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59"/>
  </p:notesMasterIdLst>
  <p:sldIdLst>
    <p:sldId id="256" r:id="rId2"/>
    <p:sldId id="685" r:id="rId3"/>
    <p:sldId id="264" r:id="rId4"/>
    <p:sldId id="686" r:id="rId5"/>
    <p:sldId id="480" r:id="rId6"/>
    <p:sldId id="687" r:id="rId7"/>
    <p:sldId id="269" r:id="rId8"/>
    <p:sldId id="270" r:id="rId9"/>
    <p:sldId id="271" r:id="rId10"/>
    <p:sldId id="688" r:id="rId11"/>
    <p:sldId id="272" r:id="rId12"/>
    <p:sldId id="274" r:id="rId13"/>
    <p:sldId id="276" r:id="rId14"/>
    <p:sldId id="277" r:id="rId15"/>
    <p:sldId id="553" r:id="rId16"/>
    <p:sldId id="282" r:id="rId17"/>
    <p:sldId id="554" r:id="rId18"/>
    <p:sldId id="555" r:id="rId19"/>
    <p:sldId id="689" r:id="rId20"/>
    <p:sldId id="488" r:id="rId21"/>
    <p:sldId id="556" r:id="rId22"/>
    <p:sldId id="692" r:id="rId23"/>
    <p:sldId id="690" r:id="rId24"/>
    <p:sldId id="691" r:id="rId25"/>
    <p:sldId id="558" r:id="rId26"/>
    <p:sldId id="693" r:id="rId27"/>
    <p:sldId id="496" r:id="rId28"/>
    <p:sldId id="497" r:id="rId29"/>
    <p:sldId id="498" r:id="rId30"/>
    <p:sldId id="694" r:id="rId31"/>
    <p:sldId id="560" r:id="rId32"/>
    <p:sldId id="561" r:id="rId33"/>
    <p:sldId id="695" r:id="rId34"/>
    <p:sldId id="562" r:id="rId35"/>
    <p:sldId id="563" r:id="rId36"/>
    <p:sldId id="564" r:id="rId37"/>
    <p:sldId id="565" r:id="rId38"/>
    <p:sldId id="566" r:id="rId39"/>
    <p:sldId id="696" r:id="rId40"/>
    <p:sldId id="575" r:id="rId41"/>
    <p:sldId id="569" r:id="rId42"/>
    <p:sldId id="697" r:id="rId43"/>
    <p:sldId id="698" r:id="rId44"/>
    <p:sldId id="571" r:id="rId45"/>
    <p:sldId id="699" r:id="rId46"/>
    <p:sldId id="700" r:id="rId47"/>
    <p:sldId id="701" r:id="rId48"/>
    <p:sldId id="702" r:id="rId49"/>
    <p:sldId id="703" r:id="rId50"/>
    <p:sldId id="704" r:id="rId51"/>
    <p:sldId id="589" r:id="rId52"/>
    <p:sldId id="590" r:id="rId53"/>
    <p:sldId id="591" r:id="rId54"/>
    <p:sldId id="592" r:id="rId55"/>
    <p:sldId id="593" r:id="rId56"/>
    <p:sldId id="583" r:id="rId57"/>
    <p:sldId id="594" r:id="rId58"/>
    <p:sldId id="595" r:id="rId59"/>
    <p:sldId id="596" r:id="rId60"/>
    <p:sldId id="597" r:id="rId61"/>
    <p:sldId id="598" r:id="rId62"/>
    <p:sldId id="707" r:id="rId63"/>
    <p:sldId id="587" r:id="rId64"/>
    <p:sldId id="705" r:id="rId65"/>
    <p:sldId id="706" r:id="rId66"/>
    <p:sldId id="708" r:id="rId67"/>
    <p:sldId id="601" r:id="rId68"/>
    <p:sldId id="503" r:id="rId69"/>
    <p:sldId id="504" r:id="rId70"/>
    <p:sldId id="709" r:id="rId71"/>
    <p:sldId id="710" r:id="rId72"/>
    <p:sldId id="711" r:id="rId73"/>
    <p:sldId id="603" r:id="rId74"/>
    <p:sldId id="604" r:id="rId75"/>
    <p:sldId id="605" r:id="rId76"/>
    <p:sldId id="712" r:id="rId77"/>
    <p:sldId id="512" r:id="rId78"/>
    <p:sldId id="513" r:id="rId79"/>
    <p:sldId id="606" r:id="rId80"/>
    <p:sldId id="607" r:id="rId81"/>
    <p:sldId id="514" r:id="rId82"/>
    <p:sldId id="515" r:id="rId83"/>
    <p:sldId id="516" r:id="rId84"/>
    <p:sldId id="517" r:id="rId85"/>
    <p:sldId id="518" r:id="rId86"/>
    <p:sldId id="519" r:id="rId87"/>
    <p:sldId id="520" r:id="rId88"/>
    <p:sldId id="521" r:id="rId89"/>
    <p:sldId id="522" r:id="rId90"/>
    <p:sldId id="523" r:id="rId91"/>
    <p:sldId id="297" r:id="rId92"/>
    <p:sldId id="299" r:id="rId93"/>
    <p:sldId id="300" r:id="rId94"/>
    <p:sldId id="301" r:id="rId95"/>
    <p:sldId id="713" r:id="rId96"/>
    <p:sldId id="304" r:id="rId97"/>
    <p:sldId id="714" r:id="rId98"/>
    <p:sldId id="609" r:id="rId99"/>
    <p:sldId id="610" r:id="rId100"/>
    <p:sldId id="611" r:id="rId101"/>
    <p:sldId id="307" r:id="rId102"/>
    <p:sldId id="308" r:id="rId103"/>
    <p:sldId id="612" r:id="rId104"/>
    <p:sldId id="613" r:id="rId105"/>
    <p:sldId id="309" r:id="rId106"/>
    <p:sldId id="614" r:id="rId107"/>
    <p:sldId id="615" r:id="rId108"/>
    <p:sldId id="616" r:id="rId109"/>
    <p:sldId id="617" r:id="rId110"/>
    <p:sldId id="715" r:id="rId111"/>
    <p:sldId id="311" r:id="rId112"/>
    <p:sldId id="315" r:id="rId113"/>
    <p:sldId id="316" r:id="rId114"/>
    <p:sldId id="317" r:id="rId115"/>
    <p:sldId id="318" r:id="rId116"/>
    <p:sldId id="619" r:id="rId117"/>
    <p:sldId id="320" r:id="rId118"/>
    <p:sldId id="620" r:id="rId119"/>
    <p:sldId id="621" r:id="rId120"/>
    <p:sldId id="716" r:id="rId121"/>
    <p:sldId id="321" r:id="rId122"/>
    <p:sldId id="322" r:id="rId123"/>
    <p:sldId id="622" r:id="rId124"/>
    <p:sldId id="323" r:id="rId125"/>
    <p:sldId id="623" r:id="rId126"/>
    <p:sldId id="717" r:id="rId127"/>
    <p:sldId id="325" r:id="rId128"/>
    <p:sldId id="624" r:id="rId129"/>
    <p:sldId id="625" r:id="rId130"/>
    <p:sldId id="326" r:id="rId131"/>
    <p:sldId id="626" r:id="rId132"/>
    <p:sldId id="627" r:id="rId133"/>
    <p:sldId id="628" r:id="rId134"/>
    <p:sldId id="330" r:id="rId135"/>
    <p:sldId id="629" r:id="rId136"/>
    <p:sldId id="332" r:id="rId137"/>
    <p:sldId id="333" r:id="rId138"/>
    <p:sldId id="718" r:id="rId139"/>
    <p:sldId id="335" r:id="rId140"/>
    <p:sldId id="630" r:id="rId141"/>
    <p:sldId id="339" r:id="rId142"/>
    <p:sldId id="631" r:id="rId143"/>
    <p:sldId id="550" r:id="rId144"/>
    <p:sldId id="551" r:id="rId145"/>
    <p:sldId id="719" r:id="rId146"/>
    <p:sldId id="633" r:id="rId147"/>
    <p:sldId id="340" r:id="rId148"/>
    <p:sldId id="341" r:id="rId149"/>
    <p:sldId id="342" r:id="rId150"/>
    <p:sldId id="343" r:id="rId151"/>
    <p:sldId id="632" r:id="rId152"/>
    <p:sldId id="344" r:id="rId153"/>
    <p:sldId id="720" r:id="rId154"/>
    <p:sldId id="721" r:id="rId155"/>
    <p:sldId id="346" r:id="rId156"/>
    <p:sldId id="634" r:id="rId157"/>
    <p:sldId id="349" r:id="rId158"/>
    <p:sldId id="350" r:id="rId159"/>
    <p:sldId id="635" r:id="rId160"/>
    <p:sldId id="636" r:id="rId161"/>
    <p:sldId id="351" r:id="rId162"/>
    <p:sldId id="637" r:id="rId163"/>
    <p:sldId id="352" r:id="rId164"/>
    <p:sldId id="353" r:id="rId165"/>
    <p:sldId id="722" r:id="rId166"/>
    <p:sldId id="638" r:id="rId167"/>
    <p:sldId id="723" r:id="rId168"/>
    <p:sldId id="639" r:id="rId169"/>
    <p:sldId id="359" r:id="rId170"/>
    <p:sldId id="640" r:id="rId171"/>
    <p:sldId id="724" r:id="rId172"/>
    <p:sldId id="641" r:id="rId173"/>
    <p:sldId id="642" r:id="rId174"/>
    <p:sldId id="361" r:id="rId175"/>
    <p:sldId id="362" r:id="rId176"/>
    <p:sldId id="363" r:id="rId177"/>
    <p:sldId id="364" r:id="rId178"/>
    <p:sldId id="643" r:id="rId179"/>
    <p:sldId id="366" r:id="rId180"/>
    <p:sldId id="644" r:id="rId181"/>
    <p:sldId id="646" r:id="rId182"/>
    <p:sldId id="647" r:id="rId183"/>
    <p:sldId id="725" r:id="rId184"/>
    <p:sldId id="369" r:id="rId185"/>
    <p:sldId id="648" r:id="rId186"/>
    <p:sldId id="726" r:id="rId187"/>
    <p:sldId id="727" r:id="rId188"/>
    <p:sldId id="728" r:id="rId189"/>
    <p:sldId id="729" r:id="rId190"/>
    <p:sldId id="374" r:id="rId191"/>
    <p:sldId id="651" r:id="rId192"/>
    <p:sldId id="730" r:id="rId193"/>
    <p:sldId id="731" r:id="rId194"/>
    <p:sldId id="652" r:id="rId195"/>
    <p:sldId id="653" r:id="rId196"/>
    <p:sldId id="381" r:id="rId197"/>
    <p:sldId id="383" r:id="rId198"/>
    <p:sldId id="382" r:id="rId199"/>
    <p:sldId id="384" r:id="rId200"/>
    <p:sldId id="385" r:id="rId201"/>
    <p:sldId id="386" r:id="rId202"/>
    <p:sldId id="387" r:id="rId203"/>
    <p:sldId id="388" r:id="rId204"/>
    <p:sldId id="389" r:id="rId205"/>
    <p:sldId id="390" r:id="rId206"/>
    <p:sldId id="391" r:id="rId207"/>
    <p:sldId id="654" r:id="rId208"/>
    <p:sldId id="393" r:id="rId209"/>
    <p:sldId id="732" r:id="rId210"/>
    <p:sldId id="656" r:id="rId211"/>
    <p:sldId id="657" r:id="rId212"/>
    <p:sldId id="734" r:id="rId213"/>
    <p:sldId id="659" r:id="rId214"/>
    <p:sldId id="735" r:id="rId215"/>
    <p:sldId id="661" r:id="rId216"/>
    <p:sldId id="662" r:id="rId217"/>
    <p:sldId id="397" r:id="rId218"/>
    <p:sldId id="663" r:id="rId219"/>
    <p:sldId id="664" r:id="rId220"/>
    <p:sldId id="398" r:id="rId221"/>
    <p:sldId id="400" r:id="rId222"/>
    <p:sldId id="552" r:id="rId223"/>
    <p:sldId id="405" r:id="rId224"/>
    <p:sldId id="407" r:id="rId225"/>
    <p:sldId id="408" r:id="rId226"/>
    <p:sldId id="409" r:id="rId227"/>
    <p:sldId id="665" r:id="rId228"/>
    <p:sldId id="410" r:id="rId229"/>
    <p:sldId id="736" r:id="rId230"/>
    <p:sldId id="412" r:id="rId231"/>
    <p:sldId id="737" r:id="rId232"/>
    <p:sldId id="413" r:id="rId233"/>
    <p:sldId id="414" r:id="rId234"/>
    <p:sldId id="415" r:id="rId235"/>
    <p:sldId id="416" r:id="rId236"/>
    <p:sldId id="666" r:id="rId237"/>
    <p:sldId id="469" r:id="rId238"/>
    <p:sldId id="738" r:id="rId239"/>
    <p:sldId id="669" r:id="rId240"/>
    <p:sldId id="670" r:id="rId241"/>
    <p:sldId id="472" r:id="rId242"/>
    <p:sldId id="473" r:id="rId243"/>
    <p:sldId id="671" r:id="rId244"/>
    <p:sldId id="739" r:id="rId245"/>
    <p:sldId id="672" r:id="rId246"/>
    <p:sldId id="673" r:id="rId247"/>
    <p:sldId id="675" r:id="rId248"/>
    <p:sldId id="676" r:id="rId249"/>
    <p:sldId id="677" r:id="rId250"/>
    <p:sldId id="678" r:id="rId251"/>
    <p:sldId id="679" r:id="rId252"/>
    <p:sldId id="680" r:id="rId253"/>
    <p:sldId id="681" r:id="rId254"/>
    <p:sldId id="682" r:id="rId255"/>
    <p:sldId id="542" r:id="rId256"/>
    <p:sldId id="543" r:id="rId257"/>
    <p:sldId id="544" r:id="rId25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3300"/>
    <a:srgbClr val="FF99FF"/>
    <a:srgbClr val="993300"/>
    <a:srgbClr val="FF9966"/>
    <a:srgbClr val="00CCFF"/>
    <a:srgbClr val="FF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5309" autoAdjust="0"/>
  </p:normalViewPr>
  <p:slideViewPr>
    <p:cSldViewPr>
      <p:cViewPr varScale="1">
        <p:scale>
          <a:sx n="64" d="100"/>
          <a:sy n="64" d="100"/>
        </p:scale>
        <p:origin x="82" y="576"/>
      </p:cViewPr>
      <p:guideLst>
        <p:guide orient="horz" pos="2160"/>
        <p:guide pos="2880"/>
      </p:guideLst>
    </p:cSldViewPr>
  </p:slideViewPr>
  <p:outlineViewPr>
    <p:cViewPr>
      <p:scale>
        <a:sx n="33" d="100"/>
        <a:sy n="33" d="100"/>
      </p:scale>
      <p:origin x="0" y="-14107"/>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Lst>
  </p:outlineViewPr>
  <p:notesTextViewPr>
    <p:cViewPr>
      <p:scale>
        <a:sx n="100" d="100"/>
        <a:sy n="100" d="100"/>
      </p:scale>
      <p:origin x="0" y="0"/>
    </p:cViewPr>
  </p:notesTextViewPr>
  <p:sorterViewPr>
    <p:cViewPr>
      <p:scale>
        <a:sx n="66" d="100"/>
        <a:sy n="66" d="100"/>
      </p:scale>
      <p:origin x="0" y="613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notesMaster" Target="notesMasters/notesMaster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presProps" Target="pres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theme" Target="theme/theme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_rels/viewProps.xml.rels><?xml version="1.0" encoding="UTF-8" standalone="yes"?>
<Relationships xmlns="http://schemas.openxmlformats.org/package/2006/relationships"><Relationship Id="rId8" Type="http://schemas.openxmlformats.org/officeDocument/2006/relationships/slide" Target="slides/slide106.xml"/><Relationship Id="rId13" Type="http://schemas.openxmlformats.org/officeDocument/2006/relationships/slide" Target="slides/slide125.xml"/><Relationship Id="rId18" Type="http://schemas.openxmlformats.org/officeDocument/2006/relationships/slide" Target="slides/slide141.xml"/><Relationship Id="rId26" Type="http://schemas.openxmlformats.org/officeDocument/2006/relationships/slide" Target="slides/slide172.xml"/><Relationship Id="rId3" Type="http://schemas.openxmlformats.org/officeDocument/2006/relationships/slide" Target="slides/slide57.xml"/><Relationship Id="rId21" Type="http://schemas.openxmlformats.org/officeDocument/2006/relationships/slide" Target="slides/slide161.xml"/><Relationship Id="rId7" Type="http://schemas.openxmlformats.org/officeDocument/2006/relationships/slide" Target="slides/slide105.xml"/><Relationship Id="rId12" Type="http://schemas.openxmlformats.org/officeDocument/2006/relationships/slide" Target="slides/slide110.xml"/><Relationship Id="rId17" Type="http://schemas.openxmlformats.org/officeDocument/2006/relationships/slide" Target="slides/slide137.xml"/><Relationship Id="rId25" Type="http://schemas.openxmlformats.org/officeDocument/2006/relationships/slide" Target="slides/slide169.xml"/><Relationship Id="rId2" Type="http://schemas.openxmlformats.org/officeDocument/2006/relationships/slide" Target="slides/slide27.xml"/><Relationship Id="rId16" Type="http://schemas.openxmlformats.org/officeDocument/2006/relationships/slide" Target="slides/slide135.xml"/><Relationship Id="rId20" Type="http://schemas.openxmlformats.org/officeDocument/2006/relationships/slide" Target="slides/slide158.xml"/><Relationship Id="rId1" Type="http://schemas.openxmlformats.org/officeDocument/2006/relationships/slide" Target="slides/slide26.xml"/><Relationship Id="rId6" Type="http://schemas.openxmlformats.org/officeDocument/2006/relationships/slide" Target="slides/slide98.xml"/><Relationship Id="rId11" Type="http://schemas.openxmlformats.org/officeDocument/2006/relationships/slide" Target="slides/slide109.xml"/><Relationship Id="rId24" Type="http://schemas.openxmlformats.org/officeDocument/2006/relationships/slide" Target="slides/slide167.xml"/><Relationship Id="rId5" Type="http://schemas.openxmlformats.org/officeDocument/2006/relationships/slide" Target="slides/slide69.xml"/><Relationship Id="rId15" Type="http://schemas.openxmlformats.org/officeDocument/2006/relationships/slide" Target="slides/slide130.xml"/><Relationship Id="rId23" Type="http://schemas.openxmlformats.org/officeDocument/2006/relationships/slide" Target="slides/slide165.xml"/><Relationship Id="rId28" Type="http://schemas.openxmlformats.org/officeDocument/2006/relationships/slide" Target="slides/slide237.xml"/><Relationship Id="rId10" Type="http://schemas.openxmlformats.org/officeDocument/2006/relationships/slide" Target="slides/slide108.xml"/><Relationship Id="rId19" Type="http://schemas.openxmlformats.org/officeDocument/2006/relationships/slide" Target="slides/slide156.xml"/><Relationship Id="rId4" Type="http://schemas.openxmlformats.org/officeDocument/2006/relationships/slide" Target="slides/slide68.xml"/><Relationship Id="rId9" Type="http://schemas.openxmlformats.org/officeDocument/2006/relationships/slide" Target="slides/slide107.xml"/><Relationship Id="rId14" Type="http://schemas.openxmlformats.org/officeDocument/2006/relationships/slide" Target="slides/slide129.xml"/><Relationship Id="rId22" Type="http://schemas.openxmlformats.org/officeDocument/2006/relationships/slide" Target="slides/slide162.xml"/><Relationship Id="rId27" Type="http://schemas.openxmlformats.org/officeDocument/2006/relationships/slide" Target="slides/slide19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0A42EA-D98F-46F3-860B-F5810F25F6EA}" type="doc">
      <dgm:prSet loTypeId="urn:microsoft.com/office/officeart/2005/8/layout/lProcess3" loCatId="process" qsTypeId="urn:microsoft.com/office/officeart/2005/8/quickstyle/3d2#1" qsCatId="3D" csTypeId="urn:microsoft.com/office/officeart/2005/8/colors/accent2_2" csCatId="accent2" phldr="1"/>
      <dgm:spPr/>
      <dgm:t>
        <a:bodyPr/>
        <a:lstStyle/>
        <a:p>
          <a:endParaRPr lang="zh-CN" altLang="en-US"/>
        </a:p>
      </dgm:t>
    </dgm:pt>
    <dgm:pt modelId="{CCEE0B10-FC55-4785-B098-A038F40F3F6F}">
      <dgm:prSet/>
      <dgm:spPr/>
      <dgm:t>
        <a:bodyPr/>
        <a:lstStyle/>
        <a:p>
          <a:pPr rtl="0"/>
          <a:r>
            <a:rPr lang="zh-CN" altLang="en-US" smtClean="0"/>
            <a:t>踩点</a:t>
          </a:r>
          <a:endParaRPr lang="zh-CN" altLang="en-US"/>
        </a:p>
      </dgm:t>
    </dgm:pt>
    <dgm:pt modelId="{A9310A6E-51DC-413D-9314-48F634F1ED21}" type="parTrans" cxnId="{B8CB4C01-DAB2-4BF9-A096-4EFDF4EF5F37}">
      <dgm:prSet/>
      <dgm:spPr/>
      <dgm:t>
        <a:bodyPr/>
        <a:lstStyle/>
        <a:p>
          <a:endParaRPr lang="zh-CN" altLang="en-US"/>
        </a:p>
      </dgm:t>
    </dgm:pt>
    <dgm:pt modelId="{494A2B7C-066F-426B-BA60-760916A692AB}" type="sibTrans" cxnId="{B8CB4C01-DAB2-4BF9-A096-4EFDF4EF5F37}">
      <dgm:prSet/>
      <dgm:spPr/>
      <dgm:t>
        <a:bodyPr/>
        <a:lstStyle/>
        <a:p>
          <a:endParaRPr lang="zh-CN" altLang="en-US"/>
        </a:p>
      </dgm:t>
    </dgm:pt>
    <dgm:pt modelId="{BFC8DBD0-E389-4CAE-BD1C-D215B0FF98E9}">
      <dgm:prSet/>
      <dgm:spPr/>
      <dgm:t>
        <a:bodyPr/>
        <a:lstStyle/>
        <a:p>
          <a:pPr rtl="0"/>
          <a:r>
            <a:rPr lang="zh-CN" altLang="en-US" smtClean="0"/>
            <a:t>收集信息</a:t>
          </a:r>
          <a:endParaRPr lang="zh-CN" altLang="en-US"/>
        </a:p>
      </dgm:t>
    </dgm:pt>
    <dgm:pt modelId="{0B9E3866-7D30-4197-9457-8E1549A7434D}" type="parTrans" cxnId="{C5D4E3BF-C87C-4C05-9260-6368EED99F51}">
      <dgm:prSet/>
      <dgm:spPr/>
      <dgm:t>
        <a:bodyPr/>
        <a:lstStyle/>
        <a:p>
          <a:endParaRPr lang="zh-CN" altLang="en-US"/>
        </a:p>
      </dgm:t>
    </dgm:pt>
    <dgm:pt modelId="{CFC49F33-E624-4901-8BD4-D19136B37011}" type="sibTrans" cxnId="{C5D4E3BF-C87C-4C05-9260-6368EED99F51}">
      <dgm:prSet/>
      <dgm:spPr/>
      <dgm:t>
        <a:bodyPr/>
        <a:lstStyle/>
        <a:p>
          <a:endParaRPr lang="zh-CN" altLang="en-US"/>
        </a:p>
      </dgm:t>
    </dgm:pt>
    <dgm:pt modelId="{E46B077F-3CB1-4FF3-8995-AB1F1E7C0F98}">
      <dgm:prSet/>
      <dgm:spPr/>
      <dgm:t>
        <a:bodyPr/>
        <a:lstStyle/>
        <a:p>
          <a:pPr rtl="0"/>
          <a:r>
            <a:rPr lang="zh-CN" altLang="en-US" smtClean="0"/>
            <a:t>定位</a:t>
          </a:r>
          <a:endParaRPr lang="zh-CN" altLang="en-US"/>
        </a:p>
      </dgm:t>
    </dgm:pt>
    <dgm:pt modelId="{63839089-E03F-4899-9EE0-93628AD98BC7}" type="parTrans" cxnId="{7DD9A389-35AF-432C-8594-0F1C3495B33F}">
      <dgm:prSet/>
      <dgm:spPr/>
      <dgm:t>
        <a:bodyPr/>
        <a:lstStyle/>
        <a:p>
          <a:endParaRPr lang="zh-CN" altLang="en-US"/>
        </a:p>
      </dgm:t>
    </dgm:pt>
    <dgm:pt modelId="{65871CC2-5958-47D6-86BA-227E5B599BB2}" type="sibTrans" cxnId="{7DD9A389-35AF-432C-8594-0F1C3495B33F}">
      <dgm:prSet/>
      <dgm:spPr/>
      <dgm:t>
        <a:bodyPr/>
        <a:lstStyle/>
        <a:p>
          <a:endParaRPr lang="zh-CN" altLang="en-US"/>
        </a:p>
      </dgm:t>
    </dgm:pt>
    <dgm:pt modelId="{A4FBC933-FF8A-4E91-8BAE-5567988104E8}">
      <dgm:prSet/>
      <dgm:spPr/>
      <dgm:t>
        <a:bodyPr/>
        <a:lstStyle/>
        <a:p>
          <a:pPr rtl="0"/>
          <a:r>
            <a:rPr lang="zh-CN" altLang="en-US" smtClean="0"/>
            <a:t>分析目标</a:t>
          </a:r>
          <a:endParaRPr lang="zh-CN" altLang="en-US"/>
        </a:p>
      </dgm:t>
    </dgm:pt>
    <dgm:pt modelId="{932F3E29-8C43-42DA-94FE-B91FC5FEE52E}" type="parTrans" cxnId="{76B30D06-C0CE-4F68-8971-74072B6F363A}">
      <dgm:prSet/>
      <dgm:spPr/>
      <dgm:t>
        <a:bodyPr/>
        <a:lstStyle/>
        <a:p>
          <a:endParaRPr lang="zh-CN" altLang="en-US"/>
        </a:p>
      </dgm:t>
    </dgm:pt>
    <dgm:pt modelId="{720EC36D-8E6E-4791-8A2A-C7F3BACB611A}" type="sibTrans" cxnId="{76B30D06-C0CE-4F68-8971-74072B6F363A}">
      <dgm:prSet/>
      <dgm:spPr/>
      <dgm:t>
        <a:bodyPr/>
        <a:lstStyle/>
        <a:p>
          <a:endParaRPr lang="zh-CN" altLang="en-US"/>
        </a:p>
      </dgm:t>
    </dgm:pt>
    <dgm:pt modelId="{0FE2E818-1E6C-4E18-8455-A9655112D269}">
      <dgm:prSet/>
      <dgm:spPr/>
      <dgm:t>
        <a:bodyPr/>
        <a:lstStyle/>
        <a:p>
          <a:pPr rtl="0"/>
          <a:r>
            <a:rPr lang="zh-CN" altLang="en-US" smtClean="0"/>
            <a:t>入侵</a:t>
          </a:r>
          <a:endParaRPr lang="zh-CN" altLang="en-US"/>
        </a:p>
      </dgm:t>
    </dgm:pt>
    <dgm:pt modelId="{52856666-A088-4F76-B82F-6683717BF3B8}" type="parTrans" cxnId="{1A5EF3D5-7B6B-4F0A-BCEE-8A48526E8766}">
      <dgm:prSet/>
      <dgm:spPr/>
      <dgm:t>
        <a:bodyPr/>
        <a:lstStyle/>
        <a:p>
          <a:endParaRPr lang="zh-CN" altLang="en-US"/>
        </a:p>
      </dgm:t>
    </dgm:pt>
    <dgm:pt modelId="{BAD0D889-F436-4012-812A-69B541F9697C}" type="sibTrans" cxnId="{1A5EF3D5-7B6B-4F0A-BCEE-8A48526E8766}">
      <dgm:prSet/>
      <dgm:spPr/>
      <dgm:t>
        <a:bodyPr/>
        <a:lstStyle/>
        <a:p>
          <a:endParaRPr lang="zh-CN" altLang="en-US"/>
        </a:p>
      </dgm:t>
    </dgm:pt>
    <dgm:pt modelId="{FCFDB795-AD88-4633-8225-CDCE872FBDFF}">
      <dgm:prSet/>
      <dgm:spPr/>
      <dgm:t>
        <a:bodyPr/>
        <a:lstStyle/>
        <a:p>
          <a:pPr rtl="0"/>
          <a:r>
            <a:rPr lang="zh-CN" altLang="en-US" smtClean="0"/>
            <a:t>实施攻击</a:t>
          </a:r>
          <a:endParaRPr lang="zh-CN" altLang="en-US"/>
        </a:p>
      </dgm:t>
    </dgm:pt>
    <dgm:pt modelId="{07D654DD-E41F-4841-8530-C07941994424}" type="parTrans" cxnId="{16A7254C-6E90-4EE4-BE4B-3399DE085C18}">
      <dgm:prSet/>
      <dgm:spPr/>
      <dgm:t>
        <a:bodyPr/>
        <a:lstStyle/>
        <a:p>
          <a:endParaRPr lang="zh-CN" altLang="en-US"/>
        </a:p>
      </dgm:t>
    </dgm:pt>
    <dgm:pt modelId="{7AF5F72D-D905-435D-890F-1CFE15E1908D}" type="sibTrans" cxnId="{16A7254C-6E90-4EE4-BE4B-3399DE085C18}">
      <dgm:prSet/>
      <dgm:spPr/>
      <dgm:t>
        <a:bodyPr/>
        <a:lstStyle/>
        <a:p>
          <a:endParaRPr lang="zh-CN" altLang="en-US"/>
        </a:p>
      </dgm:t>
    </dgm:pt>
    <dgm:pt modelId="{78A01CA8-D28C-4FA6-A39F-F337AEBBFA13}">
      <dgm:prSet/>
      <dgm:spPr/>
      <dgm:t>
        <a:bodyPr/>
        <a:lstStyle/>
        <a:p>
          <a:pPr rtl="0"/>
          <a:r>
            <a:rPr lang="zh-CN" altLang="en-US" smtClean="0"/>
            <a:t>留后门</a:t>
          </a:r>
          <a:endParaRPr lang="zh-CN" altLang="en-US"/>
        </a:p>
      </dgm:t>
    </dgm:pt>
    <dgm:pt modelId="{79F7AB02-6D12-4C90-B899-C687A6478D3A}" type="parTrans" cxnId="{D757D812-0D61-4B80-AC5F-490B6FFB864F}">
      <dgm:prSet/>
      <dgm:spPr/>
      <dgm:t>
        <a:bodyPr/>
        <a:lstStyle/>
        <a:p>
          <a:endParaRPr lang="zh-CN" altLang="en-US"/>
        </a:p>
      </dgm:t>
    </dgm:pt>
    <dgm:pt modelId="{CC3B9718-0DF8-48B3-9D7F-BE5AF01E88CA}" type="sibTrans" cxnId="{D757D812-0D61-4B80-AC5F-490B6FFB864F}">
      <dgm:prSet/>
      <dgm:spPr/>
      <dgm:t>
        <a:bodyPr/>
        <a:lstStyle/>
        <a:p>
          <a:endParaRPr lang="zh-CN" altLang="en-US"/>
        </a:p>
      </dgm:t>
    </dgm:pt>
    <dgm:pt modelId="{8F03FEE5-C855-4653-B976-5D13F5D98209}">
      <dgm:prSet/>
      <dgm:spPr/>
      <dgm:t>
        <a:bodyPr/>
        <a:lstStyle/>
        <a:p>
          <a:pPr rtl="0"/>
          <a:r>
            <a:rPr lang="zh-CN" altLang="en-US" smtClean="0"/>
            <a:t>方便再来</a:t>
          </a:r>
          <a:endParaRPr lang="zh-CN" altLang="en-US"/>
        </a:p>
      </dgm:t>
    </dgm:pt>
    <dgm:pt modelId="{02E0989F-838F-4028-A552-B02E1AAF25D1}" type="parTrans" cxnId="{9111F14F-EC23-4145-82C1-BE1F94ABDDFE}">
      <dgm:prSet/>
      <dgm:spPr/>
      <dgm:t>
        <a:bodyPr/>
        <a:lstStyle/>
        <a:p>
          <a:endParaRPr lang="zh-CN" altLang="en-US"/>
        </a:p>
      </dgm:t>
    </dgm:pt>
    <dgm:pt modelId="{F9B2F2F4-6A8A-4289-97F5-AF60F835CEF9}" type="sibTrans" cxnId="{9111F14F-EC23-4145-82C1-BE1F94ABDDFE}">
      <dgm:prSet/>
      <dgm:spPr/>
      <dgm:t>
        <a:bodyPr/>
        <a:lstStyle/>
        <a:p>
          <a:endParaRPr lang="zh-CN" altLang="en-US"/>
        </a:p>
      </dgm:t>
    </dgm:pt>
    <dgm:pt modelId="{CD69FDD1-740D-4088-BD9E-2CD9264148F3}">
      <dgm:prSet/>
      <dgm:spPr/>
      <dgm:t>
        <a:bodyPr/>
        <a:lstStyle/>
        <a:p>
          <a:pPr rtl="0"/>
          <a:r>
            <a:rPr lang="zh-CN" altLang="en-US" smtClean="0"/>
            <a:t>抹去痕迹</a:t>
          </a:r>
          <a:endParaRPr lang="zh-CN" altLang="en-US"/>
        </a:p>
      </dgm:t>
    </dgm:pt>
    <dgm:pt modelId="{1FDF98A6-9ACE-41C3-BD39-4E06EECFB688}" type="parTrans" cxnId="{EC8459A9-BA98-4A0A-B56F-4227F803D69A}">
      <dgm:prSet/>
      <dgm:spPr/>
      <dgm:t>
        <a:bodyPr/>
        <a:lstStyle/>
        <a:p>
          <a:endParaRPr lang="zh-CN" altLang="en-US"/>
        </a:p>
      </dgm:t>
    </dgm:pt>
    <dgm:pt modelId="{C635D226-19CE-4BD4-9832-61DF0F9907DF}" type="sibTrans" cxnId="{EC8459A9-BA98-4A0A-B56F-4227F803D69A}">
      <dgm:prSet/>
      <dgm:spPr/>
      <dgm:t>
        <a:bodyPr/>
        <a:lstStyle/>
        <a:p>
          <a:endParaRPr lang="zh-CN" altLang="en-US"/>
        </a:p>
      </dgm:t>
    </dgm:pt>
    <dgm:pt modelId="{C924B6FF-0707-471A-AF20-942657BACE11}">
      <dgm:prSet/>
      <dgm:spPr/>
      <dgm:t>
        <a:bodyPr/>
        <a:lstStyle/>
        <a:p>
          <a:pPr rtl="0"/>
          <a:r>
            <a:rPr lang="zh-CN" altLang="en-US" smtClean="0"/>
            <a:t>消灭犯罪证据</a:t>
          </a:r>
          <a:endParaRPr lang="zh-CN" altLang="en-US"/>
        </a:p>
      </dgm:t>
    </dgm:pt>
    <dgm:pt modelId="{1C575ED6-897F-4907-8FDF-6783B239F51B}" type="parTrans" cxnId="{31685F1A-2203-4F69-89B5-C5217F601269}">
      <dgm:prSet/>
      <dgm:spPr/>
      <dgm:t>
        <a:bodyPr/>
        <a:lstStyle/>
        <a:p>
          <a:endParaRPr lang="zh-CN" altLang="en-US"/>
        </a:p>
      </dgm:t>
    </dgm:pt>
    <dgm:pt modelId="{5572F623-A864-4F54-A7D9-6C627F3AFD7A}" type="sibTrans" cxnId="{31685F1A-2203-4F69-89B5-C5217F601269}">
      <dgm:prSet/>
      <dgm:spPr/>
      <dgm:t>
        <a:bodyPr/>
        <a:lstStyle/>
        <a:p>
          <a:endParaRPr lang="zh-CN" altLang="en-US"/>
        </a:p>
      </dgm:t>
    </dgm:pt>
    <dgm:pt modelId="{5CA9461A-4BD5-4197-9A13-DA80E12E6AAC}" type="pres">
      <dgm:prSet presAssocID="{DE0A42EA-D98F-46F3-860B-F5810F25F6EA}" presName="Name0" presStyleCnt="0">
        <dgm:presLayoutVars>
          <dgm:chPref val="3"/>
          <dgm:dir/>
          <dgm:animLvl val="lvl"/>
          <dgm:resizeHandles/>
        </dgm:presLayoutVars>
      </dgm:prSet>
      <dgm:spPr/>
      <dgm:t>
        <a:bodyPr/>
        <a:lstStyle/>
        <a:p>
          <a:endParaRPr lang="zh-CN" altLang="en-US"/>
        </a:p>
      </dgm:t>
    </dgm:pt>
    <dgm:pt modelId="{E21C27E3-B126-4E6C-9F57-B29C4230AC39}" type="pres">
      <dgm:prSet presAssocID="{CCEE0B10-FC55-4785-B098-A038F40F3F6F}" presName="horFlow" presStyleCnt="0"/>
      <dgm:spPr/>
    </dgm:pt>
    <dgm:pt modelId="{A6B71CE8-5198-421B-84BD-1D9102C5ADEC}" type="pres">
      <dgm:prSet presAssocID="{CCEE0B10-FC55-4785-B098-A038F40F3F6F}" presName="bigChev" presStyleLbl="node1" presStyleIdx="0" presStyleCnt="5"/>
      <dgm:spPr/>
      <dgm:t>
        <a:bodyPr/>
        <a:lstStyle/>
        <a:p>
          <a:endParaRPr lang="zh-CN" altLang="en-US"/>
        </a:p>
      </dgm:t>
    </dgm:pt>
    <dgm:pt modelId="{486A7887-C8CA-4E66-B96C-9410B98C3DA6}" type="pres">
      <dgm:prSet presAssocID="{0B9E3866-7D30-4197-9457-8E1549A7434D}" presName="parTrans" presStyleCnt="0"/>
      <dgm:spPr/>
    </dgm:pt>
    <dgm:pt modelId="{A83D3B60-C7BE-491C-9720-07817B029B4E}" type="pres">
      <dgm:prSet presAssocID="{BFC8DBD0-E389-4CAE-BD1C-D215B0FF98E9}" presName="node" presStyleLbl="alignAccFollowNode1" presStyleIdx="0" presStyleCnt="5">
        <dgm:presLayoutVars>
          <dgm:bulletEnabled val="1"/>
        </dgm:presLayoutVars>
      </dgm:prSet>
      <dgm:spPr/>
      <dgm:t>
        <a:bodyPr/>
        <a:lstStyle/>
        <a:p>
          <a:endParaRPr lang="zh-CN" altLang="en-US"/>
        </a:p>
      </dgm:t>
    </dgm:pt>
    <dgm:pt modelId="{317AF109-DDDD-4EA4-BA1C-5B94E4B3EEF5}" type="pres">
      <dgm:prSet presAssocID="{CCEE0B10-FC55-4785-B098-A038F40F3F6F}" presName="vSp" presStyleCnt="0"/>
      <dgm:spPr/>
    </dgm:pt>
    <dgm:pt modelId="{52498437-B727-4E2D-85F9-FD15A574BF44}" type="pres">
      <dgm:prSet presAssocID="{E46B077F-3CB1-4FF3-8995-AB1F1E7C0F98}" presName="horFlow" presStyleCnt="0"/>
      <dgm:spPr/>
    </dgm:pt>
    <dgm:pt modelId="{305223FD-0CBC-4969-B72C-6ABDCCAD7C8B}" type="pres">
      <dgm:prSet presAssocID="{E46B077F-3CB1-4FF3-8995-AB1F1E7C0F98}" presName="bigChev" presStyleLbl="node1" presStyleIdx="1" presStyleCnt="5"/>
      <dgm:spPr/>
      <dgm:t>
        <a:bodyPr/>
        <a:lstStyle/>
        <a:p>
          <a:endParaRPr lang="zh-CN" altLang="en-US"/>
        </a:p>
      </dgm:t>
    </dgm:pt>
    <dgm:pt modelId="{44036B05-3EE9-46A8-925C-69821DB30515}" type="pres">
      <dgm:prSet presAssocID="{932F3E29-8C43-42DA-94FE-B91FC5FEE52E}" presName="parTrans" presStyleCnt="0"/>
      <dgm:spPr/>
    </dgm:pt>
    <dgm:pt modelId="{7C8D1023-F37B-4AC2-B917-839BC525A8C2}" type="pres">
      <dgm:prSet presAssocID="{A4FBC933-FF8A-4E91-8BAE-5567988104E8}" presName="node" presStyleLbl="alignAccFollowNode1" presStyleIdx="1" presStyleCnt="5">
        <dgm:presLayoutVars>
          <dgm:bulletEnabled val="1"/>
        </dgm:presLayoutVars>
      </dgm:prSet>
      <dgm:spPr/>
      <dgm:t>
        <a:bodyPr/>
        <a:lstStyle/>
        <a:p>
          <a:endParaRPr lang="zh-CN" altLang="en-US"/>
        </a:p>
      </dgm:t>
    </dgm:pt>
    <dgm:pt modelId="{65481A18-5CEB-4333-AE08-179EBEF6E803}" type="pres">
      <dgm:prSet presAssocID="{E46B077F-3CB1-4FF3-8995-AB1F1E7C0F98}" presName="vSp" presStyleCnt="0"/>
      <dgm:spPr/>
    </dgm:pt>
    <dgm:pt modelId="{E55E4A69-0B6E-480D-978A-8B8677B437FC}" type="pres">
      <dgm:prSet presAssocID="{0FE2E818-1E6C-4E18-8455-A9655112D269}" presName="horFlow" presStyleCnt="0"/>
      <dgm:spPr/>
    </dgm:pt>
    <dgm:pt modelId="{45FD3591-EA83-451B-81BA-F875FC75574F}" type="pres">
      <dgm:prSet presAssocID="{0FE2E818-1E6C-4E18-8455-A9655112D269}" presName="bigChev" presStyleLbl="node1" presStyleIdx="2" presStyleCnt="5"/>
      <dgm:spPr/>
      <dgm:t>
        <a:bodyPr/>
        <a:lstStyle/>
        <a:p>
          <a:endParaRPr lang="zh-CN" altLang="en-US"/>
        </a:p>
      </dgm:t>
    </dgm:pt>
    <dgm:pt modelId="{DD848180-C555-4D5B-B1F3-417D15510D8C}" type="pres">
      <dgm:prSet presAssocID="{07D654DD-E41F-4841-8530-C07941994424}" presName="parTrans" presStyleCnt="0"/>
      <dgm:spPr/>
    </dgm:pt>
    <dgm:pt modelId="{7F2B8B70-7CBA-4C33-95C4-F5F7BEA7BEDA}" type="pres">
      <dgm:prSet presAssocID="{FCFDB795-AD88-4633-8225-CDCE872FBDFF}" presName="node" presStyleLbl="alignAccFollowNode1" presStyleIdx="2" presStyleCnt="5">
        <dgm:presLayoutVars>
          <dgm:bulletEnabled val="1"/>
        </dgm:presLayoutVars>
      </dgm:prSet>
      <dgm:spPr/>
      <dgm:t>
        <a:bodyPr/>
        <a:lstStyle/>
        <a:p>
          <a:endParaRPr lang="zh-CN" altLang="en-US"/>
        </a:p>
      </dgm:t>
    </dgm:pt>
    <dgm:pt modelId="{0AFD635C-859C-4F14-AD18-7D90C25817E6}" type="pres">
      <dgm:prSet presAssocID="{0FE2E818-1E6C-4E18-8455-A9655112D269}" presName="vSp" presStyleCnt="0"/>
      <dgm:spPr/>
    </dgm:pt>
    <dgm:pt modelId="{A9804ACA-F65C-412D-9E17-269F9F1A17D6}" type="pres">
      <dgm:prSet presAssocID="{78A01CA8-D28C-4FA6-A39F-F337AEBBFA13}" presName="horFlow" presStyleCnt="0"/>
      <dgm:spPr/>
    </dgm:pt>
    <dgm:pt modelId="{464553F1-F566-41B4-A4E2-D4F3F66EE5C7}" type="pres">
      <dgm:prSet presAssocID="{78A01CA8-D28C-4FA6-A39F-F337AEBBFA13}" presName="bigChev" presStyleLbl="node1" presStyleIdx="3" presStyleCnt="5"/>
      <dgm:spPr/>
      <dgm:t>
        <a:bodyPr/>
        <a:lstStyle/>
        <a:p>
          <a:endParaRPr lang="zh-CN" altLang="en-US"/>
        </a:p>
      </dgm:t>
    </dgm:pt>
    <dgm:pt modelId="{C9D0FFBD-01FE-4FEC-ACB8-DA064CEA7389}" type="pres">
      <dgm:prSet presAssocID="{02E0989F-838F-4028-A552-B02E1AAF25D1}" presName="parTrans" presStyleCnt="0"/>
      <dgm:spPr/>
    </dgm:pt>
    <dgm:pt modelId="{6993B75D-8261-4653-8236-9368EAEAA5DA}" type="pres">
      <dgm:prSet presAssocID="{8F03FEE5-C855-4653-B976-5D13F5D98209}" presName="node" presStyleLbl="alignAccFollowNode1" presStyleIdx="3" presStyleCnt="5">
        <dgm:presLayoutVars>
          <dgm:bulletEnabled val="1"/>
        </dgm:presLayoutVars>
      </dgm:prSet>
      <dgm:spPr/>
      <dgm:t>
        <a:bodyPr/>
        <a:lstStyle/>
        <a:p>
          <a:endParaRPr lang="zh-CN" altLang="en-US"/>
        </a:p>
      </dgm:t>
    </dgm:pt>
    <dgm:pt modelId="{871C1264-47BD-4427-B54A-62BC66605510}" type="pres">
      <dgm:prSet presAssocID="{78A01CA8-D28C-4FA6-A39F-F337AEBBFA13}" presName="vSp" presStyleCnt="0"/>
      <dgm:spPr/>
    </dgm:pt>
    <dgm:pt modelId="{BB729C76-0D0E-478F-B9F4-1A85A2D30A94}" type="pres">
      <dgm:prSet presAssocID="{CD69FDD1-740D-4088-BD9E-2CD9264148F3}" presName="horFlow" presStyleCnt="0"/>
      <dgm:spPr/>
    </dgm:pt>
    <dgm:pt modelId="{B16094DE-C0F7-4F59-B269-D0E461B92465}" type="pres">
      <dgm:prSet presAssocID="{CD69FDD1-740D-4088-BD9E-2CD9264148F3}" presName="bigChev" presStyleLbl="node1" presStyleIdx="4" presStyleCnt="5"/>
      <dgm:spPr/>
      <dgm:t>
        <a:bodyPr/>
        <a:lstStyle/>
        <a:p>
          <a:endParaRPr lang="zh-CN" altLang="en-US"/>
        </a:p>
      </dgm:t>
    </dgm:pt>
    <dgm:pt modelId="{7DD21ACB-D9DF-4B87-B10A-E05C965C58EB}" type="pres">
      <dgm:prSet presAssocID="{1C575ED6-897F-4907-8FDF-6783B239F51B}" presName="parTrans" presStyleCnt="0"/>
      <dgm:spPr/>
    </dgm:pt>
    <dgm:pt modelId="{E82D0B69-E2C1-4072-A113-41485980D2F2}" type="pres">
      <dgm:prSet presAssocID="{C924B6FF-0707-471A-AF20-942657BACE11}" presName="node" presStyleLbl="alignAccFollowNode1" presStyleIdx="4" presStyleCnt="5">
        <dgm:presLayoutVars>
          <dgm:bulletEnabled val="1"/>
        </dgm:presLayoutVars>
      </dgm:prSet>
      <dgm:spPr/>
      <dgm:t>
        <a:bodyPr/>
        <a:lstStyle/>
        <a:p>
          <a:endParaRPr lang="zh-CN" altLang="en-US"/>
        </a:p>
      </dgm:t>
    </dgm:pt>
  </dgm:ptLst>
  <dgm:cxnLst>
    <dgm:cxn modelId="{0A5E2207-3499-4FF9-B13D-CA93A5222CA8}" type="presOf" srcId="{CD69FDD1-740D-4088-BD9E-2CD9264148F3}" destId="{B16094DE-C0F7-4F59-B269-D0E461B92465}" srcOrd="0" destOrd="0" presId="urn:microsoft.com/office/officeart/2005/8/layout/lProcess3"/>
    <dgm:cxn modelId="{1A5EF3D5-7B6B-4F0A-BCEE-8A48526E8766}" srcId="{DE0A42EA-D98F-46F3-860B-F5810F25F6EA}" destId="{0FE2E818-1E6C-4E18-8455-A9655112D269}" srcOrd="2" destOrd="0" parTransId="{52856666-A088-4F76-B82F-6683717BF3B8}" sibTransId="{BAD0D889-F436-4012-812A-69B541F9697C}"/>
    <dgm:cxn modelId="{16A7254C-6E90-4EE4-BE4B-3399DE085C18}" srcId="{0FE2E818-1E6C-4E18-8455-A9655112D269}" destId="{FCFDB795-AD88-4633-8225-CDCE872FBDFF}" srcOrd="0" destOrd="0" parTransId="{07D654DD-E41F-4841-8530-C07941994424}" sibTransId="{7AF5F72D-D905-435D-890F-1CFE15E1908D}"/>
    <dgm:cxn modelId="{50377D97-48D5-4670-8EB0-4DDC5C520771}" type="presOf" srcId="{BFC8DBD0-E389-4CAE-BD1C-D215B0FF98E9}" destId="{A83D3B60-C7BE-491C-9720-07817B029B4E}" srcOrd="0" destOrd="0" presId="urn:microsoft.com/office/officeart/2005/8/layout/lProcess3"/>
    <dgm:cxn modelId="{76B30D06-C0CE-4F68-8971-74072B6F363A}" srcId="{E46B077F-3CB1-4FF3-8995-AB1F1E7C0F98}" destId="{A4FBC933-FF8A-4E91-8BAE-5567988104E8}" srcOrd="0" destOrd="0" parTransId="{932F3E29-8C43-42DA-94FE-B91FC5FEE52E}" sibTransId="{720EC36D-8E6E-4791-8A2A-C7F3BACB611A}"/>
    <dgm:cxn modelId="{EF9F910E-D185-4BAA-9858-A676255BAC6E}" type="presOf" srcId="{A4FBC933-FF8A-4E91-8BAE-5567988104E8}" destId="{7C8D1023-F37B-4AC2-B917-839BC525A8C2}" srcOrd="0" destOrd="0" presId="urn:microsoft.com/office/officeart/2005/8/layout/lProcess3"/>
    <dgm:cxn modelId="{B8CB4C01-DAB2-4BF9-A096-4EFDF4EF5F37}" srcId="{DE0A42EA-D98F-46F3-860B-F5810F25F6EA}" destId="{CCEE0B10-FC55-4785-B098-A038F40F3F6F}" srcOrd="0" destOrd="0" parTransId="{A9310A6E-51DC-413D-9314-48F634F1ED21}" sibTransId="{494A2B7C-066F-426B-BA60-760916A692AB}"/>
    <dgm:cxn modelId="{7DD9A389-35AF-432C-8594-0F1C3495B33F}" srcId="{DE0A42EA-D98F-46F3-860B-F5810F25F6EA}" destId="{E46B077F-3CB1-4FF3-8995-AB1F1E7C0F98}" srcOrd="1" destOrd="0" parTransId="{63839089-E03F-4899-9EE0-93628AD98BC7}" sibTransId="{65871CC2-5958-47D6-86BA-227E5B599BB2}"/>
    <dgm:cxn modelId="{DEA4DCC7-320E-4473-9A3F-1283FBCB9638}" type="presOf" srcId="{FCFDB795-AD88-4633-8225-CDCE872FBDFF}" destId="{7F2B8B70-7CBA-4C33-95C4-F5F7BEA7BEDA}" srcOrd="0" destOrd="0" presId="urn:microsoft.com/office/officeart/2005/8/layout/lProcess3"/>
    <dgm:cxn modelId="{DC3BFBC9-BCEA-4A39-8C59-712B40742BAC}" type="presOf" srcId="{0FE2E818-1E6C-4E18-8455-A9655112D269}" destId="{45FD3591-EA83-451B-81BA-F875FC75574F}" srcOrd="0" destOrd="0" presId="urn:microsoft.com/office/officeart/2005/8/layout/lProcess3"/>
    <dgm:cxn modelId="{D757D812-0D61-4B80-AC5F-490B6FFB864F}" srcId="{DE0A42EA-D98F-46F3-860B-F5810F25F6EA}" destId="{78A01CA8-D28C-4FA6-A39F-F337AEBBFA13}" srcOrd="3" destOrd="0" parTransId="{79F7AB02-6D12-4C90-B899-C687A6478D3A}" sibTransId="{CC3B9718-0DF8-48B3-9D7F-BE5AF01E88CA}"/>
    <dgm:cxn modelId="{2DA75E96-2F3D-4632-84C8-07868AE4F272}" type="presOf" srcId="{CCEE0B10-FC55-4785-B098-A038F40F3F6F}" destId="{A6B71CE8-5198-421B-84BD-1D9102C5ADEC}" srcOrd="0" destOrd="0" presId="urn:microsoft.com/office/officeart/2005/8/layout/lProcess3"/>
    <dgm:cxn modelId="{203A3FA9-9697-4630-A7FE-FA5DC683EE0C}" type="presOf" srcId="{E46B077F-3CB1-4FF3-8995-AB1F1E7C0F98}" destId="{305223FD-0CBC-4969-B72C-6ABDCCAD7C8B}" srcOrd="0" destOrd="0" presId="urn:microsoft.com/office/officeart/2005/8/layout/lProcess3"/>
    <dgm:cxn modelId="{45557D23-FE19-496F-9F8A-8097C9096F62}" type="presOf" srcId="{8F03FEE5-C855-4653-B976-5D13F5D98209}" destId="{6993B75D-8261-4653-8236-9368EAEAA5DA}" srcOrd="0" destOrd="0" presId="urn:microsoft.com/office/officeart/2005/8/layout/lProcess3"/>
    <dgm:cxn modelId="{31685F1A-2203-4F69-89B5-C5217F601269}" srcId="{CD69FDD1-740D-4088-BD9E-2CD9264148F3}" destId="{C924B6FF-0707-471A-AF20-942657BACE11}" srcOrd="0" destOrd="0" parTransId="{1C575ED6-897F-4907-8FDF-6783B239F51B}" sibTransId="{5572F623-A864-4F54-A7D9-6C627F3AFD7A}"/>
    <dgm:cxn modelId="{C5D4E3BF-C87C-4C05-9260-6368EED99F51}" srcId="{CCEE0B10-FC55-4785-B098-A038F40F3F6F}" destId="{BFC8DBD0-E389-4CAE-BD1C-D215B0FF98E9}" srcOrd="0" destOrd="0" parTransId="{0B9E3866-7D30-4197-9457-8E1549A7434D}" sibTransId="{CFC49F33-E624-4901-8BD4-D19136B37011}"/>
    <dgm:cxn modelId="{CD04FB2B-1190-40A8-897F-61B57C4BEDFD}" type="presOf" srcId="{78A01CA8-D28C-4FA6-A39F-F337AEBBFA13}" destId="{464553F1-F566-41B4-A4E2-D4F3F66EE5C7}" srcOrd="0" destOrd="0" presId="urn:microsoft.com/office/officeart/2005/8/layout/lProcess3"/>
    <dgm:cxn modelId="{C0DAFE83-8C01-433E-AAA1-31E9034CE87F}" type="presOf" srcId="{C924B6FF-0707-471A-AF20-942657BACE11}" destId="{E82D0B69-E2C1-4072-A113-41485980D2F2}" srcOrd="0" destOrd="0" presId="urn:microsoft.com/office/officeart/2005/8/layout/lProcess3"/>
    <dgm:cxn modelId="{EC8459A9-BA98-4A0A-B56F-4227F803D69A}" srcId="{DE0A42EA-D98F-46F3-860B-F5810F25F6EA}" destId="{CD69FDD1-740D-4088-BD9E-2CD9264148F3}" srcOrd="4" destOrd="0" parTransId="{1FDF98A6-9ACE-41C3-BD39-4E06EECFB688}" sibTransId="{C635D226-19CE-4BD4-9832-61DF0F9907DF}"/>
    <dgm:cxn modelId="{9111F14F-EC23-4145-82C1-BE1F94ABDDFE}" srcId="{78A01CA8-D28C-4FA6-A39F-F337AEBBFA13}" destId="{8F03FEE5-C855-4653-B976-5D13F5D98209}" srcOrd="0" destOrd="0" parTransId="{02E0989F-838F-4028-A552-B02E1AAF25D1}" sibTransId="{F9B2F2F4-6A8A-4289-97F5-AF60F835CEF9}"/>
    <dgm:cxn modelId="{FC758D55-F369-4A6F-ADDF-029D6605721D}" type="presOf" srcId="{DE0A42EA-D98F-46F3-860B-F5810F25F6EA}" destId="{5CA9461A-4BD5-4197-9A13-DA80E12E6AAC}" srcOrd="0" destOrd="0" presId="urn:microsoft.com/office/officeart/2005/8/layout/lProcess3"/>
    <dgm:cxn modelId="{224CD5A4-82A1-42CF-8546-CDF9D52D255A}" type="presParOf" srcId="{5CA9461A-4BD5-4197-9A13-DA80E12E6AAC}" destId="{E21C27E3-B126-4E6C-9F57-B29C4230AC39}" srcOrd="0" destOrd="0" presId="urn:microsoft.com/office/officeart/2005/8/layout/lProcess3"/>
    <dgm:cxn modelId="{41EE4EBC-BA28-4B0C-9323-0077071E20A8}" type="presParOf" srcId="{E21C27E3-B126-4E6C-9F57-B29C4230AC39}" destId="{A6B71CE8-5198-421B-84BD-1D9102C5ADEC}" srcOrd="0" destOrd="0" presId="urn:microsoft.com/office/officeart/2005/8/layout/lProcess3"/>
    <dgm:cxn modelId="{663A805D-46C6-474B-BFC2-9D60AA6BA1C2}" type="presParOf" srcId="{E21C27E3-B126-4E6C-9F57-B29C4230AC39}" destId="{486A7887-C8CA-4E66-B96C-9410B98C3DA6}" srcOrd="1" destOrd="0" presId="urn:microsoft.com/office/officeart/2005/8/layout/lProcess3"/>
    <dgm:cxn modelId="{1D85B637-16CA-473D-A7B6-FB917FB130D6}" type="presParOf" srcId="{E21C27E3-B126-4E6C-9F57-B29C4230AC39}" destId="{A83D3B60-C7BE-491C-9720-07817B029B4E}" srcOrd="2" destOrd="0" presId="urn:microsoft.com/office/officeart/2005/8/layout/lProcess3"/>
    <dgm:cxn modelId="{0FF170DA-CBD5-47EE-93FF-889F089012ED}" type="presParOf" srcId="{5CA9461A-4BD5-4197-9A13-DA80E12E6AAC}" destId="{317AF109-DDDD-4EA4-BA1C-5B94E4B3EEF5}" srcOrd="1" destOrd="0" presId="urn:microsoft.com/office/officeart/2005/8/layout/lProcess3"/>
    <dgm:cxn modelId="{9CA77D57-C6C4-4D6C-B847-2C695C4FDF54}" type="presParOf" srcId="{5CA9461A-4BD5-4197-9A13-DA80E12E6AAC}" destId="{52498437-B727-4E2D-85F9-FD15A574BF44}" srcOrd="2" destOrd="0" presId="urn:microsoft.com/office/officeart/2005/8/layout/lProcess3"/>
    <dgm:cxn modelId="{04D53EEF-AEB0-4E40-AD79-B8142CEC7446}" type="presParOf" srcId="{52498437-B727-4E2D-85F9-FD15A574BF44}" destId="{305223FD-0CBC-4969-B72C-6ABDCCAD7C8B}" srcOrd="0" destOrd="0" presId="urn:microsoft.com/office/officeart/2005/8/layout/lProcess3"/>
    <dgm:cxn modelId="{4A5641CB-7F1C-4CD4-87A7-17C16F9D4823}" type="presParOf" srcId="{52498437-B727-4E2D-85F9-FD15A574BF44}" destId="{44036B05-3EE9-46A8-925C-69821DB30515}" srcOrd="1" destOrd="0" presId="urn:microsoft.com/office/officeart/2005/8/layout/lProcess3"/>
    <dgm:cxn modelId="{FB40FFAD-B138-4982-B3CC-3A522BDC6271}" type="presParOf" srcId="{52498437-B727-4E2D-85F9-FD15A574BF44}" destId="{7C8D1023-F37B-4AC2-B917-839BC525A8C2}" srcOrd="2" destOrd="0" presId="urn:microsoft.com/office/officeart/2005/8/layout/lProcess3"/>
    <dgm:cxn modelId="{A08D1A07-C819-438E-91BD-5891A9BD1E36}" type="presParOf" srcId="{5CA9461A-4BD5-4197-9A13-DA80E12E6AAC}" destId="{65481A18-5CEB-4333-AE08-179EBEF6E803}" srcOrd="3" destOrd="0" presId="urn:microsoft.com/office/officeart/2005/8/layout/lProcess3"/>
    <dgm:cxn modelId="{368F0C6D-DC79-4C2E-ADE6-770BC7712B02}" type="presParOf" srcId="{5CA9461A-4BD5-4197-9A13-DA80E12E6AAC}" destId="{E55E4A69-0B6E-480D-978A-8B8677B437FC}" srcOrd="4" destOrd="0" presId="urn:microsoft.com/office/officeart/2005/8/layout/lProcess3"/>
    <dgm:cxn modelId="{08441F41-D96D-49A9-BA88-50C7D756A8FF}" type="presParOf" srcId="{E55E4A69-0B6E-480D-978A-8B8677B437FC}" destId="{45FD3591-EA83-451B-81BA-F875FC75574F}" srcOrd="0" destOrd="0" presId="urn:microsoft.com/office/officeart/2005/8/layout/lProcess3"/>
    <dgm:cxn modelId="{DC8CB731-9895-49F7-BD76-A5CB652F796A}" type="presParOf" srcId="{E55E4A69-0B6E-480D-978A-8B8677B437FC}" destId="{DD848180-C555-4D5B-B1F3-417D15510D8C}" srcOrd="1" destOrd="0" presId="urn:microsoft.com/office/officeart/2005/8/layout/lProcess3"/>
    <dgm:cxn modelId="{AECDB0D6-8B7C-44DF-9BDF-B41D30AEC05F}" type="presParOf" srcId="{E55E4A69-0B6E-480D-978A-8B8677B437FC}" destId="{7F2B8B70-7CBA-4C33-95C4-F5F7BEA7BEDA}" srcOrd="2" destOrd="0" presId="urn:microsoft.com/office/officeart/2005/8/layout/lProcess3"/>
    <dgm:cxn modelId="{21FA40E1-2E69-4A81-BE76-02CCA954CC1A}" type="presParOf" srcId="{5CA9461A-4BD5-4197-9A13-DA80E12E6AAC}" destId="{0AFD635C-859C-4F14-AD18-7D90C25817E6}" srcOrd="5" destOrd="0" presId="urn:microsoft.com/office/officeart/2005/8/layout/lProcess3"/>
    <dgm:cxn modelId="{B4F18403-CB08-4349-B0C9-5923BC8D649A}" type="presParOf" srcId="{5CA9461A-4BD5-4197-9A13-DA80E12E6AAC}" destId="{A9804ACA-F65C-412D-9E17-269F9F1A17D6}" srcOrd="6" destOrd="0" presId="urn:microsoft.com/office/officeart/2005/8/layout/lProcess3"/>
    <dgm:cxn modelId="{ABF95B36-9EDC-47C4-92F7-A11BCC07ACF1}" type="presParOf" srcId="{A9804ACA-F65C-412D-9E17-269F9F1A17D6}" destId="{464553F1-F566-41B4-A4E2-D4F3F66EE5C7}" srcOrd="0" destOrd="0" presId="urn:microsoft.com/office/officeart/2005/8/layout/lProcess3"/>
    <dgm:cxn modelId="{4B1A51F7-8740-4021-B71E-23FF75C6AB0C}" type="presParOf" srcId="{A9804ACA-F65C-412D-9E17-269F9F1A17D6}" destId="{C9D0FFBD-01FE-4FEC-ACB8-DA064CEA7389}" srcOrd="1" destOrd="0" presId="urn:microsoft.com/office/officeart/2005/8/layout/lProcess3"/>
    <dgm:cxn modelId="{B9043CAC-0B49-4F47-9218-BA43E37633E1}" type="presParOf" srcId="{A9804ACA-F65C-412D-9E17-269F9F1A17D6}" destId="{6993B75D-8261-4653-8236-9368EAEAA5DA}" srcOrd="2" destOrd="0" presId="urn:microsoft.com/office/officeart/2005/8/layout/lProcess3"/>
    <dgm:cxn modelId="{722CD833-E23C-4D9B-8C4D-8775235234CC}" type="presParOf" srcId="{5CA9461A-4BD5-4197-9A13-DA80E12E6AAC}" destId="{871C1264-47BD-4427-B54A-62BC66605510}" srcOrd="7" destOrd="0" presId="urn:microsoft.com/office/officeart/2005/8/layout/lProcess3"/>
    <dgm:cxn modelId="{5C4E3C55-E5B7-4B6B-81A3-01905FEFCBA3}" type="presParOf" srcId="{5CA9461A-4BD5-4197-9A13-DA80E12E6AAC}" destId="{BB729C76-0D0E-478F-B9F4-1A85A2D30A94}" srcOrd="8" destOrd="0" presId="urn:microsoft.com/office/officeart/2005/8/layout/lProcess3"/>
    <dgm:cxn modelId="{3F005C33-9557-4FED-A95E-445DA539F71E}" type="presParOf" srcId="{BB729C76-0D0E-478F-B9F4-1A85A2D30A94}" destId="{B16094DE-C0F7-4F59-B269-D0E461B92465}" srcOrd="0" destOrd="0" presId="urn:microsoft.com/office/officeart/2005/8/layout/lProcess3"/>
    <dgm:cxn modelId="{A87E6C54-41B8-4581-9E07-57795729A264}" type="presParOf" srcId="{BB729C76-0D0E-478F-B9F4-1A85A2D30A94}" destId="{7DD21ACB-D9DF-4B87-B10A-E05C965C58EB}" srcOrd="1" destOrd="0" presId="urn:microsoft.com/office/officeart/2005/8/layout/lProcess3"/>
    <dgm:cxn modelId="{7D5A6762-BA43-4F79-BC16-F31257F34D88}" type="presParOf" srcId="{BB729C76-0D0E-478F-B9F4-1A85A2D30A94}" destId="{E82D0B69-E2C1-4072-A113-41485980D2F2}"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71CE8-5198-421B-84BD-1D9102C5ADEC}">
      <dsp:nvSpPr>
        <dsp:cNvPr id="0" name=""/>
        <dsp:cNvSpPr/>
      </dsp:nvSpPr>
      <dsp:spPr>
        <a:xfrm>
          <a:off x="2123502" y="2172"/>
          <a:ext cx="2342703" cy="937081"/>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17145" rIns="0" bIns="17145" numCol="1" spcCol="1270" anchor="ctr" anchorCtr="0">
          <a:noAutofit/>
        </a:bodyPr>
        <a:lstStyle/>
        <a:p>
          <a:pPr lvl="0" algn="ctr" defTabSz="1200150" rtl="0">
            <a:lnSpc>
              <a:spcPct val="90000"/>
            </a:lnSpc>
            <a:spcBef>
              <a:spcPct val="0"/>
            </a:spcBef>
            <a:spcAft>
              <a:spcPct val="35000"/>
            </a:spcAft>
          </a:pPr>
          <a:r>
            <a:rPr lang="zh-CN" altLang="en-US" sz="2700" kern="1200" smtClean="0"/>
            <a:t>踩点</a:t>
          </a:r>
          <a:endParaRPr lang="zh-CN" altLang="en-US" sz="2700" kern="1200"/>
        </a:p>
      </dsp:txBody>
      <dsp:txXfrm>
        <a:off x="2592043" y="2172"/>
        <a:ext cx="1405622" cy="937081"/>
      </dsp:txXfrm>
    </dsp:sp>
    <dsp:sp modelId="{A83D3B60-C7BE-491C-9720-07817B029B4E}">
      <dsp:nvSpPr>
        <dsp:cNvPr id="0" name=""/>
        <dsp:cNvSpPr/>
      </dsp:nvSpPr>
      <dsp:spPr>
        <a:xfrm>
          <a:off x="4161654" y="81824"/>
          <a:ext cx="1944443" cy="777777"/>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zh-CN" altLang="en-US" sz="2200" kern="1200" smtClean="0"/>
            <a:t>收集信息</a:t>
          </a:r>
          <a:endParaRPr lang="zh-CN" altLang="en-US" sz="2200" kern="1200"/>
        </a:p>
      </dsp:txBody>
      <dsp:txXfrm>
        <a:off x="4550543" y="81824"/>
        <a:ext cx="1166666" cy="777777"/>
      </dsp:txXfrm>
    </dsp:sp>
    <dsp:sp modelId="{305223FD-0CBC-4969-B72C-6ABDCCAD7C8B}">
      <dsp:nvSpPr>
        <dsp:cNvPr id="0" name=""/>
        <dsp:cNvSpPr/>
      </dsp:nvSpPr>
      <dsp:spPr>
        <a:xfrm>
          <a:off x="2123502" y="1070444"/>
          <a:ext cx="2342703" cy="937081"/>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17145" rIns="0" bIns="17145" numCol="1" spcCol="1270" anchor="ctr" anchorCtr="0">
          <a:noAutofit/>
        </a:bodyPr>
        <a:lstStyle/>
        <a:p>
          <a:pPr lvl="0" algn="ctr" defTabSz="1200150" rtl="0">
            <a:lnSpc>
              <a:spcPct val="90000"/>
            </a:lnSpc>
            <a:spcBef>
              <a:spcPct val="0"/>
            </a:spcBef>
            <a:spcAft>
              <a:spcPct val="35000"/>
            </a:spcAft>
          </a:pPr>
          <a:r>
            <a:rPr lang="zh-CN" altLang="en-US" sz="2700" kern="1200" smtClean="0"/>
            <a:t>定位</a:t>
          </a:r>
          <a:endParaRPr lang="zh-CN" altLang="en-US" sz="2700" kern="1200"/>
        </a:p>
      </dsp:txBody>
      <dsp:txXfrm>
        <a:off x="2592043" y="1070444"/>
        <a:ext cx="1405622" cy="937081"/>
      </dsp:txXfrm>
    </dsp:sp>
    <dsp:sp modelId="{7C8D1023-F37B-4AC2-B917-839BC525A8C2}">
      <dsp:nvSpPr>
        <dsp:cNvPr id="0" name=""/>
        <dsp:cNvSpPr/>
      </dsp:nvSpPr>
      <dsp:spPr>
        <a:xfrm>
          <a:off x="4161654" y="1150096"/>
          <a:ext cx="1944443" cy="777777"/>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zh-CN" altLang="en-US" sz="2200" kern="1200" smtClean="0"/>
            <a:t>分析目标</a:t>
          </a:r>
          <a:endParaRPr lang="zh-CN" altLang="en-US" sz="2200" kern="1200"/>
        </a:p>
      </dsp:txBody>
      <dsp:txXfrm>
        <a:off x="4550543" y="1150096"/>
        <a:ext cx="1166666" cy="777777"/>
      </dsp:txXfrm>
    </dsp:sp>
    <dsp:sp modelId="{45FD3591-EA83-451B-81BA-F875FC75574F}">
      <dsp:nvSpPr>
        <dsp:cNvPr id="0" name=""/>
        <dsp:cNvSpPr/>
      </dsp:nvSpPr>
      <dsp:spPr>
        <a:xfrm>
          <a:off x="2123502" y="2138717"/>
          <a:ext cx="2342703" cy="937081"/>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17145" rIns="0" bIns="17145" numCol="1" spcCol="1270" anchor="ctr" anchorCtr="0">
          <a:noAutofit/>
        </a:bodyPr>
        <a:lstStyle/>
        <a:p>
          <a:pPr lvl="0" algn="ctr" defTabSz="1200150" rtl="0">
            <a:lnSpc>
              <a:spcPct val="90000"/>
            </a:lnSpc>
            <a:spcBef>
              <a:spcPct val="0"/>
            </a:spcBef>
            <a:spcAft>
              <a:spcPct val="35000"/>
            </a:spcAft>
          </a:pPr>
          <a:r>
            <a:rPr lang="zh-CN" altLang="en-US" sz="2700" kern="1200" smtClean="0"/>
            <a:t>入侵</a:t>
          </a:r>
          <a:endParaRPr lang="zh-CN" altLang="en-US" sz="2700" kern="1200"/>
        </a:p>
      </dsp:txBody>
      <dsp:txXfrm>
        <a:off x="2592043" y="2138717"/>
        <a:ext cx="1405622" cy="937081"/>
      </dsp:txXfrm>
    </dsp:sp>
    <dsp:sp modelId="{7F2B8B70-7CBA-4C33-95C4-F5F7BEA7BEDA}">
      <dsp:nvSpPr>
        <dsp:cNvPr id="0" name=""/>
        <dsp:cNvSpPr/>
      </dsp:nvSpPr>
      <dsp:spPr>
        <a:xfrm>
          <a:off x="4161654" y="2218369"/>
          <a:ext cx="1944443" cy="777777"/>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zh-CN" altLang="en-US" sz="2200" kern="1200" smtClean="0"/>
            <a:t>实施攻击</a:t>
          </a:r>
          <a:endParaRPr lang="zh-CN" altLang="en-US" sz="2200" kern="1200"/>
        </a:p>
      </dsp:txBody>
      <dsp:txXfrm>
        <a:off x="4550543" y="2218369"/>
        <a:ext cx="1166666" cy="777777"/>
      </dsp:txXfrm>
    </dsp:sp>
    <dsp:sp modelId="{464553F1-F566-41B4-A4E2-D4F3F66EE5C7}">
      <dsp:nvSpPr>
        <dsp:cNvPr id="0" name=""/>
        <dsp:cNvSpPr/>
      </dsp:nvSpPr>
      <dsp:spPr>
        <a:xfrm>
          <a:off x="2123502" y="3206990"/>
          <a:ext cx="2342703" cy="937081"/>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17145" rIns="0" bIns="17145" numCol="1" spcCol="1270" anchor="ctr" anchorCtr="0">
          <a:noAutofit/>
        </a:bodyPr>
        <a:lstStyle/>
        <a:p>
          <a:pPr lvl="0" algn="ctr" defTabSz="1200150" rtl="0">
            <a:lnSpc>
              <a:spcPct val="90000"/>
            </a:lnSpc>
            <a:spcBef>
              <a:spcPct val="0"/>
            </a:spcBef>
            <a:spcAft>
              <a:spcPct val="35000"/>
            </a:spcAft>
          </a:pPr>
          <a:r>
            <a:rPr lang="zh-CN" altLang="en-US" sz="2700" kern="1200" smtClean="0"/>
            <a:t>留后门</a:t>
          </a:r>
          <a:endParaRPr lang="zh-CN" altLang="en-US" sz="2700" kern="1200"/>
        </a:p>
      </dsp:txBody>
      <dsp:txXfrm>
        <a:off x="2592043" y="3206990"/>
        <a:ext cx="1405622" cy="937081"/>
      </dsp:txXfrm>
    </dsp:sp>
    <dsp:sp modelId="{6993B75D-8261-4653-8236-9368EAEAA5DA}">
      <dsp:nvSpPr>
        <dsp:cNvPr id="0" name=""/>
        <dsp:cNvSpPr/>
      </dsp:nvSpPr>
      <dsp:spPr>
        <a:xfrm>
          <a:off x="4161654" y="3286642"/>
          <a:ext cx="1944443" cy="777777"/>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zh-CN" altLang="en-US" sz="2200" kern="1200" smtClean="0"/>
            <a:t>方便再来</a:t>
          </a:r>
          <a:endParaRPr lang="zh-CN" altLang="en-US" sz="2200" kern="1200"/>
        </a:p>
      </dsp:txBody>
      <dsp:txXfrm>
        <a:off x="4550543" y="3286642"/>
        <a:ext cx="1166666" cy="777777"/>
      </dsp:txXfrm>
    </dsp:sp>
    <dsp:sp modelId="{B16094DE-C0F7-4F59-B269-D0E461B92465}">
      <dsp:nvSpPr>
        <dsp:cNvPr id="0" name=""/>
        <dsp:cNvSpPr/>
      </dsp:nvSpPr>
      <dsp:spPr>
        <a:xfrm>
          <a:off x="2123502" y="4275263"/>
          <a:ext cx="2342703" cy="937081"/>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17145" rIns="0" bIns="17145" numCol="1" spcCol="1270" anchor="ctr" anchorCtr="0">
          <a:noAutofit/>
        </a:bodyPr>
        <a:lstStyle/>
        <a:p>
          <a:pPr lvl="0" algn="ctr" defTabSz="1200150" rtl="0">
            <a:lnSpc>
              <a:spcPct val="90000"/>
            </a:lnSpc>
            <a:spcBef>
              <a:spcPct val="0"/>
            </a:spcBef>
            <a:spcAft>
              <a:spcPct val="35000"/>
            </a:spcAft>
          </a:pPr>
          <a:r>
            <a:rPr lang="zh-CN" altLang="en-US" sz="2700" kern="1200" smtClean="0"/>
            <a:t>抹去痕迹</a:t>
          </a:r>
          <a:endParaRPr lang="zh-CN" altLang="en-US" sz="2700" kern="1200"/>
        </a:p>
      </dsp:txBody>
      <dsp:txXfrm>
        <a:off x="2592043" y="4275263"/>
        <a:ext cx="1405622" cy="937081"/>
      </dsp:txXfrm>
    </dsp:sp>
    <dsp:sp modelId="{E82D0B69-E2C1-4072-A113-41485980D2F2}">
      <dsp:nvSpPr>
        <dsp:cNvPr id="0" name=""/>
        <dsp:cNvSpPr/>
      </dsp:nvSpPr>
      <dsp:spPr>
        <a:xfrm>
          <a:off x="4161654" y="4354915"/>
          <a:ext cx="1944443" cy="777777"/>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zh-CN" altLang="en-US" sz="2200" kern="1200" smtClean="0"/>
            <a:t>消灭犯罪证据</a:t>
          </a:r>
          <a:endParaRPr lang="zh-CN" altLang="en-US" sz="2200" kern="1200"/>
        </a:p>
      </dsp:txBody>
      <dsp:txXfrm>
        <a:off x="4550543" y="4354915"/>
        <a:ext cx="1166666" cy="77777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911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11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11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911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54F3CBE1-ACAD-4BD7-8F2A-2D5F96CF7CBB}" type="slidenum">
              <a:rPr lang="en-US" altLang="zh-CN"/>
              <a:pPr>
                <a:defRPr/>
              </a:pPr>
              <a:t>‹#›</a:t>
            </a:fld>
            <a:endParaRPr lang="en-US" altLang="zh-CN"/>
          </a:p>
        </p:txBody>
      </p:sp>
    </p:spTree>
    <p:extLst>
      <p:ext uri="{BB962C8B-B14F-4D97-AF65-F5344CB8AC3E}">
        <p14:creationId xmlns:p14="http://schemas.microsoft.com/office/powerpoint/2010/main" val="18195925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EBE8F6A-81B2-4C56-8595-E582CF9ED13F}" type="slidenum">
              <a:rPr lang="en-US" altLang="zh-CN" smtClean="0"/>
              <a:pPr>
                <a:defRPr/>
              </a:pPr>
              <a:t>6</a:t>
            </a:fld>
            <a:endParaRPr lang="en-US" altLang="zh-CN"/>
          </a:p>
        </p:txBody>
      </p:sp>
    </p:spTree>
    <p:extLst>
      <p:ext uri="{BB962C8B-B14F-4D97-AF65-F5344CB8AC3E}">
        <p14:creationId xmlns:p14="http://schemas.microsoft.com/office/powerpoint/2010/main" val="2568314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DCE72-240E-411E-9962-C69A7A880A2E}" type="slidenum">
              <a:rPr lang="zh-CN" altLang="en-AU"/>
              <a:pPr/>
              <a:t>15</a:t>
            </a:fld>
            <a:endParaRPr lang="en-AU"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9174678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D5297A3-536F-414B-B708-122694A7E972}" type="slidenum">
              <a:rPr lang="en-US" altLang="zh-CN" smtClean="0">
                <a:ea typeface="宋体" charset="-122"/>
              </a:rPr>
              <a:pPr/>
              <a:t>213</a:t>
            </a:fld>
            <a:endParaRPr lang="en-US" altLang="zh-CN" smtClean="0">
              <a:ea typeface="宋体" charset="-122"/>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44953861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B979AE8-AC97-4121-8F0D-B2A2E8A3E08E}" type="slidenum">
              <a:rPr lang="en-US" altLang="zh-CN" smtClean="0">
                <a:ea typeface="宋体" charset="-122"/>
              </a:rPr>
              <a:pPr/>
              <a:t>215</a:t>
            </a:fld>
            <a:endParaRPr lang="en-US" altLang="zh-CN" smtClean="0">
              <a:ea typeface="宋体" charset="-122"/>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08147158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C94A20-4B17-4732-90D5-939A41A0C6AA}" type="slidenum">
              <a:rPr lang="zh-CN" altLang="en-AU"/>
              <a:pPr/>
              <a:t>217</a:t>
            </a:fld>
            <a:endParaRPr lang="en-AU"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7092029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1014572-122F-4231-8F83-F13C0AA350B6}" type="slidenum">
              <a:rPr lang="en-US" altLang="zh-CN" smtClean="0">
                <a:ea typeface="宋体" charset="-122"/>
              </a:rPr>
              <a:pPr/>
              <a:t>218</a:t>
            </a:fld>
            <a:endParaRPr lang="en-US" altLang="zh-CN" smtClean="0">
              <a:ea typeface="宋体" charset="-122"/>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上级向下级传达命令</a:t>
            </a:r>
          </a:p>
        </p:txBody>
      </p:sp>
    </p:spTree>
    <p:extLst>
      <p:ext uri="{BB962C8B-B14F-4D97-AF65-F5344CB8AC3E}">
        <p14:creationId xmlns:p14="http://schemas.microsoft.com/office/powerpoint/2010/main" val="108525383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8EF4098-7B10-4A7E-9C81-8C312E7B1BB3}" type="slidenum">
              <a:rPr lang="en-US" altLang="zh-CN" smtClean="0">
                <a:ea typeface="宋体" charset="-122"/>
              </a:rPr>
              <a:pPr/>
              <a:t>219</a:t>
            </a:fld>
            <a:endParaRPr lang="en-US" altLang="zh-CN" smtClean="0">
              <a:ea typeface="宋体" charset="-122"/>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上级向下级传达命令</a:t>
            </a:r>
          </a:p>
        </p:txBody>
      </p:sp>
    </p:spTree>
    <p:extLst>
      <p:ext uri="{BB962C8B-B14F-4D97-AF65-F5344CB8AC3E}">
        <p14:creationId xmlns:p14="http://schemas.microsoft.com/office/powerpoint/2010/main" val="241736496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5099D50-15DC-4971-A4DF-56CE673D38DE}" type="slidenum">
              <a:rPr lang="en-US" altLang="zh-CN" smtClean="0"/>
              <a:pPr/>
              <a:t>220</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10859533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pPr eaLnBrk="1" hangingPunct="1"/>
            <a:endParaRPr lang="zh-CN" altLang="en-US" smtClean="0"/>
          </a:p>
        </p:txBody>
      </p:sp>
      <p:sp>
        <p:nvSpPr>
          <p:cNvPr id="113668" name="灯片编号占位符 3"/>
          <p:cNvSpPr>
            <a:spLocks noGrp="1"/>
          </p:cNvSpPr>
          <p:nvPr>
            <p:ph type="sldNum" sz="quarter" idx="5"/>
          </p:nvPr>
        </p:nvSpPr>
        <p:spPr>
          <a:noFill/>
        </p:spPr>
        <p:txBody>
          <a:bodyPr/>
          <a:lstStyle/>
          <a:p>
            <a:fld id="{47793759-00B9-4F13-9964-4A45C0DFA7E6}" type="slidenum">
              <a:rPr lang="en-US" altLang="zh-CN" smtClean="0"/>
              <a:pPr/>
              <a:t>221</a:t>
            </a:fld>
            <a:endParaRPr lang="en-US" altLang="zh-CN" smtClean="0"/>
          </a:p>
        </p:txBody>
      </p:sp>
    </p:spTree>
    <p:extLst>
      <p:ext uri="{BB962C8B-B14F-4D97-AF65-F5344CB8AC3E}">
        <p14:creationId xmlns:p14="http://schemas.microsoft.com/office/powerpoint/2010/main" val="71664030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C9FD12D-2013-415C-9DFF-C6696C56EE7A}" type="slidenum">
              <a:rPr lang="zh-CN" altLang="en-AU" smtClean="0"/>
              <a:pPr/>
              <a:t>225</a:t>
            </a:fld>
            <a:endParaRPr lang="en-AU"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03484005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B51899DC-BF1B-4F2D-B93C-285707993D43}" type="slidenum">
              <a:rPr lang="en-US" altLang="zh-CN" smtClean="0"/>
              <a:pPr/>
              <a:t>235</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98601703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677BA1-8759-4F4F-BC8A-5E622A9AC1A7}" type="slidenum">
              <a:rPr lang="en-US" altLang="zh-CN"/>
              <a:pPr/>
              <a:t>237</a:t>
            </a:fld>
            <a:endParaRPr lang="en-US" altLang="zh-CN"/>
          </a:p>
        </p:txBody>
      </p:sp>
      <p:sp>
        <p:nvSpPr>
          <p:cNvPr id="575490" name="Rectangle 2050"/>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5491" name="Rectangle 2051"/>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1415991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F6A8F2-F8DB-4196-A409-9F89DD3C1D7D}" type="slidenum">
              <a:rPr lang="zh-CN" altLang="en-AU"/>
              <a:pPr/>
              <a:t>16</a:t>
            </a:fld>
            <a:endParaRPr lang="en-AU"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2799381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F6DAA-0EB7-4C73-ABAF-99C63CD3722F}" type="slidenum">
              <a:rPr lang="en-US" altLang="zh-CN"/>
              <a:pPr/>
              <a:t>238</a:t>
            </a:fld>
            <a:endParaRPr lang="en-US" altLang="zh-CN"/>
          </a:p>
        </p:txBody>
      </p:sp>
      <p:sp>
        <p:nvSpPr>
          <p:cNvPr id="369666" name="Rectangle 2050"/>
          <p:cNvSpPr>
            <a:spLocks noGrp="1" noRot="1" noChangeAspect="1" noChangeArrowheads="1" noTextEdit="1"/>
          </p:cNvSpPr>
          <p:nvPr>
            <p:ph type="sldImg"/>
          </p:nvPr>
        </p:nvSpPr>
        <p:spPr>
          <a:ln/>
        </p:spPr>
      </p:sp>
      <p:sp>
        <p:nvSpPr>
          <p:cNvPr id="369667" name="Rectangle 2051"/>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2977583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4C0C1-664F-416E-8CB5-451844A6462E}" type="slidenum">
              <a:rPr lang="en-US" altLang="zh-CN"/>
              <a:pPr/>
              <a:t>241</a:t>
            </a:fld>
            <a:endParaRPr lang="en-US" altLang="zh-CN"/>
          </a:p>
        </p:txBody>
      </p:sp>
      <p:sp>
        <p:nvSpPr>
          <p:cNvPr id="382978" name="Rectangle 2050"/>
          <p:cNvSpPr>
            <a:spLocks noGrp="1" noRot="1" noChangeAspect="1" noChangeArrowheads="1" noTextEdit="1"/>
          </p:cNvSpPr>
          <p:nvPr>
            <p:ph type="sldImg"/>
          </p:nvPr>
        </p:nvSpPr>
        <p:spPr>
          <a:ln/>
        </p:spPr>
      </p:sp>
      <p:sp>
        <p:nvSpPr>
          <p:cNvPr id="382979" name="Rectangle 2051"/>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917718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4C4EA-6E93-4BBE-8859-E81FEDE6C8D9}" type="slidenum">
              <a:rPr lang="en-US" altLang="zh-CN"/>
              <a:pPr/>
              <a:t>242</a:t>
            </a:fld>
            <a:endParaRPr lang="en-US" altLang="zh-CN"/>
          </a:p>
        </p:txBody>
      </p:sp>
      <p:sp>
        <p:nvSpPr>
          <p:cNvPr id="387074" name="Rectangle 1026"/>
          <p:cNvSpPr>
            <a:spLocks noGrp="1" noRot="1" noChangeAspect="1" noChangeArrowheads="1" noTextEdit="1"/>
          </p:cNvSpPr>
          <p:nvPr>
            <p:ph type="sldImg"/>
          </p:nvPr>
        </p:nvSpPr>
        <p:spPr>
          <a:ln/>
        </p:spPr>
      </p:sp>
      <p:sp>
        <p:nvSpPr>
          <p:cNvPr id="387075"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8256878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A8C4F1-C9D3-42EB-941B-EBE3CB015197}" type="slidenum">
              <a:rPr lang="en-US" altLang="zh-CN"/>
              <a:pPr/>
              <a:t>243</a:t>
            </a:fld>
            <a:endParaRPr lang="en-US" altLang="zh-CN"/>
          </a:p>
        </p:txBody>
      </p:sp>
      <p:sp>
        <p:nvSpPr>
          <p:cNvPr id="391170" name="Rectangle 1026"/>
          <p:cNvSpPr>
            <a:spLocks noGrp="1" noRot="1" noChangeAspect="1" noChangeArrowheads="1" noTextEdit="1"/>
          </p:cNvSpPr>
          <p:nvPr>
            <p:ph type="sldImg"/>
          </p:nvPr>
        </p:nvSpPr>
        <p:spPr>
          <a:ln/>
        </p:spPr>
      </p:sp>
      <p:sp>
        <p:nvSpPr>
          <p:cNvPr id="391171"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4808243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994082-DA3B-4499-968E-EB1563F68427}" type="slidenum">
              <a:rPr lang="en-US" altLang="zh-CN"/>
              <a:pPr/>
              <a:t>244</a:t>
            </a:fld>
            <a:endParaRPr lang="en-US" altLang="zh-CN"/>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4655576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2204FC-229C-421C-A3A1-5B391BFCCF7C}" type="slidenum">
              <a:rPr lang="en-US" altLang="zh-CN"/>
              <a:pPr/>
              <a:t>245</a:t>
            </a:fld>
            <a:endParaRPr lang="en-US" altLang="zh-CN"/>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6739267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26B17-5860-4C00-9547-7A48DE34118B}" type="slidenum">
              <a:rPr lang="en-US" altLang="zh-CN"/>
              <a:pPr/>
              <a:t>246</a:t>
            </a:fld>
            <a:endParaRPr lang="en-US" altLang="zh-CN"/>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4823385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8AF399-E788-4586-997C-469CB37C103D}" type="slidenum">
              <a:rPr lang="en-US" altLang="zh-CN"/>
              <a:pPr/>
              <a:t>247</a:t>
            </a:fld>
            <a:endParaRPr lang="en-US" altLang="zh-CN"/>
          </a:p>
        </p:txBody>
      </p:sp>
      <p:sp>
        <p:nvSpPr>
          <p:cNvPr id="393218" name="Rectangle 1026"/>
          <p:cNvSpPr>
            <a:spLocks noGrp="1" noRot="1" noChangeAspect="1" noChangeArrowheads="1" noTextEdit="1"/>
          </p:cNvSpPr>
          <p:nvPr>
            <p:ph type="sldImg"/>
          </p:nvPr>
        </p:nvSpPr>
        <p:spPr>
          <a:ln/>
        </p:spPr>
      </p:sp>
      <p:sp>
        <p:nvSpPr>
          <p:cNvPr id="393219"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9200960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9A219-98D7-414E-BAD7-FF49731FB299}" type="slidenum">
              <a:rPr lang="en-US" altLang="zh-CN"/>
              <a:pPr/>
              <a:t>248</a:t>
            </a:fld>
            <a:endParaRPr lang="en-US" altLang="zh-CN"/>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4243955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47F2E-A374-4344-B570-6C75F8E1F153}" type="slidenum">
              <a:rPr lang="en-US" altLang="zh-CN"/>
              <a:pPr/>
              <a:t>249</a:t>
            </a:fld>
            <a:endParaRPr lang="en-US" altLang="zh-CN"/>
          </a:p>
        </p:txBody>
      </p:sp>
      <p:sp>
        <p:nvSpPr>
          <p:cNvPr id="394242" name="Rectangle 1026"/>
          <p:cNvSpPr>
            <a:spLocks noGrp="1" noRot="1" noChangeAspect="1" noChangeArrowheads="1" noTextEdit="1"/>
          </p:cNvSpPr>
          <p:nvPr>
            <p:ph type="sldImg"/>
          </p:nvPr>
        </p:nvSpPr>
        <p:spPr>
          <a:ln/>
        </p:spPr>
      </p:sp>
      <p:sp>
        <p:nvSpPr>
          <p:cNvPr id="394243"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56223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endParaRPr lang="zh-CN" altLang="en-US" dirty="0"/>
          </a:p>
        </p:txBody>
      </p:sp>
      <p:sp>
        <p:nvSpPr>
          <p:cNvPr id="4" name="灯片编号占位符 3"/>
          <p:cNvSpPr>
            <a:spLocks noGrp="1"/>
          </p:cNvSpPr>
          <p:nvPr>
            <p:ph type="sldNum" sz="quarter" idx="10"/>
          </p:nvPr>
        </p:nvSpPr>
        <p:spPr/>
        <p:txBody>
          <a:bodyPr/>
          <a:lstStyle/>
          <a:p>
            <a:pPr>
              <a:defRPr/>
            </a:pPr>
            <a:fld id="{9EBE8F6A-81B2-4C56-8595-E582CF9ED13F}" type="slidenum">
              <a:rPr lang="en-US" altLang="zh-CN" smtClean="0"/>
              <a:pPr>
                <a:defRPr/>
              </a:pPr>
              <a:t>19</a:t>
            </a:fld>
            <a:endParaRPr lang="en-US" altLang="zh-CN"/>
          </a:p>
        </p:txBody>
      </p:sp>
    </p:spTree>
    <p:extLst>
      <p:ext uri="{BB962C8B-B14F-4D97-AF65-F5344CB8AC3E}">
        <p14:creationId xmlns:p14="http://schemas.microsoft.com/office/powerpoint/2010/main" val="276350242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F5EBD-ABEE-4D21-9E1C-223DA33F5E38}" type="slidenum">
              <a:rPr lang="en-US" altLang="zh-CN"/>
              <a:pPr/>
              <a:t>252</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69507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D4BEEF-D020-4E31-A472-A392319306D7}" type="slidenum">
              <a:rPr lang="en-US" altLang="zh-CN"/>
              <a:pPr/>
              <a:t>253</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1398308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797044-8434-440D-8D22-F7A76B63FBF8}" type="slidenum">
              <a:rPr lang="en-US" altLang="zh-CN"/>
              <a:pPr/>
              <a:t>254</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6601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61761-AE77-440E-B231-E11A97596515}" type="slidenum">
              <a:rPr lang="zh-CN" altLang="en-US"/>
              <a:pPr/>
              <a:t>20</a:t>
            </a:fld>
            <a:endParaRPr lang="en-US" altLang="zh-CN"/>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95886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82D81D1-74FA-4D80-B5BD-C28647067505}" type="slidenum">
              <a:rPr lang="en-US" altLang="zh-CN" sz="1200" smtClean="0">
                <a:latin typeface="Times New Roman" pitchFamily="18" charset="0"/>
              </a:rPr>
              <a:pPr eaLnBrk="1" hangingPunct="1"/>
              <a:t>21</a:t>
            </a:fld>
            <a:endParaRPr lang="en-US" altLang="zh-CN" sz="1200" smtClean="0">
              <a:latin typeface="Times New Roman" pitchFamily="18"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Times New Roman" pitchFamily="18" charset="0"/>
            </a:endParaRPr>
          </a:p>
        </p:txBody>
      </p:sp>
    </p:spTree>
    <p:extLst>
      <p:ext uri="{BB962C8B-B14F-4D97-AF65-F5344CB8AC3E}">
        <p14:creationId xmlns:p14="http://schemas.microsoft.com/office/powerpoint/2010/main" val="3311837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Yiban9-13 </a:t>
            </a:r>
            <a:r>
              <a:rPr lang="en-US" altLang="zh-CN" smtClean="0"/>
              <a:t>erban</a:t>
            </a:r>
            <a:endParaRPr lang="zh-CN" altLang="en-US" dirty="0"/>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24</a:t>
            </a:fld>
            <a:endParaRPr lang="en-US" altLang="zh-CN"/>
          </a:p>
        </p:txBody>
      </p:sp>
    </p:spTree>
    <p:extLst>
      <p:ext uri="{BB962C8B-B14F-4D97-AF65-F5344CB8AC3E}">
        <p14:creationId xmlns:p14="http://schemas.microsoft.com/office/powerpoint/2010/main" val="2257658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3AA7C2-E326-4DAA-A01B-B47395D2D7FA}" type="slidenum">
              <a:rPr lang="zh-CN" altLang="en-US"/>
              <a:pPr/>
              <a:t>26</a:t>
            </a:fld>
            <a:endParaRPr lang="en-US" altLang="zh-CN"/>
          </a:p>
        </p:txBody>
      </p:sp>
      <p:sp>
        <p:nvSpPr>
          <p:cNvPr id="2775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7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832876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0CF54-1AC4-45F8-AA4A-F937BBEE526C}" type="slidenum">
              <a:rPr lang="zh-CN" altLang="en-US"/>
              <a:pPr/>
              <a:t>27</a:t>
            </a:fld>
            <a:endParaRPr lang="en-US" altLang="zh-CN"/>
          </a:p>
        </p:txBody>
      </p:sp>
      <p:sp>
        <p:nvSpPr>
          <p:cNvPr id="2816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1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3482073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1AA14D-004F-4643-B271-0D39379983F9}" type="slidenum">
              <a:rPr lang="zh-CN" altLang="en-US"/>
              <a:pPr/>
              <a:t>28</a:t>
            </a:fld>
            <a:endParaRPr lang="en-US" altLang="zh-CN"/>
          </a:p>
        </p:txBody>
      </p:sp>
      <p:sp>
        <p:nvSpPr>
          <p:cNvPr id="2979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7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957013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9EC955-FBD2-4C08-831A-270B93B92CC3}" type="slidenum">
              <a:rPr lang="zh-CN" altLang="en-US"/>
              <a:pPr/>
              <a:t>29</a:t>
            </a:fld>
            <a:endParaRPr lang="en-US" altLang="zh-CN"/>
          </a:p>
        </p:txBody>
      </p:sp>
      <p:sp>
        <p:nvSpPr>
          <p:cNvPr id="3061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6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zh-CN" altLang="en-US"/>
              <a:t>使用</a:t>
            </a:r>
            <a:r>
              <a:rPr lang="en-US" altLang="zh-CN"/>
              <a:t>ICMP ECHO</a:t>
            </a:r>
            <a:r>
              <a:rPr lang="zh-CN" altLang="en-US"/>
              <a:t>轮询多个主机称为</a:t>
            </a:r>
            <a:r>
              <a:rPr lang="en-US" altLang="zh-CN"/>
              <a:t>ICMP SWEEP(</a:t>
            </a:r>
            <a:r>
              <a:rPr lang="zh-CN" altLang="en-US"/>
              <a:t>或者</a:t>
            </a:r>
            <a:r>
              <a:rPr lang="en-US" altLang="zh-CN"/>
              <a:t>Ping Sweep).</a:t>
            </a:r>
            <a:endParaRPr lang="zh-CN" altLang="en-US"/>
          </a:p>
        </p:txBody>
      </p:sp>
    </p:spTree>
    <p:extLst>
      <p:ext uri="{BB962C8B-B14F-4D97-AF65-F5344CB8AC3E}">
        <p14:creationId xmlns:p14="http://schemas.microsoft.com/office/powerpoint/2010/main" val="169406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82D81D1-74FA-4D80-B5BD-C28647067505}" type="slidenum">
              <a:rPr lang="en-US" altLang="zh-CN" sz="1200" smtClean="0">
                <a:latin typeface="Times New Roman" pitchFamily="18" charset="0"/>
              </a:rPr>
              <a:pPr eaLnBrk="1" hangingPunct="1"/>
              <a:t>7</a:t>
            </a:fld>
            <a:endParaRPr lang="en-US" altLang="zh-CN" sz="1200" smtClean="0">
              <a:latin typeface="Times New Roman" pitchFamily="18"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Times New Roman" pitchFamily="18" charset="0"/>
            </a:endParaRPr>
          </a:p>
        </p:txBody>
      </p:sp>
    </p:spTree>
    <p:extLst>
      <p:ext uri="{BB962C8B-B14F-4D97-AF65-F5344CB8AC3E}">
        <p14:creationId xmlns:p14="http://schemas.microsoft.com/office/powerpoint/2010/main" val="3159802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3FC62F-2927-440A-9D77-E762A13D3064}" type="slidenum">
              <a:rPr lang="zh-CN" altLang="en-US"/>
              <a:pPr/>
              <a:t>30</a:t>
            </a:fld>
            <a:endParaRPr lang="en-US" altLang="zh-CN"/>
          </a:p>
        </p:txBody>
      </p:sp>
      <p:sp>
        <p:nvSpPr>
          <p:cNvPr id="3143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43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982258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DD0D4E-0FD0-4317-A959-D76E90E6104C}" type="slidenum">
              <a:rPr lang="zh-CN" altLang="en-US"/>
              <a:pPr/>
              <a:t>32</a:t>
            </a:fld>
            <a:endParaRPr lang="en-US" altLang="zh-CN"/>
          </a:p>
        </p:txBody>
      </p:sp>
      <p:sp>
        <p:nvSpPr>
          <p:cNvPr id="3266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6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378829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利用</a:t>
            </a:r>
            <a:r>
              <a:rPr lang="en-US" altLang="zh-CN" dirty="0" smtClean="0"/>
              <a:t>FIN</a:t>
            </a:r>
            <a:r>
              <a:rPr lang="zh-CN" altLang="en-US" dirty="0" smtClean="0"/>
              <a:t>探测</a:t>
            </a:r>
          </a:p>
          <a:p>
            <a:r>
              <a:rPr lang="zh-CN" altLang="en-US" dirty="0" smtClean="0"/>
              <a:t>利用</a:t>
            </a:r>
            <a:r>
              <a:rPr lang="en-US" altLang="zh-CN" dirty="0" smtClean="0"/>
              <a:t>TCP ISN</a:t>
            </a:r>
            <a:r>
              <a:rPr lang="zh-CN" altLang="en-US" dirty="0" smtClean="0"/>
              <a:t>采样</a:t>
            </a:r>
          </a:p>
          <a:p>
            <a:r>
              <a:rPr lang="zh-CN" altLang="en-US" dirty="0" smtClean="0"/>
              <a:t>使用</a:t>
            </a:r>
            <a:r>
              <a:rPr lang="en-US" altLang="zh-CN" dirty="0" smtClean="0"/>
              <a:t>TCP</a:t>
            </a:r>
            <a:r>
              <a:rPr lang="zh-CN" altLang="en-US" dirty="0" smtClean="0"/>
              <a:t>的初始化窗口</a:t>
            </a:r>
          </a:p>
          <a:p>
            <a:r>
              <a:rPr lang="en-US" altLang="zh-CN" dirty="0" smtClean="0"/>
              <a:t>ICMP</a:t>
            </a:r>
            <a:r>
              <a:rPr lang="zh-CN" altLang="en-US" dirty="0" smtClean="0"/>
              <a:t>消息抑制机制</a:t>
            </a:r>
          </a:p>
          <a:p>
            <a:r>
              <a:rPr lang="en-US" altLang="zh-CN" dirty="0" smtClean="0"/>
              <a:t>ICMP</a:t>
            </a:r>
            <a:r>
              <a:rPr lang="zh-CN" altLang="en-US" dirty="0" smtClean="0"/>
              <a:t>错误引用机制</a:t>
            </a:r>
          </a:p>
          <a:p>
            <a:r>
              <a:rPr lang="en-US" altLang="zh-CN" dirty="0" err="1" smtClean="0"/>
              <a:t>ToS</a:t>
            </a:r>
            <a:r>
              <a:rPr lang="zh-CN" altLang="en-US" dirty="0" smtClean="0"/>
              <a:t>字段的设置 </a:t>
            </a:r>
          </a:p>
          <a:p>
            <a:r>
              <a:rPr lang="en-US" altLang="zh-CN" dirty="0" smtClean="0"/>
              <a:t>DF</a:t>
            </a:r>
            <a:r>
              <a:rPr lang="zh-CN" altLang="en-US" dirty="0" smtClean="0"/>
              <a:t>位的设置</a:t>
            </a:r>
          </a:p>
          <a:p>
            <a:r>
              <a:rPr lang="en-US" altLang="zh-CN" dirty="0" smtClean="0"/>
              <a:t>ICMP</a:t>
            </a:r>
            <a:r>
              <a:rPr lang="zh-CN" altLang="en-US" dirty="0" smtClean="0"/>
              <a:t>错误信息回显完整性 </a:t>
            </a:r>
          </a:p>
          <a:p>
            <a:r>
              <a:rPr lang="en-US" altLang="zh-CN" dirty="0" smtClean="0"/>
              <a:t>TCP</a:t>
            </a:r>
            <a:r>
              <a:rPr lang="zh-CN" altLang="en-US" dirty="0" smtClean="0"/>
              <a:t>选项 </a:t>
            </a:r>
          </a:p>
          <a:p>
            <a:r>
              <a:rPr lang="en-US" altLang="zh-CN" dirty="0" smtClean="0"/>
              <a:t>ACK</a:t>
            </a:r>
            <a:r>
              <a:rPr lang="zh-CN" altLang="en-US" dirty="0" smtClean="0"/>
              <a:t>值 </a:t>
            </a:r>
          </a:p>
          <a:p>
            <a:endParaRPr lang="zh-CN" altLang="en-US" dirty="0"/>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35</a:t>
            </a:fld>
            <a:endParaRPr lang="en-US" altLang="zh-CN"/>
          </a:p>
        </p:txBody>
      </p:sp>
    </p:spTree>
    <p:extLst>
      <p:ext uri="{BB962C8B-B14F-4D97-AF65-F5344CB8AC3E}">
        <p14:creationId xmlns:p14="http://schemas.microsoft.com/office/powerpoint/2010/main" val="2903465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1382D4D-30F6-4918-A0D6-1C55DB05113B}" type="slidenum">
              <a:rPr lang="zh-CN" altLang="en-US" smtClean="0">
                <a:latin typeface="Times New Roman" pitchFamily="18" charset="0"/>
              </a:rPr>
              <a:pPr/>
              <a:t>39</a:t>
            </a:fld>
            <a:endParaRPr lang="en-US" altLang="zh-CN" smtClean="0">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1191578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4B658BBA-0ADB-42A2-B983-07A4AE5FA72B}" type="slidenum">
              <a:rPr lang="zh-CN" altLang="en-US" smtClean="0">
                <a:latin typeface="Times New Roman" pitchFamily="18" charset="0"/>
              </a:rPr>
              <a:pPr/>
              <a:t>40</a:t>
            </a:fld>
            <a:endParaRPr lang="en-US" altLang="zh-CN" smtClean="0">
              <a:latin typeface="Times New Roman" pitchFamily="18" charset="0"/>
            </a:endParaRPr>
          </a:p>
        </p:txBody>
      </p:sp>
      <p:sp>
        <p:nvSpPr>
          <p:cNvPr id="119811" name="Rectangle 3074"/>
          <p:cNvSpPr>
            <a:spLocks noGrp="1" noRot="1" noChangeAspect="1" noChangeArrowheads="1" noTextEdit="1"/>
          </p:cNvSpPr>
          <p:nvPr>
            <p:ph type="sldImg"/>
          </p:nvPr>
        </p:nvSpPr>
        <p:spPr>
          <a:solidFill>
            <a:srgbClr val="FFFFFF"/>
          </a:solidFill>
          <a:ln/>
        </p:spPr>
      </p:sp>
      <p:sp>
        <p:nvSpPr>
          <p:cNvPr id="119812" name="Rectangle 3075"/>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extLst>
      <p:ext uri="{BB962C8B-B14F-4D97-AF65-F5344CB8AC3E}">
        <p14:creationId xmlns:p14="http://schemas.microsoft.com/office/powerpoint/2010/main" val="1388098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807266-7716-4DC4-9519-89C3A609FB11}" type="slidenum">
              <a:rPr lang="zh-CN" altLang="en-US" smtClean="0">
                <a:latin typeface="Times New Roman" pitchFamily="18" charset="0"/>
              </a:rPr>
              <a:pPr/>
              <a:t>41</a:t>
            </a:fld>
            <a:endParaRPr lang="en-US" altLang="zh-CN" smtClean="0">
              <a:latin typeface="Times New Roman" pitchFamily="18" charset="0"/>
            </a:endParaRPr>
          </a:p>
        </p:txBody>
      </p:sp>
      <p:sp>
        <p:nvSpPr>
          <p:cNvPr id="121859" name="Rectangle 1026"/>
          <p:cNvSpPr>
            <a:spLocks noGrp="1" noRot="1" noChangeAspect="1" noChangeArrowheads="1" noTextEdit="1"/>
          </p:cNvSpPr>
          <p:nvPr>
            <p:ph type="sldImg"/>
          </p:nvPr>
        </p:nvSpPr>
        <p:spPr>
          <a:ln/>
        </p:spPr>
      </p:sp>
      <p:sp>
        <p:nvSpPr>
          <p:cNvPr id="121860" name="Rectangle 1027"/>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826831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138124AB-7148-49F1-9BED-C2CA0B09DD2E}" type="slidenum">
              <a:rPr lang="zh-CN" altLang="en-US" smtClean="0">
                <a:latin typeface="Times New Roman" pitchFamily="18" charset="0"/>
              </a:rPr>
              <a:pPr/>
              <a:t>42</a:t>
            </a:fld>
            <a:endParaRPr lang="en-US" altLang="zh-CN" smtClean="0">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CN" altLang="en-US" sz="1000" smtClean="0"/>
          </a:p>
        </p:txBody>
      </p:sp>
    </p:spTree>
    <p:extLst>
      <p:ext uri="{BB962C8B-B14F-4D97-AF65-F5344CB8AC3E}">
        <p14:creationId xmlns:p14="http://schemas.microsoft.com/office/powerpoint/2010/main" val="4036617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mtClean="0"/>
              <a:t>交换机表的每个表项包括三个字段：节点的</a:t>
            </a:r>
            <a:r>
              <a:rPr lang="en-US" altLang="zh-CN" smtClean="0"/>
              <a:t>MAC</a:t>
            </a:r>
            <a:r>
              <a:rPr lang="zh-CN" altLang="zh-CN" smtClean="0"/>
              <a:t>地址；该</a:t>
            </a:r>
            <a:r>
              <a:rPr lang="en-US" altLang="zh-CN" smtClean="0"/>
              <a:t>MAC</a:t>
            </a:r>
            <a:r>
              <a:rPr lang="zh-CN" altLang="zh-CN" smtClean="0"/>
              <a:t>地址对应的端口；该表项在表中的时间。交换机通过自学习功能来建立交换机表，即通过观察帧的源</a:t>
            </a:r>
            <a:r>
              <a:rPr lang="en-US" altLang="zh-CN" smtClean="0"/>
              <a:t>MAC</a:t>
            </a:r>
            <a:r>
              <a:rPr lang="zh-CN" altLang="zh-CN" smtClean="0"/>
              <a:t>地址和到达端口来建立</a:t>
            </a:r>
            <a:r>
              <a:rPr lang="en-US" altLang="zh-CN" smtClean="0"/>
              <a:t>MAC</a:t>
            </a:r>
            <a:r>
              <a:rPr lang="zh-CN" altLang="zh-CN" smtClean="0"/>
              <a:t>地址和端口的映射关系。</a:t>
            </a:r>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2F9E09-5D5A-47F3-A57D-C1DD3A2C1772}" type="slidenum">
              <a:rPr lang="zh-CN" altLang="en-US">
                <a:latin typeface="Calibri" panose="020F0502020204030204" pitchFamily="34" charset="0"/>
              </a:rPr>
              <a:pPr eaLnBrk="1" hangingPunct="1"/>
              <a:t>43</a:t>
            </a:fld>
            <a:endParaRPr lang="zh-CN" altLang="en-US">
              <a:latin typeface="Calibri" panose="020F0502020204030204" pitchFamily="34" charset="0"/>
            </a:endParaRPr>
          </a:p>
        </p:txBody>
      </p:sp>
    </p:spTree>
    <p:extLst>
      <p:ext uri="{BB962C8B-B14F-4D97-AF65-F5344CB8AC3E}">
        <p14:creationId xmlns:p14="http://schemas.microsoft.com/office/powerpoint/2010/main" val="3443671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5D2777D-B950-4504-895F-B16D535CD1A2}" type="slidenum">
              <a:rPr lang="zh-CN" altLang="en-US" smtClean="0">
                <a:latin typeface="Times New Roman" pitchFamily="18" charset="0"/>
              </a:rPr>
              <a:pPr/>
              <a:t>44</a:t>
            </a:fld>
            <a:endParaRPr lang="en-US" altLang="zh-CN" smtClean="0">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1735246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40927-F197-4D14-BB7B-42B45351ABAA}" type="slidenum">
              <a:rPr lang="zh-CN" altLang="en-US"/>
              <a:pPr/>
              <a:t>50</a:t>
            </a:fld>
            <a:endParaRPr lang="en-US" altLang="zh-CN"/>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58757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656D54-5A7B-4194-8C9B-695D0501D9A8}" type="slidenum">
              <a:rPr lang="zh-CN" altLang="en-AU"/>
              <a:pPr/>
              <a:t>8</a:t>
            </a:fld>
            <a:endParaRPr lang="en-AU" altLang="zh-CN"/>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41488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31"/>
          <p:cNvSpPr>
            <a:spLocks noGrp="1" noChangeArrowheads="1"/>
          </p:cNvSpPr>
          <p:nvPr>
            <p:ph type="sldNum" sz="quarter" idx="5"/>
          </p:nvPr>
        </p:nvSpPr>
        <p:spPr>
          <a:noFill/>
        </p:spPr>
        <p:txBody>
          <a:bodyPr/>
          <a:lstStyle/>
          <a:p>
            <a:fld id="{54B90720-33B4-448E-A3A4-97DF6768709D}" type="slidenum">
              <a:rPr lang="zh-CN" altLang="en-US" smtClean="0">
                <a:latin typeface="Times New Roman" pitchFamily="18" charset="0"/>
              </a:rPr>
              <a:pPr/>
              <a:t>51</a:t>
            </a:fld>
            <a:endParaRPr lang="en-US" altLang="zh-CN" smtClean="0">
              <a:latin typeface="Times New Roman" pitchFamily="18" charset="0"/>
            </a:endParaRPr>
          </a:p>
        </p:txBody>
      </p:sp>
      <p:sp>
        <p:nvSpPr>
          <p:cNvPr id="126979" name="Rectangle 1026"/>
          <p:cNvSpPr>
            <a:spLocks noGrp="1" noRot="1" noChangeAspect="1" noChangeArrowheads="1" noTextEdit="1"/>
          </p:cNvSpPr>
          <p:nvPr>
            <p:ph type="sldImg"/>
          </p:nvPr>
        </p:nvSpPr>
        <p:spPr>
          <a:ln/>
        </p:spPr>
      </p:sp>
      <p:sp>
        <p:nvSpPr>
          <p:cNvPr id="126980" name="Rectangle 1027"/>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478857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52</a:t>
            </a:fld>
            <a:endParaRPr lang="en-US" altLang="zh-CN"/>
          </a:p>
        </p:txBody>
      </p:sp>
    </p:spTree>
    <p:extLst>
      <p:ext uri="{BB962C8B-B14F-4D97-AF65-F5344CB8AC3E}">
        <p14:creationId xmlns:p14="http://schemas.microsoft.com/office/powerpoint/2010/main" val="4252295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 </a:t>
            </a:r>
            <a:br>
              <a:rPr lang="zh-CN" altLang="en-US" smtClean="0"/>
            </a:br>
            <a:r>
              <a:rPr lang="zh-CN" altLang="en-US" smtClean="0"/>
              <a:t>  程序分歧</a:t>
            </a:r>
            <a:r>
              <a:rPr lang="en-US" altLang="zh-CN" smtClean="0"/>
              <a:t>fork()    </a:t>
            </a:r>
            <a:br>
              <a:rPr lang="en-US" altLang="zh-CN" smtClean="0"/>
            </a:br>
            <a:r>
              <a:rPr lang="en-US" altLang="zh-CN" smtClean="0"/>
              <a:t>  fork()</a:t>
            </a:r>
            <a:r>
              <a:rPr lang="zh-CN" altLang="en-US" smtClean="0"/>
              <a:t>会产生一个与父程序相同的子程序，唯一不同之处在於其</a:t>
            </a:r>
            <a:r>
              <a:rPr lang="en-US" altLang="zh-CN" smtClean="0"/>
              <a:t>process id(pid)</a:t>
            </a:r>
            <a:r>
              <a:rPr lang="zh-CN" altLang="en-US" smtClean="0"/>
              <a:t>。  </a:t>
            </a:r>
            <a:br>
              <a:rPr lang="zh-CN" altLang="en-US" smtClean="0"/>
            </a:br>
            <a:r>
              <a:rPr lang="zh-CN" altLang="en-US" smtClean="0"/>
              <a:t>  如果我们要撰写守护神程序，或是例如网路伺服器，需要多个行程来同时提供多个连线，可以利用</a:t>
            </a:r>
            <a:r>
              <a:rPr lang="en-US" altLang="zh-CN" smtClean="0"/>
              <a:t>fork()</a:t>
            </a:r>
            <a:r>
              <a:rPr lang="zh-CN" altLang="en-US" smtClean="0"/>
              <a:t>来产生多个相同的行程。</a:t>
            </a: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DE3C6AF-E3C2-4830-B2A5-7F1AB7CB1C3D}" type="slidenum">
              <a:rPr lang="zh-CN" altLang="en-US">
                <a:latin typeface="Arial" panose="020B0604020202020204" pitchFamily="34" charset="0"/>
              </a:rPr>
              <a:pPr>
                <a:spcBef>
                  <a:spcPct val="0"/>
                </a:spcBef>
              </a:pPr>
              <a:t>53</a:t>
            </a:fld>
            <a:endParaRPr lang="zh-CN" altLang="en-US">
              <a:latin typeface="Arial" panose="020B0604020202020204" pitchFamily="34" charset="0"/>
            </a:endParaRPr>
          </a:p>
        </p:txBody>
      </p:sp>
    </p:spTree>
    <p:extLst>
      <p:ext uri="{BB962C8B-B14F-4D97-AF65-F5344CB8AC3E}">
        <p14:creationId xmlns:p14="http://schemas.microsoft.com/office/powerpoint/2010/main" val="1172639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计算机系统配置不当可能造成系统运行不正常，甚至根本不能运行。攻击者通过改变或者破坏系统的配置信息，阻止其他合法用户使用计算机网络提供的服务。</a:t>
            </a:r>
            <a:endParaRPr lang="en-US" altLang="zh-CN" dirty="0" smtClean="0"/>
          </a:p>
          <a:p>
            <a:endParaRPr lang="en-US" altLang="zh-CN" dirty="0" smtClean="0"/>
          </a:p>
          <a:p>
            <a:r>
              <a:rPr lang="zh-CN" altLang="en-US" dirty="0" smtClean="0"/>
              <a:t>沙</a:t>
            </a:r>
            <a:r>
              <a:rPr lang="en-US" altLang="zh-CN" dirty="0" smtClean="0"/>
              <a:t>9-19</a:t>
            </a:r>
            <a:endParaRPr lang="zh-CN" altLang="en-US" dirty="0" smtClean="0"/>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896B642-1445-4BC3-A734-A6086FBC8BCA}" type="slidenum">
              <a:rPr lang="zh-CN" altLang="en-US">
                <a:latin typeface="Arial" panose="020B0604020202020204" pitchFamily="34" charset="0"/>
              </a:rPr>
              <a:pPr>
                <a:spcBef>
                  <a:spcPct val="0"/>
                </a:spcBef>
              </a:pPr>
              <a:t>54</a:t>
            </a:fld>
            <a:endParaRPr lang="zh-CN" altLang="en-US">
              <a:latin typeface="Arial" panose="020B0604020202020204" pitchFamily="34" charset="0"/>
            </a:endParaRPr>
          </a:p>
        </p:txBody>
      </p:sp>
    </p:spTree>
    <p:extLst>
      <p:ext uri="{BB962C8B-B14F-4D97-AF65-F5344CB8AC3E}">
        <p14:creationId xmlns:p14="http://schemas.microsoft.com/office/powerpoint/2010/main" val="5245385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D1938ABF-D8D1-4E5F-92C1-AA8BCC6C8FAD}" type="slidenum">
              <a:rPr kumimoji="1" lang="zh-CN" altLang="en-US" smtClean="0">
                <a:latin typeface="Times New Roman" pitchFamily="18" charset="0"/>
              </a:rPr>
              <a:pPr eaLnBrk="1" fontAlgn="base" hangingPunct="1">
                <a:spcBef>
                  <a:spcPct val="0"/>
                </a:spcBef>
                <a:spcAft>
                  <a:spcPct val="0"/>
                </a:spcAft>
              </a:pPr>
              <a:t>57</a:t>
            </a:fld>
            <a:endParaRPr kumimoji="1" lang="en-US" altLang="zh-CN" smtClean="0">
              <a:latin typeface="Times New Roman" pitchFamily="18"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latin typeface="Times New Roman" pitchFamily="18" charset="0"/>
              </a:rPr>
              <a:t>清</a:t>
            </a:r>
            <a:r>
              <a:rPr lang="en-US" altLang="zh-CN" dirty="0" smtClean="0">
                <a:latin typeface="Times New Roman" pitchFamily="18" charset="0"/>
              </a:rPr>
              <a:t>-3-2</a:t>
            </a:r>
            <a:endParaRPr lang="zh-CN" altLang="en-US" dirty="0" smtClean="0">
              <a:latin typeface="Times New Roman" pitchFamily="18" charset="0"/>
            </a:endParaRPr>
          </a:p>
        </p:txBody>
      </p:sp>
    </p:spTree>
    <p:extLst>
      <p:ext uri="{BB962C8B-B14F-4D97-AF65-F5344CB8AC3E}">
        <p14:creationId xmlns:p14="http://schemas.microsoft.com/office/powerpoint/2010/main" val="4080346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E724B8A7-FA3C-4521-B3D1-E66C7723A584}" type="slidenum">
              <a:rPr kumimoji="1" lang="zh-CN" altLang="en-US" smtClean="0">
                <a:latin typeface="Times New Roman" pitchFamily="18" charset="0"/>
              </a:rPr>
              <a:pPr eaLnBrk="1" fontAlgn="base" hangingPunct="1">
                <a:spcBef>
                  <a:spcPct val="0"/>
                </a:spcBef>
                <a:spcAft>
                  <a:spcPct val="0"/>
                </a:spcAft>
              </a:pPr>
              <a:t>58</a:t>
            </a:fld>
            <a:endParaRPr kumimoji="1" lang="en-US" altLang="zh-CN" smtClean="0">
              <a:latin typeface="Times New Roman" pitchFamily="18" charset="0"/>
            </a:endParaRPr>
          </a:p>
        </p:txBody>
      </p:sp>
      <p:sp>
        <p:nvSpPr>
          <p:cNvPr id="65539"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latin typeface="Times New Roman" pitchFamily="18" charset="0"/>
            </a:endParaRPr>
          </a:p>
        </p:txBody>
      </p:sp>
    </p:spTree>
    <p:extLst>
      <p:ext uri="{BB962C8B-B14F-4D97-AF65-F5344CB8AC3E}">
        <p14:creationId xmlns:p14="http://schemas.microsoft.com/office/powerpoint/2010/main" val="27211860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D83F9E1-2C90-4C41-854A-A1FDE1E9C22F}" type="slidenum">
              <a:rPr lang="zh-CN" altLang="en-US"/>
              <a:pPr/>
              <a:t>59</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24147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61</a:t>
            </a:fld>
            <a:endParaRPr lang="en-US" altLang="zh-CN"/>
          </a:p>
        </p:txBody>
      </p:sp>
    </p:spTree>
    <p:extLst>
      <p:ext uri="{BB962C8B-B14F-4D97-AF65-F5344CB8AC3E}">
        <p14:creationId xmlns:p14="http://schemas.microsoft.com/office/powerpoint/2010/main" val="410572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异常流量的清洗过滤：</a:t>
            </a:r>
          </a:p>
          <a:p>
            <a:r>
              <a:rPr lang="zh-CN" altLang="en-US" smtClean="0"/>
              <a:t>通过</a:t>
            </a:r>
            <a:r>
              <a:rPr lang="en-US" altLang="zh-CN" smtClean="0"/>
              <a:t>DDOS</a:t>
            </a:r>
            <a:r>
              <a:rPr lang="zh-CN" altLang="en-US" smtClean="0"/>
              <a:t>硬件防火墙对异常流量的清洗过滤，通过数据包的规则过滤、数据流指纹检测过滤、及数据包内容定制过滤等顶尖技术能准确判断外来访问流量是否正常，进一步将异常流量禁止过滤。单台负载每秒可防御</a:t>
            </a:r>
            <a:r>
              <a:rPr lang="en-US" altLang="zh-CN" smtClean="0"/>
              <a:t>800-927</a:t>
            </a:r>
            <a:r>
              <a:rPr lang="zh-CN" altLang="en-US" smtClean="0"/>
              <a:t>万个</a:t>
            </a:r>
            <a:r>
              <a:rPr lang="en-US" altLang="zh-CN" smtClean="0"/>
              <a:t>syn</a:t>
            </a:r>
            <a:r>
              <a:rPr lang="zh-CN" altLang="en-US" smtClean="0"/>
              <a:t>攻击包。</a:t>
            </a:r>
          </a:p>
          <a:p>
            <a:r>
              <a:rPr lang="zh-CN" altLang="en-US" smtClean="0"/>
              <a:t>分布式集群防御：</a:t>
            </a:r>
          </a:p>
          <a:p>
            <a:r>
              <a:rPr lang="zh-CN" altLang="en-US" smtClean="0"/>
              <a:t>这是目前网络安全界防御大规模</a:t>
            </a:r>
            <a:r>
              <a:rPr lang="en-US" altLang="zh-CN" smtClean="0"/>
              <a:t>DDOS</a:t>
            </a:r>
            <a:r>
              <a:rPr lang="zh-CN" altLang="en-US" smtClean="0"/>
              <a:t>攻击的最有效办法。分布式集群防御的特点是在每个节点服务器配置多个</a:t>
            </a:r>
            <a:r>
              <a:rPr lang="en-US" altLang="zh-CN" smtClean="0"/>
              <a:t>IP</a:t>
            </a:r>
            <a:r>
              <a:rPr lang="zh-CN" altLang="en-US" smtClean="0"/>
              <a:t>地址，并且每个节点能承受不低于</a:t>
            </a:r>
            <a:r>
              <a:rPr lang="en-US" altLang="zh-CN" smtClean="0"/>
              <a:t>10G</a:t>
            </a:r>
            <a:r>
              <a:rPr lang="zh-CN" altLang="en-US" smtClean="0"/>
              <a:t>的</a:t>
            </a:r>
            <a:r>
              <a:rPr lang="en-US" altLang="zh-CN" smtClean="0"/>
              <a:t>DDOS</a:t>
            </a:r>
            <a:r>
              <a:rPr lang="zh-CN" altLang="en-US" smtClean="0"/>
              <a:t>攻击，如一个节点受攻击无法提供服务，系统将会根据优先级设置自动切换另一个节点，并将攻击者的数据包全部返回发送点，使攻击源成为瘫痪状态，从更为深度的安全防护角度去影响企业的安全执行决策。</a:t>
            </a:r>
          </a:p>
          <a:p>
            <a:r>
              <a:rPr lang="zh-CN" altLang="en-US" smtClean="0"/>
              <a:t>高防智能</a:t>
            </a:r>
            <a:r>
              <a:rPr lang="en-US" altLang="zh-CN" smtClean="0"/>
              <a:t>DNS</a:t>
            </a:r>
            <a:r>
              <a:rPr lang="zh-CN" altLang="en-US" smtClean="0"/>
              <a:t>解析：</a:t>
            </a:r>
          </a:p>
          <a:p>
            <a:r>
              <a:rPr lang="zh-CN" altLang="en-US" smtClean="0"/>
              <a:t>高智能</a:t>
            </a:r>
            <a:r>
              <a:rPr lang="en-US" altLang="zh-CN" smtClean="0"/>
              <a:t>DNS</a:t>
            </a:r>
            <a:r>
              <a:rPr lang="zh-CN" altLang="en-US" smtClean="0"/>
              <a:t>解析系统与</a:t>
            </a:r>
            <a:r>
              <a:rPr lang="en-US" altLang="zh-CN" smtClean="0"/>
              <a:t>DDOS</a:t>
            </a:r>
            <a:r>
              <a:rPr lang="zh-CN" altLang="en-US" smtClean="0"/>
              <a:t>防御系统的完美结合，为企业提供对抗新兴安全威胁的超级检测功能。它颠覆了传统一个域名对应一个镜像的做法，智能根据用户的上网路线将</a:t>
            </a:r>
            <a:r>
              <a:rPr lang="en-US" altLang="zh-CN" smtClean="0"/>
              <a:t>DNS</a:t>
            </a:r>
            <a:r>
              <a:rPr lang="zh-CN" altLang="en-US" smtClean="0"/>
              <a:t>解析请求解析到用户所属网络的服务器。同时智能</a:t>
            </a:r>
            <a:r>
              <a:rPr lang="en-US" altLang="zh-CN" smtClean="0"/>
              <a:t>DNS</a:t>
            </a:r>
            <a:r>
              <a:rPr lang="zh-CN" altLang="en-US" smtClean="0"/>
              <a:t>解析系统还有宕机检测功能，随时可将瘫痪的服务器</a:t>
            </a:r>
            <a:r>
              <a:rPr lang="en-US" altLang="zh-CN" smtClean="0"/>
              <a:t>IP</a:t>
            </a:r>
            <a:r>
              <a:rPr lang="zh-CN" altLang="en-US" smtClean="0"/>
              <a:t>智能更换成正常服务器</a:t>
            </a:r>
            <a:r>
              <a:rPr lang="en-US" altLang="zh-CN" smtClean="0"/>
              <a:t>IP</a:t>
            </a:r>
            <a:r>
              <a:rPr lang="zh-CN" altLang="en-US" smtClean="0"/>
              <a:t>，为企业的网络保持一个永不宕机的服务状态。</a:t>
            </a:r>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62</a:t>
            </a:fld>
            <a:endParaRPr lang="en-US" altLang="zh-CN"/>
          </a:p>
        </p:txBody>
      </p:sp>
    </p:spTree>
    <p:extLst>
      <p:ext uri="{BB962C8B-B14F-4D97-AF65-F5344CB8AC3E}">
        <p14:creationId xmlns:p14="http://schemas.microsoft.com/office/powerpoint/2010/main" val="2728702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Times New Roman" pitchFamily="18" charset="0"/>
                <a:ea typeface="宋体" pitchFamily="2" charset="-122"/>
                <a:cs typeface="+mn-cs"/>
              </a:rPr>
              <a:t>CC </a:t>
            </a:r>
            <a:r>
              <a:rPr lang="zh-CN" altLang="en-US" sz="1200" b="0" i="0" kern="1200" smtClean="0">
                <a:solidFill>
                  <a:schemeClr val="tx1"/>
                </a:solidFill>
                <a:effectLst/>
                <a:latin typeface="Times New Roman" pitchFamily="18" charset="0"/>
                <a:ea typeface="宋体" pitchFamily="2" charset="-122"/>
                <a:cs typeface="+mn-cs"/>
              </a:rPr>
              <a:t>攻击：</a:t>
            </a:r>
            <a:r>
              <a:rPr lang="en-US" altLang="zh-CN" sz="1200" b="0" i="0" kern="1200" smtClean="0">
                <a:solidFill>
                  <a:schemeClr val="tx1"/>
                </a:solidFill>
                <a:effectLst/>
                <a:latin typeface="Times New Roman" pitchFamily="18" charset="0"/>
                <a:ea typeface="宋体" pitchFamily="2" charset="-122"/>
                <a:cs typeface="+mn-cs"/>
              </a:rPr>
              <a:t>Challenge Collapasar</a:t>
            </a:r>
            <a:r>
              <a:rPr lang="zh-CN" altLang="en-US" sz="1200" b="0" i="0" kern="1200" smtClean="0">
                <a:solidFill>
                  <a:schemeClr val="tx1"/>
                </a:solidFill>
                <a:effectLst/>
                <a:latin typeface="Times New Roman" pitchFamily="18" charset="0"/>
                <a:ea typeface="宋体" pitchFamily="2" charset="-122"/>
                <a:cs typeface="+mn-cs"/>
              </a:rPr>
              <a:t>（</a:t>
            </a:r>
            <a:r>
              <a:rPr lang="en-US" altLang="zh-CN" sz="1200" b="0" i="0" kern="1200" smtClean="0">
                <a:solidFill>
                  <a:schemeClr val="tx1"/>
                </a:solidFill>
                <a:effectLst/>
                <a:latin typeface="Times New Roman" pitchFamily="18" charset="0"/>
                <a:ea typeface="宋体" pitchFamily="2" charset="-122"/>
                <a:cs typeface="+mn-cs"/>
              </a:rPr>
              <a:t>Collapasar </a:t>
            </a:r>
            <a:r>
              <a:rPr lang="zh-CN" altLang="en-US" sz="1200" b="0" i="0" kern="1200" smtClean="0">
                <a:solidFill>
                  <a:schemeClr val="tx1"/>
                </a:solidFill>
                <a:effectLst/>
                <a:latin typeface="Times New Roman" pitchFamily="18" charset="0"/>
                <a:ea typeface="宋体" pitchFamily="2" charset="-122"/>
                <a:cs typeface="+mn-cs"/>
              </a:rPr>
              <a:t>是绿盟的反 </a:t>
            </a:r>
            <a:r>
              <a:rPr lang="en-US" altLang="zh-CN" sz="1200" b="0" i="0" kern="1200" smtClean="0">
                <a:solidFill>
                  <a:schemeClr val="tx1"/>
                </a:solidFill>
                <a:effectLst/>
                <a:latin typeface="Times New Roman" pitchFamily="18" charset="0"/>
                <a:ea typeface="宋体" pitchFamily="2" charset="-122"/>
                <a:cs typeface="+mn-cs"/>
              </a:rPr>
              <a:t>DDOS </a:t>
            </a:r>
            <a:r>
              <a:rPr lang="zh-CN" altLang="en-US" sz="1200" b="0" i="0" kern="1200" smtClean="0">
                <a:solidFill>
                  <a:schemeClr val="tx1"/>
                </a:solidFill>
                <a:effectLst/>
                <a:latin typeface="Times New Roman" pitchFamily="18" charset="0"/>
                <a:ea typeface="宋体" pitchFamily="2" charset="-122"/>
                <a:cs typeface="+mn-cs"/>
              </a:rPr>
              <a:t>设备，能有效地清洗 </a:t>
            </a:r>
            <a:r>
              <a:rPr lang="en-US" altLang="zh-CN" sz="1200" b="0" i="0" kern="1200" smtClean="0">
                <a:solidFill>
                  <a:schemeClr val="tx1"/>
                </a:solidFill>
                <a:effectLst/>
                <a:latin typeface="Times New Roman" pitchFamily="18" charset="0"/>
                <a:ea typeface="宋体" pitchFamily="2" charset="-122"/>
                <a:cs typeface="+mn-cs"/>
              </a:rPr>
              <a:t>SYN Flood </a:t>
            </a:r>
            <a:r>
              <a:rPr lang="zh-CN" altLang="en-US" sz="1200" b="0" i="0" kern="1200" smtClean="0">
                <a:solidFill>
                  <a:schemeClr val="tx1"/>
                </a:solidFill>
                <a:effectLst/>
                <a:latin typeface="Times New Roman" pitchFamily="18" charset="0"/>
                <a:ea typeface="宋体" pitchFamily="2" charset="-122"/>
                <a:cs typeface="+mn-cs"/>
              </a:rPr>
              <a:t>等有害流量），</a:t>
            </a:r>
            <a:r>
              <a:rPr lang="en-US" altLang="zh-CN" sz="1200" b="0" i="0" kern="1200" smtClean="0">
                <a:solidFill>
                  <a:schemeClr val="tx1"/>
                </a:solidFill>
                <a:effectLst/>
                <a:latin typeface="Times New Roman" pitchFamily="18" charset="0"/>
                <a:ea typeface="宋体" pitchFamily="2" charset="-122"/>
                <a:cs typeface="+mn-cs"/>
              </a:rPr>
              <a:t>CC </a:t>
            </a:r>
            <a:r>
              <a:rPr lang="zh-CN" altLang="en-US" sz="1200" b="0" i="0" kern="1200" smtClean="0">
                <a:solidFill>
                  <a:schemeClr val="tx1"/>
                </a:solidFill>
                <a:effectLst/>
                <a:latin typeface="Times New Roman" pitchFamily="18" charset="0"/>
                <a:ea typeface="宋体" pitchFamily="2" charset="-122"/>
                <a:cs typeface="+mn-cs"/>
              </a:rPr>
              <a:t>攻击的原理就是对一些消耗资源（查询数据库、读写硬盘文件等）较大的应用页面不断发起正常的请求，以此达到消耗服务资源的目的。</a:t>
            </a:r>
          </a:p>
          <a:p>
            <a:r>
              <a:rPr lang="zh-CN" altLang="en-US" sz="1200" b="0" i="0" kern="1200" smtClean="0">
                <a:solidFill>
                  <a:schemeClr val="tx1"/>
                </a:solidFill>
                <a:effectLst/>
                <a:latin typeface="Times New Roman" pitchFamily="18" charset="0"/>
                <a:ea typeface="宋体" pitchFamily="2" charset="-122"/>
                <a:cs typeface="+mn-cs"/>
              </a:rPr>
              <a:t>应用层 </a:t>
            </a:r>
            <a:r>
              <a:rPr lang="en-US" altLang="zh-CN" sz="1200" b="0" i="0" kern="1200" smtClean="0">
                <a:solidFill>
                  <a:schemeClr val="tx1"/>
                </a:solidFill>
                <a:effectLst/>
                <a:latin typeface="Times New Roman" pitchFamily="18" charset="0"/>
                <a:ea typeface="宋体" pitchFamily="2" charset="-122"/>
                <a:cs typeface="+mn-cs"/>
              </a:rPr>
              <a:t>DDOS </a:t>
            </a:r>
            <a:r>
              <a:rPr lang="zh-CN" altLang="en-US" sz="1200" b="0" i="0" kern="1200" smtClean="0">
                <a:solidFill>
                  <a:schemeClr val="tx1"/>
                </a:solidFill>
                <a:effectLst/>
                <a:latin typeface="Times New Roman" pitchFamily="18" charset="0"/>
                <a:ea typeface="宋体" pitchFamily="2" charset="-122"/>
                <a:cs typeface="+mn-cs"/>
              </a:rPr>
              <a:t>攻击的一种实现方式：在黑客入侵了一个流量很大的网站后，通过篡改页面，将巨大的用户流量分流到目标网站。比如在大流量网站上插入如下代码：</a:t>
            </a:r>
          </a:p>
          <a:p>
            <a:r>
              <a:rPr lang="en-US" altLang="zh-CN" sz="1200" b="0" i="0" kern="1200" smtClean="0">
                <a:solidFill>
                  <a:schemeClr val="tx1"/>
                </a:solidFill>
                <a:effectLst/>
                <a:latin typeface="Times New Roman" pitchFamily="18" charset="0"/>
                <a:ea typeface="宋体" pitchFamily="2" charset="-122"/>
                <a:cs typeface="+mn-cs"/>
              </a:rPr>
              <a:t>&lt;iframe src="http://targetSite" height=0 width=0&gt;&lt;/iframe&gt;</a:t>
            </a:r>
          </a:p>
          <a:p>
            <a:r>
              <a:rPr lang="zh-CN" altLang="en-US" sz="1200" b="0" i="0" kern="1200" smtClean="0">
                <a:solidFill>
                  <a:schemeClr val="tx1"/>
                </a:solidFill>
                <a:effectLst/>
                <a:latin typeface="Times New Roman" pitchFamily="18" charset="0"/>
                <a:ea typeface="宋体" pitchFamily="2" charset="-122"/>
                <a:cs typeface="+mn-cs"/>
              </a:rPr>
              <a:t>一些优化服务器性能的方法能够缓解应用层 </a:t>
            </a:r>
            <a:r>
              <a:rPr lang="en-US" altLang="zh-CN" sz="1200" b="0" i="0" kern="1200" smtClean="0">
                <a:solidFill>
                  <a:schemeClr val="tx1"/>
                </a:solidFill>
                <a:effectLst/>
                <a:latin typeface="Times New Roman" pitchFamily="18" charset="0"/>
                <a:ea typeface="宋体" pitchFamily="2" charset="-122"/>
                <a:cs typeface="+mn-cs"/>
              </a:rPr>
              <a:t>DDOS </a:t>
            </a:r>
            <a:r>
              <a:rPr lang="zh-CN" altLang="en-US" sz="1200" b="0" i="0" kern="1200" smtClean="0">
                <a:solidFill>
                  <a:schemeClr val="tx1"/>
                </a:solidFill>
                <a:effectLst/>
                <a:latin typeface="Times New Roman" pitchFamily="18" charset="0"/>
                <a:ea typeface="宋体" pitchFamily="2" charset="-122"/>
                <a:cs typeface="+mn-cs"/>
              </a:rPr>
              <a:t>攻击（提升服务能力、资源容量）。常用的防御措施是在应用中限制每个“客户端” 做请求频率的限制（基于 </a:t>
            </a:r>
            <a:r>
              <a:rPr lang="en-US" altLang="zh-CN" sz="1200" b="0" i="0" kern="1200" smtClean="0">
                <a:solidFill>
                  <a:schemeClr val="tx1"/>
                </a:solidFill>
                <a:effectLst/>
                <a:latin typeface="Times New Roman" pitchFamily="18" charset="0"/>
                <a:ea typeface="宋体" pitchFamily="2" charset="-122"/>
                <a:cs typeface="+mn-cs"/>
              </a:rPr>
              <a:t>IP</a:t>
            </a:r>
            <a:r>
              <a:rPr lang="zh-CN" altLang="en-US" sz="1200" b="0" i="0" kern="1200" smtClean="0">
                <a:solidFill>
                  <a:schemeClr val="tx1"/>
                </a:solidFill>
                <a:effectLst/>
                <a:latin typeface="Times New Roman" pitchFamily="18" charset="0"/>
                <a:ea typeface="宋体" pitchFamily="2" charset="-122"/>
                <a:cs typeface="+mn-cs"/>
              </a:rPr>
              <a:t>、</a:t>
            </a:r>
            <a:r>
              <a:rPr lang="en-US" altLang="zh-CN" sz="1200" b="0" i="0" kern="1200" smtClean="0">
                <a:solidFill>
                  <a:schemeClr val="tx1"/>
                </a:solidFill>
                <a:effectLst/>
                <a:latin typeface="Times New Roman" pitchFamily="18" charset="0"/>
                <a:ea typeface="宋体" pitchFamily="2" charset="-122"/>
                <a:cs typeface="+mn-cs"/>
              </a:rPr>
              <a:t>Cookie </a:t>
            </a:r>
            <a:r>
              <a:rPr lang="zh-CN" altLang="en-US" sz="1200" b="0" i="0" kern="1200" smtClean="0">
                <a:solidFill>
                  <a:schemeClr val="tx1"/>
                </a:solidFill>
                <a:effectLst/>
                <a:latin typeface="Times New Roman" pitchFamily="18" charset="0"/>
                <a:ea typeface="宋体" pitchFamily="2" charset="-122"/>
                <a:cs typeface="+mn-cs"/>
              </a:rPr>
              <a:t>确定客户端，攻击者可以使用代理服务器发起攻击突破该限制）。</a:t>
            </a:r>
          </a:p>
          <a:p>
            <a:r>
              <a:rPr lang="zh-CN" altLang="en-US" sz="1200" b="0" i="0" kern="1200" smtClean="0">
                <a:solidFill>
                  <a:schemeClr val="tx1"/>
                </a:solidFill>
                <a:effectLst/>
                <a:latin typeface="Times New Roman" pitchFamily="18" charset="0"/>
                <a:ea typeface="宋体" pitchFamily="2" charset="-122"/>
                <a:cs typeface="+mn-cs"/>
              </a:rPr>
              <a:t>资源耗尽攻击</a:t>
            </a:r>
          </a:p>
          <a:p>
            <a:r>
              <a:rPr lang="en-US" altLang="zh-CN" sz="1200" b="0" i="0" kern="1200" smtClean="0">
                <a:solidFill>
                  <a:schemeClr val="tx1"/>
                </a:solidFill>
                <a:effectLst/>
                <a:latin typeface="Times New Roman" pitchFamily="18" charset="0"/>
                <a:ea typeface="宋体" pitchFamily="2" charset="-122"/>
                <a:cs typeface="+mn-cs"/>
              </a:rPr>
              <a:t>Slowloris </a:t>
            </a:r>
            <a:r>
              <a:rPr lang="zh-CN" altLang="en-US" sz="1200" b="0" i="0" kern="1200" smtClean="0">
                <a:solidFill>
                  <a:schemeClr val="tx1"/>
                </a:solidFill>
                <a:effectLst/>
                <a:latin typeface="Times New Roman" pitchFamily="18" charset="0"/>
                <a:ea typeface="宋体" pitchFamily="2" charset="-122"/>
                <a:cs typeface="+mn-cs"/>
              </a:rPr>
              <a:t>攻击：以极低的速度往服务器发送 </a:t>
            </a:r>
            <a:r>
              <a:rPr lang="en-US" altLang="zh-CN" sz="1200" b="0" i="0" kern="1200" smtClean="0">
                <a:solidFill>
                  <a:schemeClr val="tx1"/>
                </a:solidFill>
                <a:effectLst/>
                <a:latin typeface="Times New Roman" pitchFamily="18" charset="0"/>
                <a:ea typeface="宋体" pitchFamily="2" charset="-122"/>
                <a:cs typeface="+mn-cs"/>
              </a:rPr>
              <a:t>HTTP </a:t>
            </a:r>
            <a:r>
              <a:rPr lang="zh-CN" altLang="en-US" sz="1200" b="0" i="0" kern="1200" smtClean="0">
                <a:solidFill>
                  <a:schemeClr val="tx1"/>
                </a:solidFill>
                <a:effectLst/>
                <a:latin typeface="Times New Roman" pitchFamily="18" charset="0"/>
                <a:ea typeface="宋体" pitchFamily="2" charset="-122"/>
                <a:cs typeface="+mn-cs"/>
              </a:rPr>
              <a:t>请求。由于 </a:t>
            </a:r>
            <a:r>
              <a:rPr lang="en-US" altLang="zh-CN" sz="1200" b="0" i="0" kern="1200" smtClean="0">
                <a:solidFill>
                  <a:schemeClr val="tx1"/>
                </a:solidFill>
                <a:effectLst/>
                <a:latin typeface="Times New Roman" pitchFamily="18" charset="0"/>
                <a:ea typeface="宋体" pitchFamily="2" charset="-122"/>
                <a:cs typeface="+mn-cs"/>
              </a:rPr>
              <a:t>Web Server </a:t>
            </a:r>
            <a:r>
              <a:rPr lang="zh-CN" altLang="en-US" sz="1200" b="0" i="0" kern="1200" smtClean="0">
                <a:solidFill>
                  <a:schemeClr val="tx1"/>
                </a:solidFill>
                <a:effectLst/>
                <a:latin typeface="Times New Roman" pitchFamily="18" charset="0"/>
                <a:ea typeface="宋体" pitchFamily="2" charset="-122"/>
                <a:cs typeface="+mn-cs"/>
              </a:rPr>
              <a:t>对于并发的连接数都有一定的上限，因此若恶意地占用这些连接不释放，那么 </a:t>
            </a:r>
            <a:r>
              <a:rPr lang="en-US" altLang="zh-CN" sz="1200" b="0" i="0" kern="1200" smtClean="0">
                <a:solidFill>
                  <a:schemeClr val="tx1"/>
                </a:solidFill>
                <a:effectLst/>
                <a:latin typeface="Times New Roman" pitchFamily="18" charset="0"/>
                <a:ea typeface="宋体" pitchFamily="2" charset="-122"/>
                <a:cs typeface="+mn-cs"/>
              </a:rPr>
              <a:t>Web Server </a:t>
            </a:r>
            <a:r>
              <a:rPr lang="zh-CN" altLang="en-US" sz="1200" b="0" i="0" kern="1200" smtClean="0">
                <a:solidFill>
                  <a:schemeClr val="tx1"/>
                </a:solidFill>
                <a:effectLst/>
                <a:latin typeface="Times New Roman" pitchFamily="18" charset="0"/>
                <a:ea typeface="宋体" pitchFamily="2" charset="-122"/>
                <a:cs typeface="+mn-cs"/>
              </a:rPr>
              <a:t>的所有连接都将被恶意连接占用，从而无法接受新的请求，导致拒绝服务。</a:t>
            </a:r>
          </a:p>
          <a:p>
            <a:r>
              <a:rPr lang="en-US" altLang="zh-CN" sz="1200" b="0" i="0" kern="1200" smtClean="0">
                <a:solidFill>
                  <a:schemeClr val="tx1"/>
                </a:solidFill>
                <a:effectLst/>
                <a:latin typeface="Times New Roman" pitchFamily="18" charset="0"/>
                <a:ea typeface="宋体" pitchFamily="2" charset="-122"/>
                <a:cs typeface="+mn-cs"/>
              </a:rPr>
              <a:t>HTTP POST DOS</a:t>
            </a:r>
            <a:r>
              <a:rPr lang="zh-CN" altLang="en-US" sz="1200" b="0" i="0" kern="1200" smtClean="0">
                <a:solidFill>
                  <a:schemeClr val="tx1"/>
                </a:solidFill>
                <a:effectLst/>
                <a:latin typeface="Times New Roman" pitchFamily="18" charset="0"/>
                <a:ea typeface="宋体" pitchFamily="2" charset="-122"/>
                <a:cs typeface="+mn-cs"/>
              </a:rPr>
              <a:t>：在发送 </a:t>
            </a:r>
            <a:r>
              <a:rPr lang="en-US" altLang="zh-CN" sz="1200" b="0" i="0" kern="1200" smtClean="0">
                <a:solidFill>
                  <a:schemeClr val="tx1"/>
                </a:solidFill>
                <a:effectLst/>
                <a:latin typeface="Times New Roman" pitchFamily="18" charset="0"/>
                <a:ea typeface="宋体" pitchFamily="2" charset="-122"/>
                <a:cs typeface="+mn-cs"/>
              </a:rPr>
              <a:t>HTTP POST </a:t>
            </a:r>
            <a:r>
              <a:rPr lang="zh-CN" altLang="en-US" sz="1200" b="0" i="0" kern="1200" smtClean="0">
                <a:solidFill>
                  <a:schemeClr val="tx1"/>
                </a:solidFill>
                <a:effectLst/>
                <a:latin typeface="Times New Roman" pitchFamily="18" charset="0"/>
                <a:ea typeface="宋体" pitchFamily="2" charset="-122"/>
                <a:cs typeface="+mn-cs"/>
              </a:rPr>
              <a:t>包时，指定一个非常大的 </a:t>
            </a:r>
            <a:r>
              <a:rPr lang="en-US" altLang="zh-CN" sz="1200" b="0" i="0" kern="1200" smtClean="0">
                <a:solidFill>
                  <a:schemeClr val="tx1"/>
                </a:solidFill>
                <a:effectLst/>
                <a:latin typeface="Times New Roman" pitchFamily="18" charset="0"/>
                <a:ea typeface="宋体" pitchFamily="2" charset="-122"/>
                <a:cs typeface="+mn-cs"/>
              </a:rPr>
              <a:t>Content-Length </a:t>
            </a:r>
            <a:r>
              <a:rPr lang="zh-CN" altLang="en-US" sz="1200" b="0" i="0" kern="1200" smtClean="0">
                <a:solidFill>
                  <a:schemeClr val="tx1"/>
                </a:solidFill>
                <a:effectLst/>
                <a:latin typeface="Times New Roman" pitchFamily="18" charset="0"/>
                <a:ea typeface="宋体" pitchFamily="2" charset="-122"/>
                <a:cs typeface="+mn-cs"/>
              </a:rPr>
              <a:t>值，然后以很低的速度发包，比如 </a:t>
            </a:r>
            <a:r>
              <a:rPr lang="en-US" altLang="zh-CN" sz="1200" b="0" i="0" kern="1200" smtClean="0">
                <a:solidFill>
                  <a:schemeClr val="tx1"/>
                </a:solidFill>
                <a:effectLst/>
                <a:latin typeface="Times New Roman" pitchFamily="18" charset="0"/>
                <a:ea typeface="宋体" pitchFamily="2" charset="-122"/>
                <a:cs typeface="+mn-cs"/>
              </a:rPr>
              <a:t>10~100s  </a:t>
            </a:r>
            <a:r>
              <a:rPr lang="zh-CN" altLang="en-US" sz="1200" b="0" i="0" kern="1200" smtClean="0">
                <a:solidFill>
                  <a:schemeClr val="tx1"/>
                </a:solidFill>
                <a:effectLst/>
                <a:latin typeface="Times New Roman" pitchFamily="18" charset="0"/>
                <a:ea typeface="宋体" pitchFamily="2" charset="-122"/>
                <a:cs typeface="+mn-cs"/>
              </a:rPr>
              <a:t>发送一个字节，保持住这个连接不断开。当客户端连接数多了以后，占用住了 </a:t>
            </a:r>
            <a:r>
              <a:rPr lang="en-US" altLang="zh-CN" sz="1200" b="0" i="0" kern="1200" smtClean="0">
                <a:solidFill>
                  <a:schemeClr val="tx1"/>
                </a:solidFill>
                <a:effectLst/>
                <a:latin typeface="Times New Roman" pitchFamily="18" charset="0"/>
                <a:ea typeface="宋体" pitchFamily="2" charset="-122"/>
                <a:cs typeface="+mn-cs"/>
              </a:rPr>
              <a:t>Web Server </a:t>
            </a:r>
            <a:r>
              <a:rPr lang="zh-CN" altLang="en-US" sz="1200" b="0" i="0" kern="1200" smtClean="0">
                <a:solidFill>
                  <a:schemeClr val="tx1"/>
                </a:solidFill>
                <a:effectLst/>
                <a:latin typeface="Times New Roman" pitchFamily="18" charset="0"/>
                <a:ea typeface="宋体" pitchFamily="2" charset="-122"/>
                <a:cs typeface="+mn-cs"/>
              </a:rPr>
              <a:t>的所有可用连接，从而导致 </a:t>
            </a:r>
            <a:r>
              <a:rPr lang="en-US" altLang="zh-CN" sz="1200" b="0" i="0" kern="1200" smtClean="0">
                <a:solidFill>
                  <a:schemeClr val="tx1"/>
                </a:solidFill>
                <a:effectLst/>
                <a:latin typeface="Times New Roman" pitchFamily="18" charset="0"/>
                <a:ea typeface="宋体" pitchFamily="2" charset="-122"/>
                <a:cs typeface="+mn-cs"/>
              </a:rPr>
              <a:t>DOS</a:t>
            </a:r>
            <a:r>
              <a:rPr lang="zh-CN" altLang="en-US" sz="1200" b="0" i="0" kern="1200" smtClean="0">
                <a:solidFill>
                  <a:schemeClr val="tx1"/>
                </a:solidFill>
                <a:effectLst/>
                <a:latin typeface="Times New Roman" pitchFamily="18" charset="0"/>
                <a:ea typeface="宋体" pitchFamily="2" charset="-122"/>
                <a:cs typeface="+mn-cs"/>
              </a:rPr>
              <a:t>。</a:t>
            </a:r>
          </a:p>
          <a:p>
            <a:r>
              <a:rPr lang="en-US" altLang="zh-CN" sz="1200" b="0" i="0" kern="1200" smtClean="0">
                <a:solidFill>
                  <a:schemeClr val="tx1"/>
                </a:solidFill>
                <a:effectLst/>
                <a:latin typeface="Times New Roman" pitchFamily="18" charset="0"/>
                <a:ea typeface="宋体" pitchFamily="2" charset="-122"/>
                <a:cs typeface="+mn-cs"/>
              </a:rPr>
              <a:t>Server Limit DOS</a:t>
            </a:r>
            <a:r>
              <a:rPr lang="zh-CN" altLang="en-US" sz="1200" b="0" i="0" kern="1200" smtClean="0">
                <a:solidFill>
                  <a:schemeClr val="tx1"/>
                </a:solidFill>
                <a:effectLst/>
                <a:latin typeface="Times New Roman" pitchFamily="18" charset="0"/>
                <a:ea typeface="宋体" pitchFamily="2" charset="-122"/>
                <a:cs typeface="+mn-cs"/>
              </a:rPr>
              <a:t>：</a:t>
            </a:r>
            <a:r>
              <a:rPr lang="en-US" altLang="zh-CN" sz="1200" b="0" i="0" kern="1200" smtClean="0">
                <a:solidFill>
                  <a:schemeClr val="tx1"/>
                </a:solidFill>
                <a:effectLst/>
                <a:latin typeface="Times New Roman" pitchFamily="18" charset="0"/>
                <a:ea typeface="宋体" pitchFamily="2" charset="-122"/>
                <a:cs typeface="+mn-cs"/>
              </a:rPr>
              <a:t>Web Server </a:t>
            </a:r>
            <a:r>
              <a:rPr lang="zh-CN" altLang="en-US" sz="1200" b="0" i="0" kern="1200" smtClean="0">
                <a:solidFill>
                  <a:schemeClr val="tx1"/>
                </a:solidFill>
                <a:effectLst/>
                <a:latin typeface="Times New Roman" pitchFamily="18" charset="0"/>
                <a:ea typeface="宋体" pitchFamily="2" charset="-122"/>
                <a:cs typeface="+mn-cs"/>
              </a:rPr>
              <a:t>对 </a:t>
            </a:r>
            <a:r>
              <a:rPr lang="en-US" altLang="zh-CN" sz="1200" b="0" i="0" kern="1200" smtClean="0">
                <a:solidFill>
                  <a:schemeClr val="tx1"/>
                </a:solidFill>
                <a:effectLst/>
                <a:latin typeface="Times New Roman" pitchFamily="18" charset="0"/>
                <a:ea typeface="宋体" pitchFamily="2" charset="-122"/>
                <a:cs typeface="+mn-cs"/>
              </a:rPr>
              <a:t>HTTP </a:t>
            </a:r>
            <a:r>
              <a:rPr lang="zh-CN" altLang="en-US" sz="1200" b="0" i="0" kern="1200" smtClean="0">
                <a:solidFill>
                  <a:schemeClr val="tx1"/>
                </a:solidFill>
                <a:effectLst/>
                <a:latin typeface="Times New Roman" pitchFamily="18" charset="0"/>
                <a:ea typeface="宋体" pitchFamily="2" charset="-122"/>
                <a:cs typeface="+mn-cs"/>
              </a:rPr>
              <a:t>包头的长度有限制，如果客户端发送的 </a:t>
            </a:r>
            <a:r>
              <a:rPr lang="en-US" altLang="zh-CN" sz="1200" b="0" i="0" kern="1200" smtClean="0">
                <a:solidFill>
                  <a:schemeClr val="tx1"/>
                </a:solidFill>
                <a:effectLst/>
                <a:latin typeface="Times New Roman" pitchFamily="18" charset="0"/>
                <a:ea typeface="宋体" pitchFamily="2" charset="-122"/>
                <a:cs typeface="+mn-cs"/>
              </a:rPr>
              <a:t>HTTP </a:t>
            </a:r>
            <a:r>
              <a:rPr lang="zh-CN" altLang="en-US" sz="1200" b="0" i="0" kern="1200" smtClean="0">
                <a:solidFill>
                  <a:schemeClr val="tx1"/>
                </a:solidFill>
                <a:effectLst/>
                <a:latin typeface="Times New Roman" pitchFamily="18" charset="0"/>
                <a:ea typeface="宋体" pitchFamily="2" charset="-122"/>
                <a:cs typeface="+mn-cs"/>
              </a:rPr>
              <a:t>包头超过限制，服务器将返回 </a:t>
            </a:r>
            <a:r>
              <a:rPr lang="en-US" altLang="zh-CN" sz="1200" b="0" i="0" kern="1200" smtClean="0">
                <a:solidFill>
                  <a:schemeClr val="tx1"/>
                </a:solidFill>
                <a:effectLst/>
                <a:latin typeface="Times New Roman" pitchFamily="18" charset="0"/>
                <a:ea typeface="宋体" pitchFamily="2" charset="-122"/>
                <a:cs typeface="+mn-cs"/>
              </a:rPr>
              <a:t>4xx </a:t>
            </a:r>
            <a:r>
              <a:rPr lang="zh-CN" altLang="en-US" sz="1200" b="0" i="0" kern="1200" smtClean="0">
                <a:solidFill>
                  <a:schemeClr val="tx1"/>
                </a:solidFill>
                <a:effectLst/>
                <a:latin typeface="Times New Roman" pitchFamily="18" charset="0"/>
                <a:ea typeface="宋体" pitchFamily="2" charset="-122"/>
                <a:cs typeface="+mn-cs"/>
              </a:rPr>
              <a:t>错误。攻击者可以通过 </a:t>
            </a:r>
            <a:r>
              <a:rPr lang="en-US" altLang="zh-CN" sz="1200" b="0" i="0" kern="1200" smtClean="0">
                <a:solidFill>
                  <a:schemeClr val="tx1"/>
                </a:solidFill>
                <a:effectLst/>
                <a:latin typeface="Times New Roman" pitchFamily="18" charset="0"/>
                <a:ea typeface="宋体" pitchFamily="2" charset="-122"/>
                <a:cs typeface="+mn-cs"/>
              </a:rPr>
              <a:t>XSS </a:t>
            </a:r>
            <a:r>
              <a:rPr lang="zh-CN" altLang="en-US" sz="1200" b="0" i="0" kern="1200" smtClean="0">
                <a:solidFill>
                  <a:schemeClr val="tx1"/>
                </a:solidFill>
                <a:effectLst/>
                <a:latin typeface="Times New Roman" pitchFamily="18" charset="0"/>
                <a:ea typeface="宋体" pitchFamily="2" charset="-122"/>
                <a:cs typeface="+mn-cs"/>
              </a:rPr>
              <a:t>往客户端写入一个超长的 </a:t>
            </a:r>
            <a:r>
              <a:rPr lang="en-US" altLang="zh-CN" sz="1200" b="0" i="0" kern="1200" smtClean="0">
                <a:solidFill>
                  <a:schemeClr val="tx1"/>
                </a:solidFill>
                <a:effectLst/>
                <a:latin typeface="Times New Roman" pitchFamily="18" charset="0"/>
                <a:ea typeface="宋体" pitchFamily="2" charset="-122"/>
                <a:cs typeface="+mn-cs"/>
              </a:rPr>
              <a:t>Cookie</a:t>
            </a:r>
            <a:r>
              <a:rPr lang="zh-CN" altLang="en-US" sz="1200" b="0" i="0" kern="1200" smtClean="0">
                <a:solidFill>
                  <a:schemeClr val="tx1"/>
                </a:solidFill>
                <a:effectLst/>
                <a:latin typeface="Times New Roman" pitchFamily="18" charset="0"/>
                <a:ea typeface="宋体" pitchFamily="2" charset="-122"/>
                <a:cs typeface="+mn-cs"/>
              </a:rPr>
              <a:t>，则用户在清空 </a:t>
            </a:r>
            <a:r>
              <a:rPr lang="en-US" altLang="zh-CN" sz="1200" b="0" i="0" kern="1200" smtClean="0">
                <a:solidFill>
                  <a:schemeClr val="tx1"/>
                </a:solidFill>
                <a:effectLst/>
                <a:latin typeface="Times New Roman" pitchFamily="18" charset="0"/>
                <a:ea typeface="宋体" pitchFamily="2" charset="-122"/>
                <a:cs typeface="+mn-cs"/>
              </a:rPr>
              <a:t>Cookie </a:t>
            </a:r>
            <a:r>
              <a:rPr lang="zh-CN" altLang="en-US" sz="1200" b="0" i="0" kern="1200" smtClean="0">
                <a:solidFill>
                  <a:schemeClr val="tx1"/>
                </a:solidFill>
                <a:effectLst/>
                <a:latin typeface="Times New Roman" pitchFamily="18" charset="0"/>
                <a:ea typeface="宋体" pitchFamily="2" charset="-122"/>
                <a:cs typeface="+mn-cs"/>
              </a:rPr>
              <a:t>前将无法再访问该 </a:t>
            </a:r>
            <a:r>
              <a:rPr lang="en-US" altLang="zh-CN" sz="1200" b="0" i="0" kern="1200" smtClean="0">
                <a:solidFill>
                  <a:schemeClr val="tx1"/>
                </a:solidFill>
                <a:effectLst/>
                <a:latin typeface="Times New Roman" pitchFamily="18" charset="0"/>
                <a:ea typeface="宋体" pitchFamily="2" charset="-122"/>
                <a:cs typeface="+mn-cs"/>
              </a:rPr>
              <a:t>Cookie </a:t>
            </a:r>
            <a:r>
              <a:rPr lang="zh-CN" altLang="en-US" sz="1200" b="0" i="0" kern="1200" smtClean="0">
                <a:solidFill>
                  <a:schemeClr val="tx1"/>
                </a:solidFill>
                <a:effectLst/>
                <a:latin typeface="Times New Roman" pitchFamily="18" charset="0"/>
                <a:ea typeface="宋体" pitchFamily="2" charset="-122"/>
                <a:cs typeface="+mn-cs"/>
              </a:rPr>
              <a:t>所在域的任何页面（</a:t>
            </a:r>
            <a:r>
              <a:rPr lang="en-US" altLang="zh-CN" sz="1200" b="0" i="0" kern="1200" smtClean="0">
                <a:solidFill>
                  <a:schemeClr val="tx1"/>
                </a:solidFill>
                <a:effectLst/>
                <a:latin typeface="Times New Roman" pitchFamily="18" charset="0"/>
                <a:ea typeface="宋体" pitchFamily="2" charset="-122"/>
                <a:cs typeface="+mn-cs"/>
              </a:rPr>
              <a:t>Cookie </a:t>
            </a:r>
            <a:r>
              <a:rPr lang="zh-CN" altLang="en-US" sz="1200" b="0" i="0" kern="1200" smtClean="0">
                <a:solidFill>
                  <a:schemeClr val="tx1"/>
                </a:solidFill>
                <a:effectLst/>
                <a:latin typeface="Times New Roman" pitchFamily="18" charset="0"/>
                <a:ea typeface="宋体" pitchFamily="2" charset="-122"/>
                <a:cs typeface="+mn-cs"/>
              </a:rPr>
              <a:t>是存放在 </a:t>
            </a:r>
            <a:r>
              <a:rPr lang="en-US" altLang="zh-CN" sz="1200" b="0" i="0" kern="1200" smtClean="0">
                <a:solidFill>
                  <a:schemeClr val="tx1"/>
                </a:solidFill>
                <a:effectLst/>
                <a:latin typeface="Times New Roman" pitchFamily="18" charset="0"/>
                <a:ea typeface="宋体" pitchFamily="2" charset="-122"/>
                <a:cs typeface="+mn-cs"/>
              </a:rPr>
              <a:t>HTTP </a:t>
            </a:r>
            <a:r>
              <a:rPr lang="zh-CN" altLang="en-US" sz="1200" b="0" i="0" kern="1200" smtClean="0">
                <a:solidFill>
                  <a:schemeClr val="tx1"/>
                </a:solidFill>
                <a:effectLst/>
                <a:latin typeface="Times New Roman" pitchFamily="18" charset="0"/>
                <a:ea typeface="宋体" pitchFamily="2" charset="-122"/>
                <a:cs typeface="+mn-cs"/>
              </a:rPr>
              <a:t>包头里发送的）。防御：可以将 </a:t>
            </a:r>
            <a:r>
              <a:rPr lang="en-US" altLang="zh-CN" sz="1200" b="0" i="0" kern="1200" smtClean="0">
                <a:solidFill>
                  <a:schemeClr val="tx1"/>
                </a:solidFill>
                <a:effectLst/>
                <a:latin typeface="Times New Roman" pitchFamily="18" charset="0"/>
                <a:ea typeface="宋体" pitchFamily="2" charset="-122"/>
                <a:cs typeface="+mn-cs"/>
              </a:rPr>
              <a:t>Apache </a:t>
            </a:r>
            <a:r>
              <a:rPr lang="zh-CN" altLang="en-US" sz="1200" b="0" i="0" kern="1200" smtClean="0">
                <a:solidFill>
                  <a:schemeClr val="tx1"/>
                </a:solidFill>
                <a:effectLst/>
                <a:latin typeface="Times New Roman" pitchFamily="18" charset="0"/>
                <a:ea typeface="宋体" pitchFamily="2" charset="-122"/>
                <a:cs typeface="+mn-cs"/>
              </a:rPr>
              <a:t>的配置参数 </a:t>
            </a:r>
            <a:r>
              <a:rPr lang="en-US" altLang="zh-CN" sz="1200" b="0" i="0" kern="1200" smtClean="0">
                <a:solidFill>
                  <a:schemeClr val="tx1"/>
                </a:solidFill>
                <a:effectLst/>
                <a:latin typeface="Times New Roman" pitchFamily="18" charset="0"/>
                <a:ea typeface="宋体" pitchFamily="2" charset="-122"/>
                <a:cs typeface="+mn-cs"/>
              </a:rPr>
              <a:t>LimitRequestFieldSize </a:t>
            </a:r>
            <a:r>
              <a:rPr lang="zh-CN" altLang="en-US" sz="1200" b="0" i="0" kern="1200" smtClean="0">
                <a:solidFill>
                  <a:schemeClr val="tx1"/>
                </a:solidFill>
                <a:effectLst/>
                <a:latin typeface="Times New Roman" pitchFamily="18" charset="0"/>
                <a:ea typeface="宋体" pitchFamily="2" charset="-122"/>
                <a:cs typeface="+mn-cs"/>
              </a:rPr>
              <a:t>设置为 </a:t>
            </a:r>
            <a:r>
              <a:rPr lang="en-US" altLang="zh-CN" sz="1200" b="0" i="0" kern="1200" smtClean="0">
                <a:solidFill>
                  <a:schemeClr val="tx1"/>
                </a:solidFill>
                <a:effectLst/>
                <a:latin typeface="Times New Roman" pitchFamily="18" charset="0"/>
                <a:ea typeface="宋体" pitchFamily="2" charset="-122"/>
                <a:cs typeface="+mn-cs"/>
              </a:rPr>
              <a:t>0 </a:t>
            </a:r>
            <a:r>
              <a:rPr lang="zh-CN" altLang="en-US" sz="1200" b="0" i="0" kern="1200" smtClean="0">
                <a:solidFill>
                  <a:schemeClr val="tx1"/>
                </a:solidFill>
                <a:effectLst/>
                <a:latin typeface="Times New Roman" pitchFamily="18" charset="0"/>
                <a:ea typeface="宋体" pitchFamily="2" charset="-122"/>
                <a:cs typeface="+mn-cs"/>
              </a:rPr>
              <a:t>（大小不限制）。</a:t>
            </a:r>
          </a:p>
          <a:p>
            <a:r>
              <a:rPr lang="zh-CN" altLang="en-US" sz="1200" b="0" i="0" kern="1200" smtClean="0">
                <a:solidFill>
                  <a:schemeClr val="tx1"/>
                </a:solidFill>
                <a:effectLst/>
                <a:latin typeface="Times New Roman" pitchFamily="18" charset="0"/>
                <a:ea typeface="宋体" pitchFamily="2" charset="-122"/>
                <a:cs typeface="+mn-cs"/>
              </a:rPr>
              <a:t>正则表达式引发的 </a:t>
            </a:r>
            <a:r>
              <a:rPr lang="en-US" altLang="zh-CN" sz="1200" b="0" i="0" kern="1200" smtClean="0">
                <a:solidFill>
                  <a:schemeClr val="tx1"/>
                </a:solidFill>
                <a:effectLst/>
                <a:latin typeface="Times New Roman" pitchFamily="18" charset="0"/>
                <a:ea typeface="宋体" pitchFamily="2" charset="-122"/>
                <a:cs typeface="+mn-cs"/>
              </a:rPr>
              <a:t>DOS </a:t>
            </a:r>
            <a:r>
              <a:rPr lang="zh-CN" altLang="en-US" sz="1200" b="0" i="0" kern="1200" smtClean="0">
                <a:solidFill>
                  <a:schemeClr val="tx1"/>
                </a:solidFill>
                <a:effectLst/>
                <a:latin typeface="Times New Roman" pitchFamily="18" charset="0"/>
                <a:ea typeface="宋体" pitchFamily="2" charset="-122"/>
                <a:cs typeface="+mn-cs"/>
              </a:rPr>
              <a:t>攻击</a:t>
            </a:r>
            <a:r>
              <a:rPr lang="en-US" altLang="zh-CN" sz="1200" b="0" i="0" kern="1200" smtClean="0">
                <a:solidFill>
                  <a:schemeClr val="tx1"/>
                </a:solidFill>
                <a:effectLst/>
                <a:latin typeface="Times New Roman" pitchFamily="18" charset="0"/>
                <a:ea typeface="宋体" pitchFamily="2" charset="-122"/>
                <a:cs typeface="+mn-cs"/>
              </a:rPr>
              <a:t>——ReDOS</a:t>
            </a:r>
          </a:p>
          <a:p>
            <a:r>
              <a:rPr lang="zh-CN" altLang="en-US" sz="1200" b="0" i="0" kern="1200" smtClean="0">
                <a:solidFill>
                  <a:schemeClr val="tx1"/>
                </a:solidFill>
                <a:effectLst/>
                <a:latin typeface="Times New Roman" pitchFamily="18" charset="0"/>
                <a:ea typeface="宋体" pitchFamily="2" charset="-122"/>
                <a:cs typeface="+mn-cs"/>
              </a:rPr>
              <a:t>正则表达式是基于 </a:t>
            </a:r>
            <a:r>
              <a:rPr lang="en-US" altLang="zh-CN" sz="1200" b="0" i="0" kern="1200" smtClean="0">
                <a:solidFill>
                  <a:schemeClr val="tx1"/>
                </a:solidFill>
                <a:effectLst/>
                <a:latin typeface="Times New Roman" pitchFamily="18" charset="0"/>
                <a:ea typeface="宋体" pitchFamily="2" charset="-122"/>
                <a:cs typeface="+mn-cs"/>
              </a:rPr>
              <a:t>NFA </a:t>
            </a:r>
            <a:r>
              <a:rPr lang="zh-CN" altLang="en-US" sz="1200" b="0" i="0" kern="1200" smtClean="0">
                <a:solidFill>
                  <a:schemeClr val="tx1"/>
                </a:solidFill>
                <a:effectLst/>
                <a:latin typeface="Times New Roman" pitchFamily="18" charset="0"/>
                <a:ea typeface="宋体" pitchFamily="2" charset="-122"/>
                <a:cs typeface="+mn-cs"/>
              </a:rPr>
              <a:t>的一个状态机，每个状态和输入符号都可能有许多不同的下一个状态。正则解析引擎将遍历所有可能的路径直到最后。由于每个状态都有若干个“下一个状态”，因此决策算法将逐个尝试每种情况，直到匹配到一个路径。如果正则表达式编写不当，将引起解析过程变复杂，消耗计算资源。</a:t>
            </a:r>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64</a:t>
            </a:fld>
            <a:endParaRPr lang="en-US" altLang="zh-CN"/>
          </a:p>
        </p:txBody>
      </p:sp>
    </p:spTree>
    <p:extLst>
      <p:ext uri="{BB962C8B-B14F-4D97-AF65-F5344CB8AC3E}">
        <p14:creationId xmlns:p14="http://schemas.microsoft.com/office/powerpoint/2010/main" val="589114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4ADAC-5D87-4C68-BE92-440B8D3A69EC}" type="slidenum">
              <a:rPr lang="zh-CN" altLang="en-AU"/>
              <a:pPr/>
              <a:t>9</a:t>
            </a:fld>
            <a:endParaRPr lang="en-AU"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89862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Times New Roman" pitchFamily="18" charset="0"/>
                <a:ea typeface="宋体" pitchFamily="2" charset="-122"/>
                <a:cs typeface="+mn-cs"/>
              </a:rPr>
              <a:t>防御应用层 </a:t>
            </a:r>
            <a:r>
              <a:rPr lang="en-US" altLang="zh-CN" sz="1200" b="0" i="0" kern="1200" smtClean="0">
                <a:solidFill>
                  <a:schemeClr val="tx1"/>
                </a:solidFill>
                <a:effectLst/>
                <a:latin typeface="Times New Roman" pitchFamily="18" charset="0"/>
                <a:ea typeface="宋体" pitchFamily="2" charset="-122"/>
                <a:cs typeface="+mn-cs"/>
              </a:rPr>
              <a:t>DDOS</a:t>
            </a:r>
          </a:p>
          <a:p>
            <a:r>
              <a:rPr lang="zh-CN" altLang="en-US" sz="1200" b="0" i="0" kern="1200" smtClean="0">
                <a:solidFill>
                  <a:schemeClr val="tx1"/>
                </a:solidFill>
                <a:effectLst/>
                <a:latin typeface="Times New Roman" pitchFamily="18" charset="0"/>
                <a:ea typeface="宋体" pitchFamily="2" charset="-122"/>
                <a:cs typeface="+mn-cs"/>
              </a:rPr>
              <a:t>人机识别（验证码）是应用层防御 </a:t>
            </a:r>
            <a:r>
              <a:rPr lang="en-US" altLang="zh-CN" sz="1200" b="0" i="0" kern="1200" smtClean="0">
                <a:solidFill>
                  <a:schemeClr val="tx1"/>
                </a:solidFill>
                <a:effectLst/>
                <a:latin typeface="Times New Roman" pitchFamily="18" charset="0"/>
                <a:ea typeface="宋体" pitchFamily="2" charset="-122"/>
                <a:cs typeface="+mn-cs"/>
              </a:rPr>
              <a:t>DDOS </a:t>
            </a:r>
            <a:r>
              <a:rPr lang="zh-CN" altLang="en-US" sz="1200" b="0" i="0" kern="1200" smtClean="0">
                <a:solidFill>
                  <a:schemeClr val="tx1"/>
                </a:solidFill>
                <a:effectLst/>
                <a:latin typeface="Times New Roman" pitchFamily="18" charset="0"/>
                <a:ea typeface="宋体" pitchFamily="2" charset="-122"/>
                <a:cs typeface="+mn-cs"/>
              </a:rPr>
              <a:t>的好物，只是会影响用户的体验。</a:t>
            </a:r>
          </a:p>
          <a:p>
            <a:r>
              <a:rPr lang="zh-CN" altLang="en-US" sz="1200" b="0" i="0" kern="1200" smtClean="0">
                <a:solidFill>
                  <a:schemeClr val="tx1"/>
                </a:solidFill>
                <a:effectLst/>
                <a:latin typeface="Times New Roman" pitchFamily="18" charset="0"/>
                <a:ea typeface="宋体" pitchFamily="2" charset="-122"/>
                <a:cs typeface="+mn-cs"/>
              </a:rPr>
              <a:t>在 </a:t>
            </a:r>
            <a:r>
              <a:rPr lang="en-US" altLang="zh-CN" sz="1200" b="0" i="0" kern="1200" smtClean="0">
                <a:solidFill>
                  <a:schemeClr val="tx1"/>
                </a:solidFill>
                <a:effectLst/>
                <a:latin typeface="Times New Roman" pitchFamily="18" charset="0"/>
                <a:ea typeface="宋体" pitchFamily="2" charset="-122"/>
                <a:cs typeface="+mn-cs"/>
              </a:rPr>
              <a:t>Apache </a:t>
            </a:r>
            <a:r>
              <a:rPr lang="zh-CN" altLang="en-US" sz="1200" b="0" i="0" kern="1200" smtClean="0">
                <a:solidFill>
                  <a:schemeClr val="tx1"/>
                </a:solidFill>
                <a:effectLst/>
                <a:latin typeface="Times New Roman" pitchFamily="18" charset="0"/>
                <a:ea typeface="宋体" pitchFamily="2" charset="-122"/>
                <a:cs typeface="+mn-cs"/>
              </a:rPr>
              <a:t>的配置中，有些参数可以缓解 </a:t>
            </a:r>
            <a:r>
              <a:rPr lang="en-US" altLang="zh-CN" sz="1200" b="0" i="0" kern="1200" smtClean="0">
                <a:solidFill>
                  <a:schemeClr val="tx1"/>
                </a:solidFill>
                <a:effectLst/>
                <a:latin typeface="Times New Roman" pitchFamily="18" charset="0"/>
                <a:ea typeface="宋体" pitchFamily="2" charset="-122"/>
                <a:cs typeface="+mn-cs"/>
              </a:rPr>
              <a:t>DDOS</a:t>
            </a:r>
            <a:r>
              <a:rPr lang="zh-CN" altLang="en-US" sz="1200" b="0" i="0" kern="1200" smtClean="0">
                <a:solidFill>
                  <a:schemeClr val="tx1"/>
                </a:solidFill>
                <a:effectLst/>
                <a:latin typeface="Times New Roman" pitchFamily="18" charset="0"/>
                <a:ea typeface="宋体" pitchFamily="2" charset="-122"/>
                <a:cs typeface="+mn-cs"/>
              </a:rPr>
              <a:t>，比如调小 </a:t>
            </a:r>
            <a:r>
              <a:rPr lang="en-US" altLang="zh-CN" sz="1200" b="0" i="0" kern="1200" smtClean="0">
                <a:solidFill>
                  <a:schemeClr val="tx1"/>
                </a:solidFill>
                <a:effectLst/>
                <a:latin typeface="Times New Roman" pitchFamily="18" charset="0"/>
                <a:ea typeface="宋体" pitchFamily="2" charset="-122"/>
                <a:cs typeface="+mn-cs"/>
              </a:rPr>
              <a:t>Timeout</a:t>
            </a:r>
            <a:r>
              <a:rPr lang="zh-CN" altLang="en-US" sz="1200" b="0" i="0" kern="1200" smtClean="0">
                <a:solidFill>
                  <a:schemeClr val="tx1"/>
                </a:solidFill>
                <a:effectLst/>
                <a:latin typeface="Times New Roman" pitchFamily="18" charset="0"/>
                <a:ea typeface="宋体" pitchFamily="2" charset="-122"/>
                <a:cs typeface="+mn-cs"/>
              </a:rPr>
              <a:t>、</a:t>
            </a:r>
            <a:r>
              <a:rPr lang="en-US" altLang="zh-CN" sz="1200" b="0" i="0" kern="1200" smtClean="0">
                <a:solidFill>
                  <a:schemeClr val="tx1"/>
                </a:solidFill>
                <a:effectLst/>
                <a:latin typeface="Times New Roman" pitchFamily="18" charset="0"/>
                <a:ea typeface="宋体" pitchFamily="2" charset="-122"/>
                <a:cs typeface="+mn-cs"/>
              </a:rPr>
              <a:t>KeepAlive Timeout </a:t>
            </a:r>
            <a:r>
              <a:rPr lang="zh-CN" altLang="en-US" sz="1200" b="0" i="0" kern="1200" smtClean="0">
                <a:solidFill>
                  <a:schemeClr val="tx1"/>
                </a:solidFill>
                <a:effectLst/>
                <a:latin typeface="Times New Roman" pitchFamily="18" charset="0"/>
                <a:ea typeface="宋体" pitchFamily="2" charset="-122"/>
                <a:cs typeface="+mn-cs"/>
              </a:rPr>
              <a:t>值，增加 </a:t>
            </a:r>
            <a:r>
              <a:rPr lang="en-US" altLang="zh-CN" sz="1200" b="0" i="0" kern="1200" smtClean="0">
                <a:solidFill>
                  <a:schemeClr val="tx1"/>
                </a:solidFill>
                <a:effectLst/>
                <a:latin typeface="Times New Roman" pitchFamily="18" charset="0"/>
                <a:ea typeface="宋体" pitchFamily="2" charset="-122"/>
                <a:cs typeface="+mn-cs"/>
              </a:rPr>
              <a:t>MaxClients </a:t>
            </a:r>
            <a:r>
              <a:rPr lang="zh-CN" altLang="en-US" sz="1200" b="0" i="0" kern="1200" smtClean="0">
                <a:solidFill>
                  <a:schemeClr val="tx1"/>
                </a:solidFill>
                <a:effectLst/>
                <a:latin typeface="Times New Roman" pitchFamily="18" charset="0"/>
                <a:ea typeface="宋体" pitchFamily="2" charset="-122"/>
                <a:cs typeface="+mn-cs"/>
              </a:rPr>
              <a:t>值（可能影响正常业务）。</a:t>
            </a:r>
            <a:r>
              <a:rPr lang="en-US" altLang="zh-CN" sz="1200" b="0" i="0" kern="1200" smtClean="0">
                <a:solidFill>
                  <a:schemeClr val="tx1"/>
                </a:solidFill>
                <a:effectLst/>
                <a:latin typeface="Times New Roman" pitchFamily="18" charset="0"/>
                <a:ea typeface="宋体" pitchFamily="2" charset="-122"/>
                <a:cs typeface="+mn-cs"/>
              </a:rPr>
              <a:t>Apache </a:t>
            </a:r>
            <a:r>
              <a:rPr lang="zh-CN" altLang="en-US" sz="1200" b="0" i="0" kern="1200" smtClean="0">
                <a:solidFill>
                  <a:schemeClr val="tx1"/>
                </a:solidFill>
                <a:effectLst/>
                <a:latin typeface="Times New Roman" pitchFamily="18" charset="0"/>
                <a:ea typeface="宋体" pitchFamily="2" charset="-122"/>
                <a:cs typeface="+mn-cs"/>
              </a:rPr>
              <a:t>提供的模块接口可以扩展 </a:t>
            </a:r>
            <a:r>
              <a:rPr lang="en-US" altLang="zh-CN" sz="1200" b="0" i="0" kern="1200" smtClean="0">
                <a:solidFill>
                  <a:schemeClr val="tx1"/>
                </a:solidFill>
                <a:effectLst/>
                <a:latin typeface="Times New Roman" pitchFamily="18" charset="0"/>
                <a:ea typeface="宋体" pitchFamily="2" charset="-122"/>
                <a:cs typeface="+mn-cs"/>
              </a:rPr>
              <a:t>Apache</a:t>
            </a:r>
            <a:r>
              <a:rPr lang="zh-CN" altLang="en-US" sz="1200" b="0" i="0" kern="1200" smtClean="0">
                <a:solidFill>
                  <a:schemeClr val="tx1"/>
                </a:solidFill>
                <a:effectLst/>
                <a:latin typeface="Times New Roman" pitchFamily="18" charset="0"/>
                <a:ea typeface="宋体" pitchFamily="2" charset="-122"/>
                <a:cs typeface="+mn-cs"/>
              </a:rPr>
              <a:t>、设计防御措施，比如 </a:t>
            </a:r>
            <a:r>
              <a:rPr lang="en-US" altLang="zh-CN" sz="1200" b="0" i="0" kern="1200" smtClean="0">
                <a:solidFill>
                  <a:schemeClr val="tx1"/>
                </a:solidFill>
                <a:effectLst/>
                <a:latin typeface="Times New Roman" pitchFamily="18" charset="0"/>
                <a:ea typeface="宋体" pitchFamily="2" charset="-122"/>
                <a:cs typeface="+mn-cs"/>
              </a:rPr>
              <a:t>mod_qos</a:t>
            </a:r>
            <a:r>
              <a:rPr lang="zh-CN" altLang="en-US" sz="1200" b="0" i="0" kern="1200" smtClean="0">
                <a:solidFill>
                  <a:schemeClr val="tx1"/>
                </a:solidFill>
                <a:effectLst/>
                <a:latin typeface="Times New Roman" pitchFamily="18" charset="0"/>
                <a:ea typeface="宋体" pitchFamily="2" charset="-122"/>
                <a:cs typeface="+mn-cs"/>
              </a:rPr>
              <a:t>（限制单个 </a:t>
            </a:r>
            <a:r>
              <a:rPr lang="en-US" altLang="zh-CN" sz="1200" b="0" i="0" kern="1200" smtClean="0">
                <a:solidFill>
                  <a:schemeClr val="tx1"/>
                </a:solidFill>
                <a:effectLst/>
                <a:latin typeface="Times New Roman" pitchFamily="18" charset="0"/>
                <a:ea typeface="宋体" pitchFamily="2" charset="-122"/>
                <a:cs typeface="+mn-cs"/>
              </a:rPr>
              <a:t>IP </a:t>
            </a:r>
            <a:r>
              <a:rPr lang="zh-CN" altLang="en-US" sz="1200" b="0" i="0" kern="1200" smtClean="0">
                <a:solidFill>
                  <a:schemeClr val="tx1"/>
                </a:solidFill>
                <a:effectLst/>
                <a:latin typeface="Times New Roman" pitchFamily="18" charset="0"/>
                <a:ea typeface="宋体" pitchFamily="2" charset="-122"/>
                <a:cs typeface="+mn-cs"/>
              </a:rPr>
              <a:t>地址的访问频率），</a:t>
            </a:r>
            <a:r>
              <a:rPr lang="en-US" altLang="zh-CN" sz="1200" b="0" i="0" kern="1200" smtClean="0">
                <a:solidFill>
                  <a:schemeClr val="tx1"/>
                </a:solidFill>
                <a:effectLst/>
                <a:latin typeface="Times New Roman" pitchFamily="18" charset="0"/>
                <a:ea typeface="宋体" pitchFamily="2" charset="-122"/>
                <a:cs typeface="+mn-cs"/>
              </a:rPr>
              <a:t>mod_evasive</a:t>
            </a:r>
            <a:r>
              <a:rPr lang="zh-CN" altLang="en-US" sz="1200" b="0" i="0" kern="1200" smtClean="0">
                <a:solidFill>
                  <a:schemeClr val="tx1"/>
                </a:solidFill>
                <a:effectLst/>
                <a:latin typeface="Times New Roman" pitchFamily="18" charset="0"/>
                <a:ea typeface="宋体" pitchFamily="2" charset="-122"/>
                <a:cs typeface="+mn-cs"/>
              </a:rPr>
              <a:t>。</a:t>
            </a:r>
          </a:p>
          <a:p>
            <a:r>
              <a:rPr lang="en-US" altLang="zh-CN" sz="1200" b="0" i="0" kern="1200" smtClean="0">
                <a:solidFill>
                  <a:schemeClr val="tx1"/>
                </a:solidFill>
                <a:effectLst/>
                <a:latin typeface="Times New Roman" pitchFamily="18" charset="0"/>
                <a:ea typeface="宋体" pitchFamily="2" charset="-122"/>
                <a:cs typeface="+mn-cs"/>
              </a:rPr>
              <a:t>Yahoo </a:t>
            </a:r>
            <a:r>
              <a:rPr lang="zh-CN" altLang="en-US" sz="1200" b="0" i="0" kern="1200" smtClean="0">
                <a:solidFill>
                  <a:schemeClr val="tx1"/>
                </a:solidFill>
                <a:effectLst/>
                <a:latin typeface="Times New Roman" pitchFamily="18" charset="0"/>
                <a:ea typeface="宋体" pitchFamily="2" charset="-122"/>
                <a:cs typeface="+mn-cs"/>
              </a:rPr>
              <a:t>的 </a:t>
            </a:r>
            <a:r>
              <a:rPr lang="en-US" altLang="zh-CN" sz="1200" b="0" i="0" kern="1200" smtClean="0">
                <a:solidFill>
                  <a:schemeClr val="tx1"/>
                </a:solidFill>
                <a:effectLst/>
                <a:latin typeface="Times New Roman" pitchFamily="18" charset="0"/>
                <a:ea typeface="宋体" pitchFamily="2" charset="-122"/>
                <a:cs typeface="+mn-cs"/>
              </a:rPr>
              <a:t>Detecting system abuse</a:t>
            </a:r>
            <a:r>
              <a:rPr lang="zh-CN" altLang="en-US" sz="1200" b="0" i="0" kern="1200" smtClean="0">
                <a:solidFill>
                  <a:schemeClr val="tx1"/>
                </a:solidFill>
                <a:effectLst/>
                <a:latin typeface="Times New Roman" pitchFamily="18" charset="0"/>
                <a:ea typeface="宋体" pitchFamily="2" charset="-122"/>
                <a:cs typeface="+mn-cs"/>
              </a:rPr>
              <a:t>。</a:t>
            </a:r>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65</a:t>
            </a:fld>
            <a:endParaRPr lang="en-US" altLang="zh-CN"/>
          </a:p>
        </p:txBody>
      </p:sp>
    </p:spTree>
    <p:extLst>
      <p:ext uri="{BB962C8B-B14F-4D97-AF65-F5344CB8AC3E}">
        <p14:creationId xmlns:p14="http://schemas.microsoft.com/office/powerpoint/2010/main" val="294908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DEDEE5-2910-4A32-95A8-2E91F5EE0957}" type="slidenum">
              <a:rPr lang="zh-CN" altLang="en-US"/>
              <a:pPr/>
              <a:t>67</a:t>
            </a:fld>
            <a:endParaRPr lang="en-US" altLang="zh-CN"/>
          </a:p>
        </p:txBody>
      </p:sp>
      <p:sp>
        <p:nvSpPr>
          <p:cNvPr id="2918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184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962321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栈帧也叫过程活动记录，是编译器用来实现过程</a:t>
            </a:r>
            <a:r>
              <a:rPr lang="en-US" altLang="zh-CN" smtClean="0"/>
              <a:t>/</a:t>
            </a:r>
            <a:r>
              <a:rPr lang="zh-CN" altLang="en-US" smtClean="0"/>
              <a:t>函数调用的一种数据结构。</a:t>
            </a:r>
            <a:endParaRPr lang="en-US" altLang="zh-CN" smtClean="0"/>
          </a:p>
          <a:p>
            <a:r>
              <a:rPr lang="zh-CN" altLang="en-US" smtClean="0"/>
              <a:t>从逻辑上讲，栈帧就是一个函数执行的环境：函数参数、函数的局部变量、函数执行完后返回到哪里等等。</a:t>
            </a:r>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70</a:t>
            </a:fld>
            <a:endParaRPr lang="en-US" altLang="zh-CN"/>
          </a:p>
        </p:txBody>
      </p:sp>
    </p:spTree>
    <p:extLst>
      <p:ext uri="{BB962C8B-B14F-4D97-AF65-F5344CB8AC3E}">
        <p14:creationId xmlns:p14="http://schemas.microsoft.com/office/powerpoint/2010/main" val="3360559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栈帧也叫过程活动记录，是编译器用来实现过程</a:t>
            </a:r>
            <a:r>
              <a:rPr lang="en-US" altLang="zh-CN" smtClean="0"/>
              <a:t>/</a:t>
            </a:r>
            <a:r>
              <a:rPr lang="zh-CN" altLang="en-US" smtClean="0"/>
              <a:t>函数调用的一种数据结构。</a:t>
            </a:r>
            <a:endParaRPr lang="en-US" altLang="zh-CN" smtClean="0"/>
          </a:p>
          <a:p>
            <a:r>
              <a:rPr lang="zh-CN" altLang="en-US" smtClean="0"/>
              <a:t>从逻辑上讲，栈帧就是一个函数执行的环境：函数参数、函数的局部变量、函数执行完后返回到哪里等等。</a:t>
            </a:r>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71</a:t>
            </a:fld>
            <a:endParaRPr lang="en-US" altLang="zh-CN"/>
          </a:p>
        </p:txBody>
      </p:sp>
    </p:spTree>
    <p:extLst>
      <p:ext uri="{BB962C8B-B14F-4D97-AF65-F5344CB8AC3E}">
        <p14:creationId xmlns:p14="http://schemas.microsoft.com/office/powerpoint/2010/main" val="27312783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p:spPr>
        <p:txBody>
          <a:bodyPr/>
          <a:lstStyle/>
          <a:p>
            <a:endParaRPr lang="zh-CN" altLang="en-US" smtClean="0"/>
          </a:p>
        </p:txBody>
      </p:sp>
      <p:sp>
        <p:nvSpPr>
          <p:cNvPr id="112644" name="灯片编号占位符 3"/>
          <p:cNvSpPr>
            <a:spLocks noGrp="1"/>
          </p:cNvSpPr>
          <p:nvPr>
            <p:ph type="sldNum" sz="quarter" idx="5"/>
          </p:nvPr>
        </p:nvSpPr>
        <p:spPr>
          <a:noFill/>
        </p:spPr>
        <p:txBody>
          <a:bodyPr/>
          <a:lstStyle/>
          <a:p>
            <a:fld id="{5652D7EB-781C-4D12-BC31-D7AFD72DD4DC}" type="slidenum">
              <a:rPr lang="zh-CN" altLang="en-US" smtClean="0">
                <a:latin typeface="Times New Roman" pitchFamily="18" charset="0"/>
              </a:rPr>
              <a:pPr/>
              <a:t>77</a:t>
            </a:fld>
            <a:endParaRPr lang="en-US" altLang="zh-CN" smtClean="0">
              <a:latin typeface="Times New Roman" pitchFamily="18" charset="0"/>
            </a:endParaRPr>
          </a:p>
        </p:txBody>
      </p:sp>
    </p:spTree>
    <p:extLst>
      <p:ext uri="{BB962C8B-B14F-4D97-AF65-F5344CB8AC3E}">
        <p14:creationId xmlns:p14="http://schemas.microsoft.com/office/powerpoint/2010/main" val="23177962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586EE449-10BC-4C95-9A4B-2B341D3592B6}" type="slidenum">
              <a:rPr lang="zh-CN" altLang="en-US" smtClean="0">
                <a:latin typeface="Times New Roman" pitchFamily="18" charset="0"/>
              </a:rPr>
              <a:pPr/>
              <a:t>80</a:t>
            </a:fld>
            <a:endParaRPr lang="en-US" altLang="zh-CN" smtClean="0">
              <a:latin typeface="Times New Roman" pitchFamily="18" charset="0"/>
            </a:endParaRPr>
          </a:p>
        </p:txBody>
      </p:sp>
      <p:sp>
        <p:nvSpPr>
          <p:cNvPr id="114691" name="Rectangle 2"/>
          <p:cNvSpPr>
            <a:spLocks noGrp="1" noRot="1" noChangeAspect="1" noChangeArrowheads="1" noTextEdit="1"/>
          </p:cNvSpPr>
          <p:nvPr>
            <p:ph type="sldImg"/>
          </p:nvPr>
        </p:nvSpPr>
        <p:spPr>
          <a:solidFill>
            <a:srgbClr val="FFFFFF"/>
          </a:solidFill>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extLst>
      <p:ext uri="{BB962C8B-B14F-4D97-AF65-F5344CB8AC3E}">
        <p14:creationId xmlns:p14="http://schemas.microsoft.com/office/powerpoint/2010/main" val="5764573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FAC3EA-D520-4DDC-882F-ACF49CA4312E}" type="slidenum">
              <a:rPr lang="zh-CN" altLang="en-US"/>
              <a:pPr/>
              <a:t>82</a:t>
            </a:fld>
            <a:endParaRPr lang="en-US" altLang="zh-CN"/>
          </a:p>
        </p:txBody>
      </p:sp>
      <p:sp>
        <p:nvSpPr>
          <p:cNvPr id="1720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2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1949497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6DFDFF0D-C498-45FB-BCCA-B0E10B2E2903}" type="slidenum">
              <a:rPr lang="zh-CN" altLang="en-US" sz="1200" smtClean="0"/>
              <a:pPr eaLnBrk="1" hangingPunct="1"/>
              <a:t>85</a:t>
            </a:fld>
            <a:endParaRPr lang="en-US" altLang="zh-CN" sz="1200" smtClean="0"/>
          </a:p>
        </p:txBody>
      </p:sp>
      <p:sp>
        <p:nvSpPr>
          <p:cNvPr id="117763" name="Rectangle 2"/>
          <p:cNvSpPr>
            <a:spLocks noGrp="1" noRot="1" noChangeAspect="1" noChangeArrowheads="1" noTextEdit="1"/>
          </p:cNvSpPr>
          <p:nvPr>
            <p:ph type="sldImg"/>
          </p:nvPr>
        </p:nvSpPr>
        <p:spPr>
          <a:solidFill>
            <a:srgbClr val="FFFFFF"/>
          </a:solidFill>
          <a:ln/>
        </p:spPr>
      </p:sp>
      <p:sp>
        <p:nvSpPr>
          <p:cNvPr id="1177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Times New Roman" pitchFamily="18" charset="0"/>
            </a:endParaRPr>
          </a:p>
        </p:txBody>
      </p:sp>
    </p:spTree>
    <p:extLst>
      <p:ext uri="{BB962C8B-B14F-4D97-AF65-F5344CB8AC3E}">
        <p14:creationId xmlns:p14="http://schemas.microsoft.com/office/powerpoint/2010/main" val="1856028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0D18BC3A-11C8-40E6-A23C-B0AE74F20C92}" type="slidenum">
              <a:rPr lang="zh-CN" altLang="en-US" sz="1200" smtClean="0"/>
              <a:pPr eaLnBrk="1" hangingPunct="1"/>
              <a:t>86</a:t>
            </a:fld>
            <a:endParaRPr lang="en-US" altLang="zh-CN" sz="1200" smtClean="0"/>
          </a:p>
        </p:txBody>
      </p:sp>
      <p:sp>
        <p:nvSpPr>
          <p:cNvPr id="118787" name="Rectangle 2"/>
          <p:cNvSpPr>
            <a:spLocks noGrp="1" noRot="1" noChangeAspect="1" noChangeArrowheads="1" noTextEdit="1"/>
          </p:cNvSpPr>
          <p:nvPr>
            <p:ph type="sldImg"/>
          </p:nvPr>
        </p:nvSpPr>
        <p:spPr>
          <a:solidFill>
            <a:srgbClr val="FFFFFF"/>
          </a:solidFill>
          <a:ln/>
        </p:spPr>
      </p:sp>
      <p:sp>
        <p:nvSpPr>
          <p:cNvPr id="1187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Times New Roman" pitchFamily="18" charset="0"/>
            </a:endParaRPr>
          </a:p>
        </p:txBody>
      </p:sp>
    </p:spTree>
    <p:extLst>
      <p:ext uri="{BB962C8B-B14F-4D97-AF65-F5344CB8AC3E}">
        <p14:creationId xmlns:p14="http://schemas.microsoft.com/office/powerpoint/2010/main" val="1650163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3ABA0CFA-AD09-4B71-8544-DDF4A5E00D85}" type="slidenum">
              <a:rPr lang="zh-CN" altLang="en-US" sz="1200" smtClean="0"/>
              <a:pPr eaLnBrk="1" hangingPunct="1"/>
              <a:t>87</a:t>
            </a:fld>
            <a:endParaRPr lang="en-US" altLang="zh-CN" sz="1200" smtClean="0"/>
          </a:p>
        </p:txBody>
      </p:sp>
      <p:sp>
        <p:nvSpPr>
          <p:cNvPr id="119811" name="Rectangle 2"/>
          <p:cNvSpPr>
            <a:spLocks noGrp="1" noRot="1" noChangeAspect="1" noChangeArrowheads="1" noTextEdit="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r>
              <a:rPr kumimoji="1" lang="zh-CN" altLang="en-US" sz="2400" smtClean="0">
                <a:solidFill>
                  <a:srgbClr val="000000"/>
                </a:solidFill>
                <a:latin typeface="Times New Roman" pitchFamily="18" charset="0"/>
              </a:rPr>
              <a:t>一个最常见的</a:t>
            </a:r>
            <a:r>
              <a:rPr kumimoji="1" lang="en-US" altLang="zh-CN" sz="2400" smtClean="0">
                <a:solidFill>
                  <a:srgbClr val="000000"/>
                </a:solidFill>
                <a:latin typeface="Times New Roman" pitchFamily="18" charset="0"/>
              </a:rPr>
              <a:t>ICMP</a:t>
            </a:r>
            <a:r>
              <a:rPr kumimoji="1" lang="zh-CN" altLang="en-US" sz="2400" smtClean="0">
                <a:solidFill>
                  <a:srgbClr val="000000"/>
                </a:solidFill>
                <a:latin typeface="Times New Roman" pitchFamily="18" charset="0"/>
              </a:rPr>
              <a:t>协议就是</a:t>
            </a:r>
            <a:r>
              <a:rPr kumimoji="1" lang="en-US" altLang="zh-CN" sz="2400" smtClean="0">
                <a:solidFill>
                  <a:srgbClr val="000000"/>
                </a:solidFill>
                <a:latin typeface="Times New Roman" pitchFamily="18" charset="0"/>
              </a:rPr>
              <a:t>Ping，</a:t>
            </a:r>
            <a:r>
              <a:rPr kumimoji="1" lang="zh-CN" altLang="en-US" sz="2400" smtClean="0">
                <a:solidFill>
                  <a:srgbClr val="000000"/>
                </a:solidFill>
                <a:latin typeface="Times New Roman" pitchFamily="18" charset="0"/>
              </a:rPr>
              <a:t>它利用了</a:t>
            </a:r>
            <a:r>
              <a:rPr kumimoji="1" lang="en-US" altLang="zh-CN" sz="2400" smtClean="0">
                <a:solidFill>
                  <a:srgbClr val="000000"/>
                </a:solidFill>
                <a:latin typeface="Times New Roman" pitchFamily="18" charset="0"/>
              </a:rPr>
              <a:t>ICMP</a:t>
            </a:r>
            <a:r>
              <a:rPr kumimoji="1" lang="zh-CN" altLang="en-US" sz="2400" smtClean="0">
                <a:solidFill>
                  <a:srgbClr val="000000"/>
                </a:solidFill>
                <a:latin typeface="Times New Roman" pitchFamily="18" charset="0"/>
              </a:rPr>
              <a:t>的回显请求和回显应答报文</a:t>
            </a:r>
          </a:p>
        </p:txBody>
      </p:sp>
    </p:spTree>
    <p:extLst>
      <p:ext uri="{BB962C8B-B14F-4D97-AF65-F5344CB8AC3E}">
        <p14:creationId xmlns:p14="http://schemas.microsoft.com/office/powerpoint/2010/main" val="1708744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164BF-2D67-4DF9-96EF-77067C6083BC}" type="slidenum">
              <a:rPr lang="zh-CN" altLang="en-AU"/>
              <a:pPr/>
              <a:t>10</a:t>
            </a:fld>
            <a:endParaRPr lang="en-AU"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810800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88CCA7CC-7C60-4CAB-936B-D815994FC963}" type="slidenum">
              <a:rPr lang="zh-CN" altLang="en-US" sz="1200" smtClean="0"/>
              <a:pPr eaLnBrk="1" hangingPunct="1"/>
              <a:t>88</a:t>
            </a:fld>
            <a:endParaRPr lang="en-US" altLang="zh-CN" sz="1200" smtClean="0"/>
          </a:p>
        </p:txBody>
      </p:sp>
      <p:sp>
        <p:nvSpPr>
          <p:cNvPr id="120835" name="Rectangle 2"/>
          <p:cNvSpPr>
            <a:spLocks noGrp="1" noRot="1" noChangeAspect="1" noChangeArrowheads="1" noTextEdit="1"/>
          </p:cNvSpPr>
          <p:nvPr>
            <p:ph type="sldImg"/>
          </p:nvPr>
        </p:nvSpPr>
        <p:spPr>
          <a:solidFill>
            <a:srgbClr val="FFFFFF"/>
          </a:solidFill>
          <a:ln/>
        </p:spPr>
      </p:sp>
      <p:sp>
        <p:nvSpPr>
          <p:cNvPr id="120836" name="Rectangle 3"/>
          <p:cNvSpPr>
            <a:spLocks noGrp="1" noChangeArrowheads="1"/>
          </p:cNvSpPr>
          <p:nvPr>
            <p:ph type="body" idx="1"/>
          </p:nvPr>
        </p:nvSpPr>
        <p:spPr>
          <a:solidFill>
            <a:srgbClr val="FFFFFF"/>
          </a:solidFill>
          <a:ln>
            <a:solidFill>
              <a:srgbClr val="000000"/>
            </a:solidFill>
          </a:ln>
        </p:spPr>
        <p:txBody>
          <a:bodyPr/>
          <a:lstStyle/>
          <a:p>
            <a:pPr eaLnBrk="1" hangingPunct="1"/>
            <a:r>
              <a:rPr kumimoji="1" lang="zh-CN" altLang="en-US" sz="2400" smtClean="0">
                <a:solidFill>
                  <a:srgbClr val="000000"/>
                </a:solidFill>
                <a:latin typeface="Times New Roman" pitchFamily="18" charset="0"/>
              </a:rPr>
              <a:t>在</a:t>
            </a:r>
            <a:r>
              <a:rPr kumimoji="1" lang="en-US" altLang="zh-CN" sz="2400" smtClean="0">
                <a:solidFill>
                  <a:srgbClr val="000000"/>
                </a:solidFill>
                <a:latin typeface="Arial" charset="0"/>
              </a:rPr>
              <a:t>win9x</a:t>
            </a:r>
            <a:r>
              <a:rPr kumimoji="1" lang="zh-CN" altLang="en-US" sz="2400" smtClean="0">
                <a:solidFill>
                  <a:srgbClr val="000000"/>
                </a:solidFill>
                <a:latin typeface="Times New Roman" pitchFamily="18" charset="0"/>
              </a:rPr>
              <a:t>时代，简单的注册为系统进程就可以从任务栏中消失，就实现了隐藏。在</a:t>
            </a:r>
            <a:r>
              <a:rPr kumimoji="1" lang="en-US" altLang="zh-CN" sz="2400" smtClean="0">
                <a:solidFill>
                  <a:srgbClr val="000000"/>
                </a:solidFill>
                <a:latin typeface="Arial" charset="0"/>
              </a:rPr>
              <a:t>Window2000</a:t>
            </a:r>
            <a:r>
              <a:rPr kumimoji="1" lang="zh-CN" altLang="en-US" sz="2400" smtClean="0">
                <a:solidFill>
                  <a:srgbClr val="000000"/>
                </a:solidFill>
                <a:latin typeface="Times New Roman" pitchFamily="18" charset="0"/>
              </a:rPr>
              <a:t>，这种方法是不行了，在</a:t>
            </a:r>
            <a:r>
              <a:rPr kumimoji="1" lang="en-US" altLang="zh-CN" sz="2400" smtClean="0">
                <a:solidFill>
                  <a:srgbClr val="000000"/>
                </a:solidFill>
                <a:latin typeface="Arial" charset="0"/>
              </a:rPr>
              <a:t>Administrator</a:t>
            </a:r>
            <a:r>
              <a:rPr kumimoji="1" lang="zh-CN" altLang="en-US" sz="2400" smtClean="0">
                <a:solidFill>
                  <a:srgbClr val="000000"/>
                </a:solidFill>
                <a:latin typeface="Times New Roman" pitchFamily="18" charset="0"/>
              </a:rPr>
              <a:t>下面（</a:t>
            </a:r>
            <a:r>
              <a:rPr kumimoji="1" lang="en-US" altLang="zh-CN" sz="2400" smtClean="0">
                <a:solidFill>
                  <a:srgbClr val="000000"/>
                </a:solidFill>
                <a:latin typeface="Arial" charset="0"/>
              </a:rPr>
              <a:t>Ctrl+Alt+Del</a:t>
            </a:r>
            <a:r>
              <a:rPr kumimoji="1" lang="en-US" altLang="zh-CN" sz="2400" smtClean="0">
                <a:solidFill>
                  <a:srgbClr val="000000"/>
                </a:solidFill>
                <a:latin typeface="Times New Roman" pitchFamily="18" charset="0"/>
              </a:rPr>
              <a:t>）</a:t>
            </a:r>
            <a:r>
              <a:rPr kumimoji="1" lang="zh-CN" altLang="en-US" sz="2400" smtClean="0">
                <a:solidFill>
                  <a:srgbClr val="000000"/>
                </a:solidFill>
                <a:latin typeface="Times New Roman" pitchFamily="18" charset="0"/>
              </a:rPr>
              <a:t>可以看到所有正在运行的进程，从而发现木马的进程，也就意味着可以删除它。</a:t>
            </a:r>
          </a:p>
        </p:txBody>
      </p:sp>
    </p:spTree>
    <p:extLst>
      <p:ext uri="{BB962C8B-B14F-4D97-AF65-F5344CB8AC3E}">
        <p14:creationId xmlns:p14="http://schemas.microsoft.com/office/powerpoint/2010/main" val="24116867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后门一般是指那些绕过安全性控制而获取对程序或系统访问权的程序方法。</a:t>
            </a:r>
            <a:endParaRPr lang="en-US" altLang="zh-CN" smtClean="0"/>
          </a:p>
          <a:p>
            <a:r>
              <a:rPr lang="zh-CN" altLang="en-US" smtClean="0"/>
              <a:t>在软件的开发阶段，程序员常常会在软件内创建后门程序以便可以修改程序设计中的缺陷。但是，如果这些后门被其他人知道，或是在发布软件之前没有删除后门程序，那么它就成了安全风险，容易被黑客当成漏洞进行攻击。</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CD7F3948-5E2B-4E76-80CA-D6145822F124}" type="slidenum">
              <a:rPr lang="zh-CN" altLang="en-US" smtClean="0"/>
              <a:pPr>
                <a:defRPr/>
              </a:pPr>
              <a:t>89</a:t>
            </a:fld>
            <a:endParaRPr lang="zh-CN" altLang="en-US"/>
          </a:p>
        </p:txBody>
      </p:sp>
    </p:spTree>
    <p:extLst>
      <p:ext uri="{BB962C8B-B14F-4D97-AF65-F5344CB8AC3E}">
        <p14:creationId xmlns:p14="http://schemas.microsoft.com/office/powerpoint/2010/main" val="8814123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4D0C9832-35E7-4E15-827D-BDEE6D4E9660}" type="slidenum">
              <a:rPr lang="zh-CN" altLang="en-US" smtClean="0">
                <a:latin typeface="Times New Roman" pitchFamily="18" charset="0"/>
              </a:rPr>
              <a:pPr/>
              <a:t>90</a:t>
            </a:fld>
            <a:endParaRPr lang="en-US" altLang="zh-CN" smtClean="0">
              <a:latin typeface="Times New Roman" pitchFamily="18" charset="0"/>
            </a:endParaRPr>
          </a:p>
        </p:txBody>
      </p:sp>
      <p:sp>
        <p:nvSpPr>
          <p:cNvPr id="116739" name="Rectangle 2"/>
          <p:cNvSpPr>
            <a:spLocks noGrp="1" noRot="1" noChangeAspect="1" noChangeArrowheads="1" noTextEdit="1"/>
          </p:cNvSpPr>
          <p:nvPr>
            <p:ph type="sldImg"/>
          </p:nvPr>
        </p:nvSpPr>
        <p:spPr>
          <a:solidFill>
            <a:srgbClr val="FFFFFF"/>
          </a:solidFill>
          <a:ln/>
        </p:spPr>
      </p:sp>
      <p:sp>
        <p:nvSpPr>
          <p:cNvPr id="1167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extLst>
      <p:ext uri="{BB962C8B-B14F-4D97-AF65-F5344CB8AC3E}">
        <p14:creationId xmlns:p14="http://schemas.microsoft.com/office/powerpoint/2010/main" val="12513387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2E7913B-15B4-4AAA-AFD2-D4160942AC50}" type="slidenum">
              <a:rPr lang="en-US" altLang="zh-CN" smtClean="0"/>
              <a:pPr/>
              <a:t>92</a:t>
            </a:fld>
            <a:endParaRPr lang="en-US" altLang="zh-CN"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8956314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98C8019-C0EE-4FB1-8D61-2F5EF3E39D0D}" type="slidenum">
              <a:rPr lang="en-US" altLang="zh-CN" smtClean="0"/>
              <a:pPr/>
              <a:t>93</a:t>
            </a:fld>
            <a:endParaRPr lang="en-US" altLang="zh-CN"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17734204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128DEAE1-2AF0-4D72-85AB-F233A2865079}" type="slidenum">
              <a:rPr lang="zh-CN" altLang="en-AU" smtClean="0"/>
              <a:pPr/>
              <a:t>94</a:t>
            </a:fld>
            <a:endParaRPr lang="en-AU" altLang="zh-CN" smtClean="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991684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26655DBA-2CD2-49F0-8826-4C4DC9608B44}" type="slidenum">
              <a:rPr lang="en-US" altLang="zh-CN" smtClean="0"/>
              <a:pPr/>
              <a:t>95</a:t>
            </a:fld>
            <a:endParaRPr lang="en-US" altLang="zh-CN" smtClean="0"/>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r>
              <a:rPr lang="en-US" altLang="zh-CN" smtClean="0"/>
              <a:t>Yiban9-27</a:t>
            </a:r>
            <a:endParaRPr lang="zh-CN" altLang="en-US" dirty="0" smtClean="0"/>
          </a:p>
        </p:txBody>
      </p:sp>
    </p:spTree>
    <p:extLst>
      <p:ext uri="{BB962C8B-B14F-4D97-AF65-F5344CB8AC3E}">
        <p14:creationId xmlns:p14="http://schemas.microsoft.com/office/powerpoint/2010/main" val="28471743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15C0D591-7347-400A-B2F6-1517FCE40808}" type="slidenum">
              <a:rPr lang="en-US" altLang="zh-CN" smtClean="0"/>
              <a:pPr/>
              <a:t>96</a:t>
            </a:fld>
            <a:endParaRPr lang="en-US" altLang="zh-CN"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4219293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110</a:t>
            </a:fld>
            <a:endParaRPr lang="zh-CN" altLang="en-US"/>
          </a:p>
        </p:txBody>
      </p:sp>
    </p:spTree>
    <p:extLst>
      <p:ext uri="{BB962C8B-B14F-4D97-AF65-F5344CB8AC3E}">
        <p14:creationId xmlns:p14="http://schemas.microsoft.com/office/powerpoint/2010/main" val="20750171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4C727D72-41EA-4B4C-B60F-3C90DA39DC6C}" type="slidenum">
              <a:rPr lang="en-US" altLang="zh-CN" smtClean="0"/>
              <a:pPr/>
              <a:t>111</a:t>
            </a:fld>
            <a:endParaRPr lang="en-US" altLang="zh-CN" smtClean="0"/>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515755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632D3-3FF7-4C9F-B443-84B06174EC72}" type="slidenum">
              <a:rPr lang="zh-CN" altLang="en-AU"/>
              <a:pPr/>
              <a:t>11</a:t>
            </a:fld>
            <a:endParaRPr lang="en-AU"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r>
              <a:rPr lang="en-US"/>
              <a:t>See Table 1.4 for details of the 5 Security Service categories and the 14 specific services.</a:t>
            </a:r>
          </a:p>
          <a:p>
            <a:endParaRPr lang="zh-CN" altLang="en-AU"/>
          </a:p>
        </p:txBody>
      </p:sp>
    </p:spTree>
    <p:extLst>
      <p:ext uri="{BB962C8B-B14F-4D97-AF65-F5344CB8AC3E}">
        <p14:creationId xmlns:p14="http://schemas.microsoft.com/office/powerpoint/2010/main" val="29239603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5285981-135C-4576-B41E-DAB1F98D060B}" type="slidenum">
              <a:rPr lang="en-US" altLang="zh-CN" smtClean="0"/>
              <a:pPr/>
              <a:t>112</a:t>
            </a:fld>
            <a:endParaRPr lang="en-US" altLang="zh-CN"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7558939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E0BF3B-CBA6-457A-8012-FD23AA07C7D0}" type="slidenum">
              <a:rPr lang="zh-CN" altLang="en-AU"/>
              <a:pPr/>
              <a:t>123</a:t>
            </a:fld>
            <a:endParaRPr lang="en-AU"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142477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987A24-A389-4C54-A1BB-9DAC53564ABD}" type="slidenum">
              <a:rPr lang="en-US" altLang="zh-CN" smtClean="0"/>
              <a:pPr/>
              <a:t>131</a:t>
            </a:fld>
            <a:endParaRPr lang="en-US" altLang="zh-CN"/>
          </a:p>
        </p:txBody>
      </p:sp>
    </p:spTree>
    <p:extLst>
      <p:ext uri="{BB962C8B-B14F-4D97-AF65-F5344CB8AC3E}">
        <p14:creationId xmlns:p14="http://schemas.microsoft.com/office/powerpoint/2010/main" val="17526299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a:t>
            </a:r>
            <a:r>
              <a:rPr lang="zh-CN" altLang="en-US" dirty="0" smtClean="0"/>
              <a:t>是素数</a:t>
            </a:r>
            <a:r>
              <a:rPr lang="en-US" altLang="zh-CN" dirty="0" smtClean="0"/>
              <a:t>p</a:t>
            </a:r>
            <a:r>
              <a:rPr lang="zh-CN" altLang="en-US" dirty="0" smtClean="0"/>
              <a:t>的本原根，则</a:t>
            </a:r>
            <a:r>
              <a:rPr lang="en-US" altLang="zh-CN" dirty="0" smtClean="0"/>
              <a:t>a,a^2,……a^(p-1)mod</a:t>
            </a:r>
            <a:r>
              <a:rPr lang="en-US" altLang="zh-CN" baseline="0" dirty="0" smtClean="0"/>
              <a:t> p</a:t>
            </a:r>
            <a:r>
              <a:rPr lang="zh-CN" altLang="en-US" baseline="0" dirty="0" smtClean="0"/>
              <a:t>结果各不相同，构成</a:t>
            </a:r>
            <a:r>
              <a:rPr lang="en-US" altLang="zh-CN" baseline="0" dirty="0" err="1" smtClean="0"/>
              <a:t>Zp</a:t>
            </a:r>
            <a:r>
              <a:rPr lang="en-US" altLang="zh-CN" baseline="0" dirty="0" smtClean="0"/>
              <a:t>*</a:t>
            </a:r>
          </a:p>
          <a:p>
            <a:r>
              <a:rPr lang="zh-CN" altLang="en-US" sz="1200" b="0" i="0" kern="1200" dirty="0" smtClean="0">
                <a:solidFill>
                  <a:schemeClr val="tx1"/>
                </a:solidFill>
                <a:latin typeface="Arial" pitchFamily="34" charset="0"/>
                <a:ea typeface="宋体" pitchFamily="2" charset="-122"/>
                <a:cs typeface="+mn-cs"/>
              </a:rPr>
              <a:t>对于一个整数</a:t>
            </a:r>
            <a:r>
              <a:rPr lang="en-US" altLang="zh-CN" sz="1200" b="0" i="0" kern="1200" dirty="0" smtClean="0">
                <a:solidFill>
                  <a:schemeClr val="tx1"/>
                </a:solidFill>
                <a:latin typeface="Arial" pitchFamily="34" charset="0"/>
                <a:ea typeface="宋体" pitchFamily="2" charset="-122"/>
                <a:cs typeface="+mn-cs"/>
              </a:rPr>
              <a:t>b</a:t>
            </a:r>
            <a:r>
              <a:rPr lang="zh-CN" altLang="en-US" sz="1200" b="0" i="0" kern="1200" dirty="0" smtClean="0">
                <a:solidFill>
                  <a:schemeClr val="tx1"/>
                </a:solidFill>
                <a:latin typeface="Arial" pitchFamily="34" charset="0"/>
                <a:ea typeface="宋体" pitchFamily="2" charset="-122"/>
                <a:cs typeface="+mn-cs"/>
              </a:rPr>
              <a:t>和素数</a:t>
            </a:r>
            <a:r>
              <a:rPr lang="en-US" altLang="zh-CN" sz="1200" b="0" i="0" kern="1200" dirty="0" smtClean="0">
                <a:solidFill>
                  <a:schemeClr val="tx1"/>
                </a:solidFill>
                <a:latin typeface="Arial" pitchFamily="34" charset="0"/>
                <a:ea typeface="宋体" pitchFamily="2" charset="-122"/>
                <a:cs typeface="+mn-cs"/>
              </a:rPr>
              <a:t>p</a:t>
            </a:r>
            <a:r>
              <a:rPr lang="zh-CN" altLang="en-US" sz="1200" b="0" i="0" kern="1200" dirty="0" smtClean="0">
                <a:solidFill>
                  <a:schemeClr val="tx1"/>
                </a:solidFill>
                <a:latin typeface="Arial" pitchFamily="34" charset="0"/>
                <a:ea typeface="宋体" pitchFamily="2" charset="-122"/>
                <a:cs typeface="+mn-cs"/>
              </a:rPr>
              <a:t>的一个原根</a:t>
            </a:r>
            <a:r>
              <a:rPr lang="en-US" altLang="zh-CN" sz="1200" b="0" i="0" kern="1200" dirty="0" smtClean="0">
                <a:solidFill>
                  <a:schemeClr val="tx1"/>
                </a:solidFill>
                <a:latin typeface="Arial" pitchFamily="34" charset="0"/>
                <a:ea typeface="宋体" pitchFamily="2" charset="-122"/>
                <a:cs typeface="+mn-cs"/>
              </a:rPr>
              <a:t>a</a:t>
            </a:r>
            <a:r>
              <a:rPr lang="zh-CN" altLang="en-US" sz="1200" b="0" i="0" kern="1200" dirty="0" smtClean="0">
                <a:solidFill>
                  <a:schemeClr val="tx1"/>
                </a:solidFill>
                <a:latin typeface="Arial" pitchFamily="34" charset="0"/>
                <a:ea typeface="宋体" pitchFamily="2" charset="-122"/>
                <a:cs typeface="+mn-cs"/>
              </a:rPr>
              <a:t>，可以找到惟一的指数</a:t>
            </a:r>
            <a:r>
              <a:rPr lang="en-US" altLang="zh-CN" sz="1200" b="0" i="0" kern="1200" dirty="0" err="1" smtClean="0">
                <a:solidFill>
                  <a:schemeClr val="tx1"/>
                </a:solidFill>
                <a:latin typeface="Arial" pitchFamily="34" charset="0"/>
                <a:ea typeface="宋体" pitchFamily="2" charset="-122"/>
                <a:cs typeface="+mn-cs"/>
              </a:rPr>
              <a:t>i</a:t>
            </a:r>
            <a:r>
              <a:rPr lang="zh-CN" altLang="en-US" sz="1200" b="0" i="0" kern="1200" dirty="0" smtClean="0">
                <a:solidFill>
                  <a:schemeClr val="tx1"/>
                </a:solidFill>
                <a:latin typeface="Arial" pitchFamily="34" charset="0"/>
                <a:ea typeface="宋体" pitchFamily="2" charset="-122"/>
                <a:cs typeface="+mn-cs"/>
              </a:rPr>
              <a:t>，使得 </a:t>
            </a:r>
            <a:r>
              <a:rPr lang="en-US" altLang="zh-CN" sz="1200" b="0" i="0" kern="1200" dirty="0" smtClean="0">
                <a:solidFill>
                  <a:schemeClr val="tx1"/>
                </a:solidFill>
                <a:latin typeface="Arial" pitchFamily="34" charset="0"/>
                <a:ea typeface="宋体" pitchFamily="2" charset="-122"/>
                <a:cs typeface="+mn-cs"/>
              </a:rPr>
              <a:t>b = </a:t>
            </a:r>
            <a:r>
              <a:rPr lang="en-US" altLang="zh-CN" sz="1200" b="0" i="0" kern="1200" dirty="0" err="1" smtClean="0">
                <a:solidFill>
                  <a:schemeClr val="tx1"/>
                </a:solidFill>
                <a:latin typeface="Arial" pitchFamily="34" charset="0"/>
                <a:ea typeface="宋体" pitchFamily="2" charset="-122"/>
                <a:cs typeface="+mn-cs"/>
              </a:rPr>
              <a:t>a^i</a:t>
            </a:r>
            <a:r>
              <a:rPr lang="en-US" altLang="zh-CN" sz="1200" b="0" i="0" kern="1200" dirty="0" smtClean="0">
                <a:solidFill>
                  <a:schemeClr val="tx1"/>
                </a:solidFill>
                <a:latin typeface="Arial" pitchFamily="34" charset="0"/>
                <a:ea typeface="宋体" pitchFamily="2" charset="-122"/>
                <a:cs typeface="+mn-cs"/>
              </a:rPr>
              <a:t> mod p </a:t>
            </a:r>
            <a:r>
              <a:rPr lang="zh-CN" altLang="en-US" sz="1200" b="0" i="0" kern="1200" dirty="0" smtClean="0">
                <a:solidFill>
                  <a:schemeClr val="tx1"/>
                </a:solidFill>
                <a:latin typeface="Arial" pitchFamily="34" charset="0"/>
                <a:ea typeface="宋体" pitchFamily="2" charset="-122"/>
                <a:cs typeface="+mn-cs"/>
              </a:rPr>
              <a:t>其中</a:t>
            </a:r>
            <a:r>
              <a:rPr lang="en-US" altLang="zh-CN" sz="1200" b="0" i="0" kern="1200" dirty="0" smtClean="0">
                <a:solidFill>
                  <a:schemeClr val="tx1"/>
                </a:solidFill>
                <a:latin typeface="Arial" pitchFamily="34" charset="0"/>
                <a:ea typeface="宋体" pitchFamily="2" charset="-122"/>
                <a:cs typeface="+mn-cs"/>
              </a:rPr>
              <a:t>0 ≤ </a:t>
            </a:r>
            <a:r>
              <a:rPr lang="en-US" altLang="zh-CN" sz="1200" b="0" i="0" kern="1200" dirty="0" err="1" smtClean="0">
                <a:solidFill>
                  <a:schemeClr val="tx1"/>
                </a:solidFill>
                <a:latin typeface="Arial" pitchFamily="34" charset="0"/>
                <a:ea typeface="宋体" pitchFamily="2" charset="-122"/>
                <a:cs typeface="+mn-cs"/>
              </a:rPr>
              <a:t>i</a:t>
            </a:r>
            <a:r>
              <a:rPr lang="en-US" altLang="zh-CN" sz="1200" b="0" i="0" kern="1200" dirty="0" smtClean="0">
                <a:solidFill>
                  <a:schemeClr val="tx1"/>
                </a:solidFill>
                <a:latin typeface="Arial" pitchFamily="34" charset="0"/>
                <a:ea typeface="宋体" pitchFamily="2" charset="-122"/>
                <a:cs typeface="+mn-cs"/>
              </a:rPr>
              <a:t> ≤ </a:t>
            </a:r>
            <a:r>
              <a:rPr lang="zh-CN" altLang="en-US" sz="1200" b="0" i="0" kern="1200" dirty="0" smtClean="0">
                <a:solidFill>
                  <a:schemeClr val="tx1"/>
                </a:solidFill>
                <a:latin typeface="Arial" pitchFamily="34" charset="0"/>
                <a:ea typeface="宋体" pitchFamily="2" charset="-122"/>
                <a:cs typeface="+mn-cs"/>
              </a:rPr>
              <a:t>（</a:t>
            </a:r>
            <a:r>
              <a:rPr lang="en-US" altLang="zh-CN" sz="1200" b="0" i="0" kern="1200" dirty="0" smtClean="0">
                <a:solidFill>
                  <a:schemeClr val="tx1"/>
                </a:solidFill>
                <a:latin typeface="Arial" pitchFamily="34" charset="0"/>
                <a:ea typeface="宋体" pitchFamily="2" charset="-122"/>
                <a:cs typeface="+mn-cs"/>
              </a:rPr>
              <a:t>p-1</a:t>
            </a:r>
            <a:r>
              <a:rPr lang="zh-CN" altLang="en-US" sz="1200" b="0" i="0" kern="1200" dirty="0" smtClean="0">
                <a:solidFill>
                  <a:schemeClr val="tx1"/>
                </a:solidFill>
                <a:latin typeface="Arial" pitchFamily="34" charset="0"/>
                <a:ea typeface="宋体" pitchFamily="2" charset="-122"/>
                <a:cs typeface="+mn-cs"/>
              </a:rPr>
              <a:t>） 指数</a:t>
            </a:r>
            <a:r>
              <a:rPr lang="en-US" altLang="zh-CN" sz="1200" b="0" i="0" kern="1200" dirty="0" err="1" smtClean="0">
                <a:solidFill>
                  <a:schemeClr val="tx1"/>
                </a:solidFill>
                <a:latin typeface="Arial" pitchFamily="34" charset="0"/>
                <a:ea typeface="宋体" pitchFamily="2" charset="-122"/>
                <a:cs typeface="+mn-cs"/>
              </a:rPr>
              <a:t>i</a:t>
            </a:r>
            <a:r>
              <a:rPr lang="zh-CN" altLang="en-US" sz="1200" b="0" i="0" kern="1200" dirty="0" smtClean="0">
                <a:solidFill>
                  <a:schemeClr val="tx1"/>
                </a:solidFill>
                <a:latin typeface="Arial" pitchFamily="34" charset="0"/>
                <a:ea typeface="宋体" pitchFamily="2" charset="-122"/>
                <a:cs typeface="+mn-cs"/>
              </a:rPr>
              <a:t>称为</a:t>
            </a:r>
            <a:r>
              <a:rPr lang="en-US" altLang="zh-CN" sz="1200" b="0" i="0" kern="1200" dirty="0" smtClean="0">
                <a:solidFill>
                  <a:schemeClr val="tx1"/>
                </a:solidFill>
                <a:latin typeface="Arial" pitchFamily="34" charset="0"/>
                <a:ea typeface="宋体" pitchFamily="2" charset="-122"/>
                <a:cs typeface="+mn-cs"/>
              </a:rPr>
              <a:t>b</a:t>
            </a:r>
            <a:r>
              <a:rPr lang="zh-CN" altLang="en-US" sz="1200" b="0" i="0" kern="1200" dirty="0" smtClean="0">
                <a:solidFill>
                  <a:schemeClr val="tx1"/>
                </a:solidFill>
                <a:latin typeface="Arial" pitchFamily="34" charset="0"/>
                <a:ea typeface="宋体" pitchFamily="2" charset="-122"/>
                <a:cs typeface="+mn-cs"/>
              </a:rPr>
              <a:t>的以</a:t>
            </a:r>
            <a:r>
              <a:rPr lang="en-US" altLang="zh-CN" sz="1200" b="0" i="0" kern="1200" dirty="0" smtClean="0">
                <a:solidFill>
                  <a:schemeClr val="tx1"/>
                </a:solidFill>
                <a:latin typeface="Arial" pitchFamily="34" charset="0"/>
                <a:ea typeface="宋体" pitchFamily="2" charset="-122"/>
                <a:cs typeface="+mn-cs"/>
              </a:rPr>
              <a:t>a</a:t>
            </a:r>
            <a:r>
              <a:rPr lang="zh-CN" altLang="en-US" sz="1200" b="0" i="0" kern="1200" dirty="0" smtClean="0">
                <a:solidFill>
                  <a:schemeClr val="tx1"/>
                </a:solidFill>
                <a:latin typeface="Arial" pitchFamily="34" charset="0"/>
                <a:ea typeface="宋体" pitchFamily="2" charset="-122"/>
                <a:cs typeface="+mn-cs"/>
              </a:rPr>
              <a:t>为基数的模</a:t>
            </a:r>
            <a:r>
              <a:rPr lang="en-US" altLang="zh-CN" sz="1200" b="0" i="0" kern="1200" dirty="0" smtClean="0">
                <a:solidFill>
                  <a:schemeClr val="tx1"/>
                </a:solidFill>
                <a:latin typeface="Arial" pitchFamily="34" charset="0"/>
                <a:ea typeface="宋体" pitchFamily="2" charset="-122"/>
                <a:cs typeface="+mn-cs"/>
              </a:rPr>
              <a:t>p</a:t>
            </a:r>
            <a:r>
              <a:rPr lang="zh-CN" altLang="en-US" sz="1200" b="0" i="0" kern="1200" dirty="0" smtClean="0">
                <a:solidFill>
                  <a:schemeClr val="tx1"/>
                </a:solidFill>
                <a:latin typeface="Arial" pitchFamily="34" charset="0"/>
                <a:ea typeface="宋体" pitchFamily="2" charset="-122"/>
                <a:cs typeface="+mn-cs"/>
              </a:rPr>
              <a:t>的离散对数或者指数</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该值被记为</a:t>
            </a:r>
            <a:r>
              <a:rPr lang="en-US" altLang="zh-CN" sz="1200" b="0" i="0" kern="1200" dirty="0" err="1" smtClean="0">
                <a:solidFill>
                  <a:schemeClr val="tx1"/>
                </a:solidFill>
                <a:latin typeface="Arial" pitchFamily="34" charset="0"/>
                <a:ea typeface="宋体" pitchFamily="2" charset="-122"/>
                <a:cs typeface="+mn-cs"/>
              </a:rPr>
              <a:t>inda,p</a:t>
            </a:r>
            <a:r>
              <a:rPr lang="en-US" altLang="zh-CN" sz="1200" b="0" i="0" kern="1200" dirty="0" smtClean="0">
                <a:solidFill>
                  <a:schemeClr val="tx1"/>
                </a:solidFill>
                <a:latin typeface="Arial" pitchFamily="34" charset="0"/>
                <a:ea typeface="宋体" pitchFamily="2" charset="-122"/>
                <a:cs typeface="+mn-cs"/>
              </a:rPr>
              <a:t>(b).</a:t>
            </a: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a:t>
            </a:r>
            <a:r>
              <a:rPr lang="zh-CN" altLang="en-US" sz="1200" b="0" i="0" kern="1200" dirty="0" smtClean="0">
                <a:solidFill>
                  <a:schemeClr val="tx1"/>
                </a:solidFill>
                <a:latin typeface="Arial" pitchFamily="34"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fld id="{27987A24-A389-4C54-A1BB-9DAC53564ABD}" type="slidenum">
              <a:rPr lang="en-US" altLang="zh-CN" smtClean="0"/>
              <a:pPr/>
              <a:t>132</a:t>
            </a:fld>
            <a:endParaRPr lang="en-US" altLang="zh-CN"/>
          </a:p>
        </p:txBody>
      </p:sp>
    </p:spTree>
    <p:extLst>
      <p:ext uri="{BB962C8B-B14F-4D97-AF65-F5344CB8AC3E}">
        <p14:creationId xmlns:p14="http://schemas.microsoft.com/office/powerpoint/2010/main" val="38798725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92526D9-C72B-49F6-BCB5-37BA0ADFD6F7}" type="slidenum">
              <a:rPr lang="en-US" altLang="zh-CN" sz="1200" smtClean="0">
                <a:latin typeface="Arial" pitchFamily="34" charset="0"/>
              </a:rPr>
              <a:pPr eaLnBrk="1" hangingPunct="1"/>
              <a:t>138</a:t>
            </a:fld>
            <a:endParaRPr lang="en-US" altLang="zh-CN" sz="1200" smtClean="0">
              <a:latin typeface="Arial" pitchFamily="34" charset="0"/>
            </a:endParaRPr>
          </a:p>
        </p:txBody>
      </p:sp>
      <p:sp>
        <p:nvSpPr>
          <p:cNvPr id="24579" name="Rectangle 2"/>
          <p:cNvSpPr>
            <a:spLocks noGrp="1" noRot="1" noChangeAspect="1" noChangeArrowheads="1" noTextEdit="1"/>
          </p:cNvSpPr>
          <p:nvPr>
            <p:ph type="sldImg"/>
          </p:nvPr>
        </p:nvSpPr>
        <p:spPr>
          <a:xfrm>
            <a:off x="1128713" y="676275"/>
            <a:ext cx="4597400" cy="3448050"/>
          </a:xfrm>
          <a:ln/>
        </p:spPr>
      </p:sp>
      <p:sp>
        <p:nvSpPr>
          <p:cNvPr id="24580" name="Rectangle 3"/>
          <p:cNvSpPr>
            <a:spLocks noGrp="1" noChangeArrowheads="1"/>
          </p:cNvSpPr>
          <p:nvPr>
            <p:ph type="body" idx="1"/>
          </p:nvPr>
        </p:nvSpPr>
        <p:spPr>
          <a:xfrm>
            <a:off x="893763" y="4346575"/>
            <a:ext cx="5070475" cy="4124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000" smtClean="0">
              <a:latin typeface="Arial" pitchFamily="34" charset="0"/>
            </a:endParaRPr>
          </a:p>
        </p:txBody>
      </p:sp>
    </p:spTree>
    <p:extLst>
      <p:ext uri="{BB962C8B-B14F-4D97-AF65-F5344CB8AC3E}">
        <p14:creationId xmlns:p14="http://schemas.microsoft.com/office/powerpoint/2010/main" val="11483927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9DDD7265-EA31-4673-810E-50F00C1586AA}" type="slidenum">
              <a:rPr lang="en-US" altLang="zh-CN" smtClean="0"/>
              <a:pPr/>
              <a:t>140</a:t>
            </a:fld>
            <a:endParaRPr lang="en-US" altLang="zh-CN" smtClean="0"/>
          </a:p>
        </p:txBody>
      </p:sp>
      <p:sp>
        <p:nvSpPr>
          <p:cNvPr id="101379" name="Rectangle 1026"/>
          <p:cNvSpPr>
            <a:spLocks noGrp="1" noRot="1" noChangeAspect="1" noChangeArrowheads="1" noTextEdit="1"/>
          </p:cNvSpPr>
          <p:nvPr>
            <p:ph type="sldImg"/>
          </p:nvPr>
        </p:nvSpPr>
        <p:spPr>
          <a:solidFill>
            <a:srgbClr val="FFFFFF"/>
          </a:solidFill>
          <a:ln/>
        </p:spPr>
      </p:sp>
      <p:sp>
        <p:nvSpPr>
          <p:cNvPr id="101380"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38782550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987A24-A389-4C54-A1BB-9DAC53564ABD}" type="slidenum">
              <a:rPr lang="en-US" altLang="zh-CN" smtClean="0"/>
              <a:pPr/>
              <a:t>144</a:t>
            </a:fld>
            <a:endParaRPr lang="en-US" altLang="zh-CN"/>
          </a:p>
        </p:txBody>
      </p:sp>
    </p:spTree>
    <p:extLst>
      <p:ext uri="{BB962C8B-B14F-4D97-AF65-F5344CB8AC3E}">
        <p14:creationId xmlns:p14="http://schemas.microsoft.com/office/powerpoint/2010/main" val="4447843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pPr marL="228600" indent="-228600">
              <a:buNone/>
            </a:pPr>
            <a:r>
              <a:rPr lang="zh-CN" altLang="en-US" smtClean="0"/>
              <a:t>对称密码加密文件，公开密码签名并数字信封会话密钥</a:t>
            </a:r>
            <a:endParaRPr lang="en-US" altLang="zh-CN" smtClean="0"/>
          </a:p>
          <a:p>
            <a:pPr marL="228600" indent="-228600">
              <a:buAutoNum type="arabicPeriod"/>
            </a:pPr>
            <a:r>
              <a:rPr lang="zh-CN" altLang="en-US" smtClean="0"/>
              <a:t>发送方生成会话密钥</a:t>
            </a:r>
            <a:r>
              <a:rPr lang="en-US" altLang="zh-CN" smtClean="0"/>
              <a:t>ks</a:t>
            </a:r>
            <a:r>
              <a:rPr lang="zh-CN" altLang="en-US" smtClean="0"/>
              <a:t>，加密文件</a:t>
            </a:r>
            <a:endParaRPr lang="en-US" altLang="zh-CN" smtClean="0"/>
          </a:p>
          <a:p>
            <a:pPr marL="228600" indent="-228600">
              <a:buAutoNum type="arabicPeriod"/>
            </a:pPr>
            <a:r>
              <a:rPr lang="zh-CN" altLang="en-US" smtClean="0"/>
              <a:t>用自己的私钥签名文件（文件</a:t>
            </a:r>
            <a:r>
              <a:rPr lang="en-US" altLang="zh-CN" smtClean="0"/>
              <a:t>hash</a:t>
            </a:r>
            <a:r>
              <a:rPr lang="zh-CN" altLang="en-US" smtClean="0"/>
              <a:t>数字摘要）</a:t>
            </a:r>
            <a:endParaRPr lang="en-US" altLang="zh-CN" smtClean="0"/>
          </a:p>
          <a:p>
            <a:pPr marL="228600" indent="-228600">
              <a:buAutoNum type="arabicPeriod"/>
            </a:pPr>
            <a:r>
              <a:rPr lang="zh-CN" altLang="en-US" smtClean="0"/>
              <a:t>用对方公钥加密</a:t>
            </a:r>
            <a:r>
              <a:rPr lang="en-US" altLang="zh-CN" smtClean="0"/>
              <a:t>ks</a:t>
            </a:r>
          </a:p>
          <a:p>
            <a:pPr marL="228600" indent="-228600">
              <a:buAutoNum type="arabicPeriod"/>
            </a:pPr>
            <a:r>
              <a:rPr lang="zh-CN" altLang="en-US" smtClean="0"/>
              <a:t>密文</a:t>
            </a:r>
            <a:r>
              <a:rPr lang="en-US" altLang="zh-CN" smtClean="0"/>
              <a:t>+</a:t>
            </a:r>
            <a:r>
              <a:rPr lang="zh-CN" altLang="en-US" smtClean="0"/>
              <a:t>签名</a:t>
            </a:r>
            <a:r>
              <a:rPr lang="en-US" altLang="zh-CN" smtClean="0"/>
              <a:t>+</a:t>
            </a:r>
            <a:r>
              <a:rPr lang="zh-CN" altLang="en-US" smtClean="0"/>
              <a:t>加密的会话密码发送给对方</a:t>
            </a:r>
            <a:endParaRPr lang="zh-CN" altLang="en-US"/>
          </a:p>
        </p:txBody>
      </p:sp>
    </p:spTree>
    <p:extLst>
      <p:ext uri="{BB962C8B-B14F-4D97-AF65-F5344CB8AC3E}">
        <p14:creationId xmlns:p14="http://schemas.microsoft.com/office/powerpoint/2010/main" val="14679523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07540-5B54-4D4C-9749-009C5330E846}" type="slidenum">
              <a:rPr lang="en-US" altLang="zh-CN"/>
              <a:pPr/>
              <a:t>146</a:t>
            </a:fld>
            <a:endParaRPr lang="en-US" altLang="zh-CN"/>
          </a:p>
        </p:txBody>
      </p:sp>
      <p:sp>
        <p:nvSpPr>
          <p:cNvPr id="827394" name="Rectangle 2"/>
          <p:cNvSpPr>
            <a:spLocks noGrp="1" noRot="1" noChangeAspect="1" noChangeArrowheads="1" noTextEdit="1"/>
          </p:cNvSpPr>
          <p:nvPr>
            <p:ph type="sldImg"/>
          </p:nvPr>
        </p:nvSpPr>
        <p:spPr>
          <a:ln/>
        </p:spPr>
      </p:sp>
      <p:sp>
        <p:nvSpPr>
          <p:cNvPr id="827395" name="Rectangle 3"/>
          <p:cNvSpPr>
            <a:spLocks noGrp="1" noChangeArrowheads="1"/>
          </p:cNvSpPr>
          <p:nvPr>
            <p:ph type="body" idx="1"/>
          </p:nvPr>
        </p:nvSpPr>
        <p:spPr/>
        <p:txBody>
          <a:bodyPr/>
          <a:lstStyle/>
          <a:p>
            <a:r>
              <a:rPr lang="en-US" altLang="zh-CN" dirty="0" smtClean="0"/>
              <a:t>SSL3.0</a:t>
            </a:r>
            <a:r>
              <a:rPr lang="zh-CN" altLang="en-US" dirty="0" smtClean="0"/>
              <a:t>停止更新，</a:t>
            </a:r>
            <a:r>
              <a:rPr lang="en-US" altLang="zh-CN" dirty="0" smtClean="0">
                <a:sym typeface="Wingdings" panose="05000000000000000000" pitchFamily="2" charset="2"/>
              </a:rPr>
              <a:t>TLS,1.2</a:t>
            </a:r>
            <a:endParaRPr lang="zh-CN" altLang="en-US" dirty="0"/>
          </a:p>
        </p:txBody>
      </p:sp>
    </p:spTree>
    <p:extLst>
      <p:ext uri="{BB962C8B-B14F-4D97-AF65-F5344CB8AC3E}">
        <p14:creationId xmlns:p14="http://schemas.microsoft.com/office/powerpoint/2010/main" val="4189670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7AB2A33-328C-4286-A56F-BF46EF12341B}" type="slidenum">
              <a:rPr lang="en-US" altLang="zh-CN" sz="1200" smtClean="0">
                <a:latin typeface="Times New Roman" pitchFamily="18" charset="0"/>
              </a:rPr>
              <a:pPr eaLnBrk="1" hangingPunct="1"/>
              <a:t>147</a:t>
            </a:fld>
            <a:endParaRPr lang="en-US" altLang="zh-CN" sz="1200" smtClean="0">
              <a:latin typeface="Times New Roman"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23929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75604F-797B-4DE8-B19A-9D32CC3F0DDF}" type="slidenum">
              <a:rPr lang="zh-CN" altLang="en-AU"/>
              <a:pPr/>
              <a:t>12</a:t>
            </a:fld>
            <a:endParaRPr lang="en-AU"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en-AU"/>
          </a:p>
        </p:txBody>
      </p:sp>
    </p:spTree>
    <p:extLst>
      <p:ext uri="{BB962C8B-B14F-4D97-AF65-F5344CB8AC3E}">
        <p14:creationId xmlns:p14="http://schemas.microsoft.com/office/powerpoint/2010/main" val="16616007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7D4C4B6-1D42-4052-BE5F-DCA263C79C6C}" type="slidenum">
              <a:rPr lang="en-US" altLang="zh-CN" sz="1200" smtClean="0">
                <a:latin typeface="Times New Roman" pitchFamily="18" charset="0"/>
              </a:rPr>
              <a:pPr eaLnBrk="1" hangingPunct="1"/>
              <a:t>149</a:t>
            </a:fld>
            <a:endParaRPr lang="en-US" altLang="zh-CN" sz="1200" smtClean="0">
              <a:latin typeface="Times New Roman" pitchFamily="18" charset="0"/>
            </a:endParaRPr>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912155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86A703C-4E46-4414-8CB3-591CD50CE0A8}" type="slidenum">
              <a:rPr lang="en-US" altLang="zh-CN" sz="1200" smtClean="0">
                <a:latin typeface="Arial" pitchFamily="34" charset="0"/>
              </a:rPr>
              <a:pPr eaLnBrk="1" hangingPunct="1"/>
              <a:t>151</a:t>
            </a:fld>
            <a:endParaRPr lang="en-US" altLang="zh-CN" sz="1200" smtClean="0">
              <a:latin typeface="Arial"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extLst>
      <p:ext uri="{BB962C8B-B14F-4D97-AF65-F5344CB8AC3E}">
        <p14:creationId xmlns:p14="http://schemas.microsoft.com/office/powerpoint/2010/main" val="6378548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D845B06-BCA6-499C-8C2F-83318638BA85}" type="slidenum">
              <a:rPr lang="en-US" altLang="zh-CN" smtClean="0"/>
              <a:pPr/>
              <a:t>152</a:t>
            </a:fld>
            <a:endParaRPr lang="en-US" altLang="zh-CN" smtClean="0"/>
          </a:p>
        </p:txBody>
      </p:sp>
      <p:sp>
        <p:nvSpPr>
          <p:cNvPr id="88067" name="Rectangle 1026"/>
          <p:cNvSpPr>
            <a:spLocks noGrp="1" noRot="1" noChangeAspect="1" noChangeArrowheads="1" noTextEdit="1"/>
          </p:cNvSpPr>
          <p:nvPr>
            <p:ph type="sldImg"/>
          </p:nvPr>
        </p:nvSpPr>
        <p:spPr>
          <a:ln/>
        </p:spPr>
      </p:sp>
      <p:sp>
        <p:nvSpPr>
          <p:cNvPr id="88068" name="Rectangle 1027"/>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7294098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908C223-2692-42A0-802D-B9E6150B65F6}" type="slidenum">
              <a:rPr lang="en-US" altLang="zh-CN"/>
              <a:pPr/>
              <a:t>155</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510297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一是验证信息的发送者是真正的而不是冒充的，即数据起源认证；二是验证信息在传送过程中未被篡改、重放或延迟等。</a:t>
            </a:r>
          </a:p>
          <a:p>
            <a:r>
              <a:rPr lang="zh-CN" altLang="en-US" smtClean="0"/>
              <a:t>数据完整性机制有两种类型：一种用来保护单个数据单元的完整性；另一种既保护单个数据单元的完整性，又保护整个连接上所有数据单元流序列的完整性。</a:t>
            </a:r>
            <a:endParaRPr lang="en-US" altLang="zh-CN" smtClean="0"/>
          </a:p>
          <a:p>
            <a:endParaRPr lang="en-US" altLang="zh-CN" smtClean="0"/>
          </a:p>
          <a:p>
            <a:r>
              <a:rPr lang="zh-CN" altLang="en-US" sz="1200" b="0" i="0" kern="1200" smtClean="0">
                <a:solidFill>
                  <a:schemeClr val="tx1"/>
                </a:solidFill>
                <a:effectLst/>
                <a:latin typeface="Times New Roman" pitchFamily="18" charset="0"/>
                <a:ea typeface="宋体" pitchFamily="2" charset="-122"/>
                <a:cs typeface="+mn-cs"/>
              </a:rPr>
              <a:t>消息认证的检验内容应包括：认证报文的信源和信宿、报文内容是否遭到偶然或有意篡改、报文的序号是否正确、报文的到达时间是否在指定的期限内。</a:t>
            </a:r>
            <a:endParaRPr lang="en-US" altLang="zh-CN" sz="1200" b="0" i="0" kern="1200" smtClean="0">
              <a:solidFill>
                <a:schemeClr val="tx1"/>
              </a:solidFill>
              <a:effectLst/>
              <a:latin typeface="Times New Roman" pitchFamily="18" charset="0"/>
              <a:ea typeface="宋体" pitchFamily="2" charset="-122"/>
              <a:cs typeface="+mn-cs"/>
            </a:endParaRPr>
          </a:p>
          <a:p>
            <a:r>
              <a:rPr lang="zh-CN" altLang="en-US" sz="1200" b="0" i="0" kern="1200" smtClean="0">
                <a:solidFill>
                  <a:schemeClr val="tx1"/>
                </a:solidFill>
                <a:effectLst/>
                <a:latin typeface="Times New Roman" pitchFamily="18" charset="0"/>
                <a:ea typeface="宋体" pitchFamily="2" charset="-122"/>
                <a:cs typeface="+mn-cs"/>
              </a:rPr>
              <a:t>总之，消息认证使接收者能识别报文的源、内容的真伪、时间有效性等。</a:t>
            </a:r>
            <a:endParaRPr lang="zh-CN" altLang="en-US"/>
          </a:p>
        </p:txBody>
      </p:sp>
      <p:sp>
        <p:nvSpPr>
          <p:cNvPr id="4" name="灯片编号占位符 3"/>
          <p:cNvSpPr>
            <a:spLocks noGrp="1"/>
          </p:cNvSpPr>
          <p:nvPr>
            <p:ph type="sldNum" sz="quarter" idx="10"/>
          </p:nvPr>
        </p:nvSpPr>
        <p:spPr/>
        <p:txBody>
          <a:bodyPr/>
          <a:lstStyle/>
          <a:p>
            <a:pPr>
              <a:defRPr/>
            </a:pPr>
            <a:fld id="{54F3CBE1-ACAD-4BD7-8F2A-2D5F96CF7CBB}" type="slidenum">
              <a:rPr lang="en-US" altLang="zh-CN" smtClean="0"/>
              <a:pPr>
                <a:defRPr/>
              </a:pPr>
              <a:t>156</a:t>
            </a:fld>
            <a:endParaRPr lang="en-US" altLang="zh-CN"/>
          </a:p>
        </p:txBody>
      </p:sp>
    </p:spTree>
    <p:extLst>
      <p:ext uri="{BB962C8B-B14F-4D97-AF65-F5344CB8AC3E}">
        <p14:creationId xmlns:p14="http://schemas.microsoft.com/office/powerpoint/2010/main" val="19518539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46CC6F-2BF9-40ED-A64F-2FA803CDD7B5}" type="slidenum">
              <a:rPr lang="zh-CN" altLang="en-AU"/>
              <a:pPr/>
              <a:t>157</a:t>
            </a:fld>
            <a:endParaRPr lang="en-AU" altLang="zh-CN"/>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002153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5BDD0-23EE-4ADD-8E83-9993720CAD56}" type="slidenum">
              <a:rPr lang="zh-CN" altLang="en-AU"/>
              <a:pPr/>
              <a:t>160</a:t>
            </a:fld>
            <a:endParaRPr lang="en-AU"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725924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FE1BBF-57DD-47E4-92D7-D36FE89A055A}" type="slidenum">
              <a:rPr lang="zh-CN" altLang="en-AU"/>
              <a:pPr/>
              <a:t>164</a:t>
            </a:fld>
            <a:endParaRPr lang="en-AU" altLang="zh-CN"/>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314229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CBAAD1-4842-4E91-B96B-AF7D92242066}" type="slidenum">
              <a:rPr lang="zh-CN" altLang="en-AU"/>
              <a:pPr/>
              <a:t>168</a:t>
            </a:fld>
            <a:endParaRPr lang="en-AU"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330845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7241F-B315-4D67-BE8C-99ED38670463}" type="slidenum">
              <a:rPr lang="zh-CN" altLang="en-AU"/>
              <a:pPr/>
              <a:t>170</a:t>
            </a:fld>
            <a:endParaRPr lang="en-AU" altLang="zh-CN"/>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620318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45C3-DFBE-4110-B972-B4F16D0E91FF}" type="slidenum">
              <a:rPr lang="zh-CN" altLang="en-AU"/>
              <a:pPr/>
              <a:t>13</a:t>
            </a:fld>
            <a:endParaRPr lang="en-AU" altLang="zh-CN"/>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065654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7241F-B315-4D67-BE8C-99ED38670463}" type="slidenum">
              <a:rPr lang="zh-CN" altLang="en-AU"/>
              <a:pPr/>
              <a:t>171</a:t>
            </a:fld>
            <a:endParaRPr lang="en-AU" altLang="zh-CN"/>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007025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FE1BBF-57DD-47E4-92D7-D36FE89A055A}" type="slidenum">
              <a:rPr lang="zh-CN" altLang="en-AU"/>
              <a:pPr/>
              <a:t>173</a:t>
            </a:fld>
            <a:endParaRPr lang="en-AU" altLang="zh-CN"/>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0387618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4FA2CD35-FFC9-4424-A853-7DF29E5FC229}" type="slidenum">
              <a:rPr lang="en-US" altLang="zh-CN" smtClean="0"/>
              <a:pPr/>
              <a:t>174</a:t>
            </a:fld>
            <a:endParaRPr lang="en-US" altLang="zh-CN"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48279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41AD68EE-9643-4D0E-897B-DB0BC6B03D05}" type="slidenum">
              <a:rPr lang="en-US" altLang="zh-CN" smtClean="0"/>
              <a:pPr/>
              <a:t>175</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185267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79F2F360-D836-4505-A442-890FDA27FF86}" type="slidenum">
              <a:rPr lang="en-US" altLang="zh-CN" smtClean="0"/>
              <a:pPr/>
              <a:t>176</a:t>
            </a:fld>
            <a:endParaRPr lang="en-US" altLang="zh-CN"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8297181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FD8ED5B0-0ADD-45AD-8C4A-D0C3EA5DBDF1}" type="slidenum">
              <a:rPr lang="zh-CN" altLang="en-AU" smtClean="0"/>
              <a:pPr/>
              <a:t>177</a:t>
            </a:fld>
            <a:endParaRPr lang="en-AU" altLang="zh-CN"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47860509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CB0A5189-14BD-4357-86AF-7D2B975C96F7}" type="slidenum">
              <a:rPr lang="zh-CN" altLang="en-AU" smtClean="0"/>
              <a:pPr/>
              <a:t>178</a:t>
            </a:fld>
            <a:endParaRPr lang="en-AU" altLang="zh-CN"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公钥证书可能被其他用户持有，类似名片，不能作为身份认证依据</a:t>
            </a:r>
          </a:p>
        </p:txBody>
      </p:sp>
    </p:spTree>
    <p:extLst>
      <p:ext uri="{BB962C8B-B14F-4D97-AF65-F5344CB8AC3E}">
        <p14:creationId xmlns:p14="http://schemas.microsoft.com/office/powerpoint/2010/main" val="26349910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D19437BA-A8A6-415C-95BA-00034142447E}" type="slidenum">
              <a:rPr lang="zh-CN" altLang="en-AU" smtClean="0"/>
              <a:pPr/>
              <a:t>179</a:t>
            </a:fld>
            <a:endParaRPr lang="en-AU" altLang="zh-CN" smtClean="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5898990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2A1B57BF-1F5D-43BE-BAB1-55FA967958F4}" type="slidenum">
              <a:rPr lang="en-US" altLang="zh-CN" smtClean="0"/>
              <a:pPr/>
              <a:t>180</a:t>
            </a:fld>
            <a:endParaRPr lang="en-US" altLang="zh-CN"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1605326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6257D193-5B96-4F53-A379-1B17DDBB9680}" type="slidenum">
              <a:rPr lang="zh-CN" altLang="en-AU" smtClean="0"/>
              <a:pPr/>
              <a:t>181</a:t>
            </a:fld>
            <a:endParaRPr lang="en-AU" altLang="zh-CN"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428545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F1747D-7B5F-47C2-927B-E5BDB000EC35}" type="slidenum">
              <a:rPr lang="zh-CN" altLang="en-AU"/>
              <a:pPr/>
              <a:t>14</a:t>
            </a:fld>
            <a:endParaRPr lang="en-AU" altLang="zh-CN"/>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5996529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58CFEF3B-B0C3-4277-8B75-9EB115B17B1D}" type="slidenum">
              <a:rPr lang="zh-CN" altLang="en-AU" smtClean="0"/>
              <a:pPr/>
              <a:t>183</a:t>
            </a:fld>
            <a:endParaRPr lang="en-AU" altLang="zh-CN"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5562883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E19AEC6E-3549-4BB6-AB80-10DE10D45FC4}" type="slidenum">
              <a:rPr lang="en-US" altLang="zh-CN" smtClean="0"/>
              <a:pPr/>
              <a:t>188</a:t>
            </a:fld>
            <a:endParaRPr lang="en-US" altLang="zh-CN" smtClean="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10388140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0754A747-B5B6-4AA0-BA5A-05D8E9BAA7D9}" type="slidenum">
              <a:rPr lang="en-US" altLang="zh-CN" smtClean="0"/>
              <a:pPr/>
              <a:t>189</a:t>
            </a:fld>
            <a:endParaRPr lang="en-US" altLang="zh-CN" smtClean="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15922120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6A1622F-FECE-463F-9547-63DF4D477164}" type="slidenum">
              <a:rPr lang="en-US" altLang="zh-CN" smtClean="0"/>
              <a:pPr>
                <a:defRPr/>
              </a:pPr>
              <a:t>191</a:t>
            </a:fld>
            <a:endParaRPr lang="en-US" altLang="zh-CN"/>
          </a:p>
        </p:txBody>
      </p:sp>
    </p:spTree>
    <p:extLst>
      <p:ext uri="{BB962C8B-B14F-4D97-AF65-F5344CB8AC3E}">
        <p14:creationId xmlns:p14="http://schemas.microsoft.com/office/powerpoint/2010/main" val="17558099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F8C61CFE-D57B-4BAD-BC32-31C2113FEA84}" type="slidenum">
              <a:rPr lang="en-US" altLang="zh-CN" smtClean="0"/>
              <a:pPr/>
              <a:t>192</a:t>
            </a:fld>
            <a:endParaRPr lang="en-US" altLang="zh-CN"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9907076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5A234BAA-1C89-47C9-8F2C-8F7066EC9B23}" type="slidenum">
              <a:rPr lang="en-US" altLang="zh-CN" smtClean="0"/>
              <a:pPr/>
              <a:t>193</a:t>
            </a:fld>
            <a:endParaRPr lang="en-US" altLang="zh-CN" smtClean="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0306080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mtClean="0"/>
              <a:t>清</a:t>
            </a:r>
            <a:r>
              <a:rPr lang="en-US" altLang="zh-CN" smtClean="0"/>
              <a:t>10-30</a:t>
            </a:r>
            <a:endParaRPr lang="zh-CN" altLang="en-US" smtClean="0"/>
          </a:p>
          <a:p>
            <a:endParaRPr lang="zh-CN" altLang="en-US"/>
          </a:p>
        </p:txBody>
      </p:sp>
      <p:sp>
        <p:nvSpPr>
          <p:cNvPr id="4" name="灯片编号占位符 3"/>
          <p:cNvSpPr>
            <a:spLocks noGrp="1"/>
          </p:cNvSpPr>
          <p:nvPr>
            <p:ph type="sldNum" sz="quarter" idx="10"/>
          </p:nvPr>
        </p:nvSpPr>
        <p:spPr/>
        <p:txBody>
          <a:bodyPr/>
          <a:lstStyle/>
          <a:p>
            <a:pPr>
              <a:defRPr/>
            </a:pPr>
            <a:fld id="{16A1622F-FECE-463F-9547-63DF4D477164}" type="slidenum">
              <a:rPr lang="en-US" altLang="zh-CN" smtClean="0"/>
              <a:pPr>
                <a:defRPr/>
              </a:pPr>
              <a:t>194</a:t>
            </a:fld>
            <a:endParaRPr lang="en-US" altLang="zh-CN"/>
          </a:p>
        </p:txBody>
      </p:sp>
    </p:spTree>
    <p:extLst>
      <p:ext uri="{BB962C8B-B14F-4D97-AF65-F5344CB8AC3E}">
        <p14:creationId xmlns:p14="http://schemas.microsoft.com/office/powerpoint/2010/main" val="42044487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6A1622F-FECE-463F-9547-63DF4D477164}" type="slidenum">
              <a:rPr lang="en-US" altLang="zh-CN" smtClean="0"/>
              <a:pPr>
                <a:defRPr/>
              </a:pPr>
              <a:t>195</a:t>
            </a:fld>
            <a:endParaRPr lang="en-US" altLang="zh-CN"/>
          </a:p>
        </p:txBody>
      </p:sp>
    </p:spTree>
    <p:extLst>
      <p:ext uri="{BB962C8B-B14F-4D97-AF65-F5344CB8AC3E}">
        <p14:creationId xmlns:p14="http://schemas.microsoft.com/office/powerpoint/2010/main" val="267194796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309B2B-EB32-40F3-9DEA-825C2075C4DF}" type="slidenum">
              <a:rPr lang="zh-CN" altLang="en-AU"/>
              <a:pPr/>
              <a:t>199</a:t>
            </a:fld>
            <a:endParaRPr lang="en-AU"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6680524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写代表了信息流动方向，写推送信息，读取信息（读的方向与信息流动方向相反）</a:t>
            </a:r>
            <a:endParaRPr lang="zh-CN" altLang="en-US"/>
          </a:p>
        </p:txBody>
      </p:sp>
      <p:sp>
        <p:nvSpPr>
          <p:cNvPr id="4" name="灯片编号占位符 3"/>
          <p:cNvSpPr>
            <a:spLocks noGrp="1"/>
          </p:cNvSpPr>
          <p:nvPr>
            <p:ph type="sldNum" sz="quarter" idx="10"/>
          </p:nvPr>
        </p:nvSpPr>
        <p:spPr/>
        <p:txBody>
          <a:bodyPr/>
          <a:lstStyle/>
          <a:p>
            <a:pPr>
              <a:defRPr/>
            </a:pPr>
            <a:fld id="{5D7CFEBC-EF92-494B-B7AB-82606C77EC96}" type="slidenum">
              <a:rPr lang="zh-CN" altLang="en-US" smtClean="0"/>
              <a:pPr>
                <a:defRPr/>
              </a:pPr>
              <a:t>209</a:t>
            </a:fld>
            <a:endParaRPr lang="zh-CN" altLang="en-US"/>
          </a:p>
        </p:txBody>
      </p:sp>
    </p:spTree>
    <p:extLst>
      <p:ext uri="{BB962C8B-B14F-4D97-AF65-F5344CB8AC3E}">
        <p14:creationId xmlns:p14="http://schemas.microsoft.com/office/powerpoint/2010/main" val="2837175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单击以编辑母版副标题样式</a:t>
            </a:r>
            <a:endParaRPr kumimoji="0" lang="en-US" dirty="0"/>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5129336" y="6407944"/>
            <a:ext cx="1026840" cy="450056"/>
          </a:xfrm>
          <a:prstGeom prst="rect">
            <a:avLst/>
          </a:prstGeom>
        </p:spPr>
        <p:txBody>
          <a:bodyPr/>
          <a:lstStyle>
            <a:lvl1pPr>
              <a:defRPr>
                <a:solidFill>
                  <a:srgbClr val="FFFFFF"/>
                </a:solidFill>
              </a:defRPr>
            </a:lvl1pPr>
            <a:extLst/>
          </a:lstStyle>
          <a:p>
            <a:pPr>
              <a:defRPr/>
            </a:pP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pic>
        <p:nvPicPr>
          <p:cNvPr id="18" name="Picture 2" descr="D:\my thesis\dissertation\final\LOGO.png"/>
          <p:cNvPicPr>
            <a:picLocks noChangeAspect="1" noChangeArrowheads="1"/>
          </p:cNvPicPr>
          <p:nvPr/>
        </p:nvPicPr>
        <p:blipFill>
          <a:blip r:embed="rId3" cstate="print"/>
          <a:srcRect/>
          <a:stretch>
            <a:fillRect/>
          </a:stretch>
        </p:blipFill>
        <p:spPr bwMode="auto">
          <a:xfrm>
            <a:off x="57726" y="48500"/>
            <a:ext cx="2786082" cy="788212"/>
          </a:xfrm>
          <a:prstGeom prst="rect">
            <a:avLst/>
          </a:prstGeom>
          <a:noFill/>
        </p:spPr>
      </p:pic>
    </p:spTree>
    <p:extLst>
      <p:ext uri="{BB962C8B-B14F-4D97-AF65-F5344CB8AC3E}">
        <p14:creationId xmlns:p14="http://schemas.microsoft.com/office/powerpoint/2010/main" val="1526800741"/>
      </p:ext>
    </p:extLst>
  </p:cSld>
  <p:clrMapOvr>
    <a:masterClrMapping/>
  </p:clrMapOvr>
  <p:transition spd="slow">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a:xfrm>
            <a:off x="5129336" y="6407944"/>
            <a:ext cx="1026840" cy="450056"/>
          </a:xfrm>
          <a:prstGeom prst="rect">
            <a:avLst/>
          </a:prstGeom>
        </p:spPr>
        <p:txBody>
          <a:bodyPr/>
          <a:lstStyle>
            <a:lvl1pPr>
              <a:defRPr/>
            </a:lvl1pPr>
            <a:extLst/>
          </a:lstStyle>
          <a:p>
            <a:pPr>
              <a:defRPr/>
            </a:pPr>
            <a:endParaRPr lang="en-US" altLang="zh-CN"/>
          </a:p>
        </p:txBody>
      </p:sp>
      <p:sp>
        <p:nvSpPr>
          <p:cNvPr id="4" name="页脚占位符 3"/>
          <p:cNvSpPr>
            <a:spLocks noGrp="1"/>
          </p:cNvSpPr>
          <p:nvPr>
            <p:ph type="ftr" sz="quarter" idx="11"/>
          </p:nvPr>
        </p:nvSpPr>
        <p:spPr/>
        <p:txBody>
          <a:bodyPr/>
          <a:lstStyle>
            <a:lvl1pPr>
              <a:defRPr/>
            </a:lvl1pPr>
            <a:extLst/>
          </a:lstStyle>
          <a:p>
            <a:pPr>
              <a:defRPr/>
            </a:pPr>
            <a:endParaRPr lang="en-US" altLang="zh-CN"/>
          </a:p>
        </p:txBody>
      </p:sp>
      <p:sp>
        <p:nvSpPr>
          <p:cNvPr id="5" name="灯片编号占位符 4"/>
          <p:cNvSpPr>
            <a:spLocks noGrp="1"/>
          </p:cNvSpPr>
          <p:nvPr>
            <p:ph type="sldNum" sz="quarter" idx="12"/>
          </p:nvPr>
        </p:nvSpPr>
        <p:spPr>
          <a:xfrm>
            <a:off x="4277113" y="6407944"/>
            <a:ext cx="510911" cy="450056"/>
          </a:xfrm>
          <a:prstGeom prst="rect">
            <a:avLst/>
          </a:prstGeom>
        </p:spPr>
        <p:txBody>
          <a:bodyPr/>
          <a:lstStyle>
            <a:lvl1pPr>
              <a:defRPr/>
            </a:lvl1pPr>
            <a:extLst/>
          </a:lstStyle>
          <a:p>
            <a:pPr>
              <a:defRPr/>
            </a:pPr>
            <a:fld id="{9DB393F2-BDD6-44FA-B0DE-103A02850C5C}" type="slidenum">
              <a:rPr lang="en-US" altLang="zh-CN" smtClean="0"/>
              <a:pPr>
                <a:defRPr/>
              </a:pPr>
              <a:t>‹#›</a:t>
            </a:fld>
            <a:endParaRPr lang="en-US" altLang="zh-CN"/>
          </a:p>
        </p:txBody>
      </p:sp>
    </p:spTree>
    <p:extLst>
      <p:ext uri="{BB962C8B-B14F-4D97-AF65-F5344CB8AC3E}">
        <p14:creationId xmlns:p14="http://schemas.microsoft.com/office/powerpoint/2010/main" val="19871058"/>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685800"/>
            <a:ext cx="85344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524000"/>
            <a:ext cx="4152900" cy="45720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0100" y="1524000"/>
            <a:ext cx="4152900" cy="2209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0100" y="3886200"/>
            <a:ext cx="4152900" cy="2209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5029200" y="6597650"/>
            <a:ext cx="1905000" cy="228600"/>
          </a:xfrm>
          <a:prstGeom prst="rect">
            <a:avLst/>
          </a:prstGeo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46038" y="6589713"/>
            <a:ext cx="3733800" cy="295275"/>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7239000" y="6597650"/>
            <a:ext cx="1905000" cy="228600"/>
          </a:xfrm>
          <a:prstGeom prst="rect">
            <a:avLst/>
          </a:prstGeom>
        </p:spPr>
        <p:txBody>
          <a:bodyPr/>
          <a:lstStyle>
            <a:lvl1pPr>
              <a:defRPr/>
            </a:lvl1pPr>
          </a:lstStyle>
          <a:p>
            <a:pPr>
              <a:defRPr/>
            </a:pPr>
            <a:fld id="{9DB393F2-BDD6-44FA-B0DE-103A02850C5C}" type="slidenum">
              <a:rPr lang="en-US" altLang="zh-CN" smtClean="0"/>
              <a:pPr>
                <a:defRPr/>
              </a:pPr>
              <a:t>‹#›</a:t>
            </a:fld>
            <a:endParaRPr lang="en-US" altLang="zh-CN"/>
          </a:p>
        </p:txBody>
      </p:sp>
    </p:spTree>
    <p:extLst>
      <p:ext uri="{BB962C8B-B14F-4D97-AF65-F5344CB8AC3E}">
        <p14:creationId xmlns:p14="http://schemas.microsoft.com/office/powerpoint/2010/main" val="3899473017"/>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none" baseline="0">
                <a:latin typeface="华文行楷" pitchFamily="2" charset="-122"/>
                <a:ea typeface="华文行楷"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5" name="灯片编号占位符 5"/>
          <p:cNvSpPr>
            <a:spLocks noGrp="1"/>
          </p:cNvSpPr>
          <p:nvPr>
            <p:ph type="sldNum" sz="quarter" idx="10"/>
          </p:nvPr>
        </p:nvSpPr>
        <p:spPr>
          <a:xfrm>
            <a:off x="4277113" y="6407944"/>
            <a:ext cx="510911" cy="450056"/>
          </a:xfrm>
          <a:prstGeom prst="rect">
            <a:avLst/>
          </a:prstGeom>
        </p:spPr>
        <p:txBody>
          <a:bodyPr/>
          <a:lstStyle>
            <a:lvl1pPr>
              <a:defRPr/>
            </a:lvl1pPr>
          </a:lstStyle>
          <a:p>
            <a:pPr>
              <a:defRPr/>
            </a:pPr>
            <a:fld id="{9DB393F2-BDD6-44FA-B0DE-103A02850C5C}" type="slidenum">
              <a:rPr lang="en-US" altLang="zh-CN" smtClean="0"/>
              <a:pPr>
                <a:defRPr/>
              </a:pPr>
              <a:t>‹#›</a:t>
            </a:fld>
            <a:endParaRPr lang="en-US" altLang="zh-CN"/>
          </a:p>
        </p:txBody>
      </p:sp>
    </p:spTree>
    <p:extLst>
      <p:ext uri="{BB962C8B-B14F-4D97-AF65-F5344CB8AC3E}">
        <p14:creationId xmlns:p14="http://schemas.microsoft.com/office/powerpoint/2010/main" val="151565382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82591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23938" y="188913"/>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11188" y="1628775"/>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3588" y="1628775"/>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0" y="6324600"/>
            <a:ext cx="6248400" cy="457200"/>
          </a:xfr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781800" y="6324600"/>
            <a:ext cx="1905000" cy="457200"/>
          </a:xfrm>
          <a:prstGeom prst="rect">
            <a:avLst/>
          </a:prstGeom>
        </p:spPr>
        <p:txBody>
          <a:bodyPr/>
          <a:lstStyle>
            <a:lvl1pPr>
              <a:defRPr/>
            </a:lvl1pPr>
          </a:lstStyle>
          <a:p>
            <a:pPr>
              <a:defRPr/>
            </a:pPr>
            <a:fld id="{9DB393F2-BDD6-44FA-B0DE-103A02850C5C}" type="slidenum">
              <a:rPr lang="en-US" altLang="zh-CN" smtClean="0"/>
              <a:pPr>
                <a:defRPr/>
              </a:pPr>
              <a:t>‹#›</a:t>
            </a:fld>
            <a:endParaRPr lang="en-US" altLang="zh-CN"/>
          </a:p>
        </p:txBody>
      </p:sp>
    </p:spTree>
    <p:extLst>
      <p:ext uri="{BB962C8B-B14F-4D97-AF65-F5344CB8AC3E}">
        <p14:creationId xmlns:p14="http://schemas.microsoft.com/office/powerpoint/2010/main" val="4244333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727825" y="6407150"/>
            <a:ext cx="1919288" cy="366713"/>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4379913" y="6407150"/>
            <a:ext cx="2351087" cy="365125"/>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8647113" y="6407150"/>
            <a:ext cx="366712" cy="365125"/>
          </a:xfrm>
          <a:prstGeom prst="rect">
            <a:avLst/>
          </a:prstGeom>
        </p:spPr>
        <p:txBody>
          <a:bodyPr/>
          <a:lstStyle>
            <a:lvl1pPr>
              <a:defRPr/>
            </a:lvl1pPr>
          </a:lstStyle>
          <a:p>
            <a:pPr>
              <a:defRPr/>
            </a:pPr>
            <a:fld id="{9DB393F2-BDD6-44FA-B0DE-103A02850C5C}" type="slidenum">
              <a:rPr lang="en-US" altLang="zh-CN" smtClean="0"/>
              <a:pPr>
                <a:defRPr/>
              </a:pPr>
              <a:t>‹#›</a:t>
            </a:fld>
            <a:endParaRPr lang="en-US" altLang="zh-CN"/>
          </a:p>
        </p:txBody>
      </p:sp>
    </p:spTree>
    <p:extLst>
      <p:ext uri="{BB962C8B-B14F-4D97-AF65-F5344CB8AC3E}">
        <p14:creationId xmlns:p14="http://schemas.microsoft.com/office/powerpoint/2010/main" val="1522614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5"/>
          <p:cNvSpPr>
            <a:spLocks noGrp="1"/>
          </p:cNvSpPr>
          <p:nvPr>
            <p:ph type="title"/>
          </p:nvPr>
        </p:nvSpPr>
        <p:spPr>
          <a:xfrm>
            <a:off x="179512" y="-168"/>
            <a:ext cx="7344816" cy="979653"/>
          </a:xfrm>
          <a:noFill/>
          <a:ln w="9525" cap="flat" cmpd="sng" algn="ctr">
            <a:noFill/>
            <a:prstDash val="solid"/>
          </a:ln>
          <a:effectLst/>
          <a:scene3d>
            <a:camera prst="perspectiveFront"/>
            <a:lightRig rig="threePt" dir="t"/>
          </a:scene3d>
          <a:extLst/>
        </p:spPr>
        <p:txBody>
          <a:bodyPr vert="horz" wrap="square" lIns="91433" tIns="45716" rIns="91433" bIns="45716" numCol="1" rtlCol="0" anchor="ctr" anchorCtr="0" compatLnSpc="1">
            <a:prstTxWarp prst="textNoShape">
              <a:avLst/>
            </a:prstTxWarp>
            <a:noAutofit/>
          </a:bodyPr>
          <a:lstStyle>
            <a:lvl1pPr algn="l">
              <a:defRPr lang="zh-CN" altLang="en-US" sz="2400" b="0" kern="1200" dirty="0">
                <a:solidFill>
                  <a:srgbClr val="000000"/>
                </a:solidFill>
                <a:effectLst/>
                <a:latin typeface="微软雅黑" pitchFamily="34" charset="-122"/>
                <a:ea typeface="微软雅黑" pitchFamily="34" charset="-122"/>
              </a:defRPr>
            </a:lvl1pPr>
          </a:lstStyle>
          <a:p>
            <a:pPr lvl="0"/>
            <a:r>
              <a:rPr lang="zh-CN" altLang="en-US" smtClean="0"/>
              <a:t>单击此处编辑母版标题样式</a:t>
            </a:r>
            <a:endParaRPr lang="zh-CN" altLang="en-US" dirty="0"/>
          </a:p>
        </p:txBody>
      </p:sp>
      <p:sp>
        <p:nvSpPr>
          <p:cNvPr id="3" name="Rectangle 6"/>
          <p:cNvSpPr>
            <a:spLocks noGrp="1" noChangeArrowheads="1"/>
          </p:cNvSpPr>
          <p:nvPr>
            <p:ph type="sldNum" sz="quarter" idx="4"/>
          </p:nvPr>
        </p:nvSpPr>
        <p:spPr bwMode="auto">
          <a:xfrm>
            <a:off x="6553200" y="6244561"/>
            <a:ext cx="2133600" cy="477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lvl1pPr algn="r">
              <a:defRPr sz="1400">
                <a:latin typeface="Arial" pitchFamily="34" charset="0"/>
                <a:ea typeface="宋体" pitchFamily="2" charset="-122"/>
              </a:defRPr>
            </a:lvl1pPr>
          </a:lstStyle>
          <a:p>
            <a:pPr>
              <a:defRPr/>
            </a:pPr>
            <a:fld id="{9DB393F2-BDD6-44FA-B0DE-103A02850C5C}" type="slidenum">
              <a:rPr lang="en-US" altLang="zh-CN" smtClean="0"/>
              <a:pPr>
                <a:defRPr/>
              </a:pPr>
              <a:t>‹#›</a:t>
            </a:fld>
            <a:endParaRPr lang="en-US" altLang="zh-CN"/>
          </a:p>
        </p:txBody>
      </p:sp>
      <p:sp>
        <p:nvSpPr>
          <p:cNvPr id="6" name="Rectangle 12"/>
          <p:cNvSpPr>
            <a:spLocks noChangeArrowheads="1"/>
          </p:cNvSpPr>
          <p:nvPr/>
        </p:nvSpPr>
        <p:spPr bwMode="auto">
          <a:xfrm>
            <a:off x="-2456" y="979594"/>
            <a:ext cx="7670800" cy="136081"/>
          </a:xfrm>
          <a:prstGeom prst="rect">
            <a:avLst/>
          </a:prstGeom>
          <a:gradFill rotWithShape="1">
            <a:gsLst>
              <a:gs pos="0">
                <a:srgbClr val="DE3500"/>
              </a:gs>
              <a:gs pos="100000">
                <a:schemeClr val="bg1"/>
              </a:gs>
            </a:gsLst>
            <a:lin ang="0" scaled="1"/>
          </a:gradFill>
          <a:ln>
            <a:noFill/>
          </a:ln>
          <a:extLst/>
        </p:spPr>
        <p:txBody>
          <a:bodyPr wrap="none" anchor="ctr"/>
          <a:lstStyle>
            <a:lvl1pPr eaLnBrk="0" hangingPunct="0">
              <a:defRPr>
                <a:solidFill>
                  <a:schemeClr val="tx1"/>
                </a:solidFill>
                <a:latin typeface="宋体" panose="02010600030101010101" pitchFamily="2" charset="-122"/>
                <a:ea typeface="宋体" panose="02010600030101010101" pitchFamily="2" charset="-122"/>
              </a:defRPr>
            </a:lvl1pPr>
            <a:lvl2pPr marL="742950" indent="-285750" eaLnBrk="0" hangingPunct="0">
              <a:defRPr>
                <a:solidFill>
                  <a:schemeClr val="tx1"/>
                </a:solidFill>
                <a:latin typeface="宋体" panose="02010600030101010101" pitchFamily="2" charset="-122"/>
                <a:ea typeface="宋体" panose="02010600030101010101" pitchFamily="2" charset="-122"/>
              </a:defRPr>
            </a:lvl2pPr>
            <a:lvl3pPr marL="1143000" indent="-228600" eaLnBrk="0" hangingPunct="0">
              <a:defRPr>
                <a:solidFill>
                  <a:schemeClr val="tx1"/>
                </a:solidFill>
                <a:latin typeface="宋体" panose="02010600030101010101" pitchFamily="2" charset="-122"/>
                <a:ea typeface="宋体" panose="02010600030101010101" pitchFamily="2" charset="-122"/>
              </a:defRPr>
            </a:lvl3pPr>
            <a:lvl4pPr marL="1600200" indent="-228600" eaLnBrk="0" hangingPunct="0">
              <a:defRPr>
                <a:solidFill>
                  <a:schemeClr val="tx1"/>
                </a:solidFill>
                <a:latin typeface="宋体" panose="02010600030101010101" pitchFamily="2" charset="-122"/>
                <a:ea typeface="宋体" panose="02010600030101010101" pitchFamily="2" charset="-122"/>
              </a:defRPr>
            </a:lvl4pPr>
            <a:lvl5pPr marL="2057400" indent="-228600" eaLnBrk="0" hangingPunct="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a:spcBef>
                <a:spcPts val="550"/>
              </a:spcBef>
              <a:buClr>
                <a:schemeClr val="accent2"/>
              </a:buClr>
              <a:buSzPct val="60000"/>
              <a:buFont typeface="Wingdings" panose="05000000000000000000" pitchFamily="2" charset="2"/>
              <a:buChar char="p"/>
              <a:defRPr/>
            </a:pPr>
            <a:endParaRPr lang="zh-CN" altLang="en-US" sz="2400">
              <a:cs typeface="+mn-cs"/>
            </a:endParaRPr>
          </a:p>
        </p:txBody>
      </p:sp>
      <p:sp>
        <p:nvSpPr>
          <p:cNvPr id="7" name="Rectangle 3"/>
          <p:cNvSpPr txBox="1">
            <a:spLocks noChangeArrowheads="1"/>
          </p:cNvSpPr>
          <p:nvPr/>
        </p:nvSpPr>
        <p:spPr>
          <a:xfrm>
            <a:off x="251520" y="1273523"/>
            <a:ext cx="8640960" cy="4898811"/>
          </a:xfrm>
          <a:prstGeom prst="rect">
            <a:avLst/>
          </a:prstGeom>
          <a:noFill/>
          <a:ln/>
          <a:extLst>
            <a:ext uri="{91240B29-F687-4f45-9708-019B960494DF}">
              <a14:hiddenLine xmlns="" xmlns:a14="http://schemas.microsoft.com/office/drawing/2010/main" w="12700">
                <a:solidFill>
                  <a:schemeClr val="tx1"/>
                </a:solidFill>
                <a:miter lim="800000"/>
                <a:headEnd/>
                <a:tailEnd/>
              </a14:hiddenLine>
            </a:ext>
          </a:extLst>
        </p:spPr>
        <p:txBody>
          <a:bodyPr wrap="square" lIns="90488" tIns="44450" rIns="90488" bIns="44450">
            <a:noAutofit/>
          </a:bodyPr>
          <a:lstStyle>
            <a:lvl1pPr marL="341313" indent="-341313" algn="l" rtl="0" eaLnBrk="1" fontAlgn="base" hangingPunct="1">
              <a:spcBef>
                <a:spcPct val="20000"/>
              </a:spcBef>
              <a:spcAft>
                <a:spcPct val="0"/>
              </a:spcAft>
              <a:buChar char="•"/>
              <a:defRPr sz="3200">
                <a:solidFill>
                  <a:schemeClr val="tx1"/>
                </a:solidFill>
                <a:latin typeface="微软雅黑"/>
                <a:ea typeface="微软雅黑"/>
                <a:cs typeface="微软雅黑"/>
              </a:defRPr>
            </a:lvl1pPr>
            <a:lvl2pPr marL="741363" indent="-284163" algn="l" rtl="0" eaLnBrk="1" fontAlgn="base" hangingPunct="1">
              <a:spcBef>
                <a:spcPct val="20000"/>
              </a:spcBef>
              <a:spcAft>
                <a:spcPct val="0"/>
              </a:spcAft>
              <a:buChar char="–"/>
              <a:defRPr sz="2800">
                <a:solidFill>
                  <a:schemeClr val="tx1"/>
                </a:solidFill>
                <a:latin typeface="微软雅黑"/>
                <a:ea typeface="微软雅黑"/>
                <a:cs typeface="微软雅黑"/>
              </a:defRPr>
            </a:lvl2pPr>
            <a:lvl3pPr marL="1141413" indent="-227013" algn="l" rtl="0" eaLnBrk="1" fontAlgn="base" hangingPunct="1">
              <a:spcBef>
                <a:spcPct val="20000"/>
              </a:spcBef>
              <a:spcAft>
                <a:spcPct val="0"/>
              </a:spcAft>
              <a:buChar char="•"/>
              <a:defRPr sz="2400">
                <a:solidFill>
                  <a:schemeClr val="tx1"/>
                </a:solidFill>
                <a:latin typeface="微软雅黑"/>
                <a:ea typeface="微软雅黑"/>
                <a:cs typeface="微软雅黑"/>
              </a:defRPr>
            </a:lvl3pPr>
            <a:lvl4pPr marL="1598613" indent="-227013" algn="l" rtl="0" eaLnBrk="1" fontAlgn="base" hangingPunct="1">
              <a:spcBef>
                <a:spcPct val="20000"/>
              </a:spcBef>
              <a:spcAft>
                <a:spcPct val="0"/>
              </a:spcAft>
              <a:buChar char="–"/>
              <a:defRPr sz="2000">
                <a:solidFill>
                  <a:schemeClr val="tx1"/>
                </a:solidFill>
                <a:latin typeface="微软雅黑"/>
                <a:ea typeface="微软雅黑"/>
                <a:cs typeface="微软雅黑"/>
              </a:defRPr>
            </a:lvl4pPr>
            <a:lvl5pPr marL="2055813" indent="-227013" algn="l" rtl="0" eaLnBrk="1" fontAlgn="base" hangingPunct="1">
              <a:spcBef>
                <a:spcPct val="20000"/>
              </a:spcBef>
              <a:spcAft>
                <a:spcPct val="0"/>
              </a:spcAft>
              <a:buChar char="»"/>
              <a:defRPr sz="2000">
                <a:solidFill>
                  <a:schemeClr val="tx1"/>
                </a:solidFill>
                <a:latin typeface="微软雅黑"/>
                <a:ea typeface="微软雅黑"/>
                <a:cs typeface="微软雅黑"/>
              </a:defRPr>
            </a:lvl5pPr>
            <a:lvl6pPr marL="2514401" indent="-228582" algn="l" rtl="0" eaLnBrk="1" fontAlgn="base" hangingPunct="1">
              <a:spcBef>
                <a:spcPct val="20000"/>
              </a:spcBef>
              <a:spcAft>
                <a:spcPct val="0"/>
              </a:spcAft>
              <a:buChar char="»"/>
              <a:defRPr sz="2000">
                <a:solidFill>
                  <a:schemeClr val="tx1"/>
                </a:solidFill>
                <a:latin typeface="+mn-lt"/>
                <a:ea typeface="+mn-ea"/>
              </a:defRPr>
            </a:lvl6pPr>
            <a:lvl7pPr marL="2971565" indent="-228582" algn="l" rtl="0" eaLnBrk="1" fontAlgn="base" hangingPunct="1">
              <a:spcBef>
                <a:spcPct val="20000"/>
              </a:spcBef>
              <a:spcAft>
                <a:spcPct val="0"/>
              </a:spcAft>
              <a:buChar char="»"/>
              <a:defRPr sz="2000">
                <a:solidFill>
                  <a:schemeClr val="tx1"/>
                </a:solidFill>
                <a:latin typeface="+mn-lt"/>
                <a:ea typeface="+mn-ea"/>
              </a:defRPr>
            </a:lvl7pPr>
            <a:lvl8pPr marL="3428729" indent="-228582" algn="l" rtl="0" eaLnBrk="1" fontAlgn="base" hangingPunct="1">
              <a:spcBef>
                <a:spcPct val="20000"/>
              </a:spcBef>
              <a:spcAft>
                <a:spcPct val="0"/>
              </a:spcAft>
              <a:buChar char="»"/>
              <a:defRPr sz="2000">
                <a:solidFill>
                  <a:schemeClr val="tx1"/>
                </a:solidFill>
                <a:latin typeface="+mn-lt"/>
                <a:ea typeface="+mn-ea"/>
              </a:defRPr>
            </a:lvl8pPr>
            <a:lvl9pPr marL="3885893" indent="-228582" algn="l" rtl="0" eaLnBrk="1" fontAlgn="base" hangingPunct="1">
              <a:spcBef>
                <a:spcPct val="20000"/>
              </a:spcBef>
              <a:spcAft>
                <a:spcPct val="0"/>
              </a:spcAft>
              <a:buChar char="»"/>
              <a:defRPr sz="2000">
                <a:solidFill>
                  <a:schemeClr val="tx1"/>
                </a:solidFill>
                <a:latin typeface="+mn-lt"/>
                <a:ea typeface="+mn-ea"/>
              </a:defRPr>
            </a:lvl9pPr>
          </a:lstStyle>
          <a:p>
            <a:pPr marL="304800" indent="-304800">
              <a:lnSpc>
                <a:spcPct val="140000"/>
              </a:lnSpc>
              <a:buFont typeface="Wingdings" charset="0"/>
              <a:buNone/>
            </a:pPr>
            <a:endParaRPr lang="zh-CN" altLang="en-US" sz="1400" dirty="0"/>
          </a:p>
        </p:txBody>
      </p:sp>
    </p:spTree>
    <p:extLst>
      <p:ext uri="{BB962C8B-B14F-4D97-AF65-F5344CB8AC3E}">
        <p14:creationId xmlns:p14="http://schemas.microsoft.com/office/powerpoint/2010/main" val="395916413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defRPr>
                <a:solidFill>
                  <a:srgbClr val="C00000"/>
                </a:solidFill>
              </a:defRPr>
            </a:lvl2pPr>
            <a:extLs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200">
                <a:solidFill>
                  <a:schemeClr val="tx1"/>
                </a:solidFill>
              </a:defRPr>
            </a:lvl1pPr>
            <a:extLst/>
          </a:lstStyle>
          <a:p>
            <a:pPr>
              <a:defRPr/>
            </a:pPr>
            <a:endParaRPr lang="en-US" altLang="zh-CN"/>
          </a:p>
        </p:txBody>
      </p:sp>
    </p:spTree>
    <p:extLst>
      <p:ext uri="{BB962C8B-B14F-4D97-AF65-F5344CB8AC3E}">
        <p14:creationId xmlns:p14="http://schemas.microsoft.com/office/powerpoint/2010/main" val="2229195085"/>
      </p:ext>
    </p:extLst>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5129336" y="6407944"/>
            <a:ext cx="1026840" cy="450056"/>
          </a:xfrm>
          <a:prstGeom prst="rect">
            <a:avLst/>
          </a:prstGeom>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a:xfrm>
            <a:off x="4277113" y="6407944"/>
            <a:ext cx="510911" cy="450056"/>
          </a:xfrm>
          <a:prstGeom prst="rect">
            <a:avLst/>
          </a:prstGeom>
        </p:spPr>
        <p:txBody>
          <a:bodyPr/>
          <a:lstStyle/>
          <a:p>
            <a:pPr>
              <a:defRPr/>
            </a:pPr>
            <a:fld id="{16A6B9BC-13A5-473A-9E82-F34AC3A15FDB}" type="slidenum">
              <a:rPr lang="en-US" altLang="zh-CN" smtClean="0"/>
              <a:pPr>
                <a:defRPr/>
              </a:pPr>
              <a:t>‹#›</a:t>
            </a:fld>
            <a:endParaRPr lang="en-US" altLang="zh-CN"/>
          </a:p>
        </p:txBody>
      </p:sp>
    </p:spTree>
    <p:extLst>
      <p:ext uri="{BB962C8B-B14F-4D97-AF65-F5344CB8AC3E}">
        <p14:creationId xmlns:p14="http://schemas.microsoft.com/office/powerpoint/2010/main" val="453656248"/>
      </p:ext>
    </p:extLst>
  </p:cSld>
  <p:clrMapOvr>
    <a:overrideClrMapping bg1="lt1" tx1="dk1" bg2="lt2" tx2="dk2" accent1="accent1" accent2="accent2" accent3="accent3" accent4="accent4" accent5="accent5" accent6="accent6" hlink="hlink" folHlink="folHlink"/>
  </p:clrMapOvr>
  <p:transition spd="slow">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129336" y="6407944"/>
            <a:ext cx="1026840" cy="450056"/>
          </a:xfrm>
          <a:prstGeom prst="rect">
            <a:avLst/>
          </a:prstGeom>
        </p:spPr>
        <p:txBody>
          <a:bodyPr/>
          <a:lstStyle>
            <a:lvl1pPr>
              <a:defRPr sz="1600"/>
            </a:lvl1p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a:xfrm>
            <a:off x="4277113" y="6407944"/>
            <a:ext cx="798943" cy="450056"/>
          </a:xfrm>
          <a:prstGeom prst="rect">
            <a:avLst/>
          </a:prstGeom>
        </p:spPr>
        <p:txBody>
          <a:bodyPr/>
          <a:lstStyle>
            <a:lvl1pPr>
              <a:defRPr sz="1600"/>
            </a:lvl1pPr>
          </a:lstStyle>
          <a:p>
            <a:pPr>
              <a:defRPr/>
            </a:pPr>
            <a:fld id="{9DB393F2-BDD6-44FA-B0DE-103A02850C5C}" type="slidenum">
              <a:rPr lang="en-US" altLang="zh-CN" smtClean="0"/>
              <a:pPr>
                <a:defRPr/>
              </a:pPr>
              <a:t>‹#›</a:t>
            </a:fld>
            <a:endParaRPr lang="en-US" altLang="zh-CN"/>
          </a:p>
        </p:txBody>
      </p:sp>
      <p:sp>
        <p:nvSpPr>
          <p:cNvPr id="5" name="标题 5"/>
          <p:cNvSpPr>
            <a:spLocks noGrp="1"/>
          </p:cNvSpPr>
          <p:nvPr>
            <p:ph type="title"/>
          </p:nvPr>
        </p:nvSpPr>
        <p:spPr>
          <a:xfrm>
            <a:off x="457200" y="274638"/>
            <a:ext cx="8229600" cy="1143000"/>
          </a:xfrm>
        </p:spPr>
        <p:txBody>
          <a:bodyPr rtlCol="0"/>
          <a:lstStyle/>
          <a:p>
            <a:r>
              <a:rPr kumimoji="0" lang="zh-CN" altLang="en-US" smtClean="0"/>
              <a:t>单击此处编辑母版标题样式</a:t>
            </a:r>
            <a:endParaRPr kumimoji="0" lang="en-US"/>
          </a:p>
        </p:txBody>
      </p:sp>
    </p:spTree>
    <p:extLst>
      <p:ext uri="{BB962C8B-B14F-4D97-AF65-F5344CB8AC3E}">
        <p14:creationId xmlns:p14="http://schemas.microsoft.com/office/powerpoint/2010/main" val="2631597859"/>
      </p:ext>
    </p:extLst>
  </p:cSld>
  <p:clrMapOvr>
    <a:masterClrMapping/>
  </p:clrMapOvr>
  <p:transition spd="slow">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a:prstGeom prst="rect">
            <a:avLst/>
          </a:prstGeo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a:xfrm>
            <a:off x="4277113" y="6407944"/>
            <a:ext cx="510911" cy="450056"/>
          </a:xfrm>
          <a:prstGeom prst="rect">
            <a:avLst/>
          </a:prstGeom>
        </p:spPr>
        <p:txBody>
          <a:bodyPr/>
          <a:lstStyle/>
          <a:p>
            <a:pPr>
              <a:defRPr/>
            </a:pPr>
            <a:fld id="{BF0D2D4A-9A21-441F-89F7-4C85D0DD0EE0}" type="slidenum">
              <a:rPr lang="en-US" altLang="zh-CN" smtClean="0"/>
              <a:pPr>
                <a:defRPr/>
              </a:pPr>
              <a:t>‹#›</a:t>
            </a:fld>
            <a:endParaRPr lang="en-US" altLang="zh-CN"/>
          </a:p>
        </p:txBody>
      </p:sp>
    </p:spTree>
    <p:extLst>
      <p:ext uri="{BB962C8B-B14F-4D97-AF65-F5344CB8AC3E}">
        <p14:creationId xmlns:p14="http://schemas.microsoft.com/office/powerpoint/2010/main" val="2365357450"/>
      </p:ext>
    </p:extLst>
  </p:cSld>
  <p:clrMapOvr>
    <a:overrideClrMapping bg1="lt1" tx1="dk1" bg2="lt2" tx2="dk2" accent1="accent1" accent2="accent2" accent3="accent3" accent4="accent4" accent5="accent5" accent6="accent6" hlink="hlink" folHlink="folHlink"/>
  </p:clrMapOvr>
  <p:transition spd="slow">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5129336" y="6407944"/>
            <a:ext cx="1026840" cy="450056"/>
          </a:xfrm>
          <a:prstGeom prst="rect">
            <a:avLst/>
          </a:prstGeom>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a:xfrm>
            <a:off x="4277113" y="6407944"/>
            <a:ext cx="510911" cy="450056"/>
          </a:xfrm>
          <a:prstGeom prst="rect">
            <a:avLst/>
          </a:prstGeom>
        </p:spPr>
        <p:txBody>
          <a:bodyPr/>
          <a:lstStyle/>
          <a:p>
            <a:pPr>
              <a:defRPr/>
            </a:pPr>
            <a:fld id="{B71DCEB1-8B57-4195-9B64-827B21AEE174}" type="slidenum">
              <a:rPr lang="en-US" altLang="zh-CN" smtClean="0"/>
              <a:pPr>
                <a:defRPr/>
              </a:pPr>
              <a:t>‹#›</a:t>
            </a:fld>
            <a:endParaRPr lang="en-US" altLang="zh-CN"/>
          </a:p>
        </p:txBody>
      </p:sp>
    </p:spTree>
    <p:extLst>
      <p:ext uri="{BB962C8B-B14F-4D97-AF65-F5344CB8AC3E}">
        <p14:creationId xmlns:p14="http://schemas.microsoft.com/office/powerpoint/2010/main" val="917654911"/>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5129336" y="6407944"/>
            <a:ext cx="1026840" cy="450056"/>
          </a:xfrm>
          <a:prstGeom prst="rect">
            <a:avLst/>
          </a:prstGeom>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a:xfrm>
            <a:off x="4277113" y="6407944"/>
            <a:ext cx="510911" cy="450056"/>
          </a:xfrm>
          <a:prstGeom prst="rect">
            <a:avLst/>
          </a:prstGeom>
        </p:spPr>
        <p:txBody>
          <a:bodyPr/>
          <a:lstStyle/>
          <a:p>
            <a:pPr>
              <a:defRPr/>
            </a:pPr>
            <a:fld id="{DE073701-0C7C-4927-9211-73C59B951547}" type="slidenum">
              <a:rPr lang="en-US" altLang="zh-CN" smtClean="0"/>
              <a:pPr>
                <a:defRPr/>
              </a:pPr>
              <a:t>‹#›</a:t>
            </a:fld>
            <a:endParaRPr lang="en-US" altLang="zh-CN"/>
          </a:p>
        </p:txBody>
      </p:sp>
    </p:spTree>
    <p:extLst>
      <p:ext uri="{BB962C8B-B14F-4D97-AF65-F5344CB8AC3E}">
        <p14:creationId xmlns:p14="http://schemas.microsoft.com/office/powerpoint/2010/main" val="451603528"/>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xfrm>
            <a:off x="5129336" y="6407944"/>
            <a:ext cx="1026840" cy="450056"/>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xfrm>
            <a:off x="4277113" y="6407944"/>
            <a:ext cx="510911" cy="450056"/>
          </a:xfrm>
          <a:prstGeom prst="rect">
            <a:avLst/>
          </a:prstGeom>
        </p:spPr>
        <p:txBody>
          <a:bodyPr/>
          <a:lstStyle>
            <a:lvl1pPr>
              <a:defRPr/>
            </a:lvl1pPr>
          </a:lstStyle>
          <a:p>
            <a:pPr>
              <a:defRPr/>
            </a:pPr>
            <a:fld id="{9DB393F2-BDD6-44FA-B0DE-103A02850C5C}" type="slidenum">
              <a:rPr lang="en-US" altLang="zh-CN" smtClean="0"/>
              <a:pPr>
                <a:defRPr/>
              </a:pPr>
              <a:t>‹#›</a:t>
            </a:fld>
            <a:endParaRPr lang="en-US" altLang="zh-CN"/>
          </a:p>
        </p:txBody>
      </p:sp>
    </p:spTree>
    <p:extLst>
      <p:ext uri="{BB962C8B-B14F-4D97-AF65-F5344CB8AC3E}">
        <p14:creationId xmlns:p14="http://schemas.microsoft.com/office/powerpoint/2010/main" val="4181626440"/>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5129336" y="6407944"/>
            <a:ext cx="1026840" cy="450056"/>
          </a:xfrm>
          <a:prstGeom prst="rect">
            <a:avLst/>
          </a:prstGeom>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a:xfrm>
            <a:off x="4277113" y="6407944"/>
            <a:ext cx="510911" cy="450056"/>
          </a:xfrm>
          <a:prstGeom prst="rect">
            <a:avLst/>
          </a:prstGeom>
        </p:spPr>
        <p:txBody>
          <a:bodyPr/>
          <a:lstStyle>
            <a:lvl1pPr>
              <a:defRPr/>
            </a:lvl1pPr>
          </a:lstStyle>
          <a:p>
            <a:pPr>
              <a:defRPr/>
            </a:pPr>
            <a:fld id="{9DB393F2-BDD6-44FA-B0DE-103A02850C5C}" type="slidenum">
              <a:rPr lang="en-US" altLang="zh-CN" smtClean="0"/>
              <a:pPr>
                <a:defRPr/>
              </a:pPr>
              <a:t>‹#›</a:t>
            </a:fld>
            <a:endParaRPr lang="en-US" altLang="zh-CN"/>
          </a:p>
        </p:txBody>
      </p:sp>
    </p:spTree>
    <p:extLst>
      <p:ext uri="{BB962C8B-B14F-4D97-AF65-F5344CB8AC3E}">
        <p14:creationId xmlns:p14="http://schemas.microsoft.com/office/powerpoint/2010/main" val="3243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8"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179512" y="44624"/>
            <a:ext cx="8784976" cy="853129"/>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179512" y="969761"/>
            <a:ext cx="8784976" cy="5105081"/>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2" name="页脚占位符 21"/>
          <p:cNvSpPr>
            <a:spLocks noGrp="1"/>
          </p:cNvSpPr>
          <p:nvPr>
            <p:ph type="ftr" sz="quarter" idx="3"/>
          </p:nvPr>
        </p:nvSpPr>
        <p:spPr>
          <a:xfrm>
            <a:off x="1789271" y="6407944"/>
            <a:ext cx="2496095" cy="450056"/>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pic>
        <p:nvPicPr>
          <p:cNvPr id="11" name="Picture 2" descr="D:\my thesis\dissertation\final\LOGO.png"/>
          <p:cNvPicPr>
            <a:picLocks noChangeAspect="1" noChangeArrowheads="1"/>
          </p:cNvPicPr>
          <p:nvPr/>
        </p:nvPicPr>
        <p:blipFill>
          <a:blip r:embed="rId19" cstate="print"/>
          <a:srcRect/>
          <a:stretch>
            <a:fillRect/>
          </a:stretch>
        </p:blipFill>
        <p:spPr bwMode="auto">
          <a:xfrm>
            <a:off x="6322422" y="6069812"/>
            <a:ext cx="2786082" cy="788212"/>
          </a:xfrm>
          <a:prstGeom prst="rect">
            <a:avLst/>
          </a:prstGeom>
          <a:noFill/>
        </p:spPr>
      </p:pic>
    </p:spTree>
    <p:extLst>
      <p:ext uri="{BB962C8B-B14F-4D97-AF65-F5344CB8AC3E}">
        <p14:creationId xmlns:p14="http://schemas.microsoft.com/office/powerpoint/2010/main" val="304597274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fade">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fade">
                                      <p:cBhvr>
                                        <p:cTn id="27"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hf sldNum="0" hdr="0" ftr="0" dt="0"/>
  <p:txStyles>
    <p:titleStyle>
      <a:lvl1pPr algn="ctr"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800" kern="1200">
          <a:solidFill>
            <a:srgbClr val="C00000"/>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image" Target="../media/image5.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0.png"/></Relationships>
</file>

<file path=ppt/slides/_rels/slide13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3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35.png"/><Relationship Id="rId4" Type="http://schemas.openxmlformats.org/officeDocument/2006/relationships/image" Target="../media/image34.png"/></Relationships>
</file>

<file path=ppt/slides/_rels/slide1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46.png"/><Relationship Id="rId18" Type="http://schemas.openxmlformats.org/officeDocument/2006/relationships/image" Target="../media/image50.png"/><Relationship Id="rId3" Type="http://schemas.openxmlformats.org/officeDocument/2006/relationships/notesSlide" Target="../notesSlides/notesSlide68.xml"/><Relationship Id="rId7" Type="http://schemas.openxmlformats.org/officeDocument/2006/relationships/oleObject" Target="../embeddings/oleObject3.bin"/><Relationship Id="rId12" Type="http://schemas.openxmlformats.org/officeDocument/2006/relationships/oleObject" Target="../embeddings/oleObject5.bin"/><Relationship Id="rId17" Type="http://schemas.openxmlformats.org/officeDocument/2006/relationships/image" Target="../media/image49.png"/><Relationship Id="rId2" Type="http://schemas.openxmlformats.org/officeDocument/2006/relationships/slideLayout" Target="../slideLayouts/slideLayout4.xml"/><Relationship Id="rId16" Type="http://schemas.openxmlformats.org/officeDocument/2006/relationships/oleObject" Target="../embeddings/oleObject6.bin"/><Relationship Id="rId20" Type="http://schemas.openxmlformats.org/officeDocument/2006/relationships/image" Target="../media/image52.png"/><Relationship Id="rId1" Type="http://schemas.openxmlformats.org/officeDocument/2006/relationships/vmlDrawing" Target="../drawings/vmlDrawing3.vml"/><Relationship Id="rId6" Type="http://schemas.openxmlformats.org/officeDocument/2006/relationships/image" Target="../media/image44.png"/><Relationship Id="rId11" Type="http://schemas.openxmlformats.org/officeDocument/2006/relationships/image" Target="../media/image41.wmf"/><Relationship Id="rId5" Type="http://schemas.openxmlformats.org/officeDocument/2006/relationships/image" Target="../media/image43.png"/><Relationship Id="rId15" Type="http://schemas.openxmlformats.org/officeDocument/2006/relationships/image" Target="../media/image48.wmf"/><Relationship Id="rId10" Type="http://schemas.openxmlformats.org/officeDocument/2006/relationships/oleObject" Target="../embeddings/oleObject4.bin"/><Relationship Id="rId19" Type="http://schemas.openxmlformats.org/officeDocument/2006/relationships/image" Target="../media/image51.png"/><Relationship Id="rId4" Type="http://schemas.openxmlformats.org/officeDocument/2006/relationships/image" Target="../media/image42.png"/><Relationship Id="rId9" Type="http://schemas.openxmlformats.org/officeDocument/2006/relationships/image" Target="../media/image45.png"/><Relationship Id="rId14" Type="http://schemas.openxmlformats.org/officeDocument/2006/relationships/image" Target="../media/image47.png"/></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6.png"/><Relationship Id="rId18" Type="http://schemas.openxmlformats.org/officeDocument/2006/relationships/image" Target="../media/image31.png"/><Relationship Id="rId3" Type="http://schemas.openxmlformats.org/officeDocument/2006/relationships/notesSlide" Target="../notesSlides/notesSlide71.xml"/><Relationship Id="rId7" Type="http://schemas.openxmlformats.org/officeDocument/2006/relationships/image" Target="../media/image42.png"/><Relationship Id="rId12" Type="http://schemas.openxmlformats.org/officeDocument/2006/relationships/image" Target="../media/image32.png"/><Relationship Id="rId17" Type="http://schemas.openxmlformats.org/officeDocument/2006/relationships/image" Target="../media/image60.png"/><Relationship Id="rId2" Type="http://schemas.openxmlformats.org/officeDocument/2006/relationships/slideLayout" Target="../slideLayouts/slideLayout9.xml"/><Relationship Id="rId16" Type="http://schemas.openxmlformats.org/officeDocument/2006/relationships/image" Target="../media/image59.jpeg"/><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55.png"/><Relationship Id="rId5" Type="http://schemas.openxmlformats.org/officeDocument/2006/relationships/image" Target="../media/image53.wmf"/><Relationship Id="rId15" Type="http://schemas.openxmlformats.org/officeDocument/2006/relationships/image" Target="../media/image58.jpeg"/><Relationship Id="rId10" Type="http://schemas.openxmlformats.org/officeDocument/2006/relationships/image" Target="../media/image33.png"/><Relationship Id="rId19" Type="http://schemas.openxmlformats.org/officeDocument/2006/relationships/image" Target="../media/image61.png"/><Relationship Id="rId4" Type="http://schemas.openxmlformats.org/officeDocument/2006/relationships/oleObject" Target="../embeddings/oleObject7.bin"/><Relationship Id="rId9" Type="http://schemas.openxmlformats.org/officeDocument/2006/relationships/image" Target="../media/image46.png"/><Relationship Id="rId14" Type="http://schemas.openxmlformats.org/officeDocument/2006/relationships/image" Target="../media/image57.png"/></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76.xml"/><Relationship Id="rId1" Type="http://schemas.openxmlformats.org/officeDocument/2006/relationships/slideLayout" Target="../slideLayouts/slideLayout4.xml"/><Relationship Id="rId4" Type="http://schemas.openxmlformats.org/officeDocument/2006/relationships/image" Target="../media/image29.w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2.wmf"/></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64.wmf"/></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79.xml"/><Relationship Id="rId1" Type="http://schemas.openxmlformats.org/officeDocument/2006/relationships/slideLayout" Target="../slideLayouts/slideLayout4.xml"/><Relationship Id="rId4" Type="http://schemas.openxmlformats.org/officeDocument/2006/relationships/image" Target="../media/image64.wmf"/></Relationships>
</file>

<file path=ppt/slides/_rels/slide171.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80.xml"/><Relationship Id="rId1" Type="http://schemas.openxmlformats.org/officeDocument/2006/relationships/slideLayout" Target="../slideLayouts/slideLayout4.xml"/><Relationship Id="rId4" Type="http://schemas.openxmlformats.org/officeDocument/2006/relationships/image" Target="../media/image64.wmf"/></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194.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64.wmf"/></Relationships>
</file>

<file path=ppt/slides/_rels/slide195.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64.wmf"/></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4.wmf"/><Relationship Id="rId4" Type="http://schemas.openxmlformats.org/officeDocument/2006/relationships/oleObject" Target="../embeddings/oleObject10.bin"/></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75.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77.emf"/></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9.xml"/><Relationship Id="rId1" Type="http://schemas.openxmlformats.org/officeDocument/2006/relationships/vmlDrawing" Target="../drawings/vmlDrawing9.vml"/><Relationship Id="rId5" Type="http://schemas.openxmlformats.org/officeDocument/2006/relationships/image" Target="../media/image79.png"/><Relationship Id="rId4" Type="http://schemas.openxmlformats.org/officeDocument/2006/relationships/oleObject" Target="../embeddings/oleObject13.bin"/></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80.png"/><Relationship Id="rId4" Type="http://schemas.openxmlformats.org/officeDocument/2006/relationships/oleObject" Target="../embeddings/oleObject14.bin"/></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3.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13.wmf"/></Relationships>
</file>

<file path=ppt/slides/_rels/slide5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14.wmf"/><Relationship Id="rId4" Type="http://schemas.openxmlformats.org/officeDocument/2006/relationships/image" Target="../media/image13.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复习纲要</a:t>
            </a:r>
            <a:endParaRPr lang="zh-CN" altLang="en-US"/>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77132036"/>
      </p:ext>
    </p:extLst>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r>
              <a:rPr lang="zh-CN" altLang="en-US" smtClean="0"/>
              <a:t>安全服务（</a:t>
            </a:r>
            <a:r>
              <a:rPr lang="en-US" altLang="zh-CN"/>
              <a:t>Security Service</a:t>
            </a:r>
            <a:r>
              <a:rPr lang="zh-CN" altLang="en-US"/>
              <a:t>）</a:t>
            </a:r>
          </a:p>
          <a:p>
            <a:pPr lvl="1"/>
            <a:r>
              <a:rPr lang="zh-CN" altLang="en-US" smtClean="0"/>
              <a:t>安全</a:t>
            </a:r>
            <a:r>
              <a:rPr lang="zh-CN" altLang="en-US"/>
              <a:t>防护</a:t>
            </a:r>
            <a:r>
              <a:rPr lang="zh-CN" altLang="en-US" smtClean="0"/>
              <a:t>措施，方法（功能），贴近目标、需求</a:t>
            </a:r>
          </a:p>
          <a:p>
            <a:r>
              <a:rPr lang="zh-CN" altLang="en-US" smtClean="0"/>
              <a:t>安全机制</a:t>
            </a:r>
            <a:r>
              <a:rPr lang="zh-CN" altLang="en-AU"/>
              <a:t>（</a:t>
            </a:r>
            <a:r>
              <a:rPr lang="en-AU" altLang="zh-CN"/>
              <a:t>Security </a:t>
            </a:r>
            <a:r>
              <a:rPr lang="en-AU" altLang="zh-CN" smtClean="0"/>
              <a:t>Mechanism</a:t>
            </a:r>
            <a:r>
              <a:rPr lang="zh-CN" altLang="en-US" smtClean="0"/>
              <a:t>）</a:t>
            </a:r>
            <a:endParaRPr lang="en-US" altLang="zh-CN"/>
          </a:p>
          <a:p>
            <a:pPr lvl="1"/>
            <a:r>
              <a:rPr lang="zh-CN" altLang="en-US" smtClean="0"/>
              <a:t>安全</a:t>
            </a:r>
            <a:r>
              <a:rPr lang="zh-CN" altLang="en-US"/>
              <a:t>服务的实施</a:t>
            </a:r>
            <a:r>
              <a:rPr lang="zh-CN" altLang="en-US" smtClean="0"/>
              <a:t>机制，贴近实现</a:t>
            </a:r>
            <a:endParaRPr lang="zh-CN" altLang="en-AU" smtClean="0"/>
          </a:p>
          <a:p>
            <a:endParaRPr lang="zh-CN" altLang="en-US"/>
          </a:p>
        </p:txBody>
      </p:sp>
      <p:sp>
        <p:nvSpPr>
          <p:cNvPr id="550914" name="Rectangle 2"/>
          <p:cNvSpPr>
            <a:spLocks noGrp="1" noChangeArrowheads="1"/>
          </p:cNvSpPr>
          <p:nvPr>
            <p:ph type="title"/>
          </p:nvPr>
        </p:nvSpPr>
        <p:spPr/>
        <p:txBody>
          <a:bodyPr>
            <a:normAutofit/>
          </a:bodyPr>
          <a:lstStyle/>
          <a:p>
            <a:r>
              <a:rPr lang="zh-CN" altLang="en-US" smtClean="0"/>
              <a:t>安全服务与机制</a:t>
            </a:r>
            <a:endParaRPr lang="zh-CN" altLang="en-US"/>
          </a:p>
        </p:txBody>
      </p:sp>
      <p:grpSp>
        <p:nvGrpSpPr>
          <p:cNvPr id="5" name="Group 36"/>
          <p:cNvGrpSpPr>
            <a:grpSpLocks/>
          </p:cNvGrpSpPr>
          <p:nvPr/>
        </p:nvGrpSpPr>
        <p:grpSpPr bwMode="auto">
          <a:xfrm>
            <a:off x="755576" y="3356992"/>
            <a:ext cx="6876256" cy="2948777"/>
            <a:chOff x="0" y="808"/>
            <a:chExt cx="5455" cy="3272"/>
          </a:xfrm>
        </p:grpSpPr>
        <p:sp>
          <p:nvSpPr>
            <p:cNvPr id="6" name="Rectangle 3" descr="轮廓式菱形"/>
            <p:cNvSpPr>
              <a:spLocks noChangeArrowheads="1"/>
            </p:cNvSpPr>
            <p:nvPr/>
          </p:nvSpPr>
          <p:spPr bwMode="auto">
            <a:xfrm>
              <a:off x="2432" y="1979"/>
              <a:ext cx="912" cy="1134"/>
            </a:xfrm>
            <a:prstGeom prst="rect">
              <a:avLst/>
            </a:prstGeom>
            <a:pattFill prst="openDmnd">
              <a:fgClr>
                <a:schemeClr val="accent1"/>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CC0000"/>
                  </a:solidFill>
                </a:rPr>
                <a:t>安全服务</a:t>
              </a:r>
              <a:endParaRPr lang="en-US" altLang="zh-CN" sz="2400" b="1">
                <a:solidFill>
                  <a:srgbClr val="CC0000"/>
                </a:solidFill>
              </a:endParaRPr>
            </a:p>
          </p:txBody>
        </p:sp>
        <p:grpSp>
          <p:nvGrpSpPr>
            <p:cNvPr id="7" name="Group 33"/>
            <p:cNvGrpSpPr>
              <a:grpSpLocks/>
            </p:cNvGrpSpPr>
            <p:nvPr/>
          </p:nvGrpSpPr>
          <p:grpSpPr bwMode="auto">
            <a:xfrm>
              <a:off x="3424" y="1728"/>
              <a:ext cx="1814" cy="499"/>
              <a:chOff x="3424" y="1728"/>
              <a:chExt cx="1814" cy="499"/>
            </a:xfrm>
          </p:grpSpPr>
          <p:sp>
            <p:nvSpPr>
              <p:cNvPr id="30" name="AutoShape 4"/>
              <p:cNvSpPr>
                <a:spLocks noChangeArrowheads="1"/>
              </p:cNvSpPr>
              <p:nvPr/>
            </p:nvSpPr>
            <p:spPr bwMode="auto">
              <a:xfrm>
                <a:off x="3424" y="1933"/>
                <a:ext cx="720" cy="240"/>
              </a:xfrm>
              <a:prstGeom prst="leftRightArrow">
                <a:avLst>
                  <a:gd name="adj1" fmla="val 50000"/>
                  <a:gd name="adj2" fmla="val 60000"/>
                </a:avLst>
              </a:prstGeom>
              <a:solidFill>
                <a:srgbClr val="800080"/>
              </a:solidFill>
              <a:ln>
                <a:noFill/>
              </a:ln>
              <a:effectLst/>
              <a:extLst>
                <a:ext uri="{91240B29-F687-4F45-9708-019B960494DF}">
                  <a14:hiddenLine xmlns:a14="http://schemas.microsoft.com/office/drawing/2010/main" w="9525"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AutoShape 6"/>
              <p:cNvSpPr>
                <a:spLocks noChangeArrowheads="1"/>
              </p:cNvSpPr>
              <p:nvPr/>
            </p:nvSpPr>
            <p:spPr bwMode="auto">
              <a:xfrm>
                <a:off x="4363" y="1728"/>
                <a:ext cx="875" cy="499"/>
              </a:xfrm>
              <a:prstGeom prst="can">
                <a:avLst>
                  <a:gd name="adj" fmla="val 25000"/>
                </a:avLst>
              </a:prstGeom>
              <a:solidFill>
                <a:schemeClr val="accent1"/>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CC0000"/>
                    </a:solidFill>
                  </a:rPr>
                  <a:t>信息</a:t>
                </a:r>
              </a:p>
            </p:txBody>
          </p:sp>
        </p:grpSp>
        <p:grpSp>
          <p:nvGrpSpPr>
            <p:cNvPr id="8" name="Group 31"/>
            <p:cNvGrpSpPr>
              <a:grpSpLocks/>
            </p:cNvGrpSpPr>
            <p:nvPr/>
          </p:nvGrpSpPr>
          <p:grpSpPr bwMode="auto">
            <a:xfrm>
              <a:off x="0" y="1751"/>
              <a:ext cx="2273" cy="2067"/>
              <a:chOff x="0" y="1751"/>
              <a:chExt cx="2273" cy="2067"/>
            </a:xfrm>
          </p:grpSpPr>
          <p:sp>
            <p:nvSpPr>
              <p:cNvPr id="26" name="AutoShape 2"/>
              <p:cNvSpPr>
                <a:spLocks noChangeArrowheads="1"/>
              </p:cNvSpPr>
              <p:nvPr/>
            </p:nvSpPr>
            <p:spPr bwMode="auto">
              <a:xfrm>
                <a:off x="1361" y="2476"/>
                <a:ext cx="912" cy="144"/>
              </a:xfrm>
              <a:prstGeom prst="rightArrow">
                <a:avLst>
                  <a:gd name="adj1" fmla="val 50000"/>
                  <a:gd name="adj2" fmla="val 158333"/>
                </a:avLst>
              </a:prstGeom>
              <a:solidFill>
                <a:srgbClr val="FF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 name="Group 8"/>
              <p:cNvGrpSpPr>
                <a:grpSpLocks/>
              </p:cNvGrpSpPr>
              <p:nvPr/>
            </p:nvGrpSpPr>
            <p:grpSpPr bwMode="auto">
              <a:xfrm>
                <a:off x="0" y="1751"/>
                <a:ext cx="1331" cy="2067"/>
                <a:chOff x="0" y="1751"/>
                <a:chExt cx="1331" cy="2067"/>
              </a:xfrm>
            </p:grpSpPr>
            <p:sp>
              <p:nvSpPr>
                <p:cNvPr id="28" name="Rectangle 9"/>
                <p:cNvSpPr>
                  <a:spLocks noChangeArrowheads="1"/>
                </p:cNvSpPr>
                <p:nvPr/>
              </p:nvSpPr>
              <p:spPr bwMode="auto">
                <a:xfrm>
                  <a:off x="228" y="3306"/>
                  <a:ext cx="883"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CC0000"/>
                      </a:solidFill>
                    </a:rPr>
                    <a:t>攻击者</a:t>
                  </a:r>
                </a:p>
              </p:txBody>
            </p:sp>
            <p:pic>
              <p:nvPicPr>
                <p:cNvPr id="29" name="Picture 10" descr="j02908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0" y="1751"/>
                  <a:ext cx="1331" cy="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 name="Group 34"/>
            <p:cNvGrpSpPr>
              <a:grpSpLocks/>
            </p:cNvGrpSpPr>
            <p:nvPr/>
          </p:nvGrpSpPr>
          <p:grpSpPr bwMode="auto">
            <a:xfrm>
              <a:off x="3470" y="2473"/>
              <a:ext cx="1985" cy="983"/>
              <a:chOff x="3470" y="2473"/>
              <a:chExt cx="1985" cy="983"/>
            </a:xfrm>
          </p:grpSpPr>
          <p:sp>
            <p:nvSpPr>
              <p:cNvPr id="22" name="AutoShape 11"/>
              <p:cNvSpPr>
                <a:spLocks noChangeArrowheads="1"/>
              </p:cNvSpPr>
              <p:nvPr/>
            </p:nvSpPr>
            <p:spPr bwMode="auto">
              <a:xfrm>
                <a:off x="3470" y="2795"/>
                <a:ext cx="720" cy="240"/>
              </a:xfrm>
              <a:prstGeom prst="leftRightArrow">
                <a:avLst>
                  <a:gd name="adj1" fmla="val 50000"/>
                  <a:gd name="adj2" fmla="val 60000"/>
                </a:avLst>
              </a:prstGeom>
              <a:solidFill>
                <a:srgbClr val="800080"/>
              </a:solidFill>
              <a:ln>
                <a:noFill/>
              </a:ln>
              <a:effectLst/>
              <a:extLst>
                <a:ext uri="{91240B29-F687-4F45-9708-019B960494DF}">
                  <a14:hiddenLine xmlns:a14="http://schemas.microsoft.com/office/drawing/2010/main" w="9525">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3" name="Group 29"/>
              <p:cNvGrpSpPr>
                <a:grpSpLocks/>
              </p:cNvGrpSpPr>
              <p:nvPr/>
            </p:nvGrpSpPr>
            <p:grpSpPr bwMode="auto">
              <a:xfrm>
                <a:off x="4176" y="2473"/>
                <a:ext cx="1279" cy="983"/>
                <a:chOff x="4176" y="2473"/>
                <a:chExt cx="1279" cy="983"/>
              </a:xfrm>
            </p:grpSpPr>
            <p:graphicFrame>
              <p:nvGraphicFramePr>
                <p:cNvPr id="24" name="Object 13"/>
                <p:cNvGraphicFramePr>
                  <a:graphicFrameLocks noChangeAspect="1"/>
                </p:cNvGraphicFramePr>
                <p:nvPr/>
              </p:nvGraphicFramePr>
              <p:xfrm>
                <a:off x="4286" y="2473"/>
                <a:ext cx="907" cy="729"/>
              </p:xfrm>
              <a:graphic>
                <a:graphicData uri="http://schemas.openxmlformats.org/presentationml/2006/ole">
                  <mc:AlternateContent xmlns:mc="http://schemas.openxmlformats.org/markup-compatibility/2006">
                    <mc:Choice xmlns:v="urn:schemas-microsoft-com:vml" Requires="v">
                      <p:oleObj spid="_x0000_s21529" name="Visio" r:id="rId5" imgW="2046427" imgH="1852879" progId="">
                        <p:embed/>
                      </p:oleObj>
                    </mc:Choice>
                    <mc:Fallback>
                      <p:oleObj name="Visio" r:id="rId5" imgW="2046427" imgH="1852879" progId="">
                        <p:embed/>
                        <p:pic>
                          <p:nvPicPr>
                            <p:cNvPr id="24"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 y="2473"/>
                              <a:ext cx="907" cy="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 Box 14"/>
                <p:cNvSpPr txBox="1">
                  <a:spLocks noChangeArrowheads="1"/>
                </p:cNvSpPr>
                <p:nvPr/>
              </p:nvSpPr>
              <p:spPr bwMode="auto">
                <a:xfrm>
                  <a:off x="4176" y="3168"/>
                  <a:ext cx="1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b="1">
                      <a:solidFill>
                        <a:srgbClr val="CC0000"/>
                      </a:solidFill>
                    </a:rPr>
                    <a:t>信息</a:t>
                  </a:r>
                  <a:r>
                    <a:rPr lang="zh-CN" altLang="en-US" sz="2400" b="1" smtClean="0">
                      <a:solidFill>
                        <a:srgbClr val="CC0000"/>
                      </a:solidFill>
                    </a:rPr>
                    <a:t>系统</a:t>
                  </a:r>
                  <a:endParaRPr lang="zh-CN" altLang="en-US" sz="2400" b="1">
                    <a:solidFill>
                      <a:srgbClr val="CC0000"/>
                    </a:solidFill>
                  </a:endParaRPr>
                </a:p>
              </p:txBody>
            </p:sp>
          </p:grpSp>
        </p:grpSp>
        <p:grpSp>
          <p:nvGrpSpPr>
            <p:cNvPr id="10" name="Group 32"/>
            <p:cNvGrpSpPr>
              <a:grpSpLocks/>
            </p:cNvGrpSpPr>
            <p:nvPr/>
          </p:nvGrpSpPr>
          <p:grpSpPr bwMode="auto">
            <a:xfrm>
              <a:off x="1852" y="808"/>
              <a:ext cx="2113" cy="1080"/>
              <a:chOff x="1852" y="808"/>
              <a:chExt cx="2113" cy="1080"/>
            </a:xfrm>
          </p:grpSpPr>
          <p:sp>
            <p:nvSpPr>
              <p:cNvPr id="16" name="AutoShape 17"/>
              <p:cNvSpPr>
                <a:spLocks noChangeArrowheads="1"/>
              </p:cNvSpPr>
              <p:nvPr/>
            </p:nvSpPr>
            <p:spPr bwMode="auto">
              <a:xfrm>
                <a:off x="2816" y="1516"/>
                <a:ext cx="192" cy="372"/>
              </a:xfrm>
              <a:prstGeom prst="upDownArrow">
                <a:avLst>
                  <a:gd name="adj1" fmla="val 50000"/>
                  <a:gd name="adj2" fmla="val 38750"/>
                </a:avLst>
              </a:prstGeom>
              <a:solidFill>
                <a:srgbClr val="CC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7" name="Group 28"/>
              <p:cNvGrpSpPr>
                <a:grpSpLocks/>
              </p:cNvGrpSpPr>
              <p:nvPr/>
            </p:nvGrpSpPr>
            <p:grpSpPr bwMode="auto">
              <a:xfrm>
                <a:off x="1852" y="808"/>
                <a:ext cx="2113" cy="672"/>
                <a:chOff x="1852" y="808"/>
                <a:chExt cx="2113" cy="672"/>
              </a:xfrm>
            </p:grpSpPr>
            <p:grpSp>
              <p:nvGrpSpPr>
                <p:cNvPr id="18" name="Group 19"/>
                <p:cNvGrpSpPr>
                  <a:grpSpLocks/>
                </p:cNvGrpSpPr>
                <p:nvPr/>
              </p:nvGrpSpPr>
              <p:grpSpPr bwMode="auto">
                <a:xfrm>
                  <a:off x="2472" y="844"/>
                  <a:ext cx="907" cy="636"/>
                  <a:chOff x="4560" y="3168"/>
                  <a:chExt cx="974" cy="732"/>
                </a:xfrm>
              </p:grpSpPr>
              <p:pic>
                <p:nvPicPr>
                  <p:cNvPr id="20" name="Picture 20" descr="j014971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60" y="3168"/>
                    <a:ext cx="974" cy="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1"/>
                  <p:cNvSpPr txBox="1">
                    <a:spLocks noChangeArrowheads="1"/>
                  </p:cNvSpPr>
                  <p:nvPr/>
                </p:nvSpPr>
                <p:spPr bwMode="auto">
                  <a:xfrm>
                    <a:off x="5029" y="3343"/>
                    <a:ext cx="125"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00" b="1"/>
                  </a:p>
                </p:txBody>
              </p:sp>
            </p:grpSp>
            <p:sp>
              <p:nvSpPr>
                <p:cNvPr id="19" name="Text Box 22"/>
                <p:cNvSpPr txBox="1">
                  <a:spLocks noChangeArrowheads="1"/>
                </p:cNvSpPr>
                <p:nvPr/>
              </p:nvSpPr>
              <p:spPr bwMode="auto">
                <a:xfrm>
                  <a:off x="1852" y="808"/>
                  <a:ext cx="2113"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CC0000"/>
                      </a:solidFill>
                      <a:latin typeface="Tahoma" panose="020B0604030504040204" pitchFamily="34" charset="0"/>
                    </a:rPr>
                    <a:t>安全需求与策略</a:t>
                  </a:r>
                  <a:endParaRPr lang="zh-CN" altLang="en-US" sz="2400">
                    <a:latin typeface="Tahoma" panose="020B0604030504040204" pitchFamily="34" charset="0"/>
                  </a:endParaRPr>
                </a:p>
              </p:txBody>
            </p:sp>
          </p:grpSp>
        </p:grpSp>
        <p:grpSp>
          <p:nvGrpSpPr>
            <p:cNvPr id="11" name="Group 35"/>
            <p:cNvGrpSpPr>
              <a:grpSpLocks/>
            </p:cNvGrpSpPr>
            <p:nvPr/>
          </p:nvGrpSpPr>
          <p:grpSpPr bwMode="auto">
            <a:xfrm>
              <a:off x="2423" y="3067"/>
              <a:ext cx="1177" cy="1013"/>
              <a:chOff x="2423" y="3067"/>
              <a:chExt cx="1177" cy="1013"/>
            </a:xfrm>
          </p:grpSpPr>
          <p:sp>
            <p:nvSpPr>
              <p:cNvPr id="12" name="AutoShape 24"/>
              <p:cNvSpPr>
                <a:spLocks noChangeArrowheads="1"/>
              </p:cNvSpPr>
              <p:nvPr/>
            </p:nvSpPr>
            <p:spPr bwMode="auto">
              <a:xfrm>
                <a:off x="2816" y="3067"/>
                <a:ext cx="192" cy="417"/>
              </a:xfrm>
              <a:prstGeom prst="upDownArrow">
                <a:avLst>
                  <a:gd name="adj1" fmla="val 50000"/>
                  <a:gd name="adj2" fmla="val 43438"/>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3" name="Group 30"/>
              <p:cNvGrpSpPr>
                <a:grpSpLocks/>
              </p:cNvGrpSpPr>
              <p:nvPr/>
            </p:nvGrpSpPr>
            <p:grpSpPr bwMode="auto">
              <a:xfrm>
                <a:off x="2423" y="3484"/>
                <a:ext cx="1177" cy="596"/>
                <a:chOff x="2423" y="3484"/>
                <a:chExt cx="1177" cy="596"/>
              </a:xfrm>
            </p:grpSpPr>
            <p:sp>
              <p:nvSpPr>
                <p:cNvPr id="14" name="AutoShape 26" descr="瓦形"/>
                <p:cNvSpPr>
                  <a:spLocks noChangeArrowheads="1"/>
                </p:cNvSpPr>
                <p:nvPr/>
              </p:nvSpPr>
              <p:spPr bwMode="auto">
                <a:xfrm>
                  <a:off x="2432" y="3484"/>
                  <a:ext cx="960" cy="354"/>
                </a:xfrm>
                <a:prstGeom prst="bevel">
                  <a:avLst>
                    <a:gd name="adj" fmla="val 12500"/>
                  </a:avLst>
                </a:prstGeom>
                <a:pattFill prst="shingle">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b="1">
                    <a:solidFill>
                      <a:srgbClr val="CC0000"/>
                    </a:solidFill>
                  </a:endParaRPr>
                </a:p>
              </p:txBody>
            </p:sp>
            <p:sp>
              <p:nvSpPr>
                <p:cNvPr id="15" name="Text Box 27"/>
                <p:cNvSpPr txBox="1">
                  <a:spLocks noChangeArrowheads="1"/>
                </p:cNvSpPr>
                <p:nvPr/>
              </p:nvSpPr>
              <p:spPr bwMode="auto">
                <a:xfrm>
                  <a:off x="2423" y="3792"/>
                  <a:ext cx="11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CC0000"/>
                      </a:solidFill>
                      <a:latin typeface="Tahoma" panose="020B0604030504040204" pitchFamily="34" charset="0"/>
                    </a:rPr>
                    <a:t>安全机制</a:t>
                  </a:r>
                </a:p>
              </p:txBody>
            </p:sp>
          </p:grpSp>
        </p:grpSp>
      </p:grpSp>
    </p:spTree>
    <p:extLst>
      <p:ext uri="{BB962C8B-B14F-4D97-AF65-F5344CB8AC3E}">
        <p14:creationId xmlns:p14="http://schemas.microsoft.com/office/powerpoint/2010/main" val="418321738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0915"/>
                                        </p:tgtEl>
                                        <p:attrNameLst>
                                          <p:attrName>style.visibility</p:attrName>
                                        </p:attrNameLst>
                                      </p:cBhvr>
                                      <p:to>
                                        <p:strVal val="visible"/>
                                      </p:to>
                                    </p:set>
                                    <p:anim calcmode="lin" valueType="num">
                                      <p:cBhvr additive="base">
                                        <p:cTn id="7" dur="500" fill="hold"/>
                                        <p:tgtEl>
                                          <p:spTgt spid="550915"/>
                                        </p:tgtEl>
                                        <p:attrNameLst>
                                          <p:attrName>ppt_x</p:attrName>
                                        </p:attrNameLst>
                                      </p:cBhvr>
                                      <p:tavLst>
                                        <p:tav tm="0">
                                          <p:val>
                                            <p:strVal val="#ppt_x"/>
                                          </p:val>
                                        </p:tav>
                                        <p:tav tm="100000">
                                          <p:val>
                                            <p:strVal val="#ppt_x"/>
                                          </p:val>
                                        </p:tav>
                                      </p:tavLst>
                                    </p:anim>
                                    <p:anim calcmode="lin" valueType="num">
                                      <p:cBhvr additive="base">
                                        <p:cTn id="8" dur="500" fill="hold"/>
                                        <p:tgtEl>
                                          <p:spTgt spid="550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zh-CN" altLang="en-US" smtClean="0"/>
              <a:t>迭代密码</a:t>
            </a:r>
            <a:endParaRPr lang="zh-CN" altLang="en-US"/>
          </a:p>
        </p:txBody>
      </p:sp>
      <p:grpSp>
        <p:nvGrpSpPr>
          <p:cNvPr id="61446" name="Group 5"/>
          <p:cNvGrpSpPr>
            <a:grpSpLocks/>
          </p:cNvGrpSpPr>
          <p:nvPr/>
        </p:nvGrpSpPr>
        <p:grpSpPr bwMode="auto">
          <a:xfrm>
            <a:off x="982866" y="1944717"/>
            <a:ext cx="7361167" cy="3644408"/>
            <a:chOff x="517" y="660"/>
            <a:chExt cx="3698" cy="2694"/>
          </a:xfrm>
        </p:grpSpPr>
        <p:sp>
          <p:nvSpPr>
            <p:cNvPr id="61451" name="Rectangle 10"/>
            <p:cNvSpPr>
              <a:spLocks noChangeArrowheads="1"/>
            </p:cNvSpPr>
            <p:nvPr/>
          </p:nvSpPr>
          <p:spPr bwMode="ltGray">
            <a:xfrm>
              <a:off x="2172" y="1440"/>
              <a:ext cx="1062" cy="1088"/>
            </a:xfrm>
            <a:prstGeom prst="rect">
              <a:avLst/>
            </a:prstGeom>
            <a:solidFill>
              <a:srgbClr val="FFFFFF"/>
            </a:solidFill>
            <a:ln w="9525" cap="rnd">
              <a:solidFill>
                <a:srgbClr val="000000"/>
              </a:solidFill>
              <a:miter lim="800000"/>
              <a:headEnd/>
              <a:tailEnd/>
            </a:ln>
          </p:spPr>
          <p:txBody>
            <a:bodyPr wrap="none" anchor="ctr"/>
            <a:lstStyle/>
            <a:p>
              <a:pPr algn="ctr" eaLnBrk="0" hangingPunct="0"/>
              <a:endParaRPr kumimoji="1" lang="zh-CN" altLang="en-US" sz="2800" b="1">
                <a:solidFill>
                  <a:schemeClr val="tx1"/>
                </a:solidFill>
              </a:endParaRPr>
            </a:p>
          </p:txBody>
        </p:sp>
        <p:sp>
          <p:nvSpPr>
            <p:cNvPr id="61447" name="Rectangle 6"/>
            <p:cNvSpPr>
              <a:spLocks noChangeArrowheads="1"/>
            </p:cNvSpPr>
            <p:nvPr/>
          </p:nvSpPr>
          <p:spPr bwMode="ltGray">
            <a:xfrm>
              <a:off x="2172" y="671"/>
              <a:ext cx="10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smtClean="0">
                  <a:solidFill>
                    <a:schemeClr val="tx1"/>
                  </a:solidFill>
                </a:rPr>
                <a:t>明文分组</a:t>
              </a:r>
              <a:endParaRPr kumimoji="1" lang="zh-CN" altLang="en-US" sz="2800" b="1">
                <a:solidFill>
                  <a:schemeClr val="tx1"/>
                </a:solidFill>
              </a:endParaRPr>
            </a:p>
          </p:txBody>
        </p:sp>
        <p:sp>
          <p:nvSpPr>
            <p:cNvPr id="61448" name="Rectangle 7"/>
            <p:cNvSpPr>
              <a:spLocks noChangeArrowheads="1"/>
            </p:cNvSpPr>
            <p:nvPr/>
          </p:nvSpPr>
          <p:spPr bwMode="ltGray">
            <a:xfrm>
              <a:off x="2172" y="3066"/>
              <a:ext cx="10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smtClean="0">
                  <a:solidFill>
                    <a:schemeClr val="tx1"/>
                  </a:solidFill>
                </a:rPr>
                <a:t>密文</a:t>
              </a:r>
              <a:r>
                <a:rPr kumimoji="1" lang="zh-CN" altLang="en-US" sz="2800" b="1">
                  <a:solidFill>
                    <a:schemeClr val="tx1"/>
                  </a:solidFill>
                </a:rPr>
                <a:t>分组</a:t>
              </a:r>
            </a:p>
          </p:txBody>
        </p:sp>
        <p:sp>
          <p:nvSpPr>
            <p:cNvPr id="61449" name="AutoShape 8"/>
            <p:cNvSpPr>
              <a:spLocks noChangeArrowheads="1"/>
            </p:cNvSpPr>
            <p:nvPr/>
          </p:nvSpPr>
          <p:spPr bwMode="ltGray">
            <a:xfrm>
              <a:off x="2192" y="1586"/>
              <a:ext cx="997"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800" b="1" smtClean="0">
                  <a:solidFill>
                    <a:schemeClr val="tx1"/>
                  </a:solidFill>
                </a:rPr>
                <a:t>置换</a:t>
              </a:r>
              <a:endParaRPr kumimoji="1" lang="zh-CN" altLang="en-US" sz="2800" b="1">
                <a:solidFill>
                  <a:schemeClr val="tx1"/>
                </a:solidFill>
              </a:endParaRPr>
            </a:p>
          </p:txBody>
        </p:sp>
        <p:sp>
          <p:nvSpPr>
            <p:cNvPr id="61454" name="Text Box 13"/>
            <p:cNvSpPr txBox="1">
              <a:spLocks noChangeArrowheads="1"/>
            </p:cNvSpPr>
            <p:nvPr/>
          </p:nvSpPr>
          <p:spPr bwMode="ltGray">
            <a:xfrm>
              <a:off x="3478" y="2435"/>
              <a:ext cx="737" cy="387"/>
            </a:xfrm>
            <a:prstGeom prst="rect">
              <a:avLst/>
            </a:prstGeom>
            <a:noFill/>
            <a:ln w="9525" cap="rnd">
              <a:noFill/>
              <a:miter lim="800000"/>
              <a:headEnd/>
              <a:tailEnd/>
            </a:ln>
          </p:spPr>
          <p:txBody>
            <a:bodyPr wrap="none">
              <a:spAutoFit/>
            </a:bodyPr>
            <a:lstStyle/>
            <a:p>
              <a:pPr eaLnBrk="0" hangingPunct="0"/>
              <a:r>
                <a:rPr kumimoji="1" lang="en-US" altLang="zh-CN" sz="2800" b="1" smtClean="0">
                  <a:solidFill>
                    <a:schemeClr val="tx1"/>
                  </a:solidFill>
                </a:rPr>
                <a:t>n</a:t>
              </a:r>
              <a:r>
                <a:rPr kumimoji="1" lang="zh-CN" altLang="en-US" sz="2800" b="1" smtClean="0">
                  <a:solidFill>
                    <a:schemeClr val="tx1"/>
                  </a:solidFill>
                </a:rPr>
                <a:t>次迭代</a:t>
              </a:r>
              <a:endParaRPr kumimoji="1" lang="zh-CN" altLang="en-US" sz="2800" b="1">
                <a:solidFill>
                  <a:schemeClr val="tx1"/>
                </a:solidFill>
              </a:endParaRPr>
            </a:p>
          </p:txBody>
        </p:sp>
        <p:sp>
          <p:nvSpPr>
            <p:cNvPr id="18" name="AutoShape 8"/>
            <p:cNvSpPr>
              <a:spLocks noChangeArrowheads="1"/>
            </p:cNvSpPr>
            <p:nvPr/>
          </p:nvSpPr>
          <p:spPr bwMode="ltGray">
            <a:xfrm>
              <a:off x="2192" y="2049"/>
              <a:ext cx="997"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800" b="1" smtClean="0">
                  <a:solidFill>
                    <a:schemeClr val="tx1"/>
                  </a:solidFill>
                </a:rPr>
                <a:t>代换</a:t>
              </a:r>
              <a:endParaRPr kumimoji="1" lang="zh-CN" altLang="en-US" sz="2800" b="1">
                <a:solidFill>
                  <a:schemeClr val="tx1"/>
                </a:solidFill>
              </a:endParaRPr>
            </a:p>
          </p:txBody>
        </p:sp>
        <p:sp>
          <p:nvSpPr>
            <p:cNvPr id="24" name="Rectangle 6"/>
            <p:cNvSpPr>
              <a:spLocks noChangeArrowheads="1"/>
            </p:cNvSpPr>
            <p:nvPr/>
          </p:nvSpPr>
          <p:spPr bwMode="ltGray">
            <a:xfrm>
              <a:off x="837" y="1813"/>
              <a:ext cx="588" cy="38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dirty="0" smtClean="0">
                  <a:solidFill>
                    <a:schemeClr val="tx1"/>
                  </a:solidFill>
                </a:rPr>
                <a:t>子密钥</a:t>
              </a:r>
              <a:endParaRPr kumimoji="1" lang="zh-CN" altLang="en-US" sz="2800" b="1" dirty="0">
                <a:solidFill>
                  <a:schemeClr val="tx1"/>
                </a:solidFill>
              </a:endParaRPr>
            </a:p>
          </p:txBody>
        </p:sp>
        <p:sp>
          <p:nvSpPr>
            <p:cNvPr id="28" name="Rectangle 6"/>
            <p:cNvSpPr>
              <a:spLocks noChangeArrowheads="1"/>
            </p:cNvSpPr>
            <p:nvPr/>
          </p:nvSpPr>
          <p:spPr bwMode="ltGray">
            <a:xfrm>
              <a:off x="517" y="660"/>
              <a:ext cx="1291" cy="31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smtClean="0">
                  <a:solidFill>
                    <a:schemeClr val="tx1"/>
                  </a:solidFill>
                </a:rPr>
                <a:t>密钥编排方案</a:t>
              </a:r>
              <a:endParaRPr kumimoji="1" lang="zh-CN" altLang="en-US" sz="2800" b="1">
                <a:solidFill>
                  <a:schemeClr val="tx1"/>
                </a:solidFill>
              </a:endParaRPr>
            </a:p>
          </p:txBody>
        </p:sp>
      </p:grpSp>
      <p:sp>
        <p:nvSpPr>
          <p:cNvPr id="11" name="下弧形箭头 10"/>
          <p:cNvSpPr/>
          <p:nvPr/>
        </p:nvSpPr>
        <p:spPr>
          <a:xfrm rot="16200000">
            <a:off x="7023852" y="3505735"/>
            <a:ext cx="1056656" cy="520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endParaRPr>
          </a:p>
        </p:txBody>
      </p:sp>
      <p:sp>
        <p:nvSpPr>
          <p:cNvPr id="12" name="右箭头 11"/>
          <p:cNvSpPr/>
          <p:nvPr/>
        </p:nvSpPr>
        <p:spPr>
          <a:xfrm>
            <a:off x="3347864" y="3601880"/>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26" name="右箭头 25"/>
          <p:cNvSpPr/>
          <p:nvPr/>
        </p:nvSpPr>
        <p:spPr>
          <a:xfrm rot="5400000">
            <a:off x="5123033" y="2507950"/>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27" name="右箭头 26"/>
          <p:cNvSpPr/>
          <p:nvPr/>
        </p:nvSpPr>
        <p:spPr>
          <a:xfrm rot="5400000">
            <a:off x="5123033" y="4653968"/>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grpSp>
        <p:nvGrpSpPr>
          <p:cNvPr id="15" name="组合 14"/>
          <p:cNvGrpSpPr/>
          <p:nvPr/>
        </p:nvGrpSpPr>
        <p:grpSpPr>
          <a:xfrm>
            <a:off x="-75527" y="2839431"/>
            <a:ext cx="7455839" cy="1813705"/>
            <a:chOff x="-75527" y="2839431"/>
            <a:chExt cx="8823991" cy="1813705"/>
          </a:xfrm>
        </p:grpSpPr>
        <p:sp>
          <p:nvSpPr>
            <p:cNvPr id="13" name="椭圆 12"/>
            <p:cNvSpPr/>
            <p:nvPr/>
          </p:nvSpPr>
          <p:spPr>
            <a:xfrm>
              <a:off x="1331640" y="2839431"/>
              <a:ext cx="7416824" cy="18137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5527" y="4057908"/>
              <a:ext cx="1835826" cy="523220"/>
            </a:xfrm>
            <a:prstGeom prst="rect">
              <a:avLst/>
            </a:prstGeom>
            <a:noFill/>
          </p:spPr>
          <p:txBody>
            <a:bodyPr wrap="square" rtlCol="0">
              <a:spAutoFit/>
            </a:bodyPr>
            <a:lstStyle/>
            <a:p>
              <a:r>
                <a:rPr lang="zh-CN" altLang="en-US" sz="2800" b="1">
                  <a:solidFill>
                    <a:srgbClr val="C00000"/>
                  </a:solidFill>
                </a:rPr>
                <a:t>轮</a:t>
              </a:r>
              <a:r>
                <a:rPr lang="zh-CN" altLang="en-US" sz="2800" b="1" smtClean="0">
                  <a:solidFill>
                    <a:srgbClr val="C00000"/>
                  </a:solidFill>
                </a:rPr>
                <a:t>函数</a:t>
              </a:r>
              <a:r>
                <a:rPr lang="en-US" altLang="zh-CN" sz="2800" b="1" smtClean="0">
                  <a:solidFill>
                    <a:srgbClr val="C00000"/>
                  </a:solidFill>
                </a:rPr>
                <a:t>f</a:t>
              </a:r>
              <a:endParaRPr lang="zh-CN" altLang="en-US" b="1">
                <a:solidFill>
                  <a:srgbClr val="C00000"/>
                </a:solidFill>
              </a:endParaRPr>
            </a:p>
          </p:txBody>
        </p:sp>
      </p:grpSp>
      <p:sp>
        <p:nvSpPr>
          <p:cNvPr id="32" name="右箭头 31"/>
          <p:cNvSpPr/>
          <p:nvPr/>
        </p:nvSpPr>
        <p:spPr>
          <a:xfrm rot="5400000">
            <a:off x="1837406" y="2802815"/>
            <a:ext cx="730377" cy="377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Tree>
    <p:extLst>
      <p:ext uri="{BB962C8B-B14F-4D97-AF65-F5344CB8AC3E}">
        <p14:creationId xmlns:p14="http://schemas.microsoft.com/office/powerpoint/2010/main" val="20275835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smtClean="0"/>
              <a:t>DES</a:t>
            </a:r>
            <a:r>
              <a:rPr lang="zh-CN" altLang="en-US" smtClean="0"/>
              <a:t>算法原理</a:t>
            </a:r>
            <a:r>
              <a:rPr lang="en-US" altLang="zh-CN" smtClean="0"/>
              <a:t> </a:t>
            </a:r>
            <a:endParaRPr lang="zh-CN" altLang="en-US"/>
          </a:p>
        </p:txBody>
      </p:sp>
      <p:grpSp>
        <p:nvGrpSpPr>
          <p:cNvPr id="61446" name="Group 5"/>
          <p:cNvGrpSpPr>
            <a:grpSpLocks/>
          </p:cNvGrpSpPr>
          <p:nvPr/>
        </p:nvGrpSpPr>
        <p:grpSpPr bwMode="auto">
          <a:xfrm>
            <a:off x="1035199" y="1524000"/>
            <a:ext cx="5697041" cy="4876800"/>
            <a:chOff x="1044" y="349"/>
            <a:chExt cx="2862" cy="3605"/>
          </a:xfrm>
        </p:grpSpPr>
        <p:sp>
          <p:nvSpPr>
            <p:cNvPr id="61447" name="Rectangle 6"/>
            <p:cNvSpPr>
              <a:spLocks noChangeArrowheads="1"/>
            </p:cNvSpPr>
            <p:nvPr/>
          </p:nvSpPr>
          <p:spPr bwMode="ltGray">
            <a:xfrm>
              <a:off x="1772" y="384"/>
              <a:ext cx="14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rPr>
                <a:t>64位码</a:t>
              </a:r>
            </a:p>
          </p:txBody>
        </p:sp>
        <p:sp>
          <p:nvSpPr>
            <p:cNvPr id="61448" name="Rectangle 7"/>
            <p:cNvSpPr>
              <a:spLocks noChangeArrowheads="1"/>
            </p:cNvSpPr>
            <p:nvPr/>
          </p:nvSpPr>
          <p:spPr bwMode="ltGray">
            <a:xfrm>
              <a:off x="1772" y="3600"/>
              <a:ext cx="14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rPr>
                <a:t>64位码</a:t>
              </a:r>
            </a:p>
          </p:txBody>
        </p:sp>
        <p:sp>
          <p:nvSpPr>
            <p:cNvPr id="61449" name="AutoShape 8"/>
            <p:cNvSpPr>
              <a:spLocks noChangeArrowheads="1"/>
            </p:cNvSpPr>
            <p:nvPr/>
          </p:nvSpPr>
          <p:spPr bwMode="ltGray">
            <a:xfrm>
              <a:off x="1817" y="1104"/>
              <a:ext cx="1373"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400">
                  <a:solidFill>
                    <a:schemeClr val="tx1"/>
                  </a:solidFill>
                </a:rPr>
                <a:t>初始变换</a:t>
              </a:r>
            </a:p>
          </p:txBody>
        </p:sp>
        <p:sp>
          <p:nvSpPr>
            <p:cNvPr id="61450" name="AutoShape 9"/>
            <p:cNvSpPr>
              <a:spLocks noChangeArrowheads="1"/>
            </p:cNvSpPr>
            <p:nvPr/>
          </p:nvSpPr>
          <p:spPr bwMode="ltGray">
            <a:xfrm>
              <a:off x="1861" y="2784"/>
              <a:ext cx="1373"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400">
                  <a:solidFill>
                    <a:schemeClr val="tx1"/>
                  </a:solidFill>
                </a:rPr>
                <a:t>逆初始变换</a:t>
              </a:r>
            </a:p>
          </p:txBody>
        </p:sp>
        <p:sp>
          <p:nvSpPr>
            <p:cNvPr id="61451" name="Rectangle 10"/>
            <p:cNvSpPr>
              <a:spLocks noChangeArrowheads="1"/>
            </p:cNvSpPr>
            <p:nvPr/>
          </p:nvSpPr>
          <p:spPr bwMode="ltGray">
            <a:xfrm>
              <a:off x="1772" y="1920"/>
              <a:ext cx="1462" cy="52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rPr>
                <a:t>乘积变换16次迭代</a:t>
              </a:r>
            </a:p>
          </p:txBody>
        </p:sp>
        <p:sp>
          <p:nvSpPr>
            <p:cNvPr id="61452" name="Text Box 11"/>
            <p:cNvSpPr txBox="1">
              <a:spLocks noChangeArrowheads="1"/>
            </p:cNvSpPr>
            <p:nvPr/>
          </p:nvSpPr>
          <p:spPr bwMode="ltGray">
            <a:xfrm>
              <a:off x="1044" y="384"/>
              <a:ext cx="504" cy="341"/>
            </a:xfrm>
            <a:prstGeom prst="rect">
              <a:avLst/>
            </a:prstGeom>
            <a:noFill/>
            <a:ln w="9525" cap="rnd">
              <a:noFill/>
              <a:miter lim="800000"/>
              <a:headEnd/>
              <a:tailEnd/>
            </a:ln>
          </p:spPr>
          <p:txBody>
            <a:bodyPr wrap="none">
              <a:spAutoFit/>
            </a:bodyPr>
            <a:lstStyle/>
            <a:p>
              <a:pPr algn="ctr" eaLnBrk="0" hangingPunct="0"/>
              <a:r>
                <a:rPr kumimoji="1" lang="zh-CN" altLang="en-US" sz="2400">
                  <a:solidFill>
                    <a:schemeClr val="tx1"/>
                  </a:solidFill>
                </a:rPr>
                <a:t>明文</a:t>
              </a:r>
            </a:p>
          </p:txBody>
        </p:sp>
        <p:sp>
          <p:nvSpPr>
            <p:cNvPr id="61453" name="Text Box 12"/>
            <p:cNvSpPr txBox="1">
              <a:spLocks noChangeArrowheads="1"/>
            </p:cNvSpPr>
            <p:nvPr/>
          </p:nvSpPr>
          <p:spPr bwMode="ltGray">
            <a:xfrm>
              <a:off x="1044" y="3600"/>
              <a:ext cx="504" cy="341"/>
            </a:xfrm>
            <a:prstGeom prst="rect">
              <a:avLst/>
            </a:prstGeom>
            <a:noFill/>
            <a:ln w="9525" cap="rnd">
              <a:noFill/>
              <a:miter lim="800000"/>
              <a:headEnd/>
              <a:tailEnd/>
            </a:ln>
          </p:spPr>
          <p:txBody>
            <a:bodyPr wrap="none">
              <a:spAutoFit/>
            </a:bodyPr>
            <a:lstStyle/>
            <a:p>
              <a:pPr algn="ctr" eaLnBrk="0" hangingPunct="0"/>
              <a:r>
                <a:rPr kumimoji="1" lang="zh-CN" altLang="en-US" sz="2400">
                  <a:solidFill>
                    <a:schemeClr val="tx1"/>
                  </a:solidFill>
                </a:rPr>
                <a:t>密文</a:t>
              </a:r>
            </a:p>
          </p:txBody>
        </p:sp>
        <p:sp>
          <p:nvSpPr>
            <p:cNvPr id="61454" name="Text Box 13"/>
            <p:cNvSpPr txBox="1">
              <a:spLocks noChangeArrowheads="1"/>
            </p:cNvSpPr>
            <p:nvPr/>
          </p:nvSpPr>
          <p:spPr bwMode="ltGray">
            <a:xfrm>
              <a:off x="3402" y="349"/>
              <a:ext cx="504" cy="341"/>
            </a:xfrm>
            <a:prstGeom prst="rect">
              <a:avLst/>
            </a:prstGeom>
            <a:noFill/>
            <a:ln w="9525" cap="rnd">
              <a:noFill/>
              <a:miter lim="800000"/>
              <a:headEnd/>
              <a:tailEnd/>
            </a:ln>
          </p:spPr>
          <p:txBody>
            <a:bodyPr wrap="none">
              <a:spAutoFit/>
            </a:bodyPr>
            <a:lstStyle/>
            <a:p>
              <a:pPr eaLnBrk="0" hangingPunct="0"/>
              <a:r>
                <a:rPr kumimoji="1" lang="zh-CN" altLang="en-US" sz="2400">
                  <a:solidFill>
                    <a:schemeClr val="tx1"/>
                  </a:solidFill>
                </a:rPr>
                <a:t>输入</a:t>
              </a:r>
            </a:p>
          </p:txBody>
        </p:sp>
        <p:sp>
          <p:nvSpPr>
            <p:cNvPr id="61455" name="Text Box 14"/>
            <p:cNvSpPr txBox="1">
              <a:spLocks noChangeArrowheads="1"/>
            </p:cNvSpPr>
            <p:nvPr/>
          </p:nvSpPr>
          <p:spPr bwMode="ltGray">
            <a:xfrm>
              <a:off x="3402" y="3613"/>
              <a:ext cx="504" cy="341"/>
            </a:xfrm>
            <a:prstGeom prst="rect">
              <a:avLst/>
            </a:prstGeom>
            <a:noFill/>
            <a:ln w="9525" cap="rnd">
              <a:noFill/>
              <a:miter lim="800000"/>
              <a:headEnd/>
              <a:tailEnd/>
            </a:ln>
          </p:spPr>
          <p:txBody>
            <a:bodyPr wrap="none">
              <a:spAutoFit/>
            </a:bodyPr>
            <a:lstStyle/>
            <a:p>
              <a:pPr eaLnBrk="0" hangingPunct="0"/>
              <a:r>
                <a:rPr kumimoji="1" lang="zh-CN" altLang="en-US" sz="2400">
                  <a:solidFill>
                    <a:schemeClr val="tx1"/>
                  </a:solidFill>
                </a:rPr>
                <a:t>输出</a:t>
              </a:r>
            </a:p>
          </p:txBody>
        </p:sp>
        <p:sp>
          <p:nvSpPr>
            <p:cNvPr id="61456" name="Line 15"/>
            <p:cNvSpPr>
              <a:spLocks noChangeShapeType="1"/>
            </p:cNvSpPr>
            <p:nvPr/>
          </p:nvSpPr>
          <p:spPr bwMode="ltGray">
            <a:xfrm>
              <a:off x="2526" y="672"/>
              <a:ext cx="0" cy="480"/>
            </a:xfrm>
            <a:prstGeom prst="line">
              <a:avLst/>
            </a:prstGeom>
            <a:noFill/>
            <a:ln w="57150" cap="rnd">
              <a:solidFill>
                <a:srgbClr val="969696"/>
              </a:solidFill>
              <a:round/>
              <a:headEnd/>
              <a:tailEnd type="triangle" w="med" len="med"/>
            </a:ln>
          </p:spPr>
          <p:txBody>
            <a:bodyPr wrap="none" anchor="ctr"/>
            <a:lstStyle/>
            <a:p>
              <a:endParaRPr lang="zh-CN" altLang="en-US"/>
            </a:p>
          </p:txBody>
        </p:sp>
        <p:sp>
          <p:nvSpPr>
            <p:cNvPr id="61457" name="Line 16"/>
            <p:cNvSpPr>
              <a:spLocks noChangeShapeType="1"/>
            </p:cNvSpPr>
            <p:nvPr/>
          </p:nvSpPr>
          <p:spPr bwMode="ltGray">
            <a:xfrm>
              <a:off x="2526" y="2448"/>
              <a:ext cx="0" cy="336"/>
            </a:xfrm>
            <a:prstGeom prst="line">
              <a:avLst/>
            </a:prstGeom>
            <a:noFill/>
            <a:ln w="57150" cap="rnd">
              <a:solidFill>
                <a:srgbClr val="969696"/>
              </a:solidFill>
              <a:round/>
              <a:headEnd/>
              <a:tailEnd type="triangle" w="med" len="med"/>
            </a:ln>
          </p:spPr>
          <p:txBody>
            <a:bodyPr wrap="none" anchor="ctr"/>
            <a:lstStyle/>
            <a:p>
              <a:endParaRPr lang="zh-CN" altLang="en-US"/>
            </a:p>
          </p:txBody>
        </p:sp>
        <p:sp>
          <p:nvSpPr>
            <p:cNvPr id="61458" name="Line 17"/>
            <p:cNvSpPr>
              <a:spLocks noChangeShapeType="1"/>
            </p:cNvSpPr>
            <p:nvPr/>
          </p:nvSpPr>
          <p:spPr bwMode="ltGray">
            <a:xfrm>
              <a:off x="2526" y="1488"/>
              <a:ext cx="0" cy="480"/>
            </a:xfrm>
            <a:prstGeom prst="line">
              <a:avLst/>
            </a:prstGeom>
            <a:noFill/>
            <a:ln w="57150" cap="rnd">
              <a:solidFill>
                <a:srgbClr val="969696"/>
              </a:solidFill>
              <a:round/>
              <a:headEnd/>
              <a:tailEnd type="triangle" w="med" len="med"/>
            </a:ln>
          </p:spPr>
          <p:txBody>
            <a:bodyPr wrap="none" anchor="ctr"/>
            <a:lstStyle/>
            <a:p>
              <a:endParaRPr lang="zh-CN" altLang="en-US"/>
            </a:p>
          </p:txBody>
        </p:sp>
        <p:sp>
          <p:nvSpPr>
            <p:cNvPr id="61459" name="Line 18"/>
            <p:cNvSpPr>
              <a:spLocks noChangeShapeType="1"/>
            </p:cNvSpPr>
            <p:nvPr/>
          </p:nvSpPr>
          <p:spPr bwMode="ltGray">
            <a:xfrm>
              <a:off x="2526" y="3168"/>
              <a:ext cx="0" cy="480"/>
            </a:xfrm>
            <a:prstGeom prst="line">
              <a:avLst/>
            </a:prstGeom>
            <a:noFill/>
            <a:ln w="57150" cap="rnd">
              <a:solidFill>
                <a:srgbClr val="969696"/>
              </a:solidFill>
              <a:round/>
              <a:headEnd/>
              <a:tailEnd type="triangle" w="med" len="med"/>
            </a:ln>
          </p:spPr>
          <p:txBody>
            <a:bodyPr wrap="none" anchor="ctr"/>
            <a:lstStyle/>
            <a:p>
              <a:endParaRPr lang="zh-CN" altLang="en-US"/>
            </a:p>
          </p:txBody>
        </p:sp>
        <p:sp>
          <p:nvSpPr>
            <p:cNvPr id="61460" name="Text Box 19"/>
            <p:cNvSpPr txBox="1">
              <a:spLocks noChangeArrowheads="1"/>
            </p:cNvSpPr>
            <p:nvPr/>
          </p:nvSpPr>
          <p:spPr bwMode="ltGray">
            <a:xfrm>
              <a:off x="3402" y="1129"/>
              <a:ext cx="289" cy="341"/>
            </a:xfrm>
            <a:prstGeom prst="rect">
              <a:avLst/>
            </a:prstGeom>
            <a:noFill/>
            <a:ln w="9525" cap="rnd">
              <a:noFill/>
              <a:miter lim="800000"/>
              <a:headEnd/>
              <a:tailEnd/>
            </a:ln>
          </p:spPr>
          <p:txBody>
            <a:bodyPr wrap="none">
              <a:spAutoFit/>
            </a:bodyPr>
            <a:lstStyle/>
            <a:p>
              <a:pPr eaLnBrk="0" hangingPunct="0"/>
              <a:r>
                <a:rPr kumimoji="1" lang="en-US" altLang="zh-CN" sz="2400">
                  <a:solidFill>
                    <a:schemeClr val="tx1"/>
                  </a:solidFill>
                </a:rPr>
                <a:t>IP</a:t>
              </a:r>
            </a:p>
          </p:txBody>
        </p:sp>
        <p:sp>
          <p:nvSpPr>
            <p:cNvPr id="61461" name="Text Box 20"/>
            <p:cNvSpPr txBox="1">
              <a:spLocks noChangeArrowheads="1"/>
            </p:cNvSpPr>
            <p:nvPr/>
          </p:nvSpPr>
          <p:spPr bwMode="ltGray">
            <a:xfrm>
              <a:off x="3402" y="2858"/>
              <a:ext cx="397" cy="341"/>
            </a:xfrm>
            <a:prstGeom prst="rect">
              <a:avLst/>
            </a:prstGeom>
            <a:noFill/>
            <a:ln w="9525" cap="rnd">
              <a:noFill/>
              <a:miter lim="800000"/>
              <a:headEnd/>
              <a:tailEnd/>
            </a:ln>
          </p:spPr>
          <p:txBody>
            <a:bodyPr wrap="none">
              <a:spAutoFit/>
            </a:bodyPr>
            <a:lstStyle/>
            <a:p>
              <a:pPr eaLnBrk="0" hangingPunct="0"/>
              <a:r>
                <a:rPr kumimoji="1" lang="en-US" altLang="zh-CN" sz="2400">
                  <a:solidFill>
                    <a:schemeClr val="tx1"/>
                  </a:solidFill>
                </a:rPr>
                <a:t>IP</a:t>
              </a:r>
              <a:r>
                <a:rPr kumimoji="1" lang="en-US" altLang="zh-CN" sz="2400" baseline="30000">
                  <a:solidFill>
                    <a:schemeClr val="tx1"/>
                  </a:solidFill>
                </a:rPr>
                <a:t>-1</a:t>
              </a:r>
              <a:endParaRPr kumimoji="1" lang="en-US" altLang="zh-CN" sz="2400">
                <a:solidFill>
                  <a:schemeClr val="tx1"/>
                </a:solidFill>
              </a:endParaRPr>
            </a:p>
          </p:txBody>
        </p:sp>
      </p:grpSp>
    </p:spTree>
    <p:extLst>
      <p:ext uri="{BB962C8B-B14F-4D97-AF65-F5344CB8AC3E}">
        <p14:creationId xmlns:p14="http://schemas.microsoft.com/office/powerpoint/2010/main" val="2807263369"/>
      </p:ext>
    </p:extLst>
  </p:cSld>
  <p:clrMapOvr>
    <a:masterClrMapping/>
  </p:clrMapOvr>
  <p:transition spd="slow">
    <p:pull/>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51606"/>
          </a:xfrm>
        </p:spPr>
        <p:txBody>
          <a:bodyPr/>
          <a:lstStyle/>
          <a:p>
            <a:r>
              <a:rPr lang="en-US" altLang="zh-CN" smtClean="0"/>
              <a:t>f</a:t>
            </a:r>
            <a:r>
              <a:rPr lang="zh-CN" altLang="en-US" smtClean="0"/>
              <a:t>函数</a:t>
            </a:r>
            <a:endParaRPr lang="zh-CN" altLang="en-US"/>
          </a:p>
        </p:txBody>
      </p:sp>
      <p:sp>
        <p:nvSpPr>
          <p:cNvPr id="24579" name="灯片编号占位符 3"/>
          <p:cNvSpPr txBox="1">
            <a:spLocks/>
          </p:cNvSpPr>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r" eaLnBrk="1" hangingPunct="1"/>
            <a:fld id="{71A13C19-B79E-459A-B8F5-6D50F34FE69D}" type="slidenum">
              <a:rPr lang="zh-CN" altLang="en-US" sz="1000" b="1">
                <a:solidFill>
                  <a:schemeClr val="tx1"/>
                </a:solidFill>
              </a:rPr>
              <a:pPr algn="r" eaLnBrk="1" hangingPunct="1"/>
              <a:t>102</a:t>
            </a:fld>
            <a:endParaRPr lang="zh-CN" altLang="en-US" sz="1000" b="1">
              <a:solidFill>
                <a:schemeClr val="tx1"/>
              </a:solidFill>
            </a:endParaRPr>
          </a:p>
        </p:txBody>
      </p:sp>
      <p:sp>
        <p:nvSpPr>
          <p:cNvPr id="24580" name="Rectangle 1026"/>
          <p:cNvSpPr>
            <a:spLocks noChangeArrowheads="1"/>
          </p:cNvSpPr>
          <p:nvPr/>
        </p:nvSpPr>
        <p:spPr bwMode="auto">
          <a:xfrm>
            <a:off x="731142" y="1026244"/>
            <a:ext cx="1930400" cy="381000"/>
          </a:xfrm>
          <a:prstGeom prst="rect">
            <a:avLst/>
          </a:prstGeom>
          <a:solidFill>
            <a:srgbClr val="FFFF99"/>
          </a:solidFill>
          <a:ln w="19050">
            <a:solidFill>
              <a:schemeClr val="hlink"/>
            </a:solidFill>
            <a:miter lim="800000"/>
            <a:headEnd/>
            <a:tailEnd/>
          </a:ln>
        </p:spPr>
        <p:txBody>
          <a:bodyPr wrap="none" anchor="ctr"/>
          <a:lstStyle/>
          <a:p>
            <a:endParaRPr lang="zh-CN" altLang="en-US" b="1">
              <a:solidFill>
                <a:schemeClr val="tx1"/>
              </a:solidFill>
            </a:endParaRPr>
          </a:p>
        </p:txBody>
      </p:sp>
      <p:sp>
        <p:nvSpPr>
          <p:cNvPr id="24581" name="Rectangle 1027"/>
          <p:cNvSpPr>
            <a:spLocks noChangeArrowheads="1"/>
          </p:cNvSpPr>
          <p:nvPr/>
        </p:nvSpPr>
        <p:spPr bwMode="auto">
          <a:xfrm>
            <a:off x="3550542" y="1026244"/>
            <a:ext cx="1930400" cy="381000"/>
          </a:xfrm>
          <a:prstGeom prst="rect">
            <a:avLst/>
          </a:prstGeom>
          <a:solidFill>
            <a:srgbClr val="FFFF99"/>
          </a:solidFill>
          <a:ln w="19050">
            <a:solidFill>
              <a:schemeClr val="hlink"/>
            </a:solidFill>
            <a:miter lim="800000"/>
            <a:headEnd/>
            <a:tailEnd/>
          </a:ln>
        </p:spPr>
        <p:txBody>
          <a:bodyPr wrap="none" anchor="ctr"/>
          <a:lstStyle/>
          <a:p>
            <a:endParaRPr lang="zh-CN" altLang="en-US" b="1">
              <a:solidFill>
                <a:schemeClr val="tx1"/>
              </a:solidFill>
            </a:endParaRPr>
          </a:p>
        </p:txBody>
      </p:sp>
      <p:sp>
        <p:nvSpPr>
          <p:cNvPr id="24582" name="Text Box 1028"/>
          <p:cNvSpPr txBox="1">
            <a:spLocks noChangeArrowheads="1"/>
          </p:cNvSpPr>
          <p:nvPr/>
        </p:nvSpPr>
        <p:spPr bwMode="auto">
          <a:xfrm>
            <a:off x="1391542" y="1026244"/>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L</a:t>
            </a:r>
            <a:r>
              <a:rPr lang="en-US" altLang="zh-CN" b="1" baseline="-25000">
                <a:solidFill>
                  <a:schemeClr val="tx1"/>
                </a:solidFill>
              </a:rPr>
              <a:t>0</a:t>
            </a:r>
          </a:p>
        </p:txBody>
      </p:sp>
      <p:sp>
        <p:nvSpPr>
          <p:cNvPr id="24583" name="Text Box 1029"/>
          <p:cNvSpPr txBox="1">
            <a:spLocks noChangeArrowheads="1"/>
          </p:cNvSpPr>
          <p:nvPr/>
        </p:nvSpPr>
        <p:spPr bwMode="auto">
          <a:xfrm>
            <a:off x="4210942" y="1026244"/>
            <a:ext cx="4127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R</a:t>
            </a:r>
            <a:r>
              <a:rPr lang="en-US" altLang="zh-CN" b="1" baseline="-25000">
                <a:solidFill>
                  <a:schemeClr val="tx1"/>
                </a:solidFill>
              </a:rPr>
              <a:t>0</a:t>
            </a:r>
          </a:p>
        </p:txBody>
      </p:sp>
      <p:sp>
        <p:nvSpPr>
          <p:cNvPr id="24584" name="AutoShape 1030"/>
          <p:cNvSpPr>
            <a:spLocks noChangeArrowheads="1"/>
          </p:cNvSpPr>
          <p:nvPr/>
        </p:nvSpPr>
        <p:spPr bwMode="auto">
          <a:xfrm>
            <a:off x="4320480" y="2766144"/>
            <a:ext cx="381000" cy="381000"/>
          </a:xfrm>
          <a:prstGeom prst="flowChartOr">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b="1">
              <a:solidFill>
                <a:schemeClr val="tx1"/>
              </a:solidFill>
            </a:endParaRPr>
          </a:p>
        </p:txBody>
      </p:sp>
      <p:sp>
        <p:nvSpPr>
          <p:cNvPr id="24585" name="Rectangle 1031"/>
          <p:cNvSpPr>
            <a:spLocks noChangeArrowheads="1"/>
          </p:cNvSpPr>
          <p:nvPr/>
        </p:nvSpPr>
        <p:spPr bwMode="auto">
          <a:xfrm>
            <a:off x="756542" y="6144344"/>
            <a:ext cx="1930400" cy="381000"/>
          </a:xfrm>
          <a:prstGeom prst="rect">
            <a:avLst/>
          </a:prstGeom>
          <a:solidFill>
            <a:srgbClr val="92D050"/>
          </a:solidFill>
          <a:ln w="19050">
            <a:solidFill>
              <a:schemeClr val="hlink"/>
            </a:solidFill>
            <a:miter lim="800000"/>
            <a:headEnd/>
            <a:tailEnd/>
          </a:ln>
        </p:spPr>
        <p:txBody>
          <a:bodyPr wrap="none" anchor="ctr"/>
          <a:lstStyle/>
          <a:p>
            <a:endParaRPr lang="zh-CN" altLang="en-US" b="1">
              <a:solidFill>
                <a:schemeClr val="tx1"/>
              </a:solidFill>
            </a:endParaRPr>
          </a:p>
        </p:txBody>
      </p:sp>
      <p:sp>
        <p:nvSpPr>
          <p:cNvPr id="24586" name="Rectangle 1032"/>
          <p:cNvSpPr>
            <a:spLocks noChangeArrowheads="1"/>
          </p:cNvSpPr>
          <p:nvPr/>
        </p:nvSpPr>
        <p:spPr bwMode="auto">
          <a:xfrm>
            <a:off x="3575942" y="6144344"/>
            <a:ext cx="1930400" cy="381000"/>
          </a:xfrm>
          <a:prstGeom prst="rect">
            <a:avLst/>
          </a:prstGeom>
          <a:solidFill>
            <a:srgbClr val="92D050"/>
          </a:solidFill>
          <a:ln w="19050">
            <a:solidFill>
              <a:schemeClr val="hlink"/>
            </a:solidFill>
            <a:miter lim="800000"/>
            <a:headEnd/>
            <a:tailEnd/>
          </a:ln>
        </p:spPr>
        <p:txBody>
          <a:bodyPr wrap="none" anchor="ctr"/>
          <a:lstStyle/>
          <a:p>
            <a:endParaRPr lang="zh-CN" altLang="en-US" b="1">
              <a:solidFill>
                <a:schemeClr val="tx1"/>
              </a:solidFill>
            </a:endParaRPr>
          </a:p>
        </p:txBody>
      </p:sp>
      <p:sp>
        <p:nvSpPr>
          <p:cNvPr id="24587" name="Text Box 1033"/>
          <p:cNvSpPr txBox="1">
            <a:spLocks noChangeArrowheads="1"/>
          </p:cNvSpPr>
          <p:nvPr/>
        </p:nvSpPr>
        <p:spPr bwMode="auto">
          <a:xfrm>
            <a:off x="1583630" y="6157044"/>
            <a:ext cx="909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L</a:t>
            </a:r>
            <a:r>
              <a:rPr lang="en-US" altLang="zh-CN" b="1" baseline="-25000">
                <a:solidFill>
                  <a:schemeClr val="tx1"/>
                </a:solidFill>
              </a:rPr>
              <a:t>1</a:t>
            </a:r>
          </a:p>
        </p:txBody>
      </p:sp>
      <p:sp>
        <p:nvSpPr>
          <p:cNvPr id="24588" name="Text Box 1034"/>
          <p:cNvSpPr txBox="1">
            <a:spLocks noChangeArrowheads="1"/>
          </p:cNvSpPr>
          <p:nvPr/>
        </p:nvSpPr>
        <p:spPr bwMode="auto">
          <a:xfrm>
            <a:off x="4325242" y="6157044"/>
            <a:ext cx="709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R</a:t>
            </a:r>
            <a:r>
              <a:rPr lang="en-US" altLang="zh-CN" b="1" baseline="-25000">
                <a:solidFill>
                  <a:schemeClr val="tx1"/>
                </a:solidFill>
              </a:rPr>
              <a:t>1</a:t>
            </a:r>
          </a:p>
        </p:txBody>
      </p:sp>
      <p:sp>
        <p:nvSpPr>
          <p:cNvPr id="24589" name="AutoShape 1035"/>
          <p:cNvSpPr>
            <a:spLocks noChangeArrowheads="1"/>
          </p:cNvSpPr>
          <p:nvPr/>
        </p:nvSpPr>
        <p:spPr bwMode="auto">
          <a:xfrm>
            <a:off x="3055242" y="3439244"/>
            <a:ext cx="2971800" cy="393700"/>
          </a:xfrm>
          <a:prstGeom prst="flowChartManualOperation">
            <a:avLst/>
          </a:prstGeom>
          <a:solidFill>
            <a:srgbClr val="00FF00"/>
          </a:solidFill>
          <a:ln w="19050">
            <a:solidFill>
              <a:schemeClr val="bg2"/>
            </a:solidFill>
            <a:miter lim="800000"/>
            <a:headEnd/>
            <a:tailEnd/>
          </a:ln>
        </p:spPr>
        <p:txBody>
          <a:bodyPr wrap="none" anchor="ctr"/>
          <a:lstStyle/>
          <a:p>
            <a:endParaRPr lang="zh-CN" altLang="en-US" b="1">
              <a:solidFill>
                <a:schemeClr val="tx1"/>
              </a:solidFill>
            </a:endParaRPr>
          </a:p>
        </p:txBody>
      </p:sp>
      <p:sp>
        <p:nvSpPr>
          <p:cNvPr id="24590" name="AutoShape 1036"/>
          <p:cNvSpPr>
            <a:spLocks noChangeArrowheads="1"/>
          </p:cNvSpPr>
          <p:nvPr/>
        </p:nvSpPr>
        <p:spPr bwMode="auto">
          <a:xfrm flipV="1">
            <a:off x="2985392" y="2080344"/>
            <a:ext cx="3086100" cy="393700"/>
          </a:xfrm>
          <a:prstGeom prst="flowChartManualOperation">
            <a:avLst/>
          </a:prstGeom>
          <a:solidFill>
            <a:srgbClr val="00FF00"/>
          </a:solidFill>
          <a:ln w="19050">
            <a:solidFill>
              <a:schemeClr val="bg2"/>
            </a:solidFill>
            <a:miter lim="800000"/>
            <a:headEnd/>
            <a:tailEnd/>
          </a:ln>
        </p:spPr>
        <p:txBody>
          <a:bodyPr wrap="none" anchor="ctr"/>
          <a:lstStyle/>
          <a:p>
            <a:endParaRPr lang="zh-CN" altLang="en-US" b="1">
              <a:solidFill>
                <a:schemeClr val="tx1"/>
              </a:solidFill>
            </a:endParaRPr>
          </a:p>
        </p:txBody>
      </p:sp>
      <p:sp>
        <p:nvSpPr>
          <p:cNvPr id="24591" name="Freeform 1037"/>
          <p:cNvSpPr>
            <a:spLocks/>
          </p:cNvSpPr>
          <p:nvPr/>
        </p:nvSpPr>
        <p:spPr bwMode="auto">
          <a:xfrm>
            <a:off x="4674492" y="2753444"/>
            <a:ext cx="2190750" cy="95250"/>
          </a:xfrm>
          <a:custGeom>
            <a:avLst/>
            <a:gdLst>
              <a:gd name="T0" fmla="*/ 2147483647 w 1380"/>
              <a:gd name="T1" fmla="*/ 0 h 60"/>
              <a:gd name="T2" fmla="*/ 2147483647 w 1380"/>
              <a:gd name="T3" fmla="*/ 0 h 60"/>
              <a:gd name="T4" fmla="*/ 0 w 1380"/>
              <a:gd name="T5" fmla="*/ 2147483647 h 60"/>
              <a:gd name="T6" fmla="*/ 0 60000 65536"/>
              <a:gd name="T7" fmla="*/ 0 60000 65536"/>
              <a:gd name="T8" fmla="*/ 0 60000 65536"/>
              <a:gd name="T9" fmla="*/ 0 w 1380"/>
              <a:gd name="T10" fmla="*/ 0 h 60"/>
              <a:gd name="T11" fmla="*/ 1380 w 1380"/>
              <a:gd name="T12" fmla="*/ 60 h 60"/>
            </a:gdLst>
            <a:ahLst/>
            <a:cxnLst>
              <a:cxn ang="T6">
                <a:pos x="T0" y="T1"/>
              </a:cxn>
              <a:cxn ang="T7">
                <a:pos x="T2" y="T3"/>
              </a:cxn>
              <a:cxn ang="T8">
                <a:pos x="T4" y="T5"/>
              </a:cxn>
            </a:cxnLst>
            <a:rect l="T9" t="T10" r="T11" b="T12"/>
            <a:pathLst>
              <a:path w="1380" h="60">
                <a:moveTo>
                  <a:pt x="1380" y="0"/>
                </a:moveTo>
                <a:lnTo>
                  <a:pt x="140" y="0"/>
                </a:lnTo>
                <a:lnTo>
                  <a:pt x="0" y="60"/>
                </a:lnTo>
              </a:path>
            </a:pathLst>
          </a:custGeom>
          <a:noFill/>
          <a:ln w="1905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2" name="Rectangle 1038"/>
          <p:cNvSpPr>
            <a:spLocks noChangeArrowheads="1"/>
          </p:cNvSpPr>
          <p:nvPr/>
        </p:nvSpPr>
        <p:spPr bwMode="auto">
          <a:xfrm>
            <a:off x="6712842" y="1712044"/>
            <a:ext cx="2120900" cy="3263900"/>
          </a:xfrm>
          <a:prstGeom prst="rect">
            <a:avLst/>
          </a:prstGeom>
          <a:solidFill>
            <a:srgbClr val="99FF99"/>
          </a:solidFill>
          <a:ln w="25400">
            <a:solidFill>
              <a:schemeClr val="bg2"/>
            </a:solidFill>
            <a:miter lim="800000"/>
            <a:headEnd/>
            <a:tailEnd/>
          </a:ln>
        </p:spPr>
        <p:txBody>
          <a:bodyPr wrap="none" anchor="ctr"/>
          <a:lstStyle/>
          <a:p>
            <a:endParaRPr lang="zh-CN" altLang="en-US" b="1">
              <a:solidFill>
                <a:schemeClr val="tx1"/>
              </a:solidFill>
            </a:endParaRPr>
          </a:p>
        </p:txBody>
      </p:sp>
      <p:sp>
        <p:nvSpPr>
          <p:cNvPr id="24593" name="Text Box 1039"/>
          <p:cNvSpPr txBox="1">
            <a:spLocks noChangeArrowheads="1"/>
          </p:cNvSpPr>
          <p:nvPr/>
        </p:nvSpPr>
        <p:spPr bwMode="auto">
          <a:xfrm>
            <a:off x="6843017" y="1923182"/>
            <a:ext cx="20494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sz="2000" b="1">
                <a:solidFill>
                  <a:schemeClr val="tx1"/>
                </a:solidFill>
              </a:rPr>
              <a:t>48 </a:t>
            </a:r>
            <a:r>
              <a:rPr lang="en-US" altLang="zh-CN" sz="2000" b="1">
                <a:solidFill>
                  <a:schemeClr val="tx1"/>
                </a:solidFill>
              </a:rPr>
              <a:t>bit subkey</a:t>
            </a:r>
          </a:p>
          <a:p>
            <a:pPr eaLnBrk="1" hangingPunct="1"/>
            <a:r>
              <a:rPr lang="en-US" altLang="zh-CN" sz="2000" b="1">
                <a:solidFill>
                  <a:schemeClr val="tx1"/>
                </a:solidFill>
              </a:rPr>
              <a:t>Generator</a:t>
            </a:r>
          </a:p>
          <a:p>
            <a:pPr eaLnBrk="1" hangingPunct="1"/>
            <a:r>
              <a:rPr lang="en-US" altLang="zh-CN" sz="2000" b="1">
                <a:solidFill>
                  <a:schemeClr val="tx1"/>
                </a:solidFill>
              </a:rPr>
              <a:t>K</a:t>
            </a:r>
            <a:r>
              <a:rPr lang="en-US" altLang="zh-CN" sz="2000" b="1" baseline="-25000">
                <a:solidFill>
                  <a:schemeClr val="tx1"/>
                </a:solidFill>
              </a:rPr>
              <a:t>48</a:t>
            </a:r>
            <a:r>
              <a:rPr lang="en-US" altLang="zh-CN" sz="2000" b="1">
                <a:solidFill>
                  <a:schemeClr val="tx1"/>
                </a:solidFill>
              </a:rPr>
              <a:t> = g(i,K</a:t>
            </a:r>
            <a:r>
              <a:rPr lang="en-US" altLang="zh-CN" sz="2000" b="1" baseline="-25000">
                <a:solidFill>
                  <a:schemeClr val="tx1"/>
                </a:solidFill>
              </a:rPr>
              <a:t>56</a:t>
            </a:r>
            <a:r>
              <a:rPr lang="en-US" altLang="zh-CN" sz="2000" b="1">
                <a:solidFill>
                  <a:schemeClr val="tx1"/>
                </a:solidFill>
              </a:rPr>
              <a:t>)</a:t>
            </a:r>
          </a:p>
          <a:p>
            <a:pPr eaLnBrk="1" hangingPunct="1"/>
            <a:endParaRPr lang="en-US" altLang="zh-CN" sz="2000" b="1">
              <a:solidFill>
                <a:schemeClr val="tx1"/>
              </a:solidFill>
            </a:endParaRPr>
          </a:p>
          <a:p>
            <a:pPr eaLnBrk="1" hangingPunct="1"/>
            <a:r>
              <a:rPr lang="en-US" altLang="zh-CN" sz="2000" b="1">
                <a:solidFill>
                  <a:schemeClr val="tx1"/>
                </a:solidFill>
              </a:rPr>
              <a:t>(The key for </a:t>
            </a:r>
          </a:p>
          <a:p>
            <a:pPr eaLnBrk="1" hangingPunct="1"/>
            <a:r>
              <a:rPr lang="en-US" altLang="zh-CN" sz="2000" b="1">
                <a:solidFill>
                  <a:schemeClr val="tx1"/>
                </a:solidFill>
              </a:rPr>
              <a:t>each round is</a:t>
            </a:r>
          </a:p>
          <a:p>
            <a:pPr eaLnBrk="1" hangingPunct="1"/>
            <a:r>
              <a:rPr lang="en-US" altLang="zh-CN" sz="2000" b="1">
                <a:solidFill>
                  <a:schemeClr val="tx1"/>
                </a:solidFill>
              </a:rPr>
              <a:t>deterministically</a:t>
            </a:r>
          </a:p>
          <a:p>
            <a:pPr eaLnBrk="1" hangingPunct="1"/>
            <a:r>
              <a:rPr lang="en-US" altLang="zh-CN" sz="2000" b="1">
                <a:solidFill>
                  <a:schemeClr val="tx1"/>
                </a:solidFill>
              </a:rPr>
              <a:t>found from the </a:t>
            </a:r>
          </a:p>
          <a:p>
            <a:pPr eaLnBrk="1" hangingPunct="1"/>
            <a:r>
              <a:rPr lang="en-US" altLang="zh-CN" sz="2000" b="1">
                <a:solidFill>
                  <a:schemeClr val="tx1"/>
                </a:solidFill>
              </a:rPr>
              <a:t>input 56 bit key).</a:t>
            </a:r>
          </a:p>
        </p:txBody>
      </p:sp>
      <p:sp>
        <p:nvSpPr>
          <p:cNvPr id="24594" name="Freeform 1040"/>
          <p:cNvSpPr>
            <a:spLocks/>
          </p:cNvSpPr>
          <p:nvPr/>
        </p:nvSpPr>
        <p:spPr bwMode="auto">
          <a:xfrm>
            <a:off x="1645542" y="1407244"/>
            <a:ext cx="2692400" cy="3937000"/>
          </a:xfrm>
          <a:custGeom>
            <a:avLst/>
            <a:gdLst>
              <a:gd name="T0" fmla="*/ 0 w 1696"/>
              <a:gd name="T1" fmla="*/ 0 h 2480"/>
              <a:gd name="T2" fmla="*/ 0 w 1696"/>
              <a:gd name="T3" fmla="*/ 2147483647 h 2480"/>
              <a:gd name="T4" fmla="*/ 2147483647 w 1696"/>
              <a:gd name="T5" fmla="*/ 2147483647 h 2480"/>
              <a:gd name="T6" fmla="*/ 2147483647 w 1696"/>
              <a:gd name="T7" fmla="*/ 2147483647 h 2480"/>
              <a:gd name="T8" fmla="*/ 0 60000 65536"/>
              <a:gd name="T9" fmla="*/ 0 60000 65536"/>
              <a:gd name="T10" fmla="*/ 0 60000 65536"/>
              <a:gd name="T11" fmla="*/ 0 60000 65536"/>
              <a:gd name="T12" fmla="*/ 0 w 1696"/>
              <a:gd name="T13" fmla="*/ 0 h 2480"/>
              <a:gd name="T14" fmla="*/ 1696 w 1696"/>
              <a:gd name="T15" fmla="*/ 2480 h 2480"/>
            </a:gdLst>
            <a:ahLst/>
            <a:cxnLst>
              <a:cxn ang="T8">
                <a:pos x="T0" y="T1"/>
              </a:cxn>
              <a:cxn ang="T9">
                <a:pos x="T2" y="T3"/>
              </a:cxn>
              <a:cxn ang="T10">
                <a:pos x="T4" y="T5"/>
              </a:cxn>
              <a:cxn ang="T11">
                <a:pos x="T6" y="T7"/>
              </a:cxn>
            </a:cxnLst>
            <a:rect l="T12" t="T13" r="T14" b="T15"/>
            <a:pathLst>
              <a:path w="1696" h="2480">
                <a:moveTo>
                  <a:pt x="0" y="0"/>
                </a:moveTo>
                <a:lnTo>
                  <a:pt x="0" y="1552"/>
                </a:lnTo>
                <a:lnTo>
                  <a:pt x="1008" y="2480"/>
                </a:lnTo>
                <a:lnTo>
                  <a:pt x="1696" y="248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5" name="Line 1041"/>
          <p:cNvSpPr>
            <a:spLocks noChangeShapeType="1"/>
          </p:cNvSpPr>
          <p:nvPr/>
        </p:nvSpPr>
        <p:spPr bwMode="auto">
          <a:xfrm>
            <a:off x="4526855" y="1412007"/>
            <a:ext cx="4762" cy="6667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6" name="Line 1042"/>
          <p:cNvSpPr>
            <a:spLocks noChangeShapeType="1"/>
          </p:cNvSpPr>
          <p:nvPr/>
        </p:nvSpPr>
        <p:spPr bwMode="auto">
          <a:xfrm>
            <a:off x="4512567" y="2469282"/>
            <a:ext cx="0" cy="295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7" name="Line 1043"/>
          <p:cNvSpPr>
            <a:spLocks noChangeShapeType="1"/>
          </p:cNvSpPr>
          <p:nvPr/>
        </p:nvSpPr>
        <p:spPr bwMode="auto">
          <a:xfrm>
            <a:off x="4507805" y="3150319"/>
            <a:ext cx="0" cy="295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8" name="Line 1044"/>
          <p:cNvSpPr>
            <a:spLocks noChangeShapeType="1"/>
          </p:cNvSpPr>
          <p:nvPr/>
        </p:nvSpPr>
        <p:spPr bwMode="auto">
          <a:xfrm>
            <a:off x="4507805" y="3829769"/>
            <a:ext cx="0" cy="5810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9" name="Line 1045"/>
          <p:cNvSpPr>
            <a:spLocks noChangeShapeType="1"/>
          </p:cNvSpPr>
          <p:nvPr/>
        </p:nvSpPr>
        <p:spPr bwMode="auto">
          <a:xfrm>
            <a:off x="4514155" y="4794969"/>
            <a:ext cx="0" cy="352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0" name="AutoShape 1046"/>
          <p:cNvSpPr>
            <a:spLocks noChangeArrowheads="1"/>
          </p:cNvSpPr>
          <p:nvPr/>
        </p:nvSpPr>
        <p:spPr bwMode="auto">
          <a:xfrm>
            <a:off x="4325242" y="5153744"/>
            <a:ext cx="381000" cy="381000"/>
          </a:xfrm>
          <a:prstGeom prst="flowChartOr">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b="1">
              <a:solidFill>
                <a:schemeClr val="tx1"/>
              </a:solidFill>
            </a:endParaRPr>
          </a:p>
        </p:txBody>
      </p:sp>
      <p:sp>
        <p:nvSpPr>
          <p:cNvPr id="24601" name="Rectangle 1047"/>
          <p:cNvSpPr>
            <a:spLocks noChangeArrowheads="1"/>
          </p:cNvSpPr>
          <p:nvPr/>
        </p:nvSpPr>
        <p:spPr bwMode="auto">
          <a:xfrm>
            <a:off x="3407667" y="4417144"/>
            <a:ext cx="2216150" cy="381000"/>
          </a:xfrm>
          <a:prstGeom prst="rect">
            <a:avLst/>
          </a:prstGeom>
          <a:solidFill>
            <a:srgbClr val="00FF00"/>
          </a:solidFill>
          <a:ln w="19050">
            <a:solidFill>
              <a:schemeClr val="bg2"/>
            </a:solidFill>
            <a:miter lim="800000"/>
            <a:headEnd/>
            <a:tailEnd/>
          </a:ln>
        </p:spPr>
        <p:txBody>
          <a:bodyPr wrap="none" anchor="ctr"/>
          <a:lstStyle/>
          <a:p>
            <a:endParaRPr lang="zh-CN" altLang="en-US" b="1">
              <a:solidFill>
                <a:schemeClr val="tx1"/>
              </a:solidFill>
            </a:endParaRPr>
          </a:p>
        </p:txBody>
      </p:sp>
      <p:sp>
        <p:nvSpPr>
          <p:cNvPr id="24602" name="Line 1048"/>
          <p:cNvSpPr>
            <a:spLocks noChangeShapeType="1"/>
          </p:cNvSpPr>
          <p:nvPr/>
        </p:nvSpPr>
        <p:spPr bwMode="auto">
          <a:xfrm>
            <a:off x="4514155" y="5544269"/>
            <a:ext cx="0" cy="6000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3" name="Freeform 1049"/>
          <p:cNvSpPr>
            <a:spLocks/>
          </p:cNvSpPr>
          <p:nvPr/>
        </p:nvSpPr>
        <p:spPr bwMode="auto">
          <a:xfrm>
            <a:off x="1683642" y="1702519"/>
            <a:ext cx="2838450" cy="4429125"/>
          </a:xfrm>
          <a:custGeom>
            <a:avLst/>
            <a:gdLst>
              <a:gd name="T0" fmla="*/ 2147483647 w 1788"/>
              <a:gd name="T1" fmla="*/ 0 h 2790"/>
              <a:gd name="T2" fmla="*/ 2147483647 w 1788"/>
              <a:gd name="T3" fmla="*/ 0 h 2790"/>
              <a:gd name="T4" fmla="*/ 0 w 1788"/>
              <a:gd name="T5" fmla="*/ 2147483647 h 2790"/>
              <a:gd name="T6" fmla="*/ 0 w 1788"/>
              <a:gd name="T7" fmla="*/ 2147483647 h 2790"/>
              <a:gd name="T8" fmla="*/ 0 60000 65536"/>
              <a:gd name="T9" fmla="*/ 0 60000 65536"/>
              <a:gd name="T10" fmla="*/ 0 60000 65536"/>
              <a:gd name="T11" fmla="*/ 0 60000 65536"/>
              <a:gd name="T12" fmla="*/ 0 w 1788"/>
              <a:gd name="T13" fmla="*/ 0 h 2790"/>
              <a:gd name="T14" fmla="*/ 1788 w 1788"/>
              <a:gd name="T15" fmla="*/ 2790 h 2790"/>
            </a:gdLst>
            <a:ahLst/>
            <a:cxnLst>
              <a:cxn ang="T8">
                <a:pos x="T0" y="T1"/>
              </a:cxn>
              <a:cxn ang="T9">
                <a:pos x="T2" y="T3"/>
              </a:cxn>
              <a:cxn ang="T10">
                <a:pos x="T4" y="T5"/>
              </a:cxn>
              <a:cxn ang="T11">
                <a:pos x="T6" y="T7"/>
              </a:cxn>
            </a:cxnLst>
            <a:rect l="T12" t="T13" r="T14" b="T15"/>
            <a:pathLst>
              <a:path w="1788" h="2790">
                <a:moveTo>
                  <a:pt x="1788" y="0"/>
                </a:moveTo>
                <a:lnTo>
                  <a:pt x="876" y="0"/>
                </a:lnTo>
                <a:lnTo>
                  <a:pt x="0" y="2148"/>
                </a:lnTo>
                <a:lnTo>
                  <a:pt x="0" y="279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4" name="Text Box 1050"/>
          <p:cNvSpPr txBox="1">
            <a:spLocks noChangeArrowheads="1"/>
          </p:cNvSpPr>
          <p:nvPr/>
        </p:nvSpPr>
        <p:spPr bwMode="auto">
          <a:xfrm>
            <a:off x="3439417" y="2102569"/>
            <a:ext cx="2525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Expansion Permutation</a:t>
            </a:r>
          </a:p>
        </p:txBody>
      </p:sp>
      <p:sp>
        <p:nvSpPr>
          <p:cNvPr id="24605" name="Text Box 1051"/>
          <p:cNvSpPr txBox="1">
            <a:spLocks noChangeArrowheads="1"/>
          </p:cNvSpPr>
          <p:nvPr/>
        </p:nvSpPr>
        <p:spPr bwMode="auto">
          <a:xfrm>
            <a:off x="3563242" y="3445594"/>
            <a:ext cx="2038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S-Box Substitution</a:t>
            </a:r>
          </a:p>
        </p:txBody>
      </p:sp>
      <p:sp>
        <p:nvSpPr>
          <p:cNvPr id="24606" name="Text Box 1052"/>
          <p:cNvSpPr txBox="1">
            <a:spLocks noChangeArrowheads="1"/>
          </p:cNvSpPr>
          <p:nvPr/>
        </p:nvSpPr>
        <p:spPr bwMode="auto">
          <a:xfrm>
            <a:off x="3601342" y="4417144"/>
            <a:ext cx="2089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P-Box Permutation</a:t>
            </a:r>
          </a:p>
        </p:txBody>
      </p:sp>
      <p:sp>
        <p:nvSpPr>
          <p:cNvPr id="24607" name="Text Box 1053"/>
          <p:cNvSpPr txBox="1">
            <a:spLocks noChangeArrowheads="1"/>
          </p:cNvSpPr>
          <p:nvPr/>
        </p:nvSpPr>
        <p:spPr bwMode="auto">
          <a:xfrm>
            <a:off x="4537967" y="14961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08" name="Text Box 1054"/>
          <p:cNvSpPr txBox="1">
            <a:spLocks noChangeArrowheads="1"/>
          </p:cNvSpPr>
          <p:nvPr/>
        </p:nvSpPr>
        <p:spPr bwMode="auto">
          <a:xfrm>
            <a:off x="4029967" y="24359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48</a:t>
            </a:r>
          </a:p>
        </p:txBody>
      </p:sp>
      <p:sp>
        <p:nvSpPr>
          <p:cNvPr id="24609" name="Text Box 1055"/>
          <p:cNvSpPr txBox="1">
            <a:spLocks noChangeArrowheads="1"/>
          </p:cNvSpPr>
          <p:nvPr/>
        </p:nvSpPr>
        <p:spPr bwMode="auto">
          <a:xfrm>
            <a:off x="5566667" y="2740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48</a:t>
            </a:r>
          </a:p>
        </p:txBody>
      </p:sp>
      <p:sp>
        <p:nvSpPr>
          <p:cNvPr id="24610" name="Text Box 1056"/>
          <p:cNvSpPr txBox="1">
            <a:spLocks noChangeArrowheads="1"/>
          </p:cNvSpPr>
          <p:nvPr/>
        </p:nvSpPr>
        <p:spPr bwMode="auto">
          <a:xfrm>
            <a:off x="4042667" y="30709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48</a:t>
            </a:r>
          </a:p>
        </p:txBody>
      </p:sp>
      <p:sp>
        <p:nvSpPr>
          <p:cNvPr id="24611" name="Text Box 1057"/>
          <p:cNvSpPr txBox="1">
            <a:spLocks noChangeArrowheads="1"/>
          </p:cNvSpPr>
          <p:nvPr/>
        </p:nvSpPr>
        <p:spPr bwMode="auto">
          <a:xfrm>
            <a:off x="4525267" y="3883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12" name="Text Box 1058"/>
          <p:cNvSpPr txBox="1">
            <a:spLocks noChangeArrowheads="1"/>
          </p:cNvSpPr>
          <p:nvPr/>
        </p:nvSpPr>
        <p:spPr bwMode="auto">
          <a:xfrm>
            <a:off x="4588767" y="48235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13" name="Text Box 1059"/>
          <p:cNvSpPr txBox="1">
            <a:spLocks noChangeArrowheads="1"/>
          </p:cNvSpPr>
          <p:nvPr/>
        </p:nvSpPr>
        <p:spPr bwMode="auto">
          <a:xfrm>
            <a:off x="4512567" y="56236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14" name="Text Box 1060"/>
          <p:cNvSpPr txBox="1">
            <a:spLocks noChangeArrowheads="1"/>
          </p:cNvSpPr>
          <p:nvPr/>
        </p:nvSpPr>
        <p:spPr bwMode="auto">
          <a:xfrm>
            <a:off x="1705867" y="5534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15" name="Text Box 1061"/>
          <p:cNvSpPr txBox="1">
            <a:spLocks noChangeArrowheads="1"/>
          </p:cNvSpPr>
          <p:nvPr/>
        </p:nvSpPr>
        <p:spPr bwMode="auto">
          <a:xfrm>
            <a:off x="1667767" y="15215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3" name="圆角矩形 2"/>
          <p:cNvSpPr/>
          <p:nvPr/>
        </p:nvSpPr>
        <p:spPr>
          <a:xfrm>
            <a:off x="2843808" y="1859386"/>
            <a:ext cx="3456384" cy="3111796"/>
          </a:xfrm>
          <a:prstGeom prst="roundRect">
            <a:avLst/>
          </a:prstGeom>
          <a:noFill/>
          <a:ln w="127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7748539"/>
      </p:ext>
    </p:extLst>
  </p:cSld>
  <p:clrMapOvr>
    <a:masterClrMapping/>
  </p:clrMapOvr>
  <p:transition spd="slow">
    <p:pull/>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2"/>
          <p:cNvSpPr>
            <a:spLocks noGrp="1" noChangeArrowheads="1"/>
          </p:cNvSpPr>
          <p:nvPr>
            <p:ph type="title"/>
          </p:nvPr>
        </p:nvSpPr>
        <p:spPr>
          <a:xfrm>
            <a:off x="457200" y="44624"/>
            <a:ext cx="8229600" cy="898154"/>
          </a:xfrm>
        </p:spPr>
        <p:txBody>
          <a:bodyPr>
            <a:normAutofit/>
          </a:bodyPr>
          <a:lstStyle/>
          <a:p>
            <a:pPr eaLnBrk="1" hangingPunct="1">
              <a:defRPr/>
            </a:pPr>
            <a:r>
              <a:rPr lang="zh-CN" altLang="en-US" smtClean="0">
                <a:latin typeface="华文行楷" pitchFamily="2" charset="-122"/>
              </a:rPr>
              <a:t>子密钥的产生</a:t>
            </a:r>
          </a:p>
        </p:txBody>
      </p:sp>
      <p:grpSp>
        <p:nvGrpSpPr>
          <p:cNvPr id="91140" name="Group 3"/>
          <p:cNvGrpSpPr>
            <a:grpSpLocks/>
          </p:cNvGrpSpPr>
          <p:nvPr/>
        </p:nvGrpSpPr>
        <p:grpSpPr bwMode="auto">
          <a:xfrm>
            <a:off x="228601" y="764704"/>
            <a:ext cx="7914735" cy="5877606"/>
            <a:chOff x="133" y="161"/>
            <a:chExt cx="5174" cy="4148"/>
          </a:xfrm>
        </p:grpSpPr>
        <p:sp>
          <p:nvSpPr>
            <p:cNvPr id="91142" name="Rectangle 4"/>
            <p:cNvSpPr>
              <a:spLocks noChangeArrowheads="1"/>
            </p:cNvSpPr>
            <p:nvPr/>
          </p:nvSpPr>
          <p:spPr bwMode="ltGray">
            <a:xfrm>
              <a:off x="665" y="161"/>
              <a:ext cx="2038"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000" b="1">
                  <a:solidFill>
                    <a:schemeClr val="tx1"/>
                  </a:solidFill>
                </a:rPr>
                <a:t>64位密钥</a:t>
              </a:r>
            </a:p>
          </p:txBody>
        </p:sp>
        <p:grpSp>
          <p:nvGrpSpPr>
            <p:cNvPr id="91143" name="Group 5"/>
            <p:cNvGrpSpPr>
              <a:grpSpLocks/>
            </p:cNvGrpSpPr>
            <p:nvPr/>
          </p:nvGrpSpPr>
          <p:grpSpPr bwMode="auto">
            <a:xfrm>
              <a:off x="1063" y="641"/>
              <a:ext cx="1064" cy="336"/>
              <a:chOff x="2064" y="1440"/>
              <a:chExt cx="1440" cy="336"/>
            </a:xfrm>
          </p:grpSpPr>
          <p:sp>
            <p:nvSpPr>
              <p:cNvPr id="91189" name="AutoShape 6"/>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headEnd/>
                <a:tailEnd/>
              </a:ln>
            </p:spPr>
            <p:txBody>
              <a:bodyPr wrap="none" anchor="ctr"/>
              <a:lstStyle/>
              <a:p>
                <a:endParaRPr lang="zh-CN" altLang="en-US" sz="1600" b="1">
                  <a:solidFill>
                    <a:schemeClr val="tx1"/>
                  </a:solidFill>
                </a:endParaRPr>
              </a:p>
            </p:txBody>
          </p:sp>
          <p:sp>
            <p:nvSpPr>
              <p:cNvPr id="91190" name="Rectangle 7"/>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000" b="1">
                    <a:solidFill>
                      <a:schemeClr val="tx1"/>
                    </a:solidFill>
                  </a:rPr>
                  <a:t>置换选择1</a:t>
                </a:r>
              </a:p>
            </p:txBody>
          </p:sp>
        </p:grpSp>
        <p:sp>
          <p:nvSpPr>
            <p:cNvPr id="91144" name="Rectangle 8"/>
            <p:cNvSpPr>
              <a:spLocks noChangeArrowheads="1"/>
            </p:cNvSpPr>
            <p:nvPr/>
          </p:nvSpPr>
          <p:spPr bwMode="ltGray">
            <a:xfrm>
              <a:off x="133" y="1169"/>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0</a:t>
              </a:r>
              <a:r>
                <a:rPr kumimoji="1" lang="en-US" altLang="zh-CN" sz="2000" b="1">
                  <a:solidFill>
                    <a:schemeClr val="tx1"/>
                  </a:solidFill>
                </a:rPr>
                <a:t>(28</a:t>
              </a:r>
              <a:r>
                <a:rPr kumimoji="1" lang="zh-CN" altLang="en-US" sz="2000" b="1">
                  <a:solidFill>
                    <a:schemeClr val="tx1"/>
                  </a:solidFill>
                </a:rPr>
                <a:t>位)</a:t>
              </a:r>
            </a:p>
          </p:txBody>
        </p:sp>
        <p:sp>
          <p:nvSpPr>
            <p:cNvPr id="91145" name="Rectangle 9"/>
            <p:cNvSpPr>
              <a:spLocks noChangeArrowheads="1"/>
            </p:cNvSpPr>
            <p:nvPr/>
          </p:nvSpPr>
          <p:spPr bwMode="ltGray">
            <a:xfrm>
              <a:off x="1817" y="1169"/>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0</a:t>
              </a:r>
              <a:r>
                <a:rPr kumimoji="1" lang="en-US" altLang="zh-CN" sz="2000" b="1">
                  <a:solidFill>
                    <a:schemeClr val="tx1"/>
                  </a:solidFill>
                </a:rPr>
                <a:t>(28</a:t>
              </a:r>
              <a:r>
                <a:rPr kumimoji="1" lang="zh-CN" altLang="en-US" sz="2000" b="1">
                  <a:solidFill>
                    <a:schemeClr val="tx1"/>
                  </a:solidFill>
                </a:rPr>
                <a:t>位)</a:t>
              </a:r>
            </a:p>
          </p:txBody>
        </p:sp>
        <p:sp>
          <p:nvSpPr>
            <p:cNvPr id="91146" name="AutoShape 10"/>
            <p:cNvSpPr>
              <a:spLocks noChangeArrowheads="1"/>
            </p:cNvSpPr>
            <p:nvPr/>
          </p:nvSpPr>
          <p:spPr bwMode="ltGray">
            <a:xfrm>
              <a:off x="443" y="1697"/>
              <a:ext cx="753" cy="240"/>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000" b="1">
                  <a:solidFill>
                    <a:schemeClr val="tx1"/>
                  </a:solidFill>
                </a:rPr>
                <a:t>循环左移</a:t>
              </a:r>
            </a:p>
          </p:txBody>
        </p:sp>
        <p:sp>
          <p:nvSpPr>
            <p:cNvPr id="91147" name="AutoShape 11"/>
            <p:cNvSpPr>
              <a:spLocks noChangeArrowheads="1"/>
            </p:cNvSpPr>
            <p:nvPr/>
          </p:nvSpPr>
          <p:spPr bwMode="ltGray">
            <a:xfrm>
              <a:off x="2127" y="1697"/>
              <a:ext cx="753" cy="240"/>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000" b="1">
                  <a:solidFill>
                    <a:schemeClr val="tx1"/>
                  </a:solidFill>
                </a:rPr>
                <a:t>循环左移</a:t>
              </a:r>
            </a:p>
          </p:txBody>
        </p:sp>
        <p:sp>
          <p:nvSpPr>
            <p:cNvPr id="91148" name="Rectangle 12"/>
            <p:cNvSpPr>
              <a:spLocks noChangeArrowheads="1"/>
            </p:cNvSpPr>
            <p:nvPr/>
          </p:nvSpPr>
          <p:spPr bwMode="ltGray">
            <a:xfrm>
              <a:off x="133" y="2177"/>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1</a:t>
              </a:r>
              <a:r>
                <a:rPr kumimoji="1" lang="en-US" altLang="zh-CN" sz="2000" b="1">
                  <a:solidFill>
                    <a:schemeClr val="tx1"/>
                  </a:solidFill>
                </a:rPr>
                <a:t>(28</a:t>
              </a:r>
              <a:r>
                <a:rPr kumimoji="1" lang="zh-CN" altLang="en-US" sz="2000" b="1">
                  <a:solidFill>
                    <a:schemeClr val="tx1"/>
                  </a:solidFill>
                </a:rPr>
                <a:t>位)</a:t>
              </a:r>
            </a:p>
          </p:txBody>
        </p:sp>
        <p:sp>
          <p:nvSpPr>
            <p:cNvPr id="91149" name="Rectangle 13"/>
            <p:cNvSpPr>
              <a:spLocks noChangeArrowheads="1"/>
            </p:cNvSpPr>
            <p:nvPr/>
          </p:nvSpPr>
          <p:spPr bwMode="ltGray">
            <a:xfrm>
              <a:off x="1817" y="2177"/>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1</a:t>
              </a:r>
              <a:r>
                <a:rPr kumimoji="1" lang="en-US" altLang="zh-CN" sz="2000" b="1">
                  <a:solidFill>
                    <a:schemeClr val="tx1"/>
                  </a:solidFill>
                </a:rPr>
                <a:t>(28</a:t>
              </a:r>
              <a:r>
                <a:rPr kumimoji="1" lang="zh-CN" altLang="en-US" sz="2000" b="1">
                  <a:solidFill>
                    <a:schemeClr val="tx1"/>
                  </a:solidFill>
                </a:rPr>
                <a:t>位)</a:t>
              </a:r>
            </a:p>
          </p:txBody>
        </p:sp>
        <p:grpSp>
          <p:nvGrpSpPr>
            <p:cNvPr id="91150" name="Group 14"/>
            <p:cNvGrpSpPr>
              <a:grpSpLocks/>
            </p:cNvGrpSpPr>
            <p:nvPr/>
          </p:nvGrpSpPr>
          <p:grpSpPr bwMode="auto">
            <a:xfrm>
              <a:off x="3500" y="2513"/>
              <a:ext cx="1064" cy="336"/>
              <a:chOff x="2064" y="1440"/>
              <a:chExt cx="1440" cy="336"/>
            </a:xfrm>
          </p:grpSpPr>
          <p:sp>
            <p:nvSpPr>
              <p:cNvPr id="91187" name="AutoShape 15"/>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headEnd/>
                <a:tailEnd/>
              </a:ln>
            </p:spPr>
            <p:txBody>
              <a:bodyPr wrap="none" anchor="ctr"/>
              <a:lstStyle/>
              <a:p>
                <a:endParaRPr lang="zh-CN" altLang="en-US" sz="1600" b="1">
                  <a:solidFill>
                    <a:schemeClr val="tx1"/>
                  </a:solidFill>
                </a:endParaRPr>
              </a:p>
            </p:txBody>
          </p:sp>
          <p:sp>
            <p:nvSpPr>
              <p:cNvPr id="91188" name="Rectangle 16"/>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000" b="1">
                    <a:solidFill>
                      <a:schemeClr val="tx1"/>
                    </a:solidFill>
                  </a:rPr>
                  <a:t>置换选择2</a:t>
                </a:r>
              </a:p>
            </p:txBody>
          </p:sp>
        </p:grpSp>
        <p:sp>
          <p:nvSpPr>
            <p:cNvPr id="91151" name="Line 17"/>
            <p:cNvSpPr>
              <a:spLocks noChangeShapeType="1"/>
            </p:cNvSpPr>
            <p:nvPr/>
          </p:nvSpPr>
          <p:spPr bwMode="ltGray">
            <a:xfrm>
              <a:off x="1639" y="449"/>
              <a:ext cx="0" cy="192"/>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2" name="Line 18"/>
            <p:cNvSpPr>
              <a:spLocks noChangeShapeType="1"/>
            </p:cNvSpPr>
            <p:nvPr/>
          </p:nvSpPr>
          <p:spPr bwMode="ltGray">
            <a:xfrm>
              <a:off x="798" y="1073"/>
              <a:ext cx="0" cy="96"/>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3" name="Line 19"/>
            <p:cNvSpPr>
              <a:spLocks noChangeShapeType="1"/>
            </p:cNvSpPr>
            <p:nvPr/>
          </p:nvSpPr>
          <p:spPr bwMode="ltGray">
            <a:xfrm>
              <a:off x="2481" y="1073"/>
              <a:ext cx="0" cy="96"/>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4" name="Line 20"/>
            <p:cNvSpPr>
              <a:spLocks noChangeShapeType="1"/>
            </p:cNvSpPr>
            <p:nvPr/>
          </p:nvSpPr>
          <p:spPr bwMode="ltGray">
            <a:xfrm>
              <a:off x="798" y="1073"/>
              <a:ext cx="1683" cy="0"/>
            </a:xfrm>
            <a:prstGeom prst="line">
              <a:avLst/>
            </a:prstGeom>
            <a:noFill/>
            <a:ln w="9525" cap="rnd">
              <a:solidFill>
                <a:srgbClr val="969696"/>
              </a:solidFill>
              <a:round/>
              <a:headEnd/>
              <a:tailEnd/>
            </a:ln>
          </p:spPr>
          <p:txBody>
            <a:bodyPr wrap="none" anchor="ctr"/>
            <a:lstStyle/>
            <a:p>
              <a:endParaRPr lang="zh-CN" altLang="en-US" sz="1600" b="1"/>
            </a:p>
          </p:txBody>
        </p:sp>
        <p:sp>
          <p:nvSpPr>
            <p:cNvPr id="91155" name="Line 21"/>
            <p:cNvSpPr>
              <a:spLocks noChangeShapeType="1"/>
            </p:cNvSpPr>
            <p:nvPr/>
          </p:nvSpPr>
          <p:spPr bwMode="ltGray">
            <a:xfrm>
              <a:off x="1595" y="977"/>
              <a:ext cx="0" cy="96"/>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6" name="Line 22"/>
            <p:cNvSpPr>
              <a:spLocks noChangeShapeType="1"/>
            </p:cNvSpPr>
            <p:nvPr/>
          </p:nvSpPr>
          <p:spPr bwMode="ltGray">
            <a:xfrm>
              <a:off x="842" y="1457"/>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7" name="Line 23"/>
            <p:cNvSpPr>
              <a:spLocks noChangeShapeType="1"/>
            </p:cNvSpPr>
            <p:nvPr/>
          </p:nvSpPr>
          <p:spPr bwMode="ltGray">
            <a:xfrm>
              <a:off x="842" y="1937"/>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8" name="Line 24"/>
            <p:cNvSpPr>
              <a:spLocks noChangeShapeType="1"/>
            </p:cNvSpPr>
            <p:nvPr/>
          </p:nvSpPr>
          <p:spPr bwMode="ltGray">
            <a:xfrm>
              <a:off x="2481" y="1457"/>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9" name="Line 25"/>
            <p:cNvSpPr>
              <a:spLocks noChangeShapeType="1"/>
            </p:cNvSpPr>
            <p:nvPr/>
          </p:nvSpPr>
          <p:spPr bwMode="ltGray">
            <a:xfrm>
              <a:off x="2481" y="1937"/>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60" name="Line 26"/>
            <p:cNvSpPr>
              <a:spLocks noChangeShapeType="1"/>
            </p:cNvSpPr>
            <p:nvPr/>
          </p:nvSpPr>
          <p:spPr bwMode="ltGray">
            <a:xfrm>
              <a:off x="842" y="2657"/>
              <a:ext cx="2658" cy="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61" name="Line 27"/>
            <p:cNvSpPr>
              <a:spLocks noChangeShapeType="1"/>
            </p:cNvSpPr>
            <p:nvPr/>
          </p:nvSpPr>
          <p:spPr bwMode="ltGray">
            <a:xfrm>
              <a:off x="842" y="2465"/>
              <a:ext cx="0" cy="192"/>
            </a:xfrm>
            <a:prstGeom prst="line">
              <a:avLst/>
            </a:prstGeom>
            <a:noFill/>
            <a:ln w="9525" cap="rnd">
              <a:solidFill>
                <a:srgbClr val="969696"/>
              </a:solidFill>
              <a:round/>
              <a:headEnd/>
              <a:tailEnd/>
            </a:ln>
          </p:spPr>
          <p:txBody>
            <a:bodyPr wrap="none" anchor="ctr"/>
            <a:lstStyle/>
            <a:p>
              <a:endParaRPr lang="zh-CN" altLang="en-US" sz="1600" b="1"/>
            </a:p>
          </p:txBody>
        </p:sp>
        <p:sp>
          <p:nvSpPr>
            <p:cNvPr id="91162" name="Line 28"/>
            <p:cNvSpPr>
              <a:spLocks noChangeShapeType="1"/>
            </p:cNvSpPr>
            <p:nvPr/>
          </p:nvSpPr>
          <p:spPr bwMode="ltGray">
            <a:xfrm>
              <a:off x="2481" y="2465"/>
              <a:ext cx="0" cy="192"/>
            </a:xfrm>
            <a:prstGeom prst="line">
              <a:avLst/>
            </a:prstGeom>
            <a:noFill/>
            <a:ln w="9525" cap="rnd">
              <a:solidFill>
                <a:srgbClr val="969696"/>
              </a:solidFill>
              <a:round/>
              <a:headEnd/>
              <a:tailEnd/>
            </a:ln>
          </p:spPr>
          <p:txBody>
            <a:bodyPr wrap="none" anchor="ctr"/>
            <a:lstStyle/>
            <a:p>
              <a:endParaRPr lang="zh-CN" altLang="en-US" sz="1600" b="1"/>
            </a:p>
          </p:txBody>
        </p:sp>
        <p:sp>
          <p:nvSpPr>
            <p:cNvPr id="91163" name="Line 29"/>
            <p:cNvSpPr>
              <a:spLocks noChangeShapeType="1"/>
            </p:cNvSpPr>
            <p:nvPr/>
          </p:nvSpPr>
          <p:spPr bwMode="ltGray">
            <a:xfrm>
              <a:off x="4564" y="2705"/>
              <a:ext cx="664" cy="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64" name="Text Box 30"/>
            <p:cNvSpPr txBox="1">
              <a:spLocks noChangeArrowheads="1"/>
            </p:cNvSpPr>
            <p:nvPr/>
          </p:nvSpPr>
          <p:spPr bwMode="ltGray">
            <a:xfrm>
              <a:off x="4722" y="2346"/>
              <a:ext cx="306" cy="282"/>
            </a:xfrm>
            <a:prstGeom prst="rect">
              <a:avLst/>
            </a:prstGeom>
            <a:noFill/>
            <a:ln w="9525" cap="rnd">
              <a:noFill/>
              <a:miter lim="800000"/>
              <a:headEnd/>
              <a:tailEnd/>
            </a:ln>
          </p:spPr>
          <p:txBody>
            <a:bodyPr wrap="none">
              <a:spAutoFit/>
            </a:bodyPr>
            <a:lstStyle/>
            <a:p>
              <a:pPr algn="ctr" eaLnBrk="0" hangingPunct="0"/>
              <a:r>
                <a:rPr kumimoji="1" lang="en-US" altLang="zh-CN" sz="2000" b="1">
                  <a:solidFill>
                    <a:schemeClr val="tx1"/>
                  </a:solidFill>
                </a:rPr>
                <a:t>K</a:t>
              </a:r>
              <a:r>
                <a:rPr kumimoji="1" lang="en-US" altLang="zh-CN" sz="2000" b="1" baseline="-25000">
                  <a:solidFill>
                    <a:schemeClr val="tx1"/>
                  </a:solidFill>
                </a:rPr>
                <a:t>1</a:t>
              </a:r>
              <a:endParaRPr kumimoji="1" lang="en-US" altLang="zh-CN" sz="2000" b="1">
                <a:solidFill>
                  <a:schemeClr val="tx1"/>
                </a:solidFill>
              </a:endParaRPr>
            </a:p>
          </p:txBody>
        </p:sp>
        <p:sp>
          <p:nvSpPr>
            <p:cNvPr id="91165" name="Text Box 31"/>
            <p:cNvSpPr txBox="1">
              <a:spLocks noChangeArrowheads="1"/>
            </p:cNvSpPr>
            <p:nvPr/>
          </p:nvSpPr>
          <p:spPr bwMode="ltGray">
            <a:xfrm>
              <a:off x="4590" y="2731"/>
              <a:ext cx="567"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(48位)</a:t>
              </a:r>
            </a:p>
          </p:txBody>
        </p:sp>
        <p:sp>
          <p:nvSpPr>
            <p:cNvPr id="91166" name="Text Box 32"/>
            <p:cNvSpPr txBox="1">
              <a:spLocks noChangeArrowheads="1"/>
            </p:cNvSpPr>
            <p:nvPr/>
          </p:nvSpPr>
          <p:spPr bwMode="ltGray">
            <a:xfrm>
              <a:off x="2909" y="2635"/>
              <a:ext cx="568"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(56位)</a:t>
              </a:r>
            </a:p>
          </p:txBody>
        </p:sp>
        <p:sp>
          <p:nvSpPr>
            <p:cNvPr id="91167" name="AutoShape 33"/>
            <p:cNvSpPr>
              <a:spLocks noChangeArrowheads="1"/>
            </p:cNvSpPr>
            <p:nvPr/>
          </p:nvSpPr>
          <p:spPr bwMode="ltGray">
            <a:xfrm>
              <a:off x="443" y="2993"/>
              <a:ext cx="753" cy="240"/>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000" b="1">
                  <a:solidFill>
                    <a:schemeClr val="tx1"/>
                  </a:solidFill>
                </a:rPr>
                <a:t>循环左移</a:t>
              </a:r>
            </a:p>
          </p:txBody>
        </p:sp>
        <p:sp>
          <p:nvSpPr>
            <p:cNvPr id="91168" name="AutoShape 34"/>
            <p:cNvSpPr>
              <a:spLocks noChangeArrowheads="1"/>
            </p:cNvSpPr>
            <p:nvPr/>
          </p:nvSpPr>
          <p:spPr bwMode="ltGray">
            <a:xfrm>
              <a:off x="2127" y="2993"/>
              <a:ext cx="753" cy="240"/>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000" b="1">
                  <a:solidFill>
                    <a:schemeClr val="tx1"/>
                  </a:solidFill>
                </a:rPr>
                <a:t>循环左移</a:t>
              </a:r>
            </a:p>
          </p:txBody>
        </p:sp>
        <p:sp>
          <p:nvSpPr>
            <p:cNvPr id="91169" name="Rectangle 35"/>
            <p:cNvSpPr>
              <a:spLocks noChangeArrowheads="1"/>
            </p:cNvSpPr>
            <p:nvPr/>
          </p:nvSpPr>
          <p:spPr bwMode="ltGray">
            <a:xfrm>
              <a:off x="133" y="3473"/>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i</a:t>
              </a:r>
              <a:r>
                <a:rPr kumimoji="1" lang="en-US" altLang="zh-CN" sz="2000" b="1">
                  <a:solidFill>
                    <a:schemeClr val="tx1"/>
                  </a:solidFill>
                </a:rPr>
                <a:t>(28</a:t>
              </a:r>
              <a:r>
                <a:rPr kumimoji="1" lang="zh-CN" altLang="en-US" sz="2000" b="1">
                  <a:solidFill>
                    <a:schemeClr val="tx1"/>
                  </a:solidFill>
                </a:rPr>
                <a:t>位)</a:t>
              </a:r>
            </a:p>
          </p:txBody>
        </p:sp>
        <p:sp>
          <p:nvSpPr>
            <p:cNvPr id="91170" name="Rectangle 36"/>
            <p:cNvSpPr>
              <a:spLocks noChangeArrowheads="1"/>
            </p:cNvSpPr>
            <p:nvPr/>
          </p:nvSpPr>
          <p:spPr bwMode="ltGray">
            <a:xfrm>
              <a:off x="1817" y="3473"/>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i</a:t>
              </a:r>
              <a:r>
                <a:rPr kumimoji="1" lang="en-US" altLang="zh-CN" sz="2000" b="1">
                  <a:solidFill>
                    <a:schemeClr val="tx1"/>
                  </a:solidFill>
                </a:rPr>
                <a:t>(28</a:t>
              </a:r>
              <a:r>
                <a:rPr kumimoji="1" lang="zh-CN" altLang="en-US" sz="2000" b="1">
                  <a:solidFill>
                    <a:schemeClr val="tx1"/>
                  </a:solidFill>
                </a:rPr>
                <a:t>位)</a:t>
              </a:r>
            </a:p>
          </p:txBody>
        </p:sp>
        <p:grpSp>
          <p:nvGrpSpPr>
            <p:cNvPr id="91171" name="Group 37"/>
            <p:cNvGrpSpPr>
              <a:grpSpLocks/>
            </p:cNvGrpSpPr>
            <p:nvPr/>
          </p:nvGrpSpPr>
          <p:grpSpPr bwMode="auto">
            <a:xfrm>
              <a:off x="3500" y="3809"/>
              <a:ext cx="1064" cy="336"/>
              <a:chOff x="2064" y="1440"/>
              <a:chExt cx="1440" cy="336"/>
            </a:xfrm>
          </p:grpSpPr>
          <p:sp>
            <p:nvSpPr>
              <p:cNvPr id="91185" name="AutoShape 38"/>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headEnd/>
                <a:tailEnd/>
              </a:ln>
            </p:spPr>
            <p:txBody>
              <a:bodyPr wrap="none" anchor="ctr"/>
              <a:lstStyle/>
              <a:p>
                <a:endParaRPr lang="zh-CN" altLang="en-US" sz="1600" b="1">
                  <a:solidFill>
                    <a:schemeClr val="tx1"/>
                  </a:solidFill>
                </a:endParaRPr>
              </a:p>
            </p:txBody>
          </p:sp>
          <p:sp>
            <p:nvSpPr>
              <p:cNvPr id="91186" name="Rectangle 39"/>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000" b="1">
                    <a:solidFill>
                      <a:schemeClr val="tx1"/>
                    </a:solidFill>
                  </a:rPr>
                  <a:t>置换选择2</a:t>
                </a:r>
              </a:p>
            </p:txBody>
          </p:sp>
        </p:grpSp>
        <p:sp>
          <p:nvSpPr>
            <p:cNvPr id="91172" name="Line 40"/>
            <p:cNvSpPr>
              <a:spLocks noChangeShapeType="1"/>
            </p:cNvSpPr>
            <p:nvPr/>
          </p:nvSpPr>
          <p:spPr bwMode="ltGray">
            <a:xfrm>
              <a:off x="842" y="2753"/>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3" name="Line 41"/>
            <p:cNvSpPr>
              <a:spLocks noChangeShapeType="1"/>
            </p:cNvSpPr>
            <p:nvPr/>
          </p:nvSpPr>
          <p:spPr bwMode="ltGray">
            <a:xfrm>
              <a:off x="842" y="3233"/>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4" name="Line 42"/>
            <p:cNvSpPr>
              <a:spLocks noChangeShapeType="1"/>
            </p:cNvSpPr>
            <p:nvPr/>
          </p:nvSpPr>
          <p:spPr bwMode="ltGray">
            <a:xfrm>
              <a:off x="2481" y="2753"/>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5" name="Line 43"/>
            <p:cNvSpPr>
              <a:spLocks noChangeShapeType="1"/>
            </p:cNvSpPr>
            <p:nvPr/>
          </p:nvSpPr>
          <p:spPr bwMode="ltGray">
            <a:xfrm>
              <a:off x="2481" y="3233"/>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6" name="Line 44"/>
            <p:cNvSpPr>
              <a:spLocks noChangeShapeType="1"/>
            </p:cNvSpPr>
            <p:nvPr/>
          </p:nvSpPr>
          <p:spPr bwMode="ltGray">
            <a:xfrm>
              <a:off x="842" y="3953"/>
              <a:ext cx="2658" cy="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7" name="Line 45"/>
            <p:cNvSpPr>
              <a:spLocks noChangeShapeType="1"/>
            </p:cNvSpPr>
            <p:nvPr/>
          </p:nvSpPr>
          <p:spPr bwMode="ltGray">
            <a:xfrm>
              <a:off x="842" y="3761"/>
              <a:ext cx="0" cy="192"/>
            </a:xfrm>
            <a:prstGeom prst="line">
              <a:avLst/>
            </a:prstGeom>
            <a:noFill/>
            <a:ln w="9525" cap="rnd">
              <a:solidFill>
                <a:srgbClr val="969696"/>
              </a:solidFill>
              <a:round/>
              <a:headEnd/>
              <a:tailEnd/>
            </a:ln>
          </p:spPr>
          <p:txBody>
            <a:bodyPr wrap="none" anchor="ctr"/>
            <a:lstStyle/>
            <a:p>
              <a:endParaRPr lang="zh-CN" altLang="en-US" sz="1600" b="1"/>
            </a:p>
          </p:txBody>
        </p:sp>
        <p:sp>
          <p:nvSpPr>
            <p:cNvPr id="91178" name="Line 46"/>
            <p:cNvSpPr>
              <a:spLocks noChangeShapeType="1"/>
            </p:cNvSpPr>
            <p:nvPr/>
          </p:nvSpPr>
          <p:spPr bwMode="ltGray">
            <a:xfrm>
              <a:off x="2481" y="3761"/>
              <a:ext cx="0" cy="192"/>
            </a:xfrm>
            <a:prstGeom prst="line">
              <a:avLst/>
            </a:prstGeom>
            <a:noFill/>
            <a:ln w="9525" cap="rnd">
              <a:solidFill>
                <a:srgbClr val="969696"/>
              </a:solidFill>
              <a:round/>
              <a:headEnd/>
              <a:tailEnd/>
            </a:ln>
          </p:spPr>
          <p:txBody>
            <a:bodyPr wrap="none" anchor="ctr"/>
            <a:lstStyle/>
            <a:p>
              <a:endParaRPr lang="zh-CN" altLang="en-US" sz="1600" b="1"/>
            </a:p>
          </p:txBody>
        </p:sp>
        <p:sp>
          <p:nvSpPr>
            <p:cNvPr id="91179" name="Line 47"/>
            <p:cNvSpPr>
              <a:spLocks noChangeShapeType="1"/>
            </p:cNvSpPr>
            <p:nvPr/>
          </p:nvSpPr>
          <p:spPr bwMode="ltGray">
            <a:xfrm>
              <a:off x="4564" y="4001"/>
              <a:ext cx="664" cy="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80" name="Text Box 48"/>
            <p:cNvSpPr txBox="1">
              <a:spLocks noChangeArrowheads="1"/>
            </p:cNvSpPr>
            <p:nvPr/>
          </p:nvSpPr>
          <p:spPr bwMode="ltGray">
            <a:xfrm>
              <a:off x="4734" y="3643"/>
              <a:ext cx="282" cy="282"/>
            </a:xfrm>
            <a:prstGeom prst="rect">
              <a:avLst/>
            </a:prstGeom>
            <a:noFill/>
            <a:ln w="9525" cap="rnd">
              <a:noFill/>
              <a:miter lim="800000"/>
              <a:headEnd/>
              <a:tailEnd/>
            </a:ln>
          </p:spPr>
          <p:txBody>
            <a:bodyPr wrap="none">
              <a:spAutoFit/>
            </a:bodyPr>
            <a:lstStyle/>
            <a:p>
              <a:pPr algn="ctr" eaLnBrk="0" hangingPunct="0"/>
              <a:r>
                <a:rPr kumimoji="1" lang="en-US" altLang="zh-CN" sz="2000" b="1">
                  <a:solidFill>
                    <a:schemeClr val="tx1"/>
                  </a:solidFill>
                </a:rPr>
                <a:t>K</a:t>
              </a:r>
              <a:r>
                <a:rPr kumimoji="1" lang="en-US" altLang="zh-CN" sz="2000" b="1" baseline="-25000">
                  <a:solidFill>
                    <a:schemeClr val="tx1"/>
                  </a:solidFill>
                </a:rPr>
                <a:t>i</a:t>
              </a:r>
              <a:endParaRPr kumimoji="1" lang="en-US" altLang="zh-CN" sz="2000" b="1">
                <a:solidFill>
                  <a:schemeClr val="tx1"/>
                </a:solidFill>
              </a:endParaRPr>
            </a:p>
          </p:txBody>
        </p:sp>
        <p:sp>
          <p:nvSpPr>
            <p:cNvPr id="91181" name="Text Box 49"/>
            <p:cNvSpPr txBox="1">
              <a:spLocks noChangeArrowheads="1"/>
            </p:cNvSpPr>
            <p:nvPr/>
          </p:nvSpPr>
          <p:spPr bwMode="ltGray">
            <a:xfrm>
              <a:off x="4593" y="4027"/>
              <a:ext cx="567"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(48位)</a:t>
              </a:r>
            </a:p>
          </p:txBody>
        </p:sp>
        <p:sp>
          <p:nvSpPr>
            <p:cNvPr id="91182" name="Text Box 50"/>
            <p:cNvSpPr txBox="1">
              <a:spLocks noChangeArrowheads="1"/>
            </p:cNvSpPr>
            <p:nvPr/>
          </p:nvSpPr>
          <p:spPr bwMode="ltGray">
            <a:xfrm>
              <a:off x="2909" y="3932"/>
              <a:ext cx="568"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(56位)</a:t>
              </a:r>
            </a:p>
          </p:txBody>
        </p:sp>
        <p:sp>
          <p:nvSpPr>
            <p:cNvPr id="91183" name="Text Box 51"/>
            <p:cNvSpPr txBox="1">
              <a:spLocks noChangeArrowheads="1"/>
            </p:cNvSpPr>
            <p:nvPr/>
          </p:nvSpPr>
          <p:spPr bwMode="ltGray">
            <a:xfrm>
              <a:off x="3500" y="236"/>
              <a:ext cx="1807"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16个子密钥的生成算法</a:t>
              </a:r>
              <a:endParaRPr kumimoji="1" lang="en-US" altLang="zh-CN" sz="2000" b="1">
                <a:solidFill>
                  <a:schemeClr val="tx1"/>
                </a:solidFill>
              </a:endParaRPr>
            </a:p>
          </p:txBody>
        </p:sp>
        <p:sp>
          <p:nvSpPr>
            <p:cNvPr id="91184" name="Text Box 52"/>
            <p:cNvSpPr txBox="1">
              <a:spLocks noChangeArrowheads="1"/>
            </p:cNvSpPr>
            <p:nvPr/>
          </p:nvSpPr>
          <p:spPr bwMode="ltGray">
            <a:xfrm>
              <a:off x="3744" y="466"/>
              <a:ext cx="1563" cy="1825"/>
            </a:xfrm>
            <a:prstGeom prst="rect">
              <a:avLst/>
            </a:prstGeom>
            <a:solidFill>
              <a:schemeClr val="bg1"/>
            </a:solidFill>
            <a:ln w="9525" cap="rnd">
              <a:solidFill>
                <a:schemeClr val="tx2"/>
              </a:solidFill>
              <a:miter lim="800000"/>
              <a:headEnd/>
              <a:tailEnd/>
            </a:ln>
          </p:spPr>
          <p:txBody>
            <a:bodyPr wrap="none">
              <a:spAutoFit/>
            </a:bodyPr>
            <a:lstStyle/>
            <a:p>
              <a:pPr eaLnBrk="0" hangingPunct="0"/>
              <a:r>
                <a:rPr kumimoji="1" lang="zh-CN" altLang="en-US" b="1">
                  <a:solidFill>
                    <a:schemeClr val="tx1"/>
                  </a:solidFill>
                </a:rPr>
                <a:t>循环左移：</a:t>
              </a:r>
            </a:p>
            <a:p>
              <a:pPr eaLnBrk="0" hangingPunct="0"/>
              <a:r>
                <a:rPr kumimoji="1" lang="zh-CN" altLang="en-US" b="1">
                  <a:solidFill>
                    <a:schemeClr val="tx1"/>
                  </a:solidFill>
                  <a:latin typeface="Courier New" pitchFamily="49" charset="0"/>
                </a:rPr>
                <a:t>1    1    9    1</a:t>
              </a:r>
            </a:p>
            <a:p>
              <a:pPr eaLnBrk="0" hangingPunct="0"/>
              <a:r>
                <a:rPr kumimoji="1" lang="zh-CN" altLang="en-US" b="1">
                  <a:solidFill>
                    <a:schemeClr val="tx1"/>
                  </a:solidFill>
                  <a:latin typeface="Courier New" pitchFamily="49" charset="0"/>
                </a:rPr>
                <a:t>2    1   10    2</a:t>
              </a:r>
            </a:p>
            <a:p>
              <a:pPr eaLnBrk="0" hangingPunct="0"/>
              <a:r>
                <a:rPr kumimoji="1" lang="zh-CN" altLang="en-US" b="1">
                  <a:solidFill>
                    <a:schemeClr val="tx1"/>
                  </a:solidFill>
                  <a:latin typeface="Courier New" pitchFamily="49" charset="0"/>
                </a:rPr>
                <a:t>3    2   11    2</a:t>
              </a:r>
            </a:p>
            <a:p>
              <a:pPr eaLnBrk="0" hangingPunct="0"/>
              <a:r>
                <a:rPr kumimoji="1" lang="zh-CN" altLang="en-US" b="1">
                  <a:solidFill>
                    <a:schemeClr val="tx1"/>
                  </a:solidFill>
                  <a:latin typeface="Courier New" pitchFamily="49" charset="0"/>
                </a:rPr>
                <a:t>4    2   12    2</a:t>
              </a:r>
            </a:p>
            <a:p>
              <a:pPr eaLnBrk="0" hangingPunct="0"/>
              <a:r>
                <a:rPr kumimoji="1" lang="zh-CN" altLang="en-US" b="1">
                  <a:solidFill>
                    <a:schemeClr val="tx1"/>
                  </a:solidFill>
                  <a:latin typeface="Courier New" pitchFamily="49" charset="0"/>
                </a:rPr>
                <a:t>5    2   13    2</a:t>
              </a:r>
            </a:p>
            <a:p>
              <a:pPr eaLnBrk="0" hangingPunct="0"/>
              <a:r>
                <a:rPr kumimoji="1" lang="zh-CN" altLang="en-US" b="1">
                  <a:solidFill>
                    <a:schemeClr val="tx1"/>
                  </a:solidFill>
                  <a:latin typeface="Courier New" pitchFamily="49" charset="0"/>
                </a:rPr>
                <a:t>6    2   14    2</a:t>
              </a:r>
            </a:p>
            <a:p>
              <a:pPr eaLnBrk="0" hangingPunct="0"/>
              <a:r>
                <a:rPr kumimoji="1" lang="zh-CN" altLang="en-US" b="1">
                  <a:solidFill>
                    <a:schemeClr val="tx1"/>
                  </a:solidFill>
                  <a:latin typeface="Courier New" pitchFamily="49" charset="0"/>
                </a:rPr>
                <a:t>7    2   15    2</a:t>
              </a:r>
            </a:p>
            <a:p>
              <a:pPr eaLnBrk="0" hangingPunct="0"/>
              <a:r>
                <a:rPr kumimoji="1" lang="zh-CN" altLang="en-US" b="1">
                  <a:solidFill>
                    <a:schemeClr val="tx1"/>
                  </a:solidFill>
                  <a:latin typeface="Courier New" pitchFamily="49" charset="0"/>
                </a:rPr>
                <a:t>8    2   16    1</a:t>
              </a:r>
              <a:endParaRPr kumimoji="1" lang="zh-CN" altLang="en-US" b="1">
                <a:solidFill>
                  <a:schemeClr val="tx1"/>
                </a:solidFill>
              </a:endParaRPr>
            </a:p>
          </p:txBody>
        </p:sp>
      </p:grpSp>
    </p:spTree>
    <p:extLst>
      <p:ext uri="{BB962C8B-B14F-4D97-AF65-F5344CB8AC3E}">
        <p14:creationId xmlns:p14="http://schemas.microsoft.com/office/powerpoint/2010/main" val="2535255087"/>
      </p:ext>
    </p:extLst>
  </p:cSld>
  <p:clrMapOvr>
    <a:masterClrMapping/>
  </p:clrMapOvr>
  <p:transition spd="slow">
    <p:pull/>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DES</a:t>
            </a:r>
            <a:r>
              <a:rPr lang="zh-CN" altLang="en-US" smtClean="0"/>
              <a:t>完整一轮迭代</a:t>
            </a:r>
            <a:endParaRPr lang="zh-CN" altLang="en-US"/>
          </a:p>
        </p:txBody>
      </p:sp>
      <p:pic>
        <p:nvPicPr>
          <p:cNvPr id="208898" name="Picture 2" descr="http://www.gxu.edu.cn/college/hxhgxy/sec/COURSE/images/Image2.gif"/>
          <p:cNvPicPr>
            <a:picLocks noChangeAspect="1" noChangeArrowheads="1"/>
          </p:cNvPicPr>
          <p:nvPr/>
        </p:nvPicPr>
        <p:blipFill>
          <a:blip r:embed="rId2"/>
          <a:srcRect/>
          <a:stretch>
            <a:fillRect/>
          </a:stretch>
        </p:blipFill>
        <p:spPr bwMode="auto">
          <a:xfrm>
            <a:off x="1643042" y="1785926"/>
            <a:ext cx="6143668" cy="4062975"/>
          </a:xfrm>
          <a:prstGeom prst="rect">
            <a:avLst/>
          </a:prstGeom>
          <a:noFill/>
        </p:spPr>
      </p:pic>
    </p:spTree>
    <p:extLst>
      <p:ext uri="{BB962C8B-B14F-4D97-AF65-F5344CB8AC3E}">
        <p14:creationId xmlns:p14="http://schemas.microsoft.com/office/powerpoint/2010/main" val="4110128876"/>
      </p:ext>
    </p:extLst>
  </p:cSld>
  <p:clrMapOvr>
    <a:masterClrMapping/>
  </p:clrMapOvr>
  <p:transition spd="slow">
    <p:pull/>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1620" name="Rectangle 8"/>
          <p:cNvSpPr>
            <a:spLocks noGrp="1" noChangeArrowheads="1"/>
          </p:cNvSpPr>
          <p:nvPr>
            <p:ph idx="1"/>
          </p:nvPr>
        </p:nvSpPr>
        <p:spPr/>
        <p:txBody>
          <a:bodyPr>
            <a:normAutofit/>
          </a:bodyPr>
          <a:lstStyle/>
          <a:p>
            <a:r>
              <a:rPr lang="zh-CN" altLang="en-US"/>
              <a:t>大数加密</a:t>
            </a:r>
            <a:r>
              <a:rPr lang="zh-CN" altLang="en-US" smtClean="0"/>
              <a:t>问题：</a:t>
            </a:r>
            <a:endParaRPr lang="en-US" altLang="zh-CN" smtClean="0"/>
          </a:p>
          <a:p>
            <a:pPr lvl="1"/>
            <a:r>
              <a:rPr lang="zh-CN" altLang="en-US" smtClean="0"/>
              <a:t>保持</a:t>
            </a:r>
            <a:r>
              <a:rPr lang="zh-CN" altLang="en-US"/>
              <a:t>各分组内容的</a:t>
            </a:r>
            <a:r>
              <a:rPr lang="zh-CN" altLang="en-US" smtClean="0"/>
              <a:t>完整</a:t>
            </a:r>
            <a:endParaRPr lang="en-US" altLang="zh-CN" smtClean="0"/>
          </a:p>
          <a:p>
            <a:pPr lvl="1"/>
            <a:r>
              <a:rPr lang="zh-CN" altLang="en-US" smtClean="0"/>
              <a:t>保持</a:t>
            </a:r>
            <a:r>
              <a:rPr lang="zh-CN" altLang="en-US"/>
              <a:t>各分组的次序</a:t>
            </a:r>
            <a:r>
              <a:rPr lang="zh-CN" altLang="en-US" smtClean="0"/>
              <a:t>不变</a:t>
            </a:r>
            <a:endParaRPr lang="zh-CN" altLang="en-US"/>
          </a:p>
          <a:p>
            <a:r>
              <a:rPr lang="zh-CN" altLang="en-US" smtClean="0"/>
              <a:t>加密算法不仅要包括加密算法本身，还需要带有某种大数加密机制。</a:t>
            </a:r>
            <a:endParaRPr lang="en-US" altLang="zh-CN" smtClean="0"/>
          </a:p>
          <a:p>
            <a:r>
              <a:rPr lang="zh-CN" altLang="en-US" smtClean="0"/>
              <a:t>根据加密分组间的关联方式，可以分为</a:t>
            </a:r>
            <a:r>
              <a:rPr lang="zh-CN" altLang="en-US"/>
              <a:t>五</a:t>
            </a:r>
            <a:r>
              <a:rPr lang="zh-CN" altLang="en-US" smtClean="0"/>
              <a:t>种加密模式。</a:t>
            </a:r>
          </a:p>
        </p:txBody>
      </p:sp>
      <p:sp>
        <p:nvSpPr>
          <p:cNvPr id="106499" name="Rectangle 7"/>
          <p:cNvSpPr>
            <a:spLocks noGrp="1" noChangeArrowheads="1"/>
          </p:cNvSpPr>
          <p:nvPr>
            <p:ph type="title"/>
          </p:nvPr>
        </p:nvSpPr>
        <p:spPr/>
        <p:txBody>
          <a:bodyPr/>
          <a:lstStyle/>
          <a:p>
            <a:r>
              <a:rPr lang="zh-CN" altLang="en-US" smtClean="0"/>
              <a:t>分组</a:t>
            </a:r>
            <a:r>
              <a:rPr lang="zh-CN" altLang="en-US"/>
              <a:t>密码</a:t>
            </a:r>
            <a:r>
              <a:rPr lang="zh-CN" altLang="en-US" smtClean="0"/>
              <a:t>加密模式</a:t>
            </a:r>
          </a:p>
        </p:txBody>
      </p:sp>
    </p:spTree>
    <p:extLst>
      <p:ext uri="{BB962C8B-B14F-4D97-AF65-F5344CB8AC3E}">
        <p14:creationId xmlns:p14="http://schemas.microsoft.com/office/powerpoint/2010/main" val="3777337956"/>
      </p:ext>
    </p:extLst>
  </p:cSld>
  <p:clrMapOvr>
    <a:masterClrMapping/>
  </p:clrMapOvr>
  <p:transition spd="slow">
    <p:pull/>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07523" name="Rectangle 6"/>
          <p:cNvSpPr>
            <a:spLocks noGrp="1" noChangeArrowheads="1"/>
          </p:cNvSpPr>
          <p:nvPr>
            <p:ph type="title"/>
          </p:nvPr>
        </p:nvSpPr>
        <p:spPr/>
        <p:txBody>
          <a:bodyPr>
            <a:noAutofit/>
          </a:bodyPr>
          <a:lstStyle/>
          <a:p>
            <a:r>
              <a:rPr lang="zh-CN" altLang="en-US" sz="2800" smtClean="0"/>
              <a:t>电子代码本（</a:t>
            </a:r>
            <a:r>
              <a:rPr lang="en-US" altLang="zh-CN" sz="2800" smtClean="0"/>
              <a:t>ECB-Electronic Code Book</a:t>
            </a:r>
            <a:r>
              <a:rPr lang="zh-CN" altLang="en-US" sz="2800" smtClean="0"/>
              <a:t>）模式 </a:t>
            </a:r>
          </a:p>
        </p:txBody>
      </p:sp>
      <p:sp>
        <p:nvSpPr>
          <p:cNvPr id="112644" name="Rectangle 7"/>
          <p:cNvSpPr>
            <a:spLocks noGrp="1" noChangeArrowheads="1"/>
          </p:cNvSpPr>
          <p:nvPr>
            <p:ph sz="quarter" idx="2"/>
          </p:nvPr>
        </p:nvSpPr>
        <p:spPr>
          <a:xfrm>
            <a:off x="5288732" y="1305050"/>
            <a:ext cx="3675756" cy="5041533"/>
          </a:xfrm>
        </p:spPr>
        <p:txBody>
          <a:bodyPr>
            <a:normAutofit/>
          </a:bodyPr>
          <a:lstStyle/>
          <a:p>
            <a:r>
              <a:rPr lang="zh-CN" altLang="en-US" dirty="0" smtClean="0"/>
              <a:t>分组依次独立加密，产生独立密文分组，各分组加密结果互不影响</a:t>
            </a:r>
            <a:endParaRPr lang="en-US" altLang="zh-CN" dirty="0" smtClean="0"/>
          </a:p>
          <a:p>
            <a:r>
              <a:rPr lang="zh-CN" altLang="en-US" dirty="0"/>
              <a:t>优点：</a:t>
            </a:r>
            <a:endParaRPr lang="en-US" altLang="zh-CN" dirty="0"/>
          </a:p>
          <a:p>
            <a:pPr lvl="1"/>
            <a:r>
              <a:rPr lang="zh-CN" altLang="en-US" dirty="0" smtClean="0"/>
              <a:t>简单</a:t>
            </a:r>
            <a:endParaRPr lang="en-US" altLang="zh-CN" dirty="0" smtClean="0"/>
          </a:p>
          <a:p>
            <a:pPr lvl="1"/>
            <a:r>
              <a:rPr lang="zh-CN" altLang="en-US" dirty="0"/>
              <a:t>利于</a:t>
            </a:r>
            <a:r>
              <a:rPr lang="zh-CN" altLang="en-US" dirty="0" smtClean="0"/>
              <a:t>并行</a:t>
            </a:r>
            <a:endParaRPr lang="en-US" altLang="zh-CN" dirty="0"/>
          </a:p>
          <a:p>
            <a:pPr lvl="1"/>
            <a:r>
              <a:rPr lang="zh-CN" altLang="en-US" dirty="0" smtClean="0"/>
              <a:t>误差不传送</a:t>
            </a:r>
            <a:endParaRPr lang="en-US" altLang="zh-CN" dirty="0" smtClean="0"/>
          </a:p>
          <a:p>
            <a:pPr lvl="1"/>
            <a:r>
              <a:rPr lang="zh-CN" altLang="en-US" dirty="0"/>
              <a:t>适合传输</a:t>
            </a:r>
            <a:r>
              <a:rPr lang="zh-CN" altLang="en-US" dirty="0" smtClean="0"/>
              <a:t>长度短的报文</a:t>
            </a:r>
            <a:endParaRPr lang="zh-CN" altLang="en-US" dirty="0"/>
          </a:p>
          <a:p>
            <a:r>
              <a:rPr lang="zh-CN" altLang="en-US" dirty="0"/>
              <a:t>缺点：</a:t>
            </a:r>
            <a:endParaRPr lang="en-US" altLang="zh-CN" dirty="0"/>
          </a:p>
          <a:p>
            <a:pPr lvl="1"/>
            <a:r>
              <a:rPr lang="zh-CN" altLang="en-US" dirty="0" smtClean="0"/>
              <a:t>不隐藏明文模式：相同</a:t>
            </a:r>
            <a:r>
              <a:rPr lang="zh-CN" altLang="en-US" dirty="0"/>
              <a:t>明文分组产生相同分组</a:t>
            </a:r>
            <a:endParaRPr lang="en-US" altLang="zh-CN" dirty="0"/>
          </a:p>
          <a:p>
            <a:pPr lvl="1"/>
            <a:r>
              <a:rPr lang="zh-CN" altLang="en-US" dirty="0" smtClean="0"/>
              <a:t>可主动攻击：密文</a:t>
            </a:r>
            <a:r>
              <a:rPr lang="zh-CN" altLang="en-US" dirty="0"/>
              <a:t>内容若遭剪贴、替换，也不易被</a:t>
            </a:r>
            <a:r>
              <a:rPr lang="zh-CN" altLang="en-US" dirty="0" smtClean="0"/>
              <a:t>发现</a:t>
            </a:r>
            <a:endParaRPr lang="en-US" altLang="zh-CN" dirty="0" smtClean="0"/>
          </a:p>
          <a:p>
            <a:pPr lvl="1"/>
            <a:endParaRPr lang="en-US" altLang="zh-CN" dirty="0" smtClean="0"/>
          </a:p>
        </p:txBody>
      </p:sp>
      <p:grpSp>
        <p:nvGrpSpPr>
          <p:cNvPr id="4" name="组合 3"/>
          <p:cNvGrpSpPr/>
          <p:nvPr/>
        </p:nvGrpSpPr>
        <p:grpSpPr>
          <a:xfrm>
            <a:off x="-43417" y="1317383"/>
            <a:ext cx="5328592" cy="5029200"/>
            <a:chOff x="2555776" y="1556792"/>
            <a:chExt cx="5328592" cy="5029200"/>
          </a:xfrm>
        </p:grpSpPr>
        <p:sp>
          <p:nvSpPr>
            <p:cNvPr id="8" name="Rectangle 5"/>
            <p:cNvSpPr>
              <a:spLocks noChangeArrowheads="1"/>
            </p:cNvSpPr>
            <p:nvPr/>
          </p:nvSpPr>
          <p:spPr bwMode="auto">
            <a:xfrm>
              <a:off x="2555776" y="1556792"/>
              <a:ext cx="5328592" cy="5029200"/>
            </a:xfrm>
            <a:prstGeom prst="rect">
              <a:avLst/>
            </a:prstGeom>
            <a:solidFill>
              <a:schemeClr val="accent1">
                <a:lumMod val="20000"/>
                <a:lumOff val="80000"/>
              </a:schemeClr>
            </a:solidFill>
            <a:ln w="9525">
              <a:solidFill>
                <a:schemeClr val="tx1"/>
              </a:solidFill>
              <a:miter lim="800000"/>
              <a:headEnd/>
              <a:tailEnd/>
            </a:ln>
          </p:spPr>
          <p:txBody>
            <a:bodyPr wrap="none" lIns="36000" rIns="36000"/>
            <a:lstStyle/>
            <a:p>
              <a:pPr eaLnBrk="0" hangingPunct="0">
                <a:lnSpc>
                  <a:spcPct val="120000"/>
                </a:lnSpc>
                <a:spcBef>
                  <a:spcPct val="20000"/>
                </a:spcBef>
                <a:buFont typeface="Wingdings" pitchFamily="2" charset="2"/>
                <a:buNone/>
              </a:pPr>
              <a:r>
                <a:rPr lang="en-US" altLang="zh-CN" sz="3200">
                  <a:latin typeface="黑体" pitchFamily="49" charset="-122"/>
                  <a:ea typeface="黑体" pitchFamily="49" charset="-122"/>
                </a:rPr>
                <a:t>   </a:t>
              </a:r>
            </a:p>
          </p:txBody>
        </p:sp>
        <p:grpSp>
          <p:nvGrpSpPr>
            <p:cNvPr id="9" name="Group 6"/>
            <p:cNvGrpSpPr>
              <a:grpSpLocks/>
            </p:cNvGrpSpPr>
            <p:nvPr/>
          </p:nvGrpSpPr>
          <p:grpSpPr bwMode="auto">
            <a:xfrm>
              <a:off x="2667000" y="1709192"/>
              <a:ext cx="5067300" cy="2209800"/>
              <a:chOff x="1721" y="7955"/>
              <a:chExt cx="3987" cy="2042"/>
            </a:xfrm>
            <a:solidFill>
              <a:schemeClr val="accent1">
                <a:lumMod val="20000"/>
                <a:lumOff val="80000"/>
              </a:schemeClr>
            </a:solidFill>
          </p:grpSpPr>
          <p:grpSp>
            <p:nvGrpSpPr>
              <p:cNvPr id="56" name="Group 7"/>
              <p:cNvGrpSpPr>
                <a:grpSpLocks/>
              </p:cNvGrpSpPr>
              <p:nvPr/>
            </p:nvGrpSpPr>
            <p:grpSpPr bwMode="auto">
              <a:xfrm>
                <a:off x="4463" y="8342"/>
                <a:ext cx="982" cy="1281"/>
                <a:chOff x="2985" y="8333"/>
                <a:chExt cx="982" cy="1281"/>
              </a:xfrm>
              <a:grpFill/>
            </p:grpSpPr>
            <p:sp>
              <p:nvSpPr>
                <p:cNvPr id="91" name="Line 8"/>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92" name="Text Box 9"/>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93" name="Line 10"/>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94" name="Group 11"/>
                <p:cNvGrpSpPr>
                  <a:grpSpLocks/>
                </p:cNvGrpSpPr>
                <p:nvPr/>
              </p:nvGrpSpPr>
              <p:grpSpPr bwMode="auto">
                <a:xfrm>
                  <a:off x="3765" y="8807"/>
                  <a:ext cx="202" cy="351"/>
                  <a:chOff x="3640" y="3790"/>
                  <a:chExt cx="350" cy="520"/>
                </a:xfrm>
                <a:grpFill/>
              </p:grpSpPr>
              <p:sp>
                <p:nvSpPr>
                  <p:cNvPr id="96" name="Rectangle 12"/>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97" name="Text Box 13"/>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95" name="Line 14"/>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grpSp>
            <p:nvGrpSpPr>
              <p:cNvPr id="57" name="Group 15"/>
              <p:cNvGrpSpPr>
                <a:grpSpLocks/>
              </p:cNvGrpSpPr>
              <p:nvPr/>
            </p:nvGrpSpPr>
            <p:grpSpPr bwMode="auto">
              <a:xfrm>
                <a:off x="3735" y="8342"/>
                <a:ext cx="982" cy="1281"/>
                <a:chOff x="2985" y="8333"/>
                <a:chExt cx="982" cy="1281"/>
              </a:xfrm>
              <a:grpFill/>
            </p:grpSpPr>
            <p:sp>
              <p:nvSpPr>
                <p:cNvPr id="84" name="Line 16"/>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85" name="Text Box 17"/>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86" name="Line 18"/>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87" name="Group 19"/>
                <p:cNvGrpSpPr>
                  <a:grpSpLocks/>
                </p:cNvGrpSpPr>
                <p:nvPr/>
              </p:nvGrpSpPr>
              <p:grpSpPr bwMode="auto">
                <a:xfrm>
                  <a:off x="3765" y="8807"/>
                  <a:ext cx="202" cy="351"/>
                  <a:chOff x="3640" y="3790"/>
                  <a:chExt cx="350" cy="520"/>
                </a:xfrm>
                <a:grpFill/>
              </p:grpSpPr>
              <p:sp>
                <p:nvSpPr>
                  <p:cNvPr id="89" name="Rectangle 20"/>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90" name="Text Box 21"/>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88" name="Line 22"/>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grpSp>
            <p:nvGrpSpPr>
              <p:cNvPr id="58" name="Group 23"/>
              <p:cNvGrpSpPr>
                <a:grpSpLocks/>
              </p:cNvGrpSpPr>
              <p:nvPr/>
            </p:nvGrpSpPr>
            <p:grpSpPr bwMode="auto">
              <a:xfrm>
                <a:off x="2985" y="8333"/>
                <a:ext cx="982" cy="1281"/>
                <a:chOff x="2985" y="8333"/>
                <a:chExt cx="982" cy="1281"/>
              </a:xfrm>
              <a:grpFill/>
            </p:grpSpPr>
            <p:sp>
              <p:nvSpPr>
                <p:cNvPr id="77" name="Line 24"/>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78" name="Text Box 25"/>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79" name="Line 26"/>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80" name="Group 27"/>
                <p:cNvGrpSpPr>
                  <a:grpSpLocks/>
                </p:cNvGrpSpPr>
                <p:nvPr/>
              </p:nvGrpSpPr>
              <p:grpSpPr bwMode="auto">
                <a:xfrm>
                  <a:off x="3765" y="8807"/>
                  <a:ext cx="202" cy="351"/>
                  <a:chOff x="3640" y="3790"/>
                  <a:chExt cx="350" cy="520"/>
                </a:xfrm>
                <a:grpFill/>
              </p:grpSpPr>
              <p:sp>
                <p:nvSpPr>
                  <p:cNvPr id="82" name="Rectangle 28"/>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83" name="Text Box 29"/>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81" name="Line 30"/>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sp>
            <p:nvSpPr>
              <p:cNvPr id="59" name="Text Box 31"/>
              <p:cNvSpPr txBox="1">
                <a:spLocks noChangeArrowheads="1"/>
              </p:cNvSpPr>
              <p:nvPr/>
            </p:nvSpPr>
            <p:spPr bwMode="auto">
              <a:xfrm>
                <a:off x="1721" y="9610"/>
                <a:ext cx="720" cy="312"/>
              </a:xfrm>
              <a:prstGeom prst="rect">
                <a:avLst/>
              </a:prstGeom>
              <a:grpFill/>
              <a:ln w="9525">
                <a:noFill/>
                <a:miter lim="800000"/>
                <a:headEnd/>
                <a:tailEnd/>
              </a:ln>
            </p:spPr>
            <p:txBody>
              <a:bodyPr lIns="0" tIns="0" rIns="0" bIns="0"/>
              <a:lstStyle/>
              <a:p>
                <a:pPr algn="just" eaLnBrk="0" hangingPunct="0"/>
                <a:r>
                  <a:rPr lang="zh-CN" altLang="en-US" sz="1600" b="1">
                    <a:solidFill>
                      <a:schemeClr val="tx1"/>
                    </a:solidFill>
                  </a:rPr>
                  <a:t>密文分组</a:t>
                </a:r>
              </a:p>
            </p:txBody>
          </p:sp>
          <p:sp>
            <p:nvSpPr>
              <p:cNvPr id="60" name="Text Box 32"/>
              <p:cNvSpPr txBox="1">
                <a:spLocks noChangeArrowheads="1"/>
              </p:cNvSpPr>
              <p:nvPr/>
            </p:nvSpPr>
            <p:spPr bwMode="auto">
              <a:xfrm>
                <a:off x="1725" y="7955"/>
                <a:ext cx="837"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latin typeface="宋体" pitchFamily="2" charset="-122"/>
                  </a:rPr>
                  <a:t>明文</a:t>
                </a:r>
                <a:r>
                  <a:rPr lang="zh-CN" altLang="en-US" sz="1600" b="1" smtClean="0">
                    <a:solidFill>
                      <a:schemeClr val="tx1"/>
                    </a:solidFill>
                    <a:latin typeface="宋体" pitchFamily="2" charset="-122"/>
                  </a:rPr>
                  <a:t>分组   </a:t>
                </a:r>
                <a:endParaRPr lang="zh-CN" altLang="en-US" sz="1600" b="1">
                  <a:solidFill>
                    <a:schemeClr val="tx1"/>
                  </a:solidFill>
                  <a:latin typeface="宋体" pitchFamily="2" charset="-122"/>
                </a:endParaRPr>
              </a:p>
            </p:txBody>
          </p:sp>
          <p:sp>
            <p:nvSpPr>
              <p:cNvPr id="61" name="Rectangle 33"/>
              <p:cNvSpPr>
                <a:spLocks noChangeArrowheads="1"/>
              </p:cNvSpPr>
              <p:nvPr/>
            </p:nvSpPr>
            <p:spPr bwMode="auto">
              <a:xfrm>
                <a:off x="2748" y="9614"/>
                <a:ext cx="2931" cy="373"/>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62" name="Line 34"/>
              <p:cNvSpPr>
                <a:spLocks noChangeShapeType="1"/>
              </p:cNvSpPr>
              <p:nvPr/>
            </p:nvSpPr>
            <p:spPr bwMode="auto">
              <a:xfrm>
                <a:off x="3458" y="9619"/>
                <a:ext cx="0" cy="373"/>
              </a:xfrm>
              <a:prstGeom prst="line">
                <a:avLst/>
              </a:prstGeom>
              <a:grpFill/>
              <a:ln w="9525">
                <a:solidFill>
                  <a:srgbClr val="000000"/>
                </a:solidFill>
                <a:round/>
                <a:headEnd/>
                <a:tailEnd/>
              </a:ln>
            </p:spPr>
            <p:txBody>
              <a:bodyPr/>
              <a:lstStyle/>
              <a:p>
                <a:endParaRPr lang="zh-CN" altLang="en-US" sz="2400" b="1"/>
              </a:p>
            </p:txBody>
          </p:sp>
          <p:sp>
            <p:nvSpPr>
              <p:cNvPr id="63" name="Line 35"/>
              <p:cNvSpPr>
                <a:spLocks noChangeShapeType="1"/>
              </p:cNvSpPr>
              <p:nvPr/>
            </p:nvSpPr>
            <p:spPr bwMode="auto">
              <a:xfrm>
                <a:off x="4233" y="9619"/>
                <a:ext cx="0" cy="373"/>
              </a:xfrm>
              <a:prstGeom prst="line">
                <a:avLst/>
              </a:prstGeom>
              <a:grpFill/>
              <a:ln w="9525">
                <a:solidFill>
                  <a:srgbClr val="000000"/>
                </a:solidFill>
                <a:round/>
                <a:headEnd/>
                <a:tailEnd/>
              </a:ln>
            </p:spPr>
            <p:txBody>
              <a:bodyPr/>
              <a:lstStyle/>
              <a:p>
                <a:endParaRPr lang="zh-CN" altLang="en-US" sz="2400" b="1"/>
              </a:p>
            </p:txBody>
          </p:sp>
          <p:sp>
            <p:nvSpPr>
              <p:cNvPr id="64" name="Line 36"/>
              <p:cNvSpPr>
                <a:spLocks noChangeShapeType="1"/>
              </p:cNvSpPr>
              <p:nvPr/>
            </p:nvSpPr>
            <p:spPr bwMode="auto">
              <a:xfrm>
                <a:off x="4997" y="9624"/>
                <a:ext cx="0" cy="373"/>
              </a:xfrm>
              <a:prstGeom prst="line">
                <a:avLst/>
              </a:prstGeom>
              <a:grpFill/>
              <a:ln w="9525">
                <a:solidFill>
                  <a:srgbClr val="000000"/>
                </a:solidFill>
                <a:round/>
                <a:headEnd/>
                <a:tailEnd/>
              </a:ln>
            </p:spPr>
            <p:txBody>
              <a:bodyPr/>
              <a:lstStyle/>
              <a:p>
                <a:endParaRPr lang="zh-CN" altLang="en-US" sz="2400" b="1"/>
              </a:p>
            </p:txBody>
          </p:sp>
          <p:sp>
            <p:nvSpPr>
              <p:cNvPr id="65" name="Rectangle 37"/>
              <p:cNvSpPr>
                <a:spLocks noChangeArrowheads="1"/>
              </p:cNvSpPr>
              <p:nvPr/>
            </p:nvSpPr>
            <p:spPr bwMode="auto">
              <a:xfrm>
                <a:off x="2754" y="7969"/>
                <a:ext cx="2954" cy="361"/>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66" name="Line 38"/>
              <p:cNvSpPr>
                <a:spLocks noChangeShapeType="1"/>
              </p:cNvSpPr>
              <p:nvPr/>
            </p:nvSpPr>
            <p:spPr bwMode="auto">
              <a:xfrm>
                <a:off x="3469" y="7974"/>
                <a:ext cx="0" cy="360"/>
              </a:xfrm>
              <a:prstGeom prst="line">
                <a:avLst/>
              </a:prstGeom>
              <a:grpFill/>
              <a:ln w="9525">
                <a:solidFill>
                  <a:srgbClr val="000000"/>
                </a:solidFill>
                <a:round/>
                <a:headEnd/>
                <a:tailEnd/>
              </a:ln>
            </p:spPr>
            <p:txBody>
              <a:bodyPr/>
              <a:lstStyle/>
              <a:p>
                <a:endParaRPr lang="zh-CN" altLang="en-US" sz="2400" b="1"/>
              </a:p>
            </p:txBody>
          </p:sp>
          <p:sp>
            <p:nvSpPr>
              <p:cNvPr id="67" name="Line 39"/>
              <p:cNvSpPr>
                <a:spLocks noChangeShapeType="1"/>
              </p:cNvSpPr>
              <p:nvPr/>
            </p:nvSpPr>
            <p:spPr bwMode="auto">
              <a:xfrm>
                <a:off x="4236" y="7974"/>
                <a:ext cx="0" cy="360"/>
              </a:xfrm>
              <a:prstGeom prst="line">
                <a:avLst/>
              </a:prstGeom>
              <a:grpFill/>
              <a:ln w="9525">
                <a:solidFill>
                  <a:srgbClr val="000000"/>
                </a:solidFill>
                <a:round/>
                <a:headEnd/>
                <a:tailEnd/>
              </a:ln>
            </p:spPr>
            <p:txBody>
              <a:bodyPr/>
              <a:lstStyle/>
              <a:p>
                <a:endParaRPr lang="zh-CN" altLang="en-US" sz="2400" b="1"/>
              </a:p>
            </p:txBody>
          </p:sp>
          <p:sp>
            <p:nvSpPr>
              <p:cNvPr id="68" name="Line 40"/>
              <p:cNvSpPr>
                <a:spLocks noChangeShapeType="1"/>
              </p:cNvSpPr>
              <p:nvPr/>
            </p:nvSpPr>
            <p:spPr bwMode="auto">
              <a:xfrm>
                <a:off x="5021" y="7978"/>
                <a:ext cx="0" cy="361"/>
              </a:xfrm>
              <a:prstGeom prst="line">
                <a:avLst/>
              </a:prstGeom>
              <a:grpFill/>
              <a:ln w="9525">
                <a:solidFill>
                  <a:srgbClr val="000000"/>
                </a:solidFill>
                <a:round/>
                <a:headEnd/>
                <a:tailEnd/>
              </a:ln>
            </p:spPr>
            <p:txBody>
              <a:bodyPr/>
              <a:lstStyle/>
              <a:p>
                <a:endParaRPr lang="zh-CN" altLang="en-US" sz="2400" b="1"/>
              </a:p>
            </p:txBody>
          </p:sp>
          <p:grpSp>
            <p:nvGrpSpPr>
              <p:cNvPr id="69" name="Group 41"/>
              <p:cNvGrpSpPr>
                <a:grpSpLocks/>
              </p:cNvGrpSpPr>
              <p:nvPr/>
            </p:nvGrpSpPr>
            <p:grpSpPr bwMode="auto">
              <a:xfrm>
                <a:off x="1980" y="8327"/>
                <a:ext cx="1117" cy="1281"/>
                <a:chOff x="1980" y="8327"/>
                <a:chExt cx="1117" cy="1281"/>
              </a:xfrm>
              <a:grpFill/>
            </p:grpSpPr>
            <p:sp>
              <p:nvSpPr>
                <p:cNvPr id="70" name="Line 42"/>
                <p:cNvSpPr>
                  <a:spLocks noChangeShapeType="1"/>
                </p:cNvSpPr>
                <p:nvPr/>
              </p:nvSpPr>
              <p:spPr bwMode="auto">
                <a:xfrm>
                  <a:off x="2985" y="8672"/>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71" name="Text Box 43"/>
                <p:cNvSpPr txBox="1">
                  <a:spLocks noChangeArrowheads="1"/>
                </p:cNvSpPr>
                <p:nvPr/>
              </p:nvSpPr>
              <p:spPr bwMode="auto">
                <a:xfrm>
                  <a:off x="1980" y="8579"/>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72" name="Line 44"/>
                <p:cNvSpPr>
                  <a:spLocks noChangeShapeType="1"/>
                </p:cNvSpPr>
                <p:nvPr/>
              </p:nvSpPr>
              <p:spPr bwMode="auto">
                <a:xfrm>
                  <a:off x="2520" y="8735"/>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73" name="Group 45"/>
                <p:cNvGrpSpPr>
                  <a:grpSpLocks/>
                </p:cNvGrpSpPr>
                <p:nvPr/>
              </p:nvGrpSpPr>
              <p:grpSpPr bwMode="auto">
                <a:xfrm>
                  <a:off x="2895" y="8801"/>
                  <a:ext cx="202" cy="351"/>
                  <a:chOff x="3640" y="3790"/>
                  <a:chExt cx="350" cy="520"/>
                </a:xfrm>
                <a:grpFill/>
              </p:grpSpPr>
              <p:sp>
                <p:nvSpPr>
                  <p:cNvPr id="75" name="Rectangle 46"/>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76" name="Text Box 47"/>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74" name="Line 48"/>
                <p:cNvSpPr>
                  <a:spLocks noChangeShapeType="1"/>
                </p:cNvSpPr>
                <p:nvPr/>
              </p:nvSpPr>
              <p:spPr bwMode="auto">
                <a:xfrm>
                  <a:off x="2985" y="8327"/>
                  <a:ext cx="0" cy="468"/>
                </a:xfrm>
                <a:prstGeom prst="line">
                  <a:avLst/>
                </a:prstGeom>
                <a:grpFill/>
                <a:ln w="9525">
                  <a:solidFill>
                    <a:srgbClr val="000000"/>
                  </a:solidFill>
                  <a:round/>
                  <a:headEnd/>
                  <a:tailEnd type="triangle" w="sm" len="sm"/>
                </a:ln>
              </p:spPr>
              <p:txBody>
                <a:bodyPr/>
                <a:lstStyle/>
                <a:p>
                  <a:endParaRPr lang="zh-CN" altLang="en-US" sz="2400" b="1"/>
                </a:p>
              </p:txBody>
            </p:sp>
          </p:grpSp>
        </p:grpSp>
        <p:grpSp>
          <p:nvGrpSpPr>
            <p:cNvPr id="10" name="Group 49"/>
            <p:cNvGrpSpPr>
              <a:grpSpLocks/>
            </p:cNvGrpSpPr>
            <p:nvPr/>
          </p:nvGrpSpPr>
          <p:grpSpPr bwMode="auto">
            <a:xfrm>
              <a:off x="2667000" y="4071392"/>
              <a:ext cx="5067300" cy="2209800"/>
              <a:chOff x="6300" y="7955"/>
              <a:chExt cx="3987" cy="2042"/>
            </a:xfrm>
            <a:solidFill>
              <a:schemeClr val="accent1">
                <a:lumMod val="20000"/>
                <a:lumOff val="80000"/>
              </a:schemeClr>
            </a:solidFill>
          </p:grpSpPr>
          <p:grpSp>
            <p:nvGrpSpPr>
              <p:cNvPr id="13" name="Group 50"/>
              <p:cNvGrpSpPr>
                <a:grpSpLocks/>
              </p:cNvGrpSpPr>
              <p:nvPr/>
            </p:nvGrpSpPr>
            <p:grpSpPr bwMode="auto">
              <a:xfrm>
                <a:off x="9042" y="8342"/>
                <a:ext cx="982" cy="1281"/>
                <a:chOff x="2985" y="8333"/>
                <a:chExt cx="982" cy="1281"/>
              </a:xfrm>
              <a:grpFill/>
            </p:grpSpPr>
            <p:sp>
              <p:nvSpPr>
                <p:cNvPr id="49" name="Line 51"/>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50" name="Text Box 52"/>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51" name="Line 53"/>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52" name="Group 54"/>
                <p:cNvGrpSpPr>
                  <a:grpSpLocks/>
                </p:cNvGrpSpPr>
                <p:nvPr/>
              </p:nvGrpSpPr>
              <p:grpSpPr bwMode="auto">
                <a:xfrm>
                  <a:off x="3765" y="8807"/>
                  <a:ext cx="202" cy="351"/>
                  <a:chOff x="3640" y="3790"/>
                  <a:chExt cx="350" cy="520"/>
                </a:xfrm>
                <a:grpFill/>
              </p:grpSpPr>
              <p:sp>
                <p:nvSpPr>
                  <p:cNvPr id="54" name="Rectangle 55"/>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55" name="Text Box 56"/>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53" name="Line 57"/>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grpSp>
            <p:nvGrpSpPr>
              <p:cNvPr id="14" name="Group 58"/>
              <p:cNvGrpSpPr>
                <a:grpSpLocks/>
              </p:cNvGrpSpPr>
              <p:nvPr/>
            </p:nvGrpSpPr>
            <p:grpSpPr bwMode="auto">
              <a:xfrm>
                <a:off x="8314" y="8342"/>
                <a:ext cx="982" cy="1281"/>
                <a:chOff x="2985" y="8333"/>
                <a:chExt cx="982" cy="1281"/>
              </a:xfrm>
              <a:grpFill/>
            </p:grpSpPr>
            <p:sp>
              <p:nvSpPr>
                <p:cNvPr id="42" name="Line 59"/>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43" name="Text Box 60"/>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44" name="Line 61"/>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45" name="Group 62"/>
                <p:cNvGrpSpPr>
                  <a:grpSpLocks/>
                </p:cNvGrpSpPr>
                <p:nvPr/>
              </p:nvGrpSpPr>
              <p:grpSpPr bwMode="auto">
                <a:xfrm>
                  <a:off x="3765" y="8807"/>
                  <a:ext cx="202" cy="351"/>
                  <a:chOff x="3640" y="3790"/>
                  <a:chExt cx="350" cy="520"/>
                </a:xfrm>
                <a:grpFill/>
              </p:grpSpPr>
              <p:sp>
                <p:nvSpPr>
                  <p:cNvPr id="47" name="Rectangle 63"/>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48" name="Text Box 64"/>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46" name="Line 65"/>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grpSp>
            <p:nvGrpSpPr>
              <p:cNvPr id="15" name="Group 66"/>
              <p:cNvGrpSpPr>
                <a:grpSpLocks/>
              </p:cNvGrpSpPr>
              <p:nvPr/>
            </p:nvGrpSpPr>
            <p:grpSpPr bwMode="auto">
              <a:xfrm>
                <a:off x="7564" y="8333"/>
                <a:ext cx="982" cy="1281"/>
                <a:chOff x="2985" y="8333"/>
                <a:chExt cx="982" cy="1281"/>
              </a:xfrm>
              <a:grpFill/>
            </p:grpSpPr>
            <p:sp>
              <p:nvSpPr>
                <p:cNvPr id="35" name="Line 67"/>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36" name="Text Box 68"/>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37" name="Line 69"/>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38" name="Group 70"/>
                <p:cNvGrpSpPr>
                  <a:grpSpLocks/>
                </p:cNvGrpSpPr>
                <p:nvPr/>
              </p:nvGrpSpPr>
              <p:grpSpPr bwMode="auto">
                <a:xfrm>
                  <a:off x="3765" y="8807"/>
                  <a:ext cx="202" cy="351"/>
                  <a:chOff x="3640" y="3790"/>
                  <a:chExt cx="350" cy="520"/>
                </a:xfrm>
                <a:grpFill/>
              </p:grpSpPr>
              <p:sp>
                <p:nvSpPr>
                  <p:cNvPr id="40" name="Rectangle 71"/>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41" name="Text Box 72"/>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39" name="Line 73"/>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sp>
            <p:nvSpPr>
              <p:cNvPr id="16" name="Text Box 74"/>
              <p:cNvSpPr txBox="1">
                <a:spLocks noChangeArrowheads="1"/>
              </p:cNvSpPr>
              <p:nvPr/>
            </p:nvSpPr>
            <p:spPr bwMode="auto">
              <a:xfrm>
                <a:off x="6300" y="9610"/>
                <a:ext cx="720" cy="312"/>
              </a:xfrm>
              <a:prstGeom prst="rect">
                <a:avLst/>
              </a:prstGeom>
              <a:grpFill/>
              <a:ln w="9525">
                <a:noFill/>
                <a:miter lim="800000"/>
                <a:headEnd/>
                <a:tailEnd/>
              </a:ln>
            </p:spPr>
            <p:txBody>
              <a:bodyPr lIns="0" tIns="0" rIns="0" bIns="0"/>
              <a:lstStyle/>
              <a:p>
                <a:pPr algn="just" eaLnBrk="0" hangingPunct="0"/>
                <a:r>
                  <a:rPr lang="zh-CN" altLang="en-US" sz="1600" b="1">
                    <a:solidFill>
                      <a:schemeClr val="tx1"/>
                    </a:solidFill>
                  </a:rPr>
                  <a:t>明文分组</a:t>
                </a:r>
              </a:p>
            </p:txBody>
          </p:sp>
          <p:sp>
            <p:nvSpPr>
              <p:cNvPr id="17" name="Text Box 75"/>
              <p:cNvSpPr txBox="1">
                <a:spLocks noChangeArrowheads="1"/>
              </p:cNvSpPr>
              <p:nvPr/>
            </p:nvSpPr>
            <p:spPr bwMode="auto">
              <a:xfrm>
                <a:off x="6304" y="7955"/>
                <a:ext cx="837"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latin typeface="宋体" pitchFamily="2" charset="-122"/>
                  </a:rPr>
                  <a:t>密文分组 </a:t>
                </a:r>
              </a:p>
            </p:txBody>
          </p:sp>
          <p:sp>
            <p:nvSpPr>
              <p:cNvPr id="18" name="Rectangle 76"/>
              <p:cNvSpPr>
                <a:spLocks noChangeArrowheads="1"/>
              </p:cNvSpPr>
              <p:nvPr/>
            </p:nvSpPr>
            <p:spPr bwMode="auto">
              <a:xfrm>
                <a:off x="7327" y="9614"/>
                <a:ext cx="2931" cy="373"/>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19" name="Line 77"/>
              <p:cNvSpPr>
                <a:spLocks noChangeShapeType="1"/>
              </p:cNvSpPr>
              <p:nvPr/>
            </p:nvSpPr>
            <p:spPr bwMode="auto">
              <a:xfrm>
                <a:off x="8037" y="9619"/>
                <a:ext cx="0" cy="373"/>
              </a:xfrm>
              <a:prstGeom prst="line">
                <a:avLst/>
              </a:prstGeom>
              <a:grpFill/>
              <a:ln w="9525">
                <a:solidFill>
                  <a:srgbClr val="000000"/>
                </a:solidFill>
                <a:round/>
                <a:headEnd/>
                <a:tailEnd/>
              </a:ln>
            </p:spPr>
            <p:txBody>
              <a:bodyPr/>
              <a:lstStyle/>
              <a:p>
                <a:endParaRPr lang="zh-CN" altLang="en-US" sz="2400" b="1"/>
              </a:p>
            </p:txBody>
          </p:sp>
          <p:sp>
            <p:nvSpPr>
              <p:cNvPr id="20" name="Line 78"/>
              <p:cNvSpPr>
                <a:spLocks noChangeShapeType="1"/>
              </p:cNvSpPr>
              <p:nvPr/>
            </p:nvSpPr>
            <p:spPr bwMode="auto">
              <a:xfrm>
                <a:off x="8812" y="9619"/>
                <a:ext cx="0" cy="373"/>
              </a:xfrm>
              <a:prstGeom prst="line">
                <a:avLst/>
              </a:prstGeom>
              <a:grpFill/>
              <a:ln w="9525">
                <a:solidFill>
                  <a:srgbClr val="000000"/>
                </a:solidFill>
                <a:round/>
                <a:headEnd/>
                <a:tailEnd/>
              </a:ln>
            </p:spPr>
            <p:txBody>
              <a:bodyPr/>
              <a:lstStyle/>
              <a:p>
                <a:endParaRPr lang="zh-CN" altLang="en-US" sz="2400" b="1"/>
              </a:p>
            </p:txBody>
          </p:sp>
          <p:sp>
            <p:nvSpPr>
              <p:cNvPr id="21" name="Line 79"/>
              <p:cNvSpPr>
                <a:spLocks noChangeShapeType="1"/>
              </p:cNvSpPr>
              <p:nvPr/>
            </p:nvSpPr>
            <p:spPr bwMode="auto">
              <a:xfrm>
                <a:off x="9576" y="9624"/>
                <a:ext cx="0" cy="373"/>
              </a:xfrm>
              <a:prstGeom prst="line">
                <a:avLst/>
              </a:prstGeom>
              <a:grpFill/>
              <a:ln w="9525">
                <a:solidFill>
                  <a:srgbClr val="000000"/>
                </a:solidFill>
                <a:round/>
                <a:headEnd/>
                <a:tailEnd/>
              </a:ln>
            </p:spPr>
            <p:txBody>
              <a:bodyPr/>
              <a:lstStyle/>
              <a:p>
                <a:endParaRPr lang="zh-CN" altLang="en-US" sz="2400" b="1"/>
              </a:p>
            </p:txBody>
          </p:sp>
          <p:sp>
            <p:nvSpPr>
              <p:cNvPr id="22" name="Rectangle 80"/>
              <p:cNvSpPr>
                <a:spLocks noChangeArrowheads="1"/>
              </p:cNvSpPr>
              <p:nvPr/>
            </p:nvSpPr>
            <p:spPr bwMode="auto">
              <a:xfrm>
                <a:off x="7333" y="7969"/>
                <a:ext cx="2954" cy="361"/>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23" name="Line 81"/>
              <p:cNvSpPr>
                <a:spLocks noChangeShapeType="1"/>
              </p:cNvSpPr>
              <p:nvPr/>
            </p:nvSpPr>
            <p:spPr bwMode="auto">
              <a:xfrm>
                <a:off x="8048" y="7974"/>
                <a:ext cx="0" cy="360"/>
              </a:xfrm>
              <a:prstGeom prst="line">
                <a:avLst/>
              </a:prstGeom>
              <a:grpFill/>
              <a:ln w="9525">
                <a:solidFill>
                  <a:srgbClr val="000000"/>
                </a:solidFill>
                <a:round/>
                <a:headEnd/>
                <a:tailEnd/>
              </a:ln>
            </p:spPr>
            <p:txBody>
              <a:bodyPr/>
              <a:lstStyle/>
              <a:p>
                <a:endParaRPr lang="zh-CN" altLang="en-US" sz="2400" b="1"/>
              </a:p>
            </p:txBody>
          </p:sp>
          <p:sp>
            <p:nvSpPr>
              <p:cNvPr id="24" name="Line 82"/>
              <p:cNvSpPr>
                <a:spLocks noChangeShapeType="1"/>
              </p:cNvSpPr>
              <p:nvPr/>
            </p:nvSpPr>
            <p:spPr bwMode="auto">
              <a:xfrm>
                <a:off x="8815" y="7974"/>
                <a:ext cx="0" cy="360"/>
              </a:xfrm>
              <a:prstGeom prst="line">
                <a:avLst/>
              </a:prstGeom>
              <a:grpFill/>
              <a:ln w="9525">
                <a:solidFill>
                  <a:srgbClr val="000000"/>
                </a:solidFill>
                <a:round/>
                <a:headEnd/>
                <a:tailEnd/>
              </a:ln>
            </p:spPr>
            <p:txBody>
              <a:bodyPr/>
              <a:lstStyle/>
              <a:p>
                <a:endParaRPr lang="zh-CN" altLang="en-US" sz="2400" b="1"/>
              </a:p>
            </p:txBody>
          </p:sp>
          <p:sp>
            <p:nvSpPr>
              <p:cNvPr id="25" name="Line 83"/>
              <p:cNvSpPr>
                <a:spLocks noChangeShapeType="1"/>
              </p:cNvSpPr>
              <p:nvPr/>
            </p:nvSpPr>
            <p:spPr bwMode="auto">
              <a:xfrm>
                <a:off x="9600" y="7978"/>
                <a:ext cx="0" cy="361"/>
              </a:xfrm>
              <a:prstGeom prst="line">
                <a:avLst/>
              </a:prstGeom>
              <a:grpFill/>
              <a:ln w="9525">
                <a:solidFill>
                  <a:srgbClr val="000000"/>
                </a:solidFill>
                <a:round/>
                <a:headEnd/>
                <a:tailEnd/>
              </a:ln>
            </p:spPr>
            <p:txBody>
              <a:bodyPr/>
              <a:lstStyle/>
              <a:p>
                <a:endParaRPr lang="zh-CN" altLang="en-US" sz="2400" b="1"/>
              </a:p>
            </p:txBody>
          </p:sp>
          <p:sp>
            <p:nvSpPr>
              <p:cNvPr id="26" name="Line 84"/>
              <p:cNvSpPr>
                <a:spLocks noChangeShapeType="1"/>
              </p:cNvSpPr>
              <p:nvPr/>
            </p:nvSpPr>
            <p:spPr bwMode="auto">
              <a:xfrm>
                <a:off x="7564" y="8672"/>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27" name="Text Box 85"/>
              <p:cNvSpPr txBox="1">
                <a:spLocks noChangeArrowheads="1"/>
              </p:cNvSpPr>
              <p:nvPr/>
            </p:nvSpPr>
            <p:spPr bwMode="auto">
              <a:xfrm>
                <a:off x="6559" y="8579"/>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28" name="Line 86"/>
              <p:cNvSpPr>
                <a:spLocks noChangeShapeType="1"/>
              </p:cNvSpPr>
              <p:nvPr/>
            </p:nvSpPr>
            <p:spPr bwMode="auto">
              <a:xfrm>
                <a:off x="7099" y="8735"/>
                <a:ext cx="360" cy="246"/>
              </a:xfrm>
              <a:prstGeom prst="line">
                <a:avLst/>
              </a:prstGeom>
              <a:grpFill/>
              <a:ln w="9525">
                <a:solidFill>
                  <a:srgbClr val="000000"/>
                </a:solidFill>
                <a:round/>
                <a:headEnd/>
                <a:tailEnd type="triangle" w="sm" len="sm"/>
              </a:ln>
            </p:spPr>
            <p:txBody>
              <a:bodyPr/>
              <a:lstStyle/>
              <a:p>
                <a:endParaRPr lang="zh-CN" altLang="en-US" sz="2400" b="1"/>
              </a:p>
            </p:txBody>
          </p:sp>
          <p:sp>
            <p:nvSpPr>
              <p:cNvPr id="29" name="Rectangle 87"/>
              <p:cNvSpPr>
                <a:spLocks noChangeArrowheads="1"/>
              </p:cNvSpPr>
              <p:nvPr/>
            </p:nvSpPr>
            <p:spPr bwMode="auto">
              <a:xfrm>
                <a:off x="7474" y="8801"/>
                <a:ext cx="202" cy="351"/>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30" name="Text Box 88"/>
              <p:cNvSpPr txBox="1">
                <a:spLocks noChangeArrowheads="1"/>
              </p:cNvSpPr>
              <p:nvPr/>
            </p:nvSpPr>
            <p:spPr bwMode="auto">
              <a:xfrm>
                <a:off x="7526" y="8862"/>
                <a:ext cx="110" cy="223"/>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D</a:t>
                </a:r>
              </a:p>
            </p:txBody>
          </p:sp>
          <p:sp>
            <p:nvSpPr>
              <p:cNvPr id="31" name="Line 89"/>
              <p:cNvSpPr>
                <a:spLocks noChangeShapeType="1"/>
              </p:cNvSpPr>
              <p:nvPr/>
            </p:nvSpPr>
            <p:spPr bwMode="auto">
              <a:xfrm>
                <a:off x="7564" y="8327"/>
                <a:ext cx="0" cy="468"/>
              </a:xfrm>
              <a:prstGeom prst="line">
                <a:avLst/>
              </a:prstGeom>
              <a:grpFill/>
              <a:ln w="9525">
                <a:solidFill>
                  <a:srgbClr val="000000"/>
                </a:solidFill>
                <a:round/>
                <a:headEnd/>
                <a:tailEnd type="triangle" w="sm" len="sm"/>
              </a:ln>
            </p:spPr>
            <p:txBody>
              <a:bodyPr/>
              <a:lstStyle/>
              <a:p>
                <a:endParaRPr lang="zh-CN" altLang="en-US" sz="2400" b="1"/>
              </a:p>
            </p:txBody>
          </p:sp>
          <p:sp>
            <p:nvSpPr>
              <p:cNvPr id="32" name="Text Box 90"/>
              <p:cNvSpPr txBox="1">
                <a:spLocks noChangeArrowheads="1"/>
              </p:cNvSpPr>
              <p:nvPr/>
            </p:nvSpPr>
            <p:spPr bwMode="auto">
              <a:xfrm>
                <a:off x="8380" y="8876"/>
                <a:ext cx="110" cy="223"/>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D</a:t>
                </a:r>
              </a:p>
            </p:txBody>
          </p:sp>
          <p:sp>
            <p:nvSpPr>
              <p:cNvPr id="33" name="Text Box 91"/>
              <p:cNvSpPr txBox="1">
                <a:spLocks noChangeArrowheads="1"/>
              </p:cNvSpPr>
              <p:nvPr/>
            </p:nvSpPr>
            <p:spPr bwMode="auto">
              <a:xfrm>
                <a:off x="9130" y="8891"/>
                <a:ext cx="110" cy="223"/>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D</a:t>
                </a:r>
              </a:p>
            </p:txBody>
          </p:sp>
          <p:sp>
            <p:nvSpPr>
              <p:cNvPr id="34" name="Text Box 92"/>
              <p:cNvSpPr txBox="1">
                <a:spLocks noChangeArrowheads="1"/>
              </p:cNvSpPr>
              <p:nvPr/>
            </p:nvSpPr>
            <p:spPr bwMode="auto">
              <a:xfrm>
                <a:off x="9850" y="8891"/>
                <a:ext cx="110" cy="223"/>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D</a:t>
                </a:r>
              </a:p>
            </p:txBody>
          </p:sp>
        </p:grpSp>
      </p:grpSp>
    </p:spTree>
    <p:extLst>
      <p:ext uri="{BB962C8B-B14F-4D97-AF65-F5344CB8AC3E}">
        <p14:creationId xmlns:p14="http://schemas.microsoft.com/office/powerpoint/2010/main" val="2250354049"/>
      </p:ext>
    </p:extLst>
  </p:cSld>
  <p:clrMapOvr>
    <a:masterClrMapping/>
  </p:clrMapOvr>
  <p:transition spd="slow">
    <p:pull/>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4692" name="Rectangle 7"/>
          <p:cNvSpPr>
            <a:spLocks noGrp="1" noChangeArrowheads="1"/>
          </p:cNvSpPr>
          <p:nvPr>
            <p:ph idx="1"/>
          </p:nvPr>
        </p:nvSpPr>
        <p:spPr>
          <a:xfrm>
            <a:off x="4571660" y="1003134"/>
            <a:ext cx="4464836" cy="5467429"/>
          </a:xfrm>
        </p:spPr>
        <p:txBody>
          <a:bodyPr>
            <a:normAutofit fontScale="85000" lnSpcReduction="20000"/>
          </a:bodyPr>
          <a:lstStyle/>
          <a:p>
            <a:r>
              <a:rPr lang="zh-CN" altLang="en-US" sz="3000" smtClean="0"/>
              <a:t>第一分组先与初始向量</a:t>
            </a:r>
            <a:r>
              <a:rPr lang="en-US" altLang="zh-CN" sz="3000" smtClean="0"/>
              <a:t>(IV)</a:t>
            </a:r>
            <a:r>
              <a:rPr lang="zh-CN" altLang="en-US" sz="3000" smtClean="0"/>
              <a:t>异或再加密，</a:t>
            </a:r>
            <a:endParaRPr lang="en-US" altLang="zh-CN" sz="3000" smtClean="0"/>
          </a:p>
          <a:p>
            <a:r>
              <a:rPr lang="zh-CN" altLang="en-US" sz="3000" smtClean="0"/>
              <a:t>后续分组先与前一密文分组异或再加密，</a:t>
            </a:r>
            <a:endParaRPr lang="en-US" altLang="zh-CN" sz="3000" smtClean="0"/>
          </a:p>
          <a:p>
            <a:r>
              <a:rPr lang="zh-CN" altLang="en-US" sz="3000" smtClean="0"/>
              <a:t>每一分组加密结果均受前面所有分组内容的影响</a:t>
            </a:r>
            <a:endParaRPr lang="en-US" altLang="zh-CN" sz="3000" smtClean="0"/>
          </a:p>
          <a:p>
            <a:r>
              <a:rPr lang="zh-CN" altLang="en-US" sz="3000" smtClean="0"/>
              <a:t>优点：</a:t>
            </a:r>
            <a:endParaRPr lang="en-US" altLang="zh-CN" sz="3000"/>
          </a:p>
          <a:p>
            <a:pPr lvl="1"/>
            <a:r>
              <a:rPr lang="zh-CN" altLang="en-US"/>
              <a:t>隐藏了明文模式；</a:t>
            </a:r>
            <a:endParaRPr lang="en-US" altLang="zh-CN"/>
          </a:p>
          <a:p>
            <a:pPr lvl="1"/>
            <a:r>
              <a:rPr lang="zh-CN" altLang="en-US" smtClean="0"/>
              <a:t>不容易主动攻击，安全性好于</a:t>
            </a:r>
            <a:r>
              <a:rPr lang="en-US" altLang="zh-CN" smtClean="0"/>
              <a:t>ECB</a:t>
            </a:r>
          </a:p>
          <a:p>
            <a:pPr lvl="1"/>
            <a:r>
              <a:rPr lang="zh-CN" altLang="en-US" smtClean="0"/>
              <a:t>适合传输长度长的报文</a:t>
            </a:r>
            <a:endParaRPr lang="en-US" altLang="zh-CN" smtClean="0"/>
          </a:p>
          <a:p>
            <a:pPr lvl="1"/>
            <a:r>
              <a:rPr lang="zh-CN" altLang="en-US" smtClean="0"/>
              <a:t>是</a:t>
            </a:r>
            <a:r>
              <a:rPr lang="en-US" altLang="zh-CN" smtClean="0"/>
              <a:t>SSL</a:t>
            </a:r>
            <a:r>
              <a:rPr lang="zh-CN" altLang="en-US" smtClean="0"/>
              <a:t>、</a:t>
            </a:r>
            <a:r>
              <a:rPr lang="en-US" altLang="zh-CN" smtClean="0"/>
              <a:t>IPSec</a:t>
            </a:r>
            <a:r>
              <a:rPr lang="zh-CN" altLang="en-US" smtClean="0"/>
              <a:t>的标准。</a:t>
            </a:r>
            <a:endParaRPr lang="en-US" altLang="zh-CN" smtClean="0"/>
          </a:p>
          <a:p>
            <a:r>
              <a:rPr lang="zh-CN" altLang="en-US" smtClean="0"/>
              <a:t>缺点：</a:t>
            </a:r>
            <a:endParaRPr lang="en-US" altLang="zh-CN" smtClean="0"/>
          </a:p>
          <a:p>
            <a:pPr lvl="1"/>
            <a:r>
              <a:rPr lang="zh-CN" altLang="en-US" smtClean="0"/>
              <a:t>不利于并行</a:t>
            </a:r>
            <a:endParaRPr lang="en-US" altLang="zh-CN" smtClean="0"/>
          </a:p>
          <a:p>
            <a:pPr lvl="1"/>
            <a:r>
              <a:rPr lang="zh-CN" altLang="en-US" smtClean="0"/>
              <a:t>误差传递</a:t>
            </a:r>
            <a:endParaRPr lang="en-US" altLang="zh-CN" smtClean="0"/>
          </a:p>
          <a:p>
            <a:pPr lvl="1"/>
            <a:r>
              <a:rPr lang="zh-CN" altLang="en-US" smtClean="0"/>
              <a:t>需</a:t>
            </a:r>
            <a:r>
              <a:rPr lang="en-US" altLang="zh-CN" smtClean="0"/>
              <a:t>IV</a:t>
            </a:r>
          </a:p>
        </p:txBody>
      </p:sp>
      <p:sp>
        <p:nvSpPr>
          <p:cNvPr id="109571" name="Rectangle 6"/>
          <p:cNvSpPr>
            <a:spLocks noGrp="1" noChangeArrowheads="1"/>
          </p:cNvSpPr>
          <p:nvPr>
            <p:ph type="title"/>
          </p:nvPr>
        </p:nvSpPr>
        <p:spPr>
          <a:xfrm>
            <a:off x="457200" y="44624"/>
            <a:ext cx="8229600" cy="634082"/>
          </a:xfrm>
        </p:spPr>
        <p:txBody>
          <a:bodyPr>
            <a:noAutofit/>
          </a:bodyPr>
          <a:lstStyle/>
          <a:p>
            <a:r>
              <a:rPr lang="zh-CN" altLang="en-US" sz="2800" smtClean="0"/>
              <a:t>密码块链模式 （</a:t>
            </a:r>
            <a:r>
              <a:rPr lang="en-US" altLang="zh-CN" sz="2800" smtClean="0"/>
              <a:t>CBC-Cipher Block Chaining</a:t>
            </a:r>
            <a:r>
              <a:rPr lang="zh-CN" altLang="en-US" sz="2800" smtClean="0"/>
              <a:t>）</a:t>
            </a:r>
          </a:p>
        </p:txBody>
      </p:sp>
      <p:grpSp>
        <p:nvGrpSpPr>
          <p:cNvPr id="4" name="组合 3"/>
          <p:cNvGrpSpPr/>
          <p:nvPr/>
        </p:nvGrpSpPr>
        <p:grpSpPr>
          <a:xfrm>
            <a:off x="31623" y="1344531"/>
            <a:ext cx="4540037" cy="4724400"/>
            <a:chOff x="3156161" y="1422400"/>
            <a:chExt cx="4540037" cy="4724400"/>
          </a:xfrm>
        </p:grpSpPr>
        <p:sp>
          <p:nvSpPr>
            <p:cNvPr id="9" name="Rectangle 5"/>
            <p:cNvSpPr>
              <a:spLocks noChangeArrowheads="1"/>
            </p:cNvSpPr>
            <p:nvPr/>
          </p:nvSpPr>
          <p:spPr bwMode="auto">
            <a:xfrm>
              <a:off x="3156161" y="1422400"/>
              <a:ext cx="4540037" cy="4724400"/>
            </a:xfrm>
            <a:prstGeom prst="rect">
              <a:avLst/>
            </a:prstGeom>
            <a:solidFill>
              <a:schemeClr val="accent1">
                <a:lumMod val="20000"/>
                <a:lumOff val="80000"/>
              </a:schemeClr>
            </a:solidFill>
            <a:ln w="9525">
              <a:solidFill>
                <a:schemeClr val="tx1"/>
              </a:solidFill>
              <a:miter lim="800000"/>
              <a:headEnd/>
              <a:tailEnd/>
            </a:ln>
          </p:spPr>
          <p:txBody>
            <a:bodyPr wrap="none" lIns="36000" rIns="36000"/>
            <a:lstStyle/>
            <a:p>
              <a:pPr eaLnBrk="0" hangingPunct="0">
                <a:lnSpc>
                  <a:spcPct val="120000"/>
                </a:lnSpc>
                <a:spcBef>
                  <a:spcPct val="20000"/>
                </a:spcBef>
                <a:buFont typeface="Wingdings" pitchFamily="2" charset="2"/>
                <a:buNone/>
              </a:pPr>
              <a:r>
                <a:rPr lang="en-US" altLang="zh-CN" sz="2400">
                  <a:latin typeface="黑体" pitchFamily="49" charset="-122"/>
                  <a:ea typeface="黑体" pitchFamily="49" charset="-122"/>
                </a:rPr>
                <a:t>   </a:t>
              </a:r>
            </a:p>
          </p:txBody>
        </p:sp>
        <p:grpSp>
          <p:nvGrpSpPr>
            <p:cNvPr id="10" name="Group 6"/>
            <p:cNvGrpSpPr>
              <a:grpSpLocks/>
            </p:cNvGrpSpPr>
            <p:nvPr/>
          </p:nvGrpSpPr>
          <p:grpSpPr bwMode="auto">
            <a:xfrm>
              <a:off x="3187773" y="1600200"/>
              <a:ext cx="4276652" cy="2224088"/>
              <a:chOff x="1721" y="2064"/>
              <a:chExt cx="4195" cy="2377"/>
            </a:xfrm>
            <a:solidFill>
              <a:schemeClr val="accent1">
                <a:lumMod val="20000"/>
                <a:lumOff val="80000"/>
              </a:schemeClr>
            </a:solidFill>
          </p:grpSpPr>
          <p:sp>
            <p:nvSpPr>
              <p:cNvPr id="92" name="Text Box 7"/>
              <p:cNvSpPr txBox="1">
                <a:spLocks noChangeArrowheads="1"/>
              </p:cNvSpPr>
              <p:nvPr/>
            </p:nvSpPr>
            <p:spPr bwMode="auto">
              <a:xfrm>
                <a:off x="1721" y="3719"/>
                <a:ext cx="720" cy="312"/>
              </a:xfrm>
              <a:prstGeom prst="rect">
                <a:avLst/>
              </a:prstGeom>
              <a:grpFill/>
              <a:ln w="9525">
                <a:noFill/>
                <a:miter lim="800000"/>
                <a:headEnd/>
                <a:tailEnd/>
              </a:ln>
            </p:spPr>
            <p:txBody>
              <a:bodyPr lIns="0" tIns="0" rIns="0" bIns="0"/>
              <a:lstStyle/>
              <a:p>
                <a:pPr algn="just" eaLnBrk="0" hangingPunct="0"/>
                <a:r>
                  <a:rPr lang="zh-CN" altLang="en-US" sz="1400">
                    <a:solidFill>
                      <a:schemeClr val="tx1"/>
                    </a:solidFill>
                  </a:rPr>
                  <a:t>密文分组</a:t>
                </a:r>
              </a:p>
            </p:txBody>
          </p:sp>
          <p:sp>
            <p:nvSpPr>
              <p:cNvPr id="93" name="Text Box 8"/>
              <p:cNvSpPr txBox="1">
                <a:spLocks noChangeArrowheads="1"/>
              </p:cNvSpPr>
              <p:nvPr/>
            </p:nvSpPr>
            <p:spPr bwMode="auto">
              <a:xfrm>
                <a:off x="1940" y="3128"/>
                <a:ext cx="535" cy="245"/>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密钥</a:t>
                </a:r>
              </a:p>
            </p:txBody>
          </p:sp>
          <p:sp>
            <p:nvSpPr>
              <p:cNvPr id="94" name="Text Box 9"/>
              <p:cNvSpPr txBox="1">
                <a:spLocks noChangeArrowheads="1"/>
              </p:cNvSpPr>
              <p:nvPr/>
            </p:nvSpPr>
            <p:spPr bwMode="auto">
              <a:xfrm>
                <a:off x="1890" y="2603"/>
                <a:ext cx="630" cy="386"/>
              </a:xfrm>
              <a:prstGeom prst="rect">
                <a:avLst/>
              </a:prstGeom>
              <a:grpFill/>
              <a:ln w="9525">
                <a:noFill/>
                <a:miter lim="800000"/>
                <a:headEnd/>
                <a:tailEnd/>
              </a:ln>
            </p:spPr>
            <p:txBody>
              <a:bodyPr lIns="0" tIns="0" rIns="0" bIns="0"/>
              <a:lstStyle/>
              <a:p>
                <a:pPr algn="r" eaLnBrk="0" hangingPunct="0"/>
                <a:r>
                  <a:rPr lang="en-US" altLang="zh-CN" sz="1400" smtClean="0">
                    <a:solidFill>
                      <a:schemeClr val="tx1"/>
                    </a:solidFill>
                  </a:rPr>
                  <a:t>IV</a:t>
                </a:r>
                <a:endParaRPr lang="en-US" altLang="zh-CN" sz="1400">
                  <a:solidFill>
                    <a:schemeClr val="tx1"/>
                  </a:solidFill>
                </a:endParaRPr>
              </a:p>
            </p:txBody>
          </p:sp>
          <p:sp>
            <p:nvSpPr>
              <p:cNvPr id="95" name="Text Box 10"/>
              <p:cNvSpPr txBox="1">
                <a:spLocks noChangeArrowheads="1"/>
              </p:cNvSpPr>
              <p:nvPr/>
            </p:nvSpPr>
            <p:spPr bwMode="auto">
              <a:xfrm>
                <a:off x="1725" y="2064"/>
                <a:ext cx="837" cy="312"/>
              </a:xfrm>
              <a:prstGeom prst="rect">
                <a:avLst/>
              </a:prstGeom>
              <a:grpFill/>
              <a:ln w="9525">
                <a:noFill/>
                <a:miter lim="800000"/>
                <a:headEnd/>
                <a:tailEnd/>
              </a:ln>
            </p:spPr>
            <p:txBody>
              <a:bodyPr lIns="0" tIns="0" rIns="0" bIns="0"/>
              <a:lstStyle/>
              <a:p>
                <a:pPr algn="ctr" eaLnBrk="0" hangingPunct="0"/>
                <a:r>
                  <a:rPr lang="zh-CN" altLang="en-US" sz="1400">
                    <a:solidFill>
                      <a:schemeClr val="tx1"/>
                    </a:solidFill>
                    <a:latin typeface="宋体" pitchFamily="2" charset="-122"/>
                  </a:rPr>
                  <a:t>明文分组区   </a:t>
                </a:r>
              </a:p>
            </p:txBody>
          </p:sp>
          <p:grpSp>
            <p:nvGrpSpPr>
              <p:cNvPr id="96" name="Group 11"/>
              <p:cNvGrpSpPr>
                <a:grpSpLocks/>
              </p:cNvGrpSpPr>
              <p:nvPr/>
            </p:nvGrpSpPr>
            <p:grpSpPr bwMode="auto">
              <a:xfrm>
                <a:off x="2939" y="2671"/>
                <a:ext cx="116" cy="135"/>
                <a:chOff x="3300" y="3270"/>
                <a:chExt cx="420" cy="420"/>
              </a:xfrm>
              <a:grpFill/>
            </p:grpSpPr>
            <p:sp>
              <p:nvSpPr>
                <p:cNvPr id="155" name="Oval 12"/>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56" name="Line 13"/>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157" name="Line 14"/>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97" name="Line 15"/>
              <p:cNvSpPr>
                <a:spLocks noChangeShapeType="1"/>
              </p:cNvSpPr>
              <p:nvPr/>
            </p:nvSpPr>
            <p:spPr bwMode="auto">
              <a:xfrm>
                <a:off x="2991" y="2435"/>
                <a:ext cx="0" cy="229"/>
              </a:xfrm>
              <a:prstGeom prst="line">
                <a:avLst/>
              </a:prstGeom>
              <a:grpFill/>
              <a:ln w="9525">
                <a:solidFill>
                  <a:srgbClr val="000000"/>
                </a:solidFill>
                <a:round/>
                <a:headEnd/>
                <a:tailEnd type="triangle" w="sm" len="sm"/>
              </a:ln>
            </p:spPr>
            <p:txBody>
              <a:bodyPr/>
              <a:lstStyle/>
              <a:p>
                <a:endParaRPr lang="zh-CN" altLang="en-US"/>
              </a:p>
            </p:txBody>
          </p:sp>
          <p:sp>
            <p:nvSpPr>
              <p:cNvPr id="98" name="Line 16"/>
              <p:cNvSpPr>
                <a:spLocks noChangeShapeType="1"/>
              </p:cNvSpPr>
              <p:nvPr/>
            </p:nvSpPr>
            <p:spPr bwMode="auto">
              <a:xfrm>
                <a:off x="2997" y="2813"/>
                <a:ext cx="0" cy="229"/>
              </a:xfrm>
              <a:prstGeom prst="line">
                <a:avLst/>
              </a:prstGeom>
              <a:grpFill/>
              <a:ln w="9525">
                <a:solidFill>
                  <a:srgbClr val="000000"/>
                </a:solidFill>
                <a:round/>
                <a:headEnd/>
                <a:tailEnd type="triangle" w="sm" len="sm"/>
              </a:ln>
            </p:spPr>
            <p:txBody>
              <a:bodyPr/>
              <a:lstStyle/>
              <a:p>
                <a:endParaRPr lang="zh-CN" altLang="en-US"/>
              </a:p>
            </p:txBody>
          </p:sp>
          <p:grpSp>
            <p:nvGrpSpPr>
              <p:cNvPr id="99" name="Group 17"/>
              <p:cNvGrpSpPr>
                <a:grpSpLocks/>
              </p:cNvGrpSpPr>
              <p:nvPr/>
            </p:nvGrpSpPr>
            <p:grpSpPr bwMode="auto">
              <a:xfrm>
                <a:off x="2893" y="3028"/>
                <a:ext cx="202" cy="351"/>
                <a:chOff x="3640" y="3790"/>
                <a:chExt cx="350" cy="520"/>
              </a:xfrm>
              <a:grpFill/>
            </p:grpSpPr>
            <p:sp>
              <p:nvSpPr>
                <p:cNvPr id="153" name="Rectangle 18"/>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54" name="Text Box 19"/>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grpSp>
          <p:grpSp>
            <p:nvGrpSpPr>
              <p:cNvPr id="100" name="Group 20"/>
              <p:cNvGrpSpPr>
                <a:grpSpLocks/>
              </p:cNvGrpSpPr>
              <p:nvPr/>
            </p:nvGrpSpPr>
            <p:grpSpPr bwMode="auto">
              <a:xfrm>
                <a:off x="3781" y="2671"/>
                <a:ext cx="116" cy="135"/>
                <a:chOff x="3300" y="3270"/>
                <a:chExt cx="420" cy="420"/>
              </a:xfrm>
              <a:grpFill/>
            </p:grpSpPr>
            <p:sp>
              <p:nvSpPr>
                <p:cNvPr id="150" name="Oval 21"/>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51" name="Line 22"/>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152" name="Line 23"/>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101" name="Line 24"/>
              <p:cNvSpPr>
                <a:spLocks noChangeShapeType="1"/>
              </p:cNvSpPr>
              <p:nvPr/>
            </p:nvSpPr>
            <p:spPr bwMode="auto">
              <a:xfrm>
                <a:off x="3833" y="2435"/>
                <a:ext cx="0" cy="229"/>
              </a:xfrm>
              <a:prstGeom prst="line">
                <a:avLst/>
              </a:prstGeom>
              <a:grpFill/>
              <a:ln w="9525">
                <a:solidFill>
                  <a:srgbClr val="000000"/>
                </a:solidFill>
                <a:round/>
                <a:headEnd/>
                <a:tailEnd type="triangle" w="sm" len="sm"/>
              </a:ln>
            </p:spPr>
            <p:txBody>
              <a:bodyPr/>
              <a:lstStyle/>
              <a:p>
                <a:endParaRPr lang="zh-CN" altLang="en-US"/>
              </a:p>
            </p:txBody>
          </p:sp>
          <p:sp>
            <p:nvSpPr>
              <p:cNvPr id="102" name="Line 25"/>
              <p:cNvSpPr>
                <a:spLocks noChangeShapeType="1"/>
              </p:cNvSpPr>
              <p:nvPr/>
            </p:nvSpPr>
            <p:spPr bwMode="auto">
              <a:xfrm>
                <a:off x="3839" y="2813"/>
                <a:ext cx="0" cy="229"/>
              </a:xfrm>
              <a:prstGeom prst="line">
                <a:avLst/>
              </a:prstGeom>
              <a:grpFill/>
              <a:ln w="9525">
                <a:solidFill>
                  <a:srgbClr val="000000"/>
                </a:solidFill>
                <a:round/>
                <a:headEnd/>
                <a:tailEnd type="triangle" w="sm" len="sm"/>
              </a:ln>
            </p:spPr>
            <p:txBody>
              <a:bodyPr/>
              <a:lstStyle/>
              <a:p>
                <a:endParaRPr lang="zh-CN" altLang="en-US"/>
              </a:p>
            </p:txBody>
          </p:sp>
          <p:grpSp>
            <p:nvGrpSpPr>
              <p:cNvPr id="103" name="Group 26"/>
              <p:cNvGrpSpPr>
                <a:grpSpLocks/>
              </p:cNvGrpSpPr>
              <p:nvPr/>
            </p:nvGrpSpPr>
            <p:grpSpPr bwMode="auto">
              <a:xfrm>
                <a:off x="3735" y="3028"/>
                <a:ext cx="202" cy="351"/>
                <a:chOff x="3640" y="3790"/>
                <a:chExt cx="350" cy="520"/>
              </a:xfrm>
              <a:grpFill/>
            </p:grpSpPr>
            <p:sp>
              <p:nvSpPr>
                <p:cNvPr id="148" name="Rectangle 27"/>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49" name="Text Box 28"/>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grpSp>
          <p:grpSp>
            <p:nvGrpSpPr>
              <p:cNvPr id="104" name="Group 29"/>
              <p:cNvGrpSpPr>
                <a:grpSpLocks/>
              </p:cNvGrpSpPr>
              <p:nvPr/>
            </p:nvGrpSpPr>
            <p:grpSpPr bwMode="auto">
              <a:xfrm>
                <a:off x="4583" y="2671"/>
                <a:ext cx="116" cy="135"/>
                <a:chOff x="3300" y="3270"/>
                <a:chExt cx="420" cy="420"/>
              </a:xfrm>
              <a:grpFill/>
            </p:grpSpPr>
            <p:sp>
              <p:nvSpPr>
                <p:cNvPr id="145" name="Oval 30"/>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46" name="Line 31"/>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147" name="Line 32"/>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105" name="Line 33"/>
              <p:cNvSpPr>
                <a:spLocks noChangeShapeType="1"/>
              </p:cNvSpPr>
              <p:nvPr/>
            </p:nvSpPr>
            <p:spPr bwMode="auto">
              <a:xfrm>
                <a:off x="4635" y="2435"/>
                <a:ext cx="0" cy="229"/>
              </a:xfrm>
              <a:prstGeom prst="line">
                <a:avLst/>
              </a:prstGeom>
              <a:grpFill/>
              <a:ln w="9525">
                <a:solidFill>
                  <a:srgbClr val="000000"/>
                </a:solidFill>
                <a:round/>
                <a:headEnd/>
                <a:tailEnd type="triangle" w="sm" len="sm"/>
              </a:ln>
            </p:spPr>
            <p:txBody>
              <a:bodyPr/>
              <a:lstStyle/>
              <a:p>
                <a:endParaRPr lang="zh-CN" altLang="en-US"/>
              </a:p>
            </p:txBody>
          </p:sp>
          <p:sp>
            <p:nvSpPr>
              <p:cNvPr id="106" name="Line 34"/>
              <p:cNvSpPr>
                <a:spLocks noChangeShapeType="1"/>
              </p:cNvSpPr>
              <p:nvPr/>
            </p:nvSpPr>
            <p:spPr bwMode="auto">
              <a:xfrm>
                <a:off x="4641" y="2813"/>
                <a:ext cx="0" cy="229"/>
              </a:xfrm>
              <a:prstGeom prst="line">
                <a:avLst/>
              </a:prstGeom>
              <a:grpFill/>
              <a:ln w="9525">
                <a:solidFill>
                  <a:srgbClr val="000000"/>
                </a:solidFill>
                <a:round/>
                <a:headEnd/>
                <a:tailEnd type="triangle" w="sm" len="sm"/>
              </a:ln>
            </p:spPr>
            <p:txBody>
              <a:bodyPr/>
              <a:lstStyle/>
              <a:p>
                <a:endParaRPr lang="zh-CN" altLang="en-US"/>
              </a:p>
            </p:txBody>
          </p:sp>
          <p:grpSp>
            <p:nvGrpSpPr>
              <p:cNvPr id="107" name="Group 35"/>
              <p:cNvGrpSpPr>
                <a:grpSpLocks/>
              </p:cNvGrpSpPr>
              <p:nvPr/>
            </p:nvGrpSpPr>
            <p:grpSpPr bwMode="auto">
              <a:xfrm>
                <a:off x="4537" y="3028"/>
                <a:ext cx="202" cy="351"/>
                <a:chOff x="3640" y="3790"/>
                <a:chExt cx="350" cy="520"/>
              </a:xfrm>
              <a:grpFill/>
            </p:grpSpPr>
            <p:sp>
              <p:nvSpPr>
                <p:cNvPr id="143" name="Rectangle 36"/>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44" name="Text Box 37"/>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grpSp>
          <p:grpSp>
            <p:nvGrpSpPr>
              <p:cNvPr id="108" name="Group 38"/>
              <p:cNvGrpSpPr>
                <a:grpSpLocks/>
              </p:cNvGrpSpPr>
              <p:nvPr/>
            </p:nvGrpSpPr>
            <p:grpSpPr bwMode="auto">
              <a:xfrm>
                <a:off x="5408" y="2671"/>
                <a:ext cx="116" cy="135"/>
                <a:chOff x="3300" y="3270"/>
                <a:chExt cx="420" cy="420"/>
              </a:xfrm>
              <a:grpFill/>
            </p:grpSpPr>
            <p:sp>
              <p:nvSpPr>
                <p:cNvPr id="140" name="Oval 39"/>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41" name="Line 40"/>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142" name="Line 41"/>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109" name="Line 42"/>
              <p:cNvSpPr>
                <a:spLocks noChangeShapeType="1"/>
              </p:cNvSpPr>
              <p:nvPr/>
            </p:nvSpPr>
            <p:spPr bwMode="auto">
              <a:xfrm>
                <a:off x="5460" y="2435"/>
                <a:ext cx="0" cy="229"/>
              </a:xfrm>
              <a:prstGeom prst="line">
                <a:avLst/>
              </a:prstGeom>
              <a:grpFill/>
              <a:ln w="9525">
                <a:solidFill>
                  <a:srgbClr val="000000"/>
                </a:solidFill>
                <a:round/>
                <a:headEnd/>
                <a:tailEnd type="triangle" w="sm" len="sm"/>
              </a:ln>
            </p:spPr>
            <p:txBody>
              <a:bodyPr/>
              <a:lstStyle/>
              <a:p>
                <a:endParaRPr lang="zh-CN" altLang="en-US"/>
              </a:p>
            </p:txBody>
          </p:sp>
          <p:sp>
            <p:nvSpPr>
              <p:cNvPr id="110" name="Line 43"/>
              <p:cNvSpPr>
                <a:spLocks noChangeShapeType="1"/>
              </p:cNvSpPr>
              <p:nvPr/>
            </p:nvSpPr>
            <p:spPr bwMode="auto">
              <a:xfrm>
                <a:off x="5466" y="2813"/>
                <a:ext cx="0" cy="229"/>
              </a:xfrm>
              <a:prstGeom prst="line">
                <a:avLst/>
              </a:prstGeom>
              <a:grpFill/>
              <a:ln w="9525">
                <a:solidFill>
                  <a:srgbClr val="000000"/>
                </a:solidFill>
                <a:round/>
                <a:headEnd/>
                <a:tailEnd type="triangle" w="sm" len="sm"/>
              </a:ln>
            </p:spPr>
            <p:txBody>
              <a:bodyPr/>
              <a:lstStyle/>
              <a:p>
                <a:endParaRPr lang="zh-CN" altLang="en-US"/>
              </a:p>
            </p:txBody>
          </p:sp>
          <p:grpSp>
            <p:nvGrpSpPr>
              <p:cNvPr id="111" name="Group 44"/>
              <p:cNvGrpSpPr>
                <a:grpSpLocks/>
              </p:cNvGrpSpPr>
              <p:nvPr/>
            </p:nvGrpSpPr>
            <p:grpSpPr bwMode="auto">
              <a:xfrm>
                <a:off x="5362" y="3028"/>
                <a:ext cx="202" cy="351"/>
                <a:chOff x="3640" y="3790"/>
                <a:chExt cx="350" cy="520"/>
              </a:xfrm>
              <a:grpFill/>
            </p:grpSpPr>
            <p:sp>
              <p:nvSpPr>
                <p:cNvPr id="138" name="Rectangle 45"/>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39" name="Text Box 46"/>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grpSp>
          <p:sp>
            <p:nvSpPr>
              <p:cNvPr id="112" name="Line 47"/>
              <p:cNvSpPr>
                <a:spLocks noChangeShapeType="1"/>
              </p:cNvSpPr>
              <p:nvPr/>
            </p:nvSpPr>
            <p:spPr bwMode="auto">
              <a:xfrm>
                <a:off x="2991" y="3387"/>
                <a:ext cx="0" cy="341"/>
              </a:xfrm>
              <a:prstGeom prst="line">
                <a:avLst/>
              </a:prstGeom>
              <a:grpFill/>
              <a:ln w="9525">
                <a:solidFill>
                  <a:srgbClr val="000000"/>
                </a:solidFill>
                <a:round/>
                <a:headEnd/>
                <a:tailEnd type="triangle" w="sm" len="sm"/>
              </a:ln>
            </p:spPr>
            <p:txBody>
              <a:bodyPr/>
              <a:lstStyle/>
              <a:p>
                <a:endParaRPr lang="zh-CN" altLang="en-US"/>
              </a:p>
            </p:txBody>
          </p:sp>
          <p:sp>
            <p:nvSpPr>
              <p:cNvPr id="113" name="Line 48"/>
              <p:cNvSpPr>
                <a:spLocks noChangeShapeType="1"/>
              </p:cNvSpPr>
              <p:nvPr/>
            </p:nvSpPr>
            <p:spPr bwMode="auto">
              <a:xfrm>
                <a:off x="3839" y="3382"/>
                <a:ext cx="0" cy="341"/>
              </a:xfrm>
              <a:prstGeom prst="line">
                <a:avLst/>
              </a:prstGeom>
              <a:grpFill/>
              <a:ln w="9525">
                <a:solidFill>
                  <a:srgbClr val="000000"/>
                </a:solidFill>
                <a:round/>
                <a:headEnd/>
                <a:tailEnd type="triangle" w="sm" len="sm"/>
              </a:ln>
            </p:spPr>
            <p:txBody>
              <a:bodyPr/>
              <a:lstStyle/>
              <a:p>
                <a:endParaRPr lang="zh-CN" altLang="en-US"/>
              </a:p>
            </p:txBody>
          </p:sp>
          <p:sp>
            <p:nvSpPr>
              <p:cNvPr id="114" name="Line 49"/>
              <p:cNvSpPr>
                <a:spLocks noChangeShapeType="1"/>
              </p:cNvSpPr>
              <p:nvPr/>
            </p:nvSpPr>
            <p:spPr bwMode="auto">
              <a:xfrm>
                <a:off x="4647" y="3382"/>
                <a:ext cx="0" cy="341"/>
              </a:xfrm>
              <a:prstGeom prst="line">
                <a:avLst/>
              </a:prstGeom>
              <a:grpFill/>
              <a:ln w="9525">
                <a:solidFill>
                  <a:srgbClr val="000000"/>
                </a:solidFill>
                <a:round/>
                <a:headEnd/>
                <a:tailEnd type="triangle" w="sm" len="sm"/>
              </a:ln>
            </p:spPr>
            <p:txBody>
              <a:bodyPr/>
              <a:lstStyle/>
              <a:p>
                <a:endParaRPr lang="zh-CN" altLang="en-US"/>
              </a:p>
            </p:txBody>
          </p:sp>
          <p:sp>
            <p:nvSpPr>
              <p:cNvPr id="115" name="Line 50"/>
              <p:cNvSpPr>
                <a:spLocks noChangeShapeType="1"/>
              </p:cNvSpPr>
              <p:nvPr/>
            </p:nvSpPr>
            <p:spPr bwMode="auto">
              <a:xfrm>
                <a:off x="5472" y="3382"/>
                <a:ext cx="0" cy="341"/>
              </a:xfrm>
              <a:prstGeom prst="line">
                <a:avLst/>
              </a:prstGeom>
              <a:grpFill/>
              <a:ln w="9525">
                <a:solidFill>
                  <a:srgbClr val="000000"/>
                </a:solidFill>
                <a:round/>
                <a:headEnd/>
                <a:tailEnd type="triangle" w="sm" len="sm"/>
              </a:ln>
            </p:spPr>
            <p:txBody>
              <a:bodyPr/>
              <a:lstStyle/>
              <a:p>
                <a:endParaRPr lang="zh-CN" altLang="en-US"/>
              </a:p>
            </p:txBody>
          </p:sp>
          <p:sp>
            <p:nvSpPr>
              <p:cNvPr id="116" name="Line 51"/>
              <p:cNvSpPr>
                <a:spLocks noChangeShapeType="1"/>
              </p:cNvSpPr>
              <p:nvPr/>
            </p:nvSpPr>
            <p:spPr bwMode="auto">
              <a:xfrm>
                <a:off x="2991" y="3480"/>
                <a:ext cx="340" cy="0"/>
              </a:xfrm>
              <a:prstGeom prst="line">
                <a:avLst/>
              </a:prstGeom>
              <a:grpFill/>
              <a:ln w="9525">
                <a:solidFill>
                  <a:srgbClr val="000000"/>
                </a:solidFill>
                <a:round/>
                <a:headEnd/>
                <a:tailEnd/>
              </a:ln>
            </p:spPr>
            <p:txBody>
              <a:bodyPr/>
              <a:lstStyle/>
              <a:p>
                <a:endParaRPr lang="zh-CN" altLang="en-US"/>
              </a:p>
            </p:txBody>
          </p:sp>
          <p:sp>
            <p:nvSpPr>
              <p:cNvPr id="117" name="Line 52"/>
              <p:cNvSpPr>
                <a:spLocks noChangeShapeType="1"/>
              </p:cNvSpPr>
              <p:nvPr/>
            </p:nvSpPr>
            <p:spPr bwMode="auto">
              <a:xfrm flipV="1">
                <a:off x="3331" y="2732"/>
                <a:ext cx="0" cy="742"/>
              </a:xfrm>
              <a:prstGeom prst="line">
                <a:avLst/>
              </a:prstGeom>
              <a:grpFill/>
              <a:ln w="9525">
                <a:solidFill>
                  <a:srgbClr val="000000"/>
                </a:solidFill>
                <a:round/>
                <a:headEnd/>
                <a:tailEnd/>
              </a:ln>
            </p:spPr>
            <p:txBody>
              <a:bodyPr/>
              <a:lstStyle/>
              <a:p>
                <a:endParaRPr lang="zh-CN" altLang="en-US"/>
              </a:p>
            </p:txBody>
          </p:sp>
          <p:sp>
            <p:nvSpPr>
              <p:cNvPr id="118" name="Line 53"/>
              <p:cNvSpPr>
                <a:spLocks noChangeShapeType="1"/>
              </p:cNvSpPr>
              <p:nvPr/>
            </p:nvSpPr>
            <p:spPr bwMode="auto">
              <a:xfrm>
                <a:off x="3331" y="2738"/>
                <a:ext cx="450" cy="0"/>
              </a:xfrm>
              <a:prstGeom prst="line">
                <a:avLst/>
              </a:prstGeom>
              <a:grpFill/>
              <a:ln w="9525">
                <a:solidFill>
                  <a:srgbClr val="000000"/>
                </a:solidFill>
                <a:round/>
                <a:headEnd/>
                <a:tailEnd type="triangle" w="sm" len="sm"/>
              </a:ln>
            </p:spPr>
            <p:txBody>
              <a:bodyPr/>
              <a:lstStyle/>
              <a:p>
                <a:endParaRPr lang="zh-CN" altLang="en-US"/>
              </a:p>
            </p:txBody>
          </p:sp>
          <p:sp>
            <p:nvSpPr>
              <p:cNvPr id="119" name="Line 54"/>
              <p:cNvSpPr>
                <a:spLocks noChangeShapeType="1"/>
              </p:cNvSpPr>
              <p:nvPr/>
            </p:nvSpPr>
            <p:spPr bwMode="auto">
              <a:xfrm>
                <a:off x="3845" y="3480"/>
                <a:ext cx="349" cy="2"/>
              </a:xfrm>
              <a:prstGeom prst="line">
                <a:avLst/>
              </a:prstGeom>
              <a:grpFill/>
              <a:ln w="9525">
                <a:solidFill>
                  <a:srgbClr val="000000"/>
                </a:solidFill>
                <a:round/>
                <a:headEnd/>
                <a:tailEnd/>
              </a:ln>
            </p:spPr>
            <p:txBody>
              <a:bodyPr/>
              <a:lstStyle/>
              <a:p>
                <a:endParaRPr lang="zh-CN" altLang="en-US"/>
              </a:p>
            </p:txBody>
          </p:sp>
          <p:sp>
            <p:nvSpPr>
              <p:cNvPr id="120" name="Line 55"/>
              <p:cNvSpPr>
                <a:spLocks noChangeShapeType="1"/>
              </p:cNvSpPr>
              <p:nvPr/>
            </p:nvSpPr>
            <p:spPr bwMode="auto">
              <a:xfrm flipV="1">
                <a:off x="4186" y="2732"/>
                <a:ext cx="0" cy="742"/>
              </a:xfrm>
              <a:prstGeom prst="line">
                <a:avLst/>
              </a:prstGeom>
              <a:grpFill/>
              <a:ln w="9525">
                <a:solidFill>
                  <a:srgbClr val="000000"/>
                </a:solidFill>
                <a:round/>
                <a:headEnd/>
                <a:tailEnd/>
              </a:ln>
            </p:spPr>
            <p:txBody>
              <a:bodyPr/>
              <a:lstStyle/>
              <a:p>
                <a:endParaRPr lang="zh-CN" altLang="en-US"/>
              </a:p>
            </p:txBody>
          </p:sp>
          <p:sp>
            <p:nvSpPr>
              <p:cNvPr id="121" name="Line 56"/>
              <p:cNvSpPr>
                <a:spLocks noChangeShapeType="1"/>
              </p:cNvSpPr>
              <p:nvPr/>
            </p:nvSpPr>
            <p:spPr bwMode="auto">
              <a:xfrm>
                <a:off x="4171" y="2738"/>
                <a:ext cx="430" cy="0"/>
              </a:xfrm>
              <a:prstGeom prst="line">
                <a:avLst/>
              </a:prstGeom>
              <a:grpFill/>
              <a:ln w="9525">
                <a:solidFill>
                  <a:srgbClr val="000000"/>
                </a:solidFill>
                <a:round/>
                <a:headEnd/>
                <a:tailEnd type="triangle" w="sm" len="sm"/>
              </a:ln>
            </p:spPr>
            <p:txBody>
              <a:bodyPr/>
              <a:lstStyle/>
              <a:p>
                <a:endParaRPr lang="zh-CN" altLang="en-US"/>
              </a:p>
            </p:txBody>
          </p:sp>
          <p:sp>
            <p:nvSpPr>
              <p:cNvPr id="122" name="Line 57"/>
              <p:cNvSpPr>
                <a:spLocks noChangeShapeType="1"/>
              </p:cNvSpPr>
              <p:nvPr/>
            </p:nvSpPr>
            <p:spPr bwMode="auto">
              <a:xfrm>
                <a:off x="4653" y="3479"/>
                <a:ext cx="328" cy="0"/>
              </a:xfrm>
              <a:prstGeom prst="line">
                <a:avLst/>
              </a:prstGeom>
              <a:grpFill/>
              <a:ln w="9525">
                <a:solidFill>
                  <a:srgbClr val="000000"/>
                </a:solidFill>
                <a:round/>
                <a:headEnd/>
                <a:tailEnd/>
              </a:ln>
            </p:spPr>
            <p:txBody>
              <a:bodyPr/>
              <a:lstStyle/>
              <a:p>
                <a:endParaRPr lang="zh-CN" altLang="en-US"/>
              </a:p>
            </p:txBody>
          </p:sp>
          <p:sp>
            <p:nvSpPr>
              <p:cNvPr id="123" name="Line 58"/>
              <p:cNvSpPr>
                <a:spLocks noChangeShapeType="1"/>
              </p:cNvSpPr>
              <p:nvPr/>
            </p:nvSpPr>
            <p:spPr bwMode="auto">
              <a:xfrm flipV="1">
                <a:off x="4981" y="2723"/>
                <a:ext cx="0" cy="750"/>
              </a:xfrm>
              <a:prstGeom prst="line">
                <a:avLst/>
              </a:prstGeom>
              <a:grpFill/>
              <a:ln w="9525">
                <a:solidFill>
                  <a:srgbClr val="000000"/>
                </a:solidFill>
                <a:round/>
                <a:headEnd/>
                <a:tailEnd/>
              </a:ln>
            </p:spPr>
            <p:txBody>
              <a:bodyPr/>
              <a:lstStyle/>
              <a:p>
                <a:endParaRPr lang="zh-CN" altLang="en-US"/>
              </a:p>
            </p:txBody>
          </p:sp>
          <p:sp>
            <p:nvSpPr>
              <p:cNvPr id="124" name="Line 59"/>
              <p:cNvSpPr>
                <a:spLocks noChangeShapeType="1"/>
              </p:cNvSpPr>
              <p:nvPr/>
            </p:nvSpPr>
            <p:spPr bwMode="auto">
              <a:xfrm>
                <a:off x="4981" y="2744"/>
                <a:ext cx="433" cy="0"/>
              </a:xfrm>
              <a:prstGeom prst="line">
                <a:avLst/>
              </a:prstGeom>
              <a:grpFill/>
              <a:ln w="9525">
                <a:solidFill>
                  <a:srgbClr val="000000"/>
                </a:solidFill>
                <a:round/>
                <a:headEnd/>
                <a:tailEnd type="triangle" w="sm" len="sm"/>
              </a:ln>
            </p:spPr>
            <p:txBody>
              <a:bodyPr/>
              <a:lstStyle/>
              <a:p>
                <a:endParaRPr lang="zh-CN" altLang="en-US"/>
              </a:p>
            </p:txBody>
          </p:sp>
          <p:sp>
            <p:nvSpPr>
              <p:cNvPr id="125" name="Line 60"/>
              <p:cNvSpPr>
                <a:spLocks noChangeShapeType="1"/>
              </p:cNvSpPr>
              <p:nvPr/>
            </p:nvSpPr>
            <p:spPr bwMode="auto">
              <a:xfrm>
                <a:off x="5472" y="3482"/>
                <a:ext cx="191" cy="0"/>
              </a:xfrm>
              <a:prstGeom prst="line">
                <a:avLst/>
              </a:prstGeom>
              <a:grpFill/>
              <a:ln w="9525">
                <a:solidFill>
                  <a:srgbClr val="000000"/>
                </a:solidFill>
                <a:round/>
                <a:headEnd/>
                <a:tailEnd/>
              </a:ln>
            </p:spPr>
            <p:txBody>
              <a:bodyPr/>
              <a:lstStyle/>
              <a:p>
                <a:endParaRPr lang="zh-CN" altLang="en-US"/>
              </a:p>
            </p:txBody>
          </p:sp>
          <p:sp>
            <p:nvSpPr>
              <p:cNvPr id="126" name="Line 61"/>
              <p:cNvSpPr>
                <a:spLocks noChangeShapeType="1"/>
              </p:cNvSpPr>
              <p:nvPr/>
            </p:nvSpPr>
            <p:spPr bwMode="auto">
              <a:xfrm>
                <a:off x="5663" y="2749"/>
                <a:ext cx="253" cy="0"/>
              </a:xfrm>
              <a:prstGeom prst="line">
                <a:avLst/>
              </a:prstGeom>
              <a:grpFill/>
              <a:ln w="9525">
                <a:solidFill>
                  <a:srgbClr val="000000"/>
                </a:solidFill>
                <a:round/>
                <a:headEnd/>
                <a:tailEnd type="triangle" w="sm" len="sm"/>
              </a:ln>
            </p:spPr>
            <p:txBody>
              <a:bodyPr/>
              <a:lstStyle/>
              <a:p>
                <a:endParaRPr lang="zh-CN" altLang="en-US"/>
              </a:p>
            </p:txBody>
          </p:sp>
          <p:sp>
            <p:nvSpPr>
              <p:cNvPr id="127" name="Line 62"/>
              <p:cNvSpPr>
                <a:spLocks noChangeShapeType="1"/>
              </p:cNvSpPr>
              <p:nvPr/>
            </p:nvSpPr>
            <p:spPr bwMode="auto">
              <a:xfrm>
                <a:off x="2570" y="2742"/>
                <a:ext cx="375" cy="0"/>
              </a:xfrm>
              <a:prstGeom prst="line">
                <a:avLst/>
              </a:prstGeom>
              <a:grpFill/>
              <a:ln w="9525">
                <a:solidFill>
                  <a:srgbClr val="000000"/>
                </a:solidFill>
                <a:round/>
                <a:headEnd/>
                <a:tailEnd type="triangle" w="sm" len="sm"/>
              </a:ln>
            </p:spPr>
            <p:txBody>
              <a:bodyPr/>
              <a:lstStyle/>
              <a:p>
                <a:endParaRPr lang="zh-CN" altLang="en-US"/>
              </a:p>
            </p:txBody>
          </p:sp>
          <p:sp>
            <p:nvSpPr>
              <p:cNvPr id="128" name="Rectangle 63"/>
              <p:cNvSpPr>
                <a:spLocks noChangeArrowheads="1"/>
              </p:cNvSpPr>
              <p:nvPr/>
            </p:nvSpPr>
            <p:spPr bwMode="auto">
              <a:xfrm>
                <a:off x="2748" y="3723"/>
                <a:ext cx="2931" cy="373"/>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29" name="Line 64"/>
              <p:cNvSpPr>
                <a:spLocks noChangeShapeType="1"/>
              </p:cNvSpPr>
              <p:nvPr/>
            </p:nvSpPr>
            <p:spPr bwMode="auto">
              <a:xfrm>
                <a:off x="3458" y="3728"/>
                <a:ext cx="0" cy="373"/>
              </a:xfrm>
              <a:prstGeom prst="line">
                <a:avLst/>
              </a:prstGeom>
              <a:grpFill/>
              <a:ln w="9525">
                <a:solidFill>
                  <a:srgbClr val="000000"/>
                </a:solidFill>
                <a:round/>
                <a:headEnd/>
                <a:tailEnd/>
              </a:ln>
            </p:spPr>
            <p:txBody>
              <a:bodyPr/>
              <a:lstStyle/>
              <a:p>
                <a:endParaRPr lang="zh-CN" altLang="en-US"/>
              </a:p>
            </p:txBody>
          </p:sp>
          <p:sp>
            <p:nvSpPr>
              <p:cNvPr id="130" name="Line 65"/>
              <p:cNvSpPr>
                <a:spLocks noChangeShapeType="1"/>
              </p:cNvSpPr>
              <p:nvPr/>
            </p:nvSpPr>
            <p:spPr bwMode="auto">
              <a:xfrm>
                <a:off x="4233" y="3728"/>
                <a:ext cx="0" cy="373"/>
              </a:xfrm>
              <a:prstGeom prst="line">
                <a:avLst/>
              </a:prstGeom>
              <a:grpFill/>
              <a:ln w="9525">
                <a:solidFill>
                  <a:srgbClr val="000000"/>
                </a:solidFill>
                <a:round/>
                <a:headEnd/>
                <a:tailEnd/>
              </a:ln>
            </p:spPr>
            <p:txBody>
              <a:bodyPr/>
              <a:lstStyle/>
              <a:p>
                <a:endParaRPr lang="zh-CN" altLang="en-US"/>
              </a:p>
            </p:txBody>
          </p:sp>
          <p:sp>
            <p:nvSpPr>
              <p:cNvPr id="131" name="Line 66"/>
              <p:cNvSpPr>
                <a:spLocks noChangeShapeType="1"/>
              </p:cNvSpPr>
              <p:nvPr/>
            </p:nvSpPr>
            <p:spPr bwMode="auto">
              <a:xfrm>
                <a:off x="4997" y="3733"/>
                <a:ext cx="0" cy="373"/>
              </a:xfrm>
              <a:prstGeom prst="line">
                <a:avLst/>
              </a:prstGeom>
              <a:grpFill/>
              <a:ln w="9525">
                <a:solidFill>
                  <a:srgbClr val="000000"/>
                </a:solidFill>
                <a:round/>
                <a:headEnd/>
                <a:tailEnd/>
              </a:ln>
            </p:spPr>
            <p:txBody>
              <a:bodyPr/>
              <a:lstStyle/>
              <a:p>
                <a:endParaRPr lang="zh-CN" altLang="en-US"/>
              </a:p>
            </p:txBody>
          </p:sp>
          <p:sp>
            <p:nvSpPr>
              <p:cNvPr id="132" name="Rectangle 67"/>
              <p:cNvSpPr>
                <a:spLocks noChangeArrowheads="1"/>
              </p:cNvSpPr>
              <p:nvPr/>
            </p:nvSpPr>
            <p:spPr bwMode="auto">
              <a:xfrm>
                <a:off x="2754" y="2078"/>
                <a:ext cx="2954" cy="36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33" name="Line 68"/>
              <p:cNvSpPr>
                <a:spLocks noChangeShapeType="1"/>
              </p:cNvSpPr>
              <p:nvPr/>
            </p:nvSpPr>
            <p:spPr bwMode="auto">
              <a:xfrm>
                <a:off x="3469" y="2083"/>
                <a:ext cx="0" cy="360"/>
              </a:xfrm>
              <a:prstGeom prst="line">
                <a:avLst/>
              </a:prstGeom>
              <a:grpFill/>
              <a:ln w="9525">
                <a:solidFill>
                  <a:srgbClr val="000000"/>
                </a:solidFill>
                <a:round/>
                <a:headEnd/>
                <a:tailEnd/>
              </a:ln>
            </p:spPr>
            <p:txBody>
              <a:bodyPr/>
              <a:lstStyle/>
              <a:p>
                <a:endParaRPr lang="zh-CN" altLang="en-US"/>
              </a:p>
            </p:txBody>
          </p:sp>
          <p:sp>
            <p:nvSpPr>
              <p:cNvPr id="134" name="Line 69"/>
              <p:cNvSpPr>
                <a:spLocks noChangeShapeType="1"/>
              </p:cNvSpPr>
              <p:nvPr/>
            </p:nvSpPr>
            <p:spPr bwMode="auto">
              <a:xfrm>
                <a:off x="4236" y="2083"/>
                <a:ext cx="0" cy="360"/>
              </a:xfrm>
              <a:prstGeom prst="line">
                <a:avLst/>
              </a:prstGeom>
              <a:grpFill/>
              <a:ln w="9525">
                <a:solidFill>
                  <a:srgbClr val="000000"/>
                </a:solidFill>
                <a:round/>
                <a:headEnd/>
                <a:tailEnd/>
              </a:ln>
            </p:spPr>
            <p:txBody>
              <a:bodyPr/>
              <a:lstStyle/>
              <a:p>
                <a:endParaRPr lang="zh-CN" altLang="en-US"/>
              </a:p>
            </p:txBody>
          </p:sp>
          <p:sp>
            <p:nvSpPr>
              <p:cNvPr id="135" name="Line 70"/>
              <p:cNvSpPr>
                <a:spLocks noChangeShapeType="1"/>
              </p:cNvSpPr>
              <p:nvPr/>
            </p:nvSpPr>
            <p:spPr bwMode="auto">
              <a:xfrm>
                <a:off x="5021" y="2087"/>
                <a:ext cx="0" cy="361"/>
              </a:xfrm>
              <a:prstGeom prst="line">
                <a:avLst/>
              </a:prstGeom>
              <a:grpFill/>
              <a:ln w="9525">
                <a:solidFill>
                  <a:srgbClr val="000000"/>
                </a:solidFill>
                <a:round/>
                <a:headEnd/>
                <a:tailEnd/>
              </a:ln>
            </p:spPr>
            <p:txBody>
              <a:bodyPr/>
              <a:lstStyle/>
              <a:p>
                <a:endParaRPr lang="zh-CN" altLang="en-US"/>
              </a:p>
            </p:txBody>
          </p:sp>
          <p:sp>
            <p:nvSpPr>
              <p:cNvPr id="136" name="Text Box 71"/>
              <p:cNvSpPr txBox="1">
                <a:spLocks noChangeArrowheads="1"/>
              </p:cNvSpPr>
              <p:nvPr/>
            </p:nvSpPr>
            <p:spPr bwMode="auto">
              <a:xfrm>
                <a:off x="3909" y="4151"/>
                <a:ext cx="653" cy="290"/>
              </a:xfrm>
              <a:prstGeom prst="rect">
                <a:avLst/>
              </a:prstGeom>
              <a:grpFill/>
              <a:ln w="9525">
                <a:noFill/>
                <a:miter lim="800000"/>
                <a:headEnd/>
                <a:tailEnd/>
              </a:ln>
            </p:spPr>
            <p:txBody>
              <a:bodyPr lIns="0" tIns="0" rIns="0" bIns="0"/>
              <a:lstStyle/>
              <a:p>
                <a:pPr algn="ctr" eaLnBrk="0" hangingPunct="0"/>
                <a:endParaRPr lang="zh-CN" altLang="zh-CN" sz="1400">
                  <a:solidFill>
                    <a:schemeClr val="tx1"/>
                  </a:solidFill>
                </a:endParaRPr>
              </a:p>
            </p:txBody>
          </p:sp>
          <p:sp>
            <p:nvSpPr>
              <p:cNvPr id="137" name="Line 72"/>
              <p:cNvSpPr>
                <a:spLocks noChangeShapeType="1"/>
              </p:cNvSpPr>
              <p:nvPr/>
            </p:nvSpPr>
            <p:spPr bwMode="auto">
              <a:xfrm flipV="1">
                <a:off x="5670" y="2732"/>
                <a:ext cx="0" cy="742"/>
              </a:xfrm>
              <a:prstGeom prst="line">
                <a:avLst/>
              </a:prstGeom>
              <a:grpFill/>
              <a:ln w="9525">
                <a:solidFill>
                  <a:srgbClr val="000000"/>
                </a:solidFill>
                <a:round/>
                <a:headEnd/>
                <a:tailEnd/>
              </a:ln>
            </p:spPr>
            <p:txBody>
              <a:bodyPr/>
              <a:lstStyle/>
              <a:p>
                <a:endParaRPr lang="zh-CN" altLang="en-US"/>
              </a:p>
            </p:txBody>
          </p:sp>
        </p:grpSp>
        <p:grpSp>
          <p:nvGrpSpPr>
            <p:cNvPr id="11" name="Group 73"/>
            <p:cNvGrpSpPr>
              <a:grpSpLocks/>
            </p:cNvGrpSpPr>
            <p:nvPr/>
          </p:nvGrpSpPr>
          <p:grpSpPr bwMode="auto">
            <a:xfrm>
              <a:off x="3987800" y="2667000"/>
              <a:ext cx="2905125" cy="0"/>
              <a:chOff x="2520" y="5147"/>
              <a:chExt cx="2850" cy="0"/>
            </a:xfrm>
            <a:solidFill>
              <a:schemeClr val="accent1">
                <a:lumMod val="20000"/>
                <a:lumOff val="80000"/>
              </a:schemeClr>
            </a:solidFill>
          </p:grpSpPr>
          <p:sp>
            <p:nvSpPr>
              <p:cNvPr id="88" name="Line 74"/>
              <p:cNvSpPr>
                <a:spLocks noChangeShapeType="1"/>
              </p:cNvSpPr>
              <p:nvPr/>
            </p:nvSpPr>
            <p:spPr bwMode="auto">
              <a:xfrm>
                <a:off x="2520" y="5147"/>
                <a:ext cx="360" cy="0"/>
              </a:xfrm>
              <a:prstGeom prst="line">
                <a:avLst/>
              </a:prstGeom>
              <a:grpFill/>
              <a:ln w="9525">
                <a:solidFill>
                  <a:srgbClr val="000000"/>
                </a:solidFill>
                <a:round/>
                <a:headEnd/>
                <a:tailEnd type="triangle" w="sm" len="sm"/>
              </a:ln>
            </p:spPr>
            <p:txBody>
              <a:bodyPr/>
              <a:lstStyle/>
              <a:p>
                <a:endParaRPr lang="zh-CN" altLang="en-US"/>
              </a:p>
            </p:txBody>
          </p:sp>
          <p:sp>
            <p:nvSpPr>
              <p:cNvPr id="89" name="Line 75"/>
              <p:cNvSpPr>
                <a:spLocks noChangeShapeType="1"/>
              </p:cNvSpPr>
              <p:nvPr/>
            </p:nvSpPr>
            <p:spPr bwMode="auto">
              <a:xfrm>
                <a:off x="3450" y="5147"/>
                <a:ext cx="300" cy="0"/>
              </a:xfrm>
              <a:prstGeom prst="line">
                <a:avLst/>
              </a:prstGeom>
              <a:grpFill/>
              <a:ln w="9525">
                <a:solidFill>
                  <a:srgbClr val="000000"/>
                </a:solidFill>
                <a:round/>
                <a:headEnd/>
                <a:tailEnd type="triangle" w="sm" len="sm"/>
              </a:ln>
            </p:spPr>
            <p:txBody>
              <a:bodyPr/>
              <a:lstStyle/>
              <a:p>
                <a:endParaRPr lang="zh-CN" altLang="en-US"/>
              </a:p>
            </p:txBody>
          </p:sp>
          <p:sp>
            <p:nvSpPr>
              <p:cNvPr id="90" name="Line 76"/>
              <p:cNvSpPr>
                <a:spLocks noChangeShapeType="1"/>
              </p:cNvSpPr>
              <p:nvPr/>
            </p:nvSpPr>
            <p:spPr bwMode="auto">
              <a:xfrm>
                <a:off x="4245" y="5147"/>
                <a:ext cx="300" cy="0"/>
              </a:xfrm>
              <a:prstGeom prst="line">
                <a:avLst/>
              </a:prstGeom>
              <a:grpFill/>
              <a:ln w="9525">
                <a:solidFill>
                  <a:srgbClr val="000000"/>
                </a:solidFill>
                <a:round/>
                <a:headEnd/>
                <a:tailEnd type="triangle" w="sm" len="sm"/>
              </a:ln>
            </p:spPr>
            <p:txBody>
              <a:bodyPr/>
              <a:lstStyle/>
              <a:p>
                <a:endParaRPr lang="zh-CN" altLang="en-US"/>
              </a:p>
            </p:txBody>
          </p:sp>
          <p:sp>
            <p:nvSpPr>
              <p:cNvPr id="91" name="Line 77"/>
              <p:cNvSpPr>
                <a:spLocks noChangeShapeType="1"/>
              </p:cNvSpPr>
              <p:nvPr/>
            </p:nvSpPr>
            <p:spPr bwMode="auto">
              <a:xfrm>
                <a:off x="5070" y="5147"/>
                <a:ext cx="300" cy="0"/>
              </a:xfrm>
              <a:prstGeom prst="line">
                <a:avLst/>
              </a:prstGeom>
              <a:grpFill/>
              <a:ln w="9525">
                <a:solidFill>
                  <a:srgbClr val="000000"/>
                </a:solidFill>
                <a:round/>
                <a:headEnd/>
                <a:tailEnd type="triangle" w="sm" len="sm"/>
              </a:ln>
            </p:spPr>
            <p:txBody>
              <a:bodyPr/>
              <a:lstStyle/>
              <a:p>
                <a:endParaRPr lang="zh-CN" altLang="en-US"/>
              </a:p>
            </p:txBody>
          </p:sp>
        </p:grpSp>
        <p:grpSp>
          <p:nvGrpSpPr>
            <p:cNvPr id="12" name="Group 78"/>
            <p:cNvGrpSpPr>
              <a:grpSpLocks/>
            </p:cNvGrpSpPr>
            <p:nvPr/>
          </p:nvGrpSpPr>
          <p:grpSpPr bwMode="auto">
            <a:xfrm>
              <a:off x="3202020" y="3886200"/>
              <a:ext cx="4494178" cy="2209800"/>
              <a:chOff x="6225" y="4034"/>
              <a:chExt cx="4410" cy="2363"/>
            </a:xfrm>
            <a:solidFill>
              <a:schemeClr val="accent1">
                <a:lumMod val="20000"/>
                <a:lumOff val="80000"/>
              </a:schemeClr>
            </a:solidFill>
          </p:grpSpPr>
          <p:sp>
            <p:nvSpPr>
              <p:cNvPr id="15" name="Text Box 79"/>
              <p:cNvSpPr txBox="1">
                <a:spLocks noChangeArrowheads="1"/>
              </p:cNvSpPr>
              <p:nvPr/>
            </p:nvSpPr>
            <p:spPr bwMode="auto">
              <a:xfrm>
                <a:off x="6380" y="5162"/>
                <a:ext cx="940" cy="468"/>
              </a:xfrm>
              <a:prstGeom prst="rect">
                <a:avLst/>
              </a:prstGeom>
              <a:grpFill/>
              <a:ln w="9525">
                <a:noFill/>
                <a:miter lim="800000"/>
                <a:headEnd/>
                <a:tailEnd/>
              </a:ln>
            </p:spPr>
            <p:txBody>
              <a:bodyPr/>
              <a:lstStyle/>
              <a:p>
                <a:pPr algn="r" eaLnBrk="0" hangingPunct="0"/>
                <a:r>
                  <a:rPr lang="en-US" altLang="zh-CN" sz="1400" smtClean="0">
                    <a:solidFill>
                      <a:schemeClr val="tx1"/>
                    </a:solidFill>
                  </a:rPr>
                  <a:t>IV</a:t>
                </a:r>
                <a:endParaRPr lang="en-US" altLang="zh-CN" sz="1400">
                  <a:solidFill>
                    <a:schemeClr val="tx1"/>
                  </a:solidFill>
                </a:endParaRPr>
              </a:p>
              <a:p>
                <a:pPr algn="just" eaLnBrk="0" hangingPunct="0"/>
                <a:endParaRPr lang="en-US" altLang="zh-CN" sz="1400">
                  <a:solidFill>
                    <a:schemeClr val="tx1"/>
                  </a:solidFill>
                </a:endParaRPr>
              </a:p>
            </p:txBody>
          </p:sp>
          <p:grpSp>
            <p:nvGrpSpPr>
              <p:cNvPr id="16" name="Group 80"/>
              <p:cNvGrpSpPr>
                <a:grpSpLocks/>
              </p:cNvGrpSpPr>
              <p:nvPr/>
            </p:nvGrpSpPr>
            <p:grpSpPr bwMode="auto">
              <a:xfrm>
                <a:off x="6225" y="4034"/>
                <a:ext cx="4410" cy="2363"/>
                <a:chOff x="6165" y="4034"/>
                <a:chExt cx="4410" cy="2363"/>
              </a:xfrm>
              <a:grpFill/>
            </p:grpSpPr>
            <p:sp>
              <p:nvSpPr>
                <p:cNvPr id="17" name="Line 81"/>
                <p:cNvSpPr>
                  <a:spLocks noChangeShapeType="1"/>
                </p:cNvSpPr>
                <p:nvPr/>
              </p:nvSpPr>
              <p:spPr bwMode="auto">
                <a:xfrm>
                  <a:off x="8258" y="4530"/>
                  <a:ext cx="390" cy="0"/>
                </a:xfrm>
                <a:prstGeom prst="line">
                  <a:avLst/>
                </a:prstGeom>
                <a:grpFill/>
                <a:ln w="9525">
                  <a:solidFill>
                    <a:srgbClr val="000000"/>
                  </a:solidFill>
                  <a:round/>
                  <a:headEnd/>
                  <a:tailEnd/>
                </a:ln>
              </p:spPr>
              <p:txBody>
                <a:bodyPr/>
                <a:lstStyle/>
                <a:p>
                  <a:endParaRPr lang="zh-CN" altLang="en-US"/>
                </a:p>
              </p:txBody>
            </p:sp>
            <p:sp>
              <p:nvSpPr>
                <p:cNvPr id="18" name="Line 82"/>
                <p:cNvSpPr>
                  <a:spLocks noChangeShapeType="1"/>
                </p:cNvSpPr>
                <p:nvPr/>
              </p:nvSpPr>
              <p:spPr bwMode="auto">
                <a:xfrm flipV="1">
                  <a:off x="8639" y="4520"/>
                  <a:ext cx="0" cy="880"/>
                </a:xfrm>
                <a:prstGeom prst="line">
                  <a:avLst/>
                </a:prstGeom>
                <a:grpFill/>
                <a:ln w="9525">
                  <a:solidFill>
                    <a:srgbClr val="000000"/>
                  </a:solidFill>
                  <a:round/>
                  <a:headEnd/>
                  <a:tailEnd/>
                </a:ln>
              </p:spPr>
              <p:txBody>
                <a:bodyPr/>
                <a:lstStyle/>
                <a:p>
                  <a:endParaRPr lang="zh-CN" altLang="en-US"/>
                </a:p>
              </p:txBody>
            </p:sp>
            <p:sp>
              <p:nvSpPr>
                <p:cNvPr id="19" name="Line 83"/>
                <p:cNvSpPr>
                  <a:spLocks noChangeShapeType="1"/>
                </p:cNvSpPr>
                <p:nvPr/>
              </p:nvSpPr>
              <p:spPr bwMode="auto">
                <a:xfrm>
                  <a:off x="8631" y="5412"/>
                  <a:ext cx="437" cy="0"/>
                </a:xfrm>
                <a:prstGeom prst="line">
                  <a:avLst/>
                </a:prstGeom>
                <a:grpFill/>
                <a:ln w="9525">
                  <a:solidFill>
                    <a:srgbClr val="000000"/>
                  </a:solidFill>
                  <a:round/>
                  <a:headEnd/>
                  <a:tailEnd type="triangle" w="sm" len="sm"/>
                </a:ln>
              </p:spPr>
              <p:txBody>
                <a:bodyPr/>
                <a:lstStyle/>
                <a:p>
                  <a:endParaRPr lang="zh-CN" altLang="en-US"/>
                </a:p>
              </p:txBody>
            </p:sp>
            <p:grpSp>
              <p:nvGrpSpPr>
                <p:cNvPr id="20" name="Group 84"/>
                <p:cNvGrpSpPr>
                  <a:grpSpLocks/>
                </p:cNvGrpSpPr>
                <p:nvPr/>
              </p:nvGrpSpPr>
              <p:grpSpPr bwMode="auto">
                <a:xfrm>
                  <a:off x="7411" y="5327"/>
                  <a:ext cx="139" cy="130"/>
                  <a:chOff x="3300" y="3270"/>
                  <a:chExt cx="420" cy="420"/>
                </a:xfrm>
                <a:grpFill/>
              </p:grpSpPr>
              <p:sp>
                <p:nvSpPr>
                  <p:cNvPr id="85" name="Oval 85"/>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86" name="Line 86"/>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87" name="Line 87"/>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21" name="Line 88"/>
                <p:cNvSpPr>
                  <a:spLocks noChangeShapeType="1"/>
                </p:cNvSpPr>
                <p:nvPr/>
              </p:nvSpPr>
              <p:spPr bwMode="auto">
                <a:xfrm>
                  <a:off x="7474" y="5098"/>
                  <a:ext cx="0" cy="222"/>
                </a:xfrm>
                <a:prstGeom prst="line">
                  <a:avLst/>
                </a:prstGeom>
                <a:grpFill/>
                <a:ln w="9525">
                  <a:solidFill>
                    <a:srgbClr val="000000"/>
                  </a:solidFill>
                  <a:round/>
                  <a:headEnd/>
                  <a:tailEnd type="triangle" w="sm" len="sm"/>
                </a:ln>
              </p:spPr>
              <p:txBody>
                <a:bodyPr/>
                <a:lstStyle/>
                <a:p>
                  <a:endParaRPr lang="zh-CN" altLang="en-US"/>
                </a:p>
              </p:txBody>
            </p:sp>
            <p:sp>
              <p:nvSpPr>
                <p:cNvPr id="22" name="Line 89"/>
                <p:cNvSpPr>
                  <a:spLocks noChangeShapeType="1"/>
                </p:cNvSpPr>
                <p:nvPr/>
              </p:nvSpPr>
              <p:spPr bwMode="auto">
                <a:xfrm>
                  <a:off x="7481" y="5464"/>
                  <a:ext cx="0" cy="222"/>
                </a:xfrm>
                <a:prstGeom prst="line">
                  <a:avLst/>
                </a:prstGeom>
                <a:grpFill/>
                <a:ln w="9525">
                  <a:solidFill>
                    <a:srgbClr val="000000"/>
                  </a:solidFill>
                  <a:round/>
                  <a:headEnd/>
                  <a:tailEnd type="triangle" w="sm" len="sm"/>
                </a:ln>
              </p:spPr>
              <p:txBody>
                <a:bodyPr/>
                <a:lstStyle/>
                <a:p>
                  <a:endParaRPr lang="zh-CN" altLang="en-US"/>
                </a:p>
              </p:txBody>
            </p:sp>
            <p:sp>
              <p:nvSpPr>
                <p:cNvPr id="23" name="Line 90"/>
                <p:cNvSpPr>
                  <a:spLocks noChangeShapeType="1"/>
                </p:cNvSpPr>
                <p:nvPr/>
              </p:nvSpPr>
              <p:spPr bwMode="auto">
                <a:xfrm>
                  <a:off x="7474" y="4439"/>
                  <a:ext cx="0" cy="330"/>
                </a:xfrm>
                <a:prstGeom prst="line">
                  <a:avLst/>
                </a:prstGeom>
                <a:grpFill/>
                <a:ln w="9525">
                  <a:solidFill>
                    <a:srgbClr val="000000"/>
                  </a:solidFill>
                  <a:round/>
                  <a:headEnd/>
                  <a:tailEnd type="triangle" w="sm" len="sm"/>
                </a:ln>
              </p:spPr>
              <p:txBody>
                <a:bodyPr/>
                <a:lstStyle/>
                <a:p>
                  <a:endParaRPr lang="zh-CN" altLang="en-US"/>
                </a:p>
              </p:txBody>
            </p:sp>
            <p:sp>
              <p:nvSpPr>
                <p:cNvPr id="24" name="Line 91"/>
                <p:cNvSpPr>
                  <a:spLocks noChangeShapeType="1"/>
                </p:cNvSpPr>
                <p:nvPr/>
              </p:nvSpPr>
              <p:spPr bwMode="auto">
                <a:xfrm>
                  <a:off x="7484" y="4563"/>
                  <a:ext cx="328" cy="0"/>
                </a:xfrm>
                <a:prstGeom prst="line">
                  <a:avLst/>
                </a:prstGeom>
                <a:grpFill/>
                <a:ln w="9525">
                  <a:solidFill>
                    <a:srgbClr val="000000"/>
                  </a:solidFill>
                  <a:round/>
                  <a:headEnd/>
                  <a:tailEnd/>
                </a:ln>
              </p:spPr>
              <p:txBody>
                <a:bodyPr/>
                <a:lstStyle/>
                <a:p>
                  <a:endParaRPr lang="zh-CN" altLang="en-US"/>
                </a:p>
              </p:txBody>
            </p:sp>
            <p:sp>
              <p:nvSpPr>
                <p:cNvPr id="25" name="Line 92"/>
                <p:cNvSpPr>
                  <a:spLocks noChangeShapeType="1"/>
                </p:cNvSpPr>
                <p:nvPr/>
              </p:nvSpPr>
              <p:spPr bwMode="auto">
                <a:xfrm flipV="1">
                  <a:off x="7805" y="4554"/>
                  <a:ext cx="0" cy="827"/>
                </a:xfrm>
                <a:prstGeom prst="line">
                  <a:avLst/>
                </a:prstGeom>
                <a:grpFill/>
                <a:ln w="9525">
                  <a:solidFill>
                    <a:srgbClr val="000000"/>
                  </a:solidFill>
                  <a:round/>
                  <a:headEnd/>
                  <a:tailEnd/>
                </a:ln>
              </p:spPr>
              <p:txBody>
                <a:bodyPr/>
                <a:lstStyle/>
                <a:p>
                  <a:endParaRPr lang="zh-CN" altLang="en-US"/>
                </a:p>
              </p:txBody>
            </p:sp>
            <p:sp>
              <p:nvSpPr>
                <p:cNvPr id="26" name="Line 93"/>
                <p:cNvSpPr>
                  <a:spLocks noChangeShapeType="1"/>
                </p:cNvSpPr>
                <p:nvPr/>
              </p:nvSpPr>
              <p:spPr bwMode="auto">
                <a:xfrm>
                  <a:off x="7798" y="5392"/>
                  <a:ext cx="368" cy="0"/>
                </a:xfrm>
                <a:prstGeom prst="line">
                  <a:avLst/>
                </a:prstGeom>
                <a:grpFill/>
                <a:ln w="9525">
                  <a:solidFill>
                    <a:srgbClr val="000000"/>
                  </a:solidFill>
                  <a:round/>
                  <a:headEnd/>
                  <a:tailEnd type="triangle" w="sm" len="sm"/>
                </a:ln>
              </p:spPr>
              <p:txBody>
                <a:bodyPr/>
                <a:lstStyle/>
                <a:p>
                  <a:endParaRPr lang="zh-CN" altLang="en-US"/>
                </a:p>
              </p:txBody>
            </p:sp>
            <p:sp>
              <p:nvSpPr>
                <p:cNvPr id="27" name="Line 94"/>
                <p:cNvSpPr>
                  <a:spLocks noChangeShapeType="1"/>
                </p:cNvSpPr>
                <p:nvPr/>
              </p:nvSpPr>
              <p:spPr bwMode="auto">
                <a:xfrm>
                  <a:off x="6947" y="5391"/>
                  <a:ext cx="450" cy="0"/>
                </a:xfrm>
                <a:prstGeom prst="line">
                  <a:avLst/>
                </a:prstGeom>
                <a:grpFill/>
                <a:ln w="9525">
                  <a:solidFill>
                    <a:srgbClr val="000000"/>
                  </a:solidFill>
                  <a:round/>
                  <a:headEnd/>
                  <a:tailEnd type="triangle" w="sm" len="sm"/>
                </a:ln>
              </p:spPr>
              <p:txBody>
                <a:bodyPr/>
                <a:lstStyle/>
                <a:p>
                  <a:endParaRPr lang="zh-CN" altLang="en-US"/>
                </a:p>
              </p:txBody>
            </p:sp>
            <p:grpSp>
              <p:nvGrpSpPr>
                <p:cNvPr id="28" name="Group 95"/>
                <p:cNvGrpSpPr>
                  <a:grpSpLocks/>
                </p:cNvGrpSpPr>
                <p:nvPr/>
              </p:nvGrpSpPr>
              <p:grpSpPr bwMode="auto">
                <a:xfrm>
                  <a:off x="8200" y="5317"/>
                  <a:ext cx="139" cy="130"/>
                  <a:chOff x="3300" y="3270"/>
                  <a:chExt cx="420" cy="420"/>
                </a:xfrm>
                <a:grpFill/>
              </p:grpSpPr>
              <p:sp>
                <p:nvSpPr>
                  <p:cNvPr id="82" name="Oval 96"/>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83" name="Line 97"/>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84" name="Line 98"/>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29" name="Line 99"/>
                <p:cNvSpPr>
                  <a:spLocks noChangeShapeType="1"/>
                </p:cNvSpPr>
                <p:nvPr/>
              </p:nvSpPr>
              <p:spPr bwMode="auto">
                <a:xfrm>
                  <a:off x="8263" y="5088"/>
                  <a:ext cx="0" cy="222"/>
                </a:xfrm>
                <a:prstGeom prst="line">
                  <a:avLst/>
                </a:prstGeom>
                <a:grpFill/>
                <a:ln w="9525">
                  <a:solidFill>
                    <a:srgbClr val="000000"/>
                  </a:solidFill>
                  <a:round/>
                  <a:headEnd/>
                  <a:tailEnd type="triangle" w="sm" len="sm"/>
                </a:ln>
              </p:spPr>
              <p:txBody>
                <a:bodyPr/>
                <a:lstStyle/>
                <a:p>
                  <a:endParaRPr lang="zh-CN" altLang="en-US"/>
                </a:p>
              </p:txBody>
            </p:sp>
            <p:sp>
              <p:nvSpPr>
                <p:cNvPr id="30" name="Line 100"/>
                <p:cNvSpPr>
                  <a:spLocks noChangeShapeType="1"/>
                </p:cNvSpPr>
                <p:nvPr/>
              </p:nvSpPr>
              <p:spPr bwMode="auto">
                <a:xfrm>
                  <a:off x="8270" y="5454"/>
                  <a:ext cx="0" cy="222"/>
                </a:xfrm>
                <a:prstGeom prst="line">
                  <a:avLst/>
                </a:prstGeom>
                <a:grpFill/>
                <a:ln w="9525">
                  <a:solidFill>
                    <a:srgbClr val="000000"/>
                  </a:solidFill>
                  <a:round/>
                  <a:headEnd/>
                  <a:tailEnd type="triangle" w="sm" len="sm"/>
                </a:ln>
              </p:spPr>
              <p:txBody>
                <a:bodyPr/>
                <a:lstStyle/>
                <a:p>
                  <a:endParaRPr lang="zh-CN" altLang="en-US"/>
                </a:p>
              </p:txBody>
            </p:sp>
            <p:grpSp>
              <p:nvGrpSpPr>
                <p:cNvPr id="31" name="Group 101"/>
                <p:cNvGrpSpPr>
                  <a:grpSpLocks/>
                </p:cNvGrpSpPr>
                <p:nvPr/>
              </p:nvGrpSpPr>
              <p:grpSpPr bwMode="auto">
                <a:xfrm>
                  <a:off x="8145" y="4752"/>
                  <a:ext cx="242" cy="340"/>
                  <a:chOff x="3640" y="3790"/>
                  <a:chExt cx="350" cy="520"/>
                </a:xfrm>
                <a:grpFill/>
              </p:grpSpPr>
              <p:sp>
                <p:nvSpPr>
                  <p:cNvPr id="80" name="Rectangle 102"/>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lIns="0" tIns="0" rIns="0" bIns="0"/>
                  <a:lstStyle/>
                  <a:p>
                    <a:endParaRPr lang="zh-CN" altLang="en-US">
                      <a:solidFill>
                        <a:schemeClr val="tx1"/>
                      </a:solidFill>
                    </a:endParaRPr>
                  </a:p>
                </p:txBody>
              </p:sp>
              <p:sp>
                <p:nvSpPr>
                  <p:cNvPr id="81" name="Text Box 103"/>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just" eaLnBrk="0" hangingPunct="0"/>
                    <a:r>
                      <a:rPr lang="en-US" altLang="zh-CN" sz="1400">
                        <a:solidFill>
                          <a:schemeClr val="tx1"/>
                        </a:solidFill>
                      </a:rPr>
                      <a:t>D</a:t>
                    </a:r>
                  </a:p>
                </p:txBody>
              </p:sp>
            </p:grpSp>
            <p:sp>
              <p:nvSpPr>
                <p:cNvPr id="32" name="Line 104"/>
                <p:cNvSpPr>
                  <a:spLocks noChangeShapeType="1"/>
                </p:cNvSpPr>
                <p:nvPr/>
              </p:nvSpPr>
              <p:spPr bwMode="auto">
                <a:xfrm>
                  <a:off x="8263" y="4429"/>
                  <a:ext cx="0" cy="330"/>
                </a:xfrm>
                <a:prstGeom prst="line">
                  <a:avLst/>
                </a:prstGeom>
                <a:grpFill/>
                <a:ln w="9525">
                  <a:solidFill>
                    <a:srgbClr val="000000"/>
                  </a:solidFill>
                  <a:round/>
                  <a:headEnd/>
                  <a:tailEnd type="triangle" w="sm" len="sm"/>
                </a:ln>
              </p:spPr>
              <p:txBody>
                <a:bodyPr/>
                <a:lstStyle/>
                <a:p>
                  <a:endParaRPr lang="zh-CN" altLang="en-US"/>
                </a:p>
              </p:txBody>
            </p:sp>
            <p:grpSp>
              <p:nvGrpSpPr>
                <p:cNvPr id="33" name="Group 105"/>
                <p:cNvGrpSpPr>
                  <a:grpSpLocks/>
                </p:cNvGrpSpPr>
                <p:nvPr/>
              </p:nvGrpSpPr>
              <p:grpSpPr bwMode="auto">
                <a:xfrm>
                  <a:off x="9062" y="5337"/>
                  <a:ext cx="138" cy="131"/>
                  <a:chOff x="3300" y="3270"/>
                  <a:chExt cx="420" cy="420"/>
                </a:xfrm>
                <a:grpFill/>
              </p:grpSpPr>
              <p:sp>
                <p:nvSpPr>
                  <p:cNvPr id="77" name="Oval 106"/>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78" name="Line 107"/>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79" name="Line 108"/>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34" name="Line 109"/>
                <p:cNvSpPr>
                  <a:spLocks noChangeShapeType="1"/>
                </p:cNvSpPr>
                <p:nvPr/>
              </p:nvSpPr>
              <p:spPr bwMode="auto">
                <a:xfrm>
                  <a:off x="9124" y="5108"/>
                  <a:ext cx="0" cy="223"/>
                </a:xfrm>
                <a:prstGeom prst="line">
                  <a:avLst/>
                </a:prstGeom>
                <a:grpFill/>
                <a:ln w="9525">
                  <a:solidFill>
                    <a:srgbClr val="000000"/>
                  </a:solidFill>
                  <a:round/>
                  <a:headEnd/>
                  <a:tailEnd type="triangle" w="sm" len="sm"/>
                </a:ln>
              </p:spPr>
              <p:txBody>
                <a:bodyPr/>
                <a:lstStyle/>
                <a:p>
                  <a:endParaRPr lang="zh-CN" altLang="en-US"/>
                </a:p>
              </p:txBody>
            </p:sp>
            <p:sp>
              <p:nvSpPr>
                <p:cNvPr id="35" name="Line 110"/>
                <p:cNvSpPr>
                  <a:spLocks noChangeShapeType="1"/>
                </p:cNvSpPr>
                <p:nvPr/>
              </p:nvSpPr>
              <p:spPr bwMode="auto">
                <a:xfrm>
                  <a:off x="9131" y="5474"/>
                  <a:ext cx="0" cy="223"/>
                </a:xfrm>
                <a:prstGeom prst="line">
                  <a:avLst/>
                </a:prstGeom>
                <a:grpFill/>
                <a:ln w="9525">
                  <a:solidFill>
                    <a:srgbClr val="000000"/>
                  </a:solidFill>
                  <a:round/>
                  <a:headEnd/>
                  <a:tailEnd type="triangle" w="sm" len="sm"/>
                </a:ln>
              </p:spPr>
              <p:txBody>
                <a:bodyPr/>
                <a:lstStyle/>
                <a:p>
                  <a:endParaRPr lang="zh-CN" altLang="en-US"/>
                </a:p>
              </p:txBody>
            </p:sp>
            <p:sp>
              <p:nvSpPr>
                <p:cNvPr id="36" name="Line 111"/>
                <p:cNvSpPr>
                  <a:spLocks noChangeShapeType="1"/>
                </p:cNvSpPr>
                <p:nvPr/>
              </p:nvSpPr>
              <p:spPr bwMode="auto">
                <a:xfrm>
                  <a:off x="9124" y="4448"/>
                  <a:ext cx="0" cy="331"/>
                </a:xfrm>
                <a:prstGeom prst="line">
                  <a:avLst/>
                </a:prstGeom>
                <a:grpFill/>
                <a:ln w="9525">
                  <a:solidFill>
                    <a:srgbClr val="000000"/>
                  </a:solidFill>
                  <a:round/>
                  <a:headEnd/>
                  <a:tailEnd type="triangle" w="sm" len="sm"/>
                </a:ln>
              </p:spPr>
              <p:txBody>
                <a:bodyPr/>
                <a:lstStyle/>
                <a:p>
                  <a:endParaRPr lang="zh-CN" altLang="en-US"/>
                </a:p>
              </p:txBody>
            </p:sp>
            <p:sp>
              <p:nvSpPr>
                <p:cNvPr id="37" name="Line 112"/>
                <p:cNvSpPr>
                  <a:spLocks noChangeShapeType="1"/>
                </p:cNvSpPr>
                <p:nvPr/>
              </p:nvSpPr>
              <p:spPr bwMode="auto">
                <a:xfrm>
                  <a:off x="9135" y="4563"/>
                  <a:ext cx="328" cy="0"/>
                </a:xfrm>
                <a:prstGeom prst="line">
                  <a:avLst/>
                </a:prstGeom>
                <a:grpFill/>
                <a:ln w="9525">
                  <a:solidFill>
                    <a:srgbClr val="000000"/>
                  </a:solidFill>
                  <a:round/>
                  <a:headEnd/>
                  <a:tailEnd/>
                </a:ln>
              </p:spPr>
              <p:txBody>
                <a:bodyPr/>
                <a:lstStyle/>
                <a:p>
                  <a:endParaRPr lang="zh-CN" altLang="en-US"/>
                </a:p>
              </p:txBody>
            </p:sp>
            <p:sp>
              <p:nvSpPr>
                <p:cNvPr id="38" name="Line 113"/>
                <p:cNvSpPr>
                  <a:spLocks noChangeShapeType="1"/>
                </p:cNvSpPr>
                <p:nvPr/>
              </p:nvSpPr>
              <p:spPr bwMode="auto">
                <a:xfrm flipV="1">
                  <a:off x="9456" y="4554"/>
                  <a:ext cx="0" cy="847"/>
                </a:xfrm>
                <a:prstGeom prst="line">
                  <a:avLst/>
                </a:prstGeom>
                <a:grpFill/>
                <a:ln w="9525">
                  <a:solidFill>
                    <a:srgbClr val="000000"/>
                  </a:solidFill>
                  <a:round/>
                  <a:headEnd/>
                  <a:tailEnd/>
                </a:ln>
              </p:spPr>
              <p:txBody>
                <a:bodyPr/>
                <a:lstStyle/>
                <a:p>
                  <a:endParaRPr lang="zh-CN" altLang="en-US"/>
                </a:p>
              </p:txBody>
            </p:sp>
            <p:sp>
              <p:nvSpPr>
                <p:cNvPr id="39" name="Line 114"/>
                <p:cNvSpPr>
                  <a:spLocks noChangeShapeType="1"/>
                </p:cNvSpPr>
                <p:nvPr/>
              </p:nvSpPr>
              <p:spPr bwMode="auto">
                <a:xfrm>
                  <a:off x="9465" y="5412"/>
                  <a:ext cx="322" cy="0"/>
                </a:xfrm>
                <a:prstGeom prst="line">
                  <a:avLst/>
                </a:prstGeom>
                <a:grpFill/>
                <a:ln w="9525">
                  <a:solidFill>
                    <a:srgbClr val="000000"/>
                  </a:solidFill>
                  <a:round/>
                  <a:headEnd/>
                  <a:tailEnd type="triangle" w="sm" len="sm"/>
                </a:ln>
              </p:spPr>
              <p:txBody>
                <a:bodyPr/>
                <a:lstStyle/>
                <a:p>
                  <a:endParaRPr lang="zh-CN" altLang="en-US"/>
                </a:p>
              </p:txBody>
            </p:sp>
            <p:grpSp>
              <p:nvGrpSpPr>
                <p:cNvPr id="40" name="Group 115"/>
                <p:cNvGrpSpPr>
                  <a:grpSpLocks/>
                </p:cNvGrpSpPr>
                <p:nvPr/>
              </p:nvGrpSpPr>
              <p:grpSpPr bwMode="auto">
                <a:xfrm>
                  <a:off x="9820" y="5337"/>
                  <a:ext cx="139" cy="131"/>
                  <a:chOff x="3300" y="3270"/>
                  <a:chExt cx="420" cy="420"/>
                </a:xfrm>
                <a:grpFill/>
              </p:grpSpPr>
              <p:sp>
                <p:nvSpPr>
                  <p:cNvPr id="74" name="Oval 116"/>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75" name="Line 117"/>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76" name="Line 118"/>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41" name="Line 119"/>
                <p:cNvSpPr>
                  <a:spLocks noChangeShapeType="1"/>
                </p:cNvSpPr>
                <p:nvPr/>
              </p:nvSpPr>
              <p:spPr bwMode="auto">
                <a:xfrm>
                  <a:off x="9883" y="5108"/>
                  <a:ext cx="0" cy="223"/>
                </a:xfrm>
                <a:prstGeom prst="line">
                  <a:avLst/>
                </a:prstGeom>
                <a:grpFill/>
                <a:ln w="9525">
                  <a:solidFill>
                    <a:srgbClr val="000000"/>
                  </a:solidFill>
                  <a:round/>
                  <a:headEnd/>
                  <a:tailEnd type="triangle" w="sm" len="sm"/>
                </a:ln>
              </p:spPr>
              <p:txBody>
                <a:bodyPr/>
                <a:lstStyle/>
                <a:p>
                  <a:endParaRPr lang="zh-CN" altLang="en-US"/>
                </a:p>
              </p:txBody>
            </p:sp>
            <p:sp>
              <p:nvSpPr>
                <p:cNvPr id="42" name="Line 120"/>
                <p:cNvSpPr>
                  <a:spLocks noChangeShapeType="1"/>
                </p:cNvSpPr>
                <p:nvPr/>
              </p:nvSpPr>
              <p:spPr bwMode="auto">
                <a:xfrm>
                  <a:off x="9890" y="5474"/>
                  <a:ext cx="0" cy="223"/>
                </a:xfrm>
                <a:prstGeom prst="line">
                  <a:avLst/>
                </a:prstGeom>
                <a:grpFill/>
                <a:ln w="9525">
                  <a:solidFill>
                    <a:srgbClr val="000000"/>
                  </a:solidFill>
                  <a:round/>
                  <a:headEnd/>
                  <a:tailEnd type="triangle" w="sm" len="sm"/>
                </a:ln>
              </p:spPr>
              <p:txBody>
                <a:bodyPr/>
                <a:lstStyle/>
                <a:p>
                  <a:endParaRPr lang="zh-CN" altLang="en-US"/>
                </a:p>
              </p:txBody>
            </p:sp>
            <p:sp>
              <p:nvSpPr>
                <p:cNvPr id="43" name="Line 121"/>
                <p:cNvSpPr>
                  <a:spLocks noChangeShapeType="1"/>
                </p:cNvSpPr>
                <p:nvPr/>
              </p:nvSpPr>
              <p:spPr bwMode="auto">
                <a:xfrm>
                  <a:off x="9883" y="4448"/>
                  <a:ext cx="0" cy="331"/>
                </a:xfrm>
                <a:prstGeom prst="line">
                  <a:avLst/>
                </a:prstGeom>
                <a:grpFill/>
                <a:ln w="9525">
                  <a:solidFill>
                    <a:srgbClr val="000000"/>
                  </a:solidFill>
                  <a:round/>
                  <a:headEnd/>
                  <a:tailEnd type="triangle" w="sm" len="sm"/>
                </a:ln>
              </p:spPr>
              <p:txBody>
                <a:bodyPr/>
                <a:lstStyle/>
                <a:p>
                  <a:endParaRPr lang="zh-CN" altLang="en-US"/>
                </a:p>
              </p:txBody>
            </p:sp>
            <p:sp>
              <p:nvSpPr>
                <p:cNvPr id="44" name="Line 122"/>
                <p:cNvSpPr>
                  <a:spLocks noChangeShapeType="1"/>
                </p:cNvSpPr>
                <p:nvPr/>
              </p:nvSpPr>
              <p:spPr bwMode="auto">
                <a:xfrm>
                  <a:off x="9893" y="4572"/>
                  <a:ext cx="328" cy="0"/>
                </a:xfrm>
                <a:prstGeom prst="line">
                  <a:avLst/>
                </a:prstGeom>
                <a:grpFill/>
                <a:ln w="9525">
                  <a:solidFill>
                    <a:srgbClr val="000000"/>
                  </a:solidFill>
                  <a:round/>
                  <a:headEnd/>
                  <a:tailEnd/>
                </a:ln>
              </p:spPr>
              <p:txBody>
                <a:bodyPr/>
                <a:lstStyle/>
                <a:p>
                  <a:endParaRPr lang="zh-CN" altLang="en-US"/>
                </a:p>
              </p:txBody>
            </p:sp>
            <p:sp>
              <p:nvSpPr>
                <p:cNvPr id="45" name="Line 123"/>
                <p:cNvSpPr>
                  <a:spLocks noChangeShapeType="1"/>
                </p:cNvSpPr>
                <p:nvPr/>
              </p:nvSpPr>
              <p:spPr bwMode="auto">
                <a:xfrm flipV="1">
                  <a:off x="10214" y="4562"/>
                  <a:ext cx="0" cy="897"/>
                </a:xfrm>
                <a:prstGeom prst="line">
                  <a:avLst/>
                </a:prstGeom>
                <a:grpFill/>
                <a:ln w="9525">
                  <a:solidFill>
                    <a:srgbClr val="000000"/>
                  </a:solidFill>
                  <a:round/>
                  <a:headEnd/>
                  <a:tailEnd/>
                </a:ln>
              </p:spPr>
              <p:txBody>
                <a:bodyPr/>
                <a:lstStyle/>
                <a:p>
                  <a:endParaRPr lang="zh-CN" altLang="en-US"/>
                </a:p>
              </p:txBody>
            </p:sp>
            <p:sp>
              <p:nvSpPr>
                <p:cNvPr id="46" name="Line 124"/>
                <p:cNvSpPr>
                  <a:spLocks noChangeShapeType="1"/>
                </p:cNvSpPr>
                <p:nvPr/>
              </p:nvSpPr>
              <p:spPr bwMode="auto">
                <a:xfrm>
                  <a:off x="10207" y="5471"/>
                  <a:ext cx="368" cy="0"/>
                </a:xfrm>
                <a:prstGeom prst="line">
                  <a:avLst/>
                </a:prstGeom>
                <a:grpFill/>
                <a:ln w="9525">
                  <a:solidFill>
                    <a:srgbClr val="000000"/>
                  </a:solidFill>
                  <a:round/>
                  <a:headEnd/>
                  <a:tailEnd type="triangle" w="sm" len="sm"/>
                </a:ln>
              </p:spPr>
              <p:txBody>
                <a:bodyPr/>
                <a:lstStyle/>
                <a:p>
                  <a:endParaRPr lang="zh-CN" altLang="en-US"/>
                </a:p>
              </p:txBody>
            </p:sp>
            <p:grpSp>
              <p:nvGrpSpPr>
                <p:cNvPr id="47" name="Group 125"/>
                <p:cNvGrpSpPr>
                  <a:grpSpLocks/>
                </p:cNvGrpSpPr>
                <p:nvPr/>
              </p:nvGrpSpPr>
              <p:grpSpPr bwMode="auto">
                <a:xfrm>
                  <a:off x="7260" y="5699"/>
                  <a:ext cx="2894" cy="363"/>
                  <a:chOff x="3220" y="4820"/>
                  <a:chExt cx="5370" cy="780"/>
                </a:xfrm>
                <a:grpFill/>
              </p:grpSpPr>
              <p:sp>
                <p:nvSpPr>
                  <p:cNvPr id="70" name="Rectangle 126"/>
                  <p:cNvSpPr>
                    <a:spLocks noChangeArrowheads="1"/>
                  </p:cNvSpPr>
                  <p:nvPr/>
                </p:nvSpPr>
                <p:spPr bwMode="auto">
                  <a:xfrm>
                    <a:off x="3220" y="4820"/>
                    <a:ext cx="5370" cy="76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71" name="Line 127"/>
                  <p:cNvSpPr>
                    <a:spLocks noChangeShapeType="1"/>
                  </p:cNvSpPr>
                  <p:nvPr/>
                </p:nvSpPr>
                <p:spPr bwMode="auto">
                  <a:xfrm>
                    <a:off x="4520" y="4830"/>
                    <a:ext cx="0" cy="760"/>
                  </a:xfrm>
                  <a:prstGeom prst="line">
                    <a:avLst/>
                  </a:prstGeom>
                  <a:grpFill/>
                  <a:ln w="9525">
                    <a:solidFill>
                      <a:srgbClr val="000000"/>
                    </a:solidFill>
                    <a:round/>
                    <a:headEnd/>
                    <a:tailEnd/>
                  </a:ln>
                </p:spPr>
                <p:txBody>
                  <a:bodyPr/>
                  <a:lstStyle/>
                  <a:p>
                    <a:endParaRPr lang="zh-CN" altLang="en-US"/>
                  </a:p>
                </p:txBody>
              </p:sp>
              <p:sp>
                <p:nvSpPr>
                  <p:cNvPr id="72" name="Line 128"/>
                  <p:cNvSpPr>
                    <a:spLocks noChangeShapeType="1"/>
                  </p:cNvSpPr>
                  <p:nvPr/>
                </p:nvSpPr>
                <p:spPr bwMode="auto">
                  <a:xfrm>
                    <a:off x="6050" y="4830"/>
                    <a:ext cx="0" cy="760"/>
                  </a:xfrm>
                  <a:prstGeom prst="line">
                    <a:avLst/>
                  </a:prstGeom>
                  <a:grpFill/>
                  <a:ln w="9525">
                    <a:solidFill>
                      <a:srgbClr val="000000"/>
                    </a:solidFill>
                    <a:round/>
                    <a:headEnd/>
                    <a:tailEnd/>
                  </a:ln>
                </p:spPr>
                <p:txBody>
                  <a:bodyPr/>
                  <a:lstStyle/>
                  <a:p>
                    <a:endParaRPr lang="zh-CN" altLang="en-US"/>
                  </a:p>
                </p:txBody>
              </p:sp>
              <p:sp>
                <p:nvSpPr>
                  <p:cNvPr id="73" name="Line 129"/>
                  <p:cNvSpPr>
                    <a:spLocks noChangeShapeType="1"/>
                  </p:cNvSpPr>
                  <p:nvPr/>
                </p:nvSpPr>
                <p:spPr bwMode="auto">
                  <a:xfrm>
                    <a:off x="7450" y="4840"/>
                    <a:ext cx="0" cy="760"/>
                  </a:xfrm>
                  <a:prstGeom prst="line">
                    <a:avLst/>
                  </a:prstGeom>
                  <a:grpFill/>
                  <a:ln w="9525">
                    <a:solidFill>
                      <a:srgbClr val="000000"/>
                    </a:solidFill>
                    <a:round/>
                    <a:headEnd/>
                    <a:tailEnd/>
                  </a:ln>
                </p:spPr>
                <p:txBody>
                  <a:bodyPr/>
                  <a:lstStyle/>
                  <a:p>
                    <a:endParaRPr lang="zh-CN" altLang="en-US"/>
                  </a:p>
                </p:txBody>
              </p:sp>
            </p:grpSp>
            <p:sp>
              <p:nvSpPr>
                <p:cNvPr id="48" name="Text Box 130"/>
                <p:cNvSpPr txBox="1">
                  <a:spLocks noChangeArrowheads="1"/>
                </p:cNvSpPr>
                <p:nvPr/>
              </p:nvSpPr>
              <p:spPr bwMode="auto">
                <a:xfrm>
                  <a:off x="6165" y="4094"/>
                  <a:ext cx="747" cy="312"/>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密文分组</a:t>
                  </a:r>
                </a:p>
              </p:txBody>
            </p:sp>
            <p:sp>
              <p:nvSpPr>
                <p:cNvPr id="49" name="Text Box 131"/>
                <p:cNvSpPr txBox="1">
                  <a:spLocks noChangeArrowheads="1"/>
                </p:cNvSpPr>
                <p:nvPr/>
              </p:nvSpPr>
              <p:spPr bwMode="auto">
                <a:xfrm>
                  <a:off x="6435" y="4859"/>
                  <a:ext cx="475" cy="246"/>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密钥</a:t>
                  </a:r>
                </a:p>
              </p:txBody>
            </p:sp>
            <p:sp>
              <p:nvSpPr>
                <p:cNvPr id="50" name="Text Box 132"/>
                <p:cNvSpPr txBox="1">
                  <a:spLocks noChangeArrowheads="1"/>
                </p:cNvSpPr>
                <p:nvPr/>
              </p:nvSpPr>
              <p:spPr bwMode="auto">
                <a:xfrm>
                  <a:off x="6185" y="5750"/>
                  <a:ext cx="900" cy="312"/>
                </a:xfrm>
                <a:prstGeom prst="rect">
                  <a:avLst/>
                </a:prstGeom>
                <a:grpFill/>
                <a:ln w="9525">
                  <a:noFill/>
                  <a:miter lim="800000"/>
                  <a:headEnd/>
                  <a:tailEnd/>
                </a:ln>
              </p:spPr>
              <p:txBody>
                <a:bodyPr lIns="0" tIns="0" rIns="0" bIns="0"/>
                <a:lstStyle/>
                <a:p>
                  <a:pPr algn="ctr" eaLnBrk="0" hangingPunct="0"/>
                  <a:r>
                    <a:rPr lang="zh-CN" altLang="en-US" sz="1400">
                      <a:solidFill>
                        <a:schemeClr val="tx1"/>
                      </a:solidFill>
                      <a:latin typeface="宋体" pitchFamily="2" charset="-122"/>
                    </a:rPr>
                    <a:t>明文分组</a:t>
                  </a:r>
                </a:p>
              </p:txBody>
            </p:sp>
            <p:sp>
              <p:nvSpPr>
                <p:cNvPr id="51" name="Text Box 133"/>
                <p:cNvSpPr txBox="1">
                  <a:spLocks noChangeArrowheads="1"/>
                </p:cNvSpPr>
                <p:nvPr/>
              </p:nvSpPr>
              <p:spPr bwMode="auto">
                <a:xfrm>
                  <a:off x="8415" y="6107"/>
                  <a:ext cx="653" cy="290"/>
                </a:xfrm>
                <a:prstGeom prst="rect">
                  <a:avLst/>
                </a:prstGeom>
                <a:grpFill/>
                <a:ln w="9525">
                  <a:noFill/>
                  <a:miter lim="800000"/>
                  <a:headEnd/>
                  <a:tailEnd/>
                </a:ln>
              </p:spPr>
              <p:txBody>
                <a:bodyPr lIns="0" tIns="0" rIns="0" bIns="0"/>
                <a:lstStyle/>
                <a:p>
                  <a:pPr algn="just" eaLnBrk="0" hangingPunct="0"/>
                  <a:endParaRPr lang="zh-CN" altLang="zh-CN" sz="1400">
                    <a:solidFill>
                      <a:schemeClr val="tx1"/>
                    </a:solidFill>
                  </a:endParaRPr>
                </a:p>
              </p:txBody>
            </p:sp>
            <p:grpSp>
              <p:nvGrpSpPr>
                <p:cNvPr id="52" name="Group 134"/>
                <p:cNvGrpSpPr>
                  <a:grpSpLocks/>
                </p:cNvGrpSpPr>
                <p:nvPr/>
              </p:nvGrpSpPr>
              <p:grpSpPr bwMode="auto">
                <a:xfrm>
                  <a:off x="7350" y="4757"/>
                  <a:ext cx="242" cy="340"/>
                  <a:chOff x="3640" y="3790"/>
                  <a:chExt cx="350" cy="520"/>
                </a:xfrm>
                <a:grpFill/>
              </p:grpSpPr>
              <p:sp>
                <p:nvSpPr>
                  <p:cNvPr id="68" name="Rectangle 135"/>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lIns="0" tIns="0" rIns="0" bIns="0"/>
                  <a:lstStyle/>
                  <a:p>
                    <a:endParaRPr lang="zh-CN" altLang="en-US">
                      <a:solidFill>
                        <a:schemeClr val="tx1"/>
                      </a:solidFill>
                    </a:endParaRPr>
                  </a:p>
                </p:txBody>
              </p:sp>
              <p:sp>
                <p:nvSpPr>
                  <p:cNvPr id="69" name="Text Box 136"/>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just" eaLnBrk="0" hangingPunct="0"/>
                    <a:r>
                      <a:rPr lang="en-US" altLang="zh-CN" sz="1400">
                        <a:solidFill>
                          <a:schemeClr val="tx1"/>
                        </a:solidFill>
                      </a:rPr>
                      <a:t>D</a:t>
                    </a:r>
                  </a:p>
                </p:txBody>
              </p:sp>
            </p:grpSp>
            <p:grpSp>
              <p:nvGrpSpPr>
                <p:cNvPr id="53" name="Group 137"/>
                <p:cNvGrpSpPr>
                  <a:grpSpLocks/>
                </p:cNvGrpSpPr>
                <p:nvPr/>
              </p:nvGrpSpPr>
              <p:grpSpPr bwMode="auto">
                <a:xfrm>
                  <a:off x="8998" y="4756"/>
                  <a:ext cx="242" cy="340"/>
                  <a:chOff x="3640" y="3790"/>
                  <a:chExt cx="350" cy="520"/>
                </a:xfrm>
                <a:grpFill/>
              </p:grpSpPr>
              <p:sp>
                <p:nvSpPr>
                  <p:cNvPr id="66" name="Rectangle 138"/>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lIns="0" tIns="0" rIns="0" bIns="0"/>
                  <a:lstStyle/>
                  <a:p>
                    <a:endParaRPr lang="zh-CN" altLang="en-US">
                      <a:solidFill>
                        <a:schemeClr val="tx1"/>
                      </a:solidFill>
                    </a:endParaRPr>
                  </a:p>
                </p:txBody>
              </p:sp>
              <p:sp>
                <p:nvSpPr>
                  <p:cNvPr id="67" name="Text Box 139"/>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just" eaLnBrk="0" hangingPunct="0"/>
                    <a:r>
                      <a:rPr lang="en-US" altLang="zh-CN" sz="1400">
                        <a:solidFill>
                          <a:schemeClr val="tx1"/>
                        </a:solidFill>
                      </a:rPr>
                      <a:t>D</a:t>
                    </a:r>
                  </a:p>
                </p:txBody>
              </p:sp>
            </p:grpSp>
            <p:grpSp>
              <p:nvGrpSpPr>
                <p:cNvPr id="54" name="Group 140"/>
                <p:cNvGrpSpPr>
                  <a:grpSpLocks/>
                </p:cNvGrpSpPr>
                <p:nvPr/>
              </p:nvGrpSpPr>
              <p:grpSpPr bwMode="auto">
                <a:xfrm>
                  <a:off x="9763" y="4756"/>
                  <a:ext cx="242" cy="340"/>
                  <a:chOff x="3640" y="3790"/>
                  <a:chExt cx="350" cy="520"/>
                </a:xfrm>
                <a:grpFill/>
              </p:grpSpPr>
              <p:sp>
                <p:nvSpPr>
                  <p:cNvPr id="64" name="Rectangle 141"/>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lIns="0" tIns="0" rIns="0" bIns="0"/>
                  <a:lstStyle/>
                  <a:p>
                    <a:endParaRPr lang="zh-CN" altLang="en-US">
                      <a:solidFill>
                        <a:schemeClr val="tx1"/>
                      </a:solidFill>
                    </a:endParaRPr>
                  </a:p>
                </p:txBody>
              </p:sp>
              <p:sp>
                <p:nvSpPr>
                  <p:cNvPr id="65" name="Text Box 142"/>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just" eaLnBrk="0" hangingPunct="0"/>
                    <a:r>
                      <a:rPr lang="en-US" altLang="zh-CN" sz="1400">
                        <a:solidFill>
                          <a:schemeClr val="tx1"/>
                        </a:solidFill>
                      </a:rPr>
                      <a:t>D</a:t>
                    </a:r>
                  </a:p>
                </p:txBody>
              </p:sp>
            </p:grpSp>
            <p:sp>
              <p:nvSpPr>
                <p:cNvPr id="55" name="Line 143"/>
                <p:cNvSpPr>
                  <a:spLocks noChangeShapeType="1"/>
                </p:cNvSpPr>
                <p:nvPr/>
              </p:nvSpPr>
              <p:spPr bwMode="auto">
                <a:xfrm>
                  <a:off x="6990" y="4961"/>
                  <a:ext cx="360" cy="0"/>
                </a:xfrm>
                <a:prstGeom prst="line">
                  <a:avLst/>
                </a:prstGeom>
                <a:grpFill/>
                <a:ln w="9525">
                  <a:solidFill>
                    <a:srgbClr val="000000"/>
                  </a:solidFill>
                  <a:round/>
                  <a:headEnd/>
                  <a:tailEnd type="triangle" w="sm" len="sm"/>
                </a:ln>
              </p:spPr>
              <p:txBody>
                <a:bodyPr/>
                <a:lstStyle/>
                <a:p>
                  <a:endParaRPr lang="zh-CN" altLang="en-US"/>
                </a:p>
              </p:txBody>
            </p:sp>
            <p:sp>
              <p:nvSpPr>
                <p:cNvPr id="56" name="Line 144"/>
                <p:cNvSpPr>
                  <a:spLocks noChangeShapeType="1"/>
                </p:cNvSpPr>
                <p:nvPr/>
              </p:nvSpPr>
              <p:spPr bwMode="auto">
                <a:xfrm>
                  <a:off x="7860" y="4961"/>
                  <a:ext cx="300" cy="0"/>
                </a:xfrm>
                <a:prstGeom prst="line">
                  <a:avLst/>
                </a:prstGeom>
                <a:grpFill/>
                <a:ln w="9525">
                  <a:solidFill>
                    <a:srgbClr val="000000"/>
                  </a:solidFill>
                  <a:round/>
                  <a:headEnd/>
                  <a:tailEnd type="triangle" w="sm" len="sm"/>
                </a:ln>
              </p:spPr>
              <p:txBody>
                <a:bodyPr/>
                <a:lstStyle/>
                <a:p>
                  <a:endParaRPr lang="zh-CN" altLang="en-US"/>
                </a:p>
              </p:txBody>
            </p:sp>
            <p:sp>
              <p:nvSpPr>
                <p:cNvPr id="57" name="Line 145"/>
                <p:cNvSpPr>
                  <a:spLocks noChangeShapeType="1"/>
                </p:cNvSpPr>
                <p:nvPr/>
              </p:nvSpPr>
              <p:spPr bwMode="auto">
                <a:xfrm>
                  <a:off x="8700" y="4961"/>
                  <a:ext cx="300" cy="0"/>
                </a:xfrm>
                <a:prstGeom prst="line">
                  <a:avLst/>
                </a:prstGeom>
                <a:grpFill/>
                <a:ln w="9525">
                  <a:solidFill>
                    <a:srgbClr val="000000"/>
                  </a:solidFill>
                  <a:round/>
                  <a:headEnd/>
                  <a:tailEnd type="triangle" w="sm" len="sm"/>
                </a:ln>
              </p:spPr>
              <p:txBody>
                <a:bodyPr/>
                <a:lstStyle/>
                <a:p>
                  <a:endParaRPr lang="zh-CN" altLang="en-US"/>
                </a:p>
              </p:txBody>
            </p:sp>
            <p:sp>
              <p:nvSpPr>
                <p:cNvPr id="58" name="Line 146"/>
                <p:cNvSpPr>
                  <a:spLocks noChangeShapeType="1"/>
                </p:cNvSpPr>
                <p:nvPr/>
              </p:nvSpPr>
              <p:spPr bwMode="auto">
                <a:xfrm>
                  <a:off x="9495" y="4961"/>
                  <a:ext cx="300" cy="0"/>
                </a:xfrm>
                <a:prstGeom prst="line">
                  <a:avLst/>
                </a:prstGeom>
                <a:grpFill/>
                <a:ln w="9525">
                  <a:solidFill>
                    <a:srgbClr val="000000"/>
                  </a:solidFill>
                  <a:round/>
                  <a:headEnd/>
                  <a:tailEnd type="triangle" w="sm" len="sm"/>
                </a:ln>
              </p:spPr>
              <p:txBody>
                <a:bodyPr/>
                <a:lstStyle/>
                <a:p>
                  <a:endParaRPr lang="zh-CN" altLang="en-US"/>
                </a:p>
              </p:txBody>
            </p:sp>
            <p:grpSp>
              <p:nvGrpSpPr>
                <p:cNvPr id="59" name="Group 147"/>
                <p:cNvGrpSpPr>
                  <a:grpSpLocks/>
                </p:cNvGrpSpPr>
                <p:nvPr/>
              </p:nvGrpSpPr>
              <p:grpSpPr bwMode="auto">
                <a:xfrm>
                  <a:off x="7185" y="4034"/>
                  <a:ext cx="2940" cy="412"/>
                  <a:chOff x="3220" y="4820"/>
                  <a:chExt cx="5370" cy="780"/>
                </a:xfrm>
                <a:grpFill/>
              </p:grpSpPr>
              <p:sp>
                <p:nvSpPr>
                  <p:cNvPr id="60" name="Rectangle 148"/>
                  <p:cNvSpPr>
                    <a:spLocks noChangeArrowheads="1"/>
                  </p:cNvSpPr>
                  <p:nvPr/>
                </p:nvSpPr>
                <p:spPr bwMode="auto">
                  <a:xfrm>
                    <a:off x="3220" y="4820"/>
                    <a:ext cx="5370" cy="76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61" name="Line 149"/>
                  <p:cNvSpPr>
                    <a:spLocks noChangeShapeType="1"/>
                  </p:cNvSpPr>
                  <p:nvPr/>
                </p:nvSpPr>
                <p:spPr bwMode="auto">
                  <a:xfrm>
                    <a:off x="4520" y="4830"/>
                    <a:ext cx="0" cy="760"/>
                  </a:xfrm>
                  <a:prstGeom prst="line">
                    <a:avLst/>
                  </a:prstGeom>
                  <a:grpFill/>
                  <a:ln w="9525">
                    <a:solidFill>
                      <a:srgbClr val="000000"/>
                    </a:solidFill>
                    <a:round/>
                    <a:headEnd/>
                    <a:tailEnd/>
                  </a:ln>
                </p:spPr>
                <p:txBody>
                  <a:bodyPr/>
                  <a:lstStyle/>
                  <a:p>
                    <a:endParaRPr lang="zh-CN" altLang="en-US"/>
                  </a:p>
                </p:txBody>
              </p:sp>
              <p:sp>
                <p:nvSpPr>
                  <p:cNvPr id="62" name="Line 150"/>
                  <p:cNvSpPr>
                    <a:spLocks noChangeShapeType="1"/>
                  </p:cNvSpPr>
                  <p:nvPr/>
                </p:nvSpPr>
                <p:spPr bwMode="auto">
                  <a:xfrm>
                    <a:off x="6050" y="4830"/>
                    <a:ext cx="0" cy="760"/>
                  </a:xfrm>
                  <a:prstGeom prst="line">
                    <a:avLst/>
                  </a:prstGeom>
                  <a:grpFill/>
                  <a:ln w="9525">
                    <a:solidFill>
                      <a:srgbClr val="000000"/>
                    </a:solidFill>
                    <a:round/>
                    <a:headEnd/>
                    <a:tailEnd/>
                  </a:ln>
                </p:spPr>
                <p:txBody>
                  <a:bodyPr/>
                  <a:lstStyle/>
                  <a:p>
                    <a:endParaRPr lang="zh-CN" altLang="en-US"/>
                  </a:p>
                </p:txBody>
              </p:sp>
              <p:sp>
                <p:nvSpPr>
                  <p:cNvPr id="63" name="Line 151"/>
                  <p:cNvSpPr>
                    <a:spLocks noChangeShapeType="1"/>
                  </p:cNvSpPr>
                  <p:nvPr/>
                </p:nvSpPr>
                <p:spPr bwMode="auto">
                  <a:xfrm>
                    <a:off x="7450" y="4840"/>
                    <a:ext cx="0" cy="760"/>
                  </a:xfrm>
                  <a:prstGeom prst="line">
                    <a:avLst/>
                  </a:prstGeom>
                  <a:grpFill/>
                  <a:ln w="9525">
                    <a:solidFill>
                      <a:srgbClr val="000000"/>
                    </a:solidFill>
                    <a:round/>
                    <a:headEnd/>
                    <a:tailEnd/>
                  </a:ln>
                </p:spPr>
                <p:txBody>
                  <a:bodyPr/>
                  <a:lstStyle/>
                  <a:p>
                    <a:endParaRPr lang="zh-CN" altLang="en-US"/>
                  </a:p>
                </p:txBody>
              </p:sp>
            </p:grpSp>
          </p:grpSp>
        </p:grpSp>
      </p:grpSp>
    </p:spTree>
    <p:extLst>
      <p:ext uri="{BB962C8B-B14F-4D97-AF65-F5344CB8AC3E}">
        <p14:creationId xmlns:p14="http://schemas.microsoft.com/office/powerpoint/2010/main" val="425305760"/>
      </p:ext>
    </p:extLst>
  </p:cSld>
  <p:clrMapOvr>
    <a:masterClrMapping/>
  </p:clrMapOvr>
  <p:transition spd="slow">
    <p:pull/>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6"/>
          <p:cNvSpPr>
            <a:spLocks noGrp="1" noChangeArrowheads="1"/>
          </p:cNvSpPr>
          <p:nvPr>
            <p:ph idx="1"/>
          </p:nvPr>
        </p:nvSpPr>
        <p:spPr>
          <a:xfrm>
            <a:off x="4397375" y="1340768"/>
            <a:ext cx="4567113" cy="5213269"/>
          </a:xfrm>
        </p:spPr>
        <p:txBody>
          <a:bodyPr>
            <a:normAutofit fontScale="92500" lnSpcReduction="10000"/>
          </a:bodyPr>
          <a:lstStyle/>
          <a:p>
            <a:r>
              <a:rPr lang="zh-CN" altLang="en-US" sz="2800" smtClean="0"/>
              <a:t>加密初始化向量，结果与第一明文分组异或。</a:t>
            </a:r>
            <a:endParaRPr lang="en-US" altLang="zh-CN" sz="2800" smtClean="0"/>
          </a:p>
          <a:p>
            <a:r>
              <a:rPr lang="zh-CN" altLang="en-US" sz="2800" smtClean="0"/>
              <a:t>前</a:t>
            </a:r>
            <a:r>
              <a:rPr lang="zh-CN" altLang="en-US" sz="2800"/>
              <a:t>一个密文分组</a:t>
            </a:r>
            <a:r>
              <a:rPr lang="zh-CN" altLang="en-US" sz="2800" smtClean="0"/>
              <a:t>作为输入</a:t>
            </a:r>
            <a:r>
              <a:rPr lang="zh-CN" altLang="en-US" sz="2800" b="1" smtClean="0"/>
              <a:t>向量</a:t>
            </a:r>
            <a:r>
              <a:rPr lang="zh-CN" altLang="en-US" sz="2800" smtClean="0"/>
              <a:t>加密后当前明文分组异或</a:t>
            </a:r>
            <a:endParaRPr lang="en-US" altLang="zh-CN" sz="2800" smtClean="0"/>
          </a:p>
          <a:p>
            <a:r>
              <a:rPr lang="zh-CN" altLang="en-US" sz="2800" smtClean="0"/>
              <a:t>优点：</a:t>
            </a:r>
            <a:endParaRPr lang="en-US" altLang="zh-CN" sz="2800" smtClean="0"/>
          </a:p>
          <a:p>
            <a:pPr lvl="1"/>
            <a:r>
              <a:rPr lang="zh-CN" altLang="en-US" sz="2400" smtClean="0"/>
              <a:t>隐藏了明文模式；</a:t>
            </a:r>
            <a:endParaRPr lang="en-US" altLang="zh-CN" sz="2400" smtClean="0"/>
          </a:p>
          <a:p>
            <a:pPr lvl="1"/>
            <a:r>
              <a:rPr lang="zh-CN" altLang="en-US" sz="2400" smtClean="0"/>
              <a:t>分组密码转化为流模式</a:t>
            </a:r>
            <a:endParaRPr lang="en-US" altLang="zh-CN" sz="2400" smtClean="0"/>
          </a:p>
          <a:p>
            <a:pPr lvl="1"/>
            <a:r>
              <a:rPr lang="zh-CN" altLang="en-US" sz="2400" smtClean="0"/>
              <a:t>可以及时加密传送小于分组的数据</a:t>
            </a:r>
            <a:endParaRPr lang="en-US" altLang="zh-CN" sz="2400" smtClean="0"/>
          </a:p>
          <a:p>
            <a:r>
              <a:rPr lang="zh-CN" altLang="en-US" smtClean="0"/>
              <a:t>缺点：</a:t>
            </a:r>
            <a:endParaRPr lang="en-US" altLang="zh-CN" smtClean="0"/>
          </a:p>
          <a:p>
            <a:pPr lvl="1"/>
            <a:r>
              <a:rPr lang="zh-CN" altLang="en-US" smtClean="0"/>
              <a:t>不利于并行</a:t>
            </a:r>
            <a:endParaRPr lang="en-US" altLang="zh-CN" smtClean="0"/>
          </a:p>
          <a:p>
            <a:pPr lvl="1"/>
            <a:r>
              <a:rPr lang="zh-CN" altLang="en-US" smtClean="0"/>
              <a:t>误差传送</a:t>
            </a:r>
            <a:endParaRPr lang="en-US" altLang="zh-CN" smtClean="0"/>
          </a:p>
          <a:p>
            <a:pPr lvl="1"/>
            <a:r>
              <a:rPr lang="zh-CN" altLang="en-US" smtClean="0"/>
              <a:t>唯一</a:t>
            </a:r>
            <a:r>
              <a:rPr lang="en-US" altLang="zh-CN" smtClean="0"/>
              <a:t>IV</a:t>
            </a:r>
          </a:p>
        </p:txBody>
      </p:sp>
      <p:sp>
        <p:nvSpPr>
          <p:cNvPr id="111618" name="Rectangle 5"/>
          <p:cNvSpPr>
            <a:spLocks noGrp="1" noChangeArrowheads="1"/>
          </p:cNvSpPr>
          <p:nvPr>
            <p:ph type="title"/>
          </p:nvPr>
        </p:nvSpPr>
        <p:spPr>
          <a:xfrm>
            <a:off x="457200" y="44624"/>
            <a:ext cx="8229600" cy="634082"/>
          </a:xfrm>
        </p:spPr>
        <p:txBody>
          <a:bodyPr>
            <a:noAutofit/>
          </a:bodyPr>
          <a:lstStyle/>
          <a:p>
            <a:pPr eaLnBrk="1" hangingPunct="1">
              <a:defRPr/>
            </a:pPr>
            <a:r>
              <a:rPr lang="zh-CN" altLang="en-US" sz="2800" smtClean="0"/>
              <a:t>密文反馈模式 （</a:t>
            </a:r>
            <a:r>
              <a:rPr lang="en-US" altLang="zh-CN" sz="2800" smtClean="0"/>
              <a:t>CFB-Cipher text Feedback</a:t>
            </a:r>
            <a:r>
              <a:rPr lang="zh-CN" altLang="en-US" sz="2800" smtClean="0"/>
              <a:t>）</a:t>
            </a:r>
          </a:p>
        </p:txBody>
      </p:sp>
      <p:grpSp>
        <p:nvGrpSpPr>
          <p:cNvPr id="2" name="组合 1"/>
          <p:cNvGrpSpPr/>
          <p:nvPr/>
        </p:nvGrpSpPr>
        <p:grpSpPr>
          <a:xfrm>
            <a:off x="-1587" y="1556792"/>
            <a:ext cx="4398962" cy="4724400"/>
            <a:chOff x="3028950" y="2521024"/>
            <a:chExt cx="4398962" cy="4724400"/>
          </a:xfrm>
        </p:grpSpPr>
        <p:sp>
          <p:nvSpPr>
            <p:cNvPr id="122" name="Rectangle 4"/>
            <p:cNvSpPr>
              <a:spLocks noChangeArrowheads="1"/>
            </p:cNvSpPr>
            <p:nvPr/>
          </p:nvSpPr>
          <p:spPr bwMode="auto">
            <a:xfrm>
              <a:off x="3028950" y="2521024"/>
              <a:ext cx="4398962" cy="4724400"/>
            </a:xfrm>
            <a:prstGeom prst="rect">
              <a:avLst/>
            </a:prstGeom>
            <a:solidFill>
              <a:schemeClr val="accent1">
                <a:lumMod val="20000"/>
                <a:lumOff val="80000"/>
              </a:schemeClr>
            </a:solidFill>
            <a:ln w="9525">
              <a:solidFill>
                <a:schemeClr val="tx1"/>
              </a:solidFill>
              <a:miter lim="800000"/>
              <a:headEnd/>
              <a:tailEnd/>
            </a:ln>
          </p:spPr>
          <p:txBody>
            <a:bodyPr wrap="none" lIns="36000" rIns="36000"/>
            <a:lstStyle/>
            <a:p>
              <a:pPr eaLnBrk="0" hangingPunct="0">
                <a:lnSpc>
                  <a:spcPct val="120000"/>
                </a:lnSpc>
                <a:spcBef>
                  <a:spcPct val="20000"/>
                </a:spcBef>
                <a:buFont typeface="Wingdings" pitchFamily="2" charset="2"/>
                <a:buNone/>
              </a:pPr>
              <a:r>
                <a:rPr lang="en-US" altLang="zh-CN" sz="2400">
                  <a:latin typeface="宋体" pitchFamily="2" charset="-122"/>
                </a:rPr>
                <a:t>    </a:t>
              </a:r>
              <a:endParaRPr lang="en-US" altLang="zh-CN" sz="2400">
                <a:latin typeface="黑体" pitchFamily="49" charset="-122"/>
                <a:ea typeface="黑体" pitchFamily="49" charset="-122"/>
              </a:endParaRPr>
            </a:p>
          </p:txBody>
        </p:sp>
        <p:sp>
          <p:nvSpPr>
            <p:cNvPr id="124" name="Text Box 9"/>
            <p:cNvSpPr txBox="1">
              <a:spLocks noChangeArrowheads="1"/>
            </p:cNvSpPr>
            <p:nvPr/>
          </p:nvSpPr>
          <p:spPr bwMode="auto">
            <a:xfrm>
              <a:off x="3111659" y="3698949"/>
              <a:ext cx="444660" cy="336550"/>
            </a:xfrm>
            <a:prstGeom prst="rect">
              <a:avLst/>
            </a:prstGeom>
            <a:solidFill>
              <a:schemeClr val="accent1">
                <a:lumMod val="20000"/>
                <a:lumOff val="80000"/>
              </a:schemeClr>
            </a:solidFill>
            <a:ln w="9525">
              <a:noFill/>
              <a:miter lim="800000"/>
              <a:headEnd/>
              <a:tailEnd/>
            </a:ln>
          </p:spPr>
          <p:txBody>
            <a:bodyPr lIns="0" tIns="0" rIns="0" bIns="0"/>
            <a:lstStyle/>
            <a:p>
              <a:pPr algn="r" eaLnBrk="0" hangingPunct="0"/>
              <a:r>
                <a:rPr lang="en-US" altLang="zh-CN" sz="1400" smtClean="0">
                  <a:solidFill>
                    <a:schemeClr val="tx1"/>
                  </a:solidFill>
                </a:rPr>
                <a:t>IV</a:t>
              </a:r>
              <a:endParaRPr lang="en-US" altLang="zh-CN" sz="1400">
                <a:solidFill>
                  <a:schemeClr val="tx1"/>
                </a:solidFill>
              </a:endParaRPr>
            </a:p>
          </p:txBody>
        </p:sp>
        <p:grpSp>
          <p:nvGrpSpPr>
            <p:cNvPr id="125" name="Group 10"/>
            <p:cNvGrpSpPr>
              <a:grpSpLocks/>
            </p:cNvGrpSpPr>
            <p:nvPr/>
          </p:nvGrpSpPr>
          <p:grpSpPr bwMode="auto">
            <a:xfrm>
              <a:off x="3130550" y="4052962"/>
              <a:ext cx="3983038" cy="354012"/>
              <a:chOff x="2081" y="12266"/>
              <a:chExt cx="3958" cy="413"/>
            </a:xfrm>
            <a:solidFill>
              <a:schemeClr val="accent1">
                <a:lumMod val="20000"/>
                <a:lumOff val="80000"/>
              </a:schemeClr>
            </a:solidFill>
          </p:grpSpPr>
          <p:sp>
            <p:nvSpPr>
              <p:cNvPr id="233" name="Rectangle 11"/>
              <p:cNvSpPr>
                <a:spLocks noChangeArrowheads="1"/>
              </p:cNvSpPr>
              <p:nvPr/>
            </p:nvSpPr>
            <p:spPr bwMode="auto">
              <a:xfrm>
                <a:off x="3108" y="12266"/>
                <a:ext cx="2931" cy="373"/>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34" name="Line 12"/>
              <p:cNvSpPr>
                <a:spLocks noChangeShapeType="1"/>
              </p:cNvSpPr>
              <p:nvPr/>
            </p:nvSpPr>
            <p:spPr bwMode="auto">
              <a:xfrm>
                <a:off x="3818" y="12271"/>
                <a:ext cx="0" cy="373"/>
              </a:xfrm>
              <a:prstGeom prst="line">
                <a:avLst/>
              </a:prstGeom>
              <a:grpFill/>
              <a:ln w="9525">
                <a:solidFill>
                  <a:srgbClr val="000000"/>
                </a:solidFill>
                <a:round/>
                <a:headEnd/>
                <a:tailEnd/>
              </a:ln>
            </p:spPr>
            <p:txBody>
              <a:bodyPr/>
              <a:lstStyle/>
              <a:p>
                <a:endParaRPr lang="zh-CN" altLang="en-US"/>
              </a:p>
            </p:txBody>
          </p:sp>
          <p:sp>
            <p:nvSpPr>
              <p:cNvPr id="235" name="Line 13"/>
              <p:cNvSpPr>
                <a:spLocks noChangeShapeType="1"/>
              </p:cNvSpPr>
              <p:nvPr/>
            </p:nvSpPr>
            <p:spPr bwMode="auto">
              <a:xfrm>
                <a:off x="4593" y="12271"/>
                <a:ext cx="0" cy="373"/>
              </a:xfrm>
              <a:prstGeom prst="line">
                <a:avLst/>
              </a:prstGeom>
              <a:grpFill/>
              <a:ln w="9525">
                <a:solidFill>
                  <a:srgbClr val="000000"/>
                </a:solidFill>
                <a:round/>
                <a:headEnd/>
                <a:tailEnd/>
              </a:ln>
            </p:spPr>
            <p:txBody>
              <a:bodyPr/>
              <a:lstStyle/>
              <a:p>
                <a:endParaRPr lang="zh-CN" altLang="en-US"/>
              </a:p>
            </p:txBody>
          </p:sp>
          <p:sp>
            <p:nvSpPr>
              <p:cNvPr id="236" name="Line 14"/>
              <p:cNvSpPr>
                <a:spLocks noChangeShapeType="1"/>
              </p:cNvSpPr>
              <p:nvPr/>
            </p:nvSpPr>
            <p:spPr bwMode="auto">
              <a:xfrm>
                <a:off x="5357" y="12276"/>
                <a:ext cx="0" cy="373"/>
              </a:xfrm>
              <a:prstGeom prst="line">
                <a:avLst/>
              </a:prstGeom>
              <a:grpFill/>
              <a:ln w="9525">
                <a:solidFill>
                  <a:srgbClr val="000000"/>
                </a:solidFill>
                <a:round/>
                <a:headEnd/>
                <a:tailEnd/>
              </a:ln>
            </p:spPr>
            <p:txBody>
              <a:bodyPr/>
              <a:lstStyle/>
              <a:p>
                <a:endParaRPr lang="zh-CN" altLang="en-US"/>
              </a:p>
            </p:txBody>
          </p:sp>
          <p:sp>
            <p:nvSpPr>
              <p:cNvPr id="237" name="Text Box 15"/>
              <p:cNvSpPr txBox="1">
                <a:spLocks noChangeArrowheads="1"/>
              </p:cNvSpPr>
              <p:nvPr/>
            </p:nvSpPr>
            <p:spPr bwMode="auto">
              <a:xfrm>
                <a:off x="2081" y="12367"/>
                <a:ext cx="720" cy="312"/>
              </a:xfrm>
              <a:prstGeom prst="rect">
                <a:avLst/>
              </a:prstGeom>
              <a:grpFill/>
              <a:ln w="9525">
                <a:noFill/>
                <a:miter lim="800000"/>
                <a:headEnd/>
                <a:tailEnd/>
              </a:ln>
            </p:spPr>
            <p:txBody>
              <a:bodyPr lIns="0" tIns="0" rIns="0" bIns="0"/>
              <a:lstStyle/>
              <a:p>
                <a:pPr algn="just" eaLnBrk="0" hangingPunct="0"/>
                <a:r>
                  <a:rPr lang="zh-CN" altLang="en-US" sz="1400">
                    <a:solidFill>
                      <a:schemeClr val="tx1"/>
                    </a:solidFill>
                  </a:rPr>
                  <a:t>密文分组</a:t>
                </a:r>
              </a:p>
            </p:txBody>
          </p:sp>
        </p:grpSp>
        <p:sp>
          <p:nvSpPr>
            <p:cNvPr id="126" name="Text Box 16"/>
            <p:cNvSpPr txBox="1">
              <a:spLocks noChangeArrowheads="1"/>
            </p:cNvSpPr>
            <p:nvPr/>
          </p:nvSpPr>
          <p:spPr bwMode="auto">
            <a:xfrm>
              <a:off x="3111659" y="3025849"/>
              <a:ext cx="455454" cy="255588"/>
            </a:xfrm>
            <a:prstGeom prst="rect">
              <a:avLst/>
            </a:prstGeom>
            <a:solidFill>
              <a:schemeClr val="accent1">
                <a:lumMod val="20000"/>
                <a:lumOff val="80000"/>
              </a:schemeClr>
            </a:solidFill>
            <a:ln w="9525">
              <a:noFill/>
              <a:miter lim="800000"/>
              <a:headEnd/>
              <a:tailEnd/>
            </a:ln>
          </p:spPr>
          <p:txBody>
            <a:bodyPr lIns="0" tIns="0" rIns="0" bIns="0"/>
            <a:lstStyle/>
            <a:p>
              <a:pPr algn="r" eaLnBrk="0" hangingPunct="0"/>
              <a:r>
                <a:rPr lang="zh-CN" altLang="en-US" sz="1400">
                  <a:solidFill>
                    <a:schemeClr val="tx1"/>
                  </a:solidFill>
                </a:rPr>
                <a:t>密钥</a:t>
              </a:r>
            </a:p>
          </p:txBody>
        </p:sp>
        <p:grpSp>
          <p:nvGrpSpPr>
            <p:cNvPr id="127" name="Group 17"/>
            <p:cNvGrpSpPr>
              <a:grpSpLocks/>
            </p:cNvGrpSpPr>
            <p:nvPr/>
          </p:nvGrpSpPr>
          <p:grpSpPr bwMode="auto">
            <a:xfrm>
              <a:off x="3135313" y="2622624"/>
              <a:ext cx="4006850" cy="330200"/>
              <a:chOff x="2085" y="10607"/>
              <a:chExt cx="3983" cy="384"/>
            </a:xfrm>
            <a:solidFill>
              <a:schemeClr val="accent1">
                <a:lumMod val="20000"/>
                <a:lumOff val="80000"/>
              </a:schemeClr>
            </a:solidFill>
          </p:grpSpPr>
          <p:sp>
            <p:nvSpPr>
              <p:cNvPr id="228" name="Text Box 18"/>
              <p:cNvSpPr txBox="1">
                <a:spLocks noChangeArrowheads="1"/>
              </p:cNvSpPr>
              <p:nvPr/>
            </p:nvSpPr>
            <p:spPr bwMode="auto">
              <a:xfrm>
                <a:off x="2085" y="10607"/>
                <a:ext cx="837" cy="312"/>
              </a:xfrm>
              <a:prstGeom prst="rect">
                <a:avLst/>
              </a:prstGeom>
              <a:grpFill/>
              <a:ln w="9525">
                <a:noFill/>
                <a:miter lim="800000"/>
                <a:headEnd/>
                <a:tailEnd/>
              </a:ln>
            </p:spPr>
            <p:txBody>
              <a:bodyPr lIns="0" tIns="0" rIns="0" bIns="0"/>
              <a:lstStyle/>
              <a:p>
                <a:pPr algn="ctr" eaLnBrk="0" hangingPunct="0"/>
                <a:r>
                  <a:rPr lang="zh-CN" altLang="en-US" sz="1400">
                    <a:solidFill>
                      <a:schemeClr val="tx1"/>
                    </a:solidFill>
                    <a:latin typeface="宋体" pitchFamily="2" charset="-122"/>
                  </a:rPr>
                  <a:t>明文分组   </a:t>
                </a:r>
              </a:p>
            </p:txBody>
          </p:sp>
          <p:sp>
            <p:nvSpPr>
              <p:cNvPr id="229" name="Rectangle 19"/>
              <p:cNvSpPr>
                <a:spLocks noChangeArrowheads="1"/>
              </p:cNvSpPr>
              <p:nvPr/>
            </p:nvSpPr>
            <p:spPr bwMode="auto">
              <a:xfrm>
                <a:off x="3114" y="10621"/>
                <a:ext cx="2954" cy="36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30" name="Line 20"/>
              <p:cNvSpPr>
                <a:spLocks noChangeShapeType="1"/>
              </p:cNvSpPr>
              <p:nvPr/>
            </p:nvSpPr>
            <p:spPr bwMode="auto">
              <a:xfrm>
                <a:off x="3829" y="10626"/>
                <a:ext cx="0" cy="360"/>
              </a:xfrm>
              <a:prstGeom prst="line">
                <a:avLst/>
              </a:prstGeom>
              <a:grpFill/>
              <a:ln w="9525">
                <a:solidFill>
                  <a:srgbClr val="000000"/>
                </a:solidFill>
                <a:round/>
                <a:headEnd/>
                <a:tailEnd/>
              </a:ln>
            </p:spPr>
            <p:txBody>
              <a:bodyPr/>
              <a:lstStyle/>
              <a:p>
                <a:endParaRPr lang="zh-CN" altLang="en-US"/>
              </a:p>
            </p:txBody>
          </p:sp>
          <p:sp>
            <p:nvSpPr>
              <p:cNvPr id="231" name="Line 21"/>
              <p:cNvSpPr>
                <a:spLocks noChangeShapeType="1"/>
              </p:cNvSpPr>
              <p:nvPr/>
            </p:nvSpPr>
            <p:spPr bwMode="auto">
              <a:xfrm>
                <a:off x="4596" y="10626"/>
                <a:ext cx="0" cy="360"/>
              </a:xfrm>
              <a:prstGeom prst="line">
                <a:avLst/>
              </a:prstGeom>
              <a:grpFill/>
              <a:ln w="9525">
                <a:solidFill>
                  <a:srgbClr val="000000"/>
                </a:solidFill>
                <a:round/>
                <a:headEnd/>
                <a:tailEnd/>
              </a:ln>
            </p:spPr>
            <p:txBody>
              <a:bodyPr/>
              <a:lstStyle/>
              <a:p>
                <a:endParaRPr lang="zh-CN" altLang="en-US"/>
              </a:p>
            </p:txBody>
          </p:sp>
          <p:sp>
            <p:nvSpPr>
              <p:cNvPr id="232" name="Line 22"/>
              <p:cNvSpPr>
                <a:spLocks noChangeShapeType="1"/>
              </p:cNvSpPr>
              <p:nvPr/>
            </p:nvSpPr>
            <p:spPr bwMode="auto">
              <a:xfrm>
                <a:off x="5381" y="10630"/>
                <a:ext cx="0" cy="361"/>
              </a:xfrm>
              <a:prstGeom prst="line">
                <a:avLst/>
              </a:prstGeom>
              <a:grpFill/>
              <a:ln w="9525">
                <a:solidFill>
                  <a:srgbClr val="000000"/>
                </a:solidFill>
                <a:round/>
                <a:headEnd/>
                <a:tailEnd/>
              </a:ln>
            </p:spPr>
            <p:txBody>
              <a:bodyPr/>
              <a:lstStyle/>
              <a:p>
                <a:endParaRPr lang="zh-CN" altLang="en-US"/>
              </a:p>
            </p:txBody>
          </p:sp>
        </p:grpSp>
        <p:sp>
          <p:nvSpPr>
            <p:cNvPr id="128" name="Oval 23"/>
            <p:cNvSpPr>
              <a:spLocks noChangeArrowheads="1"/>
            </p:cNvSpPr>
            <p:nvPr/>
          </p:nvSpPr>
          <p:spPr bwMode="auto">
            <a:xfrm>
              <a:off x="4341813" y="3367162"/>
              <a:ext cx="111125" cy="111125"/>
            </a:xfrm>
            <a:prstGeom prst="ellipse">
              <a:avLst/>
            </a:prstGeom>
            <a:solidFill>
              <a:schemeClr val="accent1">
                <a:lumMod val="20000"/>
                <a:lumOff val="80000"/>
              </a:schemeClr>
            </a:solidFill>
            <a:ln w="9525">
              <a:solidFill>
                <a:srgbClr val="000000"/>
              </a:solidFill>
              <a:round/>
              <a:headEnd/>
              <a:tailEnd/>
            </a:ln>
          </p:spPr>
          <p:txBody>
            <a:bodyPr/>
            <a:lstStyle/>
            <a:p>
              <a:endParaRPr lang="zh-CN" altLang="en-US">
                <a:solidFill>
                  <a:schemeClr val="tx1"/>
                </a:solidFill>
              </a:endParaRPr>
            </a:p>
          </p:txBody>
        </p:sp>
        <p:sp>
          <p:nvSpPr>
            <p:cNvPr id="129" name="Line 24"/>
            <p:cNvSpPr>
              <a:spLocks noChangeShapeType="1"/>
            </p:cNvSpPr>
            <p:nvPr/>
          </p:nvSpPr>
          <p:spPr bwMode="auto">
            <a:xfrm>
              <a:off x="4348163" y="3422724"/>
              <a:ext cx="111125" cy="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30" name="Line 25"/>
            <p:cNvSpPr>
              <a:spLocks noChangeShapeType="1"/>
            </p:cNvSpPr>
            <p:nvPr/>
          </p:nvSpPr>
          <p:spPr bwMode="auto">
            <a:xfrm>
              <a:off x="4397375" y="3365574"/>
              <a:ext cx="0" cy="11430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31" name="Rectangle 26"/>
            <p:cNvSpPr>
              <a:spLocks noChangeArrowheads="1"/>
            </p:cNvSpPr>
            <p:nvPr/>
          </p:nvSpPr>
          <p:spPr bwMode="auto">
            <a:xfrm>
              <a:off x="3965575" y="3281437"/>
              <a:ext cx="203200" cy="301625"/>
            </a:xfrm>
            <a:prstGeom prst="rect">
              <a:avLst/>
            </a:prstGeom>
            <a:solidFill>
              <a:schemeClr val="accent1">
                <a:lumMod val="20000"/>
                <a:lumOff val="80000"/>
              </a:schemeClr>
            </a:solidFill>
            <a:ln w="9525">
              <a:solidFill>
                <a:srgbClr val="000000"/>
              </a:solidFill>
              <a:miter lim="800000"/>
              <a:headEnd/>
              <a:tailEnd/>
            </a:ln>
          </p:spPr>
          <p:txBody>
            <a:bodyPr/>
            <a:lstStyle/>
            <a:p>
              <a:endParaRPr lang="zh-CN" altLang="en-US">
                <a:solidFill>
                  <a:schemeClr val="tx1"/>
                </a:solidFill>
              </a:endParaRPr>
            </a:p>
          </p:txBody>
        </p:sp>
        <p:sp>
          <p:nvSpPr>
            <p:cNvPr id="132" name="Text Box 27"/>
            <p:cNvSpPr txBox="1">
              <a:spLocks noChangeArrowheads="1"/>
            </p:cNvSpPr>
            <p:nvPr/>
          </p:nvSpPr>
          <p:spPr bwMode="auto">
            <a:xfrm>
              <a:off x="4017963" y="3333824"/>
              <a:ext cx="109537" cy="192088"/>
            </a:xfrm>
            <a:prstGeom prst="rect">
              <a:avLst/>
            </a:prstGeom>
            <a:solidFill>
              <a:schemeClr val="accent1">
                <a:lumMod val="20000"/>
                <a:lumOff val="80000"/>
              </a:schemeClr>
            </a:solid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133" name="Line 28"/>
            <p:cNvSpPr>
              <a:spLocks noChangeShapeType="1"/>
            </p:cNvSpPr>
            <p:nvPr/>
          </p:nvSpPr>
          <p:spPr bwMode="auto">
            <a:xfrm>
              <a:off x="4160838" y="3416374"/>
              <a:ext cx="180975" cy="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4" name="Line 29"/>
            <p:cNvSpPr>
              <a:spLocks noChangeShapeType="1"/>
            </p:cNvSpPr>
            <p:nvPr/>
          </p:nvSpPr>
          <p:spPr bwMode="auto">
            <a:xfrm>
              <a:off x="4384675" y="2962349"/>
              <a:ext cx="0" cy="4032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5" name="Line 30"/>
            <p:cNvSpPr>
              <a:spLocks noChangeShapeType="1"/>
            </p:cNvSpPr>
            <p:nvPr/>
          </p:nvSpPr>
          <p:spPr bwMode="auto">
            <a:xfrm>
              <a:off x="3602038" y="3148087"/>
              <a:ext cx="363537" cy="268287"/>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6" name="Line 31"/>
            <p:cNvSpPr>
              <a:spLocks noChangeShapeType="1"/>
            </p:cNvSpPr>
            <p:nvPr/>
          </p:nvSpPr>
          <p:spPr bwMode="auto">
            <a:xfrm>
              <a:off x="4402138" y="3378274"/>
              <a:ext cx="0" cy="6699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7" name="Line 32"/>
            <p:cNvSpPr>
              <a:spLocks noChangeShapeType="1"/>
            </p:cNvSpPr>
            <p:nvPr/>
          </p:nvSpPr>
          <p:spPr bwMode="auto">
            <a:xfrm flipV="1">
              <a:off x="3571875" y="3525912"/>
              <a:ext cx="393700" cy="173037"/>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8" name="Oval 33"/>
            <p:cNvSpPr>
              <a:spLocks noChangeArrowheads="1"/>
            </p:cNvSpPr>
            <p:nvPr/>
          </p:nvSpPr>
          <p:spPr bwMode="auto">
            <a:xfrm>
              <a:off x="5160963" y="3354462"/>
              <a:ext cx="111125" cy="111125"/>
            </a:xfrm>
            <a:prstGeom prst="ellipse">
              <a:avLst/>
            </a:prstGeom>
            <a:solidFill>
              <a:schemeClr val="accent1">
                <a:lumMod val="20000"/>
                <a:lumOff val="80000"/>
              </a:schemeClr>
            </a:solidFill>
            <a:ln w="9525">
              <a:solidFill>
                <a:srgbClr val="000000"/>
              </a:solidFill>
              <a:round/>
              <a:headEnd/>
              <a:tailEnd/>
            </a:ln>
          </p:spPr>
          <p:txBody>
            <a:bodyPr/>
            <a:lstStyle/>
            <a:p>
              <a:endParaRPr lang="zh-CN" altLang="en-US">
                <a:solidFill>
                  <a:schemeClr val="tx1"/>
                </a:solidFill>
              </a:endParaRPr>
            </a:p>
          </p:txBody>
        </p:sp>
        <p:sp>
          <p:nvSpPr>
            <p:cNvPr id="139" name="Line 34"/>
            <p:cNvSpPr>
              <a:spLocks noChangeShapeType="1"/>
            </p:cNvSpPr>
            <p:nvPr/>
          </p:nvSpPr>
          <p:spPr bwMode="auto">
            <a:xfrm>
              <a:off x="5167313" y="3410024"/>
              <a:ext cx="111125" cy="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40" name="Line 35"/>
            <p:cNvSpPr>
              <a:spLocks noChangeShapeType="1"/>
            </p:cNvSpPr>
            <p:nvPr/>
          </p:nvSpPr>
          <p:spPr bwMode="auto">
            <a:xfrm>
              <a:off x="5216525" y="3352874"/>
              <a:ext cx="0" cy="11430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41" name="Rectangle 36"/>
            <p:cNvSpPr>
              <a:spLocks noChangeArrowheads="1"/>
            </p:cNvSpPr>
            <p:nvPr/>
          </p:nvSpPr>
          <p:spPr bwMode="auto">
            <a:xfrm>
              <a:off x="4784725" y="3268737"/>
              <a:ext cx="203200" cy="301625"/>
            </a:xfrm>
            <a:prstGeom prst="rect">
              <a:avLst/>
            </a:prstGeom>
            <a:solidFill>
              <a:schemeClr val="accent1">
                <a:lumMod val="20000"/>
                <a:lumOff val="80000"/>
              </a:schemeClr>
            </a:solidFill>
            <a:ln w="9525">
              <a:solidFill>
                <a:srgbClr val="000000"/>
              </a:solidFill>
              <a:miter lim="800000"/>
              <a:headEnd/>
              <a:tailEnd/>
            </a:ln>
          </p:spPr>
          <p:txBody>
            <a:bodyPr/>
            <a:lstStyle/>
            <a:p>
              <a:endParaRPr lang="zh-CN" altLang="en-US">
                <a:solidFill>
                  <a:schemeClr val="tx1"/>
                </a:solidFill>
              </a:endParaRPr>
            </a:p>
          </p:txBody>
        </p:sp>
        <p:sp>
          <p:nvSpPr>
            <p:cNvPr id="142" name="Text Box 37"/>
            <p:cNvSpPr txBox="1">
              <a:spLocks noChangeArrowheads="1"/>
            </p:cNvSpPr>
            <p:nvPr/>
          </p:nvSpPr>
          <p:spPr bwMode="auto">
            <a:xfrm>
              <a:off x="4837113" y="3321124"/>
              <a:ext cx="109537" cy="192088"/>
            </a:xfrm>
            <a:prstGeom prst="rect">
              <a:avLst/>
            </a:prstGeom>
            <a:solidFill>
              <a:schemeClr val="accent1">
                <a:lumMod val="20000"/>
                <a:lumOff val="80000"/>
              </a:schemeClr>
            </a:solid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143" name="Line 38"/>
            <p:cNvSpPr>
              <a:spLocks noChangeShapeType="1"/>
            </p:cNvSpPr>
            <p:nvPr/>
          </p:nvSpPr>
          <p:spPr bwMode="auto">
            <a:xfrm>
              <a:off x="4979988" y="3403674"/>
              <a:ext cx="180975" cy="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44" name="Line 39"/>
            <p:cNvSpPr>
              <a:spLocks noChangeShapeType="1"/>
            </p:cNvSpPr>
            <p:nvPr/>
          </p:nvSpPr>
          <p:spPr bwMode="auto">
            <a:xfrm>
              <a:off x="5203825" y="2949649"/>
              <a:ext cx="0" cy="4032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45" name="Line 40"/>
            <p:cNvSpPr>
              <a:spLocks noChangeShapeType="1"/>
            </p:cNvSpPr>
            <p:nvPr/>
          </p:nvSpPr>
          <p:spPr bwMode="auto">
            <a:xfrm>
              <a:off x="4478338" y="3160787"/>
              <a:ext cx="306387" cy="242887"/>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46" name="Line 41"/>
            <p:cNvSpPr>
              <a:spLocks noChangeShapeType="1"/>
            </p:cNvSpPr>
            <p:nvPr/>
          </p:nvSpPr>
          <p:spPr bwMode="auto">
            <a:xfrm>
              <a:off x="5221288" y="3365574"/>
              <a:ext cx="0" cy="6699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47" name="Oval 42"/>
            <p:cNvSpPr>
              <a:spLocks noChangeArrowheads="1"/>
            </p:cNvSpPr>
            <p:nvPr/>
          </p:nvSpPr>
          <p:spPr bwMode="auto">
            <a:xfrm>
              <a:off x="5991225" y="3360812"/>
              <a:ext cx="111125" cy="111125"/>
            </a:xfrm>
            <a:prstGeom prst="ellipse">
              <a:avLst/>
            </a:prstGeom>
            <a:solidFill>
              <a:schemeClr val="accent1">
                <a:lumMod val="20000"/>
                <a:lumOff val="80000"/>
              </a:schemeClr>
            </a:solidFill>
            <a:ln w="9525">
              <a:solidFill>
                <a:srgbClr val="000000"/>
              </a:solidFill>
              <a:round/>
              <a:headEnd/>
              <a:tailEnd/>
            </a:ln>
          </p:spPr>
          <p:txBody>
            <a:bodyPr/>
            <a:lstStyle/>
            <a:p>
              <a:endParaRPr lang="zh-CN" altLang="en-US">
                <a:solidFill>
                  <a:schemeClr val="tx1"/>
                </a:solidFill>
              </a:endParaRPr>
            </a:p>
          </p:txBody>
        </p:sp>
        <p:sp>
          <p:nvSpPr>
            <p:cNvPr id="148" name="Line 43"/>
            <p:cNvSpPr>
              <a:spLocks noChangeShapeType="1"/>
            </p:cNvSpPr>
            <p:nvPr/>
          </p:nvSpPr>
          <p:spPr bwMode="auto">
            <a:xfrm>
              <a:off x="5997575" y="3417962"/>
              <a:ext cx="111125" cy="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49" name="Line 44"/>
            <p:cNvSpPr>
              <a:spLocks noChangeShapeType="1"/>
            </p:cNvSpPr>
            <p:nvPr/>
          </p:nvSpPr>
          <p:spPr bwMode="auto">
            <a:xfrm>
              <a:off x="6046788" y="3359224"/>
              <a:ext cx="0" cy="117475"/>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50" name="Rectangle 45"/>
            <p:cNvSpPr>
              <a:spLocks noChangeArrowheads="1"/>
            </p:cNvSpPr>
            <p:nvPr/>
          </p:nvSpPr>
          <p:spPr bwMode="auto">
            <a:xfrm>
              <a:off x="5614988" y="3275087"/>
              <a:ext cx="203200" cy="303212"/>
            </a:xfrm>
            <a:prstGeom prst="rect">
              <a:avLst/>
            </a:prstGeom>
            <a:solidFill>
              <a:schemeClr val="accent1">
                <a:lumMod val="20000"/>
                <a:lumOff val="80000"/>
              </a:schemeClr>
            </a:solidFill>
            <a:ln w="9525">
              <a:solidFill>
                <a:srgbClr val="000000"/>
              </a:solidFill>
              <a:miter lim="800000"/>
              <a:headEnd/>
              <a:tailEnd/>
            </a:ln>
          </p:spPr>
          <p:txBody>
            <a:bodyPr/>
            <a:lstStyle/>
            <a:p>
              <a:endParaRPr lang="zh-CN" altLang="en-US">
                <a:solidFill>
                  <a:schemeClr val="tx1"/>
                </a:solidFill>
              </a:endParaRPr>
            </a:p>
          </p:txBody>
        </p:sp>
        <p:sp>
          <p:nvSpPr>
            <p:cNvPr id="151" name="Text Box 46"/>
            <p:cNvSpPr txBox="1">
              <a:spLocks noChangeArrowheads="1"/>
            </p:cNvSpPr>
            <p:nvPr/>
          </p:nvSpPr>
          <p:spPr bwMode="auto">
            <a:xfrm>
              <a:off x="5667375" y="3329062"/>
              <a:ext cx="109538" cy="192087"/>
            </a:xfrm>
            <a:prstGeom prst="rect">
              <a:avLst/>
            </a:prstGeom>
            <a:solidFill>
              <a:schemeClr val="accent1">
                <a:lumMod val="20000"/>
                <a:lumOff val="80000"/>
              </a:schemeClr>
            </a:solid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152" name="Line 47"/>
            <p:cNvSpPr>
              <a:spLocks noChangeShapeType="1"/>
            </p:cNvSpPr>
            <p:nvPr/>
          </p:nvSpPr>
          <p:spPr bwMode="auto">
            <a:xfrm>
              <a:off x="5810250" y="3410024"/>
              <a:ext cx="180975" cy="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53" name="Line 48"/>
            <p:cNvSpPr>
              <a:spLocks noChangeShapeType="1"/>
            </p:cNvSpPr>
            <p:nvPr/>
          </p:nvSpPr>
          <p:spPr bwMode="auto">
            <a:xfrm>
              <a:off x="6034088" y="2955999"/>
              <a:ext cx="0" cy="4032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54" name="Line 49"/>
            <p:cNvSpPr>
              <a:spLocks noChangeShapeType="1"/>
            </p:cNvSpPr>
            <p:nvPr/>
          </p:nvSpPr>
          <p:spPr bwMode="auto">
            <a:xfrm>
              <a:off x="5308600" y="3168724"/>
              <a:ext cx="306388" cy="24130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55" name="Line 50"/>
            <p:cNvSpPr>
              <a:spLocks noChangeShapeType="1"/>
            </p:cNvSpPr>
            <p:nvPr/>
          </p:nvSpPr>
          <p:spPr bwMode="auto">
            <a:xfrm>
              <a:off x="6051550" y="3371924"/>
              <a:ext cx="0" cy="671513"/>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56" name="Oval 51"/>
            <p:cNvSpPr>
              <a:spLocks noChangeArrowheads="1"/>
            </p:cNvSpPr>
            <p:nvPr/>
          </p:nvSpPr>
          <p:spPr bwMode="auto">
            <a:xfrm>
              <a:off x="6867525" y="3359224"/>
              <a:ext cx="109538" cy="111125"/>
            </a:xfrm>
            <a:prstGeom prst="ellipse">
              <a:avLst/>
            </a:prstGeom>
            <a:solidFill>
              <a:schemeClr val="accent1">
                <a:lumMod val="20000"/>
                <a:lumOff val="80000"/>
              </a:schemeClr>
            </a:solidFill>
            <a:ln w="9525">
              <a:solidFill>
                <a:srgbClr val="000000"/>
              </a:solidFill>
              <a:round/>
              <a:headEnd/>
              <a:tailEnd/>
            </a:ln>
          </p:spPr>
          <p:txBody>
            <a:bodyPr/>
            <a:lstStyle/>
            <a:p>
              <a:endParaRPr lang="zh-CN" altLang="en-US">
                <a:solidFill>
                  <a:schemeClr val="tx1"/>
                </a:solidFill>
              </a:endParaRPr>
            </a:p>
          </p:txBody>
        </p:sp>
        <p:sp>
          <p:nvSpPr>
            <p:cNvPr id="157" name="Line 52"/>
            <p:cNvSpPr>
              <a:spLocks noChangeShapeType="1"/>
            </p:cNvSpPr>
            <p:nvPr/>
          </p:nvSpPr>
          <p:spPr bwMode="auto">
            <a:xfrm>
              <a:off x="6873875" y="3414787"/>
              <a:ext cx="109538" cy="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58" name="Line 53"/>
            <p:cNvSpPr>
              <a:spLocks noChangeShapeType="1"/>
            </p:cNvSpPr>
            <p:nvPr/>
          </p:nvSpPr>
          <p:spPr bwMode="auto">
            <a:xfrm>
              <a:off x="6923088" y="3357637"/>
              <a:ext cx="0" cy="11430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59" name="Rectangle 54"/>
            <p:cNvSpPr>
              <a:spLocks noChangeArrowheads="1"/>
            </p:cNvSpPr>
            <p:nvPr/>
          </p:nvSpPr>
          <p:spPr bwMode="auto">
            <a:xfrm>
              <a:off x="6489700" y="3273499"/>
              <a:ext cx="203200" cy="303213"/>
            </a:xfrm>
            <a:prstGeom prst="rect">
              <a:avLst/>
            </a:prstGeom>
            <a:solidFill>
              <a:schemeClr val="accent1">
                <a:lumMod val="20000"/>
                <a:lumOff val="80000"/>
              </a:schemeClr>
            </a:solidFill>
            <a:ln w="9525">
              <a:solidFill>
                <a:srgbClr val="000000"/>
              </a:solidFill>
              <a:miter lim="800000"/>
              <a:headEnd/>
              <a:tailEnd/>
            </a:ln>
          </p:spPr>
          <p:txBody>
            <a:bodyPr/>
            <a:lstStyle/>
            <a:p>
              <a:endParaRPr lang="zh-CN" altLang="en-US">
                <a:solidFill>
                  <a:schemeClr val="tx1"/>
                </a:solidFill>
              </a:endParaRPr>
            </a:p>
          </p:txBody>
        </p:sp>
        <p:sp>
          <p:nvSpPr>
            <p:cNvPr id="160" name="Text Box 55"/>
            <p:cNvSpPr txBox="1">
              <a:spLocks noChangeArrowheads="1"/>
            </p:cNvSpPr>
            <p:nvPr/>
          </p:nvSpPr>
          <p:spPr bwMode="auto">
            <a:xfrm>
              <a:off x="6542088" y="3327474"/>
              <a:ext cx="111125" cy="192088"/>
            </a:xfrm>
            <a:prstGeom prst="rect">
              <a:avLst/>
            </a:prstGeom>
            <a:solidFill>
              <a:schemeClr val="accent1">
                <a:lumMod val="20000"/>
                <a:lumOff val="80000"/>
              </a:schemeClr>
            </a:solid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161" name="Line 56"/>
            <p:cNvSpPr>
              <a:spLocks noChangeShapeType="1"/>
            </p:cNvSpPr>
            <p:nvPr/>
          </p:nvSpPr>
          <p:spPr bwMode="auto">
            <a:xfrm>
              <a:off x="6686550" y="3408437"/>
              <a:ext cx="180975" cy="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62" name="Line 57"/>
            <p:cNvSpPr>
              <a:spLocks noChangeShapeType="1"/>
            </p:cNvSpPr>
            <p:nvPr/>
          </p:nvSpPr>
          <p:spPr bwMode="auto">
            <a:xfrm>
              <a:off x="6908800" y="2952824"/>
              <a:ext cx="0" cy="404813"/>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63" name="Line 58"/>
            <p:cNvSpPr>
              <a:spLocks noChangeShapeType="1"/>
            </p:cNvSpPr>
            <p:nvPr/>
          </p:nvSpPr>
          <p:spPr bwMode="auto">
            <a:xfrm>
              <a:off x="6183313" y="3165549"/>
              <a:ext cx="306387" cy="242888"/>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64" name="Line 59"/>
            <p:cNvSpPr>
              <a:spLocks noChangeShapeType="1"/>
            </p:cNvSpPr>
            <p:nvPr/>
          </p:nvSpPr>
          <p:spPr bwMode="auto">
            <a:xfrm>
              <a:off x="6927850" y="3370337"/>
              <a:ext cx="0" cy="671512"/>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grpSp>
          <p:nvGrpSpPr>
            <p:cNvPr id="165" name="Group 62"/>
            <p:cNvGrpSpPr>
              <a:grpSpLocks/>
            </p:cNvGrpSpPr>
            <p:nvPr/>
          </p:nvGrpSpPr>
          <p:grpSpPr bwMode="auto">
            <a:xfrm>
              <a:off x="3141662" y="5061024"/>
              <a:ext cx="4044950" cy="1868488"/>
              <a:chOff x="1979" y="2832"/>
              <a:chExt cx="2548" cy="841"/>
            </a:xfrm>
            <a:solidFill>
              <a:schemeClr val="accent1">
                <a:lumMod val="20000"/>
                <a:lumOff val="80000"/>
              </a:schemeClr>
            </a:solidFill>
          </p:grpSpPr>
          <p:sp>
            <p:nvSpPr>
              <p:cNvPr id="170" name="Text Box 63"/>
              <p:cNvSpPr txBox="1">
                <a:spLocks noChangeArrowheads="1"/>
              </p:cNvSpPr>
              <p:nvPr/>
            </p:nvSpPr>
            <p:spPr bwMode="auto">
              <a:xfrm>
                <a:off x="2007" y="3024"/>
                <a:ext cx="472" cy="156"/>
              </a:xfrm>
              <a:prstGeom prst="rect">
                <a:avLst/>
              </a:prstGeom>
              <a:grpFill/>
              <a:ln w="9525">
                <a:noFill/>
                <a:miter lim="800000"/>
                <a:headEnd/>
                <a:tailEnd/>
              </a:ln>
            </p:spPr>
            <p:txBody>
              <a:bodyPr lIns="0" tIns="0" rIns="0" bIns="0"/>
              <a:lstStyle/>
              <a:p>
                <a:pPr algn="r" eaLnBrk="0" hangingPunct="0"/>
                <a:r>
                  <a:rPr lang="en-US" altLang="zh-CN" sz="1400" smtClean="0">
                    <a:solidFill>
                      <a:schemeClr val="tx1"/>
                    </a:solidFill>
                  </a:rPr>
                  <a:t>IV</a:t>
                </a:r>
                <a:endParaRPr lang="en-US" altLang="zh-CN" sz="1400">
                  <a:solidFill>
                    <a:schemeClr val="tx1"/>
                  </a:solidFill>
                </a:endParaRPr>
              </a:p>
            </p:txBody>
          </p:sp>
          <p:grpSp>
            <p:nvGrpSpPr>
              <p:cNvPr id="171" name="Group 64"/>
              <p:cNvGrpSpPr>
                <a:grpSpLocks/>
              </p:cNvGrpSpPr>
              <p:nvPr/>
            </p:nvGrpSpPr>
            <p:grpSpPr bwMode="auto">
              <a:xfrm>
                <a:off x="1979" y="2832"/>
                <a:ext cx="2548" cy="841"/>
                <a:chOff x="3252" y="1248"/>
                <a:chExt cx="2548" cy="841"/>
              </a:xfrm>
              <a:grpFill/>
            </p:grpSpPr>
            <p:sp>
              <p:nvSpPr>
                <p:cNvPr id="172" name="Text Box 65"/>
                <p:cNvSpPr txBox="1">
                  <a:spLocks noChangeArrowheads="1"/>
                </p:cNvSpPr>
                <p:nvPr/>
              </p:nvSpPr>
              <p:spPr bwMode="auto">
                <a:xfrm>
                  <a:off x="3280" y="1752"/>
                  <a:ext cx="295" cy="142"/>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密钥</a:t>
                  </a:r>
                </a:p>
              </p:txBody>
            </p:sp>
            <p:sp>
              <p:nvSpPr>
                <p:cNvPr id="173" name="Text Box 66"/>
                <p:cNvSpPr txBox="1">
                  <a:spLocks noChangeArrowheads="1"/>
                </p:cNvSpPr>
                <p:nvPr/>
              </p:nvSpPr>
              <p:spPr bwMode="auto">
                <a:xfrm>
                  <a:off x="3280" y="1278"/>
                  <a:ext cx="474" cy="126"/>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密文分组</a:t>
                  </a:r>
                </a:p>
              </p:txBody>
            </p:sp>
            <p:sp>
              <p:nvSpPr>
                <p:cNvPr id="174" name="Text Box 67"/>
                <p:cNvSpPr txBox="1">
                  <a:spLocks noChangeArrowheads="1"/>
                </p:cNvSpPr>
                <p:nvPr/>
              </p:nvSpPr>
              <p:spPr bwMode="auto">
                <a:xfrm>
                  <a:off x="3252" y="1947"/>
                  <a:ext cx="570" cy="126"/>
                </a:xfrm>
                <a:prstGeom prst="rect">
                  <a:avLst/>
                </a:prstGeom>
                <a:grpFill/>
                <a:ln w="9525">
                  <a:noFill/>
                  <a:miter lim="800000"/>
                  <a:headEnd/>
                  <a:tailEnd/>
                </a:ln>
              </p:spPr>
              <p:txBody>
                <a:bodyPr lIns="0" tIns="0" rIns="0" bIns="0"/>
                <a:lstStyle/>
                <a:p>
                  <a:pPr algn="ctr" eaLnBrk="0" hangingPunct="0"/>
                  <a:r>
                    <a:rPr lang="zh-CN" altLang="en-US" sz="1400">
                      <a:solidFill>
                        <a:schemeClr val="tx1"/>
                      </a:solidFill>
                      <a:latin typeface="宋体" pitchFamily="2" charset="-122"/>
                    </a:rPr>
                    <a:t>明文分组</a:t>
                  </a:r>
                </a:p>
              </p:txBody>
            </p:sp>
            <p:grpSp>
              <p:nvGrpSpPr>
                <p:cNvPr id="175" name="Group 68"/>
                <p:cNvGrpSpPr>
                  <a:grpSpLocks/>
                </p:cNvGrpSpPr>
                <p:nvPr/>
              </p:nvGrpSpPr>
              <p:grpSpPr bwMode="auto">
                <a:xfrm>
                  <a:off x="3936" y="1923"/>
                  <a:ext cx="1864" cy="166"/>
                  <a:chOff x="7815" y="10767"/>
                  <a:chExt cx="2940" cy="412"/>
                </a:xfrm>
                <a:grpFill/>
              </p:grpSpPr>
              <p:sp>
                <p:nvSpPr>
                  <p:cNvPr id="224" name="Rectangle 69"/>
                  <p:cNvSpPr>
                    <a:spLocks noChangeArrowheads="1"/>
                  </p:cNvSpPr>
                  <p:nvPr/>
                </p:nvSpPr>
                <p:spPr bwMode="auto">
                  <a:xfrm>
                    <a:off x="7815" y="10767"/>
                    <a:ext cx="2940" cy="40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25" name="Line 70"/>
                  <p:cNvSpPr>
                    <a:spLocks noChangeShapeType="1"/>
                  </p:cNvSpPr>
                  <p:nvPr/>
                </p:nvSpPr>
                <p:spPr bwMode="auto">
                  <a:xfrm>
                    <a:off x="8527" y="10772"/>
                    <a:ext cx="0" cy="402"/>
                  </a:xfrm>
                  <a:prstGeom prst="line">
                    <a:avLst/>
                  </a:prstGeom>
                  <a:grpFill/>
                  <a:ln w="9525">
                    <a:solidFill>
                      <a:srgbClr val="000000"/>
                    </a:solidFill>
                    <a:round/>
                    <a:headEnd/>
                    <a:tailEnd/>
                  </a:ln>
                </p:spPr>
                <p:txBody>
                  <a:bodyPr/>
                  <a:lstStyle/>
                  <a:p>
                    <a:endParaRPr lang="zh-CN" altLang="en-US"/>
                  </a:p>
                </p:txBody>
              </p:sp>
              <p:sp>
                <p:nvSpPr>
                  <p:cNvPr id="226" name="Line 71"/>
                  <p:cNvSpPr>
                    <a:spLocks noChangeShapeType="1"/>
                  </p:cNvSpPr>
                  <p:nvPr/>
                </p:nvSpPr>
                <p:spPr bwMode="auto">
                  <a:xfrm>
                    <a:off x="9289" y="10772"/>
                    <a:ext cx="0" cy="402"/>
                  </a:xfrm>
                  <a:prstGeom prst="line">
                    <a:avLst/>
                  </a:prstGeom>
                  <a:grpFill/>
                  <a:ln w="9525">
                    <a:solidFill>
                      <a:srgbClr val="000000"/>
                    </a:solidFill>
                    <a:round/>
                    <a:headEnd/>
                    <a:tailEnd/>
                  </a:ln>
                </p:spPr>
                <p:txBody>
                  <a:bodyPr/>
                  <a:lstStyle/>
                  <a:p>
                    <a:endParaRPr lang="zh-CN" altLang="en-US"/>
                  </a:p>
                </p:txBody>
              </p:sp>
              <p:sp>
                <p:nvSpPr>
                  <p:cNvPr id="227" name="Line 72"/>
                  <p:cNvSpPr>
                    <a:spLocks noChangeShapeType="1"/>
                  </p:cNvSpPr>
                  <p:nvPr/>
                </p:nvSpPr>
                <p:spPr bwMode="auto">
                  <a:xfrm>
                    <a:off x="10056" y="10778"/>
                    <a:ext cx="0" cy="401"/>
                  </a:xfrm>
                  <a:prstGeom prst="line">
                    <a:avLst/>
                  </a:prstGeom>
                  <a:grpFill/>
                  <a:ln w="9525">
                    <a:solidFill>
                      <a:srgbClr val="000000"/>
                    </a:solidFill>
                    <a:round/>
                    <a:headEnd/>
                    <a:tailEnd/>
                  </a:ln>
                </p:spPr>
                <p:txBody>
                  <a:bodyPr/>
                  <a:lstStyle/>
                  <a:p>
                    <a:endParaRPr lang="zh-CN" altLang="en-US"/>
                  </a:p>
                </p:txBody>
              </p:sp>
            </p:grpSp>
            <p:grpSp>
              <p:nvGrpSpPr>
                <p:cNvPr id="176" name="Group 73"/>
                <p:cNvGrpSpPr>
                  <a:grpSpLocks/>
                </p:cNvGrpSpPr>
                <p:nvPr/>
              </p:nvGrpSpPr>
              <p:grpSpPr bwMode="auto">
                <a:xfrm>
                  <a:off x="3936" y="1248"/>
                  <a:ext cx="1864" cy="167"/>
                  <a:chOff x="7815" y="10767"/>
                  <a:chExt cx="2940" cy="412"/>
                </a:xfrm>
                <a:grpFill/>
              </p:grpSpPr>
              <p:sp>
                <p:nvSpPr>
                  <p:cNvPr id="220" name="Rectangle 74"/>
                  <p:cNvSpPr>
                    <a:spLocks noChangeArrowheads="1"/>
                  </p:cNvSpPr>
                  <p:nvPr/>
                </p:nvSpPr>
                <p:spPr bwMode="auto">
                  <a:xfrm>
                    <a:off x="7815" y="10767"/>
                    <a:ext cx="2940" cy="40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21" name="Line 75"/>
                  <p:cNvSpPr>
                    <a:spLocks noChangeShapeType="1"/>
                  </p:cNvSpPr>
                  <p:nvPr/>
                </p:nvSpPr>
                <p:spPr bwMode="auto">
                  <a:xfrm>
                    <a:off x="8527" y="10772"/>
                    <a:ext cx="0" cy="402"/>
                  </a:xfrm>
                  <a:prstGeom prst="line">
                    <a:avLst/>
                  </a:prstGeom>
                  <a:grpFill/>
                  <a:ln w="9525">
                    <a:solidFill>
                      <a:srgbClr val="000000"/>
                    </a:solidFill>
                    <a:round/>
                    <a:headEnd/>
                    <a:tailEnd/>
                  </a:ln>
                </p:spPr>
                <p:txBody>
                  <a:bodyPr/>
                  <a:lstStyle/>
                  <a:p>
                    <a:endParaRPr lang="zh-CN" altLang="en-US"/>
                  </a:p>
                </p:txBody>
              </p:sp>
              <p:sp>
                <p:nvSpPr>
                  <p:cNvPr id="222" name="Line 76"/>
                  <p:cNvSpPr>
                    <a:spLocks noChangeShapeType="1"/>
                  </p:cNvSpPr>
                  <p:nvPr/>
                </p:nvSpPr>
                <p:spPr bwMode="auto">
                  <a:xfrm>
                    <a:off x="9289" y="10772"/>
                    <a:ext cx="0" cy="402"/>
                  </a:xfrm>
                  <a:prstGeom prst="line">
                    <a:avLst/>
                  </a:prstGeom>
                  <a:grpFill/>
                  <a:ln w="9525">
                    <a:solidFill>
                      <a:srgbClr val="000000"/>
                    </a:solidFill>
                    <a:round/>
                    <a:headEnd/>
                    <a:tailEnd/>
                  </a:ln>
                </p:spPr>
                <p:txBody>
                  <a:bodyPr/>
                  <a:lstStyle/>
                  <a:p>
                    <a:endParaRPr lang="zh-CN" altLang="en-US"/>
                  </a:p>
                </p:txBody>
              </p:sp>
              <p:sp>
                <p:nvSpPr>
                  <p:cNvPr id="223" name="Line 77"/>
                  <p:cNvSpPr>
                    <a:spLocks noChangeShapeType="1"/>
                  </p:cNvSpPr>
                  <p:nvPr/>
                </p:nvSpPr>
                <p:spPr bwMode="auto">
                  <a:xfrm>
                    <a:off x="10056" y="10778"/>
                    <a:ext cx="0" cy="401"/>
                  </a:xfrm>
                  <a:prstGeom prst="line">
                    <a:avLst/>
                  </a:prstGeom>
                  <a:grpFill/>
                  <a:ln w="9525">
                    <a:solidFill>
                      <a:srgbClr val="000000"/>
                    </a:solidFill>
                    <a:round/>
                    <a:headEnd/>
                    <a:tailEnd/>
                  </a:ln>
                </p:spPr>
                <p:txBody>
                  <a:bodyPr/>
                  <a:lstStyle/>
                  <a:p>
                    <a:endParaRPr lang="zh-CN" altLang="en-US"/>
                  </a:p>
                </p:txBody>
              </p:sp>
            </p:grpSp>
            <p:grpSp>
              <p:nvGrpSpPr>
                <p:cNvPr id="177" name="Group 78"/>
                <p:cNvGrpSpPr>
                  <a:grpSpLocks/>
                </p:cNvGrpSpPr>
                <p:nvPr/>
              </p:nvGrpSpPr>
              <p:grpSpPr bwMode="auto">
                <a:xfrm>
                  <a:off x="3856" y="1415"/>
                  <a:ext cx="311" cy="510"/>
                  <a:chOff x="7343" y="3376"/>
                  <a:chExt cx="491" cy="1263"/>
                </a:xfrm>
                <a:grpFill/>
              </p:grpSpPr>
              <p:sp>
                <p:nvSpPr>
                  <p:cNvPr id="212" name="Oval 79"/>
                  <p:cNvSpPr>
                    <a:spLocks noChangeArrowheads="1"/>
                  </p:cNvSpPr>
                  <p:nvPr/>
                </p:nvSpPr>
                <p:spPr bwMode="auto">
                  <a:xfrm>
                    <a:off x="7718" y="3847"/>
                    <a:ext cx="110" cy="129"/>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213" name="Line 80"/>
                  <p:cNvSpPr>
                    <a:spLocks noChangeShapeType="1"/>
                  </p:cNvSpPr>
                  <p:nvPr/>
                </p:nvSpPr>
                <p:spPr bwMode="auto">
                  <a:xfrm>
                    <a:off x="7724" y="3912"/>
                    <a:ext cx="110" cy="0"/>
                  </a:xfrm>
                  <a:prstGeom prst="line">
                    <a:avLst/>
                  </a:prstGeom>
                  <a:grpFill/>
                  <a:ln w="9525">
                    <a:solidFill>
                      <a:srgbClr val="000000"/>
                    </a:solidFill>
                    <a:round/>
                    <a:headEnd/>
                    <a:tailEnd/>
                  </a:ln>
                </p:spPr>
                <p:txBody>
                  <a:bodyPr/>
                  <a:lstStyle/>
                  <a:p>
                    <a:endParaRPr lang="zh-CN" altLang="en-US"/>
                  </a:p>
                </p:txBody>
              </p:sp>
              <p:sp>
                <p:nvSpPr>
                  <p:cNvPr id="214" name="Line 81"/>
                  <p:cNvSpPr>
                    <a:spLocks noChangeShapeType="1"/>
                  </p:cNvSpPr>
                  <p:nvPr/>
                </p:nvSpPr>
                <p:spPr bwMode="auto">
                  <a:xfrm>
                    <a:off x="7773" y="3844"/>
                    <a:ext cx="0" cy="135"/>
                  </a:xfrm>
                  <a:prstGeom prst="line">
                    <a:avLst/>
                  </a:prstGeom>
                  <a:grpFill/>
                  <a:ln w="9525">
                    <a:solidFill>
                      <a:srgbClr val="000000"/>
                    </a:solidFill>
                    <a:round/>
                    <a:headEnd/>
                    <a:tailEnd/>
                  </a:ln>
                </p:spPr>
                <p:txBody>
                  <a:bodyPr/>
                  <a:lstStyle/>
                  <a:p>
                    <a:endParaRPr lang="zh-CN" altLang="en-US"/>
                  </a:p>
                </p:txBody>
              </p:sp>
              <p:sp>
                <p:nvSpPr>
                  <p:cNvPr id="215" name="Rectangle 82"/>
                  <p:cNvSpPr>
                    <a:spLocks noChangeArrowheads="1"/>
                  </p:cNvSpPr>
                  <p:nvPr/>
                </p:nvSpPr>
                <p:spPr bwMode="auto">
                  <a:xfrm>
                    <a:off x="7343" y="3778"/>
                    <a:ext cx="202" cy="35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16" name="Text Box 83"/>
                  <p:cNvSpPr txBox="1">
                    <a:spLocks noChangeArrowheads="1"/>
                  </p:cNvSpPr>
                  <p:nvPr/>
                </p:nvSpPr>
                <p:spPr bwMode="auto">
                  <a:xfrm>
                    <a:off x="7395" y="3839"/>
                    <a:ext cx="110" cy="223"/>
                  </a:xfrm>
                  <a:prstGeom prst="rect">
                    <a:avLst/>
                  </a:prstGeom>
                  <a:grpFill/>
                  <a:ln w="9525">
                    <a:noFill/>
                    <a:miter lim="800000"/>
                    <a:headEnd/>
                    <a:tailEnd/>
                  </a:ln>
                </p:spPr>
                <p:txBody>
                  <a:bodyPr lIns="0" tIns="0" rIns="0" bIns="0"/>
                  <a:lstStyle/>
                  <a:p>
                    <a:pPr algn="ctr" eaLnBrk="0" hangingPunct="0"/>
                    <a:r>
                      <a:rPr lang="en-US" altLang="zh-CN" sz="1400" smtClean="0">
                        <a:solidFill>
                          <a:schemeClr val="tx1"/>
                        </a:solidFill>
                      </a:rPr>
                      <a:t>E</a:t>
                    </a:r>
                    <a:endParaRPr lang="en-US" altLang="zh-CN" sz="1400">
                      <a:solidFill>
                        <a:schemeClr val="tx1"/>
                      </a:solidFill>
                    </a:endParaRPr>
                  </a:p>
                </p:txBody>
              </p:sp>
              <p:sp>
                <p:nvSpPr>
                  <p:cNvPr id="217" name="Line 84"/>
                  <p:cNvSpPr>
                    <a:spLocks noChangeShapeType="1"/>
                  </p:cNvSpPr>
                  <p:nvPr/>
                </p:nvSpPr>
                <p:spPr bwMode="auto">
                  <a:xfrm>
                    <a:off x="7538" y="3919"/>
                    <a:ext cx="180" cy="0"/>
                  </a:xfrm>
                  <a:prstGeom prst="line">
                    <a:avLst/>
                  </a:prstGeom>
                  <a:grpFill/>
                  <a:ln w="9525">
                    <a:solidFill>
                      <a:srgbClr val="000000"/>
                    </a:solidFill>
                    <a:round/>
                    <a:headEnd/>
                    <a:tailEnd type="triangle" w="sm" len="sm"/>
                  </a:ln>
                </p:spPr>
                <p:txBody>
                  <a:bodyPr/>
                  <a:lstStyle/>
                  <a:p>
                    <a:endParaRPr lang="zh-CN" altLang="en-US"/>
                  </a:p>
                </p:txBody>
              </p:sp>
              <p:sp>
                <p:nvSpPr>
                  <p:cNvPr id="218" name="Line 85"/>
                  <p:cNvSpPr>
                    <a:spLocks noChangeShapeType="1"/>
                  </p:cNvSpPr>
                  <p:nvPr/>
                </p:nvSpPr>
                <p:spPr bwMode="auto">
                  <a:xfrm>
                    <a:off x="7775" y="3376"/>
                    <a:ext cx="0" cy="468"/>
                  </a:xfrm>
                  <a:prstGeom prst="line">
                    <a:avLst/>
                  </a:prstGeom>
                  <a:grpFill/>
                  <a:ln w="9525">
                    <a:solidFill>
                      <a:srgbClr val="000000"/>
                    </a:solidFill>
                    <a:round/>
                    <a:headEnd/>
                    <a:tailEnd type="triangle" w="sm" len="sm"/>
                  </a:ln>
                </p:spPr>
                <p:txBody>
                  <a:bodyPr/>
                  <a:lstStyle/>
                  <a:p>
                    <a:endParaRPr lang="zh-CN" altLang="en-US"/>
                  </a:p>
                </p:txBody>
              </p:sp>
              <p:sp>
                <p:nvSpPr>
                  <p:cNvPr id="219" name="Line 86"/>
                  <p:cNvSpPr>
                    <a:spLocks noChangeShapeType="1"/>
                  </p:cNvSpPr>
                  <p:nvPr/>
                </p:nvSpPr>
                <p:spPr bwMode="auto">
                  <a:xfrm>
                    <a:off x="7763" y="3859"/>
                    <a:ext cx="0" cy="780"/>
                  </a:xfrm>
                  <a:prstGeom prst="line">
                    <a:avLst/>
                  </a:prstGeom>
                  <a:grpFill/>
                  <a:ln w="9525">
                    <a:solidFill>
                      <a:srgbClr val="000000"/>
                    </a:solidFill>
                    <a:round/>
                    <a:headEnd/>
                    <a:tailEnd type="triangle" w="sm" len="sm"/>
                  </a:ln>
                </p:spPr>
                <p:txBody>
                  <a:bodyPr/>
                  <a:lstStyle/>
                  <a:p>
                    <a:endParaRPr lang="zh-CN" altLang="en-US"/>
                  </a:p>
                </p:txBody>
              </p:sp>
            </p:grpSp>
            <p:sp>
              <p:nvSpPr>
                <p:cNvPr id="178" name="Line 87"/>
                <p:cNvSpPr>
                  <a:spLocks noChangeShapeType="1"/>
                </p:cNvSpPr>
                <p:nvPr/>
              </p:nvSpPr>
              <p:spPr bwMode="auto">
                <a:xfrm>
                  <a:off x="3765" y="1494"/>
                  <a:ext cx="162" cy="83"/>
                </a:xfrm>
                <a:prstGeom prst="line">
                  <a:avLst/>
                </a:prstGeom>
                <a:grpFill/>
                <a:ln w="9525">
                  <a:solidFill>
                    <a:srgbClr val="000000"/>
                  </a:solidFill>
                  <a:round/>
                  <a:headEnd/>
                  <a:tailEnd type="triangle" w="sm" len="sm"/>
                </a:ln>
              </p:spPr>
              <p:txBody>
                <a:bodyPr/>
                <a:lstStyle/>
                <a:p>
                  <a:endParaRPr lang="zh-CN" altLang="en-US"/>
                </a:p>
              </p:txBody>
            </p:sp>
            <p:grpSp>
              <p:nvGrpSpPr>
                <p:cNvPr id="179" name="Group 88"/>
                <p:cNvGrpSpPr>
                  <a:grpSpLocks/>
                </p:cNvGrpSpPr>
                <p:nvPr/>
              </p:nvGrpSpPr>
              <p:grpSpPr bwMode="auto">
                <a:xfrm>
                  <a:off x="4357" y="1410"/>
                  <a:ext cx="311" cy="510"/>
                  <a:chOff x="8134" y="3365"/>
                  <a:chExt cx="491" cy="1263"/>
                </a:xfrm>
                <a:grpFill/>
              </p:grpSpPr>
              <p:sp>
                <p:nvSpPr>
                  <p:cNvPr id="204" name="Oval 89"/>
                  <p:cNvSpPr>
                    <a:spLocks noChangeArrowheads="1"/>
                  </p:cNvSpPr>
                  <p:nvPr/>
                </p:nvSpPr>
                <p:spPr bwMode="auto">
                  <a:xfrm>
                    <a:off x="8509" y="3836"/>
                    <a:ext cx="110" cy="129"/>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205" name="Line 90"/>
                  <p:cNvSpPr>
                    <a:spLocks noChangeShapeType="1"/>
                  </p:cNvSpPr>
                  <p:nvPr/>
                </p:nvSpPr>
                <p:spPr bwMode="auto">
                  <a:xfrm>
                    <a:off x="8515" y="3901"/>
                    <a:ext cx="110" cy="0"/>
                  </a:xfrm>
                  <a:prstGeom prst="line">
                    <a:avLst/>
                  </a:prstGeom>
                  <a:grpFill/>
                  <a:ln w="9525">
                    <a:solidFill>
                      <a:srgbClr val="000000"/>
                    </a:solidFill>
                    <a:round/>
                    <a:headEnd/>
                    <a:tailEnd/>
                  </a:ln>
                </p:spPr>
                <p:txBody>
                  <a:bodyPr/>
                  <a:lstStyle/>
                  <a:p>
                    <a:endParaRPr lang="zh-CN" altLang="en-US"/>
                  </a:p>
                </p:txBody>
              </p:sp>
              <p:sp>
                <p:nvSpPr>
                  <p:cNvPr id="206" name="Line 91"/>
                  <p:cNvSpPr>
                    <a:spLocks noChangeShapeType="1"/>
                  </p:cNvSpPr>
                  <p:nvPr/>
                </p:nvSpPr>
                <p:spPr bwMode="auto">
                  <a:xfrm>
                    <a:off x="8564" y="3833"/>
                    <a:ext cx="0" cy="135"/>
                  </a:xfrm>
                  <a:prstGeom prst="line">
                    <a:avLst/>
                  </a:prstGeom>
                  <a:grpFill/>
                  <a:ln w="9525">
                    <a:solidFill>
                      <a:srgbClr val="000000"/>
                    </a:solidFill>
                    <a:round/>
                    <a:headEnd/>
                    <a:tailEnd/>
                  </a:ln>
                </p:spPr>
                <p:txBody>
                  <a:bodyPr/>
                  <a:lstStyle/>
                  <a:p>
                    <a:endParaRPr lang="zh-CN" altLang="en-US"/>
                  </a:p>
                </p:txBody>
              </p:sp>
              <p:sp>
                <p:nvSpPr>
                  <p:cNvPr id="207" name="Rectangle 92"/>
                  <p:cNvSpPr>
                    <a:spLocks noChangeArrowheads="1"/>
                  </p:cNvSpPr>
                  <p:nvPr/>
                </p:nvSpPr>
                <p:spPr bwMode="auto">
                  <a:xfrm>
                    <a:off x="8134" y="3767"/>
                    <a:ext cx="202" cy="35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08" name="Text Box 93"/>
                  <p:cNvSpPr txBox="1">
                    <a:spLocks noChangeArrowheads="1"/>
                  </p:cNvSpPr>
                  <p:nvPr/>
                </p:nvSpPr>
                <p:spPr bwMode="auto">
                  <a:xfrm>
                    <a:off x="8186" y="3828"/>
                    <a:ext cx="110" cy="223"/>
                  </a:xfrm>
                  <a:prstGeom prst="rect">
                    <a:avLst/>
                  </a:prstGeom>
                  <a:grpFill/>
                  <a:ln w="9525">
                    <a:noFill/>
                    <a:miter lim="800000"/>
                    <a:headEnd/>
                    <a:tailEnd/>
                  </a:ln>
                </p:spPr>
                <p:txBody>
                  <a:bodyPr lIns="0" tIns="0" rIns="0" bIns="0"/>
                  <a:lstStyle/>
                  <a:p>
                    <a:pPr algn="ctr" eaLnBrk="0" hangingPunct="0"/>
                    <a:r>
                      <a:rPr lang="en-US" altLang="zh-CN" sz="1400" smtClean="0">
                        <a:solidFill>
                          <a:schemeClr val="tx1"/>
                        </a:solidFill>
                      </a:rPr>
                      <a:t>E</a:t>
                    </a:r>
                    <a:endParaRPr lang="en-US" altLang="zh-CN" sz="1400">
                      <a:solidFill>
                        <a:schemeClr val="tx1"/>
                      </a:solidFill>
                    </a:endParaRPr>
                  </a:p>
                </p:txBody>
              </p:sp>
              <p:sp>
                <p:nvSpPr>
                  <p:cNvPr id="209" name="Line 94"/>
                  <p:cNvSpPr>
                    <a:spLocks noChangeShapeType="1"/>
                  </p:cNvSpPr>
                  <p:nvPr/>
                </p:nvSpPr>
                <p:spPr bwMode="auto">
                  <a:xfrm>
                    <a:off x="8329" y="3908"/>
                    <a:ext cx="180" cy="0"/>
                  </a:xfrm>
                  <a:prstGeom prst="line">
                    <a:avLst/>
                  </a:prstGeom>
                  <a:grpFill/>
                  <a:ln w="9525">
                    <a:solidFill>
                      <a:srgbClr val="000000"/>
                    </a:solidFill>
                    <a:round/>
                    <a:headEnd/>
                    <a:tailEnd type="triangle" w="sm" len="sm"/>
                  </a:ln>
                </p:spPr>
                <p:txBody>
                  <a:bodyPr/>
                  <a:lstStyle/>
                  <a:p>
                    <a:endParaRPr lang="zh-CN" altLang="en-US"/>
                  </a:p>
                </p:txBody>
              </p:sp>
              <p:sp>
                <p:nvSpPr>
                  <p:cNvPr id="210" name="Line 95"/>
                  <p:cNvSpPr>
                    <a:spLocks noChangeShapeType="1"/>
                  </p:cNvSpPr>
                  <p:nvPr/>
                </p:nvSpPr>
                <p:spPr bwMode="auto">
                  <a:xfrm>
                    <a:off x="8566" y="3365"/>
                    <a:ext cx="0" cy="468"/>
                  </a:xfrm>
                  <a:prstGeom prst="line">
                    <a:avLst/>
                  </a:prstGeom>
                  <a:grpFill/>
                  <a:ln w="9525">
                    <a:solidFill>
                      <a:srgbClr val="000000"/>
                    </a:solidFill>
                    <a:round/>
                    <a:headEnd/>
                    <a:tailEnd type="triangle" w="sm" len="sm"/>
                  </a:ln>
                </p:spPr>
                <p:txBody>
                  <a:bodyPr/>
                  <a:lstStyle/>
                  <a:p>
                    <a:endParaRPr lang="zh-CN" altLang="en-US"/>
                  </a:p>
                </p:txBody>
              </p:sp>
              <p:sp>
                <p:nvSpPr>
                  <p:cNvPr id="211" name="Line 96"/>
                  <p:cNvSpPr>
                    <a:spLocks noChangeShapeType="1"/>
                  </p:cNvSpPr>
                  <p:nvPr/>
                </p:nvSpPr>
                <p:spPr bwMode="auto">
                  <a:xfrm>
                    <a:off x="8569" y="3848"/>
                    <a:ext cx="0" cy="780"/>
                  </a:xfrm>
                  <a:prstGeom prst="line">
                    <a:avLst/>
                  </a:prstGeom>
                  <a:grpFill/>
                  <a:ln w="9525">
                    <a:solidFill>
                      <a:srgbClr val="000000"/>
                    </a:solidFill>
                    <a:round/>
                    <a:headEnd/>
                    <a:tailEnd type="triangle" w="sm" len="sm"/>
                  </a:ln>
                </p:spPr>
                <p:txBody>
                  <a:bodyPr/>
                  <a:lstStyle/>
                  <a:p>
                    <a:endParaRPr lang="zh-CN" altLang="en-US"/>
                  </a:p>
                </p:txBody>
              </p:sp>
            </p:grpSp>
            <p:sp>
              <p:nvSpPr>
                <p:cNvPr id="180" name="Oval 97"/>
                <p:cNvSpPr>
                  <a:spLocks noChangeArrowheads="1"/>
                </p:cNvSpPr>
                <p:nvPr/>
              </p:nvSpPr>
              <p:spPr bwMode="auto">
                <a:xfrm>
                  <a:off x="5099" y="1600"/>
                  <a:ext cx="70" cy="52"/>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81" name="Line 98"/>
                <p:cNvSpPr>
                  <a:spLocks noChangeShapeType="1"/>
                </p:cNvSpPr>
                <p:nvPr/>
              </p:nvSpPr>
              <p:spPr bwMode="auto">
                <a:xfrm>
                  <a:off x="5103" y="1627"/>
                  <a:ext cx="69" cy="0"/>
                </a:xfrm>
                <a:prstGeom prst="line">
                  <a:avLst/>
                </a:prstGeom>
                <a:grpFill/>
                <a:ln w="9525">
                  <a:solidFill>
                    <a:srgbClr val="000000"/>
                  </a:solidFill>
                  <a:round/>
                  <a:headEnd/>
                  <a:tailEnd/>
                </a:ln>
              </p:spPr>
              <p:txBody>
                <a:bodyPr/>
                <a:lstStyle/>
                <a:p>
                  <a:endParaRPr lang="zh-CN" altLang="en-US"/>
                </a:p>
              </p:txBody>
            </p:sp>
            <p:sp>
              <p:nvSpPr>
                <p:cNvPr id="182" name="Line 99"/>
                <p:cNvSpPr>
                  <a:spLocks noChangeShapeType="1"/>
                </p:cNvSpPr>
                <p:nvPr/>
              </p:nvSpPr>
              <p:spPr bwMode="auto">
                <a:xfrm>
                  <a:off x="5134" y="1599"/>
                  <a:ext cx="0" cy="55"/>
                </a:xfrm>
                <a:prstGeom prst="line">
                  <a:avLst/>
                </a:prstGeom>
                <a:grpFill/>
                <a:ln w="9525">
                  <a:solidFill>
                    <a:srgbClr val="000000"/>
                  </a:solidFill>
                  <a:round/>
                  <a:headEnd/>
                  <a:tailEnd/>
                </a:ln>
              </p:spPr>
              <p:txBody>
                <a:bodyPr/>
                <a:lstStyle/>
                <a:p>
                  <a:endParaRPr lang="zh-CN" altLang="en-US"/>
                </a:p>
              </p:txBody>
            </p:sp>
            <p:sp>
              <p:nvSpPr>
                <p:cNvPr id="183" name="Rectangle 100"/>
                <p:cNvSpPr>
                  <a:spLocks noChangeArrowheads="1"/>
                </p:cNvSpPr>
                <p:nvPr/>
              </p:nvSpPr>
              <p:spPr bwMode="auto">
                <a:xfrm>
                  <a:off x="4861" y="1573"/>
                  <a:ext cx="128" cy="14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84" name="Text Box 101"/>
                <p:cNvSpPr txBox="1">
                  <a:spLocks noChangeArrowheads="1"/>
                </p:cNvSpPr>
                <p:nvPr/>
              </p:nvSpPr>
              <p:spPr bwMode="auto">
                <a:xfrm>
                  <a:off x="4894" y="1597"/>
                  <a:ext cx="70" cy="90"/>
                </a:xfrm>
                <a:prstGeom prst="rect">
                  <a:avLst/>
                </a:prstGeom>
                <a:grpFill/>
                <a:ln w="9525">
                  <a:noFill/>
                  <a:miter lim="800000"/>
                  <a:headEnd/>
                  <a:tailEnd/>
                </a:ln>
              </p:spPr>
              <p:txBody>
                <a:bodyPr lIns="0" tIns="0" rIns="0" bIns="0"/>
                <a:lstStyle/>
                <a:p>
                  <a:pPr algn="ctr" eaLnBrk="0" hangingPunct="0"/>
                  <a:r>
                    <a:rPr lang="en-US" altLang="zh-CN" sz="1400" smtClean="0">
                      <a:solidFill>
                        <a:schemeClr val="tx1"/>
                      </a:solidFill>
                    </a:rPr>
                    <a:t>E</a:t>
                  </a:r>
                  <a:endParaRPr lang="en-US" altLang="zh-CN" sz="1400">
                    <a:solidFill>
                      <a:schemeClr val="tx1"/>
                    </a:solidFill>
                  </a:endParaRPr>
                </a:p>
              </p:txBody>
            </p:sp>
            <p:sp>
              <p:nvSpPr>
                <p:cNvPr id="185" name="Line 102"/>
                <p:cNvSpPr>
                  <a:spLocks noChangeShapeType="1"/>
                </p:cNvSpPr>
                <p:nvPr/>
              </p:nvSpPr>
              <p:spPr bwMode="auto">
                <a:xfrm>
                  <a:off x="4985" y="1629"/>
                  <a:ext cx="114" cy="0"/>
                </a:xfrm>
                <a:prstGeom prst="line">
                  <a:avLst/>
                </a:prstGeom>
                <a:grpFill/>
                <a:ln w="9525">
                  <a:solidFill>
                    <a:srgbClr val="000000"/>
                  </a:solidFill>
                  <a:round/>
                  <a:headEnd/>
                  <a:tailEnd type="triangle" w="sm" len="sm"/>
                </a:ln>
              </p:spPr>
              <p:txBody>
                <a:bodyPr/>
                <a:lstStyle/>
                <a:p>
                  <a:endParaRPr lang="zh-CN" altLang="en-US"/>
                </a:p>
              </p:txBody>
            </p:sp>
            <p:sp>
              <p:nvSpPr>
                <p:cNvPr id="186" name="Line 103"/>
                <p:cNvSpPr>
                  <a:spLocks noChangeShapeType="1"/>
                </p:cNvSpPr>
                <p:nvPr/>
              </p:nvSpPr>
              <p:spPr bwMode="auto">
                <a:xfrm>
                  <a:off x="5135" y="1410"/>
                  <a:ext cx="0" cy="189"/>
                </a:xfrm>
                <a:prstGeom prst="line">
                  <a:avLst/>
                </a:prstGeom>
                <a:grpFill/>
                <a:ln w="9525">
                  <a:solidFill>
                    <a:srgbClr val="000000"/>
                  </a:solidFill>
                  <a:round/>
                  <a:headEnd/>
                  <a:tailEnd type="triangle" w="sm" len="sm"/>
                </a:ln>
              </p:spPr>
              <p:txBody>
                <a:bodyPr/>
                <a:lstStyle/>
                <a:p>
                  <a:endParaRPr lang="zh-CN" altLang="en-US"/>
                </a:p>
              </p:txBody>
            </p:sp>
            <p:sp>
              <p:nvSpPr>
                <p:cNvPr id="187" name="Line 104"/>
                <p:cNvSpPr>
                  <a:spLocks noChangeShapeType="1"/>
                </p:cNvSpPr>
                <p:nvPr/>
              </p:nvSpPr>
              <p:spPr bwMode="auto">
                <a:xfrm>
                  <a:off x="5137" y="1605"/>
                  <a:ext cx="0" cy="315"/>
                </a:xfrm>
                <a:prstGeom prst="line">
                  <a:avLst/>
                </a:prstGeom>
                <a:grpFill/>
                <a:ln w="9525">
                  <a:solidFill>
                    <a:srgbClr val="000000"/>
                  </a:solidFill>
                  <a:round/>
                  <a:headEnd/>
                  <a:tailEnd type="triangle" w="sm" len="sm"/>
                </a:ln>
              </p:spPr>
              <p:txBody>
                <a:bodyPr/>
                <a:lstStyle/>
                <a:p>
                  <a:endParaRPr lang="zh-CN" altLang="en-US"/>
                </a:p>
              </p:txBody>
            </p:sp>
            <p:sp>
              <p:nvSpPr>
                <p:cNvPr id="188" name="Oval 105"/>
                <p:cNvSpPr>
                  <a:spLocks noChangeArrowheads="1"/>
                </p:cNvSpPr>
                <p:nvPr/>
              </p:nvSpPr>
              <p:spPr bwMode="auto">
                <a:xfrm>
                  <a:off x="5603" y="1603"/>
                  <a:ext cx="69" cy="52"/>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89" name="Line 106"/>
                <p:cNvSpPr>
                  <a:spLocks noChangeShapeType="1"/>
                </p:cNvSpPr>
                <p:nvPr/>
              </p:nvSpPr>
              <p:spPr bwMode="auto">
                <a:xfrm>
                  <a:off x="5607" y="1629"/>
                  <a:ext cx="69" cy="0"/>
                </a:xfrm>
                <a:prstGeom prst="line">
                  <a:avLst/>
                </a:prstGeom>
                <a:grpFill/>
                <a:ln w="9525">
                  <a:solidFill>
                    <a:srgbClr val="000000"/>
                  </a:solidFill>
                  <a:round/>
                  <a:headEnd/>
                  <a:tailEnd/>
                </a:ln>
              </p:spPr>
              <p:txBody>
                <a:bodyPr/>
                <a:lstStyle/>
                <a:p>
                  <a:endParaRPr lang="zh-CN" altLang="en-US"/>
                </a:p>
              </p:txBody>
            </p:sp>
            <p:sp>
              <p:nvSpPr>
                <p:cNvPr id="190" name="Line 107"/>
                <p:cNvSpPr>
                  <a:spLocks noChangeShapeType="1"/>
                </p:cNvSpPr>
                <p:nvPr/>
              </p:nvSpPr>
              <p:spPr bwMode="auto">
                <a:xfrm>
                  <a:off x="5638" y="1602"/>
                  <a:ext cx="0" cy="54"/>
                </a:xfrm>
                <a:prstGeom prst="line">
                  <a:avLst/>
                </a:prstGeom>
                <a:grpFill/>
                <a:ln w="9525">
                  <a:solidFill>
                    <a:srgbClr val="000000"/>
                  </a:solidFill>
                  <a:round/>
                  <a:headEnd/>
                  <a:tailEnd/>
                </a:ln>
              </p:spPr>
              <p:txBody>
                <a:bodyPr/>
                <a:lstStyle/>
                <a:p>
                  <a:endParaRPr lang="zh-CN" altLang="en-US"/>
                </a:p>
              </p:txBody>
            </p:sp>
            <p:sp>
              <p:nvSpPr>
                <p:cNvPr id="191" name="Rectangle 108"/>
                <p:cNvSpPr>
                  <a:spLocks noChangeArrowheads="1"/>
                </p:cNvSpPr>
                <p:nvPr/>
              </p:nvSpPr>
              <p:spPr bwMode="auto">
                <a:xfrm>
                  <a:off x="5365" y="1575"/>
                  <a:ext cx="128" cy="142"/>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92" name="Text Box 109"/>
                <p:cNvSpPr txBox="1">
                  <a:spLocks noChangeArrowheads="1"/>
                </p:cNvSpPr>
                <p:nvPr/>
              </p:nvSpPr>
              <p:spPr bwMode="auto">
                <a:xfrm>
                  <a:off x="5398" y="1600"/>
                  <a:ext cx="70" cy="90"/>
                </a:xfrm>
                <a:prstGeom prst="rect">
                  <a:avLst/>
                </a:prstGeom>
                <a:grpFill/>
                <a:ln w="9525">
                  <a:noFill/>
                  <a:miter lim="800000"/>
                  <a:headEnd/>
                  <a:tailEnd/>
                </a:ln>
              </p:spPr>
              <p:txBody>
                <a:bodyPr lIns="0" tIns="0" rIns="0" bIns="0"/>
                <a:lstStyle/>
                <a:p>
                  <a:pPr algn="ctr" eaLnBrk="0" hangingPunct="0"/>
                  <a:r>
                    <a:rPr lang="en-US" altLang="zh-CN" sz="1400" smtClean="0">
                      <a:solidFill>
                        <a:schemeClr val="tx1"/>
                      </a:solidFill>
                    </a:rPr>
                    <a:t>E</a:t>
                  </a:r>
                  <a:endParaRPr lang="en-US" altLang="zh-CN" sz="1400">
                    <a:solidFill>
                      <a:schemeClr val="tx1"/>
                    </a:solidFill>
                  </a:endParaRPr>
                </a:p>
              </p:txBody>
            </p:sp>
            <p:sp>
              <p:nvSpPr>
                <p:cNvPr id="193" name="Line 110"/>
                <p:cNvSpPr>
                  <a:spLocks noChangeShapeType="1"/>
                </p:cNvSpPr>
                <p:nvPr/>
              </p:nvSpPr>
              <p:spPr bwMode="auto">
                <a:xfrm>
                  <a:off x="5489" y="1632"/>
                  <a:ext cx="114" cy="0"/>
                </a:xfrm>
                <a:prstGeom prst="line">
                  <a:avLst/>
                </a:prstGeom>
                <a:grpFill/>
                <a:ln w="9525">
                  <a:solidFill>
                    <a:srgbClr val="000000"/>
                  </a:solidFill>
                  <a:round/>
                  <a:headEnd/>
                  <a:tailEnd type="triangle" w="sm" len="sm"/>
                </a:ln>
              </p:spPr>
              <p:txBody>
                <a:bodyPr/>
                <a:lstStyle/>
                <a:p>
                  <a:endParaRPr lang="zh-CN" altLang="en-US"/>
                </a:p>
              </p:txBody>
            </p:sp>
            <p:sp>
              <p:nvSpPr>
                <p:cNvPr id="194" name="Line 111"/>
                <p:cNvSpPr>
                  <a:spLocks noChangeShapeType="1"/>
                </p:cNvSpPr>
                <p:nvPr/>
              </p:nvSpPr>
              <p:spPr bwMode="auto">
                <a:xfrm>
                  <a:off x="5639" y="1413"/>
                  <a:ext cx="0" cy="189"/>
                </a:xfrm>
                <a:prstGeom prst="line">
                  <a:avLst/>
                </a:prstGeom>
                <a:grpFill/>
                <a:ln w="9525">
                  <a:solidFill>
                    <a:srgbClr val="000000"/>
                  </a:solidFill>
                  <a:round/>
                  <a:headEnd/>
                  <a:tailEnd type="triangle" w="sm" len="sm"/>
                </a:ln>
              </p:spPr>
              <p:txBody>
                <a:bodyPr/>
                <a:lstStyle/>
                <a:p>
                  <a:endParaRPr lang="zh-CN" altLang="en-US"/>
                </a:p>
              </p:txBody>
            </p:sp>
            <p:sp>
              <p:nvSpPr>
                <p:cNvPr id="195" name="Line 112"/>
                <p:cNvSpPr>
                  <a:spLocks noChangeShapeType="1"/>
                </p:cNvSpPr>
                <p:nvPr/>
              </p:nvSpPr>
              <p:spPr bwMode="auto">
                <a:xfrm>
                  <a:off x="5641" y="1608"/>
                  <a:ext cx="0" cy="315"/>
                </a:xfrm>
                <a:prstGeom prst="line">
                  <a:avLst/>
                </a:prstGeom>
                <a:grpFill/>
                <a:ln w="9525">
                  <a:solidFill>
                    <a:srgbClr val="000000"/>
                  </a:solidFill>
                  <a:round/>
                  <a:headEnd/>
                  <a:tailEnd type="triangle" w="sm" len="sm"/>
                </a:ln>
              </p:spPr>
              <p:txBody>
                <a:bodyPr/>
                <a:lstStyle/>
                <a:p>
                  <a:endParaRPr lang="zh-CN" altLang="en-US"/>
                </a:p>
              </p:txBody>
            </p:sp>
            <p:sp>
              <p:nvSpPr>
                <p:cNvPr id="200" name="Line 117"/>
                <p:cNvSpPr>
                  <a:spLocks noChangeShapeType="1"/>
                </p:cNvSpPr>
                <p:nvPr/>
              </p:nvSpPr>
              <p:spPr bwMode="auto">
                <a:xfrm flipV="1">
                  <a:off x="4241" y="1689"/>
                  <a:ext cx="114" cy="126"/>
                </a:xfrm>
                <a:prstGeom prst="line">
                  <a:avLst/>
                </a:prstGeom>
                <a:grpFill/>
                <a:ln w="9525">
                  <a:solidFill>
                    <a:srgbClr val="000000"/>
                  </a:solidFill>
                  <a:round/>
                  <a:headEnd/>
                  <a:tailEnd type="triangle" w="sm" len="sm"/>
                </a:ln>
              </p:spPr>
              <p:txBody>
                <a:bodyPr/>
                <a:lstStyle/>
                <a:p>
                  <a:endParaRPr lang="zh-CN" altLang="en-US"/>
                </a:p>
              </p:txBody>
            </p:sp>
            <p:sp>
              <p:nvSpPr>
                <p:cNvPr id="201" name="Line 118"/>
                <p:cNvSpPr>
                  <a:spLocks noChangeShapeType="1"/>
                </p:cNvSpPr>
                <p:nvPr/>
              </p:nvSpPr>
              <p:spPr bwMode="auto">
                <a:xfrm flipV="1">
                  <a:off x="4744" y="1689"/>
                  <a:ext cx="115" cy="126"/>
                </a:xfrm>
                <a:prstGeom prst="line">
                  <a:avLst/>
                </a:prstGeom>
                <a:grpFill/>
                <a:ln w="9525">
                  <a:solidFill>
                    <a:srgbClr val="000000"/>
                  </a:solidFill>
                  <a:round/>
                  <a:headEnd/>
                  <a:tailEnd type="triangle" w="sm" len="sm"/>
                </a:ln>
              </p:spPr>
              <p:txBody>
                <a:bodyPr/>
                <a:lstStyle/>
                <a:p>
                  <a:endParaRPr lang="zh-CN" altLang="en-US"/>
                </a:p>
              </p:txBody>
            </p:sp>
            <p:sp>
              <p:nvSpPr>
                <p:cNvPr id="202" name="Line 119"/>
                <p:cNvSpPr>
                  <a:spLocks noChangeShapeType="1"/>
                </p:cNvSpPr>
                <p:nvPr/>
              </p:nvSpPr>
              <p:spPr bwMode="auto">
                <a:xfrm flipV="1">
                  <a:off x="5248" y="1689"/>
                  <a:ext cx="115" cy="126"/>
                </a:xfrm>
                <a:prstGeom prst="line">
                  <a:avLst/>
                </a:prstGeom>
                <a:grpFill/>
                <a:ln w="9525">
                  <a:solidFill>
                    <a:srgbClr val="000000"/>
                  </a:solidFill>
                  <a:round/>
                  <a:headEnd/>
                  <a:tailEnd type="triangle" w="sm" len="sm"/>
                </a:ln>
              </p:spPr>
              <p:txBody>
                <a:bodyPr/>
                <a:lstStyle/>
                <a:p>
                  <a:endParaRPr lang="zh-CN" altLang="en-US"/>
                </a:p>
              </p:txBody>
            </p:sp>
            <p:sp>
              <p:nvSpPr>
                <p:cNvPr id="203" name="Line 120"/>
                <p:cNvSpPr>
                  <a:spLocks noChangeShapeType="1"/>
                </p:cNvSpPr>
                <p:nvPr/>
              </p:nvSpPr>
              <p:spPr bwMode="auto">
                <a:xfrm flipV="1">
                  <a:off x="3746" y="1689"/>
                  <a:ext cx="114" cy="126"/>
                </a:xfrm>
                <a:prstGeom prst="line">
                  <a:avLst/>
                </a:prstGeom>
                <a:grpFill/>
                <a:ln w="9525">
                  <a:solidFill>
                    <a:srgbClr val="000000"/>
                  </a:solidFill>
                  <a:round/>
                  <a:headEnd/>
                  <a:tailEnd type="triangle" w="sm" len="sm"/>
                </a:ln>
              </p:spPr>
              <p:txBody>
                <a:bodyPr/>
                <a:lstStyle/>
                <a:p>
                  <a:endParaRPr lang="zh-CN" altLang="en-US"/>
                </a:p>
              </p:txBody>
            </p:sp>
          </p:grpSp>
        </p:grpSp>
        <p:sp>
          <p:nvSpPr>
            <p:cNvPr id="167" name="Line 122"/>
            <p:cNvSpPr>
              <a:spLocks noChangeShapeType="1"/>
            </p:cNvSpPr>
            <p:nvPr/>
          </p:nvSpPr>
          <p:spPr bwMode="auto">
            <a:xfrm>
              <a:off x="4419600" y="3460824"/>
              <a:ext cx="381000" cy="0"/>
            </a:xfrm>
            <a:prstGeom prst="line">
              <a:avLst/>
            </a:prstGeom>
            <a:solidFill>
              <a:schemeClr val="accent1">
                <a:lumMod val="20000"/>
                <a:lumOff val="80000"/>
              </a:schemeClr>
            </a:solidFill>
            <a:ln w="9525">
              <a:solidFill>
                <a:schemeClr val="tx1"/>
              </a:solidFill>
              <a:round/>
              <a:headEnd/>
              <a:tailEnd type="triangle" w="med" len="med"/>
            </a:ln>
          </p:spPr>
          <p:txBody>
            <a:bodyPr/>
            <a:lstStyle/>
            <a:p>
              <a:endParaRPr lang="zh-CN" altLang="en-US"/>
            </a:p>
          </p:txBody>
        </p:sp>
        <p:sp>
          <p:nvSpPr>
            <p:cNvPr id="168" name="Line 123"/>
            <p:cNvSpPr>
              <a:spLocks noChangeShapeType="1"/>
            </p:cNvSpPr>
            <p:nvPr/>
          </p:nvSpPr>
          <p:spPr bwMode="auto">
            <a:xfrm>
              <a:off x="5257800" y="3460824"/>
              <a:ext cx="381000" cy="0"/>
            </a:xfrm>
            <a:prstGeom prst="line">
              <a:avLst/>
            </a:prstGeom>
            <a:solidFill>
              <a:schemeClr val="accent1">
                <a:lumMod val="20000"/>
                <a:lumOff val="80000"/>
              </a:schemeClr>
            </a:solidFill>
            <a:ln w="9525">
              <a:solidFill>
                <a:schemeClr val="tx1"/>
              </a:solidFill>
              <a:round/>
              <a:headEnd/>
              <a:tailEnd type="triangle" w="med" len="med"/>
            </a:ln>
          </p:spPr>
          <p:txBody>
            <a:bodyPr/>
            <a:lstStyle/>
            <a:p>
              <a:endParaRPr lang="zh-CN" altLang="en-US"/>
            </a:p>
          </p:txBody>
        </p:sp>
        <p:sp>
          <p:nvSpPr>
            <p:cNvPr id="169" name="Line 124"/>
            <p:cNvSpPr>
              <a:spLocks noChangeShapeType="1"/>
            </p:cNvSpPr>
            <p:nvPr/>
          </p:nvSpPr>
          <p:spPr bwMode="auto">
            <a:xfrm>
              <a:off x="6096000" y="3460824"/>
              <a:ext cx="381000" cy="0"/>
            </a:xfrm>
            <a:prstGeom prst="line">
              <a:avLst/>
            </a:prstGeom>
            <a:solidFill>
              <a:schemeClr val="accent1">
                <a:lumMod val="20000"/>
                <a:lumOff val="80000"/>
              </a:schemeClr>
            </a:solidFill>
            <a:ln w="9525">
              <a:solidFill>
                <a:schemeClr val="tx1"/>
              </a:solidFill>
              <a:round/>
              <a:headEnd/>
              <a:tailEnd type="triangle" w="med" len="med"/>
            </a:ln>
          </p:spPr>
          <p:txBody>
            <a:bodyPr/>
            <a:lstStyle/>
            <a:p>
              <a:endParaRPr lang="zh-CN" altLang="en-US"/>
            </a:p>
          </p:txBody>
        </p:sp>
      </p:grpSp>
      <p:cxnSp>
        <p:nvCxnSpPr>
          <p:cNvPr id="4" name="直接箭头连接符 3"/>
          <p:cNvCxnSpPr>
            <a:stCxn id="218" idx="0"/>
            <a:endCxn id="207" idx="0"/>
          </p:cNvCxnSpPr>
          <p:nvPr/>
        </p:nvCxnSpPr>
        <p:spPr>
          <a:xfrm>
            <a:off x="1504362" y="4467824"/>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a:off x="2297230" y="4469317"/>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3110434" y="4471426"/>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078993"/>
      </p:ext>
    </p:extLst>
  </p:cSld>
  <p:clrMapOvr>
    <a:masterClrMapping/>
  </p:clrMapOvr>
  <p:transition spd="slow">
    <p:pull/>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8788" name="Rectangle 7"/>
          <p:cNvSpPr>
            <a:spLocks noGrp="1" noChangeArrowheads="1"/>
          </p:cNvSpPr>
          <p:nvPr>
            <p:ph idx="1"/>
          </p:nvPr>
        </p:nvSpPr>
        <p:spPr>
          <a:xfrm>
            <a:off x="4513973" y="1219200"/>
            <a:ext cx="4172827" cy="5029200"/>
          </a:xfrm>
        </p:spPr>
        <p:txBody>
          <a:bodyPr>
            <a:normAutofit fontScale="77500" lnSpcReduction="20000"/>
          </a:bodyPr>
          <a:lstStyle/>
          <a:p>
            <a:r>
              <a:rPr lang="en-US" altLang="zh-CN" smtClean="0"/>
              <a:t>IV</a:t>
            </a:r>
            <a:r>
              <a:rPr lang="zh-CN" altLang="en-US" smtClean="0"/>
              <a:t>加密后与第一分组异或产生第一密文分组</a:t>
            </a:r>
            <a:endParaRPr lang="en-US" altLang="zh-CN" smtClean="0"/>
          </a:p>
          <a:p>
            <a:r>
              <a:rPr lang="zh-CN" altLang="en-US" smtClean="0"/>
              <a:t>前一加密结果作为当前加密的输入向量</a:t>
            </a:r>
            <a:endParaRPr lang="en-US" altLang="zh-CN" smtClean="0"/>
          </a:p>
          <a:p>
            <a:r>
              <a:rPr lang="zh-CN" altLang="en-US"/>
              <a:t>前</a:t>
            </a:r>
            <a:r>
              <a:rPr lang="zh-CN" altLang="en-US" smtClean="0"/>
              <a:t>一加密结果与当前明文分组异或产生密文分组</a:t>
            </a:r>
            <a:endParaRPr lang="en-US" altLang="zh-CN" smtClean="0"/>
          </a:p>
          <a:p>
            <a:r>
              <a:rPr lang="zh-CN" altLang="en-US" smtClean="0"/>
              <a:t>优点：</a:t>
            </a:r>
            <a:endParaRPr lang="en-US" altLang="zh-CN" smtClean="0"/>
          </a:p>
          <a:p>
            <a:pPr lvl="1"/>
            <a:r>
              <a:rPr lang="zh-CN" altLang="en-US" smtClean="0"/>
              <a:t>隐藏明文模式</a:t>
            </a:r>
            <a:endParaRPr lang="en-US" altLang="zh-CN" smtClean="0"/>
          </a:p>
          <a:p>
            <a:pPr lvl="1"/>
            <a:r>
              <a:rPr lang="zh-CN" altLang="en-US" smtClean="0"/>
              <a:t>分组转流模式</a:t>
            </a:r>
            <a:endParaRPr lang="en-US" altLang="zh-CN" smtClean="0"/>
          </a:p>
          <a:p>
            <a:pPr lvl="1"/>
            <a:r>
              <a:rPr lang="zh-CN" altLang="en-US" smtClean="0"/>
              <a:t>传送小于分组的数据</a:t>
            </a:r>
            <a:endParaRPr lang="en-US" altLang="zh-CN"/>
          </a:p>
          <a:p>
            <a:r>
              <a:rPr lang="zh-CN" altLang="en-US"/>
              <a:t>缺</a:t>
            </a:r>
            <a:r>
              <a:rPr lang="zh-CN" altLang="en-US" smtClean="0"/>
              <a:t>点：</a:t>
            </a:r>
            <a:endParaRPr lang="en-US" altLang="zh-CN" smtClean="0"/>
          </a:p>
          <a:p>
            <a:pPr lvl="1"/>
            <a:r>
              <a:rPr lang="zh-CN" altLang="en-US" smtClean="0"/>
              <a:t>不利并行</a:t>
            </a:r>
            <a:endParaRPr lang="en-US" altLang="zh-CN" smtClean="0"/>
          </a:p>
          <a:p>
            <a:pPr lvl="1"/>
            <a:r>
              <a:rPr lang="zh-CN" altLang="en-US" smtClean="0"/>
              <a:t>可主动攻击</a:t>
            </a:r>
            <a:endParaRPr lang="en-US" altLang="zh-CN" smtClean="0"/>
          </a:p>
          <a:p>
            <a:pPr lvl="1"/>
            <a:r>
              <a:rPr lang="zh-CN" altLang="en-US" smtClean="0"/>
              <a:t>误差传送</a:t>
            </a:r>
            <a:endParaRPr lang="en-US" altLang="zh-CN" smtClean="0"/>
          </a:p>
          <a:p>
            <a:pPr lvl="1"/>
            <a:r>
              <a:rPr lang="zh-CN" altLang="en-US" smtClean="0"/>
              <a:t>需</a:t>
            </a:r>
            <a:r>
              <a:rPr lang="en-US" altLang="zh-CN" smtClean="0"/>
              <a:t>IV</a:t>
            </a:r>
            <a:endParaRPr lang="zh-CN" altLang="en-US" smtClean="0"/>
          </a:p>
        </p:txBody>
      </p:sp>
      <p:sp>
        <p:nvSpPr>
          <p:cNvPr id="113667" name="Rectangle 6"/>
          <p:cNvSpPr>
            <a:spLocks noGrp="1" noChangeArrowheads="1"/>
          </p:cNvSpPr>
          <p:nvPr>
            <p:ph type="title"/>
          </p:nvPr>
        </p:nvSpPr>
        <p:spPr>
          <a:xfrm>
            <a:off x="457200" y="58614"/>
            <a:ext cx="8229600" cy="634082"/>
          </a:xfrm>
        </p:spPr>
        <p:txBody>
          <a:bodyPr>
            <a:noAutofit/>
          </a:bodyPr>
          <a:lstStyle/>
          <a:p>
            <a:r>
              <a:rPr lang="zh-CN" altLang="en-US" sz="3200" smtClean="0"/>
              <a:t>输出反馈模式 （</a:t>
            </a:r>
            <a:r>
              <a:rPr lang="en-US" altLang="zh-CN" sz="3200" smtClean="0"/>
              <a:t>OFB-Output Feedback</a:t>
            </a:r>
            <a:r>
              <a:rPr lang="zh-CN" altLang="en-US" sz="3200" smtClean="0"/>
              <a:t>）</a:t>
            </a:r>
          </a:p>
        </p:txBody>
      </p:sp>
      <p:sp>
        <p:nvSpPr>
          <p:cNvPr id="8" name="Rectangle 4"/>
          <p:cNvSpPr>
            <a:spLocks noChangeArrowheads="1"/>
          </p:cNvSpPr>
          <p:nvPr/>
        </p:nvSpPr>
        <p:spPr bwMode="auto">
          <a:xfrm>
            <a:off x="35496" y="1219200"/>
            <a:ext cx="4478475" cy="5029200"/>
          </a:xfrm>
          <a:prstGeom prst="rect">
            <a:avLst/>
          </a:prstGeom>
          <a:solidFill>
            <a:schemeClr val="accent1">
              <a:lumMod val="20000"/>
              <a:lumOff val="80000"/>
            </a:schemeClr>
          </a:solidFill>
          <a:ln w="9525">
            <a:solidFill>
              <a:schemeClr val="tx1"/>
            </a:solidFill>
            <a:miter lim="800000"/>
            <a:headEnd/>
            <a:tailEnd/>
          </a:ln>
        </p:spPr>
        <p:txBody>
          <a:bodyPr wrap="none" lIns="36000" rIns="36000"/>
          <a:lstStyle/>
          <a:p>
            <a:pPr eaLnBrk="0" hangingPunct="0">
              <a:lnSpc>
                <a:spcPct val="120000"/>
              </a:lnSpc>
              <a:spcBef>
                <a:spcPct val="20000"/>
              </a:spcBef>
              <a:buFont typeface="Wingdings" pitchFamily="2" charset="2"/>
              <a:buNone/>
            </a:pPr>
            <a:r>
              <a:rPr lang="en-US" altLang="zh-CN" sz="2400">
                <a:latin typeface="黑体" pitchFamily="49" charset="-122"/>
                <a:ea typeface="黑体" pitchFamily="49" charset="-122"/>
              </a:rPr>
              <a:t>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1" y="1402060"/>
            <a:ext cx="4520604" cy="4663480"/>
          </a:xfrm>
          <a:prstGeom prst="rect">
            <a:avLst/>
          </a:prstGeom>
        </p:spPr>
      </p:pic>
    </p:spTree>
    <p:extLst>
      <p:ext uri="{BB962C8B-B14F-4D97-AF65-F5344CB8AC3E}">
        <p14:creationId xmlns:p14="http://schemas.microsoft.com/office/powerpoint/2010/main" val="2871578514"/>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1" name="Rectangle 3"/>
          <p:cNvSpPr>
            <a:spLocks noGrp="1" noChangeArrowheads="1"/>
          </p:cNvSpPr>
          <p:nvPr>
            <p:ph idx="1"/>
          </p:nvPr>
        </p:nvSpPr>
        <p:spPr/>
        <p:txBody>
          <a:bodyPr>
            <a:normAutofit fontScale="92500" lnSpcReduction="10000"/>
          </a:bodyPr>
          <a:lstStyle/>
          <a:p>
            <a:r>
              <a:rPr lang="zh-CN" altLang="en-US" smtClean="0"/>
              <a:t>认证（</a:t>
            </a:r>
            <a:r>
              <a:rPr lang="en-US" smtClean="0"/>
              <a:t>Authentication</a:t>
            </a:r>
            <a:r>
              <a:rPr lang="zh-CN" altLang="en-US" smtClean="0"/>
              <a:t>） </a:t>
            </a:r>
          </a:p>
          <a:p>
            <a:pPr lvl="1"/>
            <a:r>
              <a:rPr lang="zh-CN" altLang="en-US" smtClean="0"/>
              <a:t>为通信过程中的实体和数据来源提供鉴别服务 </a:t>
            </a:r>
          </a:p>
          <a:p>
            <a:r>
              <a:rPr lang="zh-CN" altLang="en-US" smtClean="0"/>
              <a:t>访问控制（ </a:t>
            </a:r>
            <a:r>
              <a:rPr lang="en-US" smtClean="0"/>
              <a:t>Access Control</a:t>
            </a:r>
            <a:r>
              <a:rPr lang="zh-CN" altLang="en-US" smtClean="0"/>
              <a:t>） </a:t>
            </a:r>
          </a:p>
          <a:p>
            <a:pPr lvl="1"/>
            <a:r>
              <a:rPr lang="zh-CN" altLang="en-US" smtClean="0"/>
              <a:t>保护受保护的资源不被非授权使用 </a:t>
            </a:r>
            <a:endParaRPr lang="en-US" altLang="zh-CN" smtClean="0"/>
          </a:p>
          <a:p>
            <a:r>
              <a:rPr lang="zh-CN" altLang="en-US" smtClean="0"/>
              <a:t>机密性（</a:t>
            </a:r>
            <a:r>
              <a:rPr lang="en-US" smtClean="0"/>
              <a:t>Data Confidentiality</a:t>
            </a:r>
            <a:r>
              <a:rPr lang="zh-CN" altLang="en-US" smtClean="0"/>
              <a:t>） </a:t>
            </a:r>
            <a:endParaRPr lang="en-US" altLang="zh-CN" smtClean="0"/>
          </a:p>
          <a:p>
            <a:pPr lvl="1"/>
            <a:r>
              <a:rPr lang="zh-CN" altLang="en-US" smtClean="0"/>
              <a:t>保护数据不被非授权泄漏</a:t>
            </a:r>
          </a:p>
          <a:p>
            <a:r>
              <a:rPr lang="zh-CN" altLang="en-US" smtClean="0"/>
              <a:t>完整性（</a:t>
            </a:r>
            <a:r>
              <a:rPr lang="en-US" smtClean="0"/>
              <a:t>Data Integrity</a:t>
            </a:r>
            <a:r>
              <a:rPr lang="zh-CN" altLang="en-US" smtClean="0"/>
              <a:t>） </a:t>
            </a:r>
            <a:endParaRPr lang="en-US" altLang="zh-CN" smtClean="0"/>
          </a:p>
          <a:p>
            <a:pPr lvl="1"/>
            <a:r>
              <a:rPr lang="zh-CN" altLang="en-US" smtClean="0"/>
              <a:t>确保接收方接收到的数据是发送方所发送的数据 </a:t>
            </a:r>
            <a:endParaRPr lang="en-AU" altLang="zh-CN" smtClean="0"/>
          </a:p>
          <a:p>
            <a:r>
              <a:rPr lang="zh-CN" altLang="en-US" smtClean="0"/>
              <a:t>不可抵赖性（</a:t>
            </a:r>
            <a:r>
              <a:rPr lang="en-US" smtClean="0"/>
              <a:t>Non-Repudiation</a:t>
            </a:r>
            <a:r>
              <a:rPr lang="zh-CN" altLang="en-US" smtClean="0"/>
              <a:t>，非否认） </a:t>
            </a:r>
            <a:endParaRPr lang="en-US" altLang="zh-CN" smtClean="0"/>
          </a:p>
          <a:p>
            <a:pPr lvl="1"/>
            <a:r>
              <a:rPr lang="zh-CN" altLang="en-US" smtClean="0"/>
              <a:t>防止通信中的任一实体否认它过去执行的某个操作或者行为 </a:t>
            </a:r>
          </a:p>
        </p:txBody>
      </p:sp>
      <p:sp>
        <p:nvSpPr>
          <p:cNvPr id="555010" name="Rectangle 2"/>
          <p:cNvSpPr>
            <a:spLocks noGrp="1" noChangeArrowheads="1"/>
          </p:cNvSpPr>
          <p:nvPr>
            <p:ph type="title"/>
          </p:nvPr>
        </p:nvSpPr>
        <p:spPr/>
        <p:txBody>
          <a:bodyPr/>
          <a:lstStyle/>
          <a:p>
            <a:r>
              <a:rPr lang="en-US" smtClean="0"/>
              <a:t>X.800</a:t>
            </a:r>
            <a:r>
              <a:rPr lang="zh-CN" altLang="en-US" smtClean="0"/>
              <a:t>规定的安全服务</a:t>
            </a:r>
            <a:endParaRPr lang="zh-CN" altLang="en-US"/>
          </a:p>
        </p:txBody>
      </p:sp>
    </p:spTree>
    <p:extLst>
      <p:ext uri="{BB962C8B-B14F-4D97-AF65-F5344CB8AC3E}">
        <p14:creationId xmlns:p14="http://schemas.microsoft.com/office/powerpoint/2010/main" val="9677438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5011"/>
                                        </p:tgtEl>
                                        <p:attrNameLst>
                                          <p:attrName>style.visibility</p:attrName>
                                        </p:attrNameLst>
                                      </p:cBhvr>
                                      <p:to>
                                        <p:strVal val="visible"/>
                                      </p:to>
                                    </p:set>
                                    <p:anim calcmode="lin" valueType="num">
                                      <p:cBhvr additive="base">
                                        <p:cTn id="7" dur="500" fill="hold"/>
                                        <p:tgtEl>
                                          <p:spTgt spid="555011"/>
                                        </p:tgtEl>
                                        <p:attrNameLst>
                                          <p:attrName>ppt_x</p:attrName>
                                        </p:attrNameLst>
                                      </p:cBhvr>
                                      <p:tavLst>
                                        <p:tav tm="0">
                                          <p:val>
                                            <p:strVal val="#ppt_x"/>
                                          </p:val>
                                        </p:tav>
                                        <p:tav tm="100000">
                                          <p:val>
                                            <p:strVal val="#ppt_x"/>
                                          </p:val>
                                        </p:tav>
                                      </p:tavLst>
                                    </p:anim>
                                    <p:anim calcmode="lin" valueType="num">
                                      <p:cBhvr additive="base">
                                        <p:cTn id="8" dur="500" fill="hold"/>
                                        <p:tgtEl>
                                          <p:spTgt spid="5550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3667" name="Rectangle 6"/>
          <p:cNvSpPr>
            <a:spLocks noGrp="1" noChangeArrowheads="1"/>
          </p:cNvSpPr>
          <p:nvPr>
            <p:ph type="title"/>
          </p:nvPr>
        </p:nvSpPr>
        <p:spPr>
          <a:xfrm>
            <a:off x="457200" y="58614"/>
            <a:ext cx="8229600" cy="634082"/>
          </a:xfrm>
        </p:spPr>
        <p:txBody>
          <a:bodyPr>
            <a:noAutofit/>
          </a:bodyPr>
          <a:lstStyle/>
          <a:p>
            <a:r>
              <a:rPr lang="zh-CN" altLang="en-US" sz="3200">
                <a:effectLst/>
              </a:rPr>
              <a:t>计数器模式（</a:t>
            </a:r>
            <a:r>
              <a:rPr lang="en-US" altLang="zh-CN" sz="3200">
                <a:effectLst/>
              </a:rPr>
              <a:t>Counter (CTR)</a:t>
            </a:r>
            <a:r>
              <a:rPr lang="zh-CN" altLang="en-US" sz="3200">
                <a:effectLst/>
              </a:rPr>
              <a:t>）</a:t>
            </a:r>
            <a:endParaRPr lang="zh-CN" altLang="en-US" sz="3200" smtClean="0"/>
          </a:p>
        </p:txBody>
      </p:sp>
      <p:sp>
        <p:nvSpPr>
          <p:cNvPr id="123" name="Rectangle 7"/>
          <p:cNvSpPr txBox="1">
            <a:spLocks noChangeArrowheads="1"/>
          </p:cNvSpPr>
          <p:nvPr/>
        </p:nvSpPr>
        <p:spPr>
          <a:xfrm>
            <a:off x="5148064" y="548680"/>
            <a:ext cx="3823569" cy="365445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800" kern="1200">
                <a:solidFill>
                  <a:schemeClr val="bg2">
                    <a:lumMod val="25000"/>
                  </a:schemeClr>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zh-CN" altLang="en-US" dirty="0" smtClean="0"/>
              <a:t>计数器</a:t>
            </a:r>
            <a:r>
              <a:rPr lang="zh-CN" altLang="en-US" smtClean="0"/>
              <a:t>值加密与</a:t>
            </a:r>
            <a:r>
              <a:rPr lang="zh-CN" altLang="en-US" dirty="0" smtClean="0"/>
              <a:t>明文异</a:t>
            </a:r>
            <a:r>
              <a:rPr lang="zh-CN" altLang="en-US" smtClean="0"/>
              <a:t>或，计数器值</a:t>
            </a:r>
            <a:r>
              <a:rPr lang="zh-CN" altLang="en-US" dirty="0"/>
              <a:t>依次递增</a:t>
            </a:r>
            <a:r>
              <a:rPr lang="en-US" altLang="zh-CN" dirty="0" smtClean="0"/>
              <a:t>1</a:t>
            </a:r>
          </a:p>
          <a:p>
            <a:pPr fontAlgn="auto"/>
            <a:r>
              <a:rPr lang="zh-CN" altLang="en-US" smtClean="0"/>
              <a:t>解密过程与加密过程相同</a:t>
            </a:r>
            <a:endParaRPr lang="en-US" altLang="zh-CN" dirty="0" smtClean="0"/>
          </a:p>
        </p:txBody>
      </p:sp>
      <p:sp>
        <p:nvSpPr>
          <p:cNvPr id="118788" name="Rectangle 7"/>
          <p:cNvSpPr>
            <a:spLocks noGrp="1" noChangeArrowheads="1"/>
          </p:cNvSpPr>
          <p:nvPr>
            <p:ph idx="1"/>
          </p:nvPr>
        </p:nvSpPr>
        <p:spPr>
          <a:xfrm>
            <a:off x="334588" y="3789040"/>
            <a:ext cx="7981828" cy="2780928"/>
          </a:xfrm>
          <a:solidFill>
            <a:schemeClr val="bg1"/>
          </a:solidFill>
        </p:spPr>
        <p:txBody>
          <a:bodyPr>
            <a:noAutofit/>
          </a:bodyPr>
          <a:lstStyle/>
          <a:p>
            <a:r>
              <a:rPr lang="zh-CN" altLang="en-US" sz="2400" dirty="0" smtClean="0"/>
              <a:t>适合</a:t>
            </a:r>
            <a:r>
              <a:rPr lang="zh-CN" altLang="en-US" sz="2400" dirty="0"/>
              <a:t>对实时性和速度要求比较高的</a:t>
            </a:r>
            <a:r>
              <a:rPr lang="zh-CN" altLang="en-US" sz="2400"/>
              <a:t>场合</a:t>
            </a:r>
            <a:r>
              <a:rPr lang="zh-CN" altLang="en-US" sz="2400" smtClean="0"/>
              <a:t>，优点</a:t>
            </a:r>
            <a:r>
              <a:rPr lang="zh-CN" altLang="en-US" sz="2400" dirty="0" smtClean="0"/>
              <a:t>。</a:t>
            </a:r>
            <a:endParaRPr lang="en-US" altLang="zh-CN" sz="2400" dirty="0" smtClean="0"/>
          </a:p>
          <a:p>
            <a:pPr lvl="1"/>
            <a:r>
              <a:rPr lang="zh-CN" altLang="en-US" sz="2000" smtClean="0"/>
              <a:t>分组独立加解密，可并行加解密</a:t>
            </a:r>
            <a:r>
              <a:rPr lang="zh-CN" altLang="en-US" sz="2000"/>
              <a:t>。可随机解密任一密文分组</a:t>
            </a:r>
            <a:r>
              <a:rPr lang="zh-CN" altLang="en-US" sz="2000" smtClean="0"/>
              <a:t>。</a:t>
            </a:r>
            <a:endParaRPr lang="en-US" altLang="zh-CN" sz="2000" dirty="0" smtClean="0"/>
          </a:p>
          <a:p>
            <a:pPr lvl="1"/>
            <a:r>
              <a:rPr lang="zh-CN" altLang="en-US" sz="2000" smtClean="0"/>
              <a:t>对计数器加密，不</a:t>
            </a:r>
            <a:r>
              <a:rPr lang="zh-CN" altLang="en-US" sz="2000" dirty="0"/>
              <a:t>依赖明文</a:t>
            </a:r>
            <a:r>
              <a:rPr lang="zh-CN" altLang="en-US" sz="2000"/>
              <a:t>或者</a:t>
            </a:r>
            <a:r>
              <a:rPr lang="zh-CN" altLang="en-US" sz="2000" smtClean="0"/>
              <a:t>密文，可以预先处理</a:t>
            </a:r>
            <a:r>
              <a:rPr lang="zh-CN" altLang="en-US" sz="2000" dirty="0" smtClean="0"/>
              <a:t>。</a:t>
            </a:r>
            <a:endParaRPr lang="en-US" altLang="zh-CN" sz="2000" dirty="0" smtClean="0"/>
          </a:p>
          <a:p>
            <a:pPr lvl="1"/>
            <a:r>
              <a:rPr lang="zh-CN" altLang="en-US" sz="2000" smtClean="0"/>
              <a:t>只需加密算法。分组</a:t>
            </a:r>
            <a:r>
              <a:rPr lang="zh-CN" altLang="en-US" sz="2000" dirty="0" smtClean="0"/>
              <a:t>转流模式，传送小于分组的数据</a:t>
            </a:r>
            <a:endParaRPr lang="en-US" altLang="zh-CN" sz="2000" dirty="0"/>
          </a:p>
          <a:p>
            <a:r>
              <a:rPr lang="zh-CN" altLang="en-US" sz="2400" dirty="0"/>
              <a:t>缺</a:t>
            </a:r>
            <a:r>
              <a:rPr lang="zh-CN" altLang="en-US" sz="2400" dirty="0" smtClean="0"/>
              <a:t>点：</a:t>
            </a:r>
            <a:endParaRPr lang="en-US" altLang="zh-CN" sz="2400" dirty="0" smtClean="0"/>
          </a:p>
          <a:p>
            <a:pPr lvl="1"/>
            <a:r>
              <a:rPr lang="zh-CN" altLang="en-US" sz="2000" dirty="0"/>
              <a:t>可主动攻击：密文内容若遭剪贴、替换，也不易被发现</a:t>
            </a:r>
            <a:endParaRPr lang="en-US" altLang="zh-CN" sz="2000" dirty="0"/>
          </a:p>
          <a:p>
            <a:pPr lvl="1"/>
            <a:r>
              <a:rPr lang="zh-CN" altLang="en-US" sz="2000" dirty="0" smtClean="0"/>
              <a:t>误差传送</a:t>
            </a:r>
          </a:p>
        </p:txBody>
      </p:sp>
      <p:pic>
        <p:nvPicPr>
          <p:cNvPr id="2" name="图片 1"/>
          <p:cNvPicPr>
            <a:picLocks noChangeAspect="1"/>
          </p:cNvPicPr>
          <p:nvPr/>
        </p:nvPicPr>
        <p:blipFill>
          <a:blip r:embed="rId3" cstate="print"/>
          <a:stretch>
            <a:fillRect/>
          </a:stretch>
        </p:blipFill>
        <p:spPr>
          <a:xfrm>
            <a:off x="35496" y="716983"/>
            <a:ext cx="5315729" cy="2940617"/>
          </a:xfrm>
          <a:prstGeom prst="rect">
            <a:avLst/>
          </a:prstGeom>
        </p:spPr>
      </p:pic>
    </p:spTree>
    <p:extLst>
      <p:ext uri="{BB962C8B-B14F-4D97-AF65-F5344CB8AC3E}">
        <p14:creationId xmlns:p14="http://schemas.microsoft.com/office/powerpoint/2010/main" val="583010397"/>
      </p:ext>
    </p:extLst>
  </p:cSld>
  <p:clrMapOvr>
    <a:masterClrMapping/>
  </p:clrMapOvr>
  <p:transition spd="slow">
    <p:pull/>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5" name="Rectangle 3"/>
          <p:cNvSpPr>
            <a:spLocks noGrp="1" noChangeArrowheads="1"/>
          </p:cNvSpPr>
          <p:nvPr>
            <p:ph idx="1"/>
          </p:nvPr>
        </p:nvSpPr>
        <p:spPr/>
        <p:txBody>
          <a:bodyPr>
            <a:normAutofit/>
          </a:bodyPr>
          <a:lstStyle/>
          <a:p>
            <a:r>
              <a:rPr lang="zh-CN" altLang="en-US" smtClean="0"/>
              <a:t>密钥管理困难</a:t>
            </a:r>
          </a:p>
          <a:p>
            <a:pPr lvl="1"/>
            <a:r>
              <a:rPr lang="zh-CN" altLang="en-US" smtClean="0"/>
              <a:t>对称密码体制：通信双方需一对密钥，</a:t>
            </a:r>
            <a:r>
              <a:rPr lang="en-US" altLang="zh-CN" smtClean="0"/>
              <a:t>n</a:t>
            </a:r>
            <a:r>
              <a:rPr lang="zh-CN" altLang="en-US" smtClean="0"/>
              <a:t>个用户需要</a:t>
            </a:r>
            <a:r>
              <a:rPr lang="en-US" altLang="zh-CN" smtClean="0"/>
              <a:t>C(n,2)=n(n-1)/2</a:t>
            </a:r>
            <a:r>
              <a:rPr lang="zh-CN" altLang="en-US" smtClean="0"/>
              <a:t>个密钥。用户量增大，密钥量急剧增大。如：</a:t>
            </a:r>
            <a:endParaRPr lang="en-US" altLang="zh-CN" smtClean="0"/>
          </a:p>
          <a:p>
            <a:pPr lvl="2"/>
            <a:r>
              <a:rPr lang="en-US" altLang="zh-CN" smtClean="0"/>
              <a:t>n=100</a:t>
            </a:r>
            <a:r>
              <a:rPr lang="zh-CN" altLang="en-US" smtClean="0"/>
              <a:t>，  </a:t>
            </a:r>
            <a:r>
              <a:rPr lang="en-US" altLang="zh-CN" smtClean="0"/>
              <a:t>C(100,2)=4,995</a:t>
            </a:r>
          </a:p>
          <a:p>
            <a:pPr lvl="2"/>
            <a:r>
              <a:rPr lang="en-US" altLang="zh-CN" smtClean="0"/>
              <a:t>n=5000</a:t>
            </a:r>
            <a:r>
              <a:rPr lang="zh-CN" altLang="en-US" smtClean="0"/>
              <a:t>， </a:t>
            </a:r>
            <a:r>
              <a:rPr lang="en-US" altLang="zh-CN" smtClean="0"/>
              <a:t>C(5000,2)=12,497,500</a:t>
            </a:r>
          </a:p>
          <a:p>
            <a:pPr lvl="1"/>
            <a:r>
              <a:rPr lang="zh-CN" altLang="en-US" smtClean="0"/>
              <a:t>分配问题：保密通信前，需安全（通道）传递密钥</a:t>
            </a:r>
            <a:r>
              <a:rPr lang="en-US" altLang="zh-CN" smtClean="0"/>
              <a:t> </a:t>
            </a:r>
          </a:p>
          <a:p>
            <a:r>
              <a:rPr lang="zh-CN" altLang="en-US" smtClean="0"/>
              <a:t>数字签名问题</a:t>
            </a:r>
          </a:p>
          <a:p>
            <a:pPr lvl="1"/>
            <a:r>
              <a:rPr lang="zh-CN" altLang="en-US" smtClean="0"/>
              <a:t>对称加密算法无法实现抗抵赖的需求。</a:t>
            </a:r>
          </a:p>
          <a:p>
            <a:endParaRPr lang="en-US" altLang="zh-CN" smtClean="0"/>
          </a:p>
        </p:txBody>
      </p:sp>
      <p:sp>
        <p:nvSpPr>
          <p:cNvPr id="745474" name="Rectangle 2"/>
          <p:cNvSpPr>
            <a:spLocks noGrp="1" noChangeArrowheads="1"/>
          </p:cNvSpPr>
          <p:nvPr>
            <p:ph type="title"/>
          </p:nvPr>
        </p:nvSpPr>
        <p:spPr/>
        <p:txBody>
          <a:bodyPr/>
          <a:lstStyle/>
          <a:p>
            <a:r>
              <a:rPr lang="zh-CN" altLang="en-US"/>
              <a:t>公开密钥</a:t>
            </a:r>
            <a:r>
              <a:rPr lang="zh-CN" altLang="en-US" smtClean="0"/>
              <a:t>体制的提出</a:t>
            </a:r>
            <a:endParaRPr lang="zh-CN" altLang="en-US"/>
          </a:p>
        </p:txBody>
      </p:sp>
      <p:grpSp>
        <p:nvGrpSpPr>
          <p:cNvPr id="121862" name="Group 3"/>
          <p:cNvGrpSpPr>
            <a:grpSpLocks/>
          </p:cNvGrpSpPr>
          <p:nvPr/>
        </p:nvGrpSpPr>
        <p:grpSpPr bwMode="auto">
          <a:xfrm>
            <a:off x="5160963" y="116161"/>
            <a:ext cx="3697287" cy="1944687"/>
            <a:chOff x="1701" y="890"/>
            <a:chExt cx="2329" cy="1225"/>
          </a:xfrm>
        </p:grpSpPr>
        <p:sp>
          <p:nvSpPr>
            <p:cNvPr id="121863" name="Oval 4"/>
            <p:cNvSpPr>
              <a:spLocks noChangeArrowheads="1"/>
            </p:cNvSpPr>
            <p:nvPr/>
          </p:nvSpPr>
          <p:spPr bwMode="auto">
            <a:xfrm>
              <a:off x="2035" y="890"/>
              <a:ext cx="333"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4" name="Oval 5"/>
            <p:cNvSpPr>
              <a:spLocks noChangeArrowheads="1"/>
            </p:cNvSpPr>
            <p:nvPr/>
          </p:nvSpPr>
          <p:spPr bwMode="auto">
            <a:xfrm>
              <a:off x="2845" y="890"/>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5" name="Oval 6"/>
            <p:cNvSpPr>
              <a:spLocks noChangeArrowheads="1"/>
            </p:cNvSpPr>
            <p:nvPr/>
          </p:nvSpPr>
          <p:spPr bwMode="auto">
            <a:xfrm>
              <a:off x="3696" y="1026"/>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6" name="Oval 7"/>
            <p:cNvSpPr>
              <a:spLocks noChangeArrowheads="1"/>
            </p:cNvSpPr>
            <p:nvPr/>
          </p:nvSpPr>
          <p:spPr bwMode="auto">
            <a:xfrm>
              <a:off x="2368" y="1902"/>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7" name="Oval 8"/>
            <p:cNvSpPr>
              <a:spLocks noChangeArrowheads="1"/>
            </p:cNvSpPr>
            <p:nvPr/>
          </p:nvSpPr>
          <p:spPr bwMode="auto">
            <a:xfrm>
              <a:off x="1701" y="1582"/>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8" name="Line 9"/>
            <p:cNvSpPr>
              <a:spLocks noChangeShapeType="1"/>
            </p:cNvSpPr>
            <p:nvPr/>
          </p:nvSpPr>
          <p:spPr bwMode="auto">
            <a:xfrm flipH="1">
              <a:off x="1987" y="1103"/>
              <a:ext cx="953" cy="533"/>
            </a:xfrm>
            <a:prstGeom prst="line">
              <a:avLst/>
            </a:prstGeom>
            <a:noFill/>
            <a:ln w="38100">
              <a:solidFill>
                <a:schemeClr val="tx1"/>
              </a:solidFill>
              <a:round/>
              <a:headEnd/>
              <a:tailEnd/>
            </a:ln>
          </p:spPr>
          <p:txBody>
            <a:bodyPr wrap="none" anchor="ctr"/>
            <a:lstStyle/>
            <a:p>
              <a:endParaRPr lang="zh-CN" altLang="en-US"/>
            </a:p>
          </p:txBody>
        </p:sp>
        <p:sp>
          <p:nvSpPr>
            <p:cNvPr id="121869" name="Line 10"/>
            <p:cNvSpPr>
              <a:spLocks noChangeShapeType="1"/>
            </p:cNvSpPr>
            <p:nvPr/>
          </p:nvSpPr>
          <p:spPr bwMode="auto">
            <a:xfrm>
              <a:off x="2368" y="997"/>
              <a:ext cx="477" cy="0"/>
            </a:xfrm>
            <a:prstGeom prst="line">
              <a:avLst/>
            </a:prstGeom>
            <a:noFill/>
            <a:ln w="38100">
              <a:solidFill>
                <a:schemeClr val="tx1"/>
              </a:solidFill>
              <a:round/>
              <a:headEnd/>
              <a:tailEnd/>
            </a:ln>
          </p:spPr>
          <p:txBody>
            <a:bodyPr wrap="none" anchor="ctr"/>
            <a:lstStyle/>
            <a:p>
              <a:endParaRPr lang="zh-CN" altLang="en-US"/>
            </a:p>
          </p:txBody>
        </p:sp>
        <p:sp>
          <p:nvSpPr>
            <p:cNvPr id="121870" name="Line 11"/>
            <p:cNvSpPr>
              <a:spLocks noChangeShapeType="1"/>
            </p:cNvSpPr>
            <p:nvPr/>
          </p:nvSpPr>
          <p:spPr bwMode="auto">
            <a:xfrm>
              <a:off x="3152" y="1026"/>
              <a:ext cx="590" cy="91"/>
            </a:xfrm>
            <a:prstGeom prst="line">
              <a:avLst/>
            </a:prstGeom>
            <a:noFill/>
            <a:ln w="38100">
              <a:solidFill>
                <a:schemeClr val="tx1"/>
              </a:solidFill>
              <a:round/>
              <a:headEnd/>
              <a:tailEnd/>
            </a:ln>
          </p:spPr>
          <p:txBody>
            <a:bodyPr wrap="none" anchor="ctr"/>
            <a:lstStyle/>
            <a:p>
              <a:endParaRPr lang="zh-CN" altLang="en-US"/>
            </a:p>
          </p:txBody>
        </p:sp>
        <p:sp>
          <p:nvSpPr>
            <p:cNvPr id="121871" name="Line 12"/>
            <p:cNvSpPr>
              <a:spLocks noChangeShapeType="1"/>
            </p:cNvSpPr>
            <p:nvPr/>
          </p:nvSpPr>
          <p:spPr bwMode="auto">
            <a:xfrm flipH="1">
              <a:off x="2699" y="2003"/>
              <a:ext cx="903" cy="21"/>
            </a:xfrm>
            <a:prstGeom prst="line">
              <a:avLst/>
            </a:prstGeom>
            <a:noFill/>
            <a:ln w="38100">
              <a:solidFill>
                <a:schemeClr val="tx1"/>
              </a:solidFill>
              <a:round/>
              <a:headEnd/>
              <a:tailEnd/>
            </a:ln>
          </p:spPr>
          <p:txBody>
            <a:bodyPr wrap="none" anchor="ctr"/>
            <a:lstStyle/>
            <a:p>
              <a:endParaRPr lang="zh-CN" altLang="en-US"/>
            </a:p>
          </p:txBody>
        </p:sp>
        <p:sp>
          <p:nvSpPr>
            <p:cNvPr id="121872" name="Line 13"/>
            <p:cNvSpPr>
              <a:spLocks noChangeShapeType="1"/>
            </p:cNvSpPr>
            <p:nvPr/>
          </p:nvSpPr>
          <p:spPr bwMode="auto">
            <a:xfrm flipH="1" flipV="1">
              <a:off x="1987" y="1742"/>
              <a:ext cx="381" cy="213"/>
            </a:xfrm>
            <a:prstGeom prst="line">
              <a:avLst/>
            </a:prstGeom>
            <a:noFill/>
            <a:ln w="38100">
              <a:solidFill>
                <a:schemeClr val="tx1"/>
              </a:solidFill>
              <a:round/>
              <a:headEnd/>
              <a:tailEnd/>
            </a:ln>
          </p:spPr>
          <p:txBody>
            <a:bodyPr wrap="none" anchor="ctr"/>
            <a:lstStyle/>
            <a:p>
              <a:endParaRPr lang="zh-CN" altLang="en-US"/>
            </a:p>
          </p:txBody>
        </p:sp>
        <p:sp>
          <p:nvSpPr>
            <p:cNvPr id="121873" name="Line 14"/>
            <p:cNvSpPr>
              <a:spLocks noChangeShapeType="1"/>
            </p:cNvSpPr>
            <p:nvPr/>
          </p:nvSpPr>
          <p:spPr bwMode="auto">
            <a:xfrm flipH="1">
              <a:off x="1892" y="1103"/>
              <a:ext cx="238" cy="479"/>
            </a:xfrm>
            <a:prstGeom prst="line">
              <a:avLst/>
            </a:prstGeom>
            <a:noFill/>
            <a:ln w="38100">
              <a:solidFill>
                <a:schemeClr val="tx1"/>
              </a:solidFill>
              <a:round/>
              <a:headEnd/>
              <a:tailEnd/>
            </a:ln>
          </p:spPr>
          <p:txBody>
            <a:bodyPr wrap="none" anchor="ctr"/>
            <a:lstStyle/>
            <a:p>
              <a:endParaRPr lang="zh-CN" altLang="en-US"/>
            </a:p>
          </p:txBody>
        </p:sp>
        <p:sp>
          <p:nvSpPr>
            <p:cNvPr id="121874" name="Line 15"/>
            <p:cNvSpPr>
              <a:spLocks noChangeShapeType="1"/>
            </p:cNvSpPr>
            <p:nvPr/>
          </p:nvSpPr>
          <p:spPr bwMode="auto">
            <a:xfrm>
              <a:off x="2273" y="1103"/>
              <a:ext cx="238" cy="799"/>
            </a:xfrm>
            <a:prstGeom prst="line">
              <a:avLst/>
            </a:prstGeom>
            <a:noFill/>
            <a:ln w="38100">
              <a:solidFill>
                <a:schemeClr val="tx1"/>
              </a:solidFill>
              <a:round/>
              <a:headEnd/>
              <a:tailEnd/>
            </a:ln>
          </p:spPr>
          <p:txBody>
            <a:bodyPr wrap="none" anchor="ctr"/>
            <a:lstStyle/>
            <a:p>
              <a:endParaRPr lang="zh-CN" altLang="en-US"/>
            </a:p>
          </p:txBody>
        </p:sp>
        <p:sp>
          <p:nvSpPr>
            <p:cNvPr id="121875" name="Line 16"/>
            <p:cNvSpPr>
              <a:spLocks noChangeShapeType="1"/>
            </p:cNvSpPr>
            <p:nvPr/>
          </p:nvSpPr>
          <p:spPr bwMode="auto">
            <a:xfrm flipV="1">
              <a:off x="2035" y="1162"/>
              <a:ext cx="1707" cy="527"/>
            </a:xfrm>
            <a:prstGeom prst="line">
              <a:avLst/>
            </a:prstGeom>
            <a:noFill/>
            <a:ln w="38100">
              <a:solidFill>
                <a:schemeClr val="tx1"/>
              </a:solidFill>
              <a:round/>
              <a:headEnd/>
              <a:tailEnd/>
            </a:ln>
          </p:spPr>
          <p:txBody>
            <a:bodyPr wrap="none" anchor="ctr"/>
            <a:lstStyle/>
            <a:p>
              <a:endParaRPr lang="zh-CN" altLang="en-US"/>
            </a:p>
          </p:txBody>
        </p:sp>
        <p:sp>
          <p:nvSpPr>
            <p:cNvPr id="121876" name="Line 17"/>
            <p:cNvSpPr>
              <a:spLocks noChangeShapeType="1"/>
            </p:cNvSpPr>
            <p:nvPr/>
          </p:nvSpPr>
          <p:spPr bwMode="auto">
            <a:xfrm>
              <a:off x="2381" y="1071"/>
              <a:ext cx="1315" cy="817"/>
            </a:xfrm>
            <a:prstGeom prst="line">
              <a:avLst/>
            </a:prstGeom>
            <a:noFill/>
            <a:ln w="38100">
              <a:solidFill>
                <a:schemeClr val="tx1"/>
              </a:solidFill>
              <a:round/>
              <a:headEnd/>
              <a:tailEnd/>
            </a:ln>
          </p:spPr>
          <p:txBody>
            <a:bodyPr wrap="none" anchor="ctr"/>
            <a:lstStyle/>
            <a:p>
              <a:endParaRPr lang="zh-CN" altLang="en-US"/>
            </a:p>
          </p:txBody>
        </p:sp>
        <p:sp>
          <p:nvSpPr>
            <p:cNvPr id="121877" name="Line 18"/>
            <p:cNvSpPr>
              <a:spLocks noChangeShapeType="1"/>
            </p:cNvSpPr>
            <p:nvPr/>
          </p:nvSpPr>
          <p:spPr bwMode="auto">
            <a:xfrm>
              <a:off x="2940" y="1103"/>
              <a:ext cx="756" cy="785"/>
            </a:xfrm>
            <a:prstGeom prst="line">
              <a:avLst/>
            </a:prstGeom>
            <a:noFill/>
            <a:ln w="38100">
              <a:solidFill>
                <a:schemeClr val="tx1"/>
              </a:solidFill>
              <a:round/>
              <a:headEnd/>
              <a:tailEnd/>
            </a:ln>
          </p:spPr>
          <p:txBody>
            <a:bodyPr wrap="none" anchor="ctr"/>
            <a:lstStyle/>
            <a:p>
              <a:endParaRPr lang="zh-CN" altLang="en-US"/>
            </a:p>
          </p:txBody>
        </p:sp>
        <p:sp>
          <p:nvSpPr>
            <p:cNvPr id="121878" name="Oval 19"/>
            <p:cNvSpPr>
              <a:spLocks noChangeArrowheads="1"/>
            </p:cNvSpPr>
            <p:nvPr/>
          </p:nvSpPr>
          <p:spPr bwMode="auto">
            <a:xfrm>
              <a:off x="3606" y="1888"/>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79" name="Line 20"/>
            <p:cNvSpPr>
              <a:spLocks noChangeShapeType="1"/>
            </p:cNvSpPr>
            <p:nvPr/>
          </p:nvSpPr>
          <p:spPr bwMode="auto">
            <a:xfrm flipV="1">
              <a:off x="2653" y="1253"/>
              <a:ext cx="1134" cy="680"/>
            </a:xfrm>
            <a:prstGeom prst="line">
              <a:avLst/>
            </a:prstGeom>
            <a:noFill/>
            <a:ln w="38100">
              <a:solidFill>
                <a:schemeClr val="tx1"/>
              </a:solidFill>
              <a:round/>
              <a:headEnd/>
              <a:tailEnd/>
            </a:ln>
          </p:spPr>
          <p:txBody>
            <a:bodyPr wrap="none" anchor="ctr"/>
            <a:lstStyle/>
            <a:p>
              <a:endParaRPr lang="zh-CN" altLang="en-US"/>
            </a:p>
          </p:txBody>
        </p:sp>
        <p:sp>
          <p:nvSpPr>
            <p:cNvPr id="121880" name="Line 21"/>
            <p:cNvSpPr>
              <a:spLocks noChangeShapeType="1"/>
            </p:cNvSpPr>
            <p:nvPr/>
          </p:nvSpPr>
          <p:spPr bwMode="auto">
            <a:xfrm flipH="1">
              <a:off x="3787" y="1253"/>
              <a:ext cx="91" cy="635"/>
            </a:xfrm>
            <a:prstGeom prst="line">
              <a:avLst/>
            </a:prstGeom>
            <a:noFill/>
            <a:ln w="38100">
              <a:solidFill>
                <a:schemeClr val="tx1"/>
              </a:solidFill>
              <a:round/>
              <a:headEnd/>
              <a:tailEnd/>
            </a:ln>
          </p:spPr>
          <p:txBody>
            <a:bodyPr wrap="none" anchor="ctr"/>
            <a:lstStyle/>
            <a:p>
              <a:endParaRPr lang="zh-CN" altLang="en-US"/>
            </a:p>
          </p:txBody>
        </p:sp>
        <p:sp>
          <p:nvSpPr>
            <p:cNvPr id="121881" name="Line 22"/>
            <p:cNvSpPr>
              <a:spLocks noChangeShapeType="1"/>
            </p:cNvSpPr>
            <p:nvPr/>
          </p:nvSpPr>
          <p:spPr bwMode="auto">
            <a:xfrm flipH="1">
              <a:off x="2608" y="1117"/>
              <a:ext cx="408" cy="771"/>
            </a:xfrm>
            <a:prstGeom prst="line">
              <a:avLst/>
            </a:prstGeom>
            <a:noFill/>
            <a:ln w="38100" cap="sq">
              <a:solidFill>
                <a:schemeClr val="tx1"/>
              </a:solidFill>
              <a:round/>
              <a:headEnd/>
              <a:tailEnd/>
            </a:ln>
          </p:spPr>
          <p:txBody>
            <a:bodyPr wrap="none">
              <a:spAutoFit/>
            </a:bodyPr>
            <a:lstStyle/>
            <a:p>
              <a:endParaRPr lang="zh-CN" altLang="en-US"/>
            </a:p>
          </p:txBody>
        </p:sp>
      </p:grpSp>
    </p:spTree>
    <p:extLst>
      <p:ext uri="{BB962C8B-B14F-4D97-AF65-F5344CB8AC3E}">
        <p14:creationId xmlns:p14="http://schemas.microsoft.com/office/powerpoint/2010/main" val="36326860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Effect transition="in" filter="fade">
                                      <p:cBhvr>
                                        <p:cTn id="7" dur="500"/>
                                        <p:tgtEl>
                                          <p:spTgt spid="74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5475">
                                            <p:txEl>
                                              <p:pRg st="1" end="1"/>
                                            </p:txEl>
                                          </p:spTgt>
                                        </p:tgtEl>
                                        <p:attrNameLst>
                                          <p:attrName>style.visibility</p:attrName>
                                        </p:attrNameLst>
                                      </p:cBhvr>
                                      <p:to>
                                        <p:strVal val="visible"/>
                                      </p:to>
                                    </p:set>
                                    <p:animEffect transition="in" filter="fade">
                                      <p:cBhvr>
                                        <p:cTn id="12" dur="500"/>
                                        <p:tgtEl>
                                          <p:spTgt spid="745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1862"/>
                                        </p:tgtEl>
                                        <p:attrNameLst>
                                          <p:attrName>style.visibility</p:attrName>
                                        </p:attrNameLst>
                                      </p:cBhvr>
                                      <p:to>
                                        <p:strVal val="visible"/>
                                      </p:to>
                                    </p:set>
                                    <p:anim calcmode="lin" valueType="num">
                                      <p:cBhvr additive="base">
                                        <p:cTn id="17" dur="500" fill="hold"/>
                                        <p:tgtEl>
                                          <p:spTgt spid="121862"/>
                                        </p:tgtEl>
                                        <p:attrNameLst>
                                          <p:attrName>ppt_x</p:attrName>
                                        </p:attrNameLst>
                                      </p:cBhvr>
                                      <p:tavLst>
                                        <p:tav tm="0">
                                          <p:val>
                                            <p:strVal val="#ppt_x"/>
                                          </p:val>
                                        </p:tav>
                                        <p:tav tm="100000">
                                          <p:val>
                                            <p:strVal val="#ppt_x"/>
                                          </p:val>
                                        </p:tav>
                                      </p:tavLst>
                                    </p:anim>
                                    <p:anim calcmode="lin" valueType="num">
                                      <p:cBhvr additive="base">
                                        <p:cTn id="18" dur="500" fill="hold"/>
                                        <p:tgtEl>
                                          <p:spTgt spid="121862"/>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45475">
                                            <p:txEl>
                                              <p:pRg st="2" end="2"/>
                                            </p:txEl>
                                          </p:spTgt>
                                        </p:tgtEl>
                                        <p:attrNameLst>
                                          <p:attrName>style.visibility</p:attrName>
                                        </p:attrNameLst>
                                      </p:cBhvr>
                                      <p:to>
                                        <p:strVal val="visible"/>
                                      </p:to>
                                    </p:set>
                                    <p:animEffect transition="in" filter="fade">
                                      <p:cBhvr>
                                        <p:cTn id="21" dur="500"/>
                                        <p:tgtEl>
                                          <p:spTgt spid="745475">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5475">
                                            <p:txEl>
                                              <p:pRg st="3" end="3"/>
                                            </p:txEl>
                                          </p:spTgt>
                                        </p:tgtEl>
                                        <p:attrNameLst>
                                          <p:attrName>style.visibility</p:attrName>
                                        </p:attrNameLst>
                                      </p:cBhvr>
                                      <p:to>
                                        <p:strVal val="visible"/>
                                      </p:to>
                                    </p:set>
                                    <p:animEffect transition="in" filter="fade">
                                      <p:cBhvr>
                                        <p:cTn id="24" dur="500"/>
                                        <p:tgtEl>
                                          <p:spTgt spid="745475">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45475">
                                            <p:txEl>
                                              <p:pRg st="4" end="4"/>
                                            </p:txEl>
                                          </p:spTgt>
                                        </p:tgtEl>
                                        <p:attrNameLst>
                                          <p:attrName>style.visibility</p:attrName>
                                        </p:attrNameLst>
                                      </p:cBhvr>
                                      <p:to>
                                        <p:strVal val="visible"/>
                                      </p:to>
                                    </p:set>
                                    <p:animEffect transition="in" filter="fade">
                                      <p:cBhvr>
                                        <p:cTn id="27" dur="500"/>
                                        <p:tgtEl>
                                          <p:spTgt spid="7454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5475">
                                            <p:txEl>
                                              <p:pRg st="5" end="5"/>
                                            </p:txEl>
                                          </p:spTgt>
                                        </p:tgtEl>
                                        <p:attrNameLst>
                                          <p:attrName>style.visibility</p:attrName>
                                        </p:attrNameLst>
                                      </p:cBhvr>
                                      <p:to>
                                        <p:strVal val="visible"/>
                                      </p:to>
                                    </p:set>
                                    <p:animEffect transition="in" filter="fade">
                                      <p:cBhvr>
                                        <p:cTn id="32" dur="500"/>
                                        <p:tgtEl>
                                          <p:spTgt spid="7454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45475">
                                            <p:txEl>
                                              <p:pRg st="6" end="6"/>
                                            </p:txEl>
                                          </p:spTgt>
                                        </p:tgtEl>
                                        <p:attrNameLst>
                                          <p:attrName>style.visibility</p:attrName>
                                        </p:attrNameLst>
                                      </p:cBhvr>
                                      <p:to>
                                        <p:strVal val="visible"/>
                                      </p:to>
                                    </p:set>
                                    <p:animEffect transition="in" filter="fade">
                                      <p:cBhvr>
                                        <p:cTn id="37" dur="500"/>
                                        <p:tgtEl>
                                          <p:spTgt spid="74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5" grpId="0" build="p"/>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zh-CN" altLang="en-US" smtClean="0"/>
              <a:t>每个用户拥有（产生）一对密钥</a:t>
            </a:r>
            <a:endParaRPr lang="en-US" altLang="zh-CN" smtClean="0"/>
          </a:p>
          <a:p>
            <a:pPr lvl="1"/>
            <a:r>
              <a:rPr lang="zh-CN" altLang="en-US" smtClean="0"/>
              <a:t>加密密钥</a:t>
            </a:r>
            <a:r>
              <a:rPr lang="en-US" altLang="zh-CN" smtClean="0"/>
              <a:t>Ku——</a:t>
            </a:r>
            <a:r>
              <a:rPr lang="zh-CN" altLang="en-US" smtClean="0"/>
              <a:t>公开，公钥</a:t>
            </a:r>
            <a:endParaRPr lang="en-US" altLang="zh-CN" smtClean="0"/>
          </a:p>
          <a:p>
            <a:pPr lvl="1"/>
            <a:r>
              <a:rPr lang="zh-CN" altLang="en-US" smtClean="0"/>
              <a:t>解密密钥</a:t>
            </a:r>
            <a:r>
              <a:rPr lang="en-US" altLang="zh-CN" smtClean="0"/>
              <a:t>Kr——</a:t>
            </a:r>
            <a:r>
              <a:rPr lang="zh-CN" altLang="en-US" smtClean="0"/>
              <a:t>保密，私钥</a:t>
            </a:r>
            <a:endParaRPr lang="en-US" altLang="zh-CN" smtClean="0"/>
          </a:p>
          <a:p>
            <a:pPr lvl="1"/>
            <a:r>
              <a:rPr lang="zh-CN" altLang="en-US" smtClean="0"/>
              <a:t>公私钥相互决定，但不能相互推导</a:t>
            </a:r>
            <a:endParaRPr lang="en-US" altLang="zh-CN" smtClean="0"/>
          </a:p>
          <a:p>
            <a:r>
              <a:rPr lang="zh-CN" altLang="en-US" smtClean="0"/>
              <a:t>加解密算法公开</a:t>
            </a:r>
            <a:endParaRPr lang="en-US" altLang="zh-CN" smtClean="0"/>
          </a:p>
          <a:p>
            <a:pPr lvl="1"/>
            <a:r>
              <a:rPr lang="zh-CN" altLang="en-US" smtClean="0"/>
              <a:t>加密：</a:t>
            </a:r>
            <a:r>
              <a:rPr lang="en-US" altLang="zh-CN" smtClean="0"/>
              <a:t>E</a:t>
            </a:r>
            <a:r>
              <a:rPr lang="en-US" altLang="zh-CN" baseline="-25000" smtClean="0"/>
              <a:t>ku</a:t>
            </a:r>
            <a:r>
              <a:rPr lang="en-US" altLang="zh-CN" smtClean="0"/>
              <a:t>(m</a:t>
            </a:r>
            <a:r>
              <a:rPr lang="en-US" altLang="zh-CN"/>
              <a:t>) = c</a:t>
            </a:r>
          </a:p>
          <a:p>
            <a:pPr lvl="1"/>
            <a:r>
              <a:rPr lang="zh-CN" altLang="en-US" smtClean="0"/>
              <a:t>解密：</a:t>
            </a:r>
            <a:r>
              <a:rPr lang="en-US" altLang="zh-CN" smtClean="0"/>
              <a:t>D</a:t>
            </a:r>
            <a:r>
              <a:rPr lang="en-US" altLang="zh-CN" baseline="-25000" smtClean="0"/>
              <a:t>kr</a:t>
            </a:r>
            <a:r>
              <a:rPr lang="en-US" altLang="zh-CN" smtClean="0"/>
              <a:t>(c</a:t>
            </a:r>
            <a:r>
              <a:rPr lang="en-US" altLang="zh-CN"/>
              <a:t>) = </a:t>
            </a:r>
            <a:r>
              <a:rPr lang="en-US" altLang="zh-CN" smtClean="0"/>
              <a:t>m</a:t>
            </a:r>
          </a:p>
          <a:p>
            <a:r>
              <a:rPr lang="zh-CN" altLang="en-US" smtClean="0"/>
              <a:t>两</a:t>
            </a:r>
            <a:r>
              <a:rPr lang="zh-CN" altLang="en-US"/>
              <a:t>个密钥中任何一个都可以用作加密，而另一个用作解密</a:t>
            </a:r>
            <a:endParaRPr lang="en-US" altLang="zh-CN"/>
          </a:p>
          <a:p>
            <a:pPr lvl="1"/>
            <a:endParaRPr lang="en-US" altLang="zh-CN"/>
          </a:p>
          <a:p>
            <a:pPr lvl="1"/>
            <a:endParaRPr lang="en-US" altLang="zh-CN"/>
          </a:p>
          <a:p>
            <a:pPr lvl="1"/>
            <a:endParaRPr lang="zh-CN" altLang="en-US"/>
          </a:p>
        </p:txBody>
      </p:sp>
      <p:sp>
        <p:nvSpPr>
          <p:cNvPr id="746498" name="Rectangle 2"/>
          <p:cNvSpPr>
            <a:spLocks noGrp="1" noChangeArrowheads="1"/>
          </p:cNvSpPr>
          <p:nvPr>
            <p:ph type="title"/>
          </p:nvPr>
        </p:nvSpPr>
        <p:spPr/>
        <p:txBody>
          <a:bodyPr/>
          <a:lstStyle/>
          <a:p>
            <a:r>
              <a:rPr lang="zh-CN" altLang="en-US" smtClean="0"/>
              <a:t>公开密码体制</a:t>
            </a:r>
            <a:endParaRPr lang="zh-CN" altLang="en-US"/>
          </a:p>
        </p:txBody>
      </p:sp>
    </p:spTree>
    <p:extLst>
      <p:ext uri="{BB962C8B-B14F-4D97-AF65-F5344CB8AC3E}">
        <p14:creationId xmlns:p14="http://schemas.microsoft.com/office/powerpoint/2010/main" val="2814683361"/>
      </p:ext>
    </p:extLst>
  </p:cSld>
  <p:clrMapOvr>
    <a:masterClrMapping/>
  </p:clrMapOvr>
  <p:transition spd="slow">
    <p:pull/>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274638"/>
            <a:ext cx="8229600" cy="922114"/>
          </a:xfrm>
        </p:spPr>
        <p:txBody>
          <a:bodyPr/>
          <a:lstStyle/>
          <a:p>
            <a:pPr eaLnBrk="1" hangingPunct="1">
              <a:defRPr/>
            </a:pPr>
            <a:r>
              <a:rPr lang="zh-CN" altLang="en-US" smtClean="0"/>
              <a:t>用公开密钥实现加密</a:t>
            </a:r>
          </a:p>
        </p:txBody>
      </p:sp>
      <p:pic>
        <p:nvPicPr>
          <p:cNvPr id="5" name="Picture 3"/>
          <p:cNvPicPr>
            <a:picLocks noChangeAspect="1" noChangeArrowheads="1"/>
          </p:cNvPicPr>
          <p:nvPr/>
        </p:nvPicPr>
        <p:blipFill>
          <a:blip r:embed="rId2"/>
          <a:stretch>
            <a:fillRect/>
          </a:stretch>
        </p:blipFill>
        <p:spPr>
          <a:xfrm>
            <a:off x="449852" y="980728"/>
            <a:ext cx="8154596" cy="4752528"/>
          </a:xfrm>
          <a:prstGeom prst="rect">
            <a:avLst/>
          </a:prstGeom>
        </p:spPr>
      </p:pic>
      <p:sp>
        <p:nvSpPr>
          <p:cNvPr id="3" name="矩形 2"/>
          <p:cNvSpPr/>
          <p:nvPr/>
        </p:nvSpPr>
        <p:spPr>
          <a:xfrm>
            <a:off x="6066914" y="5581476"/>
            <a:ext cx="2286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D</a:t>
            </a:r>
            <a:r>
              <a:rPr lang="en-US" altLang="zh-CN" sz="2800" b="1" baseline="-25000" smtClean="0">
                <a:solidFill>
                  <a:srgbClr val="C00000"/>
                </a:solidFill>
              </a:rPr>
              <a:t>KRb</a:t>
            </a:r>
            <a:r>
              <a:rPr lang="en-US" altLang="zh-CN" sz="2800" b="1" smtClean="0">
                <a:solidFill>
                  <a:srgbClr val="C00000"/>
                </a:solidFill>
              </a:rPr>
              <a:t>(c</a:t>
            </a:r>
            <a:r>
              <a:rPr lang="en-US" altLang="zh-CN" sz="2800" b="1">
                <a:solidFill>
                  <a:srgbClr val="C00000"/>
                </a:solidFill>
              </a:rPr>
              <a:t>)=m</a:t>
            </a:r>
            <a:endParaRPr lang="zh-CN" altLang="en-US" sz="2800" b="1">
              <a:solidFill>
                <a:srgbClr val="C00000"/>
              </a:solidFill>
            </a:endParaRPr>
          </a:p>
        </p:txBody>
      </p:sp>
      <p:sp>
        <p:nvSpPr>
          <p:cNvPr id="7" name="矩形 6"/>
          <p:cNvSpPr/>
          <p:nvPr/>
        </p:nvSpPr>
        <p:spPr>
          <a:xfrm>
            <a:off x="251520" y="5445224"/>
            <a:ext cx="2592288"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AutoNum type="arabicPeriod"/>
            </a:pPr>
            <a:r>
              <a:rPr lang="en-US" altLang="zh-CN" sz="2800" b="1" smtClean="0">
                <a:solidFill>
                  <a:srgbClr val="C00000"/>
                </a:solidFill>
              </a:rPr>
              <a:t>get(KUb)</a:t>
            </a:r>
          </a:p>
          <a:p>
            <a:pPr marL="514350" indent="-514350">
              <a:buAutoNum type="arabicPeriod"/>
            </a:pPr>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(m</a:t>
            </a:r>
            <a:r>
              <a:rPr lang="en-US" altLang="zh-CN" sz="2800" b="1">
                <a:solidFill>
                  <a:srgbClr val="C00000"/>
                </a:solidFill>
              </a:rPr>
              <a:t>)=</a:t>
            </a:r>
            <a:r>
              <a:rPr lang="en-US" altLang="zh-CN" sz="2800" b="1" smtClean="0">
                <a:solidFill>
                  <a:srgbClr val="C00000"/>
                </a:solidFill>
              </a:rPr>
              <a:t>c</a:t>
            </a:r>
            <a:endParaRPr lang="zh-CN" altLang="en-US" sz="2800" b="1">
              <a:solidFill>
                <a:srgbClr val="C00000"/>
              </a:solidFill>
            </a:endParaRPr>
          </a:p>
        </p:txBody>
      </p:sp>
      <p:sp>
        <p:nvSpPr>
          <p:cNvPr id="9" name="矩形 8"/>
          <p:cNvSpPr/>
          <p:nvPr/>
        </p:nvSpPr>
        <p:spPr>
          <a:xfrm>
            <a:off x="3267010" y="5589240"/>
            <a:ext cx="2457118" cy="707886"/>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smtClean="0">
                <a:solidFill>
                  <a:schemeClr val="tx1"/>
                </a:solidFill>
              </a:rPr>
              <a:t>用公钥加密的信息，</a:t>
            </a:r>
            <a:endParaRPr lang="en-US" altLang="zh-CN" sz="2000" b="1" smtClean="0">
              <a:solidFill>
                <a:schemeClr val="tx1"/>
              </a:solidFill>
            </a:endParaRPr>
          </a:p>
          <a:p>
            <a:r>
              <a:rPr lang="zh-CN" altLang="en-US" sz="2000" b="1" smtClean="0">
                <a:solidFill>
                  <a:schemeClr val="tx1"/>
                </a:solidFill>
              </a:rPr>
              <a:t>不用能公钥解密</a:t>
            </a:r>
            <a:endParaRPr lang="zh-CN" altLang="en-US" sz="2000" b="1">
              <a:solidFill>
                <a:schemeClr val="tx1"/>
              </a:solidFill>
            </a:endParaRPr>
          </a:p>
        </p:txBody>
      </p:sp>
    </p:spTree>
    <p:extLst>
      <p:ext uri="{BB962C8B-B14F-4D97-AF65-F5344CB8AC3E}">
        <p14:creationId xmlns:p14="http://schemas.microsoft.com/office/powerpoint/2010/main" val="127299092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7" name="Picture 3"/>
          <p:cNvPicPr>
            <a:picLocks noGrp="1" noChangeAspect="1" noChangeArrowheads="1"/>
          </p:cNvPicPr>
          <p:nvPr>
            <p:ph idx="1"/>
          </p:nvPr>
        </p:nvPicPr>
        <p:blipFill>
          <a:blip r:embed="rId2"/>
          <a:srcRect/>
          <a:stretch>
            <a:fillRect/>
          </a:stretch>
        </p:blipFill>
        <p:spPr>
          <a:xfrm>
            <a:off x="304800" y="1052736"/>
            <a:ext cx="8458200" cy="4648200"/>
          </a:xfrm>
        </p:spPr>
      </p:pic>
      <p:sp>
        <p:nvSpPr>
          <p:cNvPr id="135170" name="Rectangle 2"/>
          <p:cNvSpPr>
            <a:spLocks noGrp="1" noChangeArrowheads="1"/>
          </p:cNvSpPr>
          <p:nvPr>
            <p:ph type="title"/>
          </p:nvPr>
        </p:nvSpPr>
        <p:spPr/>
        <p:txBody>
          <a:bodyPr/>
          <a:lstStyle/>
          <a:p>
            <a:pPr eaLnBrk="1" hangingPunct="1">
              <a:defRPr/>
            </a:pPr>
            <a:r>
              <a:rPr lang="zh-CN" altLang="en-US" smtClean="0"/>
              <a:t>用公开密钥实现鉴别（签名）</a:t>
            </a:r>
          </a:p>
        </p:txBody>
      </p:sp>
      <p:sp>
        <p:nvSpPr>
          <p:cNvPr id="4" name="矩形 3"/>
          <p:cNvSpPr/>
          <p:nvPr/>
        </p:nvSpPr>
        <p:spPr>
          <a:xfrm>
            <a:off x="1403648" y="5723559"/>
            <a:ext cx="2286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D</a:t>
            </a:r>
            <a:r>
              <a:rPr lang="en-US" altLang="zh-CN" sz="2800" b="1" baseline="-25000" smtClean="0">
                <a:solidFill>
                  <a:srgbClr val="C00000"/>
                </a:solidFill>
              </a:rPr>
              <a:t>KRa</a:t>
            </a:r>
            <a:r>
              <a:rPr lang="en-US" altLang="zh-CN" sz="2800" b="1" smtClean="0">
                <a:solidFill>
                  <a:srgbClr val="C00000"/>
                </a:solidFill>
              </a:rPr>
              <a:t>(m)=c</a:t>
            </a:r>
            <a:endParaRPr lang="zh-CN" altLang="en-US" sz="2800" b="1">
              <a:solidFill>
                <a:srgbClr val="C00000"/>
              </a:solidFill>
            </a:endParaRPr>
          </a:p>
        </p:txBody>
      </p:sp>
      <p:sp>
        <p:nvSpPr>
          <p:cNvPr id="5" name="矩形 4"/>
          <p:cNvSpPr/>
          <p:nvPr/>
        </p:nvSpPr>
        <p:spPr>
          <a:xfrm>
            <a:off x="5220072" y="5812656"/>
            <a:ext cx="3096344"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AutoNum type="arabicPeriod"/>
            </a:pPr>
            <a:r>
              <a:rPr lang="en-US" altLang="zh-CN" sz="2800" b="1" smtClean="0">
                <a:solidFill>
                  <a:srgbClr val="C00000"/>
                </a:solidFill>
              </a:rPr>
              <a:t>get(KUa)</a:t>
            </a:r>
          </a:p>
          <a:p>
            <a:pPr marL="514350" indent="-514350">
              <a:buAutoNum type="arabicPeriod"/>
            </a:pPr>
            <a:r>
              <a:rPr lang="en-US" altLang="zh-CN" sz="2800" b="1" smtClean="0">
                <a:solidFill>
                  <a:srgbClr val="C00000"/>
                </a:solidFill>
              </a:rPr>
              <a:t>E</a:t>
            </a:r>
            <a:r>
              <a:rPr lang="en-US" altLang="zh-CN" sz="2800" b="1" baseline="-25000" smtClean="0">
                <a:solidFill>
                  <a:srgbClr val="C00000"/>
                </a:solidFill>
              </a:rPr>
              <a:t>KUa</a:t>
            </a:r>
            <a:r>
              <a:rPr lang="en-US" altLang="zh-CN" sz="2800" b="1" smtClean="0">
                <a:solidFill>
                  <a:srgbClr val="C00000"/>
                </a:solidFill>
              </a:rPr>
              <a:t>(c)=m</a:t>
            </a:r>
            <a:endParaRPr lang="zh-CN" altLang="en-US" sz="2800" b="1">
              <a:solidFill>
                <a:srgbClr val="C00000"/>
              </a:solidFill>
            </a:endParaRPr>
          </a:p>
        </p:txBody>
      </p:sp>
    </p:spTree>
    <p:extLst>
      <p:ext uri="{BB962C8B-B14F-4D97-AF65-F5344CB8AC3E}">
        <p14:creationId xmlns:p14="http://schemas.microsoft.com/office/powerpoint/2010/main" val="15905765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fade">
                                      <p:cBhvr>
                                        <p:cTn id="7" dur="500"/>
                                        <p:tgtEl>
                                          <p:spTgt spid="1290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defRPr/>
            </a:pPr>
            <a:r>
              <a:rPr lang="zh-CN" altLang="en-US" smtClean="0"/>
              <a:t>用</a:t>
            </a:r>
            <a:r>
              <a:rPr lang="zh-CN" altLang="en-US"/>
              <a:t>公开密钥实现保密和鉴别</a:t>
            </a:r>
            <a:endParaRPr lang="zh-CN" altLang="en-US" smtClean="0"/>
          </a:p>
        </p:txBody>
      </p:sp>
      <p:sp>
        <p:nvSpPr>
          <p:cNvPr id="4" name="矩形 3"/>
          <p:cNvSpPr/>
          <p:nvPr/>
        </p:nvSpPr>
        <p:spPr>
          <a:xfrm>
            <a:off x="505267" y="4849996"/>
            <a:ext cx="3047977"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(D</a:t>
            </a:r>
            <a:r>
              <a:rPr lang="en-US" altLang="zh-CN" sz="2800" b="1" baseline="-25000" smtClean="0">
                <a:solidFill>
                  <a:srgbClr val="C00000"/>
                </a:solidFill>
              </a:rPr>
              <a:t>KRa</a:t>
            </a:r>
            <a:r>
              <a:rPr lang="en-US" altLang="zh-CN" sz="2800" b="1" smtClean="0">
                <a:solidFill>
                  <a:srgbClr val="C00000"/>
                </a:solidFill>
              </a:rPr>
              <a:t>(m))=z</a:t>
            </a:r>
            <a:endParaRPr lang="zh-CN" altLang="en-US" sz="2800" b="1">
              <a:solidFill>
                <a:srgbClr val="C00000"/>
              </a:solidFill>
            </a:endParaRPr>
          </a:p>
        </p:txBody>
      </p:sp>
      <p:pic>
        <p:nvPicPr>
          <p:cNvPr id="717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456" y="1177828"/>
            <a:ext cx="2533442" cy="3103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741" y="1119068"/>
            <a:ext cx="1689179" cy="299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5709880" y="4849996"/>
            <a:ext cx="303858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(D</a:t>
            </a:r>
            <a:r>
              <a:rPr lang="en-US" altLang="zh-CN" sz="2800" b="1" baseline="-25000" smtClean="0">
                <a:solidFill>
                  <a:srgbClr val="C00000"/>
                </a:solidFill>
              </a:rPr>
              <a:t>KRb</a:t>
            </a:r>
            <a:r>
              <a:rPr lang="en-US" altLang="zh-CN" sz="2800" b="1" smtClean="0">
                <a:solidFill>
                  <a:srgbClr val="C00000"/>
                </a:solidFill>
              </a:rPr>
              <a:t>(z))=m</a:t>
            </a:r>
            <a:endParaRPr lang="zh-CN" altLang="en-US" sz="2800" b="1">
              <a:solidFill>
                <a:srgbClr val="C00000"/>
              </a:solidFill>
            </a:endParaRPr>
          </a:p>
        </p:txBody>
      </p:sp>
      <p:pic>
        <p:nvPicPr>
          <p:cNvPr id="7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203" y="1766376"/>
            <a:ext cx="1367021" cy="252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6" y="1850560"/>
            <a:ext cx="2383534" cy="2263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a:off x="2029255" y="3356992"/>
            <a:ext cx="598529"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288959" y="3369568"/>
            <a:ext cx="731313"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pic>
        <p:nvPicPr>
          <p:cNvPr id="717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3244" y="2984167"/>
            <a:ext cx="1738836" cy="588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17682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500"/>
                                        <p:tgtEl>
                                          <p:spTgt spid="71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178"/>
                                        </p:tgtEl>
                                        <p:attrNameLst>
                                          <p:attrName>style.visibility</p:attrName>
                                        </p:attrNameLst>
                                      </p:cBhvr>
                                      <p:to>
                                        <p:strVal val="visible"/>
                                      </p:to>
                                    </p:set>
                                    <p:animEffect transition="in" filter="fade">
                                      <p:cBhvr>
                                        <p:cTn id="18" dur="500"/>
                                        <p:tgtEl>
                                          <p:spTgt spid="717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79"/>
                                        </p:tgtEl>
                                        <p:attrNameLst>
                                          <p:attrName>style.visibility</p:attrName>
                                        </p:attrNameLst>
                                      </p:cBhvr>
                                      <p:to>
                                        <p:strVal val="visible"/>
                                      </p:to>
                                    </p:set>
                                    <p:anim calcmode="lin" valueType="num">
                                      <p:cBhvr additive="base">
                                        <p:cTn id="23" dur="500" fill="hold"/>
                                        <p:tgtEl>
                                          <p:spTgt spid="7179"/>
                                        </p:tgtEl>
                                        <p:attrNameLst>
                                          <p:attrName>ppt_x</p:attrName>
                                        </p:attrNameLst>
                                      </p:cBhvr>
                                      <p:tavLst>
                                        <p:tav tm="0">
                                          <p:val>
                                            <p:strVal val="#ppt_x"/>
                                          </p:val>
                                        </p:tav>
                                        <p:tav tm="100000">
                                          <p:val>
                                            <p:strVal val="#ppt_x"/>
                                          </p:val>
                                        </p:tav>
                                      </p:tavLst>
                                    </p:anim>
                                    <p:anim calcmode="lin" valueType="num">
                                      <p:cBhvr additive="base">
                                        <p:cTn id="24"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175"/>
                                        </p:tgtEl>
                                        <p:attrNameLst>
                                          <p:attrName>style.visibility</p:attrName>
                                        </p:attrNameLst>
                                      </p:cBhvr>
                                      <p:to>
                                        <p:strVal val="visible"/>
                                      </p:to>
                                    </p:set>
                                    <p:animEffect transition="in" filter="fade">
                                      <p:cBhvr>
                                        <p:cTn id="35" dur="500"/>
                                        <p:tgtEl>
                                          <p:spTgt spid="717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176"/>
                                        </p:tgtEl>
                                        <p:attrNameLst>
                                          <p:attrName>style.visibility</p:attrName>
                                        </p:attrNameLst>
                                      </p:cBhvr>
                                      <p:to>
                                        <p:strVal val="visible"/>
                                      </p:to>
                                    </p:set>
                                    <p:animEffect transition="in" filter="fade">
                                      <p:cBhvr>
                                        <p:cTn id="46" dur="500"/>
                                        <p:tgtEl>
                                          <p:spTgt spid="717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eaLnBrk="1" hangingPunct="1"/>
            <a:r>
              <a:rPr lang="zh-CN" altLang="en-US" dirty="0" smtClean="0"/>
              <a:t>安全性主要基于数学中的难解问题</a:t>
            </a:r>
          </a:p>
          <a:p>
            <a:pPr eaLnBrk="1" hangingPunct="1"/>
            <a:r>
              <a:rPr lang="zh-CN" altLang="en-US" dirty="0" smtClean="0"/>
              <a:t>最流行的有两大类</a:t>
            </a:r>
          </a:p>
          <a:p>
            <a:pPr lvl="1" eaLnBrk="1" hangingPunct="1"/>
            <a:r>
              <a:rPr lang="zh-CN" altLang="en-US" dirty="0" smtClean="0"/>
              <a:t>基于大整数因子分解问题，</a:t>
            </a:r>
            <a:r>
              <a:rPr lang="en-US" altLang="zh-CN" dirty="0" smtClean="0"/>
              <a:t>351</a:t>
            </a:r>
            <a:r>
              <a:rPr lang="zh-CN" altLang="en-US" dirty="0" smtClean="0"/>
              <a:t>*</a:t>
            </a:r>
            <a:r>
              <a:rPr lang="en-US" altLang="zh-CN" dirty="0" smtClean="0"/>
              <a:t>79=27729</a:t>
            </a:r>
          </a:p>
          <a:p>
            <a:pPr lvl="2"/>
            <a:r>
              <a:rPr lang="zh-CN" altLang="en-US" dirty="0" smtClean="0"/>
              <a:t>比如</a:t>
            </a:r>
            <a:r>
              <a:rPr lang="en-US" altLang="zh-CN" dirty="0" smtClean="0"/>
              <a:t>RSA</a:t>
            </a:r>
            <a:r>
              <a:rPr lang="zh-CN" altLang="en-US" dirty="0" smtClean="0"/>
              <a:t>体制、</a:t>
            </a:r>
            <a:r>
              <a:rPr lang="en-US" altLang="zh-CN" dirty="0" smtClean="0"/>
              <a:t>Rabin</a:t>
            </a:r>
            <a:r>
              <a:rPr lang="zh-CN" altLang="en-US" dirty="0" smtClean="0"/>
              <a:t>体制等</a:t>
            </a:r>
          </a:p>
          <a:p>
            <a:pPr lvl="1" eaLnBrk="1" hangingPunct="1"/>
            <a:r>
              <a:rPr lang="zh-CN" altLang="en-US" dirty="0" smtClean="0"/>
              <a:t>基于离散对数问题</a:t>
            </a:r>
            <a:endParaRPr lang="en-US" altLang="zh-CN" dirty="0" smtClean="0"/>
          </a:p>
          <a:p>
            <a:pPr lvl="2"/>
            <a:r>
              <a:rPr lang="zh-CN" altLang="en-US" dirty="0" smtClean="0"/>
              <a:t>如</a:t>
            </a:r>
            <a:r>
              <a:rPr lang="en-US" altLang="zh-CN" dirty="0" err="1" smtClean="0"/>
              <a:t>ElGamal</a:t>
            </a:r>
            <a:r>
              <a:rPr lang="zh-CN" altLang="en-US" dirty="0" smtClean="0"/>
              <a:t>体制、椭圆曲线密码体制</a:t>
            </a:r>
          </a:p>
        </p:txBody>
      </p:sp>
      <p:sp>
        <p:nvSpPr>
          <p:cNvPr id="140290" name="Rectangle 2"/>
          <p:cNvSpPr>
            <a:spLocks noGrp="1" noChangeArrowheads="1"/>
          </p:cNvSpPr>
          <p:nvPr>
            <p:ph type="title"/>
          </p:nvPr>
        </p:nvSpPr>
        <p:spPr/>
        <p:txBody>
          <a:bodyPr/>
          <a:lstStyle/>
          <a:p>
            <a:pPr eaLnBrk="1" hangingPunct="1">
              <a:defRPr/>
            </a:pPr>
            <a:r>
              <a:rPr lang="zh-CN" altLang="en-US" smtClean="0"/>
              <a:t>公钥密码体制的安全基础</a:t>
            </a:r>
          </a:p>
        </p:txBody>
      </p:sp>
    </p:spTree>
    <p:extLst>
      <p:ext uri="{BB962C8B-B14F-4D97-AF65-F5344CB8AC3E}">
        <p14:creationId xmlns:p14="http://schemas.microsoft.com/office/powerpoint/2010/main" val="1877760348"/>
      </p:ext>
    </p:extLst>
  </p:cSld>
  <p:clrMapOvr>
    <a:masterClrMapping/>
  </p:clrMapOvr>
  <p:transition spd="slow">
    <p:pull/>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idx="1"/>
          </p:nvPr>
        </p:nvSpPr>
        <p:spPr/>
        <p:txBody>
          <a:bodyPr/>
          <a:lstStyle/>
          <a:p>
            <a:pPr eaLnBrk="1" hangingPunct="1">
              <a:lnSpc>
                <a:spcPct val="90000"/>
              </a:lnSpc>
            </a:pPr>
            <a:r>
              <a:rPr lang="zh-CN" altLang="en-US" smtClean="0"/>
              <a:t>涉及到各方：发送方、接收方、攻击者</a:t>
            </a:r>
          </a:p>
          <a:p>
            <a:pPr eaLnBrk="1" hangingPunct="1">
              <a:lnSpc>
                <a:spcPct val="90000"/>
              </a:lnSpc>
            </a:pPr>
            <a:r>
              <a:rPr lang="zh-CN" altLang="en-US" smtClean="0"/>
              <a:t>涉及到数据：公钥、私钥、明文、密文</a:t>
            </a:r>
          </a:p>
          <a:p>
            <a:pPr eaLnBrk="1" hangingPunct="1">
              <a:lnSpc>
                <a:spcPct val="90000"/>
              </a:lnSpc>
            </a:pPr>
            <a:r>
              <a:rPr lang="zh-CN" altLang="en-US" smtClean="0"/>
              <a:t>公钥算法的条件：</a:t>
            </a:r>
          </a:p>
          <a:p>
            <a:pPr lvl="1" eaLnBrk="1" hangingPunct="1">
              <a:lnSpc>
                <a:spcPct val="90000"/>
              </a:lnSpc>
            </a:pPr>
            <a:r>
              <a:rPr lang="zh-CN" altLang="en-US" smtClean="0"/>
              <a:t>产生一对密钥是计算可行的</a:t>
            </a:r>
          </a:p>
          <a:p>
            <a:pPr lvl="1" eaLnBrk="1" hangingPunct="1">
              <a:lnSpc>
                <a:spcPct val="90000"/>
              </a:lnSpc>
            </a:pPr>
            <a:r>
              <a:rPr lang="zh-CN" altLang="en-US" smtClean="0"/>
              <a:t>已知公钥和明文，产生密文是计算可行的</a:t>
            </a:r>
          </a:p>
          <a:p>
            <a:pPr lvl="1" eaLnBrk="1" hangingPunct="1">
              <a:lnSpc>
                <a:spcPct val="90000"/>
              </a:lnSpc>
            </a:pPr>
            <a:r>
              <a:rPr lang="zh-CN" altLang="en-US" smtClean="0"/>
              <a:t>接收方利用私钥来解密密文是计算可行的</a:t>
            </a:r>
          </a:p>
          <a:p>
            <a:pPr lvl="1" eaLnBrk="1" hangingPunct="1">
              <a:lnSpc>
                <a:spcPct val="90000"/>
              </a:lnSpc>
            </a:pPr>
            <a:r>
              <a:rPr lang="zh-CN" altLang="en-US" smtClean="0"/>
              <a:t>对于攻击者，利用公钥来推断私钥是计算不可行的</a:t>
            </a:r>
          </a:p>
          <a:p>
            <a:pPr lvl="1" eaLnBrk="1" hangingPunct="1">
              <a:lnSpc>
                <a:spcPct val="90000"/>
              </a:lnSpc>
            </a:pPr>
            <a:r>
              <a:rPr lang="zh-CN" altLang="en-US" smtClean="0"/>
              <a:t>已知公钥和密文，恢复明文是计算不可行的</a:t>
            </a:r>
          </a:p>
          <a:p>
            <a:pPr lvl="1" eaLnBrk="1" hangingPunct="1">
              <a:lnSpc>
                <a:spcPct val="90000"/>
              </a:lnSpc>
            </a:pPr>
            <a:r>
              <a:rPr lang="en-US" altLang="zh-CN" smtClean="0"/>
              <a:t>(</a:t>
            </a:r>
            <a:r>
              <a:rPr lang="zh-CN" altLang="en-US" smtClean="0"/>
              <a:t>可选</a:t>
            </a:r>
            <a:r>
              <a:rPr lang="en-US" altLang="zh-CN" smtClean="0"/>
              <a:t>)</a:t>
            </a:r>
            <a:r>
              <a:rPr lang="zh-CN" altLang="en-US" smtClean="0"/>
              <a:t>加密和解密的顺序可交换</a:t>
            </a:r>
          </a:p>
        </p:txBody>
      </p:sp>
      <p:sp>
        <p:nvSpPr>
          <p:cNvPr id="155650" name="Rectangle 2"/>
          <p:cNvSpPr>
            <a:spLocks noGrp="1" noChangeArrowheads="1"/>
          </p:cNvSpPr>
          <p:nvPr>
            <p:ph type="title"/>
          </p:nvPr>
        </p:nvSpPr>
        <p:spPr/>
        <p:txBody>
          <a:bodyPr/>
          <a:lstStyle/>
          <a:p>
            <a:pPr eaLnBrk="1" hangingPunct="1">
              <a:defRPr/>
            </a:pPr>
            <a:r>
              <a:rPr lang="zh-CN" altLang="en-US" smtClean="0"/>
              <a:t>基本思想和要求</a:t>
            </a:r>
          </a:p>
        </p:txBody>
      </p:sp>
      <p:sp>
        <p:nvSpPr>
          <p:cNvPr id="371716" name="Rectangle 4"/>
          <p:cNvSpPr>
            <a:spLocks noChangeArrowheads="1"/>
          </p:cNvSpPr>
          <p:nvPr/>
        </p:nvSpPr>
        <p:spPr bwMode="auto">
          <a:xfrm>
            <a:off x="683592" y="2276872"/>
            <a:ext cx="7416800" cy="100806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3600" b="1" smtClean="0">
                <a:solidFill>
                  <a:srgbClr val="FF0000"/>
                </a:solidFill>
              </a:rPr>
              <a:t>设计</a:t>
            </a:r>
            <a:r>
              <a:rPr kumimoji="1" lang="zh-CN" altLang="en-US" sz="3600" b="1">
                <a:solidFill>
                  <a:srgbClr val="FF0000"/>
                </a:solidFill>
              </a:rPr>
              <a:t>公钥算法的</a:t>
            </a:r>
            <a:r>
              <a:rPr kumimoji="1" lang="zh-CN" altLang="en-US" sz="3600" b="1" smtClean="0">
                <a:solidFill>
                  <a:srgbClr val="FF0000"/>
                </a:solidFill>
              </a:rPr>
              <a:t>关键</a:t>
            </a:r>
            <a:endParaRPr kumimoji="1" lang="zh-CN" altLang="en-US" sz="3600" b="1">
              <a:solidFill>
                <a:srgbClr val="FF0000"/>
              </a:solidFill>
            </a:endParaRPr>
          </a:p>
        </p:txBody>
      </p:sp>
      <p:sp>
        <p:nvSpPr>
          <p:cNvPr id="371717" name="Rectangle 5"/>
          <p:cNvSpPr>
            <a:spLocks noChangeArrowheads="1"/>
          </p:cNvSpPr>
          <p:nvPr/>
        </p:nvSpPr>
        <p:spPr bwMode="auto">
          <a:xfrm>
            <a:off x="684138" y="3717827"/>
            <a:ext cx="7416800" cy="86330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3600" b="1" smtClean="0">
                <a:solidFill>
                  <a:srgbClr val="FF0000"/>
                </a:solidFill>
              </a:rPr>
              <a:t>陷门</a:t>
            </a:r>
            <a:r>
              <a:rPr kumimoji="1" lang="zh-CN" altLang="en-US" sz="3600" b="1">
                <a:solidFill>
                  <a:srgbClr val="FF0000"/>
                </a:solidFill>
              </a:rPr>
              <a:t>单向函数</a:t>
            </a:r>
          </a:p>
        </p:txBody>
      </p:sp>
    </p:spTree>
    <p:extLst>
      <p:ext uri="{BB962C8B-B14F-4D97-AF65-F5344CB8AC3E}">
        <p14:creationId xmlns:p14="http://schemas.microsoft.com/office/powerpoint/2010/main" val="390927121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1716"/>
                                        </p:tgtEl>
                                        <p:attrNameLst>
                                          <p:attrName>style.visibility</p:attrName>
                                        </p:attrNameLst>
                                      </p:cBhvr>
                                      <p:to>
                                        <p:strVal val="visible"/>
                                      </p:to>
                                    </p:set>
                                    <p:anim calcmode="lin" valueType="num">
                                      <p:cBhvr additive="base">
                                        <p:cTn id="7" dur="500" fill="hold"/>
                                        <p:tgtEl>
                                          <p:spTgt spid="371716"/>
                                        </p:tgtEl>
                                        <p:attrNameLst>
                                          <p:attrName>ppt_x</p:attrName>
                                        </p:attrNameLst>
                                      </p:cBhvr>
                                      <p:tavLst>
                                        <p:tav tm="0">
                                          <p:val>
                                            <p:strVal val="#ppt_x"/>
                                          </p:val>
                                        </p:tav>
                                        <p:tav tm="100000">
                                          <p:val>
                                            <p:strVal val="#ppt_x"/>
                                          </p:val>
                                        </p:tav>
                                      </p:tavLst>
                                    </p:anim>
                                    <p:anim calcmode="lin" valueType="num">
                                      <p:cBhvr additive="base">
                                        <p:cTn id="8" dur="500" fill="hold"/>
                                        <p:tgtEl>
                                          <p:spTgt spid="3717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1717"/>
                                        </p:tgtEl>
                                        <p:attrNameLst>
                                          <p:attrName>style.visibility</p:attrName>
                                        </p:attrNameLst>
                                      </p:cBhvr>
                                      <p:to>
                                        <p:strVal val="visible"/>
                                      </p:to>
                                    </p:set>
                                    <p:anim calcmode="lin" valueType="num">
                                      <p:cBhvr additive="base">
                                        <p:cTn id="13" dur="500" fill="hold"/>
                                        <p:tgtEl>
                                          <p:spTgt spid="371717"/>
                                        </p:tgtEl>
                                        <p:attrNameLst>
                                          <p:attrName>ppt_x</p:attrName>
                                        </p:attrNameLst>
                                      </p:cBhvr>
                                      <p:tavLst>
                                        <p:tav tm="0">
                                          <p:val>
                                            <p:strVal val="#ppt_x"/>
                                          </p:val>
                                        </p:tav>
                                        <p:tav tm="100000">
                                          <p:val>
                                            <p:strVal val="#ppt_x"/>
                                          </p:val>
                                        </p:tav>
                                      </p:tavLst>
                                    </p:anim>
                                    <p:anim calcmode="lin" valueType="num">
                                      <p:cBhvr additive="base">
                                        <p:cTn id="14" dur="500" fill="hold"/>
                                        <p:tgtEl>
                                          <p:spTgt spid="371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animBg="1"/>
      <p:bldP spid="371717"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27992"/>
          </a:xfrm>
        </p:spPr>
        <p:txBody>
          <a:bodyPr>
            <a:normAutofit/>
          </a:bodyPr>
          <a:lstStyle/>
          <a:p>
            <a:r>
              <a:rPr lang="en-US" altLang="zh-CN" dirty="0" smtClean="0"/>
              <a:t>1. </a:t>
            </a:r>
            <a:r>
              <a:rPr lang="zh-CN" altLang="en-US" dirty="0" smtClean="0"/>
              <a:t>独立随机选取两大素数</a:t>
            </a:r>
            <a:r>
              <a:rPr lang="en-US" altLang="zh-CN" dirty="0" smtClean="0"/>
              <a:t>p</a:t>
            </a:r>
            <a:r>
              <a:rPr lang="zh-CN" altLang="en-US" dirty="0" smtClean="0"/>
              <a:t>和</a:t>
            </a:r>
            <a:r>
              <a:rPr lang="en-US" altLang="zh-CN" dirty="0" smtClean="0"/>
              <a:t>q(100</a:t>
            </a:r>
            <a:r>
              <a:rPr lang="zh-CN" altLang="en-US" dirty="0" smtClean="0"/>
              <a:t>～</a:t>
            </a:r>
            <a:r>
              <a:rPr lang="en-US" altLang="zh-CN" dirty="0" smtClean="0"/>
              <a:t>200</a:t>
            </a:r>
            <a:r>
              <a:rPr lang="zh-CN" altLang="en-US" dirty="0" smtClean="0"/>
              <a:t>位十进制），保密</a:t>
            </a:r>
            <a:endParaRPr lang="en-US" altLang="zh-CN" dirty="0" smtClean="0"/>
          </a:p>
          <a:p>
            <a:r>
              <a:rPr lang="en-US" altLang="zh-CN" dirty="0" smtClean="0"/>
              <a:t>2. </a:t>
            </a:r>
            <a:r>
              <a:rPr lang="zh-CN" altLang="en-US" dirty="0" smtClean="0"/>
              <a:t>计算模数</a:t>
            </a:r>
            <a:r>
              <a:rPr lang="en-US" altLang="zh-CN" dirty="0" smtClean="0"/>
              <a:t>n=</a:t>
            </a:r>
            <a:r>
              <a:rPr lang="en-US" altLang="zh-CN" dirty="0" err="1" smtClean="0"/>
              <a:t>p×q</a:t>
            </a:r>
            <a:endParaRPr lang="en-US" altLang="zh-CN" dirty="0" smtClean="0"/>
          </a:p>
          <a:p>
            <a:r>
              <a:rPr lang="en-US" altLang="zh-CN" dirty="0" smtClean="0">
                <a:sym typeface="Symbol" pitchFamily="18" charset="2"/>
              </a:rPr>
              <a:t>3. </a:t>
            </a:r>
            <a:r>
              <a:rPr lang="zh-CN" altLang="en-US" dirty="0" smtClean="0">
                <a:sym typeface="Symbol" pitchFamily="18" charset="2"/>
              </a:rPr>
              <a:t>计算欧拉函数</a:t>
            </a:r>
            <a:r>
              <a:rPr lang="en-US" altLang="zh-CN" dirty="0" smtClean="0"/>
              <a:t>(n)=(p</a:t>
            </a:r>
            <a:r>
              <a:rPr lang="zh-CN" altLang="en-US" dirty="0" smtClean="0"/>
              <a:t>－</a:t>
            </a:r>
            <a:r>
              <a:rPr lang="en-US" altLang="zh-CN" dirty="0" smtClean="0"/>
              <a:t>1)(q</a:t>
            </a:r>
            <a:r>
              <a:rPr lang="zh-CN" altLang="en-US" dirty="0" smtClean="0"/>
              <a:t>－</a:t>
            </a:r>
            <a:r>
              <a:rPr lang="en-US" altLang="zh-CN" dirty="0" smtClean="0"/>
              <a:t>1)</a:t>
            </a:r>
            <a:r>
              <a:rPr lang="zh-CN" altLang="en-US" dirty="0" smtClean="0"/>
              <a:t>，保密并销毁</a:t>
            </a:r>
            <a:r>
              <a:rPr lang="en-US" altLang="zh-CN" dirty="0" smtClean="0"/>
              <a:t>p</a:t>
            </a:r>
            <a:r>
              <a:rPr lang="zh-CN" altLang="en-US" dirty="0"/>
              <a:t>和</a:t>
            </a:r>
            <a:r>
              <a:rPr lang="en-US" altLang="zh-CN" dirty="0" smtClean="0"/>
              <a:t>q</a:t>
            </a:r>
          </a:p>
          <a:p>
            <a:r>
              <a:rPr lang="en-US" altLang="zh-CN" dirty="0" smtClean="0"/>
              <a:t>4. </a:t>
            </a:r>
            <a:r>
              <a:rPr lang="zh-CN" altLang="en-US" dirty="0" smtClean="0"/>
              <a:t>随机选一整数</a:t>
            </a:r>
            <a:r>
              <a:rPr lang="en-US" altLang="zh-CN" dirty="0" smtClean="0"/>
              <a:t>e</a:t>
            </a:r>
            <a:r>
              <a:rPr lang="zh-CN" altLang="en-US" dirty="0" smtClean="0"/>
              <a:t>，</a:t>
            </a:r>
            <a:r>
              <a:rPr lang="en-US" altLang="zh-CN" dirty="0" smtClean="0"/>
              <a:t>1</a:t>
            </a:r>
            <a:r>
              <a:rPr lang="en-US" altLang="zh-CN" dirty="0" smtClean="0">
                <a:sym typeface="Symbol" pitchFamily="18" charset="2"/>
              </a:rPr>
              <a:t></a:t>
            </a:r>
            <a:r>
              <a:rPr lang="en-US" altLang="zh-CN" dirty="0" smtClean="0"/>
              <a:t>e&lt;</a:t>
            </a:r>
            <a:r>
              <a:rPr lang="en-US" altLang="zh-CN" dirty="0" smtClean="0">
                <a:sym typeface="Symbol" pitchFamily="18" charset="2"/>
              </a:rPr>
              <a:t></a:t>
            </a:r>
            <a:r>
              <a:rPr lang="en-US" altLang="zh-CN" dirty="0" smtClean="0"/>
              <a:t>(n)</a:t>
            </a:r>
            <a:r>
              <a:rPr lang="zh-CN" altLang="en-US" dirty="0" smtClean="0"/>
              <a:t>，</a:t>
            </a:r>
            <a:r>
              <a:rPr lang="en-US" altLang="zh-CN" dirty="0" err="1" smtClean="0"/>
              <a:t>gcd</a:t>
            </a:r>
            <a:r>
              <a:rPr lang="en-US" altLang="zh-CN" dirty="0" smtClean="0"/>
              <a:t>(</a:t>
            </a:r>
            <a:r>
              <a:rPr lang="en-US" altLang="zh-CN" dirty="0" smtClean="0">
                <a:sym typeface="Symbol" pitchFamily="18" charset="2"/>
              </a:rPr>
              <a:t></a:t>
            </a:r>
            <a:r>
              <a:rPr lang="en-US" altLang="zh-CN" dirty="0" smtClean="0"/>
              <a:t>(n), e)=1</a:t>
            </a:r>
            <a:r>
              <a:rPr lang="zh-CN" altLang="en-US" dirty="0" smtClean="0"/>
              <a:t>，以</a:t>
            </a:r>
            <a:r>
              <a:rPr lang="en-US" altLang="zh-CN" dirty="0" smtClean="0"/>
              <a:t>n</a:t>
            </a:r>
            <a:r>
              <a:rPr lang="zh-CN" altLang="en-US" dirty="0" smtClean="0"/>
              <a:t>、</a:t>
            </a:r>
            <a:r>
              <a:rPr lang="en-US" altLang="zh-CN" dirty="0" smtClean="0"/>
              <a:t>e</a:t>
            </a:r>
            <a:r>
              <a:rPr lang="zh-CN" altLang="en-US" dirty="0" smtClean="0"/>
              <a:t>为公</a:t>
            </a:r>
            <a:r>
              <a:rPr lang="zh-CN" altLang="en-US" dirty="0"/>
              <a:t>钥，公开</a:t>
            </a:r>
            <a:endParaRPr lang="en-US" altLang="zh-CN" dirty="0" smtClean="0"/>
          </a:p>
          <a:p>
            <a:r>
              <a:rPr lang="en-US" altLang="zh-CN" dirty="0" smtClean="0"/>
              <a:t>5. </a:t>
            </a:r>
            <a:r>
              <a:rPr lang="zh-CN" altLang="en-US" dirty="0" smtClean="0"/>
              <a:t>计算</a:t>
            </a:r>
            <a:r>
              <a:rPr lang="zh-CN" altLang="en-US" dirty="0"/>
              <a:t>出</a:t>
            </a:r>
            <a:r>
              <a:rPr lang="en-US" altLang="zh-CN" dirty="0"/>
              <a:t>d，</a:t>
            </a:r>
            <a:r>
              <a:rPr lang="zh-CN" altLang="en-US" dirty="0"/>
              <a:t>使之满足</a:t>
            </a:r>
            <a:r>
              <a:rPr lang="en-US" altLang="zh-CN" dirty="0" err="1"/>
              <a:t>d×e</a:t>
            </a:r>
            <a:r>
              <a:rPr lang="en-US" altLang="zh-CN" dirty="0"/>
              <a:t> </a:t>
            </a:r>
            <a:r>
              <a:rPr lang="en-US" altLang="zh-CN" dirty="0" smtClean="0"/>
              <a:t>% </a:t>
            </a:r>
            <a:r>
              <a:rPr lang="en-US" altLang="zh-CN" dirty="0">
                <a:sym typeface="Symbol" pitchFamily="18" charset="2"/>
              </a:rPr>
              <a:t></a:t>
            </a:r>
            <a:r>
              <a:rPr lang="en-US" altLang="zh-CN" dirty="0"/>
              <a:t>(n) ≡</a:t>
            </a:r>
            <a:r>
              <a:rPr lang="en-US" altLang="zh-CN" dirty="0" smtClean="0"/>
              <a:t>1</a:t>
            </a:r>
            <a:r>
              <a:rPr lang="zh-CN" altLang="en-US" dirty="0" smtClean="0"/>
              <a:t>，以</a:t>
            </a:r>
            <a:r>
              <a:rPr lang="en-US" altLang="zh-CN" dirty="0" smtClean="0"/>
              <a:t>d</a:t>
            </a:r>
            <a:r>
              <a:rPr lang="zh-CN" altLang="en-US" dirty="0" smtClean="0"/>
              <a:t>为私钥</a:t>
            </a:r>
            <a:endParaRPr lang="en-US" altLang="zh-CN" dirty="0" smtClean="0"/>
          </a:p>
        </p:txBody>
      </p:sp>
      <p:sp>
        <p:nvSpPr>
          <p:cNvPr id="3" name="标题 2"/>
          <p:cNvSpPr>
            <a:spLocks noGrp="1"/>
          </p:cNvSpPr>
          <p:nvPr>
            <p:ph type="title"/>
          </p:nvPr>
        </p:nvSpPr>
        <p:spPr/>
        <p:txBody>
          <a:bodyPr/>
          <a:lstStyle/>
          <a:p>
            <a:r>
              <a:rPr lang="en-US" altLang="zh-CN" smtClean="0"/>
              <a:t>RSA</a:t>
            </a:r>
            <a:r>
              <a:rPr lang="zh-CN" altLang="en-US" smtClean="0"/>
              <a:t>密码算法</a:t>
            </a:r>
            <a:r>
              <a:rPr lang="en-US" altLang="zh-CN" smtClean="0"/>
              <a:t>——</a:t>
            </a:r>
            <a:r>
              <a:rPr lang="zh-CN" altLang="en-US" smtClean="0"/>
              <a:t>一对密钥</a:t>
            </a:r>
            <a:endParaRPr lang="zh-CN" altLang="en-US"/>
          </a:p>
        </p:txBody>
      </p:sp>
    </p:spTree>
    <p:extLst>
      <p:ext uri="{BB962C8B-B14F-4D97-AF65-F5344CB8AC3E}">
        <p14:creationId xmlns:p14="http://schemas.microsoft.com/office/powerpoint/2010/main" val="23968400"/>
      </p:ext>
    </p:extLst>
  </p:cSld>
  <p:clrMapOvr>
    <a:masterClrMapping/>
  </p:clrMapOvr>
  <p:transition spd="slow">
    <p:pull/>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27992"/>
          </a:xfrm>
        </p:spPr>
        <p:txBody>
          <a:bodyPr>
            <a:normAutofit/>
          </a:bodyPr>
          <a:lstStyle/>
          <a:p>
            <a:r>
              <a:rPr lang="zh-CN" altLang="en-US" smtClean="0"/>
              <a:t>加密：公钥</a:t>
            </a:r>
            <a:r>
              <a:rPr lang="en-US" altLang="zh-CN" smtClean="0"/>
              <a:t>n</a:t>
            </a:r>
            <a:r>
              <a:rPr lang="zh-CN" altLang="en-US" smtClean="0"/>
              <a:t>、</a:t>
            </a:r>
            <a:r>
              <a:rPr lang="en-US" altLang="zh-CN" smtClean="0"/>
              <a:t>e</a:t>
            </a:r>
          </a:p>
          <a:p>
            <a:pPr lvl="1"/>
            <a:r>
              <a:rPr lang="en-US" altLang="zh-CN" smtClean="0"/>
              <a:t>m</a:t>
            </a:r>
            <a:r>
              <a:rPr lang="en-US" altLang="zh-CN" baseline="30000" smtClean="0"/>
              <a:t>e</a:t>
            </a:r>
            <a:r>
              <a:rPr lang="en-US" altLang="zh-CN" smtClean="0"/>
              <a:t>  % n=c</a:t>
            </a:r>
          </a:p>
          <a:p>
            <a:r>
              <a:rPr lang="zh-CN" altLang="en-US" smtClean="0"/>
              <a:t>解密：私钥</a:t>
            </a:r>
            <a:r>
              <a:rPr lang="en-US" altLang="zh-CN" smtClean="0"/>
              <a:t>d</a:t>
            </a:r>
          </a:p>
          <a:p>
            <a:pPr lvl="1"/>
            <a:r>
              <a:rPr lang="en-US" altLang="zh-CN" smtClean="0"/>
              <a:t>c</a:t>
            </a:r>
            <a:r>
              <a:rPr lang="en-US" altLang="zh-CN" baseline="30000" smtClean="0"/>
              <a:t>d</a:t>
            </a:r>
            <a:r>
              <a:rPr lang="en-US" altLang="zh-CN" smtClean="0"/>
              <a:t>  % n=m</a:t>
            </a:r>
            <a:endParaRPr lang="en-US" altLang="zh-CN" b="1">
              <a:solidFill>
                <a:srgbClr val="C00000"/>
              </a:solidFill>
            </a:endParaRPr>
          </a:p>
        </p:txBody>
      </p:sp>
      <p:sp>
        <p:nvSpPr>
          <p:cNvPr id="3" name="标题 2"/>
          <p:cNvSpPr>
            <a:spLocks noGrp="1"/>
          </p:cNvSpPr>
          <p:nvPr>
            <p:ph type="title"/>
          </p:nvPr>
        </p:nvSpPr>
        <p:spPr/>
        <p:txBody>
          <a:bodyPr/>
          <a:lstStyle/>
          <a:p>
            <a:r>
              <a:rPr lang="en-US" altLang="zh-CN" smtClean="0"/>
              <a:t>RSA</a:t>
            </a:r>
            <a:r>
              <a:rPr lang="zh-CN" altLang="en-US" smtClean="0"/>
              <a:t>密码算法</a:t>
            </a:r>
            <a:r>
              <a:rPr lang="en-US" altLang="zh-CN" smtClean="0"/>
              <a:t>——</a:t>
            </a:r>
            <a:r>
              <a:rPr lang="zh-CN" altLang="en-US" smtClean="0"/>
              <a:t>两个算法 </a:t>
            </a:r>
            <a:endParaRPr lang="zh-CN" altLang="en-US"/>
          </a:p>
        </p:txBody>
      </p:sp>
    </p:spTree>
    <p:extLst>
      <p:ext uri="{BB962C8B-B14F-4D97-AF65-F5344CB8AC3E}">
        <p14:creationId xmlns:p14="http://schemas.microsoft.com/office/powerpoint/2010/main" val="1236199598"/>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normAutofit fontScale="70000" lnSpcReduction="20000"/>
          </a:bodyPr>
          <a:lstStyle/>
          <a:p>
            <a:r>
              <a:rPr lang="zh-CN" altLang="en-AU" smtClean="0"/>
              <a:t>加密（</a:t>
            </a:r>
            <a:r>
              <a:rPr lang="en-US" altLang="zh-CN" smtClean="0"/>
              <a:t>Encipherment</a:t>
            </a:r>
            <a:r>
              <a:rPr lang="zh-CN" altLang="en-US" smtClean="0"/>
              <a:t>）</a:t>
            </a:r>
          </a:p>
          <a:p>
            <a:pPr lvl="1"/>
            <a:r>
              <a:rPr lang="zh-CN" altLang="en-US" smtClean="0"/>
              <a:t>为数据、通信业务流信息提供机密性，还为其他安全机制提供支撑 </a:t>
            </a:r>
          </a:p>
          <a:p>
            <a:r>
              <a:rPr lang="zh-CN" altLang="en-US" smtClean="0"/>
              <a:t>数字签名机制（</a:t>
            </a:r>
            <a:r>
              <a:rPr lang="en-US" altLang="zh-CN" smtClean="0"/>
              <a:t>digital signatures</a:t>
            </a:r>
            <a:r>
              <a:rPr lang="zh-CN" altLang="en-US" smtClean="0"/>
              <a:t>）</a:t>
            </a:r>
          </a:p>
          <a:p>
            <a:pPr lvl="1"/>
            <a:r>
              <a:rPr lang="zh-CN" altLang="en-US" smtClean="0"/>
              <a:t>签名技术的数字化 </a:t>
            </a:r>
          </a:p>
          <a:p>
            <a:r>
              <a:rPr lang="zh-CN" altLang="en-US" smtClean="0"/>
              <a:t>访问控制机制（</a:t>
            </a:r>
            <a:r>
              <a:rPr lang="en-US" altLang="zh-CN" smtClean="0"/>
              <a:t>access controls</a:t>
            </a:r>
            <a:r>
              <a:rPr lang="zh-CN" altLang="en-US" smtClean="0"/>
              <a:t>） </a:t>
            </a:r>
          </a:p>
          <a:p>
            <a:pPr lvl="1"/>
            <a:r>
              <a:rPr lang="zh-CN" altLang="en-US" smtClean="0"/>
              <a:t>保护受保护的资源不被非授权使用</a:t>
            </a:r>
          </a:p>
          <a:p>
            <a:r>
              <a:rPr lang="zh-CN" altLang="en-US" smtClean="0"/>
              <a:t>数据完整性机制（</a:t>
            </a:r>
            <a:r>
              <a:rPr lang="en-US" altLang="zh-CN" smtClean="0"/>
              <a:t>data integrity</a:t>
            </a:r>
            <a:r>
              <a:rPr lang="zh-CN" altLang="en-US" smtClean="0"/>
              <a:t>）</a:t>
            </a:r>
          </a:p>
          <a:p>
            <a:pPr lvl="1"/>
            <a:r>
              <a:rPr lang="zh-CN" altLang="en-US" smtClean="0"/>
              <a:t>指确保接收方接收到的数据是发送方所发送的数据 </a:t>
            </a:r>
          </a:p>
          <a:p>
            <a:r>
              <a:rPr lang="zh-CN" altLang="en-US" smtClean="0"/>
              <a:t>认证交换机制（</a:t>
            </a:r>
            <a:r>
              <a:rPr lang="en-US" altLang="zh-CN" smtClean="0"/>
              <a:t>authentication exchange</a:t>
            </a:r>
            <a:r>
              <a:rPr lang="zh-CN" altLang="en-US" smtClean="0"/>
              <a:t>） </a:t>
            </a:r>
          </a:p>
          <a:p>
            <a:pPr lvl="1"/>
            <a:r>
              <a:rPr lang="zh-CN" altLang="en-US" smtClean="0"/>
              <a:t>在认证者和被认证者之间共享某些信息实现认证</a:t>
            </a:r>
          </a:p>
          <a:p>
            <a:r>
              <a:rPr lang="zh-CN" altLang="en-US" smtClean="0"/>
              <a:t>业务填充机制（</a:t>
            </a:r>
            <a:r>
              <a:rPr lang="en-US" altLang="zh-CN" smtClean="0"/>
              <a:t>traffic padding</a:t>
            </a:r>
            <a:r>
              <a:rPr lang="zh-CN" altLang="en-US" smtClean="0"/>
              <a:t>）</a:t>
            </a:r>
          </a:p>
          <a:p>
            <a:pPr lvl="1"/>
            <a:r>
              <a:rPr lang="zh-CN" altLang="en-US" smtClean="0"/>
              <a:t>发送额外数据掩盖正常通信流量特征，保护业务流机密性</a:t>
            </a:r>
          </a:p>
          <a:p>
            <a:r>
              <a:rPr lang="zh-CN" altLang="en-AU" smtClean="0"/>
              <a:t>路由控制（</a:t>
            </a:r>
            <a:r>
              <a:rPr lang="en-US" altLang="zh-CN" smtClean="0"/>
              <a:t>Routing Control</a:t>
            </a:r>
            <a:r>
              <a:rPr lang="zh-CN" altLang="en-US" smtClean="0"/>
              <a:t>）</a:t>
            </a:r>
          </a:p>
          <a:p>
            <a:pPr lvl="1"/>
            <a:r>
              <a:rPr lang="zh-CN" altLang="en-US" smtClean="0"/>
              <a:t>控制路由过程进行安全保护 </a:t>
            </a:r>
          </a:p>
          <a:p>
            <a:r>
              <a:rPr lang="zh-CN" altLang="en-AU" smtClean="0"/>
              <a:t>公正机制（</a:t>
            </a:r>
            <a:r>
              <a:rPr lang="en-US" altLang="zh-CN" smtClean="0"/>
              <a:t>Notarization</a:t>
            </a:r>
            <a:r>
              <a:rPr lang="zh-CN" altLang="en-US" smtClean="0"/>
              <a:t>）</a:t>
            </a:r>
          </a:p>
          <a:p>
            <a:pPr lvl="1"/>
            <a:r>
              <a:rPr lang="zh-CN" altLang="en-US" smtClean="0"/>
              <a:t>利用可信第三方来实现安全功能</a:t>
            </a:r>
          </a:p>
        </p:txBody>
      </p:sp>
      <p:sp>
        <p:nvSpPr>
          <p:cNvPr id="559106" name="Rectangle 2"/>
          <p:cNvSpPr>
            <a:spLocks noGrp="1" noChangeArrowheads="1"/>
          </p:cNvSpPr>
          <p:nvPr>
            <p:ph type="title"/>
          </p:nvPr>
        </p:nvSpPr>
        <p:spPr/>
        <p:txBody>
          <a:bodyPr/>
          <a:lstStyle/>
          <a:p>
            <a:r>
              <a:rPr lang="en-US" smtClean="0"/>
              <a:t>X.800</a:t>
            </a:r>
            <a:r>
              <a:rPr lang="zh-CN" altLang="en-US" smtClean="0"/>
              <a:t>规定的安全机制</a:t>
            </a:r>
            <a:endParaRPr lang="zh-CN" altLang="en-US"/>
          </a:p>
        </p:txBody>
      </p:sp>
    </p:spTree>
    <p:extLst>
      <p:ext uri="{BB962C8B-B14F-4D97-AF65-F5344CB8AC3E}">
        <p14:creationId xmlns:p14="http://schemas.microsoft.com/office/powerpoint/2010/main" val="313156707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9107"/>
                                        </p:tgtEl>
                                        <p:attrNameLst>
                                          <p:attrName>style.visibility</p:attrName>
                                        </p:attrNameLst>
                                      </p:cBhvr>
                                      <p:to>
                                        <p:strVal val="visible"/>
                                      </p:to>
                                    </p:set>
                                    <p:anim calcmode="lin" valueType="num">
                                      <p:cBhvr additive="base">
                                        <p:cTn id="7" dur="500" fill="hold"/>
                                        <p:tgtEl>
                                          <p:spTgt spid="559107"/>
                                        </p:tgtEl>
                                        <p:attrNameLst>
                                          <p:attrName>ppt_x</p:attrName>
                                        </p:attrNameLst>
                                      </p:cBhvr>
                                      <p:tavLst>
                                        <p:tav tm="0">
                                          <p:val>
                                            <p:strVal val="#ppt_x"/>
                                          </p:val>
                                        </p:tav>
                                        <p:tav tm="100000">
                                          <p:val>
                                            <p:strVal val="#ppt_x"/>
                                          </p:val>
                                        </p:tav>
                                      </p:tavLst>
                                    </p:anim>
                                    <p:anim calcmode="lin" valueType="num">
                                      <p:cBhvr additive="base">
                                        <p:cTn id="8" dur="500" fill="hold"/>
                                        <p:tgtEl>
                                          <p:spTgt spid="559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公私钥可否相互推导，即已知</a:t>
            </a:r>
            <a:r>
              <a:rPr lang="en-US" altLang="zh-CN" dirty="0" smtClean="0"/>
              <a:t>e</a:t>
            </a:r>
            <a:r>
              <a:rPr lang="zh-CN" altLang="en-US" dirty="0" smtClean="0"/>
              <a:t>、</a:t>
            </a:r>
            <a:r>
              <a:rPr lang="en-US" altLang="zh-CN" dirty="0" smtClean="0"/>
              <a:t>n</a:t>
            </a:r>
            <a:r>
              <a:rPr lang="zh-CN" altLang="en-US" dirty="0" smtClean="0"/>
              <a:t>，破译</a:t>
            </a:r>
            <a:r>
              <a:rPr lang="en-US" altLang="zh-CN" dirty="0" smtClean="0"/>
              <a:t>d</a:t>
            </a:r>
          </a:p>
          <a:p>
            <a:r>
              <a:rPr lang="en-US" altLang="zh-CN" dirty="0" smtClean="0"/>
              <a:t>de≡1 %</a:t>
            </a:r>
            <a:r>
              <a:rPr lang="en-US" altLang="zh-CN" dirty="0" smtClean="0">
                <a:sym typeface="Symbol" pitchFamily="18" charset="2"/>
              </a:rPr>
              <a:t></a:t>
            </a:r>
            <a:r>
              <a:rPr lang="en-US" altLang="zh-CN" dirty="0" smtClean="0"/>
              <a:t>(n)</a:t>
            </a:r>
            <a:r>
              <a:rPr lang="zh-CN" altLang="en-US" dirty="0" smtClean="0"/>
              <a:t>，求</a:t>
            </a:r>
            <a:r>
              <a:rPr lang="en-US" altLang="zh-CN" dirty="0" smtClean="0">
                <a:sym typeface="Symbol" pitchFamily="18" charset="2"/>
              </a:rPr>
              <a:t></a:t>
            </a:r>
            <a:r>
              <a:rPr lang="en-US" altLang="zh-CN" dirty="0" smtClean="0"/>
              <a:t>(n)</a:t>
            </a:r>
          </a:p>
          <a:p>
            <a:r>
              <a:rPr lang="en-US" altLang="zh-CN" dirty="0" smtClean="0"/>
              <a:t>1</a:t>
            </a:r>
            <a:r>
              <a:rPr lang="zh-CN" altLang="en-US" dirty="0" smtClean="0"/>
              <a:t>）分解法</a:t>
            </a:r>
            <a:endParaRPr lang="en-US" altLang="zh-CN" dirty="0" smtClean="0"/>
          </a:p>
          <a:p>
            <a:pPr lvl="1"/>
            <a:r>
              <a:rPr lang="en-US" altLang="zh-CN" dirty="0" smtClean="0">
                <a:sym typeface="Symbol" pitchFamily="18" charset="2"/>
              </a:rPr>
              <a:t>n= </a:t>
            </a:r>
            <a:r>
              <a:rPr lang="en-US" altLang="zh-CN" dirty="0" err="1" smtClean="0"/>
              <a:t>p×q</a:t>
            </a:r>
            <a:r>
              <a:rPr lang="zh-CN" altLang="en-US" dirty="0" smtClean="0"/>
              <a:t>，且</a:t>
            </a:r>
            <a:r>
              <a:rPr lang="en-US" altLang="zh-CN" dirty="0" smtClean="0"/>
              <a:t>p</a:t>
            </a:r>
            <a:r>
              <a:rPr lang="zh-CN" altLang="en-US" dirty="0" smtClean="0"/>
              <a:t>、</a:t>
            </a:r>
            <a:r>
              <a:rPr lang="en-US" altLang="zh-CN" dirty="0" smtClean="0"/>
              <a:t>q</a:t>
            </a:r>
            <a:r>
              <a:rPr lang="zh-CN" altLang="en-US" dirty="0" smtClean="0"/>
              <a:t>均为素数</a:t>
            </a:r>
            <a:endParaRPr lang="en-US" altLang="zh-CN" dirty="0" smtClean="0"/>
          </a:p>
          <a:p>
            <a:pPr lvl="1"/>
            <a:r>
              <a:rPr lang="en-US" altLang="zh-CN" dirty="0" smtClean="0">
                <a:sym typeface="Symbol" pitchFamily="18" charset="2"/>
              </a:rPr>
              <a:t></a:t>
            </a:r>
            <a:r>
              <a:rPr lang="en-US" altLang="zh-CN" dirty="0" smtClean="0"/>
              <a:t>(n)=</a:t>
            </a:r>
            <a:r>
              <a:rPr lang="en-US" altLang="zh-CN" dirty="0" smtClean="0">
                <a:sym typeface="Symbol" pitchFamily="18" charset="2"/>
              </a:rPr>
              <a:t></a:t>
            </a:r>
            <a:r>
              <a:rPr lang="en-US" altLang="zh-CN" dirty="0" smtClean="0"/>
              <a:t>(</a:t>
            </a:r>
            <a:r>
              <a:rPr lang="en-US" altLang="zh-CN" dirty="0" err="1" smtClean="0"/>
              <a:t>p×q</a:t>
            </a:r>
            <a:r>
              <a:rPr lang="en-US" altLang="zh-CN" dirty="0" smtClean="0"/>
              <a:t>)=(p-1)(q-1)</a:t>
            </a:r>
          </a:p>
          <a:p>
            <a:pPr lvl="1"/>
            <a:r>
              <a:rPr lang="zh-CN" altLang="en-US" dirty="0" smtClean="0"/>
              <a:t>分解大数</a:t>
            </a:r>
            <a:r>
              <a:rPr lang="en-US" altLang="zh-CN" dirty="0" smtClean="0"/>
              <a:t>n</a:t>
            </a:r>
          </a:p>
          <a:p>
            <a:r>
              <a:rPr lang="en-US" altLang="zh-CN" dirty="0" smtClean="0"/>
              <a:t>2</a:t>
            </a:r>
            <a:r>
              <a:rPr lang="zh-CN" altLang="en-US" dirty="0" smtClean="0"/>
              <a:t>）直接法</a:t>
            </a:r>
            <a:endParaRPr lang="en-US" altLang="zh-CN" dirty="0" smtClean="0"/>
          </a:p>
          <a:p>
            <a:pPr lvl="1"/>
            <a:r>
              <a:rPr lang="zh-CN" altLang="en-US" dirty="0" smtClean="0"/>
              <a:t>直接求</a:t>
            </a:r>
            <a:r>
              <a:rPr lang="zh-CN" altLang="en-US" dirty="0" smtClean="0">
                <a:sym typeface="Symbol" pitchFamily="18" charset="2"/>
              </a:rPr>
              <a:t></a:t>
            </a:r>
            <a:r>
              <a:rPr lang="en-US" altLang="zh-CN" dirty="0" smtClean="0"/>
              <a:t>(n)</a:t>
            </a:r>
            <a:r>
              <a:rPr lang="zh-CN" altLang="en-US" dirty="0" smtClean="0"/>
              <a:t>，小于</a:t>
            </a:r>
            <a:r>
              <a:rPr lang="en-US" altLang="zh-CN" dirty="0" smtClean="0"/>
              <a:t>n</a:t>
            </a:r>
            <a:r>
              <a:rPr lang="zh-CN" altLang="en-US" dirty="0" smtClean="0"/>
              <a:t>且与</a:t>
            </a:r>
            <a:r>
              <a:rPr lang="en-US" altLang="zh-CN" dirty="0" smtClean="0"/>
              <a:t>n</a:t>
            </a:r>
            <a:r>
              <a:rPr lang="zh-CN" altLang="en-US" dirty="0" smtClean="0"/>
              <a:t>互素的</a:t>
            </a:r>
            <a:r>
              <a:rPr lang="zh-CN" altLang="en-US" dirty="0"/>
              <a:t>正整数</a:t>
            </a:r>
            <a:r>
              <a:rPr lang="zh-CN" altLang="en-US" dirty="0" smtClean="0"/>
              <a:t>个数</a:t>
            </a:r>
            <a:endParaRPr lang="en-US" altLang="zh-CN" dirty="0" smtClean="0"/>
          </a:p>
          <a:p>
            <a:pPr lvl="1"/>
            <a:r>
              <a:rPr lang="zh-CN" altLang="en-US" dirty="0" smtClean="0"/>
              <a:t>难度等价</a:t>
            </a:r>
            <a:r>
              <a:rPr lang="zh-CN" altLang="en-US" dirty="0"/>
              <a:t>于分解</a:t>
            </a:r>
            <a:r>
              <a:rPr lang="en-US" altLang="zh-CN" dirty="0"/>
              <a:t>n</a:t>
            </a:r>
          </a:p>
          <a:p>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en-US" altLang="zh-CN" smtClean="0"/>
              <a:t>RSA</a:t>
            </a:r>
            <a:r>
              <a:rPr lang="zh-CN" altLang="en-US" smtClean="0"/>
              <a:t>算法的安全性</a:t>
            </a:r>
            <a:endParaRPr lang="zh-CN" altLang="en-US"/>
          </a:p>
        </p:txBody>
      </p:sp>
      <p:sp>
        <p:nvSpPr>
          <p:cNvPr id="4" name="灯片编号占位符 3"/>
          <p:cNvSpPr>
            <a:spLocks noGrp="1"/>
          </p:cNvSpPr>
          <p:nvPr>
            <p:ph type="sldNum" sz="quarter" idx="4294967295"/>
          </p:nvPr>
        </p:nvSpPr>
        <p:spPr/>
        <p:txBody>
          <a:bodyPr/>
          <a:lstStyle/>
          <a:p>
            <a:fld id="{C1C9297D-50FE-4CE4-BB8E-D1296749EF6A}" type="slidenum">
              <a:rPr lang="zh-CN" altLang="en-US" smtClean="0"/>
              <a:pPr/>
              <a:t>120</a:t>
            </a:fld>
            <a:endParaRPr lang="zh-CN" altLang="en-US"/>
          </a:p>
        </p:txBody>
      </p:sp>
    </p:spTree>
    <p:extLst>
      <p:ext uri="{BB962C8B-B14F-4D97-AF65-F5344CB8AC3E}">
        <p14:creationId xmlns:p14="http://schemas.microsoft.com/office/powerpoint/2010/main" val="2096872493"/>
      </p:ext>
    </p:extLst>
  </p:cSld>
  <p:clrMapOvr>
    <a:masterClrMapping/>
  </p:clrMapOvr>
  <p:transition spd="slow">
    <p:pull/>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mtClean="0"/>
              <a:t>1</a:t>
            </a:r>
            <a:r>
              <a:rPr lang="zh-CN" altLang="en-US" smtClean="0"/>
              <a:t>）运算速度慢</a:t>
            </a:r>
          </a:p>
          <a:p>
            <a:pPr lvl="1"/>
            <a:r>
              <a:rPr lang="zh-CN" altLang="en-US" smtClean="0"/>
              <a:t>大数计算，</a:t>
            </a:r>
            <a:r>
              <a:rPr lang="en-US" altLang="zh-CN" smtClean="0"/>
              <a:t>RSA</a:t>
            </a:r>
            <a:r>
              <a:rPr lang="zh-CN" altLang="en-US" smtClean="0"/>
              <a:t>最快也比</a:t>
            </a:r>
            <a:r>
              <a:rPr lang="en-US" altLang="zh-CN" smtClean="0"/>
              <a:t>DES</a:t>
            </a:r>
            <a:r>
              <a:rPr lang="zh-CN" altLang="en-US" smtClean="0"/>
              <a:t>慢上</a:t>
            </a:r>
            <a:r>
              <a:rPr lang="en-US" altLang="zh-CN" smtClean="0"/>
              <a:t>100</a:t>
            </a:r>
            <a:r>
              <a:rPr lang="zh-CN" altLang="en-US" smtClean="0"/>
              <a:t>倍，一般只用于少量数据加密。</a:t>
            </a:r>
          </a:p>
          <a:p>
            <a:r>
              <a:rPr lang="en-US" altLang="zh-CN" smtClean="0"/>
              <a:t>2</a:t>
            </a:r>
            <a:r>
              <a:rPr lang="zh-CN" altLang="en-US" smtClean="0"/>
              <a:t>）产生密钥烦琐</a:t>
            </a:r>
          </a:p>
          <a:p>
            <a:pPr lvl="1"/>
            <a:r>
              <a:rPr lang="zh-CN" altLang="en-US" smtClean="0"/>
              <a:t>受素数产生技术的限制</a:t>
            </a:r>
          </a:p>
          <a:p>
            <a:endParaRPr lang="zh-CN" altLang="en-US"/>
          </a:p>
        </p:txBody>
      </p:sp>
      <p:sp>
        <p:nvSpPr>
          <p:cNvPr id="3" name="标题 2"/>
          <p:cNvSpPr>
            <a:spLocks noGrp="1"/>
          </p:cNvSpPr>
          <p:nvPr>
            <p:ph type="title"/>
          </p:nvPr>
        </p:nvSpPr>
        <p:spPr/>
        <p:txBody>
          <a:bodyPr/>
          <a:lstStyle/>
          <a:p>
            <a:r>
              <a:rPr lang="en-US" altLang="zh-CN" smtClean="0"/>
              <a:t>RSA</a:t>
            </a:r>
            <a:r>
              <a:rPr lang="zh-CN" altLang="en-US" smtClean="0"/>
              <a:t>的主要缺点</a:t>
            </a:r>
            <a:endParaRPr lang="zh-CN" altLang="en-US"/>
          </a:p>
        </p:txBody>
      </p:sp>
    </p:spTree>
    <p:extLst>
      <p:ext uri="{BB962C8B-B14F-4D97-AF65-F5344CB8AC3E}">
        <p14:creationId xmlns:p14="http://schemas.microsoft.com/office/powerpoint/2010/main" val="4076020019"/>
      </p:ext>
    </p:extLst>
  </p:cSld>
  <p:clrMapOvr>
    <a:masterClrMapping/>
  </p:clrMapOvr>
  <p:transition spd="slow">
    <p:pull/>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mtClean="0"/>
              <a:t>对称</a:t>
            </a:r>
            <a:endParaRPr lang="en-US" altLang="zh-CN" smtClean="0"/>
          </a:p>
          <a:p>
            <a:pPr lvl="1"/>
            <a:r>
              <a:rPr lang="zh-CN" altLang="en-US" smtClean="0"/>
              <a:t>优点：</a:t>
            </a:r>
            <a:endParaRPr lang="en-US" altLang="zh-CN" smtClean="0"/>
          </a:p>
          <a:p>
            <a:pPr lvl="2"/>
            <a:r>
              <a:rPr lang="zh-CN" altLang="en-US" smtClean="0"/>
              <a:t>计算</a:t>
            </a:r>
            <a:r>
              <a:rPr lang="zh-CN" altLang="en-US"/>
              <a:t>开销小，算法简单</a:t>
            </a:r>
            <a:r>
              <a:rPr lang="zh-CN" altLang="en-US" smtClean="0"/>
              <a:t>，</a:t>
            </a:r>
            <a:r>
              <a:rPr lang="zh-CN" altLang="en-US"/>
              <a:t>密钥较短，</a:t>
            </a:r>
            <a:r>
              <a:rPr lang="zh-CN" altLang="en-US" smtClean="0"/>
              <a:t>加密</a:t>
            </a:r>
            <a:r>
              <a:rPr lang="zh-CN" altLang="en-US"/>
              <a:t>速度快</a:t>
            </a:r>
            <a:r>
              <a:rPr lang="zh-CN" altLang="en-US" smtClean="0"/>
              <a:t>，目前</a:t>
            </a:r>
            <a:r>
              <a:rPr lang="zh-CN" altLang="en-US"/>
              <a:t>用于信息加密的主要算法</a:t>
            </a:r>
            <a:r>
              <a:rPr lang="zh-CN" altLang="en-US" smtClean="0"/>
              <a:t>。</a:t>
            </a:r>
            <a:endParaRPr lang="en-US" altLang="zh-CN" smtClean="0"/>
          </a:p>
          <a:p>
            <a:pPr lvl="1"/>
            <a:r>
              <a:rPr lang="zh-CN" altLang="en-US" smtClean="0"/>
              <a:t>缺陷：</a:t>
            </a:r>
            <a:endParaRPr lang="en-US" altLang="zh-CN" smtClean="0"/>
          </a:p>
          <a:p>
            <a:pPr lvl="2"/>
            <a:r>
              <a:rPr lang="zh-CN" altLang="en-US"/>
              <a:t>规模</a:t>
            </a:r>
            <a:r>
              <a:rPr lang="zh-CN" altLang="en-US" smtClean="0"/>
              <a:t>复杂</a:t>
            </a:r>
            <a:endParaRPr lang="en-US" altLang="zh-CN" smtClean="0"/>
          </a:p>
          <a:p>
            <a:pPr lvl="2"/>
            <a:r>
              <a:rPr lang="zh-CN" altLang="en-US" smtClean="0"/>
              <a:t>通信前安全密钥交换</a:t>
            </a:r>
            <a:endParaRPr lang="en-US" altLang="zh-CN" smtClean="0"/>
          </a:p>
          <a:p>
            <a:pPr lvl="2"/>
            <a:r>
              <a:rPr lang="zh-CN" altLang="en-US" smtClean="0"/>
              <a:t>没法鉴别，无法签名</a:t>
            </a:r>
            <a:endParaRPr lang="en-US" altLang="zh-CN"/>
          </a:p>
          <a:p>
            <a:r>
              <a:rPr lang="zh-CN" altLang="en-US" smtClean="0"/>
              <a:t>非对称</a:t>
            </a:r>
            <a:endParaRPr lang="en-US" altLang="zh-CN" smtClean="0"/>
          </a:p>
          <a:p>
            <a:pPr lvl="1"/>
            <a:r>
              <a:rPr lang="zh-CN" altLang="en-US" smtClean="0"/>
              <a:t>优点：</a:t>
            </a:r>
            <a:endParaRPr lang="en-US" altLang="zh-CN" smtClean="0"/>
          </a:p>
          <a:p>
            <a:pPr lvl="2"/>
            <a:r>
              <a:rPr lang="zh-CN" altLang="en-US" smtClean="0"/>
              <a:t>密钥数量</a:t>
            </a:r>
            <a:r>
              <a:rPr lang="zh-CN" altLang="en-US"/>
              <a:t>很小</a:t>
            </a:r>
            <a:r>
              <a:rPr lang="zh-CN" altLang="en-US" smtClean="0"/>
              <a:t>；密钥发布</a:t>
            </a:r>
            <a:r>
              <a:rPr lang="zh-CN" altLang="en-US"/>
              <a:t>不成问题</a:t>
            </a:r>
            <a:r>
              <a:rPr lang="zh-CN" altLang="en-US" smtClean="0"/>
              <a:t>；数字签名。</a:t>
            </a:r>
            <a:endParaRPr lang="en-US" altLang="zh-CN" smtClean="0"/>
          </a:p>
          <a:p>
            <a:pPr lvl="1"/>
            <a:r>
              <a:rPr lang="zh-CN" altLang="en-US" smtClean="0"/>
              <a:t>缺点：</a:t>
            </a:r>
            <a:endParaRPr lang="en-US" altLang="zh-CN" smtClean="0"/>
          </a:p>
          <a:p>
            <a:pPr lvl="2"/>
            <a:r>
              <a:rPr lang="zh-CN" altLang="en-US"/>
              <a:t>密钥尺寸大，</a:t>
            </a:r>
            <a:r>
              <a:rPr lang="zh-CN" altLang="en-US" smtClean="0"/>
              <a:t>加密</a:t>
            </a:r>
            <a:r>
              <a:rPr lang="zh-CN" altLang="en-US"/>
              <a:t>／解密时的速度慢</a:t>
            </a:r>
            <a:r>
              <a:rPr lang="zh-CN" altLang="en-US" smtClean="0"/>
              <a:t>。</a:t>
            </a:r>
            <a:endParaRPr lang="zh-CN" altLang="en-US"/>
          </a:p>
        </p:txBody>
      </p:sp>
      <p:sp>
        <p:nvSpPr>
          <p:cNvPr id="3" name="标题 2"/>
          <p:cNvSpPr>
            <a:spLocks noGrp="1"/>
          </p:cNvSpPr>
          <p:nvPr>
            <p:ph type="title"/>
          </p:nvPr>
        </p:nvSpPr>
        <p:spPr/>
        <p:txBody>
          <a:bodyPr/>
          <a:lstStyle/>
          <a:p>
            <a:r>
              <a:rPr lang="zh-CN" altLang="en-US" smtClean="0"/>
              <a:t>对称</a:t>
            </a:r>
            <a:r>
              <a:rPr lang="en-US" altLang="zh-CN" smtClean="0"/>
              <a:t>-</a:t>
            </a:r>
            <a:r>
              <a:rPr lang="zh-CN" altLang="en-US" smtClean="0"/>
              <a:t>非对称密码</a:t>
            </a:r>
            <a:endParaRPr lang="zh-CN" altLang="en-US"/>
          </a:p>
        </p:txBody>
      </p:sp>
      <p:sp>
        <p:nvSpPr>
          <p:cNvPr id="5" name="内容占位符 26"/>
          <p:cNvSpPr txBox="1">
            <a:spLocks/>
          </p:cNvSpPr>
          <p:nvPr/>
        </p:nvSpPr>
        <p:spPr>
          <a:xfrm>
            <a:off x="457200" y="5561856"/>
            <a:ext cx="8229600" cy="1296144"/>
          </a:xfrm>
          <a:prstGeom prst="rect">
            <a:avLst/>
          </a:prstGeom>
        </p:spPr>
        <p:style>
          <a:lnRef idx="2">
            <a:schemeClr val="accent6"/>
          </a:lnRef>
          <a:fillRef idx="1">
            <a:schemeClr val="lt1"/>
          </a:fillRef>
          <a:effectRef idx="0">
            <a:schemeClr val="accent6"/>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3200" kern="1200">
                <a:solidFill>
                  <a:schemeClr val="dk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800" kern="1200">
                <a:solidFill>
                  <a:schemeClr val="bg2">
                    <a:lumMod val="25000"/>
                  </a:schemeClr>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fontAlgn="auto"/>
            <a:r>
              <a:rPr lang="zh-CN" altLang="en-US" smtClean="0"/>
              <a:t>公开密码：少量数据加密</a:t>
            </a:r>
            <a:endParaRPr lang="en-US" altLang="zh-CN" smtClean="0"/>
          </a:p>
          <a:p>
            <a:pPr fontAlgn="auto"/>
            <a:r>
              <a:rPr lang="zh-CN" altLang="en-US" smtClean="0"/>
              <a:t>对称密码：大量数据加密</a:t>
            </a:r>
            <a:endParaRPr lang="zh-CN" altLang="en-US"/>
          </a:p>
        </p:txBody>
      </p:sp>
    </p:spTree>
    <p:extLst>
      <p:ext uri="{BB962C8B-B14F-4D97-AF65-F5344CB8AC3E}">
        <p14:creationId xmlns:p14="http://schemas.microsoft.com/office/powerpoint/2010/main" val="29363743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idx="1"/>
          </p:nvPr>
        </p:nvSpPr>
        <p:spPr/>
        <p:txBody>
          <a:bodyPr/>
          <a:lstStyle/>
          <a:p>
            <a:r>
              <a:rPr lang="zh-CN" altLang="en-US" smtClean="0"/>
              <a:t>两种基本方式：</a:t>
            </a:r>
          </a:p>
          <a:p>
            <a:pPr lvl="1"/>
            <a:r>
              <a:rPr lang="zh-CN" altLang="en-US" smtClean="0"/>
              <a:t>链到链加密 </a:t>
            </a:r>
          </a:p>
          <a:p>
            <a:pPr lvl="1"/>
            <a:r>
              <a:rPr lang="zh-CN" altLang="en-US" smtClean="0"/>
              <a:t>端到端加密 </a:t>
            </a:r>
          </a:p>
          <a:p>
            <a:endParaRPr lang="zh-CN" altLang="en-US"/>
          </a:p>
        </p:txBody>
      </p:sp>
      <p:sp>
        <p:nvSpPr>
          <p:cNvPr id="583682" name="Rectangle 2"/>
          <p:cNvSpPr>
            <a:spLocks noGrp="1" noChangeArrowheads="1"/>
          </p:cNvSpPr>
          <p:nvPr>
            <p:ph type="title"/>
          </p:nvPr>
        </p:nvSpPr>
        <p:spPr/>
        <p:txBody>
          <a:bodyPr/>
          <a:lstStyle/>
          <a:p>
            <a:r>
              <a:rPr lang="zh-CN" altLang="en-US" smtClean="0"/>
              <a:t>加密功能的实施方式</a:t>
            </a:r>
            <a:endParaRPr lang="zh-CN" altLang="en-US"/>
          </a:p>
        </p:txBody>
      </p:sp>
    </p:spTree>
    <p:extLst>
      <p:ext uri="{BB962C8B-B14F-4D97-AF65-F5344CB8AC3E}">
        <p14:creationId xmlns:p14="http://schemas.microsoft.com/office/powerpoint/2010/main" val="4145415956"/>
      </p:ext>
    </p:extLst>
  </p:cSld>
  <p:clrMapOvr>
    <a:masterClrMapping/>
  </p:clrMapOvr>
  <p:transition spd="slow">
    <p:pull/>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r>
              <a:rPr lang="zh-CN" altLang="en-US" smtClean="0"/>
              <a:t>第四章 密钥管理</a:t>
            </a:r>
            <a:r>
              <a:rPr lang="zh-CN" altLang="en-US"/>
              <a:t>与分配</a:t>
            </a:r>
          </a:p>
        </p:txBody>
      </p:sp>
      <p:sp>
        <p:nvSpPr>
          <p:cNvPr id="72707" name="Rectangle 3"/>
          <p:cNvSpPr>
            <a:spLocks noGrp="1" noChangeArrowheads="1"/>
          </p:cNvSpPr>
          <p:nvPr>
            <p:ph type="subTitle" idx="1"/>
          </p:nvPr>
        </p:nvSpPr>
        <p:spPr/>
        <p:txBody>
          <a:bodyPr/>
          <a:lstStyle/>
          <a:p>
            <a:endParaRPr lang="zh-CN" altLang="zh-CN"/>
          </a:p>
        </p:txBody>
      </p:sp>
    </p:spTree>
    <p:extLst>
      <p:ext uri="{BB962C8B-B14F-4D97-AF65-F5344CB8AC3E}">
        <p14:creationId xmlns:p14="http://schemas.microsoft.com/office/powerpoint/2010/main" val="2115983367"/>
      </p:ext>
    </p:extLst>
  </p:cSld>
  <p:clrMapOvr>
    <a:masterClrMapping/>
  </p:clrMapOvr>
  <p:transition spd="slow">
    <p:pull/>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normAutofit/>
          </a:bodyPr>
          <a:lstStyle/>
          <a:p>
            <a:r>
              <a:rPr lang="zh-CN" altLang="en-US" dirty="0" smtClean="0"/>
              <a:t>密钥管理是一种指导密钥生命期内相关技术问题的安全策略，以抵御各种潜在的威胁</a:t>
            </a:r>
          </a:p>
          <a:p>
            <a:pPr lvl="1"/>
            <a:r>
              <a:rPr lang="zh-CN" altLang="en-US" dirty="0" smtClean="0"/>
              <a:t>密钥生命期：密钥产生、存储、分配、使用、更换、撤销和销毁</a:t>
            </a:r>
          </a:p>
          <a:p>
            <a:pPr lvl="1"/>
            <a:r>
              <a:rPr lang="zh-CN" altLang="en-US" dirty="0" smtClean="0"/>
              <a:t>威胁：密钥泄漏，密钥失效，未授权滥用</a:t>
            </a:r>
          </a:p>
          <a:p>
            <a:r>
              <a:rPr lang="zh-CN" altLang="en-US" dirty="0" smtClean="0"/>
              <a:t>对称、非对称密码体制密钥管理完全不同</a:t>
            </a:r>
            <a:endParaRPr lang="en-US" altLang="zh-CN" dirty="0" smtClean="0"/>
          </a:p>
          <a:p>
            <a:pPr lvl="1"/>
            <a:r>
              <a:rPr lang="zh-CN" altLang="en-US" dirty="0" smtClean="0"/>
              <a:t>对称密钥的管理</a:t>
            </a:r>
          </a:p>
          <a:p>
            <a:pPr lvl="1"/>
            <a:r>
              <a:rPr lang="zh-CN" altLang="en-US" dirty="0" smtClean="0"/>
              <a:t>非对称密钥的管理</a:t>
            </a:r>
          </a:p>
          <a:p>
            <a:endParaRPr lang="zh-CN" altLang="en-US" dirty="0" smtClean="0"/>
          </a:p>
        </p:txBody>
      </p:sp>
      <p:sp>
        <p:nvSpPr>
          <p:cNvPr id="4098" name="Rectangle 2"/>
          <p:cNvSpPr>
            <a:spLocks noGrp="1" noChangeArrowheads="1"/>
          </p:cNvSpPr>
          <p:nvPr>
            <p:ph type="title"/>
          </p:nvPr>
        </p:nvSpPr>
        <p:spPr/>
        <p:txBody>
          <a:bodyPr/>
          <a:lstStyle/>
          <a:p>
            <a:r>
              <a:rPr lang="zh-CN" altLang="en-US" smtClean="0"/>
              <a:t>基本概念</a:t>
            </a:r>
            <a:endParaRPr lang="zh-CN" altLang="en-US"/>
          </a:p>
        </p:txBody>
      </p:sp>
    </p:spTree>
    <p:extLst>
      <p:ext uri="{BB962C8B-B14F-4D97-AF65-F5344CB8AC3E}">
        <p14:creationId xmlns:p14="http://schemas.microsoft.com/office/powerpoint/2010/main" val="3780098451"/>
      </p:ext>
    </p:extLst>
  </p:cSld>
  <p:clrMapOvr>
    <a:masterClrMapping/>
  </p:clrMapOvr>
  <p:transition spd="slow">
    <p:pull/>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4.1 </a:t>
            </a:r>
            <a:r>
              <a:rPr lang="zh-CN" altLang="en-US"/>
              <a:t>对称密码体制的密钥管理 </a:t>
            </a:r>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21922547"/>
      </p:ext>
    </p:extLst>
  </p:cSld>
  <p:clrMapOvr>
    <a:masterClrMapping/>
  </p:clrMapOvr>
  <p:transition spd="slow">
    <p:pull/>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Rot="1" noChangeArrowheads="1"/>
          </p:cNvSpPr>
          <p:nvPr>
            <p:ph idx="1"/>
          </p:nvPr>
        </p:nvSpPr>
        <p:spPr/>
        <p:txBody>
          <a:bodyPr>
            <a:normAutofit/>
          </a:bodyPr>
          <a:lstStyle/>
          <a:p>
            <a:r>
              <a:rPr lang="zh-CN" altLang="en-US" smtClean="0"/>
              <a:t>初级密钥</a:t>
            </a:r>
            <a:endParaRPr lang="en-US" altLang="zh-CN" smtClean="0"/>
          </a:p>
          <a:p>
            <a:pPr lvl="1"/>
            <a:r>
              <a:rPr lang="zh-CN" altLang="en-US" smtClean="0"/>
              <a:t>加解密数据</a:t>
            </a:r>
          </a:p>
          <a:p>
            <a:pPr lvl="1"/>
            <a:r>
              <a:rPr lang="zh-CN" altLang="en-US" b="1" smtClean="0"/>
              <a:t>初级文件密钥</a:t>
            </a:r>
            <a:r>
              <a:rPr lang="zh-CN" altLang="en-US" smtClean="0"/>
              <a:t>：生存周期与其保护的文件一样长</a:t>
            </a:r>
          </a:p>
          <a:p>
            <a:pPr lvl="1"/>
            <a:r>
              <a:rPr lang="zh-CN" altLang="en-US" b="1" smtClean="0"/>
              <a:t>初级通信（会话）密钥</a:t>
            </a:r>
            <a:r>
              <a:rPr lang="zh-CN" altLang="en-US" smtClean="0"/>
              <a:t>：一个密钥只使用一次，生存周期很短</a:t>
            </a:r>
          </a:p>
          <a:p>
            <a:r>
              <a:rPr lang="zh-CN" altLang="en-US" smtClean="0"/>
              <a:t>二级密钥</a:t>
            </a:r>
            <a:endParaRPr lang="en-US" altLang="zh-CN" smtClean="0"/>
          </a:p>
          <a:p>
            <a:pPr lvl="1"/>
            <a:r>
              <a:rPr lang="zh-CN" altLang="en-US" smtClean="0"/>
              <a:t>密钥加密密钥，保护初级密钥</a:t>
            </a:r>
          </a:p>
          <a:p>
            <a:r>
              <a:rPr lang="zh-CN" altLang="en-US" smtClean="0"/>
              <a:t>主密钥（最高级密钥）</a:t>
            </a:r>
          </a:p>
          <a:p>
            <a:pPr lvl="1"/>
            <a:r>
              <a:rPr lang="zh-CN" altLang="en-US" smtClean="0"/>
              <a:t>对二级密钥进行保护。</a:t>
            </a:r>
            <a:endParaRPr lang="en-US" altLang="zh-CN" smtClean="0"/>
          </a:p>
          <a:p>
            <a:pPr lvl="1"/>
            <a:r>
              <a:rPr lang="zh-CN" altLang="en-US" smtClean="0"/>
              <a:t>生存周期很长</a:t>
            </a:r>
            <a:endParaRPr lang="zh-CN" altLang="en-US"/>
          </a:p>
        </p:txBody>
      </p:sp>
      <p:sp>
        <p:nvSpPr>
          <p:cNvPr id="358402" name="Rectangle 2"/>
          <p:cNvSpPr>
            <a:spLocks noGrp="1" noRot="1" noChangeArrowheads="1"/>
          </p:cNvSpPr>
          <p:nvPr>
            <p:ph type="title"/>
          </p:nvPr>
        </p:nvSpPr>
        <p:spPr/>
        <p:txBody>
          <a:bodyPr/>
          <a:lstStyle/>
          <a:p>
            <a:r>
              <a:rPr lang="zh-CN" altLang="en-US" smtClean="0"/>
              <a:t>密钥分级 </a:t>
            </a:r>
            <a:endParaRPr lang="zh-CN" altLang="en-US"/>
          </a:p>
        </p:txBody>
      </p:sp>
    </p:spTree>
    <p:extLst>
      <p:ext uri="{BB962C8B-B14F-4D97-AF65-F5344CB8AC3E}">
        <p14:creationId xmlns:p14="http://schemas.microsoft.com/office/powerpoint/2010/main" val="505503466"/>
      </p:ext>
    </p:extLst>
  </p:cSld>
  <p:clrMapOvr>
    <a:masterClrMapping/>
  </p:clrMapOvr>
  <p:transition spd="slow">
    <p:pull/>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Rot="1" noChangeArrowheads="1"/>
          </p:cNvSpPr>
          <p:nvPr>
            <p:ph idx="1"/>
          </p:nvPr>
        </p:nvSpPr>
        <p:spPr/>
        <p:txBody>
          <a:bodyPr>
            <a:normAutofit/>
          </a:bodyPr>
          <a:lstStyle/>
          <a:p>
            <a:r>
              <a:rPr lang="zh-CN" altLang="en-US" dirty="0" smtClean="0"/>
              <a:t>主密钥的产生</a:t>
            </a:r>
          </a:p>
          <a:p>
            <a:pPr lvl="1"/>
            <a:r>
              <a:rPr lang="zh-CN" altLang="zh-CN" dirty="0" smtClean="0"/>
              <a:t>物理噪声源</a:t>
            </a:r>
            <a:r>
              <a:rPr lang="zh-CN" altLang="en-US" dirty="0" smtClean="0"/>
              <a:t>产生</a:t>
            </a:r>
            <a:r>
              <a:rPr lang="zh-CN" altLang="zh-CN" dirty="0"/>
              <a:t>真随机序列</a:t>
            </a:r>
            <a:r>
              <a:rPr lang="zh-CN" altLang="en-US" dirty="0" smtClean="0"/>
              <a:t>。  </a:t>
            </a:r>
          </a:p>
          <a:p>
            <a:r>
              <a:rPr lang="zh-CN" altLang="en-US" dirty="0" smtClean="0"/>
              <a:t>二级密钥的产生 </a:t>
            </a:r>
          </a:p>
          <a:p>
            <a:pPr lvl="1"/>
            <a:r>
              <a:rPr lang="zh-CN" altLang="en-US" dirty="0" smtClean="0"/>
              <a:t>随机数发生器</a:t>
            </a:r>
          </a:p>
          <a:p>
            <a:pPr lvl="1"/>
            <a:r>
              <a:rPr lang="zh-CN" altLang="en-US" dirty="0" smtClean="0"/>
              <a:t>主密钥</a:t>
            </a:r>
            <a:r>
              <a:rPr lang="en-US" altLang="zh-CN" dirty="0" smtClean="0"/>
              <a:t>+</a:t>
            </a:r>
            <a:r>
              <a:rPr lang="zh-CN" altLang="en-US" dirty="0" smtClean="0"/>
              <a:t>强密码算法</a:t>
            </a:r>
          </a:p>
          <a:p>
            <a:r>
              <a:rPr lang="zh-CN" altLang="en-US" dirty="0" smtClean="0"/>
              <a:t>初级密钥的产生</a:t>
            </a:r>
          </a:p>
          <a:p>
            <a:pPr lvl="1"/>
            <a:r>
              <a:rPr lang="zh-CN" altLang="en-US" dirty="0" smtClean="0"/>
              <a:t>把随机数视为受高级密钥（主、二级密钥）加密后的初级密钥，解密得初级密钥。 </a:t>
            </a:r>
            <a:endParaRPr lang="en-US" altLang="zh-CN" dirty="0" smtClean="0"/>
          </a:p>
          <a:p>
            <a:pPr lvl="1"/>
            <a:r>
              <a:rPr lang="en-US" altLang="zh-CN" dirty="0" smtClean="0"/>
              <a:t>K</a:t>
            </a:r>
            <a:r>
              <a:rPr lang="zh-CN" altLang="en-US" baseline="-25000" dirty="0" smtClean="0"/>
              <a:t>初</a:t>
            </a:r>
            <a:r>
              <a:rPr lang="en-US" altLang="zh-CN" dirty="0" smtClean="0"/>
              <a:t>=</a:t>
            </a:r>
            <a:r>
              <a:rPr lang="en-US" altLang="zh-CN" dirty="0" err="1" smtClean="0"/>
              <a:t>D</a:t>
            </a:r>
            <a:r>
              <a:rPr lang="en-US" altLang="zh-CN" baseline="-25000" dirty="0" err="1" smtClean="0"/>
              <a:t>k</a:t>
            </a:r>
            <a:r>
              <a:rPr lang="zh-CN" altLang="en-US" baseline="-25000" dirty="0" smtClean="0"/>
              <a:t>高</a:t>
            </a:r>
            <a:r>
              <a:rPr lang="en-US" altLang="zh-CN" dirty="0" smtClean="0"/>
              <a:t>(R)</a:t>
            </a:r>
            <a:endParaRPr lang="zh-CN" altLang="en-US" dirty="0"/>
          </a:p>
        </p:txBody>
      </p:sp>
      <p:sp>
        <p:nvSpPr>
          <p:cNvPr id="360450" name="Rectangle 2"/>
          <p:cNvSpPr>
            <a:spLocks noGrp="1" noRot="1" noChangeArrowheads="1"/>
          </p:cNvSpPr>
          <p:nvPr>
            <p:ph type="title"/>
          </p:nvPr>
        </p:nvSpPr>
        <p:spPr/>
        <p:txBody>
          <a:bodyPr/>
          <a:lstStyle/>
          <a:p>
            <a:r>
              <a:rPr lang="zh-CN" altLang="en-US" smtClean="0"/>
              <a:t>分级密钥产生</a:t>
            </a:r>
            <a:endParaRPr lang="zh-CN" altLang="en-US"/>
          </a:p>
        </p:txBody>
      </p:sp>
    </p:spTree>
    <p:extLst>
      <p:ext uri="{BB962C8B-B14F-4D97-AF65-F5344CB8AC3E}">
        <p14:creationId xmlns:p14="http://schemas.microsoft.com/office/powerpoint/2010/main" val="3798369327"/>
      </p:ext>
    </p:extLst>
  </p:cSld>
  <p:clrMapOvr>
    <a:masterClrMapping/>
  </p:clrMapOvr>
  <p:transition spd="slow">
    <p:pull/>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r>
              <a:rPr lang="zh-CN" altLang="en-US" dirty="0" smtClean="0"/>
              <a:t>密钥分发协议：</a:t>
            </a:r>
            <a:endParaRPr lang="en-US" altLang="zh-CN" dirty="0" smtClean="0"/>
          </a:p>
          <a:p>
            <a:pPr lvl="1"/>
            <a:r>
              <a:rPr lang="zh-CN" altLang="en-US" dirty="0" smtClean="0"/>
              <a:t>系统内的一个成员选择密钥，然后将它们安全传给其他成员</a:t>
            </a:r>
          </a:p>
          <a:p>
            <a:r>
              <a:rPr lang="zh-CN" altLang="en-US" dirty="0" smtClean="0"/>
              <a:t>密钥协定（商）协议：</a:t>
            </a:r>
            <a:endParaRPr lang="en-US" altLang="zh-CN" dirty="0" smtClean="0"/>
          </a:p>
          <a:p>
            <a:pPr lvl="1"/>
            <a:r>
              <a:rPr lang="zh-CN" altLang="en-US" dirty="0" smtClean="0"/>
              <a:t>系统两个或者多个成员在公开的信道上联合建立秘密密钥。</a:t>
            </a:r>
            <a:endParaRPr lang="en-US" altLang="zh-CN" dirty="0" smtClean="0"/>
          </a:p>
          <a:p>
            <a:pPr lvl="1"/>
            <a:r>
              <a:rPr lang="zh-CN" altLang="en-US" dirty="0" smtClean="0"/>
              <a:t>两个成员的密钥协定也称为密钥交换</a:t>
            </a:r>
            <a:r>
              <a:rPr lang="en-US" altLang="zh-CN" dirty="0" smtClean="0"/>
              <a:t>.</a:t>
            </a:r>
          </a:p>
          <a:p>
            <a:r>
              <a:rPr lang="zh-CN" altLang="en-US" dirty="0" smtClean="0"/>
              <a:t>有些协议既是密钥分发协议，也是密钥协定协议</a:t>
            </a:r>
            <a:r>
              <a:rPr lang="en-US" altLang="zh-CN" dirty="0" smtClean="0"/>
              <a:t>.</a:t>
            </a:r>
          </a:p>
          <a:p>
            <a:pPr lvl="1"/>
            <a:endParaRPr lang="en-US" altLang="zh-CN" dirty="0"/>
          </a:p>
        </p:txBody>
      </p:sp>
      <p:sp>
        <p:nvSpPr>
          <p:cNvPr id="25602" name="Rectangle 2"/>
          <p:cNvSpPr>
            <a:spLocks noGrp="1" noChangeArrowheads="1"/>
          </p:cNvSpPr>
          <p:nvPr>
            <p:ph type="title"/>
          </p:nvPr>
        </p:nvSpPr>
        <p:spPr/>
        <p:txBody>
          <a:bodyPr/>
          <a:lstStyle/>
          <a:p>
            <a:r>
              <a:rPr lang="zh-CN" altLang="en-US" smtClean="0"/>
              <a:t>密钥分配技术（协议）</a:t>
            </a:r>
            <a:endParaRPr lang="zh-CN" altLang="en-US"/>
          </a:p>
        </p:txBody>
      </p:sp>
    </p:spTree>
    <p:extLst>
      <p:ext uri="{BB962C8B-B14F-4D97-AF65-F5344CB8AC3E}">
        <p14:creationId xmlns:p14="http://schemas.microsoft.com/office/powerpoint/2010/main" val="1106832121"/>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p:txBody>
          <a:bodyPr/>
          <a:lstStyle/>
          <a:p>
            <a:r>
              <a:rPr lang="zh-CN" altLang="en-US" smtClean="0"/>
              <a:t>安全服务是由安全机制来实现的</a:t>
            </a:r>
          </a:p>
          <a:p>
            <a:r>
              <a:rPr lang="zh-CN" altLang="en-US" smtClean="0"/>
              <a:t>一种安全机制可以实现一种或者多种安全服务</a:t>
            </a:r>
          </a:p>
          <a:p>
            <a:r>
              <a:rPr lang="zh-CN" altLang="en-US" smtClean="0"/>
              <a:t>一种安全服务可以由一种或者多种安全机制来实现 </a:t>
            </a:r>
            <a:endParaRPr lang="zh-CN" altLang="en-US"/>
          </a:p>
        </p:txBody>
      </p:sp>
      <p:sp>
        <p:nvSpPr>
          <p:cNvPr id="563202" name="Rectangle 2"/>
          <p:cNvSpPr>
            <a:spLocks noGrp="1" noChangeArrowheads="1"/>
          </p:cNvSpPr>
          <p:nvPr>
            <p:ph type="title"/>
          </p:nvPr>
        </p:nvSpPr>
        <p:spPr/>
        <p:txBody>
          <a:bodyPr/>
          <a:lstStyle/>
          <a:p>
            <a:r>
              <a:rPr lang="zh-CN" altLang="en-US" smtClean="0"/>
              <a:t>安全服务与安全机制的关系</a:t>
            </a:r>
            <a:endParaRPr lang="zh-CN" altLang="en-US"/>
          </a:p>
        </p:txBody>
      </p:sp>
    </p:spTree>
    <p:extLst>
      <p:ext uri="{BB962C8B-B14F-4D97-AF65-F5344CB8AC3E}">
        <p14:creationId xmlns:p14="http://schemas.microsoft.com/office/powerpoint/2010/main" val="713169550"/>
      </p:ext>
    </p:extLst>
  </p:cSld>
  <p:clrMapOvr>
    <a:masterClrMapping/>
  </p:clrMapOvr>
  <p:transition spd="slow">
    <p:pull/>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normAutofit/>
          </a:bodyPr>
          <a:lstStyle/>
          <a:p>
            <a:r>
              <a:rPr lang="zh-CN" altLang="en-US" smtClean="0"/>
              <a:t>当前的主流方式。</a:t>
            </a:r>
          </a:p>
          <a:p>
            <a:pPr lvl="1"/>
            <a:r>
              <a:rPr lang="en-US" altLang="zh-CN" smtClean="0"/>
              <a:t>KDC</a:t>
            </a:r>
            <a:r>
              <a:rPr lang="zh-CN" altLang="en-US" smtClean="0"/>
              <a:t>与每个用户共享一个密钥加密密钥（二级）；</a:t>
            </a:r>
          </a:p>
          <a:p>
            <a:pPr lvl="1"/>
            <a:r>
              <a:rPr lang="zh-CN" altLang="en-US" smtClean="0"/>
              <a:t>用户向</a:t>
            </a:r>
            <a:r>
              <a:rPr lang="en-US" altLang="zh-CN" smtClean="0"/>
              <a:t>KDC</a:t>
            </a:r>
            <a:r>
              <a:rPr lang="zh-CN" altLang="en-US" smtClean="0"/>
              <a:t>申请会话密钥；</a:t>
            </a:r>
            <a:endParaRPr lang="en-US" altLang="zh-CN" smtClean="0"/>
          </a:p>
          <a:p>
            <a:pPr lvl="1"/>
            <a:r>
              <a:rPr lang="en-US" altLang="zh-CN" smtClean="0"/>
              <a:t>KDC</a:t>
            </a:r>
            <a:r>
              <a:rPr lang="zh-CN" altLang="en-US" smtClean="0"/>
              <a:t>生成会话密钥；</a:t>
            </a:r>
            <a:endParaRPr lang="en-US" altLang="zh-CN" smtClean="0"/>
          </a:p>
          <a:p>
            <a:pPr lvl="1"/>
            <a:r>
              <a:rPr lang="en-US" altLang="zh-CN" smtClean="0"/>
              <a:t>KDC</a:t>
            </a:r>
            <a:r>
              <a:rPr lang="zh-CN" altLang="en-US" smtClean="0"/>
              <a:t>用</a:t>
            </a:r>
            <a:r>
              <a:rPr lang="zh-CN" altLang="en-US" b="1" smtClean="0"/>
              <a:t>密钥加密密钥</a:t>
            </a:r>
            <a:r>
              <a:rPr lang="zh-CN" altLang="en-US" smtClean="0"/>
              <a:t>加密</a:t>
            </a:r>
            <a:r>
              <a:rPr lang="zh-CN" altLang="en-US" b="1" smtClean="0"/>
              <a:t>会话密钥</a:t>
            </a:r>
            <a:r>
              <a:rPr lang="zh-CN" altLang="en-US" smtClean="0"/>
              <a:t>分发给用户。</a:t>
            </a:r>
          </a:p>
          <a:p>
            <a:r>
              <a:rPr lang="zh-CN" altLang="en-US" smtClean="0"/>
              <a:t>优点：</a:t>
            </a:r>
            <a:endParaRPr lang="en-US" altLang="zh-CN" smtClean="0"/>
          </a:p>
          <a:p>
            <a:pPr lvl="1"/>
            <a:r>
              <a:rPr lang="zh-CN" altLang="en-US" smtClean="0"/>
              <a:t>用户不保存工作密钥，可实现一报一密；</a:t>
            </a:r>
          </a:p>
          <a:p>
            <a:r>
              <a:rPr lang="zh-CN" altLang="en-US" smtClean="0"/>
              <a:t>缺点：</a:t>
            </a:r>
            <a:endParaRPr lang="en-US" altLang="zh-CN" smtClean="0"/>
          </a:p>
          <a:p>
            <a:pPr lvl="1"/>
            <a:r>
              <a:rPr lang="zh-CN" altLang="en-US" smtClean="0"/>
              <a:t>通信量大，需较好的鉴别功能，以识别</a:t>
            </a:r>
            <a:r>
              <a:rPr lang="en-US" altLang="zh-CN" smtClean="0"/>
              <a:t>KDC</a:t>
            </a:r>
            <a:r>
              <a:rPr lang="zh-CN" altLang="en-US" smtClean="0"/>
              <a:t>和用户。</a:t>
            </a:r>
            <a:endParaRPr lang="zh-CN" altLang="en-US"/>
          </a:p>
        </p:txBody>
      </p:sp>
      <p:sp>
        <p:nvSpPr>
          <p:cNvPr id="29698" name="Rectangle 2"/>
          <p:cNvSpPr>
            <a:spLocks noGrp="1" noChangeArrowheads="1"/>
          </p:cNvSpPr>
          <p:nvPr>
            <p:ph type="title"/>
          </p:nvPr>
        </p:nvSpPr>
        <p:spPr/>
        <p:txBody>
          <a:bodyPr/>
          <a:lstStyle/>
          <a:p>
            <a:r>
              <a:rPr lang="zh-CN" altLang="en-US" smtClean="0"/>
              <a:t>密钥分配中心方式</a:t>
            </a:r>
            <a:endParaRPr lang="zh-CN" altLang="en-US"/>
          </a:p>
        </p:txBody>
      </p:sp>
    </p:spTree>
    <p:extLst>
      <p:ext uri="{BB962C8B-B14F-4D97-AF65-F5344CB8AC3E}">
        <p14:creationId xmlns:p14="http://schemas.microsoft.com/office/powerpoint/2010/main" val="4091864843"/>
      </p:ext>
    </p:extLst>
  </p:cSld>
  <p:clrMapOvr>
    <a:masterClrMapping/>
  </p:clrMapOvr>
  <p:transition spd="slow">
    <p:pull/>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069" name="Group 5"/>
          <p:cNvGrpSpPr>
            <a:grpSpLocks/>
          </p:cNvGrpSpPr>
          <p:nvPr/>
        </p:nvGrpSpPr>
        <p:grpSpPr bwMode="auto">
          <a:xfrm>
            <a:off x="838200" y="1285860"/>
            <a:ext cx="7620000" cy="3951288"/>
            <a:chOff x="528" y="1207"/>
            <a:chExt cx="4800" cy="2489"/>
          </a:xfrm>
        </p:grpSpPr>
        <p:sp>
          <p:nvSpPr>
            <p:cNvPr id="216070" name="Oval 6"/>
            <p:cNvSpPr>
              <a:spLocks noChangeArrowheads="1"/>
            </p:cNvSpPr>
            <p:nvPr/>
          </p:nvSpPr>
          <p:spPr bwMode="auto">
            <a:xfrm>
              <a:off x="2541" y="3074"/>
              <a:ext cx="581" cy="622"/>
            </a:xfrm>
            <a:prstGeom prst="ellipse">
              <a:avLst/>
            </a:prstGeom>
            <a:solidFill>
              <a:schemeClr val="hlink"/>
            </a:solidFill>
            <a:ln w="9525">
              <a:solidFill>
                <a:srgbClr val="000000"/>
              </a:solidFill>
              <a:round/>
              <a:headEnd/>
              <a:tailEnd/>
            </a:ln>
          </p:spPr>
          <p:txBody>
            <a:bodyPr/>
            <a:lstStyle/>
            <a:p>
              <a:pPr algn="just"/>
              <a:endParaRPr lang="zh-CN" altLang="zh-CN" b="1" baseline="30000">
                <a:latin typeface="Times New Roman" pitchFamily="18" charset="0"/>
              </a:endParaRPr>
            </a:p>
          </p:txBody>
        </p:sp>
        <p:sp>
          <p:nvSpPr>
            <p:cNvPr id="216071" name="Oval 7"/>
            <p:cNvSpPr>
              <a:spLocks noChangeArrowheads="1"/>
            </p:cNvSpPr>
            <p:nvPr/>
          </p:nvSpPr>
          <p:spPr bwMode="auto">
            <a:xfrm>
              <a:off x="589" y="2064"/>
              <a:ext cx="582" cy="623"/>
            </a:xfrm>
            <a:prstGeom prst="ellipse">
              <a:avLst/>
            </a:prstGeom>
            <a:solidFill>
              <a:schemeClr val="hlink"/>
            </a:solidFill>
            <a:ln w="9525">
              <a:solidFill>
                <a:srgbClr val="000000"/>
              </a:solidFill>
              <a:round/>
              <a:headEnd/>
              <a:tailEnd/>
            </a:ln>
          </p:spPr>
          <p:txBody>
            <a:bodyPr/>
            <a:lstStyle/>
            <a:p>
              <a:pPr algn="just"/>
              <a:endParaRPr lang="zh-CN" altLang="zh-CN" b="1" baseline="30000">
                <a:latin typeface="Times New Roman" pitchFamily="18" charset="0"/>
              </a:endParaRPr>
            </a:p>
          </p:txBody>
        </p:sp>
        <p:sp>
          <p:nvSpPr>
            <p:cNvPr id="216072" name="Text Box 8"/>
            <p:cNvSpPr txBox="1">
              <a:spLocks noChangeArrowheads="1"/>
            </p:cNvSpPr>
            <p:nvPr/>
          </p:nvSpPr>
          <p:spPr bwMode="auto">
            <a:xfrm>
              <a:off x="528" y="2213"/>
              <a:ext cx="788" cy="373"/>
            </a:xfrm>
            <a:prstGeom prst="rect">
              <a:avLst/>
            </a:prstGeom>
            <a:noFill/>
            <a:ln>
              <a:noFill/>
            </a:ln>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latin typeface="Times New Roman" pitchFamily="18" charset="0"/>
                </a:rPr>
                <a:t>  </a:t>
              </a:r>
              <a:r>
                <a:rPr lang="zh-CN" altLang="en-US" b="1">
                  <a:latin typeface="Times New Roman" pitchFamily="18" charset="0"/>
                </a:rPr>
                <a:t>用户</a:t>
              </a:r>
              <a:r>
                <a:rPr lang="en-US" altLang="zh-CN" b="1">
                  <a:latin typeface="Times New Roman" pitchFamily="18" charset="0"/>
                </a:rPr>
                <a:t>A</a:t>
              </a:r>
            </a:p>
          </p:txBody>
        </p:sp>
        <p:sp>
          <p:nvSpPr>
            <p:cNvPr id="216073" name="Text Box 9"/>
            <p:cNvSpPr txBox="1">
              <a:spLocks noChangeArrowheads="1"/>
            </p:cNvSpPr>
            <p:nvPr/>
          </p:nvSpPr>
          <p:spPr bwMode="auto">
            <a:xfrm>
              <a:off x="576" y="3312"/>
              <a:ext cx="1891"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dirty="0">
                  <a:latin typeface="宋体" pitchFamily="2" charset="-122"/>
                </a:rPr>
                <a:t>③ </a:t>
              </a:r>
              <a:r>
                <a:rPr lang="en-US" altLang="zh-CN" sz="1800" b="1" dirty="0">
                  <a:latin typeface="Times New Roman" pitchFamily="18" charset="0"/>
                </a:rPr>
                <a:t>E</a:t>
              </a:r>
              <a:r>
                <a:rPr lang="en-US" altLang="zh-CN" sz="1800" b="1" baseline="-25000" dirty="0">
                  <a:latin typeface="Times New Roman" pitchFamily="18" charset="0"/>
                </a:rPr>
                <a:t>KB</a:t>
              </a:r>
              <a:r>
                <a:rPr lang="en-US" altLang="zh-CN" sz="1800" b="1" dirty="0">
                  <a:latin typeface="Times New Roman" pitchFamily="18" charset="0"/>
                </a:rPr>
                <a:t>[ID</a:t>
              </a:r>
              <a:r>
                <a:rPr lang="en-US" altLang="zh-CN" sz="1800" b="1" baseline="-25000" dirty="0">
                  <a:latin typeface="Times New Roman" pitchFamily="18" charset="0"/>
                </a:rPr>
                <a:t>A</a:t>
              </a:r>
              <a:r>
                <a:rPr lang="zh-CN" altLang="en-US" sz="1800" b="1" dirty="0">
                  <a:latin typeface="Times New Roman" pitchFamily="18" charset="0"/>
                </a:rPr>
                <a:t>，</a:t>
              </a:r>
              <a:r>
                <a:rPr lang="en-US" altLang="zh-CN" sz="1800" b="1" dirty="0">
                  <a:latin typeface="Times New Roman" pitchFamily="18" charset="0"/>
                </a:rPr>
                <a:t>K</a:t>
              </a:r>
              <a:r>
                <a:rPr lang="en-US" altLang="zh-CN" sz="1800" b="1" baseline="-25000" dirty="0">
                  <a:latin typeface="Times New Roman" pitchFamily="18" charset="0"/>
                </a:rPr>
                <a:t>S</a:t>
              </a:r>
              <a:r>
                <a:rPr lang="zh-CN" altLang="en-US" sz="1800" b="1" dirty="0">
                  <a:latin typeface="Times New Roman" pitchFamily="18" charset="0"/>
                </a:rPr>
                <a:t>，</a:t>
              </a:r>
              <a:r>
                <a:rPr lang="en-US" altLang="zh-CN" sz="1800" b="1" dirty="0">
                  <a:latin typeface="Times New Roman" pitchFamily="18" charset="0"/>
                </a:rPr>
                <a:t>T</a:t>
              </a:r>
              <a:r>
                <a:rPr lang="en-US" altLang="zh-CN" sz="1800" b="1" dirty="0" smtClean="0">
                  <a:latin typeface="Times New Roman" pitchFamily="18" charset="0"/>
                </a:rPr>
                <a:t>]</a:t>
              </a:r>
            </a:p>
          </p:txBody>
        </p:sp>
        <p:sp>
          <p:nvSpPr>
            <p:cNvPr id="216074" name="Text Box 10"/>
            <p:cNvSpPr txBox="1">
              <a:spLocks noChangeArrowheads="1"/>
            </p:cNvSpPr>
            <p:nvPr/>
          </p:nvSpPr>
          <p:spPr bwMode="auto">
            <a:xfrm>
              <a:off x="1316" y="2203"/>
              <a:ext cx="2521" cy="37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latin typeface="宋体" pitchFamily="2" charset="-122"/>
                </a:rPr>
                <a:t>②</a:t>
              </a:r>
              <a:r>
                <a:rPr lang="en-US" altLang="zh-CN" sz="1800" b="1">
                  <a:latin typeface="Times New Roman" pitchFamily="18" charset="0"/>
                </a:rPr>
                <a:t>E</a:t>
              </a:r>
              <a:r>
                <a:rPr lang="en-US" altLang="zh-CN" sz="1800" b="1" baseline="-25000">
                  <a:latin typeface="Times New Roman" pitchFamily="18" charset="0"/>
                </a:rPr>
                <a:t>KA</a:t>
              </a:r>
              <a:r>
                <a:rPr lang="en-US" altLang="zh-CN" sz="1800" b="1">
                  <a:latin typeface="Times New Roman" pitchFamily="18" charset="0"/>
                </a:rPr>
                <a:t>[ID</a:t>
              </a:r>
              <a:r>
                <a:rPr lang="en-US" altLang="zh-CN" sz="1800" b="1" baseline="-25000">
                  <a:latin typeface="Times New Roman" pitchFamily="18" charset="0"/>
                </a:rPr>
                <a:t>B</a:t>
              </a:r>
              <a:r>
                <a:rPr lang="zh-CN" altLang="en-US" sz="1800" b="1">
                  <a:latin typeface="Times New Roman" pitchFamily="18" charset="0"/>
                </a:rPr>
                <a:t>，</a:t>
              </a:r>
              <a:r>
                <a:rPr lang="en-US" altLang="zh-CN" sz="1800" b="1">
                  <a:latin typeface="Times New Roman" pitchFamily="18" charset="0"/>
                </a:rPr>
                <a:t>K</a:t>
              </a:r>
              <a:r>
                <a:rPr lang="en-US" altLang="zh-CN" sz="1800" b="1" baseline="-25000">
                  <a:latin typeface="Times New Roman" pitchFamily="18" charset="0"/>
                </a:rPr>
                <a:t>S</a:t>
              </a:r>
              <a:r>
                <a:rPr lang="zh-CN" altLang="en-US" sz="1800" b="1">
                  <a:latin typeface="Times New Roman" pitchFamily="18" charset="0"/>
                </a:rPr>
                <a:t>，</a:t>
              </a:r>
              <a:r>
                <a:rPr lang="en-US" altLang="zh-CN" sz="1800" b="1">
                  <a:latin typeface="Times New Roman" pitchFamily="18" charset="0"/>
                </a:rPr>
                <a:t>T</a:t>
              </a:r>
              <a:r>
                <a:rPr lang="zh-CN" altLang="en-US" sz="1800" b="1">
                  <a:latin typeface="Times New Roman" pitchFamily="18" charset="0"/>
                </a:rPr>
                <a:t>，</a:t>
              </a:r>
              <a:r>
                <a:rPr lang="en-US" altLang="zh-CN" sz="1800" b="1">
                  <a:latin typeface="Times New Roman" pitchFamily="18" charset="0"/>
                </a:rPr>
                <a:t>E</a:t>
              </a:r>
              <a:r>
                <a:rPr lang="en-US" altLang="zh-CN" sz="1800" b="1" baseline="-25000">
                  <a:latin typeface="Times New Roman" pitchFamily="18" charset="0"/>
                </a:rPr>
                <a:t>KB</a:t>
              </a:r>
              <a:r>
                <a:rPr lang="en-US" altLang="zh-CN" sz="1800" b="1">
                  <a:latin typeface="Times New Roman" pitchFamily="18" charset="0"/>
                </a:rPr>
                <a:t>[ID</a:t>
              </a:r>
              <a:r>
                <a:rPr lang="en-US" altLang="zh-CN" sz="1800" b="1" baseline="-25000">
                  <a:latin typeface="Times New Roman" pitchFamily="18" charset="0"/>
                </a:rPr>
                <a:t>A</a:t>
              </a:r>
              <a:r>
                <a:rPr lang="en-US" altLang="zh-CN" sz="1800" b="1">
                  <a:latin typeface="Times New Roman" pitchFamily="18" charset="0"/>
                </a:rPr>
                <a:t>, K</a:t>
              </a:r>
              <a:r>
                <a:rPr lang="en-US" altLang="zh-CN" sz="1800" b="1" baseline="-25000">
                  <a:latin typeface="Times New Roman" pitchFamily="18" charset="0"/>
                </a:rPr>
                <a:t>S</a:t>
              </a:r>
              <a:r>
                <a:rPr lang="en-US" altLang="zh-CN" sz="1800" b="1">
                  <a:latin typeface="Times New Roman" pitchFamily="18" charset="0"/>
                </a:rPr>
                <a:t>,T]]</a:t>
              </a:r>
            </a:p>
          </p:txBody>
        </p:sp>
        <p:sp>
          <p:nvSpPr>
            <p:cNvPr id="216075" name="Text Box 11"/>
            <p:cNvSpPr txBox="1">
              <a:spLocks noChangeArrowheads="1"/>
            </p:cNvSpPr>
            <p:nvPr/>
          </p:nvSpPr>
          <p:spPr bwMode="auto">
            <a:xfrm>
              <a:off x="1219" y="1652"/>
              <a:ext cx="1345" cy="37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latin typeface="宋体" pitchFamily="2" charset="-122"/>
                </a:rPr>
                <a:t>  ① </a:t>
              </a:r>
              <a:r>
                <a:rPr lang="en-US" altLang="zh-CN" sz="1800" b="1">
                  <a:latin typeface="Times New Roman" pitchFamily="18" charset="0"/>
                </a:rPr>
                <a:t>ID</a:t>
              </a:r>
              <a:r>
                <a:rPr lang="en-US" altLang="zh-CN" sz="1800" b="1" baseline="-25000">
                  <a:latin typeface="Times New Roman" pitchFamily="18" charset="0"/>
                </a:rPr>
                <a:t>A</a:t>
              </a:r>
              <a:r>
                <a:rPr lang="en-US" altLang="zh-CN" sz="1800" b="1">
                  <a:latin typeface="宋体" pitchFamily="2" charset="-122"/>
                </a:rPr>
                <a:t>‖</a:t>
              </a:r>
              <a:r>
                <a:rPr lang="en-US" altLang="zh-CN" sz="1800" b="1">
                  <a:latin typeface="Times New Roman" pitchFamily="18" charset="0"/>
                </a:rPr>
                <a:t>ID</a:t>
              </a:r>
              <a:r>
                <a:rPr lang="en-US" altLang="zh-CN" sz="1800" b="1" baseline="-25000">
                  <a:latin typeface="Times New Roman" pitchFamily="18" charset="0"/>
                </a:rPr>
                <a:t>B</a:t>
              </a:r>
              <a:endParaRPr lang="en-US" altLang="zh-CN" sz="1800" b="1">
                <a:latin typeface="宋体" pitchFamily="2" charset="-122"/>
              </a:endParaRPr>
            </a:p>
          </p:txBody>
        </p:sp>
        <p:sp>
          <p:nvSpPr>
            <p:cNvPr id="216076" name="Text Box 12"/>
            <p:cNvSpPr txBox="1">
              <a:spLocks noChangeArrowheads="1"/>
            </p:cNvSpPr>
            <p:nvPr/>
          </p:nvSpPr>
          <p:spPr bwMode="auto">
            <a:xfrm>
              <a:off x="4014" y="1207"/>
              <a:ext cx="1055" cy="9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400" b="1">
                  <a:latin typeface="Times New Roman" pitchFamily="18" charset="0"/>
                </a:rPr>
                <a:t>KDC</a:t>
              </a:r>
            </a:p>
            <a:p>
              <a:pPr algn="just"/>
              <a:endParaRPr lang="en-US" altLang="zh-CN" sz="2400" b="1" baseline="30000">
                <a:latin typeface="Times New Roman" pitchFamily="18" charset="0"/>
              </a:endParaRPr>
            </a:p>
            <a:p>
              <a:pPr algn="just"/>
              <a:endParaRPr lang="en-US" altLang="zh-CN" sz="2400" b="1" baseline="30000">
                <a:latin typeface="Times New Roman" pitchFamily="18" charset="0"/>
              </a:endParaRPr>
            </a:p>
            <a:p>
              <a:pPr algn="just"/>
              <a:r>
                <a:rPr lang="en-US" altLang="zh-CN" sz="2400" b="1" baseline="30000">
                  <a:latin typeface="Times New Roman" pitchFamily="18" charset="0"/>
                </a:rPr>
                <a:t>       </a:t>
              </a:r>
              <a:r>
                <a:rPr lang="zh-CN" altLang="en-US" sz="2400" b="1" baseline="30000">
                  <a:latin typeface="Times New Roman" pitchFamily="18" charset="0"/>
                </a:rPr>
                <a:t>用户专用基</a:t>
              </a:r>
            </a:p>
            <a:p>
              <a:pPr algn="just"/>
              <a:r>
                <a:rPr lang="zh-CN" altLang="en-US" sz="2400" b="1" baseline="30000">
                  <a:latin typeface="Times New Roman" pitchFamily="18" charset="0"/>
                </a:rPr>
                <a:t>       </a:t>
              </a:r>
              <a:r>
                <a:rPr lang="zh-CN" altLang="en-US" sz="2400" b="1" baseline="30000" smtClean="0">
                  <a:latin typeface="Times New Roman" pitchFamily="18" charset="0"/>
                </a:rPr>
                <a:t>本</a:t>
              </a:r>
              <a:r>
                <a:rPr lang="zh-CN" altLang="en-US" sz="2400" b="1" baseline="30000">
                  <a:latin typeface="Times New Roman" pitchFamily="18" charset="0"/>
                </a:rPr>
                <a:t>密钥文件</a:t>
              </a:r>
              <a:endParaRPr lang="zh-CN" altLang="en-US" sz="2400" b="1">
                <a:latin typeface="Times New Roman" pitchFamily="18" charset="0"/>
              </a:endParaRPr>
            </a:p>
          </p:txBody>
        </p:sp>
        <p:sp>
          <p:nvSpPr>
            <p:cNvPr id="216077" name="Text Box 13"/>
            <p:cNvSpPr txBox="1">
              <a:spLocks noChangeArrowheads="1"/>
            </p:cNvSpPr>
            <p:nvPr/>
          </p:nvSpPr>
          <p:spPr bwMode="auto">
            <a:xfrm>
              <a:off x="2480" y="3222"/>
              <a:ext cx="78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latin typeface="Times New Roman" pitchFamily="18" charset="0"/>
                </a:rPr>
                <a:t>  </a:t>
              </a:r>
              <a:r>
                <a:rPr lang="zh-CN" altLang="en-US" b="1">
                  <a:latin typeface="Times New Roman" pitchFamily="18" charset="0"/>
                </a:rPr>
                <a:t>用户</a:t>
              </a:r>
              <a:r>
                <a:rPr lang="en-US" altLang="zh-CN" b="1">
                  <a:latin typeface="Times New Roman" pitchFamily="18" charset="0"/>
                </a:rPr>
                <a:t>B</a:t>
              </a:r>
            </a:p>
          </p:txBody>
        </p:sp>
        <p:sp>
          <p:nvSpPr>
            <p:cNvPr id="216078" name="Rectangle 14"/>
            <p:cNvSpPr>
              <a:spLocks noChangeArrowheads="1"/>
            </p:cNvSpPr>
            <p:nvPr/>
          </p:nvSpPr>
          <p:spPr bwMode="auto">
            <a:xfrm>
              <a:off x="3873" y="1705"/>
              <a:ext cx="1455" cy="14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16079" name="Rectangle 15"/>
            <p:cNvSpPr>
              <a:spLocks noChangeArrowheads="1"/>
            </p:cNvSpPr>
            <p:nvPr/>
          </p:nvSpPr>
          <p:spPr bwMode="auto">
            <a:xfrm>
              <a:off x="4176" y="2160"/>
              <a:ext cx="872" cy="923"/>
            </a:xfrm>
            <a:prstGeom prst="rect">
              <a:avLst/>
            </a:prstGeom>
            <a:solidFill>
              <a:srgbClr val="FFFFFF"/>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b="1" baseline="30000">
                  <a:latin typeface="Times New Roman" pitchFamily="18" charset="0"/>
                </a:rPr>
                <a:t>   </a:t>
              </a:r>
            </a:p>
            <a:p>
              <a:pPr algn="just"/>
              <a:r>
                <a:rPr lang="en-US" altLang="zh-CN" sz="2400" b="1" baseline="30000">
                  <a:latin typeface="Times New Roman" pitchFamily="18" charset="0"/>
                </a:rPr>
                <a:t>  A         K</a:t>
              </a:r>
              <a:r>
                <a:rPr lang="en-US" altLang="zh-CN" sz="2400" b="1" baseline="-25000">
                  <a:latin typeface="Times New Roman" pitchFamily="18" charset="0"/>
                </a:rPr>
                <a:t>A  </a:t>
              </a:r>
              <a:endParaRPr lang="en-US" altLang="zh-CN" sz="2400" b="1" baseline="30000">
                <a:latin typeface="Times New Roman" pitchFamily="18" charset="0"/>
              </a:endParaRPr>
            </a:p>
            <a:p>
              <a:pPr algn="just"/>
              <a:r>
                <a:rPr lang="en-US" altLang="zh-CN" sz="2400" b="1" baseline="30000">
                  <a:latin typeface="Times New Roman" pitchFamily="18" charset="0"/>
                </a:rPr>
                <a:t>   </a:t>
              </a:r>
            </a:p>
            <a:p>
              <a:pPr algn="just"/>
              <a:r>
                <a:rPr lang="en-US" altLang="zh-CN" sz="2400" b="1" baseline="30000">
                  <a:latin typeface="Times New Roman" pitchFamily="18" charset="0"/>
                </a:rPr>
                <a:t>  B         K</a:t>
              </a:r>
              <a:r>
                <a:rPr lang="en-US" altLang="zh-CN" sz="2400" b="1" baseline="-25000">
                  <a:latin typeface="Times New Roman" pitchFamily="18" charset="0"/>
                </a:rPr>
                <a:t>B</a:t>
              </a:r>
              <a:endParaRPr lang="en-US" altLang="zh-CN" sz="2400" b="1" baseline="30000">
                <a:latin typeface="Times New Roman" pitchFamily="18" charset="0"/>
              </a:endParaRPr>
            </a:p>
            <a:p>
              <a:pPr algn="just"/>
              <a:r>
                <a:rPr lang="en-US" altLang="zh-CN" b="1" smtClean="0">
                  <a:latin typeface="Times New Roman" pitchFamily="18" charset="0"/>
                </a:rPr>
                <a:t>.   </a:t>
              </a:r>
              <a:r>
                <a:rPr lang="en-US" altLang="zh-CN" b="1">
                  <a:latin typeface="Times New Roman" pitchFamily="18" charset="0"/>
                </a:rPr>
                <a:t>.</a:t>
              </a:r>
            </a:p>
            <a:p>
              <a:pPr algn="just"/>
              <a:r>
                <a:rPr lang="en-US" altLang="zh-CN" b="1" smtClean="0">
                  <a:latin typeface="Times New Roman" pitchFamily="18" charset="0"/>
                </a:rPr>
                <a:t>.   </a:t>
              </a:r>
              <a:r>
                <a:rPr lang="en-US" altLang="zh-CN" b="1">
                  <a:latin typeface="Times New Roman" pitchFamily="18" charset="0"/>
                </a:rPr>
                <a:t>. </a:t>
              </a:r>
            </a:p>
          </p:txBody>
        </p:sp>
        <p:sp>
          <p:nvSpPr>
            <p:cNvPr id="216080" name="Line 16"/>
            <p:cNvSpPr>
              <a:spLocks noChangeShapeType="1"/>
            </p:cNvSpPr>
            <p:nvPr/>
          </p:nvSpPr>
          <p:spPr bwMode="auto">
            <a:xfrm>
              <a:off x="4176" y="2784"/>
              <a:ext cx="8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6081" name="Line 17"/>
            <p:cNvSpPr>
              <a:spLocks noChangeShapeType="1"/>
            </p:cNvSpPr>
            <p:nvPr/>
          </p:nvSpPr>
          <p:spPr bwMode="auto">
            <a:xfrm>
              <a:off x="4176" y="2496"/>
              <a:ext cx="8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6082" name="Line 18"/>
            <p:cNvSpPr>
              <a:spLocks noChangeShapeType="1"/>
            </p:cNvSpPr>
            <p:nvPr/>
          </p:nvSpPr>
          <p:spPr bwMode="auto">
            <a:xfrm>
              <a:off x="4568" y="2160"/>
              <a:ext cx="0" cy="9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6083" name="Freeform 19"/>
            <p:cNvSpPr>
              <a:spLocks/>
            </p:cNvSpPr>
            <p:nvPr/>
          </p:nvSpPr>
          <p:spPr bwMode="auto">
            <a:xfrm>
              <a:off x="1170" y="1767"/>
              <a:ext cx="2473" cy="560"/>
            </a:xfrm>
            <a:custGeom>
              <a:avLst/>
              <a:gdLst>
                <a:gd name="T0" fmla="*/ 0 w 3060"/>
                <a:gd name="T1" fmla="*/ 702 h 702"/>
                <a:gd name="T2" fmla="*/ 1620 w 3060"/>
                <a:gd name="T3" fmla="*/ 78 h 702"/>
                <a:gd name="T4" fmla="*/ 3060 w 3060"/>
                <a:gd name="T5" fmla="*/ 234 h 702"/>
              </a:gdLst>
              <a:ahLst/>
              <a:cxnLst>
                <a:cxn ang="0">
                  <a:pos x="T0" y="T1"/>
                </a:cxn>
                <a:cxn ang="0">
                  <a:pos x="T2" y="T3"/>
                </a:cxn>
                <a:cxn ang="0">
                  <a:pos x="T4" y="T5"/>
                </a:cxn>
              </a:cxnLst>
              <a:rect l="0" t="0" r="r" b="b"/>
              <a:pathLst>
                <a:path w="3060" h="702">
                  <a:moveTo>
                    <a:pt x="0" y="702"/>
                  </a:moveTo>
                  <a:cubicBezTo>
                    <a:pt x="555" y="429"/>
                    <a:pt x="1110" y="156"/>
                    <a:pt x="1620" y="78"/>
                  </a:cubicBezTo>
                  <a:cubicBezTo>
                    <a:pt x="2130" y="0"/>
                    <a:pt x="2595" y="117"/>
                    <a:pt x="3060" y="234"/>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16084" name="Freeform 20"/>
            <p:cNvSpPr>
              <a:spLocks/>
            </p:cNvSpPr>
            <p:nvPr/>
          </p:nvSpPr>
          <p:spPr bwMode="auto">
            <a:xfrm>
              <a:off x="1122" y="2435"/>
              <a:ext cx="2715" cy="373"/>
            </a:xfrm>
            <a:custGeom>
              <a:avLst/>
              <a:gdLst>
                <a:gd name="T0" fmla="*/ 3060 w 3060"/>
                <a:gd name="T1" fmla="*/ 0 h 702"/>
                <a:gd name="T2" fmla="*/ 1260 w 3060"/>
                <a:gd name="T3" fmla="*/ 624 h 702"/>
                <a:gd name="T4" fmla="*/ 0 w 3060"/>
                <a:gd name="T5" fmla="*/ 468 h 702"/>
              </a:gdLst>
              <a:ahLst/>
              <a:cxnLst>
                <a:cxn ang="0">
                  <a:pos x="T0" y="T1"/>
                </a:cxn>
                <a:cxn ang="0">
                  <a:pos x="T2" y="T3"/>
                </a:cxn>
                <a:cxn ang="0">
                  <a:pos x="T4" y="T5"/>
                </a:cxn>
              </a:cxnLst>
              <a:rect l="0" t="0" r="r" b="b"/>
              <a:pathLst>
                <a:path w="3060" h="702">
                  <a:moveTo>
                    <a:pt x="3060" y="0"/>
                  </a:moveTo>
                  <a:cubicBezTo>
                    <a:pt x="2415" y="273"/>
                    <a:pt x="1770" y="546"/>
                    <a:pt x="1260" y="624"/>
                  </a:cubicBezTo>
                  <a:cubicBezTo>
                    <a:pt x="750" y="702"/>
                    <a:pt x="375" y="585"/>
                    <a:pt x="0" y="468"/>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16085" name="Freeform 21"/>
            <p:cNvSpPr>
              <a:spLocks/>
            </p:cNvSpPr>
            <p:nvPr/>
          </p:nvSpPr>
          <p:spPr bwMode="auto">
            <a:xfrm>
              <a:off x="1025" y="2701"/>
              <a:ext cx="1455" cy="619"/>
            </a:xfrm>
            <a:custGeom>
              <a:avLst/>
              <a:gdLst>
                <a:gd name="T0" fmla="*/ 0 w 1620"/>
                <a:gd name="T1" fmla="*/ 0 h 1092"/>
                <a:gd name="T2" fmla="*/ 720 w 1620"/>
                <a:gd name="T3" fmla="*/ 780 h 1092"/>
                <a:gd name="T4" fmla="*/ 1620 w 1620"/>
                <a:gd name="T5" fmla="*/ 1092 h 1092"/>
              </a:gdLst>
              <a:ahLst/>
              <a:cxnLst>
                <a:cxn ang="0">
                  <a:pos x="T0" y="T1"/>
                </a:cxn>
                <a:cxn ang="0">
                  <a:pos x="T2" y="T3"/>
                </a:cxn>
                <a:cxn ang="0">
                  <a:pos x="T4" y="T5"/>
                </a:cxn>
              </a:cxnLst>
              <a:rect l="0" t="0" r="r" b="b"/>
              <a:pathLst>
                <a:path w="1620" h="1092">
                  <a:moveTo>
                    <a:pt x="0" y="0"/>
                  </a:moveTo>
                  <a:cubicBezTo>
                    <a:pt x="225" y="299"/>
                    <a:pt x="450" y="598"/>
                    <a:pt x="720" y="780"/>
                  </a:cubicBezTo>
                  <a:cubicBezTo>
                    <a:pt x="990" y="962"/>
                    <a:pt x="1470" y="1040"/>
                    <a:pt x="1620" y="1092"/>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2" name="标题 1"/>
          <p:cNvSpPr>
            <a:spLocks noGrp="1"/>
          </p:cNvSpPr>
          <p:nvPr>
            <p:ph type="title"/>
          </p:nvPr>
        </p:nvSpPr>
        <p:spPr/>
        <p:txBody>
          <a:bodyPr/>
          <a:lstStyle/>
          <a:p>
            <a:r>
              <a:rPr lang="zh-CN" altLang="en-US" dirty="0"/>
              <a:t>密钥分配中心方案</a:t>
            </a:r>
          </a:p>
        </p:txBody>
      </p:sp>
      <p:sp>
        <p:nvSpPr>
          <p:cNvPr id="20" name="矩形 19"/>
          <p:cNvSpPr/>
          <p:nvPr/>
        </p:nvSpPr>
        <p:spPr>
          <a:xfrm>
            <a:off x="611560" y="5520293"/>
            <a:ext cx="7776864" cy="1077059"/>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3600" b="1" dirty="0" smtClean="0">
                <a:solidFill>
                  <a:srgbClr val="C00000"/>
                </a:solidFill>
                <a:latin typeface="Times New Roman" pitchFamily="18" charset="0"/>
              </a:rPr>
              <a:t>1</a:t>
            </a:r>
            <a:r>
              <a:rPr lang="zh-CN" altLang="en-US" sz="3600" b="1" dirty="0" smtClean="0">
                <a:solidFill>
                  <a:srgbClr val="C00000"/>
                </a:solidFill>
                <a:latin typeface="Times New Roman" pitchFamily="18" charset="0"/>
              </a:rPr>
              <a:t>、防止其他用户假冒</a:t>
            </a:r>
            <a:r>
              <a:rPr lang="zh-CN" altLang="en-US" sz="3600" b="1" dirty="0">
                <a:solidFill>
                  <a:srgbClr val="C00000"/>
                </a:solidFill>
                <a:latin typeface="Times New Roman" pitchFamily="18" charset="0"/>
              </a:rPr>
              <a:t>攻击</a:t>
            </a:r>
            <a:endParaRPr lang="en-US" altLang="zh-CN" sz="3600" b="1" dirty="0">
              <a:solidFill>
                <a:srgbClr val="C00000"/>
              </a:solidFill>
              <a:latin typeface="Times New Roman" pitchFamily="18" charset="0"/>
            </a:endParaRPr>
          </a:p>
          <a:p>
            <a:pPr algn="just"/>
            <a:r>
              <a:rPr lang="en-US" altLang="zh-CN" sz="3600" b="1" dirty="0">
                <a:solidFill>
                  <a:srgbClr val="C00000"/>
                </a:solidFill>
                <a:latin typeface="Times New Roman" pitchFamily="18" charset="0"/>
              </a:rPr>
              <a:t>2</a:t>
            </a:r>
            <a:r>
              <a:rPr lang="zh-CN" altLang="en-US" sz="3600" b="1" dirty="0">
                <a:solidFill>
                  <a:srgbClr val="C00000"/>
                </a:solidFill>
                <a:latin typeface="Times New Roman" pitchFamily="18" charset="0"/>
              </a:rPr>
              <a:t>、</a:t>
            </a:r>
            <a:r>
              <a:rPr lang="zh-CN" altLang="en-US" sz="3600" b="1" dirty="0" smtClean="0">
                <a:solidFill>
                  <a:srgbClr val="C00000"/>
                </a:solidFill>
                <a:latin typeface="Times New Roman" pitchFamily="18" charset="0"/>
              </a:rPr>
              <a:t>防止用户</a:t>
            </a:r>
            <a:r>
              <a:rPr lang="en-US" altLang="zh-CN" sz="3600" b="1" dirty="0" smtClean="0">
                <a:solidFill>
                  <a:srgbClr val="C00000"/>
                </a:solidFill>
                <a:latin typeface="Times New Roman" pitchFamily="18" charset="0"/>
              </a:rPr>
              <a:t>A</a:t>
            </a:r>
            <a:r>
              <a:rPr lang="zh-CN" altLang="en-US" sz="3600" b="1" dirty="0" smtClean="0">
                <a:solidFill>
                  <a:srgbClr val="C00000"/>
                </a:solidFill>
                <a:latin typeface="Times New Roman" pitchFamily="18" charset="0"/>
              </a:rPr>
              <a:t>伪造</a:t>
            </a:r>
            <a:r>
              <a:rPr lang="en-US" altLang="zh-CN" sz="3600" b="1" dirty="0" smtClean="0">
                <a:solidFill>
                  <a:srgbClr val="C00000"/>
                </a:solidFill>
                <a:latin typeface="Times New Roman" pitchFamily="18" charset="0"/>
              </a:rPr>
              <a:t>KDC</a:t>
            </a:r>
            <a:r>
              <a:rPr lang="zh-CN" altLang="en-US" sz="3600" b="1" dirty="0" smtClean="0">
                <a:solidFill>
                  <a:srgbClr val="C00000"/>
                </a:solidFill>
                <a:latin typeface="Times New Roman" pitchFamily="18" charset="0"/>
              </a:rPr>
              <a:t>生成会话密钥</a:t>
            </a:r>
            <a:endParaRPr lang="en-US" altLang="zh-CN" sz="3600" b="1" dirty="0" smtClean="0">
              <a:solidFill>
                <a:srgbClr val="C00000"/>
              </a:solidFill>
              <a:latin typeface="Times New Roman" pitchFamily="18" charset="0"/>
            </a:endParaRPr>
          </a:p>
        </p:txBody>
      </p:sp>
    </p:spTree>
    <p:extLst>
      <p:ext uri="{BB962C8B-B14F-4D97-AF65-F5344CB8AC3E}">
        <p14:creationId xmlns:p14="http://schemas.microsoft.com/office/powerpoint/2010/main" val="421276072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249793" y="3693801"/>
            <a:ext cx="2620602" cy="814858"/>
            <a:chOff x="3249793" y="3693801"/>
            <a:chExt cx="2620602" cy="814858"/>
          </a:xfrm>
        </p:grpSpPr>
        <p:sp>
          <p:nvSpPr>
            <p:cNvPr id="219146" name="Line 10"/>
            <p:cNvSpPr>
              <a:spLocks noChangeShapeType="1"/>
            </p:cNvSpPr>
            <p:nvPr/>
          </p:nvSpPr>
          <p:spPr bwMode="auto">
            <a:xfrm flipH="1">
              <a:off x="3399009" y="3693801"/>
              <a:ext cx="2284866" cy="814858"/>
            </a:xfrm>
            <a:prstGeom prst="line">
              <a:avLst/>
            </a:prstGeom>
            <a:noFill/>
            <a:ln w="9525">
              <a:solidFill>
                <a:srgbClr val="0000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47" name="Line 11"/>
            <p:cNvSpPr>
              <a:spLocks noChangeShapeType="1"/>
            </p:cNvSpPr>
            <p:nvPr/>
          </p:nvSpPr>
          <p:spPr bwMode="auto">
            <a:xfrm>
              <a:off x="3464291" y="3693801"/>
              <a:ext cx="2219584" cy="814858"/>
            </a:xfrm>
            <a:prstGeom prst="line">
              <a:avLst/>
            </a:prstGeom>
            <a:noFill/>
            <a:ln w="9525">
              <a:solidFill>
                <a:srgbClr val="0000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48" name="Line 12"/>
            <p:cNvSpPr>
              <a:spLocks noChangeShapeType="1"/>
            </p:cNvSpPr>
            <p:nvPr/>
          </p:nvSpPr>
          <p:spPr bwMode="auto">
            <a:xfrm>
              <a:off x="3249793" y="3904774"/>
              <a:ext cx="0" cy="603885"/>
            </a:xfrm>
            <a:prstGeom prst="line">
              <a:avLst/>
            </a:prstGeom>
            <a:noFill/>
            <a:ln w="9525">
              <a:solidFill>
                <a:srgbClr val="0000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49" name="Line 13"/>
            <p:cNvSpPr>
              <a:spLocks noChangeShapeType="1"/>
            </p:cNvSpPr>
            <p:nvPr/>
          </p:nvSpPr>
          <p:spPr bwMode="auto">
            <a:xfrm>
              <a:off x="5870395" y="3904774"/>
              <a:ext cx="0" cy="603885"/>
            </a:xfrm>
            <a:prstGeom prst="line">
              <a:avLst/>
            </a:prstGeom>
            <a:noFill/>
            <a:ln w="9525">
              <a:solidFill>
                <a:srgbClr val="0000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19156" name="Rectangle 20"/>
          <p:cNvSpPr>
            <a:spLocks noChangeArrowheads="1"/>
          </p:cNvSpPr>
          <p:nvPr/>
        </p:nvSpPr>
        <p:spPr bwMode="auto">
          <a:xfrm>
            <a:off x="2990850" y="2209800"/>
            <a:ext cx="742950"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用户</a:t>
            </a:r>
            <a:r>
              <a:rPr lang="en-US" altLang="zh-CN" sz="1200" b="1">
                <a:latin typeface="Times New Roman" pitchFamily="18" charset="0"/>
              </a:rPr>
              <a:t>A</a:t>
            </a:r>
          </a:p>
        </p:txBody>
      </p:sp>
      <p:sp>
        <p:nvSpPr>
          <p:cNvPr id="219157" name="Rectangle 21"/>
          <p:cNvSpPr>
            <a:spLocks noChangeArrowheads="1"/>
          </p:cNvSpPr>
          <p:nvPr/>
        </p:nvSpPr>
        <p:spPr bwMode="auto">
          <a:xfrm>
            <a:off x="5573713" y="2209800"/>
            <a:ext cx="903287"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用户</a:t>
            </a:r>
            <a:r>
              <a:rPr lang="en-US" altLang="zh-CN" sz="1200" b="1">
                <a:latin typeface="Times New Roman" pitchFamily="18" charset="0"/>
              </a:rPr>
              <a:t>B</a:t>
            </a:r>
          </a:p>
        </p:txBody>
      </p:sp>
      <p:grpSp>
        <p:nvGrpSpPr>
          <p:cNvPr id="8" name="组合 7"/>
          <p:cNvGrpSpPr/>
          <p:nvPr/>
        </p:nvGrpSpPr>
        <p:grpSpPr>
          <a:xfrm>
            <a:off x="2405062" y="2836307"/>
            <a:ext cx="1059229" cy="476250"/>
            <a:chOff x="2405062" y="2836307"/>
            <a:chExt cx="1059229" cy="476250"/>
          </a:xfrm>
        </p:grpSpPr>
        <p:sp>
          <p:nvSpPr>
            <p:cNvPr id="219144" name="Rectangle 8"/>
            <p:cNvSpPr>
              <a:spLocks noChangeArrowheads="1"/>
            </p:cNvSpPr>
            <p:nvPr/>
          </p:nvSpPr>
          <p:spPr bwMode="auto">
            <a:xfrm>
              <a:off x="3072600" y="2847975"/>
              <a:ext cx="391691" cy="452914"/>
            </a:xfrm>
            <a:prstGeom prst="rect">
              <a:avLst/>
            </a:prstGeom>
            <a:solidFill>
              <a:schemeClr val="hlink"/>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smtClean="0">
                  <a:latin typeface="Times New Roman" pitchFamily="18" charset="0"/>
                </a:rPr>
                <a:t>X</a:t>
              </a:r>
              <a:r>
                <a:rPr lang="en-US" altLang="zh-CN" sz="1200" b="1" baseline="-25000" smtClean="0">
                  <a:latin typeface="Times New Roman" pitchFamily="18" charset="0"/>
                </a:rPr>
                <a:t>A</a:t>
              </a:r>
              <a:endParaRPr lang="en-US" altLang="zh-CN" sz="1200" b="1">
                <a:latin typeface="Times New Roman" pitchFamily="18" charset="0"/>
              </a:endParaRPr>
            </a:p>
          </p:txBody>
        </p:sp>
        <p:sp>
          <p:nvSpPr>
            <p:cNvPr id="219160" name="Rectangle 24"/>
            <p:cNvSpPr>
              <a:spLocks noChangeArrowheads="1"/>
            </p:cNvSpPr>
            <p:nvPr/>
          </p:nvSpPr>
          <p:spPr bwMode="auto">
            <a:xfrm>
              <a:off x="2405062" y="2836307"/>
              <a:ext cx="555625"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秘密</a:t>
              </a:r>
            </a:p>
          </p:txBody>
        </p:sp>
      </p:grpSp>
      <p:grpSp>
        <p:nvGrpSpPr>
          <p:cNvPr id="9" name="组合 8"/>
          <p:cNvGrpSpPr/>
          <p:nvPr/>
        </p:nvGrpSpPr>
        <p:grpSpPr>
          <a:xfrm>
            <a:off x="5683875" y="2836307"/>
            <a:ext cx="1070547" cy="476250"/>
            <a:chOff x="5683875" y="2836307"/>
            <a:chExt cx="1070547" cy="476250"/>
          </a:xfrm>
        </p:grpSpPr>
        <p:sp>
          <p:nvSpPr>
            <p:cNvPr id="219145" name="Rectangle 9"/>
            <p:cNvSpPr>
              <a:spLocks noChangeArrowheads="1"/>
            </p:cNvSpPr>
            <p:nvPr/>
          </p:nvSpPr>
          <p:spPr bwMode="auto">
            <a:xfrm>
              <a:off x="5683875" y="2847975"/>
              <a:ext cx="391691" cy="452914"/>
            </a:xfrm>
            <a:prstGeom prst="rect">
              <a:avLst/>
            </a:prstGeom>
            <a:solidFill>
              <a:schemeClr val="hlink"/>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smtClean="0">
                  <a:latin typeface="Times New Roman" pitchFamily="18" charset="0"/>
                </a:rPr>
                <a:t>X</a:t>
              </a:r>
              <a:r>
                <a:rPr lang="en-US" altLang="zh-CN" sz="1200" b="1" baseline="-25000" smtClean="0">
                  <a:latin typeface="Times New Roman" pitchFamily="18" charset="0"/>
                </a:rPr>
                <a:t>B</a:t>
              </a:r>
              <a:endParaRPr lang="en-US" altLang="zh-CN" sz="1200" b="1">
                <a:latin typeface="Times New Roman" pitchFamily="18" charset="0"/>
              </a:endParaRPr>
            </a:p>
          </p:txBody>
        </p:sp>
        <p:sp>
          <p:nvSpPr>
            <p:cNvPr id="219161" name="Rectangle 25"/>
            <p:cNvSpPr>
              <a:spLocks noChangeArrowheads="1"/>
            </p:cNvSpPr>
            <p:nvPr/>
          </p:nvSpPr>
          <p:spPr bwMode="auto">
            <a:xfrm>
              <a:off x="6197209" y="2836307"/>
              <a:ext cx="557213"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秘密</a:t>
              </a:r>
            </a:p>
          </p:txBody>
        </p:sp>
      </p:grpSp>
      <p:grpSp>
        <p:nvGrpSpPr>
          <p:cNvPr id="15" name="组合 14"/>
          <p:cNvGrpSpPr/>
          <p:nvPr/>
        </p:nvGrpSpPr>
        <p:grpSpPr>
          <a:xfrm>
            <a:off x="2133600" y="4810601"/>
            <a:ext cx="1330691" cy="1056799"/>
            <a:chOff x="2133600" y="4810601"/>
            <a:chExt cx="1330691" cy="1056799"/>
          </a:xfrm>
        </p:grpSpPr>
        <p:sp>
          <p:nvSpPr>
            <p:cNvPr id="219150" name="Rectangle 14"/>
            <p:cNvSpPr>
              <a:spLocks noChangeArrowheads="1"/>
            </p:cNvSpPr>
            <p:nvPr/>
          </p:nvSpPr>
          <p:spPr bwMode="auto">
            <a:xfrm>
              <a:off x="3072600" y="5414486"/>
              <a:ext cx="391691" cy="452914"/>
            </a:xfrm>
            <a:prstGeom prst="rect">
              <a:avLst/>
            </a:prstGeom>
            <a:solidFill>
              <a:schemeClr val="hlink"/>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itchFamily="18" charset="0"/>
                </a:rPr>
                <a:t>K</a:t>
              </a:r>
              <a:r>
                <a:rPr lang="en-US" altLang="zh-CN" sz="1200" b="1" baseline="-25000">
                  <a:latin typeface="Times New Roman" pitchFamily="18" charset="0"/>
                </a:rPr>
                <a:t>A</a:t>
              </a:r>
              <a:endParaRPr lang="en-US" altLang="zh-CN" sz="1200" b="1">
                <a:latin typeface="Times New Roman" pitchFamily="18" charset="0"/>
              </a:endParaRPr>
            </a:p>
          </p:txBody>
        </p:sp>
        <p:sp>
          <p:nvSpPr>
            <p:cNvPr id="219151" name="Line 15"/>
            <p:cNvSpPr>
              <a:spLocks noChangeShapeType="1"/>
            </p:cNvSpPr>
            <p:nvPr/>
          </p:nvSpPr>
          <p:spPr bwMode="auto">
            <a:xfrm>
              <a:off x="3259119" y="4810601"/>
              <a:ext cx="0" cy="603885"/>
            </a:xfrm>
            <a:prstGeom prst="line">
              <a:avLst/>
            </a:prstGeom>
            <a:noFill/>
            <a:ln w="9525">
              <a:solidFill>
                <a:srgbClr val="0000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62" name="Rectangle 26"/>
            <p:cNvSpPr>
              <a:spLocks noChangeArrowheads="1"/>
            </p:cNvSpPr>
            <p:nvPr/>
          </p:nvSpPr>
          <p:spPr bwMode="auto">
            <a:xfrm>
              <a:off x="2133600" y="5387975"/>
              <a:ext cx="896938"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会话秘密</a:t>
              </a:r>
            </a:p>
          </p:txBody>
        </p:sp>
      </p:grpSp>
      <p:grpSp>
        <p:nvGrpSpPr>
          <p:cNvPr id="16" name="组合 15"/>
          <p:cNvGrpSpPr/>
          <p:nvPr/>
        </p:nvGrpSpPr>
        <p:grpSpPr>
          <a:xfrm>
            <a:off x="5693201" y="4810601"/>
            <a:ext cx="1393399" cy="1056799"/>
            <a:chOff x="5693201" y="4810601"/>
            <a:chExt cx="1393399" cy="1056799"/>
          </a:xfrm>
        </p:grpSpPr>
        <p:sp>
          <p:nvSpPr>
            <p:cNvPr id="219153" name="Rectangle 17"/>
            <p:cNvSpPr>
              <a:spLocks noChangeArrowheads="1"/>
            </p:cNvSpPr>
            <p:nvPr/>
          </p:nvSpPr>
          <p:spPr bwMode="auto">
            <a:xfrm>
              <a:off x="5693201" y="5414486"/>
              <a:ext cx="391691" cy="452914"/>
            </a:xfrm>
            <a:prstGeom prst="rect">
              <a:avLst/>
            </a:prstGeom>
            <a:solidFill>
              <a:schemeClr val="hlink"/>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itchFamily="18" charset="0"/>
                </a:rPr>
                <a:t>K</a:t>
              </a:r>
              <a:r>
                <a:rPr lang="en-US" altLang="zh-CN" sz="1200" b="1" baseline="-25000">
                  <a:latin typeface="Times New Roman" pitchFamily="18" charset="0"/>
                </a:rPr>
                <a:t>B</a:t>
              </a:r>
              <a:endParaRPr lang="en-US" altLang="zh-CN" sz="1200" b="1">
                <a:latin typeface="Times New Roman" pitchFamily="18" charset="0"/>
              </a:endParaRPr>
            </a:p>
          </p:txBody>
        </p:sp>
        <p:sp>
          <p:nvSpPr>
            <p:cNvPr id="219154" name="Line 18"/>
            <p:cNvSpPr>
              <a:spLocks noChangeShapeType="1"/>
            </p:cNvSpPr>
            <p:nvPr/>
          </p:nvSpPr>
          <p:spPr bwMode="auto">
            <a:xfrm>
              <a:off x="5879721" y="4810601"/>
              <a:ext cx="0" cy="603885"/>
            </a:xfrm>
            <a:prstGeom prst="line">
              <a:avLst/>
            </a:prstGeom>
            <a:noFill/>
            <a:ln w="9525">
              <a:solidFill>
                <a:srgbClr val="0000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63" name="Rectangle 27"/>
            <p:cNvSpPr>
              <a:spLocks noChangeArrowheads="1"/>
            </p:cNvSpPr>
            <p:nvPr/>
          </p:nvSpPr>
          <p:spPr bwMode="auto">
            <a:xfrm>
              <a:off x="6159500" y="5387975"/>
              <a:ext cx="927100"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会话秘密</a:t>
              </a:r>
            </a:p>
          </p:txBody>
        </p:sp>
      </p:grpSp>
      <p:grpSp>
        <p:nvGrpSpPr>
          <p:cNvPr id="10" name="组合 9"/>
          <p:cNvGrpSpPr/>
          <p:nvPr/>
        </p:nvGrpSpPr>
        <p:grpSpPr>
          <a:xfrm>
            <a:off x="179011" y="3450698"/>
            <a:ext cx="3285280" cy="646012"/>
            <a:chOff x="179011" y="3450698"/>
            <a:chExt cx="3285280" cy="646012"/>
          </a:xfrm>
        </p:grpSpPr>
        <p:sp>
          <p:nvSpPr>
            <p:cNvPr id="219142" name="Rectangle 6"/>
            <p:cNvSpPr>
              <a:spLocks noChangeArrowheads="1"/>
            </p:cNvSpPr>
            <p:nvPr/>
          </p:nvSpPr>
          <p:spPr bwMode="auto">
            <a:xfrm>
              <a:off x="3072600" y="3451860"/>
              <a:ext cx="391691" cy="452914"/>
            </a:xfrm>
            <a:prstGeom prst="rect">
              <a:avLst/>
            </a:prstGeom>
            <a:solidFill>
              <a:schemeClr val="hlink"/>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smtClean="0">
                  <a:latin typeface="Times New Roman" pitchFamily="18" charset="0"/>
                </a:rPr>
                <a:t>Y</a:t>
              </a:r>
              <a:r>
                <a:rPr lang="en-US" altLang="zh-CN" sz="1200" b="1" baseline="-25000" smtClean="0">
                  <a:latin typeface="Times New Roman" pitchFamily="18" charset="0"/>
                </a:rPr>
                <a:t>A</a:t>
              </a:r>
              <a:endParaRPr lang="en-US" altLang="zh-CN" sz="1200" b="1">
                <a:latin typeface="Times New Roman" pitchFamily="18" charset="0"/>
              </a:endParaRPr>
            </a:p>
          </p:txBody>
        </p:sp>
        <p:sp>
          <p:nvSpPr>
            <p:cNvPr id="219158" name="Rectangle 22"/>
            <p:cNvSpPr>
              <a:spLocks noChangeArrowheads="1"/>
            </p:cNvSpPr>
            <p:nvPr/>
          </p:nvSpPr>
          <p:spPr bwMode="auto">
            <a:xfrm>
              <a:off x="179011" y="3450698"/>
              <a:ext cx="2767279" cy="646012"/>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r>
                <a:rPr lang="en-US" altLang="zh-CN" sz="1200" b="1">
                  <a:latin typeface="Times New Roman" pitchFamily="18" charset="0"/>
                </a:rPr>
                <a:t>                                                </a:t>
              </a:r>
              <a:r>
                <a:rPr lang="en-US" altLang="zh-CN" sz="1200" b="1" smtClean="0">
                  <a:latin typeface="Times New Roman" pitchFamily="18" charset="0"/>
                </a:rPr>
                <a:t>    </a:t>
              </a:r>
              <a:r>
                <a:rPr lang="zh-CN" altLang="en-US" sz="1200" b="1">
                  <a:latin typeface="Times New Roman" pitchFamily="18" charset="0"/>
                </a:rPr>
                <a:t>公开</a:t>
              </a:r>
            </a:p>
          </p:txBody>
        </p:sp>
        <mc:AlternateContent xmlns:mc="http://schemas.openxmlformats.org/markup-compatibility/2006" xmlns:a14="http://schemas.microsoft.com/office/drawing/2010/main">
          <mc:Choice Requires="a14">
            <p:sp>
              <p:nvSpPr>
                <p:cNvPr id="3" name="TextBox 2"/>
                <p:cNvSpPr txBox="1">
                  <a:spLocks/>
                </p:cNvSpPr>
                <p:nvPr/>
              </p:nvSpPr>
              <p:spPr>
                <a:xfrm>
                  <a:off x="251520" y="3686834"/>
                  <a:ext cx="2215331"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𝒀</m:t>
                        </m:r>
                        <m:r>
                          <a:rPr lang="en-US" altLang="zh-CN" sz="1600" b="1" i="1" baseline="-25000" smtClean="0">
                            <a:latin typeface="Cambria Math"/>
                          </a:rPr>
                          <m:t>𝑨</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𝒂</m:t>
                            </m:r>
                          </m:e>
                          <m:sup>
                            <m:r>
                              <a:rPr lang="en-US" altLang="zh-CN" sz="1600" b="1" i="1" smtClean="0">
                                <a:latin typeface="Cambria Math"/>
                              </a:rPr>
                              <m:t>𝑿</m:t>
                            </m:r>
                            <m:r>
                              <a:rPr lang="en-US" altLang="zh-CN" sz="1600" b="1" i="1" baseline="-25000" smtClean="0">
                                <a:latin typeface="Cambria Math"/>
                              </a:rPr>
                              <m:t>𝑨</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r>
                          <a:rPr lang="en-US" altLang="zh-CN" sz="1600" b="1" i="1" smtClean="0">
                            <a:latin typeface="Cambria Math"/>
                          </a:rPr>
                          <m:t>, </m:t>
                        </m:r>
                        <m:r>
                          <a:rPr lang="en-US" altLang="zh-CN" sz="1600" b="1" i="1" smtClean="0">
                            <a:latin typeface="Cambria Math"/>
                          </a:rPr>
                          <m:t>𝑿𝑨</m:t>
                        </m:r>
                        <m:r>
                          <a:rPr lang="en-US" altLang="zh-CN" sz="1600" b="1" i="1" smtClean="0">
                            <a:latin typeface="Cambria Math"/>
                          </a:rPr>
                          <m:t>&lt;</m:t>
                        </m:r>
                        <m:r>
                          <a:rPr lang="en-US" altLang="zh-CN" sz="1600" b="1" i="1" smtClean="0">
                            <a:latin typeface="Cambria Math"/>
                          </a:rPr>
                          <m:t>𝑷</m:t>
                        </m:r>
                      </m:oMath>
                    </m:oMathPara>
                  </a14:m>
                  <a:endParaRPr lang="zh-CN" altLang="en-US" sz="1600" b="1"/>
                </a:p>
              </p:txBody>
            </p:sp>
          </mc:Choice>
          <mc:Fallback xmlns="">
            <p:sp>
              <p:nvSpPr>
                <p:cNvPr id="3" name="TextBox 2"/>
                <p:cNvSpPr txBox="1">
                  <a:spLocks noRot="1" noChangeAspect="1" noMove="1" noResize="1" noEditPoints="1" noAdjustHandles="1" noChangeArrowheads="1" noChangeShapeType="1" noTextEdit="1"/>
                </p:cNvSpPr>
                <p:nvPr/>
              </p:nvSpPr>
              <p:spPr>
                <a:xfrm>
                  <a:off x="251520" y="3686834"/>
                  <a:ext cx="2215331" cy="324000"/>
                </a:xfrm>
                <a:prstGeom prst="rect">
                  <a:avLst/>
                </a:prstGeom>
                <a:blipFill rotWithShape="1">
                  <a:blip r:embed="rId3"/>
                  <a:stretch>
                    <a:fillRect/>
                  </a:stretch>
                </a:blipFill>
              </p:spPr>
              <p:txBody>
                <a:bodyPr/>
                <a:lstStyle/>
                <a:p>
                  <a:r>
                    <a:rPr lang="zh-CN" altLang="en-US">
                      <a:noFill/>
                    </a:rPr>
                    <a:t> </a:t>
                  </a:r>
                </a:p>
              </p:txBody>
            </p:sp>
          </mc:Fallback>
        </mc:AlternateContent>
      </p:grpSp>
      <p:grpSp>
        <p:nvGrpSpPr>
          <p:cNvPr id="11" name="组合 10"/>
          <p:cNvGrpSpPr/>
          <p:nvPr/>
        </p:nvGrpSpPr>
        <p:grpSpPr>
          <a:xfrm>
            <a:off x="5683875" y="3451860"/>
            <a:ext cx="3280613" cy="649370"/>
            <a:chOff x="5683875" y="3451860"/>
            <a:chExt cx="3280613" cy="649370"/>
          </a:xfrm>
        </p:grpSpPr>
        <p:sp>
          <p:nvSpPr>
            <p:cNvPr id="219143" name="Rectangle 7"/>
            <p:cNvSpPr>
              <a:spLocks noChangeArrowheads="1"/>
            </p:cNvSpPr>
            <p:nvPr/>
          </p:nvSpPr>
          <p:spPr bwMode="auto">
            <a:xfrm>
              <a:off x="5683875" y="3451860"/>
              <a:ext cx="391691" cy="452914"/>
            </a:xfrm>
            <a:prstGeom prst="rect">
              <a:avLst/>
            </a:prstGeom>
            <a:solidFill>
              <a:schemeClr val="hlink"/>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smtClean="0">
                  <a:latin typeface="Times New Roman" pitchFamily="18" charset="0"/>
                </a:rPr>
                <a:t>Y</a:t>
              </a:r>
              <a:r>
                <a:rPr lang="en-US" altLang="zh-CN" sz="1200" b="1" baseline="-25000" smtClean="0">
                  <a:latin typeface="Times New Roman" pitchFamily="18" charset="0"/>
                </a:rPr>
                <a:t>B</a:t>
              </a:r>
              <a:endParaRPr lang="en-US" altLang="zh-CN" sz="1200" b="1">
                <a:latin typeface="Times New Roman" pitchFamily="18" charset="0"/>
              </a:endParaRPr>
            </a:p>
          </p:txBody>
        </p:sp>
        <p:sp>
          <p:nvSpPr>
            <p:cNvPr id="41" name="Rectangle 22"/>
            <p:cNvSpPr>
              <a:spLocks noChangeArrowheads="1"/>
            </p:cNvSpPr>
            <p:nvPr/>
          </p:nvSpPr>
          <p:spPr bwMode="auto">
            <a:xfrm>
              <a:off x="6197209" y="3455218"/>
              <a:ext cx="2767279" cy="646012"/>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1200" b="1" smtClean="0">
                  <a:latin typeface="Times New Roman" pitchFamily="18" charset="0"/>
                </a:rPr>
                <a:t>公开</a:t>
              </a:r>
              <a:endParaRPr lang="zh-CN" altLang="en-US" sz="1200" b="1">
                <a:latin typeface="Times New Roman" pitchFamily="18" charset="0"/>
              </a:endParaRPr>
            </a:p>
          </p:txBody>
        </p:sp>
        <mc:AlternateContent xmlns:mc="http://schemas.openxmlformats.org/markup-compatibility/2006" xmlns:a14="http://schemas.microsoft.com/office/drawing/2010/main">
          <mc:Choice Requires="a14">
            <p:sp>
              <p:nvSpPr>
                <p:cNvPr id="42" name="TextBox 41"/>
                <p:cNvSpPr txBox="1">
                  <a:spLocks/>
                </p:cNvSpPr>
                <p:nvPr/>
              </p:nvSpPr>
              <p:spPr>
                <a:xfrm>
                  <a:off x="6677149" y="3658552"/>
                  <a:ext cx="2215331"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𝒀</m:t>
                        </m:r>
                        <m:r>
                          <a:rPr lang="en-US" altLang="zh-CN" sz="1600" b="1" i="1" baseline="-25000" smtClean="0">
                            <a:latin typeface="Cambria Math"/>
                          </a:rPr>
                          <m:t>𝑩</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𝒂</m:t>
                            </m:r>
                          </m:e>
                          <m:sup>
                            <m:r>
                              <a:rPr lang="en-US" altLang="zh-CN" sz="1600" b="1" i="1" smtClean="0">
                                <a:latin typeface="Cambria Math"/>
                              </a:rPr>
                              <m:t>𝑿</m:t>
                            </m:r>
                            <m:r>
                              <a:rPr lang="en-US" altLang="zh-CN" sz="1600" b="1" i="1" baseline="-25000" smtClean="0">
                                <a:latin typeface="Cambria Math"/>
                              </a:rPr>
                              <m:t>𝑩</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r>
                          <a:rPr lang="en-US" altLang="zh-CN" sz="1600" b="1" i="1" smtClean="0">
                            <a:latin typeface="Cambria Math"/>
                          </a:rPr>
                          <m:t>, </m:t>
                        </m:r>
                        <m:r>
                          <a:rPr lang="en-US" altLang="zh-CN" sz="1600" b="1" i="1" smtClean="0">
                            <a:latin typeface="Cambria Math"/>
                          </a:rPr>
                          <m:t>𝑿𝑩</m:t>
                        </m:r>
                        <m:r>
                          <a:rPr lang="en-US" altLang="zh-CN" sz="1600" b="1" i="1" smtClean="0">
                            <a:latin typeface="Cambria Math"/>
                          </a:rPr>
                          <m:t>&lt;</m:t>
                        </m:r>
                        <m:r>
                          <a:rPr lang="en-US" altLang="zh-CN" sz="1600" b="1" i="1" smtClean="0">
                            <a:latin typeface="Cambria Math"/>
                          </a:rPr>
                          <m:t>𝑷</m:t>
                        </m:r>
                      </m:oMath>
                    </m:oMathPara>
                  </a14:m>
                  <a:endParaRPr lang="zh-CN" altLang="en-US" sz="1600" b="1"/>
                </a:p>
              </p:txBody>
            </p:sp>
          </mc:Choice>
          <mc:Fallback xmlns="">
            <p:sp>
              <p:nvSpPr>
                <p:cNvPr id="42" name="TextBox 41"/>
                <p:cNvSpPr txBox="1">
                  <a:spLocks noRot="1" noChangeAspect="1" noMove="1" noResize="1" noEditPoints="1" noAdjustHandles="1" noChangeArrowheads="1" noChangeShapeType="1" noTextEdit="1"/>
                </p:cNvSpPr>
                <p:nvPr/>
              </p:nvSpPr>
              <p:spPr>
                <a:xfrm>
                  <a:off x="6677149" y="3658552"/>
                  <a:ext cx="2215331" cy="324000"/>
                </a:xfrm>
                <a:prstGeom prst="rect">
                  <a:avLst/>
                </a:prstGeom>
                <a:blipFill rotWithShape="1">
                  <a:blip r:embed="rId4"/>
                  <a:stretch>
                    <a:fillRect/>
                  </a:stretch>
                </a:blipFill>
              </p:spPr>
              <p:txBody>
                <a:bodyPr/>
                <a:lstStyle/>
                <a:p>
                  <a:r>
                    <a:rPr lang="zh-CN" altLang="en-US">
                      <a:noFill/>
                    </a:rPr>
                    <a:t> </a:t>
                  </a:r>
                </a:p>
              </p:txBody>
            </p:sp>
          </mc:Fallback>
        </mc:AlternateContent>
      </p:grpSp>
      <p:grpSp>
        <p:nvGrpSpPr>
          <p:cNvPr id="13" name="组合 12"/>
          <p:cNvGrpSpPr/>
          <p:nvPr/>
        </p:nvGrpSpPr>
        <p:grpSpPr>
          <a:xfrm>
            <a:off x="838200" y="4508659"/>
            <a:ext cx="2710025" cy="603885"/>
            <a:chOff x="838200" y="4508659"/>
            <a:chExt cx="2710025" cy="603885"/>
          </a:xfrm>
        </p:grpSpPr>
        <p:sp>
          <p:nvSpPr>
            <p:cNvPr id="219152" name="Oval 16"/>
            <p:cNvSpPr>
              <a:spLocks noChangeArrowheads="1"/>
            </p:cNvSpPr>
            <p:nvPr/>
          </p:nvSpPr>
          <p:spPr bwMode="auto">
            <a:xfrm>
              <a:off x="2960688" y="4508659"/>
              <a:ext cx="587537" cy="603885"/>
            </a:xfrm>
            <a:prstGeom prst="ellipse">
              <a:avLst/>
            </a:prstGeom>
            <a:solidFill>
              <a:schemeClr val="hlink"/>
            </a:solidFill>
            <a:ln w="9525">
              <a:solidFill>
                <a:srgbClr val="000000"/>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计算</a:t>
              </a:r>
            </a:p>
          </p:txBody>
        </p:sp>
        <p:sp>
          <p:nvSpPr>
            <p:cNvPr id="219167" name="Rectangle 31"/>
            <p:cNvSpPr>
              <a:spLocks noChangeArrowheads="1"/>
            </p:cNvSpPr>
            <p:nvPr/>
          </p:nvSpPr>
          <p:spPr bwMode="auto">
            <a:xfrm>
              <a:off x="838200" y="4572000"/>
              <a:ext cx="2057400" cy="477838"/>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itchFamily="18" charset="0"/>
                </a:rPr>
                <a:t>                                                 </a:t>
              </a:r>
            </a:p>
          </p:txBody>
        </p:sp>
        <mc:AlternateContent xmlns:mc="http://schemas.openxmlformats.org/markup-compatibility/2006" xmlns:a14="http://schemas.microsoft.com/office/drawing/2010/main">
          <mc:Choice Requires="a14">
            <p:sp>
              <p:nvSpPr>
                <p:cNvPr id="43" name="TextBox 42"/>
                <p:cNvSpPr txBox="1">
                  <a:spLocks/>
                </p:cNvSpPr>
                <p:nvPr/>
              </p:nvSpPr>
              <p:spPr>
                <a:xfrm>
                  <a:off x="942008" y="4685596"/>
                  <a:ext cx="19018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𝑲</m:t>
                        </m:r>
                        <m:r>
                          <a:rPr lang="en-US" altLang="zh-CN" sz="1600" b="1" i="1" baseline="-25000" smtClean="0">
                            <a:latin typeface="Cambria Math"/>
                          </a:rPr>
                          <m:t>𝑨</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𝒀</m:t>
                            </m:r>
                            <m:r>
                              <a:rPr lang="en-US" altLang="zh-CN" sz="1600" b="1" i="1" baseline="-25000" smtClean="0">
                                <a:latin typeface="Cambria Math"/>
                              </a:rPr>
                              <m:t>𝑩</m:t>
                            </m:r>
                          </m:e>
                          <m:sup>
                            <m:r>
                              <a:rPr lang="en-US" altLang="zh-CN" sz="1600" b="1" i="1" smtClean="0">
                                <a:latin typeface="Cambria Math"/>
                              </a:rPr>
                              <m:t>𝑿</m:t>
                            </m:r>
                            <m:r>
                              <a:rPr lang="en-US" altLang="zh-CN" sz="1600" b="1" i="1" baseline="-25000" smtClean="0">
                                <a:latin typeface="Cambria Math"/>
                              </a:rPr>
                              <m:t>𝑨</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oMath>
                    </m:oMathPara>
                  </a14:m>
                  <a:endParaRPr lang="zh-CN" altLang="en-US" sz="1600" b="1"/>
                </a:p>
              </p:txBody>
            </p:sp>
          </mc:Choice>
          <mc:Fallback xmlns="">
            <p:sp>
              <p:nvSpPr>
                <p:cNvPr id="43" name="TextBox 42"/>
                <p:cNvSpPr txBox="1">
                  <a:spLocks noRot="1" noChangeAspect="1" noMove="1" noResize="1" noEditPoints="1" noAdjustHandles="1" noChangeArrowheads="1" noChangeShapeType="1" noTextEdit="1"/>
                </p:cNvSpPr>
                <p:nvPr/>
              </p:nvSpPr>
              <p:spPr>
                <a:xfrm>
                  <a:off x="942008" y="4685596"/>
                  <a:ext cx="1901800" cy="324000"/>
                </a:xfrm>
                <a:prstGeom prst="rect">
                  <a:avLst/>
                </a:prstGeom>
                <a:blipFill rotWithShape="1">
                  <a:blip r:embed="rId5"/>
                  <a:stretch>
                    <a:fillRect/>
                  </a:stretch>
                </a:blipFill>
              </p:spPr>
              <p:txBody>
                <a:bodyPr/>
                <a:lstStyle/>
                <a:p>
                  <a:r>
                    <a:rPr lang="zh-CN" altLang="en-US">
                      <a:noFill/>
                    </a:rPr>
                    <a:t> </a:t>
                  </a:r>
                </a:p>
              </p:txBody>
            </p:sp>
          </mc:Fallback>
        </mc:AlternateContent>
      </p:grpSp>
      <p:grpSp>
        <p:nvGrpSpPr>
          <p:cNvPr id="14" name="组合 13"/>
          <p:cNvGrpSpPr/>
          <p:nvPr/>
        </p:nvGrpSpPr>
        <p:grpSpPr>
          <a:xfrm>
            <a:off x="5571963" y="4508659"/>
            <a:ext cx="2733837" cy="603885"/>
            <a:chOff x="5571963" y="4508659"/>
            <a:chExt cx="2733837" cy="603885"/>
          </a:xfrm>
        </p:grpSpPr>
        <p:sp>
          <p:nvSpPr>
            <p:cNvPr id="219155" name="Oval 19"/>
            <p:cNvSpPr>
              <a:spLocks noChangeArrowheads="1"/>
            </p:cNvSpPr>
            <p:nvPr/>
          </p:nvSpPr>
          <p:spPr bwMode="auto">
            <a:xfrm>
              <a:off x="5571963" y="4508659"/>
              <a:ext cx="587537" cy="603885"/>
            </a:xfrm>
            <a:prstGeom prst="ellipse">
              <a:avLst/>
            </a:prstGeom>
            <a:solidFill>
              <a:schemeClr val="hlink"/>
            </a:solidFill>
            <a:ln w="9525">
              <a:solidFill>
                <a:srgbClr val="000000"/>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计算</a:t>
              </a:r>
            </a:p>
          </p:txBody>
        </p:sp>
        <p:sp>
          <p:nvSpPr>
            <p:cNvPr id="219169" name="Rectangle 33"/>
            <p:cNvSpPr>
              <a:spLocks noChangeArrowheads="1"/>
            </p:cNvSpPr>
            <p:nvPr/>
          </p:nvSpPr>
          <p:spPr bwMode="auto">
            <a:xfrm>
              <a:off x="6248400" y="4572000"/>
              <a:ext cx="2057400" cy="477838"/>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itchFamily="18" charset="0"/>
                </a:rPr>
                <a:t>                                                 </a:t>
              </a:r>
            </a:p>
          </p:txBody>
        </p:sp>
        <mc:AlternateContent xmlns:mc="http://schemas.openxmlformats.org/markup-compatibility/2006" xmlns:a14="http://schemas.microsoft.com/office/drawing/2010/main">
          <mc:Choice Requires="a14">
            <p:sp>
              <p:nvSpPr>
                <p:cNvPr id="44" name="TextBox 43"/>
                <p:cNvSpPr txBox="1">
                  <a:spLocks/>
                </p:cNvSpPr>
                <p:nvPr/>
              </p:nvSpPr>
              <p:spPr>
                <a:xfrm>
                  <a:off x="6300192" y="4685596"/>
                  <a:ext cx="19018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𝑲</m:t>
                        </m:r>
                        <m:r>
                          <a:rPr lang="en-US" altLang="zh-CN" sz="1600" b="1" i="1" baseline="-25000" smtClean="0">
                            <a:latin typeface="Cambria Math"/>
                          </a:rPr>
                          <m:t>𝑩</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𝒀</m:t>
                            </m:r>
                            <m:r>
                              <a:rPr lang="en-US" altLang="zh-CN" sz="1600" b="1" i="1" baseline="-25000" smtClean="0">
                                <a:latin typeface="Cambria Math"/>
                              </a:rPr>
                              <m:t>𝑨</m:t>
                            </m:r>
                          </m:e>
                          <m:sup>
                            <m:r>
                              <a:rPr lang="en-US" altLang="zh-CN" sz="1600" b="1" i="1" smtClean="0">
                                <a:latin typeface="Cambria Math"/>
                              </a:rPr>
                              <m:t>𝑿</m:t>
                            </m:r>
                            <m:r>
                              <a:rPr lang="en-US" altLang="zh-CN" sz="1600" b="1" i="1" baseline="-25000" smtClean="0">
                                <a:latin typeface="Cambria Math"/>
                              </a:rPr>
                              <m:t>𝑩</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oMath>
                    </m:oMathPara>
                  </a14:m>
                  <a:endParaRPr lang="zh-CN" altLang="en-US" sz="1600" b="1"/>
                </a:p>
              </p:txBody>
            </p:sp>
          </mc:Choice>
          <mc:Fallback xmlns="">
            <p:sp>
              <p:nvSpPr>
                <p:cNvPr id="44" name="TextBox 43"/>
                <p:cNvSpPr txBox="1">
                  <a:spLocks noRot="1" noChangeAspect="1" noMove="1" noResize="1" noEditPoints="1" noAdjustHandles="1" noChangeArrowheads="1" noChangeShapeType="1" noTextEdit="1"/>
                </p:cNvSpPr>
                <p:nvPr/>
              </p:nvSpPr>
              <p:spPr>
                <a:xfrm>
                  <a:off x="6300192" y="4685596"/>
                  <a:ext cx="1901800" cy="324000"/>
                </a:xfrm>
                <a:prstGeom prst="rect">
                  <a:avLst/>
                </a:prstGeom>
                <a:blipFill rotWithShape="1">
                  <a:blip r:embed="rId6"/>
                  <a:stretch>
                    <a:fillRect/>
                  </a:stretch>
                </a:blipFill>
              </p:spPr>
              <p:txBody>
                <a:bodyPr/>
                <a:lstStyle/>
                <a:p>
                  <a:r>
                    <a:rPr lang="zh-CN" altLang="en-US">
                      <a:noFill/>
                    </a:rPr>
                    <a:t> </a:t>
                  </a:r>
                </a:p>
              </p:txBody>
            </p:sp>
          </mc:Fallback>
        </mc:AlternateContent>
      </p:grpSp>
      <p:sp>
        <p:nvSpPr>
          <p:cNvPr id="7" name="内容占位符 6"/>
          <p:cNvSpPr>
            <a:spLocks noGrp="1"/>
          </p:cNvSpPr>
          <p:nvPr>
            <p:ph idx="1"/>
          </p:nvPr>
        </p:nvSpPr>
        <p:spPr>
          <a:xfrm>
            <a:off x="457200" y="836712"/>
            <a:ext cx="8229600" cy="1488626"/>
          </a:xfrm>
        </p:spPr>
        <p:txBody>
          <a:bodyPr>
            <a:normAutofit fontScale="77500" lnSpcReduction="20000"/>
          </a:bodyPr>
          <a:lstStyle/>
          <a:p>
            <a:r>
              <a:rPr lang="en-US" altLang="zh-CN" dirty="0" smtClean="0"/>
              <a:t>p</a:t>
            </a:r>
            <a:r>
              <a:rPr lang="zh-CN" altLang="en-US" dirty="0" smtClean="0"/>
              <a:t>大素数（</a:t>
            </a:r>
            <a:r>
              <a:rPr lang="en-US" altLang="zh-CN" dirty="0" smtClean="0"/>
              <a:t>300</a:t>
            </a:r>
            <a:r>
              <a:rPr lang="zh-CN" altLang="en-US" dirty="0" smtClean="0"/>
              <a:t>），</a:t>
            </a:r>
            <a:r>
              <a:rPr lang="en-US" altLang="zh-CN" dirty="0" smtClean="0"/>
              <a:t>a</a:t>
            </a:r>
            <a:r>
              <a:rPr lang="zh-CN" altLang="en-US" dirty="0" smtClean="0"/>
              <a:t>是</a:t>
            </a:r>
            <a:r>
              <a:rPr lang="en-US" altLang="zh-CN" dirty="0" smtClean="0"/>
              <a:t>p</a:t>
            </a:r>
            <a:r>
              <a:rPr lang="zh-CN" altLang="en-US" dirty="0" smtClean="0"/>
              <a:t>的本原根，</a:t>
            </a:r>
            <a:r>
              <a:rPr lang="en-US" altLang="zh-CN" dirty="0" smtClean="0"/>
              <a:t>p</a:t>
            </a:r>
            <a:r>
              <a:rPr lang="zh-CN" altLang="en-US" dirty="0" smtClean="0"/>
              <a:t>和</a:t>
            </a:r>
            <a:r>
              <a:rPr lang="en-US" altLang="zh-CN" dirty="0" smtClean="0"/>
              <a:t>a</a:t>
            </a:r>
            <a:r>
              <a:rPr lang="zh-CN" altLang="en-US" dirty="0" smtClean="0"/>
              <a:t>全程公开</a:t>
            </a:r>
            <a:endParaRPr lang="en-US" altLang="zh-CN" dirty="0" smtClean="0"/>
          </a:p>
          <a:p>
            <a:pPr lvl="1"/>
            <a:r>
              <a:rPr lang="en-US" altLang="zh-CN" dirty="0" smtClean="0"/>
              <a:t>a,a^2,……a^(p-1)mod p</a:t>
            </a:r>
            <a:r>
              <a:rPr lang="zh-CN" altLang="en-US" dirty="0" smtClean="0"/>
              <a:t>结果各不相同，对一整数</a:t>
            </a:r>
            <a:r>
              <a:rPr lang="en-US" altLang="zh-CN" dirty="0" smtClean="0"/>
              <a:t>b</a:t>
            </a:r>
            <a:r>
              <a:rPr lang="zh-CN" altLang="en-US" dirty="0" smtClean="0"/>
              <a:t>和</a:t>
            </a:r>
            <a:r>
              <a:rPr lang="en-US" altLang="zh-CN" dirty="0" smtClean="0"/>
              <a:t>p</a:t>
            </a:r>
            <a:r>
              <a:rPr lang="zh-CN" altLang="en-US" dirty="0" smtClean="0"/>
              <a:t>的一个原根</a:t>
            </a:r>
            <a:r>
              <a:rPr lang="en-US" altLang="zh-CN" dirty="0" smtClean="0"/>
              <a:t>a</a:t>
            </a:r>
            <a:r>
              <a:rPr lang="zh-CN" altLang="en-US" dirty="0" smtClean="0"/>
              <a:t>，可找到惟一指数</a:t>
            </a:r>
            <a:r>
              <a:rPr lang="en-US" altLang="zh-CN" dirty="0" err="1" smtClean="0"/>
              <a:t>i</a:t>
            </a:r>
            <a:r>
              <a:rPr lang="zh-CN" altLang="en-US" dirty="0" smtClean="0"/>
              <a:t>，使得 </a:t>
            </a:r>
            <a:r>
              <a:rPr lang="en-US" altLang="zh-CN" dirty="0" smtClean="0"/>
              <a:t>b = </a:t>
            </a:r>
            <a:r>
              <a:rPr lang="en-US" altLang="zh-CN" dirty="0" err="1" smtClean="0"/>
              <a:t>a^i</a:t>
            </a:r>
            <a:r>
              <a:rPr lang="en-US" altLang="zh-CN" dirty="0" smtClean="0"/>
              <a:t> mod p </a:t>
            </a:r>
            <a:r>
              <a:rPr lang="zh-CN" altLang="en-US" dirty="0" smtClean="0"/>
              <a:t>其中</a:t>
            </a:r>
            <a:r>
              <a:rPr lang="en-US" altLang="zh-CN" dirty="0" smtClean="0"/>
              <a:t>0 ≤ </a:t>
            </a:r>
            <a:r>
              <a:rPr lang="en-US" altLang="zh-CN" dirty="0" err="1" smtClean="0"/>
              <a:t>i</a:t>
            </a:r>
            <a:r>
              <a:rPr lang="en-US" altLang="zh-CN" dirty="0" smtClean="0"/>
              <a:t> ≤ </a:t>
            </a:r>
            <a:r>
              <a:rPr lang="zh-CN" altLang="en-US" dirty="0" smtClean="0"/>
              <a:t>（</a:t>
            </a:r>
            <a:r>
              <a:rPr lang="en-US" altLang="zh-CN" dirty="0" smtClean="0"/>
              <a:t>p-1</a:t>
            </a:r>
            <a:r>
              <a:rPr lang="zh-CN" altLang="en-US" dirty="0" smtClean="0"/>
              <a:t>），</a:t>
            </a:r>
            <a:r>
              <a:rPr lang="en-US" altLang="zh-CN" dirty="0" err="1" smtClean="0"/>
              <a:t>i</a:t>
            </a:r>
            <a:r>
              <a:rPr lang="zh-CN" altLang="en-US" dirty="0" smtClean="0"/>
              <a:t>称为</a:t>
            </a:r>
            <a:r>
              <a:rPr lang="en-US" altLang="zh-CN" dirty="0" smtClean="0"/>
              <a:t>b</a:t>
            </a:r>
            <a:r>
              <a:rPr lang="zh-CN" altLang="en-US" dirty="0" smtClean="0"/>
              <a:t>的以</a:t>
            </a:r>
            <a:r>
              <a:rPr lang="en-US" altLang="zh-CN" dirty="0" smtClean="0"/>
              <a:t>a</a:t>
            </a:r>
            <a:r>
              <a:rPr lang="zh-CN" altLang="en-US" dirty="0" smtClean="0"/>
              <a:t>为基数的模</a:t>
            </a:r>
            <a:r>
              <a:rPr lang="en-US" altLang="zh-CN" dirty="0" smtClean="0"/>
              <a:t>p</a:t>
            </a:r>
            <a:r>
              <a:rPr lang="zh-CN" altLang="en-US" dirty="0" smtClean="0"/>
              <a:t>的离散对数</a:t>
            </a:r>
            <a:endParaRPr lang="zh-CN" altLang="en-US" dirty="0"/>
          </a:p>
        </p:txBody>
      </p:sp>
      <p:sp>
        <p:nvSpPr>
          <p:cNvPr id="6" name="标题 5"/>
          <p:cNvSpPr>
            <a:spLocks noGrp="1"/>
          </p:cNvSpPr>
          <p:nvPr>
            <p:ph type="title"/>
          </p:nvPr>
        </p:nvSpPr>
        <p:spPr>
          <a:xfrm>
            <a:off x="426642" y="20529"/>
            <a:ext cx="8229600" cy="816183"/>
          </a:xfrm>
        </p:spPr>
        <p:txBody>
          <a:bodyPr/>
          <a:lstStyle/>
          <a:p>
            <a:r>
              <a:rPr lang="en-US" altLang="zh-CN" dirty="0" smtClean="0"/>
              <a:t> </a:t>
            </a:r>
            <a:r>
              <a:rPr lang="en-US" altLang="zh-CN" dirty="0" err="1" smtClean="0"/>
              <a:t>Diffie</a:t>
            </a:r>
            <a:r>
              <a:rPr lang="en-US" altLang="zh-CN" dirty="0" smtClean="0"/>
              <a:t>-Hellman</a:t>
            </a:r>
            <a:r>
              <a:rPr lang="zh-CN" altLang="en-US" dirty="0" smtClean="0"/>
              <a:t>密钥交换方案 </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353622" y="4589905"/>
                <a:ext cx="8496944" cy="2102075"/>
              </a:xfrm>
              <a:prstGeom prst="rect">
                <a:avLst/>
              </a:prstGeom>
            </p:spPr>
            <p:style>
              <a:lnRef idx="2">
                <a:schemeClr val="accent4"/>
              </a:lnRef>
              <a:fillRef idx="1">
                <a:schemeClr val="lt1"/>
              </a:fillRef>
              <a:effectRef idx="0">
                <a:schemeClr val="accent4"/>
              </a:effectRef>
              <a:fontRef idx="minor">
                <a:schemeClr val="dk1"/>
              </a:fontRef>
            </p:style>
            <p:txBody>
              <a:bodyPr lIns="0" rIns="0" numCol="2" rtlCol="0" anchor="ctr"/>
              <a:lstStyle/>
              <a:p>
                <a:pPr algn="ctr"/>
                <a:r>
                  <a:rPr lang="en-US" altLang="zh-CN" sz="2400" b="1" dirty="0" smtClean="0"/>
                  <a:t>K</a:t>
                </a:r>
                <a:r>
                  <a:rPr lang="en-US" altLang="zh-CN" sz="2400" b="1" baseline="-25000" dirty="0" smtClean="0"/>
                  <a:t>A</a:t>
                </a:r>
                <a:r>
                  <a:rPr lang="en-US" altLang="zh-CN" sz="2400" b="1" dirty="0" smtClean="0"/>
                  <a:t>=</a:t>
                </a:r>
                <a:r>
                  <a:rPr lang="zh-CN" altLang="en-US" sz="2400" b="1" dirty="0" smtClean="0"/>
                  <a:t>？</a:t>
                </a:r>
                <a:r>
                  <a:rPr lang="en-US" altLang="zh-CN" sz="2400" b="1" dirty="0" smtClean="0"/>
                  <a:t>K</a:t>
                </a:r>
                <a:r>
                  <a:rPr lang="en-US" altLang="zh-CN" sz="2400" b="1" baseline="-25000" dirty="0" smtClean="0"/>
                  <a:t>B</a:t>
                </a:r>
                <a:endParaRPr lang="en-US" altLang="zh-CN" sz="2400" b="1" dirty="0" smtClean="0"/>
              </a:p>
              <a:p>
                <a:pPr/>
                <a14:m>
                  <m:oMathPara xmlns:m="http://schemas.openxmlformats.org/officeDocument/2006/math">
                    <m:oMathParaPr>
                      <m:jc m:val="center"/>
                    </m:oMathParaPr>
                    <m:oMath xmlns:m="http://schemas.openxmlformats.org/officeDocument/2006/math">
                      <m:r>
                        <a:rPr lang="en-US" altLang="zh-CN" sz="2400" b="1" i="1" smtClean="0">
                          <a:latin typeface="Cambria Math"/>
                        </a:rPr>
                        <m:t>𝑲</m:t>
                      </m:r>
                      <m:r>
                        <a:rPr lang="en-US" altLang="zh-CN" sz="2400" b="1" i="1" baseline="-25000" smtClean="0">
                          <a:latin typeface="Cambria Math"/>
                        </a:rPr>
                        <m:t>𝑨</m:t>
                      </m:r>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𝒀</m:t>
                          </m:r>
                          <m:r>
                            <a:rPr lang="en-US" altLang="zh-CN" sz="2400" b="1" i="1" baseline="-25000" smtClean="0">
                              <a:latin typeface="Cambria Math"/>
                            </a:rPr>
                            <m:t>𝑩</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oMath>
                  </m:oMathPara>
                </a14:m>
                <a:endParaRPr lang="en-US" altLang="zh-CN" sz="2400" b="1" dirty="0" smtClean="0"/>
              </a:p>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oMath>
                  </m:oMathPara>
                </a14:m>
                <a:endParaRPr lang="en-US" altLang="zh-CN" sz="2400" b="1" dirty="0" smtClean="0"/>
              </a:p>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oMath>
                  </m:oMathPara>
                </a14:m>
                <a:endParaRPr lang="en-US" altLang="zh-CN" sz="2400" b="1" dirty="0" smtClean="0"/>
              </a:p>
              <a:p>
                <a:pPr/>
                <a14:m>
                  <m:oMathPara xmlns:m="http://schemas.openxmlformats.org/officeDocument/2006/math">
                    <m:oMathParaPr>
                      <m:jc m:val="centerGroup"/>
                    </m:oMathParaPr>
                    <m:oMath xmlns:m="http://schemas.openxmlformats.org/officeDocument/2006/math">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𝑩</m:t>
                          </m:r>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m:t>
                          </m:r>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𝑨</m:t>
                                  </m:r>
                                </m:sup>
                              </m:sSup>
                              <m:r>
                                <a:rPr lang="en-US" altLang="zh-CN" sz="2400" b="1" i="1" baseline="-25000" smtClean="0">
                                  <a:latin typeface="Cambria Math"/>
                                </a:rPr>
                                <m:t> </m:t>
                              </m:r>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e>
                          </m:d>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r>
                        <a:rPr lang="en-US" altLang="zh-CN" sz="2400" b="1" i="1" smtClean="0">
                          <a:latin typeface="Cambria Math"/>
                        </a:rPr>
                        <m:t>𝑲𝑩</m:t>
                      </m:r>
                    </m:oMath>
                  </m:oMathPara>
                </a14:m>
                <a:endParaRPr lang="en-US" altLang="zh-CN" sz="2400" b="1" baseline="-25000" dirty="0" smtClean="0"/>
              </a:p>
            </p:txBody>
          </p:sp>
        </mc:Choice>
        <mc:Fallback xmlns="">
          <p:sp>
            <p:nvSpPr>
              <p:cNvPr id="5" name="矩形 4"/>
              <p:cNvSpPr>
                <a:spLocks noRot="1" noChangeAspect="1" noMove="1" noResize="1" noEditPoints="1" noAdjustHandles="1" noChangeArrowheads="1" noChangeShapeType="1" noTextEdit="1"/>
              </p:cNvSpPr>
              <p:nvPr/>
            </p:nvSpPr>
            <p:spPr>
              <a:xfrm>
                <a:off x="353622" y="4589905"/>
                <a:ext cx="8496944" cy="2102075"/>
              </a:xfrm>
              <a:prstGeom prst="rect">
                <a:avLst/>
              </a:prstGeom>
              <a:blipFill>
                <a:blip r:embed="rId7"/>
                <a:stretch>
                  <a:fillRect t="-22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41850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157"/>
                                        </p:tgtEl>
                                        <p:attrNameLst>
                                          <p:attrName>style.visibility</p:attrName>
                                        </p:attrNameLst>
                                      </p:cBhvr>
                                      <p:to>
                                        <p:strVal val="visible"/>
                                      </p:to>
                                    </p:set>
                                    <p:animEffect transition="in" filter="fade">
                                      <p:cBhvr>
                                        <p:cTn id="7" dur="500"/>
                                        <p:tgtEl>
                                          <p:spTgt spid="2191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9156"/>
                                        </p:tgtEl>
                                        <p:attrNameLst>
                                          <p:attrName>style.visibility</p:attrName>
                                        </p:attrNameLst>
                                      </p:cBhvr>
                                      <p:to>
                                        <p:strVal val="visible"/>
                                      </p:to>
                                    </p:set>
                                    <p:animEffect transition="in" filter="fade">
                                      <p:cBhvr>
                                        <p:cTn id="10" dur="500"/>
                                        <p:tgtEl>
                                          <p:spTgt spid="21915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bg/>
                                          </p:spTgt>
                                        </p:tgtEl>
                                        <p:attrNameLst>
                                          <p:attrName>style.visibility</p:attrName>
                                        </p:attrNameLst>
                                      </p:cBhvr>
                                      <p:to>
                                        <p:strVal val="visible"/>
                                      </p:to>
                                    </p:set>
                                    <p:anim calcmode="lin" valueType="num">
                                      <p:cBhvr additive="base">
                                        <p:cTn id="61" dur="500" fill="hold"/>
                                        <p:tgtEl>
                                          <p:spTgt spid="5">
                                            <p:bg/>
                                          </p:spTgt>
                                        </p:tgtEl>
                                        <p:attrNameLst>
                                          <p:attrName>ppt_x</p:attrName>
                                        </p:attrNameLst>
                                      </p:cBhvr>
                                      <p:tavLst>
                                        <p:tav tm="0">
                                          <p:val>
                                            <p:strVal val="#ppt_x"/>
                                          </p:val>
                                        </p:tav>
                                        <p:tav tm="100000">
                                          <p:val>
                                            <p:strVal val="#ppt_x"/>
                                          </p:val>
                                        </p:tav>
                                      </p:tavLst>
                                    </p:anim>
                                    <p:anim calcmode="lin" valueType="num">
                                      <p:cBhvr additive="base">
                                        <p:cTn id="62"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anim calcmode="lin" valueType="num">
                                      <p:cBhvr additive="base">
                                        <p:cTn id="6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anim calcmode="lin" valueType="num">
                                      <p:cBhvr additive="base">
                                        <p:cTn id="7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2" end="2"/>
                                            </p:txEl>
                                          </p:spTgt>
                                        </p:tgtEl>
                                        <p:attrNameLst>
                                          <p:attrName>style.visibility</p:attrName>
                                        </p:attrNameLst>
                                      </p:cBhvr>
                                      <p:to>
                                        <p:strVal val="visible"/>
                                      </p:to>
                                    </p:set>
                                    <p:anim calcmode="lin" valueType="num">
                                      <p:cBhvr additive="base">
                                        <p:cTn id="7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3" end="3"/>
                                            </p:txEl>
                                          </p:spTgt>
                                        </p:tgtEl>
                                        <p:attrNameLst>
                                          <p:attrName>style.visibility</p:attrName>
                                        </p:attrNameLst>
                                      </p:cBhvr>
                                      <p:to>
                                        <p:strVal val="visible"/>
                                      </p:to>
                                    </p:set>
                                    <p:anim calcmode="lin" valueType="num">
                                      <p:cBhvr additive="base">
                                        <p:cTn id="8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4" end="4"/>
                                            </p:txEl>
                                          </p:spTgt>
                                        </p:tgtEl>
                                        <p:attrNameLst>
                                          <p:attrName>style.visibility</p:attrName>
                                        </p:attrNameLst>
                                      </p:cBhvr>
                                      <p:to>
                                        <p:strVal val="visible"/>
                                      </p:to>
                                    </p:set>
                                    <p:anim calcmode="lin" valueType="num">
                                      <p:cBhvr additive="base">
                                        <p:cTn id="9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56" grpId="0" animBg="1"/>
      <p:bldP spid="219157" grpId="0" animBg="1"/>
      <p:bldP spid="5" grpId="0" build="p"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400"/>
              <a:t>利用公钥密码体制来分配</a:t>
            </a:r>
            <a:r>
              <a:rPr lang="zh-CN" altLang="en-US" sz="4400" smtClean="0"/>
              <a:t>密钥</a:t>
            </a:r>
            <a:endParaRPr lang="zh-CN" altLang="en-US"/>
          </a:p>
        </p:txBody>
      </p:sp>
      <p:sp>
        <p:nvSpPr>
          <p:cNvPr id="5" name="Rectangle 6"/>
          <p:cNvSpPr>
            <a:spLocks noChangeArrowheads="1"/>
          </p:cNvSpPr>
          <p:nvPr/>
        </p:nvSpPr>
        <p:spPr bwMode="auto">
          <a:xfrm>
            <a:off x="1908175" y="2734320"/>
            <a:ext cx="790575" cy="575742"/>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b="1" smtClean="0">
                <a:solidFill>
                  <a:schemeClr val="tx1"/>
                </a:solidFill>
              </a:rPr>
              <a:t>Ks</a:t>
            </a:r>
            <a:endParaRPr kumimoji="1" lang="en-US" altLang="zh-CN" b="1">
              <a:solidFill>
                <a:schemeClr val="tx1"/>
              </a:solidFill>
            </a:endParaRPr>
          </a:p>
        </p:txBody>
      </p:sp>
      <p:sp>
        <p:nvSpPr>
          <p:cNvPr id="6" name="Line 7"/>
          <p:cNvSpPr>
            <a:spLocks noChangeShapeType="1"/>
          </p:cNvSpPr>
          <p:nvPr/>
        </p:nvSpPr>
        <p:spPr bwMode="auto">
          <a:xfrm>
            <a:off x="2771775" y="2996952"/>
            <a:ext cx="503238" cy="0"/>
          </a:xfrm>
          <a:prstGeom prst="line">
            <a:avLst/>
          </a:prstGeom>
          <a:noFill/>
          <a:ln w="38100">
            <a:solidFill>
              <a:schemeClr val="tx1"/>
            </a:solidFill>
            <a:round/>
            <a:headEnd/>
            <a:tailEnd type="triangle" w="lg" len="lg"/>
          </a:ln>
          <a:effectLst/>
        </p:spPr>
        <p:txBody>
          <a:bodyPr/>
          <a:lstStyle/>
          <a:p>
            <a:endParaRPr lang="zh-CN" altLang="en-US">
              <a:solidFill>
                <a:schemeClr val="tx1"/>
              </a:solidFill>
            </a:endParaRPr>
          </a:p>
        </p:txBody>
      </p:sp>
      <p:sp>
        <p:nvSpPr>
          <p:cNvPr id="7" name="Oval 8"/>
          <p:cNvSpPr>
            <a:spLocks noChangeArrowheads="1"/>
          </p:cNvSpPr>
          <p:nvPr/>
        </p:nvSpPr>
        <p:spPr bwMode="auto">
          <a:xfrm>
            <a:off x="3275013" y="2781251"/>
            <a:ext cx="433387"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smtClean="0">
                <a:solidFill>
                  <a:schemeClr val="tx1"/>
                </a:solidFill>
                <a:latin typeface="Times New Roman" pitchFamily="18" charset="0"/>
              </a:rPr>
              <a:t>E</a:t>
            </a:r>
            <a:endParaRPr kumimoji="1" lang="en-US" altLang="zh-CN" sz="2400" b="1">
              <a:solidFill>
                <a:schemeClr val="tx1"/>
              </a:solidFill>
              <a:latin typeface="Times New Roman" pitchFamily="18" charset="0"/>
            </a:endParaRPr>
          </a:p>
        </p:txBody>
      </p:sp>
      <p:sp>
        <p:nvSpPr>
          <p:cNvPr id="8" name="Line 9"/>
          <p:cNvSpPr>
            <a:spLocks noChangeShapeType="1"/>
          </p:cNvSpPr>
          <p:nvPr/>
        </p:nvSpPr>
        <p:spPr bwMode="auto">
          <a:xfrm flipH="1" flipV="1">
            <a:off x="3492500" y="3213051"/>
            <a:ext cx="1588" cy="441265"/>
          </a:xfrm>
          <a:prstGeom prst="line">
            <a:avLst/>
          </a:prstGeom>
          <a:noFill/>
          <a:ln w="38100">
            <a:solidFill>
              <a:schemeClr val="tx1"/>
            </a:solidFill>
            <a:round/>
            <a:headEnd/>
            <a:tailEnd type="triangle" w="lg" len="lg"/>
          </a:ln>
          <a:effectLst/>
        </p:spPr>
        <p:txBody>
          <a:bodyPr/>
          <a:lstStyle/>
          <a:p>
            <a:endParaRPr lang="zh-CN" altLang="en-US">
              <a:solidFill>
                <a:schemeClr val="tx1"/>
              </a:solidFill>
            </a:endParaRPr>
          </a:p>
        </p:txBody>
      </p:sp>
      <p:sp>
        <p:nvSpPr>
          <p:cNvPr id="9" name="Text Box 10"/>
          <p:cNvSpPr txBox="1">
            <a:spLocks noChangeArrowheads="1"/>
          </p:cNvSpPr>
          <p:nvPr/>
        </p:nvSpPr>
        <p:spPr bwMode="auto">
          <a:xfrm>
            <a:off x="3059832" y="3573016"/>
            <a:ext cx="901377" cy="369332"/>
          </a:xfrm>
          <a:prstGeom prst="rect">
            <a:avLst/>
          </a:prstGeom>
          <a:noFill/>
          <a:ln w="9525">
            <a:noFill/>
            <a:miter lim="800000"/>
            <a:headEnd/>
            <a:tailEnd/>
          </a:ln>
          <a:effectLst/>
        </p:spPr>
        <p:txBody>
          <a:bodyPr wrap="square">
            <a:spAutoFit/>
          </a:bodyPr>
          <a:lstStyle/>
          <a:p>
            <a:pPr algn="ctr">
              <a:spcBef>
                <a:spcPct val="50000"/>
              </a:spcBef>
            </a:pPr>
            <a:r>
              <a:rPr kumimoji="1" lang="en-US" altLang="zh-CN" b="1" smtClean="0">
                <a:solidFill>
                  <a:schemeClr val="tx1"/>
                </a:solidFill>
                <a:latin typeface="Times New Roman" pitchFamily="18" charset="0"/>
              </a:rPr>
              <a:t>KUa</a:t>
            </a:r>
            <a:endParaRPr kumimoji="1" lang="en-US" altLang="zh-CN" b="1" baseline="-25000">
              <a:solidFill>
                <a:schemeClr val="tx1"/>
              </a:solidFill>
              <a:latin typeface="Times New Roman" pitchFamily="18" charset="0"/>
            </a:endParaRPr>
          </a:p>
        </p:txBody>
      </p:sp>
      <p:sp>
        <p:nvSpPr>
          <p:cNvPr id="10" name="Line 11"/>
          <p:cNvSpPr>
            <a:spLocks noChangeShapeType="1"/>
          </p:cNvSpPr>
          <p:nvPr/>
        </p:nvSpPr>
        <p:spPr bwMode="auto">
          <a:xfrm>
            <a:off x="3779838" y="2996952"/>
            <a:ext cx="719137" cy="0"/>
          </a:xfrm>
          <a:prstGeom prst="line">
            <a:avLst/>
          </a:prstGeom>
          <a:noFill/>
          <a:ln w="38100">
            <a:solidFill>
              <a:schemeClr val="tx1"/>
            </a:solidFill>
            <a:round/>
            <a:headEnd/>
            <a:tailEnd type="triangle" w="lg" len="lg"/>
          </a:ln>
          <a:effectLst/>
        </p:spPr>
        <p:txBody>
          <a:bodyPr/>
          <a:lstStyle/>
          <a:p>
            <a:endParaRPr lang="zh-CN" altLang="en-US">
              <a:solidFill>
                <a:schemeClr val="tx1"/>
              </a:solidFill>
            </a:endParaRPr>
          </a:p>
        </p:txBody>
      </p:sp>
      <p:sp>
        <p:nvSpPr>
          <p:cNvPr id="11" name="Rectangle 12"/>
          <p:cNvSpPr>
            <a:spLocks noChangeArrowheads="1"/>
          </p:cNvSpPr>
          <p:nvPr/>
        </p:nvSpPr>
        <p:spPr bwMode="auto">
          <a:xfrm>
            <a:off x="4500563" y="2708920"/>
            <a:ext cx="790575" cy="575742"/>
          </a:xfrm>
          <a:prstGeom prst="rect">
            <a:avLst/>
          </a:prstGeom>
          <a:solidFill>
            <a:srgbClr val="C0C0C0"/>
          </a:solidFill>
          <a:ln w="9525">
            <a:solidFill>
              <a:schemeClr val="tx1"/>
            </a:solidFill>
            <a:miter lim="800000"/>
            <a:headEnd/>
            <a:tailEnd/>
          </a:ln>
          <a:effectLst/>
        </p:spPr>
        <p:txBody>
          <a:bodyPr wrap="none" anchor="ctr"/>
          <a:lstStyle/>
          <a:p>
            <a:pPr algn="ctr"/>
            <a:endParaRPr kumimoji="1" lang="zh-CN" altLang="en-US" sz="2400" b="1">
              <a:solidFill>
                <a:schemeClr val="tx1"/>
              </a:solidFill>
              <a:latin typeface="Times New Roman" pitchFamily="18" charset="0"/>
            </a:endParaRPr>
          </a:p>
        </p:txBody>
      </p:sp>
      <p:sp>
        <p:nvSpPr>
          <p:cNvPr id="12" name="Text Box 13"/>
          <p:cNvSpPr txBox="1">
            <a:spLocks noChangeArrowheads="1"/>
          </p:cNvSpPr>
          <p:nvPr/>
        </p:nvSpPr>
        <p:spPr bwMode="auto">
          <a:xfrm>
            <a:off x="4500563" y="3284984"/>
            <a:ext cx="1295400" cy="369332"/>
          </a:xfrm>
          <a:prstGeom prst="rect">
            <a:avLst/>
          </a:prstGeom>
          <a:noFill/>
          <a:ln w="9525">
            <a:noFill/>
            <a:miter lim="800000"/>
            <a:headEnd/>
            <a:tailEnd/>
          </a:ln>
          <a:effectLst/>
        </p:spPr>
        <p:txBody>
          <a:bodyPr>
            <a:spAutoFit/>
          </a:bodyPr>
          <a:lstStyle/>
          <a:p>
            <a:pPr>
              <a:spcBef>
                <a:spcPct val="50000"/>
              </a:spcBef>
            </a:pPr>
            <a:r>
              <a:rPr kumimoji="1" lang="en-US" altLang="zh-CN" b="1" smtClean="0">
                <a:solidFill>
                  <a:schemeClr val="tx1"/>
                </a:solidFill>
                <a:latin typeface="Times New Roman" pitchFamily="18" charset="0"/>
              </a:rPr>
              <a:t>E</a:t>
            </a:r>
            <a:r>
              <a:rPr kumimoji="1" lang="en-US" altLang="zh-CN" b="1" baseline="-25000" smtClean="0">
                <a:solidFill>
                  <a:schemeClr val="tx1"/>
                </a:solidFill>
                <a:latin typeface="Times New Roman" pitchFamily="18" charset="0"/>
              </a:rPr>
              <a:t>KUa</a:t>
            </a:r>
            <a:r>
              <a:rPr kumimoji="1" lang="en-US" altLang="zh-CN" b="1" smtClean="0">
                <a:solidFill>
                  <a:schemeClr val="tx1"/>
                </a:solidFill>
                <a:latin typeface="Times New Roman" pitchFamily="18" charset="0"/>
              </a:rPr>
              <a:t>(Ks)</a:t>
            </a:r>
            <a:endParaRPr kumimoji="1" lang="en-US" altLang="zh-CN" b="1">
              <a:solidFill>
                <a:schemeClr val="tx1"/>
              </a:solidFill>
              <a:latin typeface="Times New Roman" pitchFamily="18" charset="0"/>
            </a:endParaRPr>
          </a:p>
        </p:txBody>
      </p:sp>
      <p:sp>
        <p:nvSpPr>
          <p:cNvPr id="13" name="Line 14"/>
          <p:cNvSpPr>
            <a:spLocks noChangeShapeType="1"/>
          </p:cNvSpPr>
          <p:nvPr/>
        </p:nvSpPr>
        <p:spPr bwMode="auto">
          <a:xfrm>
            <a:off x="5291138" y="2996952"/>
            <a:ext cx="792162" cy="0"/>
          </a:xfrm>
          <a:prstGeom prst="line">
            <a:avLst/>
          </a:prstGeom>
          <a:noFill/>
          <a:ln w="38100">
            <a:solidFill>
              <a:schemeClr val="tx1"/>
            </a:solidFill>
            <a:round/>
            <a:headEnd/>
            <a:tailEnd type="triangle" w="lg" len="lg"/>
          </a:ln>
          <a:effectLst/>
        </p:spPr>
        <p:txBody>
          <a:bodyPr/>
          <a:lstStyle/>
          <a:p>
            <a:endParaRPr lang="zh-CN" altLang="en-US">
              <a:solidFill>
                <a:schemeClr val="tx1"/>
              </a:solidFill>
            </a:endParaRPr>
          </a:p>
        </p:txBody>
      </p:sp>
      <p:sp>
        <p:nvSpPr>
          <p:cNvPr id="14" name="Oval 15"/>
          <p:cNvSpPr>
            <a:spLocks noChangeArrowheads="1"/>
          </p:cNvSpPr>
          <p:nvPr/>
        </p:nvSpPr>
        <p:spPr bwMode="auto">
          <a:xfrm>
            <a:off x="6083300" y="2781251"/>
            <a:ext cx="433388"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smtClean="0">
                <a:solidFill>
                  <a:schemeClr val="tx1"/>
                </a:solidFill>
                <a:latin typeface="Times New Roman" pitchFamily="18" charset="0"/>
              </a:rPr>
              <a:t>D</a:t>
            </a:r>
            <a:endParaRPr kumimoji="1" lang="en-US" altLang="zh-CN" sz="2400" b="1">
              <a:solidFill>
                <a:schemeClr val="tx1"/>
              </a:solidFill>
              <a:latin typeface="Times New Roman" pitchFamily="18" charset="0"/>
            </a:endParaRPr>
          </a:p>
        </p:txBody>
      </p:sp>
      <p:sp>
        <p:nvSpPr>
          <p:cNvPr id="15" name="Line 16"/>
          <p:cNvSpPr>
            <a:spLocks noChangeShapeType="1"/>
          </p:cNvSpPr>
          <p:nvPr/>
        </p:nvSpPr>
        <p:spPr bwMode="auto">
          <a:xfrm>
            <a:off x="6516688" y="2996952"/>
            <a:ext cx="503237" cy="0"/>
          </a:xfrm>
          <a:prstGeom prst="line">
            <a:avLst/>
          </a:prstGeom>
          <a:noFill/>
          <a:ln w="38100">
            <a:solidFill>
              <a:schemeClr val="tx1"/>
            </a:solidFill>
            <a:round/>
            <a:headEnd/>
            <a:tailEnd type="triangle" w="lg" len="lg"/>
          </a:ln>
          <a:effectLst/>
        </p:spPr>
        <p:txBody>
          <a:bodyPr/>
          <a:lstStyle/>
          <a:p>
            <a:endParaRPr lang="zh-CN" altLang="en-US">
              <a:solidFill>
                <a:schemeClr val="tx1"/>
              </a:solidFill>
            </a:endParaRPr>
          </a:p>
        </p:txBody>
      </p:sp>
      <p:sp>
        <p:nvSpPr>
          <p:cNvPr id="16" name="Rectangle 17"/>
          <p:cNvSpPr>
            <a:spLocks noChangeArrowheads="1"/>
          </p:cNvSpPr>
          <p:nvPr/>
        </p:nvSpPr>
        <p:spPr bwMode="auto">
          <a:xfrm>
            <a:off x="7019925" y="2734320"/>
            <a:ext cx="790575" cy="575742"/>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b="1" smtClean="0">
                <a:solidFill>
                  <a:schemeClr val="tx1"/>
                </a:solidFill>
                <a:latin typeface="Times New Roman" pitchFamily="18" charset="0"/>
              </a:rPr>
              <a:t>Ks</a:t>
            </a:r>
            <a:endParaRPr kumimoji="1" lang="en-US" altLang="zh-CN" b="1">
              <a:solidFill>
                <a:schemeClr val="tx1"/>
              </a:solidFill>
              <a:latin typeface="Times New Roman" pitchFamily="18" charset="0"/>
            </a:endParaRPr>
          </a:p>
        </p:txBody>
      </p:sp>
      <p:sp>
        <p:nvSpPr>
          <p:cNvPr id="17" name="Line 18"/>
          <p:cNvSpPr>
            <a:spLocks noChangeShapeType="1"/>
          </p:cNvSpPr>
          <p:nvPr/>
        </p:nvSpPr>
        <p:spPr bwMode="auto">
          <a:xfrm flipH="1" flipV="1">
            <a:off x="6300786" y="3213051"/>
            <a:ext cx="1587" cy="441265"/>
          </a:xfrm>
          <a:prstGeom prst="line">
            <a:avLst/>
          </a:prstGeom>
          <a:noFill/>
          <a:ln w="38100">
            <a:solidFill>
              <a:schemeClr val="tx1"/>
            </a:solidFill>
            <a:round/>
            <a:headEnd/>
            <a:tailEnd type="triangle" w="lg" len="lg"/>
          </a:ln>
          <a:effectLst/>
        </p:spPr>
        <p:txBody>
          <a:bodyPr/>
          <a:lstStyle/>
          <a:p>
            <a:endParaRPr lang="zh-CN" altLang="en-US">
              <a:solidFill>
                <a:schemeClr val="tx1"/>
              </a:solidFill>
            </a:endParaRPr>
          </a:p>
        </p:txBody>
      </p:sp>
      <p:sp>
        <p:nvSpPr>
          <p:cNvPr id="18" name="Text Box 19"/>
          <p:cNvSpPr txBox="1">
            <a:spLocks noChangeArrowheads="1"/>
          </p:cNvSpPr>
          <p:nvPr/>
        </p:nvSpPr>
        <p:spPr bwMode="auto">
          <a:xfrm>
            <a:off x="5869136" y="3573016"/>
            <a:ext cx="863600" cy="369332"/>
          </a:xfrm>
          <a:prstGeom prst="rect">
            <a:avLst/>
          </a:prstGeom>
          <a:noFill/>
          <a:ln w="9525">
            <a:noFill/>
            <a:miter lim="800000"/>
            <a:headEnd/>
            <a:tailEnd/>
          </a:ln>
          <a:effectLst/>
        </p:spPr>
        <p:txBody>
          <a:bodyPr wrap="square">
            <a:spAutoFit/>
          </a:bodyPr>
          <a:lstStyle/>
          <a:p>
            <a:pPr algn="ctr">
              <a:spcBef>
                <a:spcPct val="50000"/>
              </a:spcBef>
            </a:pPr>
            <a:r>
              <a:rPr kumimoji="1" lang="en-US" altLang="zh-CN" b="1" smtClean="0">
                <a:solidFill>
                  <a:schemeClr val="tx1"/>
                </a:solidFill>
                <a:latin typeface="Times New Roman" pitchFamily="18" charset="0"/>
              </a:rPr>
              <a:t>KRa</a:t>
            </a:r>
            <a:endParaRPr kumimoji="1" lang="en-US" altLang="zh-CN" b="1" baseline="-25000">
              <a:solidFill>
                <a:schemeClr val="tx1"/>
              </a:solidFill>
              <a:latin typeface="Times New Roman" pitchFamily="18" charset="0"/>
            </a:endParaRPr>
          </a:p>
        </p:txBody>
      </p:sp>
      <p:grpSp>
        <p:nvGrpSpPr>
          <p:cNvPr id="19" name="Group 21"/>
          <p:cNvGrpSpPr>
            <a:grpSpLocks/>
          </p:cNvGrpSpPr>
          <p:nvPr/>
        </p:nvGrpSpPr>
        <p:grpSpPr bwMode="auto">
          <a:xfrm>
            <a:off x="971550" y="3284959"/>
            <a:ext cx="1296988" cy="1393825"/>
            <a:chOff x="158" y="1389"/>
            <a:chExt cx="817" cy="878"/>
          </a:xfrm>
        </p:grpSpPr>
        <p:pic>
          <p:nvPicPr>
            <p:cNvPr id="20" name="Picture 22" descr="J0292020"/>
            <p:cNvPicPr>
              <a:picLocks noChangeAspect="1" noChangeArrowheads="1"/>
            </p:cNvPicPr>
            <p:nvPr/>
          </p:nvPicPr>
          <p:blipFill>
            <a:blip r:embed="rId2"/>
            <a:srcRect/>
            <a:stretch>
              <a:fillRect/>
            </a:stretch>
          </p:blipFill>
          <p:spPr bwMode="auto">
            <a:xfrm>
              <a:off x="158" y="1389"/>
              <a:ext cx="748" cy="710"/>
            </a:xfrm>
            <a:prstGeom prst="rect">
              <a:avLst/>
            </a:prstGeom>
            <a:noFill/>
          </p:spPr>
        </p:pic>
        <p:sp>
          <p:nvSpPr>
            <p:cNvPr id="21" name="Text Box 23"/>
            <p:cNvSpPr txBox="1">
              <a:spLocks noChangeArrowheads="1"/>
            </p:cNvSpPr>
            <p:nvPr/>
          </p:nvSpPr>
          <p:spPr bwMode="auto">
            <a:xfrm>
              <a:off x="158" y="1979"/>
              <a:ext cx="817" cy="288"/>
            </a:xfrm>
            <a:prstGeom prst="rect">
              <a:avLst/>
            </a:prstGeom>
            <a:noFill/>
            <a:ln w="9525">
              <a:noFill/>
              <a:miter lim="800000"/>
              <a:headEnd/>
              <a:tailEnd/>
            </a:ln>
            <a:effectLst/>
          </p:spPr>
          <p:txBody>
            <a:bodyPr>
              <a:spAutoFit/>
            </a:bodyPr>
            <a:lstStyle/>
            <a:p>
              <a:pPr>
                <a:spcBef>
                  <a:spcPct val="50000"/>
                </a:spcBef>
              </a:pPr>
              <a:r>
                <a:rPr kumimoji="1" lang="en-US" altLang="zh-CN" sz="2400" b="1">
                  <a:solidFill>
                    <a:schemeClr val="tx1"/>
                  </a:solidFill>
                  <a:latin typeface="Times New Roman" pitchFamily="18" charset="0"/>
                </a:rPr>
                <a:t>Bob</a:t>
              </a:r>
            </a:p>
          </p:txBody>
        </p:sp>
      </p:grpSp>
      <p:grpSp>
        <p:nvGrpSpPr>
          <p:cNvPr id="22" name="Group 24"/>
          <p:cNvGrpSpPr>
            <a:grpSpLocks/>
          </p:cNvGrpSpPr>
          <p:nvPr/>
        </p:nvGrpSpPr>
        <p:grpSpPr bwMode="auto">
          <a:xfrm>
            <a:off x="7740650" y="3284959"/>
            <a:ext cx="1187450" cy="1322388"/>
            <a:chOff x="5012" y="1434"/>
            <a:chExt cx="748" cy="833"/>
          </a:xfrm>
        </p:grpSpPr>
        <p:pic>
          <p:nvPicPr>
            <p:cNvPr id="23" name="Picture 25" descr="J0195384"/>
            <p:cNvPicPr>
              <a:picLocks noChangeAspect="1" noChangeArrowheads="1"/>
            </p:cNvPicPr>
            <p:nvPr/>
          </p:nvPicPr>
          <p:blipFill>
            <a:blip r:embed="rId3"/>
            <a:srcRect/>
            <a:stretch>
              <a:fillRect/>
            </a:stretch>
          </p:blipFill>
          <p:spPr bwMode="auto">
            <a:xfrm>
              <a:off x="5012" y="1434"/>
              <a:ext cx="577" cy="589"/>
            </a:xfrm>
            <a:prstGeom prst="rect">
              <a:avLst/>
            </a:prstGeom>
            <a:noFill/>
          </p:spPr>
        </p:pic>
        <p:sp>
          <p:nvSpPr>
            <p:cNvPr id="24" name="Text Box 26"/>
            <p:cNvSpPr txBox="1">
              <a:spLocks noChangeArrowheads="1"/>
            </p:cNvSpPr>
            <p:nvPr/>
          </p:nvSpPr>
          <p:spPr bwMode="auto">
            <a:xfrm>
              <a:off x="5170" y="1979"/>
              <a:ext cx="590" cy="288"/>
            </a:xfrm>
            <a:prstGeom prst="rect">
              <a:avLst/>
            </a:prstGeom>
            <a:noFill/>
            <a:ln w="9525">
              <a:noFill/>
              <a:miter lim="800000"/>
              <a:headEnd/>
              <a:tailEnd/>
            </a:ln>
            <a:effectLst/>
          </p:spPr>
          <p:txBody>
            <a:bodyPr>
              <a:spAutoFit/>
            </a:bodyPr>
            <a:lstStyle/>
            <a:p>
              <a:pPr>
                <a:spcBef>
                  <a:spcPct val="50000"/>
                </a:spcBef>
              </a:pPr>
              <a:r>
                <a:rPr kumimoji="1" lang="en-US" altLang="zh-CN" sz="2400" b="1">
                  <a:solidFill>
                    <a:schemeClr val="tx1"/>
                  </a:solidFill>
                  <a:latin typeface="Times New Roman" pitchFamily="18" charset="0"/>
                </a:rPr>
                <a:t>Alice</a:t>
              </a:r>
            </a:p>
          </p:txBody>
        </p:sp>
      </p:grpSp>
      <p:sp>
        <p:nvSpPr>
          <p:cNvPr id="28" name="Rectangle 6"/>
          <p:cNvSpPr>
            <a:spLocks noChangeArrowheads="1"/>
          </p:cNvSpPr>
          <p:nvPr/>
        </p:nvSpPr>
        <p:spPr bwMode="auto">
          <a:xfrm>
            <a:off x="1873801" y="4308931"/>
            <a:ext cx="790575" cy="122555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b="1" smtClean="0">
                <a:solidFill>
                  <a:srgbClr val="C00000"/>
                </a:solidFill>
              </a:rPr>
              <a:t>M</a:t>
            </a:r>
            <a:endParaRPr kumimoji="1" lang="en-US" altLang="zh-CN" b="1">
              <a:solidFill>
                <a:srgbClr val="C00000"/>
              </a:solidFill>
            </a:endParaRPr>
          </a:p>
        </p:txBody>
      </p:sp>
      <p:sp>
        <p:nvSpPr>
          <p:cNvPr id="29" name="Line 7"/>
          <p:cNvSpPr>
            <a:spLocks noChangeShapeType="1"/>
          </p:cNvSpPr>
          <p:nvPr/>
        </p:nvSpPr>
        <p:spPr bwMode="auto">
          <a:xfrm>
            <a:off x="2737401" y="4932819"/>
            <a:ext cx="503238" cy="0"/>
          </a:xfrm>
          <a:prstGeom prst="line">
            <a:avLst/>
          </a:prstGeom>
          <a:noFill/>
          <a:ln w="38100">
            <a:solidFill>
              <a:schemeClr val="tx1"/>
            </a:solidFill>
            <a:round/>
            <a:headEnd/>
            <a:tailEnd type="triangle" w="lg" len="lg"/>
          </a:ln>
          <a:effectLst/>
        </p:spPr>
        <p:txBody>
          <a:bodyPr/>
          <a:lstStyle/>
          <a:p>
            <a:endParaRPr lang="zh-CN" altLang="en-US">
              <a:solidFill>
                <a:srgbClr val="C00000"/>
              </a:solidFill>
            </a:endParaRPr>
          </a:p>
        </p:txBody>
      </p:sp>
      <p:sp>
        <p:nvSpPr>
          <p:cNvPr id="30" name="Oval 8"/>
          <p:cNvSpPr>
            <a:spLocks noChangeArrowheads="1"/>
          </p:cNvSpPr>
          <p:nvPr/>
        </p:nvSpPr>
        <p:spPr bwMode="auto">
          <a:xfrm>
            <a:off x="3240639" y="4643894"/>
            <a:ext cx="433387"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smtClean="0">
                <a:solidFill>
                  <a:srgbClr val="C00000"/>
                </a:solidFill>
                <a:latin typeface="Times New Roman" pitchFamily="18" charset="0"/>
              </a:rPr>
              <a:t>E</a:t>
            </a:r>
            <a:endParaRPr kumimoji="1" lang="en-US" altLang="zh-CN" sz="2400" b="1">
              <a:solidFill>
                <a:srgbClr val="C00000"/>
              </a:solidFill>
              <a:latin typeface="Times New Roman" pitchFamily="18" charset="0"/>
            </a:endParaRPr>
          </a:p>
        </p:txBody>
      </p:sp>
      <p:sp>
        <p:nvSpPr>
          <p:cNvPr id="31" name="Line 9"/>
          <p:cNvSpPr>
            <a:spLocks noChangeShapeType="1"/>
          </p:cNvSpPr>
          <p:nvPr/>
        </p:nvSpPr>
        <p:spPr bwMode="auto">
          <a:xfrm flipV="1">
            <a:off x="3457332" y="5075693"/>
            <a:ext cx="794" cy="458787"/>
          </a:xfrm>
          <a:prstGeom prst="line">
            <a:avLst/>
          </a:prstGeom>
          <a:noFill/>
          <a:ln w="38100">
            <a:solidFill>
              <a:schemeClr val="tx1"/>
            </a:solidFill>
            <a:round/>
            <a:headEnd/>
            <a:tailEnd type="triangle" w="lg" len="lg"/>
          </a:ln>
          <a:effectLst/>
        </p:spPr>
        <p:txBody>
          <a:bodyPr/>
          <a:lstStyle/>
          <a:p>
            <a:endParaRPr lang="zh-CN" altLang="en-US">
              <a:solidFill>
                <a:srgbClr val="C00000"/>
              </a:solidFill>
            </a:endParaRPr>
          </a:p>
        </p:txBody>
      </p:sp>
      <p:sp>
        <p:nvSpPr>
          <p:cNvPr id="32" name="Text Box 10"/>
          <p:cNvSpPr txBox="1">
            <a:spLocks noChangeArrowheads="1"/>
          </p:cNvSpPr>
          <p:nvPr/>
        </p:nvSpPr>
        <p:spPr bwMode="auto">
          <a:xfrm>
            <a:off x="3131840" y="5544130"/>
            <a:ext cx="701251" cy="369332"/>
          </a:xfrm>
          <a:prstGeom prst="rect">
            <a:avLst/>
          </a:prstGeom>
          <a:noFill/>
          <a:ln w="9525">
            <a:noFill/>
            <a:miter lim="800000"/>
            <a:headEnd/>
            <a:tailEnd/>
          </a:ln>
          <a:effectLst/>
        </p:spPr>
        <p:txBody>
          <a:bodyPr wrap="square">
            <a:spAutoFit/>
          </a:bodyPr>
          <a:lstStyle/>
          <a:p>
            <a:pPr algn="ctr">
              <a:spcBef>
                <a:spcPct val="50000"/>
              </a:spcBef>
            </a:pPr>
            <a:r>
              <a:rPr kumimoji="1" lang="en-US" altLang="zh-CN" b="1" smtClean="0">
                <a:solidFill>
                  <a:srgbClr val="C00000"/>
                </a:solidFill>
                <a:latin typeface="Times New Roman" pitchFamily="18" charset="0"/>
              </a:rPr>
              <a:t>Ks</a:t>
            </a:r>
            <a:endParaRPr kumimoji="1" lang="en-US" altLang="zh-CN" b="1" baseline="-25000">
              <a:solidFill>
                <a:srgbClr val="C00000"/>
              </a:solidFill>
              <a:latin typeface="Times New Roman" pitchFamily="18" charset="0"/>
            </a:endParaRPr>
          </a:p>
        </p:txBody>
      </p:sp>
      <p:sp>
        <p:nvSpPr>
          <p:cNvPr id="33" name="Line 11"/>
          <p:cNvSpPr>
            <a:spLocks noChangeShapeType="1"/>
          </p:cNvSpPr>
          <p:nvPr/>
        </p:nvSpPr>
        <p:spPr bwMode="auto">
          <a:xfrm>
            <a:off x="3745464" y="4932819"/>
            <a:ext cx="719137" cy="0"/>
          </a:xfrm>
          <a:prstGeom prst="line">
            <a:avLst/>
          </a:prstGeom>
          <a:noFill/>
          <a:ln w="38100">
            <a:solidFill>
              <a:schemeClr val="tx1"/>
            </a:solidFill>
            <a:round/>
            <a:headEnd/>
            <a:tailEnd type="triangle" w="lg" len="lg"/>
          </a:ln>
          <a:effectLst/>
        </p:spPr>
        <p:txBody>
          <a:bodyPr/>
          <a:lstStyle/>
          <a:p>
            <a:endParaRPr lang="zh-CN" altLang="en-US">
              <a:solidFill>
                <a:srgbClr val="C00000"/>
              </a:solidFill>
            </a:endParaRPr>
          </a:p>
        </p:txBody>
      </p:sp>
      <p:sp>
        <p:nvSpPr>
          <p:cNvPr id="34" name="Rectangle 12"/>
          <p:cNvSpPr>
            <a:spLocks noChangeArrowheads="1"/>
          </p:cNvSpPr>
          <p:nvPr/>
        </p:nvSpPr>
        <p:spPr bwMode="auto">
          <a:xfrm>
            <a:off x="4466189" y="4283531"/>
            <a:ext cx="790575" cy="1225550"/>
          </a:xfrm>
          <a:prstGeom prst="rect">
            <a:avLst/>
          </a:prstGeom>
          <a:solidFill>
            <a:srgbClr val="C0C0C0"/>
          </a:solidFill>
          <a:ln w="9525">
            <a:solidFill>
              <a:schemeClr val="tx1"/>
            </a:solidFill>
            <a:miter lim="800000"/>
            <a:headEnd/>
            <a:tailEnd/>
          </a:ln>
          <a:effectLst/>
        </p:spPr>
        <p:txBody>
          <a:bodyPr wrap="none" anchor="ctr"/>
          <a:lstStyle/>
          <a:p>
            <a:pPr algn="ctr"/>
            <a:endParaRPr kumimoji="1" lang="zh-CN" altLang="en-US" sz="2400" b="1">
              <a:solidFill>
                <a:srgbClr val="C00000"/>
              </a:solidFill>
              <a:latin typeface="Times New Roman" pitchFamily="18" charset="0"/>
            </a:endParaRPr>
          </a:p>
        </p:txBody>
      </p:sp>
      <p:sp>
        <p:nvSpPr>
          <p:cNvPr id="35" name="Text Box 13"/>
          <p:cNvSpPr txBox="1">
            <a:spLocks noChangeArrowheads="1"/>
          </p:cNvSpPr>
          <p:nvPr/>
        </p:nvSpPr>
        <p:spPr bwMode="auto">
          <a:xfrm>
            <a:off x="4211960" y="5651956"/>
            <a:ext cx="1295400" cy="369332"/>
          </a:xfrm>
          <a:prstGeom prst="rect">
            <a:avLst/>
          </a:prstGeom>
          <a:noFill/>
          <a:ln w="9525">
            <a:noFill/>
            <a:miter lim="800000"/>
            <a:headEnd/>
            <a:tailEnd/>
          </a:ln>
          <a:effectLst/>
        </p:spPr>
        <p:txBody>
          <a:bodyPr>
            <a:spAutoFit/>
          </a:bodyPr>
          <a:lstStyle/>
          <a:p>
            <a:pPr algn="ctr">
              <a:spcBef>
                <a:spcPct val="50000"/>
              </a:spcBef>
            </a:pPr>
            <a:r>
              <a:rPr kumimoji="1" lang="en-US" altLang="zh-CN" b="1" smtClean="0">
                <a:solidFill>
                  <a:srgbClr val="C00000"/>
                </a:solidFill>
                <a:latin typeface="Times New Roman" pitchFamily="18" charset="0"/>
              </a:rPr>
              <a:t>E</a:t>
            </a:r>
            <a:r>
              <a:rPr kumimoji="1" lang="en-US" altLang="zh-CN" b="1" baseline="-25000" smtClean="0">
                <a:solidFill>
                  <a:srgbClr val="C00000"/>
                </a:solidFill>
                <a:latin typeface="Times New Roman" pitchFamily="18" charset="0"/>
              </a:rPr>
              <a:t>Ks</a:t>
            </a:r>
            <a:r>
              <a:rPr kumimoji="1" lang="en-US" altLang="zh-CN" b="1" smtClean="0">
                <a:solidFill>
                  <a:srgbClr val="C00000"/>
                </a:solidFill>
                <a:latin typeface="Times New Roman" pitchFamily="18" charset="0"/>
              </a:rPr>
              <a:t>(M)</a:t>
            </a:r>
            <a:endParaRPr kumimoji="1" lang="en-US" altLang="zh-CN" b="1">
              <a:solidFill>
                <a:srgbClr val="C00000"/>
              </a:solidFill>
              <a:latin typeface="Times New Roman" pitchFamily="18" charset="0"/>
            </a:endParaRPr>
          </a:p>
        </p:txBody>
      </p:sp>
      <p:sp>
        <p:nvSpPr>
          <p:cNvPr id="36" name="Line 14"/>
          <p:cNvSpPr>
            <a:spLocks noChangeShapeType="1"/>
          </p:cNvSpPr>
          <p:nvPr/>
        </p:nvSpPr>
        <p:spPr bwMode="auto">
          <a:xfrm>
            <a:off x="5256764" y="4932819"/>
            <a:ext cx="792162" cy="0"/>
          </a:xfrm>
          <a:prstGeom prst="line">
            <a:avLst/>
          </a:prstGeom>
          <a:noFill/>
          <a:ln w="38100">
            <a:solidFill>
              <a:schemeClr val="tx1"/>
            </a:solidFill>
            <a:round/>
            <a:headEnd/>
            <a:tailEnd type="triangle" w="lg" len="lg"/>
          </a:ln>
          <a:effectLst/>
        </p:spPr>
        <p:txBody>
          <a:bodyPr/>
          <a:lstStyle/>
          <a:p>
            <a:endParaRPr lang="zh-CN" altLang="en-US">
              <a:solidFill>
                <a:srgbClr val="C00000"/>
              </a:solidFill>
            </a:endParaRPr>
          </a:p>
        </p:txBody>
      </p:sp>
      <p:sp>
        <p:nvSpPr>
          <p:cNvPr id="37" name="Oval 15"/>
          <p:cNvSpPr>
            <a:spLocks noChangeArrowheads="1"/>
          </p:cNvSpPr>
          <p:nvPr/>
        </p:nvSpPr>
        <p:spPr bwMode="auto">
          <a:xfrm>
            <a:off x="6048926" y="4643894"/>
            <a:ext cx="433388"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smtClean="0">
                <a:solidFill>
                  <a:srgbClr val="C00000"/>
                </a:solidFill>
                <a:latin typeface="Times New Roman" pitchFamily="18" charset="0"/>
              </a:rPr>
              <a:t>D</a:t>
            </a:r>
            <a:endParaRPr kumimoji="1" lang="en-US" altLang="zh-CN" sz="2400" b="1">
              <a:solidFill>
                <a:srgbClr val="C00000"/>
              </a:solidFill>
              <a:latin typeface="Times New Roman" pitchFamily="18" charset="0"/>
            </a:endParaRPr>
          </a:p>
        </p:txBody>
      </p:sp>
      <p:sp>
        <p:nvSpPr>
          <p:cNvPr id="38" name="Line 16"/>
          <p:cNvSpPr>
            <a:spLocks noChangeShapeType="1"/>
          </p:cNvSpPr>
          <p:nvPr/>
        </p:nvSpPr>
        <p:spPr bwMode="auto">
          <a:xfrm>
            <a:off x="6482314" y="4885194"/>
            <a:ext cx="503237" cy="0"/>
          </a:xfrm>
          <a:prstGeom prst="line">
            <a:avLst/>
          </a:prstGeom>
          <a:noFill/>
          <a:ln w="38100">
            <a:solidFill>
              <a:schemeClr val="tx1"/>
            </a:solidFill>
            <a:round/>
            <a:headEnd/>
            <a:tailEnd type="triangle" w="lg" len="lg"/>
          </a:ln>
          <a:effectLst/>
        </p:spPr>
        <p:txBody>
          <a:bodyPr/>
          <a:lstStyle/>
          <a:p>
            <a:endParaRPr lang="zh-CN" altLang="en-US">
              <a:solidFill>
                <a:srgbClr val="C00000"/>
              </a:solidFill>
            </a:endParaRPr>
          </a:p>
        </p:txBody>
      </p:sp>
      <p:sp>
        <p:nvSpPr>
          <p:cNvPr id="39" name="Rectangle 17"/>
          <p:cNvSpPr>
            <a:spLocks noChangeArrowheads="1"/>
          </p:cNvSpPr>
          <p:nvPr/>
        </p:nvSpPr>
        <p:spPr bwMode="auto">
          <a:xfrm>
            <a:off x="6985551" y="4308931"/>
            <a:ext cx="790575" cy="122555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b="1" smtClean="0">
                <a:solidFill>
                  <a:srgbClr val="C00000"/>
                </a:solidFill>
                <a:latin typeface="Times New Roman" pitchFamily="18" charset="0"/>
              </a:rPr>
              <a:t>M</a:t>
            </a:r>
            <a:endParaRPr kumimoji="1" lang="en-US" altLang="zh-CN" b="1">
              <a:solidFill>
                <a:srgbClr val="C00000"/>
              </a:solidFill>
              <a:latin typeface="Times New Roman" pitchFamily="18" charset="0"/>
            </a:endParaRPr>
          </a:p>
        </p:txBody>
      </p:sp>
      <p:sp>
        <p:nvSpPr>
          <p:cNvPr id="40" name="Line 18"/>
          <p:cNvSpPr>
            <a:spLocks noChangeShapeType="1"/>
          </p:cNvSpPr>
          <p:nvPr/>
        </p:nvSpPr>
        <p:spPr bwMode="auto">
          <a:xfrm flipH="1" flipV="1">
            <a:off x="6266413" y="5075694"/>
            <a:ext cx="1587" cy="458787"/>
          </a:xfrm>
          <a:prstGeom prst="line">
            <a:avLst/>
          </a:prstGeom>
          <a:noFill/>
          <a:ln w="38100">
            <a:solidFill>
              <a:schemeClr val="tx1"/>
            </a:solidFill>
            <a:round/>
            <a:headEnd/>
            <a:tailEnd type="triangle" w="lg" len="lg"/>
          </a:ln>
          <a:effectLst/>
        </p:spPr>
        <p:txBody>
          <a:bodyPr/>
          <a:lstStyle/>
          <a:p>
            <a:endParaRPr lang="zh-CN" altLang="en-US">
              <a:solidFill>
                <a:srgbClr val="C00000"/>
              </a:solidFill>
            </a:endParaRPr>
          </a:p>
        </p:txBody>
      </p:sp>
      <p:sp>
        <p:nvSpPr>
          <p:cNvPr id="41" name="Text Box 19"/>
          <p:cNvSpPr txBox="1">
            <a:spLocks noChangeArrowheads="1"/>
          </p:cNvSpPr>
          <p:nvPr/>
        </p:nvSpPr>
        <p:spPr bwMode="auto">
          <a:xfrm>
            <a:off x="5941144" y="5544130"/>
            <a:ext cx="646355" cy="369332"/>
          </a:xfrm>
          <a:prstGeom prst="rect">
            <a:avLst/>
          </a:prstGeom>
          <a:noFill/>
          <a:ln w="9525">
            <a:noFill/>
            <a:miter lim="800000"/>
            <a:headEnd/>
            <a:tailEnd/>
          </a:ln>
          <a:effectLst/>
        </p:spPr>
        <p:txBody>
          <a:bodyPr wrap="square">
            <a:spAutoFit/>
          </a:bodyPr>
          <a:lstStyle/>
          <a:p>
            <a:pPr algn="ctr">
              <a:spcBef>
                <a:spcPct val="50000"/>
              </a:spcBef>
            </a:pPr>
            <a:r>
              <a:rPr kumimoji="1" lang="en-US" altLang="zh-CN" b="1" smtClean="0">
                <a:solidFill>
                  <a:srgbClr val="C00000"/>
                </a:solidFill>
                <a:latin typeface="Times New Roman" pitchFamily="18" charset="0"/>
              </a:rPr>
              <a:t>Ks</a:t>
            </a:r>
            <a:endParaRPr kumimoji="1" lang="en-US" altLang="zh-CN" b="1" baseline="-25000">
              <a:solidFill>
                <a:srgbClr val="C00000"/>
              </a:solidFill>
              <a:latin typeface="Times New Roman" pitchFamily="18" charset="0"/>
            </a:endParaRPr>
          </a:p>
        </p:txBody>
      </p:sp>
      <p:cxnSp>
        <p:nvCxnSpPr>
          <p:cNvPr id="43" name="直接连接符 42"/>
          <p:cNvCxnSpPr/>
          <p:nvPr/>
        </p:nvCxnSpPr>
        <p:spPr>
          <a:xfrm>
            <a:off x="2303462" y="3942348"/>
            <a:ext cx="5077376"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95536" y="2668850"/>
            <a:ext cx="1241747"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000" b="1" smtClean="0">
                <a:solidFill>
                  <a:schemeClr val="tx1"/>
                </a:solidFill>
              </a:rPr>
              <a:t>交换密钥</a:t>
            </a:r>
            <a:endParaRPr lang="zh-CN" altLang="en-US" sz="2000" b="1">
              <a:solidFill>
                <a:schemeClr val="tx1"/>
              </a:solidFill>
            </a:endParaRPr>
          </a:p>
        </p:txBody>
      </p:sp>
      <p:sp>
        <p:nvSpPr>
          <p:cNvPr id="45" name="TextBox 44"/>
          <p:cNvSpPr txBox="1"/>
          <p:nvPr/>
        </p:nvSpPr>
        <p:spPr>
          <a:xfrm>
            <a:off x="377925" y="4732764"/>
            <a:ext cx="1241747"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000" b="1" smtClean="0">
                <a:solidFill>
                  <a:schemeClr val="tx1"/>
                </a:solidFill>
              </a:rPr>
              <a:t>保密会话</a:t>
            </a:r>
            <a:endParaRPr lang="zh-CN" altLang="en-US" sz="2000" b="1">
              <a:solidFill>
                <a:schemeClr val="tx1"/>
              </a:solidFill>
            </a:endParaRPr>
          </a:p>
        </p:txBody>
      </p:sp>
      <p:sp>
        <p:nvSpPr>
          <p:cNvPr id="42" name="矩形 41"/>
          <p:cNvSpPr/>
          <p:nvPr/>
        </p:nvSpPr>
        <p:spPr>
          <a:xfrm>
            <a:off x="989013" y="5543749"/>
            <a:ext cx="7083425" cy="693563"/>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rgbClr val="C00000"/>
                </a:solidFill>
              </a:rPr>
              <a:t>常用密钥分配方案</a:t>
            </a:r>
            <a:endParaRPr lang="zh-CN" altLang="en-US" sz="3600" b="1" dirty="0">
              <a:solidFill>
                <a:srgbClr val="C00000"/>
              </a:solidFill>
            </a:endParaRPr>
          </a:p>
        </p:txBody>
      </p:sp>
    </p:spTree>
    <p:extLst>
      <p:ext uri="{BB962C8B-B14F-4D97-AF65-F5344CB8AC3E}">
        <p14:creationId xmlns:p14="http://schemas.microsoft.com/office/powerpoint/2010/main" val="10360099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ppt_x"/>
                                          </p:val>
                                        </p:tav>
                                        <p:tav tm="100000">
                                          <p:val>
                                            <p:strVal val="#ppt_x"/>
                                          </p:val>
                                        </p:tav>
                                      </p:tavLst>
                                    </p:anim>
                                    <p:anim calcmode="lin" valueType="num">
                                      <p:cBhvr additive="base">
                                        <p:cTn id="1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i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0-#ppt_w/2"/>
                                          </p:val>
                                        </p:tav>
                                        <p:tav tm="100000">
                                          <p:val>
                                            <p:strVal val="#ppt_x"/>
                                          </p:val>
                                        </p:tav>
                                      </p:tavLst>
                                    </p:anim>
                                    <p:anim calcmode="lin" valueType="num">
                                      <p:cBhvr additive="base">
                                        <p:cTn id="41" dur="500" fill="hold"/>
                                        <p:tgtEl>
                                          <p:spTgt spid="6"/>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par>
                          <p:cTn id="51" fill="hold">
                            <p:stCondLst>
                              <p:cond delay="1000"/>
                            </p:stCondLst>
                            <p:childTnLst>
                              <p:par>
                                <p:cTn id="52" presetID="4" presetClass="entr" presetSubtype="16"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ox(in)">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0-#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4" presetClass="entr" presetSubtype="16"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ox(in)">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fill="hold"/>
                                        <p:tgtEl>
                                          <p:spTgt spid="12"/>
                                        </p:tgtEl>
                                        <p:attrNameLst>
                                          <p:attrName>ppt_x</p:attrName>
                                        </p:attrNameLst>
                                      </p:cBhvr>
                                      <p:tavLst>
                                        <p:tav tm="0">
                                          <p:val>
                                            <p:strVal val="#ppt_x"/>
                                          </p:val>
                                        </p:tav>
                                        <p:tav tm="100000">
                                          <p:val>
                                            <p:strVal val="#ppt_x"/>
                                          </p:val>
                                        </p:tav>
                                      </p:tavLst>
                                    </p:anim>
                                    <p:anim calcmode="lin" valueType="num">
                                      <p:cBhvr additive="base">
                                        <p:cTn id="6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additive="base">
                                        <p:cTn id="74" dur="500" fill="hold"/>
                                        <p:tgtEl>
                                          <p:spTgt spid="13"/>
                                        </p:tgtEl>
                                        <p:attrNameLst>
                                          <p:attrName>ppt_x</p:attrName>
                                        </p:attrNameLst>
                                      </p:cBhvr>
                                      <p:tavLst>
                                        <p:tav tm="0">
                                          <p:val>
                                            <p:strVal val="0-#ppt_w/2"/>
                                          </p:val>
                                        </p:tav>
                                        <p:tav tm="100000">
                                          <p:val>
                                            <p:strVal val="#ppt_x"/>
                                          </p:val>
                                        </p:tav>
                                      </p:tavLst>
                                    </p:anim>
                                    <p:anim calcmode="lin" valueType="num">
                                      <p:cBhvr additive="base">
                                        <p:cTn id="75" dur="500" fill="hold"/>
                                        <p:tgtEl>
                                          <p:spTgt spid="13"/>
                                        </p:tgtEl>
                                        <p:attrNameLst>
                                          <p:attrName>ppt_y</p:attrName>
                                        </p:attrNameLst>
                                      </p:cBhvr>
                                      <p:tavLst>
                                        <p:tav tm="0">
                                          <p:val>
                                            <p:strVal val="#ppt_y"/>
                                          </p:val>
                                        </p:tav>
                                        <p:tav tm="100000">
                                          <p:val>
                                            <p:strVal val="#ppt_y"/>
                                          </p:val>
                                        </p:tav>
                                      </p:tavLst>
                                    </p:anim>
                                  </p:childTnLst>
                                </p:cTn>
                              </p:par>
                            </p:childTnLst>
                          </p:cTn>
                        </p:par>
                        <p:par>
                          <p:cTn id="76" fill="hold">
                            <p:stCondLst>
                              <p:cond delay="500"/>
                            </p:stCondLst>
                            <p:childTnLst>
                              <p:par>
                                <p:cTn id="77" presetID="2" presetClass="entr" presetSubtype="4"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par>
                          <p:cTn id="81" fill="hold">
                            <p:stCondLst>
                              <p:cond delay="1000"/>
                            </p:stCondLst>
                            <p:childTnLst>
                              <p:par>
                                <p:cTn id="82" presetID="2" presetClass="entr" presetSubtype="4" fill="hold" grpId="0" nodeType="afterEffect">
                                  <p:stCondLst>
                                    <p:cond delay="0"/>
                                  </p:stCondLst>
                                  <p:childTnLst>
                                    <p:set>
                                      <p:cBhvr>
                                        <p:cTn id="83" dur="1" fill="hold">
                                          <p:stCondLst>
                                            <p:cond delay="0"/>
                                          </p:stCondLst>
                                        </p:cTn>
                                        <p:tgtEl>
                                          <p:spTgt spid="18"/>
                                        </p:tgtEl>
                                        <p:attrNameLst>
                                          <p:attrName>style.visibility</p:attrName>
                                        </p:attrNameLst>
                                      </p:cBhvr>
                                      <p:to>
                                        <p:strVal val="visible"/>
                                      </p:to>
                                    </p:set>
                                    <p:anim calcmode="lin" valueType="num">
                                      <p:cBhvr additive="base">
                                        <p:cTn id="84" dur="500" fill="hold"/>
                                        <p:tgtEl>
                                          <p:spTgt spid="18"/>
                                        </p:tgtEl>
                                        <p:attrNameLst>
                                          <p:attrName>ppt_x</p:attrName>
                                        </p:attrNameLst>
                                      </p:cBhvr>
                                      <p:tavLst>
                                        <p:tav tm="0">
                                          <p:val>
                                            <p:strVal val="#ppt_x"/>
                                          </p:val>
                                        </p:tav>
                                        <p:tav tm="100000">
                                          <p:val>
                                            <p:strVal val="#ppt_x"/>
                                          </p:val>
                                        </p:tav>
                                      </p:tavLst>
                                    </p:anim>
                                    <p:anim calcmode="lin" valueType="num">
                                      <p:cBhvr additive="base">
                                        <p:cTn id="85" dur="500" fill="hold"/>
                                        <p:tgtEl>
                                          <p:spTgt spid="18"/>
                                        </p:tgtEl>
                                        <p:attrNameLst>
                                          <p:attrName>ppt_y</p:attrName>
                                        </p:attrNameLst>
                                      </p:cBhvr>
                                      <p:tavLst>
                                        <p:tav tm="0">
                                          <p:val>
                                            <p:strVal val="1+#ppt_h/2"/>
                                          </p:val>
                                        </p:tav>
                                        <p:tav tm="100000">
                                          <p:val>
                                            <p:strVal val="#ppt_y"/>
                                          </p:val>
                                        </p:tav>
                                      </p:tavLst>
                                    </p:anim>
                                  </p:childTnLst>
                                </p:cTn>
                              </p:par>
                            </p:childTnLst>
                          </p:cTn>
                        </p:par>
                        <p:par>
                          <p:cTn id="86" fill="hold">
                            <p:stCondLst>
                              <p:cond delay="1500"/>
                            </p:stCondLst>
                            <p:childTnLst>
                              <p:par>
                                <p:cTn id="87" presetID="4" presetClass="entr" presetSubtype="16"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box(in)">
                                      <p:cBhvr>
                                        <p:cTn id="89" dur="500"/>
                                        <p:tgtEl>
                                          <p:spTgt spid="14"/>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8" fill="hold" grpId="0" nodeType="clickEffect">
                                  <p:stCondLst>
                                    <p:cond delay="0"/>
                                  </p:stCondLst>
                                  <p:childTnLst>
                                    <p:set>
                                      <p:cBhvr>
                                        <p:cTn id="93" dur="1" fill="hold">
                                          <p:stCondLst>
                                            <p:cond delay="0"/>
                                          </p:stCondLst>
                                        </p:cTn>
                                        <p:tgtEl>
                                          <p:spTgt spid="15"/>
                                        </p:tgtEl>
                                        <p:attrNameLst>
                                          <p:attrName>style.visibility</p:attrName>
                                        </p:attrNameLst>
                                      </p:cBhvr>
                                      <p:to>
                                        <p:strVal val="visible"/>
                                      </p:to>
                                    </p:set>
                                    <p:anim calcmode="lin" valueType="num">
                                      <p:cBhvr additive="base">
                                        <p:cTn id="94" dur="500" fill="hold"/>
                                        <p:tgtEl>
                                          <p:spTgt spid="15"/>
                                        </p:tgtEl>
                                        <p:attrNameLst>
                                          <p:attrName>ppt_x</p:attrName>
                                        </p:attrNameLst>
                                      </p:cBhvr>
                                      <p:tavLst>
                                        <p:tav tm="0">
                                          <p:val>
                                            <p:strVal val="0-#ppt_w/2"/>
                                          </p:val>
                                        </p:tav>
                                        <p:tav tm="100000">
                                          <p:val>
                                            <p:strVal val="#ppt_x"/>
                                          </p:val>
                                        </p:tav>
                                      </p:tavLst>
                                    </p:anim>
                                    <p:anim calcmode="lin" valueType="num">
                                      <p:cBhvr additive="base">
                                        <p:cTn id="95" dur="500" fill="hold"/>
                                        <p:tgtEl>
                                          <p:spTgt spid="15"/>
                                        </p:tgtEl>
                                        <p:attrNameLst>
                                          <p:attrName>ppt_y</p:attrName>
                                        </p:attrNameLst>
                                      </p:cBhvr>
                                      <p:tavLst>
                                        <p:tav tm="0">
                                          <p:val>
                                            <p:strVal val="#ppt_y"/>
                                          </p:val>
                                        </p:tav>
                                        <p:tav tm="100000">
                                          <p:val>
                                            <p:strVal val="#ppt_y"/>
                                          </p:val>
                                        </p:tav>
                                      </p:tavLst>
                                    </p:anim>
                                  </p:childTnLst>
                                </p:cTn>
                              </p:par>
                              <p:par>
                                <p:cTn id="96" presetID="4" presetClass="entr" presetSubtype="16"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box(in)">
                                      <p:cBhvr>
                                        <p:cTn id="98" dur="500"/>
                                        <p:tgtEl>
                                          <p:spTgt spid="16"/>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box(in)">
                                      <p:cBhvr>
                                        <p:cTn id="103" dur="500"/>
                                        <p:tgtEl>
                                          <p:spTgt spid="28"/>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anim calcmode="lin" valueType="num">
                                      <p:cBhvr additive="base">
                                        <p:cTn id="108" dur="500" fill="hold"/>
                                        <p:tgtEl>
                                          <p:spTgt spid="29"/>
                                        </p:tgtEl>
                                        <p:attrNameLst>
                                          <p:attrName>ppt_x</p:attrName>
                                        </p:attrNameLst>
                                      </p:cBhvr>
                                      <p:tavLst>
                                        <p:tav tm="0">
                                          <p:val>
                                            <p:strVal val="0-#ppt_w/2"/>
                                          </p:val>
                                        </p:tav>
                                        <p:tav tm="100000">
                                          <p:val>
                                            <p:strVal val="#ppt_x"/>
                                          </p:val>
                                        </p:tav>
                                      </p:tavLst>
                                    </p:anim>
                                    <p:anim calcmode="lin" valueType="num">
                                      <p:cBhvr additive="base">
                                        <p:cTn id="109" dur="500" fill="hold"/>
                                        <p:tgtEl>
                                          <p:spTgt spid="29"/>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4" fill="hold" grpId="0" nodeType="afterEffect">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cBhvr additive="base">
                                        <p:cTn id="113" dur="500" fill="hold"/>
                                        <p:tgtEl>
                                          <p:spTgt spid="32"/>
                                        </p:tgtEl>
                                        <p:attrNameLst>
                                          <p:attrName>ppt_x</p:attrName>
                                        </p:attrNameLst>
                                      </p:cBhvr>
                                      <p:tavLst>
                                        <p:tav tm="0">
                                          <p:val>
                                            <p:strVal val="#ppt_x"/>
                                          </p:val>
                                        </p:tav>
                                        <p:tav tm="100000">
                                          <p:val>
                                            <p:strVal val="#ppt_x"/>
                                          </p:val>
                                        </p:tav>
                                      </p:tavLst>
                                    </p:anim>
                                    <p:anim calcmode="lin" valueType="num">
                                      <p:cBhvr additive="base">
                                        <p:cTn id="114" dur="500" fill="hold"/>
                                        <p:tgtEl>
                                          <p:spTgt spid="3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500" fill="hold"/>
                                        <p:tgtEl>
                                          <p:spTgt spid="31"/>
                                        </p:tgtEl>
                                        <p:attrNameLst>
                                          <p:attrName>ppt_x</p:attrName>
                                        </p:attrNameLst>
                                      </p:cBhvr>
                                      <p:tavLst>
                                        <p:tav tm="0">
                                          <p:val>
                                            <p:strVal val="#ppt_x"/>
                                          </p:val>
                                        </p:tav>
                                        <p:tav tm="100000">
                                          <p:val>
                                            <p:strVal val="#ppt_x"/>
                                          </p:val>
                                        </p:tav>
                                      </p:tavLst>
                                    </p:anim>
                                    <p:anim calcmode="lin" valueType="num">
                                      <p:cBhvr additive="base">
                                        <p:cTn id="118" dur="500" fill="hold"/>
                                        <p:tgtEl>
                                          <p:spTgt spid="31"/>
                                        </p:tgtEl>
                                        <p:attrNameLst>
                                          <p:attrName>ppt_y</p:attrName>
                                        </p:attrNameLst>
                                      </p:cBhvr>
                                      <p:tavLst>
                                        <p:tav tm="0">
                                          <p:val>
                                            <p:strVal val="1+#ppt_h/2"/>
                                          </p:val>
                                        </p:tav>
                                        <p:tav tm="100000">
                                          <p:val>
                                            <p:strVal val="#ppt_y"/>
                                          </p:val>
                                        </p:tav>
                                      </p:tavLst>
                                    </p:anim>
                                  </p:childTnLst>
                                </p:cTn>
                              </p:par>
                            </p:childTnLst>
                          </p:cTn>
                        </p:par>
                        <p:par>
                          <p:cTn id="119" fill="hold">
                            <p:stCondLst>
                              <p:cond delay="1000"/>
                            </p:stCondLst>
                            <p:childTnLst>
                              <p:par>
                                <p:cTn id="120" presetID="4" presetClass="entr" presetSubtype="16" fill="hold" grpId="0" nodeType="after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box(in)">
                                      <p:cBhvr>
                                        <p:cTn id="122" dur="500"/>
                                        <p:tgtEl>
                                          <p:spTgt spid="30"/>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33"/>
                                        </p:tgtEl>
                                        <p:attrNameLst>
                                          <p:attrName>style.visibility</p:attrName>
                                        </p:attrNameLst>
                                      </p:cBhvr>
                                      <p:to>
                                        <p:strVal val="visible"/>
                                      </p:to>
                                    </p:set>
                                    <p:anim calcmode="lin" valueType="num">
                                      <p:cBhvr additive="base">
                                        <p:cTn id="127" dur="500" fill="hold"/>
                                        <p:tgtEl>
                                          <p:spTgt spid="33"/>
                                        </p:tgtEl>
                                        <p:attrNameLst>
                                          <p:attrName>ppt_x</p:attrName>
                                        </p:attrNameLst>
                                      </p:cBhvr>
                                      <p:tavLst>
                                        <p:tav tm="0">
                                          <p:val>
                                            <p:strVal val="0-#ppt_w/2"/>
                                          </p:val>
                                        </p:tav>
                                        <p:tav tm="100000">
                                          <p:val>
                                            <p:strVal val="#ppt_x"/>
                                          </p:val>
                                        </p:tav>
                                      </p:tavLst>
                                    </p:anim>
                                    <p:anim calcmode="lin" valueType="num">
                                      <p:cBhvr additive="base">
                                        <p:cTn id="128" dur="500" fill="hold"/>
                                        <p:tgtEl>
                                          <p:spTgt spid="33"/>
                                        </p:tgtEl>
                                        <p:attrNameLst>
                                          <p:attrName>ppt_y</p:attrName>
                                        </p:attrNameLst>
                                      </p:cBhvr>
                                      <p:tavLst>
                                        <p:tav tm="0">
                                          <p:val>
                                            <p:strVal val="#ppt_y"/>
                                          </p:val>
                                        </p:tav>
                                        <p:tav tm="100000">
                                          <p:val>
                                            <p:strVal val="#ppt_y"/>
                                          </p:val>
                                        </p:tav>
                                      </p:tavLst>
                                    </p:anim>
                                  </p:childTnLst>
                                </p:cTn>
                              </p:par>
                              <p:par>
                                <p:cTn id="129" presetID="4" presetClass="entr" presetSubtype="16" fill="hold" grpId="0" nodeType="withEffect">
                                  <p:stCondLst>
                                    <p:cond delay="0"/>
                                  </p:stCondLst>
                                  <p:childTnLst>
                                    <p:set>
                                      <p:cBhvr>
                                        <p:cTn id="130" dur="1" fill="hold">
                                          <p:stCondLst>
                                            <p:cond delay="0"/>
                                          </p:stCondLst>
                                        </p:cTn>
                                        <p:tgtEl>
                                          <p:spTgt spid="34"/>
                                        </p:tgtEl>
                                        <p:attrNameLst>
                                          <p:attrName>style.visibility</p:attrName>
                                        </p:attrNameLst>
                                      </p:cBhvr>
                                      <p:to>
                                        <p:strVal val="visible"/>
                                      </p:to>
                                    </p:set>
                                    <p:animEffect transition="in" filter="box(in)">
                                      <p:cBhvr>
                                        <p:cTn id="131" dur="500"/>
                                        <p:tgtEl>
                                          <p:spTgt spid="34"/>
                                        </p:tgtEl>
                                      </p:cBhvr>
                                    </p:animEffect>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35"/>
                                        </p:tgtEl>
                                        <p:attrNameLst>
                                          <p:attrName>style.visibility</p:attrName>
                                        </p:attrNameLst>
                                      </p:cBhvr>
                                      <p:to>
                                        <p:strVal val="visible"/>
                                      </p:to>
                                    </p:set>
                                    <p:anim calcmode="lin" valueType="num">
                                      <p:cBhvr additive="base">
                                        <p:cTn id="136" dur="500" fill="hold"/>
                                        <p:tgtEl>
                                          <p:spTgt spid="35"/>
                                        </p:tgtEl>
                                        <p:attrNameLst>
                                          <p:attrName>ppt_x</p:attrName>
                                        </p:attrNameLst>
                                      </p:cBhvr>
                                      <p:tavLst>
                                        <p:tav tm="0">
                                          <p:val>
                                            <p:strVal val="#ppt_x"/>
                                          </p:val>
                                        </p:tav>
                                        <p:tav tm="100000">
                                          <p:val>
                                            <p:strVal val="#ppt_x"/>
                                          </p:val>
                                        </p:tav>
                                      </p:tavLst>
                                    </p:anim>
                                    <p:anim calcmode="lin" valueType="num">
                                      <p:cBhvr additive="base">
                                        <p:cTn id="13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8" fill="hold" grpId="0" nodeType="clickEffect">
                                  <p:stCondLst>
                                    <p:cond delay="0"/>
                                  </p:stCondLst>
                                  <p:childTnLst>
                                    <p:set>
                                      <p:cBhvr>
                                        <p:cTn id="141" dur="1" fill="hold">
                                          <p:stCondLst>
                                            <p:cond delay="0"/>
                                          </p:stCondLst>
                                        </p:cTn>
                                        <p:tgtEl>
                                          <p:spTgt spid="36"/>
                                        </p:tgtEl>
                                        <p:attrNameLst>
                                          <p:attrName>style.visibility</p:attrName>
                                        </p:attrNameLst>
                                      </p:cBhvr>
                                      <p:to>
                                        <p:strVal val="visible"/>
                                      </p:to>
                                    </p:set>
                                    <p:anim calcmode="lin" valueType="num">
                                      <p:cBhvr additive="base">
                                        <p:cTn id="142" dur="500" fill="hold"/>
                                        <p:tgtEl>
                                          <p:spTgt spid="36"/>
                                        </p:tgtEl>
                                        <p:attrNameLst>
                                          <p:attrName>ppt_x</p:attrName>
                                        </p:attrNameLst>
                                      </p:cBhvr>
                                      <p:tavLst>
                                        <p:tav tm="0">
                                          <p:val>
                                            <p:strVal val="0-#ppt_w/2"/>
                                          </p:val>
                                        </p:tav>
                                        <p:tav tm="100000">
                                          <p:val>
                                            <p:strVal val="#ppt_x"/>
                                          </p:val>
                                        </p:tav>
                                      </p:tavLst>
                                    </p:anim>
                                    <p:anim calcmode="lin" valueType="num">
                                      <p:cBhvr additive="base">
                                        <p:cTn id="143" dur="500" fill="hold"/>
                                        <p:tgtEl>
                                          <p:spTgt spid="36"/>
                                        </p:tgtEl>
                                        <p:attrNameLst>
                                          <p:attrName>ppt_y</p:attrName>
                                        </p:attrNameLst>
                                      </p:cBhvr>
                                      <p:tavLst>
                                        <p:tav tm="0">
                                          <p:val>
                                            <p:strVal val="#ppt_y"/>
                                          </p:val>
                                        </p:tav>
                                        <p:tav tm="100000">
                                          <p:val>
                                            <p:strVal val="#ppt_y"/>
                                          </p:val>
                                        </p:tav>
                                      </p:tavLst>
                                    </p:anim>
                                  </p:childTnLst>
                                </p:cTn>
                              </p:par>
                            </p:childTnLst>
                          </p:cTn>
                        </p:par>
                        <p:par>
                          <p:cTn id="144" fill="hold">
                            <p:stCondLst>
                              <p:cond delay="500"/>
                            </p:stCondLst>
                            <p:childTnLst>
                              <p:par>
                                <p:cTn id="145" presetID="2" presetClass="entr" presetSubtype="4" fill="hold" grpId="0" nodeType="afterEffect">
                                  <p:stCondLst>
                                    <p:cond delay="0"/>
                                  </p:stCondLst>
                                  <p:childTnLst>
                                    <p:set>
                                      <p:cBhvr>
                                        <p:cTn id="146" dur="1" fill="hold">
                                          <p:stCondLst>
                                            <p:cond delay="0"/>
                                          </p:stCondLst>
                                        </p:cTn>
                                        <p:tgtEl>
                                          <p:spTgt spid="40"/>
                                        </p:tgtEl>
                                        <p:attrNameLst>
                                          <p:attrName>style.visibility</p:attrName>
                                        </p:attrNameLst>
                                      </p:cBhvr>
                                      <p:to>
                                        <p:strVal val="visible"/>
                                      </p:to>
                                    </p:set>
                                    <p:anim calcmode="lin" valueType="num">
                                      <p:cBhvr additive="base">
                                        <p:cTn id="147" dur="500" fill="hold"/>
                                        <p:tgtEl>
                                          <p:spTgt spid="40"/>
                                        </p:tgtEl>
                                        <p:attrNameLst>
                                          <p:attrName>ppt_x</p:attrName>
                                        </p:attrNameLst>
                                      </p:cBhvr>
                                      <p:tavLst>
                                        <p:tav tm="0">
                                          <p:val>
                                            <p:strVal val="#ppt_x"/>
                                          </p:val>
                                        </p:tav>
                                        <p:tav tm="100000">
                                          <p:val>
                                            <p:strVal val="#ppt_x"/>
                                          </p:val>
                                        </p:tav>
                                      </p:tavLst>
                                    </p:anim>
                                    <p:anim calcmode="lin" valueType="num">
                                      <p:cBhvr additive="base">
                                        <p:cTn id="148" dur="500" fill="hold"/>
                                        <p:tgtEl>
                                          <p:spTgt spid="40"/>
                                        </p:tgtEl>
                                        <p:attrNameLst>
                                          <p:attrName>ppt_y</p:attrName>
                                        </p:attrNameLst>
                                      </p:cBhvr>
                                      <p:tavLst>
                                        <p:tav tm="0">
                                          <p:val>
                                            <p:strVal val="1+#ppt_h/2"/>
                                          </p:val>
                                        </p:tav>
                                        <p:tav tm="100000">
                                          <p:val>
                                            <p:strVal val="#ppt_y"/>
                                          </p:val>
                                        </p:tav>
                                      </p:tavLst>
                                    </p:anim>
                                  </p:childTnLst>
                                </p:cTn>
                              </p:par>
                            </p:childTnLst>
                          </p:cTn>
                        </p:par>
                        <p:par>
                          <p:cTn id="149" fill="hold">
                            <p:stCondLst>
                              <p:cond delay="1000"/>
                            </p:stCondLst>
                            <p:childTnLst>
                              <p:par>
                                <p:cTn id="150" presetID="2" presetClass="entr" presetSubtype="4" fill="hold" grpId="0" nodeType="afterEffect">
                                  <p:stCondLst>
                                    <p:cond delay="0"/>
                                  </p:stCondLst>
                                  <p:childTnLst>
                                    <p:set>
                                      <p:cBhvr>
                                        <p:cTn id="151" dur="1" fill="hold">
                                          <p:stCondLst>
                                            <p:cond delay="0"/>
                                          </p:stCondLst>
                                        </p:cTn>
                                        <p:tgtEl>
                                          <p:spTgt spid="41"/>
                                        </p:tgtEl>
                                        <p:attrNameLst>
                                          <p:attrName>style.visibility</p:attrName>
                                        </p:attrNameLst>
                                      </p:cBhvr>
                                      <p:to>
                                        <p:strVal val="visible"/>
                                      </p:to>
                                    </p:set>
                                    <p:anim calcmode="lin" valueType="num">
                                      <p:cBhvr additive="base">
                                        <p:cTn id="152" dur="500" fill="hold"/>
                                        <p:tgtEl>
                                          <p:spTgt spid="41"/>
                                        </p:tgtEl>
                                        <p:attrNameLst>
                                          <p:attrName>ppt_x</p:attrName>
                                        </p:attrNameLst>
                                      </p:cBhvr>
                                      <p:tavLst>
                                        <p:tav tm="0">
                                          <p:val>
                                            <p:strVal val="#ppt_x"/>
                                          </p:val>
                                        </p:tav>
                                        <p:tav tm="100000">
                                          <p:val>
                                            <p:strVal val="#ppt_x"/>
                                          </p:val>
                                        </p:tav>
                                      </p:tavLst>
                                    </p:anim>
                                    <p:anim calcmode="lin" valueType="num">
                                      <p:cBhvr additive="base">
                                        <p:cTn id="153" dur="500" fill="hold"/>
                                        <p:tgtEl>
                                          <p:spTgt spid="41"/>
                                        </p:tgtEl>
                                        <p:attrNameLst>
                                          <p:attrName>ppt_y</p:attrName>
                                        </p:attrNameLst>
                                      </p:cBhvr>
                                      <p:tavLst>
                                        <p:tav tm="0">
                                          <p:val>
                                            <p:strVal val="1+#ppt_h/2"/>
                                          </p:val>
                                        </p:tav>
                                        <p:tav tm="100000">
                                          <p:val>
                                            <p:strVal val="#ppt_y"/>
                                          </p:val>
                                        </p:tav>
                                      </p:tavLst>
                                    </p:anim>
                                  </p:childTnLst>
                                </p:cTn>
                              </p:par>
                            </p:childTnLst>
                          </p:cTn>
                        </p:par>
                        <p:par>
                          <p:cTn id="154" fill="hold">
                            <p:stCondLst>
                              <p:cond delay="1500"/>
                            </p:stCondLst>
                            <p:childTnLst>
                              <p:par>
                                <p:cTn id="155" presetID="4" presetClass="entr" presetSubtype="16" fill="hold" grpId="0" nodeType="afterEffect">
                                  <p:stCondLst>
                                    <p:cond delay="0"/>
                                  </p:stCondLst>
                                  <p:childTnLst>
                                    <p:set>
                                      <p:cBhvr>
                                        <p:cTn id="156" dur="1" fill="hold">
                                          <p:stCondLst>
                                            <p:cond delay="0"/>
                                          </p:stCondLst>
                                        </p:cTn>
                                        <p:tgtEl>
                                          <p:spTgt spid="37"/>
                                        </p:tgtEl>
                                        <p:attrNameLst>
                                          <p:attrName>style.visibility</p:attrName>
                                        </p:attrNameLst>
                                      </p:cBhvr>
                                      <p:to>
                                        <p:strVal val="visible"/>
                                      </p:to>
                                    </p:set>
                                    <p:animEffect transition="in" filter="box(in)">
                                      <p:cBhvr>
                                        <p:cTn id="157" dur="500"/>
                                        <p:tgtEl>
                                          <p:spTgt spid="37"/>
                                        </p:tgtEl>
                                      </p:cBhvr>
                                    </p:animEffect>
                                  </p:childTnLst>
                                </p:cTn>
                              </p:par>
                            </p:childTnLst>
                          </p:cTn>
                        </p:par>
                      </p:childTnLst>
                    </p:cTn>
                  </p:par>
                  <p:par>
                    <p:cTn id="158" fill="hold">
                      <p:stCondLst>
                        <p:cond delay="indefinite"/>
                      </p:stCondLst>
                      <p:childTnLst>
                        <p:par>
                          <p:cTn id="159" fill="hold">
                            <p:stCondLst>
                              <p:cond delay="0"/>
                            </p:stCondLst>
                            <p:childTnLst>
                              <p:par>
                                <p:cTn id="160" presetID="2" presetClass="entr" presetSubtype="8" fill="hold" grpId="0" nodeType="clickEffect">
                                  <p:stCondLst>
                                    <p:cond delay="0"/>
                                  </p:stCondLst>
                                  <p:childTnLst>
                                    <p:set>
                                      <p:cBhvr>
                                        <p:cTn id="161" dur="1" fill="hold">
                                          <p:stCondLst>
                                            <p:cond delay="0"/>
                                          </p:stCondLst>
                                        </p:cTn>
                                        <p:tgtEl>
                                          <p:spTgt spid="38"/>
                                        </p:tgtEl>
                                        <p:attrNameLst>
                                          <p:attrName>style.visibility</p:attrName>
                                        </p:attrNameLst>
                                      </p:cBhvr>
                                      <p:to>
                                        <p:strVal val="visible"/>
                                      </p:to>
                                    </p:set>
                                    <p:anim calcmode="lin" valueType="num">
                                      <p:cBhvr additive="base">
                                        <p:cTn id="162" dur="500" fill="hold"/>
                                        <p:tgtEl>
                                          <p:spTgt spid="38"/>
                                        </p:tgtEl>
                                        <p:attrNameLst>
                                          <p:attrName>ppt_x</p:attrName>
                                        </p:attrNameLst>
                                      </p:cBhvr>
                                      <p:tavLst>
                                        <p:tav tm="0">
                                          <p:val>
                                            <p:strVal val="0-#ppt_w/2"/>
                                          </p:val>
                                        </p:tav>
                                        <p:tav tm="100000">
                                          <p:val>
                                            <p:strVal val="#ppt_x"/>
                                          </p:val>
                                        </p:tav>
                                      </p:tavLst>
                                    </p:anim>
                                    <p:anim calcmode="lin" valueType="num">
                                      <p:cBhvr additive="base">
                                        <p:cTn id="163" dur="500" fill="hold"/>
                                        <p:tgtEl>
                                          <p:spTgt spid="38"/>
                                        </p:tgtEl>
                                        <p:attrNameLst>
                                          <p:attrName>ppt_y</p:attrName>
                                        </p:attrNameLst>
                                      </p:cBhvr>
                                      <p:tavLst>
                                        <p:tav tm="0">
                                          <p:val>
                                            <p:strVal val="#ppt_y"/>
                                          </p:val>
                                        </p:tav>
                                        <p:tav tm="100000">
                                          <p:val>
                                            <p:strVal val="#ppt_y"/>
                                          </p:val>
                                        </p:tav>
                                      </p:tavLst>
                                    </p:anim>
                                  </p:childTnLst>
                                </p:cTn>
                              </p:par>
                              <p:par>
                                <p:cTn id="164" presetID="4" presetClass="entr" presetSubtype="16" fill="hold" grpId="0" nodeType="withEffect">
                                  <p:stCondLst>
                                    <p:cond delay="0"/>
                                  </p:stCondLst>
                                  <p:childTnLst>
                                    <p:set>
                                      <p:cBhvr>
                                        <p:cTn id="165" dur="1" fill="hold">
                                          <p:stCondLst>
                                            <p:cond delay="0"/>
                                          </p:stCondLst>
                                        </p:cTn>
                                        <p:tgtEl>
                                          <p:spTgt spid="39"/>
                                        </p:tgtEl>
                                        <p:attrNameLst>
                                          <p:attrName>style.visibility</p:attrName>
                                        </p:attrNameLst>
                                      </p:cBhvr>
                                      <p:to>
                                        <p:strVal val="visible"/>
                                      </p:to>
                                    </p:set>
                                    <p:animEffect transition="in" filter="box(in)">
                                      <p:cBhvr>
                                        <p:cTn id="166" dur="500"/>
                                        <p:tgtEl>
                                          <p:spTgt spid="39"/>
                                        </p:tgtEl>
                                      </p:cBhvr>
                                    </p:animEffect>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42"/>
                                        </p:tgtEl>
                                        <p:attrNameLst>
                                          <p:attrName>style.visibility</p:attrName>
                                        </p:attrNameLst>
                                      </p:cBhvr>
                                      <p:to>
                                        <p:strVal val="visible"/>
                                      </p:to>
                                    </p:set>
                                    <p:anim calcmode="lin" valueType="num">
                                      <p:cBhvr additive="base">
                                        <p:cTn id="171" dur="500" fill="hold"/>
                                        <p:tgtEl>
                                          <p:spTgt spid="42"/>
                                        </p:tgtEl>
                                        <p:attrNameLst>
                                          <p:attrName>ppt_x</p:attrName>
                                        </p:attrNameLst>
                                      </p:cBhvr>
                                      <p:tavLst>
                                        <p:tav tm="0">
                                          <p:val>
                                            <p:strVal val="#ppt_x"/>
                                          </p:val>
                                        </p:tav>
                                        <p:tav tm="100000">
                                          <p:val>
                                            <p:strVal val="#ppt_x"/>
                                          </p:val>
                                        </p:tav>
                                      </p:tavLst>
                                    </p:anim>
                                    <p:anim calcmode="lin" valueType="num">
                                      <p:cBhvr additive="base">
                                        <p:cTn id="17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animBg="1"/>
      <p:bldP spid="11" grpId="0" animBg="1"/>
      <p:bldP spid="12" grpId="0"/>
      <p:bldP spid="13" grpId="0" animBg="1"/>
      <p:bldP spid="14" grpId="0" animBg="1"/>
      <p:bldP spid="15" grpId="0" animBg="1"/>
      <p:bldP spid="16" grpId="0" animBg="1"/>
      <p:bldP spid="17" grpId="0" animBg="1"/>
      <p:bldP spid="18" grpId="0"/>
      <p:bldP spid="28" grpId="0" animBg="1"/>
      <p:bldP spid="29" grpId="0" animBg="1"/>
      <p:bldP spid="30" grpId="0" animBg="1"/>
      <p:bldP spid="31" grpId="0" animBg="1"/>
      <p:bldP spid="32" grpId="0"/>
      <p:bldP spid="33" grpId="0" animBg="1"/>
      <p:bldP spid="34" grpId="0" animBg="1"/>
      <p:bldP spid="35" grpId="0"/>
      <p:bldP spid="36" grpId="0" animBg="1"/>
      <p:bldP spid="37" grpId="0" animBg="1"/>
      <p:bldP spid="38" grpId="0" animBg="1"/>
      <p:bldP spid="39" grpId="0" animBg="1"/>
      <p:bldP spid="40" grpId="0" animBg="1"/>
      <p:bldP spid="41" grpId="0"/>
      <p:bldP spid="44" grpId="0" animBg="1"/>
      <p:bldP spid="45" grpId="0" animBg="1"/>
      <p:bldP spid="42"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5925" y="1314400"/>
            <a:ext cx="871538" cy="2232025"/>
            <a:chOff x="415925" y="476250"/>
            <a:chExt cx="871538" cy="2232025"/>
          </a:xfrm>
        </p:grpSpPr>
        <p:sp>
          <p:nvSpPr>
            <p:cNvPr id="396291" name="Text Box 3"/>
            <p:cNvSpPr txBox="1">
              <a:spLocks noChangeArrowheads="1"/>
            </p:cNvSpPr>
            <p:nvPr/>
          </p:nvSpPr>
          <p:spPr bwMode="auto">
            <a:xfrm>
              <a:off x="900113" y="4762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A</a:t>
              </a:r>
            </a:p>
          </p:txBody>
        </p:sp>
        <p:grpSp>
          <p:nvGrpSpPr>
            <p:cNvPr id="396292" name="Group 4"/>
            <p:cNvGrpSpPr>
              <a:grpSpLocks/>
            </p:cNvGrpSpPr>
            <p:nvPr/>
          </p:nvGrpSpPr>
          <p:grpSpPr bwMode="auto">
            <a:xfrm>
              <a:off x="415925" y="504825"/>
              <a:ext cx="573088" cy="660400"/>
              <a:chOff x="921" y="2412"/>
              <a:chExt cx="284" cy="265"/>
            </a:xfrm>
          </p:grpSpPr>
          <p:grpSp>
            <p:nvGrpSpPr>
              <p:cNvPr id="396293" name="Group 5"/>
              <p:cNvGrpSpPr>
                <a:grpSpLocks/>
              </p:cNvGrpSpPr>
              <p:nvPr/>
            </p:nvGrpSpPr>
            <p:grpSpPr bwMode="auto">
              <a:xfrm>
                <a:off x="928" y="2417"/>
                <a:ext cx="277" cy="260"/>
                <a:chOff x="928" y="2417"/>
                <a:chExt cx="277" cy="260"/>
              </a:xfrm>
            </p:grpSpPr>
            <p:sp>
              <p:nvSpPr>
                <p:cNvPr id="396294" name="Freeform 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295" name="Freeform 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296" name="Freeform 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297" name="Freeform 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298" name="Rectangle 1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299" name="Rectangle 1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00" name="Rectangle 1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01" name="Line 1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02" name="Group 14"/>
                <p:cNvGrpSpPr>
                  <a:grpSpLocks/>
                </p:cNvGrpSpPr>
                <p:nvPr/>
              </p:nvGrpSpPr>
              <p:grpSpPr bwMode="auto">
                <a:xfrm>
                  <a:off x="928" y="2639"/>
                  <a:ext cx="277" cy="38"/>
                  <a:chOff x="928" y="2639"/>
                  <a:chExt cx="277" cy="38"/>
                </a:xfrm>
              </p:grpSpPr>
              <p:sp>
                <p:nvSpPr>
                  <p:cNvPr id="396303" name="Freeform 1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04" name="Freeform 1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05" name="Rectangle 1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06" name="Group 18"/>
              <p:cNvGrpSpPr>
                <a:grpSpLocks/>
              </p:cNvGrpSpPr>
              <p:nvPr/>
            </p:nvGrpSpPr>
            <p:grpSpPr bwMode="auto">
              <a:xfrm>
                <a:off x="921" y="2412"/>
                <a:ext cx="277" cy="261"/>
                <a:chOff x="921" y="2412"/>
                <a:chExt cx="277" cy="261"/>
              </a:xfrm>
            </p:grpSpPr>
            <p:sp>
              <p:nvSpPr>
                <p:cNvPr id="396307" name="Freeform 1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08" name="Freeform 2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09" name="Freeform 2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10" name="Freeform 2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11" name="Rectangle 2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2" name="Rectangle 2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3" name="Rectangle 2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4" name="Line 2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15" name="Group 27"/>
                <p:cNvGrpSpPr>
                  <a:grpSpLocks/>
                </p:cNvGrpSpPr>
                <p:nvPr/>
              </p:nvGrpSpPr>
              <p:grpSpPr bwMode="auto">
                <a:xfrm>
                  <a:off x="921" y="2635"/>
                  <a:ext cx="277" cy="38"/>
                  <a:chOff x="921" y="2635"/>
                  <a:chExt cx="277" cy="38"/>
                </a:xfrm>
              </p:grpSpPr>
              <p:sp>
                <p:nvSpPr>
                  <p:cNvPr id="396316" name="Freeform 2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17" name="Freeform 2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18" name="Rectangle 3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347" name="Line 59"/>
            <p:cNvSpPr>
              <a:spLocks noChangeShapeType="1"/>
            </p:cNvSpPr>
            <p:nvPr/>
          </p:nvSpPr>
          <p:spPr bwMode="auto">
            <a:xfrm rot="5400000">
              <a:off x="-37306" y="1981994"/>
              <a:ext cx="1447800" cy="4762"/>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组合 2"/>
          <p:cNvGrpSpPr/>
          <p:nvPr/>
        </p:nvGrpSpPr>
        <p:grpSpPr>
          <a:xfrm>
            <a:off x="8072438" y="1314400"/>
            <a:ext cx="852487" cy="2160588"/>
            <a:chOff x="8072438" y="476250"/>
            <a:chExt cx="852487" cy="2160588"/>
          </a:xfrm>
        </p:grpSpPr>
        <p:sp>
          <p:nvSpPr>
            <p:cNvPr id="396319" name="Text Box 31"/>
            <p:cNvSpPr txBox="1">
              <a:spLocks noChangeArrowheads="1"/>
            </p:cNvSpPr>
            <p:nvPr/>
          </p:nvSpPr>
          <p:spPr bwMode="auto">
            <a:xfrm>
              <a:off x="8072438" y="4762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B</a:t>
              </a:r>
            </a:p>
          </p:txBody>
        </p:sp>
        <p:grpSp>
          <p:nvGrpSpPr>
            <p:cNvPr id="396320" name="Group 32"/>
            <p:cNvGrpSpPr>
              <a:grpSpLocks/>
            </p:cNvGrpSpPr>
            <p:nvPr/>
          </p:nvGrpSpPr>
          <p:grpSpPr bwMode="auto">
            <a:xfrm>
              <a:off x="8350250" y="504825"/>
              <a:ext cx="574675" cy="660400"/>
              <a:chOff x="921" y="2412"/>
              <a:chExt cx="284" cy="265"/>
            </a:xfrm>
          </p:grpSpPr>
          <p:grpSp>
            <p:nvGrpSpPr>
              <p:cNvPr id="396321" name="Group 33"/>
              <p:cNvGrpSpPr>
                <a:grpSpLocks/>
              </p:cNvGrpSpPr>
              <p:nvPr/>
            </p:nvGrpSpPr>
            <p:grpSpPr bwMode="auto">
              <a:xfrm>
                <a:off x="928" y="2417"/>
                <a:ext cx="277" cy="260"/>
                <a:chOff x="928" y="2417"/>
                <a:chExt cx="277" cy="260"/>
              </a:xfrm>
            </p:grpSpPr>
            <p:sp>
              <p:nvSpPr>
                <p:cNvPr id="396322" name="Freeform 34"/>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23" name="Freeform 35"/>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24" name="Freeform 36"/>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25" name="Freeform 37"/>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26" name="Rectangle 38"/>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7" name="Rectangle 39"/>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8" name="Rectangle 40"/>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9" name="Line 41"/>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30" name="Group 42"/>
                <p:cNvGrpSpPr>
                  <a:grpSpLocks/>
                </p:cNvGrpSpPr>
                <p:nvPr/>
              </p:nvGrpSpPr>
              <p:grpSpPr bwMode="auto">
                <a:xfrm>
                  <a:off x="928" y="2639"/>
                  <a:ext cx="277" cy="38"/>
                  <a:chOff x="928" y="2639"/>
                  <a:chExt cx="277" cy="38"/>
                </a:xfrm>
              </p:grpSpPr>
              <p:sp>
                <p:nvSpPr>
                  <p:cNvPr id="396331" name="Freeform 43"/>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2" name="Freeform 44"/>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3" name="Rectangle 45"/>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34" name="Group 46"/>
              <p:cNvGrpSpPr>
                <a:grpSpLocks/>
              </p:cNvGrpSpPr>
              <p:nvPr/>
            </p:nvGrpSpPr>
            <p:grpSpPr bwMode="auto">
              <a:xfrm>
                <a:off x="921" y="2412"/>
                <a:ext cx="277" cy="261"/>
                <a:chOff x="921" y="2412"/>
                <a:chExt cx="277" cy="261"/>
              </a:xfrm>
            </p:grpSpPr>
            <p:sp>
              <p:nvSpPr>
                <p:cNvPr id="396335" name="Freeform 47"/>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6" name="Freeform 48"/>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7" name="Freeform 49"/>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8" name="Freeform 50"/>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9" name="Rectangle 51"/>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0" name="Rectangle 52"/>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1" name="Rectangle 53"/>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2" name="Line 54"/>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43" name="Group 55"/>
                <p:cNvGrpSpPr>
                  <a:grpSpLocks/>
                </p:cNvGrpSpPr>
                <p:nvPr/>
              </p:nvGrpSpPr>
              <p:grpSpPr bwMode="auto">
                <a:xfrm>
                  <a:off x="921" y="2635"/>
                  <a:ext cx="277" cy="38"/>
                  <a:chOff x="921" y="2635"/>
                  <a:chExt cx="277" cy="38"/>
                </a:xfrm>
              </p:grpSpPr>
              <p:sp>
                <p:nvSpPr>
                  <p:cNvPr id="396344" name="Freeform 56"/>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45" name="Freeform 57"/>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46" name="Rectangle 58"/>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348" name="Line 60"/>
            <p:cNvSpPr>
              <a:spLocks noChangeShapeType="1"/>
            </p:cNvSpPr>
            <p:nvPr/>
          </p:nvSpPr>
          <p:spPr bwMode="auto">
            <a:xfrm rot="16200000" flipH="1">
              <a:off x="7884318" y="1916907"/>
              <a:ext cx="1439863" cy="0"/>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679450" y="2051000"/>
            <a:ext cx="7924800" cy="423863"/>
            <a:chOff x="679450" y="1212850"/>
            <a:chExt cx="7924800" cy="423863"/>
          </a:xfrm>
        </p:grpSpPr>
        <p:sp>
          <p:nvSpPr>
            <p:cNvPr id="396350" name="Line 62"/>
            <p:cNvSpPr>
              <a:spLocks noChangeShapeType="1"/>
            </p:cNvSpPr>
            <p:nvPr/>
          </p:nvSpPr>
          <p:spPr bwMode="auto">
            <a:xfrm>
              <a:off x="679450" y="1427163"/>
              <a:ext cx="7924800" cy="17462"/>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51" name="Rectangle 63"/>
            <p:cNvSpPr>
              <a:spLocks noChangeArrowheads="1"/>
            </p:cNvSpPr>
            <p:nvPr/>
          </p:nvSpPr>
          <p:spPr bwMode="auto">
            <a:xfrm>
              <a:off x="2582863" y="1212850"/>
              <a:ext cx="1792287" cy="423863"/>
            </a:xfrm>
            <a:prstGeom prst="rect">
              <a:avLst/>
            </a:prstGeom>
            <a:solidFill>
              <a:srgbClr val="FFC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tx2"/>
                  </a:solidFill>
                  <a:ea typeface="黑体" pitchFamily="49" charset="-122"/>
                </a:rPr>
                <a:t>PU</a:t>
              </a:r>
              <a:r>
                <a:rPr kumimoji="1" lang="en-US" altLang="zh-CN" baseline="-25000">
                  <a:solidFill>
                    <a:schemeClr val="tx2"/>
                  </a:solidFill>
                  <a:ea typeface="黑体" pitchFamily="49" charset="-122"/>
                </a:rPr>
                <a:t>A</a:t>
              </a:r>
            </a:p>
          </p:txBody>
        </p:sp>
      </p:grpSp>
      <p:grpSp>
        <p:nvGrpSpPr>
          <p:cNvPr id="5" name="组合 4"/>
          <p:cNvGrpSpPr/>
          <p:nvPr/>
        </p:nvGrpSpPr>
        <p:grpSpPr>
          <a:xfrm>
            <a:off x="684213" y="2344688"/>
            <a:ext cx="7943850" cy="742950"/>
            <a:chOff x="684213" y="1506538"/>
            <a:chExt cx="7943850" cy="742950"/>
          </a:xfrm>
        </p:grpSpPr>
        <p:sp>
          <p:nvSpPr>
            <p:cNvPr id="396353" name="Line 65"/>
            <p:cNvSpPr>
              <a:spLocks noChangeShapeType="1"/>
            </p:cNvSpPr>
            <p:nvPr/>
          </p:nvSpPr>
          <p:spPr bwMode="auto">
            <a:xfrm flipH="1">
              <a:off x="684213" y="2041525"/>
              <a:ext cx="794385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54" name="Rectangle 66"/>
            <p:cNvSpPr>
              <a:spLocks noChangeArrowheads="1"/>
            </p:cNvSpPr>
            <p:nvPr/>
          </p:nvSpPr>
          <p:spPr bwMode="auto">
            <a:xfrm>
              <a:off x="5300663" y="1825625"/>
              <a:ext cx="1797050" cy="423863"/>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pic>
          <p:nvPicPr>
            <p:cNvPr id="396358"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9700" y="1628775"/>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370" name="Text Box 82"/>
            <p:cNvSpPr txBox="1">
              <a:spLocks noChangeArrowheads="1"/>
            </p:cNvSpPr>
            <p:nvPr/>
          </p:nvSpPr>
          <p:spPr bwMode="auto">
            <a:xfrm>
              <a:off x="5473700" y="1506538"/>
              <a:ext cx="6032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2"/>
                  </a:solidFill>
                  <a:ea typeface="黑体" pitchFamily="49" charset="-122"/>
                </a:rPr>
                <a:t>PU</a:t>
              </a:r>
              <a:r>
                <a:rPr lang="en-US" altLang="zh-CN" baseline="-25000">
                  <a:solidFill>
                    <a:schemeClr val="tx2"/>
                  </a:solidFill>
                  <a:ea typeface="黑体" pitchFamily="49" charset="-122"/>
                </a:rPr>
                <a:t>A</a:t>
              </a:r>
            </a:p>
          </p:txBody>
        </p:sp>
      </p:grpSp>
      <p:grpSp>
        <p:nvGrpSpPr>
          <p:cNvPr id="6" name="组合 5"/>
          <p:cNvGrpSpPr/>
          <p:nvPr/>
        </p:nvGrpSpPr>
        <p:grpSpPr>
          <a:xfrm>
            <a:off x="415925" y="3691086"/>
            <a:ext cx="871538" cy="2690812"/>
            <a:chOff x="415925" y="3259138"/>
            <a:chExt cx="871538" cy="2690812"/>
          </a:xfrm>
        </p:grpSpPr>
        <p:sp>
          <p:nvSpPr>
            <p:cNvPr id="396373" name="Text Box 85"/>
            <p:cNvSpPr txBox="1">
              <a:spLocks noChangeArrowheads="1"/>
            </p:cNvSpPr>
            <p:nvPr/>
          </p:nvSpPr>
          <p:spPr bwMode="auto">
            <a:xfrm>
              <a:off x="900113" y="32591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A</a:t>
              </a:r>
            </a:p>
          </p:txBody>
        </p:sp>
        <p:grpSp>
          <p:nvGrpSpPr>
            <p:cNvPr id="396374" name="Group 86"/>
            <p:cNvGrpSpPr>
              <a:grpSpLocks/>
            </p:cNvGrpSpPr>
            <p:nvPr/>
          </p:nvGrpSpPr>
          <p:grpSpPr bwMode="auto">
            <a:xfrm>
              <a:off x="415925" y="3287713"/>
              <a:ext cx="573088" cy="660400"/>
              <a:chOff x="921" y="2412"/>
              <a:chExt cx="284" cy="265"/>
            </a:xfrm>
          </p:grpSpPr>
          <p:grpSp>
            <p:nvGrpSpPr>
              <p:cNvPr id="396375" name="Group 87"/>
              <p:cNvGrpSpPr>
                <a:grpSpLocks/>
              </p:cNvGrpSpPr>
              <p:nvPr/>
            </p:nvGrpSpPr>
            <p:grpSpPr bwMode="auto">
              <a:xfrm>
                <a:off x="928" y="2417"/>
                <a:ext cx="277" cy="260"/>
                <a:chOff x="928" y="2417"/>
                <a:chExt cx="277" cy="260"/>
              </a:xfrm>
            </p:grpSpPr>
            <p:sp>
              <p:nvSpPr>
                <p:cNvPr id="396376" name="Freeform 8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77" name="Freeform 8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78" name="Freeform 9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79" name="Freeform 9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80" name="Rectangle 9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1" name="Rectangle 9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2" name="Rectangle 9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3" name="Line 9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84" name="Group 96"/>
                <p:cNvGrpSpPr>
                  <a:grpSpLocks/>
                </p:cNvGrpSpPr>
                <p:nvPr/>
              </p:nvGrpSpPr>
              <p:grpSpPr bwMode="auto">
                <a:xfrm>
                  <a:off x="928" y="2639"/>
                  <a:ext cx="277" cy="38"/>
                  <a:chOff x="928" y="2639"/>
                  <a:chExt cx="277" cy="38"/>
                </a:xfrm>
              </p:grpSpPr>
              <p:sp>
                <p:nvSpPr>
                  <p:cNvPr id="396385" name="Freeform 9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86" name="Freeform 9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87" name="Rectangle 9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88" name="Group 100"/>
              <p:cNvGrpSpPr>
                <a:grpSpLocks/>
              </p:cNvGrpSpPr>
              <p:nvPr/>
            </p:nvGrpSpPr>
            <p:grpSpPr bwMode="auto">
              <a:xfrm>
                <a:off x="921" y="2412"/>
                <a:ext cx="277" cy="261"/>
                <a:chOff x="921" y="2412"/>
                <a:chExt cx="277" cy="261"/>
              </a:xfrm>
            </p:grpSpPr>
            <p:sp>
              <p:nvSpPr>
                <p:cNvPr id="396389" name="Freeform 10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0" name="Freeform 10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1" name="Freeform 10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2" name="Freeform 10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3" name="Rectangle 10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4" name="Rectangle 10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5" name="Rectangle 10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6" name="Line 10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97" name="Group 109"/>
                <p:cNvGrpSpPr>
                  <a:grpSpLocks/>
                </p:cNvGrpSpPr>
                <p:nvPr/>
              </p:nvGrpSpPr>
              <p:grpSpPr bwMode="auto">
                <a:xfrm>
                  <a:off x="921" y="2635"/>
                  <a:ext cx="277" cy="38"/>
                  <a:chOff x="921" y="2635"/>
                  <a:chExt cx="277" cy="38"/>
                </a:xfrm>
              </p:grpSpPr>
              <p:sp>
                <p:nvSpPr>
                  <p:cNvPr id="396398" name="Freeform 11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9" name="Freeform 11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0" name="Rectangle 11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429" name="Line 141"/>
            <p:cNvSpPr>
              <a:spLocks noChangeShapeType="1"/>
            </p:cNvSpPr>
            <p:nvPr/>
          </p:nvSpPr>
          <p:spPr bwMode="auto">
            <a:xfrm rot="5400000">
              <a:off x="-266700" y="4994276"/>
              <a:ext cx="1906587" cy="4762"/>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 name="组合 6"/>
          <p:cNvGrpSpPr/>
          <p:nvPr/>
        </p:nvGrpSpPr>
        <p:grpSpPr>
          <a:xfrm>
            <a:off x="8072438" y="3691086"/>
            <a:ext cx="852487" cy="2762250"/>
            <a:chOff x="8072438" y="3259138"/>
            <a:chExt cx="852487" cy="2762250"/>
          </a:xfrm>
        </p:grpSpPr>
        <p:sp>
          <p:nvSpPr>
            <p:cNvPr id="396401" name="Text Box 113"/>
            <p:cNvSpPr txBox="1">
              <a:spLocks noChangeArrowheads="1"/>
            </p:cNvSpPr>
            <p:nvPr/>
          </p:nvSpPr>
          <p:spPr bwMode="auto">
            <a:xfrm>
              <a:off x="8072438" y="32591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B</a:t>
              </a:r>
            </a:p>
          </p:txBody>
        </p:sp>
        <p:grpSp>
          <p:nvGrpSpPr>
            <p:cNvPr id="396402" name="Group 114"/>
            <p:cNvGrpSpPr>
              <a:grpSpLocks/>
            </p:cNvGrpSpPr>
            <p:nvPr/>
          </p:nvGrpSpPr>
          <p:grpSpPr bwMode="auto">
            <a:xfrm>
              <a:off x="8350250" y="3287713"/>
              <a:ext cx="574675" cy="660400"/>
              <a:chOff x="921" y="2412"/>
              <a:chExt cx="284" cy="265"/>
            </a:xfrm>
          </p:grpSpPr>
          <p:grpSp>
            <p:nvGrpSpPr>
              <p:cNvPr id="396403" name="Group 115"/>
              <p:cNvGrpSpPr>
                <a:grpSpLocks/>
              </p:cNvGrpSpPr>
              <p:nvPr/>
            </p:nvGrpSpPr>
            <p:grpSpPr bwMode="auto">
              <a:xfrm>
                <a:off x="928" y="2417"/>
                <a:ext cx="277" cy="260"/>
                <a:chOff x="928" y="2417"/>
                <a:chExt cx="277" cy="260"/>
              </a:xfrm>
            </p:grpSpPr>
            <p:sp>
              <p:nvSpPr>
                <p:cNvPr id="396404" name="Freeform 11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5" name="Freeform 11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6" name="Freeform 11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7" name="Freeform 11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8" name="Rectangle 12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09" name="Rectangle 12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10" name="Rectangle 12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11" name="Line 12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412" name="Group 124"/>
                <p:cNvGrpSpPr>
                  <a:grpSpLocks/>
                </p:cNvGrpSpPr>
                <p:nvPr/>
              </p:nvGrpSpPr>
              <p:grpSpPr bwMode="auto">
                <a:xfrm>
                  <a:off x="928" y="2639"/>
                  <a:ext cx="277" cy="38"/>
                  <a:chOff x="928" y="2639"/>
                  <a:chExt cx="277" cy="38"/>
                </a:xfrm>
              </p:grpSpPr>
              <p:sp>
                <p:nvSpPr>
                  <p:cNvPr id="396413" name="Freeform 12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14" name="Freeform 12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15" name="Rectangle 12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416" name="Group 128"/>
              <p:cNvGrpSpPr>
                <a:grpSpLocks/>
              </p:cNvGrpSpPr>
              <p:nvPr/>
            </p:nvGrpSpPr>
            <p:grpSpPr bwMode="auto">
              <a:xfrm>
                <a:off x="921" y="2412"/>
                <a:ext cx="277" cy="261"/>
                <a:chOff x="921" y="2412"/>
                <a:chExt cx="277" cy="261"/>
              </a:xfrm>
            </p:grpSpPr>
            <p:sp>
              <p:nvSpPr>
                <p:cNvPr id="396417" name="Freeform 12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18" name="Freeform 13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19" name="Freeform 13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20" name="Freeform 13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21" name="Rectangle 13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2" name="Rectangle 13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3" name="Rectangle 13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4" name="Line 13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425" name="Group 137"/>
                <p:cNvGrpSpPr>
                  <a:grpSpLocks/>
                </p:cNvGrpSpPr>
                <p:nvPr/>
              </p:nvGrpSpPr>
              <p:grpSpPr bwMode="auto">
                <a:xfrm>
                  <a:off x="921" y="2635"/>
                  <a:ext cx="277" cy="38"/>
                  <a:chOff x="921" y="2635"/>
                  <a:chExt cx="277" cy="38"/>
                </a:xfrm>
              </p:grpSpPr>
              <p:sp>
                <p:nvSpPr>
                  <p:cNvPr id="396426" name="Freeform 13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27" name="Freeform 13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28" name="Rectangle 14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430" name="Line 142"/>
            <p:cNvSpPr>
              <a:spLocks noChangeShapeType="1"/>
            </p:cNvSpPr>
            <p:nvPr/>
          </p:nvSpPr>
          <p:spPr bwMode="auto">
            <a:xfrm rot="5400000">
              <a:off x="7624763" y="5005387"/>
              <a:ext cx="1995488" cy="36513"/>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 name="组合 7"/>
          <p:cNvGrpSpPr/>
          <p:nvPr/>
        </p:nvGrpSpPr>
        <p:grpSpPr>
          <a:xfrm>
            <a:off x="3203575" y="3691086"/>
            <a:ext cx="1789113" cy="2762250"/>
            <a:chOff x="3203575" y="3259138"/>
            <a:chExt cx="1789113" cy="2762250"/>
          </a:xfrm>
        </p:grpSpPr>
        <p:grpSp>
          <p:nvGrpSpPr>
            <p:cNvPr id="396434" name="Group 146"/>
            <p:cNvGrpSpPr>
              <a:grpSpLocks/>
            </p:cNvGrpSpPr>
            <p:nvPr/>
          </p:nvGrpSpPr>
          <p:grpSpPr bwMode="auto">
            <a:xfrm>
              <a:off x="4256088" y="3381375"/>
              <a:ext cx="736600" cy="644525"/>
              <a:chOff x="624" y="2968"/>
              <a:chExt cx="1331" cy="920"/>
            </a:xfrm>
          </p:grpSpPr>
          <p:sp>
            <p:nvSpPr>
              <p:cNvPr id="396435" name="Freeform 147"/>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36" name="Freeform 148"/>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p>
            </p:txBody>
          </p:sp>
          <p:sp>
            <p:nvSpPr>
              <p:cNvPr id="396437" name="Freeform 149"/>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p>
            </p:txBody>
          </p:sp>
          <p:sp>
            <p:nvSpPr>
              <p:cNvPr id="396438" name="Freeform 150"/>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p>
            </p:txBody>
          </p:sp>
          <p:sp>
            <p:nvSpPr>
              <p:cNvPr id="396439" name="Freeform 151"/>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p>
            </p:txBody>
          </p:sp>
          <p:sp>
            <p:nvSpPr>
              <p:cNvPr id="396440" name="Freeform 152"/>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1" name="Freeform 153"/>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2" name="Freeform 154"/>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3" name="Freeform 155"/>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4" name="Freeform 156"/>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5" name="Freeform 157"/>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6" name="Freeform 158"/>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447" name="Group 159"/>
              <p:cNvGrpSpPr>
                <a:grpSpLocks/>
              </p:cNvGrpSpPr>
              <p:nvPr/>
            </p:nvGrpSpPr>
            <p:grpSpPr bwMode="auto">
              <a:xfrm>
                <a:off x="700" y="3526"/>
                <a:ext cx="515" cy="270"/>
                <a:chOff x="700" y="3526"/>
                <a:chExt cx="515" cy="270"/>
              </a:xfrm>
            </p:grpSpPr>
            <p:grpSp>
              <p:nvGrpSpPr>
                <p:cNvPr id="396448" name="Group 160"/>
                <p:cNvGrpSpPr>
                  <a:grpSpLocks/>
                </p:cNvGrpSpPr>
                <p:nvPr/>
              </p:nvGrpSpPr>
              <p:grpSpPr bwMode="auto">
                <a:xfrm>
                  <a:off x="737" y="3534"/>
                  <a:ext cx="49" cy="23"/>
                  <a:chOff x="737" y="3534"/>
                  <a:chExt cx="49" cy="23"/>
                </a:xfrm>
              </p:grpSpPr>
              <p:sp>
                <p:nvSpPr>
                  <p:cNvPr id="396449" name="Freeform 161"/>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0" name="Freeform 162"/>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1" name="Freeform 163"/>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52" name="Group 164"/>
                <p:cNvGrpSpPr>
                  <a:grpSpLocks/>
                </p:cNvGrpSpPr>
                <p:nvPr/>
              </p:nvGrpSpPr>
              <p:grpSpPr bwMode="auto">
                <a:xfrm>
                  <a:off x="748" y="3547"/>
                  <a:ext cx="50" cy="23"/>
                  <a:chOff x="748" y="3547"/>
                  <a:chExt cx="50" cy="23"/>
                </a:xfrm>
              </p:grpSpPr>
              <p:sp>
                <p:nvSpPr>
                  <p:cNvPr id="396453" name="Freeform 165"/>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4" name="Freeform 166"/>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5" name="Freeform 167"/>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456" name="Freeform 168"/>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7" name="Freeform 169"/>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8" name="Freeform 170"/>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9" name="Freeform 171"/>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460" name="Group 172"/>
                <p:cNvGrpSpPr>
                  <a:grpSpLocks/>
                </p:cNvGrpSpPr>
                <p:nvPr/>
              </p:nvGrpSpPr>
              <p:grpSpPr bwMode="auto">
                <a:xfrm>
                  <a:off x="872" y="3547"/>
                  <a:ext cx="50" cy="23"/>
                  <a:chOff x="872" y="3547"/>
                  <a:chExt cx="50" cy="23"/>
                </a:xfrm>
              </p:grpSpPr>
              <p:sp>
                <p:nvSpPr>
                  <p:cNvPr id="396461" name="Freeform 173"/>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62" name="Freeform 174"/>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63" name="Freeform 175"/>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64" name="Group 176"/>
                <p:cNvGrpSpPr>
                  <a:grpSpLocks/>
                </p:cNvGrpSpPr>
                <p:nvPr/>
              </p:nvGrpSpPr>
              <p:grpSpPr bwMode="auto">
                <a:xfrm>
                  <a:off x="885" y="3559"/>
                  <a:ext cx="50" cy="23"/>
                  <a:chOff x="885" y="3559"/>
                  <a:chExt cx="50" cy="23"/>
                </a:xfrm>
              </p:grpSpPr>
              <p:sp>
                <p:nvSpPr>
                  <p:cNvPr id="396465" name="Freeform 177"/>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66" name="Freeform 178"/>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67" name="Freeform 179"/>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68" name="Group 180"/>
                <p:cNvGrpSpPr>
                  <a:grpSpLocks/>
                </p:cNvGrpSpPr>
                <p:nvPr/>
              </p:nvGrpSpPr>
              <p:grpSpPr bwMode="auto">
                <a:xfrm>
                  <a:off x="898" y="3571"/>
                  <a:ext cx="49" cy="23"/>
                  <a:chOff x="898" y="3571"/>
                  <a:chExt cx="49" cy="23"/>
                </a:xfrm>
              </p:grpSpPr>
              <p:sp>
                <p:nvSpPr>
                  <p:cNvPr id="396469" name="Freeform 181"/>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0" name="Freeform 182"/>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1" name="Freeform 183"/>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72" name="Group 184"/>
                <p:cNvGrpSpPr>
                  <a:grpSpLocks/>
                </p:cNvGrpSpPr>
                <p:nvPr/>
              </p:nvGrpSpPr>
              <p:grpSpPr bwMode="auto">
                <a:xfrm>
                  <a:off x="911" y="3585"/>
                  <a:ext cx="49" cy="23"/>
                  <a:chOff x="911" y="3585"/>
                  <a:chExt cx="49" cy="23"/>
                </a:xfrm>
              </p:grpSpPr>
              <p:sp>
                <p:nvSpPr>
                  <p:cNvPr id="396473" name="Freeform 185"/>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4" name="Freeform 186"/>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5" name="Freeform 187"/>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76" name="Group 188"/>
                <p:cNvGrpSpPr>
                  <a:grpSpLocks/>
                </p:cNvGrpSpPr>
                <p:nvPr/>
              </p:nvGrpSpPr>
              <p:grpSpPr bwMode="auto">
                <a:xfrm>
                  <a:off x="923" y="3600"/>
                  <a:ext cx="99" cy="73"/>
                  <a:chOff x="923" y="3600"/>
                  <a:chExt cx="99" cy="73"/>
                </a:xfrm>
              </p:grpSpPr>
              <p:grpSp>
                <p:nvGrpSpPr>
                  <p:cNvPr id="396477" name="Group 189"/>
                  <p:cNvGrpSpPr>
                    <a:grpSpLocks/>
                  </p:cNvGrpSpPr>
                  <p:nvPr/>
                </p:nvGrpSpPr>
                <p:grpSpPr bwMode="auto">
                  <a:xfrm>
                    <a:off x="923" y="3600"/>
                    <a:ext cx="49" cy="23"/>
                    <a:chOff x="923" y="3600"/>
                    <a:chExt cx="49" cy="23"/>
                  </a:xfrm>
                </p:grpSpPr>
                <p:sp>
                  <p:nvSpPr>
                    <p:cNvPr id="396478" name="Freeform 190"/>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9" name="Freeform 191"/>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0" name="Freeform 192"/>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81" name="Group 193"/>
                  <p:cNvGrpSpPr>
                    <a:grpSpLocks/>
                  </p:cNvGrpSpPr>
                  <p:nvPr/>
                </p:nvGrpSpPr>
                <p:grpSpPr bwMode="auto">
                  <a:xfrm>
                    <a:off x="935" y="3612"/>
                    <a:ext cx="48" cy="23"/>
                    <a:chOff x="935" y="3612"/>
                    <a:chExt cx="48" cy="23"/>
                  </a:xfrm>
                </p:grpSpPr>
                <p:sp>
                  <p:nvSpPr>
                    <p:cNvPr id="396482" name="Freeform 194"/>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3" name="Freeform 195"/>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4" name="Freeform 196"/>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85" name="Group 197"/>
                  <p:cNvGrpSpPr>
                    <a:grpSpLocks/>
                  </p:cNvGrpSpPr>
                  <p:nvPr/>
                </p:nvGrpSpPr>
                <p:grpSpPr bwMode="auto">
                  <a:xfrm>
                    <a:off x="947" y="3625"/>
                    <a:ext cx="50" cy="22"/>
                    <a:chOff x="947" y="3625"/>
                    <a:chExt cx="50" cy="22"/>
                  </a:xfrm>
                </p:grpSpPr>
                <p:sp>
                  <p:nvSpPr>
                    <p:cNvPr id="396486" name="Freeform 198"/>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7" name="Freeform 199"/>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8" name="Freeform 200"/>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89" name="Group 201"/>
                  <p:cNvGrpSpPr>
                    <a:grpSpLocks/>
                  </p:cNvGrpSpPr>
                  <p:nvPr/>
                </p:nvGrpSpPr>
                <p:grpSpPr bwMode="auto">
                  <a:xfrm>
                    <a:off x="960" y="3637"/>
                    <a:ext cx="50" cy="23"/>
                    <a:chOff x="960" y="3637"/>
                    <a:chExt cx="50" cy="23"/>
                  </a:xfrm>
                </p:grpSpPr>
                <p:sp>
                  <p:nvSpPr>
                    <p:cNvPr id="396490" name="Freeform 202"/>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91" name="Freeform 203"/>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92" name="Freeform 204"/>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93" name="Group 205"/>
                  <p:cNvGrpSpPr>
                    <a:grpSpLocks/>
                  </p:cNvGrpSpPr>
                  <p:nvPr/>
                </p:nvGrpSpPr>
                <p:grpSpPr bwMode="auto">
                  <a:xfrm>
                    <a:off x="973" y="3650"/>
                    <a:ext cx="49" cy="23"/>
                    <a:chOff x="973" y="3650"/>
                    <a:chExt cx="49" cy="23"/>
                  </a:xfrm>
                </p:grpSpPr>
                <p:sp>
                  <p:nvSpPr>
                    <p:cNvPr id="396494" name="Freeform 206"/>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95" name="Freeform 207"/>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96" name="Freeform 208"/>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497" name="Group 209"/>
                <p:cNvGrpSpPr>
                  <a:grpSpLocks/>
                </p:cNvGrpSpPr>
                <p:nvPr/>
              </p:nvGrpSpPr>
              <p:grpSpPr bwMode="auto">
                <a:xfrm>
                  <a:off x="985" y="3665"/>
                  <a:ext cx="100" cy="73"/>
                  <a:chOff x="985" y="3665"/>
                  <a:chExt cx="100" cy="73"/>
                </a:xfrm>
              </p:grpSpPr>
              <p:grpSp>
                <p:nvGrpSpPr>
                  <p:cNvPr id="396498" name="Group 210"/>
                  <p:cNvGrpSpPr>
                    <a:grpSpLocks/>
                  </p:cNvGrpSpPr>
                  <p:nvPr/>
                </p:nvGrpSpPr>
                <p:grpSpPr bwMode="auto">
                  <a:xfrm>
                    <a:off x="985" y="3665"/>
                    <a:ext cx="50" cy="23"/>
                    <a:chOff x="985" y="3665"/>
                    <a:chExt cx="50" cy="23"/>
                  </a:xfrm>
                </p:grpSpPr>
                <p:sp>
                  <p:nvSpPr>
                    <p:cNvPr id="396499" name="Freeform 211"/>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0" name="Freeform 212"/>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1" name="Freeform 213"/>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02" name="Group 214"/>
                  <p:cNvGrpSpPr>
                    <a:grpSpLocks/>
                  </p:cNvGrpSpPr>
                  <p:nvPr/>
                </p:nvGrpSpPr>
                <p:grpSpPr bwMode="auto">
                  <a:xfrm>
                    <a:off x="997" y="3677"/>
                    <a:ext cx="49" cy="23"/>
                    <a:chOff x="997" y="3677"/>
                    <a:chExt cx="49" cy="23"/>
                  </a:xfrm>
                </p:grpSpPr>
                <p:sp>
                  <p:nvSpPr>
                    <p:cNvPr id="396503" name="Freeform 215"/>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4" name="Freeform 216"/>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5" name="Freeform 217"/>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06" name="Group 218"/>
                  <p:cNvGrpSpPr>
                    <a:grpSpLocks/>
                  </p:cNvGrpSpPr>
                  <p:nvPr/>
                </p:nvGrpSpPr>
                <p:grpSpPr bwMode="auto">
                  <a:xfrm>
                    <a:off x="1010" y="3690"/>
                    <a:ext cx="48" cy="23"/>
                    <a:chOff x="1010" y="3690"/>
                    <a:chExt cx="48" cy="23"/>
                  </a:xfrm>
                </p:grpSpPr>
                <p:sp>
                  <p:nvSpPr>
                    <p:cNvPr id="396507" name="Freeform 219"/>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8" name="Freeform 220"/>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9" name="Freeform 221"/>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10" name="Group 222"/>
                  <p:cNvGrpSpPr>
                    <a:grpSpLocks/>
                  </p:cNvGrpSpPr>
                  <p:nvPr/>
                </p:nvGrpSpPr>
                <p:grpSpPr bwMode="auto">
                  <a:xfrm>
                    <a:off x="1023" y="3703"/>
                    <a:ext cx="49" cy="22"/>
                    <a:chOff x="1023" y="3703"/>
                    <a:chExt cx="49" cy="22"/>
                  </a:xfrm>
                </p:grpSpPr>
                <p:sp>
                  <p:nvSpPr>
                    <p:cNvPr id="396511" name="Freeform 223"/>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12" name="Freeform 224"/>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13" name="Freeform 225"/>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14" name="Group 226"/>
                  <p:cNvGrpSpPr>
                    <a:grpSpLocks/>
                  </p:cNvGrpSpPr>
                  <p:nvPr/>
                </p:nvGrpSpPr>
                <p:grpSpPr bwMode="auto">
                  <a:xfrm>
                    <a:off x="1036" y="3716"/>
                    <a:ext cx="49" cy="22"/>
                    <a:chOff x="1036" y="3716"/>
                    <a:chExt cx="49" cy="22"/>
                  </a:xfrm>
                </p:grpSpPr>
                <p:sp>
                  <p:nvSpPr>
                    <p:cNvPr id="396515" name="Freeform 227"/>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16" name="Freeform 228"/>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17" name="Freeform 229"/>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518" name="Group 230"/>
                <p:cNvGrpSpPr>
                  <a:grpSpLocks/>
                </p:cNvGrpSpPr>
                <p:nvPr/>
              </p:nvGrpSpPr>
              <p:grpSpPr bwMode="auto">
                <a:xfrm>
                  <a:off x="1046" y="3727"/>
                  <a:ext cx="49" cy="23"/>
                  <a:chOff x="1046" y="3727"/>
                  <a:chExt cx="49" cy="23"/>
                </a:xfrm>
              </p:grpSpPr>
              <p:sp>
                <p:nvSpPr>
                  <p:cNvPr id="396519" name="Freeform 231"/>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0" name="Freeform 232"/>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1" name="Freeform 233"/>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22" name="Group 234"/>
                <p:cNvGrpSpPr>
                  <a:grpSpLocks/>
                </p:cNvGrpSpPr>
                <p:nvPr/>
              </p:nvGrpSpPr>
              <p:grpSpPr bwMode="auto">
                <a:xfrm>
                  <a:off x="1058" y="3739"/>
                  <a:ext cx="50" cy="23"/>
                  <a:chOff x="1058" y="3739"/>
                  <a:chExt cx="50" cy="23"/>
                </a:xfrm>
              </p:grpSpPr>
              <p:sp>
                <p:nvSpPr>
                  <p:cNvPr id="396523" name="Freeform 235"/>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4" name="Freeform 236"/>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5" name="Freeform 237"/>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26" name="Group 238"/>
                <p:cNvGrpSpPr>
                  <a:grpSpLocks/>
                </p:cNvGrpSpPr>
                <p:nvPr/>
              </p:nvGrpSpPr>
              <p:grpSpPr bwMode="auto">
                <a:xfrm>
                  <a:off x="1072" y="3753"/>
                  <a:ext cx="48" cy="22"/>
                  <a:chOff x="1072" y="3753"/>
                  <a:chExt cx="48" cy="22"/>
                </a:xfrm>
              </p:grpSpPr>
              <p:sp>
                <p:nvSpPr>
                  <p:cNvPr id="396527" name="Freeform 239"/>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8" name="Freeform 240"/>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9" name="Freeform 241"/>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530" name="Freeform 242"/>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1" name="Freeform 243"/>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2" name="Freeform 244"/>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533" name="Group 245"/>
                <p:cNvGrpSpPr>
                  <a:grpSpLocks/>
                </p:cNvGrpSpPr>
                <p:nvPr/>
              </p:nvGrpSpPr>
              <p:grpSpPr bwMode="auto">
                <a:xfrm>
                  <a:off x="832" y="3547"/>
                  <a:ext cx="49" cy="23"/>
                  <a:chOff x="832" y="3547"/>
                  <a:chExt cx="49" cy="23"/>
                </a:xfrm>
              </p:grpSpPr>
              <p:sp>
                <p:nvSpPr>
                  <p:cNvPr id="396534" name="Freeform 246"/>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5" name="Freeform 247"/>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6" name="Freeform 248"/>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37" name="Group 249"/>
                <p:cNvGrpSpPr>
                  <a:grpSpLocks/>
                </p:cNvGrpSpPr>
                <p:nvPr/>
              </p:nvGrpSpPr>
              <p:grpSpPr bwMode="auto">
                <a:xfrm>
                  <a:off x="844" y="3560"/>
                  <a:ext cx="49" cy="22"/>
                  <a:chOff x="844" y="3560"/>
                  <a:chExt cx="49" cy="22"/>
                </a:xfrm>
              </p:grpSpPr>
              <p:sp>
                <p:nvSpPr>
                  <p:cNvPr id="396538" name="Freeform 250"/>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9" name="Freeform 251"/>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0" name="Freeform 252"/>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41" name="Group 253"/>
                <p:cNvGrpSpPr>
                  <a:grpSpLocks/>
                </p:cNvGrpSpPr>
                <p:nvPr/>
              </p:nvGrpSpPr>
              <p:grpSpPr bwMode="auto">
                <a:xfrm>
                  <a:off x="857" y="3572"/>
                  <a:ext cx="50" cy="23"/>
                  <a:chOff x="857" y="3572"/>
                  <a:chExt cx="50" cy="23"/>
                </a:xfrm>
              </p:grpSpPr>
              <p:sp>
                <p:nvSpPr>
                  <p:cNvPr id="396542" name="Freeform 254"/>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3" name="Freeform 255"/>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4" name="Freeform 256"/>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45" name="Group 257"/>
                <p:cNvGrpSpPr>
                  <a:grpSpLocks/>
                </p:cNvGrpSpPr>
                <p:nvPr/>
              </p:nvGrpSpPr>
              <p:grpSpPr bwMode="auto">
                <a:xfrm>
                  <a:off x="870" y="3585"/>
                  <a:ext cx="48" cy="23"/>
                  <a:chOff x="870" y="3585"/>
                  <a:chExt cx="48" cy="23"/>
                </a:xfrm>
              </p:grpSpPr>
              <p:sp>
                <p:nvSpPr>
                  <p:cNvPr id="396546" name="Freeform 258"/>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7" name="Freeform 259"/>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8" name="Freeform 260"/>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49" name="Group 261"/>
                <p:cNvGrpSpPr>
                  <a:grpSpLocks/>
                </p:cNvGrpSpPr>
                <p:nvPr/>
              </p:nvGrpSpPr>
              <p:grpSpPr bwMode="auto">
                <a:xfrm>
                  <a:off x="882" y="3600"/>
                  <a:ext cx="100" cy="73"/>
                  <a:chOff x="882" y="3600"/>
                  <a:chExt cx="100" cy="73"/>
                </a:xfrm>
              </p:grpSpPr>
              <p:grpSp>
                <p:nvGrpSpPr>
                  <p:cNvPr id="396550" name="Group 262"/>
                  <p:cNvGrpSpPr>
                    <a:grpSpLocks/>
                  </p:cNvGrpSpPr>
                  <p:nvPr/>
                </p:nvGrpSpPr>
                <p:grpSpPr bwMode="auto">
                  <a:xfrm>
                    <a:off x="882" y="3600"/>
                    <a:ext cx="49" cy="23"/>
                    <a:chOff x="882" y="3600"/>
                    <a:chExt cx="49" cy="23"/>
                  </a:xfrm>
                </p:grpSpPr>
                <p:sp>
                  <p:nvSpPr>
                    <p:cNvPr id="396551" name="Freeform 263"/>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52" name="Freeform 264"/>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53" name="Freeform 265"/>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54" name="Group 266"/>
                  <p:cNvGrpSpPr>
                    <a:grpSpLocks/>
                  </p:cNvGrpSpPr>
                  <p:nvPr/>
                </p:nvGrpSpPr>
                <p:grpSpPr bwMode="auto">
                  <a:xfrm>
                    <a:off x="894" y="3612"/>
                    <a:ext cx="49" cy="23"/>
                    <a:chOff x="894" y="3612"/>
                    <a:chExt cx="49" cy="23"/>
                  </a:xfrm>
                </p:grpSpPr>
                <p:sp>
                  <p:nvSpPr>
                    <p:cNvPr id="396555" name="Freeform 267"/>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56" name="Freeform 268"/>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57" name="Freeform 269"/>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58" name="Group 270"/>
                  <p:cNvGrpSpPr>
                    <a:grpSpLocks/>
                  </p:cNvGrpSpPr>
                  <p:nvPr/>
                </p:nvGrpSpPr>
                <p:grpSpPr bwMode="auto">
                  <a:xfrm>
                    <a:off x="907" y="3625"/>
                    <a:ext cx="49" cy="23"/>
                    <a:chOff x="907" y="3625"/>
                    <a:chExt cx="49" cy="23"/>
                  </a:xfrm>
                </p:grpSpPr>
                <p:sp>
                  <p:nvSpPr>
                    <p:cNvPr id="396559" name="Freeform 271"/>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0" name="Freeform 272"/>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1" name="Freeform 273"/>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62" name="Group 274"/>
                  <p:cNvGrpSpPr>
                    <a:grpSpLocks/>
                  </p:cNvGrpSpPr>
                  <p:nvPr/>
                </p:nvGrpSpPr>
                <p:grpSpPr bwMode="auto">
                  <a:xfrm>
                    <a:off x="919" y="3638"/>
                    <a:ext cx="49" cy="22"/>
                    <a:chOff x="919" y="3638"/>
                    <a:chExt cx="49" cy="22"/>
                  </a:xfrm>
                </p:grpSpPr>
                <p:sp>
                  <p:nvSpPr>
                    <p:cNvPr id="396563" name="Freeform 275"/>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4" name="Freeform 276"/>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5" name="Freeform 277"/>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66" name="Group 278"/>
                  <p:cNvGrpSpPr>
                    <a:grpSpLocks/>
                  </p:cNvGrpSpPr>
                  <p:nvPr/>
                </p:nvGrpSpPr>
                <p:grpSpPr bwMode="auto">
                  <a:xfrm>
                    <a:off x="932" y="3651"/>
                    <a:ext cx="50" cy="22"/>
                    <a:chOff x="932" y="3651"/>
                    <a:chExt cx="50" cy="22"/>
                  </a:xfrm>
                </p:grpSpPr>
                <p:sp>
                  <p:nvSpPr>
                    <p:cNvPr id="396567" name="Freeform 279"/>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8" name="Freeform 280"/>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9" name="Freeform 281"/>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570" name="Group 282"/>
                <p:cNvGrpSpPr>
                  <a:grpSpLocks/>
                </p:cNvGrpSpPr>
                <p:nvPr/>
              </p:nvGrpSpPr>
              <p:grpSpPr bwMode="auto">
                <a:xfrm>
                  <a:off x="944" y="3665"/>
                  <a:ext cx="99" cy="74"/>
                  <a:chOff x="944" y="3665"/>
                  <a:chExt cx="99" cy="74"/>
                </a:xfrm>
              </p:grpSpPr>
              <p:grpSp>
                <p:nvGrpSpPr>
                  <p:cNvPr id="396571" name="Group 283"/>
                  <p:cNvGrpSpPr>
                    <a:grpSpLocks/>
                  </p:cNvGrpSpPr>
                  <p:nvPr/>
                </p:nvGrpSpPr>
                <p:grpSpPr bwMode="auto">
                  <a:xfrm>
                    <a:off x="944" y="3665"/>
                    <a:ext cx="49" cy="23"/>
                    <a:chOff x="944" y="3665"/>
                    <a:chExt cx="49" cy="23"/>
                  </a:xfrm>
                </p:grpSpPr>
                <p:sp>
                  <p:nvSpPr>
                    <p:cNvPr id="396572" name="Freeform 284"/>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73" name="Freeform 285"/>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74" name="Freeform 286"/>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75" name="Group 287"/>
                  <p:cNvGrpSpPr>
                    <a:grpSpLocks/>
                  </p:cNvGrpSpPr>
                  <p:nvPr/>
                </p:nvGrpSpPr>
                <p:grpSpPr bwMode="auto">
                  <a:xfrm>
                    <a:off x="957" y="3678"/>
                    <a:ext cx="48" cy="23"/>
                    <a:chOff x="957" y="3678"/>
                    <a:chExt cx="48" cy="23"/>
                  </a:xfrm>
                </p:grpSpPr>
                <p:sp>
                  <p:nvSpPr>
                    <p:cNvPr id="396576" name="Freeform 288"/>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77" name="Freeform 289"/>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78" name="Freeform 290"/>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79" name="Group 291"/>
                  <p:cNvGrpSpPr>
                    <a:grpSpLocks/>
                  </p:cNvGrpSpPr>
                  <p:nvPr/>
                </p:nvGrpSpPr>
                <p:grpSpPr bwMode="auto">
                  <a:xfrm>
                    <a:off x="969" y="3690"/>
                    <a:ext cx="49" cy="23"/>
                    <a:chOff x="969" y="3690"/>
                    <a:chExt cx="49" cy="23"/>
                  </a:xfrm>
                </p:grpSpPr>
                <p:sp>
                  <p:nvSpPr>
                    <p:cNvPr id="396580" name="Freeform 292"/>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1" name="Freeform 293"/>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2" name="Freeform 294"/>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83" name="Group 295"/>
                  <p:cNvGrpSpPr>
                    <a:grpSpLocks/>
                  </p:cNvGrpSpPr>
                  <p:nvPr/>
                </p:nvGrpSpPr>
                <p:grpSpPr bwMode="auto">
                  <a:xfrm>
                    <a:off x="982" y="3703"/>
                    <a:ext cx="49" cy="23"/>
                    <a:chOff x="982" y="3703"/>
                    <a:chExt cx="49" cy="23"/>
                  </a:xfrm>
                </p:grpSpPr>
                <p:sp>
                  <p:nvSpPr>
                    <p:cNvPr id="396584" name="Freeform 296"/>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5" name="Freeform 297"/>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6" name="Freeform 298"/>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87" name="Group 299"/>
                  <p:cNvGrpSpPr>
                    <a:grpSpLocks/>
                  </p:cNvGrpSpPr>
                  <p:nvPr/>
                </p:nvGrpSpPr>
                <p:grpSpPr bwMode="auto">
                  <a:xfrm>
                    <a:off x="995" y="3716"/>
                    <a:ext cx="48" cy="23"/>
                    <a:chOff x="995" y="3716"/>
                    <a:chExt cx="48" cy="23"/>
                  </a:xfrm>
                </p:grpSpPr>
                <p:sp>
                  <p:nvSpPr>
                    <p:cNvPr id="396588" name="Freeform 300"/>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9" name="Freeform 301"/>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0" name="Freeform 302"/>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591" name="Group 303"/>
                <p:cNvGrpSpPr>
                  <a:grpSpLocks/>
                </p:cNvGrpSpPr>
                <p:nvPr/>
              </p:nvGrpSpPr>
              <p:grpSpPr bwMode="auto">
                <a:xfrm>
                  <a:off x="1005" y="3727"/>
                  <a:ext cx="49" cy="23"/>
                  <a:chOff x="1005" y="3727"/>
                  <a:chExt cx="49" cy="23"/>
                </a:xfrm>
              </p:grpSpPr>
              <p:sp>
                <p:nvSpPr>
                  <p:cNvPr id="396592" name="Freeform 304"/>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3" name="Freeform 305"/>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4" name="Freeform 306"/>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95" name="Group 307"/>
                <p:cNvGrpSpPr>
                  <a:grpSpLocks/>
                </p:cNvGrpSpPr>
                <p:nvPr/>
              </p:nvGrpSpPr>
              <p:grpSpPr bwMode="auto">
                <a:xfrm>
                  <a:off x="1018" y="3740"/>
                  <a:ext cx="49" cy="22"/>
                  <a:chOff x="1018" y="3740"/>
                  <a:chExt cx="49" cy="22"/>
                </a:xfrm>
              </p:grpSpPr>
              <p:sp>
                <p:nvSpPr>
                  <p:cNvPr id="396596" name="Freeform 308"/>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7" name="Freeform 309"/>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8" name="Freeform 310"/>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99" name="Group 311"/>
                <p:cNvGrpSpPr>
                  <a:grpSpLocks/>
                </p:cNvGrpSpPr>
                <p:nvPr/>
              </p:nvGrpSpPr>
              <p:grpSpPr bwMode="auto">
                <a:xfrm>
                  <a:off x="1030" y="3753"/>
                  <a:ext cx="49" cy="23"/>
                  <a:chOff x="1030" y="3753"/>
                  <a:chExt cx="49" cy="23"/>
                </a:xfrm>
              </p:grpSpPr>
              <p:sp>
                <p:nvSpPr>
                  <p:cNvPr id="396600" name="Freeform 312"/>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1" name="Freeform 313"/>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2" name="Freeform 314"/>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603" name="Freeform 315"/>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4" name="Freeform 316"/>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5" name="Freeform 317"/>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606" name="Group 318"/>
                <p:cNvGrpSpPr>
                  <a:grpSpLocks/>
                </p:cNvGrpSpPr>
                <p:nvPr/>
              </p:nvGrpSpPr>
              <p:grpSpPr bwMode="auto">
                <a:xfrm>
                  <a:off x="790" y="3547"/>
                  <a:ext cx="49" cy="23"/>
                  <a:chOff x="790" y="3547"/>
                  <a:chExt cx="49" cy="23"/>
                </a:xfrm>
              </p:grpSpPr>
              <p:sp>
                <p:nvSpPr>
                  <p:cNvPr id="396607" name="Freeform 319"/>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8" name="Freeform 320"/>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9" name="Freeform 321"/>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10" name="Group 322"/>
                <p:cNvGrpSpPr>
                  <a:grpSpLocks/>
                </p:cNvGrpSpPr>
                <p:nvPr/>
              </p:nvGrpSpPr>
              <p:grpSpPr bwMode="auto">
                <a:xfrm>
                  <a:off x="803" y="3560"/>
                  <a:ext cx="49" cy="22"/>
                  <a:chOff x="803" y="3560"/>
                  <a:chExt cx="49" cy="22"/>
                </a:xfrm>
              </p:grpSpPr>
              <p:sp>
                <p:nvSpPr>
                  <p:cNvPr id="396611" name="Freeform 323"/>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12" name="Freeform 324"/>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13" name="Freeform 325"/>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14" name="Group 326"/>
                <p:cNvGrpSpPr>
                  <a:grpSpLocks/>
                </p:cNvGrpSpPr>
                <p:nvPr/>
              </p:nvGrpSpPr>
              <p:grpSpPr bwMode="auto">
                <a:xfrm>
                  <a:off x="815" y="3572"/>
                  <a:ext cx="50" cy="23"/>
                  <a:chOff x="815" y="3572"/>
                  <a:chExt cx="50" cy="23"/>
                </a:xfrm>
              </p:grpSpPr>
              <p:sp>
                <p:nvSpPr>
                  <p:cNvPr id="396615" name="Freeform 327"/>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16" name="Freeform 328"/>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17" name="Freeform 329"/>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18" name="Group 330"/>
                <p:cNvGrpSpPr>
                  <a:grpSpLocks/>
                </p:cNvGrpSpPr>
                <p:nvPr/>
              </p:nvGrpSpPr>
              <p:grpSpPr bwMode="auto">
                <a:xfrm>
                  <a:off x="828" y="3585"/>
                  <a:ext cx="49" cy="23"/>
                  <a:chOff x="828" y="3585"/>
                  <a:chExt cx="49" cy="23"/>
                </a:xfrm>
              </p:grpSpPr>
              <p:sp>
                <p:nvSpPr>
                  <p:cNvPr id="396619" name="Freeform 331"/>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0" name="Freeform 332"/>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1" name="Freeform 333"/>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22" name="Group 334"/>
                <p:cNvGrpSpPr>
                  <a:grpSpLocks/>
                </p:cNvGrpSpPr>
                <p:nvPr/>
              </p:nvGrpSpPr>
              <p:grpSpPr bwMode="auto">
                <a:xfrm>
                  <a:off x="840" y="3600"/>
                  <a:ext cx="100" cy="73"/>
                  <a:chOff x="840" y="3600"/>
                  <a:chExt cx="100" cy="73"/>
                </a:xfrm>
              </p:grpSpPr>
              <p:grpSp>
                <p:nvGrpSpPr>
                  <p:cNvPr id="396623" name="Group 335"/>
                  <p:cNvGrpSpPr>
                    <a:grpSpLocks/>
                  </p:cNvGrpSpPr>
                  <p:nvPr/>
                </p:nvGrpSpPr>
                <p:grpSpPr bwMode="auto">
                  <a:xfrm>
                    <a:off x="840" y="3600"/>
                    <a:ext cx="49" cy="23"/>
                    <a:chOff x="840" y="3600"/>
                    <a:chExt cx="49" cy="23"/>
                  </a:xfrm>
                </p:grpSpPr>
                <p:sp>
                  <p:nvSpPr>
                    <p:cNvPr id="396624" name="Freeform 336"/>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5" name="Freeform 337"/>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6" name="Freeform 338"/>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27" name="Group 339"/>
                  <p:cNvGrpSpPr>
                    <a:grpSpLocks/>
                  </p:cNvGrpSpPr>
                  <p:nvPr/>
                </p:nvGrpSpPr>
                <p:grpSpPr bwMode="auto">
                  <a:xfrm>
                    <a:off x="853" y="3612"/>
                    <a:ext cx="48" cy="23"/>
                    <a:chOff x="853" y="3612"/>
                    <a:chExt cx="48" cy="23"/>
                  </a:xfrm>
                </p:grpSpPr>
                <p:sp>
                  <p:nvSpPr>
                    <p:cNvPr id="396628" name="Freeform 340"/>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9" name="Freeform 341"/>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0" name="Freeform 342"/>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31" name="Group 343"/>
                  <p:cNvGrpSpPr>
                    <a:grpSpLocks/>
                  </p:cNvGrpSpPr>
                  <p:nvPr/>
                </p:nvGrpSpPr>
                <p:grpSpPr bwMode="auto">
                  <a:xfrm>
                    <a:off x="865" y="3625"/>
                    <a:ext cx="49" cy="23"/>
                    <a:chOff x="865" y="3625"/>
                    <a:chExt cx="49" cy="23"/>
                  </a:xfrm>
                </p:grpSpPr>
                <p:sp>
                  <p:nvSpPr>
                    <p:cNvPr id="396632" name="Freeform 344"/>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3" name="Freeform 345"/>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4" name="Freeform 346"/>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35" name="Group 347"/>
                  <p:cNvGrpSpPr>
                    <a:grpSpLocks/>
                  </p:cNvGrpSpPr>
                  <p:nvPr/>
                </p:nvGrpSpPr>
                <p:grpSpPr bwMode="auto">
                  <a:xfrm>
                    <a:off x="878" y="3638"/>
                    <a:ext cx="49" cy="22"/>
                    <a:chOff x="878" y="3638"/>
                    <a:chExt cx="49" cy="22"/>
                  </a:xfrm>
                </p:grpSpPr>
                <p:sp>
                  <p:nvSpPr>
                    <p:cNvPr id="396636" name="Freeform 348"/>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7" name="Freeform 349"/>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8" name="Freeform 350"/>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39" name="Group 351"/>
                  <p:cNvGrpSpPr>
                    <a:grpSpLocks/>
                  </p:cNvGrpSpPr>
                  <p:nvPr/>
                </p:nvGrpSpPr>
                <p:grpSpPr bwMode="auto">
                  <a:xfrm>
                    <a:off x="890" y="3651"/>
                    <a:ext cx="50" cy="22"/>
                    <a:chOff x="890" y="3651"/>
                    <a:chExt cx="50" cy="22"/>
                  </a:xfrm>
                </p:grpSpPr>
                <p:sp>
                  <p:nvSpPr>
                    <p:cNvPr id="396640" name="Freeform 352"/>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41" name="Freeform 353"/>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42" name="Freeform 354"/>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643" name="Group 355"/>
                <p:cNvGrpSpPr>
                  <a:grpSpLocks/>
                </p:cNvGrpSpPr>
                <p:nvPr/>
              </p:nvGrpSpPr>
              <p:grpSpPr bwMode="auto">
                <a:xfrm>
                  <a:off x="903" y="3665"/>
                  <a:ext cx="99" cy="74"/>
                  <a:chOff x="903" y="3665"/>
                  <a:chExt cx="99" cy="74"/>
                </a:xfrm>
              </p:grpSpPr>
              <p:grpSp>
                <p:nvGrpSpPr>
                  <p:cNvPr id="396644" name="Group 356"/>
                  <p:cNvGrpSpPr>
                    <a:grpSpLocks/>
                  </p:cNvGrpSpPr>
                  <p:nvPr/>
                </p:nvGrpSpPr>
                <p:grpSpPr bwMode="auto">
                  <a:xfrm>
                    <a:off x="903" y="3665"/>
                    <a:ext cx="49" cy="23"/>
                    <a:chOff x="903" y="3665"/>
                    <a:chExt cx="49" cy="23"/>
                  </a:xfrm>
                </p:grpSpPr>
                <p:sp>
                  <p:nvSpPr>
                    <p:cNvPr id="396645" name="Freeform 357"/>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46" name="Freeform 358"/>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47" name="Freeform 359"/>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48" name="Group 360"/>
                  <p:cNvGrpSpPr>
                    <a:grpSpLocks/>
                  </p:cNvGrpSpPr>
                  <p:nvPr/>
                </p:nvGrpSpPr>
                <p:grpSpPr bwMode="auto">
                  <a:xfrm>
                    <a:off x="914" y="3678"/>
                    <a:ext cx="49" cy="23"/>
                    <a:chOff x="914" y="3678"/>
                    <a:chExt cx="49" cy="23"/>
                  </a:xfrm>
                </p:grpSpPr>
                <p:sp>
                  <p:nvSpPr>
                    <p:cNvPr id="396649" name="Freeform 361"/>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0" name="Freeform 362"/>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1" name="Freeform 363"/>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52" name="Group 364"/>
                  <p:cNvGrpSpPr>
                    <a:grpSpLocks/>
                  </p:cNvGrpSpPr>
                  <p:nvPr/>
                </p:nvGrpSpPr>
                <p:grpSpPr bwMode="auto">
                  <a:xfrm>
                    <a:off x="928" y="3690"/>
                    <a:ext cx="48" cy="23"/>
                    <a:chOff x="928" y="3690"/>
                    <a:chExt cx="48" cy="23"/>
                  </a:xfrm>
                </p:grpSpPr>
                <p:sp>
                  <p:nvSpPr>
                    <p:cNvPr id="396653" name="Freeform 365"/>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4" name="Freeform 366"/>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5" name="Freeform 367"/>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56" name="Group 368"/>
                  <p:cNvGrpSpPr>
                    <a:grpSpLocks/>
                  </p:cNvGrpSpPr>
                  <p:nvPr/>
                </p:nvGrpSpPr>
                <p:grpSpPr bwMode="auto">
                  <a:xfrm>
                    <a:off x="940" y="3703"/>
                    <a:ext cx="49" cy="23"/>
                    <a:chOff x="940" y="3703"/>
                    <a:chExt cx="49" cy="23"/>
                  </a:xfrm>
                </p:grpSpPr>
                <p:sp>
                  <p:nvSpPr>
                    <p:cNvPr id="396657" name="Freeform 369"/>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8" name="Freeform 370"/>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9" name="Freeform 371"/>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60" name="Group 372"/>
                  <p:cNvGrpSpPr>
                    <a:grpSpLocks/>
                  </p:cNvGrpSpPr>
                  <p:nvPr/>
                </p:nvGrpSpPr>
                <p:grpSpPr bwMode="auto">
                  <a:xfrm>
                    <a:off x="953" y="3716"/>
                    <a:ext cx="49" cy="23"/>
                    <a:chOff x="953" y="3716"/>
                    <a:chExt cx="49" cy="23"/>
                  </a:xfrm>
                </p:grpSpPr>
                <p:sp>
                  <p:nvSpPr>
                    <p:cNvPr id="396661" name="Freeform 373"/>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62" name="Freeform 374"/>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63" name="Freeform 375"/>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664" name="Group 376"/>
                <p:cNvGrpSpPr>
                  <a:grpSpLocks/>
                </p:cNvGrpSpPr>
                <p:nvPr/>
              </p:nvGrpSpPr>
              <p:grpSpPr bwMode="auto">
                <a:xfrm>
                  <a:off x="963" y="3727"/>
                  <a:ext cx="49" cy="23"/>
                  <a:chOff x="963" y="3727"/>
                  <a:chExt cx="49" cy="23"/>
                </a:xfrm>
              </p:grpSpPr>
              <p:sp>
                <p:nvSpPr>
                  <p:cNvPr id="396665" name="Freeform 377"/>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66" name="Freeform 378"/>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67" name="Freeform 379"/>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68" name="Group 380"/>
                <p:cNvGrpSpPr>
                  <a:grpSpLocks/>
                </p:cNvGrpSpPr>
                <p:nvPr/>
              </p:nvGrpSpPr>
              <p:grpSpPr bwMode="auto">
                <a:xfrm>
                  <a:off x="976" y="3740"/>
                  <a:ext cx="50" cy="22"/>
                  <a:chOff x="976" y="3740"/>
                  <a:chExt cx="50" cy="22"/>
                </a:xfrm>
              </p:grpSpPr>
              <p:sp>
                <p:nvSpPr>
                  <p:cNvPr id="396669" name="Freeform 381"/>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0" name="Freeform 382"/>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1" name="Freeform 383"/>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72" name="Group 384"/>
                <p:cNvGrpSpPr>
                  <a:grpSpLocks/>
                </p:cNvGrpSpPr>
                <p:nvPr/>
              </p:nvGrpSpPr>
              <p:grpSpPr bwMode="auto">
                <a:xfrm>
                  <a:off x="761" y="3560"/>
                  <a:ext cx="50" cy="22"/>
                  <a:chOff x="761" y="3560"/>
                  <a:chExt cx="50" cy="22"/>
                </a:xfrm>
              </p:grpSpPr>
              <p:sp>
                <p:nvSpPr>
                  <p:cNvPr id="396673" name="Freeform 385"/>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4" name="Freeform 386"/>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5" name="Freeform 387"/>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76" name="Group 388"/>
                <p:cNvGrpSpPr>
                  <a:grpSpLocks/>
                </p:cNvGrpSpPr>
                <p:nvPr/>
              </p:nvGrpSpPr>
              <p:grpSpPr bwMode="auto">
                <a:xfrm>
                  <a:off x="774" y="3572"/>
                  <a:ext cx="49" cy="23"/>
                  <a:chOff x="774" y="3572"/>
                  <a:chExt cx="49" cy="23"/>
                </a:xfrm>
              </p:grpSpPr>
              <p:sp>
                <p:nvSpPr>
                  <p:cNvPr id="396677" name="Freeform 389"/>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8" name="Freeform 390"/>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9" name="Freeform 391"/>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80" name="Group 392"/>
                <p:cNvGrpSpPr>
                  <a:grpSpLocks/>
                </p:cNvGrpSpPr>
                <p:nvPr/>
              </p:nvGrpSpPr>
              <p:grpSpPr bwMode="auto">
                <a:xfrm>
                  <a:off x="787" y="3585"/>
                  <a:ext cx="49" cy="23"/>
                  <a:chOff x="787" y="3585"/>
                  <a:chExt cx="49" cy="23"/>
                </a:xfrm>
              </p:grpSpPr>
              <p:sp>
                <p:nvSpPr>
                  <p:cNvPr id="396681" name="Freeform 393"/>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82" name="Freeform 394"/>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83" name="Freeform 395"/>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84" name="Group 396"/>
                <p:cNvGrpSpPr>
                  <a:grpSpLocks/>
                </p:cNvGrpSpPr>
                <p:nvPr/>
              </p:nvGrpSpPr>
              <p:grpSpPr bwMode="auto">
                <a:xfrm>
                  <a:off x="799" y="3600"/>
                  <a:ext cx="99" cy="73"/>
                  <a:chOff x="799" y="3600"/>
                  <a:chExt cx="99" cy="73"/>
                </a:xfrm>
              </p:grpSpPr>
              <p:grpSp>
                <p:nvGrpSpPr>
                  <p:cNvPr id="396685" name="Group 397"/>
                  <p:cNvGrpSpPr>
                    <a:grpSpLocks/>
                  </p:cNvGrpSpPr>
                  <p:nvPr/>
                </p:nvGrpSpPr>
                <p:grpSpPr bwMode="auto">
                  <a:xfrm>
                    <a:off x="799" y="3600"/>
                    <a:ext cx="48" cy="23"/>
                    <a:chOff x="799" y="3600"/>
                    <a:chExt cx="48" cy="23"/>
                  </a:xfrm>
                </p:grpSpPr>
                <p:sp>
                  <p:nvSpPr>
                    <p:cNvPr id="396686" name="Freeform 398"/>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87" name="Freeform 399"/>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88" name="Freeform 400"/>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89" name="Group 401"/>
                  <p:cNvGrpSpPr>
                    <a:grpSpLocks/>
                  </p:cNvGrpSpPr>
                  <p:nvPr/>
                </p:nvGrpSpPr>
                <p:grpSpPr bwMode="auto">
                  <a:xfrm>
                    <a:off x="811" y="3612"/>
                    <a:ext cx="48" cy="23"/>
                    <a:chOff x="811" y="3612"/>
                    <a:chExt cx="48" cy="23"/>
                  </a:xfrm>
                </p:grpSpPr>
                <p:sp>
                  <p:nvSpPr>
                    <p:cNvPr id="396690" name="Freeform 402"/>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1" name="Freeform 403"/>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2" name="Freeform 404"/>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93" name="Group 405"/>
                  <p:cNvGrpSpPr>
                    <a:grpSpLocks/>
                  </p:cNvGrpSpPr>
                  <p:nvPr/>
                </p:nvGrpSpPr>
                <p:grpSpPr bwMode="auto">
                  <a:xfrm>
                    <a:off x="823" y="3625"/>
                    <a:ext cx="49" cy="23"/>
                    <a:chOff x="823" y="3625"/>
                    <a:chExt cx="49" cy="23"/>
                  </a:xfrm>
                </p:grpSpPr>
                <p:sp>
                  <p:nvSpPr>
                    <p:cNvPr id="396694" name="Freeform 406"/>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5" name="Freeform 407"/>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6" name="Freeform 408"/>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97" name="Group 409"/>
                  <p:cNvGrpSpPr>
                    <a:grpSpLocks/>
                  </p:cNvGrpSpPr>
                  <p:nvPr/>
                </p:nvGrpSpPr>
                <p:grpSpPr bwMode="auto">
                  <a:xfrm>
                    <a:off x="836" y="3638"/>
                    <a:ext cx="50" cy="22"/>
                    <a:chOff x="836" y="3638"/>
                    <a:chExt cx="50" cy="22"/>
                  </a:xfrm>
                </p:grpSpPr>
                <p:sp>
                  <p:nvSpPr>
                    <p:cNvPr id="396698" name="Freeform 410"/>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9" name="Freeform 411"/>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0" name="Freeform 412"/>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01" name="Group 413"/>
                  <p:cNvGrpSpPr>
                    <a:grpSpLocks/>
                  </p:cNvGrpSpPr>
                  <p:nvPr/>
                </p:nvGrpSpPr>
                <p:grpSpPr bwMode="auto">
                  <a:xfrm>
                    <a:off x="849" y="3651"/>
                    <a:ext cx="49" cy="22"/>
                    <a:chOff x="849" y="3651"/>
                    <a:chExt cx="49" cy="22"/>
                  </a:xfrm>
                </p:grpSpPr>
                <p:sp>
                  <p:nvSpPr>
                    <p:cNvPr id="396702" name="Freeform 414"/>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3" name="Freeform 415"/>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4" name="Freeform 416"/>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705" name="Group 417"/>
                <p:cNvGrpSpPr>
                  <a:grpSpLocks/>
                </p:cNvGrpSpPr>
                <p:nvPr/>
              </p:nvGrpSpPr>
              <p:grpSpPr bwMode="auto">
                <a:xfrm>
                  <a:off x="861" y="3665"/>
                  <a:ext cx="99" cy="74"/>
                  <a:chOff x="861" y="3665"/>
                  <a:chExt cx="99" cy="74"/>
                </a:xfrm>
              </p:grpSpPr>
              <p:grpSp>
                <p:nvGrpSpPr>
                  <p:cNvPr id="396706" name="Group 418"/>
                  <p:cNvGrpSpPr>
                    <a:grpSpLocks/>
                  </p:cNvGrpSpPr>
                  <p:nvPr/>
                </p:nvGrpSpPr>
                <p:grpSpPr bwMode="auto">
                  <a:xfrm>
                    <a:off x="861" y="3665"/>
                    <a:ext cx="50" cy="23"/>
                    <a:chOff x="861" y="3665"/>
                    <a:chExt cx="50" cy="23"/>
                  </a:xfrm>
                </p:grpSpPr>
                <p:sp>
                  <p:nvSpPr>
                    <p:cNvPr id="396707" name="Freeform 419"/>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8" name="Freeform 420"/>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9" name="Freeform 421"/>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10" name="Group 422"/>
                  <p:cNvGrpSpPr>
                    <a:grpSpLocks/>
                  </p:cNvGrpSpPr>
                  <p:nvPr/>
                </p:nvGrpSpPr>
                <p:grpSpPr bwMode="auto">
                  <a:xfrm>
                    <a:off x="873" y="3678"/>
                    <a:ext cx="49" cy="23"/>
                    <a:chOff x="873" y="3678"/>
                    <a:chExt cx="49" cy="23"/>
                  </a:xfrm>
                </p:grpSpPr>
                <p:sp>
                  <p:nvSpPr>
                    <p:cNvPr id="396711" name="Freeform 423"/>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12" name="Freeform 424"/>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13" name="Freeform 425"/>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14" name="Group 426"/>
                  <p:cNvGrpSpPr>
                    <a:grpSpLocks/>
                  </p:cNvGrpSpPr>
                  <p:nvPr/>
                </p:nvGrpSpPr>
                <p:grpSpPr bwMode="auto">
                  <a:xfrm>
                    <a:off x="886" y="3690"/>
                    <a:ext cx="49" cy="23"/>
                    <a:chOff x="886" y="3690"/>
                    <a:chExt cx="49" cy="23"/>
                  </a:xfrm>
                </p:grpSpPr>
                <p:sp>
                  <p:nvSpPr>
                    <p:cNvPr id="396715" name="Freeform 427"/>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16" name="Freeform 428"/>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17" name="Freeform 429"/>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18" name="Group 430"/>
                  <p:cNvGrpSpPr>
                    <a:grpSpLocks/>
                  </p:cNvGrpSpPr>
                  <p:nvPr/>
                </p:nvGrpSpPr>
                <p:grpSpPr bwMode="auto">
                  <a:xfrm>
                    <a:off x="899" y="3703"/>
                    <a:ext cx="48" cy="23"/>
                    <a:chOff x="899" y="3703"/>
                    <a:chExt cx="48" cy="23"/>
                  </a:xfrm>
                </p:grpSpPr>
                <p:sp>
                  <p:nvSpPr>
                    <p:cNvPr id="396719" name="Freeform 431"/>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0" name="Freeform 432"/>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1" name="Freeform 433"/>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22" name="Group 434"/>
                  <p:cNvGrpSpPr>
                    <a:grpSpLocks/>
                  </p:cNvGrpSpPr>
                  <p:nvPr/>
                </p:nvGrpSpPr>
                <p:grpSpPr bwMode="auto">
                  <a:xfrm>
                    <a:off x="912" y="3716"/>
                    <a:ext cx="48" cy="23"/>
                    <a:chOff x="912" y="3716"/>
                    <a:chExt cx="48" cy="23"/>
                  </a:xfrm>
                </p:grpSpPr>
                <p:sp>
                  <p:nvSpPr>
                    <p:cNvPr id="396723" name="Freeform 435"/>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4" name="Freeform 436"/>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5" name="Freeform 437"/>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726" name="Group 438"/>
                <p:cNvGrpSpPr>
                  <a:grpSpLocks/>
                </p:cNvGrpSpPr>
                <p:nvPr/>
              </p:nvGrpSpPr>
              <p:grpSpPr bwMode="auto">
                <a:xfrm>
                  <a:off x="922" y="3727"/>
                  <a:ext cx="49" cy="23"/>
                  <a:chOff x="922" y="3727"/>
                  <a:chExt cx="49" cy="23"/>
                </a:xfrm>
              </p:grpSpPr>
              <p:sp>
                <p:nvSpPr>
                  <p:cNvPr id="396727" name="Freeform 439"/>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8" name="Freeform 440"/>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9" name="Freeform 441"/>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30" name="Group 442"/>
                <p:cNvGrpSpPr>
                  <a:grpSpLocks/>
                </p:cNvGrpSpPr>
                <p:nvPr/>
              </p:nvGrpSpPr>
              <p:grpSpPr bwMode="auto">
                <a:xfrm>
                  <a:off x="895" y="3526"/>
                  <a:ext cx="44" cy="23"/>
                  <a:chOff x="895" y="3526"/>
                  <a:chExt cx="44" cy="23"/>
                </a:xfrm>
              </p:grpSpPr>
              <p:sp>
                <p:nvSpPr>
                  <p:cNvPr id="396731" name="Freeform 443"/>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32" name="Freeform 444"/>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33" name="Freeform 445"/>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34" name="Group 446"/>
                <p:cNvGrpSpPr>
                  <a:grpSpLocks/>
                </p:cNvGrpSpPr>
                <p:nvPr/>
              </p:nvGrpSpPr>
              <p:grpSpPr bwMode="auto">
                <a:xfrm>
                  <a:off x="907" y="3540"/>
                  <a:ext cx="45" cy="22"/>
                  <a:chOff x="907" y="3540"/>
                  <a:chExt cx="45" cy="22"/>
                </a:xfrm>
              </p:grpSpPr>
              <p:sp>
                <p:nvSpPr>
                  <p:cNvPr id="396735" name="Freeform 447"/>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36" name="Freeform 448"/>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37" name="Freeform 449"/>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38" name="Group 450"/>
                <p:cNvGrpSpPr>
                  <a:grpSpLocks/>
                </p:cNvGrpSpPr>
                <p:nvPr/>
              </p:nvGrpSpPr>
              <p:grpSpPr bwMode="auto">
                <a:xfrm>
                  <a:off x="920" y="3553"/>
                  <a:ext cx="45" cy="23"/>
                  <a:chOff x="920" y="3553"/>
                  <a:chExt cx="45" cy="23"/>
                </a:xfrm>
              </p:grpSpPr>
              <p:sp>
                <p:nvSpPr>
                  <p:cNvPr id="396739" name="Freeform 451"/>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0" name="Freeform 452"/>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1" name="Freeform 453"/>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42" name="Group 454"/>
                <p:cNvGrpSpPr>
                  <a:grpSpLocks/>
                </p:cNvGrpSpPr>
                <p:nvPr/>
              </p:nvGrpSpPr>
              <p:grpSpPr bwMode="auto">
                <a:xfrm>
                  <a:off x="934" y="3566"/>
                  <a:ext cx="44" cy="23"/>
                  <a:chOff x="934" y="3566"/>
                  <a:chExt cx="44" cy="23"/>
                </a:xfrm>
              </p:grpSpPr>
              <p:sp>
                <p:nvSpPr>
                  <p:cNvPr id="396743" name="Freeform 455"/>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4" name="Freeform 456"/>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5" name="Freeform 457"/>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46" name="Group 458"/>
                <p:cNvGrpSpPr>
                  <a:grpSpLocks/>
                </p:cNvGrpSpPr>
                <p:nvPr/>
              </p:nvGrpSpPr>
              <p:grpSpPr bwMode="auto">
                <a:xfrm>
                  <a:off x="949" y="3579"/>
                  <a:ext cx="83" cy="63"/>
                  <a:chOff x="949" y="3579"/>
                  <a:chExt cx="83" cy="63"/>
                </a:xfrm>
              </p:grpSpPr>
              <p:grpSp>
                <p:nvGrpSpPr>
                  <p:cNvPr id="396747" name="Group 459"/>
                  <p:cNvGrpSpPr>
                    <a:grpSpLocks/>
                  </p:cNvGrpSpPr>
                  <p:nvPr/>
                </p:nvGrpSpPr>
                <p:grpSpPr bwMode="auto">
                  <a:xfrm>
                    <a:off x="949" y="3579"/>
                    <a:ext cx="44" cy="23"/>
                    <a:chOff x="949" y="3579"/>
                    <a:chExt cx="44" cy="23"/>
                  </a:xfrm>
                </p:grpSpPr>
                <p:sp>
                  <p:nvSpPr>
                    <p:cNvPr id="396748" name="Freeform 460"/>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9" name="Freeform 461"/>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0" name="Freeform 462"/>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51" name="Group 463"/>
                  <p:cNvGrpSpPr>
                    <a:grpSpLocks/>
                  </p:cNvGrpSpPr>
                  <p:nvPr/>
                </p:nvGrpSpPr>
                <p:grpSpPr bwMode="auto">
                  <a:xfrm>
                    <a:off x="961" y="3592"/>
                    <a:ext cx="45" cy="23"/>
                    <a:chOff x="961" y="3592"/>
                    <a:chExt cx="45" cy="23"/>
                  </a:xfrm>
                </p:grpSpPr>
                <p:sp>
                  <p:nvSpPr>
                    <p:cNvPr id="396752" name="Freeform 464"/>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3" name="Freeform 465"/>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4" name="Freeform 466"/>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55" name="Group 467"/>
                  <p:cNvGrpSpPr>
                    <a:grpSpLocks/>
                  </p:cNvGrpSpPr>
                  <p:nvPr/>
                </p:nvGrpSpPr>
                <p:grpSpPr bwMode="auto">
                  <a:xfrm>
                    <a:off x="974" y="3606"/>
                    <a:ext cx="44" cy="23"/>
                    <a:chOff x="974" y="3606"/>
                    <a:chExt cx="44" cy="23"/>
                  </a:xfrm>
                </p:grpSpPr>
                <p:sp>
                  <p:nvSpPr>
                    <p:cNvPr id="396756" name="Freeform 468"/>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7" name="Freeform 469"/>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8" name="Freeform 470"/>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59" name="Group 471"/>
                  <p:cNvGrpSpPr>
                    <a:grpSpLocks/>
                  </p:cNvGrpSpPr>
                  <p:nvPr/>
                </p:nvGrpSpPr>
                <p:grpSpPr bwMode="auto">
                  <a:xfrm>
                    <a:off x="987" y="3619"/>
                    <a:ext cx="45" cy="23"/>
                    <a:chOff x="987" y="3619"/>
                    <a:chExt cx="45" cy="23"/>
                  </a:xfrm>
                </p:grpSpPr>
                <p:sp>
                  <p:nvSpPr>
                    <p:cNvPr id="396760" name="Freeform 472"/>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61" name="Freeform 473"/>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62" name="Freeform 474"/>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763" name="Group 475"/>
                <p:cNvGrpSpPr>
                  <a:grpSpLocks/>
                </p:cNvGrpSpPr>
                <p:nvPr/>
              </p:nvGrpSpPr>
              <p:grpSpPr bwMode="auto">
                <a:xfrm>
                  <a:off x="1002" y="3632"/>
                  <a:ext cx="83" cy="63"/>
                  <a:chOff x="1002" y="3632"/>
                  <a:chExt cx="83" cy="63"/>
                </a:xfrm>
              </p:grpSpPr>
              <p:grpSp>
                <p:nvGrpSpPr>
                  <p:cNvPr id="396764" name="Group 476"/>
                  <p:cNvGrpSpPr>
                    <a:grpSpLocks/>
                  </p:cNvGrpSpPr>
                  <p:nvPr/>
                </p:nvGrpSpPr>
                <p:grpSpPr bwMode="auto">
                  <a:xfrm>
                    <a:off x="1002" y="3632"/>
                    <a:ext cx="44" cy="22"/>
                    <a:chOff x="1002" y="3632"/>
                    <a:chExt cx="44" cy="22"/>
                  </a:xfrm>
                </p:grpSpPr>
                <p:sp>
                  <p:nvSpPr>
                    <p:cNvPr id="396765" name="Freeform 477"/>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66" name="Freeform 478"/>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67" name="Freeform 479"/>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68" name="Group 480"/>
                  <p:cNvGrpSpPr>
                    <a:grpSpLocks/>
                  </p:cNvGrpSpPr>
                  <p:nvPr/>
                </p:nvGrpSpPr>
                <p:grpSpPr bwMode="auto">
                  <a:xfrm>
                    <a:off x="1014" y="3645"/>
                    <a:ext cx="44" cy="23"/>
                    <a:chOff x="1014" y="3645"/>
                    <a:chExt cx="44" cy="23"/>
                  </a:xfrm>
                </p:grpSpPr>
                <p:sp>
                  <p:nvSpPr>
                    <p:cNvPr id="396769" name="Freeform 481"/>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0" name="Freeform 482"/>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1" name="Freeform 483"/>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72" name="Group 484"/>
                  <p:cNvGrpSpPr>
                    <a:grpSpLocks/>
                  </p:cNvGrpSpPr>
                  <p:nvPr/>
                </p:nvGrpSpPr>
                <p:grpSpPr bwMode="auto">
                  <a:xfrm>
                    <a:off x="1027" y="3659"/>
                    <a:ext cx="45" cy="23"/>
                    <a:chOff x="1027" y="3659"/>
                    <a:chExt cx="45" cy="23"/>
                  </a:xfrm>
                </p:grpSpPr>
                <p:sp>
                  <p:nvSpPr>
                    <p:cNvPr id="396773" name="Freeform 485"/>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4" name="Freeform 486"/>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5" name="Freeform 487"/>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76" name="Group 488"/>
                  <p:cNvGrpSpPr>
                    <a:grpSpLocks/>
                  </p:cNvGrpSpPr>
                  <p:nvPr/>
                </p:nvGrpSpPr>
                <p:grpSpPr bwMode="auto">
                  <a:xfrm>
                    <a:off x="1040" y="3672"/>
                    <a:ext cx="45" cy="23"/>
                    <a:chOff x="1040" y="3672"/>
                    <a:chExt cx="45" cy="23"/>
                  </a:xfrm>
                </p:grpSpPr>
                <p:sp>
                  <p:nvSpPr>
                    <p:cNvPr id="396777" name="Freeform 489"/>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8" name="Freeform 490"/>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9" name="Freeform 491"/>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780" name="Group 492"/>
                <p:cNvGrpSpPr>
                  <a:grpSpLocks/>
                </p:cNvGrpSpPr>
                <p:nvPr/>
              </p:nvGrpSpPr>
              <p:grpSpPr bwMode="auto">
                <a:xfrm>
                  <a:off x="1054" y="3685"/>
                  <a:ext cx="45" cy="23"/>
                  <a:chOff x="1054" y="3685"/>
                  <a:chExt cx="45" cy="23"/>
                </a:xfrm>
              </p:grpSpPr>
              <p:sp>
                <p:nvSpPr>
                  <p:cNvPr id="396781" name="Freeform 493"/>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82" name="Freeform 494"/>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83" name="Freeform 495"/>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84" name="Group 496"/>
                <p:cNvGrpSpPr>
                  <a:grpSpLocks/>
                </p:cNvGrpSpPr>
                <p:nvPr/>
              </p:nvGrpSpPr>
              <p:grpSpPr bwMode="auto">
                <a:xfrm>
                  <a:off x="1067" y="3698"/>
                  <a:ext cx="45" cy="23"/>
                  <a:chOff x="1067" y="3698"/>
                  <a:chExt cx="45" cy="23"/>
                </a:xfrm>
              </p:grpSpPr>
              <p:sp>
                <p:nvSpPr>
                  <p:cNvPr id="396785" name="Freeform 497"/>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86" name="Freeform 498"/>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87" name="Freeform 499"/>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88" name="Group 500"/>
                <p:cNvGrpSpPr>
                  <a:grpSpLocks/>
                </p:cNvGrpSpPr>
                <p:nvPr/>
              </p:nvGrpSpPr>
              <p:grpSpPr bwMode="auto">
                <a:xfrm>
                  <a:off x="1079" y="3712"/>
                  <a:ext cx="44" cy="23"/>
                  <a:chOff x="1079" y="3712"/>
                  <a:chExt cx="44" cy="23"/>
                </a:xfrm>
              </p:grpSpPr>
              <p:sp>
                <p:nvSpPr>
                  <p:cNvPr id="396789" name="Freeform 501"/>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0" name="Freeform 502"/>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1" name="Freeform 503"/>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92" name="Group 504"/>
                <p:cNvGrpSpPr>
                  <a:grpSpLocks/>
                </p:cNvGrpSpPr>
                <p:nvPr/>
              </p:nvGrpSpPr>
              <p:grpSpPr bwMode="auto">
                <a:xfrm>
                  <a:off x="1093" y="3725"/>
                  <a:ext cx="45" cy="23"/>
                  <a:chOff x="1093" y="3725"/>
                  <a:chExt cx="45" cy="23"/>
                </a:xfrm>
              </p:grpSpPr>
              <p:sp>
                <p:nvSpPr>
                  <p:cNvPr id="396793" name="Freeform 505"/>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4" name="Freeform 506"/>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5" name="Freeform 507"/>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96" name="Group 508"/>
                <p:cNvGrpSpPr>
                  <a:grpSpLocks/>
                </p:cNvGrpSpPr>
                <p:nvPr/>
              </p:nvGrpSpPr>
              <p:grpSpPr bwMode="auto">
                <a:xfrm>
                  <a:off x="1108" y="3739"/>
                  <a:ext cx="44" cy="23"/>
                  <a:chOff x="1108" y="3739"/>
                  <a:chExt cx="44" cy="23"/>
                </a:xfrm>
              </p:grpSpPr>
              <p:sp>
                <p:nvSpPr>
                  <p:cNvPr id="396797" name="Freeform 509"/>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8" name="Freeform 510"/>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9" name="Freeform 511"/>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00" name="Group 512"/>
                <p:cNvGrpSpPr>
                  <a:grpSpLocks/>
                </p:cNvGrpSpPr>
                <p:nvPr/>
              </p:nvGrpSpPr>
              <p:grpSpPr bwMode="auto">
                <a:xfrm>
                  <a:off x="1121" y="3753"/>
                  <a:ext cx="45" cy="23"/>
                  <a:chOff x="1121" y="3753"/>
                  <a:chExt cx="45" cy="23"/>
                </a:xfrm>
              </p:grpSpPr>
              <p:sp>
                <p:nvSpPr>
                  <p:cNvPr id="396801" name="Freeform 513"/>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2" name="Freeform 514"/>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3" name="Freeform 515"/>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04" name="Group 516"/>
                <p:cNvGrpSpPr>
                  <a:grpSpLocks/>
                </p:cNvGrpSpPr>
                <p:nvPr/>
              </p:nvGrpSpPr>
              <p:grpSpPr bwMode="auto">
                <a:xfrm>
                  <a:off x="1133" y="3767"/>
                  <a:ext cx="44" cy="23"/>
                  <a:chOff x="1133" y="3767"/>
                  <a:chExt cx="44" cy="23"/>
                </a:xfrm>
              </p:grpSpPr>
              <p:sp>
                <p:nvSpPr>
                  <p:cNvPr id="396805" name="Freeform 517"/>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6" name="Freeform 518"/>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7" name="Freeform 519"/>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808" name="Freeform 520"/>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9" name="Freeform 521"/>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0" name="Freeform 522"/>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1" name="Freeform 523"/>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2" name="Freeform 524"/>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3" name="Freeform 525"/>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4" name="Freeform 526"/>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5" name="Freeform 527"/>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6" name="Freeform 528"/>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7" name="Freeform 529"/>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8" name="Freeform 530"/>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819" name="Group 531"/>
                <p:cNvGrpSpPr>
                  <a:grpSpLocks/>
                </p:cNvGrpSpPr>
                <p:nvPr/>
              </p:nvGrpSpPr>
              <p:grpSpPr bwMode="auto">
                <a:xfrm>
                  <a:off x="700" y="3535"/>
                  <a:ext cx="49" cy="24"/>
                  <a:chOff x="700" y="3535"/>
                  <a:chExt cx="49" cy="24"/>
                </a:xfrm>
              </p:grpSpPr>
              <p:sp>
                <p:nvSpPr>
                  <p:cNvPr id="396820" name="Freeform 532"/>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1" name="Freeform 533"/>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2" name="Freeform 534"/>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23" name="Group 535"/>
                <p:cNvGrpSpPr>
                  <a:grpSpLocks/>
                </p:cNvGrpSpPr>
                <p:nvPr/>
              </p:nvGrpSpPr>
              <p:grpSpPr bwMode="auto">
                <a:xfrm>
                  <a:off x="714" y="3551"/>
                  <a:ext cx="49" cy="22"/>
                  <a:chOff x="714" y="3551"/>
                  <a:chExt cx="49" cy="22"/>
                </a:xfrm>
              </p:grpSpPr>
              <p:sp>
                <p:nvSpPr>
                  <p:cNvPr id="396824" name="Freeform 536"/>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5" name="Freeform 537"/>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6" name="Freeform 538"/>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27" name="Group 539"/>
                <p:cNvGrpSpPr>
                  <a:grpSpLocks/>
                </p:cNvGrpSpPr>
                <p:nvPr/>
              </p:nvGrpSpPr>
              <p:grpSpPr bwMode="auto">
                <a:xfrm>
                  <a:off x="728" y="3564"/>
                  <a:ext cx="48" cy="23"/>
                  <a:chOff x="728" y="3564"/>
                  <a:chExt cx="48" cy="23"/>
                </a:xfrm>
              </p:grpSpPr>
              <p:sp>
                <p:nvSpPr>
                  <p:cNvPr id="396828" name="Freeform 540"/>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9" name="Freeform 541"/>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0" name="Freeform 542"/>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31" name="Group 543"/>
                <p:cNvGrpSpPr>
                  <a:grpSpLocks/>
                </p:cNvGrpSpPr>
                <p:nvPr/>
              </p:nvGrpSpPr>
              <p:grpSpPr bwMode="auto">
                <a:xfrm>
                  <a:off x="742" y="3582"/>
                  <a:ext cx="49" cy="23"/>
                  <a:chOff x="742" y="3582"/>
                  <a:chExt cx="49" cy="23"/>
                </a:xfrm>
              </p:grpSpPr>
              <p:sp>
                <p:nvSpPr>
                  <p:cNvPr id="396832" name="Freeform 544"/>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3" name="Freeform 545"/>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4" name="Freeform 546"/>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35" name="Group 547"/>
                <p:cNvGrpSpPr>
                  <a:grpSpLocks/>
                </p:cNvGrpSpPr>
                <p:nvPr/>
              </p:nvGrpSpPr>
              <p:grpSpPr bwMode="auto">
                <a:xfrm>
                  <a:off x="752" y="3597"/>
                  <a:ext cx="133" cy="106"/>
                  <a:chOff x="752" y="3597"/>
                  <a:chExt cx="133" cy="106"/>
                </a:xfrm>
              </p:grpSpPr>
              <p:sp>
                <p:nvSpPr>
                  <p:cNvPr id="396836" name="Freeform 548"/>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7" name="Freeform 549"/>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8" name="Freeform 550"/>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39" name="Group 551"/>
                <p:cNvGrpSpPr>
                  <a:grpSpLocks/>
                </p:cNvGrpSpPr>
                <p:nvPr/>
              </p:nvGrpSpPr>
              <p:grpSpPr bwMode="auto">
                <a:xfrm>
                  <a:off x="844" y="3694"/>
                  <a:ext cx="48" cy="23"/>
                  <a:chOff x="844" y="3694"/>
                  <a:chExt cx="48" cy="23"/>
                </a:xfrm>
              </p:grpSpPr>
              <p:sp>
                <p:nvSpPr>
                  <p:cNvPr id="396840" name="Freeform 552"/>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1" name="Freeform 553"/>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2" name="Freeform 554"/>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43" name="Group 555"/>
                <p:cNvGrpSpPr>
                  <a:grpSpLocks/>
                </p:cNvGrpSpPr>
                <p:nvPr/>
              </p:nvGrpSpPr>
              <p:grpSpPr bwMode="auto">
                <a:xfrm>
                  <a:off x="857" y="3710"/>
                  <a:ext cx="49" cy="22"/>
                  <a:chOff x="857" y="3710"/>
                  <a:chExt cx="49" cy="22"/>
                </a:xfrm>
              </p:grpSpPr>
              <p:sp>
                <p:nvSpPr>
                  <p:cNvPr id="396844" name="Freeform 556"/>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5" name="Freeform 557"/>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6" name="Freeform 558"/>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47" name="Group 559"/>
                <p:cNvGrpSpPr>
                  <a:grpSpLocks/>
                </p:cNvGrpSpPr>
                <p:nvPr/>
              </p:nvGrpSpPr>
              <p:grpSpPr bwMode="auto">
                <a:xfrm>
                  <a:off x="1086" y="3766"/>
                  <a:ext cx="49" cy="23"/>
                  <a:chOff x="1086" y="3766"/>
                  <a:chExt cx="49" cy="23"/>
                </a:xfrm>
              </p:grpSpPr>
              <p:sp>
                <p:nvSpPr>
                  <p:cNvPr id="396848" name="Freeform 560"/>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9" name="Freeform 561"/>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0" name="Freeform 562"/>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51" name="Group 563"/>
                <p:cNvGrpSpPr>
                  <a:grpSpLocks/>
                </p:cNvGrpSpPr>
                <p:nvPr/>
              </p:nvGrpSpPr>
              <p:grpSpPr bwMode="auto">
                <a:xfrm>
                  <a:off x="934" y="3740"/>
                  <a:ext cx="48" cy="23"/>
                  <a:chOff x="934" y="3740"/>
                  <a:chExt cx="48" cy="23"/>
                </a:xfrm>
              </p:grpSpPr>
              <p:sp>
                <p:nvSpPr>
                  <p:cNvPr id="396852" name="Freeform 564"/>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3" name="Freeform 565"/>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4" name="Freeform 566"/>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55" name="Group 567"/>
                <p:cNvGrpSpPr>
                  <a:grpSpLocks/>
                </p:cNvGrpSpPr>
                <p:nvPr/>
              </p:nvGrpSpPr>
              <p:grpSpPr bwMode="auto">
                <a:xfrm>
                  <a:off x="943" y="3754"/>
                  <a:ext cx="49" cy="23"/>
                  <a:chOff x="943" y="3754"/>
                  <a:chExt cx="49" cy="23"/>
                </a:xfrm>
              </p:grpSpPr>
              <p:sp>
                <p:nvSpPr>
                  <p:cNvPr id="396856" name="Freeform 568"/>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7" name="Freeform 569"/>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8" name="Freeform 570"/>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859" name="Freeform 571"/>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60" name="Freeform 572"/>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61" name="Freeform 573"/>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62" name="Group 574"/>
              <p:cNvGrpSpPr>
                <a:grpSpLocks/>
              </p:cNvGrpSpPr>
              <p:nvPr/>
            </p:nvGrpSpPr>
            <p:grpSpPr bwMode="auto">
              <a:xfrm>
                <a:off x="920" y="3821"/>
                <a:ext cx="413" cy="50"/>
                <a:chOff x="920" y="3821"/>
                <a:chExt cx="413" cy="50"/>
              </a:xfrm>
            </p:grpSpPr>
            <p:sp>
              <p:nvSpPr>
                <p:cNvPr id="396863" name="Freeform 575"/>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p>
              </p:txBody>
            </p:sp>
            <p:sp>
              <p:nvSpPr>
                <p:cNvPr id="396864" name="Freeform 576"/>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65" name="Rectangle 577"/>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866" name="Rectangle 578"/>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p>
              </p:txBody>
            </p:sp>
          </p:grpSp>
          <p:grpSp>
            <p:nvGrpSpPr>
              <p:cNvPr id="396867" name="Group 579"/>
              <p:cNvGrpSpPr>
                <a:grpSpLocks/>
              </p:cNvGrpSpPr>
              <p:nvPr/>
            </p:nvGrpSpPr>
            <p:grpSpPr bwMode="auto">
              <a:xfrm>
                <a:off x="1227" y="3477"/>
                <a:ext cx="508" cy="321"/>
                <a:chOff x="1227" y="3477"/>
                <a:chExt cx="508" cy="321"/>
              </a:xfrm>
            </p:grpSpPr>
            <p:sp>
              <p:nvSpPr>
                <p:cNvPr id="396868" name="Freeform 580"/>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p>
              </p:txBody>
            </p:sp>
            <p:sp>
              <p:nvSpPr>
                <p:cNvPr id="396869" name="Freeform 581"/>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70" name="Freeform 582"/>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p>
              </p:txBody>
            </p:sp>
            <p:sp>
              <p:nvSpPr>
                <p:cNvPr id="396871" name="Line 583"/>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6872" name="Freeform 584"/>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p>
              </p:txBody>
            </p:sp>
            <p:sp>
              <p:nvSpPr>
                <p:cNvPr id="396873" name="Freeform 585"/>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4" name="Freeform 586"/>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5" name="Freeform 587"/>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6" name="Freeform 588"/>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7" name="Freeform 589"/>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8" name="Freeform 590"/>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9" name="Freeform 591"/>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80" name="Freeform 592"/>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p>
              </p:txBody>
            </p:sp>
            <p:sp>
              <p:nvSpPr>
                <p:cNvPr id="396881" name="Freeform 593"/>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p>
              </p:txBody>
            </p:sp>
            <p:sp>
              <p:nvSpPr>
                <p:cNvPr id="396882" name="Oval 594"/>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83" name="Oval 595"/>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84" name="Freeform 596"/>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85" name="Oval 597"/>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86" name="Oval 598"/>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96887" name="Text Box 599"/>
            <p:cNvSpPr txBox="1">
              <a:spLocks noChangeArrowheads="1"/>
            </p:cNvSpPr>
            <p:nvPr/>
          </p:nvSpPr>
          <p:spPr bwMode="auto">
            <a:xfrm>
              <a:off x="3203575" y="32591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chemeClr val="tx2"/>
                  </a:solidFill>
                  <a:ea typeface="黑体" pitchFamily="49" charset="-122"/>
                </a:rPr>
                <a:t>中间人 </a:t>
              </a:r>
              <a:r>
                <a:rPr kumimoji="1" lang="en-US" altLang="zh-CN" sz="2400">
                  <a:solidFill>
                    <a:schemeClr val="tx2"/>
                  </a:solidFill>
                  <a:ea typeface="黑体" pitchFamily="49" charset="-122"/>
                </a:rPr>
                <a:t>C</a:t>
              </a:r>
            </a:p>
          </p:txBody>
        </p:sp>
        <p:sp>
          <p:nvSpPr>
            <p:cNvPr id="396888" name="Line 600"/>
            <p:cNvSpPr>
              <a:spLocks noChangeShapeType="1"/>
            </p:cNvSpPr>
            <p:nvPr/>
          </p:nvSpPr>
          <p:spPr bwMode="auto">
            <a:xfrm rot="5400000">
              <a:off x="3656806" y="5015707"/>
              <a:ext cx="1992313" cy="19050"/>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组合 8"/>
          <p:cNvGrpSpPr/>
          <p:nvPr/>
        </p:nvGrpSpPr>
        <p:grpSpPr>
          <a:xfrm>
            <a:off x="679450" y="4437211"/>
            <a:ext cx="3986213" cy="423862"/>
            <a:chOff x="679450" y="4005263"/>
            <a:chExt cx="3986213" cy="423862"/>
          </a:xfrm>
        </p:grpSpPr>
        <p:sp>
          <p:nvSpPr>
            <p:cNvPr id="396432" name="Line 144"/>
            <p:cNvSpPr>
              <a:spLocks noChangeShapeType="1"/>
            </p:cNvSpPr>
            <p:nvPr/>
          </p:nvSpPr>
          <p:spPr bwMode="auto">
            <a:xfrm>
              <a:off x="679450" y="4210050"/>
              <a:ext cx="3986213" cy="17463"/>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1" name="Rectangle 643"/>
            <p:cNvSpPr>
              <a:spLocks noChangeArrowheads="1"/>
            </p:cNvSpPr>
            <p:nvPr/>
          </p:nvSpPr>
          <p:spPr bwMode="auto">
            <a:xfrm>
              <a:off x="1763713" y="4005263"/>
              <a:ext cx="1792287" cy="423862"/>
            </a:xfrm>
            <a:prstGeom prst="rect">
              <a:avLst/>
            </a:prstGeom>
            <a:solidFill>
              <a:srgbClr val="FFC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tx2"/>
                  </a:solidFill>
                  <a:ea typeface="黑体" pitchFamily="49" charset="-122"/>
                </a:rPr>
                <a:t>PU</a:t>
              </a:r>
              <a:r>
                <a:rPr kumimoji="1" lang="en-US" altLang="zh-CN" baseline="-25000">
                  <a:solidFill>
                    <a:schemeClr val="tx2"/>
                  </a:solidFill>
                  <a:ea typeface="黑体" pitchFamily="49" charset="-122"/>
                </a:rPr>
                <a:t>A</a:t>
              </a:r>
            </a:p>
          </p:txBody>
        </p:sp>
      </p:grpSp>
      <p:grpSp>
        <p:nvGrpSpPr>
          <p:cNvPr id="10" name="组合 9"/>
          <p:cNvGrpSpPr/>
          <p:nvPr/>
        </p:nvGrpSpPr>
        <p:grpSpPr>
          <a:xfrm>
            <a:off x="4665663" y="4365004"/>
            <a:ext cx="3987800" cy="423862"/>
            <a:chOff x="4665663" y="4005263"/>
            <a:chExt cx="3987800" cy="423862"/>
          </a:xfrm>
        </p:grpSpPr>
        <p:sp>
          <p:nvSpPr>
            <p:cNvPr id="396890" name="Line 602"/>
            <p:cNvSpPr>
              <a:spLocks noChangeShapeType="1"/>
            </p:cNvSpPr>
            <p:nvPr/>
          </p:nvSpPr>
          <p:spPr bwMode="auto">
            <a:xfrm>
              <a:off x="4665663" y="4305300"/>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2" name="Rectangle 644"/>
            <p:cNvSpPr>
              <a:spLocks noChangeArrowheads="1"/>
            </p:cNvSpPr>
            <p:nvPr/>
          </p:nvSpPr>
          <p:spPr bwMode="auto">
            <a:xfrm>
              <a:off x="5435600" y="4005263"/>
              <a:ext cx="1792288" cy="423862"/>
            </a:xfrm>
            <a:prstGeom prst="rect">
              <a:avLst/>
            </a:prstGeom>
            <a:solidFill>
              <a:srgbClr val="FFC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hlink"/>
                  </a:solidFill>
                  <a:ea typeface="黑体" pitchFamily="49" charset="-122"/>
                </a:rPr>
                <a:t>PU</a:t>
              </a:r>
              <a:r>
                <a:rPr kumimoji="1" lang="en-US" altLang="zh-CN" baseline="-25000">
                  <a:solidFill>
                    <a:schemeClr val="hlink"/>
                  </a:solidFill>
                  <a:ea typeface="黑体" pitchFamily="49" charset="-122"/>
                </a:rPr>
                <a:t>C</a:t>
              </a:r>
            </a:p>
          </p:txBody>
        </p:sp>
      </p:grpSp>
      <p:grpSp>
        <p:nvGrpSpPr>
          <p:cNvPr id="12" name="组合 11"/>
          <p:cNvGrpSpPr/>
          <p:nvPr/>
        </p:nvGrpSpPr>
        <p:grpSpPr>
          <a:xfrm>
            <a:off x="4640263" y="5111898"/>
            <a:ext cx="3987800" cy="765175"/>
            <a:chOff x="4640263" y="4679950"/>
            <a:chExt cx="3987800" cy="765175"/>
          </a:xfrm>
        </p:grpSpPr>
        <p:sp>
          <p:nvSpPr>
            <p:cNvPr id="396893" name="Line 605"/>
            <p:cNvSpPr>
              <a:spLocks noChangeShapeType="1"/>
            </p:cNvSpPr>
            <p:nvPr/>
          </p:nvSpPr>
          <p:spPr bwMode="auto">
            <a:xfrm flipH="1">
              <a:off x="4640263" y="5210175"/>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3" name="Rectangle 645"/>
            <p:cNvSpPr>
              <a:spLocks noChangeArrowheads="1"/>
            </p:cNvSpPr>
            <p:nvPr/>
          </p:nvSpPr>
          <p:spPr bwMode="auto">
            <a:xfrm>
              <a:off x="6227763" y="5021263"/>
              <a:ext cx="1296987" cy="4238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sp>
          <p:nvSpPr>
            <p:cNvPr id="396934" name="Text Box 646"/>
            <p:cNvSpPr txBox="1">
              <a:spLocks noChangeArrowheads="1"/>
            </p:cNvSpPr>
            <p:nvPr/>
          </p:nvSpPr>
          <p:spPr bwMode="auto">
            <a:xfrm>
              <a:off x="6265863" y="4679950"/>
              <a:ext cx="611187"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2"/>
                  </a:solidFill>
                  <a:ea typeface="黑体" pitchFamily="49" charset="-122"/>
                </a:rPr>
                <a:t>PU</a:t>
              </a:r>
              <a:r>
                <a:rPr lang="en-US" altLang="zh-CN" baseline="-25000">
                  <a:solidFill>
                    <a:schemeClr val="tx2"/>
                  </a:solidFill>
                  <a:ea typeface="黑体" pitchFamily="49" charset="-122"/>
                </a:rPr>
                <a:t>C</a:t>
              </a:r>
            </a:p>
            <a:p>
              <a:endParaRPr lang="en-US" altLang="zh-CN" baseline="-25000">
                <a:solidFill>
                  <a:schemeClr val="tx2"/>
                </a:solidFill>
                <a:ea typeface="黑体" pitchFamily="49" charset="-122"/>
              </a:endParaRPr>
            </a:p>
          </p:txBody>
        </p:sp>
        <p:pic>
          <p:nvPicPr>
            <p:cNvPr id="396935" name="Picture 6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1863" y="4797425"/>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grpSp>
        <p:nvGrpSpPr>
          <p:cNvPr id="11" name="组合 10"/>
          <p:cNvGrpSpPr/>
          <p:nvPr/>
        </p:nvGrpSpPr>
        <p:grpSpPr>
          <a:xfrm>
            <a:off x="655638" y="5157092"/>
            <a:ext cx="3987800" cy="766762"/>
            <a:chOff x="655638" y="4967288"/>
            <a:chExt cx="3987800" cy="766762"/>
          </a:xfrm>
        </p:grpSpPr>
        <p:sp>
          <p:nvSpPr>
            <p:cNvPr id="396936" name="Line 648"/>
            <p:cNvSpPr>
              <a:spLocks noChangeShapeType="1"/>
            </p:cNvSpPr>
            <p:nvPr/>
          </p:nvSpPr>
          <p:spPr bwMode="auto">
            <a:xfrm flipH="1">
              <a:off x="655638" y="5499100"/>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7" name="Rectangle 649"/>
            <p:cNvSpPr>
              <a:spLocks noChangeArrowheads="1"/>
            </p:cNvSpPr>
            <p:nvPr/>
          </p:nvSpPr>
          <p:spPr bwMode="auto">
            <a:xfrm>
              <a:off x="2243138" y="5310188"/>
              <a:ext cx="1296987" cy="4238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pic>
          <p:nvPicPr>
            <p:cNvPr id="396938" name="Picture 65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7238" y="5086350"/>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939" name="Text Box 651"/>
            <p:cNvSpPr txBox="1">
              <a:spLocks noChangeArrowheads="1"/>
            </p:cNvSpPr>
            <p:nvPr/>
          </p:nvSpPr>
          <p:spPr bwMode="auto">
            <a:xfrm>
              <a:off x="2316163" y="4967288"/>
              <a:ext cx="603250"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hlink"/>
                  </a:solidFill>
                  <a:ea typeface="黑体" pitchFamily="49" charset="-122"/>
                </a:rPr>
                <a:t>PU</a:t>
              </a:r>
              <a:r>
                <a:rPr lang="en-US" altLang="zh-CN" baseline="-25000">
                  <a:solidFill>
                    <a:schemeClr val="hlink"/>
                  </a:solidFill>
                  <a:ea typeface="黑体" pitchFamily="49" charset="-122"/>
                </a:rPr>
                <a:t>A</a:t>
              </a:r>
            </a:p>
            <a:p>
              <a:endParaRPr lang="en-US" altLang="zh-CN" baseline="-25000">
                <a:solidFill>
                  <a:schemeClr val="tx2"/>
                </a:solidFill>
                <a:ea typeface="黑体" pitchFamily="49" charset="-122"/>
              </a:endParaRPr>
            </a:p>
          </p:txBody>
        </p:sp>
      </p:grpSp>
      <p:sp>
        <p:nvSpPr>
          <p:cNvPr id="13" name="矩形 12"/>
          <p:cNvSpPr/>
          <p:nvPr/>
        </p:nvSpPr>
        <p:spPr>
          <a:xfrm>
            <a:off x="893683" y="4001076"/>
            <a:ext cx="7083425" cy="693563"/>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smtClean="0">
                <a:solidFill>
                  <a:srgbClr val="C00000"/>
                </a:solidFill>
              </a:rPr>
              <a:t>中间人伪造公钥（假冒）</a:t>
            </a:r>
            <a:endParaRPr lang="zh-CN" altLang="en-US" sz="3600" b="1">
              <a:solidFill>
                <a:srgbClr val="C00000"/>
              </a:solidFill>
            </a:endParaRPr>
          </a:p>
        </p:txBody>
      </p:sp>
      <p:sp>
        <p:nvSpPr>
          <p:cNvPr id="14" name="标题 13"/>
          <p:cNvSpPr>
            <a:spLocks noGrp="1"/>
          </p:cNvSpPr>
          <p:nvPr>
            <p:ph type="title" idx="4294967295"/>
          </p:nvPr>
        </p:nvSpPr>
        <p:spPr>
          <a:xfrm>
            <a:off x="0" y="274638"/>
            <a:ext cx="8229600" cy="889000"/>
          </a:xfrm>
        </p:spPr>
        <p:txBody>
          <a:bodyPr>
            <a:normAutofit fontScale="90000"/>
          </a:bodyPr>
          <a:lstStyle/>
          <a:p>
            <a:r>
              <a:rPr lang="zh-CN" altLang="en-US" smtClean="0"/>
              <a:t>公钥管理问题的提出</a:t>
            </a:r>
            <a:r>
              <a:rPr lang="en-US" altLang="zh-CN" smtClean="0"/>
              <a:t>——</a:t>
            </a:r>
            <a:r>
              <a:rPr lang="zh-CN" altLang="en-US" smtClean="0"/>
              <a:t>中间人攻击</a:t>
            </a:r>
            <a:endParaRPr lang="zh-CN" altLang="en-US"/>
          </a:p>
        </p:txBody>
      </p:sp>
    </p:spTree>
    <p:extLst>
      <p:ext uri="{BB962C8B-B14F-4D97-AF65-F5344CB8AC3E}">
        <p14:creationId xmlns:p14="http://schemas.microsoft.com/office/powerpoint/2010/main" val="87340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ppt_x"/>
                                          </p:val>
                                        </p:tav>
                                        <p:tav tm="100000">
                                          <p:val>
                                            <p:strVal val="#ppt_x"/>
                                          </p:val>
                                        </p:tav>
                                      </p:tavLst>
                                    </p:anim>
                                    <p:anim calcmode="lin" valueType="num">
                                      <p:cBhvr additive="base">
                                        <p:cTn id="6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p:txBody>
          <a:bodyPr/>
          <a:lstStyle/>
          <a:p>
            <a:r>
              <a:rPr lang="zh-CN" altLang="en-US" dirty="0" smtClean="0"/>
              <a:t>公</a:t>
            </a:r>
            <a:r>
              <a:rPr lang="zh-CN" altLang="en-US" dirty="0"/>
              <a:t>钥</a:t>
            </a:r>
            <a:r>
              <a:rPr lang="zh-CN" altLang="en-US" dirty="0" smtClean="0"/>
              <a:t>公开：</a:t>
            </a:r>
            <a:endParaRPr lang="en-US" altLang="zh-CN" dirty="0" smtClean="0"/>
          </a:p>
          <a:p>
            <a:pPr lvl="1"/>
            <a:r>
              <a:rPr lang="zh-CN" altLang="en-US" dirty="0" smtClean="0"/>
              <a:t>不需机密性</a:t>
            </a:r>
            <a:endParaRPr lang="en-US" altLang="zh-CN" dirty="0" smtClean="0"/>
          </a:p>
          <a:p>
            <a:pPr lvl="1"/>
            <a:r>
              <a:rPr lang="zh-CN" altLang="en-US" dirty="0" smtClean="0"/>
              <a:t>但必需完整性（真实性）</a:t>
            </a:r>
          </a:p>
          <a:p>
            <a:pPr lvl="2"/>
            <a:r>
              <a:rPr lang="zh-CN" altLang="en-US" dirty="0" smtClean="0"/>
              <a:t>攻击</a:t>
            </a:r>
            <a:r>
              <a:rPr lang="zh-CN" altLang="en-US" dirty="0"/>
              <a:t>者不能修改或替代通信接受方的公钥</a:t>
            </a:r>
          </a:p>
          <a:p>
            <a:r>
              <a:rPr lang="zh-CN" altLang="en-US" dirty="0" smtClean="0"/>
              <a:t>怎么公开？</a:t>
            </a:r>
            <a:endParaRPr lang="en-US" altLang="zh-CN" dirty="0" smtClean="0"/>
          </a:p>
          <a:p>
            <a:pPr lvl="1"/>
            <a:r>
              <a:rPr lang="zh-CN" altLang="en-US" dirty="0" smtClean="0"/>
              <a:t>不能</a:t>
            </a:r>
            <a:r>
              <a:rPr lang="zh-CN" altLang="en-US" dirty="0"/>
              <a:t>在公共媒体上直接不加保护地</a:t>
            </a:r>
            <a:r>
              <a:rPr lang="zh-CN" altLang="en-US" dirty="0" smtClean="0"/>
              <a:t>公布</a:t>
            </a:r>
            <a:endParaRPr lang="en-US" altLang="zh-CN" dirty="0" smtClean="0"/>
          </a:p>
          <a:p>
            <a:pPr lvl="1"/>
            <a:r>
              <a:rPr lang="zh-CN" altLang="en-US" dirty="0" smtClean="0"/>
              <a:t>验证公钥真实性</a:t>
            </a:r>
            <a:r>
              <a:rPr lang="en-US" altLang="zh-CN" dirty="0" smtClean="0"/>
              <a:t>-</a:t>
            </a:r>
            <a:r>
              <a:rPr lang="zh-CN" altLang="en-US" dirty="0" smtClean="0"/>
              <a:t>跟所有者匹配</a:t>
            </a:r>
            <a:endParaRPr lang="zh-CN" altLang="en-US" dirty="0"/>
          </a:p>
          <a:p>
            <a:endParaRPr lang="en-US" altLang="zh-CN" dirty="0"/>
          </a:p>
        </p:txBody>
      </p:sp>
      <p:sp>
        <p:nvSpPr>
          <p:cNvPr id="287746" name="Rectangle 2"/>
          <p:cNvSpPr>
            <a:spLocks noGrp="1" noChangeArrowheads="1"/>
          </p:cNvSpPr>
          <p:nvPr>
            <p:ph type="title"/>
          </p:nvPr>
        </p:nvSpPr>
        <p:spPr/>
        <p:txBody>
          <a:bodyPr/>
          <a:lstStyle/>
          <a:p>
            <a:r>
              <a:rPr lang="zh-CN" altLang="en-US"/>
              <a:t>公钥管理问题的提出</a:t>
            </a:r>
          </a:p>
        </p:txBody>
      </p:sp>
    </p:spTree>
    <p:extLst>
      <p:ext uri="{BB962C8B-B14F-4D97-AF65-F5344CB8AC3E}">
        <p14:creationId xmlns:p14="http://schemas.microsoft.com/office/powerpoint/2010/main" val="2131205848"/>
      </p:ext>
    </p:extLst>
  </p:cSld>
  <p:clrMapOvr>
    <a:masterClrMapping/>
  </p:clrMapOvr>
  <p:transition spd="slow">
    <p:pull/>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将公钥与身份</a:t>
            </a:r>
            <a:r>
              <a:rPr lang="zh-CN" altLang="en-US" smtClean="0"/>
              <a:t>绑定</a:t>
            </a:r>
            <a:endParaRPr lang="en-US" altLang="zh-CN" smtClean="0"/>
          </a:p>
          <a:p>
            <a:pPr lvl="1"/>
            <a:r>
              <a:rPr lang="zh-CN" altLang="en-US" smtClean="0"/>
              <a:t>数字（公钥）证书</a:t>
            </a:r>
            <a:endParaRPr lang="zh-CN" altLang="en-US"/>
          </a:p>
          <a:p>
            <a:r>
              <a:rPr lang="zh-CN" altLang="en-US" smtClean="0"/>
              <a:t>由可信第三</a:t>
            </a:r>
            <a:r>
              <a:rPr lang="zh-CN" altLang="en-US"/>
              <a:t>方做</a:t>
            </a:r>
            <a:r>
              <a:rPr lang="zh-CN" altLang="en-US" smtClean="0"/>
              <a:t>担保</a:t>
            </a:r>
            <a:endParaRPr lang="en-US" altLang="zh-CN" smtClean="0"/>
          </a:p>
          <a:p>
            <a:pPr lvl="1"/>
            <a:r>
              <a:rPr lang="zh-CN" altLang="en-US" smtClean="0"/>
              <a:t>权威机构（</a:t>
            </a:r>
            <a:r>
              <a:rPr lang="en-US" altLang="zh-CN" smtClean="0"/>
              <a:t>CA</a:t>
            </a:r>
            <a:r>
              <a:rPr lang="zh-CN" altLang="en-US" smtClean="0"/>
              <a:t>）管理</a:t>
            </a:r>
            <a:r>
              <a:rPr lang="zh-CN" altLang="en-US"/>
              <a:t>、签名（盖章）</a:t>
            </a:r>
            <a:r>
              <a:rPr lang="zh-CN" altLang="en-US" smtClean="0"/>
              <a:t>、颁发</a:t>
            </a:r>
            <a:endParaRPr lang="en-US" altLang="zh-CN" smtClean="0"/>
          </a:p>
          <a:p>
            <a:r>
              <a:rPr lang="zh-CN" altLang="en-US"/>
              <a:t>其他</a:t>
            </a:r>
            <a:r>
              <a:rPr lang="zh-CN" altLang="en-US" smtClean="0"/>
              <a:t>用户验证证书</a:t>
            </a:r>
            <a:endParaRPr lang="en-US" altLang="zh-CN" smtClean="0"/>
          </a:p>
          <a:p>
            <a:pPr lvl="1"/>
            <a:r>
              <a:rPr lang="zh-CN" altLang="en-US" smtClean="0"/>
              <a:t>验证签名</a:t>
            </a:r>
            <a:endParaRPr lang="zh-CN" altLang="en-US"/>
          </a:p>
        </p:txBody>
      </p:sp>
      <p:sp>
        <p:nvSpPr>
          <p:cNvPr id="3" name="标题 2"/>
          <p:cNvSpPr>
            <a:spLocks noGrp="1"/>
          </p:cNvSpPr>
          <p:nvPr>
            <p:ph type="title"/>
          </p:nvPr>
        </p:nvSpPr>
        <p:spPr/>
        <p:txBody>
          <a:bodyPr/>
          <a:lstStyle/>
          <a:p>
            <a:r>
              <a:rPr lang="zh-CN" altLang="en-US" smtClean="0"/>
              <a:t>公钥管理解决方案</a:t>
            </a:r>
            <a:endParaRPr lang="zh-CN" altLang="en-US"/>
          </a:p>
        </p:txBody>
      </p:sp>
    </p:spTree>
    <p:extLst>
      <p:ext uri="{BB962C8B-B14F-4D97-AF65-F5344CB8AC3E}">
        <p14:creationId xmlns:p14="http://schemas.microsoft.com/office/powerpoint/2010/main" val="11839175"/>
      </p:ext>
    </p:extLst>
  </p:cSld>
  <p:clrMapOvr>
    <a:masterClrMapping/>
  </p:clrMapOvr>
  <p:transition spd="slow">
    <p:pull/>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idx="1"/>
          </p:nvPr>
        </p:nvSpPr>
        <p:spPr/>
        <p:txBody>
          <a:bodyPr/>
          <a:lstStyle/>
          <a:p>
            <a:r>
              <a:rPr lang="zh-CN" altLang="en-US" smtClean="0"/>
              <a:t>数据结构</a:t>
            </a:r>
          </a:p>
          <a:p>
            <a:pPr lvl="1"/>
            <a:r>
              <a:rPr lang="zh-CN" altLang="en-US" smtClean="0"/>
              <a:t>用户标识</a:t>
            </a:r>
          </a:p>
          <a:p>
            <a:pPr lvl="1"/>
            <a:r>
              <a:rPr lang="zh-CN" altLang="en-US" smtClean="0"/>
              <a:t>公钥</a:t>
            </a:r>
          </a:p>
          <a:p>
            <a:pPr lvl="1"/>
            <a:r>
              <a:rPr lang="en-US" altLang="zh-CN" smtClean="0"/>
              <a:t>CA</a:t>
            </a:r>
            <a:r>
              <a:rPr lang="zh-CN" altLang="en-US" smtClean="0"/>
              <a:t>签名</a:t>
            </a:r>
          </a:p>
          <a:p>
            <a:r>
              <a:rPr lang="zh-CN" altLang="en-US" smtClean="0"/>
              <a:t>存储和分配无需保护</a:t>
            </a:r>
            <a:endParaRPr lang="en-US" altLang="zh-CN" smtClean="0"/>
          </a:p>
          <a:p>
            <a:pPr lvl="1"/>
            <a:r>
              <a:rPr lang="zh-CN" altLang="en-US" smtClean="0"/>
              <a:t>用户通过公钥证书交换各自公钥</a:t>
            </a:r>
          </a:p>
          <a:p>
            <a:endParaRPr lang="zh-CN" altLang="en-US"/>
          </a:p>
        </p:txBody>
      </p:sp>
      <p:sp>
        <p:nvSpPr>
          <p:cNvPr id="289794" name="Rectangle 2"/>
          <p:cNvSpPr>
            <a:spLocks noGrp="1" noChangeArrowheads="1"/>
          </p:cNvSpPr>
          <p:nvPr>
            <p:ph type="title"/>
          </p:nvPr>
        </p:nvSpPr>
        <p:spPr/>
        <p:txBody>
          <a:bodyPr/>
          <a:lstStyle/>
          <a:p>
            <a:r>
              <a:rPr lang="zh-CN" altLang="en-US" smtClean="0"/>
              <a:t>公钥证书</a:t>
            </a:r>
            <a:endParaRPr lang="zh-CN" altLang="en-US"/>
          </a:p>
        </p:txBody>
      </p:sp>
    </p:spTree>
    <p:extLst>
      <p:ext uri="{BB962C8B-B14F-4D97-AF65-F5344CB8AC3E}">
        <p14:creationId xmlns:p14="http://schemas.microsoft.com/office/powerpoint/2010/main" val="3781074974"/>
      </p:ext>
    </p:extLst>
  </p:cSld>
  <p:clrMapOvr>
    <a:masterClrMapping/>
  </p:clrMapOvr>
  <p:transition spd="slow">
    <p:pull/>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755972" y="1536700"/>
            <a:ext cx="2592387" cy="4406900"/>
            <a:chOff x="755972" y="1536700"/>
            <a:chExt cx="2592387" cy="4406900"/>
          </a:xfrm>
        </p:grpSpPr>
        <p:sp>
          <p:nvSpPr>
            <p:cNvPr id="16386" name="Rectangle 2"/>
            <p:cNvSpPr>
              <a:spLocks noChangeArrowheads="1"/>
            </p:cNvSpPr>
            <p:nvPr/>
          </p:nvSpPr>
          <p:spPr bwMode="auto">
            <a:xfrm>
              <a:off x="1298897" y="2303463"/>
              <a:ext cx="236537" cy="1841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p:nvSpPr>
            <p:cNvPr id="16387" name="Freeform 3"/>
            <p:cNvSpPr>
              <a:spLocks/>
            </p:cNvSpPr>
            <p:nvPr/>
          </p:nvSpPr>
          <p:spPr bwMode="auto">
            <a:xfrm>
              <a:off x="755972" y="1536700"/>
              <a:ext cx="2592387" cy="750888"/>
            </a:xfrm>
            <a:custGeom>
              <a:avLst/>
              <a:gdLst>
                <a:gd name="T0" fmla="*/ 0 w 2161"/>
                <a:gd name="T1" fmla="*/ 749687 h 625"/>
                <a:gd name="T2" fmla="*/ 748565 w 2161"/>
                <a:gd name="T3" fmla="*/ 0 h 625"/>
                <a:gd name="T4" fmla="*/ 1900204 w 2161"/>
                <a:gd name="T5" fmla="*/ 0 h 625"/>
                <a:gd name="T6" fmla="*/ 2591187 w 2161"/>
                <a:gd name="T7" fmla="*/ 749687 h 625"/>
                <a:gd name="T8" fmla="*/ 0 60000 65536"/>
                <a:gd name="T9" fmla="*/ 0 60000 65536"/>
                <a:gd name="T10" fmla="*/ 0 60000 65536"/>
                <a:gd name="T11" fmla="*/ 0 60000 65536"/>
                <a:gd name="T12" fmla="*/ 0 w 2161"/>
                <a:gd name="T13" fmla="*/ 0 h 625"/>
                <a:gd name="T14" fmla="*/ 2161 w 2161"/>
                <a:gd name="T15" fmla="*/ 625 h 625"/>
              </a:gdLst>
              <a:ahLst/>
              <a:cxnLst>
                <a:cxn ang="T8">
                  <a:pos x="T0" y="T1"/>
                </a:cxn>
                <a:cxn ang="T9">
                  <a:pos x="T2" y="T3"/>
                </a:cxn>
                <a:cxn ang="T10">
                  <a:pos x="T4" y="T5"/>
                </a:cxn>
                <a:cxn ang="T11">
                  <a:pos x="T6" y="T7"/>
                </a:cxn>
              </a:cxnLst>
              <a:rect l="T12" t="T13" r="T14" b="T15"/>
              <a:pathLst>
                <a:path w="2161" h="625">
                  <a:moveTo>
                    <a:pt x="0" y="624"/>
                  </a:moveTo>
                  <a:lnTo>
                    <a:pt x="624" y="0"/>
                  </a:lnTo>
                  <a:lnTo>
                    <a:pt x="1584" y="0"/>
                  </a:lnTo>
                  <a:lnTo>
                    <a:pt x="2160" y="624"/>
                  </a:lnTo>
                </a:path>
              </a:pathLst>
            </a:cu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a:lstStyle/>
            <a:p>
              <a:endParaRPr lang="zh-CN" altLang="en-US"/>
            </a:p>
          </p:txBody>
        </p:sp>
        <p:sp>
          <p:nvSpPr>
            <p:cNvPr id="16388" name="Rectangle 4"/>
            <p:cNvSpPr>
              <a:spLocks noChangeArrowheads="1"/>
            </p:cNvSpPr>
            <p:nvPr/>
          </p:nvSpPr>
          <p:spPr bwMode="auto">
            <a:xfrm>
              <a:off x="760734" y="2289175"/>
              <a:ext cx="2581275" cy="365442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endParaRPr lang="zh-CN" altLang="en-US"/>
            </a:p>
          </p:txBody>
        </p:sp>
        <p:sp>
          <p:nvSpPr>
            <p:cNvPr id="16389" name="Oval 5"/>
            <p:cNvSpPr>
              <a:spLocks noChangeArrowheads="1"/>
            </p:cNvSpPr>
            <p:nvPr/>
          </p:nvSpPr>
          <p:spPr bwMode="auto">
            <a:xfrm>
              <a:off x="1913259" y="1598613"/>
              <a:ext cx="393700" cy="393700"/>
            </a:xfrm>
            <a:prstGeom prst="ellipse">
              <a:avLst/>
            </a:prstGeom>
            <a:solidFill>
              <a:srgbClr val="FFFFA3"/>
            </a:solidFill>
            <a:ln w="12700">
              <a:solidFill>
                <a:schemeClr val="bg2"/>
              </a:solidFill>
              <a:round/>
              <a:headEnd/>
              <a:tailEnd/>
            </a:ln>
          </p:spPr>
          <p:txBody>
            <a:bodyPr wrap="none" anchor="ctr"/>
            <a:lstStyle/>
            <a:p>
              <a:endParaRPr lang="zh-CN" altLang="en-US"/>
            </a:p>
          </p:txBody>
        </p:sp>
        <p:sp>
          <p:nvSpPr>
            <p:cNvPr id="16390" name="Rectangle 6"/>
            <p:cNvSpPr>
              <a:spLocks noChangeArrowheads="1"/>
            </p:cNvSpPr>
            <p:nvPr/>
          </p:nvSpPr>
          <p:spPr bwMode="auto">
            <a:xfrm>
              <a:off x="981769" y="2524125"/>
              <a:ext cx="207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spcBef>
                  <a:spcPct val="50000"/>
                </a:spcBef>
              </a:pPr>
              <a:r>
                <a:rPr kumimoji="0" lang="zh-CN" altLang="en-US" sz="1800" b="1">
                  <a:solidFill>
                    <a:srgbClr val="333399"/>
                  </a:solidFill>
                  <a:latin typeface="Arial" pitchFamily="34" charset="0"/>
                </a:rPr>
                <a:t>证书序列号 </a:t>
              </a:r>
              <a:r>
                <a:rPr kumimoji="0" lang="en-US" altLang="zh-CN" sz="1800" b="1">
                  <a:solidFill>
                    <a:srgbClr val="333399"/>
                  </a:solidFill>
                  <a:latin typeface="Arial" pitchFamily="34" charset="0"/>
                </a:rPr>
                <a:t>xxxxx</a:t>
              </a:r>
              <a:r>
                <a:rPr kumimoji="0" lang="en-US" altLang="zh-CN" sz="1000" b="1">
                  <a:solidFill>
                    <a:srgbClr val="333399"/>
                  </a:solidFill>
                  <a:latin typeface="Arial" pitchFamily="34" charset="0"/>
                </a:rPr>
                <a:t>:</a:t>
              </a:r>
              <a:endParaRPr kumimoji="0" lang="en-US" altLang="zh-CN" sz="1000" b="1">
                <a:latin typeface="Arial" pitchFamily="34" charset="0"/>
              </a:endParaRPr>
            </a:p>
          </p:txBody>
        </p:sp>
        <p:sp>
          <p:nvSpPr>
            <p:cNvPr id="16391" name="Rectangle 7"/>
            <p:cNvSpPr>
              <a:spLocks noChangeArrowheads="1"/>
            </p:cNvSpPr>
            <p:nvPr/>
          </p:nvSpPr>
          <p:spPr bwMode="auto">
            <a:xfrm>
              <a:off x="862334" y="2974975"/>
              <a:ext cx="2379663" cy="366713"/>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kumimoji="0" lang="zh-CN" altLang="en-US" sz="1800" b="1">
                  <a:solidFill>
                    <a:srgbClr val="FFFF00"/>
                  </a:solidFill>
                  <a:latin typeface="Arial" pitchFamily="34" charset="0"/>
                </a:rPr>
                <a:t>有效期</a:t>
              </a:r>
              <a:r>
                <a:rPr kumimoji="0" lang="en-US" altLang="zh-CN" sz="800" b="1">
                  <a:solidFill>
                    <a:srgbClr val="FFFF00"/>
                  </a:solidFill>
                  <a:latin typeface="Arial" pitchFamily="34" charset="0"/>
                </a:rPr>
                <a:t>:  Nov.08,2001 - Nov.08,2008</a:t>
              </a:r>
            </a:p>
          </p:txBody>
        </p:sp>
        <p:sp>
          <p:nvSpPr>
            <p:cNvPr id="16392" name="Rectangle 8"/>
            <p:cNvSpPr>
              <a:spLocks noChangeArrowheads="1"/>
            </p:cNvSpPr>
            <p:nvPr/>
          </p:nvSpPr>
          <p:spPr bwMode="auto">
            <a:xfrm>
              <a:off x="862334" y="3461457"/>
              <a:ext cx="2371725" cy="83163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kumimoji="0" lang="zh-CN" altLang="en-US" sz="1600" b="1" smtClean="0">
                  <a:solidFill>
                    <a:srgbClr val="333399"/>
                  </a:solidFill>
                  <a:latin typeface="Arial" pitchFamily="34" charset="0"/>
                </a:rPr>
                <a:t>用户名</a:t>
              </a:r>
              <a:br>
                <a:rPr kumimoji="0" lang="zh-CN" altLang="en-US" sz="1600" b="1" smtClean="0">
                  <a:solidFill>
                    <a:srgbClr val="333399"/>
                  </a:solidFill>
                  <a:latin typeface="Arial" pitchFamily="34" charset="0"/>
                </a:rPr>
              </a:br>
              <a:r>
                <a:rPr kumimoji="0" lang="zh-CN" altLang="en-US" sz="1600" b="1" smtClean="0">
                  <a:solidFill>
                    <a:srgbClr val="333399"/>
                  </a:solidFill>
                  <a:latin typeface="Arial" pitchFamily="34" charset="0"/>
                </a:rPr>
                <a:t>组织名</a:t>
              </a:r>
              <a:endParaRPr kumimoji="0" lang="en-US" altLang="zh-CN" sz="1600" b="1" smtClean="0">
                <a:solidFill>
                  <a:srgbClr val="333399"/>
                </a:solidFill>
                <a:latin typeface="Arial" pitchFamily="34" charset="0"/>
              </a:endParaRPr>
            </a:p>
            <a:p>
              <a:pPr>
                <a:spcBef>
                  <a:spcPts val="0"/>
                </a:spcBef>
              </a:pPr>
              <a:r>
                <a:rPr lang="zh-CN" altLang="en-US" sz="1600" b="1">
                  <a:solidFill>
                    <a:srgbClr val="333399"/>
                  </a:solidFill>
                </a:rPr>
                <a:t>部门</a:t>
              </a:r>
            </a:p>
          </p:txBody>
        </p:sp>
        <p:sp>
          <p:nvSpPr>
            <p:cNvPr id="16393" name="Rectangle 9"/>
            <p:cNvSpPr>
              <a:spLocks noChangeArrowheads="1"/>
            </p:cNvSpPr>
            <p:nvPr/>
          </p:nvSpPr>
          <p:spPr bwMode="auto">
            <a:xfrm>
              <a:off x="2121222" y="5214938"/>
              <a:ext cx="873125" cy="3365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0" lang="en-US" altLang="zh-CN" sz="1600" b="1">
                  <a:solidFill>
                    <a:srgbClr val="FFFF00"/>
                  </a:solidFill>
                  <a:latin typeface="Arial" pitchFamily="34" charset="0"/>
                </a:rPr>
                <a:t>Status:</a:t>
              </a:r>
              <a:endParaRPr kumimoji="0" lang="en-US" altLang="zh-CN" sz="1600" b="1">
                <a:solidFill>
                  <a:schemeClr val="accent1"/>
                </a:solidFill>
                <a:latin typeface="Arial" pitchFamily="34" charset="0"/>
              </a:endParaRPr>
            </a:p>
          </p:txBody>
        </p:sp>
        <p:sp>
          <p:nvSpPr>
            <p:cNvPr id="16395" name="Line 11"/>
            <p:cNvSpPr>
              <a:spLocks noChangeShapeType="1"/>
            </p:cNvSpPr>
            <p:nvPr/>
          </p:nvSpPr>
          <p:spPr bwMode="auto">
            <a:xfrm>
              <a:off x="755972" y="5191125"/>
              <a:ext cx="2590800" cy="0"/>
            </a:xfrm>
            <a:prstGeom prst="line">
              <a:avLst/>
            </a:prstGeom>
            <a:noFill/>
            <a:ln w="25400">
              <a:solidFill>
                <a:schemeClr val="bg2"/>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Oval 13"/>
            <p:cNvSpPr>
              <a:spLocks noChangeArrowheads="1"/>
            </p:cNvSpPr>
            <p:nvPr/>
          </p:nvSpPr>
          <p:spPr bwMode="auto">
            <a:xfrm>
              <a:off x="1894209" y="1590675"/>
              <a:ext cx="431800" cy="422275"/>
            </a:xfrm>
            <a:prstGeom prst="ellipse">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none" anchor="ctr"/>
            <a:lstStyle/>
            <a:p>
              <a:endParaRPr lang="zh-CN" altLang="en-US"/>
            </a:p>
          </p:txBody>
        </p:sp>
      </p:grpSp>
      <p:sp>
        <p:nvSpPr>
          <p:cNvPr id="16394" name="Rectangle 10"/>
          <p:cNvSpPr>
            <a:spLocks noChangeArrowheads="1"/>
          </p:cNvSpPr>
          <p:nvPr/>
        </p:nvSpPr>
        <p:spPr bwMode="auto">
          <a:xfrm>
            <a:off x="909761" y="4398963"/>
            <a:ext cx="2255838" cy="85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0" lang="zh-CN" altLang="en-US" b="1">
                <a:solidFill>
                  <a:srgbClr val="333399"/>
                </a:solidFill>
                <a:latin typeface="Arial" pitchFamily="34" charset="0"/>
              </a:rPr>
              <a:t>公钥</a:t>
            </a:r>
            <a:r>
              <a:rPr kumimoji="0" lang="en-US" altLang="zh-CN" b="1">
                <a:solidFill>
                  <a:srgbClr val="333399"/>
                </a:solidFill>
                <a:latin typeface="Arial" pitchFamily="34" charset="0"/>
              </a:rPr>
              <a:t>:</a:t>
            </a:r>
            <a:r>
              <a:rPr kumimoji="0" lang="en-US" altLang="zh-CN" sz="1050" b="1">
                <a:latin typeface="Arial" pitchFamily="34" charset="0"/>
              </a:rPr>
              <a:t> </a:t>
            </a:r>
            <a:r>
              <a:rPr kumimoji="0" lang="en-US" altLang="zh-CN" sz="1050" b="1">
                <a:solidFill>
                  <a:srgbClr val="3333CC"/>
                </a:solidFill>
                <a:latin typeface="Arial" pitchFamily="34" charset="0"/>
              </a:rPr>
              <a:t>ie86502hhd009dkias736ed55ewfgk98dszbcvcqm85k309nviidywtoofkkr2834kl</a:t>
            </a:r>
          </a:p>
        </p:txBody>
      </p:sp>
      <p:sp>
        <p:nvSpPr>
          <p:cNvPr id="16396" name="Rectangle 12"/>
          <p:cNvSpPr>
            <a:spLocks noChangeArrowheads="1"/>
          </p:cNvSpPr>
          <p:nvPr/>
        </p:nvSpPr>
        <p:spPr bwMode="auto">
          <a:xfrm>
            <a:off x="862334" y="5538076"/>
            <a:ext cx="237013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0" lang="zh-CN" altLang="en-US" b="1">
                <a:solidFill>
                  <a:srgbClr val="333399"/>
                </a:solidFill>
                <a:latin typeface="Arial" pitchFamily="34" charset="0"/>
              </a:rPr>
              <a:t>签名信息</a:t>
            </a:r>
            <a:endParaRPr kumimoji="0" lang="zh-CN" altLang="en-US" b="1">
              <a:solidFill>
                <a:srgbClr val="3333CC"/>
              </a:solidFill>
              <a:latin typeface="Arial" pitchFamily="34" charset="0"/>
            </a:endParaRPr>
          </a:p>
        </p:txBody>
      </p:sp>
      <p:grpSp>
        <p:nvGrpSpPr>
          <p:cNvPr id="7" name="组合 6"/>
          <p:cNvGrpSpPr/>
          <p:nvPr/>
        </p:nvGrpSpPr>
        <p:grpSpPr>
          <a:xfrm>
            <a:off x="2527003" y="1497013"/>
            <a:ext cx="4023344" cy="3395049"/>
            <a:chOff x="2156794" y="1497013"/>
            <a:chExt cx="4023344" cy="3395049"/>
          </a:xfrm>
        </p:grpSpPr>
        <p:sp>
          <p:nvSpPr>
            <p:cNvPr id="16399" name="Line 15"/>
            <p:cNvSpPr>
              <a:spLocks noChangeShapeType="1"/>
            </p:cNvSpPr>
            <p:nvPr/>
          </p:nvSpPr>
          <p:spPr bwMode="auto">
            <a:xfrm rot="872590" flipH="1">
              <a:off x="2156794" y="1921669"/>
              <a:ext cx="2796980" cy="2970393"/>
            </a:xfrm>
            <a:prstGeom prst="line">
              <a:avLst/>
            </a:prstGeom>
            <a:noFill/>
            <a:ln w="57150">
              <a:solidFill>
                <a:srgbClr val="33996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400" name="Group 16"/>
            <p:cNvGrpSpPr>
              <a:grpSpLocks/>
            </p:cNvGrpSpPr>
            <p:nvPr/>
          </p:nvGrpSpPr>
          <p:grpSpPr bwMode="auto">
            <a:xfrm>
              <a:off x="3570288" y="1497013"/>
              <a:ext cx="2609850" cy="1238250"/>
              <a:chOff x="2249" y="943"/>
              <a:chExt cx="1644" cy="780"/>
            </a:xfrm>
          </p:grpSpPr>
          <p:sp>
            <p:nvSpPr>
              <p:cNvPr id="16412" name="Text Box 17"/>
              <p:cNvSpPr txBox="1">
                <a:spLocks noChangeArrowheads="1"/>
              </p:cNvSpPr>
              <p:nvPr/>
            </p:nvSpPr>
            <p:spPr bwMode="auto">
              <a:xfrm>
                <a:off x="2249" y="943"/>
                <a:ext cx="16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b="1">
                    <a:latin typeface="Arial" pitchFamily="34" charset="0"/>
                  </a:rPr>
                  <a:t>公钥</a:t>
                </a:r>
                <a:endParaRPr kumimoji="0" lang="zh-CN" altLang="en-US" sz="2000" b="1">
                  <a:latin typeface="Arial" pitchFamily="34" charset="0"/>
                </a:endParaRPr>
              </a:p>
            </p:txBody>
          </p:sp>
          <p:pic>
            <p:nvPicPr>
              <p:cNvPr id="16413" name="Picture 18" descr="key-gre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8" y="1139"/>
                <a:ext cx="1285"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6411" name="Picture 22" descr="CA-RSA-tra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3359" y="3657600"/>
            <a:ext cx="2820988"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5"/>
          <p:cNvSpPr>
            <a:spLocks noGrp="1"/>
          </p:cNvSpPr>
          <p:nvPr>
            <p:ph type="title"/>
          </p:nvPr>
        </p:nvSpPr>
        <p:spPr/>
        <p:txBody>
          <a:bodyPr/>
          <a:lstStyle/>
          <a:p>
            <a:r>
              <a:rPr lang="zh-CN" altLang="en-US" smtClean="0"/>
              <a:t>公钥证书</a:t>
            </a:r>
            <a:endParaRPr lang="zh-CN" altLang="en-US"/>
          </a:p>
        </p:txBody>
      </p:sp>
      <p:grpSp>
        <p:nvGrpSpPr>
          <p:cNvPr id="11" name="组合 10"/>
          <p:cNvGrpSpPr/>
          <p:nvPr/>
        </p:nvGrpSpPr>
        <p:grpSpPr>
          <a:xfrm>
            <a:off x="2503809" y="4621213"/>
            <a:ext cx="3446463" cy="1322387"/>
            <a:chOff x="2503809" y="4621213"/>
            <a:chExt cx="3446463" cy="1322387"/>
          </a:xfrm>
        </p:grpSpPr>
        <p:sp>
          <p:nvSpPr>
            <p:cNvPr id="16409" name="Line 23"/>
            <p:cNvSpPr>
              <a:spLocks noChangeShapeType="1"/>
            </p:cNvSpPr>
            <p:nvPr/>
          </p:nvSpPr>
          <p:spPr bwMode="auto">
            <a:xfrm flipH="1">
              <a:off x="2503809" y="4621213"/>
              <a:ext cx="3446463" cy="992188"/>
            </a:xfrm>
            <a:prstGeom prst="line">
              <a:avLst/>
            </a:prstGeom>
            <a:noFill/>
            <a:ln w="57150">
              <a:solidFill>
                <a:srgbClr val="FF00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圆角矩形标注 8"/>
            <p:cNvSpPr/>
            <p:nvPr/>
          </p:nvSpPr>
          <p:spPr>
            <a:xfrm>
              <a:off x="4165128" y="5383213"/>
              <a:ext cx="838920" cy="560387"/>
            </a:xfrm>
            <a:prstGeom prst="wedgeRoundRectCallout">
              <a:avLst>
                <a:gd name="adj1" fmla="val -109393"/>
                <a:gd name="adj2" fmla="val -5648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smtClean="0">
                  <a:solidFill>
                    <a:srgbClr val="C00000"/>
                  </a:solidFill>
                </a:rPr>
                <a:t>私钥签名</a:t>
              </a:r>
              <a:endParaRPr lang="zh-CN" altLang="en-US" sz="2000" b="1">
                <a:solidFill>
                  <a:srgbClr val="C00000"/>
                </a:solidFill>
              </a:endParaRPr>
            </a:p>
          </p:txBody>
        </p:sp>
      </p:grpSp>
      <p:grpSp>
        <p:nvGrpSpPr>
          <p:cNvPr id="12" name="组合 11"/>
          <p:cNvGrpSpPr/>
          <p:nvPr/>
        </p:nvGrpSpPr>
        <p:grpSpPr>
          <a:xfrm>
            <a:off x="4256401" y="1627699"/>
            <a:ext cx="3834252" cy="2030412"/>
            <a:chOff x="5633600" y="1793592"/>
            <a:chExt cx="3834252" cy="2030412"/>
          </a:xfrm>
        </p:grpSpPr>
        <p:grpSp>
          <p:nvGrpSpPr>
            <p:cNvPr id="38" name="Group 24"/>
            <p:cNvGrpSpPr>
              <a:grpSpLocks/>
            </p:cNvGrpSpPr>
            <p:nvPr/>
          </p:nvGrpSpPr>
          <p:grpSpPr bwMode="auto">
            <a:xfrm>
              <a:off x="6610352" y="2471739"/>
              <a:ext cx="2857500" cy="1192213"/>
              <a:chOff x="4164" y="1557"/>
              <a:chExt cx="1800" cy="751"/>
            </a:xfrm>
          </p:grpSpPr>
          <p:sp>
            <p:nvSpPr>
              <p:cNvPr id="39" name="Text Box 25"/>
              <p:cNvSpPr txBox="1">
                <a:spLocks noChangeArrowheads="1"/>
              </p:cNvSpPr>
              <p:nvPr/>
            </p:nvSpPr>
            <p:spPr bwMode="auto">
              <a:xfrm>
                <a:off x="4608" y="2020"/>
                <a:ext cx="1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b="1">
                    <a:latin typeface="Arial" pitchFamily="34" charset="0"/>
                  </a:rPr>
                  <a:t>私钥</a:t>
                </a:r>
                <a:endParaRPr kumimoji="0" lang="zh-CN" altLang="en-US" b="1">
                  <a:latin typeface="!Neo'k Oz Handicraft" pitchFamily="66" charset="0"/>
                </a:endParaRPr>
              </a:p>
            </p:txBody>
          </p:sp>
          <p:pic>
            <p:nvPicPr>
              <p:cNvPr id="40" name="Picture 26" descr="redke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4164" y="1557"/>
                <a:ext cx="126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 name="Oval 27"/>
            <p:cNvSpPr>
              <a:spLocks noChangeArrowheads="1"/>
            </p:cNvSpPr>
            <p:nvPr/>
          </p:nvSpPr>
          <p:spPr bwMode="auto">
            <a:xfrm>
              <a:off x="5633600" y="1793592"/>
              <a:ext cx="3357563" cy="2030412"/>
            </a:xfrm>
            <a:prstGeom prst="ellipse">
              <a:avLst/>
            </a:prstGeom>
            <a:noFill/>
            <a:ln w="57150">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898892094"/>
      </p:ext>
    </p:extLst>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6394"/>
                                        </p:tgtEl>
                                        <p:attrNameLst>
                                          <p:attrName>style.visibility</p:attrName>
                                        </p:attrNameLst>
                                      </p:cBhvr>
                                      <p:to>
                                        <p:strVal val="visible"/>
                                      </p:to>
                                    </p:set>
                                    <p:anim calcmode="lin" valueType="num">
                                      <p:cBhvr additive="base">
                                        <p:cTn id="22" dur="500" fill="hold"/>
                                        <p:tgtEl>
                                          <p:spTgt spid="16394"/>
                                        </p:tgtEl>
                                        <p:attrNameLst>
                                          <p:attrName>ppt_x</p:attrName>
                                        </p:attrNameLst>
                                      </p:cBhvr>
                                      <p:tavLst>
                                        <p:tav tm="0">
                                          <p:val>
                                            <p:strVal val="#ppt_x"/>
                                          </p:val>
                                        </p:tav>
                                        <p:tav tm="100000">
                                          <p:val>
                                            <p:strVal val="#ppt_x"/>
                                          </p:val>
                                        </p:tav>
                                      </p:tavLst>
                                    </p:anim>
                                    <p:anim calcmode="lin" valueType="num">
                                      <p:cBhvr additive="base">
                                        <p:cTn id="23" dur="500" fill="hold"/>
                                        <p:tgtEl>
                                          <p:spTgt spid="1639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411"/>
                                        </p:tgtEl>
                                        <p:attrNameLst>
                                          <p:attrName>style.visibility</p:attrName>
                                        </p:attrNameLst>
                                      </p:cBhvr>
                                      <p:to>
                                        <p:strVal val="visible"/>
                                      </p:to>
                                    </p:set>
                                    <p:anim calcmode="lin" valueType="num">
                                      <p:cBhvr additive="base">
                                        <p:cTn id="28" dur="500" fill="hold"/>
                                        <p:tgtEl>
                                          <p:spTgt spid="16411"/>
                                        </p:tgtEl>
                                        <p:attrNameLst>
                                          <p:attrName>ppt_x</p:attrName>
                                        </p:attrNameLst>
                                      </p:cBhvr>
                                      <p:tavLst>
                                        <p:tav tm="0">
                                          <p:val>
                                            <p:strVal val="#ppt_x"/>
                                          </p:val>
                                        </p:tav>
                                        <p:tav tm="100000">
                                          <p:val>
                                            <p:strVal val="#ppt_x"/>
                                          </p:val>
                                        </p:tav>
                                      </p:tavLst>
                                    </p:anim>
                                    <p:anim calcmode="lin" valueType="num">
                                      <p:cBhvr additive="base">
                                        <p:cTn id="29" dur="500" fill="hold"/>
                                        <p:tgtEl>
                                          <p:spTgt spid="164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396"/>
                                        </p:tgtEl>
                                        <p:attrNameLst>
                                          <p:attrName>style.visibility</p:attrName>
                                        </p:attrNameLst>
                                      </p:cBhvr>
                                      <p:to>
                                        <p:strVal val="visible"/>
                                      </p:to>
                                    </p:set>
                                    <p:anim calcmode="lin" valueType="num">
                                      <p:cBhvr additive="base">
                                        <p:cTn id="34" dur="500" fill="hold"/>
                                        <p:tgtEl>
                                          <p:spTgt spid="16396"/>
                                        </p:tgtEl>
                                        <p:attrNameLst>
                                          <p:attrName>ppt_x</p:attrName>
                                        </p:attrNameLst>
                                      </p:cBhvr>
                                      <p:tavLst>
                                        <p:tav tm="0">
                                          <p:val>
                                            <p:strVal val="#ppt_x"/>
                                          </p:val>
                                        </p:tav>
                                        <p:tav tm="100000">
                                          <p:val>
                                            <p:strVal val="#ppt_x"/>
                                          </p:val>
                                        </p:tav>
                                      </p:tavLst>
                                    </p:anim>
                                    <p:anim calcmode="lin" valueType="num">
                                      <p:cBhvr additive="base">
                                        <p:cTn id="35" dur="500" fill="hold"/>
                                        <p:tgtEl>
                                          <p:spTgt spid="16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 grpId="0"/>
      <p:bldP spid="16396"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𝐶</m:t>
                        </m:r>
                      </m:e>
                      <m:sub>
                        <m:r>
                          <a:rPr lang="en-US" altLang="zh-CN" b="0" i="1" smtClean="0">
                            <a:latin typeface="Cambria Math"/>
                          </a:rPr>
                          <m:t>𝐴</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𝐷</m:t>
                        </m:r>
                      </m:e>
                      <m:sub>
                        <m:sSub>
                          <m:sSubPr>
                            <m:ctrlPr>
                              <a:rPr lang="en-US" altLang="zh-CN" b="0" i="1" smtClean="0">
                                <a:latin typeface="Cambria Math" panose="02040503050406030204" pitchFamily="18" charset="0"/>
                              </a:rPr>
                            </m:ctrlPr>
                          </m:sSubPr>
                          <m:e>
                            <m:r>
                              <a:rPr lang="en-US" altLang="zh-CN" b="0" i="1" smtClean="0">
                                <a:latin typeface="Cambria Math"/>
                              </a:rPr>
                              <m:t>𝐾𝑅</m:t>
                            </m:r>
                          </m:e>
                          <m:sub>
                            <m:r>
                              <a:rPr lang="en-US" altLang="zh-CN" b="0" i="1" smtClean="0">
                                <a:latin typeface="Cambria Math"/>
                              </a:rPr>
                              <m:t>𝐶𝐴</m:t>
                            </m:r>
                          </m:sub>
                        </m:sSub>
                      </m:sub>
                    </m:sSub>
                    <m:r>
                      <a:rPr lang="en-US" altLang="zh-CN" b="0" i="1" smtClean="0">
                        <a:latin typeface="Cambria Math"/>
                      </a:rPr>
                      <m:t>[</m:t>
                    </m:r>
                    <m:r>
                      <a:rPr lang="en-US" altLang="zh-CN" b="0" i="1" smtClean="0">
                        <a:latin typeface="Cambria Math"/>
                      </a:rPr>
                      <m:t>𝑇</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𝐼𝐷</m:t>
                        </m:r>
                      </m:e>
                      <m:sub>
                        <m:r>
                          <a:rPr lang="en-US" altLang="zh-CN" b="0" i="1" smtClean="0">
                            <a:latin typeface="Cambria Math"/>
                          </a:rPr>
                          <m:t>𝐴</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𝐾𝑈</m:t>
                        </m:r>
                      </m:e>
                      <m:sub>
                        <m:r>
                          <a:rPr lang="en-US" altLang="zh-CN" b="0" i="1" smtClean="0">
                            <a:latin typeface="Cambria Math"/>
                          </a:rPr>
                          <m:t>𝐴</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b="0" i="1" smtClean="0">
                            <a:latin typeface="Cambria Math"/>
                          </a:rPr>
                          <m:t>𝐶</m:t>
                        </m:r>
                        <m:r>
                          <a:rPr lang="en-US" altLang="zh-CN" i="1">
                            <a:latin typeface="Cambria Math"/>
                          </a:rPr>
                          <m:t>𝐴</m:t>
                        </m:r>
                      </m:sub>
                    </m:sSub>
                    <m:r>
                      <a:rPr lang="en-US" altLang="zh-CN" b="0" i="1" smtClean="0">
                        <a:latin typeface="Cambria Math"/>
                      </a:rPr>
                      <m:t>]</m:t>
                    </m:r>
                  </m:oMath>
                </a14:m>
                <a:endParaRPr lang="zh-CN" altLang="en-US"/>
              </a:p>
              <a:p>
                <a:pPr lvl="1"/>
                <a:r>
                  <a:rPr lang="zh-CN" altLang="en-US" smtClean="0"/>
                  <a:t>时</a:t>
                </a:r>
                <a:r>
                  <a:rPr lang="zh-CN" altLang="en-US"/>
                  <a:t>戳</a:t>
                </a:r>
                <a:r>
                  <a:rPr lang="en-US" altLang="zh-CN"/>
                  <a:t>T</a:t>
                </a:r>
                <a:r>
                  <a:rPr lang="zh-CN" altLang="en-US"/>
                  <a:t>保证</a:t>
                </a:r>
                <a:r>
                  <a:rPr lang="zh-CN" altLang="en-US" smtClean="0"/>
                  <a:t>证书时效性</a:t>
                </a:r>
                <a:r>
                  <a:rPr lang="zh-CN" altLang="en-US"/>
                  <a:t>，防止重放旧证书。</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𝐶</m:t>
                        </m:r>
                      </m:e>
                      <m:sub>
                        <m:r>
                          <a:rPr lang="en-US" altLang="zh-CN" i="1">
                            <a:latin typeface="Cambria Math"/>
                          </a:rPr>
                          <m:t>𝐴</m:t>
                        </m:r>
                      </m:sub>
                    </m:sSub>
                    <m:r>
                      <a:rPr lang="en-US" altLang="zh-CN" i="1">
                        <a:latin typeface="Cambria Math"/>
                      </a:rPr>
                      <m:t>=</m:t>
                    </m:r>
                    <m:d>
                      <m:dPr>
                        <m:begChr m:val="["/>
                        <m:endChr m:val="]"/>
                        <m:ctrlPr>
                          <a:rPr lang="en-US" altLang="zh-CN" i="1">
                            <a:latin typeface="Cambria Math" panose="02040503050406030204" pitchFamily="18" charset="0"/>
                          </a:rPr>
                        </m:ctrlPr>
                      </m:dPr>
                      <m:e>
                        <m:r>
                          <a:rPr lang="en-US" altLang="zh-CN" i="1">
                            <a:latin typeface="Cambria Math"/>
                          </a:rPr>
                          <m:t>𝑇</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𝐾𝑈</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𝐶𝐴</m:t>
                            </m:r>
                          </m:sub>
                        </m:sSub>
                      </m:e>
                    </m:d>
                    <m:r>
                      <a:rPr lang="en-US" altLang="zh-CN" b="0" i="1" smtClean="0">
                        <a:latin typeface="Cambria Math"/>
                      </a:rPr>
                      <m:t>||</m:t>
                    </m:r>
                    <m:sSub>
                      <m:sSubPr>
                        <m:ctrlPr>
                          <a:rPr lang="en-US" altLang="zh-CN" i="1">
                            <a:latin typeface="Cambria Math" panose="02040503050406030204" pitchFamily="18" charset="0"/>
                          </a:rPr>
                        </m:ctrlPr>
                      </m:sSubPr>
                      <m:e>
                        <m:r>
                          <a:rPr lang="en-US" altLang="zh-CN" b="0" i="1" smtClean="0">
                            <a:latin typeface="Cambria Math"/>
                          </a:rPr>
                          <m:t>𝑆𝑖𝑔</m:t>
                        </m:r>
                      </m:e>
                      <m:sub>
                        <m:r>
                          <a:rPr lang="en-US" altLang="zh-CN" i="1">
                            <a:latin typeface="Cambria Math"/>
                          </a:rPr>
                          <m:t>𝐶𝐴</m:t>
                        </m:r>
                      </m:sub>
                    </m:sSub>
                  </m:oMath>
                </a14:m>
                <a:endParaRPr lang="en-US" altLang="zh-CN"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𝑆𝑖𝑔</m:t>
                        </m:r>
                      </m:e>
                      <m:sub>
                        <m:r>
                          <a:rPr lang="en-US" altLang="zh-CN" i="1">
                            <a:latin typeface="Cambria Math"/>
                          </a:rPr>
                          <m:t>𝐶𝐴</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𝐷</m:t>
                        </m:r>
                      </m:e>
                      <m:sub>
                        <m:sSub>
                          <m:sSubPr>
                            <m:ctrlPr>
                              <a:rPr lang="en-US" altLang="zh-CN" i="1">
                                <a:latin typeface="Cambria Math" panose="02040503050406030204" pitchFamily="18" charset="0"/>
                              </a:rPr>
                            </m:ctrlPr>
                          </m:sSubPr>
                          <m:e>
                            <m:r>
                              <a:rPr lang="en-US" altLang="zh-CN" i="1">
                                <a:latin typeface="Cambria Math"/>
                              </a:rPr>
                              <m:t>𝐾</m:t>
                            </m:r>
                            <m:r>
                              <a:rPr lang="en-US" altLang="zh-CN" b="0" i="1" smtClean="0">
                                <a:latin typeface="Cambria Math"/>
                              </a:rPr>
                              <m:t>𝑅</m:t>
                            </m:r>
                          </m:e>
                          <m:sub>
                            <m:r>
                              <a:rPr lang="en-US" altLang="zh-CN" i="1">
                                <a:latin typeface="Cambria Math"/>
                              </a:rPr>
                              <m:t>𝐶𝐴</m:t>
                            </m:r>
                          </m:sub>
                        </m:sSub>
                      </m:sub>
                    </m:sSub>
                    <m:d>
                      <m:dPr>
                        <m:ctrlPr>
                          <a:rPr lang="en-US" altLang="zh-CN" b="0" i="1" smtClean="0">
                            <a:latin typeface="Cambria Math" panose="02040503050406030204" pitchFamily="18" charset="0"/>
                          </a:rPr>
                        </m:ctrlPr>
                      </m:dPr>
                      <m:e>
                        <m:r>
                          <a:rPr lang="en-US" altLang="zh-CN" b="0" i="1" smtClean="0">
                            <a:latin typeface="Cambria Math"/>
                          </a:rPr>
                          <m:t>𝐻</m:t>
                        </m:r>
                      </m:e>
                    </m:d>
                  </m:oMath>
                </a14:m>
                <a:endParaRPr lang="en-US" altLang="zh-CN" b="0" smtClean="0"/>
              </a:p>
              <a:p>
                <a14:m>
                  <m:oMath xmlns:m="http://schemas.openxmlformats.org/officeDocument/2006/math">
                    <m:r>
                      <a:rPr lang="en-US" altLang="zh-CN" i="1">
                        <a:latin typeface="Cambria Math"/>
                      </a:rPr>
                      <m:t>𝐻</m:t>
                    </m:r>
                    <m:r>
                      <a:rPr lang="en-US" altLang="zh-CN" b="0" i="1" smtClean="0">
                        <a:latin typeface="Cambria Math"/>
                      </a:rPr>
                      <m:t>=</m:t>
                    </m:r>
                    <m:r>
                      <a:rPr lang="en-US" altLang="zh-CN" b="0" i="1" smtClean="0">
                        <a:latin typeface="Cambria Math"/>
                      </a:rPr>
                      <m:t>h𝑎𝑠h</m:t>
                    </m:r>
                    <m:r>
                      <a:rPr lang="en-US" altLang="zh-CN" b="0" i="1" smtClean="0">
                        <a:latin typeface="Cambria Math"/>
                      </a:rPr>
                      <m:t>([</m:t>
                    </m:r>
                    <m:r>
                      <a:rPr lang="en-US" altLang="zh-CN" i="1">
                        <a:latin typeface="Cambria Math"/>
                      </a:rPr>
                      <m:t>𝑇</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𝐾𝑈</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𝐶𝐴</m:t>
                        </m:r>
                      </m:sub>
                    </m:sSub>
                    <m:r>
                      <a:rPr lang="en-US" altLang="zh-CN" i="1">
                        <a:latin typeface="Cambria Math"/>
                      </a:rPr>
                      <m:t>]</m:t>
                    </m:r>
                    <m:r>
                      <a:rPr lang="en-US" altLang="zh-CN" b="0" i="1" smtClean="0">
                        <a:latin typeface="Cambria Math"/>
                      </a:rPr>
                      <m:t>)</m:t>
                    </m:r>
                    <m:r>
                      <a:rPr lang="en-US" altLang="zh-CN" i="1">
                        <a:latin typeface="Cambria Math"/>
                      </a:rPr>
                      <m:t> </m:t>
                    </m:r>
                  </m:oMath>
                </a14:m>
                <a:endParaRPr lang="en-US" altLang="zh-CN" smtClean="0"/>
              </a:p>
              <a:p>
                <a:r>
                  <a:rPr lang="zh-CN" altLang="en-US" smtClean="0"/>
                  <a:t>证书验证：</a:t>
                </a:r>
                <a:endParaRPr lang="en-US" altLang="zh-CN" i="1" smtClean="0">
                  <a:latin typeface="Cambria Math"/>
                </a:endParaRPr>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𝐸</m:t>
                        </m:r>
                      </m:e>
                      <m:sub>
                        <m:sSub>
                          <m:sSubPr>
                            <m:ctrlPr>
                              <a:rPr lang="en-US" altLang="zh-CN" i="1">
                                <a:latin typeface="Cambria Math" panose="02040503050406030204" pitchFamily="18" charset="0"/>
                              </a:rPr>
                            </m:ctrlPr>
                          </m:sSubPr>
                          <m:e>
                            <m:r>
                              <a:rPr lang="en-US" altLang="zh-CN" i="1">
                                <a:latin typeface="Cambria Math"/>
                              </a:rPr>
                              <m:t>𝐾</m:t>
                            </m:r>
                            <m:r>
                              <a:rPr lang="en-US" altLang="zh-CN" b="0" i="1" smtClean="0">
                                <a:latin typeface="Cambria Math"/>
                              </a:rPr>
                              <m:t>𝑈</m:t>
                            </m:r>
                          </m:e>
                          <m:sub>
                            <m:r>
                              <a:rPr lang="en-US" altLang="zh-CN" i="1">
                                <a:latin typeface="Cambria Math"/>
                              </a:rPr>
                              <m:t>𝐶𝐴</m:t>
                            </m:r>
                          </m:sub>
                        </m:sSub>
                      </m:sub>
                    </m:sSub>
                    <m:d>
                      <m:dPr>
                        <m:ctrlPr>
                          <a:rPr lang="en-US" altLang="zh-CN" i="1">
                            <a:latin typeface="Cambria Math" panose="02040503050406030204" pitchFamily="18" charset="0"/>
                          </a:rPr>
                        </m:ctrlPr>
                      </m:dPr>
                      <m:e>
                        <m:r>
                          <a:rPr lang="en-US" altLang="zh-CN" i="1">
                            <a:latin typeface="Cambria Math"/>
                          </a:rPr>
                          <m:t>𝐻</m:t>
                        </m:r>
                      </m:e>
                    </m:d>
                  </m:oMath>
                </a14:m>
                <a:endParaRPr lang="en-US" altLang="zh-CN"/>
              </a:p>
              <a:p>
                <a:pPr lvl="1"/>
                <a:r>
                  <a:rPr lang="en-US" altLang="zh-CN" smtClean="0"/>
                  <a:t>CA</a:t>
                </a:r>
                <a:r>
                  <a:rPr lang="zh-CN" altLang="en-US" smtClean="0"/>
                  <a:t>公钥获取：</a:t>
                </a:r>
                <a:r>
                  <a:rPr lang="en-US" altLang="zh-CN" smtClean="0"/>
                  <a:t>CA</a:t>
                </a:r>
                <a:r>
                  <a:rPr lang="zh-CN" altLang="en-US" smtClean="0"/>
                  <a:t>证书</a:t>
                </a:r>
                <a:endParaRPr lang="en-US" altLang="zh-CN" smtClean="0"/>
              </a:p>
              <a:p>
                <a:endParaRPr lang="zh-CN" altLang="en-US"/>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smtClean="0"/>
              <a:t>公钥证书形式</a:t>
            </a:r>
            <a:endParaRPr lang="zh-CN" altLang="en-US"/>
          </a:p>
        </p:txBody>
      </p:sp>
    </p:spTree>
    <p:extLst>
      <p:ext uri="{BB962C8B-B14F-4D97-AF65-F5344CB8AC3E}">
        <p14:creationId xmlns:p14="http://schemas.microsoft.com/office/powerpoint/2010/main" val="3677647227"/>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428" name="Rectangle 180"/>
          <p:cNvSpPr>
            <a:spLocks noGrp="1" noChangeArrowheads="1"/>
          </p:cNvSpPr>
          <p:nvPr>
            <p:ph type="title"/>
          </p:nvPr>
        </p:nvSpPr>
        <p:spPr>
          <a:xfrm>
            <a:off x="457200" y="-171400"/>
            <a:ext cx="8229600" cy="1143000"/>
          </a:xfrm>
        </p:spPr>
        <p:txBody>
          <a:bodyPr/>
          <a:lstStyle/>
          <a:p>
            <a:r>
              <a:rPr lang="zh-CN" altLang="en-US" smtClean="0"/>
              <a:t>安全服务与安全机制的关系（续）</a:t>
            </a:r>
            <a:endParaRPr lang="zh-CN" altLang="en-US"/>
          </a:p>
        </p:txBody>
      </p:sp>
      <p:graphicFrame>
        <p:nvGraphicFramePr>
          <p:cNvPr id="565445" name="Group 197"/>
          <p:cNvGraphicFramePr>
            <a:graphicFrameLocks noGrp="1"/>
          </p:cNvGraphicFramePr>
          <p:nvPr>
            <p:extLst>
              <p:ext uri="{D42A27DB-BD31-4B8C-83A1-F6EECF244321}">
                <p14:modId xmlns:p14="http://schemas.microsoft.com/office/powerpoint/2010/main" val="3002988073"/>
              </p:ext>
            </p:extLst>
          </p:nvPr>
        </p:nvGraphicFramePr>
        <p:xfrm>
          <a:off x="322263" y="788248"/>
          <a:ext cx="8497887" cy="5593080"/>
        </p:xfrm>
        <a:graphic>
          <a:graphicData uri="http://schemas.openxmlformats.org/drawingml/2006/table">
            <a:tbl>
              <a:tblPr/>
              <a:tblGrid>
                <a:gridCol w="581025">
                  <a:extLst>
                    <a:ext uri="{9D8B030D-6E8A-4147-A177-3AD203B41FA5}">
                      <a16:colId xmlns:a16="http://schemas.microsoft.com/office/drawing/2014/main" val="20000"/>
                    </a:ext>
                  </a:extLst>
                </a:gridCol>
                <a:gridCol w="2068512">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749300">
                  <a:extLst>
                    <a:ext uri="{9D8B030D-6E8A-4147-A177-3AD203B41FA5}">
                      <a16:colId xmlns:a16="http://schemas.microsoft.com/office/drawing/2014/main" val="20004"/>
                    </a:ext>
                  </a:extLst>
                </a:gridCol>
                <a:gridCol w="758825">
                  <a:extLst>
                    <a:ext uri="{9D8B030D-6E8A-4147-A177-3AD203B41FA5}">
                      <a16:colId xmlns:a16="http://schemas.microsoft.com/office/drawing/2014/main" val="20005"/>
                    </a:ext>
                  </a:extLst>
                </a:gridCol>
                <a:gridCol w="606425">
                  <a:extLst>
                    <a:ext uri="{9D8B030D-6E8A-4147-A177-3AD203B41FA5}">
                      <a16:colId xmlns:a16="http://schemas.microsoft.com/office/drawing/2014/main" val="20006"/>
                    </a:ext>
                  </a:extLst>
                </a:gridCol>
                <a:gridCol w="755650">
                  <a:extLst>
                    <a:ext uri="{9D8B030D-6E8A-4147-A177-3AD203B41FA5}">
                      <a16:colId xmlns:a16="http://schemas.microsoft.com/office/drawing/2014/main" val="20007"/>
                    </a:ext>
                  </a:extLst>
                </a:gridCol>
                <a:gridCol w="611188">
                  <a:extLst>
                    <a:ext uri="{9D8B030D-6E8A-4147-A177-3AD203B41FA5}">
                      <a16:colId xmlns:a16="http://schemas.microsoft.com/office/drawing/2014/main" val="20008"/>
                    </a:ext>
                  </a:extLst>
                </a:gridCol>
                <a:gridCol w="690562">
                  <a:extLst>
                    <a:ext uri="{9D8B030D-6E8A-4147-A177-3AD203B41FA5}">
                      <a16:colId xmlns:a16="http://schemas.microsoft.com/office/drawing/2014/main" val="20009"/>
                    </a:ext>
                  </a:extLst>
                </a:gridCol>
              </a:tblGrid>
              <a:tr h="474663">
                <a:tc gridSpan="2">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机制</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服务</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加密</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数字签名</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访问</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控制</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数据完整性</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认证交换</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业务流填充</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路由控制</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公证</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认</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证</a:t>
                      </a:r>
                      <a:endParaRPr kumimoji="0" lang="zh-CN" alt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对等实体认证</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数据起源认证</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3688">
                <a:tc rowSpan="3">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kern="1200" cap="none" normalizeH="0" baseline="0" smtClean="0">
                          <a:ln>
                            <a:noFill/>
                          </a:ln>
                          <a:solidFill>
                            <a:schemeClr val="tx1"/>
                          </a:solidFill>
                          <a:effectLst/>
                          <a:latin typeface="Times New Roman" pitchFamily="18" charset="0"/>
                          <a:ea typeface="宋体" pitchFamily="2" charset="-122"/>
                          <a:cs typeface="Times New Roman" pitchFamily="18" charset="0"/>
                        </a:rPr>
                        <a:t>访问控制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自主访问控制</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55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强制访问控制</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655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基于角色的访问控制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6700">
                <a:tc row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kern="1200" cap="none" normalizeH="0" baseline="0" smtClean="0">
                          <a:ln>
                            <a:noFill/>
                          </a:ln>
                          <a:solidFill>
                            <a:schemeClr val="tx1"/>
                          </a:solidFill>
                          <a:effectLst/>
                          <a:latin typeface="Times New Roman" pitchFamily="18" charset="0"/>
                          <a:ea typeface="宋体" pitchFamily="2" charset="-122"/>
                          <a:cs typeface="Times New Roman" pitchFamily="18" charset="0"/>
                        </a:rPr>
                        <a:t>机</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密 性</a:t>
                      </a:r>
                      <a:endParaRPr kumimoji="0" lang="zh-CN" alt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连接机密性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8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无连接机密性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选择字段机密性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业务流机密性</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6700">
                <a:tc rowSpan="5">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完</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整</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性</a:t>
                      </a:r>
                      <a:endParaRPr kumimoji="0" lang="zh-CN" alt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可恢复的连接完整性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8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不可恢复的连接完整性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选择字段的连接完整性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选择字段的无连接完整性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非否认</a:t>
                      </a:r>
                      <a:endParaRPr kumimoji="0" lang="zh-CN" alt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数据起源的非否认</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984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传递过程的非否认</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978049639"/>
      </p:ext>
    </p:extLst>
  </p:cSld>
  <p:clrMapOvr>
    <a:masterClrMapping/>
  </p:clrMapOvr>
  <p:transition spd="slow">
    <p:pull/>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075"/>
          <p:cNvSpPr>
            <a:spLocks noGrp="1" noChangeArrowheads="1"/>
          </p:cNvSpPr>
          <p:nvPr>
            <p:ph idx="1"/>
          </p:nvPr>
        </p:nvSpPr>
        <p:spPr/>
        <p:txBody>
          <a:bodyPr/>
          <a:lstStyle/>
          <a:p>
            <a:r>
              <a:rPr lang="zh-CN" altLang="en-US" dirty="0" smtClean="0"/>
              <a:t>从证书的最终使用者看，</a:t>
            </a:r>
            <a:endParaRPr lang="en-US" altLang="zh-CN" dirty="0" smtClean="0"/>
          </a:p>
          <a:p>
            <a:pPr lvl="1"/>
            <a:r>
              <a:rPr lang="zh-CN" altLang="en-US" dirty="0" smtClean="0"/>
              <a:t>系统证书，</a:t>
            </a:r>
            <a:r>
              <a:rPr lang="en-US" altLang="zh-CN" dirty="0" smtClean="0"/>
              <a:t>CA</a:t>
            </a:r>
            <a:r>
              <a:rPr lang="zh-CN" altLang="en-US" dirty="0" smtClean="0"/>
              <a:t>系统自身的证书</a:t>
            </a:r>
            <a:endParaRPr lang="en-US" altLang="zh-CN" dirty="0" smtClean="0"/>
          </a:p>
          <a:p>
            <a:pPr lvl="1"/>
            <a:r>
              <a:rPr lang="zh-CN" altLang="en-US" dirty="0" smtClean="0"/>
              <a:t>用户证书，各种用户的证书</a:t>
            </a:r>
            <a:endParaRPr lang="en-US" altLang="zh-CN" dirty="0" smtClean="0"/>
          </a:p>
          <a:p>
            <a:r>
              <a:rPr lang="zh-CN" altLang="en-US" sz="2800" dirty="0">
                <a:latin typeface="宋体" pitchFamily="2" charset="-122"/>
              </a:rPr>
              <a:t>从证书的用途来看，</a:t>
            </a:r>
            <a:endParaRPr lang="en-US" altLang="zh-CN" sz="2800" dirty="0">
              <a:latin typeface="宋体" pitchFamily="2" charset="-122"/>
            </a:endParaRPr>
          </a:p>
          <a:p>
            <a:pPr lvl="1"/>
            <a:r>
              <a:rPr lang="zh-CN" altLang="en-US" sz="2400" dirty="0">
                <a:latin typeface="宋体" pitchFamily="2" charset="-122"/>
              </a:rPr>
              <a:t>签名证书，对用户信息进行签名，确保不可否认</a:t>
            </a:r>
            <a:r>
              <a:rPr lang="zh-CN" altLang="en-US" sz="2400" dirty="0" smtClean="0">
                <a:latin typeface="宋体" pitchFamily="2" charset="-122"/>
              </a:rPr>
              <a:t>性</a:t>
            </a:r>
            <a:endParaRPr lang="en-US" altLang="zh-CN" sz="2400" dirty="0">
              <a:latin typeface="宋体" pitchFamily="2" charset="-122"/>
            </a:endParaRPr>
          </a:p>
          <a:p>
            <a:pPr lvl="1"/>
            <a:r>
              <a:rPr lang="zh-CN" altLang="en-US" sz="2400" dirty="0">
                <a:latin typeface="宋体" pitchFamily="2" charset="-122"/>
              </a:rPr>
              <a:t>加密证书，对用户传输信息进行加密，确保真实性，完整性</a:t>
            </a:r>
            <a:endParaRPr lang="en-US" altLang="zh-CN" sz="2400" dirty="0">
              <a:latin typeface="宋体" pitchFamily="2" charset="-122"/>
            </a:endParaRPr>
          </a:p>
          <a:p>
            <a:r>
              <a:rPr lang="zh-CN" altLang="en-US" sz="2800" dirty="0">
                <a:latin typeface="宋体" pitchFamily="2" charset="-122"/>
              </a:rPr>
              <a:t>在使用中必须为用户配置两对密钥（加密、签名）和相应的</a:t>
            </a:r>
            <a:r>
              <a:rPr lang="zh-CN" altLang="en-US" sz="2800" dirty="0" smtClean="0">
                <a:latin typeface="宋体" pitchFamily="2" charset="-122"/>
              </a:rPr>
              <a:t>证书</a:t>
            </a:r>
            <a:endParaRPr lang="en-US" altLang="zh-CN" dirty="0" smtClean="0"/>
          </a:p>
        </p:txBody>
      </p:sp>
      <p:sp>
        <p:nvSpPr>
          <p:cNvPr id="796674" name="Rectangle 3074"/>
          <p:cNvSpPr>
            <a:spLocks noGrp="1" noChangeArrowheads="1"/>
          </p:cNvSpPr>
          <p:nvPr>
            <p:ph type="title"/>
          </p:nvPr>
        </p:nvSpPr>
        <p:spPr/>
        <p:txBody>
          <a:bodyPr/>
          <a:lstStyle/>
          <a:p>
            <a:r>
              <a:rPr lang="zh-CN" altLang="en-US" smtClean="0"/>
              <a:t>证书的类型 </a:t>
            </a:r>
            <a:endParaRPr lang="zh-CN" altLang="en-US"/>
          </a:p>
        </p:txBody>
      </p:sp>
      <p:sp>
        <p:nvSpPr>
          <p:cNvPr id="43013" name="Rectangle 3076"/>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3257216933"/>
      </p:ext>
    </p:extLst>
  </p:cSld>
  <p:clrMapOvr>
    <a:masterClrMapping/>
  </p:clrMapOvr>
  <p:transition spd="slow">
    <p:pull/>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p:txBody>
          <a:bodyPr/>
          <a:lstStyle/>
          <a:p>
            <a:r>
              <a:rPr lang="zh-CN" altLang="en-US"/>
              <a:t>目前广泛采用的证书格式是国际电信联盟（</a:t>
            </a:r>
            <a:r>
              <a:rPr lang="en-US" altLang="zh-CN"/>
              <a:t>ITU</a:t>
            </a:r>
            <a:r>
              <a:rPr lang="zh-CN" altLang="en-US"/>
              <a:t>）提出的</a:t>
            </a:r>
            <a:r>
              <a:rPr lang="en-US" altLang="zh-CN"/>
              <a:t>X.509v3</a:t>
            </a:r>
            <a:r>
              <a:rPr lang="zh-CN" altLang="en-US" smtClean="0"/>
              <a:t>格式</a:t>
            </a:r>
            <a:endParaRPr lang="en-US" altLang="zh-CN" smtClean="0"/>
          </a:p>
          <a:p>
            <a:r>
              <a:rPr lang="zh-CN" altLang="en-US"/>
              <a:t>由许多个基本证书域和扩展域构成</a:t>
            </a:r>
          </a:p>
          <a:p>
            <a:r>
              <a:rPr lang="zh-CN" altLang="en-US"/>
              <a:t>扩展域</a:t>
            </a:r>
          </a:p>
          <a:p>
            <a:pPr lvl="1"/>
            <a:r>
              <a:rPr lang="zh-CN" altLang="en-US" sz="2200"/>
              <a:t>个人信息（身份证号码、社会保险号、驾驶证号码）</a:t>
            </a:r>
          </a:p>
          <a:p>
            <a:pPr lvl="1"/>
            <a:r>
              <a:rPr lang="zh-CN" altLang="en-US" sz="2200"/>
              <a:t>企业信息（企业工商注册号 、企业组织机构代码 、企业税号 ）</a:t>
            </a:r>
          </a:p>
          <a:p>
            <a:r>
              <a:rPr lang="zh-CN" altLang="en-US"/>
              <a:t>证书种类</a:t>
            </a:r>
          </a:p>
          <a:p>
            <a:pPr lvl="1"/>
            <a:r>
              <a:rPr lang="zh-CN" altLang="en-US" sz="2200"/>
              <a:t>应用：个人证书、企业证书、</a:t>
            </a:r>
            <a:r>
              <a:rPr lang="en-US" altLang="zh-CN" sz="2200"/>
              <a:t>VPN</a:t>
            </a:r>
            <a:r>
              <a:rPr lang="zh-CN" altLang="en-US" sz="2200"/>
              <a:t>证书、服务器证书</a:t>
            </a:r>
          </a:p>
          <a:p>
            <a:pPr lvl="1"/>
            <a:r>
              <a:rPr lang="zh-CN" altLang="en-US" sz="2200"/>
              <a:t>用途：签名证书、加密证书（双证书双密钥）</a:t>
            </a:r>
          </a:p>
          <a:p>
            <a:endParaRPr lang="zh-CN" altLang="en-US"/>
          </a:p>
          <a:p>
            <a:endParaRPr lang="en-US" altLang="zh-CN"/>
          </a:p>
        </p:txBody>
      </p:sp>
      <p:sp>
        <p:nvSpPr>
          <p:cNvPr id="293890" name="Rectangle 2"/>
          <p:cNvSpPr>
            <a:spLocks noGrp="1" noChangeArrowheads="1"/>
          </p:cNvSpPr>
          <p:nvPr>
            <p:ph type="title"/>
          </p:nvPr>
        </p:nvSpPr>
        <p:spPr/>
        <p:txBody>
          <a:bodyPr/>
          <a:lstStyle/>
          <a:p>
            <a:r>
              <a:rPr lang="zh-CN" altLang="en-US"/>
              <a:t>证书结构</a:t>
            </a:r>
          </a:p>
        </p:txBody>
      </p:sp>
      <p:grpSp>
        <p:nvGrpSpPr>
          <p:cNvPr id="4" name="Group 5"/>
          <p:cNvGrpSpPr>
            <a:grpSpLocks/>
          </p:cNvGrpSpPr>
          <p:nvPr/>
        </p:nvGrpSpPr>
        <p:grpSpPr bwMode="auto">
          <a:xfrm>
            <a:off x="1547664" y="1502271"/>
            <a:ext cx="5902325" cy="4911725"/>
            <a:chOff x="1917" y="912"/>
            <a:chExt cx="3718" cy="3094"/>
          </a:xfrm>
        </p:grpSpPr>
        <p:sp>
          <p:nvSpPr>
            <p:cNvPr id="5" name="Rectangle 6"/>
            <p:cNvSpPr>
              <a:spLocks noChangeArrowheads="1"/>
            </p:cNvSpPr>
            <p:nvPr/>
          </p:nvSpPr>
          <p:spPr bwMode="auto">
            <a:xfrm>
              <a:off x="1920" y="912"/>
              <a:ext cx="3713" cy="307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36000" rIns="36000"/>
            <a:lstStyle/>
            <a:p>
              <a:endParaRPr lang="zh-CN" altLang="en-US"/>
            </a:p>
          </p:txBody>
        </p:sp>
        <p:grpSp>
          <p:nvGrpSpPr>
            <p:cNvPr id="6" name="Group 7"/>
            <p:cNvGrpSpPr>
              <a:grpSpLocks/>
            </p:cNvGrpSpPr>
            <p:nvPr/>
          </p:nvGrpSpPr>
          <p:grpSpPr bwMode="auto">
            <a:xfrm>
              <a:off x="1920" y="912"/>
              <a:ext cx="1137" cy="220"/>
              <a:chOff x="0" y="0"/>
              <a:chExt cx="734" cy="374"/>
            </a:xfrm>
          </p:grpSpPr>
          <p:sp>
            <p:nvSpPr>
              <p:cNvPr id="88" name="Rectangle 8"/>
              <p:cNvSpPr>
                <a:spLocks noChangeArrowheads="1"/>
              </p:cNvSpPr>
              <p:nvPr/>
            </p:nvSpPr>
            <p:spPr bwMode="auto">
              <a:xfrm>
                <a:off x="43" y="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ctr"/>
                <a:r>
                  <a:rPr lang="zh-CN" altLang="en-US" sz="1800" b="1">
                    <a:solidFill>
                      <a:srgbClr val="A50021"/>
                    </a:solidFill>
                  </a:rPr>
                  <a:t>内容</a:t>
                </a:r>
              </a:p>
            </p:txBody>
          </p:sp>
          <p:sp>
            <p:nvSpPr>
              <p:cNvPr id="89" name="Rectangle 9"/>
              <p:cNvSpPr>
                <a:spLocks noChangeArrowheads="1"/>
              </p:cNvSpPr>
              <p:nvPr/>
            </p:nvSpPr>
            <p:spPr bwMode="auto">
              <a:xfrm>
                <a:off x="0" y="0"/>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7" name="Group 10"/>
            <p:cNvGrpSpPr>
              <a:grpSpLocks/>
            </p:cNvGrpSpPr>
            <p:nvPr/>
          </p:nvGrpSpPr>
          <p:grpSpPr bwMode="auto">
            <a:xfrm>
              <a:off x="3057" y="912"/>
              <a:ext cx="2578" cy="220"/>
              <a:chOff x="734" y="0"/>
              <a:chExt cx="1665" cy="374"/>
            </a:xfrm>
          </p:grpSpPr>
          <p:sp>
            <p:nvSpPr>
              <p:cNvPr id="86" name="Rectangle 11"/>
              <p:cNvSpPr>
                <a:spLocks noChangeArrowheads="1"/>
              </p:cNvSpPr>
              <p:nvPr/>
            </p:nvSpPr>
            <p:spPr bwMode="auto">
              <a:xfrm>
                <a:off x="777" y="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ctr"/>
                <a:r>
                  <a:rPr lang="zh-CN" altLang="en-US" sz="1800" b="1">
                    <a:solidFill>
                      <a:srgbClr val="A50021"/>
                    </a:solidFill>
                  </a:rPr>
                  <a:t>说明</a:t>
                </a:r>
                <a:endParaRPr lang="zh-CN" altLang="en-US" sz="1800" b="1"/>
              </a:p>
            </p:txBody>
          </p:sp>
          <p:sp>
            <p:nvSpPr>
              <p:cNvPr id="87" name="Rectangle 12"/>
              <p:cNvSpPr>
                <a:spLocks noChangeArrowheads="1"/>
              </p:cNvSpPr>
              <p:nvPr/>
            </p:nvSpPr>
            <p:spPr bwMode="auto">
              <a:xfrm>
                <a:off x="734" y="0"/>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8" name="Group 13"/>
            <p:cNvGrpSpPr>
              <a:grpSpLocks/>
            </p:cNvGrpSpPr>
            <p:nvPr/>
          </p:nvGrpSpPr>
          <p:grpSpPr bwMode="auto">
            <a:xfrm>
              <a:off x="1920" y="1132"/>
              <a:ext cx="1137" cy="220"/>
              <a:chOff x="0" y="374"/>
              <a:chExt cx="734" cy="374"/>
            </a:xfrm>
          </p:grpSpPr>
          <p:sp>
            <p:nvSpPr>
              <p:cNvPr id="84" name="Rectangle 14"/>
              <p:cNvSpPr>
                <a:spLocks noChangeArrowheads="1"/>
              </p:cNvSpPr>
              <p:nvPr/>
            </p:nvSpPr>
            <p:spPr bwMode="auto">
              <a:xfrm>
                <a:off x="43" y="37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版本</a:t>
                </a:r>
                <a:r>
                  <a:rPr lang="en-US" altLang="zh-CN" sz="1800" b="1">
                    <a:solidFill>
                      <a:srgbClr val="0000CC"/>
                    </a:solidFill>
                  </a:rPr>
                  <a:t>V</a:t>
                </a:r>
              </a:p>
            </p:txBody>
          </p:sp>
          <p:sp>
            <p:nvSpPr>
              <p:cNvPr id="85" name="Rectangle 15"/>
              <p:cNvSpPr>
                <a:spLocks noChangeArrowheads="1"/>
              </p:cNvSpPr>
              <p:nvPr/>
            </p:nvSpPr>
            <p:spPr bwMode="auto">
              <a:xfrm>
                <a:off x="0" y="374"/>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9" name="Group 16"/>
            <p:cNvGrpSpPr>
              <a:grpSpLocks/>
            </p:cNvGrpSpPr>
            <p:nvPr/>
          </p:nvGrpSpPr>
          <p:grpSpPr bwMode="auto">
            <a:xfrm>
              <a:off x="3057" y="1132"/>
              <a:ext cx="2578" cy="220"/>
              <a:chOff x="734" y="374"/>
              <a:chExt cx="1665" cy="374"/>
            </a:xfrm>
          </p:grpSpPr>
          <p:sp>
            <p:nvSpPr>
              <p:cNvPr id="82" name="Rectangle 17"/>
              <p:cNvSpPr>
                <a:spLocks noChangeArrowheads="1"/>
              </p:cNvSpPr>
              <p:nvPr/>
            </p:nvSpPr>
            <p:spPr bwMode="auto">
              <a:xfrm>
                <a:off x="777" y="37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en-US" altLang="zh-CN" sz="1800" b="1"/>
                  <a:t>X</a:t>
                </a:r>
                <a:r>
                  <a:rPr lang="zh-CN" altLang="en-US" sz="1800" b="1"/>
                  <a:t>．</a:t>
                </a:r>
                <a:r>
                  <a:rPr lang="en-US" altLang="zh-CN" sz="1800" b="1"/>
                  <a:t>509</a:t>
                </a:r>
                <a:r>
                  <a:rPr lang="zh-CN" altLang="en-US" sz="1800" b="1"/>
                  <a:t>版本号</a:t>
                </a:r>
              </a:p>
            </p:txBody>
          </p:sp>
          <p:sp>
            <p:nvSpPr>
              <p:cNvPr id="83" name="Rectangle 18"/>
              <p:cNvSpPr>
                <a:spLocks noChangeArrowheads="1"/>
              </p:cNvSpPr>
              <p:nvPr/>
            </p:nvSpPr>
            <p:spPr bwMode="auto">
              <a:xfrm>
                <a:off x="734" y="374"/>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0" name="Group 19"/>
            <p:cNvGrpSpPr>
              <a:grpSpLocks/>
            </p:cNvGrpSpPr>
            <p:nvPr/>
          </p:nvGrpSpPr>
          <p:grpSpPr bwMode="auto">
            <a:xfrm>
              <a:off x="1920" y="1352"/>
              <a:ext cx="1137" cy="221"/>
              <a:chOff x="0" y="748"/>
              <a:chExt cx="734" cy="374"/>
            </a:xfrm>
          </p:grpSpPr>
          <p:sp>
            <p:nvSpPr>
              <p:cNvPr id="80" name="Rectangle 20"/>
              <p:cNvSpPr>
                <a:spLocks noChangeArrowheads="1"/>
              </p:cNvSpPr>
              <p:nvPr/>
            </p:nvSpPr>
            <p:spPr bwMode="auto">
              <a:xfrm>
                <a:off x="43" y="74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证书序列号</a:t>
                </a:r>
              </a:p>
            </p:txBody>
          </p:sp>
          <p:sp>
            <p:nvSpPr>
              <p:cNvPr id="81" name="Rectangle 21"/>
              <p:cNvSpPr>
                <a:spLocks noChangeArrowheads="1"/>
              </p:cNvSpPr>
              <p:nvPr/>
            </p:nvSpPr>
            <p:spPr bwMode="auto">
              <a:xfrm>
                <a:off x="0" y="748"/>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1" name="Group 22"/>
            <p:cNvGrpSpPr>
              <a:grpSpLocks/>
            </p:cNvGrpSpPr>
            <p:nvPr/>
          </p:nvGrpSpPr>
          <p:grpSpPr bwMode="auto">
            <a:xfrm>
              <a:off x="3057" y="1352"/>
              <a:ext cx="2578" cy="221"/>
              <a:chOff x="734" y="748"/>
              <a:chExt cx="1665" cy="374"/>
            </a:xfrm>
          </p:grpSpPr>
          <p:sp>
            <p:nvSpPr>
              <p:cNvPr id="78" name="Rectangle 23"/>
              <p:cNvSpPr>
                <a:spLocks noChangeArrowheads="1"/>
              </p:cNvSpPr>
              <p:nvPr/>
            </p:nvSpPr>
            <p:spPr bwMode="auto">
              <a:xfrm>
                <a:off x="777" y="74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用于标识证书</a:t>
                </a:r>
              </a:p>
            </p:txBody>
          </p:sp>
          <p:sp>
            <p:nvSpPr>
              <p:cNvPr id="79" name="Rectangle 24"/>
              <p:cNvSpPr>
                <a:spLocks noChangeArrowheads="1"/>
              </p:cNvSpPr>
              <p:nvPr/>
            </p:nvSpPr>
            <p:spPr bwMode="auto">
              <a:xfrm>
                <a:off x="734" y="748"/>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2" name="Group 25"/>
            <p:cNvGrpSpPr>
              <a:grpSpLocks/>
            </p:cNvGrpSpPr>
            <p:nvPr/>
          </p:nvGrpSpPr>
          <p:grpSpPr bwMode="auto">
            <a:xfrm>
              <a:off x="1920" y="1573"/>
              <a:ext cx="1137" cy="220"/>
              <a:chOff x="0" y="1122"/>
              <a:chExt cx="734" cy="374"/>
            </a:xfrm>
          </p:grpSpPr>
          <p:sp>
            <p:nvSpPr>
              <p:cNvPr id="76" name="Rectangle 26"/>
              <p:cNvSpPr>
                <a:spLocks noChangeArrowheads="1"/>
              </p:cNvSpPr>
              <p:nvPr/>
            </p:nvSpPr>
            <p:spPr bwMode="auto">
              <a:xfrm>
                <a:off x="43" y="1122"/>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算法标识符</a:t>
                </a:r>
              </a:p>
            </p:txBody>
          </p:sp>
          <p:sp>
            <p:nvSpPr>
              <p:cNvPr id="77" name="Rectangle 27"/>
              <p:cNvSpPr>
                <a:spLocks noChangeArrowheads="1"/>
              </p:cNvSpPr>
              <p:nvPr/>
            </p:nvSpPr>
            <p:spPr bwMode="auto">
              <a:xfrm>
                <a:off x="0" y="1122"/>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3" name="Group 28"/>
            <p:cNvGrpSpPr>
              <a:grpSpLocks/>
            </p:cNvGrpSpPr>
            <p:nvPr/>
          </p:nvGrpSpPr>
          <p:grpSpPr bwMode="auto">
            <a:xfrm>
              <a:off x="3057" y="1573"/>
              <a:ext cx="2578" cy="220"/>
              <a:chOff x="734" y="1122"/>
              <a:chExt cx="1665" cy="374"/>
            </a:xfrm>
          </p:grpSpPr>
          <p:sp>
            <p:nvSpPr>
              <p:cNvPr id="74" name="Rectangle 29"/>
              <p:cNvSpPr>
                <a:spLocks noChangeArrowheads="1"/>
              </p:cNvSpPr>
              <p:nvPr/>
            </p:nvSpPr>
            <p:spPr bwMode="auto">
              <a:xfrm>
                <a:off x="777" y="1122"/>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签名证书的算法标识符</a:t>
                </a:r>
              </a:p>
            </p:txBody>
          </p:sp>
          <p:sp>
            <p:nvSpPr>
              <p:cNvPr id="75" name="Rectangle 30"/>
              <p:cNvSpPr>
                <a:spLocks noChangeArrowheads="1"/>
              </p:cNvSpPr>
              <p:nvPr/>
            </p:nvSpPr>
            <p:spPr bwMode="auto">
              <a:xfrm>
                <a:off x="734" y="1122"/>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4" name="Group 31"/>
            <p:cNvGrpSpPr>
              <a:grpSpLocks/>
            </p:cNvGrpSpPr>
            <p:nvPr/>
          </p:nvGrpSpPr>
          <p:grpSpPr bwMode="auto">
            <a:xfrm>
              <a:off x="1920" y="1793"/>
              <a:ext cx="1137" cy="220"/>
              <a:chOff x="0" y="1496"/>
              <a:chExt cx="734" cy="374"/>
            </a:xfrm>
          </p:grpSpPr>
          <p:sp>
            <p:nvSpPr>
              <p:cNvPr id="72" name="Rectangle 32"/>
              <p:cNvSpPr>
                <a:spLocks noChangeArrowheads="1"/>
              </p:cNvSpPr>
              <p:nvPr/>
            </p:nvSpPr>
            <p:spPr bwMode="auto">
              <a:xfrm>
                <a:off x="43" y="1496"/>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参数</a:t>
                </a:r>
              </a:p>
            </p:txBody>
          </p:sp>
          <p:sp>
            <p:nvSpPr>
              <p:cNvPr id="73" name="Rectangle 33"/>
              <p:cNvSpPr>
                <a:spLocks noChangeArrowheads="1"/>
              </p:cNvSpPr>
              <p:nvPr/>
            </p:nvSpPr>
            <p:spPr bwMode="auto">
              <a:xfrm>
                <a:off x="0" y="1496"/>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5" name="Group 34"/>
            <p:cNvGrpSpPr>
              <a:grpSpLocks/>
            </p:cNvGrpSpPr>
            <p:nvPr/>
          </p:nvGrpSpPr>
          <p:grpSpPr bwMode="auto">
            <a:xfrm>
              <a:off x="3057" y="1793"/>
              <a:ext cx="2578" cy="220"/>
              <a:chOff x="734" y="1496"/>
              <a:chExt cx="1665" cy="374"/>
            </a:xfrm>
          </p:grpSpPr>
          <p:sp>
            <p:nvSpPr>
              <p:cNvPr id="70" name="Rectangle 35"/>
              <p:cNvSpPr>
                <a:spLocks noChangeArrowheads="1"/>
              </p:cNvSpPr>
              <p:nvPr/>
            </p:nvSpPr>
            <p:spPr bwMode="auto">
              <a:xfrm>
                <a:off x="777" y="1496"/>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算法规定的参数</a:t>
                </a:r>
              </a:p>
            </p:txBody>
          </p:sp>
          <p:sp>
            <p:nvSpPr>
              <p:cNvPr id="71" name="Rectangle 36"/>
              <p:cNvSpPr>
                <a:spLocks noChangeArrowheads="1"/>
              </p:cNvSpPr>
              <p:nvPr/>
            </p:nvSpPr>
            <p:spPr bwMode="auto">
              <a:xfrm>
                <a:off x="734" y="1496"/>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6" name="Group 37"/>
            <p:cNvGrpSpPr>
              <a:grpSpLocks/>
            </p:cNvGrpSpPr>
            <p:nvPr/>
          </p:nvGrpSpPr>
          <p:grpSpPr bwMode="auto">
            <a:xfrm>
              <a:off x="1920" y="2013"/>
              <a:ext cx="1137" cy="220"/>
              <a:chOff x="0" y="1870"/>
              <a:chExt cx="734" cy="374"/>
            </a:xfrm>
          </p:grpSpPr>
          <p:sp>
            <p:nvSpPr>
              <p:cNvPr id="68" name="Rectangle 38"/>
              <p:cNvSpPr>
                <a:spLocks noChangeArrowheads="1"/>
              </p:cNvSpPr>
              <p:nvPr/>
            </p:nvSpPr>
            <p:spPr bwMode="auto">
              <a:xfrm>
                <a:off x="43" y="187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颁发者</a:t>
                </a:r>
              </a:p>
            </p:txBody>
          </p:sp>
          <p:sp>
            <p:nvSpPr>
              <p:cNvPr id="69" name="Rectangle 39"/>
              <p:cNvSpPr>
                <a:spLocks noChangeArrowheads="1"/>
              </p:cNvSpPr>
              <p:nvPr/>
            </p:nvSpPr>
            <p:spPr bwMode="auto">
              <a:xfrm>
                <a:off x="0" y="1870"/>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7" name="Group 40"/>
            <p:cNvGrpSpPr>
              <a:grpSpLocks/>
            </p:cNvGrpSpPr>
            <p:nvPr/>
          </p:nvGrpSpPr>
          <p:grpSpPr bwMode="auto">
            <a:xfrm>
              <a:off x="3057" y="2013"/>
              <a:ext cx="2578" cy="220"/>
              <a:chOff x="734" y="1870"/>
              <a:chExt cx="1665" cy="374"/>
            </a:xfrm>
          </p:grpSpPr>
          <p:sp>
            <p:nvSpPr>
              <p:cNvPr id="66" name="Rectangle 41"/>
              <p:cNvSpPr>
                <a:spLocks noChangeArrowheads="1"/>
              </p:cNvSpPr>
              <p:nvPr/>
            </p:nvSpPr>
            <p:spPr bwMode="auto">
              <a:xfrm>
                <a:off x="777" y="187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证书颁发者的名称及标识符</a:t>
                </a:r>
                <a:r>
                  <a:rPr lang="en-US" altLang="zh-CN" sz="1800" b="1">
                    <a:solidFill>
                      <a:srgbClr val="A50021"/>
                    </a:solidFill>
                  </a:rPr>
                  <a:t>(X.500)</a:t>
                </a:r>
              </a:p>
            </p:txBody>
          </p:sp>
          <p:sp>
            <p:nvSpPr>
              <p:cNvPr id="67" name="Rectangle 42"/>
              <p:cNvSpPr>
                <a:spLocks noChangeArrowheads="1"/>
              </p:cNvSpPr>
              <p:nvPr/>
            </p:nvSpPr>
            <p:spPr bwMode="auto">
              <a:xfrm>
                <a:off x="734" y="1870"/>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8" name="Group 43"/>
            <p:cNvGrpSpPr>
              <a:grpSpLocks/>
            </p:cNvGrpSpPr>
            <p:nvPr/>
          </p:nvGrpSpPr>
          <p:grpSpPr bwMode="auto">
            <a:xfrm>
              <a:off x="1920" y="2233"/>
              <a:ext cx="1137" cy="221"/>
              <a:chOff x="0" y="2244"/>
              <a:chExt cx="734" cy="374"/>
            </a:xfrm>
          </p:grpSpPr>
          <p:sp>
            <p:nvSpPr>
              <p:cNvPr id="64" name="Rectangle 44"/>
              <p:cNvSpPr>
                <a:spLocks noChangeArrowheads="1"/>
              </p:cNvSpPr>
              <p:nvPr/>
            </p:nvSpPr>
            <p:spPr bwMode="auto">
              <a:xfrm>
                <a:off x="43" y="224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起始时间</a:t>
                </a:r>
              </a:p>
            </p:txBody>
          </p:sp>
          <p:sp>
            <p:nvSpPr>
              <p:cNvPr id="65" name="Rectangle 45"/>
              <p:cNvSpPr>
                <a:spLocks noChangeArrowheads="1"/>
              </p:cNvSpPr>
              <p:nvPr/>
            </p:nvSpPr>
            <p:spPr bwMode="auto">
              <a:xfrm>
                <a:off x="0" y="2244"/>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9" name="Group 46"/>
            <p:cNvGrpSpPr>
              <a:grpSpLocks/>
            </p:cNvGrpSpPr>
            <p:nvPr/>
          </p:nvGrpSpPr>
          <p:grpSpPr bwMode="auto">
            <a:xfrm>
              <a:off x="3057" y="2233"/>
              <a:ext cx="2578" cy="221"/>
              <a:chOff x="734" y="2244"/>
              <a:chExt cx="1665" cy="374"/>
            </a:xfrm>
          </p:grpSpPr>
          <p:sp>
            <p:nvSpPr>
              <p:cNvPr id="62" name="Rectangle 47"/>
              <p:cNvSpPr>
                <a:spLocks noChangeArrowheads="1"/>
              </p:cNvSpPr>
              <p:nvPr/>
            </p:nvSpPr>
            <p:spPr bwMode="auto">
              <a:xfrm>
                <a:off x="777" y="224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证书的有效期 </a:t>
                </a:r>
              </a:p>
            </p:txBody>
          </p:sp>
          <p:sp>
            <p:nvSpPr>
              <p:cNvPr id="63" name="Rectangle 48"/>
              <p:cNvSpPr>
                <a:spLocks noChangeArrowheads="1"/>
              </p:cNvSpPr>
              <p:nvPr/>
            </p:nvSpPr>
            <p:spPr bwMode="auto">
              <a:xfrm>
                <a:off x="734" y="2244"/>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0" name="Group 49"/>
            <p:cNvGrpSpPr>
              <a:grpSpLocks/>
            </p:cNvGrpSpPr>
            <p:nvPr/>
          </p:nvGrpSpPr>
          <p:grpSpPr bwMode="auto">
            <a:xfrm>
              <a:off x="1920" y="2454"/>
              <a:ext cx="1137" cy="220"/>
              <a:chOff x="0" y="2618"/>
              <a:chExt cx="734" cy="374"/>
            </a:xfrm>
          </p:grpSpPr>
          <p:sp>
            <p:nvSpPr>
              <p:cNvPr id="60" name="Rectangle 50"/>
              <p:cNvSpPr>
                <a:spLocks noChangeArrowheads="1"/>
              </p:cNvSpPr>
              <p:nvPr/>
            </p:nvSpPr>
            <p:spPr bwMode="auto">
              <a:xfrm>
                <a:off x="43" y="261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终止时间</a:t>
                </a:r>
              </a:p>
            </p:txBody>
          </p:sp>
          <p:sp>
            <p:nvSpPr>
              <p:cNvPr id="61" name="Rectangle 51"/>
              <p:cNvSpPr>
                <a:spLocks noChangeArrowheads="1"/>
              </p:cNvSpPr>
              <p:nvPr/>
            </p:nvSpPr>
            <p:spPr bwMode="auto">
              <a:xfrm>
                <a:off x="0" y="2618"/>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1" name="Group 52"/>
            <p:cNvGrpSpPr>
              <a:grpSpLocks/>
            </p:cNvGrpSpPr>
            <p:nvPr/>
          </p:nvGrpSpPr>
          <p:grpSpPr bwMode="auto">
            <a:xfrm>
              <a:off x="3057" y="2454"/>
              <a:ext cx="2578" cy="220"/>
              <a:chOff x="734" y="2618"/>
              <a:chExt cx="1665" cy="374"/>
            </a:xfrm>
          </p:grpSpPr>
          <p:sp>
            <p:nvSpPr>
              <p:cNvPr id="58" name="Rectangle 53"/>
              <p:cNvSpPr>
                <a:spLocks noChangeArrowheads="1"/>
              </p:cNvSpPr>
              <p:nvPr/>
            </p:nvSpPr>
            <p:spPr bwMode="auto">
              <a:xfrm>
                <a:off x="777" y="261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证书的有效期</a:t>
                </a:r>
              </a:p>
            </p:txBody>
          </p:sp>
          <p:sp>
            <p:nvSpPr>
              <p:cNvPr id="59" name="Rectangle 54"/>
              <p:cNvSpPr>
                <a:spLocks noChangeArrowheads="1"/>
              </p:cNvSpPr>
              <p:nvPr/>
            </p:nvSpPr>
            <p:spPr bwMode="auto">
              <a:xfrm>
                <a:off x="734" y="2618"/>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2" name="Group 55"/>
            <p:cNvGrpSpPr>
              <a:grpSpLocks/>
            </p:cNvGrpSpPr>
            <p:nvPr/>
          </p:nvGrpSpPr>
          <p:grpSpPr bwMode="auto">
            <a:xfrm>
              <a:off x="1920" y="2674"/>
              <a:ext cx="1137" cy="226"/>
              <a:chOff x="0" y="2992"/>
              <a:chExt cx="734" cy="384"/>
            </a:xfrm>
          </p:grpSpPr>
          <p:sp>
            <p:nvSpPr>
              <p:cNvPr id="56" name="Rectangle 56"/>
              <p:cNvSpPr>
                <a:spLocks noChangeArrowheads="1"/>
              </p:cNvSpPr>
              <p:nvPr/>
            </p:nvSpPr>
            <p:spPr bwMode="auto">
              <a:xfrm>
                <a:off x="43" y="299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持证者</a:t>
                </a:r>
              </a:p>
            </p:txBody>
          </p:sp>
          <p:sp>
            <p:nvSpPr>
              <p:cNvPr id="57" name="Rectangle 57"/>
              <p:cNvSpPr>
                <a:spLocks noChangeArrowheads="1"/>
              </p:cNvSpPr>
              <p:nvPr/>
            </p:nvSpPr>
            <p:spPr bwMode="auto">
              <a:xfrm>
                <a:off x="0" y="299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3" name="Group 58"/>
            <p:cNvGrpSpPr>
              <a:grpSpLocks/>
            </p:cNvGrpSpPr>
            <p:nvPr/>
          </p:nvGrpSpPr>
          <p:grpSpPr bwMode="auto">
            <a:xfrm>
              <a:off x="3057" y="2674"/>
              <a:ext cx="2578" cy="226"/>
              <a:chOff x="734" y="2992"/>
              <a:chExt cx="1665" cy="384"/>
            </a:xfrm>
          </p:grpSpPr>
          <p:sp>
            <p:nvSpPr>
              <p:cNvPr id="54" name="Rectangle 59"/>
              <p:cNvSpPr>
                <a:spLocks noChangeArrowheads="1"/>
              </p:cNvSpPr>
              <p:nvPr/>
            </p:nvSpPr>
            <p:spPr bwMode="auto">
              <a:xfrm>
                <a:off x="777" y="2992"/>
                <a:ext cx="15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证书持有者的姓名及标识符 </a:t>
                </a:r>
              </a:p>
            </p:txBody>
          </p:sp>
          <p:sp>
            <p:nvSpPr>
              <p:cNvPr id="55" name="Rectangle 60"/>
              <p:cNvSpPr>
                <a:spLocks noChangeArrowheads="1"/>
              </p:cNvSpPr>
              <p:nvPr/>
            </p:nvSpPr>
            <p:spPr bwMode="auto">
              <a:xfrm>
                <a:off x="734" y="2992"/>
                <a:ext cx="16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4" name="Group 61"/>
            <p:cNvGrpSpPr>
              <a:grpSpLocks/>
            </p:cNvGrpSpPr>
            <p:nvPr/>
          </p:nvGrpSpPr>
          <p:grpSpPr bwMode="auto">
            <a:xfrm>
              <a:off x="1920" y="2900"/>
              <a:ext cx="1137" cy="220"/>
              <a:chOff x="0" y="3376"/>
              <a:chExt cx="734" cy="374"/>
            </a:xfrm>
          </p:grpSpPr>
          <p:sp>
            <p:nvSpPr>
              <p:cNvPr id="52" name="Rectangle 62"/>
              <p:cNvSpPr>
                <a:spLocks noChangeArrowheads="1"/>
              </p:cNvSpPr>
              <p:nvPr/>
            </p:nvSpPr>
            <p:spPr bwMode="auto">
              <a:xfrm>
                <a:off x="43" y="3376"/>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算法</a:t>
                </a:r>
              </a:p>
            </p:txBody>
          </p:sp>
          <p:sp>
            <p:nvSpPr>
              <p:cNvPr id="53" name="Rectangle 63"/>
              <p:cNvSpPr>
                <a:spLocks noChangeArrowheads="1"/>
              </p:cNvSpPr>
              <p:nvPr/>
            </p:nvSpPr>
            <p:spPr bwMode="auto">
              <a:xfrm>
                <a:off x="0" y="3376"/>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5" name="Group 64"/>
            <p:cNvGrpSpPr>
              <a:grpSpLocks/>
            </p:cNvGrpSpPr>
            <p:nvPr/>
          </p:nvGrpSpPr>
          <p:grpSpPr bwMode="auto">
            <a:xfrm>
              <a:off x="3057" y="2900"/>
              <a:ext cx="2578" cy="220"/>
              <a:chOff x="734" y="3376"/>
              <a:chExt cx="1665" cy="374"/>
            </a:xfrm>
          </p:grpSpPr>
          <p:sp>
            <p:nvSpPr>
              <p:cNvPr id="50" name="Rectangle 65"/>
              <p:cNvSpPr>
                <a:spLocks noChangeArrowheads="1"/>
              </p:cNvSpPr>
              <p:nvPr/>
            </p:nvSpPr>
            <p:spPr bwMode="auto">
              <a:xfrm>
                <a:off x="777" y="3376"/>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证书的公钥算法</a:t>
                </a:r>
              </a:p>
            </p:txBody>
          </p:sp>
          <p:sp>
            <p:nvSpPr>
              <p:cNvPr id="51" name="Rectangle 66"/>
              <p:cNvSpPr>
                <a:spLocks noChangeArrowheads="1"/>
              </p:cNvSpPr>
              <p:nvPr/>
            </p:nvSpPr>
            <p:spPr bwMode="auto">
              <a:xfrm>
                <a:off x="734" y="3376"/>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6" name="Group 67"/>
            <p:cNvGrpSpPr>
              <a:grpSpLocks/>
            </p:cNvGrpSpPr>
            <p:nvPr/>
          </p:nvGrpSpPr>
          <p:grpSpPr bwMode="auto">
            <a:xfrm>
              <a:off x="1920" y="3120"/>
              <a:ext cx="1137" cy="221"/>
              <a:chOff x="0" y="3750"/>
              <a:chExt cx="734" cy="374"/>
            </a:xfrm>
          </p:grpSpPr>
          <p:sp>
            <p:nvSpPr>
              <p:cNvPr id="48" name="Rectangle 68"/>
              <p:cNvSpPr>
                <a:spLocks noChangeArrowheads="1"/>
              </p:cNvSpPr>
              <p:nvPr/>
            </p:nvSpPr>
            <p:spPr bwMode="auto">
              <a:xfrm>
                <a:off x="43" y="375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参数</a:t>
                </a:r>
              </a:p>
            </p:txBody>
          </p:sp>
          <p:sp>
            <p:nvSpPr>
              <p:cNvPr id="49" name="Rectangle 69"/>
              <p:cNvSpPr>
                <a:spLocks noChangeArrowheads="1"/>
              </p:cNvSpPr>
              <p:nvPr/>
            </p:nvSpPr>
            <p:spPr bwMode="auto">
              <a:xfrm>
                <a:off x="0" y="3750"/>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7" name="Group 70"/>
            <p:cNvGrpSpPr>
              <a:grpSpLocks/>
            </p:cNvGrpSpPr>
            <p:nvPr/>
          </p:nvGrpSpPr>
          <p:grpSpPr bwMode="auto">
            <a:xfrm>
              <a:off x="3057" y="3120"/>
              <a:ext cx="2578" cy="221"/>
              <a:chOff x="734" y="3750"/>
              <a:chExt cx="1665" cy="374"/>
            </a:xfrm>
          </p:grpSpPr>
          <p:sp>
            <p:nvSpPr>
              <p:cNvPr id="46" name="Rectangle 71"/>
              <p:cNvSpPr>
                <a:spLocks noChangeArrowheads="1"/>
              </p:cNvSpPr>
              <p:nvPr/>
            </p:nvSpPr>
            <p:spPr bwMode="auto">
              <a:xfrm>
                <a:off x="777" y="375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证书的公钥参数</a:t>
                </a:r>
              </a:p>
            </p:txBody>
          </p:sp>
          <p:sp>
            <p:nvSpPr>
              <p:cNvPr id="47" name="Rectangle 72"/>
              <p:cNvSpPr>
                <a:spLocks noChangeArrowheads="1"/>
              </p:cNvSpPr>
              <p:nvPr/>
            </p:nvSpPr>
            <p:spPr bwMode="auto">
              <a:xfrm>
                <a:off x="734" y="3750"/>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8" name="Group 73"/>
            <p:cNvGrpSpPr>
              <a:grpSpLocks/>
            </p:cNvGrpSpPr>
            <p:nvPr/>
          </p:nvGrpSpPr>
          <p:grpSpPr bwMode="auto">
            <a:xfrm>
              <a:off x="1920" y="3341"/>
              <a:ext cx="1137" cy="220"/>
              <a:chOff x="0" y="4124"/>
              <a:chExt cx="734" cy="374"/>
            </a:xfrm>
          </p:grpSpPr>
          <p:sp>
            <p:nvSpPr>
              <p:cNvPr id="44" name="Rectangle 74"/>
              <p:cNvSpPr>
                <a:spLocks noChangeArrowheads="1"/>
              </p:cNvSpPr>
              <p:nvPr/>
            </p:nvSpPr>
            <p:spPr bwMode="auto">
              <a:xfrm>
                <a:off x="43" y="412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持证书人公钥</a:t>
                </a:r>
              </a:p>
            </p:txBody>
          </p:sp>
          <p:sp>
            <p:nvSpPr>
              <p:cNvPr id="45" name="Rectangle 75"/>
              <p:cNvSpPr>
                <a:spLocks noChangeArrowheads="1"/>
              </p:cNvSpPr>
              <p:nvPr/>
            </p:nvSpPr>
            <p:spPr bwMode="auto">
              <a:xfrm>
                <a:off x="0" y="4124"/>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9" name="Group 76"/>
            <p:cNvGrpSpPr>
              <a:grpSpLocks/>
            </p:cNvGrpSpPr>
            <p:nvPr/>
          </p:nvGrpSpPr>
          <p:grpSpPr bwMode="auto">
            <a:xfrm>
              <a:off x="3057" y="3341"/>
              <a:ext cx="2578" cy="220"/>
              <a:chOff x="734" y="4124"/>
              <a:chExt cx="1665" cy="374"/>
            </a:xfrm>
          </p:grpSpPr>
          <p:sp>
            <p:nvSpPr>
              <p:cNvPr id="42" name="Rectangle 77"/>
              <p:cNvSpPr>
                <a:spLocks noChangeArrowheads="1"/>
              </p:cNvSpPr>
              <p:nvPr/>
            </p:nvSpPr>
            <p:spPr bwMode="auto">
              <a:xfrm>
                <a:off x="777" y="412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证书的公钥</a:t>
                </a:r>
              </a:p>
            </p:txBody>
          </p:sp>
          <p:sp>
            <p:nvSpPr>
              <p:cNvPr id="43" name="Rectangle 78"/>
              <p:cNvSpPr>
                <a:spLocks noChangeArrowheads="1"/>
              </p:cNvSpPr>
              <p:nvPr/>
            </p:nvSpPr>
            <p:spPr bwMode="auto">
              <a:xfrm>
                <a:off x="734" y="4124"/>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0" name="Group 79"/>
            <p:cNvGrpSpPr>
              <a:grpSpLocks/>
            </p:cNvGrpSpPr>
            <p:nvPr/>
          </p:nvGrpSpPr>
          <p:grpSpPr bwMode="auto">
            <a:xfrm>
              <a:off x="1920" y="3561"/>
              <a:ext cx="1137" cy="220"/>
              <a:chOff x="0" y="4498"/>
              <a:chExt cx="734" cy="374"/>
            </a:xfrm>
          </p:grpSpPr>
          <p:sp>
            <p:nvSpPr>
              <p:cNvPr id="40" name="Rectangle 80"/>
              <p:cNvSpPr>
                <a:spLocks noChangeArrowheads="1"/>
              </p:cNvSpPr>
              <p:nvPr/>
            </p:nvSpPr>
            <p:spPr bwMode="auto">
              <a:xfrm>
                <a:off x="43" y="449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扩展部分</a:t>
                </a:r>
              </a:p>
            </p:txBody>
          </p:sp>
          <p:sp>
            <p:nvSpPr>
              <p:cNvPr id="41" name="Rectangle 81"/>
              <p:cNvSpPr>
                <a:spLocks noChangeArrowheads="1"/>
              </p:cNvSpPr>
              <p:nvPr/>
            </p:nvSpPr>
            <p:spPr bwMode="auto">
              <a:xfrm>
                <a:off x="0" y="4498"/>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1" name="Group 82"/>
            <p:cNvGrpSpPr>
              <a:grpSpLocks/>
            </p:cNvGrpSpPr>
            <p:nvPr/>
          </p:nvGrpSpPr>
          <p:grpSpPr bwMode="auto">
            <a:xfrm>
              <a:off x="3057" y="3561"/>
              <a:ext cx="2578" cy="220"/>
              <a:chOff x="734" y="4498"/>
              <a:chExt cx="1665" cy="374"/>
            </a:xfrm>
          </p:grpSpPr>
          <p:sp>
            <p:nvSpPr>
              <p:cNvPr id="38" name="Rectangle 83"/>
              <p:cNvSpPr>
                <a:spLocks noChangeArrowheads="1"/>
              </p:cNvSpPr>
              <p:nvPr/>
            </p:nvSpPr>
            <p:spPr bwMode="auto">
              <a:xfrm>
                <a:off x="777" y="449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en-US" altLang="zh-CN" sz="1600" b="1">
                    <a:solidFill>
                      <a:srgbClr val="A50021"/>
                    </a:solidFill>
                  </a:rPr>
                  <a:t>CA</a:t>
                </a:r>
                <a:r>
                  <a:rPr lang="zh-CN" altLang="en-US" sz="1600" b="1">
                    <a:solidFill>
                      <a:srgbClr val="A50021"/>
                    </a:solidFill>
                  </a:rPr>
                  <a:t>对该证书的附加信息，如密钥的用途</a:t>
                </a:r>
              </a:p>
            </p:txBody>
          </p:sp>
          <p:sp>
            <p:nvSpPr>
              <p:cNvPr id="39" name="Rectangle 84"/>
              <p:cNvSpPr>
                <a:spLocks noChangeArrowheads="1"/>
              </p:cNvSpPr>
              <p:nvPr/>
            </p:nvSpPr>
            <p:spPr bwMode="auto">
              <a:xfrm>
                <a:off x="734" y="4498"/>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2" name="Group 85"/>
            <p:cNvGrpSpPr>
              <a:grpSpLocks/>
            </p:cNvGrpSpPr>
            <p:nvPr/>
          </p:nvGrpSpPr>
          <p:grpSpPr bwMode="auto">
            <a:xfrm>
              <a:off x="1917" y="3786"/>
              <a:ext cx="1137" cy="220"/>
              <a:chOff x="0" y="4498"/>
              <a:chExt cx="734" cy="374"/>
            </a:xfrm>
          </p:grpSpPr>
          <p:sp>
            <p:nvSpPr>
              <p:cNvPr id="36" name="Rectangle 86"/>
              <p:cNvSpPr>
                <a:spLocks noChangeArrowheads="1"/>
              </p:cNvSpPr>
              <p:nvPr/>
            </p:nvSpPr>
            <p:spPr bwMode="auto">
              <a:xfrm>
                <a:off x="43" y="449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数字签名</a:t>
                </a:r>
              </a:p>
            </p:txBody>
          </p:sp>
          <p:sp>
            <p:nvSpPr>
              <p:cNvPr id="37" name="Rectangle 87"/>
              <p:cNvSpPr>
                <a:spLocks noChangeArrowheads="1"/>
              </p:cNvSpPr>
              <p:nvPr/>
            </p:nvSpPr>
            <p:spPr bwMode="auto">
              <a:xfrm>
                <a:off x="0" y="4498"/>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3" name="Group 88"/>
            <p:cNvGrpSpPr>
              <a:grpSpLocks/>
            </p:cNvGrpSpPr>
            <p:nvPr/>
          </p:nvGrpSpPr>
          <p:grpSpPr bwMode="auto">
            <a:xfrm>
              <a:off x="3054" y="3786"/>
              <a:ext cx="2578" cy="220"/>
              <a:chOff x="734" y="4498"/>
              <a:chExt cx="1665" cy="374"/>
            </a:xfrm>
          </p:grpSpPr>
          <p:sp>
            <p:nvSpPr>
              <p:cNvPr id="34" name="Rectangle 89"/>
              <p:cNvSpPr>
                <a:spLocks noChangeArrowheads="1"/>
              </p:cNvSpPr>
              <p:nvPr/>
            </p:nvSpPr>
            <p:spPr bwMode="auto">
              <a:xfrm>
                <a:off x="777" y="449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600" b="1">
                    <a:solidFill>
                      <a:srgbClr val="A50021"/>
                    </a:solidFill>
                  </a:rPr>
                  <a:t>证书所有数据经</a:t>
                </a:r>
                <a:r>
                  <a:rPr lang="en-US" altLang="zh-CN" sz="1600" b="1">
                    <a:solidFill>
                      <a:srgbClr val="A50021"/>
                    </a:solidFill>
                  </a:rPr>
                  <a:t>H</a:t>
                </a:r>
                <a:r>
                  <a:rPr lang="zh-CN" altLang="en-US" sz="1600" b="1">
                    <a:solidFill>
                      <a:srgbClr val="A50021"/>
                    </a:solidFill>
                  </a:rPr>
                  <a:t>运行后</a:t>
                </a:r>
                <a:r>
                  <a:rPr lang="en-US" altLang="zh-CN" sz="1600" b="1">
                    <a:solidFill>
                      <a:srgbClr val="A50021"/>
                    </a:solidFill>
                  </a:rPr>
                  <a:t>CA</a:t>
                </a:r>
                <a:r>
                  <a:rPr lang="zh-CN" altLang="en-US" sz="1600" b="1">
                    <a:solidFill>
                      <a:srgbClr val="A50021"/>
                    </a:solidFill>
                  </a:rPr>
                  <a:t>用私钥签名</a:t>
                </a:r>
              </a:p>
            </p:txBody>
          </p:sp>
          <p:sp>
            <p:nvSpPr>
              <p:cNvPr id="35" name="Rectangle 90"/>
              <p:cNvSpPr>
                <a:spLocks noChangeArrowheads="1"/>
              </p:cNvSpPr>
              <p:nvPr/>
            </p:nvSpPr>
            <p:spPr bwMode="auto">
              <a:xfrm>
                <a:off x="734" y="4498"/>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spTree>
    <p:extLst>
      <p:ext uri="{BB962C8B-B14F-4D97-AF65-F5344CB8AC3E}">
        <p14:creationId xmlns:p14="http://schemas.microsoft.com/office/powerpoint/2010/main" val="304068893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证书的</a:t>
            </a:r>
            <a:r>
              <a:rPr lang="zh-CN" altLang="en-US" dirty="0" smtClean="0"/>
              <a:t>使用</a:t>
            </a:r>
            <a:r>
              <a:rPr lang="en-US" altLang="zh-CN" dirty="0" smtClean="0"/>
              <a:t>——</a:t>
            </a:r>
            <a:r>
              <a:rPr lang="zh-CN" altLang="en-US" dirty="0" smtClean="0"/>
              <a:t>基于证书的认证</a:t>
            </a:r>
            <a:endParaRPr lang="zh-CN" altLang="en-US" dirty="0"/>
          </a:p>
        </p:txBody>
      </p:sp>
      <p:grpSp>
        <p:nvGrpSpPr>
          <p:cNvPr id="3" name="组合 11"/>
          <p:cNvGrpSpPr/>
          <p:nvPr/>
        </p:nvGrpSpPr>
        <p:grpSpPr>
          <a:xfrm>
            <a:off x="971600" y="1594891"/>
            <a:ext cx="7062788" cy="4570413"/>
            <a:chOff x="1752600" y="1981200"/>
            <a:chExt cx="7062788" cy="4570413"/>
          </a:xfrm>
        </p:grpSpPr>
        <p:grpSp>
          <p:nvGrpSpPr>
            <p:cNvPr id="4" name="Group 4"/>
            <p:cNvGrpSpPr>
              <a:grpSpLocks/>
            </p:cNvGrpSpPr>
            <p:nvPr/>
          </p:nvGrpSpPr>
          <p:grpSpPr bwMode="auto">
            <a:xfrm>
              <a:off x="3505200" y="2667000"/>
              <a:ext cx="3505200" cy="457200"/>
              <a:chOff x="2208" y="1680"/>
              <a:chExt cx="2208" cy="288"/>
            </a:xfrm>
          </p:grpSpPr>
          <p:sp>
            <p:nvSpPr>
              <p:cNvPr id="39" name="Line 5"/>
              <p:cNvSpPr>
                <a:spLocks noChangeShapeType="1"/>
              </p:cNvSpPr>
              <p:nvPr/>
            </p:nvSpPr>
            <p:spPr bwMode="auto">
              <a:xfrm>
                <a:off x="2208" y="1968"/>
                <a:ext cx="22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6"/>
              <p:cNvSpPr>
                <a:spLocks noChangeArrowheads="1"/>
              </p:cNvSpPr>
              <p:nvPr/>
            </p:nvSpPr>
            <p:spPr bwMode="auto">
              <a:xfrm>
                <a:off x="2496" y="1680"/>
                <a:ext cx="1584"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rPr>
                  <a:t>① </a:t>
                </a:r>
                <a:r>
                  <a:rPr lang="zh-CN" altLang="en-US" sz="2000" b="1">
                    <a:solidFill>
                      <a:srgbClr val="A50021"/>
                    </a:solidFill>
                  </a:rPr>
                  <a:t>请求访问</a:t>
                </a:r>
                <a:endParaRPr lang="zh-CN" altLang="en-US" sz="2000" b="1">
                  <a:solidFill>
                    <a:srgbClr val="A50021"/>
                  </a:solidFill>
                  <a:sym typeface="Symbol" pitchFamily="18" charset="2"/>
                </a:endParaRPr>
              </a:p>
            </p:txBody>
          </p:sp>
        </p:grpSp>
        <p:grpSp>
          <p:nvGrpSpPr>
            <p:cNvPr id="5" name="Group 7"/>
            <p:cNvGrpSpPr>
              <a:grpSpLocks/>
            </p:cNvGrpSpPr>
            <p:nvPr/>
          </p:nvGrpSpPr>
          <p:grpSpPr bwMode="auto">
            <a:xfrm>
              <a:off x="3505200" y="3276600"/>
              <a:ext cx="3505200" cy="457200"/>
              <a:chOff x="2208" y="2064"/>
              <a:chExt cx="2208" cy="288"/>
            </a:xfrm>
          </p:grpSpPr>
          <p:sp>
            <p:nvSpPr>
              <p:cNvPr id="37" name="Line 8"/>
              <p:cNvSpPr>
                <a:spLocks noChangeShapeType="1"/>
              </p:cNvSpPr>
              <p:nvPr/>
            </p:nvSpPr>
            <p:spPr bwMode="auto">
              <a:xfrm flipH="1" flipV="1">
                <a:off x="2208" y="2352"/>
                <a:ext cx="22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9"/>
              <p:cNvSpPr>
                <a:spLocks noChangeArrowheads="1"/>
              </p:cNvSpPr>
              <p:nvPr/>
            </p:nvSpPr>
            <p:spPr bwMode="auto">
              <a:xfrm>
                <a:off x="2496" y="2064"/>
                <a:ext cx="1536"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rPr>
                  <a:t>②  </a:t>
                </a:r>
                <a:r>
                  <a:rPr lang="zh-CN" altLang="en-US" sz="2000" b="1">
                    <a:solidFill>
                      <a:srgbClr val="A50021"/>
                    </a:solidFill>
                    <a:sym typeface="Symbol" pitchFamily="18" charset="2"/>
                  </a:rPr>
                  <a:t>要求出示证书*</a:t>
                </a:r>
              </a:p>
            </p:txBody>
          </p:sp>
        </p:grpSp>
        <p:grpSp>
          <p:nvGrpSpPr>
            <p:cNvPr id="6" name="Group 10"/>
            <p:cNvGrpSpPr>
              <a:grpSpLocks/>
            </p:cNvGrpSpPr>
            <p:nvPr/>
          </p:nvGrpSpPr>
          <p:grpSpPr bwMode="auto">
            <a:xfrm>
              <a:off x="3505200" y="3810000"/>
              <a:ext cx="3505200" cy="457200"/>
              <a:chOff x="2208" y="2400"/>
              <a:chExt cx="2208" cy="288"/>
            </a:xfrm>
          </p:grpSpPr>
          <p:sp>
            <p:nvSpPr>
              <p:cNvPr id="35" name="Line 11"/>
              <p:cNvSpPr>
                <a:spLocks noChangeShapeType="1"/>
              </p:cNvSpPr>
              <p:nvPr/>
            </p:nvSpPr>
            <p:spPr bwMode="auto">
              <a:xfrm>
                <a:off x="2208" y="2688"/>
                <a:ext cx="22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12"/>
              <p:cNvSpPr>
                <a:spLocks noChangeArrowheads="1"/>
              </p:cNvSpPr>
              <p:nvPr/>
            </p:nvSpPr>
            <p:spPr bwMode="auto">
              <a:xfrm>
                <a:off x="2496" y="2400"/>
                <a:ext cx="1680"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rPr>
                  <a:t>③  </a:t>
                </a:r>
                <a:r>
                  <a:rPr lang="zh-CN" altLang="en-US" sz="2000" b="1">
                    <a:solidFill>
                      <a:srgbClr val="A50021"/>
                    </a:solidFill>
                    <a:sym typeface="Symbol" pitchFamily="18" charset="2"/>
                  </a:rPr>
                  <a:t>提交数字证书*</a:t>
                </a:r>
              </a:p>
            </p:txBody>
          </p:sp>
        </p:grpSp>
        <p:grpSp>
          <p:nvGrpSpPr>
            <p:cNvPr id="7" name="Group 13"/>
            <p:cNvGrpSpPr>
              <a:grpSpLocks/>
            </p:cNvGrpSpPr>
            <p:nvPr/>
          </p:nvGrpSpPr>
          <p:grpSpPr bwMode="auto">
            <a:xfrm>
              <a:off x="3505200" y="4343400"/>
              <a:ext cx="3505200" cy="457200"/>
              <a:chOff x="2208" y="2736"/>
              <a:chExt cx="2208" cy="288"/>
            </a:xfrm>
          </p:grpSpPr>
          <p:sp>
            <p:nvSpPr>
              <p:cNvPr id="33" name="Line 14"/>
              <p:cNvSpPr>
                <a:spLocks noChangeShapeType="1"/>
              </p:cNvSpPr>
              <p:nvPr/>
            </p:nvSpPr>
            <p:spPr bwMode="auto">
              <a:xfrm flipH="1" flipV="1">
                <a:off x="2208" y="3024"/>
                <a:ext cx="22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15"/>
              <p:cNvSpPr>
                <a:spLocks noChangeArrowheads="1"/>
              </p:cNvSpPr>
              <p:nvPr/>
            </p:nvSpPr>
            <p:spPr bwMode="auto">
              <a:xfrm>
                <a:off x="2496" y="2736"/>
                <a:ext cx="1776"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latin typeface="宋体" pitchFamily="2" charset="-122"/>
                  </a:rPr>
                  <a:t>④</a:t>
                </a:r>
                <a:r>
                  <a:rPr lang="en-US" altLang="zh-CN" sz="2000" b="1">
                    <a:solidFill>
                      <a:srgbClr val="A50021"/>
                    </a:solidFill>
                  </a:rPr>
                  <a:t>  </a:t>
                </a:r>
                <a:r>
                  <a:rPr lang="zh-CN" altLang="en-US" sz="2000" b="1" smtClean="0">
                    <a:solidFill>
                      <a:srgbClr val="A50021"/>
                    </a:solidFill>
                    <a:sym typeface="Symbol" pitchFamily="18" charset="2"/>
                  </a:rPr>
                  <a:t>随机数</a:t>
                </a:r>
                <a:r>
                  <a:rPr lang="en-US" altLang="zh-CN" sz="2000" b="1">
                    <a:solidFill>
                      <a:srgbClr val="A50021"/>
                    </a:solidFill>
                    <a:sym typeface="Symbol" pitchFamily="18" charset="2"/>
                  </a:rPr>
                  <a:t>N(</a:t>
                </a:r>
                <a:r>
                  <a:rPr lang="zh-CN" altLang="en-US" sz="2000" b="1">
                    <a:solidFill>
                      <a:srgbClr val="A50021"/>
                    </a:solidFill>
                    <a:sym typeface="Symbol" pitchFamily="18" charset="2"/>
                  </a:rPr>
                  <a:t>质询</a:t>
                </a:r>
                <a:r>
                  <a:rPr lang="en-US" altLang="zh-CN" sz="2000" b="1">
                    <a:solidFill>
                      <a:srgbClr val="A50021"/>
                    </a:solidFill>
                    <a:sym typeface="Symbol" pitchFamily="18" charset="2"/>
                  </a:rPr>
                  <a:t>)</a:t>
                </a:r>
              </a:p>
            </p:txBody>
          </p:sp>
        </p:grpSp>
        <p:grpSp>
          <p:nvGrpSpPr>
            <p:cNvPr id="8" name="Group 16"/>
            <p:cNvGrpSpPr>
              <a:grpSpLocks/>
            </p:cNvGrpSpPr>
            <p:nvPr/>
          </p:nvGrpSpPr>
          <p:grpSpPr bwMode="auto">
            <a:xfrm>
              <a:off x="3505200" y="4876800"/>
              <a:ext cx="3505200" cy="457200"/>
              <a:chOff x="2208" y="3072"/>
              <a:chExt cx="2208" cy="288"/>
            </a:xfrm>
          </p:grpSpPr>
          <p:sp>
            <p:nvSpPr>
              <p:cNvPr id="31" name="Line 17"/>
              <p:cNvSpPr>
                <a:spLocks noChangeShapeType="1"/>
              </p:cNvSpPr>
              <p:nvPr/>
            </p:nvSpPr>
            <p:spPr bwMode="auto">
              <a:xfrm>
                <a:off x="2208" y="3360"/>
                <a:ext cx="22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18"/>
              <p:cNvSpPr>
                <a:spLocks noChangeArrowheads="1"/>
              </p:cNvSpPr>
              <p:nvPr/>
            </p:nvSpPr>
            <p:spPr bwMode="auto">
              <a:xfrm>
                <a:off x="2496" y="3072"/>
                <a:ext cx="1584"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latin typeface="宋体" pitchFamily="2" charset="-122"/>
                  </a:rPr>
                  <a:t>⑤</a:t>
                </a:r>
                <a:r>
                  <a:rPr lang="en-US" altLang="zh-CN" sz="2000" b="1">
                    <a:solidFill>
                      <a:srgbClr val="A50021"/>
                    </a:solidFill>
                  </a:rPr>
                  <a:t>  </a:t>
                </a:r>
                <a:r>
                  <a:rPr lang="zh-CN" altLang="en-US" sz="2000" b="1">
                    <a:solidFill>
                      <a:srgbClr val="A50021"/>
                    </a:solidFill>
                    <a:sym typeface="Symbol" pitchFamily="18" charset="2"/>
                  </a:rPr>
                  <a:t>响应</a:t>
                </a:r>
              </a:p>
            </p:txBody>
          </p:sp>
        </p:grpSp>
        <p:sp>
          <p:nvSpPr>
            <p:cNvPr id="18" name="Rectangle 19"/>
            <p:cNvSpPr>
              <a:spLocks noChangeArrowheads="1"/>
            </p:cNvSpPr>
            <p:nvPr/>
          </p:nvSpPr>
          <p:spPr bwMode="auto">
            <a:xfrm>
              <a:off x="7086600" y="3810000"/>
              <a:ext cx="17287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a:t>用</a:t>
              </a:r>
              <a:r>
                <a:rPr lang="en-US" altLang="zh-CN" sz="1800" b="1" smtClean="0"/>
                <a:t>CA</a:t>
              </a:r>
              <a:r>
                <a:rPr lang="zh-CN" altLang="en-US" sz="1800" b="1" smtClean="0"/>
                <a:t>证书验证证书真实性，有效性</a:t>
              </a:r>
              <a:endParaRPr lang="zh-CN" altLang="en-US" sz="1800" b="1" i="1"/>
            </a:p>
          </p:txBody>
        </p:sp>
        <p:grpSp>
          <p:nvGrpSpPr>
            <p:cNvPr id="9" name="Group 20"/>
            <p:cNvGrpSpPr>
              <a:grpSpLocks/>
            </p:cNvGrpSpPr>
            <p:nvPr/>
          </p:nvGrpSpPr>
          <p:grpSpPr bwMode="auto">
            <a:xfrm>
              <a:off x="1752600" y="1981200"/>
              <a:ext cx="7010400" cy="4570413"/>
              <a:chOff x="1104" y="1248"/>
              <a:chExt cx="4416" cy="2879"/>
            </a:xfrm>
          </p:grpSpPr>
          <p:grpSp>
            <p:nvGrpSpPr>
              <p:cNvPr id="10" name="Group 21"/>
              <p:cNvGrpSpPr>
                <a:grpSpLocks/>
              </p:cNvGrpSpPr>
              <p:nvPr/>
            </p:nvGrpSpPr>
            <p:grpSpPr bwMode="auto">
              <a:xfrm>
                <a:off x="1104" y="1584"/>
                <a:ext cx="4416" cy="2543"/>
                <a:chOff x="1104" y="1584"/>
                <a:chExt cx="4416" cy="2543"/>
              </a:xfrm>
            </p:grpSpPr>
            <p:sp>
              <p:nvSpPr>
                <p:cNvPr id="25" name="Rectangle 22"/>
                <p:cNvSpPr>
                  <a:spLocks noChangeArrowheads="1"/>
                </p:cNvSpPr>
                <p:nvPr/>
              </p:nvSpPr>
              <p:spPr bwMode="auto">
                <a:xfrm>
                  <a:off x="1104" y="1584"/>
                  <a:ext cx="1104" cy="22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23"/>
                <p:cNvSpPr>
                  <a:spLocks noChangeArrowheads="1"/>
                </p:cNvSpPr>
                <p:nvPr/>
              </p:nvSpPr>
              <p:spPr bwMode="auto">
                <a:xfrm>
                  <a:off x="4416" y="1584"/>
                  <a:ext cx="1104" cy="22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24"/>
                <p:cNvSpPr>
                  <a:spLocks noChangeArrowheads="1"/>
                </p:cNvSpPr>
                <p:nvPr/>
              </p:nvSpPr>
              <p:spPr bwMode="auto">
                <a:xfrm>
                  <a:off x="1296" y="3829"/>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rPr>
                    <a:t>客户端</a:t>
                  </a:r>
                </a:p>
              </p:txBody>
            </p:sp>
            <p:sp>
              <p:nvSpPr>
                <p:cNvPr id="28" name="Rectangle 25"/>
                <p:cNvSpPr>
                  <a:spLocks noChangeArrowheads="1"/>
                </p:cNvSpPr>
                <p:nvPr/>
              </p:nvSpPr>
              <p:spPr bwMode="auto">
                <a:xfrm>
                  <a:off x="4896" y="3877"/>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rPr>
                    <a:t>服务器</a:t>
                  </a:r>
                </a:p>
              </p:txBody>
            </p:sp>
            <p:graphicFrame>
              <p:nvGraphicFramePr>
                <p:cNvPr id="29" name="Object 26"/>
                <p:cNvGraphicFramePr>
                  <a:graphicFrameLocks noChangeAspect="1"/>
                </p:cNvGraphicFramePr>
                <p:nvPr/>
              </p:nvGraphicFramePr>
              <p:xfrm>
                <a:off x="1392" y="1680"/>
                <a:ext cx="474" cy="576"/>
              </p:xfrm>
              <a:graphic>
                <a:graphicData uri="http://schemas.openxmlformats.org/presentationml/2006/ole">
                  <mc:AlternateContent xmlns:mc="http://schemas.openxmlformats.org/markup-compatibility/2006">
                    <mc:Choice xmlns:v="urn:schemas-microsoft-com:vml" Requires="v">
                      <p:oleObj spid="_x0000_s14377" name="位图图像" r:id="rId3" imgW="352474" imgH="600159" progId="PBrush">
                        <p:embed/>
                      </p:oleObj>
                    </mc:Choice>
                    <mc:Fallback>
                      <p:oleObj name="位图图像" r:id="rId3" imgW="352474" imgH="600159" progId="PBrush">
                        <p:embed/>
                        <p:pic>
                          <p:nvPicPr>
                            <p:cNvPr id="29"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1680"/>
                              <a:ext cx="474"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 y="1680"/>
                  <a:ext cx="43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Rectangle 28"/>
              <p:cNvSpPr>
                <a:spLocks noChangeArrowheads="1"/>
              </p:cNvSpPr>
              <p:nvPr/>
            </p:nvSpPr>
            <p:spPr bwMode="auto">
              <a:xfrm>
                <a:off x="1248" y="1248"/>
                <a:ext cx="32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客户端请求访问服务器的单向鉴别过程：</a:t>
                </a:r>
              </a:p>
            </p:txBody>
          </p:sp>
        </p:grpSp>
        <p:sp>
          <p:nvSpPr>
            <p:cNvPr id="20" name="Rectangle 29"/>
            <p:cNvSpPr>
              <a:spLocks noChangeArrowheads="1"/>
            </p:cNvSpPr>
            <p:nvPr/>
          </p:nvSpPr>
          <p:spPr bwMode="auto">
            <a:xfrm>
              <a:off x="4114800" y="5562600"/>
              <a:ext cx="1828800" cy="336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1600">
                  <a:solidFill>
                    <a:srgbClr val="A50021"/>
                  </a:solidFill>
                  <a:latin typeface="宋体" pitchFamily="2" charset="-122"/>
                </a:rPr>
                <a:t>（*为可选方式）</a:t>
              </a:r>
              <a:endParaRPr lang="zh-CN" altLang="en-US" sz="1600">
                <a:solidFill>
                  <a:srgbClr val="A50021"/>
                </a:solidFill>
                <a:sym typeface="Symbol" pitchFamily="18" charset="2"/>
              </a:endParaRPr>
            </a:p>
          </p:txBody>
        </p:sp>
        <p:sp>
          <p:nvSpPr>
            <p:cNvPr id="21" name="Rectangle 30"/>
            <p:cNvSpPr>
              <a:spLocks noChangeArrowheads="1"/>
            </p:cNvSpPr>
            <p:nvPr/>
          </p:nvSpPr>
          <p:spPr bwMode="auto">
            <a:xfrm>
              <a:off x="1905000" y="4823421"/>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smtClean="0"/>
                <a:t>用私钥运算</a:t>
              </a:r>
              <a:endParaRPr lang="zh-CN" altLang="en-US" sz="1800" b="1" i="1"/>
            </a:p>
          </p:txBody>
        </p:sp>
        <p:sp>
          <p:nvSpPr>
            <p:cNvPr id="22" name="Rectangle 31"/>
            <p:cNvSpPr>
              <a:spLocks noChangeArrowheads="1"/>
            </p:cNvSpPr>
            <p:nvPr/>
          </p:nvSpPr>
          <p:spPr bwMode="auto">
            <a:xfrm>
              <a:off x="7086600" y="51054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a:t>完成鉴别 </a:t>
              </a:r>
              <a:endParaRPr lang="zh-CN" altLang="en-US" sz="1800" b="1" i="1"/>
            </a:p>
          </p:txBody>
        </p:sp>
      </p:grpSp>
    </p:spTree>
    <p:extLst>
      <p:ext uri="{BB962C8B-B14F-4D97-AF65-F5344CB8AC3E}">
        <p14:creationId xmlns:p14="http://schemas.microsoft.com/office/powerpoint/2010/main" val="2794694309"/>
      </p:ext>
    </p:extLst>
  </p:cSld>
  <p:clrMapOvr>
    <a:masterClrMapping/>
  </p:clrMapOvr>
  <p:transition spd="slow">
    <p:pull/>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mtClean="0"/>
              <a:t>软件开发商对软件代码数字签名。</a:t>
            </a:r>
            <a:endParaRPr lang="en-US" altLang="zh-CN" smtClean="0"/>
          </a:p>
          <a:p>
            <a:r>
              <a:rPr lang="zh-CN" altLang="en-US" smtClean="0"/>
              <a:t>数字签名标识</a:t>
            </a:r>
            <a:r>
              <a:rPr lang="zh-CN" altLang="en-US"/>
              <a:t>软件</a:t>
            </a:r>
            <a:r>
              <a:rPr lang="zh-CN" altLang="en-US" smtClean="0"/>
              <a:t>来源、开发者真实</a:t>
            </a:r>
            <a:r>
              <a:rPr lang="zh-CN" altLang="en-US"/>
              <a:t>身份，</a:t>
            </a:r>
            <a:r>
              <a:rPr lang="zh-CN" altLang="en-US" smtClean="0"/>
              <a:t>保证</a:t>
            </a:r>
            <a:r>
              <a:rPr lang="zh-CN" altLang="en-US"/>
              <a:t>签名</a:t>
            </a:r>
            <a:r>
              <a:rPr lang="zh-CN" altLang="en-US" smtClean="0"/>
              <a:t>代码不</a:t>
            </a:r>
            <a:r>
              <a:rPr lang="zh-CN" altLang="en-US"/>
              <a:t>被恶意篡改</a:t>
            </a:r>
            <a:r>
              <a:rPr lang="zh-CN" altLang="en-US" smtClean="0"/>
              <a:t>。</a:t>
            </a:r>
            <a:endParaRPr lang="en-US" altLang="zh-CN" smtClean="0"/>
          </a:p>
          <a:p>
            <a:r>
              <a:rPr lang="zh-CN" altLang="en-US" smtClean="0"/>
              <a:t>用户能验证代码可信度</a:t>
            </a:r>
            <a:r>
              <a:rPr lang="zh-CN" altLang="en-US"/>
              <a:t>。</a:t>
            </a:r>
          </a:p>
        </p:txBody>
      </p:sp>
      <p:sp>
        <p:nvSpPr>
          <p:cNvPr id="2" name="标题 1"/>
          <p:cNvSpPr>
            <a:spLocks noGrp="1"/>
          </p:cNvSpPr>
          <p:nvPr>
            <p:ph type="title"/>
          </p:nvPr>
        </p:nvSpPr>
        <p:spPr/>
        <p:txBody>
          <a:bodyPr/>
          <a:lstStyle/>
          <a:p>
            <a:r>
              <a:rPr lang="zh-CN" altLang="en-US" smtClean="0"/>
              <a:t>代码签名证书</a:t>
            </a:r>
            <a:endParaRPr lang="zh-CN" altLang="en-US"/>
          </a:p>
        </p:txBody>
      </p:sp>
      <p:pic>
        <p:nvPicPr>
          <p:cNvPr id="343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04864"/>
            <a:ext cx="443865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30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340768"/>
            <a:ext cx="39909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30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628800"/>
            <a:ext cx="39909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36831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042"/>
                                        </p:tgtEl>
                                        <p:attrNameLst>
                                          <p:attrName>style.visibility</p:attrName>
                                        </p:attrNameLst>
                                      </p:cBhvr>
                                      <p:to>
                                        <p:strVal val="visible"/>
                                      </p:to>
                                    </p:set>
                                    <p:anim calcmode="lin" valueType="num">
                                      <p:cBhvr additive="base">
                                        <p:cTn id="7" dur="500" fill="hold"/>
                                        <p:tgtEl>
                                          <p:spTgt spid="343042"/>
                                        </p:tgtEl>
                                        <p:attrNameLst>
                                          <p:attrName>ppt_x</p:attrName>
                                        </p:attrNameLst>
                                      </p:cBhvr>
                                      <p:tavLst>
                                        <p:tav tm="0">
                                          <p:val>
                                            <p:strVal val="#ppt_x"/>
                                          </p:val>
                                        </p:tav>
                                        <p:tav tm="100000">
                                          <p:val>
                                            <p:strVal val="#ppt_x"/>
                                          </p:val>
                                        </p:tav>
                                      </p:tavLst>
                                    </p:anim>
                                    <p:anim calcmode="lin" valueType="num">
                                      <p:cBhvr additive="base">
                                        <p:cTn id="8" dur="500" fill="hold"/>
                                        <p:tgtEl>
                                          <p:spTgt spid="3430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3044"/>
                                        </p:tgtEl>
                                        <p:attrNameLst>
                                          <p:attrName>style.visibility</p:attrName>
                                        </p:attrNameLst>
                                      </p:cBhvr>
                                      <p:to>
                                        <p:strVal val="visible"/>
                                      </p:to>
                                    </p:set>
                                    <p:anim calcmode="lin" valueType="num">
                                      <p:cBhvr additive="base">
                                        <p:cTn id="13" dur="500" fill="hold"/>
                                        <p:tgtEl>
                                          <p:spTgt spid="343044"/>
                                        </p:tgtEl>
                                        <p:attrNameLst>
                                          <p:attrName>ppt_x</p:attrName>
                                        </p:attrNameLst>
                                      </p:cBhvr>
                                      <p:tavLst>
                                        <p:tav tm="0">
                                          <p:val>
                                            <p:strVal val="#ppt_x"/>
                                          </p:val>
                                        </p:tav>
                                        <p:tav tm="100000">
                                          <p:val>
                                            <p:strVal val="#ppt_x"/>
                                          </p:val>
                                        </p:tav>
                                      </p:tavLst>
                                    </p:anim>
                                    <p:anim calcmode="lin" valueType="num">
                                      <p:cBhvr additive="base">
                                        <p:cTn id="14" dur="500" fill="hold"/>
                                        <p:tgtEl>
                                          <p:spTgt spid="3430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3045"/>
                                        </p:tgtEl>
                                        <p:attrNameLst>
                                          <p:attrName>style.visibility</p:attrName>
                                        </p:attrNameLst>
                                      </p:cBhvr>
                                      <p:to>
                                        <p:strVal val="visible"/>
                                      </p:to>
                                    </p:set>
                                    <p:anim calcmode="lin" valueType="num">
                                      <p:cBhvr additive="base">
                                        <p:cTn id="19" dur="500" fill="hold"/>
                                        <p:tgtEl>
                                          <p:spTgt spid="343045"/>
                                        </p:tgtEl>
                                        <p:attrNameLst>
                                          <p:attrName>ppt_x</p:attrName>
                                        </p:attrNameLst>
                                      </p:cBhvr>
                                      <p:tavLst>
                                        <p:tav tm="0">
                                          <p:val>
                                            <p:strVal val="#ppt_x"/>
                                          </p:val>
                                        </p:tav>
                                        <p:tav tm="100000">
                                          <p:val>
                                            <p:strVal val="#ppt_x"/>
                                          </p:val>
                                        </p:tav>
                                      </p:tavLst>
                                    </p:anim>
                                    <p:anim calcmode="lin" valueType="num">
                                      <p:cBhvr additive="base">
                                        <p:cTn id="20" dur="500" fill="hold"/>
                                        <p:tgtEl>
                                          <p:spTgt spid="343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en-US" smtClean="0"/>
              <a:t>软件发表者</a:t>
            </a:r>
            <a:endParaRPr lang="en-US" altLang="zh-CN" smtClean="0"/>
          </a:p>
          <a:p>
            <a:pPr lvl="1"/>
            <a:r>
              <a:rPr lang="zh-CN" altLang="en-US" smtClean="0"/>
              <a:t>申请</a:t>
            </a:r>
            <a:r>
              <a:rPr lang="zh-CN" altLang="en-US"/>
              <a:t>数字证书</a:t>
            </a:r>
          </a:p>
          <a:p>
            <a:pPr lvl="2"/>
            <a:r>
              <a:rPr lang="zh-CN" altLang="en-US" smtClean="0"/>
              <a:t>发布者向</a:t>
            </a:r>
            <a:r>
              <a:rPr lang="en-US" altLang="zh-CN" smtClean="0"/>
              <a:t>CA</a:t>
            </a:r>
            <a:r>
              <a:rPr lang="zh-CN" altLang="en-US"/>
              <a:t>机构（如</a:t>
            </a:r>
            <a:r>
              <a:rPr lang="en-US" altLang="zh-CN"/>
              <a:t>VeriSign</a:t>
            </a:r>
            <a:r>
              <a:rPr lang="zh-CN" altLang="en-US"/>
              <a:t>）申请数字证书；</a:t>
            </a:r>
          </a:p>
          <a:p>
            <a:pPr lvl="1"/>
            <a:r>
              <a:rPr lang="zh-CN" altLang="en-US" smtClean="0"/>
              <a:t>签名代码</a:t>
            </a:r>
            <a:endParaRPr lang="zh-CN" altLang="en-US"/>
          </a:p>
          <a:p>
            <a:pPr lvl="2"/>
            <a:r>
              <a:rPr lang="zh-CN" altLang="en-US" smtClean="0"/>
              <a:t>借助</a:t>
            </a:r>
            <a:r>
              <a:rPr lang="zh-CN" altLang="en-US"/>
              <a:t>代码签名工具</a:t>
            </a:r>
            <a:r>
              <a:rPr lang="zh-CN" altLang="en-US" smtClean="0"/>
              <a:t>，计算代码摘要（</a:t>
            </a:r>
            <a:r>
              <a:rPr lang="en-US" altLang="zh-CN" smtClean="0"/>
              <a:t>hash</a:t>
            </a:r>
            <a:r>
              <a:rPr lang="zh-CN" altLang="en-US" smtClean="0"/>
              <a:t>），证书</a:t>
            </a:r>
            <a:r>
              <a:rPr lang="zh-CN" altLang="en-US"/>
              <a:t>私钥</a:t>
            </a:r>
            <a:r>
              <a:rPr lang="zh-CN" altLang="en-US" smtClean="0"/>
              <a:t>对</a:t>
            </a:r>
            <a:r>
              <a:rPr lang="en-US" altLang="zh-CN" smtClean="0"/>
              <a:t>hash</a:t>
            </a:r>
            <a:r>
              <a:rPr lang="zh-CN" altLang="en-US" smtClean="0"/>
              <a:t>值签名，产生包含</a:t>
            </a:r>
            <a:r>
              <a:rPr lang="zh-CN" altLang="en-US"/>
              <a:t>代码签名</a:t>
            </a:r>
            <a:r>
              <a:rPr lang="zh-CN" altLang="en-US" smtClean="0"/>
              <a:t>和发布者签名</a:t>
            </a:r>
            <a:r>
              <a:rPr lang="zh-CN" altLang="en-US"/>
              <a:t>证书的</a:t>
            </a:r>
            <a:r>
              <a:rPr lang="zh-CN" altLang="en-US" smtClean="0"/>
              <a:t>软件包</a:t>
            </a:r>
            <a:endParaRPr lang="zh-CN" altLang="en-US"/>
          </a:p>
          <a:p>
            <a:r>
              <a:rPr lang="zh-CN" altLang="en-US" smtClean="0"/>
              <a:t>软件用户</a:t>
            </a:r>
            <a:endParaRPr lang="en-US" altLang="zh-CN" smtClean="0"/>
          </a:p>
          <a:p>
            <a:pPr lvl="1"/>
            <a:r>
              <a:rPr lang="zh-CN" altLang="en-US" smtClean="0"/>
              <a:t>验证代码签名证书</a:t>
            </a:r>
            <a:r>
              <a:rPr lang="en-US" altLang="zh-CN" smtClean="0"/>
              <a:t>——</a:t>
            </a:r>
            <a:r>
              <a:rPr lang="zh-CN" altLang="en-US" smtClean="0"/>
              <a:t>发布者可信性</a:t>
            </a:r>
            <a:endParaRPr lang="zh-CN" altLang="en-US"/>
          </a:p>
          <a:p>
            <a:pPr lvl="2"/>
            <a:r>
              <a:rPr lang="zh-CN" altLang="en-US" smtClean="0"/>
              <a:t>用</a:t>
            </a:r>
            <a:r>
              <a:rPr lang="en-US" altLang="zh-CN" smtClean="0"/>
              <a:t>CA</a:t>
            </a:r>
            <a:r>
              <a:rPr lang="zh-CN" altLang="en-US" smtClean="0"/>
              <a:t>证书（公钥）检验发表者签名证书有效性。</a:t>
            </a:r>
            <a:r>
              <a:rPr lang="en-US" altLang="zh-CN" smtClean="0"/>
              <a:t>CA</a:t>
            </a:r>
            <a:r>
              <a:rPr lang="zh-CN" altLang="en-US" smtClean="0"/>
              <a:t>（</a:t>
            </a:r>
            <a:r>
              <a:rPr lang="en-US" altLang="zh-CN" smtClean="0"/>
              <a:t>VeriSign</a:t>
            </a:r>
            <a:r>
              <a:rPr lang="zh-CN" altLang="en-US" smtClean="0"/>
              <a:t>）根证书嵌入用户可信</a:t>
            </a:r>
            <a:r>
              <a:rPr lang="zh-CN" altLang="en-US"/>
              <a:t>根证</a:t>
            </a:r>
            <a:r>
              <a:rPr lang="zh-CN" altLang="en-US" smtClean="0"/>
              <a:t>书库</a:t>
            </a:r>
            <a:endParaRPr lang="zh-CN" altLang="en-US"/>
          </a:p>
          <a:p>
            <a:pPr lvl="1"/>
            <a:r>
              <a:rPr lang="zh-CN" altLang="en-US" smtClean="0"/>
              <a:t>验证代码完整性</a:t>
            </a:r>
            <a:endParaRPr lang="zh-CN" altLang="en-US"/>
          </a:p>
          <a:p>
            <a:pPr lvl="2"/>
            <a:r>
              <a:rPr lang="zh-CN" altLang="en-US" smtClean="0"/>
              <a:t>使用签名证书公</a:t>
            </a:r>
            <a:r>
              <a:rPr lang="zh-CN" altLang="en-US"/>
              <a:t>钥解密被签名的哈希</a:t>
            </a:r>
            <a:r>
              <a:rPr lang="zh-CN" altLang="en-US" smtClean="0"/>
              <a:t>值</a:t>
            </a:r>
            <a:r>
              <a:rPr lang="en-US" altLang="zh-CN" smtClean="0"/>
              <a:t>——</a:t>
            </a:r>
            <a:r>
              <a:rPr lang="zh-CN" altLang="en-US" smtClean="0"/>
              <a:t>发布前摘要；</a:t>
            </a:r>
            <a:endParaRPr lang="zh-CN" altLang="en-US"/>
          </a:p>
          <a:p>
            <a:pPr lvl="2"/>
            <a:r>
              <a:rPr lang="zh-CN" altLang="en-US" smtClean="0"/>
              <a:t>使用同样</a:t>
            </a:r>
            <a:r>
              <a:rPr lang="en-US" altLang="zh-CN" smtClean="0"/>
              <a:t>hash</a:t>
            </a:r>
            <a:r>
              <a:rPr lang="zh-CN" altLang="en-US" smtClean="0"/>
              <a:t>算法产生代码哈希值</a:t>
            </a:r>
            <a:r>
              <a:rPr lang="en-US" altLang="zh-CN" smtClean="0"/>
              <a:t>——</a:t>
            </a:r>
            <a:r>
              <a:rPr lang="zh-CN" altLang="en-US" smtClean="0"/>
              <a:t>发布后摘要；</a:t>
            </a:r>
            <a:endParaRPr lang="zh-CN" altLang="en-US"/>
          </a:p>
          <a:p>
            <a:pPr lvl="2"/>
            <a:r>
              <a:rPr lang="zh-CN" altLang="en-US" smtClean="0"/>
              <a:t>比较</a:t>
            </a:r>
            <a:r>
              <a:rPr lang="zh-CN" altLang="en-US"/>
              <a:t>两个哈希</a:t>
            </a:r>
            <a:r>
              <a:rPr lang="zh-CN" altLang="en-US" smtClean="0"/>
              <a:t>值。</a:t>
            </a:r>
            <a:endParaRPr lang="zh-CN" altLang="en-US"/>
          </a:p>
          <a:p>
            <a:r>
              <a:rPr lang="zh-CN" altLang="en-US" smtClean="0"/>
              <a:t>整个</a:t>
            </a:r>
            <a:r>
              <a:rPr lang="zh-CN" altLang="en-US"/>
              <a:t>过程对用户完全透明，用户将可以看到软件发布者提示</a:t>
            </a:r>
            <a:r>
              <a:rPr lang="zh-CN" altLang="en-US" smtClean="0"/>
              <a:t>信息</a:t>
            </a:r>
            <a:endParaRPr lang="zh-CN" altLang="en-US"/>
          </a:p>
        </p:txBody>
      </p:sp>
      <p:sp>
        <p:nvSpPr>
          <p:cNvPr id="2" name="标题 1"/>
          <p:cNvSpPr>
            <a:spLocks noGrp="1"/>
          </p:cNvSpPr>
          <p:nvPr>
            <p:ph type="title"/>
          </p:nvPr>
        </p:nvSpPr>
        <p:spPr/>
        <p:txBody>
          <a:bodyPr/>
          <a:lstStyle/>
          <a:p>
            <a:r>
              <a:rPr lang="zh-CN" altLang="en-US" smtClean="0"/>
              <a:t>代码签名证书</a:t>
            </a:r>
            <a:endParaRPr lang="zh-CN" altLang="en-US"/>
          </a:p>
        </p:txBody>
      </p:sp>
    </p:spTree>
    <p:extLst>
      <p:ext uri="{BB962C8B-B14F-4D97-AF65-F5344CB8AC3E}">
        <p14:creationId xmlns:p14="http://schemas.microsoft.com/office/powerpoint/2010/main" val="587206386"/>
      </p:ext>
    </p:extLst>
  </p:cSld>
  <p:clrMapOvr>
    <a:masterClrMapping/>
  </p:clrMapOvr>
  <p:transition spd="slow">
    <p:pull/>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ChangeArrowheads="1"/>
          </p:cNvSpPr>
          <p:nvPr/>
        </p:nvSpPr>
        <p:spPr bwMode="auto">
          <a:xfrm>
            <a:off x="7961313" y="3711352"/>
            <a:ext cx="685800" cy="914400"/>
          </a:xfrm>
          <a:prstGeom prst="can">
            <a:avLst>
              <a:gd name="adj" fmla="val 33333"/>
            </a:avLst>
          </a:prstGeom>
          <a:solidFill>
            <a:srgbClr val="339966"/>
          </a:solidFill>
          <a:ln w="222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 name="AutoShape 3"/>
          <p:cNvSpPr>
            <a:spLocks noChangeArrowheads="1"/>
          </p:cNvSpPr>
          <p:nvPr/>
        </p:nvSpPr>
        <p:spPr bwMode="auto">
          <a:xfrm>
            <a:off x="798513" y="3666728"/>
            <a:ext cx="685800" cy="914400"/>
          </a:xfrm>
          <a:prstGeom prst="can">
            <a:avLst>
              <a:gd name="adj" fmla="val 33333"/>
            </a:avLst>
          </a:prstGeom>
          <a:solidFill>
            <a:srgbClr val="339966"/>
          </a:solidFill>
          <a:ln w="222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0" name="Rectangle 4"/>
          <p:cNvSpPr>
            <a:spLocks noChangeArrowheads="1"/>
          </p:cNvSpPr>
          <p:nvPr/>
        </p:nvSpPr>
        <p:spPr bwMode="auto">
          <a:xfrm>
            <a:off x="2338388" y="1962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6554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304528"/>
            <a:ext cx="8016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Text Box 7"/>
          <p:cNvSpPr txBox="1">
            <a:spLocks noChangeArrowheads="1"/>
          </p:cNvSpPr>
          <p:nvPr/>
        </p:nvSpPr>
        <p:spPr bwMode="auto">
          <a:xfrm>
            <a:off x="1752600" y="1380728"/>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数字签名</a:t>
            </a:r>
            <a:endParaRPr lang="zh-CN" altLang="en-US" sz="2000" b="1" dirty="0"/>
          </a:p>
        </p:txBody>
      </p:sp>
      <p:sp>
        <p:nvSpPr>
          <p:cNvPr id="65544" name="Text Box 8"/>
          <p:cNvSpPr txBox="1">
            <a:spLocks noChangeArrowheads="1"/>
          </p:cNvSpPr>
          <p:nvPr/>
        </p:nvSpPr>
        <p:spPr bwMode="auto">
          <a:xfrm>
            <a:off x="1752600" y="2066528"/>
            <a:ext cx="1219200" cy="40011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dirty="0"/>
              <a:t>加     </a:t>
            </a:r>
            <a:r>
              <a:rPr lang="zh-CN" altLang="en-US" sz="2000" b="1" dirty="0" smtClean="0"/>
              <a:t>密</a:t>
            </a:r>
            <a:endParaRPr lang="zh-CN" altLang="en-US" sz="2000" b="1" dirty="0"/>
          </a:p>
        </p:txBody>
      </p:sp>
      <p:sp>
        <p:nvSpPr>
          <p:cNvPr id="65545" name="Text Box 9"/>
          <p:cNvSpPr txBox="1">
            <a:spLocks noChangeArrowheads="1"/>
          </p:cNvSpPr>
          <p:nvPr/>
        </p:nvSpPr>
        <p:spPr bwMode="auto">
          <a:xfrm>
            <a:off x="1752600" y="2752328"/>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数字信封</a:t>
            </a:r>
          </a:p>
        </p:txBody>
      </p:sp>
      <p:grpSp>
        <p:nvGrpSpPr>
          <p:cNvPr id="65546" name="Group 10"/>
          <p:cNvGrpSpPr>
            <a:grpSpLocks/>
          </p:cNvGrpSpPr>
          <p:nvPr/>
        </p:nvGrpSpPr>
        <p:grpSpPr bwMode="auto">
          <a:xfrm>
            <a:off x="3352800" y="1685528"/>
            <a:ext cx="687388" cy="1257300"/>
            <a:chOff x="2496" y="1344"/>
            <a:chExt cx="433" cy="792"/>
          </a:xfrm>
        </p:grpSpPr>
        <p:sp>
          <p:nvSpPr>
            <p:cNvPr id="65547" name="Freeform 11"/>
            <p:cNvSpPr>
              <a:spLocks noEditPoints="1"/>
            </p:cNvSpPr>
            <p:nvPr/>
          </p:nvSpPr>
          <p:spPr bwMode="auto">
            <a:xfrm>
              <a:off x="2496" y="1344"/>
              <a:ext cx="371" cy="705"/>
            </a:xfrm>
            <a:custGeom>
              <a:avLst/>
              <a:gdLst>
                <a:gd name="T0" fmla="*/ 164 w 655"/>
                <a:gd name="T1" fmla="*/ 0 h 1170"/>
                <a:gd name="T2" fmla="*/ 164 w 655"/>
                <a:gd name="T3" fmla="*/ 219 h 1170"/>
                <a:gd name="T4" fmla="*/ 0 w 655"/>
                <a:gd name="T5" fmla="*/ 219 h 1170"/>
                <a:gd name="T6" fmla="*/ 164 w 655"/>
                <a:gd name="T7" fmla="*/ 0 h 1170"/>
                <a:gd name="T8" fmla="*/ 655 w 655"/>
                <a:gd name="T9" fmla="*/ 0 h 1170"/>
                <a:gd name="T10" fmla="*/ 655 w 655"/>
                <a:gd name="T11" fmla="*/ 1170 h 1170"/>
                <a:gd name="T12" fmla="*/ 0 w 655"/>
                <a:gd name="T13" fmla="*/ 1170 h 1170"/>
                <a:gd name="T14" fmla="*/ 0 w 655"/>
                <a:gd name="T15" fmla="*/ 219 h 1170"/>
                <a:gd name="T16" fmla="*/ 164 w 655"/>
                <a:gd name="T17" fmla="*/ 219 h 1170"/>
                <a:gd name="T18" fmla="*/ 164 w 655"/>
                <a:gd name="T19" fmla="*/ 0 h 1170"/>
                <a:gd name="T20" fmla="*/ 655 w 655"/>
                <a:gd name="T21" fmla="*/ 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70">
                  <a:moveTo>
                    <a:pt x="164" y="0"/>
                  </a:moveTo>
                  <a:lnTo>
                    <a:pt x="164" y="219"/>
                  </a:lnTo>
                  <a:lnTo>
                    <a:pt x="0" y="219"/>
                  </a:lnTo>
                  <a:lnTo>
                    <a:pt x="164" y="0"/>
                  </a:lnTo>
                  <a:close/>
                  <a:moveTo>
                    <a:pt x="655" y="0"/>
                  </a:moveTo>
                  <a:lnTo>
                    <a:pt x="655" y="1170"/>
                  </a:lnTo>
                  <a:lnTo>
                    <a:pt x="0" y="1170"/>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8" name="Freeform 12"/>
            <p:cNvSpPr>
              <a:spLocks/>
            </p:cNvSpPr>
            <p:nvPr/>
          </p:nvSpPr>
          <p:spPr bwMode="auto">
            <a:xfrm>
              <a:off x="2496" y="1344"/>
              <a:ext cx="93" cy="132"/>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9" name="Freeform 13"/>
            <p:cNvSpPr>
              <a:spLocks/>
            </p:cNvSpPr>
            <p:nvPr/>
          </p:nvSpPr>
          <p:spPr bwMode="auto">
            <a:xfrm>
              <a:off x="2496" y="1344"/>
              <a:ext cx="371" cy="705"/>
            </a:xfrm>
            <a:custGeom>
              <a:avLst/>
              <a:gdLst>
                <a:gd name="T0" fmla="*/ 655 w 655"/>
                <a:gd name="T1" fmla="*/ 0 h 1170"/>
                <a:gd name="T2" fmla="*/ 655 w 655"/>
                <a:gd name="T3" fmla="*/ 1170 h 1170"/>
                <a:gd name="T4" fmla="*/ 0 w 655"/>
                <a:gd name="T5" fmla="*/ 1170 h 1170"/>
                <a:gd name="T6" fmla="*/ 0 w 655"/>
                <a:gd name="T7" fmla="*/ 219 h 1170"/>
                <a:gd name="T8" fmla="*/ 164 w 655"/>
                <a:gd name="T9" fmla="*/ 219 h 1170"/>
                <a:gd name="T10" fmla="*/ 164 w 655"/>
                <a:gd name="T11" fmla="*/ 0 h 1170"/>
                <a:gd name="T12" fmla="*/ 655 w 655"/>
                <a:gd name="T13" fmla="*/ 0 h 1170"/>
              </a:gdLst>
              <a:ahLst/>
              <a:cxnLst>
                <a:cxn ang="0">
                  <a:pos x="T0" y="T1"/>
                </a:cxn>
                <a:cxn ang="0">
                  <a:pos x="T2" y="T3"/>
                </a:cxn>
                <a:cxn ang="0">
                  <a:pos x="T4" y="T5"/>
                </a:cxn>
                <a:cxn ang="0">
                  <a:pos x="T6" y="T7"/>
                </a:cxn>
                <a:cxn ang="0">
                  <a:pos x="T8" y="T9"/>
                </a:cxn>
                <a:cxn ang="0">
                  <a:pos x="T10" y="T11"/>
                </a:cxn>
                <a:cxn ang="0">
                  <a:pos x="T12" y="T13"/>
                </a:cxn>
              </a:cxnLst>
              <a:rect l="0" t="0" r="r" b="b"/>
              <a:pathLst>
                <a:path w="655" h="1170">
                  <a:moveTo>
                    <a:pt x="655" y="0"/>
                  </a:moveTo>
                  <a:lnTo>
                    <a:pt x="655" y="1170"/>
                  </a:lnTo>
                  <a:lnTo>
                    <a:pt x="0" y="1170"/>
                  </a:lnTo>
                  <a:lnTo>
                    <a:pt x="0" y="219"/>
                  </a:lnTo>
                  <a:lnTo>
                    <a:pt x="164" y="219"/>
                  </a:lnTo>
                  <a:lnTo>
                    <a:pt x="164" y="0"/>
                  </a:lnTo>
                  <a:lnTo>
                    <a:pt x="65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0" name="Freeform 14"/>
            <p:cNvSpPr>
              <a:spLocks noEditPoints="1"/>
            </p:cNvSpPr>
            <p:nvPr/>
          </p:nvSpPr>
          <p:spPr bwMode="auto">
            <a:xfrm>
              <a:off x="2558" y="1433"/>
              <a:ext cx="371" cy="703"/>
            </a:xfrm>
            <a:custGeom>
              <a:avLst/>
              <a:gdLst>
                <a:gd name="T0" fmla="*/ 164 w 655"/>
                <a:gd name="T1" fmla="*/ 0 h 1167"/>
                <a:gd name="T2" fmla="*/ 164 w 655"/>
                <a:gd name="T3" fmla="*/ 219 h 1167"/>
                <a:gd name="T4" fmla="*/ 0 w 655"/>
                <a:gd name="T5" fmla="*/ 219 h 1167"/>
                <a:gd name="T6" fmla="*/ 164 w 655"/>
                <a:gd name="T7" fmla="*/ 0 h 1167"/>
                <a:gd name="T8" fmla="*/ 655 w 655"/>
                <a:gd name="T9" fmla="*/ 0 h 1167"/>
                <a:gd name="T10" fmla="*/ 655 w 655"/>
                <a:gd name="T11" fmla="*/ 1167 h 1167"/>
                <a:gd name="T12" fmla="*/ 0 w 655"/>
                <a:gd name="T13" fmla="*/ 1167 h 1167"/>
                <a:gd name="T14" fmla="*/ 0 w 655"/>
                <a:gd name="T15" fmla="*/ 219 h 1167"/>
                <a:gd name="T16" fmla="*/ 164 w 655"/>
                <a:gd name="T17" fmla="*/ 219 h 1167"/>
                <a:gd name="T18" fmla="*/ 164 w 655"/>
                <a:gd name="T19" fmla="*/ 0 h 1167"/>
                <a:gd name="T20" fmla="*/ 655 w 655"/>
                <a:gd name="T21"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67">
                  <a:moveTo>
                    <a:pt x="164" y="0"/>
                  </a:moveTo>
                  <a:lnTo>
                    <a:pt x="164" y="219"/>
                  </a:lnTo>
                  <a:lnTo>
                    <a:pt x="0" y="219"/>
                  </a:lnTo>
                  <a:lnTo>
                    <a:pt x="164" y="0"/>
                  </a:lnTo>
                  <a:close/>
                  <a:moveTo>
                    <a:pt x="655" y="0"/>
                  </a:moveTo>
                  <a:lnTo>
                    <a:pt x="655" y="1167"/>
                  </a:lnTo>
                  <a:lnTo>
                    <a:pt x="0" y="1167"/>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51" name="Freeform 15"/>
            <p:cNvSpPr>
              <a:spLocks/>
            </p:cNvSpPr>
            <p:nvPr/>
          </p:nvSpPr>
          <p:spPr bwMode="auto">
            <a:xfrm>
              <a:off x="2558" y="1433"/>
              <a:ext cx="93" cy="131"/>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2" name="Freeform 16"/>
            <p:cNvSpPr>
              <a:spLocks/>
            </p:cNvSpPr>
            <p:nvPr/>
          </p:nvSpPr>
          <p:spPr bwMode="auto">
            <a:xfrm>
              <a:off x="2558" y="1433"/>
              <a:ext cx="371" cy="703"/>
            </a:xfrm>
            <a:custGeom>
              <a:avLst/>
              <a:gdLst>
                <a:gd name="T0" fmla="*/ 655 w 655"/>
                <a:gd name="T1" fmla="*/ 0 h 1167"/>
                <a:gd name="T2" fmla="*/ 655 w 655"/>
                <a:gd name="T3" fmla="*/ 1167 h 1167"/>
                <a:gd name="T4" fmla="*/ 0 w 655"/>
                <a:gd name="T5" fmla="*/ 1167 h 1167"/>
                <a:gd name="T6" fmla="*/ 0 w 655"/>
                <a:gd name="T7" fmla="*/ 219 h 1167"/>
                <a:gd name="T8" fmla="*/ 164 w 655"/>
                <a:gd name="T9" fmla="*/ 219 h 1167"/>
                <a:gd name="T10" fmla="*/ 164 w 655"/>
                <a:gd name="T11" fmla="*/ 0 h 1167"/>
                <a:gd name="T12" fmla="*/ 655 w 655"/>
                <a:gd name="T13" fmla="*/ 0 h 1167"/>
              </a:gdLst>
              <a:ahLst/>
              <a:cxnLst>
                <a:cxn ang="0">
                  <a:pos x="T0" y="T1"/>
                </a:cxn>
                <a:cxn ang="0">
                  <a:pos x="T2" y="T3"/>
                </a:cxn>
                <a:cxn ang="0">
                  <a:pos x="T4" y="T5"/>
                </a:cxn>
                <a:cxn ang="0">
                  <a:pos x="T6" y="T7"/>
                </a:cxn>
                <a:cxn ang="0">
                  <a:pos x="T8" y="T9"/>
                </a:cxn>
                <a:cxn ang="0">
                  <a:pos x="T10" y="T11"/>
                </a:cxn>
                <a:cxn ang="0">
                  <a:pos x="T12" y="T13"/>
                </a:cxn>
              </a:cxnLst>
              <a:rect l="0" t="0" r="r" b="b"/>
              <a:pathLst>
                <a:path w="655" h="1167">
                  <a:moveTo>
                    <a:pt x="655" y="0"/>
                  </a:moveTo>
                  <a:lnTo>
                    <a:pt x="655" y="1167"/>
                  </a:lnTo>
                  <a:lnTo>
                    <a:pt x="0" y="1167"/>
                  </a:lnTo>
                  <a:lnTo>
                    <a:pt x="0" y="219"/>
                  </a:lnTo>
                  <a:lnTo>
                    <a:pt x="164" y="219"/>
                  </a:lnTo>
                  <a:lnTo>
                    <a:pt x="164" y="0"/>
                  </a:lnTo>
                  <a:lnTo>
                    <a:pt x="65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3" name="Rectangle 17"/>
            <p:cNvSpPr>
              <a:spLocks noChangeArrowheads="1"/>
            </p:cNvSpPr>
            <p:nvPr/>
          </p:nvSpPr>
          <p:spPr bwMode="auto">
            <a:xfrm>
              <a:off x="2581" y="170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zh-CN" altLang="en-US" sz="1800">
                  <a:solidFill>
                    <a:srgbClr val="000000"/>
                  </a:solidFill>
                  <a:latin typeface="宋体" pitchFamily="2" charset="-122"/>
                </a:rPr>
                <a:t>报文</a:t>
              </a:r>
              <a:endParaRPr kumimoji="0" lang="zh-CN" altLang="en-US" sz="1800"/>
            </a:p>
          </p:txBody>
        </p:sp>
      </p:grpSp>
      <p:grpSp>
        <p:nvGrpSpPr>
          <p:cNvPr id="65554" name="Group 18"/>
          <p:cNvGrpSpPr>
            <a:grpSpLocks/>
          </p:cNvGrpSpPr>
          <p:nvPr/>
        </p:nvGrpSpPr>
        <p:grpSpPr bwMode="auto">
          <a:xfrm>
            <a:off x="874713" y="4047728"/>
            <a:ext cx="495300" cy="382587"/>
            <a:chOff x="2105" y="3009"/>
            <a:chExt cx="815" cy="575"/>
          </a:xfrm>
        </p:grpSpPr>
        <p:sp>
          <p:nvSpPr>
            <p:cNvPr id="65555" name="AutoShape 19"/>
            <p:cNvSpPr>
              <a:spLocks noChangeArrowheads="1"/>
            </p:cNvSpPr>
            <p:nvPr/>
          </p:nvSpPr>
          <p:spPr bwMode="auto">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nvGrpSpPr>
            <p:cNvPr id="65556" name="Group 20"/>
            <p:cNvGrpSpPr>
              <a:grpSpLocks/>
            </p:cNvGrpSpPr>
            <p:nvPr/>
          </p:nvGrpSpPr>
          <p:grpSpPr bwMode="auto">
            <a:xfrm rot="-426541">
              <a:off x="2561" y="3227"/>
              <a:ext cx="235" cy="357"/>
              <a:chOff x="1824" y="3600"/>
              <a:chExt cx="192" cy="292"/>
            </a:xfrm>
          </p:grpSpPr>
          <p:grpSp>
            <p:nvGrpSpPr>
              <p:cNvPr id="65557" name="Group 21"/>
              <p:cNvGrpSpPr>
                <a:grpSpLocks/>
              </p:cNvGrpSpPr>
              <p:nvPr/>
            </p:nvGrpSpPr>
            <p:grpSpPr bwMode="auto">
              <a:xfrm>
                <a:off x="1848" y="3700"/>
                <a:ext cx="144" cy="192"/>
                <a:chOff x="1872" y="3696"/>
                <a:chExt cx="144" cy="192"/>
              </a:xfrm>
            </p:grpSpPr>
            <p:sp>
              <p:nvSpPr>
                <p:cNvPr id="65558" name="AutoShape 22"/>
                <p:cNvSpPr>
                  <a:spLocks noChangeArrowheads="1"/>
                </p:cNvSpPr>
                <p:nvPr/>
              </p:nvSpPr>
              <p:spPr bwMode="auto">
                <a:xfrm rot="-6828994">
                  <a:off x="1896"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sp>
              <p:nvSpPr>
                <p:cNvPr id="65559" name="AutoShape 23"/>
                <p:cNvSpPr>
                  <a:spLocks noChangeArrowheads="1"/>
                </p:cNvSpPr>
                <p:nvPr/>
              </p:nvSpPr>
              <p:spPr bwMode="auto">
                <a:xfrm rot="6828994" flipH="1">
                  <a:off x="1800"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grpSp>
          <p:sp>
            <p:nvSpPr>
              <p:cNvPr id="65560" name="AutoShape 24"/>
              <p:cNvSpPr>
                <a:spLocks noChangeArrowheads="1"/>
              </p:cNvSpPr>
              <p:nvPr/>
            </p:nvSpPr>
            <p:spPr bwMode="auto">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gradFill>
              <a:ln w="3175">
                <a:solidFill>
                  <a:srgbClr val="CC6600"/>
                </a:solidFill>
                <a:miter lim="800000"/>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grpSp>
      <p:sp>
        <p:nvSpPr>
          <p:cNvPr id="65561" name="Text Box 25"/>
          <p:cNvSpPr txBox="1">
            <a:spLocks noChangeArrowheads="1"/>
          </p:cNvSpPr>
          <p:nvPr/>
        </p:nvSpPr>
        <p:spPr bwMode="auto">
          <a:xfrm>
            <a:off x="1636713" y="3971528"/>
            <a:ext cx="1219200"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证书管理</a:t>
            </a:r>
          </a:p>
        </p:txBody>
      </p:sp>
      <p:sp>
        <p:nvSpPr>
          <p:cNvPr id="65562" name="Line 26"/>
          <p:cNvSpPr>
            <a:spLocks noChangeShapeType="1"/>
          </p:cNvSpPr>
          <p:nvPr/>
        </p:nvSpPr>
        <p:spPr bwMode="auto">
          <a:xfrm>
            <a:off x="1143000" y="1533128"/>
            <a:ext cx="6096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3" name="Line 27"/>
          <p:cNvSpPr>
            <a:spLocks noChangeShapeType="1"/>
          </p:cNvSpPr>
          <p:nvPr/>
        </p:nvSpPr>
        <p:spPr bwMode="auto">
          <a:xfrm flipV="1">
            <a:off x="1143000" y="2295128"/>
            <a:ext cx="5334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4" name="Line 28"/>
          <p:cNvSpPr>
            <a:spLocks noChangeShapeType="1"/>
          </p:cNvSpPr>
          <p:nvPr/>
        </p:nvSpPr>
        <p:spPr bwMode="auto">
          <a:xfrm>
            <a:off x="1143000" y="2980928"/>
            <a:ext cx="5334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5" name="Line 29"/>
          <p:cNvSpPr>
            <a:spLocks noChangeShapeType="1"/>
          </p:cNvSpPr>
          <p:nvPr/>
        </p:nvSpPr>
        <p:spPr bwMode="auto">
          <a:xfrm>
            <a:off x="2971800" y="1533128"/>
            <a:ext cx="457200" cy="304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6" name="Line 30"/>
          <p:cNvSpPr>
            <a:spLocks noChangeShapeType="1"/>
          </p:cNvSpPr>
          <p:nvPr/>
        </p:nvSpPr>
        <p:spPr bwMode="auto">
          <a:xfrm>
            <a:off x="2971800" y="2295128"/>
            <a:ext cx="3810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7" name="Line 31"/>
          <p:cNvSpPr>
            <a:spLocks noChangeShapeType="1"/>
          </p:cNvSpPr>
          <p:nvPr/>
        </p:nvSpPr>
        <p:spPr bwMode="auto">
          <a:xfrm flipV="1">
            <a:off x="2971800" y="2752328"/>
            <a:ext cx="381000" cy="2286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8" name="AutoShape 32"/>
          <p:cNvSpPr>
            <a:spLocks noChangeArrowheads="1"/>
          </p:cNvSpPr>
          <p:nvPr/>
        </p:nvSpPr>
        <p:spPr bwMode="auto">
          <a:xfrm>
            <a:off x="4191000" y="2187352"/>
            <a:ext cx="1066800" cy="228600"/>
          </a:xfrm>
          <a:prstGeom prst="rightArrow">
            <a:avLst>
              <a:gd name="adj1" fmla="val 50000"/>
              <a:gd name="adj2" fmla="val 116667"/>
            </a:avLst>
          </a:prstGeom>
          <a:solidFill>
            <a:srgbClr val="FF99CC"/>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569" name="Group 33"/>
          <p:cNvGrpSpPr>
            <a:grpSpLocks/>
          </p:cNvGrpSpPr>
          <p:nvPr/>
        </p:nvGrpSpPr>
        <p:grpSpPr bwMode="auto">
          <a:xfrm>
            <a:off x="5334000" y="1653952"/>
            <a:ext cx="687388" cy="1257300"/>
            <a:chOff x="2496" y="1344"/>
            <a:chExt cx="433" cy="792"/>
          </a:xfrm>
        </p:grpSpPr>
        <p:sp>
          <p:nvSpPr>
            <p:cNvPr id="65570" name="Freeform 34"/>
            <p:cNvSpPr>
              <a:spLocks noEditPoints="1"/>
            </p:cNvSpPr>
            <p:nvPr/>
          </p:nvSpPr>
          <p:spPr bwMode="auto">
            <a:xfrm>
              <a:off x="2496" y="1344"/>
              <a:ext cx="371" cy="705"/>
            </a:xfrm>
            <a:custGeom>
              <a:avLst/>
              <a:gdLst>
                <a:gd name="T0" fmla="*/ 164 w 655"/>
                <a:gd name="T1" fmla="*/ 0 h 1170"/>
                <a:gd name="T2" fmla="*/ 164 w 655"/>
                <a:gd name="T3" fmla="*/ 219 h 1170"/>
                <a:gd name="T4" fmla="*/ 0 w 655"/>
                <a:gd name="T5" fmla="*/ 219 h 1170"/>
                <a:gd name="T6" fmla="*/ 164 w 655"/>
                <a:gd name="T7" fmla="*/ 0 h 1170"/>
                <a:gd name="T8" fmla="*/ 655 w 655"/>
                <a:gd name="T9" fmla="*/ 0 h 1170"/>
                <a:gd name="T10" fmla="*/ 655 w 655"/>
                <a:gd name="T11" fmla="*/ 1170 h 1170"/>
                <a:gd name="T12" fmla="*/ 0 w 655"/>
                <a:gd name="T13" fmla="*/ 1170 h 1170"/>
                <a:gd name="T14" fmla="*/ 0 w 655"/>
                <a:gd name="T15" fmla="*/ 219 h 1170"/>
                <a:gd name="T16" fmla="*/ 164 w 655"/>
                <a:gd name="T17" fmla="*/ 219 h 1170"/>
                <a:gd name="T18" fmla="*/ 164 w 655"/>
                <a:gd name="T19" fmla="*/ 0 h 1170"/>
                <a:gd name="T20" fmla="*/ 655 w 655"/>
                <a:gd name="T21" fmla="*/ 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70">
                  <a:moveTo>
                    <a:pt x="164" y="0"/>
                  </a:moveTo>
                  <a:lnTo>
                    <a:pt x="164" y="219"/>
                  </a:lnTo>
                  <a:lnTo>
                    <a:pt x="0" y="219"/>
                  </a:lnTo>
                  <a:lnTo>
                    <a:pt x="164" y="0"/>
                  </a:lnTo>
                  <a:close/>
                  <a:moveTo>
                    <a:pt x="655" y="0"/>
                  </a:moveTo>
                  <a:lnTo>
                    <a:pt x="655" y="1170"/>
                  </a:lnTo>
                  <a:lnTo>
                    <a:pt x="0" y="1170"/>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71" name="Freeform 35"/>
            <p:cNvSpPr>
              <a:spLocks/>
            </p:cNvSpPr>
            <p:nvPr/>
          </p:nvSpPr>
          <p:spPr bwMode="auto">
            <a:xfrm>
              <a:off x="2496" y="1344"/>
              <a:ext cx="93" cy="132"/>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2" name="Freeform 36"/>
            <p:cNvSpPr>
              <a:spLocks/>
            </p:cNvSpPr>
            <p:nvPr/>
          </p:nvSpPr>
          <p:spPr bwMode="auto">
            <a:xfrm>
              <a:off x="2496" y="1344"/>
              <a:ext cx="371" cy="705"/>
            </a:xfrm>
            <a:custGeom>
              <a:avLst/>
              <a:gdLst>
                <a:gd name="T0" fmla="*/ 655 w 655"/>
                <a:gd name="T1" fmla="*/ 0 h 1170"/>
                <a:gd name="T2" fmla="*/ 655 w 655"/>
                <a:gd name="T3" fmla="*/ 1170 h 1170"/>
                <a:gd name="T4" fmla="*/ 0 w 655"/>
                <a:gd name="T5" fmla="*/ 1170 h 1170"/>
                <a:gd name="T6" fmla="*/ 0 w 655"/>
                <a:gd name="T7" fmla="*/ 219 h 1170"/>
                <a:gd name="T8" fmla="*/ 164 w 655"/>
                <a:gd name="T9" fmla="*/ 219 h 1170"/>
                <a:gd name="T10" fmla="*/ 164 w 655"/>
                <a:gd name="T11" fmla="*/ 0 h 1170"/>
                <a:gd name="T12" fmla="*/ 655 w 655"/>
                <a:gd name="T13" fmla="*/ 0 h 1170"/>
              </a:gdLst>
              <a:ahLst/>
              <a:cxnLst>
                <a:cxn ang="0">
                  <a:pos x="T0" y="T1"/>
                </a:cxn>
                <a:cxn ang="0">
                  <a:pos x="T2" y="T3"/>
                </a:cxn>
                <a:cxn ang="0">
                  <a:pos x="T4" y="T5"/>
                </a:cxn>
                <a:cxn ang="0">
                  <a:pos x="T6" y="T7"/>
                </a:cxn>
                <a:cxn ang="0">
                  <a:pos x="T8" y="T9"/>
                </a:cxn>
                <a:cxn ang="0">
                  <a:pos x="T10" y="T11"/>
                </a:cxn>
                <a:cxn ang="0">
                  <a:pos x="T12" y="T13"/>
                </a:cxn>
              </a:cxnLst>
              <a:rect l="0" t="0" r="r" b="b"/>
              <a:pathLst>
                <a:path w="655" h="1170">
                  <a:moveTo>
                    <a:pt x="655" y="0"/>
                  </a:moveTo>
                  <a:lnTo>
                    <a:pt x="655" y="1170"/>
                  </a:lnTo>
                  <a:lnTo>
                    <a:pt x="0" y="1170"/>
                  </a:lnTo>
                  <a:lnTo>
                    <a:pt x="0" y="219"/>
                  </a:lnTo>
                  <a:lnTo>
                    <a:pt x="164" y="219"/>
                  </a:lnTo>
                  <a:lnTo>
                    <a:pt x="164" y="0"/>
                  </a:lnTo>
                  <a:lnTo>
                    <a:pt x="65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3" name="Freeform 37"/>
            <p:cNvSpPr>
              <a:spLocks noEditPoints="1"/>
            </p:cNvSpPr>
            <p:nvPr/>
          </p:nvSpPr>
          <p:spPr bwMode="auto">
            <a:xfrm>
              <a:off x="2558" y="1433"/>
              <a:ext cx="371" cy="703"/>
            </a:xfrm>
            <a:custGeom>
              <a:avLst/>
              <a:gdLst>
                <a:gd name="T0" fmla="*/ 164 w 655"/>
                <a:gd name="T1" fmla="*/ 0 h 1167"/>
                <a:gd name="T2" fmla="*/ 164 w 655"/>
                <a:gd name="T3" fmla="*/ 219 h 1167"/>
                <a:gd name="T4" fmla="*/ 0 w 655"/>
                <a:gd name="T5" fmla="*/ 219 h 1167"/>
                <a:gd name="T6" fmla="*/ 164 w 655"/>
                <a:gd name="T7" fmla="*/ 0 h 1167"/>
                <a:gd name="T8" fmla="*/ 655 w 655"/>
                <a:gd name="T9" fmla="*/ 0 h 1167"/>
                <a:gd name="T10" fmla="*/ 655 w 655"/>
                <a:gd name="T11" fmla="*/ 1167 h 1167"/>
                <a:gd name="T12" fmla="*/ 0 w 655"/>
                <a:gd name="T13" fmla="*/ 1167 h 1167"/>
                <a:gd name="T14" fmla="*/ 0 w 655"/>
                <a:gd name="T15" fmla="*/ 219 h 1167"/>
                <a:gd name="T16" fmla="*/ 164 w 655"/>
                <a:gd name="T17" fmla="*/ 219 h 1167"/>
                <a:gd name="T18" fmla="*/ 164 w 655"/>
                <a:gd name="T19" fmla="*/ 0 h 1167"/>
                <a:gd name="T20" fmla="*/ 655 w 655"/>
                <a:gd name="T21"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67">
                  <a:moveTo>
                    <a:pt x="164" y="0"/>
                  </a:moveTo>
                  <a:lnTo>
                    <a:pt x="164" y="219"/>
                  </a:lnTo>
                  <a:lnTo>
                    <a:pt x="0" y="219"/>
                  </a:lnTo>
                  <a:lnTo>
                    <a:pt x="164" y="0"/>
                  </a:lnTo>
                  <a:close/>
                  <a:moveTo>
                    <a:pt x="655" y="0"/>
                  </a:moveTo>
                  <a:lnTo>
                    <a:pt x="655" y="1167"/>
                  </a:lnTo>
                  <a:lnTo>
                    <a:pt x="0" y="1167"/>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74" name="Freeform 38"/>
            <p:cNvSpPr>
              <a:spLocks/>
            </p:cNvSpPr>
            <p:nvPr/>
          </p:nvSpPr>
          <p:spPr bwMode="auto">
            <a:xfrm>
              <a:off x="2558" y="1433"/>
              <a:ext cx="93" cy="131"/>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5" name="Freeform 39"/>
            <p:cNvSpPr>
              <a:spLocks/>
            </p:cNvSpPr>
            <p:nvPr/>
          </p:nvSpPr>
          <p:spPr bwMode="auto">
            <a:xfrm>
              <a:off x="2558" y="1433"/>
              <a:ext cx="371" cy="703"/>
            </a:xfrm>
            <a:custGeom>
              <a:avLst/>
              <a:gdLst>
                <a:gd name="T0" fmla="*/ 655 w 655"/>
                <a:gd name="T1" fmla="*/ 0 h 1167"/>
                <a:gd name="T2" fmla="*/ 655 w 655"/>
                <a:gd name="T3" fmla="*/ 1167 h 1167"/>
                <a:gd name="T4" fmla="*/ 0 w 655"/>
                <a:gd name="T5" fmla="*/ 1167 h 1167"/>
                <a:gd name="T6" fmla="*/ 0 w 655"/>
                <a:gd name="T7" fmla="*/ 219 h 1167"/>
                <a:gd name="T8" fmla="*/ 164 w 655"/>
                <a:gd name="T9" fmla="*/ 219 h 1167"/>
                <a:gd name="T10" fmla="*/ 164 w 655"/>
                <a:gd name="T11" fmla="*/ 0 h 1167"/>
                <a:gd name="T12" fmla="*/ 655 w 655"/>
                <a:gd name="T13" fmla="*/ 0 h 1167"/>
              </a:gdLst>
              <a:ahLst/>
              <a:cxnLst>
                <a:cxn ang="0">
                  <a:pos x="T0" y="T1"/>
                </a:cxn>
                <a:cxn ang="0">
                  <a:pos x="T2" y="T3"/>
                </a:cxn>
                <a:cxn ang="0">
                  <a:pos x="T4" y="T5"/>
                </a:cxn>
                <a:cxn ang="0">
                  <a:pos x="T6" y="T7"/>
                </a:cxn>
                <a:cxn ang="0">
                  <a:pos x="T8" y="T9"/>
                </a:cxn>
                <a:cxn ang="0">
                  <a:pos x="T10" y="T11"/>
                </a:cxn>
                <a:cxn ang="0">
                  <a:pos x="T12" y="T13"/>
                </a:cxn>
              </a:cxnLst>
              <a:rect l="0" t="0" r="r" b="b"/>
              <a:pathLst>
                <a:path w="655" h="1167">
                  <a:moveTo>
                    <a:pt x="655" y="0"/>
                  </a:moveTo>
                  <a:lnTo>
                    <a:pt x="655" y="1167"/>
                  </a:lnTo>
                  <a:lnTo>
                    <a:pt x="0" y="1167"/>
                  </a:lnTo>
                  <a:lnTo>
                    <a:pt x="0" y="219"/>
                  </a:lnTo>
                  <a:lnTo>
                    <a:pt x="164" y="219"/>
                  </a:lnTo>
                  <a:lnTo>
                    <a:pt x="164" y="0"/>
                  </a:lnTo>
                  <a:lnTo>
                    <a:pt x="65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6" name="Rectangle 40"/>
            <p:cNvSpPr>
              <a:spLocks noChangeArrowheads="1"/>
            </p:cNvSpPr>
            <p:nvPr/>
          </p:nvSpPr>
          <p:spPr bwMode="auto">
            <a:xfrm>
              <a:off x="2581" y="170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zh-CN" altLang="en-US" sz="1800">
                  <a:solidFill>
                    <a:srgbClr val="000000"/>
                  </a:solidFill>
                  <a:latin typeface="宋体" pitchFamily="2" charset="-122"/>
                </a:rPr>
                <a:t>报文</a:t>
              </a:r>
              <a:endParaRPr kumimoji="0" lang="zh-CN" altLang="en-US" sz="1800"/>
            </a:p>
          </p:txBody>
        </p:sp>
      </p:grpSp>
      <p:sp>
        <p:nvSpPr>
          <p:cNvPr id="65577" name="Rectangle 41"/>
          <p:cNvSpPr>
            <a:spLocks noChangeArrowheads="1"/>
          </p:cNvSpPr>
          <p:nvPr/>
        </p:nvSpPr>
        <p:spPr bwMode="auto">
          <a:xfrm>
            <a:off x="4191000" y="1871439"/>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sz="1600">
                <a:solidFill>
                  <a:srgbClr val="000000"/>
                </a:solidFill>
                <a:latin typeface="宋体" pitchFamily="2" charset="-122"/>
              </a:rPr>
              <a:t>传输信道</a:t>
            </a:r>
          </a:p>
        </p:txBody>
      </p:sp>
      <p:sp>
        <p:nvSpPr>
          <p:cNvPr id="65578" name="Text Box 42"/>
          <p:cNvSpPr txBox="1">
            <a:spLocks noChangeArrowheads="1"/>
          </p:cNvSpPr>
          <p:nvPr/>
        </p:nvSpPr>
        <p:spPr bwMode="auto">
          <a:xfrm>
            <a:off x="6477000" y="1425352"/>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解    密</a:t>
            </a:r>
          </a:p>
        </p:txBody>
      </p:sp>
      <p:sp>
        <p:nvSpPr>
          <p:cNvPr id="65579" name="Text Box 43"/>
          <p:cNvSpPr txBox="1">
            <a:spLocks noChangeArrowheads="1"/>
          </p:cNvSpPr>
          <p:nvPr/>
        </p:nvSpPr>
        <p:spPr bwMode="auto">
          <a:xfrm>
            <a:off x="6477000" y="2111152"/>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验证签名</a:t>
            </a:r>
          </a:p>
        </p:txBody>
      </p:sp>
      <p:sp>
        <p:nvSpPr>
          <p:cNvPr id="65580" name="Text Box 44"/>
          <p:cNvSpPr txBox="1">
            <a:spLocks noChangeArrowheads="1"/>
          </p:cNvSpPr>
          <p:nvPr/>
        </p:nvSpPr>
        <p:spPr bwMode="auto">
          <a:xfrm>
            <a:off x="6477000" y="2796952"/>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拆解信封</a:t>
            </a:r>
          </a:p>
        </p:txBody>
      </p:sp>
      <p:grpSp>
        <p:nvGrpSpPr>
          <p:cNvPr id="65581" name="Group 45"/>
          <p:cNvGrpSpPr>
            <a:grpSpLocks/>
          </p:cNvGrpSpPr>
          <p:nvPr/>
        </p:nvGrpSpPr>
        <p:grpSpPr bwMode="auto">
          <a:xfrm>
            <a:off x="8037513" y="4092352"/>
            <a:ext cx="495300" cy="382587"/>
            <a:chOff x="2105" y="3009"/>
            <a:chExt cx="815" cy="575"/>
          </a:xfrm>
        </p:grpSpPr>
        <p:sp>
          <p:nvSpPr>
            <p:cNvPr id="65582" name="AutoShape 46"/>
            <p:cNvSpPr>
              <a:spLocks noChangeArrowheads="1"/>
            </p:cNvSpPr>
            <p:nvPr/>
          </p:nvSpPr>
          <p:spPr bwMode="auto">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nvGrpSpPr>
            <p:cNvPr id="65583" name="Group 47"/>
            <p:cNvGrpSpPr>
              <a:grpSpLocks/>
            </p:cNvGrpSpPr>
            <p:nvPr/>
          </p:nvGrpSpPr>
          <p:grpSpPr bwMode="auto">
            <a:xfrm rot="-426541">
              <a:off x="2561" y="3227"/>
              <a:ext cx="235" cy="357"/>
              <a:chOff x="1824" y="3600"/>
              <a:chExt cx="192" cy="292"/>
            </a:xfrm>
          </p:grpSpPr>
          <p:grpSp>
            <p:nvGrpSpPr>
              <p:cNvPr id="65584" name="Group 48"/>
              <p:cNvGrpSpPr>
                <a:grpSpLocks/>
              </p:cNvGrpSpPr>
              <p:nvPr/>
            </p:nvGrpSpPr>
            <p:grpSpPr bwMode="auto">
              <a:xfrm>
                <a:off x="1848" y="3700"/>
                <a:ext cx="144" cy="192"/>
                <a:chOff x="1872" y="3696"/>
                <a:chExt cx="144" cy="192"/>
              </a:xfrm>
            </p:grpSpPr>
            <p:sp>
              <p:nvSpPr>
                <p:cNvPr id="65585" name="AutoShape 49"/>
                <p:cNvSpPr>
                  <a:spLocks noChangeArrowheads="1"/>
                </p:cNvSpPr>
                <p:nvPr/>
              </p:nvSpPr>
              <p:spPr bwMode="auto">
                <a:xfrm rot="-6828994">
                  <a:off x="1896"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sp>
              <p:nvSpPr>
                <p:cNvPr id="65586" name="AutoShape 50"/>
                <p:cNvSpPr>
                  <a:spLocks noChangeArrowheads="1"/>
                </p:cNvSpPr>
                <p:nvPr/>
              </p:nvSpPr>
              <p:spPr bwMode="auto">
                <a:xfrm rot="6828994" flipH="1">
                  <a:off x="1800"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grpSp>
          <p:sp>
            <p:nvSpPr>
              <p:cNvPr id="65587" name="AutoShape 51"/>
              <p:cNvSpPr>
                <a:spLocks noChangeArrowheads="1"/>
              </p:cNvSpPr>
              <p:nvPr/>
            </p:nvSpPr>
            <p:spPr bwMode="auto">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gradFill>
              <a:ln w="3175">
                <a:solidFill>
                  <a:srgbClr val="CC6600"/>
                </a:solidFill>
                <a:miter lim="800000"/>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grpSp>
      <p:sp>
        <p:nvSpPr>
          <p:cNvPr id="65588" name="Text Box 52"/>
          <p:cNvSpPr txBox="1">
            <a:spLocks noChangeArrowheads="1"/>
          </p:cNvSpPr>
          <p:nvPr/>
        </p:nvSpPr>
        <p:spPr bwMode="auto">
          <a:xfrm>
            <a:off x="6589713" y="3939952"/>
            <a:ext cx="1219200"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证书管理</a:t>
            </a:r>
          </a:p>
        </p:txBody>
      </p:sp>
      <p:pic>
        <p:nvPicPr>
          <p:cNvPr id="65589" name="Picture 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9913" y="1349152"/>
            <a:ext cx="685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90" name="Line 54"/>
          <p:cNvSpPr>
            <a:spLocks noChangeShapeType="1"/>
          </p:cNvSpPr>
          <p:nvPr/>
        </p:nvSpPr>
        <p:spPr bwMode="auto">
          <a:xfrm>
            <a:off x="7732713" y="1653952"/>
            <a:ext cx="4572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1" name="Line 55"/>
          <p:cNvSpPr>
            <a:spLocks noChangeShapeType="1"/>
          </p:cNvSpPr>
          <p:nvPr/>
        </p:nvSpPr>
        <p:spPr bwMode="auto">
          <a:xfrm>
            <a:off x="7732713" y="2339752"/>
            <a:ext cx="4572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2" name="Line 56"/>
          <p:cNvSpPr>
            <a:spLocks noChangeShapeType="1"/>
          </p:cNvSpPr>
          <p:nvPr/>
        </p:nvSpPr>
        <p:spPr bwMode="auto">
          <a:xfrm>
            <a:off x="7732713" y="3025552"/>
            <a:ext cx="4572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3" name="Line 57"/>
          <p:cNvSpPr>
            <a:spLocks noChangeShapeType="1"/>
          </p:cNvSpPr>
          <p:nvPr/>
        </p:nvSpPr>
        <p:spPr bwMode="auto">
          <a:xfrm flipV="1">
            <a:off x="6056313" y="1577752"/>
            <a:ext cx="457200" cy="2286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4" name="Line 58"/>
          <p:cNvSpPr>
            <a:spLocks noChangeShapeType="1"/>
          </p:cNvSpPr>
          <p:nvPr/>
        </p:nvSpPr>
        <p:spPr bwMode="auto">
          <a:xfrm>
            <a:off x="6056313" y="2339752"/>
            <a:ext cx="4572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5" name="Line 59"/>
          <p:cNvSpPr>
            <a:spLocks noChangeShapeType="1"/>
          </p:cNvSpPr>
          <p:nvPr/>
        </p:nvSpPr>
        <p:spPr bwMode="auto">
          <a:xfrm>
            <a:off x="6056313" y="2873152"/>
            <a:ext cx="457200" cy="1524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6" name="Line 60"/>
          <p:cNvSpPr>
            <a:spLocks noChangeShapeType="1"/>
          </p:cNvSpPr>
          <p:nvPr/>
        </p:nvSpPr>
        <p:spPr bwMode="auto">
          <a:xfrm flipV="1">
            <a:off x="1103313" y="2447528"/>
            <a:ext cx="762000" cy="1219200"/>
          </a:xfrm>
          <a:prstGeom prst="line">
            <a:avLst/>
          </a:prstGeom>
          <a:noFill/>
          <a:ln w="222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7" name="Line 61"/>
          <p:cNvSpPr>
            <a:spLocks noChangeShapeType="1"/>
          </p:cNvSpPr>
          <p:nvPr/>
        </p:nvSpPr>
        <p:spPr bwMode="auto">
          <a:xfrm flipV="1">
            <a:off x="1179513" y="3209528"/>
            <a:ext cx="609600" cy="457200"/>
          </a:xfrm>
          <a:prstGeom prst="line">
            <a:avLst/>
          </a:prstGeom>
          <a:noFill/>
          <a:ln w="222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8" name="Line 62"/>
          <p:cNvSpPr>
            <a:spLocks noChangeShapeType="1"/>
          </p:cNvSpPr>
          <p:nvPr/>
        </p:nvSpPr>
        <p:spPr bwMode="auto">
          <a:xfrm flipH="1" flipV="1">
            <a:off x="7732713" y="2415952"/>
            <a:ext cx="609600" cy="1295400"/>
          </a:xfrm>
          <a:prstGeom prst="line">
            <a:avLst/>
          </a:prstGeom>
          <a:noFill/>
          <a:ln w="222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9" name="Line 63"/>
          <p:cNvSpPr>
            <a:spLocks noChangeShapeType="1"/>
          </p:cNvSpPr>
          <p:nvPr/>
        </p:nvSpPr>
        <p:spPr bwMode="auto">
          <a:xfrm flipH="1" flipV="1">
            <a:off x="7656513" y="3177952"/>
            <a:ext cx="609600" cy="533400"/>
          </a:xfrm>
          <a:prstGeom prst="line">
            <a:avLst/>
          </a:prstGeom>
          <a:noFill/>
          <a:ln w="222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00" name="Rectangle 64"/>
          <p:cNvSpPr>
            <a:spLocks noChangeArrowheads="1"/>
          </p:cNvSpPr>
          <p:nvPr/>
        </p:nvSpPr>
        <p:spPr bwMode="auto">
          <a:xfrm>
            <a:off x="154323" y="4740820"/>
            <a:ext cx="8810165" cy="2000548"/>
          </a:xfrm>
          <a:prstGeom prst="rect">
            <a:avLst/>
          </a:prstGeom>
          <a:solidFill>
            <a:srgbClr val="FFFF00"/>
          </a:solidFill>
          <a:ln>
            <a:solidFill>
              <a:schemeClr val="tx1"/>
            </a:solidFill>
          </a:ln>
          <a:effectLst/>
          <a:extLst/>
        </p:spPr>
        <p:txBody>
          <a:bodyPr wrap="square">
            <a:spAutoFit/>
          </a:bodyPr>
          <a:lstStyle/>
          <a:p>
            <a:pPr marL="228600" indent="-228600">
              <a:buNone/>
            </a:pPr>
            <a:r>
              <a:rPr lang="zh-CN" altLang="en-US" sz="2800" b="1" dirty="0">
                <a:solidFill>
                  <a:srgbClr val="C00000"/>
                </a:solidFill>
              </a:rPr>
              <a:t>对称密码加密文件，公开密码签名并数字信封会话密钥</a:t>
            </a:r>
            <a:endParaRPr lang="en-US" altLang="zh-CN" sz="2800" b="1" dirty="0">
              <a:solidFill>
                <a:srgbClr val="C00000"/>
              </a:solidFill>
            </a:endParaRPr>
          </a:p>
          <a:p>
            <a:pPr marL="228600" indent="-228600">
              <a:buFontTx/>
              <a:buAutoNum type="arabicPeriod"/>
            </a:pPr>
            <a:r>
              <a:rPr lang="zh-CN" altLang="en-US" sz="2400" b="1" dirty="0">
                <a:solidFill>
                  <a:srgbClr val="C00000"/>
                </a:solidFill>
              </a:rPr>
              <a:t>用自己的私钥签名文件（文件</a:t>
            </a:r>
            <a:r>
              <a:rPr lang="en-US" altLang="zh-CN" sz="2400" b="1" dirty="0">
                <a:solidFill>
                  <a:srgbClr val="C00000"/>
                </a:solidFill>
              </a:rPr>
              <a:t>hash</a:t>
            </a:r>
            <a:r>
              <a:rPr lang="zh-CN" altLang="en-US" sz="2400" b="1" dirty="0">
                <a:solidFill>
                  <a:srgbClr val="C00000"/>
                </a:solidFill>
              </a:rPr>
              <a:t>数字摘要）</a:t>
            </a:r>
            <a:endParaRPr lang="en-US" altLang="zh-CN" sz="2400" b="1" dirty="0">
              <a:solidFill>
                <a:srgbClr val="C00000"/>
              </a:solidFill>
            </a:endParaRPr>
          </a:p>
          <a:p>
            <a:pPr marL="228600" indent="-228600">
              <a:buAutoNum type="arabicPeriod"/>
            </a:pPr>
            <a:r>
              <a:rPr lang="zh-CN" altLang="en-US" sz="2400" b="1" dirty="0" smtClean="0">
                <a:solidFill>
                  <a:srgbClr val="C00000"/>
                </a:solidFill>
              </a:rPr>
              <a:t>发送方生成</a:t>
            </a:r>
            <a:r>
              <a:rPr lang="zh-CN" altLang="en-US" sz="2400" b="1" dirty="0">
                <a:solidFill>
                  <a:srgbClr val="C00000"/>
                </a:solidFill>
              </a:rPr>
              <a:t>会话密钥</a:t>
            </a:r>
            <a:r>
              <a:rPr lang="en-US" altLang="zh-CN" sz="2400" b="1" dirty="0" err="1">
                <a:solidFill>
                  <a:srgbClr val="C00000"/>
                </a:solidFill>
              </a:rPr>
              <a:t>ks</a:t>
            </a:r>
            <a:r>
              <a:rPr lang="zh-CN" altLang="en-US" sz="2400" b="1" dirty="0">
                <a:solidFill>
                  <a:srgbClr val="C00000"/>
                </a:solidFill>
              </a:rPr>
              <a:t>，加密文件</a:t>
            </a:r>
            <a:endParaRPr lang="en-US" altLang="zh-CN" sz="2400" b="1" dirty="0">
              <a:solidFill>
                <a:srgbClr val="C00000"/>
              </a:solidFill>
            </a:endParaRPr>
          </a:p>
          <a:p>
            <a:pPr marL="228600" indent="-228600">
              <a:buAutoNum type="arabicPeriod"/>
            </a:pPr>
            <a:r>
              <a:rPr lang="zh-CN" altLang="en-US" sz="2400" b="1" smtClean="0">
                <a:solidFill>
                  <a:srgbClr val="C00000"/>
                </a:solidFill>
              </a:rPr>
              <a:t>获取对方</a:t>
            </a:r>
            <a:r>
              <a:rPr lang="zh-CN" altLang="en-US" sz="2400" b="1">
                <a:solidFill>
                  <a:srgbClr val="C00000"/>
                </a:solidFill>
              </a:rPr>
              <a:t>公</a:t>
            </a:r>
            <a:r>
              <a:rPr lang="zh-CN" altLang="en-US" sz="2400" b="1" smtClean="0">
                <a:solidFill>
                  <a:srgbClr val="C00000"/>
                </a:solidFill>
              </a:rPr>
              <a:t>钥证书，用对方公钥加密</a:t>
            </a:r>
            <a:r>
              <a:rPr lang="en-US" altLang="zh-CN" sz="2400" b="1" dirty="0" err="1">
                <a:solidFill>
                  <a:srgbClr val="C00000"/>
                </a:solidFill>
              </a:rPr>
              <a:t>ks</a:t>
            </a:r>
            <a:endParaRPr lang="en-US" altLang="zh-CN" sz="2400" b="1" dirty="0">
              <a:solidFill>
                <a:srgbClr val="C00000"/>
              </a:solidFill>
            </a:endParaRPr>
          </a:p>
          <a:p>
            <a:pPr marL="228600" indent="-228600">
              <a:buAutoNum type="arabicPeriod"/>
            </a:pPr>
            <a:r>
              <a:rPr lang="zh-CN" altLang="en-US" sz="2400" b="1" smtClean="0">
                <a:solidFill>
                  <a:srgbClr val="C00000"/>
                </a:solidFill>
              </a:rPr>
              <a:t>将数字信封（签名</a:t>
            </a:r>
            <a:r>
              <a:rPr lang="en-US" altLang="zh-CN" sz="2400" b="1" dirty="0">
                <a:solidFill>
                  <a:srgbClr val="C00000"/>
                </a:solidFill>
              </a:rPr>
              <a:t>+</a:t>
            </a:r>
            <a:r>
              <a:rPr lang="zh-CN" altLang="en-US" sz="2400" b="1" dirty="0" smtClean="0">
                <a:solidFill>
                  <a:srgbClr val="C00000"/>
                </a:solidFill>
              </a:rPr>
              <a:t>密文</a:t>
            </a:r>
            <a:r>
              <a:rPr lang="en-US" altLang="zh-CN" sz="2400" b="1" smtClean="0">
                <a:solidFill>
                  <a:srgbClr val="C00000"/>
                </a:solidFill>
              </a:rPr>
              <a:t>+</a:t>
            </a:r>
            <a:r>
              <a:rPr lang="zh-CN" altLang="en-US" sz="2400" b="1" smtClean="0">
                <a:solidFill>
                  <a:srgbClr val="C00000"/>
                </a:solidFill>
              </a:rPr>
              <a:t>加密后会话密码）发送</a:t>
            </a:r>
            <a:r>
              <a:rPr lang="zh-CN" altLang="en-US" sz="2400" b="1" dirty="0">
                <a:solidFill>
                  <a:srgbClr val="C00000"/>
                </a:solidFill>
              </a:rPr>
              <a:t>给对方</a:t>
            </a:r>
          </a:p>
        </p:txBody>
      </p:sp>
      <p:sp>
        <p:nvSpPr>
          <p:cNvPr id="3" name="标题 2"/>
          <p:cNvSpPr>
            <a:spLocks noGrp="1"/>
          </p:cNvSpPr>
          <p:nvPr>
            <p:ph type="title"/>
          </p:nvPr>
        </p:nvSpPr>
        <p:spPr>
          <a:xfrm>
            <a:off x="457200" y="274638"/>
            <a:ext cx="8229600" cy="917043"/>
          </a:xfrm>
        </p:spPr>
        <p:txBody>
          <a:bodyPr>
            <a:normAutofit/>
          </a:bodyPr>
          <a:lstStyle/>
          <a:p>
            <a:r>
              <a:rPr lang="zh-CN" altLang="en-US"/>
              <a:t>数字</a:t>
            </a:r>
            <a:r>
              <a:rPr lang="zh-CN" altLang="en-US" smtClean="0"/>
              <a:t>信封</a:t>
            </a:r>
            <a:endParaRPr lang="zh-CN" altLang="en-US"/>
          </a:p>
        </p:txBody>
      </p:sp>
    </p:spTree>
    <p:extLst>
      <p:ext uri="{BB962C8B-B14F-4D97-AF65-F5344CB8AC3E}">
        <p14:creationId xmlns:p14="http://schemas.microsoft.com/office/powerpoint/2010/main" val="1525872051"/>
      </p:ext>
    </p:extLst>
  </p:cSld>
  <p:clrMapOvr>
    <a:masterClrMapping/>
  </p:clrMapOvr>
  <p:transition spd="slow">
    <p:pull/>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normAutofit fontScale="90000"/>
          </a:bodyPr>
          <a:lstStyle/>
          <a:p>
            <a:r>
              <a:rPr lang="zh-CN" altLang="en-US" dirty="0" smtClean="0"/>
              <a:t>基于</a:t>
            </a:r>
            <a:r>
              <a:rPr lang="en-US" altLang="zh-CN" dirty="0" smtClean="0"/>
              <a:t>Web</a:t>
            </a:r>
            <a:r>
              <a:rPr lang="zh-CN" altLang="en-US" dirty="0" smtClean="0"/>
              <a:t>的认证</a:t>
            </a:r>
            <a:r>
              <a:rPr lang="en-US" altLang="zh-CN" dirty="0" smtClean="0"/>
              <a:t>(</a:t>
            </a:r>
            <a:r>
              <a:rPr lang="zh-CN" altLang="en-US" dirty="0" smtClean="0"/>
              <a:t>续</a:t>
            </a:r>
            <a:r>
              <a:rPr lang="en-US" altLang="zh-CN" dirty="0" smtClean="0"/>
              <a:t>)</a:t>
            </a:r>
            <a:br>
              <a:rPr lang="en-US" altLang="zh-CN" dirty="0" smtClean="0"/>
            </a:br>
            <a:r>
              <a:rPr lang="en-US" altLang="zh-CN" dirty="0" smtClean="0"/>
              <a:t>	—— SSL/TLS</a:t>
            </a:r>
            <a:r>
              <a:rPr lang="zh-CN" altLang="en-US" dirty="0" smtClean="0"/>
              <a:t>认证过程</a:t>
            </a:r>
            <a:endParaRPr lang="zh-CN" altLang="en-US" dirty="0"/>
          </a:p>
        </p:txBody>
      </p:sp>
      <p:grpSp>
        <p:nvGrpSpPr>
          <p:cNvPr id="826371" name="Group 3"/>
          <p:cNvGrpSpPr>
            <a:grpSpLocks/>
          </p:cNvGrpSpPr>
          <p:nvPr/>
        </p:nvGrpSpPr>
        <p:grpSpPr bwMode="auto">
          <a:xfrm>
            <a:off x="3068638" y="1773238"/>
            <a:ext cx="2655887" cy="2000250"/>
            <a:chOff x="3992" y="944"/>
            <a:chExt cx="1768" cy="1429"/>
          </a:xfrm>
        </p:grpSpPr>
        <p:pic>
          <p:nvPicPr>
            <p:cNvPr id="826372" name="Picture 4"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 y="944"/>
              <a:ext cx="1768" cy="1429"/>
            </a:xfrm>
            <a:prstGeom prst="rect">
              <a:avLst/>
            </a:prstGeom>
            <a:noFill/>
            <a:extLst>
              <a:ext uri="{909E8E84-426E-40DD-AFC4-6F175D3DCCD1}">
                <a14:hiddenFill xmlns:a14="http://schemas.microsoft.com/office/drawing/2010/main">
                  <a:solidFill>
                    <a:srgbClr val="FFFFFF"/>
                  </a:solidFill>
                </a14:hiddenFill>
              </a:ext>
            </a:extLst>
          </p:spPr>
        </p:pic>
        <p:pic>
          <p:nvPicPr>
            <p:cNvPr id="826373" name="Picture 5" descr="Hackerr&amp;d"/>
            <p:cNvPicPr>
              <a:picLocks noChangeAspect="1" noChangeArrowheads="1"/>
            </p:cNvPicPr>
            <p:nvPr/>
          </p:nvPicPr>
          <p:blipFill>
            <a:blip r:embed="rId5" cstate="print">
              <a:extLst>
                <a:ext uri="{28A0092B-C50C-407E-A947-70E740481C1C}">
                  <a14:useLocalDpi xmlns:a14="http://schemas.microsoft.com/office/drawing/2010/main" val="0"/>
                </a:ext>
              </a:extLst>
            </a:blip>
            <a:srcRect t="10306" r="27402"/>
            <a:stretch>
              <a:fillRect/>
            </a:stretch>
          </p:blipFill>
          <p:spPr bwMode="auto">
            <a:xfrm>
              <a:off x="4410" y="1144"/>
              <a:ext cx="737" cy="797"/>
            </a:xfrm>
            <a:prstGeom prst="rect">
              <a:avLst/>
            </a:prstGeom>
            <a:noFill/>
            <a:extLst>
              <a:ext uri="{909E8E84-426E-40DD-AFC4-6F175D3DCCD1}">
                <a14:hiddenFill xmlns:a14="http://schemas.microsoft.com/office/drawing/2010/main">
                  <a:solidFill>
                    <a:srgbClr val="FFFFFF"/>
                  </a:solidFill>
                </a14:hiddenFill>
              </a:ext>
            </a:extLst>
          </p:spPr>
        </p:pic>
      </p:grpSp>
      <p:sp>
        <p:nvSpPr>
          <p:cNvPr id="826374" name="Oval 6"/>
          <p:cNvSpPr>
            <a:spLocks noChangeArrowheads="1"/>
          </p:cNvSpPr>
          <p:nvPr/>
        </p:nvSpPr>
        <p:spPr bwMode="auto">
          <a:xfrm>
            <a:off x="6464300" y="1854200"/>
            <a:ext cx="2670175" cy="487362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75" name="Oval 7"/>
          <p:cNvSpPr>
            <a:spLocks noChangeArrowheads="1"/>
          </p:cNvSpPr>
          <p:nvPr/>
        </p:nvSpPr>
        <p:spPr bwMode="auto">
          <a:xfrm>
            <a:off x="315913" y="1868488"/>
            <a:ext cx="2700337" cy="4851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26376" name="Picture 8" descr="desktopalo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9300" y="1749425"/>
            <a:ext cx="1141413" cy="1392238"/>
          </a:xfrm>
          <a:prstGeom prst="rect">
            <a:avLst/>
          </a:prstGeom>
          <a:noFill/>
          <a:extLst>
            <a:ext uri="{909E8E84-426E-40DD-AFC4-6F175D3DCCD1}">
              <a14:hiddenFill xmlns:a14="http://schemas.microsoft.com/office/drawing/2010/main">
                <a:solidFill>
                  <a:srgbClr val="FFFFFF"/>
                </a:solidFill>
              </a14:hiddenFill>
            </a:ext>
          </a:extLst>
        </p:spPr>
      </p:pic>
      <p:sp>
        <p:nvSpPr>
          <p:cNvPr id="826377" name="Line 9"/>
          <p:cNvSpPr>
            <a:spLocks noChangeShapeType="1"/>
          </p:cNvSpPr>
          <p:nvPr/>
        </p:nvSpPr>
        <p:spPr bwMode="auto">
          <a:xfrm>
            <a:off x="7210425" y="2279650"/>
            <a:ext cx="1143000" cy="433388"/>
          </a:xfrm>
          <a:prstGeom prst="line">
            <a:avLst/>
          </a:prstGeom>
          <a:noFill/>
          <a:ln w="12700">
            <a:solidFill>
              <a:srgbClr val="9C331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378" name="Group 10"/>
          <p:cNvGrpSpPr>
            <a:grpSpLocks/>
          </p:cNvGrpSpPr>
          <p:nvPr/>
        </p:nvGrpSpPr>
        <p:grpSpPr bwMode="auto">
          <a:xfrm>
            <a:off x="7888288" y="2233613"/>
            <a:ext cx="954087" cy="769937"/>
            <a:chOff x="4180" y="1662"/>
            <a:chExt cx="601" cy="485"/>
          </a:xfrm>
        </p:grpSpPr>
        <p:sp>
          <p:nvSpPr>
            <p:cNvPr id="826379" name="Freeform 11"/>
            <p:cNvSpPr>
              <a:spLocks/>
            </p:cNvSpPr>
            <p:nvPr/>
          </p:nvSpPr>
          <p:spPr bwMode="auto">
            <a:xfrm>
              <a:off x="4180" y="1736"/>
              <a:ext cx="601" cy="411"/>
            </a:xfrm>
            <a:custGeom>
              <a:avLst/>
              <a:gdLst>
                <a:gd name="T0" fmla="*/ 0 w 601"/>
                <a:gd name="T1" fmla="*/ 0 h 411"/>
                <a:gd name="T2" fmla="*/ 600 w 601"/>
                <a:gd name="T3" fmla="*/ 0 h 411"/>
                <a:gd name="T4" fmla="*/ 600 w 601"/>
                <a:gd name="T5" fmla="*/ 323 h 411"/>
                <a:gd name="T6" fmla="*/ 596 w 601"/>
                <a:gd name="T7" fmla="*/ 327 h 411"/>
                <a:gd name="T8" fmla="*/ 591 w 601"/>
                <a:gd name="T9" fmla="*/ 331 h 411"/>
                <a:gd name="T10" fmla="*/ 585 w 601"/>
                <a:gd name="T11" fmla="*/ 337 h 411"/>
                <a:gd name="T12" fmla="*/ 575 w 601"/>
                <a:gd name="T13" fmla="*/ 344 h 411"/>
                <a:gd name="T14" fmla="*/ 570 w 601"/>
                <a:gd name="T15" fmla="*/ 348 h 411"/>
                <a:gd name="T16" fmla="*/ 563 w 601"/>
                <a:gd name="T17" fmla="*/ 351 h 411"/>
                <a:gd name="T18" fmla="*/ 550 w 601"/>
                <a:gd name="T19" fmla="*/ 360 h 411"/>
                <a:gd name="T20" fmla="*/ 542 w 601"/>
                <a:gd name="T21" fmla="*/ 364 h 411"/>
                <a:gd name="T22" fmla="*/ 533 w 601"/>
                <a:gd name="T23" fmla="*/ 368 h 411"/>
                <a:gd name="T24" fmla="*/ 515 w 601"/>
                <a:gd name="T25" fmla="*/ 376 h 411"/>
                <a:gd name="T26" fmla="*/ 493 w 601"/>
                <a:gd name="T27" fmla="*/ 384 h 411"/>
                <a:gd name="T28" fmla="*/ 481 w 601"/>
                <a:gd name="T29" fmla="*/ 387 h 411"/>
                <a:gd name="T30" fmla="*/ 468 w 601"/>
                <a:gd name="T31" fmla="*/ 391 h 411"/>
                <a:gd name="T32" fmla="*/ 456 w 601"/>
                <a:gd name="T33" fmla="*/ 395 h 411"/>
                <a:gd name="T34" fmla="*/ 442 w 601"/>
                <a:gd name="T35" fmla="*/ 398 h 411"/>
                <a:gd name="T36" fmla="*/ 412 w 601"/>
                <a:gd name="T37" fmla="*/ 403 h 411"/>
                <a:gd name="T38" fmla="*/ 396 w 601"/>
                <a:gd name="T39" fmla="*/ 405 h 411"/>
                <a:gd name="T40" fmla="*/ 380 w 601"/>
                <a:gd name="T41" fmla="*/ 407 h 411"/>
                <a:gd name="T42" fmla="*/ 362 w 601"/>
                <a:gd name="T43" fmla="*/ 408 h 411"/>
                <a:gd name="T44" fmla="*/ 343 w 601"/>
                <a:gd name="T45" fmla="*/ 410 h 411"/>
                <a:gd name="T46" fmla="*/ 325 w 601"/>
                <a:gd name="T47" fmla="*/ 410 h 411"/>
                <a:gd name="T48" fmla="*/ 305 w 601"/>
                <a:gd name="T49" fmla="*/ 410 h 411"/>
                <a:gd name="T50" fmla="*/ 282 w 601"/>
                <a:gd name="T51" fmla="*/ 408 h 411"/>
                <a:gd name="T52" fmla="*/ 261 w 601"/>
                <a:gd name="T53" fmla="*/ 407 h 411"/>
                <a:gd name="T54" fmla="*/ 251 w 601"/>
                <a:gd name="T55" fmla="*/ 407 h 411"/>
                <a:gd name="T56" fmla="*/ 240 w 601"/>
                <a:gd name="T57" fmla="*/ 406 h 411"/>
                <a:gd name="T58" fmla="*/ 221 w 601"/>
                <a:gd name="T59" fmla="*/ 404 h 411"/>
                <a:gd name="T60" fmla="*/ 202 w 601"/>
                <a:gd name="T61" fmla="*/ 402 h 411"/>
                <a:gd name="T62" fmla="*/ 185 w 601"/>
                <a:gd name="T63" fmla="*/ 400 h 411"/>
                <a:gd name="T64" fmla="*/ 153 w 601"/>
                <a:gd name="T65" fmla="*/ 394 h 411"/>
                <a:gd name="T66" fmla="*/ 125 w 601"/>
                <a:gd name="T67" fmla="*/ 387 h 411"/>
                <a:gd name="T68" fmla="*/ 100 w 601"/>
                <a:gd name="T69" fmla="*/ 380 h 411"/>
                <a:gd name="T70" fmla="*/ 88 w 601"/>
                <a:gd name="T71" fmla="*/ 377 h 411"/>
                <a:gd name="T72" fmla="*/ 80 w 601"/>
                <a:gd name="T73" fmla="*/ 372 h 411"/>
                <a:gd name="T74" fmla="*/ 61 w 601"/>
                <a:gd name="T75" fmla="*/ 365 h 411"/>
                <a:gd name="T76" fmla="*/ 45 w 601"/>
                <a:gd name="T77" fmla="*/ 356 h 411"/>
                <a:gd name="T78" fmla="*/ 32 w 601"/>
                <a:gd name="T79" fmla="*/ 349 h 411"/>
                <a:gd name="T80" fmla="*/ 22 w 601"/>
                <a:gd name="T81" fmla="*/ 343 h 411"/>
                <a:gd name="T82" fmla="*/ 17 w 601"/>
                <a:gd name="T83" fmla="*/ 339 h 411"/>
                <a:gd name="T84" fmla="*/ 13 w 601"/>
                <a:gd name="T85" fmla="*/ 336 h 411"/>
                <a:gd name="T86" fmla="*/ 3 w 601"/>
                <a:gd name="T87" fmla="*/ 327 h 411"/>
                <a:gd name="T88" fmla="*/ 0 w 601"/>
                <a:gd name="T89" fmla="*/ 323 h 411"/>
                <a:gd name="T90" fmla="*/ 0 w 601"/>
                <a:gd name="T91"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1" h="411">
                  <a:moveTo>
                    <a:pt x="0" y="0"/>
                  </a:moveTo>
                  <a:lnTo>
                    <a:pt x="600" y="0"/>
                  </a:lnTo>
                  <a:lnTo>
                    <a:pt x="600" y="323"/>
                  </a:lnTo>
                  <a:lnTo>
                    <a:pt x="596" y="327"/>
                  </a:lnTo>
                  <a:lnTo>
                    <a:pt x="591" y="331"/>
                  </a:lnTo>
                  <a:lnTo>
                    <a:pt x="585" y="337"/>
                  </a:lnTo>
                  <a:lnTo>
                    <a:pt x="575" y="344"/>
                  </a:lnTo>
                  <a:lnTo>
                    <a:pt x="570" y="348"/>
                  </a:lnTo>
                  <a:lnTo>
                    <a:pt x="563" y="351"/>
                  </a:lnTo>
                  <a:lnTo>
                    <a:pt x="550" y="360"/>
                  </a:lnTo>
                  <a:lnTo>
                    <a:pt x="542" y="364"/>
                  </a:lnTo>
                  <a:lnTo>
                    <a:pt x="533" y="368"/>
                  </a:lnTo>
                  <a:lnTo>
                    <a:pt x="515" y="376"/>
                  </a:lnTo>
                  <a:lnTo>
                    <a:pt x="493" y="384"/>
                  </a:lnTo>
                  <a:lnTo>
                    <a:pt x="481" y="387"/>
                  </a:lnTo>
                  <a:lnTo>
                    <a:pt x="468" y="391"/>
                  </a:lnTo>
                  <a:lnTo>
                    <a:pt x="456" y="395"/>
                  </a:lnTo>
                  <a:lnTo>
                    <a:pt x="442" y="398"/>
                  </a:lnTo>
                  <a:lnTo>
                    <a:pt x="412" y="403"/>
                  </a:lnTo>
                  <a:lnTo>
                    <a:pt x="396" y="405"/>
                  </a:lnTo>
                  <a:lnTo>
                    <a:pt x="380" y="407"/>
                  </a:lnTo>
                  <a:lnTo>
                    <a:pt x="362" y="408"/>
                  </a:lnTo>
                  <a:lnTo>
                    <a:pt x="343" y="410"/>
                  </a:lnTo>
                  <a:lnTo>
                    <a:pt x="325" y="410"/>
                  </a:lnTo>
                  <a:lnTo>
                    <a:pt x="305" y="410"/>
                  </a:lnTo>
                  <a:lnTo>
                    <a:pt x="282" y="408"/>
                  </a:lnTo>
                  <a:lnTo>
                    <a:pt x="261" y="407"/>
                  </a:lnTo>
                  <a:lnTo>
                    <a:pt x="251" y="407"/>
                  </a:lnTo>
                  <a:lnTo>
                    <a:pt x="240" y="406"/>
                  </a:lnTo>
                  <a:lnTo>
                    <a:pt x="221" y="404"/>
                  </a:lnTo>
                  <a:lnTo>
                    <a:pt x="202" y="402"/>
                  </a:lnTo>
                  <a:lnTo>
                    <a:pt x="185" y="400"/>
                  </a:lnTo>
                  <a:lnTo>
                    <a:pt x="153" y="394"/>
                  </a:lnTo>
                  <a:lnTo>
                    <a:pt x="125" y="387"/>
                  </a:lnTo>
                  <a:lnTo>
                    <a:pt x="100" y="380"/>
                  </a:lnTo>
                  <a:lnTo>
                    <a:pt x="88" y="377"/>
                  </a:lnTo>
                  <a:lnTo>
                    <a:pt x="80" y="372"/>
                  </a:lnTo>
                  <a:lnTo>
                    <a:pt x="61" y="365"/>
                  </a:lnTo>
                  <a:lnTo>
                    <a:pt x="45" y="356"/>
                  </a:lnTo>
                  <a:lnTo>
                    <a:pt x="32" y="349"/>
                  </a:lnTo>
                  <a:lnTo>
                    <a:pt x="22" y="343"/>
                  </a:lnTo>
                  <a:lnTo>
                    <a:pt x="17" y="339"/>
                  </a:lnTo>
                  <a:lnTo>
                    <a:pt x="13" y="336"/>
                  </a:lnTo>
                  <a:lnTo>
                    <a:pt x="3" y="327"/>
                  </a:lnTo>
                  <a:lnTo>
                    <a:pt x="0" y="323"/>
                  </a:lnTo>
                  <a:lnTo>
                    <a:pt x="0" y="0"/>
                  </a:lnTo>
                </a:path>
              </a:pathLst>
            </a:custGeom>
            <a:gradFill rotWithShape="0">
              <a:gsLst>
                <a:gs pos="0">
                  <a:schemeClr val="bg2"/>
                </a:gs>
                <a:gs pos="50000">
                  <a:schemeClr val="bg2">
                    <a:gamma/>
                    <a:tint val="40000"/>
                    <a:invGamma/>
                  </a:schemeClr>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0" name="Oval 12"/>
            <p:cNvSpPr>
              <a:spLocks noChangeArrowheads="1"/>
            </p:cNvSpPr>
            <p:nvPr/>
          </p:nvSpPr>
          <p:spPr bwMode="auto">
            <a:xfrm>
              <a:off x="4180" y="1662"/>
              <a:ext cx="599" cy="148"/>
            </a:xfrm>
            <a:prstGeom prst="ellipse">
              <a:avLst/>
            </a:prstGeom>
            <a:solidFill>
              <a:srgbClr val="777777"/>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381" name="Group 13"/>
          <p:cNvGrpSpPr>
            <a:grpSpLocks/>
          </p:cNvGrpSpPr>
          <p:nvPr/>
        </p:nvGrpSpPr>
        <p:grpSpPr bwMode="auto">
          <a:xfrm>
            <a:off x="6769100" y="1382713"/>
            <a:ext cx="760413" cy="1325562"/>
            <a:chOff x="3475" y="907"/>
            <a:chExt cx="567" cy="988"/>
          </a:xfrm>
        </p:grpSpPr>
        <p:sp>
          <p:nvSpPr>
            <p:cNvPr id="826382" name="Freeform 14"/>
            <p:cNvSpPr>
              <a:spLocks/>
            </p:cNvSpPr>
            <p:nvPr/>
          </p:nvSpPr>
          <p:spPr bwMode="auto">
            <a:xfrm>
              <a:off x="3720" y="940"/>
              <a:ext cx="321" cy="955"/>
            </a:xfrm>
            <a:custGeom>
              <a:avLst/>
              <a:gdLst>
                <a:gd name="T0" fmla="*/ 0 w 321"/>
                <a:gd name="T1" fmla="*/ 88 h 955"/>
                <a:gd name="T2" fmla="*/ 320 w 321"/>
                <a:gd name="T3" fmla="*/ 0 h 955"/>
                <a:gd name="T4" fmla="*/ 320 w 321"/>
                <a:gd name="T5" fmla="*/ 752 h 955"/>
                <a:gd name="T6" fmla="*/ 1 w 321"/>
                <a:gd name="T7" fmla="*/ 954 h 955"/>
                <a:gd name="T8" fmla="*/ 0 w 321"/>
                <a:gd name="T9" fmla="*/ 88 h 955"/>
              </a:gdLst>
              <a:ahLst/>
              <a:cxnLst>
                <a:cxn ang="0">
                  <a:pos x="T0" y="T1"/>
                </a:cxn>
                <a:cxn ang="0">
                  <a:pos x="T2" y="T3"/>
                </a:cxn>
                <a:cxn ang="0">
                  <a:pos x="T4" y="T5"/>
                </a:cxn>
                <a:cxn ang="0">
                  <a:pos x="T6" y="T7"/>
                </a:cxn>
                <a:cxn ang="0">
                  <a:pos x="T8" y="T9"/>
                </a:cxn>
              </a:cxnLst>
              <a:rect l="0" t="0" r="r" b="b"/>
              <a:pathLst>
                <a:path w="321" h="955">
                  <a:moveTo>
                    <a:pt x="0" y="88"/>
                  </a:moveTo>
                  <a:lnTo>
                    <a:pt x="320" y="0"/>
                  </a:lnTo>
                  <a:lnTo>
                    <a:pt x="320" y="752"/>
                  </a:lnTo>
                  <a:lnTo>
                    <a:pt x="1" y="954"/>
                  </a:lnTo>
                  <a:lnTo>
                    <a:pt x="0" y="88"/>
                  </a:lnTo>
                </a:path>
              </a:pathLst>
            </a:custGeom>
            <a:solidFill>
              <a:srgbClr val="9900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3" name="Freeform 15"/>
            <p:cNvSpPr>
              <a:spLocks/>
            </p:cNvSpPr>
            <p:nvPr/>
          </p:nvSpPr>
          <p:spPr bwMode="auto">
            <a:xfrm>
              <a:off x="3475" y="973"/>
              <a:ext cx="250" cy="920"/>
            </a:xfrm>
            <a:custGeom>
              <a:avLst/>
              <a:gdLst>
                <a:gd name="T0" fmla="*/ 0 w 250"/>
                <a:gd name="T1" fmla="*/ 0 h 920"/>
                <a:gd name="T2" fmla="*/ 247 w 250"/>
                <a:gd name="T3" fmla="*/ 55 h 920"/>
                <a:gd name="T4" fmla="*/ 249 w 250"/>
                <a:gd name="T5" fmla="*/ 919 h 920"/>
                <a:gd name="T6" fmla="*/ 0 w 250"/>
                <a:gd name="T7" fmla="*/ 766 h 920"/>
                <a:gd name="T8" fmla="*/ 0 w 250"/>
                <a:gd name="T9" fmla="*/ 0 h 920"/>
              </a:gdLst>
              <a:ahLst/>
              <a:cxnLst>
                <a:cxn ang="0">
                  <a:pos x="T0" y="T1"/>
                </a:cxn>
                <a:cxn ang="0">
                  <a:pos x="T2" y="T3"/>
                </a:cxn>
                <a:cxn ang="0">
                  <a:pos x="T4" y="T5"/>
                </a:cxn>
                <a:cxn ang="0">
                  <a:pos x="T6" y="T7"/>
                </a:cxn>
                <a:cxn ang="0">
                  <a:pos x="T8" y="T9"/>
                </a:cxn>
              </a:cxnLst>
              <a:rect l="0" t="0" r="r" b="b"/>
              <a:pathLst>
                <a:path w="250" h="920">
                  <a:moveTo>
                    <a:pt x="0" y="0"/>
                  </a:moveTo>
                  <a:lnTo>
                    <a:pt x="247" y="55"/>
                  </a:lnTo>
                  <a:lnTo>
                    <a:pt x="249" y="919"/>
                  </a:lnTo>
                  <a:lnTo>
                    <a:pt x="0" y="766"/>
                  </a:lnTo>
                  <a:lnTo>
                    <a:pt x="0" y="0"/>
                  </a:lnTo>
                </a:path>
              </a:pathLst>
            </a:custGeom>
            <a:gradFill rotWithShape="0">
              <a:gsLst>
                <a:gs pos="0">
                  <a:schemeClr val="hlink"/>
                </a:gs>
                <a:gs pos="50000">
                  <a:schemeClr val="tx1"/>
                </a:gs>
                <a:gs pos="100000">
                  <a:schemeClr val="hlink"/>
                </a:gs>
              </a:gsLst>
              <a:lin ang="27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4" name="Freeform 16"/>
            <p:cNvSpPr>
              <a:spLocks/>
            </p:cNvSpPr>
            <p:nvPr/>
          </p:nvSpPr>
          <p:spPr bwMode="auto">
            <a:xfrm>
              <a:off x="3479" y="907"/>
              <a:ext cx="563" cy="120"/>
            </a:xfrm>
            <a:custGeom>
              <a:avLst/>
              <a:gdLst>
                <a:gd name="T0" fmla="*/ 0 w 563"/>
                <a:gd name="T1" fmla="*/ 63 h 120"/>
                <a:gd name="T2" fmla="*/ 324 w 563"/>
                <a:gd name="T3" fmla="*/ 0 h 120"/>
                <a:gd name="T4" fmla="*/ 562 w 563"/>
                <a:gd name="T5" fmla="*/ 30 h 120"/>
                <a:gd name="T6" fmla="*/ 243 w 563"/>
                <a:gd name="T7" fmla="*/ 119 h 120"/>
                <a:gd name="T8" fmla="*/ 0 w 563"/>
                <a:gd name="T9" fmla="*/ 63 h 120"/>
              </a:gdLst>
              <a:ahLst/>
              <a:cxnLst>
                <a:cxn ang="0">
                  <a:pos x="T0" y="T1"/>
                </a:cxn>
                <a:cxn ang="0">
                  <a:pos x="T2" y="T3"/>
                </a:cxn>
                <a:cxn ang="0">
                  <a:pos x="T4" y="T5"/>
                </a:cxn>
                <a:cxn ang="0">
                  <a:pos x="T6" y="T7"/>
                </a:cxn>
                <a:cxn ang="0">
                  <a:pos x="T8" y="T9"/>
                </a:cxn>
              </a:cxnLst>
              <a:rect l="0" t="0" r="r" b="b"/>
              <a:pathLst>
                <a:path w="563" h="120">
                  <a:moveTo>
                    <a:pt x="0" y="63"/>
                  </a:moveTo>
                  <a:lnTo>
                    <a:pt x="324" y="0"/>
                  </a:lnTo>
                  <a:lnTo>
                    <a:pt x="562" y="30"/>
                  </a:lnTo>
                  <a:lnTo>
                    <a:pt x="243" y="119"/>
                  </a:lnTo>
                  <a:lnTo>
                    <a:pt x="0" y="63"/>
                  </a:lnTo>
                </a:path>
              </a:pathLst>
            </a:custGeom>
            <a:solidFill>
              <a:srgbClr val="FF86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5" name="Freeform 17"/>
            <p:cNvSpPr>
              <a:spLocks/>
            </p:cNvSpPr>
            <p:nvPr/>
          </p:nvSpPr>
          <p:spPr bwMode="auto">
            <a:xfrm>
              <a:off x="3504" y="1018"/>
              <a:ext cx="176" cy="54"/>
            </a:xfrm>
            <a:custGeom>
              <a:avLst/>
              <a:gdLst>
                <a:gd name="T0" fmla="*/ 1 w 176"/>
                <a:gd name="T1" fmla="*/ 0 h 54"/>
                <a:gd name="T2" fmla="*/ 0 w 176"/>
                <a:gd name="T3" fmla="*/ 9 h 54"/>
                <a:gd name="T4" fmla="*/ 173 w 176"/>
                <a:gd name="T5" fmla="*/ 53 h 54"/>
                <a:gd name="T6" fmla="*/ 175 w 176"/>
                <a:gd name="T7" fmla="*/ 43 h 54"/>
                <a:gd name="T8" fmla="*/ 1 w 176"/>
                <a:gd name="T9" fmla="*/ 0 h 54"/>
              </a:gdLst>
              <a:ahLst/>
              <a:cxnLst>
                <a:cxn ang="0">
                  <a:pos x="T0" y="T1"/>
                </a:cxn>
                <a:cxn ang="0">
                  <a:pos x="T2" y="T3"/>
                </a:cxn>
                <a:cxn ang="0">
                  <a:pos x="T4" y="T5"/>
                </a:cxn>
                <a:cxn ang="0">
                  <a:pos x="T6" y="T7"/>
                </a:cxn>
                <a:cxn ang="0">
                  <a:pos x="T8" y="T9"/>
                </a:cxn>
              </a:cxnLst>
              <a:rect l="0" t="0" r="r" b="b"/>
              <a:pathLst>
                <a:path w="176" h="54">
                  <a:moveTo>
                    <a:pt x="1" y="0"/>
                  </a:moveTo>
                  <a:lnTo>
                    <a:pt x="0" y="9"/>
                  </a:lnTo>
                  <a:lnTo>
                    <a:pt x="173" y="53"/>
                  </a:lnTo>
                  <a:lnTo>
                    <a:pt x="175" y="43"/>
                  </a:lnTo>
                  <a:lnTo>
                    <a:pt x="1"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6" name="Freeform 18"/>
            <p:cNvSpPr>
              <a:spLocks/>
            </p:cNvSpPr>
            <p:nvPr/>
          </p:nvSpPr>
          <p:spPr bwMode="auto">
            <a:xfrm>
              <a:off x="3512" y="1059"/>
              <a:ext cx="170" cy="57"/>
            </a:xfrm>
            <a:custGeom>
              <a:avLst/>
              <a:gdLst>
                <a:gd name="T0" fmla="*/ 1 w 170"/>
                <a:gd name="T1" fmla="*/ 0 h 57"/>
                <a:gd name="T2" fmla="*/ 0 w 170"/>
                <a:gd name="T3" fmla="*/ 9 h 57"/>
                <a:gd name="T4" fmla="*/ 167 w 170"/>
                <a:gd name="T5" fmla="*/ 56 h 57"/>
                <a:gd name="T6" fmla="*/ 169 w 170"/>
                <a:gd name="T7" fmla="*/ 46 h 57"/>
                <a:gd name="T8" fmla="*/ 1 w 170"/>
                <a:gd name="T9" fmla="*/ 0 h 57"/>
              </a:gdLst>
              <a:ahLst/>
              <a:cxnLst>
                <a:cxn ang="0">
                  <a:pos x="T0" y="T1"/>
                </a:cxn>
                <a:cxn ang="0">
                  <a:pos x="T2" y="T3"/>
                </a:cxn>
                <a:cxn ang="0">
                  <a:pos x="T4" y="T5"/>
                </a:cxn>
                <a:cxn ang="0">
                  <a:pos x="T6" y="T7"/>
                </a:cxn>
                <a:cxn ang="0">
                  <a:pos x="T8" y="T9"/>
                </a:cxn>
              </a:cxnLst>
              <a:rect l="0" t="0" r="r" b="b"/>
              <a:pathLst>
                <a:path w="170" h="57">
                  <a:moveTo>
                    <a:pt x="1" y="0"/>
                  </a:moveTo>
                  <a:lnTo>
                    <a:pt x="0" y="9"/>
                  </a:lnTo>
                  <a:lnTo>
                    <a:pt x="167" y="56"/>
                  </a:lnTo>
                  <a:lnTo>
                    <a:pt x="169" y="46"/>
                  </a:lnTo>
                  <a:lnTo>
                    <a:pt x="1"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7" name="Freeform 19"/>
            <p:cNvSpPr>
              <a:spLocks/>
            </p:cNvSpPr>
            <p:nvPr/>
          </p:nvSpPr>
          <p:spPr bwMode="auto">
            <a:xfrm>
              <a:off x="3511" y="1097"/>
              <a:ext cx="174" cy="66"/>
            </a:xfrm>
            <a:custGeom>
              <a:avLst/>
              <a:gdLst>
                <a:gd name="T0" fmla="*/ 1 w 174"/>
                <a:gd name="T1" fmla="*/ 0 h 66"/>
                <a:gd name="T2" fmla="*/ 0 w 174"/>
                <a:gd name="T3" fmla="*/ 9 h 66"/>
                <a:gd name="T4" fmla="*/ 171 w 174"/>
                <a:gd name="T5" fmla="*/ 65 h 66"/>
                <a:gd name="T6" fmla="*/ 173 w 174"/>
                <a:gd name="T7" fmla="*/ 55 h 66"/>
                <a:gd name="T8" fmla="*/ 1 w 174"/>
                <a:gd name="T9" fmla="*/ 0 h 66"/>
              </a:gdLst>
              <a:ahLst/>
              <a:cxnLst>
                <a:cxn ang="0">
                  <a:pos x="T0" y="T1"/>
                </a:cxn>
                <a:cxn ang="0">
                  <a:pos x="T2" y="T3"/>
                </a:cxn>
                <a:cxn ang="0">
                  <a:pos x="T4" y="T5"/>
                </a:cxn>
                <a:cxn ang="0">
                  <a:pos x="T6" y="T7"/>
                </a:cxn>
                <a:cxn ang="0">
                  <a:pos x="T8" y="T9"/>
                </a:cxn>
              </a:cxnLst>
              <a:rect l="0" t="0" r="r" b="b"/>
              <a:pathLst>
                <a:path w="174" h="66">
                  <a:moveTo>
                    <a:pt x="1" y="0"/>
                  </a:moveTo>
                  <a:lnTo>
                    <a:pt x="0" y="9"/>
                  </a:lnTo>
                  <a:lnTo>
                    <a:pt x="171" y="65"/>
                  </a:lnTo>
                  <a:lnTo>
                    <a:pt x="173" y="55"/>
                  </a:lnTo>
                  <a:lnTo>
                    <a:pt x="1"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8" name="Freeform 20"/>
            <p:cNvSpPr>
              <a:spLocks/>
            </p:cNvSpPr>
            <p:nvPr/>
          </p:nvSpPr>
          <p:spPr bwMode="auto">
            <a:xfrm>
              <a:off x="3504" y="1661"/>
              <a:ext cx="172" cy="93"/>
            </a:xfrm>
            <a:custGeom>
              <a:avLst/>
              <a:gdLst>
                <a:gd name="T0" fmla="*/ 5 w 172"/>
                <a:gd name="T1" fmla="*/ 0 h 93"/>
                <a:gd name="T2" fmla="*/ 0 w 172"/>
                <a:gd name="T3" fmla="*/ 7 h 93"/>
                <a:gd name="T4" fmla="*/ 165 w 172"/>
                <a:gd name="T5" fmla="*/ 92 h 93"/>
                <a:gd name="T6" fmla="*/ 171 w 172"/>
                <a:gd name="T7" fmla="*/ 84 h 93"/>
                <a:gd name="T8" fmla="*/ 5 w 172"/>
                <a:gd name="T9" fmla="*/ 0 h 93"/>
              </a:gdLst>
              <a:ahLst/>
              <a:cxnLst>
                <a:cxn ang="0">
                  <a:pos x="T0" y="T1"/>
                </a:cxn>
                <a:cxn ang="0">
                  <a:pos x="T2" y="T3"/>
                </a:cxn>
                <a:cxn ang="0">
                  <a:pos x="T4" y="T5"/>
                </a:cxn>
                <a:cxn ang="0">
                  <a:pos x="T6" y="T7"/>
                </a:cxn>
                <a:cxn ang="0">
                  <a:pos x="T8" y="T9"/>
                </a:cxn>
              </a:cxnLst>
              <a:rect l="0" t="0" r="r" b="b"/>
              <a:pathLst>
                <a:path w="172" h="93">
                  <a:moveTo>
                    <a:pt x="5" y="0"/>
                  </a:moveTo>
                  <a:lnTo>
                    <a:pt x="0" y="7"/>
                  </a:lnTo>
                  <a:lnTo>
                    <a:pt x="165" y="92"/>
                  </a:lnTo>
                  <a:lnTo>
                    <a:pt x="171" y="84"/>
                  </a:lnTo>
                  <a:lnTo>
                    <a:pt x="5"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9" name="Freeform 21"/>
            <p:cNvSpPr>
              <a:spLocks/>
            </p:cNvSpPr>
            <p:nvPr/>
          </p:nvSpPr>
          <p:spPr bwMode="auto">
            <a:xfrm>
              <a:off x="3505" y="1703"/>
              <a:ext cx="177" cy="107"/>
            </a:xfrm>
            <a:custGeom>
              <a:avLst/>
              <a:gdLst>
                <a:gd name="T0" fmla="*/ 5 w 177"/>
                <a:gd name="T1" fmla="*/ 0 h 107"/>
                <a:gd name="T2" fmla="*/ 0 w 177"/>
                <a:gd name="T3" fmla="*/ 7 h 107"/>
                <a:gd name="T4" fmla="*/ 170 w 177"/>
                <a:gd name="T5" fmla="*/ 106 h 107"/>
                <a:gd name="T6" fmla="*/ 176 w 177"/>
                <a:gd name="T7" fmla="*/ 98 h 107"/>
                <a:gd name="T8" fmla="*/ 5 w 177"/>
                <a:gd name="T9" fmla="*/ 0 h 107"/>
              </a:gdLst>
              <a:ahLst/>
              <a:cxnLst>
                <a:cxn ang="0">
                  <a:pos x="T0" y="T1"/>
                </a:cxn>
                <a:cxn ang="0">
                  <a:pos x="T2" y="T3"/>
                </a:cxn>
                <a:cxn ang="0">
                  <a:pos x="T4" y="T5"/>
                </a:cxn>
                <a:cxn ang="0">
                  <a:pos x="T6" y="T7"/>
                </a:cxn>
                <a:cxn ang="0">
                  <a:pos x="T8" y="T9"/>
                </a:cxn>
              </a:cxnLst>
              <a:rect l="0" t="0" r="r" b="b"/>
              <a:pathLst>
                <a:path w="177" h="107">
                  <a:moveTo>
                    <a:pt x="5" y="0"/>
                  </a:moveTo>
                  <a:lnTo>
                    <a:pt x="0" y="7"/>
                  </a:lnTo>
                  <a:lnTo>
                    <a:pt x="170" y="106"/>
                  </a:lnTo>
                  <a:lnTo>
                    <a:pt x="176" y="98"/>
                  </a:lnTo>
                  <a:lnTo>
                    <a:pt x="5"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6390" name="Text Box 22"/>
          <p:cNvSpPr txBox="1">
            <a:spLocks noChangeArrowheads="1"/>
          </p:cNvSpPr>
          <p:nvPr/>
        </p:nvSpPr>
        <p:spPr bwMode="auto">
          <a:xfrm>
            <a:off x="404813" y="2462213"/>
            <a:ext cx="14049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ClrTx/>
              <a:buFontTx/>
              <a:buNone/>
            </a:pPr>
            <a:r>
              <a:rPr kumimoji="0" lang="en-US" altLang="zh-CN" sz="2400" b="1">
                <a:latin typeface="Arial" panose="020B0604020202020204" pitchFamily="34" charset="0"/>
                <a:ea typeface="宋体" panose="02010600030101010101" pitchFamily="2" charset="-122"/>
              </a:rPr>
              <a:t>Web </a:t>
            </a:r>
          </a:p>
          <a:p>
            <a:pPr algn="l" eaLnBrk="0" hangingPunct="0">
              <a:lnSpc>
                <a:spcPct val="100000"/>
              </a:lnSpc>
              <a:spcBef>
                <a:spcPct val="0"/>
              </a:spcBef>
              <a:buClrTx/>
              <a:buFontTx/>
              <a:buNone/>
            </a:pPr>
            <a:r>
              <a:rPr kumimoji="0" lang="en-US" altLang="zh-CN" sz="2400" b="1">
                <a:latin typeface="Arial" panose="020B0604020202020204" pitchFamily="34" charset="0"/>
                <a:ea typeface="宋体" panose="02010600030101010101" pitchFamily="2" charset="-122"/>
              </a:rPr>
              <a:t>Browser</a:t>
            </a:r>
            <a:endParaRPr kumimoji="0" lang="en-US" altLang="zh-CN" sz="2400" b="1">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826391" name="Text Box 23"/>
          <p:cNvSpPr txBox="1">
            <a:spLocks noChangeArrowheads="1"/>
          </p:cNvSpPr>
          <p:nvPr/>
        </p:nvSpPr>
        <p:spPr bwMode="auto">
          <a:xfrm>
            <a:off x="6673850" y="2363788"/>
            <a:ext cx="11350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ClrTx/>
              <a:buFontTx/>
              <a:buNone/>
            </a:pPr>
            <a:r>
              <a:rPr kumimoji="0" lang="en-US" altLang="zh-CN" sz="2400" b="1">
                <a:latin typeface="Arial" panose="020B0604020202020204" pitchFamily="34" charset="0"/>
                <a:ea typeface="宋体" panose="02010600030101010101" pitchFamily="2" charset="-122"/>
              </a:rPr>
              <a:t>Web </a:t>
            </a:r>
          </a:p>
          <a:p>
            <a:pPr algn="l" eaLnBrk="0" hangingPunct="0">
              <a:lnSpc>
                <a:spcPct val="100000"/>
              </a:lnSpc>
              <a:spcBef>
                <a:spcPct val="0"/>
              </a:spcBef>
              <a:buClrTx/>
              <a:buFontTx/>
              <a:buNone/>
            </a:pPr>
            <a:r>
              <a:rPr kumimoji="0" lang="en-US" altLang="zh-CN" sz="2400" b="1">
                <a:latin typeface="Arial" panose="020B0604020202020204" pitchFamily="34" charset="0"/>
                <a:ea typeface="宋体" panose="02010600030101010101" pitchFamily="2" charset="-122"/>
              </a:rPr>
              <a:t>Server</a:t>
            </a:r>
          </a:p>
        </p:txBody>
      </p:sp>
      <p:sp>
        <p:nvSpPr>
          <p:cNvPr id="826392" name="Line 24"/>
          <p:cNvSpPr>
            <a:spLocks noChangeShapeType="1"/>
          </p:cNvSpPr>
          <p:nvPr/>
        </p:nvSpPr>
        <p:spPr bwMode="auto">
          <a:xfrm>
            <a:off x="1763713" y="2492375"/>
            <a:ext cx="1371600"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93" name="Line 25"/>
          <p:cNvSpPr>
            <a:spLocks noChangeShapeType="1"/>
          </p:cNvSpPr>
          <p:nvPr/>
        </p:nvSpPr>
        <p:spPr bwMode="auto">
          <a:xfrm>
            <a:off x="5321300" y="2565400"/>
            <a:ext cx="1371600"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394" name="Group 26"/>
          <p:cNvGrpSpPr>
            <a:grpSpLocks/>
          </p:cNvGrpSpPr>
          <p:nvPr/>
        </p:nvGrpSpPr>
        <p:grpSpPr bwMode="auto">
          <a:xfrm>
            <a:off x="401638" y="3230563"/>
            <a:ext cx="1219200" cy="2559050"/>
            <a:chOff x="117" y="1719"/>
            <a:chExt cx="768" cy="1612"/>
          </a:xfrm>
        </p:grpSpPr>
        <p:grpSp>
          <p:nvGrpSpPr>
            <p:cNvPr id="826395" name="Group 27"/>
            <p:cNvGrpSpPr>
              <a:grpSpLocks/>
            </p:cNvGrpSpPr>
            <p:nvPr/>
          </p:nvGrpSpPr>
          <p:grpSpPr bwMode="auto">
            <a:xfrm>
              <a:off x="117" y="2659"/>
              <a:ext cx="768" cy="672"/>
              <a:chOff x="527" y="2688"/>
              <a:chExt cx="723" cy="672"/>
            </a:xfrm>
          </p:grpSpPr>
          <p:graphicFrame>
            <p:nvGraphicFramePr>
              <p:cNvPr id="826396" name="Object 28"/>
              <p:cNvGraphicFramePr>
                <a:graphicFrameLocks/>
              </p:cNvGraphicFramePr>
              <p:nvPr/>
            </p:nvGraphicFramePr>
            <p:xfrm>
              <a:off x="664" y="2688"/>
              <a:ext cx="440" cy="672"/>
            </p:xfrm>
            <a:graphic>
              <a:graphicData uri="http://schemas.openxmlformats.org/presentationml/2006/ole">
                <mc:AlternateContent xmlns:mc="http://schemas.openxmlformats.org/markup-compatibility/2006">
                  <mc:Choice xmlns:v="urn:schemas-microsoft-com:vml" Requires="v">
                    <p:oleObj spid="_x0000_s15518" name="ClipArt" r:id="rId7" imgW="1922400" imgH="3663720" progId="MS_ClipArt_Gallery.2">
                      <p:embed/>
                    </p:oleObj>
                  </mc:Choice>
                  <mc:Fallback>
                    <p:oleObj name="ClipArt" r:id="rId7" imgW="1922400" imgH="3663720" progId="MS_ClipArt_Gallery.2">
                      <p:embed/>
                      <p:pic>
                        <p:nvPicPr>
                          <p:cNvPr id="826396" name="Object 2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 y="2688"/>
                            <a:ext cx="44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397" name="Rectangle 29"/>
              <p:cNvSpPr>
                <a:spLocks noChangeArrowheads="1"/>
              </p:cNvSpPr>
              <p:nvPr/>
            </p:nvSpPr>
            <p:spPr bwMode="auto">
              <a:xfrm rot="20280000">
                <a:off x="527" y="2754"/>
                <a:ext cx="7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Random</a:t>
                </a: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Symmetric</a:t>
                </a: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Key</a:t>
                </a:r>
                <a:endParaRPr kumimoji="0" lang="en-US" altLang="zh-CN" sz="100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sp>
          <p:nvSpPr>
            <p:cNvPr id="826398" name="Line 30"/>
            <p:cNvSpPr>
              <a:spLocks noChangeShapeType="1"/>
            </p:cNvSpPr>
            <p:nvPr/>
          </p:nvSpPr>
          <p:spPr bwMode="auto">
            <a:xfrm rot="2504577">
              <a:off x="242" y="1719"/>
              <a:ext cx="581" cy="662"/>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399" name="Group 31"/>
          <p:cNvGrpSpPr>
            <a:grpSpLocks/>
          </p:cNvGrpSpPr>
          <p:nvPr/>
        </p:nvGrpSpPr>
        <p:grpSpPr bwMode="auto">
          <a:xfrm>
            <a:off x="2706688" y="4922838"/>
            <a:ext cx="2351087" cy="622300"/>
            <a:chOff x="1569" y="2785"/>
            <a:chExt cx="1481" cy="392"/>
          </a:xfrm>
        </p:grpSpPr>
        <p:pic>
          <p:nvPicPr>
            <p:cNvPr id="826400" name="Picture 32" descr="ke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8" y="2785"/>
              <a:ext cx="652" cy="39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pic>
        <p:sp>
          <p:nvSpPr>
            <p:cNvPr id="826401" name="Line 33"/>
            <p:cNvSpPr>
              <a:spLocks noChangeShapeType="1"/>
            </p:cNvSpPr>
            <p:nvPr/>
          </p:nvSpPr>
          <p:spPr bwMode="auto">
            <a:xfrm flipV="1">
              <a:off x="1569" y="2973"/>
              <a:ext cx="733" cy="8"/>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402" name="Group 34"/>
          <p:cNvGrpSpPr>
            <a:grpSpLocks/>
          </p:cNvGrpSpPr>
          <p:nvPr/>
        </p:nvGrpSpPr>
        <p:grpSpPr bwMode="auto">
          <a:xfrm>
            <a:off x="1566863" y="5903913"/>
            <a:ext cx="6296025" cy="838200"/>
            <a:chOff x="1104" y="3360"/>
            <a:chExt cx="3966" cy="528"/>
          </a:xfrm>
        </p:grpSpPr>
        <p:grpSp>
          <p:nvGrpSpPr>
            <p:cNvPr id="826403" name="Group 35"/>
            <p:cNvGrpSpPr>
              <a:grpSpLocks/>
            </p:cNvGrpSpPr>
            <p:nvPr/>
          </p:nvGrpSpPr>
          <p:grpSpPr bwMode="auto">
            <a:xfrm>
              <a:off x="1104" y="3360"/>
              <a:ext cx="798" cy="528"/>
              <a:chOff x="1056" y="3216"/>
              <a:chExt cx="798" cy="528"/>
            </a:xfrm>
          </p:grpSpPr>
          <p:graphicFrame>
            <p:nvGraphicFramePr>
              <p:cNvPr id="826404" name="Object 36"/>
              <p:cNvGraphicFramePr>
                <a:graphicFrameLocks/>
              </p:cNvGraphicFramePr>
              <p:nvPr/>
            </p:nvGraphicFramePr>
            <p:xfrm>
              <a:off x="1056" y="3216"/>
              <a:ext cx="764" cy="528"/>
            </p:xfrm>
            <a:graphic>
              <a:graphicData uri="http://schemas.openxmlformats.org/presentationml/2006/ole">
                <mc:AlternateContent xmlns:mc="http://schemas.openxmlformats.org/markup-compatibility/2006">
                  <mc:Choice xmlns:v="urn:schemas-microsoft-com:vml" Requires="v">
                    <p:oleObj spid="_x0000_s15519" name="ClipArt" r:id="rId10" imgW="1401480" imgH="1790640" progId="MS_ClipArt_Gallery.2">
                      <p:embed/>
                    </p:oleObj>
                  </mc:Choice>
                  <mc:Fallback>
                    <p:oleObj name="ClipArt" r:id="rId10" imgW="1401480" imgH="1790640" progId="MS_ClipArt_Gallery.2">
                      <p:embed/>
                      <p:pic>
                        <p:nvPicPr>
                          <p:cNvPr id="826404" name="Object 3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6" y="3216"/>
                            <a:ext cx="764"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405" name="Rectangle 37"/>
              <p:cNvSpPr>
                <a:spLocks noChangeArrowheads="1"/>
              </p:cNvSpPr>
              <p:nvPr/>
            </p:nvSpPr>
            <p:spPr bwMode="auto">
              <a:xfrm>
                <a:off x="1224" y="3291"/>
                <a:ext cx="44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B0604020202020204" pitchFamily="34" charset="0"/>
                    <a:ea typeface="宋体" panose="02010600030101010101" pitchFamily="2" charset="-122"/>
                  </a:rPr>
                  <a:t>Apple Pie</a:t>
                </a:r>
              </a:p>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B0604020202020204" pitchFamily="34" charset="0"/>
                    <a:ea typeface="宋体" panose="02010600030101010101" pitchFamily="2" charset="-122"/>
                  </a:rPr>
                  <a:t>Recipe</a:t>
                </a:r>
              </a:p>
            </p:txBody>
          </p:sp>
          <p:sp>
            <p:nvSpPr>
              <p:cNvPr id="826406" name="Rectangle 38"/>
              <p:cNvSpPr>
                <a:spLocks noChangeArrowheads="1"/>
              </p:cNvSpPr>
              <p:nvPr/>
            </p:nvSpPr>
            <p:spPr bwMode="auto">
              <a:xfrm rot="19800000">
                <a:off x="1104" y="3360"/>
                <a:ext cx="7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600" b="1">
                    <a:solidFill>
                      <a:srgbClr val="39957B"/>
                    </a:solidFill>
                    <a:effectLst>
                      <a:outerShdw blurRad="38100" dist="38100" dir="2700000" algn="tl">
                        <a:srgbClr val="C0C0C0"/>
                      </a:outerShdw>
                    </a:effectLst>
                    <a:latin typeface="Arial" panose="020B0604020202020204" pitchFamily="34" charset="0"/>
                    <a:ea typeface="宋体" panose="02010600030101010101" pitchFamily="2" charset="-122"/>
                  </a:rPr>
                  <a:t>Encrypted</a:t>
                </a:r>
              </a:p>
            </p:txBody>
          </p:sp>
        </p:grpSp>
        <p:grpSp>
          <p:nvGrpSpPr>
            <p:cNvPr id="826407" name="Group 39"/>
            <p:cNvGrpSpPr>
              <a:grpSpLocks/>
            </p:cNvGrpSpPr>
            <p:nvPr/>
          </p:nvGrpSpPr>
          <p:grpSpPr bwMode="auto">
            <a:xfrm>
              <a:off x="4272" y="3360"/>
              <a:ext cx="798" cy="528"/>
              <a:chOff x="1056" y="3216"/>
              <a:chExt cx="798" cy="528"/>
            </a:xfrm>
          </p:grpSpPr>
          <p:graphicFrame>
            <p:nvGraphicFramePr>
              <p:cNvPr id="826408" name="Object 40"/>
              <p:cNvGraphicFramePr>
                <a:graphicFrameLocks/>
              </p:cNvGraphicFramePr>
              <p:nvPr/>
            </p:nvGraphicFramePr>
            <p:xfrm>
              <a:off x="1056" y="3216"/>
              <a:ext cx="764" cy="528"/>
            </p:xfrm>
            <a:graphic>
              <a:graphicData uri="http://schemas.openxmlformats.org/presentationml/2006/ole">
                <mc:AlternateContent xmlns:mc="http://schemas.openxmlformats.org/markup-compatibility/2006">
                  <mc:Choice xmlns:v="urn:schemas-microsoft-com:vml" Requires="v">
                    <p:oleObj spid="_x0000_s15520" name="ClipArt" r:id="rId12" imgW="1401480" imgH="1790640" progId="MS_ClipArt_Gallery.2">
                      <p:embed/>
                    </p:oleObj>
                  </mc:Choice>
                  <mc:Fallback>
                    <p:oleObj name="ClipArt" r:id="rId12" imgW="1401480" imgH="1790640" progId="MS_ClipArt_Gallery.2">
                      <p:embed/>
                      <p:pic>
                        <p:nvPicPr>
                          <p:cNvPr id="826408" name="Object 4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6" y="3216"/>
                            <a:ext cx="764"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409" name="Rectangle 41"/>
              <p:cNvSpPr>
                <a:spLocks noChangeArrowheads="1"/>
              </p:cNvSpPr>
              <p:nvPr/>
            </p:nvSpPr>
            <p:spPr bwMode="auto">
              <a:xfrm>
                <a:off x="1224" y="3291"/>
                <a:ext cx="44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B0604020202020204" pitchFamily="34" charset="0"/>
                    <a:ea typeface="宋体" panose="02010600030101010101" pitchFamily="2" charset="-122"/>
                  </a:rPr>
                  <a:t>Pavlova</a:t>
                </a:r>
              </a:p>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B0604020202020204" pitchFamily="34" charset="0"/>
                    <a:ea typeface="宋体" panose="02010600030101010101" pitchFamily="2" charset="-122"/>
                  </a:rPr>
                  <a:t>Recipe</a:t>
                </a:r>
              </a:p>
            </p:txBody>
          </p:sp>
          <p:sp>
            <p:nvSpPr>
              <p:cNvPr id="826410" name="Rectangle 42"/>
              <p:cNvSpPr>
                <a:spLocks noChangeArrowheads="1"/>
              </p:cNvSpPr>
              <p:nvPr/>
            </p:nvSpPr>
            <p:spPr bwMode="auto">
              <a:xfrm rot="19800000">
                <a:off x="1104" y="3360"/>
                <a:ext cx="7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600" b="1">
                    <a:solidFill>
                      <a:srgbClr val="39957B"/>
                    </a:solidFill>
                    <a:effectLst>
                      <a:outerShdw blurRad="38100" dist="38100" dir="2700000" algn="tl">
                        <a:srgbClr val="C0C0C0"/>
                      </a:outerShdw>
                    </a:effectLst>
                    <a:latin typeface="Arial" panose="020B0604020202020204" pitchFamily="34" charset="0"/>
                    <a:ea typeface="宋体" panose="02010600030101010101" pitchFamily="2" charset="-122"/>
                  </a:rPr>
                  <a:t>Encrypted</a:t>
                </a:r>
              </a:p>
            </p:txBody>
          </p:sp>
        </p:grpSp>
        <p:sp>
          <p:nvSpPr>
            <p:cNvPr id="826411" name="Line 43"/>
            <p:cNvSpPr>
              <a:spLocks noChangeShapeType="1"/>
            </p:cNvSpPr>
            <p:nvPr/>
          </p:nvSpPr>
          <p:spPr bwMode="auto">
            <a:xfrm>
              <a:off x="1920" y="3600"/>
              <a:ext cx="2304" cy="0"/>
            </a:xfrm>
            <a:prstGeom prst="line">
              <a:avLst/>
            </a:prstGeom>
            <a:noFill/>
            <a:ln w="762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412" name="Group 44"/>
          <p:cNvGrpSpPr>
            <a:grpSpLocks/>
          </p:cNvGrpSpPr>
          <p:nvPr/>
        </p:nvGrpSpPr>
        <p:grpSpPr bwMode="auto">
          <a:xfrm>
            <a:off x="6967538" y="3217863"/>
            <a:ext cx="1528762" cy="1354137"/>
            <a:chOff x="3443" y="1755"/>
            <a:chExt cx="963" cy="853"/>
          </a:xfrm>
        </p:grpSpPr>
        <p:pic>
          <p:nvPicPr>
            <p:cNvPr id="826413" name="Picture 45" descr="certificate-trans"/>
            <p:cNvPicPr>
              <a:picLocks noChangeAspect="1" noChangeArrowheads="1"/>
            </p:cNvPicPr>
            <p:nvPr/>
          </p:nvPicPr>
          <p:blipFill>
            <a:blip r:embed="rId13" cstate="print">
              <a:extLst>
                <a:ext uri="{28A0092B-C50C-407E-A947-70E740481C1C}">
                  <a14:useLocalDpi xmlns:a14="http://schemas.microsoft.com/office/drawing/2010/main" val="0"/>
                </a:ext>
              </a:extLst>
            </a:blip>
            <a:srcRect l="3479" t="6668" r="4015" b="5716"/>
            <a:stretch>
              <a:fillRect/>
            </a:stretch>
          </p:blipFill>
          <p:spPr bwMode="auto">
            <a:xfrm>
              <a:off x="3443" y="1755"/>
              <a:ext cx="963" cy="853"/>
            </a:xfrm>
            <a:prstGeom prst="rect">
              <a:avLst/>
            </a:prstGeom>
            <a:noFill/>
            <a:extLst>
              <a:ext uri="{909E8E84-426E-40DD-AFC4-6F175D3DCCD1}">
                <a14:hiddenFill xmlns:a14="http://schemas.microsoft.com/office/drawing/2010/main">
                  <a:solidFill>
                    <a:srgbClr val="FFFFFF"/>
                  </a:solidFill>
                </a14:hiddenFill>
              </a:ext>
            </a:extLst>
          </p:spPr>
        </p:pic>
        <p:sp>
          <p:nvSpPr>
            <p:cNvPr id="826414" name="Text Box 46"/>
            <p:cNvSpPr txBox="1">
              <a:spLocks noChangeArrowheads="1"/>
            </p:cNvSpPr>
            <p:nvPr/>
          </p:nvSpPr>
          <p:spPr bwMode="auto">
            <a:xfrm rot="-1339275">
              <a:off x="3499" y="1886"/>
              <a:ext cx="74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00000"/>
                </a:lnSpc>
                <a:spcBef>
                  <a:spcPct val="0"/>
                </a:spcBef>
                <a:buClrTx/>
                <a:buFontTx/>
                <a:buNone/>
              </a:pPr>
              <a:r>
                <a:rPr kumimoji="0" lang="en-US" altLang="zh-CN" sz="1600" b="1" dirty="0">
                  <a:latin typeface="Arial" panose="020B0604020202020204" pitchFamily="34" charset="0"/>
                  <a:ea typeface="宋体" panose="02010600030101010101" pitchFamily="2" charset="-122"/>
                </a:rPr>
                <a:t>Server</a:t>
              </a:r>
            </a:p>
            <a:p>
              <a:pPr algn="ctr" eaLnBrk="0" hangingPunct="0">
                <a:lnSpc>
                  <a:spcPct val="100000"/>
                </a:lnSpc>
                <a:spcBef>
                  <a:spcPct val="0"/>
                </a:spcBef>
                <a:buClrTx/>
                <a:buFontTx/>
                <a:buNone/>
              </a:pPr>
              <a:r>
                <a:rPr kumimoji="0" lang="en-US" altLang="zh-CN" sz="1600" b="1" dirty="0">
                  <a:latin typeface="Arial" panose="020B0604020202020204" pitchFamily="34" charset="0"/>
                  <a:ea typeface="宋体" panose="02010600030101010101" pitchFamily="2" charset="-122"/>
                </a:rPr>
                <a:t>Certificate</a:t>
              </a:r>
              <a:endParaRPr kumimoji="0" lang="en-US" altLang="zh-CN" sz="2400" b="1" dirty="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grpSp>
        <p:nvGrpSpPr>
          <p:cNvPr id="826415" name="Group 47"/>
          <p:cNvGrpSpPr>
            <a:grpSpLocks/>
          </p:cNvGrpSpPr>
          <p:nvPr/>
        </p:nvGrpSpPr>
        <p:grpSpPr bwMode="auto">
          <a:xfrm>
            <a:off x="1827214" y="2997201"/>
            <a:ext cx="5018088" cy="1354137"/>
            <a:chOff x="1015" y="1572"/>
            <a:chExt cx="3161" cy="853"/>
          </a:xfrm>
        </p:grpSpPr>
        <p:sp>
          <p:nvSpPr>
            <p:cNvPr id="826416" name="Line 48"/>
            <p:cNvSpPr>
              <a:spLocks noChangeShapeType="1"/>
            </p:cNvSpPr>
            <p:nvPr/>
          </p:nvSpPr>
          <p:spPr bwMode="auto">
            <a:xfrm flipH="1">
              <a:off x="1778" y="2016"/>
              <a:ext cx="2398"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417" name="Group 49"/>
            <p:cNvGrpSpPr>
              <a:grpSpLocks/>
            </p:cNvGrpSpPr>
            <p:nvPr/>
          </p:nvGrpSpPr>
          <p:grpSpPr bwMode="auto">
            <a:xfrm>
              <a:off x="1015" y="1572"/>
              <a:ext cx="1049" cy="853"/>
              <a:chOff x="3499" y="1716"/>
              <a:chExt cx="1049" cy="853"/>
            </a:xfrm>
          </p:grpSpPr>
          <p:pic>
            <p:nvPicPr>
              <p:cNvPr id="826418" name="Picture 50" descr="certificate-trans"/>
              <p:cNvPicPr>
                <a:picLocks noChangeAspect="1" noChangeArrowheads="1"/>
              </p:cNvPicPr>
              <p:nvPr/>
            </p:nvPicPr>
            <p:blipFill>
              <a:blip r:embed="rId13" cstate="print">
                <a:extLst>
                  <a:ext uri="{28A0092B-C50C-407E-A947-70E740481C1C}">
                    <a14:useLocalDpi xmlns:a14="http://schemas.microsoft.com/office/drawing/2010/main" val="0"/>
                  </a:ext>
                </a:extLst>
              </a:blip>
              <a:srcRect l="3479" t="6668" r="4015" b="5716"/>
              <a:stretch>
                <a:fillRect/>
              </a:stretch>
            </p:blipFill>
            <p:spPr bwMode="auto">
              <a:xfrm>
                <a:off x="3585" y="1716"/>
                <a:ext cx="963" cy="853"/>
              </a:xfrm>
              <a:prstGeom prst="rect">
                <a:avLst/>
              </a:prstGeom>
              <a:noFill/>
              <a:extLst>
                <a:ext uri="{909E8E84-426E-40DD-AFC4-6F175D3DCCD1}">
                  <a14:hiddenFill xmlns:a14="http://schemas.microsoft.com/office/drawing/2010/main">
                    <a:solidFill>
                      <a:srgbClr val="FFFFFF"/>
                    </a:solidFill>
                  </a14:hiddenFill>
                </a:ext>
              </a:extLst>
            </p:spPr>
          </p:pic>
          <p:sp>
            <p:nvSpPr>
              <p:cNvPr id="826419" name="Text Box 51"/>
              <p:cNvSpPr txBox="1">
                <a:spLocks noChangeArrowheads="1"/>
              </p:cNvSpPr>
              <p:nvPr/>
            </p:nvSpPr>
            <p:spPr bwMode="auto">
              <a:xfrm rot="-1339275">
                <a:off x="3499" y="1886"/>
                <a:ext cx="74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00000"/>
                  </a:lnSpc>
                  <a:spcBef>
                    <a:spcPct val="0"/>
                  </a:spcBef>
                  <a:buClrTx/>
                  <a:buFontTx/>
                  <a:buNone/>
                </a:pPr>
                <a:r>
                  <a:rPr kumimoji="0" lang="en-US" altLang="zh-CN" sz="1600" b="1" dirty="0">
                    <a:latin typeface="Arial" panose="020B0604020202020204" pitchFamily="34" charset="0"/>
                    <a:ea typeface="宋体" panose="02010600030101010101" pitchFamily="2" charset="-122"/>
                  </a:rPr>
                  <a:t>Server</a:t>
                </a:r>
              </a:p>
              <a:p>
                <a:pPr algn="ctr" eaLnBrk="0" hangingPunct="0">
                  <a:lnSpc>
                    <a:spcPct val="100000"/>
                  </a:lnSpc>
                  <a:spcBef>
                    <a:spcPct val="0"/>
                  </a:spcBef>
                  <a:buClrTx/>
                  <a:buFontTx/>
                  <a:buNone/>
                </a:pPr>
                <a:r>
                  <a:rPr kumimoji="0" lang="en-US" altLang="zh-CN" sz="1600" b="1" dirty="0">
                    <a:latin typeface="Arial" panose="020B0604020202020204" pitchFamily="34" charset="0"/>
                    <a:ea typeface="宋体" panose="02010600030101010101" pitchFamily="2" charset="-122"/>
                  </a:rPr>
                  <a:t>Certificate</a:t>
                </a:r>
                <a:endParaRPr kumimoji="0" lang="en-US" altLang="zh-CN" sz="2400" b="1" dirty="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grpSp>
      <p:grpSp>
        <p:nvGrpSpPr>
          <p:cNvPr id="826420" name="Group 52"/>
          <p:cNvGrpSpPr>
            <a:grpSpLocks/>
          </p:cNvGrpSpPr>
          <p:nvPr/>
        </p:nvGrpSpPr>
        <p:grpSpPr bwMode="auto">
          <a:xfrm>
            <a:off x="1646238" y="4337050"/>
            <a:ext cx="1017587" cy="1489075"/>
            <a:chOff x="901" y="2416"/>
            <a:chExt cx="641" cy="938"/>
          </a:xfrm>
        </p:grpSpPr>
        <p:sp>
          <p:nvSpPr>
            <p:cNvPr id="826421" name="Line 53"/>
            <p:cNvSpPr>
              <a:spLocks noChangeShapeType="1"/>
            </p:cNvSpPr>
            <p:nvPr/>
          </p:nvSpPr>
          <p:spPr bwMode="auto">
            <a:xfrm flipH="1">
              <a:off x="1248" y="2416"/>
              <a:ext cx="240" cy="384"/>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26422" name="Picture 54" descr="Public Ke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8" y="2567"/>
              <a:ext cx="334" cy="702"/>
            </a:xfrm>
            <a:prstGeom prst="rect">
              <a:avLst/>
            </a:prstGeom>
            <a:noFill/>
            <a:extLst>
              <a:ext uri="{909E8E84-426E-40DD-AFC4-6F175D3DCCD1}">
                <a14:hiddenFill xmlns:a14="http://schemas.microsoft.com/office/drawing/2010/main">
                  <a:solidFill>
                    <a:srgbClr val="FFFFFF"/>
                  </a:solidFill>
                </a14:hiddenFill>
              </a:ext>
            </a:extLst>
          </p:spPr>
        </p:pic>
        <p:sp>
          <p:nvSpPr>
            <p:cNvPr id="826423" name="Rectangle 55"/>
            <p:cNvSpPr>
              <a:spLocks noChangeArrowheads="1"/>
            </p:cNvSpPr>
            <p:nvPr/>
          </p:nvSpPr>
          <p:spPr bwMode="auto">
            <a:xfrm rot="21594188">
              <a:off x="901" y="2951"/>
              <a:ext cx="6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Server’s</a:t>
              </a:r>
            </a:p>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Public</a:t>
              </a:r>
            </a:p>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Key</a:t>
              </a:r>
            </a:p>
          </p:txBody>
        </p:sp>
      </p:grpSp>
      <p:grpSp>
        <p:nvGrpSpPr>
          <p:cNvPr id="826424" name="Group 56"/>
          <p:cNvGrpSpPr>
            <a:grpSpLocks/>
          </p:cNvGrpSpPr>
          <p:nvPr/>
        </p:nvGrpSpPr>
        <p:grpSpPr bwMode="auto">
          <a:xfrm>
            <a:off x="3960813" y="4870450"/>
            <a:ext cx="1258887" cy="719138"/>
            <a:chOff x="2742" y="1148"/>
            <a:chExt cx="900" cy="464"/>
          </a:xfrm>
        </p:grpSpPr>
        <p:pic>
          <p:nvPicPr>
            <p:cNvPr id="826425" name="Picture 5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42" y="1148"/>
              <a:ext cx="9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26426" name="Group 58"/>
            <p:cNvGrpSpPr>
              <a:grpSpLocks/>
            </p:cNvGrpSpPr>
            <p:nvPr/>
          </p:nvGrpSpPr>
          <p:grpSpPr bwMode="auto">
            <a:xfrm>
              <a:off x="3444" y="1332"/>
              <a:ext cx="96" cy="180"/>
              <a:chOff x="2052" y="2352"/>
              <a:chExt cx="300" cy="636"/>
            </a:xfrm>
          </p:grpSpPr>
          <p:sp>
            <p:nvSpPr>
              <p:cNvPr id="826427" name="Oval 59"/>
              <p:cNvSpPr>
                <a:spLocks noChangeArrowheads="1"/>
              </p:cNvSpPr>
              <p:nvPr/>
            </p:nvSpPr>
            <p:spPr bwMode="auto">
              <a:xfrm>
                <a:off x="2064" y="2352"/>
                <a:ext cx="288" cy="252"/>
              </a:xfrm>
              <a:prstGeom prst="ellipse">
                <a:avLst/>
              </a:prstGeom>
              <a:solidFill>
                <a:schemeClr val="tx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26428" name="Freeform 60"/>
              <p:cNvSpPr>
                <a:spLocks/>
              </p:cNvSpPr>
              <p:nvPr/>
            </p:nvSpPr>
            <p:spPr bwMode="auto">
              <a:xfrm>
                <a:off x="2052" y="2532"/>
                <a:ext cx="300" cy="456"/>
              </a:xfrm>
              <a:custGeom>
                <a:avLst/>
                <a:gdLst>
                  <a:gd name="T0" fmla="*/ 96 w 300"/>
                  <a:gd name="T1" fmla="*/ 84 h 456"/>
                  <a:gd name="T2" fmla="*/ 24 w 300"/>
                  <a:gd name="T3" fmla="*/ 444 h 456"/>
                  <a:gd name="T4" fmla="*/ 300 w 300"/>
                  <a:gd name="T5" fmla="*/ 456 h 456"/>
                  <a:gd name="T6" fmla="*/ 204 w 300"/>
                  <a:gd name="T7" fmla="*/ 0 h 456"/>
                  <a:gd name="T8" fmla="*/ 180 w 300"/>
                  <a:gd name="T9" fmla="*/ 84 h 456"/>
                  <a:gd name="T10" fmla="*/ 0 w 300"/>
                  <a:gd name="T11" fmla="*/ 84 h 456"/>
                  <a:gd name="T12" fmla="*/ 96 w 300"/>
                  <a:gd name="T13" fmla="*/ 84 h 456"/>
                </a:gdLst>
                <a:ahLst/>
                <a:cxnLst>
                  <a:cxn ang="0">
                    <a:pos x="T0" y="T1"/>
                  </a:cxn>
                  <a:cxn ang="0">
                    <a:pos x="T2" y="T3"/>
                  </a:cxn>
                  <a:cxn ang="0">
                    <a:pos x="T4" y="T5"/>
                  </a:cxn>
                  <a:cxn ang="0">
                    <a:pos x="T6" y="T7"/>
                  </a:cxn>
                  <a:cxn ang="0">
                    <a:pos x="T8" y="T9"/>
                  </a:cxn>
                  <a:cxn ang="0">
                    <a:pos x="T10" y="T11"/>
                  </a:cxn>
                  <a:cxn ang="0">
                    <a:pos x="T12" y="T13"/>
                  </a:cxn>
                </a:cxnLst>
                <a:rect l="0" t="0" r="r" b="b"/>
                <a:pathLst>
                  <a:path w="300" h="456">
                    <a:moveTo>
                      <a:pt x="96" y="84"/>
                    </a:moveTo>
                    <a:lnTo>
                      <a:pt x="24" y="444"/>
                    </a:lnTo>
                    <a:lnTo>
                      <a:pt x="300" y="456"/>
                    </a:lnTo>
                    <a:lnTo>
                      <a:pt x="204" y="0"/>
                    </a:lnTo>
                    <a:lnTo>
                      <a:pt x="180" y="84"/>
                    </a:lnTo>
                    <a:lnTo>
                      <a:pt x="0" y="84"/>
                    </a:lnTo>
                    <a:lnTo>
                      <a:pt x="96" y="84"/>
                    </a:lnTo>
                    <a:close/>
                  </a:path>
                </a:pathLst>
              </a:custGeom>
              <a:solidFill>
                <a:schemeClr val="tx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grpSp>
      <p:grpSp>
        <p:nvGrpSpPr>
          <p:cNvPr id="826429" name="Group 61"/>
          <p:cNvGrpSpPr>
            <a:grpSpLocks/>
          </p:cNvGrpSpPr>
          <p:nvPr/>
        </p:nvGrpSpPr>
        <p:grpSpPr bwMode="auto">
          <a:xfrm>
            <a:off x="7562850" y="4826000"/>
            <a:ext cx="1587500" cy="1066800"/>
            <a:chOff x="4628" y="2724"/>
            <a:chExt cx="1000" cy="672"/>
          </a:xfrm>
        </p:grpSpPr>
        <p:sp>
          <p:nvSpPr>
            <p:cNvPr id="826430" name="Line 62"/>
            <p:cNvSpPr>
              <a:spLocks noChangeShapeType="1"/>
            </p:cNvSpPr>
            <p:nvPr/>
          </p:nvSpPr>
          <p:spPr bwMode="auto">
            <a:xfrm>
              <a:off x="4628" y="2935"/>
              <a:ext cx="336"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431" name="Group 63"/>
            <p:cNvGrpSpPr>
              <a:grpSpLocks/>
            </p:cNvGrpSpPr>
            <p:nvPr/>
          </p:nvGrpSpPr>
          <p:grpSpPr bwMode="auto">
            <a:xfrm>
              <a:off x="4860" y="2724"/>
              <a:ext cx="768" cy="672"/>
              <a:chOff x="527" y="2688"/>
              <a:chExt cx="723" cy="672"/>
            </a:xfrm>
          </p:grpSpPr>
          <p:graphicFrame>
            <p:nvGraphicFramePr>
              <p:cNvPr id="826432" name="Object 64"/>
              <p:cNvGraphicFramePr>
                <a:graphicFrameLocks/>
              </p:cNvGraphicFramePr>
              <p:nvPr/>
            </p:nvGraphicFramePr>
            <p:xfrm>
              <a:off x="664" y="2688"/>
              <a:ext cx="440" cy="672"/>
            </p:xfrm>
            <a:graphic>
              <a:graphicData uri="http://schemas.openxmlformats.org/presentationml/2006/ole">
                <mc:AlternateContent xmlns:mc="http://schemas.openxmlformats.org/markup-compatibility/2006">
                  <mc:Choice xmlns:v="urn:schemas-microsoft-com:vml" Requires="v">
                    <p:oleObj spid="_x0000_s15521" name="ClipArt" r:id="rId16" imgW="1922400" imgH="3663720" progId="MS_ClipArt_Gallery.2">
                      <p:embed/>
                    </p:oleObj>
                  </mc:Choice>
                  <mc:Fallback>
                    <p:oleObj name="ClipArt" r:id="rId16" imgW="1922400" imgH="3663720" progId="MS_ClipArt_Gallery.2">
                      <p:embed/>
                      <p:pic>
                        <p:nvPicPr>
                          <p:cNvPr id="826432" name="Object 6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 y="2688"/>
                            <a:ext cx="44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433" name="Rectangle 65"/>
              <p:cNvSpPr>
                <a:spLocks noChangeArrowheads="1"/>
              </p:cNvSpPr>
              <p:nvPr/>
            </p:nvSpPr>
            <p:spPr bwMode="auto">
              <a:xfrm rot="20280000">
                <a:off x="527" y="2754"/>
                <a:ext cx="7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Random</a:t>
                </a: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Symmetric</a:t>
                </a: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B0604020202020204" pitchFamily="34" charset="0"/>
                    <a:ea typeface="宋体" panose="02010600030101010101" pitchFamily="2" charset="-122"/>
                  </a:rPr>
                  <a:t>Key</a:t>
                </a:r>
                <a:endParaRPr kumimoji="0" lang="en-US" altLang="zh-CN" sz="100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grpSp>
      <p:grpSp>
        <p:nvGrpSpPr>
          <p:cNvPr id="826434" name="Group 66"/>
          <p:cNvGrpSpPr>
            <a:grpSpLocks/>
          </p:cNvGrpSpPr>
          <p:nvPr/>
        </p:nvGrpSpPr>
        <p:grpSpPr bwMode="auto">
          <a:xfrm>
            <a:off x="5597525" y="4610100"/>
            <a:ext cx="1955800" cy="1296988"/>
            <a:chOff x="3390" y="2588"/>
            <a:chExt cx="1232" cy="817"/>
          </a:xfrm>
        </p:grpSpPr>
        <p:sp>
          <p:nvSpPr>
            <p:cNvPr id="826435" name="Line 67"/>
            <p:cNvSpPr>
              <a:spLocks noChangeShapeType="1"/>
            </p:cNvSpPr>
            <p:nvPr/>
          </p:nvSpPr>
          <p:spPr bwMode="auto">
            <a:xfrm>
              <a:off x="3390" y="2999"/>
              <a:ext cx="513"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436" name="Group 68"/>
            <p:cNvGrpSpPr>
              <a:grpSpLocks/>
            </p:cNvGrpSpPr>
            <p:nvPr/>
          </p:nvGrpSpPr>
          <p:grpSpPr bwMode="auto">
            <a:xfrm>
              <a:off x="4248" y="2704"/>
              <a:ext cx="374" cy="701"/>
              <a:chOff x="4797" y="333"/>
              <a:chExt cx="680" cy="1201"/>
            </a:xfrm>
          </p:grpSpPr>
          <p:pic>
            <p:nvPicPr>
              <p:cNvPr id="826437" name="Picture 69" descr="private key"/>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97" y="333"/>
                <a:ext cx="680" cy="1201"/>
              </a:xfrm>
              <a:prstGeom prst="rect">
                <a:avLst/>
              </a:prstGeom>
              <a:noFill/>
              <a:extLst>
                <a:ext uri="{909E8E84-426E-40DD-AFC4-6F175D3DCCD1}">
                  <a14:hiddenFill xmlns:a14="http://schemas.microsoft.com/office/drawing/2010/main">
                    <a:solidFill>
                      <a:srgbClr val="FFFFFF"/>
                    </a:solidFill>
                  </a14:hiddenFill>
                </a:ext>
              </a:extLst>
            </p:spPr>
          </p:pic>
          <p:sp>
            <p:nvSpPr>
              <p:cNvPr id="826438" name="Rectangle 70"/>
              <p:cNvSpPr>
                <a:spLocks noChangeArrowheads="1"/>
              </p:cNvSpPr>
              <p:nvPr/>
            </p:nvSpPr>
            <p:spPr bwMode="auto">
              <a:xfrm rot="21578782">
                <a:off x="5002" y="376"/>
                <a:ext cx="21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100000"/>
                  </a:lnSpc>
                  <a:spcBef>
                    <a:spcPct val="0"/>
                  </a:spcBef>
                  <a:buClrTx/>
                  <a:buFontTx/>
                  <a:buNone/>
                </a:pPr>
                <a:endParaRPr kumimoji="0" lang="zh-CN" altLang="zh-CN" sz="1400" b="1">
                  <a:latin typeface="Arial" panose="020B0604020202020204" pitchFamily="34" charset="0"/>
                  <a:ea typeface="宋体" panose="02010600030101010101" pitchFamily="2" charset="-122"/>
                </a:endParaRPr>
              </a:p>
            </p:txBody>
          </p:sp>
        </p:grpSp>
        <p:sp>
          <p:nvSpPr>
            <p:cNvPr id="826439" name="Rectangle 71"/>
            <p:cNvSpPr>
              <a:spLocks noChangeArrowheads="1"/>
            </p:cNvSpPr>
            <p:nvPr/>
          </p:nvSpPr>
          <p:spPr bwMode="auto">
            <a:xfrm rot="21594188">
              <a:off x="3842" y="2588"/>
              <a:ext cx="6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Server’s</a:t>
              </a:r>
            </a:p>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Private</a:t>
              </a:r>
            </a:p>
            <a:p>
              <a:pPr algn="ctr" eaLnBrk="0" hangingPunct="0">
                <a:lnSpc>
                  <a:spcPct val="100000"/>
                </a:lnSpc>
                <a:spcBef>
                  <a:spcPct val="0"/>
                </a:spcBef>
                <a:buClrTx/>
                <a:buFontTx/>
                <a:buNone/>
              </a:pPr>
              <a:r>
                <a:rPr kumimoji="0" lang="en-US" altLang="zh-CN" sz="1200" b="1">
                  <a:latin typeface="Arial" panose="020B0604020202020204" pitchFamily="34" charset="0"/>
                  <a:ea typeface="宋体" panose="02010600030101010101" pitchFamily="2" charset="-122"/>
                </a:rPr>
                <a:t>Key</a:t>
              </a:r>
            </a:p>
          </p:txBody>
        </p:sp>
      </p:grpSp>
      <p:pic>
        <p:nvPicPr>
          <p:cNvPr id="826440" name="Picture 72" descr="netscape_bi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137400" y="1444625"/>
            <a:ext cx="477838" cy="4778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26441" name="Picture 73" descr="ms_iis"/>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143750" y="1954213"/>
            <a:ext cx="457200" cy="46355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64"/>
          <p:cNvSpPr>
            <a:spLocks noChangeArrowheads="1"/>
          </p:cNvSpPr>
          <p:nvPr/>
        </p:nvSpPr>
        <p:spPr bwMode="auto">
          <a:xfrm>
            <a:off x="2086611" y="5214006"/>
            <a:ext cx="5065377" cy="523220"/>
          </a:xfrm>
          <a:prstGeom prst="rect">
            <a:avLst/>
          </a:prstGeom>
          <a:solidFill>
            <a:srgbClr val="FFFF00"/>
          </a:solidFill>
          <a:ln>
            <a:noFill/>
          </a:ln>
          <a:effectLst/>
          <a:extLst/>
        </p:spPr>
        <p:txBody>
          <a:bodyPr wrap="square">
            <a:spAutoFit/>
          </a:bodyPr>
          <a:lstStyle/>
          <a:p>
            <a:pPr marL="228600" indent="-228600" algn="ctr">
              <a:buNone/>
            </a:pPr>
            <a:r>
              <a:rPr lang="en-US" altLang="zh-CN" sz="2800" b="1" smtClean="0">
                <a:solidFill>
                  <a:srgbClr val="C00000"/>
                </a:solidFill>
              </a:rPr>
              <a:t>https </a:t>
            </a:r>
            <a:r>
              <a:rPr lang="zh-CN" altLang="en-US" sz="2800" b="1" smtClean="0">
                <a:solidFill>
                  <a:srgbClr val="C00000"/>
                </a:solidFill>
              </a:rPr>
              <a:t>工作过程</a:t>
            </a:r>
            <a:endParaRPr lang="zh-CN" altLang="en-US" sz="2400" b="1">
              <a:solidFill>
                <a:srgbClr val="C00000"/>
              </a:solidFill>
            </a:endParaRPr>
          </a:p>
        </p:txBody>
      </p:sp>
      <p:grpSp>
        <p:nvGrpSpPr>
          <p:cNvPr id="2" name="组合 1"/>
          <p:cNvGrpSpPr/>
          <p:nvPr/>
        </p:nvGrpSpPr>
        <p:grpSpPr>
          <a:xfrm>
            <a:off x="1115850" y="3623886"/>
            <a:ext cx="1249547" cy="1189742"/>
            <a:chOff x="-1695227" y="3177269"/>
            <a:chExt cx="1249547" cy="1189742"/>
          </a:xfrm>
        </p:grpSpPr>
        <p:sp>
          <p:nvSpPr>
            <p:cNvPr id="76" name="Line 53"/>
            <p:cNvSpPr>
              <a:spLocks noChangeShapeType="1"/>
            </p:cNvSpPr>
            <p:nvPr/>
          </p:nvSpPr>
          <p:spPr bwMode="auto">
            <a:xfrm flipH="1">
              <a:off x="-858720" y="3486277"/>
              <a:ext cx="413040" cy="247924"/>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55"/>
            <p:cNvSpPr>
              <a:spLocks noChangeArrowheads="1"/>
            </p:cNvSpPr>
            <p:nvPr/>
          </p:nvSpPr>
          <p:spPr bwMode="auto">
            <a:xfrm rot="21594188">
              <a:off x="-1695227" y="4089370"/>
              <a:ext cx="1017587"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dirty="0" smtClean="0">
                  <a:latin typeface="Arial" panose="020B0604020202020204" pitchFamily="34" charset="0"/>
                  <a:ea typeface="宋体" panose="02010600030101010101" pitchFamily="2" charset="-122"/>
                </a:rPr>
                <a:t>verification</a:t>
              </a:r>
              <a:endParaRPr kumimoji="0" lang="en-US" altLang="zh-CN" sz="1200" b="1" dirty="0">
                <a:latin typeface="Arial" panose="020B0604020202020204" pitchFamily="34" charset="0"/>
                <a:ea typeface="宋体" panose="02010600030101010101" pitchFamily="2" charset="-122"/>
              </a:endParaRPr>
            </a:p>
          </p:txBody>
        </p:sp>
        <p:pic>
          <p:nvPicPr>
            <p:cNvPr id="4" name="图片 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568405" y="3177269"/>
              <a:ext cx="713877" cy="911383"/>
            </a:xfrm>
            <a:prstGeom prst="rect">
              <a:avLst/>
            </a:prstGeom>
          </p:spPr>
        </p:pic>
      </p:grpSp>
    </p:spTree>
    <p:extLst>
      <p:ext uri="{BB962C8B-B14F-4D97-AF65-F5344CB8AC3E}">
        <p14:creationId xmlns:p14="http://schemas.microsoft.com/office/powerpoint/2010/main" val="95625793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26412"/>
                                        </p:tgtEl>
                                        <p:attrNameLst>
                                          <p:attrName>style.visibility</p:attrName>
                                        </p:attrNameLst>
                                      </p:cBhvr>
                                      <p:to>
                                        <p:strVal val="visible"/>
                                      </p:to>
                                    </p:set>
                                    <p:animEffect transition="in" filter="dissolve">
                                      <p:cBhvr>
                                        <p:cTn id="7" dur="500"/>
                                        <p:tgtEl>
                                          <p:spTgt spid="826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26415"/>
                                        </p:tgtEl>
                                        <p:attrNameLst>
                                          <p:attrName>style.visibility</p:attrName>
                                        </p:attrNameLst>
                                      </p:cBhvr>
                                      <p:to>
                                        <p:strVal val="visible"/>
                                      </p:to>
                                    </p:set>
                                    <p:animEffect transition="in" filter="wipe(right)">
                                      <p:cBhvr>
                                        <p:cTn id="12" dur="500"/>
                                        <p:tgtEl>
                                          <p:spTgt spid="8264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26394"/>
                                        </p:tgtEl>
                                        <p:attrNameLst>
                                          <p:attrName>style.visibility</p:attrName>
                                        </p:attrNameLst>
                                      </p:cBhvr>
                                      <p:to>
                                        <p:strVal val="visible"/>
                                      </p:to>
                                    </p:set>
                                    <p:animEffect transition="in" filter="wipe(up)">
                                      <p:cBhvr>
                                        <p:cTn id="22" dur="500"/>
                                        <p:tgtEl>
                                          <p:spTgt spid="8263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26420"/>
                                        </p:tgtEl>
                                        <p:attrNameLst>
                                          <p:attrName>style.visibility</p:attrName>
                                        </p:attrNameLst>
                                      </p:cBhvr>
                                      <p:to>
                                        <p:strVal val="visible"/>
                                      </p:to>
                                    </p:set>
                                    <p:animEffect transition="in" filter="wipe(up)">
                                      <p:cBhvr>
                                        <p:cTn id="27" dur="500"/>
                                        <p:tgtEl>
                                          <p:spTgt spid="8264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26399"/>
                                        </p:tgtEl>
                                        <p:attrNameLst>
                                          <p:attrName>style.visibility</p:attrName>
                                        </p:attrNameLst>
                                      </p:cBhvr>
                                      <p:to>
                                        <p:strVal val="visible"/>
                                      </p:to>
                                    </p:set>
                                    <p:animEffect transition="in" filter="wipe(left)">
                                      <p:cBhvr>
                                        <p:cTn id="32" dur="500"/>
                                        <p:tgtEl>
                                          <p:spTgt spid="826399"/>
                                        </p:tgtEl>
                                      </p:cBhvr>
                                    </p:animEffect>
                                  </p:childTnLst>
                                </p:cTn>
                              </p:par>
                            </p:childTnLst>
                          </p:cTn>
                        </p:par>
                        <p:par>
                          <p:cTn id="33" fill="hold" nodeType="afterGroup">
                            <p:stCondLst>
                              <p:cond delay="500"/>
                            </p:stCondLst>
                            <p:childTnLst>
                              <p:par>
                                <p:cTn id="34" presetID="9" presetClass="entr" presetSubtype="0" fill="hold" nodeType="afterEffect">
                                  <p:stCondLst>
                                    <p:cond delay="1000"/>
                                  </p:stCondLst>
                                  <p:childTnLst>
                                    <p:set>
                                      <p:cBhvr>
                                        <p:cTn id="35" dur="1" fill="hold">
                                          <p:stCondLst>
                                            <p:cond delay="0"/>
                                          </p:stCondLst>
                                        </p:cTn>
                                        <p:tgtEl>
                                          <p:spTgt spid="826424"/>
                                        </p:tgtEl>
                                        <p:attrNameLst>
                                          <p:attrName>style.visibility</p:attrName>
                                        </p:attrNameLst>
                                      </p:cBhvr>
                                      <p:to>
                                        <p:strVal val="visible"/>
                                      </p:to>
                                    </p:set>
                                    <p:animEffect transition="in" filter="dissolve">
                                      <p:cBhvr>
                                        <p:cTn id="36" dur="500"/>
                                        <p:tgtEl>
                                          <p:spTgt spid="8264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826434"/>
                                        </p:tgtEl>
                                        <p:attrNameLst>
                                          <p:attrName>style.visibility</p:attrName>
                                        </p:attrNameLst>
                                      </p:cBhvr>
                                      <p:to>
                                        <p:strVal val="visible"/>
                                      </p:to>
                                    </p:set>
                                    <p:animEffect transition="in" filter="wipe(left)">
                                      <p:cBhvr>
                                        <p:cTn id="41" dur="500"/>
                                        <p:tgtEl>
                                          <p:spTgt spid="82643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826429"/>
                                        </p:tgtEl>
                                        <p:attrNameLst>
                                          <p:attrName>style.visibility</p:attrName>
                                        </p:attrNameLst>
                                      </p:cBhvr>
                                      <p:to>
                                        <p:strVal val="visible"/>
                                      </p:to>
                                    </p:set>
                                    <p:animEffect transition="in" filter="wipe(left)">
                                      <p:cBhvr>
                                        <p:cTn id="46" dur="500"/>
                                        <p:tgtEl>
                                          <p:spTgt spid="82642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nodeType="clickEffect">
                                  <p:stCondLst>
                                    <p:cond delay="0"/>
                                  </p:stCondLst>
                                  <p:childTnLst>
                                    <p:set>
                                      <p:cBhvr>
                                        <p:cTn id="50" dur="1" fill="hold">
                                          <p:stCondLst>
                                            <p:cond delay="0"/>
                                          </p:stCondLst>
                                        </p:cTn>
                                        <p:tgtEl>
                                          <p:spTgt spid="826402"/>
                                        </p:tgtEl>
                                        <p:attrNameLst>
                                          <p:attrName>style.visibility</p:attrName>
                                        </p:attrNameLst>
                                      </p:cBhvr>
                                      <p:to>
                                        <p:strVal val="visible"/>
                                      </p:to>
                                    </p:set>
                                    <p:anim calcmode="lin" valueType="num">
                                      <p:cBhvr>
                                        <p:cTn id="51" dur="500" fill="hold"/>
                                        <p:tgtEl>
                                          <p:spTgt spid="826402"/>
                                        </p:tgtEl>
                                        <p:attrNameLst>
                                          <p:attrName>ppt_w</p:attrName>
                                        </p:attrNameLst>
                                      </p:cBhvr>
                                      <p:tavLst>
                                        <p:tav tm="0">
                                          <p:val>
                                            <p:fltVal val="0"/>
                                          </p:val>
                                        </p:tav>
                                        <p:tav tm="100000">
                                          <p:val>
                                            <p:strVal val="#ppt_w"/>
                                          </p:val>
                                        </p:tav>
                                      </p:tavLst>
                                    </p:anim>
                                    <p:anim calcmode="lin" valueType="num">
                                      <p:cBhvr>
                                        <p:cTn id="52" dur="500" fill="hold"/>
                                        <p:tgtEl>
                                          <p:spTgt spid="826402"/>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anim calcmode="lin" valueType="num">
                                      <p:cBhvr additive="base">
                                        <p:cTn id="57" dur="500" fill="hold"/>
                                        <p:tgtEl>
                                          <p:spTgt spid="74"/>
                                        </p:tgtEl>
                                        <p:attrNameLst>
                                          <p:attrName>ppt_x</p:attrName>
                                        </p:attrNameLst>
                                      </p:cBhvr>
                                      <p:tavLst>
                                        <p:tav tm="0">
                                          <p:val>
                                            <p:strVal val="#ppt_x"/>
                                          </p:val>
                                        </p:tav>
                                        <p:tav tm="100000">
                                          <p:val>
                                            <p:strVal val="#ppt_x"/>
                                          </p:val>
                                        </p:tav>
                                      </p:tavLst>
                                    </p:anim>
                                    <p:anim calcmode="lin" valueType="num">
                                      <p:cBhvr additive="base">
                                        <p:cTn id="5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normAutofit/>
          </a:bodyPr>
          <a:lstStyle/>
          <a:p>
            <a:r>
              <a:rPr lang="zh-CN" altLang="en-US"/>
              <a:t>为管理</a:t>
            </a:r>
            <a:r>
              <a:rPr lang="zh-CN" altLang="en-US" smtClean="0"/>
              <a:t>公开密钥和证书（</a:t>
            </a:r>
            <a:r>
              <a:rPr lang="zh-CN" altLang="en-US"/>
              <a:t>生成</a:t>
            </a:r>
            <a:r>
              <a:rPr lang="zh-CN" altLang="en-US" smtClean="0"/>
              <a:t>、存储、分发、使用、验证和撤销等）而</a:t>
            </a:r>
            <a:r>
              <a:rPr lang="zh-CN" altLang="en-US"/>
              <a:t>建立的基础</a:t>
            </a:r>
            <a:r>
              <a:rPr lang="zh-CN" altLang="en-US" smtClean="0"/>
              <a:t>设施</a:t>
            </a:r>
            <a:r>
              <a:rPr lang="zh-CN" altLang="en-US"/>
              <a:t>（</a:t>
            </a:r>
            <a:r>
              <a:rPr lang="en-US" altLang="zh-CN"/>
              <a:t>Pubic Key Infrastructure</a:t>
            </a:r>
            <a:r>
              <a:rPr lang="zh-CN" altLang="en-US"/>
              <a:t>） </a:t>
            </a:r>
            <a:r>
              <a:rPr lang="zh-CN" altLang="en-US" smtClean="0"/>
              <a:t>。</a:t>
            </a:r>
            <a:endParaRPr lang="en-US" altLang="zh-CN" smtClean="0"/>
          </a:p>
          <a:p>
            <a:pPr lvl="1"/>
            <a:r>
              <a:rPr lang="zh-CN" altLang="en-US" smtClean="0"/>
              <a:t>标准</a:t>
            </a:r>
            <a:r>
              <a:rPr lang="zh-CN" altLang="en-US"/>
              <a:t>公开</a:t>
            </a:r>
            <a:r>
              <a:rPr lang="zh-CN" altLang="en-US" smtClean="0"/>
              <a:t>密钥管理平台，为所有网络应用透明地提供加密和签名所需密钥和证书管理。</a:t>
            </a:r>
            <a:endParaRPr lang="en-US" altLang="zh-CN" smtClean="0"/>
          </a:p>
          <a:p>
            <a:r>
              <a:rPr lang="zh-CN" altLang="en-US" smtClean="0"/>
              <a:t>美国最早</a:t>
            </a:r>
            <a:r>
              <a:rPr lang="en-US" altLang="zh-CN" smtClean="0"/>
              <a:t>(1996)</a:t>
            </a:r>
            <a:r>
              <a:rPr lang="zh-CN" altLang="en-US" smtClean="0"/>
              <a:t>推动</a:t>
            </a:r>
            <a:r>
              <a:rPr lang="en-US" altLang="zh-CN" smtClean="0"/>
              <a:t>PKI</a:t>
            </a:r>
            <a:r>
              <a:rPr lang="zh-CN" altLang="en-US" smtClean="0"/>
              <a:t>建设。</a:t>
            </a:r>
          </a:p>
          <a:p>
            <a:r>
              <a:rPr lang="en-US" altLang="zh-CN" smtClean="0"/>
              <a:t>1998</a:t>
            </a:r>
            <a:r>
              <a:rPr lang="zh-CN" altLang="en-US" smtClean="0"/>
              <a:t>年电信行业建立了我国第一个行业</a:t>
            </a:r>
            <a:r>
              <a:rPr lang="en-US" altLang="zh-CN" smtClean="0"/>
              <a:t>CA</a:t>
            </a:r>
            <a:r>
              <a:rPr lang="zh-CN" altLang="en-US" smtClean="0"/>
              <a:t>，此后金融、工商、外贸、海关和一些省市也建立了自己的行业</a:t>
            </a:r>
            <a:r>
              <a:rPr lang="en-US" altLang="zh-CN" smtClean="0"/>
              <a:t>CA</a:t>
            </a:r>
            <a:r>
              <a:rPr lang="zh-CN" altLang="en-US" smtClean="0"/>
              <a:t>或地方</a:t>
            </a:r>
            <a:r>
              <a:rPr lang="en-US" altLang="zh-CN" smtClean="0"/>
              <a:t>CA</a:t>
            </a:r>
            <a:r>
              <a:rPr lang="zh-CN" altLang="en-US" smtClean="0"/>
              <a:t>。</a:t>
            </a:r>
          </a:p>
          <a:p>
            <a:endParaRPr lang="en-US" altLang="zh-CN" smtClean="0"/>
          </a:p>
        </p:txBody>
      </p:sp>
      <p:sp>
        <p:nvSpPr>
          <p:cNvPr id="697346" name="Rectangle 2"/>
          <p:cNvSpPr>
            <a:spLocks noGrp="1" noChangeArrowheads="1"/>
          </p:cNvSpPr>
          <p:nvPr>
            <p:ph type="title"/>
          </p:nvPr>
        </p:nvSpPr>
        <p:spPr/>
        <p:txBody>
          <a:bodyPr/>
          <a:lstStyle/>
          <a:p>
            <a:r>
              <a:rPr lang="en-US" altLang="zh-CN" smtClean="0"/>
              <a:t>PKI——</a:t>
            </a:r>
            <a:r>
              <a:rPr lang="zh-CN" altLang="en-US" smtClean="0"/>
              <a:t>公钥基础设施</a:t>
            </a:r>
            <a:endParaRPr lang="zh-CN" altLang="en-US"/>
          </a:p>
        </p:txBody>
      </p:sp>
      <p:sp>
        <p:nvSpPr>
          <p:cNvPr id="13317" name="Rectangle 4"/>
          <p:cNvSpPr>
            <a:spLocks noChangeArrowheads="1"/>
          </p:cNvSpPr>
          <p:nvPr/>
        </p:nvSpPr>
        <p:spPr bwMode="auto">
          <a:xfrm>
            <a:off x="0" y="1266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2227635366"/>
      </p:ext>
    </p:extLst>
  </p:cSld>
  <p:clrMapOvr>
    <a:masterClrMapping/>
  </p:clrMapOvr>
  <p:transition spd="slow">
    <p:pull/>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en-US" altLang="zh-CN" smtClean="0"/>
              <a:t>PKI</a:t>
            </a:r>
            <a:r>
              <a:rPr lang="zh-CN" altLang="en-US" smtClean="0"/>
              <a:t>的逻辑结构 </a:t>
            </a:r>
          </a:p>
        </p:txBody>
      </p:sp>
      <p:grpSp>
        <p:nvGrpSpPr>
          <p:cNvPr id="48131" name="Group 5"/>
          <p:cNvGrpSpPr>
            <a:grpSpLocks/>
          </p:cNvGrpSpPr>
          <p:nvPr/>
        </p:nvGrpSpPr>
        <p:grpSpPr bwMode="auto">
          <a:xfrm>
            <a:off x="395288" y="2205038"/>
            <a:ext cx="7632700" cy="3806825"/>
            <a:chOff x="2340" y="11892"/>
            <a:chExt cx="7020" cy="3666"/>
          </a:xfrm>
        </p:grpSpPr>
        <p:sp>
          <p:nvSpPr>
            <p:cNvPr id="48132" name="Rectangle 6"/>
            <p:cNvSpPr>
              <a:spLocks noChangeArrowheads="1"/>
            </p:cNvSpPr>
            <p:nvPr/>
          </p:nvSpPr>
          <p:spPr bwMode="auto">
            <a:xfrm>
              <a:off x="3240" y="14622"/>
              <a:ext cx="5220" cy="936"/>
            </a:xfrm>
            <a:prstGeom prst="rect">
              <a:avLst/>
            </a:prstGeom>
            <a:solidFill>
              <a:srgbClr val="FFFFFF"/>
            </a:solidFill>
            <a:ln w="9525">
              <a:solidFill>
                <a:srgbClr val="000000"/>
              </a:solidFill>
              <a:prstDash val="dash"/>
              <a:miter lim="800000"/>
              <a:headEnd/>
              <a:tailEnd/>
            </a:ln>
          </p:spPr>
          <p:txBody>
            <a:bodyPr/>
            <a:lstStyle/>
            <a:p>
              <a:endParaRPr lang="zh-CN" altLang="en-US"/>
            </a:p>
          </p:txBody>
        </p:sp>
        <p:sp>
          <p:nvSpPr>
            <p:cNvPr id="48133" name="Rectangle 7"/>
            <p:cNvSpPr>
              <a:spLocks noChangeArrowheads="1"/>
            </p:cNvSpPr>
            <p:nvPr/>
          </p:nvSpPr>
          <p:spPr bwMode="auto">
            <a:xfrm>
              <a:off x="2340" y="13062"/>
              <a:ext cx="7020" cy="936"/>
            </a:xfrm>
            <a:prstGeom prst="rect">
              <a:avLst/>
            </a:prstGeom>
            <a:solidFill>
              <a:srgbClr val="FFFFFF"/>
            </a:solidFill>
            <a:ln w="9525">
              <a:solidFill>
                <a:srgbClr val="000000"/>
              </a:solidFill>
              <a:prstDash val="dash"/>
              <a:miter lim="800000"/>
              <a:headEnd/>
              <a:tailEnd/>
            </a:ln>
          </p:spPr>
          <p:txBody>
            <a:bodyPr/>
            <a:lstStyle/>
            <a:p>
              <a:endParaRPr lang="zh-CN" altLang="en-US"/>
            </a:p>
          </p:txBody>
        </p:sp>
        <p:sp>
          <p:nvSpPr>
            <p:cNvPr id="48134" name="Rectangle 8"/>
            <p:cNvSpPr>
              <a:spLocks noChangeArrowheads="1"/>
            </p:cNvSpPr>
            <p:nvPr/>
          </p:nvSpPr>
          <p:spPr bwMode="auto">
            <a:xfrm>
              <a:off x="4860" y="11892"/>
              <a:ext cx="1980" cy="54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en-US" altLang="zh-CN" sz="2400" b="1">
                  <a:solidFill>
                    <a:srgbClr val="000404"/>
                  </a:solidFill>
                  <a:latin typeface="Times New Roman" pitchFamily="18" charset="0"/>
                </a:rPr>
                <a:t>PKI</a:t>
              </a:r>
              <a:r>
                <a:rPr lang="zh-CN" altLang="en-US" sz="2400" b="1">
                  <a:solidFill>
                    <a:srgbClr val="000404"/>
                  </a:solidFill>
                  <a:latin typeface="Times New Roman" pitchFamily="18" charset="0"/>
                </a:rPr>
                <a:t>应用</a:t>
              </a:r>
              <a:endParaRPr lang="zh-CN" altLang="en-US" sz="4000" b="1">
                <a:solidFill>
                  <a:srgbClr val="000404"/>
                </a:solidFill>
              </a:endParaRPr>
            </a:p>
          </p:txBody>
        </p:sp>
        <p:sp>
          <p:nvSpPr>
            <p:cNvPr id="48135" name="Rectangle 9"/>
            <p:cNvSpPr>
              <a:spLocks noChangeArrowheads="1"/>
            </p:cNvSpPr>
            <p:nvPr/>
          </p:nvSpPr>
          <p:spPr bwMode="auto">
            <a:xfrm>
              <a:off x="7200" y="13218"/>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证书发布系统</a:t>
              </a:r>
              <a:endParaRPr lang="zh-CN" altLang="en-US" sz="4000" b="1">
                <a:solidFill>
                  <a:srgbClr val="000404"/>
                </a:solidFill>
                <a:latin typeface="+mn-ea"/>
              </a:endParaRPr>
            </a:p>
          </p:txBody>
        </p:sp>
        <p:sp>
          <p:nvSpPr>
            <p:cNvPr id="48136" name="Rectangle 10"/>
            <p:cNvSpPr>
              <a:spLocks noChangeArrowheads="1"/>
            </p:cNvSpPr>
            <p:nvPr/>
          </p:nvSpPr>
          <p:spPr bwMode="auto">
            <a:xfrm>
              <a:off x="4860" y="13218"/>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注册机构</a:t>
              </a:r>
              <a:r>
                <a:rPr lang="en-US" altLang="zh-CN" sz="2400" b="1">
                  <a:solidFill>
                    <a:srgbClr val="000404"/>
                  </a:solidFill>
                  <a:latin typeface="+mn-ea"/>
                </a:rPr>
                <a:t>RA</a:t>
              </a:r>
              <a:endParaRPr lang="en-US" altLang="zh-CN" sz="4000" b="1">
                <a:solidFill>
                  <a:srgbClr val="000404"/>
                </a:solidFill>
                <a:latin typeface="+mn-ea"/>
              </a:endParaRPr>
            </a:p>
          </p:txBody>
        </p:sp>
        <p:sp>
          <p:nvSpPr>
            <p:cNvPr id="48137" name="Rectangle 11"/>
            <p:cNvSpPr>
              <a:spLocks noChangeArrowheads="1"/>
            </p:cNvSpPr>
            <p:nvPr/>
          </p:nvSpPr>
          <p:spPr bwMode="auto">
            <a:xfrm>
              <a:off x="2520" y="13218"/>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证书机构</a:t>
              </a:r>
              <a:r>
                <a:rPr lang="en-US" altLang="zh-CN" sz="2400" b="1">
                  <a:solidFill>
                    <a:srgbClr val="000404"/>
                  </a:solidFill>
                  <a:latin typeface="+mn-ea"/>
                </a:rPr>
                <a:t>CA</a:t>
              </a:r>
              <a:endParaRPr lang="en-US" altLang="zh-CN" sz="4000" b="1">
                <a:solidFill>
                  <a:srgbClr val="000404"/>
                </a:solidFill>
                <a:latin typeface="+mn-ea"/>
              </a:endParaRPr>
            </a:p>
          </p:txBody>
        </p:sp>
        <p:sp>
          <p:nvSpPr>
            <p:cNvPr id="48138" name="Rectangle 12"/>
            <p:cNvSpPr>
              <a:spLocks noChangeArrowheads="1"/>
            </p:cNvSpPr>
            <p:nvPr/>
          </p:nvSpPr>
          <p:spPr bwMode="auto">
            <a:xfrm>
              <a:off x="6120" y="14856"/>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软硬件系统</a:t>
              </a:r>
              <a:endParaRPr lang="zh-CN" altLang="en-US" sz="4000" b="1">
                <a:solidFill>
                  <a:srgbClr val="000404"/>
                </a:solidFill>
                <a:latin typeface="+mn-ea"/>
              </a:endParaRPr>
            </a:p>
          </p:txBody>
        </p:sp>
        <p:sp>
          <p:nvSpPr>
            <p:cNvPr id="48139" name="Rectangle 13"/>
            <p:cNvSpPr>
              <a:spLocks noChangeArrowheads="1"/>
            </p:cNvSpPr>
            <p:nvPr/>
          </p:nvSpPr>
          <p:spPr bwMode="auto">
            <a:xfrm>
              <a:off x="3600" y="14856"/>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en-US" altLang="zh-CN" sz="2400" b="1">
                  <a:solidFill>
                    <a:srgbClr val="000404"/>
                  </a:solidFill>
                  <a:latin typeface="+mn-ea"/>
                </a:rPr>
                <a:t>PKI</a:t>
              </a:r>
              <a:r>
                <a:rPr lang="zh-CN" altLang="en-US" sz="2400" b="1">
                  <a:solidFill>
                    <a:srgbClr val="000404"/>
                  </a:solidFill>
                  <a:latin typeface="+mn-ea"/>
                </a:rPr>
                <a:t>策略</a:t>
              </a:r>
              <a:endParaRPr lang="zh-CN" altLang="en-US" sz="4000" b="1">
                <a:solidFill>
                  <a:srgbClr val="000404"/>
                </a:solidFill>
                <a:latin typeface="+mn-ea"/>
              </a:endParaRPr>
            </a:p>
          </p:txBody>
        </p:sp>
        <p:sp>
          <p:nvSpPr>
            <p:cNvPr id="48140" name="Rectangle 14"/>
            <p:cNvSpPr>
              <a:spLocks noChangeArrowheads="1"/>
            </p:cNvSpPr>
            <p:nvPr/>
          </p:nvSpPr>
          <p:spPr bwMode="auto">
            <a:xfrm>
              <a:off x="5940" y="12438"/>
              <a:ext cx="1260" cy="468"/>
            </a:xfrm>
            <a:prstGeom prst="rect">
              <a:avLst/>
            </a:prstGeom>
            <a:ln/>
          </p:spPr>
          <p:style>
            <a:lnRef idx="1">
              <a:schemeClr val="accent3"/>
            </a:lnRef>
            <a:fillRef idx="2">
              <a:schemeClr val="accent3"/>
            </a:fillRef>
            <a:effectRef idx="1">
              <a:schemeClr val="accent3"/>
            </a:effectRef>
            <a:fontRef idx="minor">
              <a:schemeClr val="dk1"/>
            </a:fontRef>
          </p:style>
          <p:txBody>
            <a:bodyPr/>
            <a:lstStyle/>
            <a:p>
              <a:pPr algn="ctr"/>
              <a:r>
                <a:rPr lang="zh-CN" altLang="en-US" sz="2000">
                  <a:solidFill>
                    <a:srgbClr val="000404"/>
                  </a:solidFill>
                  <a:latin typeface="Times New Roman" pitchFamily="18" charset="0"/>
                </a:rPr>
                <a:t>数字证书</a:t>
              </a:r>
              <a:endParaRPr lang="zh-CN" altLang="en-US" sz="3600">
                <a:solidFill>
                  <a:srgbClr val="000404"/>
                </a:solidFill>
              </a:endParaRPr>
            </a:p>
          </p:txBody>
        </p:sp>
        <p:sp>
          <p:nvSpPr>
            <p:cNvPr id="48141" name="AutoShape 15"/>
            <p:cNvSpPr>
              <a:spLocks noChangeArrowheads="1"/>
            </p:cNvSpPr>
            <p:nvPr/>
          </p:nvSpPr>
          <p:spPr bwMode="auto">
            <a:xfrm>
              <a:off x="5580" y="12438"/>
              <a:ext cx="540" cy="624"/>
            </a:xfrm>
            <a:prstGeom prst="upArrow">
              <a:avLst>
                <a:gd name="adj1" fmla="val 50000"/>
                <a:gd name="adj2" fmla="val 28889"/>
              </a:avLst>
            </a:prstGeom>
            <a:solidFill>
              <a:srgbClr val="FFFFFF"/>
            </a:solidFill>
            <a:ln w="9525">
              <a:solidFill>
                <a:srgbClr val="000000"/>
              </a:solidFill>
              <a:miter lim="800000"/>
              <a:headEnd/>
              <a:tailEnd/>
            </a:ln>
          </p:spPr>
          <p:txBody>
            <a:bodyPr/>
            <a:lstStyle/>
            <a:p>
              <a:endParaRPr lang="zh-CN" altLang="en-US"/>
            </a:p>
          </p:txBody>
        </p:sp>
        <p:sp>
          <p:nvSpPr>
            <p:cNvPr id="48142" name="AutoShape 16"/>
            <p:cNvSpPr>
              <a:spLocks noChangeArrowheads="1"/>
            </p:cNvSpPr>
            <p:nvPr/>
          </p:nvSpPr>
          <p:spPr bwMode="auto">
            <a:xfrm>
              <a:off x="5580" y="13998"/>
              <a:ext cx="540" cy="624"/>
            </a:xfrm>
            <a:prstGeom prst="upArrow">
              <a:avLst>
                <a:gd name="adj1" fmla="val 50000"/>
                <a:gd name="adj2" fmla="val 28889"/>
              </a:avLst>
            </a:prstGeom>
            <a:solidFill>
              <a:srgbClr val="FFFFFF"/>
            </a:solidFill>
            <a:ln w="9525">
              <a:solidFill>
                <a:srgbClr val="000000"/>
              </a:solidFill>
              <a:miter lim="800000"/>
              <a:headEnd/>
              <a:tailEnd/>
            </a:ln>
          </p:spPr>
          <p:txBody>
            <a:bodyPr/>
            <a:lstStyle/>
            <a:p>
              <a:endParaRPr lang="zh-CN" altLang="en-US"/>
            </a:p>
          </p:txBody>
        </p:sp>
      </p:grpSp>
    </p:spTree>
    <p:extLst>
      <p:ext uri="{BB962C8B-B14F-4D97-AF65-F5344CB8AC3E}">
        <p14:creationId xmlns:p14="http://schemas.microsoft.com/office/powerpoint/2010/main" val="4077965313"/>
      </p:ext>
    </p:extLst>
  </p:cSld>
  <p:clrMapOvr>
    <a:masterClrMapping/>
  </p:clrMapOvr>
  <p:transition spd="slow">
    <p:pull/>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7"/>
          <p:cNvSpPr>
            <a:spLocks noGrp="1" noChangeArrowheads="1"/>
          </p:cNvSpPr>
          <p:nvPr>
            <p:ph idx="1"/>
          </p:nvPr>
        </p:nvSpPr>
        <p:spPr/>
        <p:txBody>
          <a:bodyPr>
            <a:normAutofit/>
          </a:bodyPr>
          <a:lstStyle/>
          <a:p>
            <a:r>
              <a:rPr lang="en-US" altLang="zh-CN" smtClean="0"/>
              <a:t>CA</a:t>
            </a:r>
            <a:r>
              <a:rPr lang="zh-CN" altLang="en-US" smtClean="0"/>
              <a:t>，</a:t>
            </a:r>
            <a:r>
              <a:rPr lang="en-US" altLang="zh-CN"/>
              <a:t>Certificate Authority</a:t>
            </a:r>
            <a:r>
              <a:rPr lang="zh-CN" altLang="en-US" smtClean="0"/>
              <a:t>：</a:t>
            </a:r>
            <a:endParaRPr lang="en-US" altLang="zh-CN" smtClean="0"/>
          </a:p>
          <a:p>
            <a:pPr lvl="1"/>
            <a:r>
              <a:rPr lang="en-US" altLang="zh-CN" smtClean="0"/>
              <a:t>PKI</a:t>
            </a:r>
            <a:r>
              <a:rPr lang="zh-CN" altLang="en-US"/>
              <a:t>的</a:t>
            </a:r>
            <a:r>
              <a:rPr lang="zh-CN" altLang="en-US" smtClean="0"/>
              <a:t>核心</a:t>
            </a:r>
            <a:endParaRPr lang="en-US" altLang="zh-CN" smtClean="0"/>
          </a:p>
          <a:p>
            <a:pPr lvl="1"/>
            <a:r>
              <a:rPr lang="zh-CN" altLang="en-US" smtClean="0"/>
              <a:t>可信第三方实体：国家认定的权威机构。受用户信任。</a:t>
            </a:r>
          </a:p>
          <a:p>
            <a:r>
              <a:rPr lang="zh-CN" altLang="en-US" smtClean="0">
                <a:latin typeface="宋体" pitchFamily="2" charset="-122"/>
              </a:rPr>
              <a:t>负责用户密钥或证书发放、更新、废止、认证等管理工作。</a:t>
            </a:r>
            <a:endParaRPr lang="en-US" altLang="zh-CN" smtClean="0">
              <a:latin typeface="宋体" pitchFamily="2" charset="-122"/>
            </a:endParaRPr>
          </a:p>
          <a:p>
            <a:r>
              <a:rPr lang="zh-CN" altLang="en-US" smtClean="0"/>
              <a:t>两类：</a:t>
            </a:r>
            <a:endParaRPr lang="en-US" altLang="zh-CN" smtClean="0"/>
          </a:p>
          <a:p>
            <a:pPr lvl="1"/>
            <a:r>
              <a:rPr lang="zh-CN" altLang="en-US" smtClean="0"/>
              <a:t>公共</a:t>
            </a:r>
            <a:r>
              <a:rPr lang="en-US" altLang="zh-CN" smtClean="0"/>
              <a:t>CA</a:t>
            </a:r>
            <a:r>
              <a:rPr lang="zh-CN" altLang="en-US" smtClean="0"/>
              <a:t>：通过</a:t>
            </a:r>
            <a:r>
              <a:rPr lang="en-US" altLang="zh-CN" smtClean="0"/>
              <a:t>internet</a:t>
            </a:r>
            <a:r>
              <a:rPr lang="zh-CN" altLang="en-US" smtClean="0"/>
              <a:t>为大众提供认证服务</a:t>
            </a:r>
            <a:endParaRPr lang="en-US" altLang="zh-CN" smtClean="0"/>
          </a:p>
          <a:p>
            <a:pPr lvl="1"/>
            <a:r>
              <a:rPr lang="zh-CN" altLang="en-US" smtClean="0"/>
              <a:t>私有</a:t>
            </a:r>
            <a:r>
              <a:rPr lang="en-US" altLang="zh-CN" smtClean="0"/>
              <a:t>CA</a:t>
            </a:r>
            <a:r>
              <a:rPr lang="zh-CN" altLang="en-US" smtClean="0"/>
              <a:t>：公司或组织内部</a:t>
            </a:r>
          </a:p>
        </p:txBody>
      </p:sp>
      <p:sp>
        <p:nvSpPr>
          <p:cNvPr id="705538" name="Rectangle 1026"/>
          <p:cNvSpPr>
            <a:spLocks noGrp="1" noChangeArrowheads="1"/>
          </p:cNvSpPr>
          <p:nvPr>
            <p:ph type="title"/>
          </p:nvPr>
        </p:nvSpPr>
        <p:spPr/>
        <p:txBody>
          <a:bodyPr>
            <a:normAutofit/>
          </a:bodyPr>
          <a:lstStyle/>
          <a:p>
            <a:r>
              <a:rPr lang="zh-CN" altLang="en-US" smtClean="0"/>
              <a:t>证书机构</a:t>
            </a:r>
            <a:endParaRPr lang="zh-CN" altLang="en-US"/>
          </a:p>
        </p:txBody>
      </p:sp>
      <p:sp>
        <p:nvSpPr>
          <p:cNvPr id="14341" name="Rectangle 1028"/>
          <p:cNvSpPr>
            <a:spLocks noChangeArrowheads="1"/>
          </p:cNvSpPr>
          <p:nvPr/>
        </p:nvSpPr>
        <p:spPr bwMode="auto">
          <a:xfrm>
            <a:off x="0" y="1266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3893257373"/>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403" name="Rectangle 11"/>
          <p:cNvSpPr>
            <a:spLocks noGrp="1" noChangeArrowheads="1"/>
          </p:cNvSpPr>
          <p:nvPr>
            <p:ph type="title"/>
          </p:nvPr>
        </p:nvSpPr>
        <p:spPr/>
        <p:txBody>
          <a:bodyPr/>
          <a:lstStyle/>
          <a:p>
            <a:r>
              <a:rPr lang="zh-CN" altLang="en-US" smtClean="0"/>
              <a:t>安全服务的部署</a:t>
            </a:r>
            <a:endParaRPr lang="zh-CN" altLang="en-US"/>
          </a:p>
        </p:txBody>
      </p:sp>
      <p:grpSp>
        <p:nvGrpSpPr>
          <p:cNvPr id="17" name="组合 16"/>
          <p:cNvGrpSpPr/>
          <p:nvPr/>
        </p:nvGrpSpPr>
        <p:grpSpPr>
          <a:xfrm>
            <a:off x="323528" y="1916113"/>
            <a:ext cx="6265863" cy="3384550"/>
            <a:chOff x="1330473" y="1916113"/>
            <a:chExt cx="6265863" cy="3384550"/>
          </a:xfrm>
        </p:grpSpPr>
        <p:sp>
          <p:nvSpPr>
            <p:cNvPr id="18" name="Rectangle 2"/>
            <p:cNvSpPr>
              <a:spLocks noChangeArrowheads="1"/>
            </p:cNvSpPr>
            <p:nvPr/>
          </p:nvSpPr>
          <p:spPr bwMode="auto">
            <a:xfrm>
              <a:off x="1330473" y="1916113"/>
              <a:ext cx="1441450" cy="2952750"/>
            </a:xfrm>
            <a:prstGeom prst="rect">
              <a:avLst/>
            </a:prstGeom>
            <a:gradFill rotWithShape="1">
              <a:gsLst>
                <a:gs pos="0">
                  <a:srgbClr val="0000FF"/>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latin typeface="Comic Sans MS" pitchFamily="66" charset="0"/>
                </a:rPr>
                <a:t>应用层</a:t>
              </a:r>
            </a:p>
            <a:p>
              <a:pPr algn="ctr"/>
              <a:endParaRPr lang="zh-CN" altLang="en-US" sz="2000" b="1">
                <a:latin typeface="Comic Sans MS" pitchFamily="66" charset="0"/>
              </a:endParaRPr>
            </a:p>
            <a:p>
              <a:pPr algn="ctr"/>
              <a:r>
                <a:rPr lang="zh-CN" altLang="en-US" sz="2000" b="1">
                  <a:latin typeface="Comic Sans MS" pitchFamily="66" charset="0"/>
                </a:rPr>
                <a:t>传输层</a:t>
              </a:r>
            </a:p>
            <a:p>
              <a:pPr algn="ctr"/>
              <a:endParaRPr lang="zh-CN" altLang="en-US" sz="2000" b="1">
                <a:latin typeface="Comic Sans MS" pitchFamily="66" charset="0"/>
              </a:endParaRPr>
            </a:p>
            <a:p>
              <a:pPr algn="ctr"/>
              <a:r>
                <a:rPr lang="zh-CN" altLang="en-US" sz="2000" b="1">
                  <a:latin typeface="Comic Sans MS" pitchFamily="66" charset="0"/>
                </a:rPr>
                <a:t>网络层</a:t>
              </a:r>
            </a:p>
            <a:p>
              <a:pPr algn="ctr"/>
              <a:endParaRPr lang="zh-CN" altLang="en-US" sz="2000" b="1">
                <a:latin typeface="Comic Sans MS" pitchFamily="66" charset="0"/>
              </a:endParaRPr>
            </a:p>
            <a:p>
              <a:pPr algn="ctr"/>
              <a:r>
                <a:rPr lang="zh-CN" altLang="en-US" sz="2000" b="1">
                  <a:latin typeface="Comic Sans MS" pitchFamily="66" charset="0"/>
                </a:rPr>
                <a:t>数据链路层</a:t>
              </a:r>
            </a:p>
            <a:p>
              <a:pPr algn="ctr"/>
              <a:endParaRPr lang="zh-CN" altLang="en-US" sz="2000" b="1">
                <a:latin typeface="Comic Sans MS" pitchFamily="66" charset="0"/>
              </a:endParaRPr>
            </a:p>
            <a:p>
              <a:pPr algn="ctr"/>
              <a:r>
                <a:rPr lang="zh-CN" altLang="en-US" sz="2000" b="1">
                  <a:latin typeface="Comic Sans MS" pitchFamily="66" charset="0"/>
                </a:rPr>
                <a:t>物理层</a:t>
              </a:r>
            </a:p>
          </p:txBody>
        </p:sp>
        <p:sp>
          <p:nvSpPr>
            <p:cNvPr id="19" name="Rectangle 3"/>
            <p:cNvSpPr>
              <a:spLocks noChangeArrowheads="1"/>
            </p:cNvSpPr>
            <p:nvPr/>
          </p:nvSpPr>
          <p:spPr bwMode="auto">
            <a:xfrm>
              <a:off x="6154886" y="1916113"/>
              <a:ext cx="1441450" cy="2952750"/>
            </a:xfrm>
            <a:prstGeom prst="rect">
              <a:avLst/>
            </a:prstGeom>
            <a:gradFill rotWithShape="1">
              <a:gsLst>
                <a:gs pos="0">
                  <a:srgbClr val="0000FF"/>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latin typeface="Comic Sans MS" pitchFamily="66" charset="0"/>
                </a:rPr>
                <a:t>应用层</a:t>
              </a:r>
            </a:p>
            <a:p>
              <a:pPr algn="ctr"/>
              <a:endParaRPr lang="zh-CN" altLang="en-US" sz="2000" b="1">
                <a:latin typeface="Comic Sans MS" pitchFamily="66" charset="0"/>
              </a:endParaRPr>
            </a:p>
            <a:p>
              <a:pPr algn="ctr"/>
              <a:r>
                <a:rPr lang="zh-CN" altLang="en-US" sz="2000" b="1">
                  <a:latin typeface="Comic Sans MS" pitchFamily="66" charset="0"/>
                </a:rPr>
                <a:t>传输层</a:t>
              </a:r>
            </a:p>
            <a:p>
              <a:pPr algn="ctr"/>
              <a:endParaRPr lang="zh-CN" altLang="en-US" sz="2000" b="1">
                <a:latin typeface="Comic Sans MS" pitchFamily="66" charset="0"/>
              </a:endParaRPr>
            </a:p>
            <a:p>
              <a:pPr algn="ctr"/>
              <a:r>
                <a:rPr lang="zh-CN" altLang="en-US" sz="2000" b="1">
                  <a:latin typeface="Comic Sans MS" pitchFamily="66" charset="0"/>
                </a:rPr>
                <a:t>网络层</a:t>
              </a:r>
            </a:p>
            <a:p>
              <a:pPr algn="ctr"/>
              <a:endParaRPr lang="zh-CN" altLang="en-US" sz="2000" b="1">
                <a:latin typeface="Comic Sans MS" pitchFamily="66" charset="0"/>
              </a:endParaRPr>
            </a:p>
            <a:p>
              <a:pPr algn="ctr"/>
              <a:r>
                <a:rPr lang="zh-CN" altLang="en-US" sz="2000" b="1">
                  <a:latin typeface="Comic Sans MS" pitchFamily="66" charset="0"/>
                </a:rPr>
                <a:t>数据链路层</a:t>
              </a:r>
            </a:p>
            <a:p>
              <a:pPr algn="ctr"/>
              <a:endParaRPr lang="zh-CN" altLang="en-US" sz="2000" b="1">
                <a:latin typeface="Comic Sans MS" pitchFamily="66" charset="0"/>
              </a:endParaRPr>
            </a:p>
            <a:p>
              <a:pPr algn="ctr"/>
              <a:r>
                <a:rPr lang="zh-CN" altLang="en-US" sz="2000" b="1">
                  <a:latin typeface="Comic Sans MS" pitchFamily="66" charset="0"/>
                </a:rPr>
                <a:t>物理层</a:t>
              </a:r>
            </a:p>
          </p:txBody>
        </p:sp>
        <p:sp>
          <p:nvSpPr>
            <p:cNvPr id="20" name="Rectangle 4"/>
            <p:cNvSpPr>
              <a:spLocks noChangeArrowheads="1"/>
            </p:cNvSpPr>
            <p:nvPr/>
          </p:nvSpPr>
          <p:spPr bwMode="auto">
            <a:xfrm>
              <a:off x="3635523" y="3068960"/>
              <a:ext cx="1441450" cy="1871340"/>
            </a:xfrm>
            <a:prstGeom prst="rect">
              <a:avLst/>
            </a:prstGeom>
            <a:gradFill rotWithShape="1">
              <a:gsLst>
                <a:gs pos="0">
                  <a:srgbClr val="D6B19C"/>
                </a:gs>
                <a:gs pos="30000">
                  <a:srgbClr val="D49E6C"/>
                </a:gs>
                <a:gs pos="70000">
                  <a:srgbClr val="A65528"/>
                </a:gs>
                <a:gs pos="100000">
                  <a:srgbClr val="66301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smtClean="0">
                  <a:latin typeface="Comic Sans MS" pitchFamily="66" charset="0"/>
                </a:rPr>
                <a:t>网络层</a:t>
              </a:r>
              <a:endParaRPr lang="zh-CN" altLang="en-US" sz="2000" b="1">
                <a:latin typeface="Comic Sans MS" pitchFamily="66" charset="0"/>
              </a:endParaRPr>
            </a:p>
            <a:p>
              <a:pPr algn="ctr"/>
              <a:endParaRPr lang="zh-CN" altLang="en-US" sz="2000" b="1">
                <a:latin typeface="Comic Sans MS" pitchFamily="66" charset="0"/>
              </a:endParaRPr>
            </a:p>
            <a:p>
              <a:pPr algn="ctr"/>
              <a:r>
                <a:rPr lang="zh-CN" altLang="en-US" sz="2000" b="1">
                  <a:latin typeface="Comic Sans MS" pitchFamily="66" charset="0"/>
                </a:rPr>
                <a:t>数据链路层</a:t>
              </a:r>
            </a:p>
            <a:p>
              <a:pPr algn="ctr"/>
              <a:endParaRPr lang="zh-CN" altLang="en-US" sz="2000" b="1">
                <a:latin typeface="Comic Sans MS" pitchFamily="66" charset="0"/>
              </a:endParaRPr>
            </a:p>
            <a:p>
              <a:pPr algn="ctr"/>
              <a:r>
                <a:rPr lang="zh-CN" altLang="en-US" sz="2000" b="1">
                  <a:latin typeface="Comic Sans MS" pitchFamily="66" charset="0"/>
                </a:rPr>
                <a:t>物理层</a:t>
              </a:r>
            </a:p>
          </p:txBody>
        </p:sp>
        <p:sp>
          <p:nvSpPr>
            <p:cNvPr id="21" name="Line 5"/>
            <p:cNvSpPr>
              <a:spLocks noChangeShapeType="1"/>
            </p:cNvSpPr>
            <p:nvPr/>
          </p:nvSpPr>
          <p:spPr bwMode="auto">
            <a:xfrm>
              <a:off x="1905148" y="4868863"/>
              <a:ext cx="0" cy="43180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6"/>
            <p:cNvSpPr>
              <a:spLocks noChangeShapeType="1"/>
            </p:cNvSpPr>
            <p:nvPr/>
          </p:nvSpPr>
          <p:spPr bwMode="auto">
            <a:xfrm>
              <a:off x="1905148" y="5300663"/>
              <a:ext cx="1873250" cy="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7"/>
            <p:cNvSpPr>
              <a:spLocks noChangeShapeType="1"/>
            </p:cNvSpPr>
            <p:nvPr/>
          </p:nvSpPr>
          <p:spPr bwMode="auto">
            <a:xfrm flipV="1">
              <a:off x="3706961" y="3068959"/>
              <a:ext cx="0" cy="2231703"/>
            </a:xfrm>
            <a:prstGeom prst="line">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8"/>
            <p:cNvSpPr>
              <a:spLocks noChangeShapeType="1"/>
            </p:cNvSpPr>
            <p:nvPr/>
          </p:nvSpPr>
          <p:spPr bwMode="auto">
            <a:xfrm>
              <a:off x="5003948" y="3068960"/>
              <a:ext cx="0" cy="2160265"/>
            </a:xfrm>
            <a:prstGeom prst="line">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9"/>
            <p:cNvSpPr>
              <a:spLocks noChangeShapeType="1"/>
            </p:cNvSpPr>
            <p:nvPr/>
          </p:nvSpPr>
          <p:spPr bwMode="auto">
            <a:xfrm>
              <a:off x="4930923" y="5229225"/>
              <a:ext cx="1871663" cy="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10"/>
            <p:cNvSpPr>
              <a:spLocks noChangeShapeType="1"/>
            </p:cNvSpPr>
            <p:nvPr/>
          </p:nvSpPr>
          <p:spPr bwMode="auto">
            <a:xfrm flipV="1">
              <a:off x="6802586" y="4868863"/>
              <a:ext cx="0" cy="360362"/>
            </a:xfrm>
            <a:prstGeom prst="line">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 name="组合 28"/>
          <p:cNvGrpSpPr/>
          <p:nvPr/>
        </p:nvGrpSpPr>
        <p:grpSpPr>
          <a:xfrm>
            <a:off x="1785918" y="1714488"/>
            <a:ext cx="2000264" cy="1643074"/>
            <a:chOff x="1785918" y="1714488"/>
            <a:chExt cx="2000264" cy="1643074"/>
          </a:xfrm>
        </p:grpSpPr>
        <p:sp>
          <p:nvSpPr>
            <p:cNvPr id="27" name="右大括号 26"/>
            <p:cNvSpPr/>
            <p:nvPr/>
          </p:nvSpPr>
          <p:spPr>
            <a:xfrm>
              <a:off x="1785918" y="2143116"/>
              <a:ext cx="571504" cy="121444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椭圆形标注 27"/>
            <p:cNvSpPr/>
            <p:nvPr/>
          </p:nvSpPr>
          <p:spPr>
            <a:xfrm>
              <a:off x="2285984" y="1714488"/>
              <a:ext cx="1500198" cy="714380"/>
            </a:xfrm>
            <a:prstGeom prst="wedgeEllipseCallout">
              <a:avLst>
                <a:gd name="adj1" fmla="val -46040"/>
                <a:gd name="adj2" fmla="val 82025"/>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zh-CN" altLang="en-US" smtClean="0"/>
                <a:t>端到端</a:t>
              </a:r>
              <a:endParaRPr lang="zh-CN" altLang="en-US"/>
            </a:p>
          </p:txBody>
        </p:sp>
      </p:grpSp>
      <p:grpSp>
        <p:nvGrpSpPr>
          <p:cNvPr id="30" name="组合 29"/>
          <p:cNvGrpSpPr/>
          <p:nvPr/>
        </p:nvGrpSpPr>
        <p:grpSpPr>
          <a:xfrm>
            <a:off x="1785918" y="3429000"/>
            <a:ext cx="1857388" cy="2286016"/>
            <a:chOff x="1785918" y="2143116"/>
            <a:chExt cx="1857388" cy="2286016"/>
          </a:xfrm>
        </p:grpSpPr>
        <p:sp>
          <p:nvSpPr>
            <p:cNvPr id="31" name="右大括号 30"/>
            <p:cNvSpPr/>
            <p:nvPr/>
          </p:nvSpPr>
          <p:spPr>
            <a:xfrm>
              <a:off x="1785918" y="2143116"/>
              <a:ext cx="571504" cy="1214446"/>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椭圆形标注 31"/>
            <p:cNvSpPr/>
            <p:nvPr/>
          </p:nvSpPr>
          <p:spPr>
            <a:xfrm>
              <a:off x="2143108" y="3714752"/>
              <a:ext cx="1500198" cy="714380"/>
            </a:xfrm>
            <a:prstGeom prst="wedgeEllipseCallout">
              <a:avLst>
                <a:gd name="adj1" fmla="val -41908"/>
                <a:gd name="adj2" fmla="val -182651"/>
              </a:avLst>
            </a:prstGeom>
            <a:solidFill>
              <a:srgbClr val="FFFF00"/>
            </a:solidFill>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zh-CN" altLang="en-US" smtClean="0">
                  <a:solidFill>
                    <a:srgbClr val="FF0000"/>
                  </a:solidFill>
                </a:rPr>
                <a:t>链到链</a:t>
              </a:r>
              <a:endParaRPr lang="zh-CN" altLang="en-US">
                <a:solidFill>
                  <a:srgbClr val="FF0000"/>
                </a:solidFill>
              </a:endParaRPr>
            </a:p>
          </p:txBody>
        </p:sp>
      </p:grpSp>
      <p:sp>
        <p:nvSpPr>
          <p:cNvPr id="36" name="上下箭头 35"/>
          <p:cNvSpPr/>
          <p:nvPr/>
        </p:nvSpPr>
        <p:spPr>
          <a:xfrm>
            <a:off x="7559856" y="2421185"/>
            <a:ext cx="720080" cy="215994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6705632" y="1640994"/>
            <a:ext cx="2438400" cy="707886"/>
          </a:xfrm>
          <a:prstGeom prst="rect">
            <a:avLst/>
          </a:prstGeom>
          <a:noFill/>
          <a:ln>
            <a:solidFill>
              <a:srgbClr val="002060"/>
            </a:solidFill>
          </a:ln>
        </p:spPr>
        <p:txBody>
          <a:bodyPr wrap="square" rtlCol="0">
            <a:spAutoFit/>
          </a:bodyPr>
          <a:lstStyle/>
          <a:p>
            <a:pPr marL="342900" indent="-342900">
              <a:buFont typeface="Arial" pitchFamily="34" charset="0"/>
              <a:buChar char="•"/>
            </a:pPr>
            <a:r>
              <a:rPr lang="zh-CN" altLang="en-US" sz="2000" b="1" smtClean="0"/>
              <a:t>细粒度</a:t>
            </a:r>
            <a:endParaRPr lang="en-US" altLang="zh-CN" sz="2000" b="1" smtClean="0"/>
          </a:p>
          <a:p>
            <a:pPr marL="342900" indent="-342900">
              <a:buFont typeface="Arial" pitchFamily="34" charset="0"/>
              <a:buChar char="•"/>
            </a:pPr>
            <a:r>
              <a:rPr lang="zh-CN" altLang="en-US" sz="2000" b="1" smtClean="0"/>
              <a:t>安全服务多</a:t>
            </a:r>
            <a:endParaRPr lang="zh-CN" altLang="en-US" sz="2000" b="1"/>
          </a:p>
        </p:txBody>
      </p:sp>
      <p:sp>
        <p:nvSpPr>
          <p:cNvPr id="38" name="TextBox 37"/>
          <p:cNvSpPr txBox="1"/>
          <p:nvPr/>
        </p:nvSpPr>
        <p:spPr>
          <a:xfrm>
            <a:off x="6705632" y="4613313"/>
            <a:ext cx="2438400" cy="707886"/>
          </a:xfrm>
          <a:prstGeom prst="rect">
            <a:avLst/>
          </a:prstGeom>
          <a:noFill/>
          <a:ln>
            <a:solidFill>
              <a:srgbClr val="002060"/>
            </a:solidFill>
          </a:ln>
        </p:spPr>
        <p:txBody>
          <a:bodyPr wrap="square" rtlCol="0">
            <a:spAutoFit/>
          </a:bodyPr>
          <a:lstStyle/>
          <a:p>
            <a:pPr marL="342900" indent="-342900">
              <a:buFont typeface="Arial" pitchFamily="34" charset="0"/>
              <a:buChar char="•"/>
            </a:pPr>
            <a:r>
              <a:rPr lang="zh-CN" altLang="en-US" sz="2000" b="1" smtClean="0"/>
              <a:t>粗粒度</a:t>
            </a:r>
            <a:endParaRPr lang="en-US" altLang="zh-CN" sz="2000" b="1" smtClean="0"/>
          </a:p>
          <a:p>
            <a:pPr marL="342900" indent="-342900">
              <a:buFont typeface="Arial" pitchFamily="34" charset="0"/>
              <a:buChar char="•"/>
            </a:pPr>
            <a:r>
              <a:rPr lang="zh-CN" altLang="en-US" sz="2000" b="1" smtClean="0"/>
              <a:t>安全服务少</a:t>
            </a:r>
            <a:endParaRPr lang="zh-CN" altLang="en-US" sz="2000" b="1"/>
          </a:p>
        </p:txBody>
      </p:sp>
      <p:sp>
        <p:nvSpPr>
          <p:cNvPr id="33" name="圆角矩形 32"/>
          <p:cNvSpPr/>
          <p:nvPr/>
        </p:nvSpPr>
        <p:spPr>
          <a:xfrm>
            <a:off x="179512" y="5678388"/>
            <a:ext cx="8883347" cy="106297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2800" smtClean="0">
                <a:solidFill>
                  <a:srgbClr val="FF0000"/>
                </a:solidFill>
              </a:rPr>
              <a:t>以快递为例</a:t>
            </a:r>
            <a:endParaRPr lang="en-US" altLang="zh-CN" sz="2800" smtClean="0">
              <a:solidFill>
                <a:srgbClr val="FF0000"/>
              </a:solidFill>
            </a:endParaRPr>
          </a:p>
          <a:p>
            <a:pPr lvl="1"/>
            <a:r>
              <a:rPr lang="zh-CN" altLang="en-US" sz="2800" smtClean="0">
                <a:solidFill>
                  <a:srgbClr val="FF0000"/>
                </a:solidFill>
              </a:rPr>
              <a:t>端到端：类比用户视角，链到链：快递公司视角</a:t>
            </a:r>
            <a:endParaRPr lang="en-US" altLang="zh-CN" sz="2800" dirty="0">
              <a:solidFill>
                <a:srgbClr val="FF0000"/>
              </a:solidFill>
            </a:endParaRPr>
          </a:p>
        </p:txBody>
      </p:sp>
    </p:spTree>
    <p:extLst>
      <p:ext uri="{BB962C8B-B14F-4D97-AF65-F5344CB8AC3E}">
        <p14:creationId xmlns:p14="http://schemas.microsoft.com/office/powerpoint/2010/main" val="38093696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fill="hold"/>
                                        <p:tgtEl>
                                          <p:spTgt spid="33"/>
                                        </p:tgtEl>
                                        <p:attrNameLst>
                                          <p:attrName>ppt_x</p:attrName>
                                        </p:attrNameLst>
                                      </p:cBhvr>
                                      <p:tavLst>
                                        <p:tav tm="0">
                                          <p:val>
                                            <p:strVal val="#ppt_x"/>
                                          </p:val>
                                        </p:tav>
                                        <p:tav tm="100000">
                                          <p:val>
                                            <p:strVal val="#ppt_x"/>
                                          </p:val>
                                        </p:tav>
                                      </p:tavLst>
                                    </p:anim>
                                    <p:anim calcmode="lin" valueType="num">
                                      <p:cBhvr additive="base">
                                        <p:cTn id="3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3"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mtClean="0"/>
              <a:t>管理证书：</a:t>
            </a:r>
          </a:p>
          <a:p>
            <a:pPr lvl="1"/>
            <a:r>
              <a:rPr lang="en-US" altLang="zh-CN" smtClean="0"/>
              <a:t>1</a:t>
            </a:r>
            <a:r>
              <a:rPr lang="zh-CN" altLang="en-US" smtClean="0"/>
              <a:t>）颁发证书</a:t>
            </a:r>
            <a:endParaRPr lang="en-US" altLang="zh-CN" smtClean="0"/>
          </a:p>
          <a:p>
            <a:pPr lvl="2"/>
            <a:r>
              <a:rPr lang="zh-CN" altLang="en-US"/>
              <a:t>检验公钥是否合法</a:t>
            </a:r>
          </a:p>
          <a:p>
            <a:pPr lvl="2"/>
            <a:r>
              <a:rPr lang="zh-CN" altLang="en-US"/>
              <a:t>审查认证实体的身份</a:t>
            </a:r>
            <a:endParaRPr lang="en-US" altLang="zh-CN"/>
          </a:p>
          <a:p>
            <a:pPr lvl="1"/>
            <a:r>
              <a:rPr lang="en-US" altLang="zh-CN" smtClean="0"/>
              <a:t>2</a:t>
            </a:r>
            <a:r>
              <a:rPr lang="zh-CN" altLang="en-US" smtClean="0"/>
              <a:t>）废除证书</a:t>
            </a:r>
          </a:p>
          <a:p>
            <a:pPr lvl="1"/>
            <a:r>
              <a:rPr lang="en-US" altLang="zh-CN" smtClean="0"/>
              <a:t>3</a:t>
            </a:r>
            <a:r>
              <a:rPr lang="zh-CN" altLang="en-US" smtClean="0"/>
              <a:t>）证书更新：</a:t>
            </a:r>
            <a:endParaRPr lang="en-US" altLang="zh-CN" smtClean="0"/>
          </a:p>
          <a:p>
            <a:pPr lvl="2"/>
            <a:r>
              <a:rPr lang="zh-CN" altLang="en-US" smtClean="0"/>
              <a:t>私钥泄漏或证书过期，用户申请更新私钥和更新证书，并废除原证书。</a:t>
            </a:r>
            <a:endParaRPr lang="en-US" altLang="zh-CN" smtClean="0"/>
          </a:p>
          <a:p>
            <a:pPr lvl="1"/>
            <a:r>
              <a:rPr lang="en-US" altLang="zh-CN" smtClean="0"/>
              <a:t>4</a:t>
            </a:r>
            <a:r>
              <a:rPr lang="zh-CN" altLang="en-US" smtClean="0"/>
              <a:t>）证书验证：</a:t>
            </a:r>
            <a:endParaRPr lang="en-US" altLang="zh-CN" smtClean="0"/>
          </a:p>
          <a:p>
            <a:pPr lvl="2"/>
            <a:r>
              <a:rPr lang="zh-CN" altLang="en-US" smtClean="0"/>
              <a:t>验证有效性、可用性与真实性。</a:t>
            </a:r>
          </a:p>
          <a:p>
            <a:pPr lvl="1"/>
            <a:r>
              <a:rPr lang="en-US" altLang="zh-CN" smtClean="0"/>
              <a:t>5</a:t>
            </a:r>
            <a:r>
              <a:rPr lang="zh-CN" altLang="en-US" smtClean="0"/>
              <a:t>）密钥管理：</a:t>
            </a:r>
            <a:endParaRPr lang="en-US" altLang="zh-CN" smtClean="0"/>
          </a:p>
          <a:p>
            <a:pPr lvl="2"/>
            <a:r>
              <a:rPr lang="zh-CN" altLang="en-US" smtClean="0"/>
              <a:t>密钥产生、备份与恢复以及密钥更新。</a:t>
            </a:r>
            <a:endParaRPr lang="zh-CN" altLang="en-US"/>
          </a:p>
        </p:txBody>
      </p:sp>
      <p:sp>
        <p:nvSpPr>
          <p:cNvPr id="3" name="标题 2"/>
          <p:cNvSpPr>
            <a:spLocks noGrp="1"/>
          </p:cNvSpPr>
          <p:nvPr>
            <p:ph type="title"/>
          </p:nvPr>
        </p:nvSpPr>
        <p:spPr/>
        <p:txBody>
          <a:bodyPr/>
          <a:lstStyle/>
          <a:p>
            <a:r>
              <a:rPr lang="en-US" altLang="zh-CN" smtClean="0"/>
              <a:t>CA</a:t>
            </a:r>
            <a:r>
              <a:rPr lang="zh-CN" altLang="en-US" smtClean="0"/>
              <a:t>功能</a:t>
            </a:r>
            <a:endParaRPr lang="zh-CN" altLang="en-US"/>
          </a:p>
        </p:txBody>
      </p:sp>
    </p:spTree>
    <p:extLst>
      <p:ext uri="{BB962C8B-B14F-4D97-AF65-F5344CB8AC3E}">
        <p14:creationId xmlns:p14="http://schemas.microsoft.com/office/powerpoint/2010/main" val="562734949"/>
      </p:ext>
    </p:extLst>
  </p:cSld>
  <p:clrMapOvr>
    <a:masterClrMapping/>
  </p:clrMapOvr>
  <p:transition spd="slow">
    <p:pull/>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Group 2"/>
          <p:cNvGrpSpPr>
            <a:grpSpLocks noChangeAspect="1"/>
          </p:cNvGrpSpPr>
          <p:nvPr/>
        </p:nvGrpSpPr>
        <p:grpSpPr bwMode="auto">
          <a:xfrm>
            <a:off x="1295400" y="838200"/>
            <a:ext cx="1066800" cy="968375"/>
            <a:chOff x="4274" y="1387"/>
            <a:chExt cx="293" cy="266"/>
          </a:xfrm>
        </p:grpSpPr>
        <p:graphicFrame>
          <p:nvGraphicFramePr>
            <p:cNvPr id="1026" name="Object 3"/>
            <p:cNvGraphicFramePr>
              <a:graphicFrameLocks noChangeAspect="1"/>
            </p:cNvGraphicFramePr>
            <p:nvPr/>
          </p:nvGraphicFramePr>
          <p:xfrm>
            <a:off x="4394" y="1411"/>
            <a:ext cx="173" cy="242"/>
          </p:xfrm>
          <a:graphic>
            <a:graphicData uri="http://schemas.openxmlformats.org/presentationml/2006/ole">
              <mc:AlternateContent xmlns:mc="http://schemas.openxmlformats.org/markup-compatibility/2006">
                <mc:Choice xmlns:v="urn:schemas-microsoft-com:vml" Requires="v">
                  <p:oleObj spid="_x0000_s16464" name="Clip" r:id="rId4" imgW="2735263" imgH="3825875" progId="">
                    <p:embed/>
                  </p:oleObj>
                </mc:Choice>
                <mc:Fallback>
                  <p:oleObj name="Clip" r:id="rId4" imgW="2735263" imgH="3825875" progId="">
                    <p:embed/>
                    <p:pic>
                      <p:nvPicPr>
                        <p:cNvPr id="102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4" y="1411"/>
                          <a:ext cx="173"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4"/>
            <p:cNvGraphicFramePr>
              <a:graphicFrameLocks noChangeAspect="1"/>
            </p:cNvGraphicFramePr>
            <p:nvPr/>
          </p:nvGraphicFramePr>
          <p:xfrm>
            <a:off x="4274" y="1387"/>
            <a:ext cx="173" cy="242"/>
          </p:xfrm>
          <a:graphic>
            <a:graphicData uri="http://schemas.openxmlformats.org/presentationml/2006/ole">
              <mc:AlternateContent xmlns:mc="http://schemas.openxmlformats.org/markup-compatibility/2006">
                <mc:Choice xmlns:v="urn:schemas-microsoft-com:vml" Requires="v">
                  <p:oleObj spid="_x0000_s16465" name="Clip" r:id="rId6" imgW="2735263" imgH="3825875" progId="">
                    <p:embed/>
                  </p:oleObj>
                </mc:Choice>
                <mc:Fallback>
                  <p:oleObj name="Clip" r:id="rId6" imgW="2735263" imgH="3825875" progId="">
                    <p:embed/>
                    <p:pic>
                      <p:nvPicPr>
                        <p:cNvPr id="102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4" y="1387"/>
                          <a:ext cx="173"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029" name="Picture 5" descr="clou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2514600"/>
            <a:ext cx="2806700"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Line 6"/>
          <p:cNvSpPr>
            <a:spLocks noChangeShapeType="1"/>
          </p:cNvSpPr>
          <p:nvPr/>
        </p:nvSpPr>
        <p:spPr bwMode="auto">
          <a:xfrm flipH="1" flipV="1">
            <a:off x="4038600" y="1905000"/>
            <a:ext cx="2362200" cy="6858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1" name="Picture 7" descr="databasedru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609600"/>
            <a:ext cx="1535113"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8" name="Line 8"/>
          <p:cNvSpPr>
            <a:spLocks noChangeShapeType="1"/>
          </p:cNvSpPr>
          <p:nvPr/>
        </p:nvSpPr>
        <p:spPr bwMode="auto">
          <a:xfrm flipH="1">
            <a:off x="7010400" y="3352800"/>
            <a:ext cx="0" cy="15240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9"/>
          <p:cNvGrpSpPr>
            <a:grpSpLocks/>
          </p:cNvGrpSpPr>
          <p:nvPr/>
        </p:nvGrpSpPr>
        <p:grpSpPr bwMode="auto">
          <a:xfrm>
            <a:off x="2133600" y="5029200"/>
            <a:ext cx="876300" cy="690563"/>
            <a:chOff x="1344" y="3120"/>
            <a:chExt cx="552" cy="435"/>
          </a:xfrm>
        </p:grpSpPr>
        <p:pic>
          <p:nvPicPr>
            <p:cNvPr id="1160" name="Picture 10" descr="certificate-tra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40" y="3120"/>
              <a:ext cx="45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1" name="Picture 11" descr="redke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V="1">
              <a:off x="1344" y="3264"/>
              <a:ext cx="3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572" name="Line 12"/>
          <p:cNvSpPr>
            <a:spLocks noChangeShapeType="1"/>
          </p:cNvSpPr>
          <p:nvPr/>
        </p:nvSpPr>
        <p:spPr bwMode="auto">
          <a:xfrm flipV="1">
            <a:off x="7239000" y="3352800"/>
            <a:ext cx="0" cy="16764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5" name="Picture 13" descr="CRL-RSA-tran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1371600"/>
            <a:ext cx="1431925"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4" name="Text Box 14"/>
          <p:cNvSpPr txBox="1">
            <a:spLocks noChangeArrowheads="1"/>
          </p:cNvSpPr>
          <p:nvPr/>
        </p:nvSpPr>
        <p:spPr bwMode="auto">
          <a:xfrm>
            <a:off x="1371600" y="25146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itchFamily="34" charset="0"/>
              </a:rPr>
              <a:t>状态查询</a:t>
            </a:r>
          </a:p>
        </p:txBody>
      </p:sp>
      <p:grpSp>
        <p:nvGrpSpPr>
          <p:cNvPr id="1038" name="Group 16"/>
          <p:cNvGrpSpPr>
            <a:grpSpLocks/>
          </p:cNvGrpSpPr>
          <p:nvPr/>
        </p:nvGrpSpPr>
        <p:grpSpPr bwMode="auto">
          <a:xfrm>
            <a:off x="6096000" y="1295400"/>
            <a:ext cx="2057400" cy="2171700"/>
            <a:chOff x="3840" y="816"/>
            <a:chExt cx="1296" cy="1368"/>
          </a:xfrm>
        </p:grpSpPr>
        <p:pic>
          <p:nvPicPr>
            <p:cNvPr id="1158" name="Picture 17" descr="CA-RSA-tran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8" y="1056"/>
              <a:ext cx="1248"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9" name="Text Box 18"/>
            <p:cNvSpPr txBox="1">
              <a:spLocks noChangeArrowheads="1"/>
            </p:cNvSpPr>
            <p:nvPr/>
          </p:nvSpPr>
          <p:spPr bwMode="auto">
            <a:xfrm>
              <a:off x="3840" y="816"/>
              <a:ext cx="10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kumimoji="0" lang="zh-CN" altLang="en-US" b="1">
                  <a:latin typeface="Arial" pitchFamily="34" charset="0"/>
                </a:rPr>
                <a:t>认证机构</a:t>
              </a:r>
            </a:p>
          </p:txBody>
        </p:sp>
      </p:grpSp>
      <p:pic>
        <p:nvPicPr>
          <p:cNvPr id="1039" name="Picture 19" descr="Desktop-shadow-tran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4953000"/>
            <a:ext cx="1198563"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0" name="Line 20"/>
          <p:cNvSpPr>
            <a:spLocks noChangeShapeType="1"/>
          </p:cNvSpPr>
          <p:nvPr/>
        </p:nvSpPr>
        <p:spPr bwMode="auto">
          <a:xfrm flipV="1">
            <a:off x="3505200" y="5562600"/>
            <a:ext cx="3048000" cy="0"/>
          </a:xfrm>
          <a:prstGeom prst="line">
            <a:avLst/>
          </a:prstGeom>
          <a:noFill/>
          <a:ln w="57150">
            <a:solidFill>
              <a:srgbClr val="FF9900"/>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21"/>
          <p:cNvSpPr>
            <a:spLocks noChangeShapeType="1"/>
          </p:cNvSpPr>
          <p:nvPr/>
        </p:nvSpPr>
        <p:spPr bwMode="auto">
          <a:xfrm flipH="1">
            <a:off x="3581400" y="5257800"/>
            <a:ext cx="2819400" cy="0"/>
          </a:xfrm>
          <a:prstGeom prst="line">
            <a:avLst/>
          </a:prstGeom>
          <a:noFill/>
          <a:ln w="57150">
            <a:solidFill>
              <a:srgbClr val="FF9900"/>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2" name="Text Box 22"/>
          <p:cNvSpPr txBox="1">
            <a:spLocks noChangeArrowheads="1"/>
          </p:cNvSpPr>
          <p:nvPr/>
        </p:nvSpPr>
        <p:spPr bwMode="auto">
          <a:xfrm>
            <a:off x="3200400" y="762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kumimoji="0" lang="zh-CN" altLang="en-US" b="1">
                <a:latin typeface="Arial" pitchFamily="34" charset="0"/>
              </a:rPr>
              <a:t>证书资料库</a:t>
            </a:r>
          </a:p>
        </p:txBody>
      </p:sp>
      <p:sp>
        <p:nvSpPr>
          <p:cNvPr id="1043" name="Text Box 23"/>
          <p:cNvSpPr txBox="1">
            <a:spLocks noChangeArrowheads="1"/>
          </p:cNvSpPr>
          <p:nvPr/>
        </p:nvSpPr>
        <p:spPr bwMode="auto">
          <a:xfrm>
            <a:off x="7315200" y="5105400"/>
            <a:ext cx="1828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kumimoji="0" lang="zh-CN" altLang="en-US" b="1">
                <a:latin typeface="Arial" pitchFamily="34" charset="0"/>
              </a:rPr>
              <a:t>注册机构</a:t>
            </a:r>
            <a:r>
              <a:rPr kumimoji="0" lang="en-US" altLang="zh-CN" b="1">
                <a:latin typeface="Arial" pitchFamily="34" charset="0"/>
              </a:rPr>
              <a:t>RA</a:t>
            </a:r>
          </a:p>
        </p:txBody>
      </p:sp>
      <p:grpSp>
        <p:nvGrpSpPr>
          <p:cNvPr id="1044" name="Group 24"/>
          <p:cNvGrpSpPr>
            <a:grpSpLocks/>
          </p:cNvGrpSpPr>
          <p:nvPr/>
        </p:nvGrpSpPr>
        <p:grpSpPr bwMode="auto">
          <a:xfrm>
            <a:off x="2743200" y="4724400"/>
            <a:ext cx="685800" cy="1295400"/>
            <a:chOff x="204" y="1932"/>
            <a:chExt cx="713" cy="1511"/>
          </a:xfrm>
        </p:grpSpPr>
        <p:sp>
          <p:nvSpPr>
            <p:cNvPr id="1151" name="Freeform 25"/>
            <p:cNvSpPr>
              <a:spLocks/>
            </p:cNvSpPr>
            <p:nvPr/>
          </p:nvSpPr>
          <p:spPr bwMode="auto">
            <a:xfrm>
              <a:off x="541" y="1932"/>
              <a:ext cx="253" cy="242"/>
            </a:xfrm>
            <a:custGeom>
              <a:avLst/>
              <a:gdLst>
                <a:gd name="T0" fmla="*/ 240 w 253"/>
                <a:gd name="T1" fmla="*/ 24 h 242"/>
                <a:gd name="T2" fmla="*/ 213 w 253"/>
                <a:gd name="T3" fmla="*/ 10 h 242"/>
                <a:gd name="T4" fmla="*/ 178 w 253"/>
                <a:gd name="T5" fmla="*/ 3 h 242"/>
                <a:gd name="T6" fmla="*/ 156 w 253"/>
                <a:gd name="T7" fmla="*/ 0 h 242"/>
                <a:gd name="T8" fmla="*/ 136 w 253"/>
                <a:gd name="T9" fmla="*/ 3 h 242"/>
                <a:gd name="T10" fmla="*/ 109 w 253"/>
                <a:gd name="T11" fmla="*/ 10 h 242"/>
                <a:gd name="T12" fmla="*/ 86 w 253"/>
                <a:gd name="T13" fmla="*/ 24 h 242"/>
                <a:gd name="T14" fmla="*/ 0 w 253"/>
                <a:gd name="T15" fmla="*/ 241 h 242"/>
                <a:gd name="T16" fmla="*/ 47 w 253"/>
                <a:gd name="T17" fmla="*/ 228 h 242"/>
                <a:gd name="T18" fmla="*/ 62 w 253"/>
                <a:gd name="T19" fmla="*/ 224 h 242"/>
                <a:gd name="T20" fmla="*/ 80 w 253"/>
                <a:gd name="T21" fmla="*/ 153 h 242"/>
                <a:gd name="T22" fmla="*/ 73 w 253"/>
                <a:gd name="T23" fmla="*/ 226 h 242"/>
                <a:gd name="T24" fmla="*/ 97 w 253"/>
                <a:gd name="T25" fmla="*/ 140 h 242"/>
                <a:gd name="T26" fmla="*/ 86 w 253"/>
                <a:gd name="T27" fmla="*/ 226 h 242"/>
                <a:gd name="T28" fmla="*/ 120 w 253"/>
                <a:gd name="T29" fmla="*/ 109 h 242"/>
                <a:gd name="T30" fmla="*/ 102 w 253"/>
                <a:gd name="T31" fmla="*/ 226 h 242"/>
                <a:gd name="T32" fmla="*/ 140 w 253"/>
                <a:gd name="T33" fmla="*/ 86 h 242"/>
                <a:gd name="T34" fmla="*/ 118 w 253"/>
                <a:gd name="T35" fmla="*/ 226 h 242"/>
                <a:gd name="T36" fmla="*/ 166 w 253"/>
                <a:gd name="T37" fmla="*/ 62 h 242"/>
                <a:gd name="T38" fmla="*/ 131 w 253"/>
                <a:gd name="T39" fmla="*/ 228 h 242"/>
                <a:gd name="T40" fmla="*/ 149 w 253"/>
                <a:gd name="T41" fmla="*/ 231 h 242"/>
                <a:gd name="T42" fmla="*/ 156 w 253"/>
                <a:gd name="T43" fmla="*/ 200 h 242"/>
                <a:gd name="T44" fmla="*/ 172 w 253"/>
                <a:gd name="T45" fmla="*/ 195 h 242"/>
                <a:gd name="T46" fmla="*/ 196 w 253"/>
                <a:gd name="T47" fmla="*/ 77 h 242"/>
                <a:gd name="T48" fmla="*/ 186 w 253"/>
                <a:gd name="T49" fmla="*/ 41 h 242"/>
                <a:gd name="T50" fmla="*/ 205 w 253"/>
                <a:gd name="T51" fmla="*/ 80 h 242"/>
                <a:gd name="T52" fmla="*/ 207 w 253"/>
                <a:gd name="T53" fmla="*/ 57 h 242"/>
                <a:gd name="T54" fmla="*/ 216 w 253"/>
                <a:gd name="T55" fmla="*/ 76 h 242"/>
                <a:gd name="T56" fmla="*/ 239 w 253"/>
                <a:gd name="T57" fmla="*/ 73 h 242"/>
                <a:gd name="T58" fmla="*/ 234 w 253"/>
                <a:gd name="T59" fmla="*/ 40 h 242"/>
                <a:gd name="T60" fmla="*/ 248 w 253"/>
                <a:gd name="T61" fmla="*/ 73 h 242"/>
                <a:gd name="T62" fmla="*/ 252 w 253"/>
                <a:gd name="T63" fmla="*/ 66 h 242"/>
                <a:gd name="T64" fmla="*/ 240 w 253"/>
                <a:gd name="T65" fmla="*/ 24 h 2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3"/>
                <a:gd name="T100" fmla="*/ 0 h 242"/>
                <a:gd name="T101" fmla="*/ 253 w 253"/>
                <a:gd name="T102" fmla="*/ 242 h 2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3" h="242">
                  <a:moveTo>
                    <a:pt x="240" y="24"/>
                  </a:moveTo>
                  <a:lnTo>
                    <a:pt x="213" y="10"/>
                  </a:lnTo>
                  <a:lnTo>
                    <a:pt x="178" y="3"/>
                  </a:lnTo>
                  <a:lnTo>
                    <a:pt x="156" y="0"/>
                  </a:lnTo>
                  <a:lnTo>
                    <a:pt x="136" y="3"/>
                  </a:lnTo>
                  <a:lnTo>
                    <a:pt x="109" y="10"/>
                  </a:lnTo>
                  <a:lnTo>
                    <a:pt x="86" y="24"/>
                  </a:lnTo>
                  <a:lnTo>
                    <a:pt x="0" y="241"/>
                  </a:lnTo>
                  <a:lnTo>
                    <a:pt x="47" y="228"/>
                  </a:lnTo>
                  <a:lnTo>
                    <a:pt x="62" y="224"/>
                  </a:lnTo>
                  <a:lnTo>
                    <a:pt x="80" y="153"/>
                  </a:lnTo>
                  <a:lnTo>
                    <a:pt x="73" y="226"/>
                  </a:lnTo>
                  <a:lnTo>
                    <a:pt x="97" y="140"/>
                  </a:lnTo>
                  <a:lnTo>
                    <a:pt x="86" y="226"/>
                  </a:lnTo>
                  <a:lnTo>
                    <a:pt x="120" y="109"/>
                  </a:lnTo>
                  <a:lnTo>
                    <a:pt x="102" y="226"/>
                  </a:lnTo>
                  <a:lnTo>
                    <a:pt x="140" y="86"/>
                  </a:lnTo>
                  <a:lnTo>
                    <a:pt x="118" y="226"/>
                  </a:lnTo>
                  <a:lnTo>
                    <a:pt x="166" y="62"/>
                  </a:lnTo>
                  <a:lnTo>
                    <a:pt x="131" y="228"/>
                  </a:lnTo>
                  <a:lnTo>
                    <a:pt x="149" y="231"/>
                  </a:lnTo>
                  <a:lnTo>
                    <a:pt x="156" y="200"/>
                  </a:lnTo>
                  <a:lnTo>
                    <a:pt x="172" y="195"/>
                  </a:lnTo>
                  <a:lnTo>
                    <a:pt x="196" y="77"/>
                  </a:lnTo>
                  <a:lnTo>
                    <a:pt x="186" y="41"/>
                  </a:lnTo>
                  <a:lnTo>
                    <a:pt x="205" y="80"/>
                  </a:lnTo>
                  <a:lnTo>
                    <a:pt x="207" y="57"/>
                  </a:lnTo>
                  <a:lnTo>
                    <a:pt x="216" y="76"/>
                  </a:lnTo>
                  <a:lnTo>
                    <a:pt x="239" y="73"/>
                  </a:lnTo>
                  <a:lnTo>
                    <a:pt x="234" y="40"/>
                  </a:lnTo>
                  <a:lnTo>
                    <a:pt x="248" y="73"/>
                  </a:lnTo>
                  <a:lnTo>
                    <a:pt x="252" y="66"/>
                  </a:lnTo>
                  <a:lnTo>
                    <a:pt x="240" y="24"/>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2" name="Freeform 26"/>
            <p:cNvSpPr>
              <a:spLocks/>
            </p:cNvSpPr>
            <p:nvPr/>
          </p:nvSpPr>
          <p:spPr bwMode="auto">
            <a:xfrm>
              <a:off x="662" y="2013"/>
              <a:ext cx="126" cy="195"/>
            </a:xfrm>
            <a:custGeom>
              <a:avLst/>
              <a:gdLst>
                <a:gd name="T0" fmla="*/ 103 w 126"/>
                <a:gd name="T1" fmla="*/ 2 h 195"/>
                <a:gd name="T2" fmla="*/ 117 w 126"/>
                <a:gd name="T3" fmla="*/ 0 h 195"/>
                <a:gd name="T4" fmla="*/ 120 w 126"/>
                <a:gd name="T5" fmla="*/ 32 h 195"/>
                <a:gd name="T6" fmla="*/ 113 w 126"/>
                <a:gd name="T7" fmla="*/ 43 h 195"/>
                <a:gd name="T8" fmla="*/ 119 w 126"/>
                <a:gd name="T9" fmla="*/ 57 h 195"/>
                <a:gd name="T10" fmla="*/ 125 w 126"/>
                <a:gd name="T11" fmla="*/ 72 h 195"/>
                <a:gd name="T12" fmla="*/ 120 w 126"/>
                <a:gd name="T13" fmla="*/ 81 h 195"/>
                <a:gd name="T14" fmla="*/ 111 w 126"/>
                <a:gd name="T15" fmla="*/ 81 h 195"/>
                <a:gd name="T16" fmla="*/ 113 w 126"/>
                <a:gd name="T17" fmla="*/ 97 h 195"/>
                <a:gd name="T18" fmla="*/ 103 w 126"/>
                <a:gd name="T19" fmla="*/ 100 h 195"/>
                <a:gd name="T20" fmla="*/ 107 w 126"/>
                <a:gd name="T21" fmla="*/ 106 h 195"/>
                <a:gd name="T22" fmla="*/ 100 w 126"/>
                <a:gd name="T23" fmla="*/ 114 h 195"/>
                <a:gd name="T24" fmla="*/ 100 w 126"/>
                <a:gd name="T25" fmla="*/ 123 h 195"/>
                <a:gd name="T26" fmla="*/ 90 w 126"/>
                <a:gd name="T27" fmla="*/ 132 h 195"/>
                <a:gd name="T28" fmla="*/ 69 w 126"/>
                <a:gd name="T29" fmla="*/ 131 h 195"/>
                <a:gd name="T30" fmla="*/ 30 w 126"/>
                <a:gd name="T31" fmla="*/ 194 h 195"/>
                <a:gd name="T32" fmla="*/ 0 w 126"/>
                <a:gd name="T33" fmla="*/ 154 h 195"/>
                <a:gd name="T34" fmla="*/ 34 w 126"/>
                <a:gd name="T35" fmla="*/ 155 h 195"/>
                <a:gd name="T36" fmla="*/ 41 w 126"/>
                <a:gd name="T37" fmla="*/ 127 h 195"/>
                <a:gd name="T38" fmla="*/ 54 w 126"/>
                <a:gd name="T39" fmla="*/ 129 h 195"/>
                <a:gd name="T40" fmla="*/ 73 w 126"/>
                <a:gd name="T41" fmla="*/ 26 h 195"/>
                <a:gd name="T42" fmla="*/ 81 w 126"/>
                <a:gd name="T43" fmla="*/ 8 h 195"/>
                <a:gd name="T44" fmla="*/ 103 w 126"/>
                <a:gd name="T45" fmla="*/ 2 h 1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195"/>
                <a:gd name="T71" fmla="*/ 126 w 126"/>
                <a:gd name="T72" fmla="*/ 195 h 1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195">
                  <a:moveTo>
                    <a:pt x="103" y="2"/>
                  </a:moveTo>
                  <a:lnTo>
                    <a:pt x="117" y="0"/>
                  </a:lnTo>
                  <a:lnTo>
                    <a:pt x="120" y="32"/>
                  </a:lnTo>
                  <a:lnTo>
                    <a:pt x="113" y="43"/>
                  </a:lnTo>
                  <a:lnTo>
                    <a:pt x="119" y="57"/>
                  </a:lnTo>
                  <a:lnTo>
                    <a:pt x="125" y="72"/>
                  </a:lnTo>
                  <a:lnTo>
                    <a:pt x="120" y="81"/>
                  </a:lnTo>
                  <a:lnTo>
                    <a:pt x="111" y="81"/>
                  </a:lnTo>
                  <a:lnTo>
                    <a:pt x="113" y="97"/>
                  </a:lnTo>
                  <a:lnTo>
                    <a:pt x="103" y="100"/>
                  </a:lnTo>
                  <a:lnTo>
                    <a:pt x="107" y="106"/>
                  </a:lnTo>
                  <a:lnTo>
                    <a:pt x="100" y="114"/>
                  </a:lnTo>
                  <a:lnTo>
                    <a:pt x="100" y="123"/>
                  </a:lnTo>
                  <a:lnTo>
                    <a:pt x="90" y="132"/>
                  </a:lnTo>
                  <a:lnTo>
                    <a:pt x="69" y="131"/>
                  </a:lnTo>
                  <a:lnTo>
                    <a:pt x="30" y="194"/>
                  </a:lnTo>
                  <a:lnTo>
                    <a:pt x="0" y="154"/>
                  </a:lnTo>
                  <a:lnTo>
                    <a:pt x="34" y="155"/>
                  </a:lnTo>
                  <a:lnTo>
                    <a:pt x="41" y="127"/>
                  </a:lnTo>
                  <a:lnTo>
                    <a:pt x="54" y="129"/>
                  </a:lnTo>
                  <a:lnTo>
                    <a:pt x="73" y="26"/>
                  </a:lnTo>
                  <a:lnTo>
                    <a:pt x="81" y="8"/>
                  </a:lnTo>
                  <a:lnTo>
                    <a:pt x="103" y="2"/>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3" name="Freeform 27"/>
            <p:cNvSpPr>
              <a:spLocks/>
            </p:cNvSpPr>
            <p:nvPr/>
          </p:nvSpPr>
          <p:spPr bwMode="auto">
            <a:xfrm>
              <a:off x="427" y="2164"/>
              <a:ext cx="425" cy="1279"/>
            </a:xfrm>
            <a:custGeom>
              <a:avLst/>
              <a:gdLst>
                <a:gd name="T0" fmla="*/ 95 w 425"/>
                <a:gd name="T1" fmla="*/ 20 h 1279"/>
                <a:gd name="T2" fmla="*/ 14 w 425"/>
                <a:gd name="T3" fmla="*/ 194 h 1279"/>
                <a:gd name="T4" fmla="*/ 75 w 425"/>
                <a:gd name="T5" fmla="*/ 265 h 1279"/>
                <a:gd name="T6" fmla="*/ 0 w 425"/>
                <a:gd name="T7" fmla="*/ 633 h 1279"/>
                <a:gd name="T8" fmla="*/ 60 w 425"/>
                <a:gd name="T9" fmla="*/ 530 h 1279"/>
                <a:gd name="T10" fmla="*/ 54 w 425"/>
                <a:gd name="T11" fmla="*/ 649 h 1279"/>
                <a:gd name="T12" fmla="*/ 38 w 425"/>
                <a:gd name="T13" fmla="*/ 821 h 1279"/>
                <a:gd name="T14" fmla="*/ 79 w 425"/>
                <a:gd name="T15" fmla="*/ 691 h 1279"/>
                <a:gd name="T16" fmla="*/ 95 w 425"/>
                <a:gd name="T17" fmla="*/ 724 h 1279"/>
                <a:gd name="T18" fmla="*/ 115 w 425"/>
                <a:gd name="T19" fmla="*/ 809 h 1279"/>
                <a:gd name="T20" fmla="*/ 128 w 425"/>
                <a:gd name="T21" fmla="*/ 1081 h 1279"/>
                <a:gd name="T22" fmla="*/ 115 w 425"/>
                <a:gd name="T23" fmla="*/ 1278 h 1279"/>
                <a:gd name="T24" fmla="*/ 173 w 425"/>
                <a:gd name="T25" fmla="*/ 1196 h 1279"/>
                <a:gd name="T26" fmla="*/ 176 w 425"/>
                <a:gd name="T27" fmla="*/ 1090 h 1279"/>
                <a:gd name="T28" fmla="*/ 202 w 425"/>
                <a:gd name="T29" fmla="*/ 885 h 1279"/>
                <a:gd name="T30" fmla="*/ 202 w 425"/>
                <a:gd name="T31" fmla="*/ 814 h 1279"/>
                <a:gd name="T32" fmla="*/ 339 w 425"/>
                <a:gd name="T33" fmla="*/ 498 h 1279"/>
                <a:gd name="T34" fmla="*/ 230 w 425"/>
                <a:gd name="T35" fmla="*/ 814 h 1279"/>
                <a:gd name="T36" fmla="*/ 279 w 425"/>
                <a:gd name="T37" fmla="*/ 880 h 1279"/>
                <a:gd name="T38" fmla="*/ 321 w 425"/>
                <a:gd name="T39" fmla="*/ 1196 h 1279"/>
                <a:gd name="T40" fmla="*/ 339 w 425"/>
                <a:gd name="T41" fmla="*/ 1216 h 1279"/>
                <a:gd name="T42" fmla="*/ 377 w 425"/>
                <a:gd name="T43" fmla="*/ 1278 h 1279"/>
                <a:gd name="T44" fmla="*/ 374 w 425"/>
                <a:gd name="T45" fmla="*/ 1114 h 1279"/>
                <a:gd name="T46" fmla="*/ 359 w 425"/>
                <a:gd name="T47" fmla="*/ 930 h 1279"/>
                <a:gd name="T48" fmla="*/ 374 w 425"/>
                <a:gd name="T49" fmla="*/ 820 h 1279"/>
                <a:gd name="T50" fmla="*/ 393 w 425"/>
                <a:gd name="T51" fmla="*/ 820 h 1279"/>
                <a:gd name="T52" fmla="*/ 355 w 425"/>
                <a:gd name="T53" fmla="*/ 447 h 1279"/>
                <a:gd name="T54" fmla="*/ 300 w 425"/>
                <a:gd name="T55" fmla="*/ 334 h 1279"/>
                <a:gd name="T56" fmla="*/ 171 w 425"/>
                <a:gd name="T57" fmla="*/ 631 h 1279"/>
                <a:gd name="T58" fmla="*/ 296 w 425"/>
                <a:gd name="T59" fmla="*/ 330 h 1279"/>
                <a:gd name="T60" fmla="*/ 183 w 425"/>
                <a:gd name="T61" fmla="*/ 188 h 1279"/>
                <a:gd name="T62" fmla="*/ 209 w 425"/>
                <a:gd name="T63" fmla="*/ 31 h 127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5"/>
                <a:gd name="T97" fmla="*/ 0 h 1279"/>
                <a:gd name="T98" fmla="*/ 425 w 425"/>
                <a:gd name="T99" fmla="*/ 1279 h 127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5" h="1279">
                  <a:moveTo>
                    <a:pt x="185" y="0"/>
                  </a:moveTo>
                  <a:lnTo>
                    <a:pt x="95" y="20"/>
                  </a:lnTo>
                  <a:lnTo>
                    <a:pt x="79" y="53"/>
                  </a:lnTo>
                  <a:lnTo>
                    <a:pt x="14" y="194"/>
                  </a:lnTo>
                  <a:lnTo>
                    <a:pt x="21" y="226"/>
                  </a:lnTo>
                  <a:lnTo>
                    <a:pt x="75" y="265"/>
                  </a:lnTo>
                  <a:lnTo>
                    <a:pt x="45" y="388"/>
                  </a:lnTo>
                  <a:lnTo>
                    <a:pt x="0" y="633"/>
                  </a:lnTo>
                  <a:lnTo>
                    <a:pt x="37" y="641"/>
                  </a:lnTo>
                  <a:lnTo>
                    <a:pt x="60" y="530"/>
                  </a:lnTo>
                  <a:lnTo>
                    <a:pt x="79" y="518"/>
                  </a:lnTo>
                  <a:lnTo>
                    <a:pt x="54" y="649"/>
                  </a:lnTo>
                  <a:lnTo>
                    <a:pt x="38" y="756"/>
                  </a:lnTo>
                  <a:lnTo>
                    <a:pt x="38" y="821"/>
                  </a:lnTo>
                  <a:lnTo>
                    <a:pt x="70" y="821"/>
                  </a:lnTo>
                  <a:lnTo>
                    <a:pt x="79" y="691"/>
                  </a:lnTo>
                  <a:lnTo>
                    <a:pt x="103" y="583"/>
                  </a:lnTo>
                  <a:lnTo>
                    <a:pt x="95" y="724"/>
                  </a:lnTo>
                  <a:lnTo>
                    <a:pt x="95" y="810"/>
                  </a:lnTo>
                  <a:lnTo>
                    <a:pt x="115" y="809"/>
                  </a:lnTo>
                  <a:lnTo>
                    <a:pt x="107" y="874"/>
                  </a:lnTo>
                  <a:lnTo>
                    <a:pt x="128" y="1081"/>
                  </a:lnTo>
                  <a:lnTo>
                    <a:pt x="128" y="1177"/>
                  </a:lnTo>
                  <a:lnTo>
                    <a:pt x="115" y="1278"/>
                  </a:lnTo>
                  <a:lnTo>
                    <a:pt x="187" y="1278"/>
                  </a:lnTo>
                  <a:lnTo>
                    <a:pt x="173" y="1196"/>
                  </a:lnTo>
                  <a:lnTo>
                    <a:pt x="180" y="1142"/>
                  </a:lnTo>
                  <a:lnTo>
                    <a:pt x="176" y="1090"/>
                  </a:lnTo>
                  <a:lnTo>
                    <a:pt x="187" y="1026"/>
                  </a:lnTo>
                  <a:lnTo>
                    <a:pt x="202" y="885"/>
                  </a:lnTo>
                  <a:lnTo>
                    <a:pt x="194" y="841"/>
                  </a:lnTo>
                  <a:lnTo>
                    <a:pt x="202" y="814"/>
                  </a:lnTo>
                  <a:lnTo>
                    <a:pt x="263" y="789"/>
                  </a:lnTo>
                  <a:lnTo>
                    <a:pt x="339" y="498"/>
                  </a:lnTo>
                  <a:lnTo>
                    <a:pt x="313" y="814"/>
                  </a:lnTo>
                  <a:lnTo>
                    <a:pt x="230" y="814"/>
                  </a:lnTo>
                  <a:lnTo>
                    <a:pt x="259" y="821"/>
                  </a:lnTo>
                  <a:lnTo>
                    <a:pt x="279" y="880"/>
                  </a:lnTo>
                  <a:lnTo>
                    <a:pt x="328" y="1126"/>
                  </a:lnTo>
                  <a:lnTo>
                    <a:pt x="321" y="1196"/>
                  </a:lnTo>
                  <a:lnTo>
                    <a:pt x="331" y="1276"/>
                  </a:lnTo>
                  <a:lnTo>
                    <a:pt x="339" y="1216"/>
                  </a:lnTo>
                  <a:lnTo>
                    <a:pt x="358" y="1276"/>
                  </a:lnTo>
                  <a:lnTo>
                    <a:pt x="377" y="1278"/>
                  </a:lnTo>
                  <a:lnTo>
                    <a:pt x="424" y="1278"/>
                  </a:lnTo>
                  <a:lnTo>
                    <a:pt x="374" y="1114"/>
                  </a:lnTo>
                  <a:lnTo>
                    <a:pt x="359" y="1026"/>
                  </a:lnTo>
                  <a:lnTo>
                    <a:pt x="359" y="930"/>
                  </a:lnTo>
                  <a:lnTo>
                    <a:pt x="359" y="820"/>
                  </a:lnTo>
                  <a:lnTo>
                    <a:pt x="374" y="820"/>
                  </a:lnTo>
                  <a:lnTo>
                    <a:pt x="359" y="639"/>
                  </a:lnTo>
                  <a:lnTo>
                    <a:pt x="393" y="820"/>
                  </a:lnTo>
                  <a:lnTo>
                    <a:pt x="415" y="825"/>
                  </a:lnTo>
                  <a:lnTo>
                    <a:pt x="355" y="447"/>
                  </a:lnTo>
                  <a:lnTo>
                    <a:pt x="347" y="337"/>
                  </a:lnTo>
                  <a:lnTo>
                    <a:pt x="300" y="334"/>
                  </a:lnTo>
                  <a:lnTo>
                    <a:pt x="218" y="334"/>
                  </a:lnTo>
                  <a:lnTo>
                    <a:pt x="171" y="631"/>
                  </a:lnTo>
                  <a:lnTo>
                    <a:pt x="196" y="312"/>
                  </a:lnTo>
                  <a:lnTo>
                    <a:pt x="296" y="330"/>
                  </a:lnTo>
                  <a:lnTo>
                    <a:pt x="316" y="249"/>
                  </a:lnTo>
                  <a:lnTo>
                    <a:pt x="183" y="188"/>
                  </a:lnTo>
                  <a:lnTo>
                    <a:pt x="238" y="195"/>
                  </a:lnTo>
                  <a:lnTo>
                    <a:pt x="209" y="31"/>
                  </a:lnTo>
                  <a:lnTo>
                    <a:pt x="185" y="0"/>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4" name="Freeform 28"/>
            <p:cNvSpPr>
              <a:spLocks/>
            </p:cNvSpPr>
            <p:nvPr/>
          </p:nvSpPr>
          <p:spPr bwMode="auto">
            <a:xfrm>
              <a:off x="676" y="2199"/>
              <a:ext cx="122" cy="217"/>
            </a:xfrm>
            <a:custGeom>
              <a:avLst/>
              <a:gdLst>
                <a:gd name="T0" fmla="*/ 67 w 122"/>
                <a:gd name="T1" fmla="*/ 4 h 217"/>
                <a:gd name="T2" fmla="*/ 105 w 122"/>
                <a:gd name="T3" fmla="*/ 39 h 217"/>
                <a:gd name="T4" fmla="*/ 121 w 122"/>
                <a:gd name="T5" fmla="*/ 74 h 217"/>
                <a:gd name="T6" fmla="*/ 113 w 122"/>
                <a:gd name="T7" fmla="*/ 131 h 217"/>
                <a:gd name="T8" fmla="*/ 121 w 122"/>
                <a:gd name="T9" fmla="*/ 216 h 217"/>
                <a:gd name="T10" fmla="*/ 86 w 122"/>
                <a:gd name="T11" fmla="*/ 207 h 217"/>
                <a:gd name="T12" fmla="*/ 67 w 122"/>
                <a:gd name="T13" fmla="*/ 30 h 217"/>
                <a:gd name="T14" fmla="*/ 40 w 122"/>
                <a:gd name="T15" fmla="*/ 25 h 217"/>
                <a:gd name="T16" fmla="*/ 55 w 122"/>
                <a:gd name="T17" fmla="*/ 166 h 217"/>
                <a:gd name="T18" fmla="*/ 45 w 122"/>
                <a:gd name="T19" fmla="*/ 166 h 217"/>
                <a:gd name="T20" fmla="*/ 26 w 122"/>
                <a:gd name="T21" fmla="*/ 40 h 217"/>
                <a:gd name="T22" fmla="*/ 23 w 122"/>
                <a:gd name="T23" fmla="*/ 145 h 217"/>
                <a:gd name="T24" fmla="*/ 0 w 122"/>
                <a:gd name="T25" fmla="*/ 35 h 217"/>
                <a:gd name="T26" fmla="*/ 30 w 122"/>
                <a:gd name="T27" fmla="*/ 0 h 217"/>
                <a:gd name="T28" fmla="*/ 67 w 122"/>
                <a:gd name="T29" fmla="*/ 4 h 2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217"/>
                <a:gd name="T47" fmla="*/ 122 w 122"/>
                <a:gd name="T48" fmla="*/ 217 h 2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217">
                  <a:moveTo>
                    <a:pt x="67" y="4"/>
                  </a:moveTo>
                  <a:lnTo>
                    <a:pt x="105" y="39"/>
                  </a:lnTo>
                  <a:lnTo>
                    <a:pt x="121" y="74"/>
                  </a:lnTo>
                  <a:lnTo>
                    <a:pt x="113" y="131"/>
                  </a:lnTo>
                  <a:lnTo>
                    <a:pt x="121" y="216"/>
                  </a:lnTo>
                  <a:lnTo>
                    <a:pt x="86" y="207"/>
                  </a:lnTo>
                  <a:lnTo>
                    <a:pt x="67" y="30"/>
                  </a:lnTo>
                  <a:lnTo>
                    <a:pt x="40" y="25"/>
                  </a:lnTo>
                  <a:lnTo>
                    <a:pt x="55" y="166"/>
                  </a:lnTo>
                  <a:lnTo>
                    <a:pt x="45" y="166"/>
                  </a:lnTo>
                  <a:lnTo>
                    <a:pt x="26" y="40"/>
                  </a:lnTo>
                  <a:lnTo>
                    <a:pt x="23" y="145"/>
                  </a:lnTo>
                  <a:lnTo>
                    <a:pt x="0" y="35"/>
                  </a:lnTo>
                  <a:lnTo>
                    <a:pt x="30" y="0"/>
                  </a:lnTo>
                  <a:lnTo>
                    <a:pt x="67" y="4"/>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5" name="Freeform 29"/>
            <p:cNvSpPr>
              <a:spLocks/>
            </p:cNvSpPr>
            <p:nvPr/>
          </p:nvSpPr>
          <p:spPr bwMode="auto">
            <a:xfrm>
              <a:off x="204" y="3088"/>
              <a:ext cx="324" cy="353"/>
            </a:xfrm>
            <a:custGeom>
              <a:avLst/>
              <a:gdLst>
                <a:gd name="T0" fmla="*/ 129 w 324"/>
                <a:gd name="T1" fmla="*/ 0 h 353"/>
                <a:gd name="T2" fmla="*/ 174 w 324"/>
                <a:gd name="T3" fmla="*/ 4 h 353"/>
                <a:gd name="T4" fmla="*/ 245 w 324"/>
                <a:gd name="T5" fmla="*/ 30 h 353"/>
                <a:gd name="T6" fmla="*/ 250 w 324"/>
                <a:gd name="T7" fmla="*/ 49 h 353"/>
                <a:gd name="T8" fmla="*/ 227 w 324"/>
                <a:gd name="T9" fmla="*/ 49 h 353"/>
                <a:gd name="T10" fmla="*/ 231 w 324"/>
                <a:gd name="T11" fmla="*/ 35 h 353"/>
                <a:gd name="T12" fmla="*/ 144 w 324"/>
                <a:gd name="T13" fmla="*/ 15 h 353"/>
                <a:gd name="T14" fmla="*/ 139 w 324"/>
                <a:gd name="T15" fmla="*/ 40 h 353"/>
                <a:gd name="T16" fmla="*/ 227 w 324"/>
                <a:gd name="T17" fmla="*/ 54 h 353"/>
                <a:gd name="T18" fmla="*/ 323 w 324"/>
                <a:gd name="T19" fmla="*/ 75 h 353"/>
                <a:gd name="T20" fmla="*/ 323 w 324"/>
                <a:gd name="T21" fmla="*/ 336 h 353"/>
                <a:gd name="T22" fmla="*/ 308 w 324"/>
                <a:gd name="T23" fmla="*/ 352 h 353"/>
                <a:gd name="T24" fmla="*/ 27 w 324"/>
                <a:gd name="T25" fmla="*/ 352 h 353"/>
                <a:gd name="T26" fmla="*/ 0 w 324"/>
                <a:gd name="T27" fmla="*/ 342 h 353"/>
                <a:gd name="T28" fmla="*/ 0 w 324"/>
                <a:gd name="T29" fmla="*/ 35 h 353"/>
                <a:gd name="T30" fmla="*/ 117 w 324"/>
                <a:gd name="T31" fmla="*/ 35 h 353"/>
                <a:gd name="T32" fmla="*/ 129 w 324"/>
                <a:gd name="T33" fmla="*/ 0 h 3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4"/>
                <a:gd name="T52" fmla="*/ 0 h 353"/>
                <a:gd name="T53" fmla="*/ 324 w 324"/>
                <a:gd name="T54" fmla="*/ 353 h 3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4" h="353">
                  <a:moveTo>
                    <a:pt x="129" y="0"/>
                  </a:moveTo>
                  <a:lnTo>
                    <a:pt x="174" y="4"/>
                  </a:lnTo>
                  <a:lnTo>
                    <a:pt x="245" y="30"/>
                  </a:lnTo>
                  <a:lnTo>
                    <a:pt x="250" y="49"/>
                  </a:lnTo>
                  <a:lnTo>
                    <a:pt x="227" y="49"/>
                  </a:lnTo>
                  <a:lnTo>
                    <a:pt x="231" y="35"/>
                  </a:lnTo>
                  <a:lnTo>
                    <a:pt x="144" y="15"/>
                  </a:lnTo>
                  <a:lnTo>
                    <a:pt x="139" y="40"/>
                  </a:lnTo>
                  <a:lnTo>
                    <a:pt x="227" y="54"/>
                  </a:lnTo>
                  <a:lnTo>
                    <a:pt x="323" y="75"/>
                  </a:lnTo>
                  <a:lnTo>
                    <a:pt x="323" y="336"/>
                  </a:lnTo>
                  <a:lnTo>
                    <a:pt x="308" y="352"/>
                  </a:lnTo>
                  <a:lnTo>
                    <a:pt x="27" y="352"/>
                  </a:lnTo>
                  <a:lnTo>
                    <a:pt x="0" y="342"/>
                  </a:lnTo>
                  <a:lnTo>
                    <a:pt x="0" y="35"/>
                  </a:lnTo>
                  <a:lnTo>
                    <a:pt x="117" y="35"/>
                  </a:lnTo>
                  <a:lnTo>
                    <a:pt x="129" y="0"/>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6" name="Freeform 30"/>
            <p:cNvSpPr>
              <a:spLocks/>
            </p:cNvSpPr>
            <p:nvPr/>
          </p:nvSpPr>
          <p:spPr bwMode="auto">
            <a:xfrm>
              <a:off x="785" y="2516"/>
              <a:ext cx="89" cy="287"/>
            </a:xfrm>
            <a:custGeom>
              <a:avLst/>
              <a:gdLst>
                <a:gd name="T0" fmla="*/ 0 w 89"/>
                <a:gd name="T1" fmla="*/ 0 h 287"/>
                <a:gd name="T2" fmla="*/ 11 w 89"/>
                <a:gd name="T3" fmla="*/ 100 h 287"/>
                <a:gd name="T4" fmla="*/ 41 w 89"/>
                <a:gd name="T5" fmla="*/ 286 h 287"/>
                <a:gd name="T6" fmla="*/ 88 w 89"/>
                <a:gd name="T7" fmla="*/ 275 h 287"/>
                <a:gd name="T8" fmla="*/ 41 w 89"/>
                <a:gd name="T9" fmla="*/ 165 h 287"/>
                <a:gd name="T10" fmla="*/ 15 w 89"/>
                <a:gd name="T11" fmla="*/ 0 h 287"/>
                <a:gd name="T12" fmla="*/ 15 w 89"/>
                <a:gd name="T13" fmla="*/ 4 h 287"/>
                <a:gd name="T14" fmla="*/ 0 w 89"/>
                <a:gd name="T15" fmla="*/ 0 h 287"/>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287"/>
                <a:gd name="T26" fmla="*/ 89 w 89"/>
                <a:gd name="T27" fmla="*/ 287 h 2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287">
                  <a:moveTo>
                    <a:pt x="0" y="0"/>
                  </a:moveTo>
                  <a:lnTo>
                    <a:pt x="11" y="100"/>
                  </a:lnTo>
                  <a:lnTo>
                    <a:pt x="41" y="286"/>
                  </a:lnTo>
                  <a:lnTo>
                    <a:pt x="88" y="275"/>
                  </a:lnTo>
                  <a:lnTo>
                    <a:pt x="41" y="165"/>
                  </a:lnTo>
                  <a:lnTo>
                    <a:pt x="15" y="0"/>
                  </a:lnTo>
                  <a:lnTo>
                    <a:pt x="15" y="4"/>
                  </a:lnTo>
                  <a:lnTo>
                    <a:pt x="0" y="0"/>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7" name="Freeform 31"/>
            <p:cNvSpPr>
              <a:spLocks/>
            </p:cNvSpPr>
            <p:nvPr/>
          </p:nvSpPr>
          <p:spPr bwMode="auto">
            <a:xfrm>
              <a:off x="758" y="2364"/>
              <a:ext cx="159" cy="102"/>
            </a:xfrm>
            <a:custGeom>
              <a:avLst/>
              <a:gdLst>
                <a:gd name="T0" fmla="*/ 81 w 159"/>
                <a:gd name="T1" fmla="*/ 42 h 102"/>
                <a:gd name="T2" fmla="*/ 102 w 159"/>
                <a:gd name="T3" fmla="*/ 40 h 102"/>
                <a:gd name="T4" fmla="*/ 62 w 159"/>
                <a:gd name="T5" fmla="*/ 0 h 102"/>
                <a:gd name="T6" fmla="*/ 111 w 159"/>
                <a:gd name="T7" fmla="*/ 30 h 102"/>
                <a:gd name="T8" fmla="*/ 158 w 159"/>
                <a:gd name="T9" fmla="*/ 59 h 102"/>
                <a:gd name="T10" fmla="*/ 58 w 159"/>
                <a:gd name="T11" fmla="*/ 101 h 102"/>
                <a:gd name="T12" fmla="*/ 0 w 159"/>
                <a:gd name="T13" fmla="*/ 93 h 102"/>
                <a:gd name="T14" fmla="*/ 9 w 159"/>
                <a:gd name="T15" fmla="*/ 59 h 102"/>
                <a:gd name="T16" fmla="*/ 51 w 159"/>
                <a:gd name="T17" fmla="*/ 71 h 102"/>
                <a:gd name="T18" fmla="*/ 81 w 159"/>
                <a:gd name="T19" fmla="*/ 42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9"/>
                <a:gd name="T31" fmla="*/ 0 h 102"/>
                <a:gd name="T32" fmla="*/ 159 w 159"/>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9" h="102">
                  <a:moveTo>
                    <a:pt x="81" y="42"/>
                  </a:moveTo>
                  <a:lnTo>
                    <a:pt x="102" y="40"/>
                  </a:lnTo>
                  <a:lnTo>
                    <a:pt x="62" y="0"/>
                  </a:lnTo>
                  <a:lnTo>
                    <a:pt x="111" y="30"/>
                  </a:lnTo>
                  <a:lnTo>
                    <a:pt x="158" y="59"/>
                  </a:lnTo>
                  <a:lnTo>
                    <a:pt x="58" y="101"/>
                  </a:lnTo>
                  <a:lnTo>
                    <a:pt x="0" y="93"/>
                  </a:lnTo>
                  <a:lnTo>
                    <a:pt x="9" y="59"/>
                  </a:lnTo>
                  <a:lnTo>
                    <a:pt x="51" y="71"/>
                  </a:lnTo>
                  <a:lnTo>
                    <a:pt x="81" y="42"/>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grpSp>
      <p:grpSp>
        <p:nvGrpSpPr>
          <p:cNvPr id="1045" name="Group 32"/>
          <p:cNvGrpSpPr>
            <a:grpSpLocks noChangeAspect="1"/>
          </p:cNvGrpSpPr>
          <p:nvPr/>
        </p:nvGrpSpPr>
        <p:grpSpPr bwMode="auto">
          <a:xfrm>
            <a:off x="6019800" y="5943600"/>
            <a:ext cx="1143000" cy="727075"/>
            <a:chOff x="889" y="628"/>
            <a:chExt cx="4062" cy="2780"/>
          </a:xfrm>
        </p:grpSpPr>
        <p:sp>
          <p:nvSpPr>
            <p:cNvPr id="1089" name="Rectangle 33"/>
            <p:cNvSpPr>
              <a:spLocks noChangeAspect="1" noChangeArrowheads="1"/>
            </p:cNvSpPr>
            <p:nvPr/>
          </p:nvSpPr>
          <p:spPr bwMode="auto">
            <a:xfrm>
              <a:off x="889" y="3153"/>
              <a:ext cx="4062" cy="115"/>
            </a:xfrm>
            <a:prstGeom prst="rect">
              <a:avLst/>
            </a:prstGeom>
            <a:solidFill>
              <a:srgbClr val="402000"/>
            </a:solidFill>
            <a:ln w="12700">
              <a:solidFill>
                <a:srgbClr val="000000"/>
              </a:solidFill>
              <a:miter lim="800000"/>
              <a:headEnd/>
              <a:tailEnd/>
            </a:ln>
          </p:spPr>
          <p:txBody>
            <a:bodyPr/>
            <a:lstStyle/>
            <a:p>
              <a:endParaRPr lang="zh-CN" altLang="en-US"/>
            </a:p>
          </p:txBody>
        </p:sp>
        <p:sp>
          <p:nvSpPr>
            <p:cNvPr id="1090" name="Freeform 34"/>
            <p:cNvSpPr>
              <a:spLocks noChangeAspect="1"/>
            </p:cNvSpPr>
            <p:nvPr/>
          </p:nvSpPr>
          <p:spPr bwMode="auto">
            <a:xfrm>
              <a:off x="1209" y="2353"/>
              <a:ext cx="382" cy="474"/>
            </a:xfrm>
            <a:custGeom>
              <a:avLst/>
              <a:gdLst>
                <a:gd name="T0" fmla="*/ 371 w 382"/>
                <a:gd name="T1" fmla="*/ 0 h 474"/>
                <a:gd name="T2" fmla="*/ 263 w 382"/>
                <a:gd name="T3" fmla="*/ 15 h 474"/>
                <a:gd name="T4" fmla="*/ 133 w 382"/>
                <a:gd name="T5" fmla="*/ 43 h 474"/>
                <a:gd name="T6" fmla="*/ 49 w 382"/>
                <a:gd name="T7" fmla="*/ 92 h 474"/>
                <a:gd name="T8" fmla="*/ 8 w 382"/>
                <a:gd name="T9" fmla="*/ 140 h 474"/>
                <a:gd name="T10" fmla="*/ 0 w 382"/>
                <a:gd name="T11" fmla="*/ 215 h 474"/>
                <a:gd name="T12" fmla="*/ 4 w 382"/>
                <a:gd name="T13" fmla="*/ 474 h 474"/>
                <a:gd name="T14" fmla="*/ 382 w 382"/>
                <a:gd name="T15" fmla="*/ 467 h 474"/>
                <a:gd name="T16" fmla="*/ 371 w 382"/>
                <a:gd name="T17" fmla="*/ 0 h 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2"/>
                <a:gd name="T28" fmla="*/ 0 h 474"/>
                <a:gd name="T29" fmla="*/ 382 w 382"/>
                <a:gd name="T30" fmla="*/ 474 h 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2" h="474">
                  <a:moveTo>
                    <a:pt x="371" y="0"/>
                  </a:moveTo>
                  <a:lnTo>
                    <a:pt x="263" y="15"/>
                  </a:lnTo>
                  <a:lnTo>
                    <a:pt x="133" y="43"/>
                  </a:lnTo>
                  <a:lnTo>
                    <a:pt x="49" y="92"/>
                  </a:lnTo>
                  <a:lnTo>
                    <a:pt x="8" y="140"/>
                  </a:lnTo>
                  <a:lnTo>
                    <a:pt x="0" y="215"/>
                  </a:lnTo>
                  <a:lnTo>
                    <a:pt x="4" y="474"/>
                  </a:lnTo>
                  <a:lnTo>
                    <a:pt x="382" y="467"/>
                  </a:lnTo>
                  <a:lnTo>
                    <a:pt x="371"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91" name="Group 35"/>
            <p:cNvGrpSpPr>
              <a:grpSpLocks noChangeAspect="1"/>
            </p:cNvGrpSpPr>
            <p:nvPr/>
          </p:nvGrpSpPr>
          <p:grpSpPr bwMode="auto">
            <a:xfrm>
              <a:off x="1477" y="628"/>
              <a:ext cx="3277" cy="2780"/>
              <a:chOff x="1437" y="820"/>
              <a:chExt cx="3277" cy="2780"/>
            </a:xfrm>
          </p:grpSpPr>
          <p:grpSp>
            <p:nvGrpSpPr>
              <p:cNvPr id="1095" name="Group 36"/>
              <p:cNvGrpSpPr>
                <a:grpSpLocks noChangeAspect="1"/>
              </p:cNvGrpSpPr>
              <p:nvPr/>
            </p:nvGrpSpPr>
            <p:grpSpPr bwMode="auto">
              <a:xfrm>
                <a:off x="3453" y="2510"/>
                <a:ext cx="1261" cy="1090"/>
                <a:chOff x="3453" y="2510"/>
                <a:chExt cx="1261" cy="1090"/>
              </a:xfrm>
            </p:grpSpPr>
            <p:grpSp>
              <p:nvGrpSpPr>
                <p:cNvPr id="1138" name="Group 37"/>
                <p:cNvGrpSpPr>
                  <a:grpSpLocks noChangeAspect="1"/>
                </p:cNvGrpSpPr>
                <p:nvPr/>
              </p:nvGrpSpPr>
              <p:grpSpPr bwMode="auto">
                <a:xfrm>
                  <a:off x="3453" y="3004"/>
                  <a:ext cx="702" cy="348"/>
                  <a:chOff x="3453" y="3004"/>
                  <a:chExt cx="702" cy="348"/>
                </a:xfrm>
              </p:grpSpPr>
              <p:sp>
                <p:nvSpPr>
                  <p:cNvPr id="1146" name="Freeform 38"/>
                  <p:cNvSpPr>
                    <a:spLocks noChangeAspect="1"/>
                  </p:cNvSpPr>
                  <p:nvPr/>
                </p:nvSpPr>
                <p:spPr bwMode="auto">
                  <a:xfrm>
                    <a:off x="3453" y="3004"/>
                    <a:ext cx="702" cy="348"/>
                  </a:xfrm>
                  <a:custGeom>
                    <a:avLst/>
                    <a:gdLst>
                      <a:gd name="T0" fmla="*/ 120 w 702"/>
                      <a:gd name="T1" fmla="*/ 106 h 348"/>
                      <a:gd name="T2" fmla="*/ 193 w 702"/>
                      <a:gd name="T3" fmla="*/ 109 h 348"/>
                      <a:gd name="T4" fmla="*/ 263 w 702"/>
                      <a:gd name="T5" fmla="*/ 66 h 348"/>
                      <a:gd name="T6" fmla="*/ 301 w 702"/>
                      <a:gd name="T7" fmla="*/ 43 h 348"/>
                      <a:gd name="T8" fmla="*/ 331 w 702"/>
                      <a:gd name="T9" fmla="*/ 30 h 348"/>
                      <a:gd name="T10" fmla="*/ 393 w 702"/>
                      <a:gd name="T11" fmla="*/ 24 h 348"/>
                      <a:gd name="T12" fmla="*/ 457 w 702"/>
                      <a:gd name="T13" fmla="*/ 11 h 348"/>
                      <a:gd name="T14" fmla="*/ 498 w 702"/>
                      <a:gd name="T15" fmla="*/ 3 h 348"/>
                      <a:gd name="T16" fmla="*/ 527 w 702"/>
                      <a:gd name="T17" fmla="*/ 0 h 348"/>
                      <a:gd name="T18" fmla="*/ 577 w 702"/>
                      <a:gd name="T19" fmla="*/ 20 h 348"/>
                      <a:gd name="T20" fmla="*/ 623 w 702"/>
                      <a:gd name="T21" fmla="*/ 35 h 348"/>
                      <a:gd name="T22" fmla="*/ 664 w 702"/>
                      <a:gd name="T23" fmla="*/ 50 h 348"/>
                      <a:gd name="T24" fmla="*/ 683 w 702"/>
                      <a:gd name="T25" fmla="*/ 61 h 348"/>
                      <a:gd name="T26" fmla="*/ 687 w 702"/>
                      <a:gd name="T27" fmla="*/ 71 h 348"/>
                      <a:gd name="T28" fmla="*/ 687 w 702"/>
                      <a:gd name="T29" fmla="*/ 81 h 348"/>
                      <a:gd name="T30" fmla="*/ 681 w 702"/>
                      <a:gd name="T31" fmla="*/ 90 h 348"/>
                      <a:gd name="T32" fmla="*/ 660 w 702"/>
                      <a:gd name="T33" fmla="*/ 101 h 348"/>
                      <a:gd name="T34" fmla="*/ 685 w 702"/>
                      <a:gd name="T35" fmla="*/ 114 h 348"/>
                      <a:gd name="T36" fmla="*/ 699 w 702"/>
                      <a:gd name="T37" fmla="*/ 127 h 348"/>
                      <a:gd name="T38" fmla="*/ 702 w 702"/>
                      <a:gd name="T39" fmla="*/ 143 h 348"/>
                      <a:gd name="T40" fmla="*/ 695 w 702"/>
                      <a:gd name="T41" fmla="*/ 162 h 348"/>
                      <a:gd name="T42" fmla="*/ 682 w 702"/>
                      <a:gd name="T43" fmla="*/ 172 h 348"/>
                      <a:gd name="T44" fmla="*/ 667 w 702"/>
                      <a:gd name="T45" fmla="*/ 172 h 348"/>
                      <a:gd name="T46" fmla="*/ 651 w 702"/>
                      <a:gd name="T47" fmla="*/ 165 h 348"/>
                      <a:gd name="T48" fmla="*/ 672 w 702"/>
                      <a:gd name="T49" fmla="*/ 186 h 348"/>
                      <a:gd name="T50" fmla="*/ 683 w 702"/>
                      <a:gd name="T51" fmla="*/ 203 h 348"/>
                      <a:gd name="T52" fmla="*/ 683 w 702"/>
                      <a:gd name="T53" fmla="*/ 213 h 348"/>
                      <a:gd name="T54" fmla="*/ 679 w 702"/>
                      <a:gd name="T55" fmla="*/ 226 h 348"/>
                      <a:gd name="T56" fmla="*/ 675 w 702"/>
                      <a:gd name="T57" fmla="*/ 236 h 348"/>
                      <a:gd name="T58" fmla="*/ 664 w 702"/>
                      <a:gd name="T59" fmla="*/ 241 h 348"/>
                      <a:gd name="T60" fmla="*/ 645 w 702"/>
                      <a:gd name="T61" fmla="*/ 243 h 348"/>
                      <a:gd name="T62" fmla="*/ 600 w 702"/>
                      <a:gd name="T63" fmla="*/ 216 h 348"/>
                      <a:gd name="T64" fmla="*/ 604 w 702"/>
                      <a:gd name="T65" fmla="*/ 258 h 348"/>
                      <a:gd name="T66" fmla="*/ 601 w 702"/>
                      <a:gd name="T67" fmla="*/ 272 h 348"/>
                      <a:gd name="T68" fmla="*/ 594 w 702"/>
                      <a:gd name="T69" fmla="*/ 286 h 348"/>
                      <a:gd name="T70" fmla="*/ 581 w 702"/>
                      <a:gd name="T71" fmla="*/ 290 h 348"/>
                      <a:gd name="T72" fmla="*/ 568 w 702"/>
                      <a:gd name="T73" fmla="*/ 286 h 348"/>
                      <a:gd name="T74" fmla="*/ 545 w 702"/>
                      <a:gd name="T75" fmla="*/ 273 h 348"/>
                      <a:gd name="T76" fmla="*/ 519 w 702"/>
                      <a:gd name="T77" fmla="*/ 280 h 348"/>
                      <a:gd name="T78" fmla="*/ 493 w 702"/>
                      <a:gd name="T79" fmla="*/ 283 h 348"/>
                      <a:gd name="T80" fmla="*/ 474 w 702"/>
                      <a:gd name="T81" fmla="*/ 294 h 348"/>
                      <a:gd name="T82" fmla="*/ 442 w 702"/>
                      <a:gd name="T83" fmla="*/ 302 h 348"/>
                      <a:gd name="T84" fmla="*/ 412 w 702"/>
                      <a:gd name="T85" fmla="*/ 326 h 348"/>
                      <a:gd name="T86" fmla="*/ 338 w 702"/>
                      <a:gd name="T87" fmla="*/ 346 h 348"/>
                      <a:gd name="T88" fmla="*/ 263 w 702"/>
                      <a:gd name="T89" fmla="*/ 348 h 348"/>
                      <a:gd name="T90" fmla="*/ 212 w 702"/>
                      <a:gd name="T91" fmla="*/ 324 h 348"/>
                      <a:gd name="T92" fmla="*/ 142 w 702"/>
                      <a:gd name="T93" fmla="*/ 322 h 348"/>
                      <a:gd name="T94" fmla="*/ 30 w 702"/>
                      <a:gd name="T95" fmla="*/ 324 h 348"/>
                      <a:gd name="T96" fmla="*/ 0 w 702"/>
                      <a:gd name="T97" fmla="*/ 211 h 348"/>
                      <a:gd name="T98" fmla="*/ 30 w 702"/>
                      <a:gd name="T99" fmla="*/ 158 h 348"/>
                      <a:gd name="T100" fmla="*/ 120 w 702"/>
                      <a:gd name="T101" fmla="*/ 106 h 34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02"/>
                      <a:gd name="T154" fmla="*/ 0 h 348"/>
                      <a:gd name="T155" fmla="*/ 702 w 702"/>
                      <a:gd name="T156" fmla="*/ 348 h 34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02" h="348">
                        <a:moveTo>
                          <a:pt x="120" y="106"/>
                        </a:moveTo>
                        <a:lnTo>
                          <a:pt x="193" y="109"/>
                        </a:lnTo>
                        <a:lnTo>
                          <a:pt x="263" y="66"/>
                        </a:lnTo>
                        <a:lnTo>
                          <a:pt x="301" y="43"/>
                        </a:lnTo>
                        <a:lnTo>
                          <a:pt x="331" y="30"/>
                        </a:lnTo>
                        <a:lnTo>
                          <a:pt x="393" y="24"/>
                        </a:lnTo>
                        <a:lnTo>
                          <a:pt x="457" y="11"/>
                        </a:lnTo>
                        <a:lnTo>
                          <a:pt x="498" y="3"/>
                        </a:lnTo>
                        <a:lnTo>
                          <a:pt x="527" y="0"/>
                        </a:lnTo>
                        <a:lnTo>
                          <a:pt x="577" y="20"/>
                        </a:lnTo>
                        <a:lnTo>
                          <a:pt x="623" y="35"/>
                        </a:lnTo>
                        <a:lnTo>
                          <a:pt x="664" y="50"/>
                        </a:lnTo>
                        <a:lnTo>
                          <a:pt x="683" y="61"/>
                        </a:lnTo>
                        <a:lnTo>
                          <a:pt x="687" y="71"/>
                        </a:lnTo>
                        <a:lnTo>
                          <a:pt x="687" y="81"/>
                        </a:lnTo>
                        <a:lnTo>
                          <a:pt x="681" y="90"/>
                        </a:lnTo>
                        <a:lnTo>
                          <a:pt x="660" y="101"/>
                        </a:lnTo>
                        <a:lnTo>
                          <a:pt x="685" y="114"/>
                        </a:lnTo>
                        <a:lnTo>
                          <a:pt x="699" y="127"/>
                        </a:lnTo>
                        <a:lnTo>
                          <a:pt x="702" y="143"/>
                        </a:lnTo>
                        <a:lnTo>
                          <a:pt x="695" y="162"/>
                        </a:lnTo>
                        <a:lnTo>
                          <a:pt x="682" y="172"/>
                        </a:lnTo>
                        <a:lnTo>
                          <a:pt x="667" y="172"/>
                        </a:lnTo>
                        <a:lnTo>
                          <a:pt x="651" y="165"/>
                        </a:lnTo>
                        <a:lnTo>
                          <a:pt x="672" y="186"/>
                        </a:lnTo>
                        <a:lnTo>
                          <a:pt x="683" y="203"/>
                        </a:lnTo>
                        <a:lnTo>
                          <a:pt x="683" y="213"/>
                        </a:lnTo>
                        <a:lnTo>
                          <a:pt x="679" y="226"/>
                        </a:lnTo>
                        <a:lnTo>
                          <a:pt x="675" y="236"/>
                        </a:lnTo>
                        <a:lnTo>
                          <a:pt x="664" y="241"/>
                        </a:lnTo>
                        <a:lnTo>
                          <a:pt x="645" y="243"/>
                        </a:lnTo>
                        <a:lnTo>
                          <a:pt x="600" y="216"/>
                        </a:lnTo>
                        <a:lnTo>
                          <a:pt x="604" y="258"/>
                        </a:lnTo>
                        <a:lnTo>
                          <a:pt x="601" y="272"/>
                        </a:lnTo>
                        <a:lnTo>
                          <a:pt x="594" y="286"/>
                        </a:lnTo>
                        <a:lnTo>
                          <a:pt x="581" y="290"/>
                        </a:lnTo>
                        <a:lnTo>
                          <a:pt x="568" y="286"/>
                        </a:lnTo>
                        <a:lnTo>
                          <a:pt x="545" y="273"/>
                        </a:lnTo>
                        <a:lnTo>
                          <a:pt x="519" y="280"/>
                        </a:lnTo>
                        <a:lnTo>
                          <a:pt x="493" y="283"/>
                        </a:lnTo>
                        <a:lnTo>
                          <a:pt x="474" y="294"/>
                        </a:lnTo>
                        <a:lnTo>
                          <a:pt x="442" y="302"/>
                        </a:lnTo>
                        <a:lnTo>
                          <a:pt x="412" y="326"/>
                        </a:lnTo>
                        <a:lnTo>
                          <a:pt x="338" y="346"/>
                        </a:lnTo>
                        <a:lnTo>
                          <a:pt x="263" y="348"/>
                        </a:lnTo>
                        <a:lnTo>
                          <a:pt x="212" y="324"/>
                        </a:lnTo>
                        <a:lnTo>
                          <a:pt x="142" y="322"/>
                        </a:lnTo>
                        <a:lnTo>
                          <a:pt x="30" y="324"/>
                        </a:lnTo>
                        <a:lnTo>
                          <a:pt x="0" y="211"/>
                        </a:lnTo>
                        <a:lnTo>
                          <a:pt x="30" y="158"/>
                        </a:lnTo>
                        <a:lnTo>
                          <a:pt x="120" y="106"/>
                        </a:lnTo>
                        <a:close/>
                      </a:path>
                    </a:pathLst>
                  </a:custGeom>
                  <a:solidFill>
                    <a:srgbClr val="FFC080"/>
                  </a:solidFill>
                  <a:ln w="12700">
                    <a:solidFill>
                      <a:srgbClr val="402000"/>
                    </a:solidFill>
                    <a:round/>
                    <a:headEnd/>
                    <a:tailEnd/>
                  </a:ln>
                </p:spPr>
                <p:txBody>
                  <a:bodyPr/>
                  <a:lstStyle/>
                  <a:p>
                    <a:endParaRPr lang="zh-CN" altLang="en-US"/>
                  </a:p>
                </p:txBody>
              </p:sp>
              <p:sp>
                <p:nvSpPr>
                  <p:cNvPr id="1147" name="Freeform 39"/>
                  <p:cNvSpPr>
                    <a:spLocks noChangeAspect="1"/>
                  </p:cNvSpPr>
                  <p:nvPr/>
                </p:nvSpPr>
                <p:spPr bwMode="auto">
                  <a:xfrm>
                    <a:off x="4012" y="3083"/>
                    <a:ext cx="103" cy="25"/>
                  </a:xfrm>
                  <a:custGeom>
                    <a:avLst/>
                    <a:gdLst>
                      <a:gd name="T0" fmla="*/ 103 w 103"/>
                      <a:gd name="T1" fmla="*/ 18 h 25"/>
                      <a:gd name="T2" fmla="*/ 69 w 103"/>
                      <a:gd name="T3" fmla="*/ 18 h 25"/>
                      <a:gd name="T4" fmla="*/ 51 w 103"/>
                      <a:gd name="T5" fmla="*/ 16 h 25"/>
                      <a:gd name="T6" fmla="*/ 3 w 103"/>
                      <a:gd name="T7" fmla="*/ 0 h 25"/>
                      <a:gd name="T8" fmla="*/ 0 w 103"/>
                      <a:gd name="T9" fmla="*/ 7 h 25"/>
                      <a:gd name="T10" fmla="*/ 49 w 103"/>
                      <a:gd name="T11" fmla="*/ 22 h 25"/>
                      <a:gd name="T12" fmla="*/ 101 w 103"/>
                      <a:gd name="T13" fmla="*/ 25 h 25"/>
                      <a:gd name="T14" fmla="*/ 103 w 103"/>
                      <a:gd name="T15" fmla="*/ 18 h 25"/>
                      <a:gd name="T16" fmla="*/ 0 60000 65536"/>
                      <a:gd name="T17" fmla="*/ 0 60000 65536"/>
                      <a:gd name="T18" fmla="*/ 0 60000 65536"/>
                      <a:gd name="T19" fmla="*/ 0 60000 65536"/>
                      <a:gd name="T20" fmla="*/ 0 60000 65536"/>
                      <a:gd name="T21" fmla="*/ 0 60000 65536"/>
                      <a:gd name="T22" fmla="*/ 0 60000 65536"/>
                      <a:gd name="T23" fmla="*/ 0 60000 65536"/>
                      <a:gd name="T24" fmla="*/ 0 w 103"/>
                      <a:gd name="T25" fmla="*/ 0 h 25"/>
                      <a:gd name="T26" fmla="*/ 103 w 103"/>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 h="25">
                        <a:moveTo>
                          <a:pt x="103" y="18"/>
                        </a:moveTo>
                        <a:lnTo>
                          <a:pt x="69" y="18"/>
                        </a:lnTo>
                        <a:lnTo>
                          <a:pt x="51" y="16"/>
                        </a:lnTo>
                        <a:lnTo>
                          <a:pt x="3" y="0"/>
                        </a:lnTo>
                        <a:lnTo>
                          <a:pt x="0" y="7"/>
                        </a:lnTo>
                        <a:lnTo>
                          <a:pt x="49" y="22"/>
                        </a:lnTo>
                        <a:lnTo>
                          <a:pt x="101" y="25"/>
                        </a:lnTo>
                        <a:lnTo>
                          <a:pt x="103" y="1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8" name="Freeform 40"/>
                  <p:cNvSpPr>
                    <a:spLocks noChangeAspect="1"/>
                  </p:cNvSpPr>
                  <p:nvPr/>
                </p:nvSpPr>
                <p:spPr bwMode="auto">
                  <a:xfrm>
                    <a:off x="3874" y="3137"/>
                    <a:ext cx="233" cy="36"/>
                  </a:xfrm>
                  <a:custGeom>
                    <a:avLst/>
                    <a:gdLst>
                      <a:gd name="T0" fmla="*/ 228 w 233"/>
                      <a:gd name="T1" fmla="*/ 27 h 36"/>
                      <a:gd name="T2" fmla="*/ 186 w 233"/>
                      <a:gd name="T3" fmla="*/ 18 h 36"/>
                      <a:gd name="T4" fmla="*/ 148 w 233"/>
                      <a:gd name="T5" fmla="*/ 11 h 36"/>
                      <a:gd name="T6" fmla="*/ 114 w 233"/>
                      <a:gd name="T7" fmla="*/ 6 h 36"/>
                      <a:gd name="T8" fmla="*/ 53 w 233"/>
                      <a:gd name="T9" fmla="*/ 0 h 36"/>
                      <a:gd name="T10" fmla="*/ 0 w 233"/>
                      <a:gd name="T11" fmla="*/ 14 h 36"/>
                      <a:gd name="T12" fmla="*/ 99 w 233"/>
                      <a:gd name="T13" fmla="*/ 11 h 36"/>
                      <a:gd name="T14" fmla="*/ 142 w 233"/>
                      <a:gd name="T15" fmla="*/ 20 h 36"/>
                      <a:gd name="T16" fmla="*/ 188 w 233"/>
                      <a:gd name="T17" fmla="*/ 26 h 36"/>
                      <a:gd name="T18" fmla="*/ 233 w 233"/>
                      <a:gd name="T19" fmla="*/ 36 h 36"/>
                      <a:gd name="T20" fmla="*/ 228 w 233"/>
                      <a:gd name="T21" fmla="*/ 27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3"/>
                      <a:gd name="T34" fmla="*/ 0 h 36"/>
                      <a:gd name="T35" fmla="*/ 233 w 233"/>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3" h="36">
                        <a:moveTo>
                          <a:pt x="228" y="27"/>
                        </a:moveTo>
                        <a:lnTo>
                          <a:pt x="186" y="18"/>
                        </a:lnTo>
                        <a:lnTo>
                          <a:pt x="148" y="11"/>
                        </a:lnTo>
                        <a:lnTo>
                          <a:pt x="114" y="6"/>
                        </a:lnTo>
                        <a:lnTo>
                          <a:pt x="53" y="0"/>
                        </a:lnTo>
                        <a:lnTo>
                          <a:pt x="0" y="14"/>
                        </a:lnTo>
                        <a:lnTo>
                          <a:pt x="99" y="11"/>
                        </a:lnTo>
                        <a:lnTo>
                          <a:pt x="142" y="20"/>
                        </a:lnTo>
                        <a:lnTo>
                          <a:pt x="188" y="26"/>
                        </a:lnTo>
                        <a:lnTo>
                          <a:pt x="233" y="36"/>
                        </a:lnTo>
                        <a:lnTo>
                          <a:pt x="228" y="2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9" name="Freeform 41"/>
                  <p:cNvSpPr>
                    <a:spLocks noChangeAspect="1"/>
                  </p:cNvSpPr>
                  <p:nvPr/>
                </p:nvSpPr>
                <p:spPr bwMode="auto">
                  <a:xfrm>
                    <a:off x="3908" y="3200"/>
                    <a:ext cx="143" cy="30"/>
                  </a:xfrm>
                  <a:custGeom>
                    <a:avLst/>
                    <a:gdLst>
                      <a:gd name="T0" fmla="*/ 143 w 143"/>
                      <a:gd name="T1" fmla="*/ 17 h 30"/>
                      <a:gd name="T2" fmla="*/ 119 w 143"/>
                      <a:gd name="T3" fmla="*/ 6 h 30"/>
                      <a:gd name="T4" fmla="*/ 80 w 143"/>
                      <a:gd name="T5" fmla="*/ 1 h 30"/>
                      <a:gd name="T6" fmla="*/ 50 w 143"/>
                      <a:gd name="T7" fmla="*/ 0 h 30"/>
                      <a:gd name="T8" fmla="*/ 28 w 143"/>
                      <a:gd name="T9" fmla="*/ 0 h 30"/>
                      <a:gd name="T10" fmla="*/ 4 w 143"/>
                      <a:gd name="T11" fmla="*/ 3 h 30"/>
                      <a:gd name="T12" fmla="*/ 0 w 143"/>
                      <a:gd name="T13" fmla="*/ 14 h 30"/>
                      <a:gd name="T14" fmla="*/ 44 w 143"/>
                      <a:gd name="T15" fmla="*/ 7 h 30"/>
                      <a:gd name="T16" fmla="*/ 82 w 143"/>
                      <a:gd name="T17" fmla="*/ 8 h 30"/>
                      <a:gd name="T18" fmla="*/ 120 w 143"/>
                      <a:gd name="T19" fmla="*/ 14 h 30"/>
                      <a:gd name="T20" fmla="*/ 143 w 143"/>
                      <a:gd name="T21" fmla="*/ 30 h 30"/>
                      <a:gd name="T22" fmla="*/ 143 w 143"/>
                      <a:gd name="T23" fmla="*/ 17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30"/>
                      <a:gd name="T38" fmla="*/ 143 w 143"/>
                      <a:gd name="T39" fmla="*/ 30 h 3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30">
                        <a:moveTo>
                          <a:pt x="143" y="17"/>
                        </a:moveTo>
                        <a:lnTo>
                          <a:pt x="119" y="6"/>
                        </a:lnTo>
                        <a:lnTo>
                          <a:pt x="80" y="1"/>
                        </a:lnTo>
                        <a:lnTo>
                          <a:pt x="50" y="0"/>
                        </a:lnTo>
                        <a:lnTo>
                          <a:pt x="28" y="0"/>
                        </a:lnTo>
                        <a:lnTo>
                          <a:pt x="4" y="3"/>
                        </a:lnTo>
                        <a:lnTo>
                          <a:pt x="0" y="14"/>
                        </a:lnTo>
                        <a:lnTo>
                          <a:pt x="44" y="7"/>
                        </a:lnTo>
                        <a:lnTo>
                          <a:pt x="82" y="8"/>
                        </a:lnTo>
                        <a:lnTo>
                          <a:pt x="120" y="14"/>
                        </a:lnTo>
                        <a:lnTo>
                          <a:pt x="143" y="30"/>
                        </a:lnTo>
                        <a:lnTo>
                          <a:pt x="143" y="1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0" name="Freeform 42"/>
                  <p:cNvSpPr>
                    <a:spLocks noChangeAspect="1"/>
                  </p:cNvSpPr>
                  <p:nvPr/>
                </p:nvSpPr>
                <p:spPr bwMode="auto">
                  <a:xfrm>
                    <a:off x="3984" y="3236"/>
                    <a:ext cx="15" cy="41"/>
                  </a:xfrm>
                  <a:custGeom>
                    <a:avLst/>
                    <a:gdLst>
                      <a:gd name="T0" fmla="*/ 4 w 15"/>
                      <a:gd name="T1" fmla="*/ 0 h 41"/>
                      <a:gd name="T2" fmla="*/ 5 w 15"/>
                      <a:gd name="T3" fmla="*/ 20 h 41"/>
                      <a:gd name="T4" fmla="*/ 15 w 15"/>
                      <a:gd name="T5" fmla="*/ 39 h 41"/>
                      <a:gd name="T6" fmla="*/ 4 w 15"/>
                      <a:gd name="T7" fmla="*/ 41 h 41"/>
                      <a:gd name="T8" fmla="*/ 3 w 15"/>
                      <a:gd name="T9" fmla="*/ 31 h 41"/>
                      <a:gd name="T10" fmla="*/ 0 w 15"/>
                      <a:gd name="T11" fmla="*/ 20 h 41"/>
                      <a:gd name="T12" fmla="*/ 4 w 15"/>
                      <a:gd name="T13" fmla="*/ 0 h 41"/>
                      <a:gd name="T14" fmla="*/ 0 60000 65536"/>
                      <a:gd name="T15" fmla="*/ 0 60000 65536"/>
                      <a:gd name="T16" fmla="*/ 0 60000 65536"/>
                      <a:gd name="T17" fmla="*/ 0 60000 65536"/>
                      <a:gd name="T18" fmla="*/ 0 60000 65536"/>
                      <a:gd name="T19" fmla="*/ 0 60000 65536"/>
                      <a:gd name="T20" fmla="*/ 0 60000 65536"/>
                      <a:gd name="T21" fmla="*/ 0 w 15"/>
                      <a:gd name="T22" fmla="*/ 0 h 41"/>
                      <a:gd name="T23" fmla="*/ 15 w 15"/>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41">
                        <a:moveTo>
                          <a:pt x="4" y="0"/>
                        </a:moveTo>
                        <a:lnTo>
                          <a:pt x="5" y="20"/>
                        </a:lnTo>
                        <a:lnTo>
                          <a:pt x="15" y="39"/>
                        </a:lnTo>
                        <a:lnTo>
                          <a:pt x="4" y="41"/>
                        </a:lnTo>
                        <a:lnTo>
                          <a:pt x="3" y="31"/>
                        </a:lnTo>
                        <a:lnTo>
                          <a:pt x="0" y="20"/>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39" name="Freeform 43"/>
                <p:cNvSpPr>
                  <a:spLocks noChangeAspect="1"/>
                </p:cNvSpPr>
                <p:nvPr/>
              </p:nvSpPr>
              <p:spPr bwMode="auto">
                <a:xfrm>
                  <a:off x="3815" y="2510"/>
                  <a:ext cx="899" cy="1090"/>
                </a:xfrm>
                <a:custGeom>
                  <a:avLst/>
                  <a:gdLst>
                    <a:gd name="T0" fmla="*/ 0 w 899"/>
                    <a:gd name="T1" fmla="*/ 899 h 1090"/>
                    <a:gd name="T2" fmla="*/ 236 w 899"/>
                    <a:gd name="T3" fmla="*/ 0 h 1090"/>
                    <a:gd name="T4" fmla="*/ 899 w 899"/>
                    <a:gd name="T5" fmla="*/ 161 h 1090"/>
                    <a:gd name="T6" fmla="*/ 673 w 899"/>
                    <a:gd name="T7" fmla="*/ 1090 h 1090"/>
                    <a:gd name="T8" fmla="*/ 0 w 899"/>
                    <a:gd name="T9" fmla="*/ 899 h 1090"/>
                    <a:gd name="T10" fmla="*/ 0 60000 65536"/>
                    <a:gd name="T11" fmla="*/ 0 60000 65536"/>
                    <a:gd name="T12" fmla="*/ 0 60000 65536"/>
                    <a:gd name="T13" fmla="*/ 0 60000 65536"/>
                    <a:gd name="T14" fmla="*/ 0 60000 65536"/>
                    <a:gd name="T15" fmla="*/ 0 w 899"/>
                    <a:gd name="T16" fmla="*/ 0 h 1090"/>
                    <a:gd name="T17" fmla="*/ 899 w 899"/>
                    <a:gd name="T18" fmla="*/ 1090 h 1090"/>
                  </a:gdLst>
                  <a:ahLst/>
                  <a:cxnLst>
                    <a:cxn ang="T10">
                      <a:pos x="T0" y="T1"/>
                    </a:cxn>
                    <a:cxn ang="T11">
                      <a:pos x="T2" y="T3"/>
                    </a:cxn>
                    <a:cxn ang="T12">
                      <a:pos x="T4" y="T5"/>
                    </a:cxn>
                    <a:cxn ang="T13">
                      <a:pos x="T6" y="T7"/>
                    </a:cxn>
                    <a:cxn ang="T14">
                      <a:pos x="T8" y="T9"/>
                    </a:cxn>
                  </a:cxnLst>
                  <a:rect l="T15" t="T16" r="T17" b="T18"/>
                  <a:pathLst>
                    <a:path w="899" h="1090">
                      <a:moveTo>
                        <a:pt x="0" y="899"/>
                      </a:moveTo>
                      <a:lnTo>
                        <a:pt x="236" y="0"/>
                      </a:lnTo>
                      <a:lnTo>
                        <a:pt x="899" y="161"/>
                      </a:lnTo>
                      <a:lnTo>
                        <a:pt x="673" y="1090"/>
                      </a:lnTo>
                      <a:lnTo>
                        <a:pt x="0" y="899"/>
                      </a:lnTo>
                      <a:close/>
                    </a:path>
                  </a:pathLst>
                </a:custGeom>
                <a:solidFill>
                  <a:srgbClr val="FFFFFF"/>
                </a:solidFill>
                <a:ln w="12700">
                  <a:solidFill>
                    <a:srgbClr val="000000"/>
                  </a:solidFill>
                  <a:round/>
                  <a:headEnd/>
                  <a:tailEnd/>
                </a:ln>
              </p:spPr>
              <p:txBody>
                <a:bodyPr/>
                <a:lstStyle/>
                <a:p>
                  <a:endParaRPr lang="zh-CN" altLang="en-US"/>
                </a:p>
              </p:txBody>
            </p:sp>
            <p:grpSp>
              <p:nvGrpSpPr>
                <p:cNvPr id="1140" name="Group 44"/>
                <p:cNvGrpSpPr>
                  <a:grpSpLocks noChangeAspect="1"/>
                </p:cNvGrpSpPr>
                <p:nvPr/>
              </p:nvGrpSpPr>
              <p:grpSpPr bwMode="auto">
                <a:xfrm>
                  <a:off x="3690" y="3045"/>
                  <a:ext cx="333" cy="211"/>
                  <a:chOff x="3690" y="3045"/>
                  <a:chExt cx="333" cy="211"/>
                </a:xfrm>
              </p:grpSpPr>
              <p:grpSp>
                <p:nvGrpSpPr>
                  <p:cNvPr id="1141" name="Group 45"/>
                  <p:cNvGrpSpPr>
                    <a:grpSpLocks noChangeAspect="1"/>
                  </p:cNvGrpSpPr>
                  <p:nvPr/>
                </p:nvGrpSpPr>
                <p:grpSpPr bwMode="auto">
                  <a:xfrm>
                    <a:off x="3690" y="3045"/>
                    <a:ext cx="333" cy="211"/>
                    <a:chOff x="3690" y="3045"/>
                    <a:chExt cx="333" cy="211"/>
                  </a:xfrm>
                </p:grpSpPr>
                <p:sp>
                  <p:nvSpPr>
                    <p:cNvPr id="1143" name="Freeform 46"/>
                    <p:cNvSpPr>
                      <a:spLocks noChangeAspect="1"/>
                    </p:cNvSpPr>
                    <p:nvPr/>
                  </p:nvSpPr>
                  <p:spPr bwMode="auto">
                    <a:xfrm>
                      <a:off x="3809" y="3053"/>
                      <a:ext cx="207" cy="124"/>
                    </a:xfrm>
                    <a:custGeom>
                      <a:avLst/>
                      <a:gdLst>
                        <a:gd name="T0" fmla="*/ 89 w 207"/>
                        <a:gd name="T1" fmla="*/ 5 h 124"/>
                        <a:gd name="T2" fmla="*/ 126 w 207"/>
                        <a:gd name="T3" fmla="*/ 3 h 124"/>
                        <a:gd name="T4" fmla="*/ 158 w 207"/>
                        <a:gd name="T5" fmla="*/ 0 h 124"/>
                        <a:gd name="T6" fmla="*/ 184 w 207"/>
                        <a:gd name="T7" fmla="*/ 0 h 124"/>
                        <a:gd name="T8" fmla="*/ 199 w 207"/>
                        <a:gd name="T9" fmla="*/ 4 h 124"/>
                        <a:gd name="T10" fmla="*/ 207 w 207"/>
                        <a:gd name="T11" fmla="*/ 10 h 124"/>
                        <a:gd name="T12" fmla="*/ 207 w 207"/>
                        <a:gd name="T13" fmla="*/ 21 h 124"/>
                        <a:gd name="T14" fmla="*/ 203 w 207"/>
                        <a:gd name="T15" fmla="*/ 31 h 124"/>
                        <a:gd name="T16" fmla="*/ 188 w 207"/>
                        <a:gd name="T17" fmla="*/ 46 h 124"/>
                        <a:gd name="T18" fmla="*/ 149 w 207"/>
                        <a:gd name="T19" fmla="*/ 66 h 124"/>
                        <a:gd name="T20" fmla="*/ 111 w 207"/>
                        <a:gd name="T21" fmla="*/ 78 h 124"/>
                        <a:gd name="T22" fmla="*/ 85 w 207"/>
                        <a:gd name="T23" fmla="*/ 80 h 124"/>
                        <a:gd name="T24" fmla="*/ 65 w 207"/>
                        <a:gd name="T25" fmla="*/ 93 h 124"/>
                        <a:gd name="T26" fmla="*/ 39 w 207"/>
                        <a:gd name="T27" fmla="*/ 100 h 124"/>
                        <a:gd name="T28" fmla="*/ 20 w 207"/>
                        <a:gd name="T29" fmla="*/ 124 h 124"/>
                        <a:gd name="T30" fmla="*/ 0 w 207"/>
                        <a:gd name="T31" fmla="*/ 24 h 124"/>
                        <a:gd name="T32" fmla="*/ 29 w 207"/>
                        <a:gd name="T33" fmla="*/ 20 h 124"/>
                        <a:gd name="T34" fmla="*/ 51 w 207"/>
                        <a:gd name="T35" fmla="*/ 12 h 124"/>
                        <a:gd name="T36" fmla="*/ 89 w 207"/>
                        <a:gd name="T37" fmla="*/ 5 h 1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7"/>
                        <a:gd name="T58" fmla="*/ 0 h 124"/>
                        <a:gd name="T59" fmla="*/ 207 w 207"/>
                        <a:gd name="T60" fmla="*/ 124 h 1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7" h="124">
                          <a:moveTo>
                            <a:pt x="89" y="5"/>
                          </a:moveTo>
                          <a:lnTo>
                            <a:pt x="126" y="3"/>
                          </a:lnTo>
                          <a:lnTo>
                            <a:pt x="158" y="0"/>
                          </a:lnTo>
                          <a:lnTo>
                            <a:pt x="184" y="0"/>
                          </a:lnTo>
                          <a:lnTo>
                            <a:pt x="199" y="4"/>
                          </a:lnTo>
                          <a:lnTo>
                            <a:pt x="207" y="10"/>
                          </a:lnTo>
                          <a:lnTo>
                            <a:pt x="207" y="21"/>
                          </a:lnTo>
                          <a:lnTo>
                            <a:pt x="203" y="31"/>
                          </a:lnTo>
                          <a:lnTo>
                            <a:pt x="188" y="46"/>
                          </a:lnTo>
                          <a:lnTo>
                            <a:pt x="149" y="66"/>
                          </a:lnTo>
                          <a:lnTo>
                            <a:pt x="111" y="78"/>
                          </a:lnTo>
                          <a:lnTo>
                            <a:pt x="85" y="80"/>
                          </a:lnTo>
                          <a:lnTo>
                            <a:pt x="65" y="93"/>
                          </a:lnTo>
                          <a:lnTo>
                            <a:pt x="39" y="100"/>
                          </a:lnTo>
                          <a:lnTo>
                            <a:pt x="20" y="124"/>
                          </a:lnTo>
                          <a:lnTo>
                            <a:pt x="0" y="24"/>
                          </a:lnTo>
                          <a:lnTo>
                            <a:pt x="29" y="20"/>
                          </a:lnTo>
                          <a:lnTo>
                            <a:pt x="51" y="12"/>
                          </a:lnTo>
                          <a:lnTo>
                            <a:pt x="89" y="5"/>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4" name="Freeform 47"/>
                    <p:cNvSpPr>
                      <a:spLocks noChangeAspect="1"/>
                    </p:cNvSpPr>
                    <p:nvPr/>
                  </p:nvSpPr>
                  <p:spPr bwMode="auto">
                    <a:xfrm>
                      <a:off x="3755" y="3045"/>
                      <a:ext cx="262" cy="34"/>
                    </a:xfrm>
                    <a:custGeom>
                      <a:avLst/>
                      <a:gdLst>
                        <a:gd name="T0" fmla="*/ 57 w 262"/>
                        <a:gd name="T1" fmla="*/ 34 h 34"/>
                        <a:gd name="T2" fmla="*/ 86 w 262"/>
                        <a:gd name="T3" fmla="*/ 30 h 34"/>
                        <a:gd name="T4" fmla="*/ 114 w 262"/>
                        <a:gd name="T5" fmla="*/ 20 h 34"/>
                        <a:gd name="T6" fmla="*/ 148 w 262"/>
                        <a:gd name="T7" fmla="*/ 14 h 34"/>
                        <a:gd name="T8" fmla="*/ 178 w 262"/>
                        <a:gd name="T9" fmla="*/ 14 h 34"/>
                        <a:gd name="T10" fmla="*/ 209 w 262"/>
                        <a:gd name="T11" fmla="*/ 9 h 34"/>
                        <a:gd name="T12" fmla="*/ 262 w 262"/>
                        <a:gd name="T13" fmla="*/ 14 h 34"/>
                        <a:gd name="T14" fmla="*/ 240 w 262"/>
                        <a:gd name="T15" fmla="*/ 6 h 34"/>
                        <a:gd name="T16" fmla="*/ 195 w 262"/>
                        <a:gd name="T17" fmla="*/ 0 h 34"/>
                        <a:gd name="T18" fmla="*/ 143 w 262"/>
                        <a:gd name="T19" fmla="*/ 4 h 34"/>
                        <a:gd name="T20" fmla="*/ 128 w 262"/>
                        <a:gd name="T21" fmla="*/ 10 h 34"/>
                        <a:gd name="T22" fmla="*/ 86 w 262"/>
                        <a:gd name="T23" fmla="*/ 9 h 34"/>
                        <a:gd name="T24" fmla="*/ 57 w 262"/>
                        <a:gd name="T25" fmla="*/ 9 h 34"/>
                        <a:gd name="T26" fmla="*/ 0 w 262"/>
                        <a:gd name="T27" fmla="*/ 34 h 34"/>
                        <a:gd name="T28" fmla="*/ 57 w 262"/>
                        <a:gd name="T29" fmla="*/ 34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2"/>
                        <a:gd name="T46" fmla="*/ 0 h 34"/>
                        <a:gd name="T47" fmla="*/ 262 w 262"/>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2" h="34">
                          <a:moveTo>
                            <a:pt x="57" y="34"/>
                          </a:moveTo>
                          <a:lnTo>
                            <a:pt x="86" y="30"/>
                          </a:lnTo>
                          <a:lnTo>
                            <a:pt x="114" y="20"/>
                          </a:lnTo>
                          <a:lnTo>
                            <a:pt x="148" y="14"/>
                          </a:lnTo>
                          <a:lnTo>
                            <a:pt x="178" y="14"/>
                          </a:lnTo>
                          <a:lnTo>
                            <a:pt x="209" y="9"/>
                          </a:lnTo>
                          <a:lnTo>
                            <a:pt x="262" y="14"/>
                          </a:lnTo>
                          <a:lnTo>
                            <a:pt x="240" y="6"/>
                          </a:lnTo>
                          <a:lnTo>
                            <a:pt x="195" y="0"/>
                          </a:lnTo>
                          <a:lnTo>
                            <a:pt x="143" y="4"/>
                          </a:lnTo>
                          <a:lnTo>
                            <a:pt x="128" y="10"/>
                          </a:lnTo>
                          <a:lnTo>
                            <a:pt x="86" y="9"/>
                          </a:lnTo>
                          <a:lnTo>
                            <a:pt x="57" y="9"/>
                          </a:lnTo>
                          <a:lnTo>
                            <a:pt x="0" y="34"/>
                          </a:lnTo>
                          <a:lnTo>
                            <a:pt x="57" y="3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5" name="Freeform 48"/>
                    <p:cNvSpPr>
                      <a:spLocks noChangeAspect="1"/>
                    </p:cNvSpPr>
                    <p:nvPr/>
                  </p:nvSpPr>
                  <p:spPr bwMode="auto">
                    <a:xfrm>
                      <a:off x="3690" y="3056"/>
                      <a:ext cx="333" cy="200"/>
                    </a:xfrm>
                    <a:custGeom>
                      <a:avLst/>
                      <a:gdLst>
                        <a:gd name="T0" fmla="*/ 329 w 333"/>
                        <a:gd name="T1" fmla="*/ 4 h 200"/>
                        <a:gd name="T2" fmla="*/ 318 w 333"/>
                        <a:gd name="T3" fmla="*/ 0 h 200"/>
                        <a:gd name="T4" fmla="*/ 323 w 333"/>
                        <a:gd name="T5" fmla="*/ 19 h 200"/>
                        <a:gd name="T6" fmla="*/ 310 w 333"/>
                        <a:gd name="T7" fmla="*/ 38 h 200"/>
                        <a:gd name="T8" fmla="*/ 282 w 333"/>
                        <a:gd name="T9" fmla="*/ 52 h 200"/>
                        <a:gd name="T10" fmla="*/ 236 w 333"/>
                        <a:gd name="T11" fmla="*/ 69 h 200"/>
                        <a:gd name="T12" fmla="*/ 211 w 333"/>
                        <a:gd name="T13" fmla="*/ 71 h 200"/>
                        <a:gd name="T14" fmla="*/ 176 w 333"/>
                        <a:gd name="T15" fmla="*/ 90 h 200"/>
                        <a:gd name="T16" fmla="*/ 155 w 333"/>
                        <a:gd name="T17" fmla="*/ 95 h 200"/>
                        <a:gd name="T18" fmla="*/ 132 w 333"/>
                        <a:gd name="T19" fmla="*/ 124 h 200"/>
                        <a:gd name="T20" fmla="*/ 121 w 333"/>
                        <a:gd name="T21" fmla="*/ 144 h 200"/>
                        <a:gd name="T22" fmla="*/ 91 w 333"/>
                        <a:gd name="T23" fmla="*/ 172 h 200"/>
                        <a:gd name="T24" fmla="*/ 32 w 333"/>
                        <a:gd name="T25" fmla="*/ 192 h 200"/>
                        <a:gd name="T26" fmla="*/ 0 w 333"/>
                        <a:gd name="T27" fmla="*/ 196 h 200"/>
                        <a:gd name="T28" fmla="*/ 58 w 333"/>
                        <a:gd name="T29" fmla="*/ 200 h 200"/>
                        <a:gd name="T30" fmla="*/ 112 w 333"/>
                        <a:gd name="T31" fmla="*/ 200 h 200"/>
                        <a:gd name="T32" fmla="*/ 140 w 333"/>
                        <a:gd name="T33" fmla="*/ 174 h 200"/>
                        <a:gd name="T34" fmla="*/ 149 w 333"/>
                        <a:gd name="T35" fmla="*/ 143 h 200"/>
                        <a:gd name="T36" fmla="*/ 162 w 333"/>
                        <a:gd name="T37" fmla="*/ 118 h 200"/>
                        <a:gd name="T38" fmla="*/ 181 w 333"/>
                        <a:gd name="T39" fmla="*/ 99 h 200"/>
                        <a:gd name="T40" fmla="*/ 213 w 333"/>
                        <a:gd name="T41" fmla="*/ 86 h 200"/>
                        <a:gd name="T42" fmla="*/ 241 w 333"/>
                        <a:gd name="T43" fmla="*/ 82 h 200"/>
                        <a:gd name="T44" fmla="*/ 271 w 333"/>
                        <a:gd name="T45" fmla="*/ 71 h 200"/>
                        <a:gd name="T46" fmla="*/ 299 w 333"/>
                        <a:gd name="T47" fmla="*/ 56 h 200"/>
                        <a:gd name="T48" fmla="*/ 316 w 333"/>
                        <a:gd name="T49" fmla="*/ 42 h 200"/>
                        <a:gd name="T50" fmla="*/ 333 w 333"/>
                        <a:gd name="T51" fmla="*/ 27 h 200"/>
                        <a:gd name="T52" fmla="*/ 329 w 333"/>
                        <a:gd name="T53" fmla="*/ 4 h 2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33"/>
                        <a:gd name="T82" fmla="*/ 0 h 200"/>
                        <a:gd name="T83" fmla="*/ 333 w 333"/>
                        <a:gd name="T84" fmla="*/ 200 h 2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33" h="200">
                          <a:moveTo>
                            <a:pt x="329" y="4"/>
                          </a:moveTo>
                          <a:lnTo>
                            <a:pt x="318" y="0"/>
                          </a:lnTo>
                          <a:lnTo>
                            <a:pt x="323" y="19"/>
                          </a:lnTo>
                          <a:lnTo>
                            <a:pt x="310" y="38"/>
                          </a:lnTo>
                          <a:lnTo>
                            <a:pt x="282" y="52"/>
                          </a:lnTo>
                          <a:lnTo>
                            <a:pt x="236" y="69"/>
                          </a:lnTo>
                          <a:lnTo>
                            <a:pt x="211" y="71"/>
                          </a:lnTo>
                          <a:lnTo>
                            <a:pt x="176" y="90"/>
                          </a:lnTo>
                          <a:lnTo>
                            <a:pt x="155" y="95"/>
                          </a:lnTo>
                          <a:lnTo>
                            <a:pt x="132" y="124"/>
                          </a:lnTo>
                          <a:lnTo>
                            <a:pt x="121" y="144"/>
                          </a:lnTo>
                          <a:lnTo>
                            <a:pt x="91" y="172"/>
                          </a:lnTo>
                          <a:lnTo>
                            <a:pt x="32" y="192"/>
                          </a:lnTo>
                          <a:lnTo>
                            <a:pt x="0" y="196"/>
                          </a:lnTo>
                          <a:lnTo>
                            <a:pt x="58" y="200"/>
                          </a:lnTo>
                          <a:lnTo>
                            <a:pt x="112" y="200"/>
                          </a:lnTo>
                          <a:lnTo>
                            <a:pt x="140" y="174"/>
                          </a:lnTo>
                          <a:lnTo>
                            <a:pt x="149" y="143"/>
                          </a:lnTo>
                          <a:lnTo>
                            <a:pt x="162" y="118"/>
                          </a:lnTo>
                          <a:lnTo>
                            <a:pt x="181" y="99"/>
                          </a:lnTo>
                          <a:lnTo>
                            <a:pt x="213" y="86"/>
                          </a:lnTo>
                          <a:lnTo>
                            <a:pt x="241" y="82"/>
                          </a:lnTo>
                          <a:lnTo>
                            <a:pt x="271" y="71"/>
                          </a:lnTo>
                          <a:lnTo>
                            <a:pt x="299" y="56"/>
                          </a:lnTo>
                          <a:lnTo>
                            <a:pt x="316" y="42"/>
                          </a:lnTo>
                          <a:lnTo>
                            <a:pt x="333" y="27"/>
                          </a:lnTo>
                          <a:lnTo>
                            <a:pt x="329"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42" name="Freeform 49"/>
                  <p:cNvSpPr>
                    <a:spLocks noChangeAspect="1"/>
                  </p:cNvSpPr>
                  <p:nvPr/>
                </p:nvSpPr>
                <p:spPr bwMode="auto">
                  <a:xfrm>
                    <a:off x="3959" y="3066"/>
                    <a:ext cx="17" cy="17"/>
                  </a:xfrm>
                  <a:custGeom>
                    <a:avLst/>
                    <a:gdLst>
                      <a:gd name="T0" fmla="*/ 0 w 17"/>
                      <a:gd name="T1" fmla="*/ 0 h 17"/>
                      <a:gd name="T2" fmla="*/ 5 w 17"/>
                      <a:gd name="T3" fmla="*/ 13 h 17"/>
                      <a:gd name="T4" fmla="*/ 17 w 17"/>
                      <a:gd name="T5" fmla="*/ 17 h 17"/>
                      <a:gd name="T6" fmla="*/ 0 w 17"/>
                      <a:gd name="T7" fmla="*/ 17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5" y="13"/>
                        </a:lnTo>
                        <a:lnTo>
                          <a:pt x="17" y="17"/>
                        </a:lnTo>
                        <a:lnTo>
                          <a:pt x="0" y="17"/>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096" name="Freeform 50"/>
              <p:cNvSpPr>
                <a:spLocks noChangeAspect="1"/>
              </p:cNvSpPr>
              <p:nvPr/>
            </p:nvSpPr>
            <p:spPr bwMode="auto">
              <a:xfrm>
                <a:off x="1490" y="820"/>
                <a:ext cx="1291" cy="1652"/>
              </a:xfrm>
              <a:custGeom>
                <a:avLst/>
                <a:gdLst>
                  <a:gd name="T0" fmla="*/ 1291 w 1291"/>
                  <a:gd name="T1" fmla="*/ 417 h 1652"/>
                  <a:gd name="T2" fmla="*/ 1284 w 1291"/>
                  <a:gd name="T3" fmla="*/ 564 h 1652"/>
                  <a:gd name="T4" fmla="*/ 1247 w 1291"/>
                  <a:gd name="T5" fmla="*/ 665 h 1652"/>
                  <a:gd name="T6" fmla="*/ 751 w 1291"/>
                  <a:gd name="T7" fmla="*/ 1254 h 1652"/>
                  <a:gd name="T8" fmla="*/ 0 w 1291"/>
                  <a:gd name="T9" fmla="*/ 1652 h 1652"/>
                  <a:gd name="T10" fmla="*/ 105 w 1291"/>
                  <a:gd name="T11" fmla="*/ 1215 h 1652"/>
                  <a:gd name="T12" fmla="*/ 191 w 1291"/>
                  <a:gd name="T13" fmla="*/ 969 h 1652"/>
                  <a:gd name="T14" fmla="*/ 236 w 1291"/>
                  <a:gd name="T15" fmla="*/ 788 h 1652"/>
                  <a:gd name="T16" fmla="*/ 296 w 1291"/>
                  <a:gd name="T17" fmla="*/ 562 h 1652"/>
                  <a:gd name="T18" fmla="*/ 362 w 1291"/>
                  <a:gd name="T19" fmla="*/ 382 h 1652"/>
                  <a:gd name="T20" fmla="*/ 432 w 1291"/>
                  <a:gd name="T21" fmla="*/ 291 h 1652"/>
                  <a:gd name="T22" fmla="*/ 442 w 1291"/>
                  <a:gd name="T23" fmla="*/ 166 h 1652"/>
                  <a:gd name="T24" fmla="*/ 507 w 1291"/>
                  <a:gd name="T25" fmla="*/ 75 h 1652"/>
                  <a:gd name="T26" fmla="*/ 663 w 1291"/>
                  <a:gd name="T27" fmla="*/ 0 h 1652"/>
                  <a:gd name="T28" fmla="*/ 854 w 1291"/>
                  <a:gd name="T29" fmla="*/ 5 h 1652"/>
                  <a:gd name="T30" fmla="*/ 1004 w 1291"/>
                  <a:gd name="T31" fmla="*/ 40 h 1652"/>
                  <a:gd name="T32" fmla="*/ 1120 w 1291"/>
                  <a:gd name="T33" fmla="*/ 95 h 1652"/>
                  <a:gd name="T34" fmla="*/ 1225 w 1291"/>
                  <a:gd name="T35" fmla="*/ 191 h 1652"/>
                  <a:gd name="T36" fmla="*/ 1276 w 1291"/>
                  <a:gd name="T37" fmla="*/ 281 h 1652"/>
                  <a:gd name="T38" fmla="*/ 1291 w 1291"/>
                  <a:gd name="T39" fmla="*/ 417 h 16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1"/>
                  <a:gd name="T61" fmla="*/ 0 h 1652"/>
                  <a:gd name="T62" fmla="*/ 1291 w 1291"/>
                  <a:gd name="T63" fmla="*/ 1652 h 165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1" h="1652">
                    <a:moveTo>
                      <a:pt x="1291" y="417"/>
                    </a:moveTo>
                    <a:lnTo>
                      <a:pt x="1284" y="564"/>
                    </a:lnTo>
                    <a:lnTo>
                      <a:pt x="1247" y="665"/>
                    </a:lnTo>
                    <a:lnTo>
                      <a:pt x="751" y="1254"/>
                    </a:lnTo>
                    <a:lnTo>
                      <a:pt x="0" y="1652"/>
                    </a:lnTo>
                    <a:lnTo>
                      <a:pt x="105" y="1215"/>
                    </a:lnTo>
                    <a:lnTo>
                      <a:pt x="191" y="969"/>
                    </a:lnTo>
                    <a:lnTo>
                      <a:pt x="236" y="788"/>
                    </a:lnTo>
                    <a:lnTo>
                      <a:pt x="296" y="562"/>
                    </a:lnTo>
                    <a:lnTo>
                      <a:pt x="362" y="382"/>
                    </a:lnTo>
                    <a:lnTo>
                      <a:pt x="432" y="291"/>
                    </a:lnTo>
                    <a:lnTo>
                      <a:pt x="442" y="166"/>
                    </a:lnTo>
                    <a:lnTo>
                      <a:pt x="507" y="75"/>
                    </a:lnTo>
                    <a:lnTo>
                      <a:pt x="663" y="0"/>
                    </a:lnTo>
                    <a:lnTo>
                      <a:pt x="854" y="5"/>
                    </a:lnTo>
                    <a:lnTo>
                      <a:pt x="1004" y="40"/>
                    </a:lnTo>
                    <a:lnTo>
                      <a:pt x="1120" y="95"/>
                    </a:lnTo>
                    <a:lnTo>
                      <a:pt x="1225" y="191"/>
                    </a:lnTo>
                    <a:lnTo>
                      <a:pt x="1276" y="281"/>
                    </a:lnTo>
                    <a:lnTo>
                      <a:pt x="1291" y="417"/>
                    </a:lnTo>
                    <a:close/>
                  </a:path>
                </a:pathLst>
              </a:custGeom>
              <a:solidFill>
                <a:srgbClr val="402000"/>
              </a:solidFill>
              <a:ln w="12700">
                <a:solidFill>
                  <a:srgbClr val="000000"/>
                </a:solidFill>
                <a:round/>
                <a:headEnd/>
                <a:tailEnd/>
              </a:ln>
            </p:spPr>
            <p:txBody>
              <a:bodyPr/>
              <a:lstStyle/>
              <a:p>
                <a:endParaRPr lang="zh-CN" altLang="en-US"/>
              </a:p>
            </p:txBody>
          </p:sp>
          <p:sp>
            <p:nvSpPr>
              <p:cNvPr id="1097" name="Freeform 51"/>
              <p:cNvSpPr>
                <a:spLocks noChangeAspect="1"/>
              </p:cNvSpPr>
              <p:nvPr/>
            </p:nvSpPr>
            <p:spPr bwMode="auto">
              <a:xfrm>
                <a:off x="1535" y="855"/>
                <a:ext cx="1229" cy="1570"/>
              </a:xfrm>
              <a:custGeom>
                <a:avLst/>
                <a:gdLst>
                  <a:gd name="T0" fmla="*/ 981 w 1229"/>
                  <a:gd name="T1" fmla="*/ 509 h 1570"/>
                  <a:gd name="T2" fmla="*/ 972 w 1229"/>
                  <a:gd name="T3" fmla="*/ 322 h 1570"/>
                  <a:gd name="T4" fmla="*/ 918 w 1229"/>
                  <a:gd name="T5" fmla="*/ 505 h 1570"/>
                  <a:gd name="T6" fmla="*/ 913 w 1229"/>
                  <a:gd name="T7" fmla="*/ 281 h 1570"/>
                  <a:gd name="T8" fmla="*/ 869 w 1229"/>
                  <a:gd name="T9" fmla="*/ 505 h 1570"/>
                  <a:gd name="T10" fmla="*/ 888 w 1229"/>
                  <a:gd name="T11" fmla="*/ 261 h 1570"/>
                  <a:gd name="T12" fmla="*/ 828 w 1229"/>
                  <a:gd name="T13" fmla="*/ 490 h 1570"/>
                  <a:gd name="T14" fmla="*/ 823 w 1229"/>
                  <a:gd name="T15" fmla="*/ 266 h 1570"/>
                  <a:gd name="T16" fmla="*/ 808 w 1229"/>
                  <a:gd name="T17" fmla="*/ 241 h 1570"/>
                  <a:gd name="T18" fmla="*/ 767 w 1229"/>
                  <a:gd name="T19" fmla="*/ 406 h 1570"/>
                  <a:gd name="T20" fmla="*/ 737 w 1229"/>
                  <a:gd name="T21" fmla="*/ 256 h 1570"/>
                  <a:gd name="T22" fmla="*/ 702 w 1229"/>
                  <a:gd name="T23" fmla="*/ 306 h 1570"/>
                  <a:gd name="T24" fmla="*/ 712 w 1229"/>
                  <a:gd name="T25" fmla="*/ 396 h 1570"/>
                  <a:gd name="T26" fmla="*/ 658 w 1229"/>
                  <a:gd name="T27" fmla="*/ 227 h 1570"/>
                  <a:gd name="T28" fmla="*/ 572 w 1229"/>
                  <a:gd name="T29" fmla="*/ 175 h 1570"/>
                  <a:gd name="T30" fmla="*/ 632 w 1229"/>
                  <a:gd name="T31" fmla="*/ 242 h 1570"/>
                  <a:gd name="T32" fmla="*/ 647 w 1229"/>
                  <a:gd name="T33" fmla="*/ 306 h 1570"/>
                  <a:gd name="T34" fmla="*/ 662 w 1229"/>
                  <a:gd name="T35" fmla="*/ 475 h 1570"/>
                  <a:gd name="T36" fmla="*/ 624 w 1229"/>
                  <a:gd name="T37" fmla="*/ 475 h 1570"/>
                  <a:gd name="T38" fmla="*/ 590 w 1229"/>
                  <a:gd name="T39" fmla="*/ 494 h 1570"/>
                  <a:gd name="T40" fmla="*/ 531 w 1229"/>
                  <a:gd name="T41" fmla="*/ 582 h 1570"/>
                  <a:gd name="T42" fmla="*/ 496 w 1229"/>
                  <a:gd name="T43" fmla="*/ 506 h 1570"/>
                  <a:gd name="T44" fmla="*/ 426 w 1229"/>
                  <a:gd name="T45" fmla="*/ 521 h 1570"/>
                  <a:gd name="T46" fmla="*/ 396 w 1229"/>
                  <a:gd name="T47" fmla="*/ 577 h 1570"/>
                  <a:gd name="T48" fmla="*/ 436 w 1229"/>
                  <a:gd name="T49" fmla="*/ 813 h 1570"/>
                  <a:gd name="T50" fmla="*/ 421 w 1229"/>
                  <a:gd name="T51" fmla="*/ 911 h 1570"/>
                  <a:gd name="T52" fmla="*/ 383 w 1229"/>
                  <a:gd name="T53" fmla="*/ 982 h 1570"/>
                  <a:gd name="T54" fmla="*/ 353 w 1229"/>
                  <a:gd name="T55" fmla="*/ 1027 h 1570"/>
                  <a:gd name="T56" fmla="*/ 323 w 1229"/>
                  <a:gd name="T57" fmla="*/ 1046 h 1570"/>
                  <a:gd name="T58" fmla="*/ 251 w 1229"/>
                  <a:gd name="T59" fmla="*/ 1419 h 1570"/>
                  <a:gd name="T60" fmla="*/ 351 w 1229"/>
                  <a:gd name="T61" fmla="*/ 622 h 1570"/>
                  <a:gd name="T62" fmla="*/ 201 w 1229"/>
                  <a:gd name="T63" fmla="*/ 1444 h 1570"/>
                  <a:gd name="T64" fmla="*/ 306 w 1229"/>
                  <a:gd name="T65" fmla="*/ 647 h 1570"/>
                  <a:gd name="T66" fmla="*/ 156 w 1229"/>
                  <a:gd name="T67" fmla="*/ 1479 h 1570"/>
                  <a:gd name="T68" fmla="*/ 251 w 1229"/>
                  <a:gd name="T69" fmla="*/ 752 h 1570"/>
                  <a:gd name="T70" fmla="*/ 106 w 1229"/>
                  <a:gd name="T71" fmla="*/ 1515 h 1570"/>
                  <a:gd name="T72" fmla="*/ 186 w 1229"/>
                  <a:gd name="T73" fmla="*/ 968 h 1570"/>
                  <a:gd name="T74" fmla="*/ 0 w 1229"/>
                  <a:gd name="T75" fmla="*/ 1570 h 1570"/>
                  <a:gd name="T76" fmla="*/ 91 w 1229"/>
                  <a:gd name="T77" fmla="*/ 1164 h 1570"/>
                  <a:gd name="T78" fmla="*/ 161 w 1229"/>
                  <a:gd name="T79" fmla="*/ 918 h 1570"/>
                  <a:gd name="T80" fmla="*/ 236 w 1229"/>
                  <a:gd name="T81" fmla="*/ 652 h 1570"/>
                  <a:gd name="T82" fmla="*/ 331 w 1229"/>
                  <a:gd name="T83" fmla="*/ 372 h 1570"/>
                  <a:gd name="T84" fmla="*/ 416 w 1229"/>
                  <a:gd name="T85" fmla="*/ 241 h 1570"/>
                  <a:gd name="T86" fmla="*/ 416 w 1229"/>
                  <a:gd name="T87" fmla="*/ 161 h 1570"/>
                  <a:gd name="T88" fmla="*/ 491 w 1229"/>
                  <a:gd name="T89" fmla="*/ 45 h 1570"/>
                  <a:gd name="T90" fmla="*/ 592 w 1229"/>
                  <a:gd name="T91" fmla="*/ 15 h 1570"/>
                  <a:gd name="T92" fmla="*/ 737 w 1229"/>
                  <a:gd name="T93" fmla="*/ 0 h 1570"/>
                  <a:gd name="T94" fmla="*/ 868 w 1229"/>
                  <a:gd name="T95" fmla="*/ 10 h 1570"/>
                  <a:gd name="T96" fmla="*/ 997 w 1229"/>
                  <a:gd name="T97" fmla="*/ 60 h 1570"/>
                  <a:gd name="T98" fmla="*/ 1138 w 1229"/>
                  <a:gd name="T99" fmla="*/ 146 h 1570"/>
                  <a:gd name="T100" fmla="*/ 1198 w 1229"/>
                  <a:gd name="T101" fmla="*/ 231 h 1570"/>
                  <a:gd name="T102" fmla="*/ 1229 w 1229"/>
                  <a:gd name="T103" fmla="*/ 327 h 1570"/>
                  <a:gd name="T104" fmla="*/ 1229 w 1229"/>
                  <a:gd name="T105" fmla="*/ 396 h 1570"/>
                  <a:gd name="T106" fmla="*/ 1218 w 1229"/>
                  <a:gd name="T107" fmla="*/ 496 h 1570"/>
                  <a:gd name="T108" fmla="*/ 1192 w 1229"/>
                  <a:gd name="T109" fmla="*/ 371 h 1570"/>
                  <a:gd name="T110" fmla="*/ 1166 w 1229"/>
                  <a:gd name="T111" fmla="*/ 535 h 1570"/>
                  <a:gd name="T112" fmla="*/ 1148 w 1229"/>
                  <a:gd name="T113" fmla="*/ 372 h 1570"/>
                  <a:gd name="T114" fmla="*/ 1113 w 1229"/>
                  <a:gd name="T115" fmla="*/ 524 h 1570"/>
                  <a:gd name="T116" fmla="*/ 1093 w 1229"/>
                  <a:gd name="T117" fmla="*/ 337 h 1570"/>
                  <a:gd name="T118" fmla="*/ 1075 w 1229"/>
                  <a:gd name="T119" fmla="*/ 516 h 1570"/>
                  <a:gd name="T120" fmla="*/ 1048 w 1229"/>
                  <a:gd name="T121" fmla="*/ 347 h 1570"/>
                  <a:gd name="T122" fmla="*/ 1033 w 1229"/>
                  <a:gd name="T123" fmla="*/ 352 h 1570"/>
                  <a:gd name="T124" fmla="*/ 981 w 1229"/>
                  <a:gd name="T125" fmla="*/ 509 h 15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29"/>
                  <a:gd name="T190" fmla="*/ 0 h 1570"/>
                  <a:gd name="T191" fmla="*/ 1229 w 1229"/>
                  <a:gd name="T192" fmla="*/ 1570 h 157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29" h="1570">
                    <a:moveTo>
                      <a:pt x="981" y="509"/>
                    </a:moveTo>
                    <a:lnTo>
                      <a:pt x="972" y="322"/>
                    </a:lnTo>
                    <a:lnTo>
                      <a:pt x="918" y="505"/>
                    </a:lnTo>
                    <a:lnTo>
                      <a:pt x="913" y="281"/>
                    </a:lnTo>
                    <a:lnTo>
                      <a:pt x="869" y="505"/>
                    </a:lnTo>
                    <a:lnTo>
                      <a:pt x="888" y="261"/>
                    </a:lnTo>
                    <a:lnTo>
                      <a:pt x="828" y="490"/>
                    </a:lnTo>
                    <a:lnTo>
                      <a:pt x="823" y="266"/>
                    </a:lnTo>
                    <a:lnTo>
                      <a:pt x="808" y="241"/>
                    </a:lnTo>
                    <a:lnTo>
                      <a:pt x="767" y="406"/>
                    </a:lnTo>
                    <a:lnTo>
                      <a:pt x="737" y="256"/>
                    </a:lnTo>
                    <a:lnTo>
                      <a:pt x="702" y="306"/>
                    </a:lnTo>
                    <a:lnTo>
                      <a:pt x="712" y="396"/>
                    </a:lnTo>
                    <a:lnTo>
                      <a:pt x="658" y="227"/>
                    </a:lnTo>
                    <a:lnTo>
                      <a:pt x="572" y="175"/>
                    </a:lnTo>
                    <a:lnTo>
                      <a:pt x="632" y="242"/>
                    </a:lnTo>
                    <a:lnTo>
                      <a:pt x="647" y="306"/>
                    </a:lnTo>
                    <a:lnTo>
                      <a:pt x="662" y="475"/>
                    </a:lnTo>
                    <a:lnTo>
                      <a:pt x="624" y="475"/>
                    </a:lnTo>
                    <a:lnTo>
                      <a:pt x="590" y="494"/>
                    </a:lnTo>
                    <a:lnTo>
                      <a:pt x="531" y="582"/>
                    </a:lnTo>
                    <a:lnTo>
                      <a:pt x="496" y="506"/>
                    </a:lnTo>
                    <a:lnTo>
                      <a:pt x="426" y="521"/>
                    </a:lnTo>
                    <a:lnTo>
                      <a:pt x="396" y="577"/>
                    </a:lnTo>
                    <a:lnTo>
                      <a:pt x="436" y="813"/>
                    </a:lnTo>
                    <a:lnTo>
                      <a:pt x="421" y="911"/>
                    </a:lnTo>
                    <a:lnTo>
                      <a:pt x="383" y="982"/>
                    </a:lnTo>
                    <a:lnTo>
                      <a:pt x="353" y="1027"/>
                    </a:lnTo>
                    <a:lnTo>
                      <a:pt x="323" y="1046"/>
                    </a:lnTo>
                    <a:lnTo>
                      <a:pt x="251" y="1419"/>
                    </a:lnTo>
                    <a:lnTo>
                      <a:pt x="351" y="622"/>
                    </a:lnTo>
                    <a:lnTo>
                      <a:pt x="201" y="1444"/>
                    </a:lnTo>
                    <a:lnTo>
                      <a:pt x="306" y="647"/>
                    </a:lnTo>
                    <a:lnTo>
                      <a:pt x="156" y="1479"/>
                    </a:lnTo>
                    <a:lnTo>
                      <a:pt x="251" y="752"/>
                    </a:lnTo>
                    <a:lnTo>
                      <a:pt x="106" y="1515"/>
                    </a:lnTo>
                    <a:lnTo>
                      <a:pt x="186" y="968"/>
                    </a:lnTo>
                    <a:lnTo>
                      <a:pt x="0" y="1570"/>
                    </a:lnTo>
                    <a:lnTo>
                      <a:pt x="91" y="1164"/>
                    </a:lnTo>
                    <a:lnTo>
                      <a:pt x="161" y="918"/>
                    </a:lnTo>
                    <a:lnTo>
                      <a:pt x="236" y="652"/>
                    </a:lnTo>
                    <a:lnTo>
                      <a:pt x="331" y="372"/>
                    </a:lnTo>
                    <a:lnTo>
                      <a:pt x="416" y="241"/>
                    </a:lnTo>
                    <a:lnTo>
                      <a:pt x="416" y="161"/>
                    </a:lnTo>
                    <a:lnTo>
                      <a:pt x="491" y="45"/>
                    </a:lnTo>
                    <a:lnTo>
                      <a:pt x="592" y="15"/>
                    </a:lnTo>
                    <a:lnTo>
                      <a:pt x="737" y="0"/>
                    </a:lnTo>
                    <a:lnTo>
                      <a:pt x="868" y="10"/>
                    </a:lnTo>
                    <a:lnTo>
                      <a:pt x="997" y="60"/>
                    </a:lnTo>
                    <a:lnTo>
                      <a:pt x="1138" y="146"/>
                    </a:lnTo>
                    <a:lnTo>
                      <a:pt x="1198" y="231"/>
                    </a:lnTo>
                    <a:lnTo>
                      <a:pt x="1229" y="327"/>
                    </a:lnTo>
                    <a:lnTo>
                      <a:pt x="1229" y="396"/>
                    </a:lnTo>
                    <a:lnTo>
                      <a:pt x="1218" y="496"/>
                    </a:lnTo>
                    <a:lnTo>
                      <a:pt x="1192" y="371"/>
                    </a:lnTo>
                    <a:lnTo>
                      <a:pt x="1166" y="535"/>
                    </a:lnTo>
                    <a:lnTo>
                      <a:pt x="1148" y="372"/>
                    </a:lnTo>
                    <a:lnTo>
                      <a:pt x="1113" y="524"/>
                    </a:lnTo>
                    <a:lnTo>
                      <a:pt x="1093" y="337"/>
                    </a:lnTo>
                    <a:lnTo>
                      <a:pt x="1075" y="516"/>
                    </a:lnTo>
                    <a:lnTo>
                      <a:pt x="1048" y="347"/>
                    </a:lnTo>
                    <a:lnTo>
                      <a:pt x="1033" y="352"/>
                    </a:lnTo>
                    <a:lnTo>
                      <a:pt x="981" y="509"/>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8" name="Freeform 52"/>
              <p:cNvSpPr>
                <a:spLocks noChangeAspect="1"/>
              </p:cNvSpPr>
              <p:nvPr/>
            </p:nvSpPr>
            <p:spPr bwMode="auto">
              <a:xfrm>
                <a:off x="1437" y="1863"/>
                <a:ext cx="2185" cy="1657"/>
              </a:xfrm>
              <a:custGeom>
                <a:avLst/>
                <a:gdLst>
                  <a:gd name="T0" fmla="*/ 859 w 2185"/>
                  <a:gd name="T1" fmla="*/ 189 h 1657"/>
                  <a:gd name="T2" fmla="*/ 964 w 2185"/>
                  <a:gd name="T3" fmla="*/ 241 h 1657"/>
                  <a:gd name="T4" fmla="*/ 1032 w 2185"/>
                  <a:gd name="T5" fmla="*/ 302 h 1657"/>
                  <a:gd name="T6" fmla="*/ 1085 w 2185"/>
                  <a:gd name="T7" fmla="*/ 414 h 1657"/>
                  <a:gd name="T8" fmla="*/ 1115 w 2185"/>
                  <a:gd name="T9" fmla="*/ 580 h 1657"/>
                  <a:gd name="T10" fmla="*/ 1205 w 2185"/>
                  <a:gd name="T11" fmla="*/ 723 h 1657"/>
                  <a:gd name="T12" fmla="*/ 1266 w 2185"/>
                  <a:gd name="T13" fmla="*/ 829 h 1657"/>
                  <a:gd name="T14" fmla="*/ 1326 w 2185"/>
                  <a:gd name="T15" fmla="*/ 912 h 1657"/>
                  <a:gd name="T16" fmla="*/ 1371 w 2185"/>
                  <a:gd name="T17" fmla="*/ 987 h 1657"/>
                  <a:gd name="T18" fmla="*/ 1469 w 2185"/>
                  <a:gd name="T19" fmla="*/ 1040 h 1657"/>
                  <a:gd name="T20" fmla="*/ 1597 w 2185"/>
                  <a:gd name="T21" fmla="*/ 1107 h 1657"/>
                  <a:gd name="T22" fmla="*/ 1786 w 2185"/>
                  <a:gd name="T23" fmla="*/ 1160 h 1657"/>
                  <a:gd name="T24" fmla="*/ 1936 w 2185"/>
                  <a:gd name="T25" fmla="*/ 1190 h 1657"/>
                  <a:gd name="T26" fmla="*/ 2185 w 2185"/>
                  <a:gd name="T27" fmla="*/ 1235 h 1657"/>
                  <a:gd name="T28" fmla="*/ 2132 w 2185"/>
                  <a:gd name="T29" fmla="*/ 1288 h 1657"/>
                  <a:gd name="T30" fmla="*/ 2087 w 2185"/>
                  <a:gd name="T31" fmla="*/ 1364 h 1657"/>
                  <a:gd name="T32" fmla="*/ 2087 w 2185"/>
                  <a:gd name="T33" fmla="*/ 1446 h 1657"/>
                  <a:gd name="T34" fmla="*/ 2117 w 2185"/>
                  <a:gd name="T35" fmla="*/ 1507 h 1657"/>
                  <a:gd name="T36" fmla="*/ 1612 w 2185"/>
                  <a:gd name="T37" fmla="*/ 1461 h 1657"/>
                  <a:gd name="T38" fmla="*/ 1424 w 2185"/>
                  <a:gd name="T39" fmla="*/ 1439 h 1657"/>
                  <a:gd name="T40" fmla="*/ 1205 w 2185"/>
                  <a:gd name="T41" fmla="*/ 1409 h 1657"/>
                  <a:gd name="T42" fmla="*/ 1108 w 2185"/>
                  <a:gd name="T43" fmla="*/ 1364 h 1657"/>
                  <a:gd name="T44" fmla="*/ 1047 w 2185"/>
                  <a:gd name="T45" fmla="*/ 1522 h 1657"/>
                  <a:gd name="T46" fmla="*/ 1047 w 2185"/>
                  <a:gd name="T47" fmla="*/ 1657 h 1657"/>
                  <a:gd name="T48" fmla="*/ 23 w 2185"/>
                  <a:gd name="T49" fmla="*/ 1657 h 1657"/>
                  <a:gd name="T50" fmla="*/ 0 w 2185"/>
                  <a:gd name="T51" fmla="*/ 1424 h 1657"/>
                  <a:gd name="T52" fmla="*/ 0 w 2185"/>
                  <a:gd name="T53" fmla="*/ 1220 h 1657"/>
                  <a:gd name="T54" fmla="*/ 8 w 2185"/>
                  <a:gd name="T55" fmla="*/ 1100 h 1657"/>
                  <a:gd name="T56" fmla="*/ 15 w 2185"/>
                  <a:gd name="T57" fmla="*/ 919 h 1657"/>
                  <a:gd name="T58" fmla="*/ 30 w 2185"/>
                  <a:gd name="T59" fmla="*/ 809 h 1657"/>
                  <a:gd name="T60" fmla="*/ 60 w 2185"/>
                  <a:gd name="T61" fmla="*/ 686 h 1657"/>
                  <a:gd name="T62" fmla="*/ 91 w 2185"/>
                  <a:gd name="T63" fmla="*/ 583 h 1657"/>
                  <a:gd name="T64" fmla="*/ 128 w 2185"/>
                  <a:gd name="T65" fmla="*/ 470 h 1657"/>
                  <a:gd name="T66" fmla="*/ 151 w 2185"/>
                  <a:gd name="T67" fmla="*/ 372 h 1657"/>
                  <a:gd name="T68" fmla="*/ 189 w 2185"/>
                  <a:gd name="T69" fmla="*/ 286 h 1657"/>
                  <a:gd name="T70" fmla="*/ 234 w 2185"/>
                  <a:gd name="T71" fmla="*/ 202 h 1657"/>
                  <a:gd name="T72" fmla="*/ 290 w 2185"/>
                  <a:gd name="T73" fmla="*/ 142 h 1657"/>
                  <a:gd name="T74" fmla="*/ 399 w 2185"/>
                  <a:gd name="T75" fmla="*/ 83 h 1657"/>
                  <a:gd name="T76" fmla="*/ 497 w 2185"/>
                  <a:gd name="T77" fmla="*/ 0 h 1657"/>
                  <a:gd name="T78" fmla="*/ 859 w 2185"/>
                  <a:gd name="T79" fmla="*/ 189 h 16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85"/>
                  <a:gd name="T121" fmla="*/ 0 h 1657"/>
                  <a:gd name="T122" fmla="*/ 2185 w 2185"/>
                  <a:gd name="T123" fmla="*/ 1657 h 165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85" h="1657">
                    <a:moveTo>
                      <a:pt x="859" y="189"/>
                    </a:moveTo>
                    <a:lnTo>
                      <a:pt x="964" y="241"/>
                    </a:lnTo>
                    <a:lnTo>
                      <a:pt x="1032" y="302"/>
                    </a:lnTo>
                    <a:lnTo>
                      <a:pt x="1085" y="414"/>
                    </a:lnTo>
                    <a:lnTo>
                      <a:pt x="1115" y="580"/>
                    </a:lnTo>
                    <a:lnTo>
                      <a:pt x="1205" y="723"/>
                    </a:lnTo>
                    <a:lnTo>
                      <a:pt x="1266" y="829"/>
                    </a:lnTo>
                    <a:lnTo>
                      <a:pt x="1326" y="912"/>
                    </a:lnTo>
                    <a:lnTo>
                      <a:pt x="1371" y="987"/>
                    </a:lnTo>
                    <a:lnTo>
                      <a:pt x="1469" y="1040"/>
                    </a:lnTo>
                    <a:lnTo>
                      <a:pt x="1597" y="1107"/>
                    </a:lnTo>
                    <a:lnTo>
                      <a:pt x="1786" y="1160"/>
                    </a:lnTo>
                    <a:lnTo>
                      <a:pt x="1936" y="1190"/>
                    </a:lnTo>
                    <a:lnTo>
                      <a:pt x="2185" y="1235"/>
                    </a:lnTo>
                    <a:lnTo>
                      <a:pt x="2132" y="1288"/>
                    </a:lnTo>
                    <a:lnTo>
                      <a:pt x="2087" y="1364"/>
                    </a:lnTo>
                    <a:lnTo>
                      <a:pt x="2087" y="1446"/>
                    </a:lnTo>
                    <a:lnTo>
                      <a:pt x="2117" y="1507"/>
                    </a:lnTo>
                    <a:lnTo>
                      <a:pt x="1612" y="1461"/>
                    </a:lnTo>
                    <a:lnTo>
                      <a:pt x="1424" y="1439"/>
                    </a:lnTo>
                    <a:lnTo>
                      <a:pt x="1205" y="1409"/>
                    </a:lnTo>
                    <a:lnTo>
                      <a:pt x="1108" y="1364"/>
                    </a:lnTo>
                    <a:lnTo>
                      <a:pt x="1047" y="1522"/>
                    </a:lnTo>
                    <a:lnTo>
                      <a:pt x="1047" y="1657"/>
                    </a:lnTo>
                    <a:lnTo>
                      <a:pt x="23" y="1657"/>
                    </a:lnTo>
                    <a:lnTo>
                      <a:pt x="0" y="1424"/>
                    </a:lnTo>
                    <a:lnTo>
                      <a:pt x="0" y="1220"/>
                    </a:lnTo>
                    <a:lnTo>
                      <a:pt x="8" y="1100"/>
                    </a:lnTo>
                    <a:lnTo>
                      <a:pt x="15" y="919"/>
                    </a:lnTo>
                    <a:lnTo>
                      <a:pt x="30" y="809"/>
                    </a:lnTo>
                    <a:lnTo>
                      <a:pt x="60" y="686"/>
                    </a:lnTo>
                    <a:lnTo>
                      <a:pt x="91" y="583"/>
                    </a:lnTo>
                    <a:lnTo>
                      <a:pt x="128" y="470"/>
                    </a:lnTo>
                    <a:lnTo>
                      <a:pt x="151" y="372"/>
                    </a:lnTo>
                    <a:lnTo>
                      <a:pt x="189" y="286"/>
                    </a:lnTo>
                    <a:lnTo>
                      <a:pt x="234" y="202"/>
                    </a:lnTo>
                    <a:lnTo>
                      <a:pt x="290" y="142"/>
                    </a:lnTo>
                    <a:lnTo>
                      <a:pt x="399" y="83"/>
                    </a:lnTo>
                    <a:lnTo>
                      <a:pt x="497" y="0"/>
                    </a:lnTo>
                    <a:lnTo>
                      <a:pt x="859" y="189"/>
                    </a:lnTo>
                    <a:close/>
                  </a:path>
                </a:pathLst>
              </a:custGeom>
              <a:solidFill>
                <a:srgbClr val="008080"/>
              </a:solidFill>
              <a:ln w="12700">
                <a:solidFill>
                  <a:srgbClr val="000000"/>
                </a:solidFill>
                <a:round/>
                <a:headEnd/>
                <a:tailEnd/>
              </a:ln>
            </p:spPr>
            <p:txBody>
              <a:bodyPr/>
              <a:lstStyle/>
              <a:p>
                <a:endParaRPr lang="zh-CN" altLang="en-US"/>
              </a:p>
            </p:txBody>
          </p:sp>
          <p:grpSp>
            <p:nvGrpSpPr>
              <p:cNvPr id="1099" name="Group 53"/>
              <p:cNvGrpSpPr>
                <a:grpSpLocks noChangeAspect="1"/>
              </p:cNvGrpSpPr>
              <p:nvPr/>
            </p:nvGrpSpPr>
            <p:grpSpPr bwMode="auto">
              <a:xfrm>
                <a:off x="1460" y="1984"/>
                <a:ext cx="2099" cy="1534"/>
                <a:chOff x="1460" y="1984"/>
                <a:chExt cx="2099" cy="1534"/>
              </a:xfrm>
            </p:grpSpPr>
            <p:sp>
              <p:nvSpPr>
                <p:cNvPr id="1129" name="Freeform 54"/>
                <p:cNvSpPr>
                  <a:spLocks noChangeAspect="1"/>
                </p:cNvSpPr>
                <p:nvPr/>
              </p:nvSpPr>
              <p:spPr bwMode="auto">
                <a:xfrm>
                  <a:off x="1585" y="2270"/>
                  <a:ext cx="792" cy="1248"/>
                </a:xfrm>
                <a:custGeom>
                  <a:avLst/>
                  <a:gdLst>
                    <a:gd name="T0" fmla="*/ 161 w 792"/>
                    <a:gd name="T1" fmla="*/ 10 h 1248"/>
                    <a:gd name="T2" fmla="*/ 245 w 792"/>
                    <a:gd name="T3" fmla="*/ 0 h 1248"/>
                    <a:gd name="T4" fmla="*/ 311 w 792"/>
                    <a:gd name="T5" fmla="*/ 30 h 1248"/>
                    <a:gd name="T6" fmla="*/ 376 w 792"/>
                    <a:gd name="T7" fmla="*/ 85 h 1248"/>
                    <a:gd name="T8" fmla="*/ 436 w 792"/>
                    <a:gd name="T9" fmla="*/ 196 h 1248"/>
                    <a:gd name="T10" fmla="*/ 426 w 792"/>
                    <a:gd name="T11" fmla="*/ 325 h 1248"/>
                    <a:gd name="T12" fmla="*/ 411 w 792"/>
                    <a:gd name="T13" fmla="*/ 451 h 1248"/>
                    <a:gd name="T14" fmla="*/ 431 w 792"/>
                    <a:gd name="T15" fmla="*/ 682 h 1248"/>
                    <a:gd name="T16" fmla="*/ 431 w 792"/>
                    <a:gd name="T17" fmla="*/ 827 h 1248"/>
                    <a:gd name="T18" fmla="*/ 371 w 792"/>
                    <a:gd name="T19" fmla="*/ 918 h 1248"/>
                    <a:gd name="T20" fmla="*/ 469 w 792"/>
                    <a:gd name="T21" fmla="*/ 910 h 1248"/>
                    <a:gd name="T22" fmla="*/ 391 w 792"/>
                    <a:gd name="T23" fmla="*/ 947 h 1248"/>
                    <a:gd name="T24" fmla="*/ 356 w 792"/>
                    <a:gd name="T25" fmla="*/ 1007 h 1248"/>
                    <a:gd name="T26" fmla="*/ 431 w 792"/>
                    <a:gd name="T27" fmla="*/ 982 h 1248"/>
                    <a:gd name="T28" fmla="*/ 512 w 792"/>
                    <a:gd name="T29" fmla="*/ 977 h 1248"/>
                    <a:gd name="T30" fmla="*/ 436 w 792"/>
                    <a:gd name="T31" fmla="*/ 1042 h 1248"/>
                    <a:gd name="T32" fmla="*/ 381 w 792"/>
                    <a:gd name="T33" fmla="*/ 1108 h 1248"/>
                    <a:gd name="T34" fmla="*/ 461 w 792"/>
                    <a:gd name="T35" fmla="*/ 1073 h 1248"/>
                    <a:gd name="T36" fmla="*/ 542 w 792"/>
                    <a:gd name="T37" fmla="*/ 1062 h 1248"/>
                    <a:gd name="T38" fmla="*/ 567 w 792"/>
                    <a:gd name="T39" fmla="*/ 1113 h 1248"/>
                    <a:gd name="T40" fmla="*/ 603 w 792"/>
                    <a:gd name="T41" fmla="*/ 1158 h 1248"/>
                    <a:gd name="T42" fmla="*/ 671 w 792"/>
                    <a:gd name="T43" fmla="*/ 1203 h 1248"/>
                    <a:gd name="T44" fmla="*/ 792 w 792"/>
                    <a:gd name="T45" fmla="*/ 1248 h 1248"/>
                    <a:gd name="T46" fmla="*/ 138 w 792"/>
                    <a:gd name="T47" fmla="*/ 1248 h 1248"/>
                    <a:gd name="T48" fmla="*/ 25 w 792"/>
                    <a:gd name="T49" fmla="*/ 1158 h 1248"/>
                    <a:gd name="T50" fmla="*/ 20 w 792"/>
                    <a:gd name="T51" fmla="*/ 1078 h 1248"/>
                    <a:gd name="T52" fmla="*/ 10 w 792"/>
                    <a:gd name="T53" fmla="*/ 767 h 1248"/>
                    <a:gd name="T54" fmla="*/ 0 w 792"/>
                    <a:gd name="T55" fmla="*/ 371 h 1248"/>
                    <a:gd name="T56" fmla="*/ 20 w 792"/>
                    <a:gd name="T57" fmla="*/ 216 h 1248"/>
                    <a:gd name="T58" fmla="*/ 76 w 792"/>
                    <a:gd name="T59" fmla="*/ 80 h 1248"/>
                    <a:gd name="T60" fmla="*/ 161 w 792"/>
                    <a:gd name="T61" fmla="*/ 10 h 124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2"/>
                    <a:gd name="T94" fmla="*/ 0 h 1248"/>
                    <a:gd name="T95" fmla="*/ 792 w 792"/>
                    <a:gd name="T96" fmla="*/ 1248 h 124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2" h="1248">
                      <a:moveTo>
                        <a:pt x="161" y="10"/>
                      </a:moveTo>
                      <a:lnTo>
                        <a:pt x="245" y="0"/>
                      </a:lnTo>
                      <a:lnTo>
                        <a:pt x="311" y="30"/>
                      </a:lnTo>
                      <a:lnTo>
                        <a:pt x="376" y="85"/>
                      </a:lnTo>
                      <a:lnTo>
                        <a:pt x="436" y="196"/>
                      </a:lnTo>
                      <a:lnTo>
                        <a:pt x="426" y="325"/>
                      </a:lnTo>
                      <a:lnTo>
                        <a:pt x="411" y="451"/>
                      </a:lnTo>
                      <a:lnTo>
                        <a:pt x="431" y="682"/>
                      </a:lnTo>
                      <a:lnTo>
                        <a:pt x="431" y="827"/>
                      </a:lnTo>
                      <a:lnTo>
                        <a:pt x="371" y="918"/>
                      </a:lnTo>
                      <a:lnTo>
                        <a:pt x="469" y="910"/>
                      </a:lnTo>
                      <a:lnTo>
                        <a:pt x="391" y="947"/>
                      </a:lnTo>
                      <a:lnTo>
                        <a:pt x="356" y="1007"/>
                      </a:lnTo>
                      <a:lnTo>
                        <a:pt x="431" y="982"/>
                      </a:lnTo>
                      <a:lnTo>
                        <a:pt x="512" y="977"/>
                      </a:lnTo>
                      <a:lnTo>
                        <a:pt x="436" y="1042"/>
                      </a:lnTo>
                      <a:lnTo>
                        <a:pt x="381" y="1108"/>
                      </a:lnTo>
                      <a:lnTo>
                        <a:pt x="461" y="1073"/>
                      </a:lnTo>
                      <a:lnTo>
                        <a:pt x="542" y="1062"/>
                      </a:lnTo>
                      <a:lnTo>
                        <a:pt x="567" y="1113"/>
                      </a:lnTo>
                      <a:lnTo>
                        <a:pt x="603" y="1158"/>
                      </a:lnTo>
                      <a:lnTo>
                        <a:pt x="671" y="1203"/>
                      </a:lnTo>
                      <a:lnTo>
                        <a:pt x="792" y="1248"/>
                      </a:lnTo>
                      <a:lnTo>
                        <a:pt x="138" y="1248"/>
                      </a:lnTo>
                      <a:lnTo>
                        <a:pt x="25" y="1158"/>
                      </a:lnTo>
                      <a:lnTo>
                        <a:pt x="20" y="1078"/>
                      </a:lnTo>
                      <a:lnTo>
                        <a:pt x="10" y="767"/>
                      </a:lnTo>
                      <a:lnTo>
                        <a:pt x="0" y="371"/>
                      </a:lnTo>
                      <a:lnTo>
                        <a:pt x="20" y="216"/>
                      </a:lnTo>
                      <a:lnTo>
                        <a:pt x="76" y="80"/>
                      </a:lnTo>
                      <a:lnTo>
                        <a:pt x="161" y="10"/>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 name="Freeform 55"/>
                <p:cNvSpPr>
                  <a:spLocks noChangeAspect="1"/>
                </p:cNvSpPr>
                <p:nvPr/>
              </p:nvSpPr>
              <p:spPr bwMode="auto">
                <a:xfrm>
                  <a:off x="1460" y="1984"/>
                  <a:ext cx="1128" cy="1527"/>
                </a:xfrm>
                <a:custGeom>
                  <a:avLst/>
                  <a:gdLst>
                    <a:gd name="T0" fmla="*/ 775 w 1128"/>
                    <a:gd name="T1" fmla="*/ 339 h 1527"/>
                    <a:gd name="T2" fmla="*/ 747 w 1128"/>
                    <a:gd name="T3" fmla="*/ 471 h 1527"/>
                    <a:gd name="T4" fmla="*/ 672 w 1128"/>
                    <a:gd name="T5" fmla="*/ 431 h 1527"/>
                    <a:gd name="T6" fmla="*/ 611 w 1128"/>
                    <a:gd name="T7" fmla="*/ 385 h 1527"/>
                    <a:gd name="T8" fmla="*/ 541 w 1128"/>
                    <a:gd name="T9" fmla="*/ 321 h 1527"/>
                    <a:gd name="T10" fmla="*/ 476 w 1128"/>
                    <a:gd name="T11" fmla="*/ 246 h 1527"/>
                    <a:gd name="T12" fmla="*/ 426 w 1128"/>
                    <a:gd name="T13" fmla="*/ 181 h 1527"/>
                    <a:gd name="T14" fmla="*/ 391 w 1128"/>
                    <a:gd name="T15" fmla="*/ 105 h 1527"/>
                    <a:gd name="T16" fmla="*/ 375 w 1128"/>
                    <a:gd name="T17" fmla="*/ 0 h 1527"/>
                    <a:gd name="T18" fmla="*/ 279 w 1128"/>
                    <a:gd name="T19" fmla="*/ 52 h 1527"/>
                    <a:gd name="T20" fmla="*/ 203 w 1128"/>
                    <a:gd name="T21" fmla="*/ 165 h 1527"/>
                    <a:gd name="T22" fmla="*/ 145 w 1128"/>
                    <a:gd name="T23" fmla="*/ 316 h 1527"/>
                    <a:gd name="T24" fmla="*/ 55 w 1128"/>
                    <a:gd name="T25" fmla="*/ 561 h 1527"/>
                    <a:gd name="T26" fmla="*/ 20 w 1128"/>
                    <a:gd name="T27" fmla="*/ 772 h 1527"/>
                    <a:gd name="T28" fmla="*/ 0 w 1128"/>
                    <a:gd name="T29" fmla="*/ 1008 h 1527"/>
                    <a:gd name="T30" fmla="*/ 0 w 1128"/>
                    <a:gd name="T31" fmla="*/ 1223 h 1527"/>
                    <a:gd name="T32" fmla="*/ 5 w 1128"/>
                    <a:gd name="T33" fmla="*/ 1409 h 1527"/>
                    <a:gd name="T34" fmla="*/ 20 w 1128"/>
                    <a:gd name="T35" fmla="*/ 1519 h 1527"/>
                    <a:gd name="T36" fmla="*/ 211 w 1128"/>
                    <a:gd name="T37" fmla="*/ 1519 h 1527"/>
                    <a:gd name="T38" fmla="*/ 135 w 1128"/>
                    <a:gd name="T39" fmla="*/ 1469 h 1527"/>
                    <a:gd name="T40" fmla="*/ 120 w 1128"/>
                    <a:gd name="T41" fmla="*/ 1303 h 1527"/>
                    <a:gd name="T42" fmla="*/ 115 w 1128"/>
                    <a:gd name="T43" fmla="*/ 1088 h 1527"/>
                    <a:gd name="T44" fmla="*/ 120 w 1128"/>
                    <a:gd name="T45" fmla="*/ 737 h 1527"/>
                    <a:gd name="T46" fmla="*/ 150 w 1128"/>
                    <a:gd name="T47" fmla="*/ 526 h 1527"/>
                    <a:gd name="T48" fmla="*/ 196 w 1128"/>
                    <a:gd name="T49" fmla="*/ 361 h 1527"/>
                    <a:gd name="T50" fmla="*/ 279 w 1128"/>
                    <a:gd name="T51" fmla="*/ 271 h 1527"/>
                    <a:gd name="T52" fmla="*/ 335 w 1128"/>
                    <a:gd name="T53" fmla="*/ 261 h 1527"/>
                    <a:gd name="T54" fmla="*/ 426 w 1128"/>
                    <a:gd name="T55" fmla="*/ 281 h 1527"/>
                    <a:gd name="T56" fmla="*/ 481 w 1128"/>
                    <a:gd name="T57" fmla="*/ 316 h 1527"/>
                    <a:gd name="T58" fmla="*/ 531 w 1128"/>
                    <a:gd name="T59" fmla="*/ 361 h 1527"/>
                    <a:gd name="T60" fmla="*/ 571 w 1128"/>
                    <a:gd name="T61" fmla="*/ 441 h 1527"/>
                    <a:gd name="T62" fmla="*/ 586 w 1128"/>
                    <a:gd name="T63" fmla="*/ 541 h 1527"/>
                    <a:gd name="T64" fmla="*/ 561 w 1128"/>
                    <a:gd name="T65" fmla="*/ 702 h 1527"/>
                    <a:gd name="T66" fmla="*/ 571 w 1128"/>
                    <a:gd name="T67" fmla="*/ 832 h 1527"/>
                    <a:gd name="T68" fmla="*/ 581 w 1128"/>
                    <a:gd name="T69" fmla="*/ 993 h 1527"/>
                    <a:gd name="T70" fmla="*/ 586 w 1128"/>
                    <a:gd name="T71" fmla="*/ 1108 h 1527"/>
                    <a:gd name="T72" fmla="*/ 576 w 1128"/>
                    <a:gd name="T73" fmla="*/ 1163 h 1527"/>
                    <a:gd name="T74" fmla="*/ 624 w 1128"/>
                    <a:gd name="T75" fmla="*/ 1195 h 1527"/>
                    <a:gd name="T76" fmla="*/ 617 w 1128"/>
                    <a:gd name="T77" fmla="*/ 1238 h 1527"/>
                    <a:gd name="T78" fmla="*/ 672 w 1128"/>
                    <a:gd name="T79" fmla="*/ 1273 h 1527"/>
                    <a:gd name="T80" fmla="*/ 662 w 1128"/>
                    <a:gd name="T81" fmla="*/ 1308 h 1527"/>
                    <a:gd name="T82" fmla="*/ 729 w 1128"/>
                    <a:gd name="T83" fmla="*/ 1376 h 1527"/>
                    <a:gd name="T84" fmla="*/ 790 w 1128"/>
                    <a:gd name="T85" fmla="*/ 1436 h 1527"/>
                    <a:gd name="T86" fmla="*/ 992 w 1128"/>
                    <a:gd name="T87" fmla="*/ 1527 h 1527"/>
                    <a:gd name="T88" fmla="*/ 992 w 1128"/>
                    <a:gd name="T89" fmla="*/ 1424 h 1527"/>
                    <a:gd name="T90" fmla="*/ 1060 w 1128"/>
                    <a:gd name="T91" fmla="*/ 1233 h 1527"/>
                    <a:gd name="T92" fmla="*/ 1128 w 1128"/>
                    <a:gd name="T93" fmla="*/ 985 h 1527"/>
                    <a:gd name="T94" fmla="*/ 1105 w 1128"/>
                    <a:gd name="T95" fmla="*/ 805 h 1527"/>
                    <a:gd name="T96" fmla="*/ 1015 w 1128"/>
                    <a:gd name="T97" fmla="*/ 609 h 1527"/>
                    <a:gd name="T98" fmla="*/ 1000 w 1128"/>
                    <a:gd name="T99" fmla="*/ 390 h 1527"/>
                    <a:gd name="T100" fmla="*/ 970 w 1128"/>
                    <a:gd name="T101" fmla="*/ 241 h 1527"/>
                    <a:gd name="T102" fmla="*/ 922 w 1128"/>
                    <a:gd name="T103" fmla="*/ 130 h 1527"/>
                    <a:gd name="T104" fmla="*/ 862 w 1128"/>
                    <a:gd name="T105" fmla="*/ 105 h 1527"/>
                    <a:gd name="T106" fmla="*/ 907 w 1128"/>
                    <a:gd name="T107" fmla="*/ 175 h 1527"/>
                    <a:gd name="T108" fmla="*/ 922 w 1128"/>
                    <a:gd name="T109" fmla="*/ 256 h 1527"/>
                    <a:gd name="T110" fmla="*/ 924 w 1128"/>
                    <a:gd name="T111" fmla="*/ 331 h 1527"/>
                    <a:gd name="T112" fmla="*/ 902 w 1128"/>
                    <a:gd name="T113" fmla="*/ 405 h 1527"/>
                    <a:gd name="T114" fmla="*/ 775 w 1128"/>
                    <a:gd name="T115" fmla="*/ 339 h 15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1527"/>
                    <a:gd name="T176" fmla="*/ 1128 w 1128"/>
                    <a:gd name="T177" fmla="*/ 1527 h 15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1527">
                      <a:moveTo>
                        <a:pt x="775" y="339"/>
                      </a:moveTo>
                      <a:lnTo>
                        <a:pt x="747" y="471"/>
                      </a:lnTo>
                      <a:lnTo>
                        <a:pt x="672" y="431"/>
                      </a:lnTo>
                      <a:lnTo>
                        <a:pt x="611" y="385"/>
                      </a:lnTo>
                      <a:lnTo>
                        <a:pt x="541" y="321"/>
                      </a:lnTo>
                      <a:lnTo>
                        <a:pt x="476" y="246"/>
                      </a:lnTo>
                      <a:lnTo>
                        <a:pt x="426" y="181"/>
                      </a:lnTo>
                      <a:lnTo>
                        <a:pt x="391" y="105"/>
                      </a:lnTo>
                      <a:lnTo>
                        <a:pt x="375" y="0"/>
                      </a:lnTo>
                      <a:lnTo>
                        <a:pt x="279" y="52"/>
                      </a:lnTo>
                      <a:lnTo>
                        <a:pt x="203" y="165"/>
                      </a:lnTo>
                      <a:lnTo>
                        <a:pt x="145" y="316"/>
                      </a:lnTo>
                      <a:lnTo>
                        <a:pt x="55" y="561"/>
                      </a:lnTo>
                      <a:lnTo>
                        <a:pt x="20" y="772"/>
                      </a:lnTo>
                      <a:lnTo>
                        <a:pt x="0" y="1008"/>
                      </a:lnTo>
                      <a:lnTo>
                        <a:pt x="0" y="1223"/>
                      </a:lnTo>
                      <a:lnTo>
                        <a:pt x="5" y="1409"/>
                      </a:lnTo>
                      <a:lnTo>
                        <a:pt x="20" y="1519"/>
                      </a:lnTo>
                      <a:lnTo>
                        <a:pt x="211" y="1519"/>
                      </a:lnTo>
                      <a:lnTo>
                        <a:pt x="135" y="1469"/>
                      </a:lnTo>
                      <a:lnTo>
                        <a:pt x="120" y="1303"/>
                      </a:lnTo>
                      <a:lnTo>
                        <a:pt x="115" y="1088"/>
                      </a:lnTo>
                      <a:lnTo>
                        <a:pt x="120" y="737"/>
                      </a:lnTo>
                      <a:lnTo>
                        <a:pt x="150" y="526"/>
                      </a:lnTo>
                      <a:lnTo>
                        <a:pt x="196" y="361"/>
                      </a:lnTo>
                      <a:lnTo>
                        <a:pt x="279" y="271"/>
                      </a:lnTo>
                      <a:lnTo>
                        <a:pt x="335" y="261"/>
                      </a:lnTo>
                      <a:lnTo>
                        <a:pt x="426" y="281"/>
                      </a:lnTo>
                      <a:lnTo>
                        <a:pt x="481" y="316"/>
                      </a:lnTo>
                      <a:lnTo>
                        <a:pt x="531" y="361"/>
                      </a:lnTo>
                      <a:lnTo>
                        <a:pt x="571" y="441"/>
                      </a:lnTo>
                      <a:lnTo>
                        <a:pt x="586" y="541"/>
                      </a:lnTo>
                      <a:lnTo>
                        <a:pt x="561" y="702"/>
                      </a:lnTo>
                      <a:lnTo>
                        <a:pt x="571" y="832"/>
                      </a:lnTo>
                      <a:lnTo>
                        <a:pt x="581" y="993"/>
                      </a:lnTo>
                      <a:lnTo>
                        <a:pt x="586" y="1108"/>
                      </a:lnTo>
                      <a:lnTo>
                        <a:pt x="576" y="1163"/>
                      </a:lnTo>
                      <a:lnTo>
                        <a:pt x="624" y="1195"/>
                      </a:lnTo>
                      <a:lnTo>
                        <a:pt x="617" y="1238"/>
                      </a:lnTo>
                      <a:lnTo>
                        <a:pt x="672" y="1273"/>
                      </a:lnTo>
                      <a:lnTo>
                        <a:pt x="662" y="1308"/>
                      </a:lnTo>
                      <a:lnTo>
                        <a:pt x="729" y="1376"/>
                      </a:lnTo>
                      <a:lnTo>
                        <a:pt x="790" y="1436"/>
                      </a:lnTo>
                      <a:lnTo>
                        <a:pt x="992" y="1527"/>
                      </a:lnTo>
                      <a:lnTo>
                        <a:pt x="992" y="1424"/>
                      </a:lnTo>
                      <a:lnTo>
                        <a:pt x="1060" y="1233"/>
                      </a:lnTo>
                      <a:lnTo>
                        <a:pt x="1128" y="985"/>
                      </a:lnTo>
                      <a:lnTo>
                        <a:pt x="1105" y="805"/>
                      </a:lnTo>
                      <a:lnTo>
                        <a:pt x="1015" y="609"/>
                      </a:lnTo>
                      <a:lnTo>
                        <a:pt x="1000" y="390"/>
                      </a:lnTo>
                      <a:lnTo>
                        <a:pt x="970" y="241"/>
                      </a:lnTo>
                      <a:lnTo>
                        <a:pt x="922" y="130"/>
                      </a:lnTo>
                      <a:lnTo>
                        <a:pt x="862" y="105"/>
                      </a:lnTo>
                      <a:lnTo>
                        <a:pt x="907" y="175"/>
                      </a:lnTo>
                      <a:lnTo>
                        <a:pt x="922" y="256"/>
                      </a:lnTo>
                      <a:lnTo>
                        <a:pt x="924" y="331"/>
                      </a:lnTo>
                      <a:lnTo>
                        <a:pt x="902" y="405"/>
                      </a:lnTo>
                      <a:lnTo>
                        <a:pt x="775" y="339"/>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1" name="Freeform 56"/>
                <p:cNvSpPr>
                  <a:spLocks noChangeAspect="1"/>
                </p:cNvSpPr>
                <p:nvPr/>
              </p:nvSpPr>
              <p:spPr bwMode="auto">
                <a:xfrm>
                  <a:off x="2386" y="2112"/>
                  <a:ext cx="1173" cy="1210"/>
                </a:xfrm>
                <a:custGeom>
                  <a:avLst/>
                  <a:gdLst>
                    <a:gd name="T0" fmla="*/ 1173 w 1173"/>
                    <a:gd name="T1" fmla="*/ 992 h 1210"/>
                    <a:gd name="T2" fmla="*/ 1128 w 1173"/>
                    <a:gd name="T3" fmla="*/ 1052 h 1210"/>
                    <a:gd name="T4" fmla="*/ 1113 w 1173"/>
                    <a:gd name="T5" fmla="*/ 1135 h 1210"/>
                    <a:gd name="T6" fmla="*/ 1113 w 1173"/>
                    <a:gd name="T7" fmla="*/ 1210 h 1210"/>
                    <a:gd name="T8" fmla="*/ 301 w 1173"/>
                    <a:gd name="T9" fmla="*/ 1135 h 1210"/>
                    <a:gd name="T10" fmla="*/ 211 w 1173"/>
                    <a:gd name="T11" fmla="*/ 1113 h 1210"/>
                    <a:gd name="T12" fmla="*/ 181 w 1173"/>
                    <a:gd name="T13" fmla="*/ 1075 h 1210"/>
                    <a:gd name="T14" fmla="*/ 211 w 1173"/>
                    <a:gd name="T15" fmla="*/ 947 h 1210"/>
                    <a:gd name="T16" fmla="*/ 241 w 1173"/>
                    <a:gd name="T17" fmla="*/ 857 h 1210"/>
                    <a:gd name="T18" fmla="*/ 226 w 1173"/>
                    <a:gd name="T19" fmla="*/ 737 h 1210"/>
                    <a:gd name="T20" fmla="*/ 196 w 1173"/>
                    <a:gd name="T21" fmla="*/ 631 h 1210"/>
                    <a:gd name="T22" fmla="*/ 151 w 1173"/>
                    <a:gd name="T23" fmla="*/ 549 h 1210"/>
                    <a:gd name="T24" fmla="*/ 128 w 1173"/>
                    <a:gd name="T25" fmla="*/ 503 h 1210"/>
                    <a:gd name="T26" fmla="*/ 151 w 1173"/>
                    <a:gd name="T27" fmla="*/ 413 h 1210"/>
                    <a:gd name="T28" fmla="*/ 143 w 1173"/>
                    <a:gd name="T29" fmla="*/ 383 h 1210"/>
                    <a:gd name="T30" fmla="*/ 128 w 1173"/>
                    <a:gd name="T31" fmla="*/ 443 h 1210"/>
                    <a:gd name="T32" fmla="*/ 121 w 1173"/>
                    <a:gd name="T33" fmla="*/ 466 h 1210"/>
                    <a:gd name="T34" fmla="*/ 106 w 1173"/>
                    <a:gd name="T35" fmla="*/ 353 h 1210"/>
                    <a:gd name="T36" fmla="*/ 98 w 1173"/>
                    <a:gd name="T37" fmla="*/ 256 h 1210"/>
                    <a:gd name="T38" fmla="*/ 83 w 1173"/>
                    <a:gd name="T39" fmla="*/ 135 h 1210"/>
                    <a:gd name="T40" fmla="*/ 30 w 1173"/>
                    <a:gd name="T41" fmla="*/ 53 h 1210"/>
                    <a:gd name="T42" fmla="*/ 23 w 1173"/>
                    <a:gd name="T43" fmla="*/ 37 h 1210"/>
                    <a:gd name="T44" fmla="*/ 0 w 1173"/>
                    <a:gd name="T45" fmla="*/ 0 h 1210"/>
                    <a:gd name="T46" fmla="*/ 68 w 1173"/>
                    <a:gd name="T47" fmla="*/ 60 h 1210"/>
                    <a:gd name="T48" fmla="*/ 91 w 1173"/>
                    <a:gd name="T49" fmla="*/ 113 h 1210"/>
                    <a:gd name="T50" fmla="*/ 136 w 1173"/>
                    <a:gd name="T51" fmla="*/ 188 h 1210"/>
                    <a:gd name="T52" fmla="*/ 128 w 1173"/>
                    <a:gd name="T53" fmla="*/ 233 h 1210"/>
                    <a:gd name="T54" fmla="*/ 143 w 1173"/>
                    <a:gd name="T55" fmla="*/ 308 h 1210"/>
                    <a:gd name="T56" fmla="*/ 174 w 1173"/>
                    <a:gd name="T57" fmla="*/ 383 h 1210"/>
                    <a:gd name="T58" fmla="*/ 241 w 1173"/>
                    <a:gd name="T59" fmla="*/ 488 h 1210"/>
                    <a:gd name="T60" fmla="*/ 316 w 1173"/>
                    <a:gd name="T61" fmla="*/ 616 h 1210"/>
                    <a:gd name="T62" fmla="*/ 353 w 1173"/>
                    <a:gd name="T63" fmla="*/ 647 h 1210"/>
                    <a:gd name="T64" fmla="*/ 316 w 1173"/>
                    <a:gd name="T65" fmla="*/ 677 h 1210"/>
                    <a:gd name="T66" fmla="*/ 279 w 1173"/>
                    <a:gd name="T67" fmla="*/ 729 h 1210"/>
                    <a:gd name="T68" fmla="*/ 256 w 1173"/>
                    <a:gd name="T69" fmla="*/ 790 h 1210"/>
                    <a:gd name="T70" fmla="*/ 301 w 1173"/>
                    <a:gd name="T71" fmla="*/ 729 h 1210"/>
                    <a:gd name="T72" fmla="*/ 338 w 1173"/>
                    <a:gd name="T73" fmla="*/ 692 h 1210"/>
                    <a:gd name="T74" fmla="*/ 368 w 1173"/>
                    <a:gd name="T75" fmla="*/ 677 h 1210"/>
                    <a:gd name="T76" fmla="*/ 406 w 1173"/>
                    <a:gd name="T77" fmla="*/ 729 h 1210"/>
                    <a:gd name="T78" fmla="*/ 361 w 1173"/>
                    <a:gd name="T79" fmla="*/ 760 h 1210"/>
                    <a:gd name="T80" fmla="*/ 293 w 1173"/>
                    <a:gd name="T81" fmla="*/ 797 h 1210"/>
                    <a:gd name="T82" fmla="*/ 256 w 1173"/>
                    <a:gd name="T83" fmla="*/ 850 h 1210"/>
                    <a:gd name="T84" fmla="*/ 241 w 1173"/>
                    <a:gd name="T85" fmla="*/ 888 h 1210"/>
                    <a:gd name="T86" fmla="*/ 293 w 1173"/>
                    <a:gd name="T87" fmla="*/ 835 h 1210"/>
                    <a:gd name="T88" fmla="*/ 346 w 1173"/>
                    <a:gd name="T89" fmla="*/ 790 h 1210"/>
                    <a:gd name="T90" fmla="*/ 406 w 1173"/>
                    <a:gd name="T91" fmla="*/ 760 h 1210"/>
                    <a:gd name="T92" fmla="*/ 481 w 1173"/>
                    <a:gd name="T93" fmla="*/ 797 h 1210"/>
                    <a:gd name="T94" fmla="*/ 542 w 1173"/>
                    <a:gd name="T95" fmla="*/ 842 h 1210"/>
                    <a:gd name="T96" fmla="*/ 617 w 1173"/>
                    <a:gd name="T97" fmla="*/ 872 h 1210"/>
                    <a:gd name="T98" fmla="*/ 534 w 1173"/>
                    <a:gd name="T99" fmla="*/ 880 h 1210"/>
                    <a:gd name="T100" fmla="*/ 399 w 1173"/>
                    <a:gd name="T101" fmla="*/ 954 h 1210"/>
                    <a:gd name="T102" fmla="*/ 519 w 1173"/>
                    <a:gd name="T103" fmla="*/ 917 h 1210"/>
                    <a:gd name="T104" fmla="*/ 602 w 1173"/>
                    <a:gd name="T105" fmla="*/ 895 h 1210"/>
                    <a:gd name="T106" fmla="*/ 685 w 1173"/>
                    <a:gd name="T107" fmla="*/ 895 h 1210"/>
                    <a:gd name="T108" fmla="*/ 798 w 1173"/>
                    <a:gd name="T109" fmla="*/ 917 h 1210"/>
                    <a:gd name="T110" fmla="*/ 932 w 1173"/>
                    <a:gd name="T111" fmla="*/ 947 h 1210"/>
                    <a:gd name="T112" fmla="*/ 1173 w 1173"/>
                    <a:gd name="T113" fmla="*/ 992 h 12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3"/>
                    <a:gd name="T172" fmla="*/ 0 h 1210"/>
                    <a:gd name="T173" fmla="*/ 1173 w 1173"/>
                    <a:gd name="T174" fmla="*/ 1210 h 12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3" h="1210">
                      <a:moveTo>
                        <a:pt x="1173" y="992"/>
                      </a:moveTo>
                      <a:lnTo>
                        <a:pt x="1128" y="1052"/>
                      </a:lnTo>
                      <a:lnTo>
                        <a:pt x="1113" y="1135"/>
                      </a:lnTo>
                      <a:lnTo>
                        <a:pt x="1113" y="1210"/>
                      </a:lnTo>
                      <a:lnTo>
                        <a:pt x="301" y="1135"/>
                      </a:lnTo>
                      <a:lnTo>
                        <a:pt x="211" y="1113"/>
                      </a:lnTo>
                      <a:lnTo>
                        <a:pt x="181" y="1075"/>
                      </a:lnTo>
                      <a:lnTo>
                        <a:pt x="211" y="947"/>
                      </a:lnTo>
                      <a:lnTo>
                        <a:pt x="241" y="857"/>
                      </a:lnTo>
                      <a:lnTo>
                        <a:pt x="226" y="737"/>
                      </a:lnTo>
                      <a:lnTo>
                        <a:pt x="196" y="631"/>
                      </a:lnTo>
                      <a:lnTo>
                        <a:pt x="151" y="549"/>
                      </a:lnTo>
                      <a:lnTo>
                        <a:pt x="128" y="503"/>
                      </a:lnTo>
                      <a:lnTo>
                        <a:pt x="151" y="413"/>
                      </a:lnTo>
                      <a:lnTo>
                        <a:pt x="143" y="383"/>
                      </a:lnTo>
                      <a:lnTo>
                        <a:pt x="128" y="443"/>
                      </a:lnTo>
                      <a:lnTo>
                        <a:pt x="121" y="466"/>
                      </a:lnTo>
                      <a:lnTo>
                        <a:pt x="106" y="353"/>
                      </a:lnTo>
                      <a:lnTo>
                        <a:pt x="98" y="256"/>
                      </a:lnTo>
                      <a:lnTo>
                        <a:pt x="83" y="135"/>
                      </a:lnTo>
                      <a:lnTo>
                        <a:pt x="30" y="53"/>
                      </a:lnTo>
                      <a:lnTo>
                        <a:pt x="23" y="37"/>
                      </a:lnTo>
                      <a:lnTo>
                        <a:pt x="0" y="0"/>
                      </a:lnTo>
                      <a:lnTo>
                        <a:pt x="68" y="60"/>
                      </a:lnTo>
                      <a:lnTo>
                        <a:pt x="91" y="113"/>
                      </a:lnTo>
                      <a:lnTo>
                        <a:pt x="136" y="188"/>
                      </a:lnTo>
                      <a:lnTo>
                        <a:pt x="128" y="233"/>
                      </a:lnTo>
                      <a:lnTo>
                        <a:pt x="143" y="308"/>
                      </a:lnTo>
                      <a:lnTo>
                        <a:pt x="174" y="383"/>
                      </a:lnTo>
                      <a:lnTo>
                        <a:pt x="241" y="488"/>
                      </a:lnTo>
                      <a:lnTo>
                        <a:pt x="316" y="616"/>
                      </a:lnTo>
                      <a:lnTo>
                        <a:pt x="353" y="647"/>
                      </a:lnTo>
                      <a:lnTo>
                        <a:pt x="316" y="677"/>
                      </a:lnTo>
                      <a:lnTo>
                        <a:pt x="279" y="729"/>
                      </a:lnTo>
                      <a:lnTo>
                        <a:pt x="256" y="790"/>
                      </a:lnTo>
                      <a:lnTo>
                        <a:pt x="301" y="729"/>
                      </a:lnTo>
                      <a:lnTo>
                        <a:pt x="338" y="692"/>
                      </a:lnTo>
                      <a:lnTo>
                        <a:pt x="368" y="677"/>
                      </a:lnTo>
                      <a:lnTo>
                        <a:pt x="406" y="729"/>
                      </a:lnTo>
                      <a:lnTo>
                        <a:pt x="361" y="760"/>
                      </a:lnTo>
                      <a:lnTo>
                        <a:pt x="293" y="797"/>
                      </a:lnTo>
                      <a:lnTo>
                        <a:pt x="256" y="850"/>
                      </a:lnTo>
                      <a:lnTo>
                        <a:pt x="241" y="888"/>
                      </a:lnTo>
                      <a:lnTo>
                        <a:pt x="293" y="835"/>
                      </a:lnTo>
                      <a:lnTo>
                        <a:pt x="346" y="790"/>
                      </a:lnTo>
                      <a:lnTo>
                        <a:pt x="406" y="760"/>
                      </a:lnTo>
                      <a:lnTo>
                        <a:pt x="481" y="797"/>
                      </a:lnTo>
                      <a:lnTo>
                        <a:pt x="542" y="842"/>
                      </a:lnTo>
                      <a:lnTo>
                        <a:pt x="617" y="872"/>
                      </a:lnTo>
                      <a:lnTo>
                        <a:pt x="534" y="880"/>
                      </a:lnTo>
                      <a:lnTo>
                        <a:pt x="399" y="954"/>
                      </a:lnTo>
                      <a:lnTo>
                        <a:pt x="519" y="917"/>
                      </a:lnTo>
                      <a:lnTo>
                        <a:pt x="602" y="895"/>
                      </a:lnTo>
                      <a:lnTo>
                        <a:pt x="685" y="895"/>
                      </a:lnTo>
                      <a:lnTo>
                        <a:pt x="798" y="917"/>
                      </a:lnTo>
                      <a:lnTo>
                        <a:pt x="932" y="947"/>
                      </a:lnTo>
                      <a:lnTo>
                        <a:pt x="1173" y="992"/>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2" name="Oval 57"/>
                <p:cNvSpPr>
                  <a:spLocks noChangeAspect="1" noChangeArrowheads="1"/>
                </p:cNvSpPr>
                <p:nvPr/>
              </p:nvSpPr>
              <p:spPr bwMode="auto">
                <a:xfrm>
                  <a:off x="2278" y="2466"/>
                  <a:ext cx="60" cy="74"/>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3" name="Oval 58"/>
                <p:cNvSpPr>
                  <a:spLocks noChangeAspect="1" noChangeArrowheads="1"/>
                </p:cNvSpPr>
                <p:nvPr/>
              </p:nvSpPr>
              <p:spPr bwMode="auto">
                <a:xfrm>
                  <a:off x="2354" y="2637"/>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4" name="Oval 59"/>
                <p:cNvSpPr>
                  <a:spLocks noChangeAspect="1" noChangeArrowheads="1"/>
                </p:cNvSpPr>
                <p:nvPr/>
              </p:nvSpPr>
              <p:spPr bwMode="auto">
                <a:xfrm>
                  <a:off x="2399" y="2802"/>
                  <a:ext cx="59" cy="75"/>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5" name="Oval 60"/>
                <p:cNvSpPr>
                  <a:spLocks noChangeAspect="1" noChangeArrowheads="1"/>
                </p:cNvSpPr>
                <p:nvPr/>
              </p:nvSpPr>
              <p:spPr bwMode="auto">
                <a:xfrm>
                  <a:off x="2414" y="2963"/>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 name="Oval 61"/>
                <p:cNvSpPr>
                  <a:spLocks noChangeAspect="1" noChangeArrowheads="1"/>
                </p:cNvSpPr>
                <p:nvPr/>
              </p:nvSpPr>
              <p:spPr bwMode="auto">
                <a:xfrm>
                  <a:off x="2389" y="3159"/>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7" name="Oval 62"/>
                <p:cNvSpPr>
                  <a:spLocks noChangeAspect="1" noChangeArrowheads="1"/>
                </p:cNvSpPr>
                <p:nvPr/>
              </p:nvSpPr>
              <p:spPr bwMode="auto">
                <a:xfrm>
                  <a:off x="2344" y="3350"/>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00" name="Group 63"/>
              <p:cNvGrpSpPr>
                <a:grpSpLocks noChangeAspect="1"/>
              </p:cNvGrpSpPr>
              <p:nvPr/>
            </p:nvGrpSpPr>
            <p:grpSpPr bwMode="auto">
              <a:xfrm>
                <a:off x="1912" y="1099"/>
                <a:ext cx="879" cy="1173"/>
                <a:chOff x="1912" y="1099"/>
                <a:chExt cx="879" cy="1173"/>
              </a:xfrm>
            </p:grpSpPr>
            <p:sp>
              <p:nvSpPr>
                <p:cNvPr id="1101" name="Freeform 64"/>
                <p:cNvSpPr>
                  <a:spLocks noChangeAspect="1"/>
                </p:cNvSpPr>
                <p:nvPr/>
              </p:nvSpPr>
              <p:spPr bwMode="auto">
                <a:xfrm>
                  <a:off x="1912" y="1576"/>
                  <a:ext cx="452" cy="696"/>
                </a:xfrm>
                <a:custGeom>
                  <a:avLst/>
                  <a:gdLst>
                    <a:gd name="T0" fmla="*/ 452 w 452"/>
                    <a:gd name="T1" fmla="*/ 422 h 696"/>
                    <a:gd name="T2" fmla="*/ 403 w 452"/>
                    <a:gd name="T3" fmla="*/ 486 h 696"/>
                    <a:gd name="T4" fmla="*/ 380 w 452"/>
                    <a:gd name="T5" fmla="*/ 546 h 696"/>
                    <a:gd name="T6" fmla="*/ 391 w 452"/>
                    <a:gd name="T7" fmla="*/ 629 h 696"/>
                    <a:gd name="T8" fmla="*/ 373 w 452"/>
                    <a:gd name="T9" fmla="*/ 678 h 696"/>
                    <a:gd name="T10" fmla="*/ 331 w 452"/>
                    <a:gd name="T11" fmla="*/ 696 h 696"/>
                    <a:gd name="T12" fmla="*/ 271 w 452"/>
                    <a:gd name="T13" fmla="*/ 696 h 696"/>
                    <a:gd name="T14" fmla="*/ 207 w 452"/>
                    <a:gd name="T15" fmla="*/ 674 h 696"/>
                    <a:gd name="T16" fmla="*/ 154 w 452"/>
                    <a:gd name="T17" fmla="*/ 644 h 696"/>
                    <a:gd name="T18" fmla="*/ 101 w 452"/>
                    <a:gd name="T19" fmla="*/ 595 h 696"/>
                    <a:gd name="T20" fmla="*/ 71 w 452"/>
                    <a:gd name="T21" fmla="*/ 557 h 696"/>
                    <a:gd name="T22" fmla="*/ 37 w 452"/>
                    <a:gd name="T23" fmla="*/ 497 h 696"/>
                    <a:gd name="T24" fmla="*/ 15 w 452"/>
                    <a:gd name="T25" fmla="*/ 437 h 696"/>
                    <a:gd name="T26" fmla="*/ 0 w 452"/>
                    <a:gd name="T27" fmla="*/ 380 h 696"/>
                    <a:gd name="T28" fmla="*/ 4 w 452"/>
                    <a:gd name="T29" fmla="*/ 316 h 696"/>
                    <a:gd name="T30" fmla="*/ 45 w 452"/>
                    <a:gd name="T31" fmla="*/ 241 h 696"/>
                    <a:gd name="T32" fmla="*/ 64 w 452"/>
                    <a:gd name="T33" fmla="*/ 181 h 696"/>
                    <a:gd name="T34" fmla="*/ 71 w 452"/>
                    <a:gd name="T35" fmla="*/ 113 h 696"/>
                    <a:gd name="T36" fmla="*/ 79 w 452"/>
                    <a:gd name="T37" fmla="*/ 0 h 696"/>
                    <a:gd name="T38" fmla="*/ 207 w 452"/>
                    <a:gd name="T39" fmla="*/ 181 h 696"/>
                    <a:gd name="T40" fmla="*/ 384 w 452"/>
                    <a:gd name="T41" fmla="*/ 358 h 696"/>
                    <a:gd name="T42" fmla="*/ 452 w 452"/>
                    <a:gd name="T43" fmla="*/ 422 h 6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2"/>
                    <a:gd name="T67" fmla="*/ 0 h 696"/>
                    <a:gd name="T68" fmla="*/ 452 w 452"/>
                    <a:gd name="T69" fmla="*/ 696 h 6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2" h="696">
                      <a:moveTo>
                        <a:pt x="452" y="422"/>
                      </a:moveTo>
                      <a:lnTo>
                        <a:pt x="403" y="486"/>
                      </a:lnTo>
                      <a:lnTo>
                        <a:pt x="380" y="546"/>
                      </a:lnTo>
                      <a:lnTo>
                        <a:pt x="391" y="629"/>
                      </a:lnTo>
                      <a:lnTo>
                        <a:pt x="373" y="678"/>
                      </a:lnTo>
                      <a:lnTo>
                        <a:pt x="331" y="696"/>
                      </a:lnTo>
                      <a:lnTo>
                        <a:pt x="271" y="696"/>
                      </a:lnTo>
                      <a:lnTo>
                        <a:pt x="207" y="674"/>
                      </a:lnTo>
                      <a:lnTo>
                        <a:pt x="154" y="644"/>
                      </a:lnTo>
                      <a:lnTo>
                        <a:pt x="101" y="595"/>
                      </a:lnTo>
                      <a:lnTo>
                        <a:pt x="71" y="557"/>
                      </a:lnTo>
                      <a:lnTo>
                        <a:pt x="37" y="497"/>
                      </a:lnTo>
                      <a:lnTo>
                        <a:pt x="15" y="437"/>
                      </a:lnTo>
                      <a:lnTo>
                        <a:pt x="0" y="380"/>
                      </a:lnTo>
                      <a:lnTo>
                        <a:pt x="4" y="316"/>
                      </a:lnTo>
                      <a:lnTo>
                        <a:pt x="45" y="241"/>
                      </a:lnTo>
                      <a:lnTo>
                        <a:pt x="64" y="181"/>
                      </a:lnTo>
                      <a:lnTo>
                        <a:pt x="71" y="113"/>
                      </a:lnTo>
                      <a:lnTo>
                        <a:pt x="79" y="0"/>
                      </a:lnTo>
                      <a:lnTo>
                        <a:pt x="207" y="181"/>
                      </a:lnTo>
                      <a:lnTo>
                        <a:pt x="384" y="358"/>
                      </a:lnTo>
                      <a:lnTo>
                        <a:pt x="452" y="422"/>
                      </a:lnTo>
                      <a:close/>
                    </a:path>
                  </a:pathLst>
                </a:custGeom>
                <a:solidFill>
                  <a:srgbClr val="FFC080"/>
                </a:solidFill>
                <a:ln w="12700">
                  <a:solidFill>
                    <a:srgbClr val="402000"/>
                  </a:solidFill>
                  <a:round/>
                  <a:headEnd/>
                  <a:tailEnd/>
                </a:ln>
              </p:spPr>
              <p:txBody>
                <a:bodyPr/>
                <a:lstStyle/>
                <a:p>
                  <a:endParaRPr lang="zh-CN" altLang="en-US"/>
                </a:p>
              </p:txBody>
            </p:sp>
            <p:sp>
              <p:nvSpPr>
                <p:cNvPr id="1102" name="Freeform 65"/>
                <p:cNvSpPr>
                  <a:spLocks noChangeAspect="1"/>
                </p:cNvSpPr>
                <p:nvPr/>
              </p:nvSpPr>
              <p:spPr bwMode="auto">
                <a:xfrm>
                  <a:off x="1951" y="1177"/>
                  <a:ext cx="783" cy="864"/>
                </a:xfrm>
                <a:custGeom>
                  <a:avLst/>
                  <a:gdLst>
                    <a:gd name="T0" fmla="*/ 783 w 783"/>
                    <a:gd name="T1" fmla="*/ 233 h 864"/>
                    <a:gd name="T2" fmla="*/ 772 w 783"/>
                    <a:gd name="T3" fmla="*/ 305 h 864"/>
                    <a:gd name="T4" fmla="*/ 742 w 783"/>
                    <a:gd name="T5" fmla="*/ 376 h 864"/>
                    <a:gd name="T6" fmla="*/ 733 w 783"/>
                    <a:gd name="T7" fmla="*/ 449 h 864"/>
                    <a:gd name="T8" fmla="*/ 733 w 783"/>
                    <a:gd name="T9" fmla="*/ 521 h 864"/>
                    <a:gd name="T10" fmla="*/ 710 w 783"/>
                    <a:gd name="T11" fmla="*/ 577 h 864"/>
                    <a:gd name="T12" fmla="*/ 680 w 783"/>
                    <a:gd name="T13" fmla="*/ 622 h 864"/>
                    <a:gd name="T14" fmla="*/ 635 w 783"/>
                    <a:gd name="T15" fmla="*/ 671 h 864"/>
                    <a:gd name="T16" fmla="*/ 563 w 783"/>
                    <a:gd name="T17" fmla="*/ 826 h 864"/>
                    <a:gd name="T18" fmla="*/ 499 w 783"/>
                    <a:gd name="T19" fmla="*/ 861 h 864"/>
                    <a:gd name="T20" fmla="*/ 430 w 783"/>
                    <a:gd name="T21" fmla="*/ 861 h 864"/>
                    <a:gd name="T22" fmla="*/ 356 w 783"/>
                    <a:gd name="T23" fmla="*/ 838 h 864"/>
                    <a:gd name="T24" fmla="*/ 256 w 783"/>
                    <a:gd name="T25" fmla="*/ 789 h 864"/>
                    <a:gd name="T26" fmla="*/ 183 w 783"/>
                    <a:gd name="T27" fmla="*/ 744 h 864"/>
                    <a:gd name="T28" fmla="*/ 113 w 783"/>
                    <a:gd name="T29" fmla="*/ 680 h 864"/>
                    <a:gd name="T30" fmla="*/ 81 w 783"/>
                    <a:gd name="T31" fmla="*/ 581 h 864"/>
                    <a:gd name="T32" fmla="*/ 74 w 783"/>
                    <a:gd name="T33" fmla="*/ 468 h 864"/>
                    <a:gd name="T34" fmla="*/ 36 w 783"/>
                    <a:gd name="T35" fmla="*/ 445 h 864"/>
                    <a:gd name="T36" fmla="*/ 21 w 783"/>
                    <a:gd name="T37" fmla="*/ 396 h 864"/>
                    <a:gd name="T38" fmla="*/ 6 w 783"/>
                    <a:gd name="T39" fmla="*/ 336 h 864"/>
                    <a:gd name="T40" fmla="*/ 4 w 783"/>
                    <a:gd name="T41" fmla="*/ 281 h 864"/>
                    <a:gd name="T42" fmla="*/ 17 w 783"/>
                    <a:gd name="T43" fmla="*/ 229 h 864"/>
                    <a:gd name="T44" fmla="*/ 64 w 783"/>
                    <a:gd name="T45" fmla="*/ 217 h 864"/>
                    <a:gd name="T46" fmla="*/ 98 w 783"/>
                    <a:gd name="T47" fmla="*/ 251 h 864"/>
                    <a:gd name="T48" fmla="*/ 202 w 783"/>
                    <a:gd name="T49" fmla="*/ 188 h 864"/>
                    <a:gd name="T50" fmla="*/ 269 w 783"/>
                    <a:gd name="T51" fmla="*/ 46 h 864"/>
                    <a:gd name="T52" fmla="*/ 322 w 783"/>
                    <a:gd name="T53" fmla="*/ 3 h 864"/>
                    <a:gd name="T54" fmla="*/ 394 w 783"/>
                    <a:gd name="T55" fmla="*/ 0 h 864"/>
                    <a:gd name="T56" fmla="*/ 458 w 783"/>
                    <a:gd name="T57" fmla="*/ 203 h 864"/>
                    <a:gd name="T58" fmla="*/ 597 w 783"/>
                    <a:gd name="T59" fmla="*/ 210 h 864"/>
                    <a:gd name="T60" fmla="*/ 635 w 783"/>
                    <a:gd name="T61" fmla="*/ 214 h 864"/>
                    <a:gd name="T62" fmla="*/ 763 w 783"/>
                    <a:gd name="T63" fmla="*/ 241 h 8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83"/>
                    <a:gd name="T97" fmla="*/ 0 h 864"/>
                    <a:gd name="T98" fmla="*/ 783 w 783"/>
                    <a:gd name="T99" fmla="*/ 864 h 8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83" h="864">
                      <a:moveTo>
                        <a:pt x="778" y="159"/>
                      </a:moveTo>
                      <a:lnTo>
                        <a:pt x="783" y="233"/>
                      </a:lnTo>
                      <a:lnTo>
                        <a:pt x="780" y="271"/>
                      </a:lnTo>
                      <a:lnTo>
                        <a:pt x="772" y="305"/>
                      </a:lnTo>
                      <a:lnTo>
                        <a:pt x="757" y="343"/>
                      </a:lnTo>
                      <a:lnTo>
                        <a:pt x="742" y="376"/>
                      </a:lnTo>
                      <a:lnTo>
                        <a:pt x="735" y="407"/>
                      </a:lnTo>
                      <a:lnTo>
                        <a:pt x="733" y="449"/>
                      </a:lnTo>
                      <a:lnTo>
                        <a:pt x="735" y="492"/>
                      </a:lnTo>
                      <a:lnTo>
                        <a:pt x="733" y="521"/>
                      </a:lnTo>
                      <a:lnTo>
                        <a:pt x="723" y="550"/>
                      </a:lnTo>
                      <a:lnTo>
                        <a:pt x="710" y="577"/>
                      </a:lnTo>
                      <a:lnTo>
                        <a:pt x="699" y="599"/>
                      </a:lnTo>
                      <a:lnTo>
                        <a:pt x="680" y="622"/>
                      </a:lnTo>
                      <a:lnTo>
                        <a:pt x="658" y="642"/>
                      </a:lnTo>
                      <a:lnTo>
                        <a:pt x="635" y="671"/>
                      </a:lnTo>
                      <a:lnTo>
                        <a:pt x="590" y="743"/>
                      </a:lnTo>
                      <a:lnTo>
                        <a:pt x="563" y="826"/>
                      </a:lnTo>
                      <a:lnTo>
                        <a:pt x="539" y="849"/>
                      </a:lnTo>
                      <a:lnTo>
                        <a:pt x="499" y="861"/>
                      </a:lnTo>
                      <a:lnTo>
                        <a:pt x="462" y="864"/>
                      </a:lnTo>
                      <a:lnTo>
                        <a:pt x="430" y="861"/>
                      </a:lnTo>
                      <a:lnTo>
                        <a:pt x="392" y="851"/>
                      </a:lnTo>
                      <a:lnTo>
                        <a:pt x="356" y="838"/>
                      </a:lnTo>
                      <a:lnTo>
                        <a:pt x="302" y="812"/>
                      </a:lnTo>
                      <a:lnTo>
                        <a:pt x="256" y="789"/>
                      </a:lnTo>
                      <a:lnTo>
                        <a:pt x="221" y="770"/>
                      </a:lnTo>
                      <a:lnTo>
                        <a:pt x="183" y="744"/>
                      </a:lnTo>
                      <a:lnTo>
                        <a:pt x="143" y="714"/>
                      </a:lnTo>
                      <a:lnTo>
                        <a:pt x="113" y="680"/>
                      </a:lnTo>
                      <a:lnTo>
                        <a:pt x="93" y="645"/>
                      </a:lnTo>
                      <a:lnTo>
                        <a:pt x="81" y="581"/>
                      </a:lnTo>
                      <a:lnTo>
                        <a:pt x="74" y="517"/>
                      </a:lnTo>
                      <a:lnTo>
                        <a:pt x="74" y="468"/>
                      </a:lnTo>
                      <a:lnTo>
                        <a:pt x="55" y="458"/>
                      </a:lnTo>
                      <a:lnTo>
                        <a:pt x="36" y="445"/>
                      </a:lnTo>
                      <a:lnTo>
                        <a:pt x="27" y="424"/>
                      </a:lnTo>
                      <a:lnTo>
                        <a:pt x="21" y="396"/>
                      </a:lnTo>
                      <a:lnTo>
                        <a:pt x="10" y="366"/>
                      </a:lnTo>
                      <a:lnTo>
                        <a:pt x="6" y="336"/>
                      </a:lnTo>
                      <a:lnTo>
                        <a:pt x="0" y="302"/>
                      </a:lnTo>
                      <a:lnTo>
                        <a:pt x="4" y="281"/>
                      </a:lnTo>
                      <a:lnTo>
                        <a:pt x="6" y="255"/>
                      </a:lnTo>
                      <a:lnTo>
                        <a:pt x="17" y="229"/>
                      </a:lnTo>
                      <a:lnTo>
                        <a:pt x="40" y="217"/>
                      </a:lnTo>
                      <a:lnTo>
                        <a:pt x="64" y="217"/>
                      </a:lnTo>
                      <a:lnTo>
                        <a:pt x="83" y="229"/>
                      </a:lnTo>
                      <a:lnTo>
                        <a:pt x="98" y="251"/>
                      </a:lnTo>
                      <a:lnTo>
                        <a:pt x="113" y="296"/>
                      </a:lnTo>
                      <a:lnTo>
                        <a:pt x="202" y="188"/>
                      </a:lnTo>
                      <a:lnTo>
                        <a:pt x="270" y="199"/>
                      </a:lnTo>
                      <a:lnTo>
                        <a:pt x="269" y="46"/>
                      </a:lnTo>
                      <a:lnTo>
                        <a:pt x="307" y="192"/>
                      </a:lnTo>
                      <a:lnTo>
                        <a:pt x="322" y="3"/>
                      </a:lnTo>
                      <a:lnTo>
                        <a:pt x="356" y="192"/>
                      </a:lnTo>
                      <a:lnTo>
                        <a:pt x="394" y="0"/>
                      </a:lnTo>
                      <a:lnTo>
                        <a:pt x="386" y="199"/>
                      </a:lnTo>
                      <a:lnTo>
                        <a:pt x="458" y="203"/>
                      </a:lnTo>
                      <a:lnTo>
                        <a:pt x="522" y="203"/>
                      </a:lnTo>
                      <a:lnTo>
                        <a:pt x="597" y="210"/>
                      </a:lnTo>
                      <a:lnTo>
                        <a:pt x="620" y="65"/>
                      </a:lnTo>
                      <a:lnTo>
                        <a:pt x="635" y="214"/>
                      </a:lnTo>
                      <a:lnTo>
                        <a:pt x="707" y="229"/>
                      </a:lnTo>
                      <a:lnTo>
                        <a:pt x="763" y="241"/>
                      </a:lnTo>
                      <a:lnTo>
                        <a:pt x="778" y="159"/>
                      </a:lnTo>
                      <a:close/>
                    </a:path>
                  </a:pathLst>
                </a:custGeom>
                <a:solidFill>
                  <a:srgbClr val="FFC080"/>
                </a:solidFill>
                <a:ln w="12700">
                  <a:solidFill>
                    <a:srgbClr val="402000"/>
                  </a:solidFill>
                  <a:round/>
                  <a:headEnd/>
                  <a:tailEnd/>
                </a:ln>
              </p:spPr>
              <p:txBody>
                <a:bodyPr/>
                <a:lstStyle/>
                <a:p>
                  <a:endParaRPr lang="zh-CN" altLang="en-US"/>
                </a:p>
              </p:txBody>
            </p:sp>
            <p:sp>
              <p:nvSpPr>
                <p:cNvPr id="1103" name="Freeform 66"/>
                <p:cNvSpPr>
                  <a:spLocks noChangeAspect="1"/>
                </p:cNvSpPr>
                <p:nvPr/>
              </p:nvSpPr>
              <p:spPr bwMode="auto">
                <a:xfrm>
                  <a:off x="1970" y="1416"/>
                  <a:ext cx="58" cy="154"/>
                </a:xfrm>
                <a:custGeom>
                  <a:avLst/>
                  <a:gdLst>
                    <a:gd name="T0" fmla="*/ 58 w 58"/>
                    <a:gd name="T1" fmla="*/ 37 h 154"/>
                    <a:gd name="T2" fmla="*/ 47 w 58"/>
                    <a:gd name="T3" fmla="*/ 2 h 154"/>
                    <a:gd name="T4" fmla="*/ 33 w 58"/>
                    <a:gd name="T5" fmla="*/ 0 h 154"/>
                    <a:gd name="T6" fmla="*/ 4 w 58"/>
                    <a:gd name="T7" fmla="*/ 37 h 154"/>
                    <a:gd name="T8" fmla="*/ 0 w 58"/>
                    <a:gd name="T9" fmla="*/ 95 h 154"/>
                    <a:gd name="T10" fmla="*/ 11 w 58"/>
                    <a:gd name="T11" fmla="*/ 148 h 154"/>
                    <a:gd name="T12" fmla="*/ 22 w 58"/>
                    <a:gd name="T13" fmla="*/ 154 h 154"/>
                    <a:gd name="T14" fmla="*/ 8 w 58"/>
                    <a:gd name="T15" fmla="*/ 110 h 154"/>
                    <a:gd name="T16" fmla="*/ 10 w 58"/>
                    <a:gd name="T17" fmla="*/ 65 h 154"/>
                    <a:gd name="T18" fmla="*/ 22 w 58"/>
                    <a:gd name="T19" fmla="*/ 37 h 154"/>
                    <a:gd name="T20" fmla="*/ 58 w 58"/>
                    <a:gd name="T21" fmla="*/ 3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154"/>
                    <a:gd name="T35" fmla="*/ 58 w 5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154">
                      <a:moveTo>
                        <a:pt x="58" y="37"/>
                      </a:moveTo>
                      <a:lnTo>
                        <a:pt x="47" y="2"/>
                      </a:lnTo>
                      <a:lnTo>
                        <a:pt x="33" y="0"/>
                      </a:lnTo>
                      <a:lnTo>
                        <a:pt x="4" y="37"/>
                      </a:lnTo>
                      <a:lnTo>
                        <a:pt x="0" y="95"/>
                      </a:lnTo>
                      <a:lnTo>
                        <a:pt x="11" y="148"/>
                      </a:lnTo>
                      <a:lnTo>
                        <a:pt x="22" y="154"/>
                      </a:lnTo>
                      <a:lnTo>
                        <a:pt x="8" y="110"/>
                      </a:lnTo>
                      <a:lnTo>
                        <a:pt x="10" y="65"/>
                      </a:lnTo>
                      <a:lnTo>
                        <a:pt x="22" y="37"/>
                      </a:lnTo>
                      <a:lnTo>
                        <a:pt x="58"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4" name="Freeform 67"/>
                <p:cNvSpPr>
                  <a:spLocks noChangeAspect="1"/>
                </p:cNvSpPr>
                <p:nvPr/>
              </p:nvSpPr>
              <p:spPr bwMode="auto">
                <a:xfrm>
                  <a:off x="2017" y="1482"/>
                  <a:ext cx="30" cy="79"/>
                </a:xfrm>
                <a:custGeom>
                  <a:avLst/>
                  <a:gdLst>
                    <a:gd name="T0" fmla="*/ 30 w 30"/>
                    <a:gd name="T1" fmla="*/ 25 h 79"/>
                    <a:gd name="T2" fmla="*/ 14 w 30"/>
                    <a:gd name="T3" fmla="*/ 29 h 79"/>
                    <a:gd name="T4" fmla="*/ 6 w 30"/>
                    <a:gd name="T5" fmla="*/ 49 h 79"/>
                    <a:gd name="T6" fmla="*/ 12 w 30"/>
                    <a:gd name="T7" fmla="*/ 79 h 79"/>
                    <a:gd name="T8" fmla="*/ 0 w 30"/>
                    <a:gd name="T9" fmla="*/ 57 h 79"/>
                    <a:gd name="T10" fmla="*/ 2 w 30"/>
                    <a:gd name="T11" fmla="*/ 32 h 79"/>
                    <a:gd name="T12" fmla="*/ 16 w 30"/>
                    <a:gd name="T13" fmla="*/ 0 h 79"/>
                    <a:gd name="T14" fmla="*/ 30 w 30"/>
                    <a:gd name="T15" fmla="*/ 25 h 79"/>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79"/>
                    <a:gd name="T26" fmla="*/ 30 w 30"/>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79">
                      <a:moveTo>
                        <a:pt x="30" y="25"/>
                      </a:moveTo>
                      <a:lnTo>
                        <a:pt x="14" y="29"/>
                      </a:lnTo>
                      <a:lnTo>
                        <a:pt x="6" y="49"/>
                      </a:lnTo>
                      <a:lnTo>
                        <a:pt x="12" y="79"/>
                      </a:lnTo>
                      <a:lnTo>
                        <a:pt x="0" y="57"/>
                      </a:lnTo>
                      <a:lnTo>
                        <a:pt x="2" y="32"/>
                      </a:lnTo>
                      <a:lnTo>
                        <a:pt x="16" y="0"/>
                      </a:lnTo>
                      <a:lnTo>
                        <a:pt x="3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 name="Freeform 68"/>
                <p:cNvSpPr>
                  <a:spLocks noChangeAspect="1"/>
                </p:cNvSpPr>
                <p:nvPr/>
              </p:nvSpPr>
              <p:spPr bwMode="auto">
                <a:xfrm>
                  <a:off x="2470" y="1715"/>
                  <a:ext cx="120" cy="65"/>
                </a:xfrm>
                <a:custGeom>
                  <a:avLst/>
                  <a:gdLst>
                    <a:gd name="T0" fmla="*/ 120 w 120"/>
                    <a:gd name="T1" fmla="*/ 25 h 65"/>
                    <a:gd name="T2" fmla="*/ 106 w 120"/>
                    <a:gd name="T3" fmla="*/ 36 h 65"/>
                    <a:gd name="T4" fmla="*/ 89 w 120"/>
                    <a:gd name="T5" fmla="*/ 48 h 65"/>
                    <a:gd name="T6" fmla="*/ 78 w 120"/>
                    <a:gd name="T7" fmla="*/ 49 h 65"/>
                    <a:gd name="T8" fmla="*/ 67 w 120"/>
                    <a:gd name="T9" fmla="*/ 46 h 65"/>
                    <a:gd name="T10" fmla="*/ 48 w 120"/>
                    <a:gd name="T11" fmla="*/ 34 h 65"/>
                    <a:gd name="T12" fmla="*/ 38 w 120"/>
                    <a:gd name="T13" fmla="*/ 24 h 65"/>
                    <a:gd name="T14" fmla="*/ 26 w 120"/>
                    <a:gd name="T15" fmla="*/ 22 h 65"/>
                    <a:gd name="T16" fmla="*/ 9 w 120"/>
                    <a:gd name="T17" fmla="*/ 16 h 65"/>
                    <a:gd name="T18" fmla="*/ 0 w 120"/>
                    <a:gd name="T19" fmla="*/ 0 h 65"/>
                    <a:gd name="T20" fmla="*/ 5 w 120"/>
                    <a:gd name="T21" fmla="*/ 24 h 65"/>
                    <a:gd name="T22" fmla="*/ 17 w 120"/>
                    <a:gd name="T23" fmla="*/ 33 h 65"/>
                    <a:gd name="T24" fmla="*/ 38 w 120"/>
                    <a:gd name="T25" fmla="*/ 50 h 65"/>
                    <a:gd name="T26" fmla="*/ 62 w 120"/>
                    <a:gd name="T27" fmla="*/ 65 h 65"/>
                    <a:gd name="T28" fmla="*/ 85 w 120"/>
                    <a:gd name="T29" fmla="*/ 61 h 65"/>
                    <a:gd name="T30" fmla="*/ 106 w 120"/>
                    <a:gd name="T31" fmla="*/ 49 h 65"/>
                    <a:gd name="T32" fmla="*/ 120 w 120"/>
                    <a:gd name="T33" fmla="*/ 25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65"/>
                    <a:gd name="T53" fmla="*/ 120 w 120"/>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65">
                      <a:moveTo>
                        <a:pt x="120" y="25"/>
                      </a:moveTo>
                      <a:lnTo>
                        <a:pt x="106" y="36"/>
                      </a:lnTo>
                      <a:lnTo>
                        <a:pt x="89" y="48"/>
                      </a:lnTo>
                      <a:lnTo>
                        <a:pt x="78" y="49"/>
                      </a:lnTo>
                      <a:lnTo>
                        <a:pt x="67" y="46"/>
                      </a:lnTo>
                      <a:lnTo>
                        <a:pt x="48" y="34"/>
                      </a:lnTo>
                      <a:lnTo>
                        <a:pt x="38" y="24"/>
                      </a:lnTo>
                      <a:lnTo>
                        <a:pt x="26" y="22"/>
                      </a:lnTo>
                      <a:lnTo>
                        <a:pt x="9" y="16"/>
                      </a:lnTo>
                      <a:lnTo>
                        <a:pt x="0" y="0"/>
                      </a:lnTo>
                      <a:lnTo>
                        <a:pt x="5" y="24"/>
                      </a:lnTo>
                      <a:lnTo>
                        <a:pt x="17" y="33"/>
                      </a:lnTo>
                      <a:lnTo>
                        <a:pt x="38" y="50"/>
                      </a:lnTo>
                      <a:lnTo>
                        <a:pt x="62" y="65"/>
                      </a:lnTo>
                      <a:lnTo>
                        <a:pt x="85" y="61"/>
                      </a:lnTo>
                      <a:lnTo>
                        <a:pt x="106" y="49"/>
                      </a:lnTo>
                      <a:lnTo>
                        <a:pt x="12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 name="Freeform 69"/>
                <p:cNvSpPr>
                  <a:spLocks noChangeAspect="1"/>
                </p:cNvSpPr>
                <p:nvPr/>
              </p:nvSpPr>
              <p:spPr bwMode="auto">
                <a:xfrm>
                  <a:off x="2313" y="1423"/>
                  <a:ext cx="194" cy="45"/>
                </a:xfrm>
                <a:custGeom>
                  <a:avLst/>
                  <a:gdLst>
                    <a:gd name="T0" fmla="*/ 194 w 194"/>
                    <a:gd name="T1" fmla="*/ 31 h 45"/>
                    <a:gd name="T2" fmla="*/ 184 w 194"/>
                    <a:gd name="T3" fmla="*/ 41 h 45"/>
                    <a:gd name="T4" fmla="*/ 166 w 194"/>
                    <a:gd name="T5" fmla="*/ 45 h 45"/>
                    <a:gd name="T6" fmla="*/ 142 w 194"/>
                    <a:gd name="T7" fmla="*/ 29 h 45"/>
                    <a:gd name="T8" fmla="*/ 118 w 194"/>
                    <a:gd name="T9" fmla="*/ 19 h 45"/>
                    <a:gd name="T10" fmla="*/ 93 w 194"/>
                    <a:gd name="T11" fmla="*/ 16 h 45"/>
                    <a:gd name="T12" fmla="*/ 57 w 194"/>
                    <a:gd name="T13" fmla="*/ 12 h 45"/>
                    <a:gd name="T14" fmla="*/ 0 w 194"/>
                    <a:gd name="T15" fmla="*/ 14 h 45"/>
                    <a:gd name="T16" fmla="*/ 72 w 194"/>
                    <a:gd name="T17" fmla="*/ 0 h 45"/>
                    <a:gd name="T18" fmla="*/ 114 w 194"/>
                    <a:gd name="T19" fmla="*/ 0 h 45"/>
                    <a:gd name="T20" fmla="*/ 140 w 194"/>
                    <a:gd name="T21" fmla="*/ 1 h 45"/>
                    <a:gd name="T22" fmla="*/ 166 w 194"/>
                    <a:gd name="T23" fmla="*/ 14 h 45"/>
                    <a:gd name="T24" fmla="*/ 188 w 194"/>
                    <a:gd name="T25" fmla="*/ 17 h 45"/>
                    <a:gd name="T26" fmla="*/ 194 w 194"/>
                    <a:gd name="T27" fmla="*/ 31 h 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4"/>
                    <a:gd name="T43" fmla="*/ 0 h 45"/>
                    <a:gd name="T44" fmla="*/ 194 w 194"/>
                    <a:gd name="T45" fmla="*/ 45 h 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4" h="45">
                      <a:moveTo>
                        <a:pt x="194" y="31"/>
                      </a:moveTo>
                      <a:lnTo>
                        <a:pt x="184" y="41"/>
                      </a:lnTo>
                      <a:lnTo>
                        <a:pt x="166" y="45"/>
                      </a:lnTo>
                      <a:lnTo>
                        <a:pt x="142" y="29"/>
                      </a:lnTo>
                      <a:lnTo>
                        <a:pt x="118" y="19"/>
                      </a:lnTo>
                      <a:lnTo>
                        <a:pt x="93" y="16"/>
                      </a:lnTo>
                      <a:lnTo>
                        <a:pt x="57" y="12"/>
                      </a:lnTo>
                      <a:lnTo>
                        <a:pt x="0" y="14"/>
                      </a:lnTo>
                      <a:lnTo>
                        <a:pt x="72" y="0"/>
                      </a:lnTo>
                      <a:lnTo>
                        <a:pt x="114" y="0"/>
                      </a:lnTo>
                      <a:lnTo>
                        <a:pt x="140" y="1"/>
                      </a:lnTo>
                      <a:lnTo>
                        <a:pt x="166" y="14"/>
                      </a:lnTo>
                      <a:lnTo>
                        <a:pt x="188" y="17"/>
                      </a:lnTo>
                      <a:lnTo>
                        <a:pt x="194" y="3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7" name="Freeform 70"/>
                <p:cNvSpPr>
                  <a:spLocks noChangeAspect="1"/>
                </p:cNvSpPr>
                <p:nvPr/>
              </p:nvSpPr>
              <p:spPr bwMode="auto">
                <a:xfrm>
                  <a:off x="2601" y="1460"/>
                  <a:ext cx="100" cy="40"/>
                </a:xfrm>
                <a:custGeom>
                  <a:avLst/>
                  <a:gdLst>
                    <a:gd name="T0" fmla="*/ 0 w 100"/>
                    <a:gd name="T1" fmla="*/ 40 h 40"/>
                    <a:gd name="T2" fmla="*/ 2 w 100"/>
                    <a:gd name="T3" fmla="*/ 14 h 40"/>
                    <a:gd name="T4" fmla="*/ 27 w 100"/>
                    <a:gd name="T5" fmla="*/ 4 h 40"/>
                    <a:gd name="T6" fmla="*/ 54 w 100"/>
                    <a:gd name="T7" fmla="*/ 0 h 40"/>
                    <a:gd name="T8" fmla="*/ 77 w 100"/>
                    <a:gd name="T9" fmla="*/ 11 h 40"/>
                    <a:gd name="T10" fmla="*/ 100 w 100"/>
                    <a:gd name="T11" fmla="*/ 32 h 40"/>
                    <a:gd name="T12" fmla="*/ 79 w 100"/>
                    <a:gd name="T13" fmla="*/ 22 h 40"/>
                    <a:gd name="T14" fmla="*/ 44 w 100"/>
                    <a:gd name="T15" fmla="*/ 24 h 40"/>
                    <a:gd name="T16" fmla="*/ 19 w 100"/>
                    <a:gd name="T17" fmla="*/ 28 h 40"/>
                    <a:gd name="T18" fmla="*/ 0 w 100"/>
                    <a:gd name="T19" fmla="*/ 4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
                    <a:gd name="T31" fmla="*/ 0 h 40"/>
                    <a:gd name="T32" fmla="*/ 100 w 10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 h="40">
                      <a:moveTo>
                        <a:pt x="0" y="40"/>
                      </a:moveTo>
                      <a:lnTo>
                        <a:pt x="2" y="14"/>
                      </a:lnTo>
                      <a:lnTo>
                        <a:pt x="27" y="4"/>
                      </a:lnTo>
                      <a:lnTo>
                        <a:pt x="54" y="0"/>
                      </a:lnTo>
                      <a:lnTo>
                        <a:pt x="77" y="11"/>
                      </a:lnTo>
                      <a:lnTo>
                        <a:pt x="100" y="32"/>
                      </a:lnTo>
                      <a:lnTo>
                        <a:pt x="79" y="22"/>
                      </a:lnTo>
                      <a:lnTo>
                        <a:pt x="44" y="24"/>
                      </a:lnTo>
                      <a:lnTo>
                        <a:pt x="19" y="28"/>
                      </a:lnTo>
                      <a:lnTo>
                        <a:pt x="0" y="4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8" name="Freeform 71"/>
                <p:cNvSpPr>
                  <a:spLocks noChangeAspect="1"/>
                </p:cNvSpPr>
                <p:nvPr/>
              </p:nvSpPr>
              <p:spPr bwMode="auto">
                <a:xfrm>
                  <a:off x="2409" y="1824"/>
                  <a:ext cx="145" cy="44"/>
                </a:xfrm>
                <a:custGeom>
                  <a:avLst/>
                  <a:gdLst>
                    <a:gd name="T0" fmla="*/ 145 w 145"/>
                    <a:gd name="T1" fmla="*/ 33 h 44"/>
                    <a:gd name="T2" fmla="*/ 138 w 145"/>
                    <a:gd name="T3" fmla="*/ 33 h 44"/>
                    <a:gd name="T4" fmla="*/ 130 w 145"/>
                    <a:gd name="T5" fmla="*/ 21 h 44"/>
                    <a:gd name="T6" fmla="*/ 118 w 145"/>
                    <a:gd name="T7" fmla="*/ 12 h 44"/>
                    <a:gd name="T8" fmla="*/ 108 w 145"/>
                    <a:gd name="T9" fmla="*/ 19 h 44"/>
                    <a:gd name="T10" fmla="*/ 93 w 145"/>
                    <a:gd name="T11" fmla="*/ 5 h 44"/>
                    <a:gd name="T12" fmla="*/ 81 w 145"/>
                    <a:gd name="T13" fmla="*/ 7 h 44"/>
                    <a:gd name="T14" fmla="*/ 63 w 145"/>
                    <a:gd name="T15" fmla="*/ 11 h 44"/>
                    <a:gd name="T16" fmla="*/ 36 w 145"/>
                    <a:gd name="T17" fmla="*/ 16 h 44"/>
                    <a:gd name="T18" fmla="*/ 21 w 145"/>
                    <a:gd name="T19" fmla="*/ 16 h 44"/>
                    <a:gd name="T20" fmla="*/ 10 w 145"/>
                    <a:gd name="T21" fmla="*/ 16 h 44"/>
                    <a:gd name="T22" fmla="*/ 1 w 145"/>
                    <a:gd name="T23" fmla="*/ 0 h 44"/>
                    <a:gd name="T24" fmla="*/ 0 w 145"/>
                    <a:gd name="T25" fmla="*/ 14 h 44"/>
                    <a:gd name="T26" fmla="*/ 1 w 145"/>
                    <a:gd name="T27" fmla="*/ 21 h 44"/>
                    <a:gd name="T28" fmla="*/ 6 w 145"/>
                    <a:gd name="T29" fmla="*/ 24 h 44"/>
                    <a:gd name="T30" fmla="*/ 33 w 145"/>
                    <a:gd name="T31" fmla="*/ 28 h 44"/>
                    <a:gd name="T32" fmla="*/ 50 w 145"/>
                    <a:gd name="T33" fmla="*/ 33 h 44"/>
                    <a:gd name="T34" fmla="*/ 67 w 145"/>
                    <a:gd name="T35" fmla="*/ 33 h 44"/>
                    <a:gd name="T36" fmla="*/ 82 w 145"/>
                    <a:gd name="T37" fmla="*/ 38 h 44"/>
                    <a:gd name="T38" fmla="*/ 101 w 145"/>
                    <a:gd name="T39" fmla="*/ 44 h 44"/>
                    <a:gd name="T40" fmla="*/ 123 w 145"/>
                    <a:gd name="T41" fmla="*/ 42 h 44"/>
                    <a:gd name="T42" fmla="*/ 140 w 145"/>
                    <a:gd name="T43" fmla="*/ 42 h 44"/>
                    <a:gd name="T44" fmla="*/ 145 w 145"/>
                    <a:gd name="T45" fmla="*/ 33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5"/>
                    <a:gd name="T70" fmla="*/ 0 h 44"/>
                    <a:gd name="T71" fmla="*/ 145 w 145"/>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5" h="44">
                      <a:moveTo>
                        <a:pt x="145" y="33"/>
                      </a:moveTo>
                      <a:lnTo>
                        <a:pt x="138" y="33"/>
                      </a:lnTo>
                      <a:lnTo>
                        <a:pt x="130" y="21"/>
                      </a:lnTo>
                      <a:lnTo>
                        <a:pt x="118" y="12"/>
                      </a:lnTo>
                      <a:lnTo>
                        <a:pt x="108" y="19"/>
                      </a:lnTo>
                      <a:lnTo>
                        <a:pt x="93" y="5"/>
                      </a:lnTo>
                      <a:lnTo>
                        <a:pt x="81" y="7"/>
                      </a:lnTo>
                      <a:lnTo>
                        <a:pt x="63" y="11"/>
                      </a:lnTo>
                      <a:lnTo>
                        <a:pt x="36" y="16"/>
                      </a:lnTo>
                      <a:lnTo>
                        <a:pt x="21" y="16"/>
                      </a:lnTo>
                      <a:lnTo>
                        <a:pt x="10" y="16"/>
                      </a:lnTo>
                      <a:lnTo>
                        <a:pt x="1" y="0"/>
                      </a:lnTo>
                      <a:lnTo>
                        <a:pt x="0" y="14"/>
                      </a:lnTo>
                      <a:lnTo>
                        <a:pt x="1" y="21"/>
                      </a:lnTo>
                      <a:lnTo>
                        <a:pt x="6" y="24"/>
                      </a:lnTo>
                      <a:lnTo>
                        <a:pt x="33" y="28"/>
                      </a:lnTo>
                      <a:lnTo>
                        <a:pt x="50" y="33"/>
                      </a:lnTo>
                      <a:lnTo>
                        <a:pt x="67" y="33"/>
                      </a:lnTo>
                      <a:lnTo>
                        <a:pt x="82" y="38"/>
                      </a:lnTo>
                      <a:lnTo>
                        <a:pt x="101" y="44"/>
                      </a:lnTo>
                      <a:lnTo>
                        <a:pt x="123" y="42"/>
                      </a:lnTo>
                      <a:lnTo>
                        <a:pt x="140" y="42"/>
                      </a:lnTo>
                      <a:lnTo>
                        <a:pt x="145"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 name="Freeform 72"/>
                <p:cNvSpPr>
                  <a:spLocks noChangeAspect="1"/>
                </p:cNvSpPr>
                <p:nvPr/>
              </p:nvSpPr>
              <p:spPr bwMode="auto">
                <a:xfrm>
                  <a:off x="2443" y="1890"/>
                  <a:ext cx="91" cy="19"/>
                </a:xfrm>
                <a:custGeom>
                  <a:avLst/>
                  <a:gdLst>
                    <a:gd name="T0" fmla="*/ 91 w 91"/>
                    <a:gd name="T1" fmla="*/ 7 h 19"/>
                    <a:gd name="T2" fmla="*/ 64 w 91"/>
                    <a:gd name="T3" fmla="*/ 17 h 19"/>
                    <a:gd name="T4" fmla="*/ 48 w 91"/>
                    <a:gd name="T5" fmla="*/ 19 h 19"/>
                    <a:gd name="T6" fmla="*/ 33 w 91"/>
                    <a:gd name="T7" fmla="*/ 17 h 19"/>
                    <a:gd name="T8" fmla="*/ 0 w 91"/>
                    <a:gd name="T9" fmla="*/ 0 h 19"/>
                    <a:gd name="T10" fmla="*/ 37 w 91"/>
                    <a:gd name="T11" fmla="*/ 11 h 19"/>
                    <a:gd name="T12" fmla="*/ 56 w 91"/>
                    <a:gd name="T13" fmla="*/ 12 h 19"/>
                    <a:gd name="T14" fmla="*/ 91 w 91"/>
                    <a:gd name="T15" fmla="*/ 7 h 19"/>
                    <a:gd name="T16" fmla="*/ 0 60000 65536"/>
                    <a:gd name="T17" fmla="*/ 0 60000 65536"/>
                    <a:gd name="T18" fmla="*/ 0 60000 65536"/>
                    <a:gd name="T19" fmla="*/ 0 60000 65536"/>
                    <a:gd name="T20" fmla="*/ 0 60000 65536"/>
                    <a:gd name="T21" fmla="*/ 0 60000 65536"/>
                    <a:gd name="T22" fmla="*/ 0 60000 65536"/>
                    <a:gd name="T23" fmla="*/ 0 60000 65536"/>
                    <a:gd name="T24" fmla="*/ 0 w 91"/>
                    <a:gd name="T25" fmla="*/ 0 h 19"/>
                    <a:gd name="T26" fmla="*/ 91 w 91"/>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 h="19">
                      <a:moveTo>
                        <a:pt x="91" y="7"/>
                      </a:moveTo>
                      <a:lnTo>
                        <a:pt x="64" y="17"/>
                      </a:lnTo>
                      <a:lnTo>
                        <a:pt x="48" y="19"/>
                      </a:lnTo>
                      <a:lnTo>
                        <a:pt x="33" y="17"/>
                      </a:lnTo>
                      <a:lnTo>
                        <a:pt x="0" y="0"/>
                      </a:lnTo>
                      <a:lnTo>
                        <a:pt x="37" y="11"/>
                      </a:lnTo>
                      <a:lnTo>
                        <a:pt x="56" y="12"/>
                      </a:lnTo>
                      <a:lnTo>
                        <a:pt x="91"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10" name="Group 73"/>
                <p:cNvGrpSpPr>
                  <a:grpSpLocks noChangeAspect="1"/>
                </p:cNvGrpSpPr>
                <p:nvPr/>
              </p:nvGrpSpPr>
              <p:grpSpPr bwMode="auto">
                <a:xfrm>
                  <a:off x="2049" y="1431"/>
                  <a:ext cx="742" cy="217"/>
                  <a:chOff x="2049" y="1431"/>
                  <a:chExt cx="742" cy="217"/>
                </a:xfrm>
              </p:grpSpPr>
              <p:sp>
                <p:nvSpPr>
                  <p:cNvPr id="1125" name="Freeform 74"/>
                  <p:cNvSpPr>
                    <a:spLocks noChangeAspect="1"/>
                  </p:cNvSpPr>
                  <p:nvPr/>
                </p:nvSpPr>
                <p:spPr bwMode="auto">
                  <a:xfrm>
                    <a:off x="2281" y="1431"/>
                    <a:ext cx="252" cy="187"/>
                  </a:xfrm>
                  <a:custGeom>
                    <a:avLst/>
                    <a:gdLst>
                      <a:gd name="T0" fmla="*/ 252 w 252"/>
                      <a:gd name="T1" fmla="*/ 64 h 187"/>
                      <a:gd name="T2" fmla="*/ 250 w 252"/>
                      <a:gd name="T3" fmla="*/ 104 h 187"/>
                      <a:gd name="T4" fmla="*/ 235 w 252"/>
                      <a:gd name="T5" fmla="*/ 134 h 187"/>
                      <a:gd name="T6" fmla="*/ 222 w 252"/>
                      <a:gd name="T7" fmla="*/ 155 h 187"/>
                      <a:gd name="T8" fmla="*/ 201 w 252"/>
                      <a:gd name="T9" fmla="*/ 170 h 187"/>
                      <a:gd name="T10" fmla="*/ 173 w 252"/>
                      <a:gd name="T11" fmla="*/ 179 h 187"/>
                      <a:gd name="T12" fmla="*/ 149 w 252"/>
                      <a:gd name="T13" fmla="*/ 187 h 187"/>
                      <a:gd name="T14" fmla="*/ 117 w 252"/>
                      <a:gd name="T15" fmla="*/ 187 h 187"/>
                      <a:gd name="T16" fmla="*/ 79 w 252"/>
                      <a:gd name="T17" fmla="*/ 181 h 187"/>
                      <a:gd name="T18" fmla="*/ 47 w 252"/>
                      <a:gd name="T19" fmla="*/ 172 h 187"/>
                      <a:gd name="T20" fmla="*/ 28 w 252"/>
                      <a:gd name="T21" fmla="*/ 159 h 187"/>
                      <a:gd name="T22" fmla="*/ 13 w 252"/>
                      <a:gd name="T23" fmla="*/ 136 h 187"/>
                      <a:gd name="T24" fmla="*/ 4 w 252"/>
                      <a:gd name="T25" fmla="*/ 108 h 187"/>
                      <a:gd name="T26" fmla="*/ 0 w 252"/>
                      <a:gd name="T27" fmla="*/ 81 h 187"/>
                      <a:gd name="T28" fmla="*/ 0 w 252"/>
                      <a:gd name="T29" fmla="*/ 44 h 187"/>
                      <a:gd name="T30" fmla="*/ 6 w 252"/>
                      <a:gd name="T31" fmla="*/ 21 h 187"/>
                      <a:gd name="T32" fmla="*/ 30 w 252"/>
                      <a:gd name="T33" fmla="*/ 14 h 187"/>
                      <a:gd name="T34" fmla="*/ 62 w 252"/>
                      <a:gd name="T35" fmla="*/ 10 h 187"/>
                      <a:gd name="T36" fmla="*/ 94 w 252"/>
                      <a:gd name="T37" fmla="*/ 4 h 187"/>
                      <a:gd name="T38" fmla="*/ 128 w 252"/>
                      <a:gd name="T39" fmla="*/ 0 h 187"/>
                      <a:gd name="T40" fmla="*/ 160 w 252"/>
                      <a:gd name="T41" fmla="*/ 6 h 187"/>
                      <a:gd name="T42" fmla="*/ 192 w 252"/>
                      <a:gd name="T43" fmla="*/ 15 h 187"/>
                      <a:gd name="T44" fmla="*/ 216 w 252"/>
                      <a:gd name="T45" fmla="*/ 25 h 187"/>
                      <a:gd name="T46" fmla="*/ 248 w 252"/>
                      <a:gd name="T47" fmla="*/ 46 h 187"/>
                      <a:gd name="T48" fmla="*/ 252 w 252"/>
                      <a:gd name="T49" fmla="*/ 6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2"/>
                      <a:gd name="T76" fmla="*/ 0 h 187"/>
                      <a:gd name="T77" fmla="*/ 252 w 252"/>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2" h="187">
                        <a:moveTo>
                          <a:pt x="252" y="64"/>
                        </a:moveTo>
                        <a:lnTo>
                          <a:pt x="250" y="104"/>
                        </a:lnTo>
                        <a:lnTo>
                          <a:pt x="235" y="134"/>
                        </a:lnTo>
                        <a:lnTo>
                          <a:pt x="222" y="155"/>
                        </a:lnTo>
                        <a:lnTo>
                          <a:pt x="201" y="170"/>
                        </a:lnTo>
                        <a:lnTo>
                          <a:pt x="173" y="179"/>
                        </a:lnTo>
                        <a:lnTo>
                          <a:pt x="149" y="187"/>
                        </a:lnTo>
                        <a:lnTo>
                          <a:pt x="117" y="187"/>
                        </a:lnTo>
                        <a:lnTo>
                          <a:pt x="79" y="181"/>
                        </a:lnTo>
                        <a:lnTo>
                          <a:pt x="47" y="172"/>
                        </a:lnTo>
                        <a:lnTo>
                          <a:pt x="28" y="159"/>
                        </a:lnTo>
                        <a:lnTo>
                          <a:pt x="13" y="136"/>
                        </a:lnTo>
                        <a:lnTo>
                          <a:pt x="4" y="108"/>
                        </a:lnTo>
                        <a:lnTo>
                          <a:pt x="0" y="81"/>
                        </a:lnTo>
                        <a:lnTo>
                          <a:pt x="0" y="44"/>
                        </a:lnTo>
                        <a:lnTo>
                          <a:pt x="6" y="21"/>
                        </a:lnTo>
                        <a:lnTo>
                          <a:pt x="30" y="14"/>
                        </a:lnTo>
                        <a:lnTo>
                          <a:pt x="62" y="10"/>
                        </a:lnTo>
                        <a:lnTo>
                          <a:pt x="94" y="4"/>
                        </a:lnTo>
                        <a:lnTo>
                          <a:pt x="128" y="0"/>
                        </a:lnTo>
                        <a:lnTo>
                          <a:pt x="160" y="6"/>
                        </a:lnTo>
                        <a:lnTo>
                          <a:pt x="192" y="15"/>
                        </a:lnTo>
                        <a:lnTo>
                          <a:pt x="216" y="25"/>
                        </a:lnTo>
                        <a:lnTo>
                          <a:pt x="248" y="46"/>
                        </a:lnTo>
                        <a:lnTo>
                          <a:pt x="252" y="64"/>
                        </a:lnTo>
                      </a:path>
                    </a:pathLst>
                  </a:custGeom>
                  <a:noFill/>
                  <a:ln w="12700">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 name="Freeform 75"/>
                  <p:cNvSpPr>
                    <a:spLocks noChangeAspect="1"/>
                  </p:cNvSpPr>
                  <p:nvPr/>
                </p:nvSpPr>
                <p:spPr bwMode="auto">
                  <a:xfrm>
                    <a:off x="2588" y="1480"/>
                    <a:ext cx="203" cy="168"/>
                  </a:xfrm>
                  <a:custGeom>
                    <a:avLst/>
                    <a:gdLst>
                      <a:gd name="T0" fmla="*/ 6 w 203"/>
                      <a:gd name="T1" fmla="*/ 30 h 168"/>
                      <a:gd name="T2" fmla="*/ 0 w 203"/>
                      <a:gd name="T3" fmla="*/ 64 h 168"/>
                      <a:gd name="T4" fmla="*/ 6 w 203"/>
                      <a:gd name="T5" fmla="*/ 100 h 168"/>
                      <a:gd name="T6" fmla="*/ 13 w 203"/>
                      <a:gd name="T7" fmla="*/ 121 h 168"/>
                      <a:gd name="T8" fmla="*/ 24 w 203"/>
                      <a:gd name="T9" fmla="*/ 145 h 168"/>
                      <a:gd name="T10" fmla="*/ 51 w 203"/>
                      <a:gd name="T11" fmla="*/ 162 h 168"/>
                      <a:gd name="T12" fmla="*/ 79 w 203"/>
                      <a:gd name="T13" fmla="*/ 168 h 168"/>
                      <a:gd name="T14" fmla="*/ 107 w 203"/>
                      <a:gd name="T15" fmla="*/ 168 h 168"/>
                      <a:gd name="T16" fmla="*/ 134 w 203"/>
                      <a:gd name="T17" fmla="*/ 162 h 168"/>
                      <a:gd name="T18" fmla="*/ 159 w 203"/>
                      <a:gd name="T19" fmla="*/ 147 h 168"/>
                      <a:gd name="T20" fmla="*/ 177 w 203"/>
                      <a:gd name="T21" fmla="*/ 128 h 168"/>
                      <a:gd name="T22" fmla="*/ 190 w 203"/>
                      <a:gd name="T23" fmla="*/ 104 h 168"/>
                      <a:gd name="T24" fmla="*/ 198 w 203"/>
                      <a:gd name="T25" fmla="*/ 74 h 168"/>
                      <a:gd name="T26" fmla="*/ 203 w 203"/>
                      <a:gd name="T27" fmla="*/ 47 h 168"/>
                      <a:gd name="T28" fmla="*/ 173 w 203"/>
                      <a:gd name="T29" fmla="*/ 25 h 168"/>
                      <a:gd name="T30" fmla="*/ 147 w 203"/>
                      <a:gd name="T31" fmla="*/ 10 h 168"/>
                      <a:gd name="T32" fmla="*/ 118 w 203"/>
                      <a:gd name="T33" fmla="*/ 2 h 168"/>
                      <a:gd name="T34" fmla="*/ 86 w 203"/>
                      <a:gd name="T35" fmla="*/ 0 h 168"/>
                      <a:gd name="T36" fmla="*/ 52 w 203"/>
                      <a:gd name="T37" fmla="*/ 8 h 168"/>
                      <a:gd name="T38" fmla="*/ 27 w 203"/>
                      <a:gd name="T39" fmla="*/ 15 h 168"/>
                      <a:gd name="T40" fmla="*/ 6 w 203"/>
                      <a:gd name="T41" fmla="*/ 30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3"/>
                      <a:gd name="T64" fmla="*/ 0 h 168"/>
                      <a:gd name="T65" fmla="*/ 203 w 203"/>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3" h="168">
                        <a:moveTo>
                          <a:pt x="6" y="30"/>
                        </a:moveTo>
                        <a:lnTo>
                          <a:pt x="0" y="64"/>
                        </a:lnTo>
                        <a:lnTo>
                          <a:pt x="6" y="100"/>
                        </a:lnTo>
                        <a:lnTo>
                          <a:pt x="13" y="121"/>
                        </a:lnTo>
                        <a:lnTo>
                          <a:pt x="24" y="145"/>
                        </a:lnTo>
                        <a:lnTo>
                          <a:pt x="51" y="162"/>
                        </a:lnTo>
                        <a:lnTo>
                          <a:pt x="79" y="168"/>
                        </a:lnTo>
                        <a:lnTo>
                          <a:pt x="107" y="168"/>
                        </a:lnTo>
                        <a:lnTo>
                          <a:pt x="134" y="162"/>
                        </a:lnTo>
                        <a:lnTo>
                          <a:pt x="159" y="147"/>
                        </a:lnTo>
                        <a:lnTo>
                          <a:pt x="177" y="128"/>
                        </a:lnTo>
                        <a:lnTo>
                          <a:pt x="190" y="104"/>
                        </a:lnTo>
                        <a:lnTo>
                          <a:pt x="198" y="74"/>
                        </a:lnTo>
                        <a:lnTo>
                          <a:pt x="203" y="47"/>
                        </a:lnTo>
                        <a:lnTo>
                          <a:pt x="173" y="25"/>
                        </a:lnTo>
                        <a:lnTo>
                          <a:pt x="147" y="10"/>
                        </a:lnTo>
                        <a:lnTo>
                          <a:pt x="118" y="2"/>
                        </a:lnTo>
                        <a:lnTo>
                          <a:pt x="86" y="0"/>
                        </a:lnTo>
                        <a:lnTo>
                          <a:pt x="52" y="8"/>
                        </a:lnTo>
                        <a:lnTo>
                          <a:pt x="27" y="15"/>
                        </a:lnTo>
                        <a:lnTo>
                          <a:pt x="6" y="30"/>
                        </a:lnTo>
                      </a:path>
                    </a:pathLst>
                  </a:custGeom>
                  <a:noFill/>
                  <a:ln w="12700">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 name="Freeform 76"/>
                  <p:cNvSpPr>
                    <a:spLocks noChangeAspect="1"/>
                  </p:cNvSpPr>
                  <p:nvPr/>
                </p:nvSpPr>
                <p:spPr bwMode="auto">
                  <a:xfrm>
                    <a:off x="2533" y="1503"/>
                    <a:ext cx="55" cy="17"/>
                  </a:xfrm>
                  <a:custGeom>
                    <a:avLst/>
                    <a:gdLst>
                      <a:gd name="T0" fmla="*/ 55 w 55"/>
                      <a:gd name="T1" fmla="*/ 17 h 17"/>
                      <a:gd name="T2" fmla="*/ 34 w 55"/>
                      <a:gd name="T3" fmla="*/ 0 h 17"/>
                      <a:gd name="T4" fmla="*/ 0 w 55"/>
                      <a:gd name="T5" fmla="*/ 7 h 17"/>
                      <a:gd name="T6" fmla="*/ 0 60000 65536"/>
                      <a:gd name="T7" fmla="*/ 0 60000 65536"/>
                      <a:gd name="T8" fmla="*/ 0 60000 65536"/>
                      <a:gd name="T9" fmla="*/ 0 w 55"/>
                      <a:gd name="T10" fmla="*/ 0 h 17"/>
                      <a:gd name="T11" fmla="*/ 55 w 55"/>
                      <a:gd name="T12" fmla="*/ 17 h 17"/>
                    </a:gdLst>
                    <a:ahLst/>
                    <a:cxnLst>
                      <a:cxn ang="T6">
                        <a:pos x="T0" y="T1"/>
                      </a:cxn>
                      <a:cxn ang="T7">
                        <a:pos x="T2" y="T3"/>
                      </a:cxn>
                      <a:cxn ang="T8">
                        <a:pos x="T4" y="T5"/>
                      </a:cxn>
                    </a:cxnLst>
                    <a:rect l="T9" t="T10" r="T11" b="T12"/>
                    <a:pathLst>
                      <a:path w="55" h="17">
                        <a:moveTo>
                          <a:pt x="55" y="17"/>
                        </a:moveTo>
                        <a:lnTo>
                          <a:pt x="34" y="0"/>
                        </a:lnTo>
                        <a:lnTo>
                          <a:pt x="0" y="7"/>
                        </a:lnTo>
                      </a:path>
                    </a:pathLst>
                  </a:custGeom>
                  <a:noFill/>
                  <a:ln w="12700">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 name="Freeform 77"/>
                  <p:cNvSpPr>
                    <a:spLocks noChangeAspect="1"/>
                  </p:cNvSpPr>
                  <p:nvPr/>
                </p:nvSpPr>
                <p:spPr bwMode="auto">
                  <a:xfrm>
                    <a:off x="2049" y="1433"/>
                    <a:ext cx="228" cy="70"/>
                  </a:xfrm>
                  <a:custGeom>
                    <a:avLst/>
                    <a:gdLst>
                      <a:gd name="T0" fmla="*/ 228 w 228"/>
                      <a:gd name="T1" fmla="*/ 35 h 70"/>
                      <a:gd name="T2" fmla="*/ 0 w 228"/>
                      <a:gd name="T3" fmla="*/ 0 h 70"/>
                      <a:gd name="T4" fmla="*/ 6 w 228"/>
                      <a:gd name="T5" fmla="*/ 18 h 70"/>
                      <a:gd name="T6" fmla="*/ 169 w 228"/>
                      <a:gd name="T7" fmla="*/ 43 h 70"/>
                      <a:gd name="T8" fmla="*/ 226 w 228"/>
                      <a:gd name="T9" fmla="*/ 70 h 70"/>
                      <a:gd name="T10" fmla="*/ 228 w 228"/>
                      <a:gd name="T11" fmla="*/ 35 h 70"/>
                      <a:gd name="T12" fmla="*/ 0 60000 65536"/>
                      <a:gd name="T13" fmla="*/ 0 60000 65536"/>
                      <a:gd name="T14" fmla="*/ 0 60000 65536"/>
                      <a:gd name="T15" fmla="*/ 0 60000 65536"/>
                      <a:gd name="T16" fmla="*/ 0 60000 65536"/>
                      <a:gd name="T17" fmla="*/ 0 60000 65536"/>
                      <a:gd name="T18" fmla="*/ 0 w 228"/>
                      <a:gd name="T19" fmla="*/ 0 h 70"/>
                      <a:gd name="T20" fmla="*/ 228 w 228"/>
                      <a:gd name="T21" fmla="*/ 70 h 70"/>
                    </a:gdLst>
                    <a:ahLst/>
                    <a:cxnLst>
                      <a:cxn ang="T12">
                        <a:pos x="T0" y="T1"/>
                      </a:cxn>
                      <a:cxn ang="T13">
                        <a:pos x="T2" y="T3"/>
                      </a:cxn>
                      <a:cxn ang="T14">
                        <a:pos x="T4" y="T5"/>
                      </a:cxn>
                      <a:cxn ang="T15">
                        <a:pos x="T6" y="T7"/>
                      </a:cxn>
                      <a:cxn ang="T16">
                        <a:pos x="T8" y="T9"/>
                      </a:cxn>
                      <a:cxn ang="T17">
                        <a:pos x="T10" y="T11"/>
                      </a:cxn>
                    </a:cxnLst>
                    <a:rect l="T18" t="T19" r="T20" b="T21"/>
                    <a:pathLst>
                      <a:path w="228" h="70">
                        <a:moveTo>
                          <a:pt x="228" y="35"/>
                        </a:moveTo>
                        <a:lnTo>
                          <a:pt x="0" y="0"/>
                        </a:lnTo>
                        <a:lnTo>
                          <a:pt x="6" y="18"/>
                        </a:lnTo>
                        <a:lnTo>
                          <a:pt x="169" y="43"/>
                        </a:lnTo>
                        <a:lnTo>
                          <a:pt x="226" y="70"/>
                        </a:lnTo>
                        <a:lnTo>
                          <a:pt x="228" y="3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1" name="Group 78"/>
                <p:cNvGrpSpPr>
                  <a:grpSpLocks noChangeAspect="1"/>
                </p:cNvGrpSpPr>
                <p:nvPr/>
              </p:nvGrpSpPr>
              <p:grpSpPr bwMode="auto">
                <a:xfrm>
                  <a:off x="2607" y="1530"/>
                  <a:ext cx="81" cy="49"/>
                  <a:chOff x="2607" y="1530"/>
                  <a:chExt cx="81" cy="49"/>
                </a:xfrm>
              </p:grpSpPr>
              <p:sp>
                <p:nvSpPr>
                  <p:cNvPr id="1121" name="Freeform 79"/>
                  <p:cNvSpPr>
                    <a:spLocks noChangeAspect="1"/>
                  </p:cNvSpPr>
                  <p:nvPr/>
                </p:nvSpPr>
                <p:spPr bwMode="auto">
                  <a:xfrm>
                    <a:off x="2607" y="1530"/>
                    <a:ext cx="81" cy="49"/>
                  </a:xfrm>
                  <a:custGeom>
                    <a:avLst/>
                    <a:gdLst>
                      <a:gd name="T0" fmla="*/ 81 w 81"/>
                      <a:gd name="T1" fmla="*/ 22 h 49"/>
                      <a:gd name="T2" fmla="*/ 65 w 81"/>
                      <a:gd name="T3" fmla="*/ 41 h 49"/>
                      <a:gd name="T4" fmla="*/ 42 w 81"/>
                      <a:gd name="T5" fmla="*/ 49 h 49"/>
                      <a:gd name="T6" fmla="*/ 17 w 81"/>
                      <a:gd name="T7" fmla="*/ 39 h 49"/>
                      <a:gd name="T8" fmla="*/ 0 w 81"/>
                      <a:gd name="T9" fmla="*/ 12 h 49"/>
                      <a:gd name="T10" fmla="*/ 31 w 81"/>
                      <a:gd name="T11" fmla="*/ 0 h 49"/>
                      <a:gd name="T12" fmla="*/ 57 w 81"/>
                      <a:gd name="T13" fmla="*/ 2 h 49"/>
                      <a:gd name="T14" fmla="*/ 81 w 81"/>
                      <a:gd name="T15" fmla="*/ 22 h 49"/>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49"/>
                      <a:gd name="T26" fmla="*/ 81 w 81"/>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49">
                        <a:moveTo>
                          <a:pt x="81" y="22"/>
                        </a:moveTo>
                        <a:lnTo>
                          <a:pt x="65" y="41"/>
                        </a:lnTo>
                        <a:lnTo>
                          <a:pt x="42" y="49"/>
                        </a:lnTo>
                        <a:lnTo>
                          <a:pt x="17" y="39"/>
                        </a:lnTo>
                        <a:lnTo>
                          <a:pt x="0" y="12"/>
                        </a:lnTo>
                        <a:lnTo>
                          <a:pt x="31" y="0"/>
                        </a:lnTo>
                        <a:lnTo>
                          <a:pt x="57" y="2"/>
                        </a:lnTo>
                        <a:lnTo>
                          <a:pt x="81" y="2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2" name="Freeform 80"/>
                  <p:cNvSpPr>
                    <a:spLocks noChangeAspect="1"/>
                  </p:cNvSpPr>
                  <p:nvPr/>
                </p:nvSpPr>
                <p:spPr bwMode="auto">
                  <a:xfrm>
                    <a:off x="2620" y="1544"/>
                    <a:ext cx="10" cy="22"/>
                  </a:xfrm>
                  <a:custGeom>
                    <a:avLst/>
                    <a:gdLst>
                      <a:gd name="T0" fmla="*/ 7 w 10"/>
                      <a:gd name="T1" fmla="*/ 8 h 22"/>
                      <a:gd name="T2" fmla="*/ 8 w 10"/>
                      <a:gd name="T3" fmla="*/ 22 h 22"/>
                      <a:gd name="T4" fmla="*/ 3 w 10"/>
                      <a:gd name="T5" fmla="*/ 11 h 22"/>
                      <a:gd name="T6" fmla="*/ 0 w 10"/>
                      <a:gd name="T7" fmla="*/ 4 h 22"/>
                      <a:gd name="T8" fmla="*/ 10 w 10"/>
                      <a:gd name="T9" fmla="*/ 0 h 22"/>
                      <a:gd name="T10" fmla="*/ 7 w 10"/>
                      <a:gd name="T11" fmla="*/ 8 h 22"/>
                      <a:gd name="T12" fmla="*/ 0 60000 65536"/>
                      <a:gd name="T13" fmla="*/ 0 60000 65536"/>
                      <a:gd name="T14" fmla="*/ 0 60000 65536"/>
                      <a:gd name="T15" fmla="*/ 0 60000 65536"/>
                      <a:gd name="T16" fmla="*/ 0 60000 65536"/>
                      <a:gd name="T17" fmla="*/ 0 60000 65536"/>
                      <a:gd name="T18" fmla="*/ 0 w 10"/>
                      <a:gd name="T19" fmla="*/ 0 h 22"/>
                      <a:gd name="T20" fmla="*/ 10 w 10"/>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0" h="22">
                        <a:moveTo>
                          <a:pt x="7" y="8"/>
                        </a:moveTo>
                        <a:lnTo>
                          <a:pt x="8" y="22"/>
                        </a:lnTo>
                        <a:lnTo>
                          <a:pt x="3" y="11"/>
                        </a:lnTo>
                        <a:lnTo>
                          <a:pt x="0" y="4"/>
                        </a:lnTo>
                        <a:lnTo>
                          <a:pt x="10" y="0"/>
                        </a:lnTo>
                        <a:lnTo>
                          <a:pt x="7" y="8"/>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3" name="Freeform 81"/>
                  <p:cNvSpPr>
                    <a:spLocks noChangeAspect="1"/>
                  </p:cNvSpPr>
                  <p:nvPr/>
                </p:nvSpPr>
                <p:spPr bwMode="auto">
                  <a:xfrm>
                    <a:off x="2658" y="1546"/>
                    <a:ext cx="24" cy="25"/>
                  </a:xfrm>
                  <a:custGeom>
                    <a:avLst/>
                    <a:gdLst>
                      <a:gd name="T0" fmla="*/ 15 w 24"/>
                      <a:gd name="T1" fmla="*/ 4 h 25"/>
                      <a:gd name="T2" fmla="*/ 4 w 24"/>
                      <a:gd name="T3" fmla="*/ 0 h 25"/>
                      <a:gd name="T4" fmla="*/ 8 w 24"/>
                      <a:gd name="T5" fmla="*/ 11 h 25"/>
                      <a:gd name="T6" fmla="*/ 0 w 24"/>
                      <a:gd name="T7" fmla="*/ 25 h 25"/>
                      <a:gd name="T8" fmla="*/ 12 w 24"/>
                      <a:gd name="T9" fmla="*/ 19 h 25"/>
                      <a:gd name="T10" fmla="*/ 24 w 24"/>
                      <a:gd name="T11" fmla="*/ 9 h 25"/>
                      <a:gd name="T12" fmla="*/ 15 w 24"/>
                      <a:gd name="T13" fmla="*/ 4 h 25"/>
                      <a:gd name="T14" fmla="*/ 0 60000 65536"/>
                      <a:gd name="T15" fmla="*/ 0 60000 65536"/>
                      <a:gd name="T16" fmla="*/ 0 60000 65536"/>
                      <a:gd name="T17" fmla="*/ 0 60000 65536"/>
                      <a:gd name="T18" fmla="*/ 0 60000 65536"/>
                      <a:gd name="T19" fmla="*/ 0 60000 65536"/>
                      <a:gd name="T20" fmla="*/ 0 60000 65536"/>
                      <a:gd name="T21" fmla="*/ 0 w 24"/>
                      <a:gd name="T22" fmla="*/ 0 h 25"/>
                      <a:gd name="T23" fmla="*/ 24 w 24"/>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5">
                        <a:moveTo>
                          <a:pt x="15" y="4"/>
                        </a:moveTo>
                        <a:lnTo>
                          <a:pt x="4" y="0"/>
                        </a:lnTo>
                        <a:lnTo>
                          <a:pt x="8" y="11"/>
                        </a:lnTo>
                        <a:lnTo>
                          <a:pt x="0" y="25"/>
                        </a:lnTo>
                        <a:lnTo>
                          <a:pt x="12" y="19"/>
                        </a:lnTo>
                        <a:lnTo>
                          <a:pt x="24" y="9"/>
                        </a:lnTo>
                        <a:lnTo>
                          <a:pt x="15" y="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4" name="Oval 82"/>
                  <p:cNvSpPr>
                    <a:spLocks noChangeAspect="1" noChangeArrowheads="1"/>
                  </p:cNvSpPr>
                  <p:nvPr/>
                </p:nvSpPr>
                <p:spPr bwMode="auto">
                  <a:xfrm>
                    <a:off x="2634" y="1547"/>
                    <a:ext cx="7" cy="6"/>
                  </a:xfrm>
                  <a:prstGeom prst="ellipse">
                    <a:avLst/>
                  </a:pr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2" name="Group 83"/>
                <p:cNvGrpSpPr>
                  <a:grpSpLocks noChangeAspect="1"/>
                </p:cNvGrpSpPr>
                <p:nvPr/>
              </p:nvGrpSpPr>
              <p:grpSpPr bwMode="auto">
                <a:xfrm>
                  <a:off x="2354" y="1489"/>
                  <a:ext cx="125" cy="56"/>
                  <a:chOff x="2354" y="1489"/>
                  <a:chExt cx="125" cy="56"/>
                </a:xfrm>
              </p:grpSpPr>
              <p:sp>
                <p:nvSpPr>
                  <p:cNvPr id="1117" name="Freeform 84"/>
                  <p:cNvSpPr>
                    <a:spLocks noChangeAspect="1"/>
                  </p:cNvSpPr>
                  <p:nvPr/>
                </p:nvSpPr>
                <p:spPr bwMode="auto">
                  <a:xfrm>
                    <a:off x="2354" y="1489"/>
                    <a:ext cx="125" cy="56"/>
                  </a:xfrm>
                  <a:custGeom>
                    <a:avLst/>
                    <a:gdLst>
                      <a:gd name="T0" fmla="*/ 125 w 125"/>
                      <a:gd name="T1" fmla="*/ 23 h 56"/>
                      <a:gd name="T2" fmla="*/ 125 w 125"/>
                      <a:gd name="T3" fmla="*/ 36 h 56"/>
                      <a:gd name="T4" fmla="*/ 108 w 125"/>
                      <a:gd name="T5" fmla="*/ 43 h 56"/>
                      <a:gd name="T6" fmla="*/ 90 w 125"/>
                      <a:gd name="T7" fmla="*/ 52 h 56"/>
                      <a:gd name="T8" fmla="*/ 63 w 125"/>
                      <a:gd name="T9" fmla="*/ 56 h 56"/>
                      <a:gd name="T10" fmla="*/ 39 w 125"/>
                      <a:gd name="T11" fmla="*/ 46 h 56"/>
                      <a:gd name="T12" fmla="*/ 0 w 125"/>
                      <a:gd name="T13" fmla="*/ 15 h 56"/>
                      <a:gd name="T14" fmla="*/ 43 w 125"/>
                      <a:gd name="T15" fmla="*/ 0 h 56"/>
                      <a:gd name="T16" fmla="*/ 75 w 125"/>
                      <a:gd name="T17" fmla="*/ 0 h 56"/>
                      <a:gd name="T18" fmla="*/ 98 w 125"/>
                      <a:gd name="T19" fmla="*/ 9 h 56"/>
                      <a:gd name="T20" fmla="*/ 125 w 125"/>
                      <a:gd name="T21" fmla="*/ 23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56"/>
                      <a:gd name="T35" fmla="*/ 125 w 125"/>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56">
                        <a:moveTo>
                          <a:pt x="125" y="23"/>
                        </a:moveTo>
                        <a:lnTo>
                          <a:pt x="125" y="36"/>
                        </a:lnTo>
                        <a:lnTo>
                          <a:pt x="108" y="43"/>
                        </a:lnTo>
                        <a:lnTo>
                          <a:pt x="90" y="52"/>
                        </a:lnTo>
                        <a:lnTo>
                          <a:pt x="63" y="56"/>
                        </a:lnTo>
                        <a:lnTo>
                          <a:pt x="39" y="46"/>
                        </a:lnTo>
                        <a:lnTo>
                          <a:pt x="0" y="15"/>
                        </a:lnTo>
                        <a:lnTo>
                          <a:pt x="43" y="0"/>
                        </a:lnTo>
                        <a:lnTo>
                          <a:pt x="75" y="0"/>
                        </a:lnTo>
                        <a:lnTo>
                          <a:pt x="98" y="9"/>
                        </a:lnTo>
                        <a:lnTo>
                          <a:pt x="125" y="2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8" name="Freeform 85"/>
                  <p:cNvSpPr>
                    <a:spLocks noChangeAspect="1"/>
                  </p:cNvSpPr>
                  <p:nvPr/>
                </p:nvSpPr>
                <p:spPr bwMode="auto">
                  <a:xfrm>
                    <a:off x="2432" y="1501"/>
                    <a:ext cx="32" cy="38"/>
                  </a:xfrm>
                  <a:custGeom>
                    <a:avLst/>
                    <a:gdLst>
                      <a:gd name="T0" fmla="*/ 32 w 32"/>
                      <a:gd name="T1" fmla="*/ 16 h 38"/>
                      <a:gd name="T2" fmla="*/ 30 w 32"/>
                      <a:gd name="T3" fmla="*/ 25 h 38"/>
                      <a:gd name="T4" fmla="*/ 16 w 32"/>
                      <a:gd name="T5" fmla="*/ 31 h 38"/>
                      <a:gd name="T6" fmla="*/ 0 w 32"/>
                      <a:gd name="T7" fmla="*/ 38 h 38"/>
                      <a:gd name="T8" fmla="*/ 8 w 32"/>
                      <a:gd name="T9" fmla="*/ 25 h 38"/>
                      <a:gd name="T10" fmla="*/ 9 w 32"/>
                      <a:gd name="T11" fmla="*/ 12 h 38"/>
                      <a:gd name="T12" fmla="*/ 3 w 32"/>
                      <a:gd name="T13" fmla="*/ 0 h 38"/>
                      <a:gd name="T14" fmla="*/ 32 w 32"/>
                      <a:gd name="T15" fmla="*/ 16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32" y="16"/>
                        </a:moveTo>
                        <a:lnTo>
                          <a:pt x="30" y="25"/>
                        </a:lnTo>
                        <a:lnTo>
                          <a:pt x="16" y="31"/>
                        </a:lnTo>
                        <a:lnTo>
                          <a:pt x="0" y="38"/>
                        </a:lnTo>
                        <a:lnTo>
                          <a:pt x="8" y="25"/>
                        </a:lnTo>
                        <a:lnTo>
                          <a:pt x="9" y="12"/>
                        </a:lnTo>
                        <a:lnTo>
                          <a:pt x="3" y="0"/>
                        </a:lnTo>
                        <a:lnTo>
                          <a:pt x="32" y="16"/>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9" name="Freeform 86"/>
                  <p:cNvSpPr>
                    <a:spLocks noChangeAspect="1"/>
                  </p:cNvSpPr>
                  <p:nvPr/>
                </p:nvSpPr>
                <p:spPr bwMode="auto">
                  <a:xfrm>
                    <a:off x="2373" y="1501"/>
                    <a:ext cx="20" cy="27"/>
                  </a:xfrm>
                  <a:custGeom>
                    <a:avLst/>
                    <a:gdLst>
                      <a:gd name="T0" fmla="*/ 20 w 20"/>
                      <a:gd name="T1" fmla="*/ 0 h 27"/>
                      <a:gd name="T2" fmla="*/ 15 w 20"/>
                      <a:gd name="T3" fmla="*/ 10 h 27"/>
                      <a:gd name="T4" fmla="*/ 17 w 20"/>
                      <a:gd name="T5" fmla="*/ 27 h 27"/>
                      <a:gd name="T6" fmla="*/ 7 w 20"/>
                      <a:gd name="T7" fmla="*/ 19 h 27"/>
                      <a:gd name="T8" fmla="*/ 0 w 20"/>
                      <a:gd name="T9" fmla="*/ 12 h 27"/>
                      <a:gd name="T10" fmla="*/ 1 w 20"/>
                      <a:gd name="T11" fmla="*/ 6 h 27"/>
                      <a:gd name="T12" fmla="*/ 11 w 20"/>
                      <a:gd name="T13" fmla="*/ 2 h 27"/>
                      <a:gd name="T14" fmla="*/ 20 w 20"/>
                      <a:gd name="T15" fmla="*/ 0 h 27"/>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27"/>
                      <a:gd name="T26" fmla="*/ 20 w 20"/>
                      <a:gd name="T27" fmla="*/ 27 h 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27">
                        <a:moveTo>
                          <a:pt x="20" y="0"/>
                        </a:moveTo>
                        <a:lnTo>
                          <a:pt x="15" y="10"/>
                        </a:lnTo>
                        <a:lnTo>
                          <a:pt x="17" y="27"/>
                        </a:lnTo>
                        <a:lnTo>
                          <a:pt x="7" y="19"/>
                        </a:lnTo>
                        <a:lnTo>
                          <a:pt x="0" y="12"/>
                        </a:lnTo>
                        <a:lnTo>
                          <a:pt x="1" y="6"/>
                        </a:lnTo>
                        <a:lnTo>
                          <a:pt x="11" y="2"/>
                        </a:lnTo>
                        <a:lnTo>
                          <a:pt x="20"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0" name="Oval 87"/>
                  <p:cNvSpPr>
                    <a:spLocks noChangeAspect="1" noChangeArrowheads="1"/>
                  </p:cNvSpPr>
                  <p:nvPr/>
                </p:nvSpPr>
                <p:spPr bwMode="auto">
                  <a:xfrm>
                    <a:off x="2399" y="1505"/>
                    <a:ext cx="10" cy="10"/>
                  </a:xfrm>
                  <a:prstGeom prst="ellipse">
                    <a:avLst/>
                  </a:pr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3" name="Group 88"/>
                <p:cNvGrpSpPr>
                  <a:grpSpLocks noChangeAspect="1"/>
                </p:cNvGrpSpPr>
                <p:nvPr/>
              </p:nvGrpSpPr>
              <p:grpSpPr bwMode="auto">
                <a:xfrm>
                  <a:off x="1916" y="1099"/>
                  <a:ext cx="553" cy="878"/>
                  <a:chOff x="1916" y="1099"/>
                  <a:chExt cx="553" cy="878"/>
                </a:xfrm>
              </p:grpSpPr>
              <p:sp>
                <p:nvSpPr>
                  <p:cNvPr id="1115" name="Freeform 89"/>
                  <p:cNvSpPr>
                    <a:spLocks noChangeAspect="1"/>
                  </p:cNvSpPr>
                  <p:nvPr/>
                </p:nvSpPr>
                <p:spPr bwMode="auto">
                  <a:xfrm>
                    <a:off x="1916" y="1099"/>
                    <a:ext cx="553" cy="878"/>
                  </a:xfrm>
                  <a:custGeom>
                    <a:avLst/>
                    <a:gdLst>
                      <a:gd name="T0" fmla="*/ 184 w 553"/>
                      <a:gd name="T1" fmla="*/ 422 h 878"/>
                      <a:gd name="T2" fmla="*/ 180 w 553"/>
                      <a:gd name="T3" fmla="*/ 482 h 878"/>
                      <a:gd name="T4" fmla="*/ 139 w 553"/>
                      <a:gd name="T5" fmla="*/ 526 h 878"/>
                      <a:gd name="T6" fmla="*/ 160 w 553"/>
                      <a:gd name="T7" fmla="*/ 599 h 878"/>
                      <a:gd name="T8" fmla="*/ 199 w 553"/>
                      <a:gd name="T9" fmla="*/ 676 h 878"/>
                      <a:gd name="T10" fmla="*/ 248 w 553"/>
                      <a:gd name="T11" fmla="*/ 730 h 878"/>
                      <a:gd name="T12" fmla="*/ 316 w 553"/>
                      <a:gd name="T13" fmla="*/ 772 h 878"/>
                      <a:gd name="T14" fmla="*/ 391 w 553"/>
                      <a:gd name="T15" fmla="*/ 806 h 878"/>
                      <a:gd name="T16" fmla="*/ 480 w 553"/>
                      <a:gd name="T17" fmla="*/ 835 h 878"/>
                      <a:gd name="T18" fmla="*/ 536 w 553"/>
                      <a:gd name="T19" fmla="*/ 842 h 878"/>
                      <a:gd name="T20" fmla="*/ 544 w 553"/>
                      <a:gd name="T21" fmla="*/ 878 h 878"/>
                      <a:gd name="T22" fmla="*/ 455 w 553"/>
                      <a:gd name="T23" fmla="*/ 857 h 878"/>
                      <a:gd name="T24" fmla="*/ 386 w 553"/>
                      <a:gd name="T25" fmla="*/ 835 h 878"/>
                      <a:gd name="T26" fmla="*/ 323 w 553"/>
                      <a:gd name="T27" fmla="*/ 808 h 878"/>
                      <a:gd name="T28" fmla="*/ 259 w 553"/>
                      <a:gd name="T29" fmla="*/ 774 h 878"/>
                      <a:gd name="T30" fmla="*/ 201 w 553"/>
                      <a:gd name="T31" fmla="*/ 731 h 878"/>
                      <a:gd name="T32" fmla="*/ 154 w 553"/>
                      <a:gd name="T33" fmla="*/ 674 h 878"/>
                      <a:gd name="T34" fmla="*/ 97 w 553"/>
                      <a:gd name="T35" fmla="*/ 595 h 878"/>
                      <a:gd name="T36" fmla="*/ 28 w 553"/>
                      <a:gd name="T37" fmla="*/ 499 h 878"/>
                      <a:gd name="T38" fmla="*/ 9 w 553"/>
                      <a:gd name="T39" fmla="*/ 445 h 878"/>
                      <a:gd name="T40" fmla="*/ 13 w 553"/>
                      <a:gd name="T41" fmla="*/ 349 h 878"/>
                      <a:gd name="T42" fmla="*/ 7 w 553"/>
                      <a:gd name="T43" fmla="*/ 232 h 878"/>
                      <a:gd name="T44" fmla="*/ 0 w 553"/>
                      <a:gd name="T45" fmla="*/ 147 h 878"/>
                      <a:gd name="T46" fmla="*/ 5 w 553"/>
                      <a:gd name="T47" fmla="*/ 68 h 878"/>
                      <a:gd name="T48" fmla="*/ 18 w 553"/>
                      <a:gd name="T49" fmla="*/ 0 h 878"/>
                      <a:gd name="T50" fmla="*/ 20 w 553"/>
                      <a:gd name="T51" fmla="*/ 72 h 878"/>
                      <a:gd name="T52" fmla="*/ 22 w 553"/>
                      <a:gd name="T53" fmla="*/ 147 h 878"/>
                      <a:gd name="T54" fmla="*/ 33 w 553"/>
                      <a:gd name="T55" fmla="*/ 228 h 878"/>
                      <a:gd name="T56" fmla="*/ 52 w 553"/>
                      <a:gd name="T57" fmla="*/ 304 h 878"/>
                      <a:gd name="T58" fmla="*/ 86 w 553"/>
                      <a:gd name="T59" fmla="*/ 337 h 878"/>
                      <a:gd name="T60" fmla="*/ 133 w 553"/>
                      <a:gd name="T61" fmla="*/ 354 h 878"/>
                      <a:gd name="T62" fmla="*/ 173 w 553"/>
                      <a:gd name="T63" fmla="*/ 392 h 8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3"/>
                      <a:gd name="T97" fmla="*/ 0 h 878"/>
                      <a:gd name="T98" fmla="*/ 553 w 553"/>
                      <a:gd name="T99" fmla="*/ 878 h 8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3" h="878">
                        <a:moveTo>
                          <a:pt x="173" y="392"/>
                        </a:moveTo>
                        <a:lnTo>
                          <a:pt x="184" y="422"/>
                        </a:lnTo>
                        <a:lnTo>
                          <a:pt x="188" y="452"/>
                        </a:lnTo>
                        <a:lnTo>
                          <a:pt x="180" y="482"/>
                        </a:lnTo>
                        <a:lnTo>
                          <a:pt x="163" y="509"/>
                        </a:lnTo>
                        <a:lnTo>
                          <a:pt x="139" y="526"/>
                        </a:lnTo>
                        <a:lnTo>
                          <a:pt x="148" y="561"/>
                        </a:lnTo>
                        <a:lnTo>
                          <a:pt x="160" y="599"/>
                        </a:lnTo>
                        <a:lnTo>
                          <a:pt x="177" y="640"/>
                        </a:lnTo>
                        <a:lnTo>
                          <a:pt x="199" y="676"/>
                        </a:lnTo>
                        <a:lnTo>
                          <a:pt x="222" y="705"/>
                        </a:lnTo>
                        <a:lnTo>
                          <a:pt x="248" y="730"/>
                        </a:lnTo>
                        <a:lnTo>
                          <a:pt x="282" y="754"/>
                        </a:lnTo>
                        <a:lnTo>
                          <a:pt x="316" y="772"/>
                        </a:lnTo>
                        <a:lnTo>
                          <a:pt x="350" y="789"/>
                        </a:lnTo>
                        <a:lnTo>
                          <a:pt x="391" y="806"/>
                        </a:lnTo>
                        <a:lnTo>
                          <a:pt x="433" y="819"/>
                        </a:lnTo>
                        <a:lnTo>
                          <a:pt x="480" y="835"/>
                        </a:lnTo>
                        <a:lnTo>
                          <a:pt x="516" y="844"/>
                        </a:lnTo>
                        <a:lnTo>
                          <a:pt x="536" y="842"/>
                        </a:lnTo>
                        <a:lnTo>
                          <a:pt x="553" y="855"/>
                        </a:lnTo>
                        <a:lnTo>
                          <a:pt x="544" y="878"/>
                        </a:lnTo>
                        <a:lnTo>
                          <a:pt x="489" y="868"/>
                        </a:lnTo>
                        <a:lnTo>
                          <a:pt x="455" y="857"/>
                        </a:lnTo>
                        <a:lnTo>
                          <a:pt x="421" y="848"/>
                        </a:lnTo>
                        <a:lnTo>
                          <a:pt x="386" y="835"/>
                        </a:lnTo>
                        <a:lnTo>
                          <a:pt x="352" y="821"/>
                        </a:lnTo>
                        <a:lnTo>
                          <a:pt x="323" y="808"/>
                        </a:lnTo>
                        <a:lnTo>
                          <a:pt x="293" y="793"/>
                        </a:lnTo>
                        <a:lnTo>
                          <a:pt x="259" y="774"/>
                        </a:lnTo>
                        <a:lnTo>
                          <a:pt x="229" y="757"/>
                        </a:lnTo>
                        <a:lnTo>
                          <a:pt x="201" y="731"/>
                        </a:lnTo>
                        <a:lnTo>
                          <a:pt x="180" y="706"/>
                        </a:lnTo>
                        <a:lnTo>
                          <a:pt x="154" y="674"/>
                        </a:lnTo>
                        <a:lnTo>
                          <a:pt x="126" y="635"/>
                        </a:lnTo>
                        <a:lnTo>
                          <a:pt x="97" y="595"/>
                        </a:lnTo>
                        <a:lnTo>
                          <a:pt x="52" y="535"/>
                        </a:lnTo>
                        <a:lnTo>
                          <a:pt x="28" y="499"/>
                        </a:lnTo>
                        <a:lnTo>
                          <a:pt x="15" y="471"/>
                        </a:lnTo>
                        <a:lnTo>
                          <a:pt x="9" y="445"/>
                        </a:lnTo>
                        <a:lnTo>
                          <a:pt x="9" y="403"/>
                        </a:lnTo>
                        <a:lnTo>
                          <a:pt x="13" y="349"/>
                        </a:lnTo>
                        <a:lnTo>
                          <a:pt x="13" y="287"/>
                        </a:lnTo>
                        <a:lnTo>
                          <a:pt x="7" y="232"/>
                        </a:lnTo>
                        <a:lnTo>
                          <a:pt x="1" y="183"/>
                        </a:lnTo>
                        <a:lnTo>
                          <a:pt x="0" y="147"/>
                        </a:lnTo>
                        <a:lnTo>
                          <a:pt x="0" y="108"/>
                        </a:lnTo>
                        <a:lnTo>
                          <a:pt x="5" y="68"/>
                        </a:lnTo>
                        <a:lnTo>
                          <a:pt x="11" y="38"/>
                        </a:lnTo>
                        <a:lnTo>
                          <a:pt x="18" y="0"/>
                        </a:lnTo>
                        <a:lnTo>
                          <a:pt x="24" y="27"/>
                        </a:lnTo>
                        <a:lnTo>
                          <a:pt x="20" y="72"/>
                        </a:lnTo>
                        <a:lnTo>
                          <a:pt x="20" y="108"/>
                        </a:lnTo>
                        <a:lnTo>
                          <a:pt x="22" y="147"/>
                        </a:lnTo>
                        <a:lnTo>
                          <a:pt x="26" y="189"/>
                        </a:lnTo>
                        <a:lnTo>
                          <a:pt x="33" y="228"/>
                        </a:lnTo>
                        <a:lnTo>
                          <a:pt x="41" y="266"/>
                        </a:lnTo>
                        <a:lnTo>
                          <a:pt x="52" y="304"/>
                        </a:lnTo>
                        <a:lnTo>
                          <a:pt x="62" y="334"/>
                        </a:lnTo>
                        <a:lnTo>
                          <a:pt x="86" y="337"/>
                        </a:lnTo>
                        <a:lnTo>
                          <a:pt x="111" y="345"/>
                        </a:lnTo>
                        <a:lnTo>
                          <a:pt x="133" y="354"/>
                        </a:lnTo>
                        <a:lnTo>
                          <a:pt x="154" y="368"/>
                        </a:lnTo>
                        <a:lnTo>
                          <a:pt x="173" y="392"/>
                        </a:lnTo>
                        <a:close/>
                      </a:path>
                    </a:pathLst>
                  </a:custGeom>
                  <a:solidFill>
                    <a:srgbClr val="808080"/>
                  </a:solidFill>
                  <a:ln w="12700">
                    <a:solidFill>
                      <a:srgbClr val="404040"/>
                    </a:solidFill>
                    <a:round/>
                    <a:headEnd/>
                    <a:tailEnd/>
                  </a:ln>
                </p:spPr>
                <p:txBody>
                  <a:bodyPr/>
                  <a:lstStyle/>
                  <a:p>
                    <a:endParaRPr lang="zh-CN" altLang="en-US"/>
                  </a:p>
                </p:txBody>
              </p:sp>
              <p:sp>
                <p:nvSpPr>
                  <p:cNvPr id="1116" name="Oval 90"/>
                  <p:cNvSpPr>
                    <a:spLocks noChangeAspect="1" noChangeArrowheads="1"/>
                  </p:cNvSpPr>
                  <p:nvPr/>
                </p:nvSpPr>
                <p:spPr bwMode="auto">
                  <a:xfrm>
                    <a:off x="1939" y="1465"/>
                    <a:ext cx="136" cy="155"/>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14" name="Freeform 91"/>
                <p:cNvSpPr>
                  <a:spLocks noChangeAspect="1"/>
                </p:cNvSpPr>
                <p:nvPr/>
              </p:nvSpPr>
              <p:spPr bwMode="auto">
                <a:xfrm>
                  <a:off x="2089" y="1887"/>
                  <a:ext cx="250" cy="247"/>
                </a:xfrm>
                <a:custGeom>
                  <a:avLst/>
                  <a:gdLst>
                    <a:gd name="T0" fmla="*/ 250 w 250"/>
                    <a:gd name="T1" fmla="*/ 140 h 247"/>
                    <a:gd name="T2" fmla="*/ 194 w 250"/>
                    <a:gd name="T3" fmla="*/ 118 h 247"/>
                    <a:gd name="T4" fmla="*/ 136 w 250"/>
                    <a:gd name="T5" fmla="*/ 89 h 247"/>
                    <a:gd name="T6" fmla="*/ 89 w 250"/>
                    <a:gd name="T7" fmla="*/ 67 h 247"/>
                    <a:gd name="T8" fmla="*/ 32 w 250"/>
                    <a:gd name="T9" fmla="*/ 26 h 247"/>
                    <a:gd name="T10" fmla="*/ 0 w 250"/>
                    <a:gd name="T11" fmla="*/ 0 h 247"/>
                    <a:gd name="T12" fmla="*/ 51 w 250"/>
                    <a:gd name="T13" fmla="*/ 65 h 247"/>
                    <a:gd name="T14" fmla="*/ 78 w 250"/>
                    <a:gd name="T15" fmla="*/ 99 h 247"/>
                    <a:gd name="T16" fmla="*/ 100 w 250"/>
                    <a:gd name="T17" fmla="*/ 133 h 247"/>
                    <a:gd name="T18" fmla="*/ 125 w 250"/>
                    <a:gd name="T19" fmla="*/ 167 h 247"/>
                    <a:gd name="T20" fmla="*/ 138 w 250"/>
                    <a:gd name="T21" fmla="*/ 201 h 247"/>
                    <a:gd name="T22" fmla="*/ 155 w 250"/>
                    <a:gd name="T23" fmla="*/ 230 h 247"/>
                    <a:gd name="T24" fmla="*/ 172 w 250"/>
                    <a:gd name="T25" fmla="*/ 247 h 247"/>
                    <a:gd name="T26" fmla="*/ 180 w 250"/>
                    <a:gd name="T27" fmla="*/ 213 h 247"/>
                    <a:gd name="T28" fmla="*/ 199 w 250"/>
                    <a:gd name="T29" fmla="*/ 190 h 247"/>
                    <a:gd name="T30" fmla="*/ 226 w 250"/>
                    <a:gd name="T31" fmla="*/ 170 h 247"/>
                    <a:gd name="T32" fmla="*/ 250 w 250"/>
                    <a:gd name="T33" fmla="*/ 140 h 2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0"/>
                    <a:gd name="T52" fmla="*/ 0 h 247"/>
                    <a:gd name="T53" fmla="*/ 250 w 250"/>
                    <a:gd name="T54" fmla="*/ 247 h 2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0" h="247">
                      <a:moveTo>
                        <a:pt x="250" y="140"/>
                      </a:moveTo>
                      <a:lnTo>
                        <a:pt x="194" y="118"/>
                      </a:lnTo>
                      <a:lnTo>
                        <a:pt x="136" y="89"/>
                      </a:lnTo>
                      <a:lnTo>
                        <a:pt x="89" y="67"/>
                      </a:lnTo>
                      <a:lnTo>
                        <a:pt x="32" y="26"/>
                      </a:lnTo>
                      <a:lnTo>
                        <a:pt x="0" y="0"/>
                      </a:lnTo>
                      <a:lnTo>
                        <a:pt x="51" y="65"/>
                      </a:lnTo>
                      <a:lnTo>
                        <a:pt x="78" y="99"/>
                      </a:lnTo>
                      <a:lnTo>
                        <a:pt x="100" y="133"/>
                      </a:lnTo>
                      <a:lnTo>
                        <a:pt x="125" y="167"/>
                      </a:lnTo>
                      <a:lnTo>
                        <a:pt x="138" y="201"/>
                      </a:lnTo>
                      <a:lnTo>
                        <a:pt x="155" y="230"/>
                      </a:lnTo>
                      <a:lnTo>
                        <a:pt x="172" y="247"/>
                      </a:lnTo>
                      <a:lnTo>
                        <a:pt x="180" y="213"/>
                      </a:lnTo>
                      <a:lnTo>
                        <a:pt x="199" y="190"/>
                      </a:lnTo>
                      <a:lnTo>
                        <a:pt x="226" y="170"/>
                      </a:lnTo>
                      <a:lnTo>
                        <a:pt x="250" y="14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092" name="Group 92"/>
            <p:cNvGrpSpPr>
              <a:grpSpLocks noChangeAspect="1"/>
            </p:cNvGrpSpPr>
            <p:nvPr/>
          </p:nvGrpSpPr>
          <p:grpSpPr bwMode="auto">
            <a:xfrm>
              <a:off x="1192" y="2347"/>
              <a:ext cx="396" cy="1057"/>
              <a:chOff x="1152" y="2539"/>
              <a:chExt cx="396" cy="1057"/>
            </a:xfrm>
          </p:grpSpPr>
          <p:sp>
            <p:nvSpPr>
              <p:cNvPr id="1093" name="Freeform 93"/>
              <p:cNvSpPr>
                <a:spLocks noChangeAspect="1"/>
              </p:cNvSpPr>
              <p:nvPr/>
            </p:nvSpPr>
            <p:spPr bwMode="auto">
              <a:xfrm>
                <a:off x="1152" y="2539"/>
                <a:ext cx="396" cy="1057"/>
              </a:xfrm>
              <a:custGeom>
                <a:avLst/>
                <a:gdLst>
                  <a:gd name="T0" fmla="*/ 381 w 396"/>
                  <a:gd name="T1" fmla="*/ 1019 h 1057"/>
                  <a:gd name="T2" fmla="*/ 396 w 396"/>
                  <a:gd name="T3" fmla="*/ 989 h 1057"/>
                  <a:gd name="T4" fmla="*/ 396 w 396"/>
                  <a:gd name="T5" fmla="*/ 480 h 1057"/>
                  <a:gd name="T6" fmla="*/ 388 w 396"/>
                  <a:gd name="T7" fmla="*/ 446 h 1057"/>
                  <a:gd name="T8" fmla="*/ 373 w 396"/>
                  <a:gd name="T9" fmla="*/ 420 h 1057"/>
                  <a:gd name="T10" fmla="*/ 324 w 396"/>
                  <a:gd name="T11" fmla="*/ 390 h 1057"/>
                  <a:gd name="T12" fmla="*/ 264 w 396"/>
                  <a:gd name="T13" fmla="*/ 379 h 1057"/>
                  <a:gd name="T14" fmla="*/ 196 w 396"/>
                  <a:gd name="T15" fmla="*/ 364 h 1057"/>
                  <a:gd name="T16" fmla="*/ 140 w 396"/>
                  <a:gd name="T17" fmla="*/ 345 h 1057"/>
                  <a:gd name="T18" fmla="*/ 94 w 396"/>
                  <a:gd name="T19" fmla="*/ 318 h 1057"/>
                  <a:gd name="T20" fmla="*/ 60 w 396"/>
                  <a:gd name="T21" fmla="*/ 281 h 1057"/>
                  <a:gd name="T22" fmla="*/ 45 w 396"/>
                  <a:gd name="T23" fmla="*/ 239 h 1057"/>
                  <a:gd name="T24" fmla="*/ 32 w 396"/>
                  <a:gd name="T25" fmla="*/ 194 h 1057"/>
                  <a:gd name="T26" fmla="*/ 38 w 396"/>
                  <a:gd name="T27" fmla="*/ 162 h 1057"/>
                  <a:gd name="T28" fmla="*/ 53 w 396"/>
                  <a:gd name="T29" fmla="*/ 132 h 1057"/>
                  <a:gd name="T30" fmla="*/ 74 w 396"/>
                  <a:gd name="T31" fmla="*/ 111 h 1057"/>
                  <a:gd name="T32" fmla="*/ 106 w 396"/>
                  <a:gd name="T33" fmla="*/ 89 h 1057"/>
                  <a:gd name="T34" fmla="*/ 138 w 396"/>
                  <a:gd name="T35" fmla="*/ 74 h 1057"/>
                  <a:gd name="T36" fmla="*/ 172 w 396"/>
                  <a:gd name="T37" fmla="*/ 62 h 1057"/>
                  <a:gd name="T38" fmla="*/ 211 w 396"/>
                  <a:gd name="T39" fmla="*/ 53 h 1057"/>
                  <a:gd name="T40" fmla="*/ 249 w 396"/>
                  <a:gd name="T41" fmla="*/ 44 h 1057"/>
                  <a:gd name="T42" fmla="*/ 290 w 396"/>
                  <a:gd name="T43" fmla="*/ 38 h 1057"/>
                  <a:gd name="T44" fmla="*/ 339 w 396"/>
                  <a:gd name="T45" fmla="*/ 30 h 1057"/>
                  <a:gd name="T46" fmla="*/ 349 w 396"/>
                  <a:gd name="T47" fmla="*/ 0 h 1057"/>
                  <a:gd name="T48" fmla="*/ 296 w 396"/>
                  <a:gd name="T49" fmla="*/ 8 h 1057"/>
                  <a:gd name="T50" fmla="*/ 241 w 396"/>
                  <a:gd name="T51" fmla="*/ 15 h 1057"/>
                  <a:gd name="T52" fmla="*/ 189 w 396"/>
                  <a:gd name="T53" fmla="*/ 25 h 1057"/>
                  <a:gd name="T54" fmla="*/ 138 w 396"/>
                  <a:gd name="T55" fmla="*/ 40 h 1057"/>
                  <a:gd name="T56" fmla="*/ 96 w 396"/>
                  <a:gd name="T57" fmla="*/ 59 h 1057"/>
                  <a:gd name="T58" fmla="*/ 59 w 396"/>
                  <a:gd name="T59" fmla="*/ 81 h 1057"/>
                  <a:gd name="T60" fmla="*/ 34 w 396"/>
                  <a:gd name="T61" fmla="*/ 109 h 1057"/>
                  <a:gd name="T62" fmla="*/ 17 w 396"/>
                  <a:gd name="T63" fmla="*/ 136 h 1057"/>
                  <a:gd name="T64" fmla="*/ 8 w 396"/>
                  <a:gd name="T65" fmla="*/ 158 h 1057"/>
                  <a:gd name="T66" fmla="*/ 0 w 396"/>
                  <a:gd name="T67" fmla="*/ 194 h 1057"/>
                  <a:gd name="T68" fmla="*/ 0 w 396"/>
                  <a:gd name="T69" fmla="*/ 853 h 1057"/>
                  <a:gd name="T70" fmla="*/ 12 w 396"/>
                  <a:gd name="T71" fmla="*/ 902 h 1057"/>
                  <a:gd name="T72" fmla="*/ 34 w 396"/>
                  <a:gd name="T73" fmla="*/ 955 h 1057"/>
                  <a:gd name="T74" fmla="*/ 79 w 396"/>
                  <a:gd name="T75" fmla="*/ 1000 h 1057"/>
                  <a:gd name="T76" fmla="*/ 140 w 396"/>
                  <a:gd name="T77" fmla="*/ 1023 h 1057"/>
                  <a:gd name="T78" fmla="*/ 200 w 396"/>
                  <a:gd name="T79" fmla="*/ 1042 h 1057"/>
                  <a:gd name="T80" fmla="*/ 264 w 396"/>
                  <a:gd name="T81" fmla="*/ 1053 h 1057"/>
                  <a:gd name="T82" fmla="*/ 320 w 396"/>
                  <a:gd name="T83" fmla="*/ 1057 h 1057"/>
                  <a:gd name="T84" fmla="*/ 358 w 396"/>
                  <a:gd name="T85" fmla="*/ 1045 h 1057"/>
                  <a:gd name="T86" fmla="*/ 381 w 396"/>
                  <a:gd name="T87" fmla="*/ 1019 h 105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6"/>
                  <a:gd name="T133" fmla="*/ 0 h 1057"/>
                  <a:gd name="T134" fmla="*/ 396 w 396"/>
                  <a:gd name="T135" fmla="*/ 1057 h 105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6" h="1057">
                    <a:moveTo>
                      <a:pt x="381" y="1019"/>
                    </a:moveTo>
                    <a:lnTo>
                      <a:pt x="396" y="989"/>
                    </a:lnTo>
                    <a:lnTo>
                      <a:pt x="396" y="480"/>
                    </a:lnTo>
                    <a:lnTo>
                      <a:pt x="388" y="446"/>
                    </a:lnTo>
                    <a:lnTo>
                      <a:pt x="373" y="420"/>
                    </a:lnTo>
                    <a:lnTo>
                      <a:pt x="324" y="390"/>
                    </a:lnTo>
                    <a:lnTo>
                      <a:pt x="264" y="379"/>
                    </a:lnTo>
                    <a:lnTo>
                      <a:pt x="196" y="364"/>
                    </a:lnTo>
                    <a:lnTo>
                      <a:pt x="140" y="345"/>
                    </a:lnTo>
                    <a:lnTo>
                      <a:pt x="94" y="318"/>
                    </a:lnTo>
                    <a:lnTo>
                      <a:pt x="60" y="281"/>
                    </a:lnTo>
                    <a:lnTo>
                      <a:pt x="45" y="239"/>
                    </a:lnTo>
                    <a:lnTo>
                      <a:pt x="32" y="194"/>
                    </a:lnTo>
                    <a:lnTo>
                      <a:pt x="38" y="162"/>
                    </a:lnTo>
                    <a:lnTo>
                      <a:pt x="53" y="132"/>
                    </a:lnTo>
                    <a:lnTo>
                      <a:pt x="74" y="111"/>
                    </a:lnTo>
                    <a:lnTo>
                      <a:pt x="106" y="89"/>
                    </a:lnTo>
                    <a:lnTo>
                      <a:pt x="138" y="74"/>
                    </a:lnTo>
                    <a:lnTo>
                      <a:pt x="172" y="62"/>
                    </a:lnTo>
                    <a:lnTo>
                      <a:pt x="211" y="53"/>
                    </a:lnTo>
                    <a:lnTo>
                      <a:pt x="249" y="44"/>
                    </a:lnTo>
                    <a:lnTo>
                      <a:pt x="290" y="38"/>
                    </a:lnTo>
                    <a:lnTo>
                      <a:pt x="339" y="30"/>
                    </a:lnTo>
                    <a:lnTo>
                      <a:pt x="349" y="0"/>
                    </a:lnTo>
                    <a:lnTo>
                      <a:pt x="296" y="8"/>
                    </a:lnTo>
                    <a:lnTo>
                      <a:pt x="241" y="15"/>
                    </a:lnTo>
                    <a:lnTo>
                      <a:pt x="189" y="25"/>
                    </a:lnTo>
                    <a:lnTo>
                      <a:pt x="138" y="40"/>
                    </a:lnTo>
                    <a:lnTo>
                      <a:pt x="96" y="59"/>
                    </a:lnTo>
                    <a:lnTo>
                      <a:pt x="59" y="81"/>
                    </a:lnTo>
                    <a:lnTo>
                      <a:pt x="34" y="109"/>
                    </a:lnTo>
                    <a:lnTo>
                      <a:pt x="17" y="136"/>
                    </a:lnTo>
                    <a:lnTo>
                      <a:pt x="8" y="158"/>
                    </a:lnTo>
                    <a:lnTo>
                      <a:pt x="0" y="194"/>
                    </a:lnTo>
                    <a:lnTo>
                      <a:pt x="0" y="853"/>
                    </a:lnTo>
                    <a:lnTo>
                      <a:pt x="12" y="902"/>
                    </a:lnTo>
                    <a:lnTo>
                      <a:pt x="34" y="955"/>
                    </a:lnTo>
                    <a:lnTo>
                      <a:pt x="79" y="1000"/>
                    </a:lnTo>
                    <a:lnTo>
                      <a:pt x="140" y="1023"/>
                    </a:lnTo>
                    <a:lnTo>
                      <a:pt x="200" y="1042"/>
                    </a:lnTo>
                    <a:lnTo>
                      <a:pt x="264" y="1053"/>
                    </a:lnTo>
                    <a:lnTo>
                      <a:pt x="320" y="1057"/>
                    </a:lnTo>
                    <a:lnTo>
                      <a:pt x="358" y="1045"/>
                    </a:lnTo>
                    <a:lnTo>
                      <a:pt x="381" y="1019"/>
                    </a:lnTo>
                    <a:close/>
                  </a:path>
                </a:pathLst>
              </a:custGeom>
              <a:solidFill>
                <a:srgbClr val="808080"/>
              </a:solidFill>
              <a:ln w="12700">
                <a:solidFill>
                  <a:srgbClr val="404040"/>
                </a:solidFill>
                <a:round/>
                <a:headEnd/>
                <a:tailEnd/>
              </a:ln>
            </p:spPr>
            <p:txBody>
              <a:bodyPr/>
              <a:lstStyle/>
              <a:p>
                <a:endParaRPr lang="zh-CN" altLang="en-US"/>
              </a:p>
            </p:txBody>
          </p:sp>
          <p:sp>
            <p:nvSpPr>
              <p:cNvPr id="1094" name="Freeform 94"/>
              <p:cNvSpPr>
                <a:spLocks noChangeAspect="1"/>
              </p:cNvSpPr>
              <p:nvPr/>
            </p:nvSpPr>
            <p:spPr bwMode="auto">
              <a:xfrm>
                <a:off x="1160" y="2771"/>
                <a:ext cx="344" cy="796"/>
              </a:xfrm>
              <a:custGeom>
                <a:avLst/>
                <a:gdLst>
                  <a:gd name="T0" fmla="*/ 292 w 344"/>
                  <a:gd name="T1" fmla="*/ 184 h 796"/>
                  <a:gd name="T2" fmla="*/ 322 w 344"/>
                  <a:gd name="T3" fmla="*/ 206 h 796"/>
                  <a:gd name="T4" fmla="*/ 337 w 344"/>
                  <a:gd name="T5" fmla="*/ 232 h 796"/>
                  <a:gd name="T6" fmla="*/ 344 w 344"/>
                  <a:gd name="T7" fmla="*/ 262 h 796"/>
                  <a:gd name="T8" fmla="*/ 344 w 344"/>
                  <a:gd name="T9" fmla="*/ 755 h 796"/>
                  <a:gd name="T10" fmla="*/ 329 w 344"/>
                  <a:gd name="T11" fmla="*/ 774 h 796"/>
                  <a:gd name="T12" fmla="*/ 310 w 344"/>
                  <a:gd name="T13" fmla="*/ 792 h 796"/>
                  <a:gd name="T14" fmla="*/ 261 w 344"/>
                  <a:gd name="T15" fmla="*/ 796 h 796"/>
                  <a:gd name="T16" fmla="*/ 100 w 344"/>
                  <a:gd name="T17" fmla="*/ 759 h 796"/>
                  <a:gd name="T18" fmla="*/ 52 w 344"/>
                  <a:gd name="T19" fmla="*/ 725 h 796"/>
                  <a:gd name="T20" fmla="*/ 22 w 344"/>
                  <a:gd name="T21" fmla="*/ 683 h 796"/>
                  <a:gd name="T22" fmla="*/ 0 w 344"/>
                  <a:gd name="T23" fmla="*/ 627 h 796"/>
                  <a:gd name="T24" fmla="*/ 0 w 344"/>
                  <a:gd name="T25" fmla="*/ 0 h 796"/>
                  <a:gd name="T26" fmla="*/ 15 w 344"/>
                  <a:gd name="T27" fmla="*/ 41 h 796"/>
                  <a:gd name="T28" fmla="*/ 34 w 344"/>
                  <a:gd name="T29" fmla="*/ 75 h 796"/>
                  <a:gd name="T30" fmla="*/ 75 w 344"/>
                  <a:gd name="T31" fmla="*/ 113 h 796"/>
                  <a:gd name="T32" fmla="*/ 127 w 344"/>
                  <a:gd name="T33" fmla="*/ 143 h 796"/>
                  <a:gd name="T34" fmla="*/ 210 w 344"/>
                  <a:gd name="T35" fmla="*/ 169 h 796"/>
                  <a:gd name="T36" fmla="*/ 292 w 344"/>
                  <a:gd name="T37" fmla="*/ 184 h 7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4"/>
                  <a:gd name="T58" fmla="*/ 0 h 796"/>
                  <a:gd name="T59" fmla="*/ 344 w 344"/>
                  <a:gd name="T60" fmla="*/ 796 h 7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4" h="796">
                    <a:moveTo>
                      <a:pt x="292" y="184"/>
                    </a:moveTo>
                    <a:lnTo>
                      <a:pt x="322" y="206"/>
                    </a:lnTo>
                    <a:lnTo>
                      <a:pt x="337" y="232"/>
                    </a:lnTo>
                    <a:lnTo>
                      <a:pt x="344" y="262"/>
                    </a:lnTo>
                    <a:lnTo>
                      <a:pt x="344" y="755"/>
                    </a:lnTo>
                    <a:lnTo>
                      <a:pt x="329" y="774"/>
                    </a:lnTo>
                    <a:lnTo>
                      <a:pt x="310" y="792"/>
                    </a:lnTo>
                    <a:lnTo>
                      <a:pt x="261" y="796"/>
                    </a:lnTo>
                    <a:lnTo>
                      <a:pt x="100" y="759"/>
                    </a:lnTo>
                    <a:lnTo>
                      <a:pt x="52" y="725"/>
                    </a:lnTo>
                    <a:lnTo>
                      <a:pt x="22" y="683"/>
                    </a:lnTo>
                    <a:lnTo>
                      <a:pt x="0" y="627"/>
                    </a:lnTo>
                    <a:lnTo>
                      <a:pt x="0" y="0"/>
                    </a:lnTo>
                    <a:lnTo>
                      <a:pt x="15" y="41"/>
                    </a:lnTo>
                    <a:lnTo>
                      <a:pt x="34" y="75"/>
                    </a:lnTo>
                    <a:lnTo>
                      <a:pt x="75" y="113"/>
                    </a:lnTo>
                    <a:lnTo>
                      <a:pt x="127" y="143"/>
                    </a:lnTo>
                    <a:lnTo>
                      <a:pt x="210" y="169"/>
                    </a:lnTo>
                    <a:lnTo>
                      <a:pt x="292" y="18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pic>
        <p:nvPicPr>
          <p:cNvPr id="66655" name="Picture 95" descr="mondex_car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57200" y="4800600"/>
            <a:ext cx="12954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56" name="Picture 96" descr="etoken"/>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5638800"/>
            <a:ext cx="1143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97"/>
          <p:cNvGrpSpPr>
            <a:grpSpLocks/>
          </p:cNvGrpSpPr>
          <p:nvPr/>
        </p:nvGrpSpPr>
        <p:grpSpPr bwMode="auto">
          <a:xfrm>
            <a:off x="1371600" y="4191000"/>
            <a:ext cx="990600" cy="609600"/>
            <a:chOff x="1968" y="3744"/>
            <a:chExt cx="816" cy="576"/>
          </a:xfrm>
        </p:grpSpPr>
        <p:pic>
          <p:nvPicPr>
            <p:cNvPr id="1087" name="Picture 98" descr="T28"/>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8" y="3744"/>
              <a:ext cx="713"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8" name="Picture 99" descr="fincard"/>
            <p:cNvPicPr>
              <a:picLocks noChangeAspect="1" noChangeArrowheads="1"/>
            </p:cNvPicPr>
            <p:nvPr/>
          </p:nvPicPr>
          <p:blipFill>
            <a:blip r:embed="rId17">
              <a:extLst>
                <a:ext uri="{28A0092B-C50C-407E-A947-70E740481C1C}">
                  <a14:useLocalDpi xmlns:a14="http://schemas.microsoft.com/office/drawing/2010/main" val="0"/>
                </a:ext>
              </a:extLst>
            </a:blip>
            <a:srcRect l="2174" t="27899" r="71739" b="45581"/>
            <a:stretch>
              <a:fillRect/>
            </a:stretch>
          </p:blipFill>
          <p:spPr bwMode="auto">
            <a:xfrm>
              <a:off x="2407" y="4095"/>
              <a:ext cx="377" cy="225"/>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20" name="Group 100"/>
          <p:cNvGrpSpPr>
            <a:grpSpLocks/>
          </p:cNvGrpSpPr>
          <p:nvPr/>
        </p:nvGrpSpPr>
        <p:grpSpPr bwMode="auto">
          <a:xfrm>
            <a:off x="1752600" y="4876800"/>
            <a:ext cx="685800" cy="914400"/>
            <a:chOff x="1104" y="3072"/>
            <a:chExt cx="432" cy="576"/>
          </a:xfrm>
        </p:grpSpPr>
        <p:sp>
          <p:nvSpPr>
            <p:cNvPr id="1084" name="Line 101"/>
            <p:cNvSpPr>
              <a:spLocks noChangeShapeType="1"/>
            </p:cNvSpPr>
            <p:nvPr/>
          </p:nvSpPr>
          <p:spPr bwMode="auto">
            <a:xfrm flipH="1" flipV="1">
              <a:off x="1392" y="3072"/>
              <a:ext cx="144" cy="144"/>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 name="Line 102"/>
            <p:cNvSpPr>
              <a:spLocks noChangeShapeType="1"/>
            </p:cNvSpPr>
            <p:nvPr/>
          </p:nvSpPr>
          <p:spPr bwMode="auto">
            <a:xfrm flipH="1" flipV="1">
              <a:off x="1104" y="3360"/>
              <a:ext cx="192"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6" name="Line 103"/>
            <p:cNvSpPr>
              <a:spLocks noChangeShapeType="1"/>
            </p:cNvSpPr>
            <p:nvPr/>
          </p:nvSpPr>
          <p:spPr bwMode="auto">
            <a:xfrm flipH="1">
              <a:off x="1248" y="3552"/>
              <a:ext cx="192" cy="96"/>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104"/>
          <p:cNvGrpSpPr>
            <a:grpSpLocks/>
          </p:cNvGrpSpPr>
          <p:nvPr/>
        </p:nvGrpSpPr>
        <p:grpSpPr bwMode="auto">
          <a:xfrm>
            <a:off x="4495800" y="1371600"/>
            <a:ext cx="1714500" cy="1098550"/>
            <a:chOff x="2832" y="864"/>
            <a:chExt cx="1080" cy="692"/>
          </a:xfrm>
        </p:grpSpPr>
        <p:pic>
          <p:nvPicPr>
            <p:cNvPr id="1082" name="Picture 105" descr="certificate-tra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2" y="864"/>
              <a:ext cx="45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3" name="Text Box 106"/>
            <p:cNvSpPr txBox="1">
              <a:spLocks noChangeArrowheads="1"/>
            </p:cNvSpPr>
            <p:nvPr/>
          </p:nvSpPr>
          <p:spPr bwMode="auto">
            <a:xfrm>
              <a:off x="3216" y="1152"/>
              <a:ext cx="6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itchFamily="34" charset="0"/>
                </a:rPr>
                <a:t>发布证书及</a:t>
              </a:r>
              <a:r>
                <a:rPr kumimoji="0" lang="en-US" altLang="zh-CN" sz="1800" b="1">
                  <a:solidFill>
                    <a:srgbClr val="0066FF"/>
                  </a:solidFill>
                  <a:latin typeface="Arial" pitchFamily="34" charset="0"/>
                </a:rPr>
                <a:t>CRL</a:t>
              </a:r>
            </a:p>
          </p:txBody>
        </p:sp>
      </p:grpSp>
      <p:grpSp>
        <p:nvGrpSpPr>
          <p:cNvPr id="22" name="Group 107"/>
          <p:cNvGrpSpPr>
            <a:grpSpLocks/>
          </p:cNvGrpSpPr>
          <p:nvPr/>
        </p:nvGrpSpPr>
        <p:grpSpPr bwMode="auto">
          <a:xfrm>
            <a:off x="2819400" y="6096000"/>
            <a:ext cx="1143000" cy="366713"/>
            <a:chOff x="1776" y="3840"/>
            <a:chExt cx="720" cy="231"/>
          </a:xfrm>
        </p:grpSpPr>
        <p:sp>
          <p:nvSpPr>
            <p:cNvPr id="1080" name="Text Box 108"/>
            <p:cNvSpPr txBox="1">
              <a:spLocks noChangeArrowheads="1"/>
            </p:cNvSpPr>
            <p:nvPr/>
          </p:nvSpPr>
          <p:spPr bwMode="auto">
            <a:xfrm>
              <a:off x="1776" y="384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FF7C80"/>
                  </a:solidFill>
                  <a:latin typeface="Arial" pitchFamily="34" charset="0"/>
                </a:rPr>
                <a:t>私钥</a:t>
              </a:r>
            </a:p>
          </p:txBody>
        </p:sp>
        <p:pic>
          <p:nvPicPr>
            <p:cNvPr id="1081" name="Picture 109" descr="redke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V="1">
              <a:off x="2160" y="3888"/>
              <a:ext cx="33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110"/>
          <p:cNvGrpSpPr>
            <a:grpSpLocks/>
          </p:cNvGrpSpPr>
          <p:nvPr/>
        </p:nvGrpSpPr>
        <p:grpSpPr bwMode="auto">
          <a:xfrm>
            <a:off x="5105400" y="3657600"/>
            <a:ext cx="1714500" cy="995363"/>
            <a:chOff x="3216" y="2304"/>
            <a:chExt cx="1080" cy="627"/>
          </a:xfrm>
        </p:grpSpPr>
        <p:sp>
          <p:nvSpPr>
            <p:cNvPr id="1075" name="Text Box 111"/>
            <p:cNvSpPr txBox="1">
              <a:spLocks noChangeArrowheads="1"/>
            </p:cNvSpPr>
            <p:nvPr/>
          </p:nvSpPr>
          <p:spPr bwMode="auto">
            <a:xfrm>
              <a:off x="3504" y="2304"/>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itchFamily="34" charset="0"/>
                </a:rPr>
                <a:t>证书</a:t>
              </a:r>
            </a:p>
          </p:txBody>
        </p:sp>
        <p:grpSp>
          <p:nvGrpSpPr>
            <p:cNvPr id="1076" name="Group 112"/>
            <p:cNvGrpSpPr>
              <a:grpSpLocks/>
            </p:cNvGrpSpPr>
            <p:nvPr/>
          </p:nvGrpSpPr>
          <p:grpSpPr bwMode="auto">
            <a:xfrm>
              <a:off x="3216" y="2496"/>
              <a:ext cx="1080" cy="435"/>
              <a:chOff x="3312" y="2544"/>
              <a:chExt cx="1080" cy="435"/>
            </a:xfrm>
          </p:grpSpPr>
          <p:pic>
            <p:nvPicPr>
              <p:cNvPr id="1077" name="Picture 113" descr="certificate-tra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36" y="2544"/>
                <a:ext cx="45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8" name="Picture 114" descr="key-g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60" y="2640"/>
                <a:ext cx="33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9" name="AutoShape 115"/>
              <p:cNvSpPr>
                <a:spLocks noChangeArrowheads="1"/>
              </p:cNvSpPr>
              <p:nvPr/>
            </p:nvSpPr>
            <p:spPr bwMode="auto">
              <a:xfrm>
                <a:off x="3312" y="2592"/>
                <a:ext cx="480" cy="240"/>
              </a:xfrm>
              <a:prstGeom prst="wedgeEllipseCallout">
                <a:avLst>
                  <a:gd name="adj1" fmla="val 109583"/>
                  <a:gd name="adj2" fmla="val 24583"/>
                </a:avLst>
              </a:prstGeom>
              <a:noFill/>
              <a:ln w="9525">
                <a:solidFill>
                  <a:srgbClr val="FF7C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a:p>
            </p:txBody>
          </p:sp>
        </p:grpSp>
      </p:grpSp>
      <p:grpSp>
        <p:nvGrpSpPr>
          <p:cNvPr id="25" name="Group 116"/>
          <p:cNvGrpSpPr>
            <a:grpSpLocks/>
          </p:cNvGrpSpPr>
          <p:nvPr/>
        </p:nvGrpSpPr>
        <p:grpSpPr bwMode="auto">
          <a:xfrm>
            <a:off x="4648200" y="5638800"/>
            <a:ext cx="838200" cy="609600"/>
            <a:chOff x="3264" y="3552"/>
            <a:chExt cx="528" cy="384"/>
          </a:xfrm>
        </p:grpSpPr>
        <p:pic>
          <p:nvPicPr>
            <p:cNvPr id="1073" name="Picture 117" descr="key-g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6" y="3799"/>
              <a:ext cx="33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4" name="Text Box 118"/>
            <p:cNvSpPr txBox="1">
              <a:spLocks noChangeArrowheads="1"/>
            </p:cNvSpPr>
            <p:nvPr/>
          </p:nvSpPr>
          <p:spPr bwMode="auto">
            <a:xfrm>
              <a:off x="3264" y="355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FF7C80"/>
                  </a:solidFill>
                  <a:latin typeface="Arial" pitchFamily="34" charset="0"/>
                </a:rPr>
                <a:t>公钥</a:t>
              </a:r>
            </a:p>
          </p:txBody>
        </p:sp>
      </p:grpSp>
      <p:grpSp>
        <p:nvGrpSpPr>
          <p:cNvPr id="26" name="Group 119"/>
          <p:cNvGrpSpPr>
            <a:grpSpLocks/>
          </p:cNvGrpSpPr>
          <p:nvPr/>
        </p:nvGrpSpPr>
        <p:grpSpPr bwMode="auto">
          <a:xfrm>
            <a:off x="7315200" y="3733800"/>
            <a:ext cx="1295400" cy="674688"/>
            <a:chOff x="4608" y="2352"/>
            <a:chExt cx="816" cy="425"/>
          </a:xfrm>
        </p:grpSpPr>
        <p:sp>
          <p:nvSpPr>
            <p:cNvPr id="1071" name="Text Box 120"/>
            <p:cNvSpPr txBox="1">
              <a:spLocks noChangeArrowheads="1"/>
            </p:cNvSpPr>
            <p:nvPr/>
          </p:nvSpPr>
          <p:spPr bwMode="auto">
            <a:xfrm>
              <a:off x="4608" y="2352"/>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itchFamily="34" charset="0"/>
                </a:rPr>
                <a:t>证书申请</a:t>
              </a:r>
            </a:p>
          </p:txBody>
        </p:sp>
        <p:pic>
          <p:nvPicPr>
            <p:cNvPr id="1072" name="Picture 121" descr="key-g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24" y="2640"/>
              <a:ext cx="403"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122"/>
          <p:cNvGrpSpPr>
            <a:grpSpLocks/>
          </p:cNvGrpSpPr>
          <p:nvPr/>
        </p:nvGrpSpPr>
        <p:grpSpPr bwMode="auto">
          <a:xfrm>
            <a:off x="3810000" y="4114800"/>
            <a:ext cx="838200" cy="995363"/>
            <a:chOff x="2400" y="2592"/>
            <a:chExt cx="528" cy="627"/>
          </a:xfrm>
        </p:grpSpPr>
        <p:sp>
          <p:nvSpPr>
            <p:cNvPr id="1069" name="Text Box 123"/>
            <p:cNvSpPr txBox="1">
              <a:spLocks noChangeArrowheads="1"/>
            </p:cNvSpPr>
            <p:nvPr/>
          </p:nvSpPr>
          <p:spPr bwMode="auto">
            <a:xfrm>
              <a:off x="2400" y="2592"/>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itchFamily="34" charset="0"/>
                </a:rPr>
                <a:t>证书</a:t>
              </a:r>
            </a:p>
          </p:txBody>
        </p:sp>
        <p:pic>
          <p:nvPicPr>
            <p:cNvPr id="1070" name="Picture 124" descr="certificate-tra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50" y="2784"/>
              <a:ext cx="47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694" name="Text Box 134"/>
          <p:cNvSpPr txBox="1">
            <a:spLocks noChangeArrowheads="1"/>
          </p:cNvSpPr>
          <p:nvPr/>
        </p:nvSpPr>
        <p:spPr bwMode="auto">
          <a:xfrm>
            <a:off x="5105400" y="304800"/>
            <a:ext cx="1828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kumimoji="0" lang="en-US" altLang="zh-CN" sz="1200" b="1">
                <a:solidFill>
                  <a:schemeClr val="bg1"/>
                </a:solidFill>
                <a:latin typeface="Arial" pitchFamily="34" charset="0"/>
              </a:rPr>
              <a:t>delay</a:t>
            </a:r>
          </a:p>
        </p:txBody>
      </p:sp>
      <p:pic>
        <p:nvPicPr>
          <p:cNvPr id="1060" name="Picture 135" descr="Directory-X-500-RSA-trans"/>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400" y="1295400"/>
            <a:ext cx="12192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96" name="Line 136"/>
          <p:cNvSpPr>
            <a:spLocks noChangeShapeType="1"/>
          </p:cNvSpPr>
          <p:nvPr/>
        </p:nvSpPr>
        <p:spPr bwMode="auto">
          <a:xfrm>
            <a:off x="2743200" y="2438400"/>
            <a:ext cx="0" cy="22860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2" name="Text Box 137"/>
          <p:cNvSpPr txBox="1">
            <a:spLocks noChangeArrowheads="1"/>
          </p:cNvSpPr>
          <p:nvPr/>
        </p:nvSpPr>
        <p:spPr bwMode="auto">
          <a:xfrm>
            <a:off x="3117850" y="152400"/>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lang="zh-CN" altLang="en-US" sz="2800" b="1">
                <a:solidFill>
                  <a:srgbClr val="0066FF"/>
                </a:solidFill>
              </a:rPr>
              <a:t>一般证书申请流程</a:t>
            </a:r>
          </a:p>
        </p:txBody>
      </p:sp>
    </p:spTree>
    <p:extLst>
      <p:ext uri="{BB962C8B-B14F-4D97-AF65-F5344CB8AC3E}">
        <p14:creationId xmlns:p14="http://schemas.microsoft.com/office/powerpoint/2010/main" val="22316282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66580"/>
                                        </p:tgtEl>
                                        <p:attrNameLst>
                                          <p:attrName>style.visibility</p:attrName>
                                        </p:attrNameLst>
                                      </p:cBhvr>
                                      <p:to>
                                        <p:strVal val="visible"/>
                                      </p:to>
                                    </p:set>
                                    <p:animEffect transition="in" filter="dissolve">
                                      <p:cBhvr>
                                        <p:cTn id="11" dur="500"/>
                                        <p:tgtEl>
                                          <p:spTgt spid="66580"/>
                                        </p:tgtEl>
                                      </p:cBhvr>
                                    </p:animEffect>
                                  </p:childTnLst>
                                  <p:subTnLst>
                                    <p:animClr clrSpc="rgb" dir="cw">
                                      <p:cBhvr override="childStyle">
                                        <p:cTn dur="1" fill="hold" display="0" masterRel="nextClick" afterEffect="1"/>
                                        <p:tgtEl>
                                          <p:spTgt spid="66580"/>
                                        </p:tgtEl>
                                        <p:attrNameLst>
                                          <p:attrName>ppt_c</p:attrName>
                                        </p:attrNameLst>
                                      </p:cBhvr>
                                      <p:to>
                                        <a:srgbClr val="FF99CC"/>
                                      </p:to>
                                    </p:animClr>
                                  </p:subTnLst>
                                </p:cTn>
                              </p:par>
                            </p:childTnLst>
                          </p:cTn>
                        </p:par>
                        <p:par>
                          <p:cTn id="12" fill="hold" nodeType="afterGroup">
                            <p:stCondLst>
                              <p:cond delay="500"/>
                            </p:stCondLst>
                            <p:childTnLst>
                              <p:par>
                                <p:cTn id="13" presetID="9"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subTnLst>
                                    <p:set>
                                      <p:cBhvr override="childStyle">
                                        <p:cTn dur="1" fill="hold" display="0" masterRel="sameClick" afterEffect="1">
                                          <p:stCondLst>
                                            <p:cond evt="end" delay="0">
                                              <p:tn val="13"/>
                                            </p:cond>
                                          </p:stCondLst>
                                        </p:cTn>
                                        <p:tgtEl>
                                          <p:spTgt spid="25"/>
                                        </p:tgtEl>
                                        <p:attrNameLst>
                                          <p:attrName>style.visibility</p:attrName>
                                        </p:attrNameLst>
                                      </p:cBhvr>
                                      <p:to>
                                        <p:strVal val="hidden"/>
                                      </p:to>
                                    </p:set>
                                  </p:subTnLst>
                                </p:cTn>
                              </p:par>
                            </p:childTnLst>
                          </p:cTn>
                        </p:par>
                      </p:childTnLst>
                    </p:cTn>
                  </p:par>
                  <p:par>
                    <p:cTn id="16" fill="hold">
                      <p:stCondLst>
                        <p:cond delay="indefinite"/>
                      </p:stCondLst>
                      <p:childTnLst>
                        <p:par>
                          <p:cTn id="17" fill="hold" nodeType="after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6572"/>
                                        </p:tgtEl>
                                        <p:attrNameLst>
                                          <p:attrName>style.visibility</p:attrName>
                                        </p:attrNameLst>
                                      </p:cBhvr>
                                      <p:to>
                                        <p:strVal val="visible"/>
                                      </p:to>
                                    </p:set>
                                    <p:animEffect transition="in" filter="dissolve">
                                      <p:cBhvr>
                                        <p:cTn id="20" dur="500"/>
                                        <p:tgtEl>
                                          <p:spTgt spid="66572"/>
                                        </p:tgtEl>
                                      </p:cBhvr>
                                    </p:animEffect>
                                  </p:childTnLst>
                                  <p:subTnLst>
                                    <p:animClr clrSpc="rgb" dir="cw">
                                      <p:cBhvr override="childStyle">
                                        <p:cTn dur="1" fill="hold" display="0" masterRel="nextClick" afterEffect="1"/>
                                        <p:tgtEl>
                                          <p:spTgt spid="66572"/>
                                        </p:tgtEl>
                                        <p:attrNameLst>
                                          <p:attrName>ppt_c</p:attrName>
                                        </p:attrNameLst>
                                      </p:cBhvr>
                                      <p:to>
                                        <a:srgbClr val="FF99CC"/>
                                      </p:to>
                                    </p:animClr>
                                  </p:sub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childTnLst>
                    </p:cTn>
                  </p:par>
                  <p:par>
                    <p:cTn id="25" fill="hold">
                      <p:stCondLst>
                        <p:cond delay="indefinite"/>
                      </p:stCondLst>
                      <p:childTnLst>
                        <p:par>
                          <p:cTn id="26" fill="hold" nodeType="after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6566"/>
                                        </p:tgtEl>
                                        <p:attrNameLst>
                                          <p:attrName>style.visibility</p:attrName>
                                        </p:attrNameLst>
                                      </p:cBhvr>
                                      <p:to>
                                        <p:strVal val="visible"/>
                                      </p:to>
                                    </p:set>
                                    <p:animEffect transition="in" filter="dissolve">
                                      <p:cBhvr>
                                        <p:cTn id="29" dur="500"/>
                                        <p:tgtEl>
                                          <p:spTgt spid="66566"/>
                                        </p:tgtEl>
                                      </p:cBhvr>
                                    </p:animEffect>
                                  </p:childTnLst>
                                  <p:subTnLst>
                                    <p:animClr clrSpc="rgb" dir="cw">
                                      <p:cBhvr override="childStyle">
                                        <p:cTn dur="1" fill="hold" display="0" masterRel="nextClick" afterEffect="1"/>
                                        <p:tgtEl>
                                          <p:spTgt spid="66566"/>
                                        </p:tgtEl>
                                        <p:attrNameLst>
                                          <p:attrName>ppt_c</p:attrName>
                                        </p:attrNameLst>
                                      </p:cBhvr>
                                      <p:to>
                                        <a:srgbClr val="FF99FF"/>
                                      </p:to>
                                    </p:animClr>
                                  </p:subTnLst>
                                </p:cTn>
                              </p:par>
                              <p:par>
                                <p:cTn id="30" presetID="9"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par>
                          <p:cTn id="33" fill="hold" nodeType="afterGroup">
                            <p:stCondLst>
                              <p:cond delay="500"/>
                            </p:stCondLst>
                            <p:childTnLst>
                              <p:par>
                                <p:cTn id="34" presetID="9"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6568"/>
                                        </p:tgtEl>
                                        <p:attrNameLst>
                                          <p:attrName>style.visibility</p:attrName>
                                        </p:attrNameLst>
                                      </p:cBhvr>
                                      <p:to>
                                        <p:strVal val="visible"/>
                                      </p:to>
                                    </p:set>
                                    <p:animEffect transition="in" filter="dissolve">
                                      <p:cBhvr>
                                        <p:cTn id="39" dur="500"/>
                                        <p:tgtEl>
                                          <p:spTgt spid="66568"/>
                                        </p:tgtEl>
                                      </p:cBhvr>
                                    </p:animEffect>
                                  </p:childTnLst>
                                  <p:subTnLst>
                                    <p:animClr clrSpc="rgb" dir="cw">
                                      <p:cBhvr override="childStyle">
                                        <p:cTn dur="1" fill="hold" display="0" masterRel="nextClick" afterEffect="1"/>
                                        <p:tgtEl>
                                          <p:spTgt spid="66568"/>
                                        </p:tgtEl>
                                        <p:attrNameLst>
                                          <p:attrName>ppt_c</p:attrName>
                                        </p:attrNameLst>
                                      </p:cBhvr>
                                      <p:to>
                                        <a:srgbClr val="FF99FF"/>
                                      </p:to>
                                    </p:animClr>
                                  </p:subTnLst>
                                </p:cTn>
                              </p:par>
                            </p:childTnLst>
                          </p:cTn>
                        </p:par>
                      </p:childTnLst>
                    </p:cTn>
                  </p:par>
                  <p:par>
                    <p:cTn id="40" fill="hold">
                      <p:stCondLst>
                        <p:cond delay="indefinite"/>
                      </p:stCondLst>
                      <p:childTnLst>
                        <p:par>
                          <p:cTn id="41" fill="hold" nodeType="after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6581"/>
                                        </p:tgtEl>
                                        <p:attrNameLst>
                                          <p:attrName>style.visibility</p:attrName>
                                        </p:attrNameLst>
                                      </p:cBhvr>
                                      <p:to>
                                        <p:strVal val="visible"/>
                                      </p:to>
                                    </p:set>
                                    <p:animEffect transition="in" filter="dissolve">
                                      <p:cBhvr>
                                        <p:cTn id="44" dur="500"/>
                                        <p:tgtEl>
                                          <p:spTgt spid="66581"/>
                                        </p:tgtEl>
                                      </p:cBhvr>
                                    </p:animEffect>
                                  </p:childTnLst>
                                  <p:subTnLst>
                                    <p:animClr clrSpc="rgb" dir="cw">
                                      <p:cBhvr override="childStyle">
                                        <p:cTn dur="1" fill="hold" display="0" masterRel="nextClick" afterEffect="1"/>
                                        <p:tgtEl>
                                          <p:spTgt spid="66581"/>
                                        </p:tgtEl>
                                        <p:attrNameLst>
                                          <p:attrName>ppt_c</p:attrName>
                                        </p:attrNameLst>
                                      </p:cBhvr>
                                      <p:to>
                                        <a:srgbClr val="FF99FF"/>
                                      </p:to>
                                    </p:animClr>
                                  </p:subTnLst>
                                </p:cTn>
                              </p:par>
                              <p:par>
                                <p:cTn id="45" presetID="9"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childTnLst>
                          </p:cTn>
                        </p:par>
                      </p:childTnLst>
                    </p:cTn>
                  </p:par>
                  <p:par>
                    <p:cTn id="48" fill="hold">
                      <p:stCondLst>
                        <p:cond delay="indefinite"/>
                      </p:stCondLst>
                      <p:childTnLst>
                        <p:par>
                          <p:cTn id="49" fill="hold" nodeType="afterGroup">
                            <p:stCondLst>
                              <p:cond delay="0"/>
                            </p:stCondLst>
                            <p:childTnLst>
                              <p:par>
                                <p:cTn id="50" presetID="9"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dissolve">
                                      <p:cBhvr>
                                        <p:cTn id="52" dur="500"/>
                                        <p:tgtEl>
                                          <p:spTgt spid="3"/>
                                        </p:tgtEl>
                                      </p:cBhvr>
                                    </p:animEffect>
                                  </p:childTnLst>
                                </p:cTn>
                              </p:par>
                            </p:childTnLst>
                          </p:cTn>
                        </p:par>
                        <p:par>
                          <p:cTn id="53" fill="hold" nodeType="afterGroup">
                            <p:stCondLst>
                              <p:cond delay="500"/>
                            </p:stCondLst>
                            <p:childTnLst>
                              <p:par>
                                <p:cTn id="54" presetID="9" presetClass="entr" presetSubtype="0" fill="hold"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dissolve">
                                      <p:cBhvr>
                                        <p:cTn id="56" dur="500"/>
                                        <p:tgtEl>
                                          <p:spTgt spid="20"/>
                                        </p:tgtEl>
                                      </p:cBhvr>
                                    </p:animEffect>
                                  </p:childTnLst>
                                  <p:subTnLst>
                                    <p:animClr clrSpc="rgb" dir="cw">
                                      <p:cBhvr override="childStyle">
                                        <p:cTn dur="1" fill="hold" display="0" masterRel="nextClick" afterEffect="1"/>
                                        <p:tgtEl>
                                          <p:spTgt spid="20"/>
                                        </p:tgtEl>
                                        <p:attrNameLst>
                                          <p:attrName>ppt_c</p:attrName>
                                        </p:attrNameLst>
                                      </p:cBhvr>
                                      <p:to>
                                        <a:srgbClr val="FF99FF"/>
                                      </p:to>
                                    </p:animClr>
                                  </p:subTnLst>
                                </p:cTn>
                              </p:par>
                            </p:childTnLst>
                          </p:cTn>
                        </p:par>
                        <p:par>
                          <p:cTn id="57" fill="hold" nodeType="afterGroup">
                            <p:stCondLst>
                              <p:cond delay="1000"/>
                            </p:stCondLst>
                            <p:childTnLst>
                              <p:par>
                                <p:cTn id="58" presetID="9" presetClass="entr" presetSubtype="0"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dissolve">
                                      <p:cBhvr>
                                        <p:cTn id="60" dur="500"/>
                                        <p:tgtEl>
                                          <p:spTgt spid="19"/>
                                        </p:tgtEl>
                                      </p:cBhvr>
                                    </p:animEffect>
                                  </p:childTnLst>
                                </p:cTn>
                              </p:par>
                            </p:childTnLst>
                          </p:cTn>
                        </p:par>
                        <p:par>
                          <p:cTn id="61" fill="hold" nodeType="afterGroup">
                            <p:stCondLst>
                              <p:cond delay="1500"/>
                            </p:stCondLst>
                            <p:childTnLst>
                              <p:par>
                                <p:cTn id="62" presetID="9" presetClass="entr" presetSubtype="0" fill="hold" nodeType="afterEffect">
                                  <p:stCondLst>
                                    <p:cond delay="0"/>
                                  </p:stCondLst>
                                  <p:childTnLst>
                                    <p:set>
                                      <p:cBhvr>
                                        <p:cTn id="63" dur="1" fill="hold">
                                          <p:stCondLst>
                                            <p:cond delay="0"/>
                                          </p:stCondLst>
                                        </p:cTn>
                                        <p:tgtEl>
                                          <p:spTgt spid="66655"/>
                                        </p:tgtEl>
                                        <p:attrNameLst>
                                          <p:attrName>style.visibility</p:attrName>
                                        </p:attrNameLst>
                                      </p:cBhvr>
                                      <p:to>
                                        <p:strVal val="visible"/>
                                      </p:to>
                                    </p:set>
                                    <p:animEffect transition="in" filter="dissolve">
                                      <p:cBhvr>
                                        <p:cTn id="64" dur="500"/>
                                        <p:tgtEl>
                                          <p:spTgt spid="66655"/>
                                        </p:tgtEl>
                                      </p:cBhvr>
                                    </p:animEffect>
                                  </p:childTnLst>
                                </p:cTn>
                              </p:par>
                            </p:childTnLst>
                          </p:cTn>
                        </p:par>
                        <p:par>
                          <p:cTn id="65" fill="hold" nodeType="afterGroup">
                            <p:stCondLst>
                              <p:cond delay="2000"/>
                            </p:stCondLst>
                            <p:childTnLst>
                              <p:par>
                                <p:cTn id="66" presetID="9" presetClass="entr" presetSubtype="0" fill="hold" nodeType="afterEffect">
                                  <p:stCondLst>
                                    <p:cond delay="0"/>
                                  </p:stCondLst>
                                  <p:childTnLst>
                                    <p:set>
                                      <p:cBhvr>
                                        <p:cTn id="67" dur="1" fill="hold">
                                          <p:stCondLst>
                                            <p:cond delay="0"/>
                                          </p:stCondLst>
                                        </p:cTn>
                                        <p:tgtEl>
                                          <p:spTgt spid="66656"/>
                                        </p:tgtEl>
                                        <p:attrNameLst>
                                          <p:attrName>style.visibility</p:attrName>
                                        </p:attrNameLst>
                                      </p:cBhvr>
                                      <p:to>
                                        <p:strVal val="visible"/>
                                      </p:to>
                                    </p:set>
                                    <p:animEffect transition="in" filter="dissolve">
                                      <p:cBhvr>
                                        <p:cTn id="68" dur="500"/>
                                        <p:tgtEl>
                                          <p:spTgt spid="66656"/>
                                        </p:tgtEl>
                                      </p:cBhvr>
                                    </p:animEffect>
                                  </p:childTnLst>
                                </p:cTn>
                              </p:par>
                            </p:childTnLst>
                          </p:cTn>
                        </p:par>
                      </p:childTnLst>
                    </p:cTn>
                  </p:par>
                  <p:par>
                    <p:cTn id="69" fill="hold">
                      <p:stCondLst>
                        <p:cond delay="indefinite"/>
                      </p:stCondLst>
                      <p:childTnLst>
                        <p:par>
                          <p:cTn id="70" fill="hold" nodeType="after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6696"/>
                                        </p:tgtEl>
                                        <p:attrNameLst>
                                          <p:attrName>style.visibility</p:attrName>
                                        </p:attrNameLst>
                                      </p:cBhvr>
                                      <p:to>
                                        <p:strVal val="visible"/>
                                      </p:to>
                                    </p:set>
                                    <p:animEffect transition="in" filter="dissolve">
                                      <p:cBhvr>
                                        <p:cTn id="73" dur="500"/>
                                        <p:tgtEl>
                                          <p:spTgt spid="66696"/>
                                        </p:tgtEl>
                                      </p:cBhvr>
                                    </p:animEffect>
                                  </p:childTnLst>
                                  <p:subTnLst>
                                    <p:animClr clrSpc="rgb" dir="cw">
                                      <p:cBhvr override="childStyle">
                                        <p:cTn dur="1" fill="hold" display="0" masterRel="nextClick" afterEffect="1"/>
                                        <p:tgtEl>
                                          <p:spTgt spid="66696"/>
                                        </p:tgtEl>
                                        <p:attrNameLst>
                                          <p:attrName>ppt_c</p:attrName>
                                        </p:attrNameLst>
                                      </p:cBhvr>
                                      <p:to>
                                        <a:srgbClr val="FF99FF"/>
                                      </p:to>
                                    </p:animClr>
                                  </p:subTnLst>
                                </p:cTn>
                              </p:par>
                              <p:par>
                                <p:cTn id="74" presetID="1" presetClass="entr" presetSubtype="0" fill="hold" grpId="0" nodeType="withEffect">
                                  <p:stCondLst>
                                    <p:cond delay="0"/>
                                  </p:stCondLst>
                                  <p:childTnLst>
                                    <p:set>
                                      <p:cBhvr>
                                        <p:cTn id="75" dur="1" fill="hold">
                                          <p:stCondLst>
                                            <p:cond delay="499"/>
                                          </p:stCondLst>
                                        </p:cTn>
                                        <p:tgtEl>
                                          <p:spTgt spid="66694"/>
                                        </p:tgtEl>
                                        <p:attrNameLst>
                                          <p:attrName>style.visibility</p:attrName>
                                        </p:attrNameLst>
                                      </p:cBhvr>
                                      <p:to>
                                        <p:strVal val="visible"/>
                                      </p:to>
                                    </p:set>
                                  </p:childTnLst>
                                  <p:subTnLst>
                                    <p:set>
                                      <p:cBhvr override="childStyle">
                                        <p:cTn dur="1" fill="hold" display="0" masterRel="sameClick" afterEffect="1">
                                          <p:stCondLst>
                                            <p:cond evt="end" delay="0">
                                              <p:tn val="74"/>
                                            </p:cond>
                                          </p:stCondLst>
                                        </p:cTn>
                                        <p:tgtEl>
                                          <p:spTgt spid="66694"/>
                                        </p:tgtEl>
                                        <p:attrNameLst>
                                          <p:attrName>style.visibility</p:attrName>
                                        </p:attrNameLst>
                                      </p:cBhvr>
                                      <p:to>
                                        <p:strVal val="hidden"/>
                                      </p:to>
                                    </p:set>
                                  </p:subTnLst>
                                </p:cTn>
                              </p:par>
                            </p:childTnLst>
                          </p:cTn>
                        </p:par>
                      </p:childTnLst>
                    </p:cTn>
                  </p:par>
                  <p:par>
                    <p:cTn id="76" fill="hold">
                      <p:stCondLst>
                        <p:cond delay="indefinite"/>
                      </p:stCondLst>
                      <p:childTnLst>
                        <p:par>
                          <p:cTn id="77" fill="hold" nodeType="after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66574"/>
                                        </p:tgtEl>
                                        <p:attrNameLst>
                                          <p:attrName>style.visibility</p:attrName>
                                        </p:attrNameLst>
                                      </p:cBhvr>
                                      <p:to>
                                        <p:strVal val="visible"/>
                                      </p:to>
                                    </p:set>
                                    <p:animEffect transition="in" filter="dissolve">
                                      <p:cBhvr>
                                        <p:cTn id="80" dur="500"/>
                                        <p:tgtEl>
                                          <p:spTgt spid="66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animBg="1"/>
      <p:bldP spid="66568" grpId="0" animBg="1"/>
      <p:bldP spid="66572" grpId="0" animBg="1"/>
      <p:bldP spid="66574" grpId="0" autoUpdateAnimBg="0"/>
      <p:bldP spid="66580" grpId="0" animBg="1"/>
      <p:bldP spid="66581" grpId="0" animBg="1"/>
      <p:bldP spid="66694" grpId="0" autoUpdateAnimBg="0"/>
      <p:bldP spid="66696"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7"/>
          <p:cNvSpPr>
            <a:spLocks noGrp="1" noChangeArrowheads="1"/>
          </p:cNvSpPr>
          <p:nvPr>
            <p:ph idx="1"/>
          </p:nvPr>
        </p:nvSpPr>
        <p:spPr/>
        <p:txBody>
          <a:bodyPr/>
          <a:lstStyle/>
          <a:p>
            <a:r>
              <a:rPr lang="zh-CN" altLang="en-US" smtClean="0"/>
              <a:t>单</a:t>
            </a:r>
            <a:r>
              <a:rPr lang="en-US" altLang="zh-CN" smtClean="0"/>
              <a:t>CA</a:t>
            </a:r>
            <a:r>
              <a:rPr lang="zh-CN" altLang="en-US" smtClean="0"/>
              <a:t>结构</a:t>
            </a:r>
            <a:endParaRPr lang="en-US" altLang="zh-CN" smtClean="0"/>
          </a:p>
          <a:p>
            <a:r>
              <a:rPr lang="zh-CN" altLang="en-US" smtClean="0"/>
              <a:t>层次</a:t>
            </a:r>
            <a:r>
              <a:rPr lang="en-US" altLang="zh-CN" smtClean="0"/>
              <a:t>CA</a:t>
            </a:r>
            <a:r>
              <a:rPr lang="zh-CN" altLang="en-US" smtClean="0"/>
              <a:t>结构</a:t>
            </a:r>
            <a:endParaRPr lang="en-US" altLang="zh-CN" smtClean="0"/>
          </a:p>
          <a:p>
            <a:r>
              <a:rPr lang="zh-CN" altLang="en-US" smtClean="0"/>
              <a:t>交叉</a:t>
            </a:r>
            <a:r>
              <a:rPr lang="en-US" altLang="zh-CN" smtClean="0"/>
              <a:t>CA</a:t>
            </a:r>
            <a:r>
              <a:rPr lang="zh-CN" altLang="en-US" smtClean="0"/>
              <a:t>结构</a:t>
            </a:r>
            <a:endParaRPr lang="en-US" altLang="zh-CN" smtClean="0"/>
          </a:p>
        </p:txBody>
      </p:sp>
      <p:sp>
        <p:nvSpPr>
          <p:cNvPr id="781314" name="Rectangle 1026"/>
          <p:cNvSpPr>
            <a:spLocks noGrp="1" noChangeArrowheads="1"/>
          </p:cNvSpPr>
          <p:nvPr>
            <p:ph type="title"/>
          </p:nvPr>
        </p:nvSpPr>
        <p:spPr/>
        <p:txBody>
          <a:bodyPr/>
          <a:lstStyle/>
          <a:p>
            <a:r>
              <a:rPr lang="en-US" altLang="zh-CN" smtClean="0"/>
              <a:t>PKI</a:t>
            </a:r>
            <a:r>
              <a:rPr lang="zh-CN" altLang="en-US" smtClean="0"/>
              <a:t>的体系结构 </a:t>
            </a:r>
            <a:endParaRPr lang="zh-CN" altLang="en-US"/>
          </a:p>
        </p:txBody>
      </p:sp>
      <p:sp>
        <p:nvSpPr>
          <p:cNvPr id="30725" name="Rectangle 1028"/>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412744335"/>
      </p:ext>
    </p:extLst>
  </p:cSld>
  <p:clrMapOvr>
    <a:masterClrMapping/>
  </p:clrMapOvr>
  <p:transition spd="slow">
    <p:pull/>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latin typeface="Arial" pitchFamily="34" charset="0"/>
              </a:rPr>
              <a:t>与</a:t>
            </a:r>
            <a:r>
              <a:rPr lang="zh-CN" altLang="en-US">
                <a:latin typeface="Arial" pitchFamily="34" charset="0"/>
              </a:rPr>
              <a:t>大量不同管理域的用户</a:t>
            </a:r>
            <a:r>
              <a:rPr lang="zh-CN" altLang="en-US" smtClean="0">
                <a:latin typeface="Arial" pitchFamily="34" charset="0"/>
              </a:rPr>
              <a:t>建立信任关系需要</a:t>
            </a:r>
            <a:r>
              <a:rPr lang="zh-CN" altLang="en-US">
                <a:latin typeface="Arial" pitchFamily="34" charset="0"/>
              </a:rPr>
              <a:t>构建一个证书链</a:t>
            </a:r>
            <a:r>
              <a:rPr lang="zh-CN" altLang="en-US" smtClean="0">
                <a:latin typeface="Arial" pitchFamily="34" charset="0"/>
              </a:rPr>
              <a:t>。</a:t>
            </a:r>
            <a:endParaRPr lang="en-US" altLang="zh-CN" smtClean="0">
              <a:latin typeface="Arial" pitchFamily="34" charset="0"/>
            </a:endParaRPr>
          </a:p>
        </p:txBody>
      </p:sp>
      <p:sp>
        <p:nvSpPr>
          <p:cNvPr id="3" name="标题 2"/>
          <p:cNvSpPr>
            <a:spLocks noGrp="1"/>
          </p:cNvSpPr>
          <p:nvPr>
            <p:ph type="title"/>
          </p:nvPr>
        </p:nvSpPr>
        <p:spPr/>
        <p:txBody>
          <a:bodyPr/>
          <a:lstStyle/>
          <a:p>
            <a:r>
              <a:rPr lang="zh-CN" altLang="en-US" dirty="0">
                <a:latin typeface="Arial" pitchFamily="34" charset="0"/>
              </a:rPr>
              <a:t>证书链</a:t>
            </a:r>
            <a:endParaRPr lang="zh-CN" altLang="en-US" dirty="0"/>
          </a:p>
        </p:txBody>
      </p:sp>
      <p:grpSp>
        <p:nvGrpSpPr>
          <p:cNvPr id="4" name="Group 5"/>
          <p:cNvGrpSpPr>
            <a:grpSpLocks/>
          </p:cNvGrpSpPr>
          <p:nvPr/>
        </p:nvGrpSpPr>
        <p:grpSpPr bwMode="auto">
          <a:xfrm>
            <a:off x="827584" y="2924944"/>
            <a:ext cx="7696200" cy="3144838"/>
            <a:chOff x="912" y="1130"/>
            <a:chExt cx="4848" cy="1981"/>
          </a:xfrm>
        </p:grpSpPr>
        <p:sp>
          <p:nvSpPr>
            <p:cNvPr id="5" name="AutoShape 6"/>
            <p:cNvSpPr>
              <a:spLocks noChangeArrowheads="1"/>
            </p:cNvSpPr>
            <p:nvPr/>
          </p:nvSpPr>
          <p:spPr bwMode="auto">
            <a:xfrm rot="-572827">
              <a:off x="912" y="1529"/>
              <a:ext cx="1103" cy="1255"/>
            </a:xfrm>
            <a:prstGeom prst="verticalScroll">
              <a:avLst>
                <a:gd name="adj" fmla="val 8468"/>
              </a:avLst>
            </a:prstGeom>
            <a:gradFill rotWithShape="0">
              <a:gsLst>
                <a:gs pos="0">
                  <a:srgbClr val="FFFFCC"/>
                </a:gs>
                <a:gs pos="50000">
                  <a:srgbClr val="FFFFFF"/>
                </a:gs>
                <a:gs pos="100000">
                  <a:srgbClr val="FFFFCC"/>
                </a:gs>
              </a:gsLst>
              <a:lin ang="27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sp>
          <p:nvSpPr>
            <p:cNvPr id="6" name="Rectangle 7"/>
            <p:cNvSpPr>
              <a:spLocks noChangeArrowheads="1"/>
            </p:cNvSpPr>
            <p:nvPr/>
          </p:nvSpPr>
          <p:spPr bwMode="auto">
            <a:xfrm>
              <a:off x="1104" y="1694"/>
              <a:ext cx="768" cy="229"/>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颁发者名称</a:t>
              </a:r>
            </a:p>
          </p:txBody>
        </p:sp>
        <p:sp>
          <p:nvSpPr>
            <p:cNvPr id="7" name="Rectangle 8"/>
            <p:cNvSpPr>
              <a:spLocks noChangeArrowheads="1"/>
            </p:cNvSpPr>
            <p:nvPr/>
          </p:nvSpPr>
          <p:spPr bwMode="auto">
            <a:xfrm>
              <a:off x="1104" y="1961"/>
              <a:ext cx="768" cy="229"/>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主体名称</a:t>
              </a:r>
            </a:p>
          </p:txBody>
        </p:sp>
        <p:sp>
          <p:nvSpPr>
            <p:cNvPr id="8" name="Rectangle 9"/>
            <p:cNvSpPr>
              <a:spLocks noChangeArrowheads="1"/>
            </p:cNvSpPr>
            <p:nvPr/>
          </p:nvSpPr>
          <p:spPr bwMode="auto">
            <a:xfrm>
              <a:off x="1104" y="2234"/>
              <a:ext cx="768" cy="229"/>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公钥信息</a:t>
              </a:r>
            </a:p>
          </p:txBody>
        </p:sp>
        <p:sp>
          <p:nvSpPr>
            <p:cNvPr id="9" name="Rectangle 10"/>
            <p:cNvSpPr>
              <a:spLocks noChangeArrowheads="1"/>
            </p:cNvSpPr>
            <p:nvPr/>
          </p:nvSpPr>
          <p:spPr bwMode="auto">
            <a:xfrm>
              <a:off x="1102" y="2501"/>
              <a:ext cx="770" cy="229"/>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其他信息</a:t>
              </a:r>
            </a:p>
          </p:txBody>
        </p:sp>
        <p:sp>
          <p:nvSpPr>
            <p:cNvPr id="10" name="AutoShape 11"/>
            <p:cNvSpPr>
              <a:spLocks noChangeArrowheads="1"/>
            </p:cNvSpPr>
            <p:nvPr/>
          </p:nvSpPr>
          <p:spPr bwMode="auto">
            <a:xfrm rot="-572827">
              <a:off x="2094" y="1529"/>
              <a:ext cx="1103" cy="1255"/>
            </a:xfrm>
            <a:prstGeom prst="verticalScroll">
              <a:avLst>
                <a:gd name="adj" fmla="val 8468"/>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Rectangle 12"/>
            <p:cNvSpPr>
              <a:spLocks noChangeArrowheads="1"/>
            </p:cNvSpPr>
            <p:nvPr/>
          </p:nvSpPr>
          <p:spPr bwMode="auto">
            <a:xfrm>
              <a:off x="2272" y="1694"/>
              <a:ext cx="752" cy="229"/>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ctr" eaLnBrk="0" hangingPunct="0">
                <a:lnSpc>
                  <a:spcPct val="80000"/>
                </a:lnSpc>
              </a:pPr>
              <a:r>
                <a:rPr kumimoji="0" lang="zh-CN" altLang="en-US" sz="1600" b="1">
                  <a:solidFill>
                    <a:srgbClr val="000000"/>
                  </a:solidFill>
                </a:rPr>
                <a:t>颁发者名称</a:t>
              </a:r>
            </a:p>
          </p:txBody>
        </p:sp>
        <p:sp>
          <p:nvSpPr>
            <p:cNvPr id="12" name="Rectangle 13"/>
            <p:cNvSpPr>
              <a:spLocks noChangeArrowheads="1"/>
            </p:cNvSpPr>
            <p:nvPr/>
          </p:nvSpPr>
          <p:spPr bwMode="auto">
            <a:xfrm>
              <a:off x="2276" y="1961"/>
              <a:ext cx="748" cy="229"/>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主体名称</a:t>
              </a:r>
            </a:p>
          </p:txBody>
        </p:sp>
        <p:sp>
          <p:nvSpPr>
            <p:cNvPr id="13" name="Rectangle 14"/>
            <p:cNvSpPr>
              <a:spLocks noChangeArrowheads="1"/>
            </p:cNvSpPr>
            <p:nvPr/>
          </p:nvSpPr>
          <p:spPr bwMode="auto">
            <a:xfrm>
              <a:off x="2276" y="2234"/>
              <a:ext cx="748" cy="229"/>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公钥信息</a:t>
              </a:r>
            </a:p>
          </p:txBody>
        </p:sp>
        <p:sp>
          <p:nvSpPr>
            <p:cNvPr id="14" name="Rectangle 15"/>
            <p:cNvSpPr>
              <a:spLocks noChangeArrowheads="1"/>
            </p:cNvSpPr>
            <p:nvPr/>
          </p:nvSpPr>
          <p:spPr bwMode="auto">
            <a:xfrm>
              <a:off x="2276" y="2501"/>
              <a:ext cx="748" cy="229"/>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其他信息</a:t>
              </a:r>
            </a:p>
          </p:txBody>
        </p:sp>
        <p:sp>
          <p:nvSpPr>
            <p:cNvPr id="15" name="AutoShape 16"/>
            <p:cNvSpPr>
              <a:spLocks noChangeArrowheads="1"/>
            </p:cNvSpPr>
            <p:nvPr/>
          </p:nvSpPr>
          <p:spPr bwMode="auto">
            <a:xfrm rot="-572827">
              <a:off x="3249" y="1529"/>
              <a:ext cx="1104" cy="1255"/>
            </a:xfrm>
            <a:prstGeom prst="verticalScroll">
              <a:avLst>
                <a:gd name="adj" fmla="val 8468"/>
              </a:avLst>
            </a:prstGeom>
            <a:gradFill rotWithShape="0">
              <a:gsLst>
                <a:gs pos="0">
                  <a:srgbClr val="FFFFCC"/>
                </a:gs>
                <a:gs pos="50000">
                  <a:srgbClr val="FFFFFF"/>
                </a:gs>
                <a:gs pos="100000">
                  <a:srgbClr val="FFFFCC"/>
                </a:gs>
              </a:gsLst>
              <a:lin ang="27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sp>
          <p:nvSpPr>
            <p:cNvPr id="16" name="Rectangle 17"/>
            <p:cNvSpPr>
              <a:spLocks noChangeArrowheads="1"/>
            </p:cNvSpPr>
            <p:nvPr/>
          </p:nvSpPr>
          <p:spPr bwMode="auto">
            <a:xfrm>
              <a:off x="3434" y="1694"/>
              <a:ext cx="742" cy="229"/>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ctr" eaLnBrk="0" hangingPunct="0">
                <a:lnSpc>
                  <a:spcPct val="80000"/>
                </a:lnSpc>
              </a:pPr>
              <a:r>
                <a:rPr kumimoji="0" lang="zh-CN" altLang="en-US" sz="1600" b="1">
                  <a:solidFill>
                    <a:srgbClr val="000000"/>
                  </a:solidFill>
                </a:rPr>
                <a:t>颁发者名称</a:t>
              </a:r>
            </a:p>
          </p:txBody>
        </p:sp>
        <p:sp>
          <p:nvSpPr>
            <p:cNvPr id="17" name="Rectangle 18"/>
            <p:cNvSpPr>
              <a:spLocks noChangeArrowheads="1"/>
            </p:cNvSpPr>
            <p:nvPr/>
          </p:nvSpPr>
          <p:spPr bwMode="auto">
            <a:xfrm>
              <a:off x="3434" y="1961"/>
              <a:ext cx="742" cy="229"/>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主体名称</a:t>
              </a:r>
            </a:p>
          </p:txBody>
        </p:sp>
        <p:sp>
          <p:nvSpPr>
            <p:cNvPr id="18" name="Rectangle 19"/>
            <p:cNvSpPr>
              <a:spLocks noChangeArrowheads="1"/>
            </p:cNvSpPr>
            <p:nvPr/>
          </p:nvSpPr>
          <p:spPr bwMode="auto">
            <a:xfrm>
              <a:off x="3434" y="2234"/>
              <a:ext cx="742" cy="229"/>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公钥信息</a:t>
              </a:r>
            </a:p>
          </p:txBody>
        </p:sp>
        <p:sp>
          <p:nvSpPr>
            <p:cNvPr id="19" name="Rectangle 20"/>
            <p:cNvSpPr>
              <a:spLocks noChangeArrowheads="1"/>
            </p:cNvSpPr>
            <p:nvPr/>
          </p:nvSpPr>
          <p:spPr bwMode="auto">
            <a:xfrm>
              <a:off x="3434" y="2501"/>
              <a:ext cx="742" cy="229"/>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其他信息</a:t>
              </a:r>
            </a:p>
          </p:txBody>
        </p:sp>
        <p:sp>
          <p:nvSpPr>
            <p:cNvPr id="20" name="AutoShape 21"/>
            <p:cNvSpPr>
              <a:spLocks noChangeArrowheads="1"/>
            </p:cNvSpPr>
            <p:nvPr/>
          </p:nvSpPr>
          <p:spPr bwMode="auto">
            <a:xfrm rot="-572827">
              <a:off x="4657" y="1525"/>
              <a:ext cx="1103" cy="1255"/>
            </a:xfrm>
            <a:prstGeom prst="verticalScroll">
              <a:avLst>
                <a:gd name="adj" fmla="val 8468"/>
              </a:avLst>
            </a:prstGeom>
            <a:gradFill rotWithShape="0">
              <a:gsLst>
                <a:gs pos="0">
                  <a:srgbClr val="FFFFCC"/>
                </a:gs>
                <a:gs pos="50000">
                  <a:srgbClr val="FFFFFF"/>
                </a:gs>
                <a:gs pos="100000">
                  <a:srgbClr val="FFFFCC"/>
                </a:gs>
              </a:gsLst>
              <a:lin ang="27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sp>
          <p:nvSpPr>
            <p:cNvPr id="21" name="Rectangle 22"/>
            <p:cNvSpPr>
              <a:spLocks noChangeArrowheads="1"/>
            </p:cNvSpPr>
            <p:nvPr/>
          </p:nvSpPr>
          <p:spPr bwMode="auto">
            <a:xfrm>
              <a:off x="4799" y="1676"/>
              <a:ext cx="816" cy="243"/>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ctr" eaLnBrk="0" hangingPunct="0">
                <a:lnSpc>
                  <a:spcPct val="80000"/>
                </a:lnSpc>
              </a:pPr>
              <a:r>
                <a:rPr kumimoji="0" lang="zh-CN" altLang="en-US" sz="1600" b="1">
                  <a:solidFill>
                    <a:srgbClr val="000000"/>
                  </a:solidFill>
                </a:rPr>
                <a:t>颁发者名称</a:t>
              </a:r>
            </a:p>
          </p:txBody>
        </p:sp>
        <p:sp>
          <p:nvSpPr>
            <p:cNvPr id="22" name="Rectangle 23"/>
            <p:cNvSpPr>
              <a:spLocks noChangeArrowheads="1"/>
            </p:cNvSpPr>
            <p:nvPr/>
          </p:nvSpPr>
          <p:spPr bwMode="auto">
            <a:xfrm>
              <a:off x="4799" y="1943"/>
              <a:ext cx="816" cy="243"/>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ctr" eaLnBrk="0" hangingPunct="0">
                <a:lnSpc>
                  <a:spcPct val="80000"/>
                </a:lnSpc>
              </a:pPr>
              <a:r>
                <a:rPr kumimoji="0" lang="zh-CN" altLang="en-US" sz="1600" b="1">
                  <a:solidFill>
                    <a:srgbClr val="000000"/>
                  </a:solidFill>
                </a:rPr>
                <a:t>主体名称</a:t>
              </a:r>
            </a:p>
          </p:txBody>
        </p:sp>
        <p:sp>
          <p:nvSpPr>
            <p:cNvPr id="23" name="Rectangle 24"/>
            <p:cNvSpPr>
              <a:spLocks noChangeArrowheads="1"/>
            </p:cNvSpPr>
            <p:nvPr/>
          </p:nvSpPr>
          <p:spPr bwMode="auto">
            <a:xfrm>
              <a:off x="4800" y="2216"/>
              <a:ext cx="816" cy="243"/>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ctr" eaLnBrk="0" hangingPunct="0">
                <a:lnSpc>
                  <a:spcPct val="80000"/>
                </a:lnSpc>
              </a:pPr>
              <a:r>
                <a:rPr kumimoji="0" lang="zh-CN" altLang="en-US" sz="1600" b="1">
                  <a:solidFill>
                    <a:srgbClr val="000000"/>
                  </a:solidFill>
                </a:rPr>
                <a:t>公钥信息</a:t>
              </a:r>
            </a:p>
          </p:txBody>
        </p:sp>
        <p:sp>
          <p:nvSpPr>
            <p:cNvPr id="24" name="Rectangle 25"/>
            <p:cNvSpPr>
              <a:spLocks noChangeArrowheads="1"/>
            </p:cNvSpPr>
            <p:nvPr/>
          </p:nvSpPr>
          <p:spPr bwMode="auto">
            <a:xfrm>
              <a:off x="4799" y="2483"/>
              <a:ext cx="816" cy="243"/>
            </a:xfrm>
            <a:prstGeom prst="rect">
              <a:avLst/>
            </a:prstGeom>
            <a:solidFill>
              <a:srgbClr val="FFFFFF"/>
            </a:solidFill>
            <a:ln w="9525">
              <a:solidFill>
                <a:srgbClr val="0000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ctr" eaLnBrk="0" hangingPunct="0">
                <a:lnSpc>
                  <a:spcPct val="80000"/>
                </a:lnSpc>
              </a:pPr>
              <a:r>
                <a:rPr kumimoji="0" lang="zh-CN" altLang="en-US" sz="1600" b="1">
                  <a:solidFill>
                    <a:srgbClr val="000000"/>
                  </a:solidFill>
                </a:rPr>
                <a:t>其他信息</a:t>
              </a:r>
            </a:p>
          </p:txBody>
        </p:sp>
        <p:sp>
          <p:nvSpPr>
            <p:cNvPr id="25" name="Rectangle 26"/>
            <p:cNvSpPr>
              <a:spLocks noChangeArrowheads="1"/>
            </p:cNvSpPr>
            <p:nvPr/>
          </p:nvSpPr>
          <p:spPr bwMode="auto">
            <a:xfrm>
              <a:off x="4344" y="1924"/>
              <a:ext cx="365" cy="45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a:t>
              </a:r>
            </a:p>
          </p:txBody>
        </p:sp>
        <p:sp>
          <p:nvSpPr>
            <p:cNvPr id="26" name="Line 27"/>
            <p:cNvSpPr>
              <a:spLocks noChangeShapeType="1"/>
            </p:cNvSpPr>
            <p:nvPr/>
          </p:nvSpPr>
          <p:spPr bwMode="auto">
            <a:xfrm flipV="1">
              <a:off x="1776" y="1824"/>
              <a:ext cx="507" cy="219"/>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Line 28"/>
            <p:cNvSpPr>
              <a:spLocks noChangeShapeType="1"/>
            </p:cNvSpPr>
            <p:nvPr/>
          </p:nvSpPr>
          <p:spPr bwMode="auto">
            <a:xfrm flipV="1">
              <a:off x="2945" y="1842"/>
              <a:ext cx="547" cy="229"/>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Line 29"/>
            <p:cNvSpPr>
              <a:spLocks noChangeShapeType="1"/>
            </p:cNvSpPr>
            <p:nvPr/>
          </p:nvSpPr>
          <p:spPr bwMode="auto">
            <a:xfrm flipV="1">
              <a:off x="4135" y="1809"/>
              <a:ext cx="756" cy="262"/>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Freeform 30"/>
            <p:cNvSpPr>
              <a:spLocks/>
            </p:cNvSpPr>
            <p:nvPr/>
          </p:nvSpPr>
          <p:spPr bwMode="auto">
            <a:xfrm>
              <a:off x="975" y="1783"/>
              <a:ext cx="180" cy="344"/>
            </a:xfrm>
            <a:custGeom>
              <a:avLst/>
              <a:gdLst>
                <a:gd name="T0" fmla="*/ 105 w 105"/>
                <a:gd name="T1" fmla="*/ 0 h 312"/>
                <a:gd name="T2" fmla="*/ 0 w 105"/>
                <a:gd name="T3" fmla="*/ 156 h 312"/>
                <a:gd name="T4" fmla="*/ 105 w 105"/>
                <a:gd name="T5" fmla="*/ 312 h 312"/>
              </a:gdLst>
              <a:ahLst/>
              <a:cxnLst>
                <a:cxn ang="0">
                  <a:pos x="T0" y="T1"/>
                </a:cxn>
                <a:cxn ang="0">
                  <a:pos x="T2" y="T3"/>
                </a:cxn>
                <a:cxn ang="0">
                  <a:pos x="T4" y="T5"/>
                </a:cxn>
              </a:cxnLst>
              <a:rect l="0" t="0" r="r" b="b"/>
              <a:pathLst>
                <a:path w="105" h="312">
                  <a:moveTo>
                    <a:pt x="105" y="0"/>
                  </a:moveTo>
                  <a:cubicBezTo>
                    <a:pt x="52" y="52"/>
                    <a:pt x="0" y="104"/>
                    <a:pt x="0" y="156"/>
                  </a:cubicBezTo>
                  <a:cubicBezTo>
                    <a:pt x="0" y="208"/>
                    <a:pt x="88" y="286"/>
                    <a:pt x="105" y="312"/>
                  </a:cubicBezTo>
                </a:path>
              </a:pathLst>
            </a:custGeom>
            <a:noFill/>
            <a:ln w="9525" cap="flat" cmpd="sng">
              <a:solidFill>
                <a:srgbClr val="000000"/>
              </a:solidFill>
              <a:prstDash val="solid"/>
              <a:round/>
              <a:headEnd type="triangle" w="sm" len="sm"/>
              <a:tailEnd type="triangl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Rectangle 31"/>
            <p:cNvSpPr>
              <a:spLocks noChangeArrowheads="1"/>
            </p:cNvSpPr>
            <p:nvPr/>
          </p:nvSpPr>
          <p:spPr bwMode="auto">
            <a:xfrm>
              <a:off x="1114" y="1130"/>
              <a:ext cx="720" cy="23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0"/>
            <a:lstStyle/>
            <a:p>
              <a:pPr algn="ctr" eaLnBrk="0" hangingPunct="0">
                <a:lnSpc>
                  <a:spcPct val="95000"/>
                </a:lnSpc>
              </a:pPr>
              <a:r>
                <a:rPr kumimoji="0" lang="zh-CN" altLang="en-US" sz="1800" b="1">
                  <a:solidFill>
                    <a:srgbClr val="000000"/>
                  </a:solidFill>
                </a:rPr>
                <a:t>自签证书</a:t>
              </a:r>
              <a:r>
                <a:rPr kumimoji="0" lang="en-US" altLang="zh-CN" sz="1800" b="1">
                  <a:solidFill>
                    <a:srgbClr val="000000"/>
                  </a:solidFill>
                </a:rPr>
                <a:t>( </a:t>
              </a:r>
              <a:r>
                <a:rPr kumimoji="0" lang="zh-CN" altLang="en-US" sz="1800" b="1">
                  <a:solidFill>
                    <a:srgbClr val="000000"/>
                  </a:solidFill>
                </a:rPr>
                <a:t>根证书 </a:t>
              </a:r>
              <a:r>
                <a:rPr kumimoji="0" lang="en-US" altLang="zh-CN" sz="1800" b="1">
                  <a:solidFill>
                    <a:srgbClr val="000000"/>
                  </a:solidFill>
                </a:rPr>
                <a:t>)</a:t>
              </a:r>
            </a:p>
          </p:txBody>
        </p:sp>
        <p:sp>
          <p:nvSpPr>
            <p:cNvPr id="31" name="Rectangle 32"/>
            <p:cNvSpPr>
              <a:spLocks noChangeArrowheads="1"/>
            </p:cNvSpPr>
            <p:nvPr/>
          </p:nvSpPr>
          <p:spPr bwMode="auto">
            <a:xfrm>
              <a:off x="2208" y="1248"/>
              <a:ext cx="625" cy="22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800" b="1">
                  <a:solidFill>
                    <a:srgbClr val="000000"/>
                  </a:solidFill>
                </a:rPr>
                <a:t>子证书</a:t>
              </a:r>
            </a:p>
          </p:txBody>
        </p:sp>
        <p:sp>
          <p:nvSpPr>
            <p:cNvPr id="32" name="Rectangle 33"/>
            <p:cNvSpPr>
              <a:spLocks noChangeArrowheads="1"/>
            </p:cNvSpPr>
            <p:nvPr/>
          </p:nvSpPr>
          <p:spPr bwMode="auto">
            <a:xfrm>
              <a:off x="3360" y="1248"/>
              <a:ext cx="626" cy="22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800" b="1">
                  <a:solidFill>
                    <a:srgbClr val="000000"/>
                  </a:solidFill>
                </a:rPr>
                <a:t>子证书</a:t>
              </a:r>
            </a:p>
          </p:txBody>
        </p:sp>
        <p:sp>
          <p:nvSpPr>
            <p:cNvPr id="33" name="Rectangle 34"/>
            <p:cNvSpPr>
              <a:spLocks noChangeArrowheads="1"/>
            </p:cNvSpPr>
            <p:nvPr/>
          </p:nvSpPr>
          <p:spPr bwMode="auto">
            <a:xfrm>
              <a:off x="4656" y="1248"/>
              <a:ext cx="878" cy="22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800" b="1">
                  <a:solidFill>
                    <a:srgbClr val="000000"/>
                  </a:solidFill>
                </a:rPr>
                <a:t>端实体证书</a:t>
              </a:r>
            </a:p>
          </p:txBody>
        </p:sp>
        <p:sp>
          <p:nvSpPr>
            <p:cNvPr id="34" name="Rectangle 35"/>
            <p:cNvSpPr>
              <a:spLocks noChangeArrowheads="1"/>
            </p:cNvSpPr>
            <p:nvPr/>
          </p:nvSpPr>
          <p:spPr bwMode="auto">
            <a:xfrm>
              <a:off x="2448" y="2880"/>
              <a:ext cx="9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b="1">
                  <a:latin typeface="Arial" pitchFamily="34" charset="0"/>
                </a:rPr>
                <a:t>证书链示意</a:t>
              </a:r>
            </a:p>
          </p:txBody>
        </p:sp>
      </p:grpSp>
    </p:spTree>
    <p:extLst>
      <p:ext uri="{BB962C8B-B14F-4D97-AF65-F5344CB8AC3E}">
        <p14:creationId xmlns:p14="http://schemas.microsoft.com/office/powerpoint/2010/main" val="1381090607"/>
      </p:ext>
    </p:extLst>
  </p:cSld>
  <p:clrMapOvr>
    <a:masterClrMapping/>
  </p:clrMapOvr>
  <p:transition spd="slow">
    <p:pull/>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必须验证证书链</a:t>
            </a:r>
            <a:r>
              <a:rPr lang="zh-CN" altLang="en-US" dirty="0" smtClean="0"/>
              <a:t>上每个证书</a:t>
            </a:r>
            <a:r>
              <a:rPr lang="zh-CN" altLang="en-US" dirty="0"/>
              <a:t>是否由可信</a:t>
            </a:r>
            <a:r>
              <a:rPr lang="en-US" altLang="zh-CN" dirty="0"/>
              <a:t>CA</a:t>
            </a:r>
            <a:r>
              <a:rPr lang="zh-CN" altLang="en-US" dirty="0" smtClean="0"/>
              <a:t>签发</a:t>
            </a:r>
            <a:r>
              <a:rPr lang="zh-CN" altLang="en-US" dirty="0"/>
              <a:t>，直到到达一个可信的根</a:t>
            </a:r>
            <a:r>
              <a:rPr lang="zh-CN" altLang="en-US" dirty="0" smtClean="0"/>
              <a:t>。验证三个方面：</a:t>
            </a:r>
          </a:p>
          <a:p>
            <a:r>
              <a:rPr lang="en-US" altLang="zh-CN" dirty="0" smtClean="0"/>
              <a:t>1</a:t>
            </a:r>
            <a:r>
              <a:rPr lang="zh-CN" altLang="en-US" dirty="0" smtClean="0"/>
              <a:t>）</a:t>
            </a:r>
            <a:r>
              <a:rPr lang="zh-CN" altLang="en-US" dirty="0"/>
              <a:t>证书的真实性（可信任性）</a:t>
            </a:r>
          </a:p>
          <a:p>
            <a:pPr lvl="1"/>
            <a:r>
              <a:rPr lang="zh-CN" altLang="en-US" dirty="0" smtClean="0"/>
              <a:t>验证证书</a:t>
            </a:r>
            <a:r>
              <a:rPr lang="zh-CN" altLang="en-US" dirty="0"/>
              <a:t>链上的证书</a:t>
            </a:r>
            <a:r>
              <a:rPr lang="zh-CN" altLang="en-US" dirty="0" smtClean="0"/>
              <a:t>是否由链</a:t>
            </a:r>
            <a:r>
              <a:rPr lang="zh-CN" altLang="en-US" dirty="0"/>
              <a:t>上的上一个</a:t>
            </a:r>
            <a:r>
              <a:rPr lang="zh-CN" altLang="en-US" dirty="0" smtClean="0"/>
              <a:t>证书签发</a:t>
            </a:r>
            <a:r>
              <a:rPr lang="en-US" altLang="zh-CN" dirty="0" smtClean="0"/>
              <a:t>CA</a:t>
            </a:r>
            <a:r>
              <a:rPr lang="zh-CN" altLang="en-US" dirty="0" smtClean="0"/>
              <a:t>的</a:t>
            </a:r>
            <a:r>
              <a:rPr lang="zh-CN" altLang="en-US" dirty="0"/>
              <a:t>私钥</a:t>
            </a:r>
            <a:r>
              <a:rPr lang="zh-CN" altLang="en-US" dirty="0" smtClean="0"/>
              <a:t>签发</a:t>
            </a:r>
          </a:p>
          <a:p>
            <a:r>
              <a:rPr lang="en-US" altLang="zh-CN" dirty="0" smtClean="0"/>
              <a:t>2</a:t>
            </a:r>
            <a:r>
              <a:rPr lang="zh-CN" altLang="en-US" dirty="0" smtClean="0"/>
              <a:t>）证书的有效性</a:t>
            </a:r>
          </a:p>
          <a:p>
            <a:pPr lvl="1"/>
            <a:r>
              <a:rPr lang="zh-CN" altLang="en-US" dirty="0" smtClean="0"/>
              <a:t>验证证书是否过期或被撤销。</a:t>
            </a:r>
          </a:p>
          <a:p>
            <a:r>
              <a:rPr lang="en-US" altLang="zh-CN" dirty="0"/>
              <a:t>3</a:t>
            </a:r>
            <a:r>
              <a:rPr lang="zh-CN" altLang="en-US" dirty="0" smtClean="0"/>
              <a:t>）证书的可用性</a:t>
            </a:r>
          </a:p>
          <a:p>
            <a:pPr lvl="1"/>
            <a:r>
              <a:rPr lang="zh-CN" altLang="en-US" dirty="0"/>
              <a:t>每一个证书必须符合证书链中的高层证书定义的一系列标准。</a:t>
            </a:r>
          </a:p>
        </p:txBody>
      </p:sp>
      <p:sp>
        <p:nvSpPr>
          <p:cNvPr id="2" name="标题 1"/>
          <p:cNvSpPr>
            <a:spLocks noGrp="1"/>
          </p:cNvSpPr>
          <p:nvPr>
            <p:ph type="title"/>
          </p:nvPr>
        </p:nvSpPr>
        <p:spPr/>
        <p:txBody>
          <a:bodyPr/>
          <a:lstStyle/>
          <a:p>
            <a:r>
              <a:rPr lang="zh-CN" altLang="en-US" smtClean="0"/>
              <a:t>证书（链）验证</a:t>
            </a:r>
            <a:endParaRPr lang="zh-CN" altLang="en-US"/>
          </a:p>
        </p:txBody>
      </p:sp>
    </p:spTree>
    <p:extLst>
      <p:ext uri="{BB962C8B-B14F-4D97-AF65-F5344CB8AC3E}">
        <p14:creationId xmlns:p14="http://schemas.microsoft.com/office/powerpoint/2010/main" val="831790623"/>
      </p:ext>
    </p:extLst>
  </p:cSld>
  <p:clrMapOvr>
    <a:masterClrMapping/>
  </p:clrMapOvr>
  <p:transition spd="slow">
    <p:pull/>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Rot="1" noChangeArrowheads="1"/>
          </p:cNvSpPr>
          <p:nvPr>
            <p:ph type="ctrTitle"/>
          </p:nvPr>
        </p:nvSpPr>
        <p:spPr/>
        <p:txBody>
          <a:bodyPr/>
          <a:lstStyle/>
          <a:p>
            <a:r>
              <a:rPr lang="zh-CN" altLang="en-US" smtClean="0"/>
              <a:t>第五章</a:t>
            </a:r>
            <a:r>
              <a:rPr lang="en-US" altLang="en-US" smtClean="0"/>
              <a:t/>
            </a:r>
            <a:br>
              <a:rPr lang="en-US" altLang="en-US" smtClean="0"/>
            </a:br>
            <a:endParaRPr lang="zh-CN" altLang="en-US" dirty="0"/>
          </a:p>
        </p:txBody>
      </p:sp>
      <p:sp>
        <p:nvSpPr>
          <p:cNvPr id="6" name="副标题 5"/>
          <p:cNvSpPr>
            <a:spLocks noGrp="1"/>
          </p:cNvSpPr>
          <p:nvPr>
            <p:ph type="subTitle" idx="1"/>
          </p:nvPr>
        </p:nvSpPr>
        <p:spPr/>
        <p:txBody>
          <a:bodyPr/>
          <a:lstStyle/>
          <a:p>
            <a:r>
              <a:rPr lang="zh-CN" altLang="en-US" smtClean="0"/>
              <a:t>消息认证与数字签名</a:t>
            </a:r>
            <a:endParaRPr lang="zh-CN" altLang="en-US" dirty="0"/>
          </a:p>
        </p:txBody>
      </p:sp>
    </p:spTree>
    <p:extLst>
      <p:ext uri="{BB962C8B-B14F-4D97-AF65-F5344CB8AC3E}">
        <p14:creationId xmlns:p14="http://schemas.microsoft.com/office/powerpoint/2010/main" val="1596262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1481328"/>
            <a:ext cx="8229600" cy="4827992"/>
          </a:xfrm>
        </p:spPr>
        <p:txBody>
          <a:bodyPr>
            <a:normAutofit fontScale="70000" lnSpcReduction="20000"/>
          </a:bodyPr>
          <a:lstStyle/>
          <a:p>
            <a:r>
              <a:rPr lang="zh-CN" altLang="en-US" smtClean="0"/>
              <a:t>消息接收者证实收到的消息来自可信的源点且未被篡改的过程</a:t>
            </a:r>
            <a:endParaRPr lang="en-US" altLang="zh-CN" smtClean="0"/>
          </a:p>
          <a:p>
            <a:pPr lvl="1"/>
            <a:r>
              <a:rPr lang="zh-CN" altLang="en-US" smtClean="0"/>
              <a:t>真实性：发送者真实非假冒</a:t>
            </a:r>
            <a:r>
              <a:rPr lang="en-US" altLang="zh-CN" smtClean="0"/>
              <a:t>——</a:t>
            </a:r>
            <a:r>
              <a:rPr lang="zh-CN" altLang="en-US" smtClean="0"/>
              <a:t>信源鉴别；</a:t>
            </a:r>
          </a:p>
          <a:p>
            <a:pPr lvl="1"/>
            <a:r>
              <a:rPr lang="zh-CN" altLang="en-US" smtClean="0"/>
              <a:t>完整性：消息在传送或存储过程中没被篡改、重放、乱序或延迟等；</a:t>
            </a:r>
            <a:endParaRPr lang="en-US" altLang="zh-CN" smtClean="0"/>
          </a:p>
          <a:p>
            <a:r>
              <a:rPr lang="zh-CN" altLang="en-US" smtClean="0"/>
              <a:t>目的：使</a:t>
            </a:r>
            <a:r>
              <a:rPr lang="zh-CN" altLang="en-US"/>
              <a:t>接收者能识别报文的源、内容的真伪、时间有效性等</a:t>
            </a:r>
            <a:r>
              <a:rPr lang="zh-CN" altLang="en-US" smtClean="0"/>
              <a:t>。</a:t>
            </a:r>
            <a:endParaRPr lang="en-US" altLang="zh-CN" smtClean="0"/>
          </a:p>
          <a:p>
            <a:r>
              <a:rPr lang="zh-CN" altLang="en-US" smtClean="0"/>
              <a:t>防止主动攻击重要技术，防止如下一些攻击 ：</a:t>
            </a:r>
          </a:p>
          <a:p>
            <a:pPr lvl="1"/>
            <a:r>
              <a:rPr lang="zh-CN" altLang="en-US" smtClean="0"/>
              <a:t>假冒：</a:t>
            </a:r>
            <a:endParaRPr lang="en-US" altLang="zh-CN" smtClean="0"/>
          </a:p>
          <a:p>
            <a:pPr lvl="2"/>
            <a:r>
              <a:rPr lang="zh-CN" altLang="en-US"/>
              <a:t>冒充某合法</a:t>
            </a:r>
            <a:r>
              <a:rPr lang="zh-CN" altLang="en-US" smtClean="0"/>
              <a:t>实体发送一</a:t>
            </a:r>
            <a:r>
              <a:rPr lang="zh-CN" altLang="en-US"/>
              <a:t>个</a:t>
            </a:r>
            <a:r>
              <a:rPr lang="zh-CN" altLang="en-US" smtClean="0"/>
              <a:t>消息</a:t>
            </a:r>
          </a:p>
          <a:p>
            <a:pPr lvl="1"/>
            <a:r>
              <a:rPr lang="zh-CN" altLang="en-US" smtClean="0"/>
              <a:t>内容修改：</a:t>
            </a:r>
            <a:endParaRPr lang="en-US" altLang="zh-CN" smtClean="0"/>
          </a:p>
          <a:p>
            <a:pPr lvl="2"/>
            <a:r>
              <a:rPr lang="zh-CN" altLang="en-US" smtClean="0"/>
              <a:t>对消息内容篡改，包括插入、删除、转换和修改。</a:t>
            </a:r>
          </a:p>
          <a:p>
            <a:pPr lvl="1"/>
            <a:r>
              <a:rPr lang="zh-CN" altLang="en-US" smtClean="0"/>
              <a:t>顺序修改：</a:t>
            </a:r>
            <a:endParaRPr lang="en-US" altLang="zh-CN" smtClean="0"/>
          </a:p>
          <a:p>
            <a:pPr lvl="2"/>
            <a:r>
              <a:rPr lang="zh-CN" altLang="en-US" smtClean="0"/>
              <a:t>对消息顺序修改，包括插入、删除和重新排序。</a:t>
            </a:r>
            <a:endParaRPr lang="en-US" altLang="zh-CN" smtClean="0"/>
          </a:p>
          <a:p>
            <a:pPr lvl="1"/>
            <a:r>
              <a:rPr lang="zh-CN" altLang="en-US" smtClean="0"/>
              <a:t>计时修改：</a:t>
            </a:r>
            <a:endParaRPr lang="en-US" altLang="zh-CN" smtClean="0"/>
          </a:p>
          <a:p>
            <a:pPr lvl="2"/>
            <a:r>
              <a:rPr lang="zh-CN" altLang="en-US" smtClean="0"/>
              <a:t>对消息延迟和重放</a:t>
            </a:r>
            <a:endParaRPr lang="en-US" altLang="zh-CN" smtClean="0"/>
          </a:p>
        </p:txBody>
      </p:sp>
      <p:sp>
        <p:nvSpPr>
          <p:cNvPr id="12290" name="Rectangle 2"/>
          <p:cNvSpPr>
            <a:spLocks noGrp="1" noChangeArrowheads="1"/>
          </p:cNvSpPr>
          <p:nvPr>
            <p:ph type="title"/>
          </p:nvPr>
        </p:nvSpPr>
        <p:spPr/>
        <p:txBody>
          <a:bodyPr/>
          <a:lstStyle/>
          <a:p>
            <a:r>
              <a:rPr lang="zh-CN" altLang="en-US" smtClean="0"/>
              <a:t>消息（报文）认证</a:t>
            </a:r>
            <a:endParaRPr lang="zh-CN" altLang="en-US" dirty="0"/>
          </a:p>
        </p:txBody>
      </p:sp>
    </p:spTree>
    <p:extLst>
      <p:ext uri="{BB962C8B-B14F-4D97-AF65-F5344CB8AC3E}">
        <p14:creationId xmlns:p14="http://schemas.microsoft.com/office/powerpoint/2010/main" val="3637923225"/>
      </p:ext>
    </p:extLst>
  </p:cSld>
  <p:clrMapOvr>
    <a:masterClrMapping/>
  </p:clrMapOvr>
  <p:transition spd="slow">
    <p:pull/>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33"/>
          <p:cNvSpPr>
            <a:spLocks noGrp="1"/>
          </p:cNvSpPr>
          <p:nvPr>
            <p:ph idx="1"/>
          </p:nvPr>
        </p:nvSpPr>
        <p:spPr/>
        <p:txBody>
          <a:bodyPr/>
          <a:lstStyle/>
          <a:p>
            <a:r>
              <a:rPr lang="zh-CN" altLang="en-US" dirty="0" smtClean="0"/>
              <a:t>三元组（</a:t>
            </a:r>
            <a:r>
              <a:rPr lang="en-US" altLang="zh-CN" dirty="0" smtClean="0"/>
              <a:t>K,T,V)</a:t>
            </a:r>
          </a:p>
          <a:p>
            <a:pPr lvl="1"/>
            <a:r>
              <a:rPr lang="zh-CN" altLang="en-US" dirty="0" smtClean="0"/>
              <a:t>密钥生成算法</a:t>
            </a:r>
            <a:r>
              <a:rPr lang="en-US" altLang="zh-CN" dirty="0" smtClean="0"/>
              <a:t>K</a:t>
            </a:r>
          </a:p>
          <a:p>
            <a:pPr lvl="1"/>
            <a:r>
              <a:rPr lang="zh-CN" altLang="en-US" dirty="0" smtClean="0"/>
              <a:t>标签算法</a:t>
            </a:r>
            <a:r>
              <a:rPr lang="en-US" altLang="zh-CN" dirty="0" smtClean="0"/>
              <a:t>T</a:t>
            </a:r>
          </a:p>
          <a:p>
            <a:pPr lvl="1"/>
            <a:r>
              <a:rPr lang="zh-CN" altLang="en-US" dirty="0" smtClean="0"/>
              <a:t>验证算法</a:t>
            </a:r>
            <a:r>
              <a:rPr lang="en-US" altLang="zh-CN" dirty="0" smtClean="0"/>
              <a:t>V</a:t>
            </a:r>
          </a:p>
          <a:p>
            <a:endParaRPr lang="zh-CN" altLang="en-US" dirty="0"/>
          </a:p>
        </p:txBody>
      </p:sp>
      <p:sp>
        <p:nvSpPr>
          <p:cNvPr id="531458" name="Rectangle 2"/>
          <p:cNvSpPr>
            <a:spLocks noGrp="1" noChangeArrowheads="1"/>
          </p:cNvSpPr>
          <p:nvPr>
            <p:ph type="title"/>
          </p:nvPr>
        </p:nvSpPr>
        <p:spPr/>
        <p:txBody>
          <a:bodyPr/>
          <a:lstStyle/>
          <a:p>
            <a:r>
              <a:rPr lang="zh-CN" altLang="en-US" smtClean="0"/>
              <a:t>消息认证模型</a:t>
            </a:r>
            <a:endParaRPr lang="zh-CN" altLang="en-US" dirty="0"/>
          </a:p>
        </p:txBody>
      </p:sp>
      <p:grpSp>
        <p:nvGrpSpPr>
          <p:cNvPr id="531498" name="组合 531497"/>
          <p:cNvGrpSpPr/>
          <p:nvPr/>
        </p:nvGrpSpPr>
        <p:grpSpPr>
          <a:xfrm>
            <a:off x="683568" y="3403848"/>
            <a:ext cx="7626573" cy="2617440"/>
            <a:chOff x="683568" y="3403848"/>
            <a:chExt cx="7626573" cy="2617440"/>
          </a:xfrm>
        </p:grpSpPr>
        <p:sp>
          <p:nvSpPr>
            <p:cNvPr id="33" name="TextBox 32"/>
            <p:cNvSpPr txBox="1"/>
            <p:nvPr/>
          </p:nvSpPr>
          <p:spPr bwMode="auto">
            <a:xfrm>
              <a:off x="683568" y="4243184"/>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dirty="0">
                  <a:solidFill>
                    <a:schemeClr val="tx1"/>
                  </a:solidFill>
                </a:rPr>
                <a:t>信源</a:t>
              </a:r>
              <a:endParaRPr lang="en-US" sz="2000" b="1" dirty="0">
                <a:solidFill>
                  <a:schemeClr val="tx1"/>
                </a:solidFill>
              </a:endParaRPr>
            </a:p>
          </p:txBody>
        </p:sp>
        <p:sp>
          <p:nvSpPr>
            <p:cNvPr id="35" name="TextBox 34"/>
            <p:cNvSpPr txBox="1"/>
            <p:nvPr/>
          </p:nvSpPr>
          <p:spPr bwMode="auto">
            <a:xfrm>
              <a:off x="1899433" y="5621238"/>
              <a:ext cx="100012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dirty="0">
                  <a:solidFill>
                    <a:schemeClr val="tx1"/>
                  </a:solidFill>
                </a:rPr>
                <a:t>密钥源</a:t>
              </a:r>
              <a:endParaRPr lang="en-US" sz="2000" b="1" dirty="0">
                <a:solidFill>
                  <a:schemeClr val="tx1"/>
                </a:solidFill>
              </a:endParaRPr>
            </a:p>
          </p:txBody>
        </p:sp>
        <p:sp>
          <p:nvSpPr>
            <p:cNvPr id="36" name="TextBox 35"/>
            <p:cNvSpPr txBox="1"/>
            <p:nvPr/>
          </p:nvSpPr>
          <p:spPr bwMode="auto">
            <a:xfrm>
              <a:off x="1829421" y="4089266"/>
              <a:ext cx="1140148" cy="707886"/>
            </a:xfrm>
            <a:prstGeom prst="rect">
              <a:avLst/>
            </a:prstGeom>
            <a:ln w="19050"/>
          </p:spPr>
          <p:style>
            <a:lnRef idx="2">
              <a:schemeClr val="dk1"/>
            </a:lnRef>
            <a:fillRef idx="1">
              <a:schemeClr val="lt1"/>
            </a:fillRef>
            <a:effectRef idx="0">
              <a:schemeClr val="dk1"/>
            </a:effectRef>
            <a:fontRef idx="minor">
              <a:schemeClr val="dk1"/>
            </a:fontRef>
          </p:style>
          <p:txBody>
            <a:bodyPr wrap="square">
              <a:spAutoFit/>
            </a:bodyPr>
            <a:lstStyle/>
            <a:p>
              <a:pPr algn="ctr" fontAlgn="auto">
                <a:spcBef>
                  <a:spcPts val="0"/>
                </a:spcBef>
                <a:spcAft>
                  <a:spcPts val="0"/>
                </a:spcAft>
                <a:defRPr/>
              </a:pPr>
              <a:r>
                <a:rPr lang="zh-CN" altLang="en-US" sz="2000" b="1" smtClean="0">
                  <a:solidFill>
                    <a:schemeClr val="tx1"/>
                  </a:solidFill>
                </a:rPr>
                <a:t>认证</a:t>
              </a:r>
              <a:endParaRPr lang="en-US" altLang="zh-CN" sz="2000" b="1" smtClean="0">
                <a:solidFill>
                  <a:schemeClr val="tx1"/>
                </a:solidFill>
              </a:endParaRPr>
            </a:p>
            <a:p>
              <a:pPr algn="ctr" fontAlgn="auto">
                <a:spcBef>
                  <a:spcPts val="0"/>
                </a:spcBef>
                <a:spcAft>
                  <a:spcPts val="0"/>
                </a:spcAft>
                <a:defRPr/>
              </a:pPr>
              <a:r>
                <a:rPr lang="zh-CN" altLang="en-US" sz="2000" b="1" smtClean="0">
                  <a:solidFill>
                    <a:schemeClr val="tx1"/>
                  </a:solidFill>
                </a:rPr>
                <a:t>编码器</a:t>
              </a:r>
              <a:endParaRPr lang="zh-CN" altLang="en-US" sz="2000" b="1">
                <a:solidFill>
                  <a:schemeClr val="tx1"/>
                </a:solidFill>
              </a:endParaRPr>
            </a:p>
          </p:txBody>
        </p:sp>
        <p:sp>
          <p:nvSpPr>
            <p:cNvPr id="37" name="TextBox 36"/>
            <p:cNvSpPr txBox="1"/>
            <p:nvPr/>
          </p:nvSpPr>
          <p:spPr bwMode="auto">
            <a:xfrm>
              <a:off x="6005885" y="4077072"/>
              <a:ext cx="1141859" cy="707886"/>
            </a:xfrm>
            <a:prstGeom prst="rect">
              <a:avLst/>
            </a:prstGeom>
            <a:ln w="19050"/>
          </p:spPr>
          <p:style>
            <a:lnRef idx="2">
              <a:schemeClr val="dk1"/>
            </a:lnRef>
            <a:fillRef idx="1">
              <a:schemeClr val="lt1"/>
            </a:fillRef>
            <a:effectRef idx="0">
              <a:schemeClr val="dk1"/>
            </a:effectRef>
            <a:fontRef idx="minor">
              <a:schemeClr val="dk1"/>
            </a:fontRef>
          </p:style>
          <p:txBody>
            <a:bodyPr wrap="square">
              <a:spAutoFit/>
            </a:bodyPr>
            <a:lstStyle/>
            <a:p>
              <a:pPr algn="ctr" fontAlgn="auto">
                <a:spcBef>
                  <a:spcPts val="0"/>
                </a:spcBef>
                <a:spcAft>
                  <a:spcPts val="0"/>
                </a:spcAft>
                <a:defRPr/>
              </a:pPr>
              <a:r>
                <a:rPr lang="zh-CN" altLang="en-US" sz="2000" b="1" smtClean="0">
                  <a:solidFill>
                    <a:schemeClr val="tx1"/>
                  </a:solidFill>
                </a:rPr>
                <a:t>认证</a:t>
              </a:r>
              <a:endParaRPr lang="en-US" altLang="zh-CN" sz="2000" b="1" smtClean="0">
                <a:solidFill>
                  <a:schemeClr val="tx1"/>
                </a:solidFill>
              </a:endParaRPr>
            </a:p>
            <a:p>
              <a:pPr algn="ctr" fontAlgn="auto">
                <a:spcBef>
                  <a:spcPts val="0"/>
                </a:spcBef>
                <a:spcAft>
                  <a:spcPts val="0"/>
                </a:spcAft>
                <a:defRPr/>
              </a:pPr>
              <a:r>
                <a:rPr lang="zh-CN" altLang="en-US" sz="2000" b="1" smtClean="0">
                  <a:solidFill>
                    <a:schemeClr val="tx1"/>
                  </a:solidFill>
                </a:rPr>
                <a:t>译码器</a:t>
              </a:r>
              <a:endParaRPr lang="zh-CN" altLang="en-US" sz="2000" b="1">
                <a:solidFill>
                  <a:schemeClr val="tx1"/>
                </a:solidFill>
              </a:endParaRPr>
            </a:p>
          </p:txBody>
        </p:sp>
        <p:cxnSp>
          <p:nvCxnSpPr>
            <p:cNvPr id="38" name="直接箭头连接符 37"/>
            <p:cNvCxnSpPr>
              <a:stCxn id="33" idx="3"/>
              <a:endCxn id="36" idx="1"/>
            </p:cNvCxnSpPr>
            <p:nvPr/>
          </p:nvCxnSpPr>
          <p:spPr bwMode="auto">
            <a:xfrm>
              <a:off x="1469381" y="4443209"/>
              <a:ext cx="360040"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5" idx="0"/>
              <a:endCxn id="36" idx="2"/>
            </p:cNvCxnSpPr>
            <p:nvPr/>
          </p:nvCxnSpPr>
          <p:spPr bwMode="auto">
            <a:xfrm flipH="1" flipV="1">
              <a:off x="2399495" y="4797152"/>
              <a:ext cx="1" cy="824086"/>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41" name="TextBox 31"/>
            <p:cNvSpPr txBox="1">
              <a:spLocks noChangeArrowheads="1"/>
            </p:cNvSpPr>
            <p:nvPr/>
          </p:nvSpPr>
          <p:spPr bwMode="auto">
            <a:xfrm>
              <a:off x="1901429" y="5133086"/>
              <a:ext cx="325730" cy="400110"/>
            </a:xfrm>
            <a:prstGeom prst="rect">
              <a:avLst/>
            </a:prstGeom>
            <a:noFill/>
            <a:ln w="9525">
              <a:noFill/>
              <a:miter lim="800000"/>
              <a:headEnd/>
              <a:tailEnd/>
            </a:ln>
          </p:spPr>
          <p:txBody>
            <a:bodyPr wrap="none">
              <a:spAutoFit/>
            </a:bodyPr>
            <a:lstStyle/>
            <a:p>
              <a:r>
                <a:rPr lang="en-US" altLang="zh-CN" sz="2000" b="1" smtClean="0">
                  <a:solidFill>
                    <a:schemeClr val="tx1"/>
                  </a:solidFill>
                  <a:latin typeface="Calibri" pitchFamily="34" charset="0"/>
                </a:rPr>
                <a:t>K</a:t>
              </a:r>
              <a:endParaRPr lang="en-US" altLang="zh-CN" sz="2000" b="1">
                <a:solidFill>
                  <a:schemeClr val="tx1"/>
                </a:solidFill>
                <a:latin typeface="Calibri" pitchFamily="34" charset="0"/>
              </a:endParaRPr>
            </a:p>
          </p:txBody>
        </p:sp>
        <p:cxnSp>
          <p:nvCxnSpPr>
            <p:cNvPr id="42" name="直接箭头连接符 41"/>
            <p:cNvCxnSpPr>
              <a:endCxn id="37" idx="2"/>
            </p:cNvCxnSpPr>
            <p:nvPr/>
          </p:nvCxnSpPr>
          <p:spPr bwMode="auto">
            <a:xfrm flipV="1">
              <a:off x="6576815" y="4784958"/>
              <a:ext cx="0" cy="479093"/>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auto">
            <a:xfrm>
              <a:off x="2399496" y="5264051"/>
              <a:ext cx="4177318" cy="158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6" idx="3"/>
              <a:endCxn id="37" idx="1"/>
            </p:cNvCxnSpPr>
            <p:nvPr/>
          </p:nvCxnSpPr>
          <p:spPr bwMode="auto">
            <a:xfrm flipV="1">
              <a:off x="2969569" y="4431015"/>
              <a:ext cx="3036316" cy="12194"/>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3"/>
              <a:endCxn id="54" idx="1"/>
            </p:cNvCxnSpPr>
            <p:nvPr/>
          </p:nvCxnSpPr>
          <p:spPr bwMode="auto">
            <a:xfrm>
              <a:off x="7147744" y="4431015"/>
              <a:ext cx="376584"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50" name="圆柱形 49"/>
            <p:cNvSpPr/>
            <p:nvPr/>
          </p:nvSpPr>
          <p:spPr bwMode="auto">
            <a:xfrm rot="16200000">
              <a:off x="4505474" y="4013895"/>
              <a:ext cx="142875" cy="2500312"/>
            </a:xfrm>
            <a:prstGeom prst="can">
              <a:avLst>
                <a:gd name="adj" fmla="val 40851"/>
              </a:avLst>
            </a:prstGeom>
            <a:gradFill>
              <a:gsLst>
                <a:gs pos="0">
                  <a:srgbClr val="000000"/>
                </a:gs>
                <a:gs pos="39999">
                  <a:srgbClr val="0A128C"/>
                </a:gs>
                <a:gs pos="70000">
                  <a:srgbClr val="181CC7"/>
                </a:gs>
                <a:gs pos="88000">
                  <a:srgbClr val="7005D4"/>
                </a:gs>
                <a:gs pos="100000">
                  <a:srgbClr val="8C3D9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tx1"/>
                </a:solidFill>
              </a:endParaRPr>
            </a:p>
          </p:txBody>
        </p:sp>
        <p:sp>
          <p:nvSpPr>
            <p:cNvPr id="51" name="TextBox 41"/>
            <p:cNvSpPr txBox="1">
              <a:spLocks noChangeArrowheads="1"/>
            </p:cNvSpPr>
            <p:nvPr/>
          </p:nvSpPr>
          <p:spPr bwMode="auto">
            <a:xfrm>
              <a:off x="3826632" y="4565709"/>
              <a:ext cx="1210508" cy="400186"/>
            </a:xfrm>
            <a:prstGeom prst="rect">
              <a:avLst/>
            </a:prstGeom>
            <a:noFill/>
            <a:ln w="9525">
              <a:noFill/>
              <a:miter lim="800000"/>
              <a:headEnd/>
              <a:tailEnd/>
            </a:ln>
          </p:spPr>
          <p:txBody>
            <a:bodyPr wrap="none">
              <a:spAutoFit/>
            </a:bodyPr>
            <a:lstStyle/>
            <a:p>
              <a:r>
                <a:rPr lang="zh-CN" altLang="en-US" sz="2000" b="1">
                  <a:solidFill>
                    <a:schemeClr val="tx1"/>
                  </a:solidFill>
                  <a:latin typeface="Calibri" pitchFamily="34" charset="0"/>
                </a:rPr>
                <a:t>公开信道</a:t>
              </a:r>
              <a:endParaRPr lang="en-US" sz="2000" b="1">
                <a:solidFill>
                  <a:schemeClr val="tx1"/>
                </a:solidFill>
                <a:latin typeface="Calibri" pitchFamily="34" charset="0"/>
              </a:endParaRPr>
            </a:p>
          </p:txBody>
        </p:sp>
        <p:sp>
          <p:nvSpPr>
            <p:cNvPr id="52" name="TextBox 42"/>
            <p:cNvSpPr txBox="1">
              <a:spLocks noChangeArrowheads="1"/>
            </p:cNvSpPr>
            <p:nvPr/>
          </p:nvSpPr>
          <p:spPr bwMode="auto">
            <a:xfrm>
              <a:off x="4004508" y="5323152"/>
              <a:ext cx="1217000" cy="400110"/>
            </a:xfrm>
            <a:prstGeom prst="rect">
              <a:avLst/>
            </a:prstGeom>
            <a:noFill/>
            <a:ln w="9525">
              <a:noFill/>
              <a:miter lim="800000"/>
              <a:headEnd/>
              <a:tailEnd/>
            </a:ln>
          </p:spPr>
          <p:txBody>
            <a:bodyPr wrap="none">
              <a:spAutoFit/>
            </a:bodyPr>
            <a:lstStyle/>
            <a:p>
              <a:r>
                <a:rPr lang="zh-CN" altLang="en-US" sz="2000" b="1">
                  <a:latin typeface="Calibri" pitchFamily="34" charset="0"/>
                </a:rPr>
                <a:t>安全</a:t>
              </a:r>
              <a:r>
                <a:rPr lang="zh-CN" altLang="en-US" sz="2000" b="1" smtClean="0">
                  <a:solidFill>
                    <a:schemeClr val="tx1"/>
                  </a:solidFill>
                  <a:latin typeface="Calibri" pitchFamily="34" charset="0"/>
                </a:rPr>
                <a:t>信道</a:t>
              </a:r>
              <a:endParaRPr lang="en-US" sz="2000" b="1">
                <a:solidFill>
                  <a:schemeClr val="tx1"/>
                </a:solidFill>
                <a:latin typeface="Calibri" pitchFamily="34" charset="0"/>
              </a:endParaRPr>
            </a:p>
          </p:txBody>
        </p:sp>
        <p:sp>
          <p:nvSpPr>
            <p:cNvPr id="53" name="圆柱形 52"/>
            <p:cNvSpPr/>
            <p:nvPr/>
          </p:nvSpPr>
          <p:spPr bwMode="auto">
            <a:xfrm rot="16200000">
              <a:off x="4343996" y="3650730"/>
              <a:ext cx="142875" cy="1571625"/>
            </a:xfrm>
            <a:prstGeom prst="can">
              <a:avLst>
                <a:gd name="adj" fmla="val 40851"/>
              </a:avLst>
            </a:prstGeom>
            <a:gradFill>
              <a:gsLst>
                <a:gs pos="0">
                  <a:srgbClr val="FFF200"/>
                </a:gs>
                <a:gs pos="45000">
                  <a:srgbClr val="FF7A00"/>
                </a:gs>
                <a:gs pos="70000">
                  <a:srgbClr val="FF0300"/>
                </a:gs>
                <a:gs pos="100000">
                  <a:srgbClr val="4D0808"/>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tx1"/>
                </a:solidFill>
              </a:endParaRPr>
            </a:p>
          </p:txBody>
        </p:sp>
        <p:sp>
          <p:nvSpPr>
            <p:cNvPr id="54" name="TextBox 53"/>
            <p:cNvSpPr txBox="1"/>
            <p:nvPr/>
          </p:nvSpPr>
          <p:spPr bwMode="auto">
            <a:xfrm>
              <a:off x="7524328" y="4230990"/>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smtClean="0">
                  <a:solidFill>
                    <a:schemeClr val="tx1"/>
                  </a:solidFill>
                </a:rPr>
                <a:t>信</a:t>
              </a:r>
              <a:r>
                <a:rPr lang="zh-CN" altLang="en-US" sz="2000" b="1">
                  <a:solidFill>
                    <a:schemeClr val="tx1"/>
                  </a:solidFill>
                </a:rPr>
                <a:t>宿</a:t>
              </a:r>
              <a:endParaRPr lang="en-US" sz="2000" b="1" dirty="0">
                <a:solidFill>
                  <a:schemeClr val="tx1"/>
                </a:solidFill>
              </a:endParaRPr>
            </a:p>
          </p:txBody>
        </p:sp>
        <p:sp>
          <p:nvSpPr>
            <p:cNvPr id="55" name="Text Box 29"/>
            <p:cNvSpPr txBox="1">
              <a:spLocks noChangeArrowheads="1"/>
            </p:cNvSpPr>
            <p:nvPr/>
          </p:nvSpPr>
          <p:spPr bwMode="auto">
            <a:xfrm>
              <a:off x="2260699" y="3717032"/>
              <a:ext cx="360810" cy="400110"/>
            </a:xfrm>
            <a:prstGeom prst="rect">
              <a:avLst/>
            </a:prstGeom>
            <a:noFill/>
            <a:ln w="9525">
              <a:noFill/>
              <a:miter lim="800000"/>
              <a:headEnd/>
              <a:tailEnd/>
            </a:ln>
            <a:effectLst/>
          </p:spPr>
          <p:txBody>
            <a:bodyPr wrap="square">
              <a:spAutoFit/>
            </a:bodyPr>
            <a:lstStyle/>
            <a:p>
              <a:pPr>
                <a:spcBef>
                  <a:spcPct val="50000"/>
                </a:spcBef>
              </a:pPr>
              <a:r>
                <a:rPr kumimoji="1" lang="en-US" altLang="zh-CN" sz="2000" b="1">
                  <a:solidFill>
                    <a:srgbClr val="000000"/>
                  </a:solidFill>
                  <a:latin typeface="Times New Roman" pitchFamily="18" charset="0"/>
                </a:rPr>
                <a:t>T</a:t>
              </a:r>
            </a:p>
          </p:txBody>
        </p:sp>
        <p:sp>
          <p:nvSpPr>
            <p:cNvPr id="56" name="Text Box 30"/>
            <p:cNvSpPr txBox="1">
              <a:spLocks noChangeArrowheads="1"/>
            </p:cNvSpPr>
            <p:nvPr/>
          </p:nvSpPr>
          <p:spPr bwMode="auto">
            <a:xfrm>
              <a:off x="6400304" y="3717032"/>
              <a:ext cx="397669" cy="400110"/>
            </a:xfrm>
            <a:prstGeom prst="rect">
              <a:avLst/>
            </a:prstGeom>
            <a:noFill/>
            <a:ln w="9525">
              <a:noFill/>
              <a:miter lim="800000"/>
              <a:headEnd/>
              <a:tailEnd/>
            </a:ln>
            <a:effectLst/>
          </p:spPr>
          <p:txBody>
            <a:bodyPr wrap="square">
              <a:spAutoFit/>
            </a:bodyPr>
            <a:lstStyle/>
            <a:p>
              <a:pPr>
                <a:spcBef>
                  <a:spcPct val="50000"/>
                </a:spcBef>
              </a:pPr>
              <a:r>
                <a:rPr kumimoji="1" lang="en-US" altLang="zh-CN" sz="2000" b="1">
                  <a:solidFill>
                    <a:srgbClr val="000000"/>
                  </a:solidFill>
                  <a:latin typeface="Times New Roman" pitchFamily="18" charset="0"/>
                </a:rPr>
                <a:t>V</a:t>
              </a:r>
            </a:p>
          </p:txBody>
        </p:sp>
        <p:sp>
          <p:nvSpPr>
            <p:cNvPr id="57" name="Rectangle 6"/>
            <p:cNvSpPr>
              <a:spLocks noChangeArrowheads="1"/>
            </p:cNvSpPr>
            <p:nvPr/>
          </p:nvSpPr>
          <p:spPr bwMode="auto">
            <a:xfrm>
              <a:off x="3917653" y="3403848"/>
              <a:ext cx="1007268" cy="457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kumimoji="1" lang="zh-CN" altLang="en-US" sz="2000" b="1" dirty="0">
                  <a:solidFill>
                    <a:schemeClr val="tx2"/>
                  </a:solidFill>
                  <a:latin typeface="Times New Roman" pitchFamily="18" charset="0"/>
                </a:rPr>
                <a:t>攻击者</a:t>
              </a:r>
            </a:p>
          </p:txBody>
        </p:sp>
        <p:cxnSp>
          <p:nvCxnSpPr>
            <p:cNvPr id="58" name="直接箭头连接符 57"/>
            <p:cNvCxnSpPr/>
            <p:nvPr/>
          </p:nvCxnSpPr>
          <p:spPr bwMode="auto">
            <a:xfrm flipV="1">
              <a:off x="4211960" y="3861048"/>
              <a:ext cx="0" cy="382136"/>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bwMode="auto">
            <a:xfrm flipV="1">
              <a:off x="4572000" y="3910960"/>
              <a:ext cx="0" cy="38213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bwMode="auto">
            <a:xfrm>
              <a:off x="4572000" y="4268133"/>
              <a:ext cx="1428974"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bwMode="auto">
            <a:xfrm>
              <a:off x="2969569" y="4268133"/>
              <a:ext cx="1242391"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6487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1498"/>
                                        </p:tgtEl>
                                        <p:attrNameLst>
                                          <p:attrName>style.visibility</p:attrName>
                                        </p:attrNameLst>
                                      </p:cBhvr>
                                      <p:to>
                                        <p:strVal val="visible"/>
                                      </p:to>
                                    </p:set>
                                    <p:anim calcmode="lin" valueType="num">
                                      <p:cBhvr additive="base">
                                        <p:cTn id="7" dur="500" fill="hold"/>
                                        <p:tgtEl>
                                          <p:spTgt spid="531498"/>
                                        </p:tgtEl>
                                        <p:attrNameLst>
                                          <p:attrName>ppt_x</p:attrName>
                                        </p:attrNameLst>
                                      </p:cBhvr>
                                      <p:tavLst>
                                        <p:tav tm="0">
                                          <p:val>
                                            <p:strVal val="#ppt_x"/>
                                          </p:val>
                                        </p:tav>
                                        <p:tav tm="100000">
                                          <p:val>
                                            <p:strVal val="#ppt_x"/>
                                          </p:val>
                                        </p:tav>
                                      </p:tavLst>
                                    </p:anim>
                                    <p:anim calcmode="lin" valueType="num">
                                      <p:cBhvr additive="base">
                                        <p:cTn id="8" dur="500" fill="hold"/>
                                        <p:tgtEl>
                                          <p:spTgt spid="531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r>
              <a:rPr lang="zh-CN" altLang="en-US" smtClean="0"/>
              <a:t>分三</a:t>
            </a:r>
            <a:r>
              <a:rPr lang="zh-CN" altLang="en-US" dirty="0" smtClean="0"/>
              <a:t>类：</a:t>
            </a:r>
          </a:p>
          <a:p>
            <a:pPr lvl="1"/>
            <a:r>
              <a:rPr lang="zh-CN" altLang="en-US" smtClean="0"/>
              <a:t>消息</a:t>
            </a:r>
            <a:r>
              <a:rPr lang="zh-CN" altLang="en-US" dirty="0" smtClean="0"/>
              <a:t>加密函数</a:t>
            </a:r>
            <a:r>
              <a:rPr lang="en-US" altLang="zh-CN" dirty="0" smtClean="0"/>
              <a:t>(Message encryption)</a:t>
            </a:r>
          </a:p>
          <a:p>
            <a:pPr lvl="2"/>
            <a:r>
              <a:rPr lang="zh-CN" altLang="zh-CN" dirty="0" smtClean="0"/>
              <a:t>用完整信息的密文作为对信息的</a:t>
            </a:r>
            <a:r>
              <a:rPr lang="zh-CN" altLang="en-US" dirty="0" smtClean="0"/>
              <a:t>认证</a:t>
            </a:r>
            <a:r>
              <a:rPr lang="zh-CN" altLang="zh-CN" dirty="0" smtClean="0"/>
              <a:t>。</a:t>
            </a:r>
            <a:endParaRPr lang="zh-CN" altLang="en-US" dirty="0" smtClean="0"/>
          </a:p>
          <a:p>
            <a:pPr lvl="1"/>
            <a:r>
              <a:rPr lang="zh-CN" altLang="en-US" smtClean="0"/>
              <a:t>消息</a:t>
            </a:r>
            <a:r>
              <a:rPr lang="zh-CN" altLang="en-US" dirty="0" smtClean="0"/>
              <a:t>认证码</a:t>
            </a:r>
            <a:r>
              <a:rPr lang="en-US" altLang="zh-CN" dirty="0" smtClean="0"/>
              <a:t>MAC(Message Authentication Code)</a:t>
            </a:r>
          </a:p>
          <a:p>
            <a:pPr lvl="2"/>
            <a:r>
              <a:rPr lang="zh-CN" altLang="en-US" smtClean="0"/>
              <a:t>对信源信息的一个编码函数</a:t>
            </a:r>
            <a:endParaRPr lang="en-US" altLang="zh-CN" smtClean="0"/>
          </a:p>
          <a:p>
            <a:pPr lvl="2"/>
            <a:r>
              <a:rPr lang="zh-CN" altLang="en-US" smtClean="0"/>
              <a:t>公开</a:t>
            </a:r>
            <a:r>
              <a:rPr lang="zh-CN" altLang="en-US" dirty="0" smtClean="0"/>
              <a:t>函数</a:t>
            </a:r>
            <a:r>
              <a:rPr lang="en-US" altLang="zh-CN" dirty="0" smtClean="0"/>
              <a:t>+</a:t>
            </a:r>
            <a:r>
              <a:rPr lang="zh-CN" altLang="en-US" dirty="0" smtClean="0"/>
              <a:t>密钥产生一个固定长度的值作为认证标识</a:t>
            </a:r>
          </a:p>
          <a:p>
            <a:pPr lvl="1"/>
            <a:r>
              <a:rPr lang="zh-CN" altLang="en-US" smtClean="0"/>
              <a:t>散</a:t>
            </a:r>
            <a:r>
              <a:rPr lang="zh-CN" altLang="en-US" dirty="0" smtClean="0"/>
              <a:t>列函数</a:t>
            </a:r>
            <a:r>
              <a:rPr lang="en-US" altLang="zh-CN" dirty="0" smtClean="0"/>
              <a:t>(Hash Function)</a:t>
            </a:r>
          </a:p>
          <a:p>
            <a:pPr lvl="2"/>
            <a:r>
              <a:rPr lang="zh-CN" altLang="en-US" dirty="0" smtClean="0"/>
              <a:t>数字指纹（公开的函数），它将任意长的信息映射成一个固定长度的信息。</a:t>
            </a:r>
          </a:p>
        </p:txBody>
      </p:sp>
      <p:sp>
        <p:nvSpPr>
          <p:cNvPr id="15362" name="Rectangle 2"/>
          <p:cNvSpPr>
            <a:spLocks noGrp="1" noChangeArrowheads="1"/>
          </p:cNvSpPr>
          <p:nvPr>
            <p:ph type="title"/>
          </p:nvPr>
        </p:nvSpPr>
        <p:spPr/>
        <p:txBody>
          <a:bodyPr/>
          <a:lstStyle/>
          <a:p>
            <a:r>
              <a:rPr lang="zh-CN" altLang="en-US" smtClean="0"/>
              <a:t>认证函数</a:t>
            </a:r>
            <a:endParaRPr lang="zh-CN" altLang="en-US"/>
          </a:p>
        </p:txBody>
      </p:sp>
    </p:spTree>
    <p:extLst>
      <p:ext uri="{BB962C8B-B14F-4D97-AF65-F5344CB8AC3E}">
        <p14:creationId xmlns:p14="http://schemas.microsoft.com/office/powerpoint/2010/main" val="2803737503"/>
      </p:ext>
    </p:extLst>
  </p:cSld>
  <p:clrMapOvr>
    <a:masterClrMapping/>
  </p:clrMapOvr>
  <p:transition spd="slow">
    <p:pull/>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假定通信</a:t>
            </a:r>
            <a:r>
              <a:rPr lang="zh-CN" altLang="en-US" dirty="0"/>
              <a:t>双方共享密钥</a:t>
            </a:r>
            <a:r>
              <a:rPr lang="en-US" altLang="zh-CN" dirty="0" smtClean="0"/>
              <a:t>K</a:t>
            </a:r>
          </a:p>
          <a:p>
            <a:pPr lvl="1"/>
            <a:r>
              <a:rPr lang="zh-CN" altLang="en-US" dirty="0" smtClean="0"/>
              <a:t>发送方使用</a:t>
            </a:r>
            <a:r>
              <a:rPr lang="en-US" altLang="zh-CN" dirty="0"/>
              <a:t>K</a:t>
            </a:r>
            <a:r>
              <a:rPr lang="zh-CN" altLang="en-US" dirty="0" smtClean="0"/>
              <a:t>生成</a:t>
            </a:r>
            <a:r>
              <a:rPr lang="zh-CN" altLang="en-US" dirty="0"/>
              <a:t>一个</a:t>
            </a:r>
            <a:r>
              <a:rPr lang="zh-CN" altLang="en-US" b="1" dirty="0">
                <a:solidFill>
                  <a:srgbClr val="C00000"/>
                </a:solidFill>
              </a:rPr>
              <a:t>固定大小</a:t>
            </a:r>
            <a:r>
              <a:rPr lang="zh-CN" altLang="en-US" dirty="0"/>
              <a:t>的短数据块，并将该数据</a:t>
            </a:r>
            <a:r>
              <a:rPr lang="zh-CN" altLang="en-US" dirty="0" smtClean="0"/>
              <a:t>块附加到</a:t>
            </a:r>
            <a:r>
              <a:rPr lang="zh-CN" altLang="en-US" dirty="0"/>
              <a:t>消息</a:t>
            </a:r>
            <a:r>
              <a:rPr lang="zh-CN" altLang="en-US" dirty="0" smtClean="0"/>
              <a:t>后面</a:t>
            </a:r>
            <a:endParaRPr lang="en-US" altLang="zh-CN" dirty="0" smtClean="0"/>
          </a:p>
          <a:p>
            <a:pPr marL="393192" lvl="1" indent="0">
              <a:buNone/>
            </a:pPr>
            <a:r>
              <a:rPr lang="en-US" altLang="zh-CN" sz="3600" b="1" dirty="0" smtClean="0">
                <a:solidFill>
                  <a:srgbClr val="C00000"/>
                </a:solidFill>
              </a:rPr>
              <a:t>		MAC</a:t>
            </a:r>
            <a:r>
              <a:rPr lang="zh-CN" altLang="en-US" sz="3600" b="1" dirty="0">
                <a:solidFill>
                  <a:srgbClr val="C00000"/>
                </a:solidFill>
              </a:rPr>
              <a:t>＝</a:t>
            </a:r>
            <a:r>
              <a:rPr lang="en-US" altLang="zh-CN" sz="3600" b="1" dirty="0" err="1">
                <a:solidFill>
                  <a:srgbClr val="C00000"/>
                </a:solidFill>
              </a:rPr>
              <a:t>C</a:t>
            </a:r>
            <a:r>
              <a:rPr lang="en-US" altLang="zh-CN" sz="3600" b="1" baseline="-25000" dirty="0" err="1">
                <a:solidFill>
                  <a:srgbClr val="C00000"/>
                </a:solidFill>
              </a:rPr>
              <a:t>k</a:t>
            </a:r>
            <a:r>
              <a:rPr lang="zh-CN" altLang="en-US" sz="3600" b="1" dirty="0">
                <a:solidFill>
                  <a:srgbClr val="C00000"/>
                </a:solidFill>
              </a:rPr>
              <a:t>（</a:t>
            </a:r>
            <a:r>
              <a:rPr lang="en-US" altLang="zh-CN" sz="3600" b="1" dirty="0">
                <a:solidFill>
                  <a:srgbClr val="C00000"/>
                </a:solidFill>
              </a:rPr>
              <a:t>M</a:t>
            </a:r>
            <a:r>
              <a:rPr lang="zh-CN" altLang="en-US" sz="3600" b="1" dirty="0" smtClean="0">
                <a:solidFill>
                  <a:srgbClr val="C00000"/>
                </a:solidFill>
              </a:rPr>
              <a:t>）</a:t>
            </a:r>
            <a:endParaRPr lang="en-US" altLang="zh-CN" sz="3600" b="1" dirty="0">
              <a:solidFill>
                <a:srgbClr val="C00000"/>
              </a:solidFill>
            </a:endParaRPr>
          </a:p>
          <a:p>
            <a:pPr marL="393192" lvl="1" indent="0">
              <a:buNone/>
            </a:pPr>
            <a:r>
              <a:rPr lang="en-US" altLang="zh-CN" sz="3600" b="1" dirty="0" smtClean="0">
                <a:solidFill>
                  <a:srgbClr val="C00000"/>
                </a:solidFill>
              </a:rPr>
              <a:t>		send</a:t>
            </a:r>
            <a:r>
              <a:rPr lang="zh-CN" altLang="en-US" sz="3600" b="1" dirty="0" smtClean="0">
                <a:solidFill>
                  <a:srgbClr val="C00000"/>
                </a:solidFill>
              </a:rPr>
              <a:t>：</a:t>
            </a:r>
            <a:r>
              <a:rPr lang="en-US" altLang="zh-CN" sz="3600" b="1" dirty="0" smtClean="0">
                <a:solidFill>
                  <a:srgbClr val="C00000"/>
                </a:solidFill>
              </a:rPr>
              <a:t>M+MAC</a:t>
            </a:r>
          </a:p>
          <a:p>
            <a:pPr lvl="1"/>
            <a:r>
              <a:rPr lang="zh-CN" altLang="en-US" dirty="0" smtClean="0"/>
              <a:t>接收方接收到消息</a:t>
            </a:r>
            <a:r>
              <a:rPr lang="en-US" altLang="zh-CN" dirty="0" smtClean="0"/>
              <a:t>M`+MAC</a:t>
            </a:r>
            <a:r>
              <a:rPr lang="zh-CN" altLang="en-US" dirty="0" smtClean="0"/>
              <a:t>，使用</a:t>
            </a:r>
            <a:r>
              <a:rPr lang="en-US" altLang="zh-CN" dirty="0" smtClean="0"/>
              <a:t>K</a:t>
            </a:r>
            <a:r>
              <a:rPr lang="zh-CN" altLang="en-US" dirty="0" smtClean="0"/>
              <a:t>生成</a:t>
            </a:r>
            <a:endParaRPr lang="en-US" altLang="zh-CN" dirty="0" smtClean="0"/>
          </a:p>
          <a:p>
            <a:pPr marL="393192" lvl="1" indent="0">
              <a:buNone/>
            </a:pPr>
            <a:r>
              <a:rPr lang="en-US" altLang="zh-CN" sz="4400" b="1" dirty="0" smtClean="0">
                <a:solidFill>
                  <a:srgbClr val="C00000"/>
                </a:solidFill>
              </a:rPr>
              <a:t>		</a:t>
            </a:r>
            <a:r>
              <a:rPr lang="en-US" altLang="zh-CN" sz="3600" b="1" dirty="0" smtClean="0">
                <a:solidFill>
                  <a:srgbClr val="C00000"/>
                </a:solidFill>
              </a:rPr>
              <a:t>MAC`</a:t>
            </a:r>
            <a:r>
              <a:rPr lang="zh-CN" altLang="en-US" sz="3600" b="1" dirty="0" smtClean="0">
                <a:solidFill>
                  <a:srgbClr val="C00000"/>
                </a:solidFill>
              </a:rPr>
              <a:t>＝</a:t>
            </a:r>
            <a:r>
              <a:rPr lang="en-US" altLang="zh-CN" sz="3600" b="1" dirty="0" err="1" smtClean="0">
                <a:solidFill>
                  <a:srgbClr val="C00000"/>
                </a:solidFill>
              </a:rPr>
              <a:t>C</a:t>
            </a:r>
            <a:r>
              <a:rPr lang="en-US" altLang="zh-CN" sz="3600" b="1" baseline="-25000" dirty="0" err="1" smtClean="0">
                <a:solidFill>
                  <a:srgbClr val="C00000"/>
                </a:solidFill>
              </a:rPr>
              <a:t>k</a:t>
            </a:r>
            <a:r>
              <a:rPr lang="zh-CN" altLang="en-US" sz="3600" b="1" dirty="0" smtClean="0">
                <a:solidFill>
                  <a:srgbClr val="C00000"/>
                </a:solidFill>
              </a:rPr>
              <a:t>（</a:t>
            </a:r>
            <a:r>
              <a:rPr lang="en-US" altLang="zh-CN" sz="3600" b="1" dirty="0" smtClean="0">
                <a:solidFill>
                  <a:srgbClr val="C00000"/>
                </a:solidFill>
              </a:rPr>
              <a:t>M`</a:t>
            </a:r>
            <a:r>
              <a:rPr lang="zh-CN" altLang="en-US" sz="3600" b="1" dirty="0" smtClean="0">
                <a:solidFill>
                  <a:srgbClr val="C00000"/>
                </a:solidFill>
              </a:rPr>
              <a:t>）</a:t>
            </a:r>
            <a:endParaRPr lang="en-US" altLang="zh-CN" sz="3600" b="1" dirty="0" smtClean="0">
              <a:solidFill>
                <a:srgbClr val="C00000"/>
              </a:solidFill>
            </a:endParaRPr>
          </a:p>
          <a:p>
            <a:pPr marL="393192" lvl="1" indent="0">
              <a:buNone/>
            </a:pPr>
            <a:r>
              <a:rPr lang="en-US" altLang="zh-CN" sz="4400" b="1" dirty="0" smtClean="0">
                <a:solidFill>
                  <a:srgbClr val="C00000"/>
                </a:solidFill>
              </a:rPr>
              <a:t>	</a:t>
            </a:r>
            <a:r>
              <a:rPr lang="en-US" altLang="zh-CN" sz="3600" b="1" dirty="0" smtClean="0">
                <a:solidFill>
                  <a:srgbClr val="C00000"/>
                </a:solidFill>
              </a:rPr>
              <a:t>       MAC`</a:t>
            </a:r>
            <a:r>
              <a:rPr lang="zh-CN" altLang="en-US" sz="3600" b="1" dirty="0" smtClean="0">
                <a:solidFill>
                  <a:srgbClr val="C00000"/>
                </a:solidFill>
              </a:rPr>
              <a:t>＝？</a:t>
            </a:r>
            <a:r>
              <a:rPr lang="en-US" altLang="zh-CN" sz="3600" b="1" dirty="0" smtClean="0">
                <a:solidFill>
                  <a:srgbClr val="C00000"/>
                </a:solidFill>
              </a:rPr>
              <a:t>MAC</a:t>
            </a:r>
            <a:endParaRPr lang="zh-CN" altLang="en-US" sz="3600" b="1" dirty="0" smtClean="0">
              <a:solidFill>
                <a:srgbClr val="C00000"/>
              </a:solidFill>
            </a:endParaRPr>
          </a:p>
          <a:p>
            <a:r>
              <a:rPr lang="en-US" altLang="zh-CN" dirty="0" smtClean="0"/>
              <a:t>MAC</a:t>
            </a:r>
            <a:r>
              <a:rPr lang="zh-CN" altLang="en-US" dirty="0"/>
              <a:t>函数类似于加密</a:t>
            </a:r>
            <a:r>
              <a:rPr lang="zh-CN" altLang="en-US" dirty="0" smtClean="0"/>
              <a:t>函数，但固定大小</a:t>
            </a:r>
            <a:endParaRPr lang="en-US" altLang="zh-CN" dirty="0" smtClean="0"/>
          </a:p>
          <a:p>
            <a:pPr lvl="1"/>
            <a:r>
              <a:rPr lang="zh-CN" altLang="en-US" dirty="0" smtClean="0"/>
              <a:t>不</a:t>
            </a:r>
            <a:r>
              <a:rPr lang="zh-CN" altLang="en-US" dirty="0"/>
              <a:t>需要</a:t>
            </a:r>
            <a:r>
              <a:rPr lang="zh-CN" altLang="en-US" dirty="0" smtClean="0"/>
              <a:t>可逆性，因此</a:t>
            </a:r>
            <a:r>
              <a:rPr lang="zh-CN" altLang="en-US" dirty="0"/>
              <a:t>在数学上比加密算法被攻击的弱点要</a:t>
            </a:r>
            <a:r>
              <a:rPr lang="zh-CN" altLang="en-US" dirty="0" smtClean="0"/>
              <a:t>少</a:t>
            </a:r>
            <a:endParaRPr lang="zh-CN" altLang="en-US" dirty="0"/>
          </a:p>
        </p:txBody>
      </p:sp>
      <p:sp>
        <p:nvSpPr>
          <p:cNvPr id="3" name="标题 2"/>
          <p:cNvSpPr>
            <a:spLocks noGrp="1"/>
          </p:cNvSpPr>
          <p:nvPr>
            <p:ph type="title"/>
          </p:nvPr>
        </p:nvSpPr>
        <p:spPr/>
        <p:txBody>
          <a:bodyPr/>
          <a:lstStyle/>
          <a:p>
            <a:r>
              <a:rPr lang="zh-CN" altLang="en-US" sz="4000">
                <a:latin typeface="Times New Roman" pitchFamily="18" charset="0"/>
              </a:rPr>
              <a:t>认证函数：消息认证</a:t>
            </a:r>
            <a:r>
              <a:rPr lang="zh-CN" altLang="en-US" sz="4000" smtClean="0">
                <a:latin typeface="Times New Roman" pitchFamily="18" charset="0"/>
              </a:rPr>
              <a:t>码（</a:t>
            </a:r>
            <a:r>
              <a:rPr lang="en-US" altLang="zh-CN" sz="4000" smtClean="0">
                <a:latin typeface="Times New Roman" pitchFamily="18" charset="0"/>
              </a:rPr>
              <a:t>MAC</a:t>
            </a:r>
            <a:r>
              <a:rPr lang="zh-CN" altLang="en-US" sz="4000" smtClean="0">
                <a:latin typeface="Times New Roman" pitchFamily="18" charset="0"/>
              </a:rPr>
              <a:t>）</a:t>
            </a:r>
            <a:endParaRPr lang="zh-CN" altLang="en-US"/>
          </a:p>
        </p:txBody>
      </p:sp>
    </p:spTree>
    <p:extLst>
      <p:ext uri="{BB962C8B-B14F-4D97-AF65-F5344CB8AC3E}">
        <p14:creationId xmlns:p14="http://schemas.microsoft.com/office/powerpoint/2010/main" val="844294929"/>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03" name="Rectangle 163"/>
          <p:cNvSpPr>
            <a:spLocks noGrp="1" noChangeArrowheads="1"/>
          </p:cNvSpPr>
          <p:nvPr>
            <p:ph type="title"/>
          </p:nvPr>
        </p:nvSpPr>
        <p:spPr/>
        <p:txBody>
          <a:bodyPr/>
          <a:lstStyle/>
          <a:p>
            <a:r>
              <a:rPr lang="en-US" altLang="zh-CN" smtClean="0"/>
              <a:t>TCP/IP</a:t>
            </a:r>
            <a:r>
              <a:rPr lang="zh-CN" altLang="en-US" smtClean="0"/>
              <a:t>协议模型安全服务的部署</a:t>
            </a:r>
            <a:endParaRPr lang="zh-CN" altLang="en-US"/>
          </a:p>
        </p:txBody>
      </p:sp>
      <p:graphicFrame>
        <p:nvGraphicFramePr>
          <p:cNvPr id="573442" name="Group 2"/>
          <p:cNvGraphicFramePr>
            <a:graphicFrameLocks noGrp="1"/>
          </p:cNvGraphicFramePr>
          <p:nvPr>
            <p:extLst>
              <p:ext uri="{D42A27DB-BD31-4B8C-83A1-F6EECF244321}">
                <p14:modId xmlns:p14="http://schemas.microsoft.com/office/powerpoint/2010/main" val="4216522027"/>
              </p:ext>
            </p:extLst>
          </p:nvPr>
        </p:nvGraphicFramePr>
        <p:xfrm>
          <a:off x="323850" y="1327150"/>
          <a:ext cx="7416502" cy="4939348"/>
        </p:xfrm>
        <a:graphic>
          <a:graphicData uri="http://schemas.openxmlformats.org/drawingml/2006/table">
            <a:tbl>
              <a:tblPr/>
              <a:tblGrid>
                <a:gridCol w="658017">
                  <a:extLst>
                    <a:ext uri="{9D8B030D-6E8A-4147-A177-3AD203B41FA5}">
                      <a16:colId xmlns:a16="http://schemas.microsoft.com/office/drawing/2014/main" val="20000"/>
                    </a:ext>
                  </a:extLst>
                </a:gridCol>
                <a:gridCol w="2077965">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1296144">
                  <a:extLst>
                    <a:ext uri="{9D8B030D-6E8A-4147-A177-3AD203B41FA5}">
                      <a16:colId xmlns:a16="http://schemas.microsoft.com/office/drawing/2014/main" val="20005"/>
                    </a:ext>
                  </a:extLst>
                </a:gridCol>
              </a:tblGrid>
              <a:tr h="243840">
                <a:tc rowSpan="2" gridSpan="2">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服务</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rPr>
                        <a:t>TCP/IP</a:t>
                      </a:r>
                      <a:r>
                        <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rPr>
                        <a:t>协议层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40">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网络接口层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网络层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rPr>
                        <a:t>传输层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应用层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认</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证</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对等实体认证</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数据起源认证</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6700">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访问控制</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自主访问控制</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84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强制访问控制</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2413">
                <a:tc row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机 密 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连接机密性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30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无连接机密性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选择字段机密性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业务流机密性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6700">
                <a:tc rowSpan="5">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完</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整</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可恢复的连接完整性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8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不可恢复的连接完整性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选择字段的连接完整性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无连接完整性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选择字段的无连接完整性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非否认</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数据起源的非否认</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063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传递过程的非否认</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831512281"/>
      </p:ext>
    </p:extLst>
  </p:cSld>
  <p:clrMapOvr>
    <a:masterClrMapping/>
  </p:clrMapOvr>
  <p:transition spd="slow">
    <p:pull/>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ltLang="zh-CN"/>
              <a:t>MAC</a:t>
            </a:r>
            <a:r>
              <a:rPr lang="zh-CN" altLang="en-US"/>
              <a:t>基本用法：消息认证</a:t>
            </a:r>
          </a:p>
        </p:txBody>
      </p:sp>
      <p:sp>
        <p:nvSpPr>
          <p:cNvPr id="549892" name="Rectangle 4"/>
          <p:cNvSpPr>
            <a:spLocks noRot="1" noChangeArrowheads="1"/>
          </p:cNvSpPr>
          <p:nvPr/>
        </p:nvSpPr>
        <p:spPr bwMode="auto">
          <a:xfrm>
            <a:off x="1116013" y="1196975"/>
            <a:ext cx="8027987" cy="4602163"/>
          </a:xfrm>
          <a:prstGeom prst="rect">
            <a:avLst/>
          </a:prstGeom>
          <a:noFill/>
          <a:ln w="9525">
            <a:noFill/>
            <a:miter lim="800000"/>
            <a:headEnd/>
            <a:tailEnd/>
          </a:ln>
          <a:effectLst/>
        </p:spPr>
        <p:txBody>
          <a:bodyPr/>
          <a:lstStyle/>
          <a:p>
            <a:pPr marL="533400" indent="-533400">
              <a:spcBef>
                <a:spcPct val="20000"/>
              </a:spcBef>
              <a:buClr>
                <a:schemeClr val="tx2"/>
              </a:buClr>
              <a:buSzPct val="70000"/>
              <a:buFont typeface="Wingdings" pitchFamily="2" charset="2"/>
              <a:buChar char="l"/>
            </a:pPr>
            <a:endParaRPr lang="zh-CN" altLang="en-US" sz="3000">
              <a:solidFill>
                <a:srgbClr val="FF0000"/>
              </a:solidFill>
              <a:latin typeface="Times New Roman" pitchFamily="18" charset="0"/>
            </a:endParaRPr>
          </a:p>
        </p:txBody>
      </p:sp>
      <p:sp>
        <p:nvSpPr>
          <p:cNvPr id="549893" name="Rectangle 5"/>
          <p:cNvSpPr>
            <a:spLocks noRot="1" noChangeArrowheads="1"/>
          </p:cNvSpPr>
          <p:nvPr/>
        </p:nvSpPr>
        <p:spPr bwMode="auto">
          <a:xfrm>
            <a:off x="1116013" y="1268413"/>
            <a:ext cx="7704137" cy="4194175"/>
          </a:xfrm>
          <a:prstGeom prst="rect">
            <a:avLst/>
          </a:prstGeom>
          <a:noFill/>
          <a:ln w="9525">
            <a:noFill/>
            <a:miter lim="800000"/>
            <a:headEnd/>
            <a:tailEnd/>
          </a:ln>
          <a:effectLst/>
        </p:spPr>
        <p:txBody>
          <a:bodyPr/>
          <a:lstStyle/>
          <a:p>
            <a:pPr marL="342900" indent="-342900" eaLnBrk="0" hangingPunct="0">
              <a:buClr>
                <a:schemeClr val="tx2"/>
              </a:buClr>
              <a:buSzPct val="70000"/>
              <a:buFont typeface="Wingdings" pitchFamily="2" charset="2"/>
              <a:buChar char="l"/>
            </a:pPr>
            <a:endParaRPr lang="zh-CN" altLang="en-US" sz="3100">
              <a:latin typeface="Times New Roman" pitchFamily="18" charset="0"/>
            </a:endParaRPr>
          </a:p>
        </p:txBody>
      </p:sp>
      <p:grpSp>
        <p:nvGrpSpPr>
          <p:cNvPr id="150" name="Group 7"/>
          <p:cNvGrpSpPr>
            <a:grpSpLocks/>
          </p:cNvGrpSpPr>
          <p:nvPr/>
        </p:nvGrpSpPr>
        <p:grpSpPr bwMode="auto">
          <a:xfrm>
            <a:off x="1116013" y="3095625"/>
            <a:ext cx="1296987" cy="1393825"/>
            <a:chOff x="158" y="1389"/>
            <a:chExt cx="817" cy="878"/>
          </a:xfrm>
        </p:grpSpPr>
        <p:pic>
          <p:nvPicPr>
            <p:cNvPr id="151" name="Picture 8"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 y="1389"/>
              <a:ext cx="748" cy="710"/>
            </a:xfrm>
            <a:prstGeom prst="rect">
              <a:avLst/>
            </a:prstGeom>
            <a:noFill/>
            <a:extLst>
              <a:ext uri="{909E8E84-426E-40DD-AFC4-6F175D3DCCD1}">
                <a14:hiddenFill xmlns:a14="http://schemas.microsoft.com/office/drawing/2010/main">
                  <a:solidFill>
                    <a:srgbClr val="FFFFFF"/>
                  </a:solidFill>
                </a14:hiddenFill>
              </a:ext>
            </a:extLst>
          </p:spPr>
        </p:pic>
        <p:sp>
          <p:nvSpPr>
            <p:cNvPr id="152" name="Text Box 9"/>
            <p:cNvSpPr txBox="1">
              <a:spLocks noChangeArrowheads="1"/>
            </p:cNvSpPr>
            <p:nvPr/>
          </p:nvSpPr>
          <p:spPr bwMode="auto">
            <a:xfrm>
              <a:off x="158" y="1979"/>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smtClean="0">
                  <a:latin typeface="Times New Roman" pitchFamily="18" charset="0"/>
                </a:rPr>
                <a:t>Bob</a:t>
              </a:r>
              <a:endParaRPr kumimoji="1" lang="en-US" altLang="zh-CN" sz="2400" b="1">
                <a:latin typeface="Times New Roman" pitchFamily="18" charset="0"/>
              </a:endParaRPr>
            </a:p>
          </p:txBody>
        </p:sp>
      </p:grpSp>
      <p:grpSp>
        <p:nvGrpSpPr>
          <p:cNvPr id="153" name="Group 10"/>
          <p:cNvGrpSpPr>
            <a:grpSpLocks/>
          </p:cNvGrpSpPr>
          <p:nvPr/>
        </p:nvGrpSpPr>
        <p:grpSpPr bwMode="auto">
          <a:xfrm>
            <a:off x="7956550" y="2951163"/>
            <a:ext cx="1187450" cy="1322387"/>
            <a:chOff x="5012" y="1434"/>
            <a:chExt cx="748" cy="833"/>
          </a:xfrm>
        </p:grpSpPr>
        <p:pic>
          <p:nvPicPr>
            <p:cNvPr id="154" name="Picture 11" descr="J01953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2" y="1434"/>
              <a:ext cx="577" cy="589"/>
            </a:xfrm>
            <a:prstGeom prst="rect">
              <a:avLst/>
            </a:prstGeom>
            <a:noFill/>
            <a:extLst>
              <a:ext uri="{909E8E84-426E-40DD-AFC4-6F175D3DCCD1}">
                <a14:hiddenFill xmlns:a14="http://schemas.microsoft.com/office/drawing/2010/main">
                  <a:solidFill>
                    <a:srgbClr val="FFFFFF"/>
                  </a:solidFill>
                </a14:hiddenFill>
              </a:ext>
            </a:extLst>
          </p:spPr>
        </p:pic>
        <p:sp>
          <p:nvSpPr>
            <p:cNvPr id="155" name="Text Box 12"/>
            <p:cNvSpPr txBox="1">
              <a:spLocks noChangeArrowheads="1"/>
            </p:cNvSpPr>
            <p:nvPr/>
          </p:nvSpPr>
          <p:spPr bwMode="auto">
            <a:xfrm>
              <a:off x="5170" y="1979"/>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Alice</a:t>
              </a:r>
            </a:p>
          </p:txBody>
        </p:sp>
      </p:grpSp>
      <p:sp>
        <p:nvSpPr>
          <p:cNvPr id="156" name="Rectangle 13"/>
          <p:cNvSpPr>
            <a:spLocks noChangeArrowheads="1"/>
          </p:cNvSpPr>
          <p:nvPr/>
        </p:nvSpPr>
        <p:spPr bwMode="auto">
          <a:xfrm>
            <a:off x="1981200" y="2781300"/>
            <a:ext cx="647700" cy="863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M</a:t>
            </a:r>
          </a:p>
        </p:txBody>
      </p:sp>
      <p:sp>
        <p:nvSpPr>
          <p:cNvPr id="157" name="Line 14"/>
          <p:cNvSpPr>
            <a:spLocks noChangeShapeType="1"/>
          </p:cNvSpPr>
          <p:nvPr/>
        </p:nvSpPr>
        <p:spPr bwMode="auto">
          <a:xfrm>
            <a:off x="2628900" y="3140075"/>
            <a:ext cx="1223963"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 name="Oval 15"/>
          <p:cNvSpPr>
            <a:spLocks noChangeArrowheads="1"/>
          </p:cNvSpPr>
          <p:nvPr/>
        </p:nvSpPr>
        <p:spPr bwMode="auto">
          <a:xfrm>
            <a:off x="3852863" y="2924175"/>
            <a:ext cx="433387" cy="4318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a:t>
            </a:r>
          </a:p>
        </p:txBody>
      </p:sp>
      <p:sp>
        <p:nvSpPr>
          <p:cNvPr id="159" name="Line 16"/>
          <p:cNvSpPr>
            <a:spLocks noChangeShapeType="1"/>
          </p:cNvSpPr>
          <p:nvPr/>
        </p:nvSpPr>
        <p:spPr bwMode="auto">
          <a:xfrm flipH="1" flipV="1">
            <a:off x="3276600" y="4076700"/>
            <a:ext cx="1588" cy="5762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Text Box 17"/>
          <p:cNvSpPr txBox="1">
            <a:spLocks noChangeArrowheads="1"/>
          </p:cNvSpPr>
          <p:nvPr/>
        </p:nvSpPr>
        <p:spPr bwMode="auto">
          <a:xfrm>
            <a:off x="3060700" y="4581525"/>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K</a:t>
            </a:r>
            <a:endParaRPr kumimoji="1" lang="en-US" altLang="zh-CN" sz="2400" b="1" baseline="-25000">
              <a:latin typeface="Times New Roman" pitchFamily="18" charset="0"/>
            </a:endParaRPr>
          </a:p>
        </p:txBody>
      </p:sp>
      <p:sp>
        <p:nvSpPr>
          <p:cNvPr id="161" name="Line 18"/>
          <p:cNvSpPr>
            <a:spLocks noChangeShapeType="1"/>
          </p:cNvSpPr>
          <p:nvPr/>
        </p:nvSpPr>
        <p:spPr bwMode="auto">
          <a:xfrm>
            <a:off x="4356100" y="3140075"/>
            <a:ext cx="719138"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 name="Text Box 19"/>
          <p:cNvSpPr txBox="1">
            <a:spLocks noChangeArrowheads="1"/>
          </p:cNvSpPr>
          <p:nvPr/>
        </p:nvSpPr>
        <p:spPr bwMode="auto">
          <a:xfrm>
            <a:off x="4068763" y="4364038"/>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C</a:t>
            </a:r>
            <a:r>
              <a:rPr kumimoji="1" lang="en-US" altLang="zh-CN" sz="2400" b="1" baseline="-25000">
                <a:latin typeface="Times New Roman" pitchFamily="18" charset="0"/>
              </a:rPr>
              <a:t>K</a:t>
            </a:r>
            <a:r>
              <a:rPr kumimoji="1" lang="en-US" altLang="zh-CN" sz="2400" b="1">
                <a:latin typeface="Times New Roman" pitchFamily="18" charset="0"/>
              </a:rPr>
              <a:t>(M)</a:t>
            </a:r>
          </a:p>
        </p:txBody>
      </p:sp>
      <p:sp>
        <p:nvSpPr>
          <p:cNvPr id="163" name="Line 20"/>
          <p:cNvSpPr>
            <a:spLocks noChangeShapeType="1"/>
          </p:cNvSpPr>
          <p:nvPr/>
        </p:nvSpPr>
        <p:spPr bwMode="auto">
          <a:xfrm>
            <a:off x="5653088" y="2708275"/>
            <a:ext cx="8636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 name="Oval 21"/>
          <p:cNvSpPr>
            <a:spLocks noChangeArrowheads="1"/>
          </p:cNvSpPr>
          <p:nvPr/>
        </p:nvSpPr>
        <p:spPr bwMode="auto">
          <a:xfrm>
            <a:off x="6516688" y="2492375"/>
            <a:ext cx="433387" cy="4318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C</a:t>
            </a:r>
          </a:p>
        </p:txBody>
      </p:sp>
      <p:sp>
        <p:nvSpPr>
          <p:cNvPr id="165" name="Text Box 22"/>
          <p:cNvSpPr txBox="1">
            <a:spLocks noChangeArrowheads="1"/>
          </p:cNvSpPr>
          <p:nvPr/>
        </p:nvSpPr>
        <p:spPr bwMode="auto">
          <a:xfrm>
            <a:off x="6229350" y="1773238"/>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K</a:t>
            </a:r>
            <a:endParaRPr kumimoji="1" lang="en-US" altLang="zh-CN" sz="2400" b="1" baseline="-25000">
              <a:latin typeface="Times New Roman" pitchFamily="18" charset="0"/>
            </a:endParaRPr>
          </a:p>
        </p:txBody>
      </p:sp>
      <p:sp>
        <p:nvSpPr>
          <p:cNvPr id="166" name="Oval 23"/>
          <p:cNvSpPr>
            <a:spLocks noChangeArrowheads="1"/>
          </p:cNvSpPr>
          <p:nvPr/>
        </p:nvSpPr>
        <p:spPr bwMode="auto">
          <a:xfrm>
            <a:off x="3060700" y="3644900"/>
            <a:ext cx="433388" cy="4318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C</a:t>
            </a:r>
          </a:p>
        </p:txBody>
      </p:sp>
      <p:grpSp>
        <p:nvGrpSpPr>
          <p:cNvPr id="167" name="Group 24"/>
          <p:cNvGrpSpPr>
            <a:grpSpLocks/>
          </p:cNvGrpSpPr>
          <p:nvPr/>
        </p:nvGrpSpPr>
        <p:grpSpPr bwMode="auto">
          <a:xfrm>
            <a:off x="2268538" y="3644900"/>
            <a:ext cx="792162" cy="287338"/>
            <a:chOff x="1111" y="1888"/>
            <a:chExt cx="499" cy="181"/>
          </a:xfrm>
        </p:grpSpPr>
        <p:sp>
          <p:nvSpPr>
            <p:cNvPr id="168" name="Line 25"/>
            <p:cNvSpPr>
              <a:spLocks noChangeShapeType="1"/>
            </p:cNvSpPr>
            <p:nvPr/>
          </p:nvSpPr>
          <p:spPr bwMode="auto">
            <a:xfrm>
              <a:off x="1111" y="2069"/>
              <a:ext cx="499"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 name="Line 26"/>
            <p:cNvSpPr>
              <a:spLocks noChangeShapeType="1"/>
            </p:cNvSpPr>
            <p:nvPr/>
          </p:nvSpPr>
          <p:spPr bwMode="auto">
            <a:xfrm>
              <a:off x="1111" y="1888"/>
              <a:ext cx="0" cy="181"/>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0" name="Group 27"/>
          <p:cNvGrpSpPr>
            <a:grpSpLocks/>
          </p:cNvGrpSpPr>
          <p:nvPr/>
        </p:nvGrpSpPr>
        <p:grpSpPr bwMode="auto">
          <a:xfrm>
            <a:off x="3492500" y="3355975"/>
            <a:ext cx="576263" cy="504825"/>
            <a:chOff x="1882" y="1706"/>
            <a:chExt cx="363" cy="318"/>
          </a:xfrm>
        </p:grpSpPr>
        <p:sp>
          <p:nvSpPr>
            <p:cNvPr id="171" name="Line 28"/>
            <p:cNvSpPr>
              <a:spLocks noChangeShapeType="1"/>
            </p:cNvSpPr>
            <p:nvPr/>
          </p:nvSpPr>
          <p:spPr bwMode="auto">
            <a:xfrm flipV="1">
              <a:off x="2245" y="1706"/>
              <a:ext cx="0" cy="318"/>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 name="Line 29"/>
            <p:cNvSpPr>
              <a:spLocks noChangeShapeType="1"/>
            </p:cNvSpPr>
            <p:nvPr/>
          </p:nvSpPr>
          <p:spPr bwMode="auto">
            <a:xfrm>
              <a:off x="1882" y="2024"/>
              <a:ext cx="363" cy="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3" name="Rectangle 30"/>
          <p:cNvSpPr>
            <a:spLocks noChangeArrowheads="1"/>
          </p:cNvSpPr>
          <p:nvPr/>
        </p:nvSpPr>
        <p:spPr bwMode="auto">
          <a:xfrm>
            <a:off x="5076825" y="2636838"/>
            <a:ext cx="647700" cy="863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M</a:t>
            </a:r>
          </a:p>
        </p:txBody>
      </p:sp>
      <p:sp>
        <p:nvSpPr>
          <p:cNvPr id="174" name="Rectangle 31"/>
          <p:cNvSpPr>
            <a:spLocks noChangeArrowheads="1"/>
          </p:cNvSpPr>
          <p:nvPr/>
        </p:nvSpPr>
        <p:spPr bwMode="auto">
          <a:xfrm>
            <a:off x="5076825" y="3500438"/>
            <a:ext cx="647700" cy="2889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1">
              <a:latin typeface="Times New Roman" pitchFamily="18" charset="0"/>
            </a:endParaRPr>
          </a:p>
        </p:txBody>
      </p:sp>
      <p:sp>
        <p:nvSpPr>
          <p:cNvPr id="175" name="Line 32"/>
          <p:cNvSpPr>
            <a:spLocks noChangeShapeType="1"/>
          </p:cNvSpPr>
          <p:nvPr/>
        </p:nvSpPr>
        <p:spPr bwMode="auto">
          <a:xfrm flipH="1" flipV="1">
            <a:off x="6732588" y="1989138"/>
            <a:ext cx="0" cy="503237"/>
          </a:xfrm>
          <a:prstGeom prst="line">
            <a:avLst/>
          </a:prstGeom>
          <a:noFill/>
          <a:ln w="38100">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6" name="Group 33"/>
          <p:cNvGrpSpPr>
            <a:grpSpLocks/>
          </p:cNvGrpSpPr>
          <p:nvPr/>
        </p:nvGrpSpPr>
        <p:grpSpPr bwMode="auto">
          <a:xfrm>
            <a:off x="7021513" y="2708275"/>
            <a:ext cx="719137" cy="360363"/>
            <a:chOff x="4105" y="1298"/>
            <a:chExt cx="453" cy="227"/>
          </a:xfrm>
        </p:grpSpPr>
        <p:sp>
          <p:nvSpPr>
            <p:cNvPr id="177" name="Line 34"/>
            <p:cNvSpPr>
              <a:spLocks noChangeShapeType="1"/>
            </p:cNvSpPr>
            <p:nvPr/>
          </p:nvSpPr>
          <p:spPr bwMode="auto">
            <a:xfrm>
              <a:off x="4105" y="1298"/>
              <a:ext cx="453" cy="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 name="Line 35"/>
            <p:cNvSpPr>
              <a:spLocks noChangeShapeType="1"/>
            </p:cNvSpPr>
            <p:nvPr/>
          </p:nvSpPr>
          <p:spPr bwMode="auto">
            <a:xfrm>
              <a:off x="4558" y="1298"/>
              <a:ext cx="0" cy="227"/>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9" name="Group 36"/>
          <p:cNvGrpSpPr>
            <a:grpSpLocks/>
          </p:cNvGrpSpPr>
          <p:nvPr/>
        </p:nvGrpSpPr>
        <p:grpSpPr bwMode="auto">
          <a:xfrm>
            <a:off x="5724525" y="3284538"/>
            <a:ext cx="2016125" cy="360362"/>
            <a:chOff x="3288" y="1661"/>
            <a:chExt cx="1270" cy="227"/>
          </a:xfrm>
        </p:grpSpPr>
        <p:sp>
          <p:nvSpPr>
            <p:cNvPr id="180" name="Line 37"/>
            <p:cNvSpPr>
              <a:spLocks noChangeShapeType="1"/>
            </p:cNvSpPr>
            <p:nvPr/>
          </p:nvSpPr>
          <p:spPr bwMode="auto">
            <a:xfrm>
              <a:off x="3288" y="1888"/>
              <a:ext cx="1270" cy="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 name="Line 38"/>
            <p:cNvSpPr>
              <a:spLocks noChangeShapeType="1"/>
            </p:cNvSpPr>
            <p:nvPr/>
          </p:nvSpPr>
          <p:spPr bwMode="auto">
            <a:xfrm>
              <a:off x="4558" y="1661"/>
              <a:ext cx="0" cy="227"/>
            </a:xfrm>
            <a:prstGeom prst="line">
              <a:avLst/>
            </a:prstGeom>
            <a:noFill/>
            <a:ln w="38100">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2" name="Text Box 39"/>
          <p:cNvSpPr txBox="1">
            <a:spLocks noChangeArrowheads="1"/>
          </p:cNvSpPr>
          <p:nvPr/>
        </p:nvSpPr>
        <p:spPr bwMode="auto">
          <a:xfrm>
            <a:off x="7235825" y="2924175"/>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itchFamily="18" charset="0"/>
              </a:rPr>
              <a:t>比较</a:t>
            </a:r>
          </a:p>
        </p:txBody>
      </p:sp>
      <p:sp>
        <p:nvSpPr>
          <p:cNvPr id="183" name="Line 40"/>
          <p:cNvSpPr>
            <a:spLocks noChangeShapeType="1"/>
          </p:cNvSpPr>
          <p:nvPr/>
        </p:nvSpPr>
        <p:spPr bwMode="auto">
          <a:xfrm flipV="1">
            <a:off x="4572000" y="3644900"/>
            <a:ext cx="649288" cy="7191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 name="Rectangle 41"/>
          <p:cNvSpPr>
            <a:spLocks noChangeArrowheads="1"/>
          </p:cNvSpPr>
          <p:nvPr/>
        </p:nvSpPr>
        <p:spPr bwMode="auto">
          <a:xfrm>
            <a:off x="1043608" y="5497512"/>
            <a:ext cx="7200900" cy="954088"/>
          </a:xfrm>
          <a:prstGeom prst="rect">
            <a:avLst/>
          </a:prstGeom>
          <a:solidFill>
            <a:srgbClr val="FFFF00"/>
          </a:solidFill>
          <a:ln>
            <a:noFill/>
          </a:ln>
          <a:effectLst/>
        </p:spPr>
        <p:txBody>
          <a:bodyPr wrap="none" anchor="ctr"/>
          <a:lstStyle/>
          <a:p>
            <a:pPr algn="ctr"/>
            <a:r>
              <a:rPr kumimoji="1" lang="zh-CN" altLang="en-US" sz="4000" b="1" smtClean="0">
                <a:solidFill>
                  <a:srgbClr val="000066"/>
                </a:solidFill>
                <a:latin typeface="Times New Roman" pitchFamily="18" charset="0"/>
              </a:rPr>
              <a:t>仅认证不保密</a:t>
            </a:r>
            <a:endParaRPr kumimoji="1" lang="zh-CN" altLang="en-US" sz="4000" b="1">
              <a:solidFill>
                <a:srgbClr val="000066"/>
              </a:solidFill>
              <a:latin typeface="Times New Roman" pitchFamily="18" charset="0"/>
            </a:endParaRPr>
          </a:p>
        </p:txBody>
      </p:sp>
    </p:spTree>
    <p:extLst>
      <p:ext uri="{BB962C8B-B14F-4D97-AF65-F5344CB8AC3E}">
        <p14:creationId xmlns:p14="http://schemas.microsoft.com/office/powerpoint/2010/main" val="2202276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box(in)">
                                      <p:cBhvr>
                                        <p:cTn id="7" dur="500"/>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anim calcmode="lin" valueType="num">
                                      <p:cBhvr additive="base">
                                        <p:cTn id="12" dur="500" fill="hold"/>
                                        <p:tgtEl>
                                          <p:spTgt spid="167"/>
                                        </p:tgtEl>
                                        <p:attrNameLst>
                                          <p:attrName>ppt_x</p:attrName>
                                        </p:attrNameLst>
                                      </p:cBhvr>
                                      <p:tavLst>
                                        <p:tav tm="0">
                                          <p:val>
                                            <p:strVal val="#ppt_x"/>
                                          </p:val>
                                        </p:tav>
                                        <p:tav tm="100000">
                                          <p:val>
                                            <p:strVal val="#ppt_x"/>
                                          </p:val>
                                        </p:tav>
                                      </p:tavLst>
                                    </p:anim>
                                    <p:anim calcmode="lin" valueType="num">
                                      <p:cBhvr additive="base">
                                        <p:cTn id="13" dur="500" fill="hold"/>
                                        <p:tgtEl>
                                          <p:spTgt spid="167"/>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59"/>
                                        </p:tgtEl>
                                        <p:attrNameLst>
                                          <p:attrName>style.visibility</p:attrName>
                                        </p:attrNameLst>
                                      </p:cBhvr>
                                      <p:to>
                                        <p:strVal val="visible"/>
                                      </p:to>
                                    </p:set>
                                    <p:anim calcmode="lin" valueType="num">
                                      <p:cBhvr additive="base">
                                        <p:cTn id="17" dur="500" fill="hold"/>
                                        <p:tgtEl>
                                          <p:spTgt spid="159"/>
                                        </p:tgtEl>
                                        <p:attrNameLst>
                                          <p:attrName>ppt_x</p:attrName>
                                        </p:attrNameLst>
                                      </p:cBhvr>
                                      <p:tavLst>
                                        <p:tav tm="0">
                                          <p:val>
                                            <p:strVal val="#ppt_x"/>
                                          </p:val>
                                        </p:tav>
                                        <p:tav tm="100000">
                                          <p:val>
                                            <p:strVal val="#ppt_x"/>
                                          </p:val>
                                        </p:tav>
                                      </p:tavLst>
                                    </p:anim>
                                    <p:anim calcmode="lin" valueType="num">
                                      <p:cBhvr additive="base">
                                        <p:cTn id="18" dur="500" fill="hold"/>
                                        <p:tgtEl>
                                          <p:spTgt spid="159"/>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60"/>
                                        </p:tgtEl>
                                        <p:attrNameLst>
                                          <p:attrName>style.visibility</p:attrName>
                                        </p:attrNameLst>
                                      </p:cBhvr>
                                      <p:to>
                                        <p:strVal val="visible"/>
                                      </p:to>
                                    </p:set>
                                    <p:anim calcmode="lin" valueType="num">
                                      <p:cBhvr additive="base">
                                        <p:cTn id="22" dur="500" fill="hold"/>
                                        <p:tgtEl>
                                          <p:spTgt spid="160"/>
                                        </p:tgtEl>
                                        <p:attrNameLst>
                                          <p:attrName>ppt_x</p:attrName>
                                        </p:attrNameLst>
                                      </p:cBhvr>
                                      <p:tavLst>
                                        <p:tav tm="0">
                                          <p:val>
                                            <p:strVal val="#ppt_x"/>
                                          </p:val>
                                        </p:tav>
                                        <p:tav tm="100000">
                                          <p:val>
                                            <p:strVal val="#ppt_x"/>
                                          </p:val>
                                        </p:tav>
                                      </p:tavLst>
                                    </p:anim>
                                    <p:anim calcmode="lin" valueType="num">
                                      <p:cBhvr additive="base">
                                        <p:cTn id="23" dur="500" fill="hold"/>
                                        <p:tgtEl>
                                          <p:spTgt spid="160"/>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4" presetClass="entr" presetSubtype="16" fill="hold" grpId="0" nodeType="afterEffect">
                                  <p:stCondLst>
                                    <p:cond delay="0"/>
                                  </p:stCondLst>
                                  <p:childTnLst>
                                    <p:set>
                                      <p:cBhvr>
                                        <p:cTn id="26" dur="1" fill="hold">
                                          <p:stCondLst>
                                            <p:cond delay="0"/>
                                          </p:stCondLst>
                                        </p:cTn>
                                        <p:tgtEl>
                                          <p:spTgt spid="166"/>
                                        </p:tgtEl>
                                        <p:attrNameLst>
                                          <p:attrName>style.visibility</p:attrName>
                                        </p:attrNameLst>
                                      </p:cBhvr>
                                      <p:to>
                                        <p:strVal val="visible"/>
                                      </p:to>
                                    </p:set>
                                    <p:animEffect transition="in" filter="box(in)">
                                      <p:cBhvr>
                                        <p:cTn id="27" dur="500"/>
                                        <p:tgtEl>
                                          <p:spTgt spid="16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7"/>
                                        </p:tgtEl>
                                        <p:attrNameLst>
                                          <p:attrName>style.visibility</p:attrName>
                                        </p:attrNameLst>
                                      </p:cBhvr>
                                      <p:to>
                                        <p:strVal val="visible"/>
                                      </p:to>
                                    </p:set>
                                    <p:anim calcmode="lin" valueType="num">
                                      <p:cBhvr additive="base">
                                        <p:cTn id="32" dur="500" fill="hold"/>
                                        <p:tgtEl>
                                          <p:spTgt spid="157"/>
                                        </p:tgtEl>
                                        <p:attrNameLst>
                                          <p:attrName>ppt_x</p:attrName>
                                        </p:attrNameLst>
                                      </p:cBhvr>
                                      <p:tavLst>
                                        <p:tav tm="0">
                                          <p:val>
                                            <p:strVal val="0-#ppt_w/2"/>
                                          </p:val>
                                        </p:tav>
                                        <p:tav tm="100000">
                                          <p:val>
                                            <p:strVal val="#ppt_x"/>
                                          </p:val>
                                        </p:tav>
                                      </p:tavLst>
                                    </p:anim>
                                    <p:anim calcmode="lin" valueType="num">
                                      <p:cBhvr additive="base">
                                        <p:cTn id="33" dur="500" fill="hold"/>
                                        <p:tgtEl>
                                          <p:spTgt spid="157"/>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4" presetClass="entr" presetSubtype="16" fill="hold" nodeType="afterEffect">
                                  <p:stCondLst>
                                    <p:cond delay="0"/>
                                  </p:stCondLst>
                                  <p:childTnLst>
                                    <p:set>
                                      <p:cBhvr>
                                        <p:cTn id="36" dur="1" fill="hold">
                                          <p:stCondLst>
                                            <p:cond delay="0"/>
                                          </p:stCondLst>
                                        </p:cTn>
                                        <p:tgtEl>
                                          <p:spTgt spid="170"/>
                                        </p:tgtEl>
                                        <p:attrNameLst>
                                          <p:attrName>style.visibility</p:attrName>
                                        </p:attrNameLst>
                                      </p:cBhvr>
                                      <p:to>
                                        <p:strVal val="visible"/>
                                      </p:to>
                                    </p:set>
                                    <p:animEffect transition="in" filter="box(in)">
                                      <p:cBhvr>
                                        <p:cTn id="37" dur="500"/>
                                        <p:tgtEl>
                                          <p:spTgt spid="170"/>
                                        </p:tgtEl>
                                      </p:cBhvr>
                                    </p:animEffect>
                                  </p:childTnLst>
                                </p:cTn>
                              </p:par>
                            </p:childTnLst>
                          </p:cTn>
                        </p:par>
                        <p:par>
                          <p:cTn id="38" fill="hold">
                            <p:stCondLst>
                              <p:cond delay="1000"/>
                            </p:stCondLst>
                            <p:childTnLst>
                              <p:par>
                                <p:cTn id="39" presetID="4" presetClass="entr" presetSubtype="16" fill="hold" grpId="0" nodeType="afterEffect">
                                  <p:stCondLst>
                                    <p:cond delay="0"/>
                                  </p:stCondLst>
                                  <p:childTnLst>
                                    <p:set>
                                      <p:cBhvr>
                                        <p:cTn id="40" dur="1" fill="hold">
                                          <p:stCondLst>
                                            <p:cond delay="0"/>
                                          </p:stCondLst>
                                        </p:cTn>
                                        <p:tgtEl>
                                          <p:spTgt spid="158"/>
                                        </p:tgtEl>
                                        <p:attrNameLst>
                                          <p:attrName>style.visibility</p:attrName>
                                        </p:attrNameLst>
                                      </p:cBhvr>
                                      <p:to>
                                        <p:strVal val="visible"/>
                                      </p:to>
                                    </p:set>
                                    <p:animEffect transition="in" filter="box(in)">
                                      <p:cBhvr>
                                        <p:cTn id="41" dur="500"/>
                                        <p:tgtEl>
                                          <p:spTgt spid="15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61"/>
                                        </p:tgtEl>
                                        <p:attrNameLst>
                                          <p:attrName>style.visibility</p:attrName>
                                        </p:attrNameLst>
                                      </p:cBhvr>
                                      <p:to>
                                        <p:strVal val="visible"/>
                                      </p:to>
                                    </p:set>
                                    <p:anim calcmode="lin" valueType="num">
                                      <p:cBhvr additive="base">
                                        <p:cTn id="46" dur="500" fill="hold"/>
                                        <p:tgtEl>
                                          <p:spTgt spid="161"/>
                                        </p:tgtEl>
                                        <p:attrNameLst>
                                          <p:attrName>ppt_x</p:attrName>
                                        </p:attrNameLst>
                                      </p:cBhvr>
                                      <p:tavLst>
                                        <p:tav tm="0">
                                          <p:val>
                                            <p:strVal val="#ppt_x"/>
                                          </p:val>
                                        </p:tav>
                                        <p:tav tm="100000">
                                          <p:val>
                                            <p:strVal val="#ppt_x"/>
                                          </p:val>
                                        </p:tav>
                                      </p:tavLst>
                                    </p:anim>
                                    <p:anim calcmode="lin" valueType="num">
                                      <p:cBhvr additive="base">
                                        <p:cTn id="47" dur="500" fill="hold"/>
                                        <p:tgtEl>
                                          <p:spTgt spid="16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73"/>
                                        </p:tgtEl>
                                        <p:attrNameLst>
                                          <p:attrName>style.visibility</p:attrName>
                                        </p:attrNameLst>
                                      </p:cBhvr>
                                      <p:to>
                                        <p:strVal val="visible"/>
                                      </p:to>
                                    </p:set>
                                    <p:anim calcmode="lin" valueType="num">
                                      <p:cBhvr additive="base">
                                        <p:cTn id="50" dur="500" fill="hold"/>
                                        <p:tgtEl>
                                          <p:spTgt spid="173"/>
                                        </p:tgtEl>
                                        <p:attrNameLst>
                                          <p:attrName>ppt_x</p:attrName>
                                        </p:attrNameLst>
                                      </p:cBhvr>
                                      <p:tavLst>
                                        <p:tav tm="0">
                                          <p:val>
                                            <p:strVal val="#ppt_x"/>
                                          </p:val>
                                        </p:tav>
                                        <p:tav tm="100000">
                                          <p:val>
                                            <p:strVal val="#ppt_x"/>
                                          </p:val>
                                        </p:tav>
                                      </p:tavLst>
                                    </p:anim>
                                    <p:anim calcmode="lin" valueType="num">
                                      <p:cBhvr additive="base">
                                        <p:cTn id="51" dur="500" fill="hold"/>
                                        <p:tgtEl>
                                          <p:spTgt spid="17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74"/>
                                        </p:tgtEl>
                                        <p:attrNameLst>
                                          <p:attrName>style.visibility</p:attrName>
                                        </p:attrNameLst>
                                      </p:cBhvr>
                                      <p:to>
                                        <p:strVal val="visible"/>
                                      </p:to>
                                    </p:set>
                                    <p:anim calcmode="lin" valueType="num">
                                      <p:cBhvr additive="base">
                                        <p:cTn id="54" dur="500" fill="hold"/>
                                        <p:tgtEl>
                                          <p:spTgt spid="174"/>
                                        </p:tgtEl>
                                        <p:attrNameLst>
                                          <p:attrName>ppt_x</p:attrName>
                                        </p:attrNameLst>
                                      </p:cBhvr>
                                      <p:tavLst>
                                        <p:tav tm="0">
                                          <p:val>
                                            <p:strVal val="#ppt_x"/>
                                          </p:val>
                                        </p:tav>
                                        <p:tav tm="100000">
                                          <p:val>
                                            <p:strVal val="#ppt_x"/>
                                          </p:val>
                                        </p:tav>
                                      </p:tavLst>
                                    </p:anim>
                                    <p:anim calcmode="lin" valueType="num">
                                      <p:cBhvr additive="base">
                                        <p:cTn id="55" dur="500" fill="hold"/>
                                        <p:tgtEl>
                                          <p:spTgt spid="174"/>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grpId="0" nodeType="afterEffect">
                                  <p:stCondLst>
                                    <p:cond delay="0"/>
                                  </p:stCondLst>
                                  <p:childTnLst>
                                    <p:set>
                                      <p:cBhvr>
                                        <p:cTn id="58" dur="1" fill="hold">
                                          <p:stCondLst>
                                            <p:cond delay="0"/>
                                          </p:stCondLst>
                                        </p:cTn>
                                        <p:tgtEl>
                                          <p:spTgt spid="183"/>
                                        </p:tgtEl>
                                        <p:attrNameLst>
                                          <p:attrName>style.visibility</p:attrName>
                                        </p:attrNameLst>
                                      </p:cBhvr>
                                      <p:to>
                                        <p:strVal val="visible"/>
                                      </p:to>
                                    </p:set>
                                    <p:anim calcmode="lin" valueType="num">
                                      <p:cBhvr additive="base">
                                        <p:cTn id="59" dur="500" fill="hold"/>
                                        <p:tgtEl>
                                          <p:spTgt spid="183"/>
                                        </p:tgtEl>
                                        <p:attrNameLst>
                                          <p:attrName>ppt_x</p:attrName>
                                        </p:attrNameLst>
                                      </p:cBhvr>
                                      <p:tavLst>
                                        <p:tav tm="0">
                                          <p:val>
                                            <p:strVal val="#ppt_x"/>
                                          </p:val>
                                        </p:tav>
                                        <p:tav tm="100000">
                                          <p:val>
                                            <p:strVal val="#ppt_x"/>
                                          </p:val>
                                        </p:tav>
                                      </p:tavLst>
                                    </p:anim>
                                    <p:anim calcmode="lin" valueType="num">
                                      <p:cBhvr additive="base">
                                        <p:cTn id="60" dur="500" fill="hold"/>
                                        <p:tgtEl>
                                          <p:spTgt spid="183"/>
                                        </p:tgtEl>
                                        <p:attrNameLst>
                                          <p:attrName>ppt_y</p:attrName>
                                        </p:attrNameLst>
                                      </p:cBhvr>
                                      <p:tavLst>
                                        <p:tav tm="0">
                                          <p:val>
                                            <p:strVal val="1+#ppt_h/2"/>
                                          </p:val>
                                        </p:tav>
                                        <p:tav tm="100000">
                                          <p:val>
                                            <p:strVal val="#ppt_y"/>
                                          </p:val>
                                        </p:tav>
                                      </p:tavLst>
                                    </p:anim>
                                  </p:childTnLst>
                                </p:cTn>
                              </p:par>
                            </p:childTnLst>
                          </p:cTn>
                        </p:par>
                        <p:par>
                          <p:cTn id="61" fill="hold">
                            <p:stCondLst>
                              <p:cond delay="1000"/>
                            </p:stCondLst>
                            <p:childTnLst>
                              <p:par>
                                <p:cTn id="62" presetID="2" presetClass="entr" presetSubtype="4" fill="hold" grpId="0" nodeType="afterEffect">
                                  <p:stCondLst>
                                    <p:cond delay="0"/>
                                  </p:stCondLst>
                                  <p:childTnLst>
                                    <p:set>
                                      <p:cBhvr>
                                        <p:cTn id="63" dur="1" fill="hold">
                                          <p:stCondLst>
                                            <p:cond delay="0"/>
                                          </p:stCondLst>
                                        </p:cTn>
                                        <p:tgtEl>
                                          <p:spTgt spid="162"/>
                                        </p:tgtEl>
                                        <p:attrNameLst>
                                          <p:attrName>style.visibility</p:attrName>
                                        </p:attrNameLst>
                                      </p:cBhvr>
                                      <p:to>
                                        <p:strVal val="visible"/>
                                      </p:to>
                                    </p:set>
                                    <p:anim calcmode="lin" valueType="num">
                                      <p:cBhvr additive="base">
                                        <p:cTn id="64" dur="500" fill="hold"/>
                                        <p:tgtEl>
                                          <p:spTgt spid="162"/>
                                        </p:tgtEl>
                                        <p:attrNameLst>
                                          <p:attrName>ppt_x</p:attrName>
                                        </p:attrNameLst>
                                      </p:cBhvr>
                                      <p:tavLst>
                                        <p:tav tm="0">
                                          <p:val>
                                            <p:strVal val="#ppt_x"/>
                                          </p:val>
                                        </p:tav>
                                        <p:tav tm="100000">
                                          <p:val>
                                            <p:strVal val="#ppt_x"/>
                                          </p:val>
                                        </p:tav>
                                      </p:tavLst>
                                    </p:anim>
                                    <p:anim calcmode="lin" valueType="num">
                                      <p:cBhvr additive="base">
                                        <p:cTn id="65"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63"/>
                                        </p:tgtEl>
                                        <p:attrNameLst>
                                          <p:attrName>style.visibility</p:attrName>
                                        </p:attrNameLst>
                                      </p:cBhvr>
                                      <p:to>
                                        <p:strVal val="visible"/>
                                      </p:to>
                                    </p:set>
                                    <p:anim calcmode="lin" valueType="num">
                                      <p:cBhvr additive="base">
                                        <p:cTn id="70" dur="500" fill="hold"/>
                                        <p:tgtEl>
                                          <p:spTgt spid="163"/>
                                        </p:tgtEl>
                                        <p:attrNameLst>
                                          <p:attrName>ppt_x</p:attrName>
                                        </p:attrNameLst>
                                      </p:cBhvr>
                                      <p:tavLst>
                                        <p:tav tm="0">
                                          <p:val>
                                            <p:strVal val="0-#ppt_w/2"/>
                                          </p:val>
                                        </p:tav>
                                        <p:tav tm="100000">
                                          <p:val>
                                            <p:strVal val="#ppt_x"/>
                                          </p:val>
                                        </p:tav>
                                      </p:tavLst>
                                    </p:anim>
                                    <p:anim calcmode="lin" valueType="num">
                                      <p:cBhvr additive="base">
                                        <p:cTn id="71" dur="500" fill="hold"/>
                                        <p:tgtEl>
                                          <p:spTgt spid="163"/>
                                        </p:tgtEl>
                                        <p:attrNameLst>
                                          <p:attrName>ppt_y</p:attrName>
                                        </p:attrNameLst>
                                      </p:cBhvr>
                                      <p:tavLst>
                                        <p:tav tm="0">
                                          <p:val>
                                            <p:strVal val="#ppt_y"/>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75"/>
                                        </p:tgtEl>
                                        <p:attrNameLst>
                                          <p:attrName>style.visibility</p:attrName>
                                        </p:attrNameLst>
                                      </p:cBhvr>
                                      <p:to>
                                        <p:strVal val="visible"/>
                                      </p:to>
                                    </p:set>
                                    <p:anim calcmode="lin" valueType="num">
                                      <p:cBhvr additive="base">
                                        <p:cTn id="74" dur="500" fill="hold"/>
                                        <p:tgtEl>
                                          <p:spTgt spid="175"/>
                                        </p:tgtEl>
                                        <p:attrNameLst>
                                          <p:attrName>ppt_x</p:attrName>
                                        </p:attrNameLst>
                                      </p:cBhvr>
                                      <p:tavLst>
                                        <p:tav tm="0">
                                          <p:val>
                                            <p:strVal val="#ppt_x"/>
                                          </p:val>
                                        </p:tav>
                                        <p:tav tm="100000">
                                          <p:val>
                                            <p:strVal val="#ppt_x"/>
                                          </p:val>
                                        </p:tav>
                                      </p:tavLst>
                                    </p:anim>
                                    <p:anim calcmode="lin" valueType="num">
                                      <p:cBhvr additive="base">
                                        <p:cTn id="75" dur="500" fill="hold"/>
                                        <p:tgtEl>
                                          <p:spTgt spid="175"/>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65"/>
                                        </p:tgtEl>
                                        <p:attrNameLst>
                                          <p:attrName>style.visibility</p:attrName>
                                        </p:attrNameLst>
                                      </p:cBhvr>
                                      <p:to>
                                        <p:strVal val="visible"/>
                                      </p:to>
                                    </p:set>
                                    <p:anim calcmode="lin" valueType="num">
                                      <p:cBhvr additive="base">
                                        <p:cTn id="78" dur="500" fill="hold"/>
                                        <p:tgtEl>
                                          <p:spTgt spid="165"/>
                                        </p:tgtEl>
                                        <p:attrNameLst>
                                          <p:attrName>ppt_x</p:attrName>
                                        </p:attrNameLst>
                                      </p:cBhvr>
                                      <p:tavLst>
                                        <p:tav tm="0">
                                          <p:val>
                                            <p:strVal val="#ppt_x"/>
                                          </p:val>
                                        </p:tav>
                                        <p:tav tm="100000">
                                          <p:val>
                                            <p:strVal val="#ppt_x"/>
                                          </p:val>
                                        </p:tav>
                                      </p:tavLst>
                                    </p:anim>
                                    <p:anim calcmode="lin" valueType="num">
                                      <p:cBhvr additive="base">
                                        <p:cTn id="79" dur="500" fill="hold"/>
                                        <p:tgtEl>
                                          <p:spTgt spid="165"/>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4" presetClass="entr" presetSubtype="16" fill="hold" grpId="0" nodeType="afterEffect">
                                  <p:stCondLst>
                                    <p:cond delay="0"/>
                                  </p:stCondLst>
                                  <p:childTnLst>
                                    <p:set>
                                      <p:cBhvr>
                                        <p:cTn id="82" dur="1" fill="hold">
                                          <p:stCondLst>
                                            <p:cond delay="0"/>
                                          </p:stCondLst>
                                        </p:cTn>
                                        <p:tgtEl>
                                          <p:spTgt spid="164"/>
                                        </p:tgtEl>
                                        <p:attrNameLst>
                                          <p:attrName>style.visibility</p:attrName>
                                        </p:attrNameLst>
                                      </p:cBhvr>
                                      <p:to>
                                        <p:strVal val="visible"/>
                                      </p:to>
                                    </p:set>
                                    <p:animEffect transition="in" filter="box(in)">
                                      <p:cBhvr>
                                        <p:cTn id="83" dur="500"/>
                                        <p:tgtEl>
                                          <p:spTgt spid="164"/>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nodeType="clickEffect">
                                  <p:stCondLst>
                                    <p:cond delay="0"/>
                                  </p:stCondLst>
                                  <p:childTnLst>
                                    <p:set>
                                      <p:cBhvr>
                                        <p:cTn id="87" dur="1" fill="hold">
                                          <p:stCondLst>
                                            <p:cond delay="0"/>
                                          </p:stCondLst>
                                        </p:cTn>
                                        <p:tgtEl>
                                          <p:spTgt spid="176"/>
                                        </p:tgtEl>
                                        <p:attrNameLst>
                                          <p:attrName>style.visibility</p:attrName>
                                        </p:attrNameLst>
                                      </p:cBhvr>
                                      <p:to>
                                        <p:strVal val="visible"/>
                                      </p:to>
                                    </p:set>
                                    <p:animEffect transition="in" filter="box(in)">
                                      <p:cBhvr>
                                        <p:cTn id="88" dur="500"/>
                                        <p:tgtEl>
                                          <p:spTgt spid="176"/>
                                        </p:tgtEl>
                                      </p:cBhvr>
                                    </p:animEffect>
                                  </p:childTnLst>
                                </p:cTn>
                              </p:par>
                              <p:par>
                                <p:cTn id="89" presetID="4" presetClass="entr" presetSubtype="16" fill="hold" nodeType="withEffect">
                                  <p:stCondLst>
                                    <p:cond delay="0"/>
                                  </p:stCondLst>
                                  <p:childTnLst>
                                    <p:set>
                                      <p:cBhvr>
                                        <p:cTn id="90" dur="1" fill="hold">
                                          <p:stCondLst>
                                            <p:cond delay="0"/>
                                          </p:stCondLst>
                                        </p:cTn>
                                        <p:tgtEl>
                                          <p:spTgt spid="179"/>
                                        </p:tgtEl>
                                        <p:attrNameLst>
                                          <p:attrName>style.visibility</p:attrName>
                                        </p:attrNameLst>
                                      </p:cBhvr>
                                      <p:to>
                                        <p:strVal val="visible"/>
                                      </p:to>
                                    </p:set>
                                    <p:animEffect transition="in" filter="box(in)">
                                      <p:cBhvr>
                                        <p:cTn id="91" dur="500"/>
                                        <p:tgtEl>
                                          <p:spTgt spid="179"/>
                                        </p:tgtEl>
                                      </p:cBhvr>
                                    </p:animEffect>
                                  </p:childTnLst>
                                </p:cTn>
                              </p:par>
                            </p:childTnLst>
                          </p:cTn>
                        </p:par>
                        <p:par>
                          <p:cTn id="92" fill="hold">
                            <p:stCondLst>
                              <p:cond delay="500"/>
                            </p:stCondLst>
                            <p:childTnLst>
                              <p:par>
                                <p:cTn id="93" presetID="2" presetClass="entr" presetSubtype="4" fill="hold" grpId="0" nodeType="afterEffect">
                                  <p:stCondLst>
                                    <p:cond delay="0"/>
                                  </p:stCondLst>
                                  <p:childTnLst>
                                    <p:set>
                                      <p:cBhvr>
                                        <p:cTn id="94" dur="1" fill="hold">
                                          <p:stCondLst>
                                            <p:cond delay="0"/>
                                          </p:stCondLst>
                                        </p:cTn>
                                        <p:tgtEl>
                                          <p:spTgt spid="182"/>
                                        </p:tgtEl>
                                        <p:attrNameLst>
                                          <p:attrName>style.visibility</p:attrName>
                                        </p:attrNameLst>
                                      </p:cBhvr>
                                      <p:to>
                                        <p:strVal val="visible"/>
                                      </p:to>
                                    </p:set>
                                    <p:anim calcmode="lin" valueType="num">
                                      <p:cBhvr additive="base">
                                        <p:cTn id="95" dur="500" fill="hold"/>
                                        <p:tgtEl>
                                          <p:spTgt spid="182"/>
                                        </p:tgtEl>
                                        <p:attrNameLst>
                                          <p:attrName>ppt_x</p:attrName>
                                        </p:attrNameLst>
                                      </p:cBhvr>
                                      <p:tavLst>
                                        <p:tav tm="0">
                                          <p:val>
                                            <p:strVal val="#ppt_x"/>
                                          </p:val>
                                        </p:tav>
                                        <p:tav tm="100000">
                                          <p:val>
                                            <p:strVal val="#ppt_x"/>
                                          </p:val>
                                        </p:tav>
                                      </p:tavLst>
                                    </p:anim>
                                    <p:anim calcmode="lin" valueType="num">
                                      <p:cBhvr additive="base">
                                        <p:cTn id="96"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84"/>
                                        </p:tgtEl>
                                        <p:attrNameLst>
                                          <p:attrName>style.visibility</p:attrName>
                                        </p:attrNameLst>
                                      </p:cBhvr>
                                      <p:to>
                                        <p:strVal val="visible"/>
                                      </p:to>
                                    </p:set>
                                    <p:anim calcmode="lin" valueType="num">
                                      <p:cBhvr additive="base">
                                        <p:cTn id="101" dur="500" fill="hold"/>
                                        <p:tgtEl>
                                          <p:spTgt spid="184"/>
                                        </p:tgtEl>
                                        <p:attrNameLst>
                                          <p:attrName>ppt_x</p:attrName>
                                        </p:attrNameLst>
                                      </p:cBhvr>
                                      <p:tavLst>
                                        <p:tav tm="0">
                                          <p:val>
                                            <p:strVal val="#ppt_x"/>
                                          </p:val>
                                        </p:tav>
                                        <p:tav tm="100000">
                                          <p:val>
                                            <p:strVal val="#ppt_x"/>
                                          </p:val>
                                        </p:tav>
                                      </p:tavLst>
                                    </p:anim>
                                    <p:anim calcmode="lin" valueType="num">
                                      <p:cBhvr additive="base">
                                        <p:cTn id="102"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7" grpId="0" animBg="1"/>
      <p:bldP spid="158" grpId="0" animBg="1"/>
      <p:bldP spid="159" grpId="0" animBg="1"/>
      <p:bldP spid="160" grpId="0"/>
      <p:bldP spid="161" grpId="0" animBg="1"/>
      <p:bldP spid="162" grpId="0"/>
      <p:bldP spid="163" grpId="0" animBg="1"/>
      <p:bldP spid="164" grpId="0" animBg="1"/>
      <p:bldP spid="165" grpId="0"/>
      <p:bldP spid="166" grpId="0" animBg="1"/>
      <p:bldP spid="173" grpId="0" animBg="1"/>
      <p:bldP spid="174" grpId="0" animBg="1"/>
      <p:bldP spid="175" grpId="0" animBg="1"/>
      <p:bldP spid="182" grpId="0"/>
      <p:bldP spid="183" grpId="0" animBg="1"/>
      <p:bldP spid="184"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normAutofit fontScale="92500" lnSpcReduction="20000"/>
          </a:bodyPr>
          <a:lstStyle/>
          <a:p>
            <a:r>
              <a:rPr lang="zh-CN" altLang="en-US" smtClean="0"/>
              <a:t>消息摘要、哈希函数、数字指纹、杂凑函数</a:t>
            </a:r>
            <a:r>
              <a:rPr lang="en-US" altLang="zh-CN" smtClean="0"/>
              <a:t>——</a:t>
            </a:r>
            <a:r>
              <a:rPr lang="zh-CN" altLang="en-US" smtClean="0"/>
              <a:t>消息标识</a:t>
            </a:r>
            <a:endParaRPr lang="en-US" altLang="zh-CN" smtClean="0"/>
          </a:p>
          <a:p>
            <a:pPr marL="109728" indent="0">
              <a:buNone/>
            </a:pPr>
            <a:r>
              <a:rPr lang="en-US" altLang="zh-CN" b="1" smtClean="0">
                <a:solidFill>
                  <a:srgbClr val="C00000"/>
                </a:solidFill>
              </a:rPr>
              <a:t>h </a:t>
            </a:r>
            <a:r>
              <a:rPr lang="en-US" altLang="zh-CN" b="1">
                <a:solidFill>
                  <a:srgbClr val="C00000"/>
                </a:solidFill>
              </a:rPr>
              <a:t>= H(M</a:t>
            </a:r>
            <a:r>
              <a:rPr lang="en-US" altLang="zh-CN" b="1" smtClean="0">
                <a:solidFill>
                  <a:srgbClr val="C00000"/>
                </a:solidFill>
              </a:rPr>
              <a:t>)</a:t>
            </a:r>
          </a:p>
          <a:p>
            <a:r>
              <a:rPr lang="zh-CN" altLang="en-US" smtClean="0"/>
              <a:t>输入：</a:t>
            </a:r>
            <a:endParaRPr lang="en-US" altLang="zh-CN" smtClean="0"/>
          </a:p>
          <a:p>
            <a:pPr lvl="1"/>
            <a:r>
              <a:rPr lang="zh-CN" altLang="en-US" smtClean="0"/>
              <a:t>任意长度的消息</a:t>
            </a:r>
            <a:r>
              <a:rPr lang="en-US" altLang="zh-CN" smtClean="0"/>
              <a:t>M</a:t>
            </a:r>
          </a:p>
          <a:p>
            <a:r>
              <a:rPr lang="zh-CN" altLang="en-US" smtClean="0"/>
              <a:t>输出：</a:t>
            </a:r>
            <a:endParaRPr lang="en-US" altLang="zh-CN" smtClean="0"/>
          </a:p>
          <a:p>
            <a:pPr lvl="1"/>
            <a:r>
              <a:rPr lang="zh-CN" altLang="en-US" smtClean="0"/>
              <a:t>一个固定长度的散列值</a:t>
            </a:r>
            <a:r>
              <a:rPr lang="en-US" altLang="zh-CN" smtClean="0"/>
              <a:t>H(M)</a:t>
            </a:r>
            <a:r>
              <a:rPr lang="zh-CN" altLang="en-US" smtClean="0"/>
              <a:t>。</a:t>
            </a:r>
          </a:p>
          <a:p>
            <a:r>
              <a:rPr lang="zh-CN" altLang="en-US"/>
              <a:t>单向</a:t>
            </a:r>
            <a:r>
              <a:rPr lang="zh-CN" altLang="en-US" smtClean="0"/>
              <a:t>函数：</a:t>
            </a:r>
            <a:endParaRPr lang="en-US" altLang="zh-CN" smtClean="0"/>
          </a:p>
          <a:p>
            <a:pPr lvl="1"/>
            <a:r>
              <a:rPr lang="zh-CN" altLang="en-US" smtClean="0"/>
              <a:t>正向</a:t>
            </a:r>
            <a:r>
              <a:rPr lang="zh-CN" altLang="en-US"/>
              <a:t>计算容易，反向计算困难</a:t>
            </a:r>
          </a:p>
          <a:p>
            <a:r>
              <a:rPr lang="zh-CN" altLang="en-US" smtClean="0"/>
              <a:t>消息</a:t>
            </a:r>
            <a:r>
              <a:rPr lang="en-US" altLang="zh-CN" smtClean="0"/>
              <a:t>M</a:t>
            </a:r>
            <a:r>
              <a:rPr lang="zh-CN" altLang="en-US" smtClean="0"/>
              <a:t>的所有位的函数：</a:t>
            </a:r>
            <a:endParaRPr lang="en-US" altLang="zh-CN" smtClean="0"/>
          </a:p>
          <a:p>
            <a:pPr lvl="1"/>
            <a:r>
              <a:rPr lang="zh-CN" altLang="en-US" smtClean="0"/>
              <a:t>消息中的任何一位或多位的变化都将导致该散列值的变化。</a:t>
            </a:r>
            <a:endParaRPr lang="en-US" altLang="zh-CN" smtClean="0"/>
          </a:p>
          <a:p>
            <a:endParaRPr lang="zh-CN" altLang="en-US" smtClean="0"/>
          </a:p>
        </p:txBody>
      </p:sp>
      <p:sp>
        <p:nvSpPr>
          <p:cNvPr id="60418" name="Rectangle 2"/>
          <p:cNvSpPr>
            <a:spLocks noGrp="1" noChangeArrowheads="1"/>
          </p:cNvSpPr>
          <p:nvPr>
            <p:ph type="title"/>
          </p:nvPr>
        </p:nvSpPr>
        <p:spPr/>
        <p:txBody>
          <a:bodyPr/>
          <a:lstStyle/>
          <a:p>
            <a:r>
              <a:rPr lang="zh-CN" altLang="en-US" smtClean="0"/>
              <a:t>散列函数</a:t>
            </a:r>
            <a:r>
              <a:rPr lang="en-US" altLang="zh-CN" smtClean="0"/>
              <a:t>Hash Function</a:t>
            </a:r>
            <a:endParaRPr lang="en-US" altLang="zh-CN" dirty="0"/>
          </a:p>
        </p:txBody>
      </p:sp>
    </p:spTree>
    <p:extLst>
      <p:ext uri="{BB962C8B-B14F-4D97-AF65-F5344CB8AC3E}">
        <p14:creationId xmlns:p14="http://schemas.microsoft.com/office/powerpoint/2010/main" val="2163639947"/>
      </p:ext>
    </p:extLst>
  </p:cSld>
  <p:clrMapOvr>
    <a:masterClrMapping/>
  </p:clrMapOvr>
  <p:transition spd="slow">
    <p:pull/>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r>
              <a:rPr lang="zh-CN" altLang="en-US" dirty="0" smtClean="0">
                <a:sym typeface="Symbol" pitchFamily="18" charset="2"/>
              </a:rPr>
              <a:t>几乎被所有</a:t>
            </a:r>
            <a:r>
              <a:rPr lang="en-US" altLang="zh-CN" dirty="0" smtClean="0">
                <a:sym typeface="Symbol" pitchFamily="18" charset="2"/>
              </a:rPr>
              <a:t>hash</a:t>
            </a:r>
            <a:r>
              <a:rPr lang="zh-CN" altLang="en-US" dirty="0" smtClean="0">
                <a:sym typeface="Symbol" pitchFamily="18" charset="2"/>
              </a:rPr>
              <a:t>函数使用</a:t>
            </a:r>
          </a:p>
          <a:p>
            <a:pPr lvl="1"/>
            <a:r>
              <a:rPr lang="zh-CN" altLang="en-US" dirty="0" smtClean="0">
                <a:sym typeface="Symbol" pitchFamily="18" charset="2"/>
              </a:rPr>
              <a:t>把原始消息</a:t>
            </a:r>
            <a:r>
              <a:rPr lang="en-US" altLang="zh-CN" dirty="0" smtClean="0">
                <a:sym typeface="Symbol" pitchFamily="18" charset="2"/>
              </a:rPr>
              <a:t>M</a:t>
            </a:r>
            <a:r>
              <a:rPr lang="zh-CN" altLang="en-US" dirty="0" smtClean="0">
                <a:sym typeface="Symbol" pitchFamily="18" charset="2"/>
              </a:rPr>
              <a:t>分成一些固定长度的块</a:t>
            </a:r>
            <a:r>
              <a:rPr lang="en-US" altLang="zh-CN" dirty="0" smtClean="0">
                <a:sym typeface="Symbol" pitchFamily="18" charset="2"/>
              </a:rPr>
              <a:t>Y</a:t>
            </a:r>
            <a:r>
              <a:rPr lang="en-US" altLang="zh-CN" baseline="-25000" dirty="0" smtClean="0">
                <a:sym typeface="Symbol" pitchFamily="18" charset="2"/>
              </a:rPr>
              <a:t>i</a:t>
            </a:r>
          </a:p>
          <a:p>
            <a:pPr lvl="1"/>
            <a:r>
              <a:rPr lang="zh-CN" altLang="en-US" dirty="0" smtClean="0">
                <a:sym typeface="Symbol" pitchFamily="18" charset="2"/>
              </a:rPr>
              <a:t>最后一块填充</a:t>
            </a:r>
          </a:p>
          <a:p>
            <a:pPr lvl="1"/>
            <a:r>
              <a:rPr lang="zh-CN" altLang="en-US" dirty="0" smtClean="0">
                <a:sym typeface="Symbol" pitchFamily="18" charset="2"/>
              </a:rPr>
              <a:t>设定初始值</a:t>
            </a:r>
            <a:r>
              <a:rPr lang="en-US" altLang="zh-CN" dirty="0" smtClean="0">
                <a:sym typeface="Symbol" pitchFamily="18" charset="2"/>
              </a:rPr>
              <a:t>CV</a:t>
            </a:r>
            <a:r>
              <a:rPr lang="en-US" altLang="zh-CN" baseline="-25000" dirty="0" smtClean="0">
                <a:sym typeface="Symbol" pitchFamily="18" charset="2"/>
              </a:rPr>
              <a:t>0</a:t>
            </a:r>
          </a:p>
          <a:p>
            <a:pPr lvl="1"/>
            <a:r>
              <a:rPr lang="zh-CN" altLang="en-US" dirty="0" smtClean="0">
                <a:sym typeface="Symbol" pitchFamily="18" charset="2"/>
              </a:rPr>
              <a:t>压缩函数</a:t>
            </a:r>
            <a:r>
              <a:rPr lang="en-US" altLang="zh-CN" dirty="0" smtClean="0">
                <a:sym typeface="Symbol" pitchFamily="18" charset="2"/>
              </a:rPr>
              <a:t>f, </a:t>
            </a:r>
            <a:r>
              <a:rPr lang="en-US" altLang="zh-CN" dirty="0" err="1" smtClean="0">
                <a:sym typeface="Symbol" pitchFamily="18" charset="2"/>
              </a:rPr>
              <a:t>CV</a:t>
            </a:r>
            <a:r>
              <a:rPr lang="en-US" altLang="zh-CN" baseline="-25000" dirty="0" err="1" smtClean="0">
                <a:sym typeface="Symbol" pitchFamily="18" charset="2"/>
              </a:rPr>
              <a:t>i</a:t>
            </a:r>
            <a:r>
              <a:rPr lang="en-US" altLang="zh-CN" dirty="0" smtClean="0">
                <a:sym typeface="Symbol" pitchFamily="18" charset="2"/>
              </a:rPr>
              <a:t>=f(CV</a:t>
            </a:r>
            <a:r>
              <a:rPr lang="en-US" altLang="zh-CN" baseline="-25000" dirty="0" smtClean="0">
                <a:sym typeface="Symbol" pitchFamily="18" charset="2"/>
              </a:rPr>
              <a:t>i</a:t>
            </a:r>
            <a:r>
              <a:rPr lang="en-US" altLang="zh-CN" dirty="0" smtClean="0">
                <a:sym typeface="Symbol" pitchFamily="18" charset="2"/>
              </a:rPr>
              <a:t>-1,Y</a:t>
            </a:r>
            <a:r>
              <a:rPr lang="en-US" altLang="zh-CN" baseline="-25000" dirty="0" smtClean="0">
                <a:sym typeface="Symbol" pitchFamily="18" charset="2"/>
              </a:rPr>
              <a:t>i</a:t>
            </a:r>
            <a:r>
              <a:rPr lang="en-US" altLang="zh-CN" dirty="0" smtClean="0">
                <a:sym typeface="Symbol" pitchFamily="18" charset="2"/>
              </a:rPr>
              <a:t>-1)</a:t>
            </a:r>
          </a:p>
          <a:p>
            <a:pPr lvl="1"/>
            <a:r>
              <a:rPr lang="zh-CN" altLang="en-US" dirty="0" smtClean="0">
                <a:sym typeface="Symbol" pitchFamily="18" charset="2"/>
              </a:rPr>
              <a:t>最后一个</a:t>
            </a:r>
            <a:r>
              <a:rPr lang="en-US" altLang="zh-CN" dirty="0" err="1" smtClean="0">
                <a:sym typeface="Symbol" pitchFamily="18" charset="2"/>
              </a:rPr>
              <a:t>CV</a:t>
            </a:r>
            <a:r>
              <a:rPr lang="en-US" altLang="zh-CN" baseline="-25000" dirty="0" err="1" smtClean="0">
                <a:sym typeface="Symbol" pitchFamily="18" charset="2"/>
              </a:rPr>
              <a:t>i</a:t>
            </a:r>
            <a:r>
              <a:rPr lang="zh-CN" altLang="en-US" dirty="0" smtClean="0">
                <a:sym typeface="Symbol" pitchFamily="18" charset="2"/>
              </a:rPr>
              <a:t>为</a:t>
            </a:r>
            <a:r>
              <a:rPr lang="en-US" altLang="zh-CN" dirty="0" smtClean="0">
                <a:sym typeface="Symbol" pitchFamily="18" charset="2"/>
              </a:rPr>
              <a:t>hash</a:t>
            </a:r>
            <a:r>
              <a:rPr lang="zh-CN" altLang="en-US" dirty="0" smtClean="0">
                <a:sym typeface="Symbol" pitchFamily="18" charset="2"/>
              </a:rPr>
              <a:t>值</a:t>
            </a:r>
          </a:p>
          <a:p>
            <a:endParaRPr lang="en-US" altLang="zh-CN" dirty="0" smtClean="0"/>
          </a:p>
        </p:txBody>
      </p:sp>
      <p:sp>
        <p:nvSpPr>
          <p:cNvPr id="233479" name="Rectangle 7"/>
          <p:cNvSpPr>
            <a:spLocks noGrp="1" noChangeArrowheads="1"/>
          </p:cNvSpPr>
          <p:nvPr>
            <p:ph type="title"/>
          </p:nvPr>
        </p:nvSpPr>
        <p:spPr/>
        <p:txBody>
          <a:bodyPr/>
          <a:lstStyle/>
          <a:p>
            <a:r>
              <a:rPr lang="en-US" altLang="zh-CN" smtClean="0"/>
              <a:t> hash</a:t>
            </a:r>
            <a:r>
              <a:rPr lang="zh-CN" altLang="en-US" smtClean="0"/>
              <a:t>函数通用结构</a:t>
            </a:r>
            <a:endParaRPr lang="en-US" altLang="zh-CN" dirty="0"/>
          </a:p>
        </p:txBody>
      </p:sp>
    </p:spTree>
    <p:extLst>
      <p:ext uri="{BB962C8B-B14F-4D97-AF65-F5344CB8AC3E}">
        <p14:creationId xmlns:p14="http://schemas.microsoft.com/office/powerpoint/2010/main" val="195991160"/>
      </p:ext>
    </p:extLst>
  </p:cSld>
  <p:clrMapOvr>
    <a:masterClrMapping/>
  </p:clrMapOvr>
  <p:transition spd="slow">
    <p:pull/>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ltGray">
          <a:xfrm rot="-5400000">
            <a:off x="1564482" y="2282477"/>
            <a:ext cx="1371600" cy="633413"/>
          </a:xfrm>
          <a:custGeom>
            <a:avLst/>
            <a:gdLst>
              <a:gd name="T0" fmla="*/ 1200150 w 21600"/>
              <a:gd name="T1" fmla="*/ 316707 h 21600"/>
              <a:gd name="T2" fmla="*/ 685800 w 21600"/>
              <a:gd name="T3" fmla="*/ 633413 h 21600"/>
              <a:gd name="T4" fmla="*/ 171450 w 21600"/>
              <a:gd name="T5" fmla="*/ 316707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headEnd/>
            <a:tailEnd/>
          </a:ln>
        </p:spPr>
        <p:txBody>
          <a:bodyPr vert="eaVert" wrap="none" anchor="ctr"/>
          <a:lstStyle/>
          <a:p>
            <a:pPr algn="ctr" eaLnBrk="0" hangingPunct="0"/>
            <a:endParaRPr kumimoji="1" lang="zh-CN" altLang="zh-CN" sz="2400" b="1">
              <a:solidFill>
                <a:srgbClr val="000066"/>
              </a:solidFill>
              <a:latin typeface="Times New Roman" pitchFamily="18" charset="0"/>
            </a:endParaRPr>
          </a:p>
        </p:txBody>
      </p:sp>
      <p:sp>
        <p:nvSpPr>
          <p:cNvPr id="40963" name="Line 3"/>
          <p:cNvSpPr>
            <a:spLocks noChangeShapeType="1"/>
          </p:cNvSpPr>
          <p:nvPr/>
        </p:nvSpPr>
        <p:spPr bwMode="ltGray">
          <a:xfrm>
            <a:off x="1476375" y="1570484"/>
            <a:ext cx="0" cy="762000"/>
          </a:xfrm>
          <a:prstGeom prst="line">
            <a:avLst/>
          </a:prstGeom>
          <a:noFill/>
          <a:ln w="9525" cap="rnd">
            <a:solidFill>
              <a:schemeClr val="accent1"/>
            </a:solidFill>
            <a:round/>
            <a:headEnd/>
            <a:tailEnd/>
          </a:ln>
        </p:spPr>
        <p:txBody>
          <a:bodyPr wrap="none" anchor="ctr"/>
          <a:lstStyle/>
          <a:p>
            <a:endParaRPr lang="zh-CN" altLang="en-US"/>
          </a:p>
        </p:txBody>
      </p:sp>
      <p:sp>
        <p:nvSpPr>
          <p:cNvPr id="40964" name="Line 4"/>
          <p:cNvSpPr>
            <a:spLocks noChangeShapeType="1"/>
          </p:cNvSpPr>
          <p:nvPr/>
        </p:nvSpPr>
        <p:spPr bwMode="ltGray">
          <a:xfrm>
            <a:off x="1476375" y="2332484"/>
            <a:ext cx="493713"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65" name="Line 5"/>
          <p:cNvSpPr>
            <a:spLocks noChangeShapeType="1"/>
          </p:cNvSpPr>
          <p:nvPr/>
        </p:nvSpPr>
        <p:spPr bwMode="ltGray">
          <a:xfrm flipH="1">
            <a:off x="1406525" y="1799084"/>
            <a:ext cx="141288" cy="152400"/>
          </a:xfrm>
          <a:prstGeom prst="line">
            <a:avLst/>
          </a:prstGeom>
          <a:noFill/>
          <a:ln w="9525" cap="rnd">
            <a:solidFill>
              <a:schemeClr val="accent1"/>
            </a:solidFill>
            <a:round/>
            <a:headEnd/>
            <a:tailEnd/>
          </a:ln>
        </p:spPr>
        <p:txBody>
          <a:bodyPr wrap="none" anchor="ctr"/>
          <a:lstStyle/>
          <a:p>
            <a:endParaRPr lang="zh-CN" altLang="en-US"/>
          </a:p>
        </p:txBody>
      </p:sp>
      <p:sp>
        <p:nvSpPr>
          <p:cNvPr id="40966" name="Text Box 6"/>
          <p:cNvSpPr txBox="1">
            <a:spLocks noChangeArrowheads="1"/>
          </p:cNvSpPr>
          <p:nvPr/>
        </p:nvSpPr>
        <p:spPr bwMode="ltGray">
          <a:xfrm>
            <a:off x="1111250" y="1687959"/>
            <a:ext cx="3540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b</a:t>
            </a:r>
          </a:p>
        </p:txBody>
      </p:sp>
      <p:sp>
        <p:nvSpPr>
          <p:cNvPr id="40967" name="Text Box 7"/>
          <p:cNvSpPr txBox="1">
            <a:spLocks noChangeArrowheads="1"/>
          </p:cNvSpPr>
          <p:nvPr/>
        </p:nvSpPr>
        <p:spPr bwMode="ltGray">
          <a:xfrm>
            <a:off x="1322388" y="1230759"/>
            <a:ext cx="4937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Y</a:t>
            </a:r>
            <a:r>
              <a:rPr kumimoji="1" lang="en-US" altLang="zh-CN" sz="1400" b="1">
                <a:solidFill>
                  <a:srgbClr val="000066"/>
                </a:solidFill>
                <a:latin typeface="Times New Roman" pitchFamily="18" charset="0"/>
              </a:rPr>
              <a:t>0</a:t>
            </a:r>
            <a:endParaRPr kumimoji="1" lang="en-US" altLang="zh-CN" sz="2400" b="1">
              <a:solidFill>
                <a:srgbClr val="000066"/>
              </a:solidFill>
              <a:latin typeface="Times New Roman" pitchFamily="18" charset="0"/>
            </a:endParaRPr>
          </a:p>
        </p:txBody>
      </p:sp>
      <p:sp>
        <p:nvSpPr>
          <p:cNvPr id="40968" name="Line 8"/>
          <p:cNvSpPr>
            <a:spLocks noChangeShapeType="1"/>
          </p:cNvSpPr>
          <p:nvPr/>
        </p:nvSpPr>
        <p:spPr bwMode="ltGray">
          <a:xfrm>
            <a:off x="1195388" y="2789684"/>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69" name="Line 9"/>
          <p:cNvSpPr>
            <a:spLocks noChangeShapeType="1"/>
          </p:cNvSpPr>
          <p:nvPr/>
        </p:nvSpPr>
        <p:spPr bwMode="ltGray">
          <a:xfrm flipV="1">
            <a:off x="1476375" y="2713484"/>
            <a:ext cx="141288" cy="152400"/>
          </a:xfrm>
          <a:prstGeom prst="line">
            <a:avLst/>
          </a:prstGeom>
          <a:noFill/>
          <a:ln w="9525" cap="rnd">
            <a:solidFill>
              <a:schemeClr val="accent1"/>
            </a:solidFill>
            <a:round/>
            <a:headEnd/>
            <a:tailEnd/>
          </a:ln>
        </p:spPr>
        <p:txBody>
          <a:bodyPr wrap="none" anchor="ctr"/>
          <a:lstStyle/>
          <a:p>
            <a:endParaRPr lang="zh-CN" altLang="en-US"/>
          </a:p>
        </p:txBody>
      </p:sp>
      <p:sp>
        <p:nvSpPr>
          <p:cNvPr id="40970" name="Text Box 10"/>
          <p:cNvSpPr txBox="1">
            <a:spLocks noChangeArrowheads="1"/>
          </p:cNvSpPr>
          <p:nvPr/>
        </p:nvSpPr>
        <p:spPr bwMode="ltGray">
          <a:xfrm>
            <a:off x="1392238" y="2373759"/>
            <a:ext cx="3540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0971" name="Text Box 11"/>
          <p:cNvSpPr txBox="1">
            <a:spLocks noChangeArrowheads="1"/>
          </p:cNvSpPr>
          <p:nvPr/>
        </p:nvSpPr>
        <p:spPr bwMode="ltGray">
          <a:xfrm>
            <a:off x="758825" y="2546797"/>
            <a:ext cx="533400" cy="581025"/>
          </a:xfrm>
          <a:prstGeom prst="rect">
            <a:avLst/>
          </a:prstGeom>
          <a:noFill/>
          <a:ln w="9525" cap="rnd">
            <a:noFill/>
            <a:miter lim="800000"/>
            <a:headEnd/>
            <a:tailEnd/>
          </a:ln>
        </p:spPr>
        <p:txBody>
          <a:bodyPr wrap="none">
            <a:spAutoFit/>
          </a:bodyPr>
          <a:lstStyle/>
          <a:p>
            <a:pPr eaLnBrk="0" hangingPunct="0"/>
            <a:r>
              <a:rPr kumimoji="1" lang="en-US" altLang="zh-CN" sz="1600" b="1">
                <a:solidFill>
                  <a:srgbClr val="000066"/>
                </a:solidFill>
                <a:latin typeface="Times New Roman" pitchFamily="18" charset="0"/>
              </a:rPr>
              <a:t>IV=</a:t>
            </a:r>
          </a:p>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0</a:t>
            </a:r>
            <a:endParaRPr kumimoji="1" lang="en-US" altLang="zh-CN" sz="1600" b="1">
              <a:solidFill>
                <a:srgbClr val="000066"/>
              </a:solidFill>
              <a:latin typeface="Times New Roman" pitchFamily="18" charset="0"/>
            </a:endParaRPr>
          </a:p>
        </p:txBody>
      </p:sp>
      <p:sp>
        <p:nvSpPr>
          <p:cNvPr id="40972" name="Text Box 12"/>
          <p:cNvSpPr txBox="1">
            <a:spLocks noChangeArrowheads="1"/>
          </p:cNvSpPr>
          <p:nvPr/>
        </p:nvSpPr>
        <p:spPr bwMode="ltGray">
          <a:xfrm>
            <a:off x="2109788" y="2370584"/>
            <a:ext cx="285750"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f</a:t>
            </a:r>
          </a:p>
        </p:txBody>
      </p:sp>
      <p:sp>
        <p:nvSpPr>
          <p:cNvPr id="40973" name="AutoShape 13"/>
          <p:cNvSpPr>
            <a:spLocks noChangeArrowheads="1"/>
          </p:cNvSpPr>
          <p:nvPr/>
        </p:nvSpPr>
        <p:spPr bwMode="ltGray">
          <a:xfrm rot="-5400000">
            <a:off x="2916238" y="2280096"/>
            <a:ext cx="1371600" cy="631825"/>
          </a:xfrm>
          <a:custGeom>
            <a:avLst/>
            <a:gdLst>
              <a:gd name="T0" fmla="*/ 1200150 w 21600"/>
              <a:gd name="T1" fmla="*/ 315913 h 21600"/>
              <a:gd name="T2" fmla="*/ 685800 w 21600"/>
              <a:gd name="T3" fmla="*/ 631825 h 21600"/>
              <a:gd name="T4" fmla="*/ 171450 w 21600"/>
              <a:gd name="T5" fmla="*/ 315913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headEnd/>
            <a:tailEnd/>
          </a:ln>
        </p:spPr>
        <p:txBody>
          <a:bodyPr vert="eaVert" wrap="none" anchor="ctr"/>
          <a:lstStyle/>
          <a:p>
            <a:pPr algn="ctr" eaLnBrk="0" hangingPunct="0"/>
            <a:endParaRPr kumimoji="1" lang="zh-CN" altLang="zh-CN" sz="2400" b="1">
              <a:solidFill>
                <a:srgbClr val="000066"/>
              </a:solidFill>
              <a:latin typeface="Times New Roman" pitchFamily="18" charset="0"/>
            </a:endParaRPr>
          </a:p>
        </p:txBody>
      </p:sp>
      <p:sp>
        <p:nvSpPr>
          <p:cNvPr id="40974" name="Line 14"/>
          <p:cNvSpPr>
            <a:spLocks noChangeShapeType="1"/>
          </p:cNvSpPr>
          <p:nvPr/>
        </p:nvSpPr>
        <p:spPr bwMode="ltGray">
          <a:xfrm>
            <a:off x="2828925" y="1567309"/>
            <a:ext cx="0" cy="762000"/>
          </a:xfrm>
          <a:prstGeom prst="line">
            <a:avLst/>
          </a:prstGeom>
          <a:noFill/>
          <a:ln w="9525" cap="rnd">
            <a:solidFill>
              <a:schemeClr val="accent1"/>
            </a:solidFill>
            <a:round/>
            <a:headEnd/>
            <a:tailEnd/>
          </a:ln>
        </p:spPr>
        <p:txBody>
          <a:bodyPr wrap="none" anchor="ctr"/>
          <a:lstStyle/>
          <a:p>
            <a:endParaRPr lang="zh-CN" altLang="en-US"/>
          </a:p>
        </p:txBody>
      </p:sp>
      <p:sp>
        <p:nvSpPr>
          <p:cNvPr id="40975" name="Line 15"/>
          <p:cNvSpPr>
            <a:spLocks noChangeShapeType="1"/>
          </p:cNvSpPr>
          <p:nvPr/>
        </p:nvSpPr>
        <p:spPr bwMode="ltGray">
          <a:xfrm>
            <a:off x="2828925" y="2329309"/>
            <a:ext cx="492125"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76" name="Line 16"/>
          <p:cNvSpPr>
            <a:spLocks noChangeShapeType="1"/>
          </p:cNvSpPr>
          <p:nvPr/>
        </p:nvSpPr>
        <p:spPr bwMode="ltGray">
          <a:xfrm flipH="1">
            <a:off x="2757488" y="1795909"/>
            <a:ext cx="141287" cy="152400"/>
          </a:xfrm>
          <a:prstGeom prst="line">
            <a:avLst/>
          </a:prstGeom>
          <a:noFill/>
          <a:ln w="9525" cap="rnd">
            <a:solidFill>
              <a:schemeClr val="accent1"/>
            </a:solidFill>
            <a:round/>
            <a:headEnd/>
            <a:tailEnd/>
          </a:ln>
        </p:spPr>
        <p:txBody>
          <a:bodyPr wrap="none" anchor="ctr"/>
          <a:lstStyle/>
          <a:p>
            <a:endParaRPr lang="zh-CN" altLang="en-US"/>
          </a:p>
        </p:txBody>
      </p:sp>
      <p:sp>
        <p:nvSpPr>
          <p:cNvPr id="40977" name="Text Box 17"/>
          <p:cNvSpPr txBox="1">
            <a:spLocks noChangeArrowheads="1"/>
          </p:cNvSpPr>
          <p:nvPr/>
        </p:nvSpPr>
        <p:spPr bwMode="ltGray">
          <a:xfrm>
            <a:off x="2462213" y="1684784"/>
            <a:ext cx="3540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b</a:t>
            </a:r>
          </a:p>
        </p:txBody>
      </p:sp>
      <p:sp>
        <p:nvSpPr>
          <p:cNvPr id="40978" name="Text Box 18"/>
          <p:cNvSpPr txBox="1">
            <a:spLocks noChangeArrowheads="1"/>
          </p:cNvSpPr>
          <p:nvPr/>
        </p:nvSpPr>
        <p:spPr bwMode="ltGray">
          <a:xfrm>
            <a:off x="2673350" y="1227584"/>
            <a:ext cx="4937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Y</a:t>
            </a:r>
            <a:r>
              <a:rPr kumimoji="1" lang="en-US" altLang="zh-CN" sz="1400" b="1">
                <a:solidFill>
                  <a:srgbClr val="000066"/>
                </a:solidFill>
                <a:latin typeface="Times New Roman" pitchFamily="18" charset="0"/>
              </a:rPr>
              <a:t>1</a:t>
            </a:r>
            <a:endParaRPr kumimoji="1" lang="en-US" altLang="zh-CN" sz="2400" b="1">
              <a:solidFill>
                <a:srgbClr val="000066"/>
              </a:solidFill>
              <a:latin typeface="Times New Roman" pitchFamily="18" charset="0"/>
            </a:endParaRPr>
          </a:p>
        </p:txBody>
      </p:sp>
      <p:sp>
        <p:nvSpPr>
          <p:cNvPr id="40979" name="Line 19"/>
          <p:cNvSpPr>
            <a:spLocks noChangeShapeType="1"/>
          </p:cNvSpPr>
          <p:nvPr/>
        </p:nvSpPr>
        <p:spPr bwMode="ltGray">
          <a:xfrm>
            <a:off x="2546350" y="2786509"/>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80" name="Line 20"/>
          <p:cNvSpPr>
            <a:spLocks noChangeShapeType="1"/>
          </p:cNvSpPr>
          <p:nvPr/>
        </p:nvSpPr>
        <p:spPr bwMode="ltGray">
          <a:xfrm flipV="1">
            <a:off x="2828925" y="2710309"/>
            <a:ext cx="139700" cy="152400"/>
          </a:xfrm>
          <a:prstGeom prst="line">
            <a:avLst/>
          </a:prstGeom>
          <a:noFill/>
          <a:ln w="9525" cap="rnd">
            <a:solidFill>
              <a:schemeClr val="accent1"/>
            </a:solidFill>
            <a:round/>
            <a:headEnd/>
            <a:tailEnd/>
          </a:ln>
        </p:spPr>
        <p:txBody>
          <a:bodyPr wrap="none" anchor="ctr"/>
          <a:lstStyle/>
          <a:p>
            <a:endParaRPr lang="zh-CN" altLang="en-US"/>
          </a:p>
        </p:txBody>
      </p:sp>
      <p:sp>
        <p:nvSpPr>
          <p:cNvPr id="40981" name="Text Box 21"/>
          <p:cNvSpPr txBox="1">
            <a:spLocks noChangeArrowheads="1"/>
          </p:cNvSpPr>
          <p:nvPr/>
        </p:nvSpPr>
        <p:spPr bwMode="ltGray">
          <a:xfrm>
            <a:off x="2743200" y="2370584"/>
            <a:ext cx="3540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0982" name="Text Box 22"/>
          <p:cNvSpPr txBox="1">
            <a:spLocks noChangeArrowheads="1"/>
          </p:cNvSpPr>
          <p:nvPr/>
        </p:nvSpPr>
        <p:spPr bwMode="ltGray">
          <a:xfrm>
            <a:off x="3460750" y="2367409"/>
            <a:ext cx="285750"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f</a:t>
            </a:r>
          </a:p>
        </p:txBody>
      </p:sp>
      <p:sp>
        <p:nvSpPr>
          <p:cNvPr id="40983" name="AutoShape 23"/>
          <p:cNvSpPr>
            <a:spLocks noChangeArrowheads="1"/>
          </p:cNvSpPr>
          <p:nvPr/>
        </p:nvSpPr>
        <p:spPr bwMode="ltGray">
          <a:xfrm rot="-5400000">
            <a:off x="5961063" y="2280096"/>
            <a:ext cx="1371600" cy="631825"/>
          </a:xfrm>
          <a:custGeom>
            <a:avLst/>
            <a:gdLst>
              <a:gd name="T0" fmla="*/ 1200150 w 21600"/>
              <a:gd name="T1" fmla="*/ 315913 h 21600"/>
              <a:gd name="T2" fmla="*/ 685800 w 21600"/>
              <a:gd name="T3" fmla="*/ 631825 h 21600"/>
              <a:gd name="T4" fmla="*/ 171450 w 21600"/>
              <a:gd name="T5" fmla="*/ 315913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headEnd/>
            <a:tailEnd/>
          </a:ln>
        </p:spPr>
        <p:txBody>
          <a:bodyPr vert="eaVert" wrap="none" anchor="ctr"/>
          <a:lstStyle/>
          <a:p>
            <a:pPr algn="ctr" eaLnBrk="0" hangingPunct="0"/>
            <a:endParaRPr kumimoji="1" lang="zh-CN" altLang="zh-CN" sz="2400" b="1">
              <a:solidFill>
                <a:srgbClr val="000066"/>
              </a:solidFill>
              <a:latin typeface="Times New Roman" pitchFamily="18" charset="0"/>
            </a:endParaRPr>
          </a:p>
        </p:txBody>
      </p:sp>
      <p:sp>
        <p:nvSpPr>
          <p:cNvPr id="40984" name="Line 24"/>
          <p:cNvSpPr>
            <a:spLocks noChangeShapeType="1"/>
          </p:cNvSpPr>
          <p:nvPr/>
        </p:nvSpPr>
        <p:spPr bwMode="ltGray">
          <a:xfrm>
            <a:off x="5873750" y="1567309"/>
            <a:ext cx="0" cy="762000"/>
          </a:xfrm>
          <a:prstGeom prst="line">
            <a:avLst/>
          </a:prstGeom>
          <a:noFill/>
          <a:ln w="9525" cap="rnd">
            <a:solidFill>
              <a:schemeClr val="accent1"/>
            </a:solidFill>
            <a:round/>
            <a:headEnd/>
            <a:tailEnd/>
          </a:ln>
        </p:spPr>
        <p:txBody>
          <a:bodyPr wrap="none" anchor="ctr"/>
          <a:lstStyle/>
          <a:p>
            <a:endParaRPr lang="zh-CN" altLang="en-US"/>
          </a:p>
        </p:txBody>
      </p:sp>
      <p:sp>
        <p:nvSpPr>
          <p:cNvPr id="40985" name="Line 25"/>
          <p:cNvSpPr>
            <a:spLocks noChangeShapeType="1"/>
          </p:cNvSpPr>
          <p:nvPr/>
        </p:nvSpPr>
        <p:spPr bwMode="ltGray">
          <a:xfrm>
            <a:off x="5873750" y="2329309"/>
            <a:ext cx="492125"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86" name="Line 26"/>
          <p:cNvSpPr>
            <a:spLocks noChangeShapeType="1"/>
          </p:cNvSpPr>
          <p:nvPr/>
        </p:nvSpPr>
        <p:spPr bwMode="ltGray">
          <a:xfrm flipH="1">
            <a:off x="5802313" y="1795909"/>
            <a:ext cx="141287" cy="152400"/>
          </a:xfrm>
          <a:prstGeom prst="line">
            <a:avLst/>
          </a:prstGeom>
          <a:noFill/>
          <a:ln w="9525" cap="rnd">
            <a:solidFill>
              <a:schemeClr val="accent1"/>
            </a:solidFill>
            <a:round/>
            <a:headEnd/>
            <a:tailEnd/>
          </a:ln>
        </p:spPr>
        <p:txBody>
          <a:bodyPr wrap="none" anchor="ctr"/>
          <a:lstStyle/>
          <a:p>
            <a:endParaRPr lang="zh-CN" altLang="en-US"/>
          </a:p>
        </p:txBody>
      </p:sp>
      <p:sp>
        <p:nvSpPr>
          <p:cNvPr id="40987" name="Text Box 27"/>
          <p:cNvSpPr txBox="1">
            <a:spLocks noChangeArrowheads="1"/>
          </p:cNvSpPr>
          <p:nvPr/>
        </p:nvSpPr>
        <p:spPr bwMode="ltGray">
          <a:xfrm>
            <a:off x="5507038" y="1684784"/>
            <a:ext cx="3540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b</a:t>
            </a:r>
          </a:p>
        </p:txBody>
      </p:sp>
      <p:sp>
        <p:nvSpPr>
          <p:cNvPr id="40988" name="Text Box 28"/>
          <p:cNvSpPr txBox="1">
            <a:spLocks noChangeArrowheads="1"/>
          </p:cNvSpPr>
          <p:nvPr/>
        </p:nvSpPr>
        <p:spPr bwMode="ltGray">
          <a:xfrm>
            <a:off x="5718175" y="1227584"/>
            <a:ext cx="6715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Y</a:t>
            </a:r>
            <a:r>
              <a:rPr kumimoji="1" lang="en-US" altLang="zh-CN" sz="1400" b="1">
                <a:solidFill>
                  <a:srgbClr val="000066"/>
                </a:solidFill>
                <a:latin typeface="Times New Roman" pitchFamily="18" charset="0"/>
              </a:rPr>
              <a:t>L-1</a:t>
            </a:r>
            <a:endParaRPr kumimoji="1" lang="en-US" altLang="zh-CN" sz="2400" b="1">
              <a:solidFill>
                <a:srgbClr val="000066"/>
              </a:solidFill>
              <a:latin typeface="Times New Roman" pitchFamily="18" charset="0"/>
            </a:endParaRPr>
          </a:p>
        </p:txBody>
      </p:sp>
      <p:sp>
        <p:nvSpPr>
          <p:cNvPr id="40989" name="Line 29"/>
          <p:cNvSpPr>
            <a:spLocks noChangeShapeType="1"/>
          </p:cNvSpPr>
          <p:nvPr/>
        </p:nvSpPr>
        <p:spPr bwMode="ltGray">
          <a:xfrm>
            <a:off x="5591175" y="2786509"/>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90" name="Line 30"/>
          <p:cNvSpPr>
            <a:spLocks noChangeShapeType="1"/>
          </p:cNvSpPr>
          <p:nvPr/>
        </p:nvSpPr>
        <p:spPr bwMode="ltGray">
          <a:xfrm flipV="1">
            <a:off x="5873750" y="2710309"/>
            <a:ext cx="139700" cy="152400"/>
          </a:xfrm>
          <a:prstGeom prst="line">
            <a:avLst/>
          </a:prstGeom>
          <a:noFill/>
          <a:ln w="9525" cap="rnd">
            <a:solidFill>
              <a:schemeClr val="accent1"/>
            </a:solidFill>
            <a:round/>
            <a:headEnd/>
            <a:tailEnd/>
          </a:ln>
        </p:spPr>
        <p:txBody>
          <a:bodyPr wrap="none" anchor="ctr"/>
          <a:lstStyle/>
          <a:p>
            <a:endParaRPr lang="zh-CN" altLang="en-US"/>
          </a:p>
        </p:txBody>
      </p:sp>
      <p:sp>
        <p:nvSpPr>
          <p:cNvPr id="40991" name="Text Box 31"/>
          <p:cNvSpPr txBox="1">
            <a:spLocks noChangeArrowheads="1"/>
          </p:cNvSpPr>
          <p:nvPr/>
        </p:nvSpPr>
        <p:spPr bwMode="ltGray">
          <a:xfrm>
            <a:off x="5788025" y="2370584"/>
            <a:ext cx="3540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0992" name="Text Box 32"/>
          <p:cNvSpPr txBox="1">
            <a:spLocks noChangeArrowheads="1"/>
          </p:cNvSpPr>
          <p:nvPr/>
        </p:nvSpPr>
        <p:spPr bwMode="ltGray">
          <a:xfrm>
            <a:off x="5486400" y="2903984"/>
            <a:ext cx="647700" cy="336550"/>
          </a:xfrm>
          <a:prstGeom prst="rect">
            <a:avLst/>
          </a:prstGeom>
          <a:noFill/>
          <a:ln w="9525" cap="rnd">
            <a:noFill/>
            <a:miter lim="800000"/>
            <a:headEnd/>
            <a:tailEnd/>
          </a:ln>
        </p:spPr>
        <p:txBody>
          <a:bodyPr wrap="none">
            <a:spAutoFit/>
          </a:bodyPr>
          <a:lstStyle/>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L-1</a:t>
            </a:r>
            <a:endParaRPr kumimoji="1" lang="en-US" altLang="zh-CN" sz="1600" b="1">
              <a:solidFill>
                <a:srgbClr val="000066"/>
              </a:solidFill>
              <a:latin typeface="Times New Roman" pitchFamily="18" charset="0"/>
            </a:endParaRPr>
          </a:p>
        </p:txBody>
      </p:sp>
      <p:sp>
        <p:nvSpPr>
          <p:cNvPr id="40993" name="Text Box 33"/>
          <p:cNvSpPr txBox="1">
            <a:spLocks noChangeArrowheads="1"/>
          </p:cNvSpPr>
          <p:nvPr/>
        </p:nvSpPr>
        <p:spPr bwMode="ltGray">
          <a:xfrm>
            <a:off x="6505575" y="2367409"/>
            <a:ext cx="285750"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f</a:t>
            </a:r>
          </a:p>
        </p:txBody>
      </p:sp>
      <p:sp>
        <p:nvSpPr>
          <p:cNvPr id="40994" name="Text Box 34"/>
          <p:cNvSpPr txBox="1">
            <a:spLocks noChangeArrowheads="1"/>
          </p:cNvSpPr>
          <p:nvPr/>
        </p:nvSpPr>
        <p:spPr bwMode="ltGray">
          <a:xfrm>
            <a:off x="2532063" y="2903984"/>
            <a:ext cx="533400" cy="336550"/>
          </a:xfrm>
          <a:prstGeom prst="rect">
            <a:avLst/>
          </a:prstGeom>
          <a:noFill/>
          <a:ln w="9525" cap="rnd">
            <a:noFill/>
            <a:miter lim="800000"/>
            <a:headEnd/>
            <a:tailEnd/>
          </a:ln>
        </p:spPr>
        <p:txBody>
          <a:bodyPr wrap="none">
            <a:spAutoFit/>
          </a:bodyPr>
          <a:lstStyle/>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1</a:t>
            </a:r>
            <a:endParaRPr kumimoji="1" lang="en-US" altLang="zh-CN" sz="1600" b="1">
              <a:solidFill>
                <a:srgbClr val="000066"/>
              </a:solidFill>
              <a:latin typeface="Times New Roman" pitchFamily="18" charset="0"/>
            </a:endParaRPr>
          </a:p>
        </p:txBody>
      </p:sp>
      <p:sp>
        <p:nvSpPr>
          <p:cNvPr id="40995" name="Line 35"/>
          <p:cNvSpPr>
            <a:spLocks noChangeShapeType="1"/>
          </p:cNvSpPr>
          <p:nvPr/>
        </p:nvSpPr>
        <p:spPr bwMode="ltGray">
          <a:xfrm>
            <a:off x="3938588" y="2599184"/>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96" name="Line 36"/>
          <p:cNvSpPr>
            <a:spLocks noChangeShapeType="1"/>
          </p:cNvSpPr>
          <p:nvPr/>
        </p:nvSpPr>
        <p:spPr bwMode="ltGray">
          <a:xfrm flipV="1">
            <a:off x="4219575" y="2522984"/>
            <a:ext cx="141288" cy="152400"/>
          </a:xfrm>
          <a:prstGeom prst="line">
            <a:avLst/>
          </a:prstGeom>
          <a:noFill/>
          <a:ln w="9525" cap="rnd">
            <a:solidFill>
              <a:schemeClr val="accent1"/>
            </a:solidFill>
            <a:round/>
            <a:headEnd/>
            <a:tailEnd/>
          </a:ln>
        </p:spPr>
        <p:txBody>
          <a:bodyPr wrap="none" anchor="ctr"/>
          <a:lstStyle/>
          <a:p>
            <a:endParaRPr lang="zh-CN" altLang="en-US"/>
          </a:p>
        </p:txBody>
      </p:sp>
      <p:sp>
        <p:nvSpPr>
          <p:cNvPr id="40997" name="Text Box 37"/>
          <p:cNvSpPr txBox="1">
            <a:spLocks noChangeArrowheads="1"/>
          </p:cNvSpPr>
          <p:nvPr/>
        </p:nvSpPr>
        <p:spPr bwMode="ltGray">
          <a:xfrm>
            <a:off x="4079875" y="2141984"/>
            <a:ext cx="3540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0998" name="Line 38"/>
          <p:cNvSpPr>
            <a:spLocks noChangeShapeType="1"/>
          </p:cNvSpPr>
          <p:nvPr/>
        </p:nvSpPr>
        <p:spPr bwMode="ltGray">
          <a:xfrm>
            <a:off x="6962775" y="2599184"/>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99" name="Line 39"/>
          <p:cNvSpPr>
            <a:spLocks noChangeShapeType="1"/>
          </p:cNvSpPr>
          <p:nvPr/>
        </p:nvSpPr>
        <p:spPr bwMode="ltGray">
          <a:xfrm flipV="1">
            <a:off x="7245350" y="2522984"/>
            <a:ext cx="139700" cy="152400"/>
          </a:xfrm>
          <a:prstGeom prst="line">
            <a:avLst/>
          </a:prstGeom>
          <a:noFill/>
          <a:ln w="9525" cap="rnd">
            <a:solidFill>
              <a:schemeClr val="accent1"/>
            </a:solidFill>
            <a:round/>
            <a:headEnd/>
            <a:tailEnd/>
          </a:ln>
        </p:spPr>
        <p:txBody>
          <a:bodyPr wrap="none" anchor="ctr"/>
          <a:lstStyle/>
          <a:p>
            <a:endParaRPr lang="zh-CN" altLang="en-US"/>
          </a:p>
        </p:txBody>
      </p:sp>
      <p:sp>
        <p:nvSpPr>
          <p:cNvPr id="41000" name="Text Box 40"/>
          <p:cNvSpPr txBox="1">
            <a:spLocks noChangeArrowheads="1"/>
          </p:cNvSpPr>
          <p:nvPr/>
        </p:nvSpPr>
        <p:spPr bwMode="ltGray">
          <a:xfrm>
            <a:off x="7104063" y="2141984"/>
            <a:ext cx="3540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1001" name="Text Box 41"/>
          <p:cNvSpPr txBox="1">
            <a:spLocks noChangeArrowheads="1"/>
          </p:cNvSpPr>
          <p:nvPr/>
        </p:nvSpPr>
        <p:spPr bwMode="ltGray">
          <a:xfrm>
            <a:off x="304800" y="4191000"/>
            <a:ext cx="5727700" cy="2282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kumimoji="1" lang="en-US" altLang="zh-CN" sz="2400" b="1">
                <a:solidFill>
                  <a:srgbClr val="000066"/>
                </a:solidFill>
                <a:latin typeface="Times New Roman" pitchFamily="18" charset="0"/>
              </a:rPr>
              <a:t>IV  =  initial value </a:t>
            </a:r>
            <a:r>
              <a:rPr kumimoji="1" lang="zh-CN" altLang="zh-CN" sz="2400" b="1">
                <a:solidFill>
                  <a:srgbClr val="000066"/>
                </a:solidFill>
                <a:latin typeface="Times New Roman" pitchFamily="18" charset="0"/>
              </a:rPr>
              <a:t>初始值</a:t>
            </a:r>
          </a:p>
          <a:p>
            <a:pPr eaLnBrk="0" hangingPunct="0"/>
            <a:r>
              <a:rPr kumimoji="1" lang="en-US" altLang="zh-CN" sz="2400" b="1">
                <a:solidFill>
                  <a:srgbClr val="000066"/>
                </a:solidFill>
                <a:latin typeface="Times New Roman" pitchFamily="18" charset="0"/>
              </a:rPr>
              <a:t>CV =  chaining value </a:t>
            </a:r>
            <a:r>
              <a:rPr kumimoji="1" lang="zh-CN" altLang="zh-CN" sz="2400" b="1">
                <a:solidFill>
                  <a:srgbClr val="000066"/>
                </a:solidFill>
                <a:latin typeface="Times New Roman" pitchFamily="18" charset="0"/>
              </a:rPr>
              <a:t>链接值</a:t>
            </a:r>
          </a:p>
          <a:p>
            <a:pPr eaLnBrk="0" hangingPunct="0"/>
            <a:r>
              <a:rPr kumimoji="1" lang="en-US" altLang="zh-CN" sz="2400" b="1">
                <a:solidFill>
                  <a:srgbClr val="000066"/>
                </a:solidFill>
                <a:latin typeface="Times New Roman" pitchFamily="18" charset="0"/>
              </a:rPr>
              <a:t>Yi  =  ith input block (</a:t>
            </a:r>
            <a:r>
              <a:rPr kumimoji="1" lang="zh-CN" altLang="zh-CN" sz="2400" b="1">
                <a:solidFill>
                  <a:srgbClr val="000066"/>
                </a:solidFill>
                <a:latin typeface="Times New Roman" pitchFamily="18" charset="0"/>
              </a:rPr>
              <a:t>第</a:t>
            </a:r>
            <a:r>
              <a:rPr kumimoji="1" lang="en-US" altLang="zh-CN" sz="2400" b="1">
                <a:solidFill>
                  <a:srgbClr val="000066"/>
                </a:solidFill>
                <a:latin typeface="Times New Roman" pitchFamily="18" charset="0"/>
              </a:rPr>
              <a:t>i </a:t>
            </a:r>
            <a:r>
              <a:rPr kumimoji="1" lang="zh-CN" altLang="en-US" sz="2400" b="1">
                <a:solidFill>
                  <a:srgbClr val="000066"/>
                </a:solidFill>
                <a:latin typeface="Times New Roman" pitchFamily="18" charset="0"/>
              </a:rPr>
              <a:t>个输入数据块</a:t>
            </a:r>
            <a:r>
              <a:rPr kumimoji="1" lang="en-US" altLang="zh-CN" sz="2400" b="1">
                <a:solidFill>
                  <a:srgbClr val="000066"/>
                </a:solidFill>
                <a:latin typeface="Times New Roman" pitchFamily="18" charset="0"/>
              </a:rPr>
              <a:t>)</a:t>
            </a:r>
          </a:p>
          <a:p>
            <a:pPr eaLnBrk="0" hangingPunct="0"/>
            <a:r>
              <a:rPr kumimoji="1" lang="en-US" altLang="zh-CN" sz="2400" b="1">
                <a:solidFill>
                  <a:srgbClr val="000066"/>
                </a:solidFill>
                <a:latin typeface="Times New Roman" pitchFamily="18" charset="0"/>
              </a:rPr>
              <a:t>f     =  compression algorithm (</a:t>
            </a:r>
            <a:r>
              <a:rPr kumimoji="1" lang="zh-CN" altLang="zh-CN" sz="2400" b="1">
                <a:solidFill>
                  <a:srgbClr val="000066"/>
                </a:solidFill>
                <a:latin typeface="Times New Roman" pitchFamily="18" charset="0"/>
              </a:rPr>
              <a:t>压缩算法）</a:t>
            </a:r>
          </a:p>
          <a:p>
            <a:pPr eaLnBrk="0" hangingPunct="0"/>
            <a:r>
              <a:rPr kumimoji="1" lang="en-US" altLang="zh-CN" sz="2400" b="1">
                <a:solidFill>
                  <a:srgbClr val="000066"/>
                </a:solidFill>
                <a:latin typeface="Times New Roman" pitchFamily="18" charset="0"/>
              </a:rPr>
              <a:t>n    =  length of hash code (</a:t>
            </a:r>
            <a:r>
              <a:rPr kumimoji="1" lang="zh-CN" altLang="zh-CN" sz="2400" b="1">
                <a:solidFill>
                  <a:srgbClr val="000066"/>
                </a:solidFill>
                <a:latin typeface="Times New Roman" pitchFamily="18" charset="0"/>
              </a:rPr>
              <a:t>散列码的长度</a:t>
            </a:r>
            <a:r>
              <a:rPr kumimoji="1" lang="en-US" altLang="zh-CN" sz="2400" b="1">
                <a:solidFill>
                  <a:srgbClr val="000066"/>
                </a:solidFill>
                <a:latin typeface="Times New Roman" pitchFamily="18" charset="0"/>
              </a:rPr>
              <a:t>)</a:t>
            </a:r>
          </a:p>
          <a:p>
            <a:pPr eaLnBrk="0" hangingPunct="0"/>
            <a:r>
              <a:rPr kumimoji="1" lang="en-US" altLang="zh-CN" sz="2400" b="1">
                <a:solidFill>
                  <a:srgbClr val="000066"/>
                </a:solidFill>
                <a:latin typeface="Times New Roman" pitchFamily="18" charset="0"/>
              </a:rPr>
              <a:t>b    =  length of input block(</a:t>
            </a:r>
            <a:r>
              <a:rPr kumimoji="1" lang="zh-CN" altLang="zh-CN" sz="2400" b="1">
                <a:solidFill>
                  <a:srgbClr val="000066"/>
                </a:solidFill>
                <a:latin typeface="Times New Roman" pitchFamily="18" charset="0"/>
              </a:rPr>
              <a:t>输入块的长度</a:t>
            </a:r>
            <a:r>
              <a:rPr kumimoji="1" lang="en-US" altLang="zh-CN" sz="2400" b="1">
                <a:solidFill>
                  <a:srgbClr val="000066"/>
                </a:solidFill>
                <a:latin typeface="Times New Roman" pitchFamily="18" charset="0"/>
              </a:rPr>
              <a:t>)</a:t>
            </a:r>
          </a:p>
        </p:txBody>
      </p:sp>
      <p:sp>
        <p:nvSpPr>
          <p:cNvPr id="41003" name="Text Box 43"/>
          <p:cNvSpPr txBox="1">
            <a:spLocks noChangeArrowheads="1"/>
          </p:cNvSpPr>
          <p:nvPr/>
        </p:nvSpPr>
        <p:spPr bwMode="ltGray">
          <a:xfrm>
            <a:off x="7877175" y="2446784"/>
            <a:ext cx="552450" cy="336550"/>
          </a:xfrm>
          <a:prstGeom prst="rect">
            <a:avLst/>
          </a:prstGeom>
          <a:noFill/>
          <a:ln w="9525" cap="rnd">
            <a:noFill/>
            <a:miter lim="800000"/>
            <a:headEnd/>
            <a:tailEnd/>
          </a:ln>
        </p:spPr>
        <p:txBody>
          <a:bodyPr wrap="none">
            <a:spAutoFit/>
          </a:bodyPr>
          <a:lstStyle/>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L</a:t>
            </a:r>
            <a:endParaRPr kumimoji="1" lang="en-US" altLang="zh-CN" sz="1600" b="1">
              <a:solidFill>
                <a:srgbClr val="000066"/>
              </a:solidFill>
              <a:latin typeface="Times New Roman" pitchFamily="18" charset="0"/>
            </a:endParaRPr>
          </a:p>
        </p:txBody>
      </p:sp>
      <p:sp>
        <p:nvSpPr>
          <p:cNvPr id="41004" name="Text Box 44"/>
          <p:cNvSpPr txBox="1">
            <a:spLocks noChangeArrowheads="1"/>
          </p:cNvSpPr>
          <p:nvPr/>
        </p:nvSpPr>
        <p:spPr bwMode="ltGray">
          <a:xfrm>
            <a:off x="6175375" y="3449638"/>
            <a:ext cx="169863" cy="457200"/>
          </a:xfrm>
          <a:prstGeom prst="rect">
            <a:avLst/>
          </a:prstGeom>
          <a:noFill/>
          <a:ln w="9525" cap="rnd">
            <a:noFill/>
            <a:miter lim="800000"/>
            <a:headEnd/>
            <a:tailEnd/>
          </a:ln>
        </p:spPr>
        <p:txBody>
          <a:bodyPr wrap="none">
            <a:spAutoFit/>
          </a:bodyPr>
          <a:lstStyle/>
          <a:p>
            <a:pPr eaLnBrk="0" hangingPunct="0"/>
            <a:endParaRPr kumimoji="1" lang="zh-CN" altLang="zh-CN" sz="2400" b="1">
              <a:solidFill>
                <a:srgbClr val="000066"/>
              </a:solidFill>
              <a:latin typeface="Times New Roman" pitchFamily="18" charset="0"/>
            </a:endParaRPr>
          </a:p>
        </p:txBody>
      </p:sp>
      <p:sp>
        <p:nvSpPr>
          <p:cNvPr id="41005" name="Text Box 45"/>
          <p:cNvSpPr txBox="1">
            <a:spLocks noChangeArrowheads="1"/>
          </p:cNvSpPr>
          <p:nvPr/>
        </p:nvSpPr>
        <p:spPr bwMode="ltGray">
          <a:xfrm>
            <a:off x="5307334" y="3465686"/>
            <a:ext cx="3513138" cy="1187450"/>
          </a:xfrm>
          <a:prstGeom prst="rect">
            <a:avLst/>
          </a:prstGeom>
          <a:solidFill>
            <a:schemeClr val="folHlink"/>
          </a:solid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CV</a:t>
            </a:r>
            <a:r>
              <a:rPr kumimoji="1" lang="en-US" altLang="zh-CN" sz="2400" b="1" baseline="-25000">
                <a:solidFill>
                  <a:srgbClr val="000066"/>
                </a:solidFill>
                <a:latin typeface="Times New Roman" pitchFamily="18" charset="0"/>
              </a:rPr>
              <a:t>0</a:t>
            </a:r>
            <a:r>
              <a:rPr kumimoji="1" lang="en-US" altLang="zh-CN" sz="2400" b="1">
                <a:solidFill>
                  <a:srgbClr val="000066"/>
                </a:solidFill>
                <a:latin typeface="Times New Roman" pitchFamily="18" charset="0"/>
              </a:rPr>
              <a:t>=IV= </a:t>
            </a:r>
            <a:r>
              <a:rPr kumimoji="1" lang="en-US" altLang="zh-CN" sz="2000" b="1">
                <a:solidFill>
                  <a:srgbClr val="000066"/>
                </a:solidFill>
                <a:latin typeface="Times New Roman" pitchFamily="18" charset="0"/>
              </a:rPr>
              <a:t>initial n-bit value</a:t>
            </a:r>
            <a:endParaRPr kumimoji="1" lang="en-US" altLang="zh-CN" sz="2400" b="1">
              <a:solidFill>
                <a:srgbClr val="000066"/>
              </a:solidFill>
              <a:latin typeface="Times New Roman" pitchFamily="18" charset="0"/>
            </a:endParaRPr>
          </a:p>
          <a:p>
            <a:pPr eaLnBrk="0" hangingPunct="0"/>
            <a:r>
              <a:rPr kumimoji="1" lang="en-US" altLang="zh-CN" sz="2400" b="1">
                <a:solidFill>
                  <a:srgbClr val="000066"/>
                </a:solidFill>
                <a:latin typeface="Times New Roman" pitchFamily="18" charset="0"/>
              </a:rPr>
              <a:t>CV</a:t>
            </a:r>
            <a:r>
              <a:rPr kumimoji="1" lang="en-US" altLang="zh-CN" sz="2400" b="1" baseline="-25000">
                <a:solidFill>
                  <a:srgbClr val="000066"/>
                </a:solidFill>
                <a:latin typeface="Times New Roman" pitchFamily="18" charset="0"/>
              </a:rPr>
              <a:t>i</a:t>
            </a:r>
            <a:r>
              <a:rPr kumimoji="1" lang="en-US" altLang="zh-CN" sz="2400" b="1">
                <a:solidFill>
                  <a:srgbClr val="000066"/>
                </a:solidFill>
                <a:latin typeface="Times New Roman" pitchFamily="18" charset="0"/>
              </a:rPr>
              <a:t>=f(CV</a:t>
            </a:r>
            <a:r>
              <a:rPr kumimoji="1" lang="en-US" altLang="zh-CN" sz="2400" b="1" baseline="-25000">
                <a:solidFill>
                  <a:srgbClr val="000066"/>
                </a:solidFill>
                <a:latin typeface="Times New Roman" pitchFamily="18" charset="0"/>
              </a:rPr>
              <a:t>i-1</a:t>
            </a:r>
            <a:r>
              <a:rPr kumimoji="1" lang="en-US" altLang="zh-CN" sz="2400" b="1">
                <a:solidFill>
                  <a:srgbClr val="000066"/>
                </a:solidFill>
                <a:latin typeface="Times New Roman" pitchFamily="18" charset="0"/>
              </a:rPr>
              <a:t>, Y</a:t>
            </a:r>
            <a:r>
              <a:rPr kumimoji="1" lang="en-US" altLang="zh-CN" sz="2400" b="1" baseline="-25000">
                <a:solidFill>
                  <a:srgbClr val="000066"/>
                </a:solidFill>
                <a:latin typeface="Times New Roman" pitchFamily="18" charset="0"/>
              </a:rPr>
              <a:t>i-1</a:t>
            </a:r>
            <a:r>
              <a:rPr kumimoji="1" lang="en-US" altLang="zh-CN" sz="2400" b="1">
                <a:solidFill>
                  <a:srgbClr val="000066"/>
                </a:solidFill>
                <a:latin typeface="Times New Roman" pitchFamily="18" charset="0"/>
              </a:rPr>
              <a:t>)   </a:t>
            </a:r>
            <a:r>
              <a:rPr kumimoji="1" lang="en-US" altLang="zh-CN" sz="1600" b="1">
                <a:solidFill>
                  <a:srgbClr val="000066"/>
                </a:solidFill>
                <a:latin typeface="Times New Roman" pitchFamily="18" charset="0"/>
              </a:rPr>
              <a:t>(1 </a:t>
            </a:r>
            <a:r>
              <a:rPr kumimoji="1" lang="en-US" altLang="zh-CN" sz="1600" b="1">
                <a:solidFill>
                  <a:srgbClr val="000066"/>
                </a:solidFill>
                <a:latin typeface="Times New Roman" pitchFamily="18" charset="0"/>
                <a:sym typeface="Symbol" pitchFamily="18" charset="2"/>
              </a:rPr>
              <a:t> </a:t>
            </a:r>
            <a:r>
              <a:rPr kumimoji="1" lang="en-US" altLang="zh-CN" sz="1600" b="1">
                <a:solidFill>
                  <a:srgbClr val="000066"/>
                </a:solidFill>
                <a:latin typeface="Times New Roman" pitchFamily="18" charset="0"/>
              </a:rPr>
              <a:t>i </a:t>
            </a:r>
            <a:r>
              <a:rPr kumimoji="1" lang="en-US" altLang="zh-CN" sz="1600" b="1">
                <a:solidFill>
                  <a:srgbClr val="000066"/>
                </a:solidFill>
                <a:latin typeface="Times New Roman" pitchFamily="18" charset="0"/>
                <a:sym typeface="Symbol" pitchFamily="18" charset="2"/>
              </a:rPr>
              <a:t> </a:t>
            </a:r>
            <a:r>
              <a:rPr kumimoji="1" lang="en-US" altLang="zh-CN" sz="1600" b="1">
                <a:solidFill>
                  <a:srgbClr val="000066"/>
                </a:solidFill>
                <a:latin typeface="Times New Roman" pitchFamily="18" charset="0"/>
              </a:rPr>
              <a:t>L)</a:t>
            </a:r>
            <a:endParaRPr kumimoji="1" lang="en-US" altLang="zh-CN" sz="2400" b="1">
              <a:solidFill>
                <a:srgbClr val="000066"/>
              </a:solidFill>
              <a:latin typeface="Times New Roman" pitchFamily="18" charset="0"/>
            </a:endParaRPr>
          </a:p>
          <a:p>
            <a:pPr eaLnBrk="0" hangingPunct="0"/>
            <a:r>
              <a:rPr kumimoji="1" lang="en-US" altLang="zh-CN" sz="2400" b="1">
                <a:solidFill>
                  <a:srgbClr val="000066"/>
                </a:solidFill>
                <a:latin typeface="Times New Roman" pitchFamily="18" charset="0"/>
              </a:rPr>
              <a:t>H(M) = CV</a:t>
            </a:r>
            <a:r>
              <a:rPr kumimoji="1" lang="en-US" altLang="zh-CN" sz="2400" b="1" baseline="-25000">
                <a:solidFill>
                  <a:srgbClr val="000066"/>
                </a:solidFill>
                <a:latin typeface="Times New Roman" pitchFamily="18" charset="0"/>
              </a:rPr>
              <a:t>L</a:t>
            </a:r>
          </a:p>
        </p:txBody>
      </p:sp>
      <p:sp>
        <p:nvSpPr>
          <p:cNvPr id="2" name="标题 1"/>
          <p:cNvSpPr>
            <a:spLocks noGrp="1"/>
          </p:cNvSpPr>
          <p:nvPr>
            <p:ph type="title"/>
          </p:nvPr>
        </p:nvSpPr>
        <p:spPr/>
        <p:txBody>
          <a:bodyPr/>
          <a:lstStyle/>
          <a:p>
            <a:r>
              <a:rPr lang="en-US" altLang="zh-CN"/>
              <a:t> hash</a:t>
            </a:r>
            <a:r>
              <a:rPr lang="zh-CN" altLang="en-US"/>
              <a:t>函数通用结构</a:t>
            </a:r>
          </a:p>
        </p:txBody>
      </p:sp>
    </p:spTree>
    <p:extLst>
      <p:ext uri="{BB962C8B-B14F-4D97-AF65-F5344CB8AC3E}">
        <p14:creationId xmlns:p14="http://schemas.microsoft.com/office/powerpoint/2010/main" val="1616126245"/>
      </p:ext>
    </p:extLst>
  </p:cSld>
  <p:clrMapOvr>
    <a:masterClrMapping/>
  </p:clrMapOvr>
  <p:transition spd="slow">
    <p:pull/>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en-US" sz="4400">
                <a:latin typeface="Times New Roman" pitchFamily="18" charset="0"/>
              </a:rPr>
              <a:t>认证函数：</a:t>
            </a:r>
            <a:r>
              <a:rPr lang="en-US" altLang="zh-CN" sz="4400">
                <a:latin typeface="Times New Roman" pitchFamily="18" charset="0"/>
              </a:rPr>
              <a:t>Hash</a:t>
            </a:r>
            <a:r>
              <a:rPr lang="zh-CN" altLang="en-US" sz="4400">
                <a:latin typeface="Times New Roman" pitchFamily="18" charset="0"/>
              </a:rPr>
              <a:t>函数（续）</a:t>
            </a:r>
          </a:p>
        </p:txBody>
      </p:sp>
      <p:sp>
        <p:nvSpPr>
          <p:cNvPr id="564228" name="Rectangle 4"/>
          <p:cNvSpPr>
            <a:spLocks noRot="1" noChangeArrowheads="1"/>
          </p:cNvSpPr>
          <p:nvPr/>
        </p:nvSpPr>
        <p:spPr bwMode="auto">
          <a:xfrm>
            <a:off x="1116013" y="1196975"/>
            <a:ext cx="8027987" cy="4602163"/>
          </a:xfrm>
          <a:prstGeom prst="rect">
            <a:avLst/>
          </a:prstGeom>
          <a:noFill/>
          <a:ln w="9525">
            <a:noFill/>
            <a:miter lim="800000"/>
            <a:headEnd/>
            <a:tailEnd/>
          </a:ln>
          <a:effectLst/>
        </p:spPr>
        <p:txBody>
          <a:bodyPr/>
          <a:lstStyle/>
          <a:p>
            <a:pPr marL="533400" indent="-533400">
              <a:spcBef>
                <a:spcPct val="20000"/>
              </a:spcBef>
              <a:buClr>
                <a:schemeClr val="tx2"/>
              </a:buClr>
              <a:buSzPct val="70000"/>
              <a:buFont typeface="Wingdings" pitchFamily="2" charset="2"/>
              <a:buChar char="l"/>
            </a:pPr>
            <a:endParaRPr lang="zh-CN" altLang="en-US" sz="3000">
              <a:solidFill>
                <a:srgbClr val="FF0000"/>
              </a:solidFill>
              <a:latin typeface="Times New Roman" pitchFamily="18" charset="0"/>
            </a:endParaRPr>
          </a:p>
        </p:txBody>
      </p:sp>
      <p:sp>
        <p:nvSpPr>
          <p:cNvPr id="564229" name="Rectangle 5"/>
          <p:cNvSpPr>
            <a:spLocks noRot="1" noChangeArrowheads="1"/>
          </p:cNvSpPr>
          <p:nvPr/>
        </p:nvSpPr>
        <p:spPr bwMode="auto">
          <a:xfrm>
            <a:off x="1116013" y="1268413"/>
            <a:ext cx="7704137" cy="4194175"/>
          </a:xfrm>
          <a:prstGeom prst="rect">
            <a:avLst/>
          </a:prstGeom>
          <a:noFill/>
          <a:ln w="9525">
            <a:noFill/>
            <a:miter lim="800000"/>
            <a:headEnd/>
            <a:tailEnd/>
          </a:ln>
          <a:effectLst/>
        </p:spPr>
        <p:txBody>
          <a:bodyPr/>
          <a:lstStyle/>
          <a:p>
            <a:pPr marL="342900" indent="-342900" eaLnBrk="0" hangingPunct="0">
              <a:buClr>
                <a:schemeClr val="tx2"/>
              </a:buClr>
              <a:buSzPct val="70000"/>
              <a:buFont typeface="Wingdings" pitchFamily="2" charset="2"/>
              <a:buChar char="l"/>
            </a:pPr>
            <a:endParaRPr lang="zh-CN" altLang="en-US" sz="3100">
              <a:latin typeface="Times New Roman" pitchFamily="18" charset="0"/>
            </a:endParaRPr>
          </a:p>
        </p:txBody>
      </p:sp>
      <p:sp>
        <p:nvSpPr>
          <p:cNvPr id="564230" name="Rectangle 6"/>
          <p:cNvSpPr>
            <a:spLocks noRot="1" noChangeArrowheads="1"/>
          </p:cNvSpPr>
          <p:nvPr/>
        </p:nvSpPr>
        <p:spPr bwMode="auto">
          <a:xfrm>
            <a:off x="1042988" y="1125538"/>
            <a:ext cx="7378700" cy="41148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Char char="l"/>
            </a:pPr>
            <a:endParaRPr lang="zh-CN" altLang="en-US" sz="2600">
              <a:latin typeface="Times New Roman" pitchFamily="18" charset="0"/>
            </a:endParaRPr>
          </a:p>
        </p:txBody>
      </p:sp>
      <p:sp>
        <p:nvSpPr>
          <p:cNvPr id="564231" name="Rectangle 7"/>
          <p:cNvSpPr>
            <a:spLocks noRot="1" noChangeArrowheads="1"/>
          </p:cNvSpPr>
          <p:nvPr/>
        </p:nvSpPr>
        <p:spPr bwMode="auto">
          <a:xfrm>
            <a:off x="395288" y="1052513"/>
            <a:ext cx="6913562" cy="771525"/>
          </a:xfrm>
          <a:prstGeom prst="rect">
            <a:avLst/>
          </a:prstGeom>
          <a:noFill/>
          <a:ln w="9525">
            <a:noFill/>
            <a:miter lim="800000"/>
            <a:headEnd/>
            <a:tailEnd/>
          </a:ln>
          <a:effectLst/>
        </p:spPr>
        <p:txBody>
          <a:bodyPr anchor="ctr"/>
          <a:lstStyle/>
          <a:p>
            <a:r>
              <a:rPr lang="zh-CN" altLang="en-US" sz="2800" b="1">
                <a:latin typeface="Times New Roman" pitchFamily="18" charset="0"/>
              </a:rPr>
              <a:t>哈希函数的基本用法</a:t>
            </a:r>
            <a:r>
              <a:rPr lang="en-US" altLang="zh-CN" sz="2800" b="1">
                <a:latin typeface="Times New Roman" pitchFamily="18" charset="0"/>
              </a:rPr>
              <a:t>(d)</a:t>
            </a:r>
          </a:p>
        </p:txBody>
      </p:sp>
      <p:sp>
        <p:nvSpPr>
          <p:cNvPr id="564232" name="Rectangle 8"/>
          <p:cNvSpPr>
            <a:spLocks noChangeArrowheads="1"/>
          </p:cNvSpPr>
          <p:nvPr/>
        </p:nvSpPr>
        <p:spPr bwMode="auto">
          <a:xfrm>
            <a:off x="1042988" y="1989138"/>
            <a:ext cx="647700" cy="86360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sz="2400" b="1">
                <a:latin typeface="Times New Roman" pitchFamily="18" charset="0"/>
              </a:rPr>
              <a:t>M</a:t>
            </a:r>
          </a:p>
        </p:txBody>
      </p:sp>
      <p:sp>
        <p:nvSpPr>
          <p:cNvPr id="564233" name="Line 9"/>
          <p:cNvSpPr>
            <a:spLocks noChangeShapeType="1"/>
          </p:cNvSpPr>
          <p:nvPr/>
        </p:nvSpPr>
        <p:spPr bwMode="auto">
          <a:xfrm flipV="1">
            <a:off x="1762125" y="2347913"/>
            <a:ext cx="1584325" cy="1587"/>
          </a:xfrm>
          <a:prstGeom prst="line">
            <a:avLst/>
          </a:prstGeom>
          <a:noFill/>
          <a:ln w="38100">
            <a:solidFill>
              <a:schemeClr val="tx1"/>
            </a:solidFill>
            <a:round/>
            <a:headEnd/>
            <a:tailEnd type="triangle" w="lg" len="lg"/>
          </a:ln>
          <a:effectLst/>
        </p:spPr>
        <p:txBody>
          <a:bodyPr/>
          <a:lstStyle/>
          <a:p>
            <a:endParaRPr lang="zh-CN" altLang="en-US"/>
          </a:p>
        </p:txBody>
      </p:sp>
      <p:sp>
        <p:nvSpPr>
          <p:cNvPr id="564234" name="Oval 10"/>
          <p:cNvSpPr>
            <a:spLocks noChangeArrowheads="1"/>
          </p:cNvSpPr>
          <p:nvPr/>
        </p:nvSpPr>
        <p:spPr bwMode="auto">
          <a:xfrm>
            <a:off x="3346450" y="2132013"/>
            <a:ext cx="433388"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a:t>
            </a:r>
          </a:p>
        </p:txBody>
      </p:sp>
      <p:sp>
        <p:nvSpPr>
          <p:cNvPr id="564235" name="Line 11"/>
          <p:cNvSpPr>
            <a:spLocks noChangeShapeType="1"/>
          </p:cNvSpPr>
          <p:nvPr/>
        </p:nvSpPr>
        <p:spPr bwMode="auto">
          <a:xfrm flipH="1" flipV="1">
            <a:off x="5649913" y="2565400"/>
            <a:ext cx="1587" cy="576263"/>
          </a:xfrm>
          <a:prstGeom prst="line">
            <a:avLst/>
          </a:prstGeom>
          <a:noFill/>
          <a:ln w="38100">
            <a:solidFill>
              <a:schemeClr val="tx1"/>
            </a:solidFill>
            <a:round/>
            <a:headEnd/>
            <a:tailEnd type="triangle" w="lg" len="lg"/>
          </a:ln>
          <a:effectLst/>
        </p:spPr>
        <p:txBody>
          <a:bodyPr/>
          <a:lstStyle/>
          <a:p>
            <a:endParaRPr lang="zh-CN" altLang="en-US"/>
          </a:p>
        </p:txBody>
      </p:sp>
      <p:sp>
        <p:nvSpPr>
          <p:cNvPr id="564236" name="Text Box 12"/>
          <p:cNvSpPr txBox="1">
            <a:spLocks noChangeArrowheads="1"/>
          </p:cNvSpPr>
          <p:nvPr/>
        </p:nvSpPr>
        <p:spPr bwMode="auto">
          <a:xfrm>
            <a:off x="5576888" y="2852738"/>
            <a:ext cx="649287"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K</a:t>
            </a:r>
            <a:endParaRPr kumimoji="1" lang="en-US" altLang="zh-CN" sz="2400" b="1" baseline="-25000">
              <a:latin typeface="Times New Roman" pitchFamily="18" charset="0"/>
            </a:endParaRPr>
          </a:p>
        </p:txBody>
      </p:sp>
      <p:sp>
        <p:nvSpPr>
          <p:cNvPr id="564237" name="Line 13"/>
          <p:cNvSpPr>
            <a:spLocks noChangeShapeType="1"/>
          </p:cNvSpPr>
          <p:nvPr/>
        </p:nvSpPr>
        <p:spPr bwMode="auto">
          <a:xfrm>
            <a:off x="3778250" y="2349500"/>
            <a:ext cx="431800" cy="0"/>
          </a:xfrm>
          <a:prstGeom prst="line">
            <a:avLst/>
          </a:prstGeom>
          <a:noFill/>
          <a:ln w="38100">
            <a:solidFill>
              <a:schemeClr val="tx1"/>
            </a:solidFill>
            <a:round/>
            <a:headEnd/>
            <a:tailEnd type="triangle" w="lg" len="lg"/>
          </a:ln>
          <a:effectLst/>
        </p:spPr>
        <p:txBody>
          <a:bodyPr/>
          <a:lstStyle/>
          <a:p>
            <a:endParaRPr lang="zh-CN" altLang="en-US"/>
          </a:p>
        </p:txBody>
      </p:sp>
      <p:sp>
        <p:nvSpPr>
          <p:cNvPr id="564238" name="Text Box 14"/>
          <p:cNvSpPr txBox="1">
            <a:spLocks noChangeArrowheads="1"/>
          </p:cNvSpPr>
          <p:nvPr/>
        </p:nvSpPr>
        <p:spPr bwMode="auto">
          <a:xfrm>
            <a:off x="3344863" y="3284538"/>
            <a:ext cx="1943100"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D</a:t>
            </a:r>
            <a:r>
              <a:rPr kumimoji="1" lang="en-US" altLang="zh-CN" sz="2400" b="1" baseline="-25000">
                <a:latin typeface="Times New Roman" pitchFamily="18" charset="0"/>
              </a:rPr>
              <a:t>K’b</a:t>
            </a:r>
            <a:r>
              <a:rPr kumimoji="1" lang="en-US" altLang="zh-CN" sz="2400" b="1">
                <a:latin typeface="Times New Roman" pitchFamily="18" charset="0"/>
              </a:rPr>
              <a:t>(H(M))</a:t>
            </a:r>
          </a:p>
        </p:txBody>
      </p:sp>
      <p:sp>
        <p:nvSpPr>
          <p:cNvPr id="564239" name="Oval 15"/>
          <p:cNvSpPr>
            <a:spLocks noChangeArrowheads="1"/>
          </p:cNvSpPr>
          <p:nvPr/>
        </p:nvSpPr>
        <p:spPr bwMode="auto">
          <a:xfrm>
            <a:off x="5434013" y="3860800"/>
            <a:ext cx="433387"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H</a:t>
            </a:r>
          </a:p>
        </p:txBody>
      </p:sp>
      <p:sp>
        <p:nvSpPr>
          <p:cNvPr id="564240" name="Oval 16"/>
          <p:cNvSpPr>
            <a:spLocks noChangeArrowheads="1"/>
          </p:cNvSpPr>
          <p:nvPr/>
        </p:nvSpPr>
        <p:spPr bwMode="auto">
          <a:xfrm>
            <a:off x="1978025" y="2924175"/>
            <a:ext cx="433388"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H</a:t>
            </a:r>
          </a:p>
        </p:txBody>
      </p:sp>
      <p:grpSp>
        <p:nvGrpSpPr>
          <p:cNvPr id="2" name="Group 17"/>
          <p:cNvGrpSpPr>
            <a:grpSpLocks/>
          </p:cNvGrpSpPr>
          <p:nvPr/>
        </p:nvGrpSpPr>
        <p:grpSpPr bwMode="auto">
          <a:xfrm>
            <a:off x="1330325" y="2852738"/>
            <a:ext cx="647700" cy="287337"/>
            <a:chOff x="1111" y="1888"/>
            <a:chExt cx="499" cy="181"/>
          </a:xfrm>
        </p:grpSpPr>
        <p:sp>
          <p:nvSpPr>
            <p:cNvPr id="564242" name="Line 18"/>
            <p:cNvSpPr>
              <a:spLocks noChangeShapeType="1"/>
            </p:cNvSpPr>
            <p:nvPr/>
          </p:nvSpPr>
          <p:spPr bwMode="auto">
            <a:xfrm>
              <a:off x="1111" y="2069"/>
              <a:ext cx="499" cy="0"/>
            </a:xfrm>
            <a:prstGeom prst="line">
              <a:avLst/>
            </a:prstGeom>
            <a:noFill/>
            <a:ln w="38100">
              <a:solidFill>
                <a:schemeClr val="tx1"/>
              </a:solidFill>
              <a:round/>
              <a:headEnd/>
              <a:tailEnd type="triangle" w="lg" len="lg"/>
            </a:ln>
            <a:effectLst/>
          </p:spPr>
          <p:txBody>
            <a:bodyPr/>
            <a:lstStyle/>
            <a:p>
              <a:endParaRPr lang="zh-CN" altLang="en-US"/>
            </a:p>
          </p:txBody>
        </p:sp>
        <p:sp>
          <p:nvSpPr>
            <p:cNvPr id="564243" name="Line 19"/>
            <p:cNvSpPr>
              <a:spLocks noChangeShapeType="1"/>
            </p:cNvSpPr>
            <p:nvPr/>
          </p:nvSpPr>
          <p:spPr bwMode="auto">
            <a:xfrm>
              <a:off x="1111" y="1888"/>
              <a:ext cx="0" cy="181"/>
            </a:xfrm>
            <a:prstGeom prst="line">
              <a:avLst/>
            </a:prstGeom>
            <a:noFill/>
            <a:ln w="38100">
              <a:solidFill>
                <a:schemeClr val="tx1"/>
              </a:solidFill>
              <a:round/>
              <a:headEnd/>
              <a:tailEnd type="none" w="lg" len="lg"/>
            </a:ln>
            <a:effectLst/>
          </p:spPr>
          <p:txBody>
            <a:bodyPr/>
            <a:lstStyle/>
            <a:p>
              <a:endParaRPr lang="zh-CN" altLang="en-US"/>
            </a:p>
          </p:txBody>
        </p:sp>
      </p:grpSp>
      <p:grpSp>
        <p:nvGrpSpPr>
          <p:cNvPr id="3" name="Group 20"/>
          <p:cNvGrpSpPr>
            <a:grpSpLocks/>
          </p:cNvGrpSpPr>
          <p:nvPr/>
        </p:nvGrpSpPr>
        <p:grpSpPr bwMode="auto">
          <a:xfrm>
            <a:off x="3201988" y="2565400"/>
            <a:ext cx="431800" cy="576263"/>
            <a:chOff x="1882" y="1706"/>
            <a:chExt cx="363" cy="318"/>
          </a:xfrm>
        </p:grpSpPr>
        <p:sp>
          <p:nvSpPr>
            <p:cNvPr id="564245" name="Line 21"/>
            <p:cNvSpPr>
              <a:spLocks noChangeShapeType="1"/>
            </p:cNvSpPr>
            <p:nvPr/>
          </p:nvSpPr>
          <p:spPr bwMode="auto">
            <a:xfrm flipV="1">
              <a:off x="2245" y="1706"/>
              <a:ext cx="0" cy="318"/>
            </a:xfrm>
            <a:prstGeom prst="line">
              <a:avLst/>
            </a:prstGeom>
            <a:noFill/>
            <a:ln w="38100">
              <a:solidFill>
                <a:schemeClr val="tx1"/>
              </a:solidFill>
              <a:round/>
              <a:headEnd/>
              <a:tailEnd type="triangle" w="lg" len="lg"/>
            </a:ln>
            <a:effectLst/>
          </p:spPr>
          <p:txBody>
            <a:bodyPr/>
            <a:lstStyle/>
            <a:p>
              <a:endParaRPr lang="zh-CN" altLang="en-US"/>
            </a:p>
          </p:txBody>
        </p:sp>
        <p:sp>
          <p:nvSpPr>
            <p:cNvPr id="564246" name="Line 22"/>
            <p:cNvSpPr>
              <a:spLocks noChangeShapeType="1"/>
            </p:cNvSpPr>
            <p:nvPr/>
          </p:nvSpPr>
          <p:spPr bwMode="auto">
            <a:xfrm>
              <a:off x="1882" y="2024"/>
              <a:ext cx="363" cy="0"/>
            </a:xfrm>
            <a:prstGeom prst="line">
              <a:avLst/>
            </a:prstGeom>
            <a:noFill/>
            <a:ln w="38100">
              <a:solidFill>
                <a:schemeClr val="tx1"/>
              </a:solidFill>
              <a:round/>
              <a:headEnd/>
              <a:tailEnd type="none" w="lg" len="lg"/>
            </a:ln>
            <a:effectLst/>
          </p:spPr>
          <p:txBody>
            <a:bodyPr/>
            <a:lstStyle/>
            <a:p>
              <a:endParaRPr lang="zh-CN" altLang="en-US"/>
            </a:p>
          </p:txBody>
        </p:sp>
      </p:grpSp>
      <p:sp>
        <p:nvSpPr>
          <p:cNvPr id="564247" name="Rectangle 23"/>
          <p:cNvSpPr>
            <a:spLocks noChangeArrowheads="1"/>
          </p:cNvSpPr>
          <p:nvPr/>
        </p:nvSpPr>
        <p:spPr bwMode="auto">
          <a:xfrm>
            <a:off x="4210050" y="1844675"/>
            <a:ext cx="647700" cy="86360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sz="2400" b="1">
                <a:latin typeface="Times New Roman" pitchFamily="18" charset="0"/>
              </a:rPr>
              <a:t>M</a:t>
            </a:r>
          </a:p>
        </p:txBody>
      </p:sp>
      <p:sp>
        <p:nvSpPr>
          <p:cNvPr id="564248" name="Rectangle 24"/>
          <p:cNvSpPr>
            <a:spLocks noChangeArrowheads="1"/>
          </p:cNvSpPr>
          <p:nvPr/>
        </p:nvSpPr>
        <p:spPr bwMode="auto">
          <a:xfrm>
            <a:off x="4210050" y="2708275"/>
            <a:ext cx="647700" cy="288925"/>
          </a:xfrm>
          <a:prstGeom prst="rect">
            <a:avLst/>
          </a:prstGeom>
          <a:solidFill>
            <a:srgbClr val="C0C0C0"/>
          </a:solidFill>
          <a:ln w="9525">
            <a:solidFill>
              <a:schemeClr val="tx1"/>
            </a:solidFill>
            <a:miter lim="800000"/>
            <a:headEnd/>
            <a:tailEnd/>
          </a:ln>
          <a:effectLst/>
        </p:spPr>
        <p:txBody>
          <a:bodyPr wrap="none" anchor="ctr"/>
          <a:lstStyle/>
          <a:p>
            <a:pPr algn="ctr"/>
            <a:endParaRPr kumimoji="1" lang="zh-CN" altLang="en-US" sz="2400" b="1">
              <a:latin typeface="Times New Roman" pitchFamily="18" charset="0"/>
            </a:endParaRPr>
          </a:p>
        </p:txBody>
      </p:sp>
      <p:grpSp>
        <p:nvGrpSpPr>
          <p:cNvPr id="4" name="Group 25"/>
          <p:cNvGrpSpPr>
            <a:grpSpLocks/>
          </p:cNvGrpSpPr>
          <p:nvPr/>
        </p:nvGrpSpPr>
        <p:grpSpPr bwMode="auto">
          <a:xfrm rot="10800000">
            <a:off x="4065588" y="4725988"/>
            <a:ext cx="1295400" cy="360362"/>
            <a:chOff x="4105" y="1298"/>
            <a:chExt cx="453" cy="227"/>
          </a:xfrm>
        </p:grpSpPr>
        <p:sp>
          <p:nvSpPr>
            <p:cNvPr id="564250" name="Line 26"/>
            <p:cNvSpPr>
              <a:spLocks noChangeShapeType="1"/>
            </p:cNvSpPr>
            <p:nvPr/>
          </p:nvSpPr>
          <p:spPr bwMode="auto">
            <a:xfrm>
              <a:off x="4105" y="1298"/>
              <a:ext cx="453" cy="0"/>
            </a:xfrm>
            <a:prstGeom prst="line">
              <a:avLst/>
            </a:prstGeom>
            <a:noFill/>
            <a:ln w="38100">
              <a:solidFill>
                <a:schemeClr val="tx1"/>
              </a:solidFill>
              <a:round/>
              <a:headEnd/>
              <a:tailEnd type="none" w="lg" len="lg"/>
            </a:ln>
            <a:effectLst/>
          </p:spPr>
          <p:txBody>
            <a:bodyPr/>
            <a:lstStyle/>
            <a:p>
              <a:endParaRPr lang="zh-CN" altLang="en-US"/>
            </a:p>
          </p:txBody>
        </p:sp>
        <p:sp>
          <p:nvSpPr>
            <p:cNvPr id="564251" name="Line 27"/>
            <p:cNvSpPr>
              <a:spLocks noChangeShapeType="1"/>
            </p:cNvSpPr>
            <p:nvPr/>
          </p:nvSpPr>
          <p:spPr bwMode="auto">
            <a:xfrm>
              <a:off x="4558" y="1298"/>
              <a:ext cx="0" cy="227"/>
            </a:xfrm>
            <a:prstGeom prst="line">
              <a:avLst/>
            </a:prstGeom>
            <a:noFill/>
            <a:ln w="38100">
              <a:solidFill>
                <a:schemeClr val="tx1"/>
              </a:solidFill>
              <a:round/>
              <a:headEnd/>
              <a:tailEnd type="triangle" w="lg" len="lg"/>
            </a:ln>
            <a:effectLst/>
          </p:spPr>
          <p:txBody>
            <a:bodyPr/>
            <a:lstStyle/>
            <a:p>
              <a:endParaRPr lang="zh-CN" altLang="en-US"/>
            </a:p>
          </p:txBody>
        </p:sp>
      </p:grpSp>
      <p:grpSp>
        <p:nvGrpSpPr>
          <p:cNvPr id="5" name="Group 28"/>
          <p:cNvGrpSpPr>
            <a:grpSpLocks/>
          </p:cNvGrpSpPr>
          <p:nvPr/>
        </p:nvGrpSpPr>
        <p:grpSpPr bwMode="auto">
          <a:xfrm>
            <a:off x="7161213" y="2565400"/>
            <a:ext cx="684212" cy="1943100"/>
            <a:chOff x="3288" y="1661"/>
            <a:chExt cx="1270" cy="227"/>
          </a:xfrm>
        </p:grpSpPr>
        <p:sp>
          <p:nvSpPr>
            <p:cNvPr id="564253" name="Line 29"/>
            <p:cNvSpPr>
              <a:spLocks noChangeShapeType="1"/>
            </p:cNvSpPr>
            <p:nvPr/>
          </p:nvSpPr>
          <p:spPr bwMode="auto">
            <a:xfrm>
              <a:off x="3288" y="1888"/>
              <a:ext cx="1270"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564254" name="Line 30"/>
            <p:cNvSpPr>
              <a:spLocks noChangeShapeType="1"/>
            </p:cNvSpPr>
            <p:nvPr/>
          </p:nvSpPr>
          <p:spPr bwMode="auto">
            <a:xfrm>
              <a:off x="4558" y="1661"/>
              <a:ext cx="0" cy="227"/>
            </a:xfrm>
            <a:prstGeom prst="line">
              <a:avLst/>
            </a:prstGeom>
            <a:noFill/>
            <a:ln w="38100">
              <a:solidFill>
                <a:schemeClr val="tx1"/>
              </a:solidFill>
              <a:round/>
              <a:headEnd type="none" w="lg" len="lg"/>
              <a:tailEnd type="none" w="lg" len="lg"/>
            </a:ln>
            <a:effectLst/>
          </p:spPr>
          <p:txBody>
            <a:bodyPr/>
            <a:lstStyle/>
            <a:p>
              <a:endParaRPr lang="zh-CN" altLang="en-US"/>
            </a:p>
          </p:txBody>
        </p:sp>
      </p:grpSp>
      <p:sp>
        <p:nvSpPr>
          <p:cNvPr id="564255" name="Text Box 31"/>
          <p:cNvSpPr txBox="1">
            <a:spLocks noChangeArrowheads="1"/>
          </p:cNvSpPr>
          <p:nvPr/>
        </p:nvSpPr>
        <p:spPr bwMode="auto">
          <a:xfrm>
            <a:off x="3560763" y="4365625"/>
            <a:ext cx="8636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比较</a:t>
            </a:r>
          </a:p>
        </p:txBody>
      </p:sp>
      <p:sp>
        <p:nvSpPr>
          <p:cNvPr id="564256" name="Line 32"/>
          <p:cNvSpPr>
            <a:spLocks noChangeShapeType="1"/>
          </p:cNvSpPr>
          <p:nvPr/>
        </p:nvSpPr>
        <p:spPr bwMode="auto">
          <a:xfrm flipV="1">
            <a:off x="3849688" y="2924175"/>
            <a:ext cx="504825" cy="504825"/>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564257" name="Oval 33"/>
          <p:cNvSpPr>
            <a:spLocks noChangeArrowheads="1"/>
          </p:cNvSpPr>
          <p:nvPr/>
        </p:nvSpPr>
        <p:spPr bwMode="auto">
          <a:xfrm>
            <a:off x="5434013" y="2133600"/>
            <a:ext cx="433387"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E</a:t>
            </a:r>
          </a:p>
        </p:txBody>
      </p:sp>
      <p:sp>
        <p:nvSpPr>
          <p:cNvPr id="564258" name="Line 34"/>
          <p:cNvSpPr>
            <a:spLocks noChangeShapeType="1"/>
          </p:cNvSpPr>
          <p:nvPr/>
        </p:nvSpPr>
        <p:spPr bwMode="auto">
          <a:xfrm>
            <a:off x="4930775" y="2351088"/>
            <a:ext cx="503238" cy="0"/>
          </a:xfrm>
          <a:prstGeom prst="line">
            <a:avLst/>
          </a:prstGeom>
          <a:noFill/>
          <a:ln w="38100">
            <a:solidFill>
              <a:schemeClr val="tx1"/>
            </a:solidFill>
            <a:round/>
            <a:headEnd/>
            <a:tailEnd type="triangle" w="lg" len="lg"/>
          </a:ln>
          <a:effectLst/>
        </p:spPr>
        <p:txBody>
          <a:bodyPr/>
          <a:lstStyle/>
          <a:p>
            <a:endParaRPr lang="zh-CN" altLang="en-US"/>
          </a:p>
        </p:txBody>
      </p:sp>
      <p:sp>
        <p:nvSpPr>
          <p:cNvPr id="564259" name="Oval 35"/>
          <p:cNvSpPr>
            <a:spLocks noChangeArrowheads="1"/>
          </p:cNvSpPr>
          <p:nvPr/>
        </p:nvSpPr>
        <p:spPr bwMode="auto">
          <a:xfrm>
            <a:off x="7593013" y="2060575"/>
            <a:ext cx="433387"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D</a:t>
            </a:r>
          </a:p>
        </p:txBody>
      </p:sp>
      <p:sp>
        <p:nvSpPr>
          <p:cNvPr id="564260" name="Line 36"/>
          <p:cNvSpPr>
            <a:spLocks noChangeShapeType="1"/>
          </p:cNvSpPr>
          <p:nvPr/>
        </p:nvSpPr>
        <p:spPr bwMode="auto">
          <a:xfrm>
            <a:off x="5865813" y="2349500"/>
            <a:ext cx="503237" cy="0"/>
          </a:xfrm>
          <a:prstGeom prst="line">
            <a:avLst/>
          </a:prstGeom>
          <a:noFill/>
          <a:ln w="38100">
            <a:solidFill>
              <a:schemeClr val="tx1"/>
            </a:solidFill>
            <a:round/>
            <a:headEnd/>
            <a:tailEnd type="triangle" w="lg" len="lg"/>
          </a:ln>
          <a:effectLst/>
        </p:spPr>
        <p:txBody>
          <a:bodyPr/>
          <a:lstStyle/>
          <a:p>
            <a:endParaRPr lang="zh-CN" altLang="en-US"/>
          </a:p>
        </p:txBody>
      </p:sp>
      <p:grpSp>
        <p:nvGrpSpPr>
          <p:cNvPr id="6" name="Group 37"/>
          <p:cNvGrpSpPr>
            <a:grpSpLocks/>
          </p:cNvGrpSpPr>
          <p:nvPr/>
        </p:nvGrpSpPr>
        <p:grpSpPr bwMode="auto">
          <a:xfrm>
            <a:off x="179512" y="2467223"/>
            <a:ext cx="1296987" cy="1393825"/>
            <a:chOff x="158" y="1389"/>
            <a:chExt cx="817" cy="878"/>
          </a:xfrm>
        </p:grpSpPr>
        <p:pic>
          <p:nvPicPr>
            <p:cNvPr id="564262" name="Picture 38" descr="J0292020"/>
            <p:cNvPicPr>
              <a:picLocks noChangeAspect="1" noChangeArrowheads="1"/>
            </p:cNvPicPr>
            <p:nvPr/>
          </p:nvPicPr>
          <p:blipFill>
            <a:blip r:embed="rId3"/>
            <a:srcRect/>
            <a:stretch>
              <a:fillRect/>
            </a:stretch>
          </p:blipFill>
          <p:spPr bwMode="auto">
            <a:xfrm>
              <a:off x="158" y="1389"/>
              <a:ext cx="748" cy="710"/>
            </a:xfrm>
            <a:prstGeom prst="rect">
              <a:avLst/>
            </a:prstGeom>
            <a:noFill/>
          </p:spPr>
        </p:pic>
        <p:sp>
          <p:nvSpPr>
            <p:cNvPr id="564263" name="Text Box 39"/>
            <p:cNvSpPr txBox="1">
              <a:spLocks noChangeArrowheads="1"/>
            </p:cNvSpPr>
            <p:nvPr/>
          </p:nvSpPr>
          <p:spPr bwMode="auto">
            <a:xfrm>
              <a:off x="158" y="1979"/>
              <a:ext cx="817"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Bob</a:t>
              </a:r>
            </a:p>
          </p:txBody>
        </p:sp>
      </p:grpSp>
      <p:grpSp>
        <p:nvGrpSpPr>
          <p:cNvPr id="7" name="Group 40"/>
          <p:cNvGrpSpPr>
            <a:grpSpLocks/>
          </p:cNvGrpSpPr>
          <p:nvPr/>
        </p:nvGrpSpPr>
        <p:grpSpPr bwMode="auto">
          <a:xfrm>
            <a:off x="7956550" y="2492896"/>
            <a:ext cx="1187450" cy="1322387"/>
            <a:chOff x="5012" y="1434"/>
            <a:chExt cx="748" cy="833"/>
          </a:xfrm>
        </p:grpSpPr>
        <p:pic>
          <p:nvPicPr>
            <p:cNvPr id="564265" name="Picture 41" descr="J0195384"/>
            <p:cNvPicPr>
              <a:picLocks noChangeAspect="1" noChangeArrowheads="1"/>
            </p:cNvPicPr>
            <p:nvPr/>
          </p:nvPicPr>
          <p:blipFill>
            <a:blip r:embed="rId4"/>
            <a:srcRect/>
            <a:stretch>
              <a:fillRect/>
            </a:stretch>
          </p:blipFill>
          <p:spPr bwMode="auto">
            <a:xfrm>
              <a:off x="5012" y="1434"/>
              <a:ext cx="577" cy="589"/>
            </a:xfrm>
            <a:prstGeom prst="rect">
              <a:avLst/>
            </a:prstGeom>
            <a:noFill/>
          </p:spPr>
        </p:pic>
        <p:sp>
          <p:nvSpPr>
            <p:cNvPr id="564266" name="Text Box 42"/>
            <p:cNvSpPr txBox="1">
              <a:spLocks noChangeArrowheads="1"/>
            </p:cNvSpPr>
            <p:nvPr/>
          </p:nvSpPr>
          <p:spPr bwMode="auto">
            <a:xfrm>
              <a:off x="5170" y="1979"/>
              <a:ext cx="59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Alice</a:t>
              </a:r>
            </a:p>
          </p:txBody>
        </p:sp>
      </p:grpSp>
      <p:sp>
        <p:nvSpPr>
          <p:cNvPr id="564267" name="Rectangle 43"/>
          <p:cNvSpPr>
            <a:spLocks noChangeArrowheads="1"/>
          </p:cNvSpPr>
          <p:nvPr/>
        </p:nvSpPr>
        <p:spPr bwMode="auto">
          <a:xfrm>
            <a:off x="1474589" y="5301208"/>
            <a:ext cx="3673475" cy="1268412"/>
          </a:xfrm>
          <a:prstGeom prst="rect">
            <a:avLst/>
          </a:prstGeom>
          <a:solidFill>
            <a:srgbClr val="FFFF00"/>
          </a:solidFill>
          <a:ln w="9525" algn="ctr">
            <a:noFill/>
            <a:miter lim="800000"/>
            <a:headEnd/>
            <a:tailEnd/>
          </a:ln>
          <a:effectLst/>
        </p:spPr>
        <p:txBody>
          <a:bodyPr wrap="none" anchor="ctr"/>
          <a:lstStyle/>
          <a:p>
            <a:pPr algn="ctr"/>
            <a:r>
              <a:rPr kumimoji="1" lang="zh-CN" altLang="en-US" sz="2400" b="1">
                <a:solidFill>
                  <a:srgbClr val="000066"/>
                </a:solidFill>
                <a:latin typeface="Times New Roman" pitchFamily="18" charset="0"/>
              </a:rPr>
              <a:t>提供</a:t>
            </a:r>
            <a:r>
              <a:rPr kumimoji="1" lang="zh-CN" altLang="en-US" sz="2400" b="1" smtClean="0">
                <a:solidFill>
                  <a:srgbClr val="000066"/>
                </a:solidFill>
                <a:latin typeface="Times New Roman" pitchFamily="18" charset="0"/>
              </a:rPr>
              <a:t>认证</a:t>
            </a:r>
            <a:endParaRPr kumimoji="1" lang="en-US" altLang="zh-CN" sz="2400" b="1" smtClean="0">
              <a:solidFill>
                <a:srgbClr val="000066"/>
              </a:solidFill>
              <a:latin typeface="Times New Roman" pitchFamily="18" charset="0"/>
            </a:endParaRPr>
          </a:p>
          <a:p>
            <a:pPr algn="ctr"/>
            <a:r>
              <a:rPr kumimoji="1" lang="zh-CN" altLang="en-US" sz="2400" b="1" smtClean="0">
                <a:solidFill>
                  <a:srgbClr val="000066"/>
                </a:solidFill>
                <a:latin typeface="Times New Roman" pitchFamily="18" charset="0"/>
              </a:rPr>
              <a:t>提供签名</a:t>
            </a:r>
            <a:endParaRPr kumimoji="1" lang="zh-CN" altLang="en-US" sz="2800" b="1">
              <a:solidFill>
                <a:srgbClr val="000066"/>
              </a:solidFill>
              <a:latin typeface="Times New Roman" pitchFamily="18" charset="0"/>
            </a:endParaRPr>
          </a:p>
          <a:p>
            <a:pPr algn="ctr"/>
            <a:r>
              <a:rPr kumimoji="1" lang="zh-CN" altLang="en-US" sz="2400" b="1">
                <a:solidFill>
                  <a:srgbClr val="000066"/>
                </a:solidFill>
                <a:latin typeface="Times New Roman" pitchFamily="18" charset="0"/>
              </a:rPr>
              <a:t>提供保密</a:t>
            </a:r>
          </a:p>
        </p:txBody>
      </p:sp>
      <p:sp>
        <p:nvSpPr>
          <p:cNvPr id="564268" name="Line 44"/>
          <p:cNvSpPr>
            <a:spLocks noChangeShapeType="1"/>
          </p:cNvSpPr>
          <p:nvPr/>
        </p:nvSpPr>
        <p:spPr bwMode="auto">
          <a:xfrm flipH="1">
            <a:off x="7808913" y="1412875"/>
            <a:ext cx="0" cy="647700"/>
          </a:xfrm>
          <a:prstGeom prst="line">
            <a:avLst/>
          </a:prstGeom>
          <a:noFill/>
          <a:ln w="38100">
            <a:solidFill>
              <a:schemeClr val="tx1"/>
            </a:solidFill>
            <a:round/>
            <a:headEnd/>
            <a:tailEnd type="triangle" w="lg" len="lg"/>
          </a:ln>
          <a:effectLst/>
        </p:spPr>
        <p:txBody>
          <a:bodyPr/>
          <a:lstStyle/>
          <a:p>
            <a:endParaRPr lang="zh-CN" altLang="en-US"/>
          </a:p>
        </p:txBody>
      </p:sp>
      <p:sp>
        <p:nvSpPr>
          <p:cNvPr id="564269" name="Text Box 45"/>
          <p:cNvSpPr txBox="1">
            <a:spLocks noChangeArrowheads="1"/>
          </p:cNvSpPr>
          <p:nvPr/>
        </p:nvSpPr>
        <p:spPr bwMode="auto">
          <a:xfrm>
            <a:off x="7737475" y="1196975"/>
            <a:ext cx="649288"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K</a:t>
            </a:r>
            <a:endParaRPr kumimoji="1" lang="en-US" altLang="zh-CN" sz="2400" b="1" baseline="-25000">
              <a:latin typeface="Times New Roman" pitchFamily="18" charset="0"/>
            </a:endParaRPr>
          </a:p>
        </p:txBody>
      </p:sp>
      <p:sp>
        <p:nvSpPr>
          <p:cNvPr id="564270" name="Rectangle 46"/>
          <p:cNvSpPr>
            <a:spLocks noChangeArrowheads="1"/>
          </p:cNvSpPr>
          <p:nvPr/>
        </p:nvSpPr>
        <p:spPr bwMode="auto">
          <a:xfrm>
            <a:off x="6442075" y="1916113"/>
            <a:ext cx="647700" cy="1081087"/>
          </a:xfrm>
          <a:prstGeom prst="rect">
            <a:avLst/>
          </a:prstGeom>
          <a:solidFill>
            <a:srgbClr val="969696"/>
          </a:solidFill>
          <a:ln w="9525">
            <a:solidFill>
              <a:schemeClr val="tx1"/>
            </a:solidFill>
            <a:miter lim="800000"/>
            <a:headEnd/>
            <a:tailEnd/>
          </a:ln>
          <a:effectLst/>
        </p:spPr>
        <p:txBody>
          <a:bodyPr wrap="none" anchor="ctr"/>
          <a:lstStyle/>
          <a:p>
            <a:pPr algn="ctr"/>
            <a:r>
              <a:rPr kumimoji="1" lang="en-US" altLang="zh-CN" sz="2400" b="1">
                <a:latin typeface="Times New Roman" pitchFamily="18" charset="0"/>
              </a:rPr>
              <a:t>M</a:t>
            </a:r>
          </a:p>
        </p:txBody>
      </p:sp>
      <p:sp>
        <p:nvSpPr>
          <p:cNvPr id="564271" name="Line 47"/>
          <p:cNvSpPr>
            <a:spLocks noChangeShapeType="1"/>
          </p:cNvSpPr>
          <p:nvPr/>
        </p:nvSpPr>
        <p:spPr bwMode="auto">
          <a:xfrm>
            <a:off x="7089775" y="2349500"/>
            <a:ext cx="503238" cy="0"/>
          </a:xfrm>
          <a:prstGeom prst="line">
            <a:avLst/>
          </a:prstGeom>
          <a:noFill/>
          <a:ln w="38100">
            <a:solidFill>
              <a:schemeClr val="tx1"/>
            </a:solidFill>
            <a:round/>
            <a:headEnd/>
            <a:tailEnd type="triangle" w="lg" len="lg"/>
          </a:ln>
          <a:effectLst/>
        </p:spPr>
        <p:txBody>
          <a:bodyPr/>
          <a:lstStyle/>
          <a:p>
            <a:endParaRPr lang="zh-CN" altLang="en-US"/>
          </a:p>
        </p:txBody>
      </p:sp>
      <p:sp>
        <p:nvSpPr>
          <p:cNvPr id="564272" name="Rectangle 48"/>
          <p:cNvSpPr>
            <a:spLocks noChangeArrowheads="1"/>
          </p:cNvSpPr>
          <p:nvPr/>
        </p:nvSpPr>
        <p:spPr bwMode="auto">
          <a:xfrm>
            <a:off x="6442075" y="4005263"/>
            <a:ext cx="647700" cy="86360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sz="2400" b="1">
                <a:latin typeface="Times New Roman" pitchFamily="18" charset="0"/>
              </a:rPr>
              <a:t>M</a:t>
            </a:r>
          </a:p>
        </p:txBody>
      </p:sp>
      <p:sp>
        <p:nvSpPr>
          <p:cNvPr id="564273" name="Rectangle 49"/>
          <p:cNvSpPr>
            <a:spLocks noChangeArrowheads="1"/>
          </p:cNvSpPr>
          <p:nvPr/>
        </p:nvSpPr>
        <p:spPr bwMode="auto">
          <a:xfrm>
            <a:off x="6442075" y="4868863"/>
            <a:ext cx="647700" cy="288925"/>
          </a:xfrm>
          <a:prstGeom prst="rect">
            <a:avLst/>
          </a:prstGeom>
          <a:solidFill>
            <a:srgbClr val="C0C0C0"/>
          </a:solidFill>
          <a:ln w="9525">
            <a:solidFill>
              <a:schemeClr val="tx1"/>
            </a:solidFill>
            <a:miter lim="800000"/>
            <a:headEnd/>
            <a:tailEnd/>
          </a:ln>
          <a:effectLst/>
        </p:spPr>
        <p:txBody>
          <a:bodyPr wrap="none" anchor="ctr"/>
          <a:lstStyle/>
          <a:p>
            <a:pPr algn="ctr"/>
            <a:endParaRPr kumimoji="1" lang="zh-CN" altLang="en-US" sz="2400" b="1">
              <a:latin typeface="Times New Roman" pitchFamily="18" charset="0"/>
            </a:endParaRPr>
          </a:p>
        </p:txBody>
      </p:sp>
      <p:sp>
        <p:nvSpPr>
          <p:cNvPr id="564274" name="Oval 50"/>
          <p:cNvSpPr>
            <a:spLocks noChangeArrowheads="1"/>
          </p:cNvSpPr>
          <p:nvPr/>
        </p:nvSpPr>
        <p:spPr bwMode="auto">
          <a:xfrm>
            <a:off x="2768600" y="2852738"/>
            <a:ext cx="433388"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D</a:t>
            </a:r>
          </a:p>
        </p:txBody>
      </p:sp>
      <p:sp>
        <p:nvSpPr>
          <p:cNvPr id="564275" name="Line 51"/>
          <p:cNvSpPr>
            <a:spLocks noChangeShapeType="1"/>
          </p:cNvSpPr>
          <p:nvPr/>
        </p:nvSpPr>
        <p:spPr bwMode="auto">
          <a:xfrm flipH="1" flipV="1">
            <a:off x="2986088" y="3286125"/>
            <a:ext cx="1587" cy="576263"/>
          </a:xfrm>
          <a:prstGeom prst="line">
            <a:avLst/>
          </a:prstGeom>
          <a:noFill/>
          <a:ln w="38100">
            <a:solidFill>
              <a:schemeClr val="tx1"/>
            </a:solidFill>
            <a:round/>
            <a:headEnd/>
            <a:tailEnd type="triangle" w="lg" len="lg"/>
          </a:ln>
          <a:effectLst/>
        </p:spPr>
        <p:txBody>
          <a:bodyPr/>
          <a:lstStyle/>
          <a:p>
            <a:endParaRPr lang="zh-CN" altLang="en-US"/>
          </a:p>
        </p:txBody>
      </p:sp>
      <p:sp>
        <p:nvSpPr>
          <p:cNvPr id="564276" name="Text Box 52"/>
          <p:cNvSpPr txBox="1">
            <a:spLocks noChangeArrowheads="1"/>
          </p:cNvSpPr>
          <p:nvPr/>
        </p:nvSpPr>
        <p:spPr bwMode="auto">
          <a:xfrm>
            <a:off x="2841625" y="3789363"/>
            <a:ext cx="649288"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K’</a:t>
            </a:r>
            <a:r>
              <a:rPr kumimoji="1" lang="en-US" altLang="zh-CN" sz="2400" b="1" baseline="-25000">
                <a:latin typeface="Times New Roman" pitchFamily="18" charset="0"/>
              </a:rPr>
              <a:t>b</a:t>
            </a:r>
          </a:p>
        </p:txBody>
      </p:sp>
      <p:sp>
        <p:nvSpPr>
          <p:cNvPr id="564277" name="Line 53"/>
          <p:cNvSpPr>
            <a:spLocks noChangeShapeType="1"/>
          </p:cNvSpPr>
          <p:nvPr/>
        </p:nvSpPr>
        <p:spPr bwMode="auto">
          <a:xfrm>
            <a:off x="2408238" y="3141663"/>
            <a:ext cx="431800" cy="0"/>
          </a:xfrm>
          <a:prstGeom prst="line">
            <a:avLst/>
          </a:prstGeom>
          <a:noFill/>
          <a:ln w="38100">
            <a:solidFill>
              <a:schemeClr val="tx1"/>
            </a:solidFill>
            <a:round/>
            <a:headEnd/>
            <a:tailEnd type="triangle" w="lg" len="lg"/>
          </a:ln>
          <a:effectLst/>
        </p:spPr>
        <p:txBody>
          <a:bodyPr/>
          <a:lstStyle/>
          <a:p>
            <a:endParaRPr lang="zh-CN" altLang="en-US"/>
          </a:p>
        </p:txBody>
      </p:sp>
      <p:sp>
        <p:nvSpPr>
          <p:cNvPr id="564278" name="Oval 54"/>
          <p:cNvSpPr>
            <a:spLocks noChangeArrowheads="1"/>
          </p:cNvSpPr>
          <p:nvPr/>
        </p:nvSpPr>
        <p:spPr bwMode="auto">
          <a:xfrm>
            <a:off x="5434013" y="4797425"/>
            <a:ext cx="431800"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E</a:t>
            </a:r>
          </a:p>
        </p:txBody>
      </p:sp>
      <p:sp>
        <p:nvSpPr>
          <p:cNvPr id="564279" name="Line 55"/>
          <p:cNvSpPr>
            <a:spLocks noChangeShapeType="1"/>
          </p:cNvSpPr>
          <p:nvPr/>
        </p:nvSpPr>
        <p:spPr bwMode="auto">
          <a:xfrm>
            <a:off x="5865813" y="5013325"/>
            <a:ext cx="574675" cy="1588"/>
          </a:xfrm>
          <a:prstGeom prst="line">
            <a:avLst/>
          </a:prstGeom>
          <a:noFill/>
          <a:ln w="38100">
            <a:solidFill>
              <a:schemeClr val="tx1"/>
            </a:solidFill>
            <a:round/>
            <a:headEnd type="triangle" w="lg" len="lg"/>
            <a:tailEnd type="none" w="lg" len="lg"/>
          </a:ln>
          <a:effectLst/>
        </p:spPr>
        <p:txBody>
          <a:bodyPr/>
          <a:lstStyle/>
          <a:p>
            <a:endParaRPr lang="zh-CN" altLang="en-US"/>
          </a:p>
        </p:txBody>
      </p:sp>
      <p:grpSp>
        <p:nvGrpSpPr>
          <p:cNvPr id="8" name="Group 56"/>
          <p:cNvGrpSpPr>
            <a:grpSpLocks/>
          </p:cNvGrpSpPr>
          <p:nvPr/>
        </p:nvGrpSpPr>
        <p:grpSpPr bwMode="auto">
          <a:xfrm>
            <a:off x="4065588" y="4075113"/>
            <a:ext cx="1404937" cy="361950"/>
            <a:chOff x="2336" y="2567"/>
            <a:chExt cx="885" cy="228"/>
          </a:xfrm>
        </p:grpSpPr>
        <p:sp>
          <p:nvSpPr>
            <p:cNvPr id="564281" name="Line 57"/>
            <p:cNvSpPr>
              <a:spLocks noChangeShapeType="1"/>
            </p:cNvSpPr>
            <p:nvPr/>
          </p:nvSpPr>
          <p:spPr bwMode="auto">
            <a:xfrm>
              <a:off x="2336" y="2567"/>
              <a:ext cx="885" cy="1"/>
            </a:xfrm>
            <a:prstGeom prst="line">
              <a:avLst/>
            </a:prstGeom>
            <a:noFill/>
            <a:ln w="38100">
              <a:solidFill>
                <a:schemeClr val="tx1"/>
              </a:solidFill>
              <a:round/>
              <a:headEnd/>
              <a:tailEnd type="none" w="lg" len="lg"/>
            </a:ln>
            <a:effectLst/>
          </p:spPr>
          <p:txBody>
            <a:bodyPr/>
            <a:lstStyle/>
            <a:p>
              <a:endParaRPr lang="zh-CN" altLang="en-US"/>
            </a:p>
          </p:txBody>
        </p:sp>
        <p:sp>
          <p:nvSpPr>
            <p:cNvPr id="564282" name="Line 58"/>
            <p:cNvSpPr>
              <a:spLocks noChangeShapeType="1"/>
            </p:cNvSpPr>
            <p:nvPr/>
          </p:nvSpPr>
          <p:spPr bwMode="auto">
            <a:xfrm>
              <a:off x="2336" y="2568"/>
              <a:ext cx="0" cy="227"/>
            </a:xfrm>
            <a:prstGeom prst="line">
              <a:avLst/>
            </a:prstGeom>
            <a:noFill/>
            <a:ln w="38100">
              <a:solidFill>
                <a:schemeClr val="tx1"/>
              </a:solidFill>
              <a:round/>
              <a:headEnd/>
              <a:tailEnd type="triangle" w="lg" len="lg"/>
            </a:ln>
            <a:effectLst/>
          </p:spPr>
          <p:txBody>
            <a:bodyPr/>
            <a:lstStyle/>
            <a:p>
              <a:endParaRPr lang="zh-CN" altLang="en-US"/>
            </a:p>
          </p:txBody>
        </p:sp>
      </p:grpSp>
      <p:sp>
        <p:nvSpPr>
          <p:cNvPr id="564283" name="Line 59"/>
          <p:cNvSpPr>
            <a:spLocks noChangeShapeType="1"/>
          </p:cNvSpPr>
          <p:nvPr/>
        </p:nvSpPr>
        <p:spPr bwMode="auto">
          <a:xfrm>
            <a:off x="5865813" y="4076700"/>
            <a:ext cx="576262"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564284" name="Line 60"/>
          <p:cNvSpPr>
            <a:spLocks noChangeShapeType="1"/>
          </p:cNvSpPr>
          <p:nvPr/>
        </p:nvSpPr>
        <p:spPr bwMode="auto">
          <a:xfrm flipH="1" flipV="1">
            <a:off x="5649913" y="5230813"/>
            <a:ext cx="1587" cy="576262"/>
          </a:xfrm>
          <a:prstGeom prst="line">
            <a:avLst/>
          </a:prstGeom>
          <a:noFill/>
          <a:ln w="38100">
            <a:solidFill>
              <a:schemeClr val="tx1"/>
            </a:solidFill>
            <a:round/>
            <a:headEnd/>
            <a:tailEnd type="triangle" w="lg" len="lg"/>
          </a:ln>
          <a:effectLst/>
        </p:spPr>
        <p:txBody>
          <a:bodyPr/>
          <a:lstStyle/>
          <a:p>
            <a:endParaRPr lang="zh-CN" altLang="en-US"/>
          </a:p>
        </p:txBody>
      </p:sp>
      <p:sp>
        <p:nvSpPr>
          <p:cNvPr id="564285" name="Text Box 61"/>
          <p:cNvSpPr txBox="1">
            <a:spLocks noChangeArrowheads="1"/>
          </p:cNvSpPr>
          <p:nvPr/>
        </p:nvSpPr>
        <p:spPr bwMode="auto">
          <a:xfrm>
            <a:off x="5505450" y="5734050"/>
            <a:ext cx="649288"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K</a:t>
            </a:r>
            <a:r>
              <a:rPr kumimoji="1" lang="en-US" altLang="zh-CN" sz="2400" b="1" baseline="-25000">
                <a:latin typeface="Times New Roman" pitchFamily="18" charset="0"/>
              </a:rPr>
              <a:t>b</a:t>
            </a:r>
          </a:p>
        </p:txBody>
      </p:sp>
      <p:sp>
        <p:nvSpPr>
          <p:cNvPr id="564286" name="Text Box 62"/>
          <p:cNvSpPr txBox="1">
            <a:spLocks noChangeArrowheads="1"/>
          </p:cNvSpPr>
          <p:nvPr/>
        </p:nvSpPr>
        <p:spPr bwMode="auto">
          <a:xfrm>
            <a:off x="5360988" y="3357563"/>
            <a:ext cx="2519362"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E</a:t>
            </a:r>
            <a:r>
              <a:rPr kumimoji="1" lang="en-US" altLang="zh-CN" sz="2400" b="1" baseline="-25000">
                <a:latin typeface="Times New Roman" pitchFamily="18" charset="0"/>
              </a:rPr>
              <a:t>k</a:t>
            </a:r>
            <a:r>
              <a:rPr kumimoji="1" lang="en-US" altLang="zh-CN" sz="2400" b="1">
                <a:latin typeface="Times New Roman" pitchFamily="18" charset="0"/>
              </a:rPr>
              <a:t>(M|D</a:t>
            </a:r>
            <a:r>
              <a:rPr kumimoji="1" lang="en-US" altLang="zh-CN" sz="2400" b="1" baseline="-25000">
                <a:latin typeface="Times New Roman" pitchFamily="18" charset="0"/>
              </a:rPr>
              <a:t>K’b</a:t>
            </a:r>
            <a:r>
              <a:rPr kumimoji="1" lang="en-US" altLang="zh-CN" sz="2400" b="1">
                <a:latin typeface="Times New Roman" pitchFamily="18" charset="0"/>
              </a:rPr>
              <a:t>(H(M))</a:t>
            </a:r>
          </a:p>
        </p:txBody>
      </p:sp>
      <p:sp>
        <p:nvSpPr>
          <p:cNvPr id="564287" name="Line 63"/>
          <p:cNvSpPr>
            <a:spLocks noChangeShapeType="1"/>
          </p:cNvSpPr>
          <p:nvPr/>
        </p:nvSpPr>
        <p:spPr bwMode="auto">
          <a:xfrm flipV="1">
            <a:off x="6297613" y="2852738"/>
            <a:ext cx="504825" cy="5048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2370972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4232"/>
                                        </p:tgtEl>
                                        <p:attrNameLst>
                                          <p:attrName>style.visibility</p:attrName>
                                        </p:attrNameLst>
                                      </p:cBhvr>
                                      <p:to>
                                        <p:strVal val="visible"/>
                                      </p:to>
                                    </p:set>
                                    <p:anim calcmode="lin" valueType="num">
                                      <p:cBhvr additive="base">
                                        <p:cTn id="7" dur="500" fill="hold"/>
                                        <p:tgtEl>
                                          <p:spTgt spid="564232"/>
                                        </p:tgtEl>
                                        <p:attrNameLst>
                                          <p:attrName>ppt_x</p:attrName>
                                        </p:attrNameLst>
                                      </p:cBhvr>
                                      <p:tavLst>
                                        <p:tav tm="0">
                                          <p:val>
                                            <p:strVal val="0-#ppt_w/2"/>
                                          </p:val>
                                        </p:tav>
                                        <p:tav tm="100000">
                                          <p:val>
                                            <p:strVal val="#ppt_x"/>
                                          </p:val>
                                        </p:tav>
                                      </p:tavLst>
                                    </p:anim>
                                    <p:anim calcmode="lin" valueType="num">
                                      <p:cBhvr additive="base">
                                        <p:cTn id="8" dur="500" fill="hold"/>
                                        <p:tgtEl>
                                          <p:spTgt spid="5642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64240"/>
                                        </p:tgtEl>
                                        <p:attrNameLst>
                                          <p:attrName>style.visibility</p:attrName>
                                        </p:attrNameLst>
                                      </p:cBhvr>
                                      <p:to>
                                        <p:strVal val="visible"/>
                                      </p:to>
                                    </p:set>
                                    <p:anim calcmode="lin" valueType="num">
                                      <p:cBhvr additive="base">
                                        <p:cTn id="17" dur="500" fill="hold"/>
                                        <p:tgtEl>
                                          <p:spTgt spid="564240"/>
                                        </p:tgtEl>
                                        <p:attrNameLst>
                                          <p:attrName>ppt_x</p:attrName>
                                        </p:attrNameLst>
                                      </p:cBhvr>
                                      <p:tavLst>
                                        <p:tav tm="0">
                                          <p:val>
                                            <p:strVal val="0-#ppt_w/2"/>
                                          </p:val>
                                        </p:tav>
                                        <p:tav tm="100000">
                                          <p:val>
                                            <p:strVal val="#ppt_x"/>
                                          </p:val>
                                        </p:tav>
                                      </p:tavLst>
                                    </p:anim>
                                    <p:anim calcmode="lin" valueType="num">
                                      <p:cBhvr additive="base">
                                        <p:cTn id="18" dur="500" fill="hold"/>
                                        <p:tgtEl>
                                          <p:spTgt spid="56424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64277"/>
                                        </p:tgtEl>
                                        <p:attrNameLst>
                                          <p:attrName>style.visibility</p:attrName>
                                        </p:attrNameLst>
                                      </p:cBhvr>
                                      <p:to>
                                        <p:strVal val="visible"/>
                                      </p:to>
                                    </p:set>
                                    <p:anim calcmode="lin" valueType="num">
                                      <p:cBhvr additive="base">
                                        <p:cTn id="23" dur="500" fill="hold"/>
                                        <p:tgtEl>
                                          <p:spTgt spid="564277"/>
                                        </p:tgtEl>
                                        <p:attrNameLst>
                                          <p:attrName>ppt_x</p:attrName>
                                        </p:attrNameLst>
                                      </p:cBhvr>
                                      <p:tavLst>
                                        <p:tav tm="0">
                                          <p:val>
                                            <p:strVal val="0-#ppt_w/2"/>
                                          </p:val>
                                        </p:tav>
                                        <p:tav tm="100000">
                                          <p:val>
                                            <p:strVal val="#ppt_x"/>
                                          </p:val>
                                        </p:tav>
                                      </p:tavLst>
                                    </p:anim>
                                    <p:anim calcmode="lin" valueType="num">
                                      <p:cBhvr additive="base">
                                        <p:cTn id="24" dur="500" fill="hold"/>
                                        <p:tgtEl>
                                          <p:spTgt spid="564277"/>
                                        </p:tgtEl>
                                        <p:attrNameLst>
                                          <p:attrName>ppt_y</p:attrName>
                                        </p:attrNameLst>
                                      </p:cBhvr>
                                      <p:tavLst>
                                        <p:tav tm="0">
                                          <p:val>
                                            <p:strVal val="#ppt_y"/>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4275"/>
                                        </p:tgtEl>
                                        <p:attrNameLst>
                                          <p:attrName>style.visibility</p:attrName>
                                        </p:attrNameLst>
                                      </p:cBhvr>
                                      <p:to>
                                        <p:strVal val="visible"/>
                                      </p:to>
                                    </p:set>
                                    <p:anim calcmode="lin" valueType="num">
                                      <p:cBhvr additive="base">
                                        <p:cTn id="27" dur="500" fill="hold"/>
                                        <p:tgtEl>
                                          <p:spTgt spid="564275"/>
                                        </p:tgtEl>
                                        <p:attrNameLst>
                                          <p:attrName>ppt_x</p:attrName>
                                        </p:attrNameLst>
                                      </p:cBhvr>
                                      <p:tavLst>
                                        <p:tav tm="0">
                                          <p:val>
                                            <p:strVal val="#ppt_x"/>
                                          </p:val>
                                        </p:tav>
                                        <p:tav tm="100000">
                                          <p:val>
                                            <p:strVal val="#ppt_x"/>
                                          </p:val>
                                        </p:tav>
                                      </p:tavLst>
                                    </p:anim>
                                    <p:anim calcmode="lin" valueType="num">
                                      <p:cBhvr additive="base">
                                        <p:cTn id="28" dur="500" fill="hold"/>
                                        <p:tgtEl>
                                          <p:spTgt spid="56427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64276"/>
                                        </p:tgtEl>
                                        <p:attrNameLst>
                                          <p:attrName>style.visibility</p:attrName>
                                        </p:attrNameLst>
                                      </p:cBhvr>
                                      <p:to>
                                        <p:strVal val="visible"/>
                                      </p:to>
                                    </p:set>
                                    <p:anim calcmode="lin" valueType="num">
                                      <p:cBhvr additive="base">
                                        <p:cTn id="31" dur="500" fill="hold"/>
                                        <p:tgtEl>
                                          <p:spTgt spid="564276"/>
                                        </p:tgtEl>
                                        <p:attrNameLst>
                                          <p:attrName>ppt_x</p:attrName>
                                        </p:attrNameLst>
                                      </p:cBhvr>
                                      <p:tavLst>
                                        <p:tav tm="0">
                                          <p:val>
                                            <p:strVal val="#ppt_x"/>
                                          </p:val>
                                        </p:tav>
                                        <p:tav tm="100000">
                                          <p:val>
                                            <p:strVal val="#ppt_x"/>
                                          </p:val>
                                        </p:tav>
                                      </p:tavLst>
                                    </p:anim>
                                    <p:anim calcmode="lin" valueType="num">
                                      <p:cBhvr additive="base">
                                        <p:cTn id="32" dur="500" fill="hold"/>
                                        <p:tgtEl>
                                          <p:spTgt spid="564276"/>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4" presetClass="entr" presetSubtype="16" fill="hold" grpId="0" nodeType="afterEffect">
                                  <p:stCondLst>
                                    <p:cond delay="0"/>
                                  </p:stCondLst>
                                  <p:childTnLst>
                                    <p:set>
                                      <p:cBhvr>
                                        <p:cTn id="35" dur="1" fill="hold">
                                          <p:stCondLst>
                                            <p:cond delay="0"/>
                                          </p:stCondLst>
                                        </p:cTn>
                                        <p:tgtEl>
                                          <p:spTgt spid="564274"/>
                                        </p:tgtEl>
                                        <p:attrNameLst>
                                          <p:attrName>style.visibility</p:attrName>
                                        </p:attrNameLst>
                                      </p:cBhvr>
                                      <p:to>
                                        <p:strVal val="visible"/>
                                      </p:to>
                                    </p:set>
                                    <p:animEffect transition="in" filter="box(in)">
                                      <p:cBhvr>
                                        <p:cTn id="36" dur="500"/>
                                        <p:tgtEl>
                                          <p:spTgt spid="56427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64233"/>
                                        </p:tgtEl>
                                        <p:attrNameLst>
                                          <p:attrName>style.visibility</p:attrName>
                                        </p:attrNameLst>
                                      </p:cBhvr>
                                      <p:to>
                                        <p:strVal val="visible"/>
                                      </p:to>
                                    </p:set>
                                    <p:anim calcmode="lin" valueType="num">
                                      <p:cBhvr additive="base">
                                        <p:cTn id="41" dur="500" fill="hold"/>
                                        <p:tgtEl>
                                          <p:spTgt spid="564233"/>
                                        </p:tgtEl>
                                        <p:attrNameLst>
                                          <p:attrName>ppt_x</p:attrName>
                                        </p:attrNameLst>
                                      </p:cBhvr>
                                      <p:tavLst>
                                        <p:tav tm="0">
                                          <p:val>
                                            <p:strVal val="0-#ppt_w/2"/>
                                          </p:val>
                                        </p:tav>
                                        <p:tav tm="100000">
                                          <p:val>
                                            <p:strVal val="#ppt_x"/>
                                          </p:val>
                                        </p:tav>
                                      </p:tavLst>
                                    </p:anim>
                                    <p:anim calcmode="lin" valueType="num">
                                      <p:cBhvr additive="base">
                                        <p:cTn id="42" dur="500" fill="hold"/>
                                        <p:tgtEl>
                                          <p:spTgt spid="564233"/>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0-#ppt_w/2"/>
                                          </p:val>
                                        </p:tav>
                                        <p:tav tm="100000">
                                          <p:val>
                                            <p:strVal val="#ppt_x"/>
                                          </p:val>
                                        </p:tav>
                                      </p:tavLst>
                                    </p:anim>
                                    <p:anim calcmode="lin" valueType="num">
                                      <p:cBhvr additive="base">
                                        <p:cTn id="46" dur="500" fill="hold"/>
                                        <p:tgtEl>
                                          <p:spTgt spid="3"/>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4" presetClass="entr" presetSubtype="16" fill="hold" grpId="0" nodeType="afterEffect">
                                  <p:stCondLst>
                                    <p:cond delay="0"/>
                                  </p:stCondLst>
                                  <p:childTnLst>
                                    <p:set>
                                      <p:cBhvr>
                                        <p:cTn id="49" dur="1" fill="hold">
                                          <p:stCondLst>
                                            <p:cond delay="0"/>
                                          </p:stCondLst>
                                        </p:cTn>
                                        <p:tgtEl>
                                          <p:spTgt spid="564234"/>
                                        </p:tgtEl>
                                        <p:attrNameLst>
                                          <p:attrName>style.visibility</p:attrName>
                                        </p:attrNameLst>
                                      </p:cBhvr>
                                      <p:to>
                                        <p:strVal val="visible"/>
                                      </p:to>
                                    </p:set>
                                    <p:animEffect transition="in" filter="box(in)">
                                      <p:cBhvr>
                                        <p:cTn id="50" dur="500"/>
                                        <p:tgtEl>
                                          <p:spTgt spid="56423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64237"/>
                                        </p:tgtEl>
                                        <p:attrNameLst>
                                          <p:attrName>style.visibility</p:attrName>
                                        </p:attrNameLst>
                                      </p:cBhvr>
                                      <p:to>
                                        <p:strVal val="visible"/>
                                      </p:to>
                                    </p:set>
                                    <p:anim calcmode="lin" valueType="num">
                                      <p:cBhvr additive="base">
                                        <p:cTn id="55" dur="500" fill="hold"/>
                                        <p:tgtEl>
                                          <p:spTgt spid="564237"/>
                                        </p:tgtEl>
                                        <p:attrNameLst>
                                          <p:attrName>ppt_x</p:attrName>
                                        </p:attrNameLst>
                                      </p:cBhvr>
                                      <p:tavLst>
                                        <p:tav tm="0">
                                          <p:val>
                                            <p:strVal val="0-#ppt_w/2"/>
                                          </p:val>
                                        </p:tav>
                                        <p:tav tm="100000">
                                          <p:val>
                                            <p:strVal val="#ppt_x"/>
                                          </p:val>
                                        </p:tav>
                                      </p:tavLst>
                                    </p:anim>
                                    <p:anim calcmode="lin" valueType="num">
                                      <p:cBhvr additive="base">
                                        <p:cTn id="56" dur="500" fill="hold"/>
                                        <p:tgtEl>
                                          <p:spTgt spid="564237"/>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564247"/>
                                        </p:tgtEl>
                                        <p:attrNameLst>
                                          <p:attrName>style.visibility</p:attrName>
                                        </p:attrNameLst>
                                      </p:cBhvr>
                                      <p:to>
                                        <p:strVal val="visible"/>
                                      </p:to>
                                    </p:set>
                                    <p:anim calcmode="lin" valueType="num">
                                      <p:cBhvr additive="base">
                                        <p:cTn id="59" dur="500" fill="hold"/>
                                        <p:tgtEl>
                                          <p:spTgt spid="564247"/>
                                        </p:tgtEl>
                                        <p:attrNameLst>
                                          <p:attrName>ppt_x</p:attrName>
                                        </p:attrNameLst>
                                      </p:cBhvr>
                                      <p:tavLst>
                                        <p:tav tm="0">
                                          <p:val>
                                            <p:strVal val="0-#ppt_w/2"/>
                                          </p:val>
                                        </p:tav>
                                        <p:tav tm="100000">
                                          <p:val>
                                            <p:strVal val="#ppt_x"/>
                                          </p:val>
                                        </p:tav>
                                      </p:tavLst>
                                    </p:anim>
                                    <p:anim calcmode="lin" valueType="num">
                                      <p:cBhvr additive="base">
                                        <p:cTn id="60" dur="500" fill="hold"/>
                                        <p:tgtEl>
                                          <p:spTgt spid="56424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564248"/>
                                        </p:tgtEl>
                                        <p:attrNameLst>
                                          <p:attrName>style.visibility</p:attrName>
                                        </p:attrNameLst>
                                      </p:cBhvr>
                                      <p:to>
                                        <p:strVal val="visible"/>
                                      </p:to>
                                    </p:set>
                                    <p:anim calcmode="lin" valueType="num">
                                      <p:cBhvr additive="base">
                                        <p:cTn id="63" dur="500" fill="hold"/>
                                        <p:tgtEl>
                                          <p:spTgt spid="564248"/>
                                        </p:tgtEl>
                                        <p:attrNameLst>
                                          <p:attrName>ppt_x</p:attrName>
                                        </p:attrNameLst>
                                      </p:cBhvr>
                                      <p:tavLst>
                                        <p:tav tm="0">
                                          <p:val>
                                            <p:strVal val="0-#ppt_w/2"/>
                                          </p:val>
                                        </p:tav>
                                        <p:tav tm="100000">
                                          <p:val>
                                            <p:strVal val="#ppt_x"/>
                                          </p:val>
                                        </p:tav>
                                      </p:tavLst>
                                    </p:anim>
                                    <p:anim calcmode="lin" valueType="num">
                                      <p:cBhvr additive="base">
                                        <p:cTn id="64" dur="500" fill="hold"/>
                                        <p:tgtEl>
                                          <p:spTgt spid="56424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64256"/>
                                        </p:tgtEl>
                                        <p:attrNameLst>
                                          <p:attrName>style.visibility</p:attrName>
                                        </p:attrNameLst>
                                      </p:cBhvr>
                                      <p:to>
                                        <p:strVal val="visible"/>
                                      </p:to>
                                    </p:set>
                                    <p:anim calcmode="lin" valueType="num">
                                      <p:cBhvr additive="base">
                                        <p:cTn id="69" dur="500" fill="hold"/>
                                        <p:tgtEl>
                                          <p:spTgt spid="564256"/>
                                        </p:tgtEl>
                                        <p:attrNameLst>
                                          <p:attrName>ppt_x</p:attrName>
                                        </p:attrNameLst>
                                      </p:cBhvr>
                                      <p:tavLst>
                                        <p:tav tm="0">
                                          <p:val>
                                            <p:strVal val="#ppt_x"/>
                                          </p:val>
                                        </p:tav>
                                        <p:tav tm="100000">
                                          <p:val>
                                            <p:strVal val="#ppt_x"/>
                                          </p:val>
                                        </p:tav>
                                      </p:tavLst>
                                    </p:anim>
                                    <p:anim calcmode="lin" valueType="num">
                                      <p:cBhvr additive="base">
                                        <p:cTn id="70" dur="500" fill="hold"/>
                                        <p:tgtEl>
                                          <p:spTgt spid="56425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64238"/>
                                        </p:tgtEl>
                                        <p:attrNameLst>
                                          <p:attrName>style.visibility</p:attrName>
                                        </p:attrNameLst>
                                      </p:cBhvr>
                                      <p:to>
                                        <p:strVal val="visible"/>
                                      </p:to>
                                    </p:set>
                                    <p:anim calcmode="lin" valueType="num">
                                      <p:cBhvr additive="base">
                                        <p:cTn id="73" dur="500" fill="hold"/>
                                        <p:tgtEl>
                                          <p:spTgt spid="564238"/>
                                        </p:tgtEl>
                                        <p:attrNameLst>
                                          <p:attrName>ppt_x</p:attrName>
                                        </p:attrNameLst>
                                      </p:cBhvr>
                                      <p:tavLst>
                                        <p:tav tm="0">
                                          <p:val>
                                            <p:strVal val="#ppt_x"/>
                                          </p:val>
                                        </p:tav>
                                        <p:tav tm="100000">
                                          <p:val>
                                            <p:strVal val="#ppt_x"/>
                                          </p:val>
                                        </p:tav>
                                      </p:tavLst>
                                    </p:anim>
                                    <p:anim calcmode="lin" valueType="num">
                                      <p:cBhvr additive="base">
                                        <p:cTn id="74" dur="500" fill="hold"/>
                                        <p:tgtEl>
                                          <p:spTgt spid="56423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64258"/>
                                        </p:tgtEl>
                                        <p:attrNameLst>
                                          <p:attrName>style.visibility</p:attrName>
                                        </p:attrNameLst>
                                      </p:cBhvr>
                                      <p:to>
                                        <p:strVal val="visible"/>
                                      </p:to>
                                    </p:set>
                                    <p:anim calcmode="lin" valueType="num">
                                      <p:cBhvr additive="base">
                                        <p:cTn id="79" dur="500" fill="hold"/>
                                        <p:tgtEl>
                                          <p:spTgt spid="564258"/>
                                        </p:tgtEl>
                                        <p:attrNameLst>
                                          <p:attrName>ppt_x</p:attrName>
                                        </p:attrNameLst>
                                      </p:cBhvr>
                                      <p:tavLst>
                                        <p:tav tm="0">
                                          <p:val>
                                            <p:strVal val="0-#ppt_w/2"/>
                                          </p:val>
                                        </p:tav>
                                        <p:tav tm="100000">
                                          <p:val>
                                            <p:strVal val="#ppt_x"/>
                                          </p:val>
                                        </p:tav>
                                      </p:tavLst>
                                    </p:anim>
                                    <p:anim calcmode="lin" valueType="num">
                                      <p:cBhvr additive="base">
                                        <p:cTn id="80" dur="500" fill="hold"/>
                                        <p:tgtEl>
                                          <p:spTgt spid="564258"/>
                                        </p:tgtEl>
                                        <p:attrNameLst>
                                          <p:attrName>ppt_y</p:attrName>
                                        </p:attrNameLst>
                                      </p:cBhvr>
                                      <p:tavLst>
                                        <p:tav tm="0">
                                          <p:val>
                                            <p:strVal val="#ppt_y"/>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64235"/>
                                        </p:tgtEl>
                                        <p:attrNameLst>
                                          <p:attrName>style.visibility</p:attrName>
                                        </p:attrNameLst>
                                      </p:cBhvr>
                                      <p:to>
                                        <p:strVal val="visible"/>
                                      </p:to>
                                    </p:set>
                                    <p:anim calcmode="lin" valueType="num">
                                      <p:cBhvr additive="base">
                                        <p:cTn id="83" dur="500" fill="hold"/>
                                        <p:tgtEl>
                                          <p:spTgt spid="564235"/>
                                        </p:tgtEl>
                                        <p:attrNameLst>
                                          <p:attrName>ppt_x</p:attrName>
                                        </p:attrNameLst>
                                      </p:cBhvr>
                                      <p:tavLst>
                                        <p:tav tm="0">
                                          <p:val>
                                            <p:strVal val="#ppt_x"/>
                                          </p:val>
                                        </p:tav>
                                        <p:tav tm="100000">
                                          <p:val>
                                            <p:strVal val="#ppt_x"/>
                                          </p:val>
                                        </p:tav>
                                      </p:tavLst>
                                    </p:anim>
                                    <p:anim calcmode="lin" valueType="num">
                                      <p:cBhvr additive="base">
                                        <p:cTn id="84" dur="500" fill="hold"/>
                                        <p:tgtEl>
                                          <p:spTgt spid="56423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64236"/>
                                        </p:tgtEl>
                                        <p:attrNameLst>
                                          <p:attrName>style.visibility</p:attrName>
                                        </p:attrNameLst>
                                      </p:cBhvr>
                                      <p:to>
                                        <p:strVal val="visible"/>
                                      </p:to>
                                    </p:set>
                                    <p:anim calcmode="lin" valueType="num">
                                      <p:cBhvr additive="base">
                                        <p:cTn id="87" dur="500" fill="hold"/>
                                        <p:tgtEl>
                                          <p:spTgt spid="564236"/>
                                        </p:tgtEl>
                                        <p:attrNameLst>
                                          <p:attrName>ppt_x</p:attrName>
                                        </p:attrNameLst>
                                      </p:cBhvr>
                                      <p:tavLst>
                                        <p:tav tm="0">
                                          <p:val>
                                            <p:strVal val="#ppt_x"/>
                                          </p:val>
                                        </p:tav>
                                        <p:tav tm="100000">
                                          <p:val>
                                            <p:strVal val="#ppt_x"/>
                                          </p:val>
                                        </p:tav>
                                      </p:tavLst>
                                    </p:anim>
                                    <p:anim calcmode="lin" valueType="num">
                                      <p:cBhvr additive="base">
                                        <p:cTn id="88" dur="500" fill="hold"/>
                                        <p:tgtEl>
                                          <p:spTgt spid="564236"/>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4" presetClass="entr" presetSubtype="16" fill="hold" grpId="0" nodeType="afterEffect">
                                  <p:stCondLst>
                                    <p:cond delay="0"/>
                                  </p:stCondLst>
                                  <p:childTnLst>
                                    <p:set>
                                      <p:cBhvr>
                                        <p:cTn id="91" dur="1" fill="hold">
                                          <p:stCondLst>
                                            <p:cond delay="0"/>
                                          </p:stCondLst>
                                        </p:cTn>
                                        <p:tgtEl>
                                          <p:spTgt spid="564257"/>
                                        </p:tgtEl>
                                        <p:attrNameLst>
                                          <p:attrName>style.visibility</p:attrName>
                                        </p:attrNameLst>
                                      </p:cBhvr>
                                      <p:to>
                                        <p:strVal val="visible"/>
                                      </p:to>
                                    </p:set>
                                    <p:animEffect transition="in" filter="box(in)">
                                      <p:cBhvr>
                                        <p:cTn id="92" dur="500"/>
                                        <p:tgtEl>
                                          <p:spTgt spid="564257"/>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564260"/>
                                        </p:tgtEl>
                                        <p:attrNameLst>
                                          <p:attrName>style.visibility</p:attrName>
                                        </p:attrNameLst>
                                      </p:cBhvr>
                                      <p:to>
                                        <p:strVal val="visible"/>
                                      </p:to>
                                    </p:set>
                                    <p:anim calcmode="lin" valueType="num">
                                      <p:cBhvr additive="base">
                                        <p:cTn id="97" dur="500" fill="hold"/>
                                        <p:tgtEl>
                                          <p:spTgt spid="564260"/>
                                        </p:tgtEl>
                                        <p:attrNameLst>
                                          <p:attrName>ppt_x</p:attrName>
                                        </p:attrNameLst>
                                      </p:cBhvr>
                                      <p:tavLst>
                                        <p:tav tm="0">
                                          <p:val>
                                            <p:strVal val="0-#ppt_w/2"/>
                                          </p:val>
                                        </p:tav>
                                        <p:tav tm="100000">
                                          <p:val>
                                            <p:strVal val="#ppt_x"/>
                                          </p:val>
                                        </p:tav>
                                      </p:tavLst>
                                    </p:anim>
                                    <p:anim calcmode="lin" valueType="num">
                                      <p:cBhvr additive="base">
                                        <p:cTn id="98" dur="500" fill="hold"/>
                                        <p:tgtEl>
                                          <p:spTgt spid="564260"/>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564270"/>
                                        </p:tgtEl>
                                        <p:attrNameLst>
                                          <p:attrName>style.visibility</p:attrName>
                                        </p:attrNameLst>
                                      </p:cBhvr>
                                      <p:to>
                                        <p:strVal val="visible"/>
                                      </p:to>
                                    </p:set>
                                    <p:anim calcmode="lin" valueType="num">
                                      <p:cBhvr additive="base">
                                        <p:cTn id="101" dur="500" fill="hold"/>
                                        <p:tgtEl>
                                          <p:spTgt spid="564270"/>
                                        </p:tgtEl>
                                        <p:attrNameLst>
                                          <p:attrName>ppt_x</p:attrName>
                                        </p:attrNameLst>
                                      </p:cBhvr>
                                      <p:tavLst>
                                        <p:tav tm="0">
                                          <p:val>
                                            <p:strVal val="0-#ppt_w/2"/>
                                          </p:val>
                                        </p:tav>
                                        <p:tav tm="100000">
                                          <p:val>
                                            <p:strVal val="#ppt_x"/>
                                          </p:val>
                                        </p:tav>
                                      </p:tavLst>
                                    </p:anim>
                                    <p:anim calcmode="lin" valueType="num">
                                      <p:cBhvr additive="base">
                                        <p:cTn id="102" dur="500" fill="hold"/>
                                        <p:tgtEl>
                                          <p:spTgt spid="564270"/>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564287"/>
                                        </p:tgtEl>
                                        <p:attrNameLst>
                                          <p:attrName>style.visibility</p:attrName>
                                        </p:attrNameLst>
                                      </p:cBhvr>
                                      <p:to>
                                        <p:strVal val="visible"/>
                                      </p:to>
                                    </p:set>
                                    <p:anim calcmode="lin" valueType="num">
                                      <p:cBhvr additive="base">
                                        <p:cTn id="107" dur="500" fill="hold"/>
                                        <p:tgtEl>
                                          <p:spTgt spid="564287"/>
                                        </p:tgtEl>
                                        <p:attrNameLst>
                                          <p:attrName>ppt_x</p:attrName>
                                        </p:attrNameLst>
                                      </p:cBhvr>
                                      <p:tavLst>
                                        <p:tav tm="0">
                                          <p:val>
                                            <p:strVal val="#ppt_x"/>
                                          </p:val>
                                        </p:tav>
                                        <p:tav tm="100000">
                                          <p:val>
                                            <p:strVal val="#ppt_x"/>
                                          </p:val>
                                        </p:tav>
                                      </p:tavLst>
                                    </p:anim>
                                    <p:anim calcmode="lin" valueType="num">
                                      <p:cBhvr additive="base">
                                        <p:cTn id="108" dur="500" fill="hold"/>
                                        <p:tgtEl>
                                          <p:spTgt spid="56428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64286"/>
                                        </p:tgtEl>
                                        <p:attrNameLst>
                                          <p:attrName>style.visibility</p:attrName>
                                        </p:attrNameLst>
                                      </p:cBhvr>
                                      <p:to>
                                        <p:strVal val="visible"/>
                                      </p:to>
                                    </p:set>
                                    <p:anim calcmode="lin" valueType="num">
                                      <p:cBhvr additive="base">
                                        <p:cTn id="111" dur="500" fill="hold"/>
                                        <p:tgtEl>
                                          <p:spTgt spid="564286"/>
                                        </p:tgtEl>
                                        <p:attrNameLst>
                                          <p:attrName>ppt_x</p:attrName>
                                        </p:attrNameLst>
                                      </p:cBhvr>
                                      <p:tavLst>
                                        <p:tav tm="0">
                                          <p:val>
                                            <p:strVal val="#ppt_x"/>
                                          </p:val>
                                        </p:tav>
                                        <p:tav tm="100000">
                                          <p:val>
                                            <p:strVal val="#ppt_x"/>
                                          </p:val>
                                        </p:tav>
                                      </p:tavLst>
                                    </p:anim>
                                    <p:anim calcmode="lin" valueType="num">
                                      <p:cBhvr additive="base">
                                        <p:cTn id="112" dur="500" fill="hold"/>
                                        <p:tgtEl>
                                          <p:spTgt spid="56428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564271"/>
                                        </p:tgtEl>
                                        <p:attrNameLst>
                                          <p:attrName>style.visibility</p:attrName>
                                        </p:attrNameLst>
                                      </p:cBhvr>
                                      <p:to>
                                        <p:strVal val="visible"/>
                                      </p:to>
                                    </p:set>
                                    <p:anim calcmode="lin" valueType="num">
                                      <p:cBhvr additive="base">
                                        <p:cTn id="117" dur="500" fill="hold"/>
                                        <p:tgtEl>
                                          <p:spTgt spid="564271"/>
                                        </p:tgtEl>
                                        <p:attrNameLst>
                                          <p:attrName>ppt_x</p:attrName>
                                        </p:attrNameLst>
                                      </p:cBhvr>
                                      <p:tavLst>
                                        <p:tav tm="0">
                                          <p:val>
                                            <p:strVal val="0-#ppt_w/2"/>
                                          </p:val>
                                        </p:tav>
                                        <p:tav tm="100000">
                                          <p:val>
                                            <p:strVal val="#ppt_x"/>
                                          </p:val>
                                        </p:tav>
                                      </p:tavLst>
                                    </p:anim>
                                    <p:anim calcmode="lin" valueType="num">
                                      <p:cBhvr additive="base">
                                        <p:cTn id="118" dur="500" fill="hold"/>
                                        <p:tgtEl>
                                          <p:spTgt spid="564271"/>
                                        </p:tgtEl>
                                        <p:attrNameLst>
                                          <p:attrName>ppt_y</p:attrName>
                                        </p:attrNameLst>
                                      </p:cBhvr>
                                      <p:tavLst>
                                        <p:tav tm="0">
                                          <p:val>
                                            <p:strVal val="#ppt_y"/>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564268"/>
                                        </p:tgtEl>
                                        <p:attrNameLst>
                                          <p:attrName>style.visibility</p:attrName>
                                        </p:attrNameLst>
                                      </p:cBhvr>
                                      <p:to>
                                        <p:strVal val="visible"/>
                                      </p:to>
                                    </p:set>
                                    <p:anim calcmode="lin" valueType="num">
                                      <p:cBhvr additive="base">
                                        <p:cTn id="121" dur="500" fill="hold"/>
                                        <p:tgtEl>
                                          <p:spTgt spid="564268"/>
                                        </p:tgtEl>
                                        <p:attrNameLst>
                                          <p:attrName>ppt_x</p:attrName>
                                        </p:attrNameLst>
                                      </p:cBhvr>
                                      <p:tavLst>
                                        <p:tav tm="0">
                                          <p:val>
                                            <p:strVal val="#ppt_x"/>
                                          </p:val>
                                        </p:tav>
                                        <p:tav tm="100000">
                                          <p:val>
                                            <p:strVal val="#ppt_x"/>
                                          </p:val>
                                        </p:tav>
                                      </p:tavLst>
                                    </p:anim>
                                    <p:anim calcmode="lin" valueType="num">
                                      <p:cBhvr additive="base">
                                        <p:cTn id="122" dur="500" fill="hold"/>
                                        <p:tgtEl>
                                          <p:spTgt spid="564268"/>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564269"/>
                                        </p:tgtEl>
                                        <p:attrNameLst>
                                          <p:attrName>style.visibility</p:attrName>
                                        </p:attrNameLst>
                                      </p:cBhvr>
                                      <p:to>
                                        <p:strVal val="visible"/>
                                      </p:to>
                                    </p:set>
                                    <p:anim calcmode="lin" valueType="num">
                                      <p:cBhvr additive="base">
                                        <p:cTn id="125" dur="500" fill="hold"/>
                                        <p:tgtEl>
                                          <p:spTgt spid="564269"/>
                                        </p:tgtEl>
                                        <p:attrNameLst>
                                          <p:attrName>ppt_x</p:attrName>
                                        </p:attrNameLst>
                                      </p:cBhvr>
                                      <p:tavLst>
                                        <p:tav tm="0">
                                          <p:val>
                                            <p:strVal val="#ppt_x"/>
                                          </p:val>
                                        </p:tav>
                                        <p:tav tm="100000">
                                          <p:val>
                                            <p:strVal val="#ppt_x"/>
                                          </p:val>
                                        </p:tav>
                                      </p:tavLst>
                                    </p:anim>
                                    <p:anim calcmode="lin" valueType="num">
                                      <p:cBhvr additive="base">
                                        <p:cTn id="126" dur="500" fill="hold"/>
                                        <p:tgtEl>
                                          <p:spTgt spid="564269"/>
                                        </p:tgtEl>
                                        <p:attrNameLst>
                                          <p:attrName>ppt_y</p:attrName>
                                        </p:attrNameLst>
                                      </p:cBhvr>
                                      <p:tavLst>
                                        <p:tav tm="0">
                                          <p:val>
                                            <p:strVal val="0-#ppt_h/2"/>
                                          </p:val>
                                        </p:tav>
                                        <p:tav tm="100000">
                                          <p:val>
                                            <p:strVal val="#ppt_y"/>
                                          </p:val>
                                        </p:tav>
                                      </p:tavLst>
                                    </p:anim>
                                  </p:childTnLst>
                                </p:cTn>
                              </p:par>
                            </p:childTnLst>
                          </p:cTn>
                        </p:par>
                        <p:par>
                          <p:cTn id="127" fill="hold">
                            <p:stCondLst>
                              <p:cond delay="500"/>
                            </p:stCondLst>
                            <p:childTnLst>
                              <p:par>
                                <p:cTn id="128" presetID="4" presetClass="entr" presetSubtype="16" fill="hold" grpId="0" nodeType="afterEffect">
                                  <p:stCondLst>
                                    <p:cond delay="0"/>
                                  </p:stCondLst>
                                  <p:childTnLst>
                                    <p:set>
                                      <p:cBhvr>
                                        <p:cTn id="129" dur="1" fill="hold">
                                          <p:stCondLst>
                                            <p:cond delay="0"/>
                                          </p:stCondLst>
                                        </p:cTn>
                                        <p:tgtEl>
                                          <p:spTgt spid="564259"/>
                                        </p:tgtEl>
                                        <p:attrNameLst>
                                          <p:attrName>style.visibility</p:attrName>
                                        </p:attrNameLst>
                                      </p:cBhvr>
                                      <p:to>
                                        <p:strVal val="visible"/>
                                      </p:to>
                                    </p:set>
                                    <p:animEffect transition="in" filter="box(in)">
                                      <p:cBhvr>
                                        <p:cTn id="130" dur="500"/>
                                        <p:tgtEl>
                                          <p:spTgt spid="564259"/>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nodeType="clickEffect">
                                  <p:stCondLst>
                                    <p:cond delay="0"/>
                                  </p:stCondLst>
                                  <p:childTnLst>
                                    <p:set>
                                      <p:cBhvr>
                                        <p:cTn id="134" dur="1" fill="hold">
                                          <p:stCondLst>
                                            <p:cond delay="0"/>
                                          </p:stCondLst>
                                        </p:cTn>
                                        <p:tgtEl>
                                          <p:spTgt spid="5"/>
                                        </p:tgtEl>
                                        <p:attrNameLst>
                                          <p:attrName>style.visibility</p:attrName>
                                        </p:attrNameLst>
                                      </p:cBhvr>
                                      <p:to>
                                        <p:strVal val="visible"/>
                                      </p:to>
                                    </p:set>
                                    <p:anim calcmode="lin" valueType="num">
                                      <p:cBhvr additive="base">
                                        <p:cTn id="135" dur="500" fill="hold"/>
                                        <p:tgtEl>
                                          <p:spTgt spid="5"/>
                                        </p:tgtEl>
                                        <p:attrNameLst>
                                          <p:attrName>ppt_x</p:attrName>
                                        </p:attrNameLst>
                                      </p:cBhvr>
                                      <p:tavLst>
                                        <p:tav tm="0">
                                          <p:val>
                                            <p:strVal val="1+#ppt_w/2"/>
                                          </p:val>
                                        </p:tav>
                                        <p:tav tm="100000">
                                          <p:val>
                                            <p:strVal val="#ppt_x"/>
                                          </p:val>
                                        </p:tav>
                                      </p:tavLst>
                                    </p:anim>
                                    <p:anim calcmode="lin" valueType="num">
                                      <p:cBhvr additive="base">
                                        <p:cTn id="136" dur="500" fill="hold"/>
                                        <p:tgtEl>
                                          <p:spTgt spid="5"/>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564272"/>
                                        </p:tgtEl>
                                        <p:attrNameLst>
                                          <p:attrName>style.visibility</p:attrName>
                                        </p:attrNameLst>
                                      </p:cBhvr>
                                      <p:to>
                                        <p:strVal val="visible"/>
                                      </p:to>
                                    </p:set>
                                    <p:anim calcmode="lin" valueType="num">
                                      <p:cBhvr additive="base">
                                        <p:cTn id="139" dur="500" fill="hold"/>
                                        <p:tgtEl>
                                          <p:spTgt spid="564272"/>
                                        </p:tgtEl>
                                        <p:attrNameLst>
                                          <p:attrName>ppt_x</p:attrName>
                                        </p:attrNameLst>
                                      </p:cBhvr>
                                      <p:tavLst>
                                        <p:tav tm="0">
                                          <p:val>
                                            <p:strVal val="1+#ppt_w/2"/>
                                          </p:val>
                                        </p:tav>
                                        <p:tav tm="100000">
                                          <p:val>
                                            <p:strVal val="#ppt_x"/>
                                          </p:val>
                                        </p:tav>
                                      </p:tavLst>
                                    </p:anim>
                                    <p:anim calcmode="lin" valueType="num">
                                      <p:cBhvr additive="base">
                                        <p:cTn id="140" dur="500" fill="hold"/>
                                        <p:tgtEl>
                                          <p:spTgt spid="564272"/>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564273"/>
                                        </p:tgtEl>
                                        <p:attrNameLst>
                                          <p:attrName>style.visibility</p:attrName>
                                        </p:attrNameLst>
                                      </p:cBhvr>
                                      <p:to>
                                        <p:strVal val="visible"/>
                                      </p:to>
                                    </p:set>
                                    <p:anim calcmode="lin" valueType="num">
                                      <p:cBhvr additive="base">
                                        <p:cTn id="143" dur="500" fill="hold"/>
                                        <p:tgtEl>
                                          <p:spTgt spid="564273"/>
                                        </p:tgtEl>
                                        <p:attrNameLst>
                                          <p:attrName>ppt_x</p:attrName>
                                        </p:attrNameLst>
                                      </p:cBhvr>
                                      <p:tavLst>
                                        <p:tav tm="0">
                                          <p:val>
                                            <p:strVal val="1+#ppt_w/2"/>
                                          </p:val>
                                        </p:tav>
                                        <p:tav tm="100000">
                                          <p:val>
                                            <p:strVal val="#ppt_x"/>
                                          </p:val>
                                        </p:tav>
                                      </p:tavLst>
                                    </p:anim>
                                    <p:anim calcmode="lin" valueType="num">
                                      <p:cBhvr additive="base">
                                        <p:cTn id="144" dur="500" fill="hold"/>
                                        <p:tgtEl>
                                          <p:spTgt spid="564273"/>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2" fill="hold" grpId="0" nodeType="clickEffect">
                                  <p:stCondLst>
                                    <p:cond delay="0"/>
                                  </p:stCondLst>
                                  <p:childTnLst>
                                    <p:set>
                                      <p:cBhvr>
                                        <p:cTn id="148" dur="1" fill="hold">
                                          <p:stCondLst>
                                            <p:cond delay="0"/>
                                          </p:stCondLst>
                                        </p:cTn>
                                        <p:tgtEl>
                                          <p:spTgt spid="564283"/>
                                        </p:tgtEl>
                                        <p:attrNameLst>
                                          <p:attrName>style.visibility</p:attrName>
                                        </p:attrNameLst>
                                      </p:cBhvr>
                                      <p:to>
                                        <p:strVal val="visible"/>
                                      </p:to>
                                    </p:set>
                                    <p:anim calcmode="lin" valueType="num">
                                      <p:cBhvr additive="base">
                                        <p:cTn id="149" dur="500" fill="hold"/>
                                        <p:tgtEl>
                                          <p:spTgt spid="564283"/>
                                        </p:tgtEl>
                                        <p:attrNameLst>
                                          <p:attrName>ppt_x</p:attrName>
                                        </p:attrNameLst>
                                      </p:cBhvr>
                                      <p:tavLst>
                                        <p:tav tm="0">
                                          <p:val>
                                            <p:strVal val="1+#ppt_w/2"/>
                                          </p:val>
                                        </p:tav>
                                        <p:tav tm="100000">
                                          <p:val>
                                            <p:strVal val="#ppt_x"/>
                                          </p:val>
                                        </p:tav>
                                      </p:tavLst>
                                    </p:anim>
                                    <p:anim calcmode="lin" valueType="num">
                                      <p:cBhvr additive="base">
                                        <p:cTn id="150" dur="500" fill="hold"/>
                                        <p:tgtEl>
                                          <p:spTgt spid="564283"/>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564239"/>
                                        </p:tgtEl>
                                        <p:attrNameLst>
                                          <p:attrName>style.visibility</p:attrName>
                                        </p:attrNameLst>
                                      </p:cBhvr>
                                      <p:to>
                                        <p:strVal val="visible"/>
                                      </p:to>
                                    </p:set>
                                    <p:anim calcmode="lin" valueType="num">
                                      <p:cBhvr additive="base">
                                        <p:cTn id="153" dur="500" fill="hold"/>
                                        <p:tgtEl>
                                          <p:spTgt spid="564239"/>
                                        </p:tgtEl>
                                        <p:attrNameLst>
                                          <p:attrName>ppt_x</p:attrName>
                                        </p:attrNameLst>
                                      </p:cBhvr>
                                      <p:tavLst>
                                        <p:tav tm="0">
                                          <p:val>
                                            <p:strVal val="1+#ppt_w/2"/>
                                          </p:val>
                                        </p:tav>
                                        <p:tav tm="100000">
                                          <p:val>
                                            <p:strVal val="#ppt_x"/>
                                          </p:val>
                                        </p:tav>
                                      </p:tavLst>
                                    </p:anim>
                                    <p:anim calcmode="lin" valueType="num">
                                      <p:cBhvr additive="base">
                                        <p:cTn id="154" dur="500" fill="hold"/>
                                        <p:tgtEl>
                                          <p:spTgt spid="564239"/>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2" fill="hold" grpId="0" nodeType="clickEffect">
                                  <p:stCondLst>
                                    <p:cond delay="0"/>
                                  </p:stCondLst>
                                  <p:childTnLst>
                                    <p:set>
                                      <p:cBhvr>
                                        <p:cTn id="158" dur="1" fill="hold">
                                          <p:stCondLst>
                                            <p:cond delay="0"/>
                                          </p:stCondLst>
                                        </p:cTn>
                                        <p:tgtEl>
                                          <p:spTgt spid="564279"/>
                                        </p:tgtEl>
                                        <p:attrNameLst>
                                          <p:attrName>style.visibility</p:attrName>
                                        </p:attrNameLst>
                                      </p:cBhvr>
                                      <p:to>
                                        <p:strVal val="visible"/>
                                      </p:to>
                                    </p:set>
                                    <p:anim calcmode="lin" valueType="num">
                                      <p:cBhvr additive="base">
                                        <p:cTn id="159" dur="500" fill="hold"/>
                                        <p:tgtEl>
                                          <p:spTgt spid="564279"/>
                                        </p:tgtEl>
                                        <p:attrNameLst>
                                          <p:attrName>ppt_x</p:attrName>
                                        </p:attrNameLst>
                                      </p:cBhvr>
                                      <p:tavLst>
                                        <p:tav tm="0">
                                          <p:val>
                                            <p:strVal val="1+#ppt_w/2"/>
                                          </p:val>
                                        </p:tav>
                                        <p:tav tm="100000">
                                          <p:val>
                                            <p:strVal val="#ppt_x"/>
                                          </p:val>
                                        </p:tav>
                                      </p:tavLst>
                                    </p:anim>
                                    <p:anim calcmode="lin" valueType="num">
                                      <p:cBhvr additive="base">
                                        <p:cTn id="160" dur="500" fill="hold"/>
                                        <p:tgtEl>
                                          <p:spTgt spid="564279"/>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564284"/>
                                        </p:tgtEl>
                                        <p:attrNameLst>
                                          <p:attrName>style.visibility</p:attrName>
                                        </p:attrNameLst>
                                      </p:cBhvr>
                                      <p:to>
                                        <p:strVal val="visible"/>
                                      </p:to>
                                    </p:set>
                                    <p:anim calcmode="lin" valueType="num">
                                      <p:cBhvr additive="base">
                                        <p:cTn id="163" dur="500" fill="hold"/>
                                        <p:tgtEl>
                                          <p:spTgt spid="564284"/>
                                        </p:tgtEl>
                                        <p:attrNameLst>
                                          <p:attrName>ppt_x</p:attrName>
                                        </p:attrNameLst>
                                      </p:cBhvr>
                                      <p:tavLst>
                                        <p:tav tm="0">
                                          <p:val>
                                            <p:strVal val="1+#ppt_w/2"/>
                                          </p:val>
                                        </p:tav>
                                        <p:tav tm="100000">
                                          <p:val>
                                            <p:strVal val="#ppt_x"/>
                                          </p:val>
                                        </p:tav>
                                      </p:tavLst>
                                    </p:anim>
                                    <p:anim calcmode="lin" valueType="num">
                                      <p:cBhvr additive="base">
                                        <p:cTn id="164" dur="500" fill="hold"/>
                                        <p:tgtEl>
                                          <p:spTgt spid="564284"/>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564285"/>
                                        </p:tgtEl>
                                        <p:attrNameLst>
                                          <p:attrName>style.visibility</p:attrName>
                                        </p:attrNameLst>
                                      </p:cBhvr>
                                      <p:to>
                                        <p:strVal val="visible"/>
                                      </p:to>
                                    </p:set>
                                    <p:anim calcmode="lin" valueType="num">
                                      <p:cBhvr additive="base">
                                        <p:cTn id="167" dur="500" fill="hold"/>
                                        <p:tgtEl>
                                          <p:spTgt spid="564285"/>
                                        </p:tgtEl>
                                        <p:attrNameLst>
                                          <p:attrName>ppt_x</p:attrName>
                                        </p:attrNameLst>
                                      </p:cBhvr>
                                      <p:tavLst>
                                        <p:tav tm="0">
                                          <p:val>
                                            <p:strVal val="1+#ppt_w/2"/>
                                          </p:val>
                                        </p:tav>
                                        <p:tav tm="100000">
                                          <p:val>
                                            <p:strVal val="#ppt_x"/>
                                          </p:val>
                                        </p:tav>
                                      </p:tavLst>
                                    </p:anim>
                                    <p:anim calcmode="lin" valueType="num">
                                      <p:cBhvr additive="base">
                                        <p:cTn id="168" dur="500" fill="hold"/>
                                        <p:tgtEl>
                                          <p:spTgt spid="564285"/>
                                        </p:tgtEl>
                                        <p:attrNameLst>
                                          <p:attrName>ppt_y</p:attrName>
                                        </p:attrNameLst>
                                      </p:cBhvr>
                                      <p:tavLst>
                                        <p:tav tm="0">
                                          <p:val>
                                            <p:strVal val="#ppt_y"/>
                                          </p:val>
                                        </p:tav>
                                        <p:tav tm="100000">
                                          <p:val>
                                            <p:strVal val="#ppt_y"/>
                                          </p:val>
                                        </p:tav>
                                      </p:tavLst>
                                    </p:anim>
                                  </p:childTnLst>
                                </p:cTn>
                              </p:par>
                            </p:childTnLst>
                          </p:cTn>
                        </p:par>
                        <p:par>
                          <p:cTn id="169" fill="hold">
                            <p:stCondLst>
                              <p:cond delay="500"/>
                            </p:stCondLst>
                            <p:childTnLst>
                              <p:par>
                                <p:cTn id="170" presetID="4" presetClass="entr" presetSubtype="16" fill="hold" grpId="0" nodeType="afterEffect">
                                  <p:stCondLst>
                                    <p:cond delay="0"/>
                                  </p:stCondLst>
                                  <p:childTnLst>
                                    <p:set>
                                      <p:cBhvr>
                                        <p:cTn id="171" dur="1" fill="hold">
                                          <p:stCondLst>
                                            <p:cond delay="0"/>
                                          </p:stCondLst>
                                        </p:cTn>
                                        <p:tgtEl>
                                          <p:spTgt spid="564278"/>
                                        </p:tgtEl>
                                        <p:attrNameLst>
                                          <p:attrName>style.visibility</p:attrName>
                                        </p:attrNameLst>
                                      </p:cBhvr>
                                      <p:to>
                                        <p:strVal val="visible"/>
                                      </p:to>
                                    </p:set>
                                    <p:animEffect transition="in" filter="box(in)">
                                      <p:cBhvr>
                                        <p:cTn id="172" dur="500"/>
                                        <p:tgtEl>
                                          <p:spTgt spid="564278"/>
                                        </p:tgtEl>
                                      </p:cBhvr>
                                    </p:animEffect>
                                  </p:childTnLst>
                                </p:cTn>
                              </p:par>
                            </p:childTnLst>
                          </p:cTn>
                        </p:par>
                      </p:childTnLst>
                    </p:cTn>
                  </p:par>
                  <p:par>
                    <p:cTn id="173" fill="hold">
                      <p:stCondLst>
                        <p:cond delay="indefinite"/>
                      </p:stCondLst>
                      <p:childTnLst>
                        <p:par>
                          <p:cTn id="174" fill="hold">
                            <p:stCondLst>
                              <p:cond delay="0"/>
                            </p:stCondLst>
                            <p:childTnLst>
                              <p:par>
                                <p:cTn id="175" presetID="2" presetClass="entr" presetSubtype="2" fill="hold" nodeType="clickEffect">
                                  <p:stCondLst>
                                    <p:cond delay="0"/>
                                  </p:stCondLst>
                                  <p:childTnLst>
                                    <p:set>
                                      <p:cBhvr>
                                        <p:cTn id="176" dur="1" fill="hold">
                                          <p:stCondLst>
                                            <p:cond delay="0"/>
                                          </p:stCondLst>
                                        </p:cTn>
                                        <p:tgtEl>
                                          <p:spTgt spid="8"/>
                                        </p:tgtEl>
                                        <p:attrNameLst>
                                          <p:attrName>style.visibility</p:attrName>
                                        </p:attrNameLst>
                                      </p:cBhvr>
                                      <p:to>
                                        <p:strVal val="visible"/>
                                      </p:to>
                                    </p:set>
                                    <p:anim calcmode="lin" valueType="num">
                                      <p:cBhvr additive="base">
                                        <p:cTn id="177" dur="500" fill="hold"/>
                                        <p:tgtEl>
                                          <p:spTgt spid="8"/>
                                        </p:tgtEl>
                                        <p:attrNameLst>
                                          <p:attrName>ppt_x</p:attrName>
                                        </p:attrNameLst>
                                      </p:cBhvr>
                                      <p:tavLst>
                                        <p:tav tm="0">
                                          <p:val>
                                            <p:strVal val="1+#ppt_w/2"/>
                                          </p:val>
                                        </p:tav>
                                        <p:tav tm="100000">
                                          <p:val>
                                            <p:strVal val="#ppt_x"/>
                                          </p:val>
                                        </p:tav>
                                      </p:tavLst>
                                    </p:anim>
                                    <p:anim calcmode="lin" valueType="num">
                                      <p:cBhvr additive="base">
                                        <p:cTn id="178" dur="500" fill="hold"/>
                                        <p:tgtEl>
                                          <p:spTgt spid="8"/>
                                        </p:tgtEl>
                                        <p:attrNameLst>
                                          <p:attrName>ppt_y</p:attrName>
                                        </p:attrNameLst>
                                      </p:cBhvr>
                                      <p:tavLst>
                                        <p:tav tm="0">
                                          <p:val>
                                            <p:strVal val="#ppt_y"/>
                                          </p:val>
                                        </p:tav>
                                        <p:tav tm="100000">
                                          <p:val>
                                            <p:strVal val="#ppt_y"/>
                                          </p:val>
                                        </p:tav>
                                      </p:tavLst>
                                    </p:anim>
                                  </p:childTnLst>
                                </p:cTn>
                              </p:par>
                              <p:par>
                                <p:cTn id="179" presetID="2" presetClass="entr" presetSubtype="2" fill="hold" nodeType="withEffect">
                                  <p:stCondLst>
                                    <p:cond delay="0"/>
                                  </p:stCondLst>
                                  <p:childTnLst>
                                    <p:set>
                                      <p:cBhvr>
                                        <p:cTn id="180" dur="1" fill="hold">
                                          <p:stCondLst>
                                            <p:cond delay="0"/>
                                          </p:stCondLst>
                                        </p:cTn>
                                        <p:tgtEl>
                                          <p:spTgt spid="4"/>
                                        </p:tgtEl>
                                        <p:attrNameLst>
                                          <p:attrName>style.visibility</p:attrName>
                                        </p:attrNameLst>
                                      </p:cBhvr>
                                      <p:to>
                                        <p:strVal val="visible"/>
                                      </p:to>
                                    </p:set>
                                    <p:anim calcmode="lin" valueType="num">
                                      <p:cBhvr additive="base">
                                        <p:cTn id="181" dur="500" fill="hold"/>
                                        <p:tgtEl>
                                          <p:spTgt spid="4"/>
                                        </p:tgtEl>
                                        <p:attrNameLst>
                                          <p:attrName>ppt_x</p:attrName>
                                        </p:attrNameLst>
                                      </p:cBhvr>
                                      <p:tavLst>
                                        <p:tav tm="0">
                                          <p:val>
                                            <p:strVal val="1+#ppt_w/2"/>
                                          </p:val>
                                        </p:tav>
                                        <p:tav tm="100000">
                                          <p:val>
                                            <p:strVal val="#ppt_x"/>
                                          </p:val>
                                        </p:tav>
                                      </p:tavLst>
                                    </p:anim>
                                    <p:anim calcmode="lin" valueType="num">
                                      <p:cBhvr additive="base">
                                        <p:cTn id="182" dur="500" fill="hold"/>
                                        <p:tgtEl>
                                          <p:spTgt spid="4"/>
                                        </p:tgtEl>
                                        <p:attrNameLst>
                                          <p:attrName>ppt_y</p:attrName>
                                        </p:attrNameLst>
                                      </p:cBhvr>
                                      <p:tavLst>
                                        <p:tav tm="0">
                                          <p:val>
                                            <p:strVal val="#ppt_y"/>
                                          </p:val>
                                        </p:tav>
                                        <p:tav tm="100000">
                                          <p:val>
                                            <p:strVal val="#ppt_y"/>
                                          </p:val>
                                        </p:tav>
                                      </p:tavLst>
                                    </p:anim>
                                  </p:childTnLst>
                                </p:cTn>
                              </p:par>
                            </p:childTnLst>
                          </p:cTn>
                        </p:par>
                        <p:par>
                          <p:cTn id="183" fill="hold">
                            <p:stCondLst>
                              <p:cond delay="500"/>
                            </p:stCondLst>
                            <p:childTnLst>
                              <p:par>
                                <p:cTn id="184" presetID="2" presetClass="entr" presetSubtype="4" fill="hold" nodeType="afterEffect">
                                  <p:stCondLst>
                                    <p:cond delay="0"/>
                                  </p:stCondLst>
                                  <p:childTnLst>
                                    <p:set>
                                      <p:cBhvr>
                                        <p:cTn id="185" dur="1" fill="hold">
                                          <p:stCondLst>
                                            <p:cond delay="0"/>
                                          </p:stCondLst>
                                        </p:cTn>
                                        <p:tgtEl>
                                          <p:spTgt spid="564255">
                                            <p:txEl>
                                              <p:pRg st="0" end="0"/>
                                            </p:txEl>
                                          </p:spTgt>
                                        </p:tgtEl>
                                        <p:attrNameLst>
                                          <p:attrName>style.visibility</p:attrName>
                                        </p:attrNameLst>
                                      </p:cBhvr>
                                      <p:to>
                                        <p:strVal val="visible"/>
                                      </p:to>
                                    </p:set>
                                    <p:anim calcmode="lin" valueType="num">
                                      <p:cBhvr additive="base">
                                        <p:cTn id="186" dur="500" fill="hold"/>
                                        <p:tgtEl>
                                          <p:spTgt spid="564255">
                                            <p:txEl>
                                              <p:pRg st="0" end="0"/>
                                            </p:txEl>
                                          </p:spTgt>
                                        </p:tgtEl>
                                        <p:attrNameLst>
                                          <p:attrName>ppt_x</p:attrName>
                                        </p:attrNameLst>
                                      </p:cBhvr>
                                      <p:tavLst>
                                        <p:tav tm="0">
                                          <p:val>
                                            <p:strVal val="#ppt_x"/>
                                          </p:val>
                                        </p:tav>
                                        <p:tav tm="100000">
                                          <p:val>
                                            <p:strVal val="#ppt_x"/>
                                          </p:val>
                                        </p:tav>
                                      </p:tavLst>
                                    </p:anim>
                                    <p:anim calcmode="lin" valueType="num">
                                      <p:cBhvr additive="base">
                                        <p:cTn id="187" dur="500" fill="hold"/>
                                        <p:tgtEl>
                                          <p:spTgt spid="5642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2" presetClass="entr" presetSubtype="4" fill="hold" grpId="0" nodeType="clickEffect">
                                  <p:stCondLst>
                                    <p:cond delay="0"/>
                                  </p:stCondLst>
                                  <p:childTnLst>
                                    <p:set>
                                      <p:cBhvr>
                                        <p:cTn id="191" dur="1" fill="hold">
                                          <p:stCondLst>
                                            <p:cond delay="0"/>
                                          </p:stCondLst>
                                        </p:cTn>
                                        <p:tgtEl>
                                          <p:spTgt spid="564267"/>
                                        </p:tgtEl>
                                        <p:attrNameLst>
                                          <p:attrName>style.visibility</p:attrName>
                                        </p:attrNameLst>
                                      </p:cBhvr>
                                      <p:to>
                                        <p:strVal val="visible"/>
                                      </p:to>
                                    </p:set>
                                    <p:anim calcmode="lin" valueType="num">
                                      <p:cBhvr additive="base">
                                        <p:cTn id="192" dur="500" fill="hold"/>
                                        <p:tgtEl>
                                          <p:spTgt spid="564267"/>
                                        </p:tgtEl>
                                        <p:attrNameLst>
                                          <p:attrName>ppt_x</p:attrName>
                                        </p:attrNameLst>
                                      </p:cBhvr>
                                      <p:tavLst>
                                        <p:tav tm="0">
                                          <p:val>
                                            <p:strVal val="#ppt_x"/>
                                          </p:val>
                                        </p:tav>
                                        <p:tav tm="100000">
                                          <p:val>
                                            <p:strVal val="#ppt_x"/>
                                          </p:val>
                                        </p:tav>
                                      </p:tavLst>
                                    </p:anim>
                                    <p:anim calcmode="lin" valueType="num">
                                      <p:cBhvr additive="base">
                                        <p:cTn id="193" dur="500" fill="hold"/>
                                        <p:tgtEl>
                                          <p:spTgt spid="564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2" grpId="0" animBg="1"/>
      <p:bldP spid="564233" grpId="0" animBg="1"/>
      <p:bldP spid="564234" grpId="0" animBg="1"/>
      <p:bldP spid="564235" grpId="0" animBg="1"/>
      <p:bldP spid="564236" grpId="0"/>
      <p:bldP spid="564237" grpId="0" animBg="1"/>
      <p:bldP spid="564238" grpId="0"/>
      <p:bldP spid="564239" grpId="0" animBg="1"/>
      <p:bldP spid="564240" grpId="0" animBg="1"/>
      <p:bldP spid="564247" grpId="0" animBg="1"/>
      <p:bldP spid="564248" grpId="0" animBg="1"/>
      <p:bldP spid="564256" grpId="0" animBg="1"/>
      <p:bldP spid="564257" grpId="0" animBg="1"/>
      <p:bldP spid="564258" grpId="0" animBg="1"/>
      <p:bldP spid="564259" grpId="0" animBg="1"/>
      <p:bldP spid="564260" grpId="0" animBg="1"/>
      <p:bldP spid="564267" grpId="0" animBg="1"/>
      <p:bldP spid="564268" grpId="0" animBg="1"/>
      <p:bldP spid="564269" grpId="0"/>
      <p:bldP spid="564270" grpId="0" animBg="1"/>
      <p:bldP spid="564271" grpId="0" animBg="1"/>
      <p:bldP spid="564272" grpId="0" animBg="1"/>
      <p:bldP spid="564273" grpId="0" animBg="1"/>
      <p:bldP spid="564274" grpId="0" animBg="1"/>
      <p:bldP spid="564275" grpId="0" animBg="1"/>
      <p:bldP spid="564276" grpId="0"/>
      <p:bldP spid="564277" grpId="0" animBg="1"/>
      <p:bldP spid="564278" grpId="0" animBg="1"/>
      <p:bldP spid="564279" grpId="0" animBg="1"/>
      <p:bldP spid="564283" grpId="0" animBg="1"/>
      <p:bldP spid="564284" grpId="0" animBg="1"/>
      <p:bldP spid="564285" grpId="0"/>
      <p:bldP spid="564286" grpId="0"/>
      <p:bldP spid="564287"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normAutofit/>
          </a:bodyPr>
          <a:lstStyle/>
          <a:p>
            <a:r>
              <a:rPr lang="zh-CN" altLang="en-US" smtClean="0"/>
              <a:t>（无签名）消息认证保证完整性</a:t>
            </a:r>
            <a:r>
              <a:rPr lang="en-US" altLang="zh-CN" dirty="0" smtClean="0"/>
              <a:t>/</a:t>
            </a:r>
            <a:r>
              <a:rPr lang="zh-CN" altLang="en-US" dirty="0" smtClean="0"/>
              <a:t>真实性：</a:t>
            </a:r>
            <a:endParaRPr lang="en-US" altLang="zh-CN" dirty="0" smtClean="0"/>
          </a:p>
          <a:p>
            <a:pPr lvl="1"/>
            <a:r>
              <a:rPr lang="zh-CN" altLang="en-US" dirty="0" smtClean="0"/>
              <a:t>保护</a:t>
            </a:r>
            <a:r>
              <a:rPr lang="zh-CN" altLang="en-US" dirty="0"/>
              <a:t>通信双方数据交换不被第三方</a:t>
            </a:r>
            <a:r>
              <a:rPr lang="zh-CN" altLang="en-US" dirty="0" smtClean="0"/>
              <a:t>侵犯</a:t>
            </a:r>
            <a:endParaRPr lang="en-US" altLang="zh-CN" dirty="0" smtClean="0"/>
          </a:p>
          <a:p>
            <a:r>
              <a:rPr lang="zh-CN" altLang="en-US" dirty="0" smtClean="0"/>
              <a:t>不保证不可否认性，通信双方相互欺骗，如：</a:t>
            </a:r>
            <a:endParaRPr lang="en-US" altLang="zh-CN" dirty="0" smtClean="0"/>
          </a:p>
          <a:p>
            <a:pPr lvl="1"/>
            <a:r>
              <a:rPr lang="en-US" altLang="zh-CN" dirty="0" smtClean="0"/>
              <a:t>B</a:t>
            </a:r>
            <a:r>
              <a:rPr lang="zh-CN" altLang="en-US" dirty="0" smtClean="0"/>
              <a:t>伪造消息，声称从</a:t>
            </a:r>
            <a:r>
              <a:rPr lang="en-US" altLang="zh-CN" dirty="0" smtClean="0"/>
              <a:t>A</a:t>
            </a:r>
            <a:r>
              <a:rPr lang="zh-CN" altLang="zh-CN" dirty="0" smtClean="0"/>
              <a:t>收到的</a:t>
            </a:r>
            <a:r>
              <a:rPr lang="zh-CN" altLang="en-US" dirty="0"/>
              <a:t>。</a:t>
            </a:r>
            <a:endParaRPr lang="zh-CN" altLang="zh-CN" dirty="0" smtClean="0"/>
          </a:p>
          <a:p>
            <a:pPr lvl="1"/>
            <a:r>
              <a:rPr lang="en-US" altLang="zh-CN" dirty="0" smtClean="0"/>
              <a:t>B</a:t>
            </a:r>
            <a:r>
              <a:rPr lang="zh-CN" altLang="en-US" dirty="0" smtClean="0"/>
              <a:t>收到</a:t>
            </a:r>
            <a:r>
              <a:rPr lang="en-US" altLang="zh-CN" dirty="0" smtClean="0"/>
              <a:t>A</a:t>
            </a:r>
            <a:r>
              <a:rPr lang="zh-CN" altLang="zh-CN" dirty="0" smtClean="0"/>
              <a:t>发</a:t>
            </a:r>
            <a:r>
              <a:rPr lang="zh-CN" altLang="en-US" dirty="0" smtClean="0"/>
              <a:t>送的</a:t>
            </a:r>
            <a:r>
              <a:rPr lang="zh-CN" altLang="zh-CN" dirty="0" smtClean="0"/>
              <a:t>消息，</a:t>
            </a:r>
            <a:r>
              <a:rPr lang="en-US" altLang="zh-CN" dirty="0" smtClean="0"/>
              <a:t>A</a:t>
            </a:r>
            <a:r>
              <a:rPr lang="zh-CN" altLang="en-US" dirty="0" smtClean="0"/>
              <a:t>否认</a:t>
            </a:r>
            <a:r>
              <a:rPr lang="zh-CN" altLang="zh-CN" dirty="0" smtClean="0"/>
              <a:t>发</a:t>
            </a:r>
            <a:r>
              <a:rPr lang="zh-CN" altLang="en-US" dirty="0" smtClean="0"/>
              <a:t>过</a:t>
            </a:r>
            <a:r>
              <a:rPr lang="zh-CN" altLang="zh-CN" dirty="0" smtClean="0"/>
              <a:t>。</a:t>
            </a:r>
          </a:p>
          <a:p>
            <a:r>
              <a:rPr lang="zh-CN" altLang="en-US" dirty="0" smtClean="0"/>
              <a:t>例如：通过</a:t>
            </a:r>
            <a:r>
              <a:rPr lang="en-US" altLang="zh-CN" dirty="0" smtClean="0"/>
              <a:t>Email</a:t>
            </a:r>
            <a:r>
              <a:rPr lang="zh-CN" altLang="en-US" dirty="0" smtClean="0"/>
              <a:t>向股票经纪人发出执行某项交易的命令；股票交易亏损后抵赖发出过命令。</a:t>
            </a:r>
          </a:p>
        </p:txBody>
      </p:sp>
      <p:sp>
        <p:nvSpPr>
          <p:cNvPr id="6146" name="Rectangle 2"/>
          <p:cNvSpPr>
            <a:spLocks noGrp="1" noChangeArrowheads="1"/>
          </p:cNvSpPr>
          <p:nvPr>
            <p:ph type="title"/>
          </p:nvPr>
        </p:nvSpPr>
        <p:spPr/>
        <p:txBody>
          <a:bodyPr/>
          <a:lstStyle/>
          <a:p>
            <a:r>
              <a:rPr lang="zh-CN" altLang="en-US" smtClean="0"/>
              <a:t>数字签名需求</a:t>
            </a:r>
            <a:endParaRPr lang="zh-CN" altLang="en-US"/>
          </a:p>
        </p:txBody>
      </p:sp>
      <p:sp>
        <p:nvSpPr>
          <p:cNvPr id="4" name="Rectangle 44"/>
          <p:cNvSpPr>
            <a:spLocks noChangeArrowheads="1"/>
          </p:cNvSpPr>
          <p:nvPr/>
        </p:nvSpPr>
        <p:spPr bwMode="auto">
          <a:xfrm>
            <a:off x="1763688" y="5013176"/>
            <a:ext cx="5545138" cy="1033462"/>
          </a:xfrm>
          <a:prstGeom prst="rect">
            <a:avLst/>
          </a:prstGeom>
          <a:solidFill>
            <a:srgbClr val="FFFF00"/>
          </a:solidFill>
          <a:ln w="9525" algn="ctr">
            <a:noFill/>
            <a:miter lim="800000"/>
            <a:headEnd/>
            <a:tailEnd/>
          </a:ln>
          <a:effectLst/>
        </p:spPr>
        <p:txBody>
          <a:bodyPr wrap="none" anchor="ctr"/>
          <a:lstStyle/>
          <a:p>
            <a:pPr algn="ctr"/>
            <a:r>
              <a:rPr kumimoji="1" lang="zh-CN" altLang="en-US" sz="3600" b="1" smtClean="0">
                <a:solidFill>
                  <a:srgbClr val="000066"/>
                </a:solidFill>
                <a:latin typeface="Times New Roman" pitchFamily="18" charset="0"/>
              </a:rPr>
              <a:t>数字签名</a:t>
            </a:r>
            <a:endParaRPr kumimoji="1" lang="zh-CN" altLang="en-US" sz="3600" b="1">
              <a:solidFill>
                <a:srgbClr val="000066"/>
              </a:solidFill>
              <a:latin typeface="Times New Roman" pitchFamily="18" charset="0"/>
            </a:endParaRPr>
          </a:p>
        </p:txBody>
      </p:sp>
    </p:spTree>
    <p:extLst>
      <p:ext uri="{BB962C8B-B14F-4D97-AF65-F5344CB8AC3E}">
        <p14:creationId xmlns:p14="http://schemas.microsoft.com/office/powerpoint/2010/main" val="392038043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2595744"/>
          </a:xfrm>
        </p:spPr>
        <p:txBody>
          <a:bodyPr>
            <a:normAutofit fontScale="92500" lnSpcReduction="10000"/>
          </a:bodyPr>
          <a:lstStyle/>
          <a:p>
            <a:r>
              <a:rPr lang="zh-CN" altLang="en-US"/>
              <a:t>五元组</a:t>
            </a:r>
            <a:r>
              <a:rPr lang="en-US" altLang="zh-CN" smtClean="0"/>
              <a:t>(M, C, </a:t>
            </a:r>
            <a:r>
              <a:rPr lang="en-US" altLang="zh-CN"/>
              <a:t>K, S, V</a:t>
            </a:r>
            <a:r>
              <a:rPr lang="en-US" altLang="zh-CN" smtClean="0"/>
              <a:t>)</a:t>
            </a:r>
            <a:r>
              <a:rPr lang="zh-CN" altLang="en-US" smtClean="0"/>
              <a:t>（对应密码算法五元组）</a:t>
            </a:r>
            <a:endParaRPr lang="en-US" altLang="zh-CN"/>
          </a:p>
          <a:p>
            <a:pPr lvl="1"/>
            <a:r>
              <a:rPr lang="en-US" altLang="zh-CN" smtClean="0"/>
              <a:t>M</a:t>
            </a:r>
            <a:r>
              <a:rPr lang="zh-CN" altLang="en-US" smtClean="0"/>
              <a:t>：所有</a:t>
            </a:r>
            <a:r>
              <a:rPr lang="zh-CN" altLang="en-US"/>
              <a:t>消息组成的有限集</a:t>
            </a:r>
          </a:p>
          <a:p>
            <a:pPr lvl="1"/>
            <a:r>
              <a:rPr lang="en-US" altLang="zh-CN" smtClean="0"/>
              <a:t>C</a:t>
            </a:r>
            <a:r>
              <a:rPr lang="zh-CN" altLang="en-US" smtClean="0"/>
              <a:t>：所有</a:t>
            </a:r>
            <a:r>
              <a:rPr lang="zh-CN" altLang="en-US"/>
              <a:t>可能的签名组成的有限集</a:t>
            </a:r>
          </a:p>
          <a:p>
            <a:pPr lvl="1"/>
            <a:r>
              <a:rPr lang="en-US" altLang="zh-CN" smtClean="0"/>
              <a:t>K</a:t>
            </a:r>
            <a:r>
              <a:rPr lang="zh-CN" altLang="en-US" smtClean="0"/>
              <a:t>：所有</a:t>
            </a:r>
            <a:r>
              <a:rPr lang="zh-CN" altLang="en-US"/>
              <a:t>可能的密钥组成的有限集</a:t>
            </a:r>
          </a:p>
          <a:p>
            <a:pPr lvl="1"/>
            <a:r>
              <a:rPr lang="en-US" altLang="zh-CN" smtClean="0"/>
              <a:t>S</a:t>
            </a:r>
            <a:r>
              <a:rPr lang="zh-CN" altLang="en-US" smtClean="0"/>
              <a:t>：签名</a:t>
            </a:r>
            <a:r>
              <a:rPr lang="zh-CN" altLang="en-US"/>
              <a:t>算法</a:t>
            </a:r>
          </a:p>
          <a:p>
            <a:pPr lvl="1"/>
            <a:r>
              <a:rPr lang="en-US" altLang="zh-CN" smtClean="0"/>
              <a:t>V</a:t>
            </a:r>
            <a:r>
              <a:rPr lang="zh-CN" altLang="en-US" smtClean="0"/>
              <a:t>：验证</a:t>
            </a:r>
            <a:r>
              <a:rPr lang="zh-CN" altLang="en-US"/>
              <a:t>算法</a:t>
            </a:r>
          </a:p>
          <a:p>
            <a:endParaRPr lang="zh-CN" altLang="en-US"/>
          </a:p>
        </p:txBody>
      </p:sp>
      <p:sp>
        <p:nvSpPr>
          <p:cNvPr id="3" name="标题 2"/>
          <p:cNvSpPr>
            <a:spLocks noGrp="1"/>
          </p:cNvSpPr>
          <p:nvPr>
            <p:ph type="title"/>
          </p:nvPr>
        </p:nvSpPr>
        <p:spPr/>
        <p:txBody>
          <a:bodyPr>
            <a:normAutofit/>
          </a:bodyPr>
          <a:lstStyle/>
          <a:p>
            <a:r>
              <a:rPr lang="zh-CN" altLang="en-US" sz="4400" smtClean="0">
                <a:latin typeface="Times New Roman" pitchFamily="18" charset="0"/>
              </a:rPr>
              <a:t>数字签名</a:t>
            </a:r>
            <a:endParaRPr lang="zh-CN" altLang="en-US"/>
          </a:p>
        </p:txBody>
      </p:sp>
      <p:graphicFrame>
        <p:nvGraphicFramePr>
          <p:cNvPr id="8213" name="Object 21"/>
          <p:cNvGraphicFramePr>
            <a:graphicFrameLocks noChangeAspect="1"/>
          </p:cNvGraphicFramePr>
          <p:nvPr/>
        </p:nvGraphicFramePr>
        <p:xfrm>
          <a:off x="1320800" y="4127500"/>
          <a:ext cx="4787900" cy="2235200"/>
        </p:xfrm>
        <a:graphic>
          <a:graphicData uri="http://schemas.openxmlformats.org/presentationml/2006/ole">
            <mc:AlternateContent xmlns:mc="http://schemas.openxmlformats.org/markup-compatibility/2006">
              <mc:Choice xmlns:v="urn:schemas-microsoft-com:vml" Requires="v">
                <p:oleObj spid="_x0000_s17447" name="公式" r:id="rId3" imgW="2120760" imgH="990360" progId="Equation.3">
                  <p:embed/>
                </p:oleObj>
              </mc:Choice>
              <mc:Fallback>
                <p:oleObj name="公式" r:id="rId3" imgW="2120760" imgH="990360" progId="Equation.3">
                  <p:embed/>
                  <p:pic>
                    <p:nvPicPr>
                      <p:cNvPr id="8213"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4127500"/>
                        <a:ext cx="4787900" cy="2235200"/>
                      </a:xfrm>
                      <a:prstGeom prst="rect">
                        <a:avLst/>
                      </a:prstGeom>
                      <a:solidFill>
                        <a:schemeClr val="bg2"/>
                      </a:solidFill>
                      <a:ln w="9525">
                        <a:solidFill>
                          <a:srgbClr val="C00000"/>
                        </a:solidFill>
                        <a:miter lim="800000"/>
                        <a:headEnd/>
                        <a:tailEnd/>
                      </a:ln>
                    </p:spPr>
                  </p:pic>
                </p:oleObj>
              </mc:Fallback>
            </mc:AlternateContent>
          </a:graphicData>
        </a:graphic>
      </p:graphicFrame>
    </p:spTree>
    <p:extLst>
      <p:ext uri="{BB962C8B-B14F-4D97-AF65-F5344CB8AC3E}">
        <p14:creationId xmlns:p14="http://schemas.microsoft.com/office/powerpoint/2010/main" val="354425942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13"/>
                                        </p:tgtEl>
                                        <p:attrNameLst>
                                          <p:attrName>style.visibility</p:attrName>
                                        </p:attrNameLst>
                                      </p:cBhvr>
                                      <p:to>
                                        <p:strVal val="visible"/>
                                      </p:to>
                                    </p:set>
                                    <p:anim calcmode="lin" valueType="num">
                                      <p:cBhvr additive="base">
                                        <p:cTn id="7" dur="500" fill="hold"/>
                                        <p:tgtEl>
                                          <p:spTgt spid="8213"/>
                                        </p:tgtEl>
                                        <p:attrNameLst>
                                          <p:attrName>ppt_x</p:attrName>
                                        </p:attrNameLst>
                                      </p:cBhvr>
                                      <p:tavLst>
                                        <p:tav tm="0">
                                          <p:val>
                                            <p:strVal val="#ppt_x"/>
                                          </p:val>
                                        </p:tav>
                                        <p:tav tm="100000">
                                          <p:val>
                                            <p:strVal val="#ppt_x"/>
                                          </p:val>
                                        </p:tav>
                                      </p:tavLst>
                                    </p:anim>
                                    <p:anim calcmode="lin" valueType="num">
                                      <p:cBhvr additive="base">
                                        <p:cTn id="8" dur="500" fill="hold"/>
                                        <p:tgtEl>
                                          <p:spTgt spid="8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normAutofit/>
          </a:bodyPr>
          <a:lstStyle/>
          <a:p>
            <a:r>
              <a:rPr lang="zh-CN" altLang="en-US" smtClean="0"/>
              <a:t>签名</a:t>
            </a:r>
            <a:r>
              <a:rPr lang="zh-CN" altLang="en-US"/>
              <a:t>是</a:t>
            </a:r>
            <a:r>
              <a:rPr lang="zh-CN" altLang="en-US" smtClean="0"/>
              <a:t>被签名信息的相关二进制串；</a:t>
            </a:r>
          </a:p>
          <a:p>
            <a:r>
              <a:rPr lang="zh-CN" altLang="en-US" smtClean="0"/>
              <a:t>签名必须使用签名者唯一的信息；</a:t>
            </a:r>
          </a:p>
          <a:p>
            <a:r>
              <a:rPr lang="zh-CN" altLang="en-US" smtClean="0"/>
              <a:t>容易生成数字签名；</a:t>
            </a:r>
          </a:p>
          <a:p>
            <a:r>
              <a:rPr lang="zh-CN" altLang="en-US" smtClean="0"/>
              <a:t>容易验证数字签名；</a:t>
            </a:r>
          </a:p>
          <a:p>
            <a:r>
              <a:rPr lang="zh-CN" altLang="en-US" smtClean="0"/>
              <a:t>伪造签名计算上不可行</a:t>
            </a:r>
            <a:endParaRPr lang="en-US" altLang="zh-CN" smtClean="0"/>
          </a:p>
          <a:p>
            <a:pPr lvl="1"/>
            <a:r>
              <a:rPr lang="zh-CN" altLang="en-US" smtClean="0"/>
              <a:t>已有签名伪造新的消息</a:t>
            </a:r>
            <a:endParaRPr lang="en-US" altLang="zh-CN" smtClean="0"/>
          </a:p>
          <a:p>
            <a:pPr lvl="1"/>
            <a:r>
              <a:rPr lang="zh-CN" altLang="en-US" smtClean="0"/>
              <a:t>给定消息伪造数字签名</a:t>
            </a:r>
          </a:p>
          <a:p>
            <a:r>
              <a:rPr lang="zh-CN" altLang="en-US" smtClean="0"/>
              <a:t>在存储器中保存数字签名副本可行</a:t>
            </a:r>
          </a:p>
        </p:txBody>
      </p:sp>
      <p:sp>
        <p:nvSpPr>
          <p:cNvPr id="9218" name="Rectangle 2"/>
          <p:cNvSpPr>
            <a:spLocks noGrp="1" noChangeArrowheads="1"/>
          </p:cNvSpPr>
          <p:nvPr>
            <p:ph type="title"/>
          </p:nvPr>
        </p:nvSpPr>
        <p:spPr/>
        <p:txBody>
          <a:bodyPr/>
          <a:lstStyle/>
          <a:p>
            <a:r>
              <a:rPr lang="zh-CN" altLang="en-US" smtClean="0"/>
              <a:t>数字签名设计要求</a:t>
            </a:r>
            <a:endParaRPr lang="zh-CN" altLang="en-US"/>
          </a:p>
        </p:txBody>
      </p:sp>
    </p:spTree>
    <p:extLst>
      <p:ext uri="{BB962C8B-B14F-4D97-AF65-F5344CB8AC3E}">
        <p14:creationId xmlns:p14="http://schemas.microsoft.com/office/powerpoint/2010/main" val="2852341430"/>
      </p:ext>
    </p:extLst>
  </p:cSld>
  <p:clrMapOvr>
    <a:masterClrMapping/>
  </p:clrMapOvr>
  <p:transition spd="slow">
    <p:pull/>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sz="4400">
                <a:latin typeface="Times New Roman" pitchFamily="18" charset="0"/>
              </a:rPr>
              <a:t>直接数字签名</a:t>
            </a:r>
          </a:p>
        </p:txBody>
      </p:sp>
      <p:sp>
        <p:nvSpPr>
          <p:cNvPr id="578564" name="Rectangle 4"/>
          <p:cNvSpPr>
            <a:spLocks noRot="1" noChangeArrowheads="1"/>
          </p:cNvSpPr>
          <p:nvPr/>
        </p:nvSpPr>
        <p:spPr bwMode="auto">
          <a:xfrm>
            <a:off x="1116013" y="1196975"/>
            <a:ext cx="8027987"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tx2"/>
              </a:buClr>
              <a:buSzPct val="70000"/>
              <a:buFont typeface="Wingdings" pitchFamily="2" charset="2"/>
              <a:buChar char="l"/>
            </a:pPr>
            <a:endParaRPr lang="zh-CN" altLang="en-US" sz="3000" b="1">
              <a:latin typeface="Times New Roman" pitchFamily="18" charset="0"/>
            </a:endParaRPr>
          </a:p>
        </p:txBody>
      </p:sp>
      <p:grpSp>
        <p:nvGrpSpPr>
          <p:cNvPr id="578565" name="Group 5"/>
          <p:cNvGrpSpPr>
            <a:grpSpLocks/>
          </p:cNvGrpSpPr>
          <p:nvPr/>
        </p:nvGrpSpPr>
        <p:grpSpPr bwMode="auto">
          <a:xfrm>
            <a:off x="1366809" y="1480766"/>
            <a:ext cx="2016125" cy="576262"/>
            <a:chOff x="1202" y="799"/>
            <a:chExt cx="1270" cy="363"/>
          </a:xfrm>
        </p:grpSpPr>
        <p:sp>
          <p:nvSpPr>
            <p:cNvPr id="578566" name="Line 6"/>
            <p:cNvSpPr>
              <a:spLocks noChangeShapeType="1"/>
            </p:cNvSpPr>
            <p:nvPr/>
          </p:nvSpPr>
          <p:spPr bwMode="auto">
            <a:xfrm>
              <a:off x="1292" y="1161"/>
              <a:ext cx="1180" cy="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67" name="Text Box 7"/>
            <p:cNvSpPr txBox="1">
              <a:spLocks noChangeArrowheads="1"/>
            </p:cNvSpPr>
            <p:nvPr/>
          </p:nvSpPr>
          <p:spPr bwMode="auto">
            <a:xfrm>
              <a:off x="1202" y="799"/>
              <a:ext cx="1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M</a:t>
              </a:r>
              <a:r>
                <a:rPr kumimoji="1" lang="zh-CN" altLang="en-US" sz="2400" b="1">
                  <a:solidFill>
                    <a:srgbClr val="C22A8F"/>
                  </a:solidFill>
                  <a:latin typeface="Times New Roman" pitchFamily="18" charset="0"/>
                </a:rPr>
                <a:t>）</a:t>
              </a:r>
            </a:p>
          </p:txBody>
        </p:sp>
      </p:grpSp>
      <p:grpSp>
        <p:nvGrpSpPr>
          <p:cNvPr id="578598" name="Group 38"/>
          <p:cNvGrpSpPr>
            <a:grpSpLocks/>
          </p:cNvGrpSpPr>
          <p:nvPr/>
        </p:nvGrpSpPr>
        <p:grpSpPr bwMode="auto">
          <a:xfrm>
            <a:off x="571472" y="1836366"/>
            <a:ext cx="3603625" cy="944562"/>
            <a:chOff x="701" y="1023"/>
            <a:chExt cx="2270" cy="595"/>
          </a:xfrm>
        </p:grpSpPr>
        <p:grpSp>
          <p:nvGrpSpPr>
            <p:cNvPr id="578599" name="Group 39"/>
            <p:cNvGrpSpPr>
              <a:grpSpLocks/>
            </p:cNvGrpSpPr>
            <p:nvPr/>
          </p:nvGrpSpPr>
          <p:grpSpPr bwMode="auto">
            <a:xfrm>
              <a:off x="701" y="1023"/>
              <a:ext cx="726" cy="594"/>
              <a:chOff x="701" y="1023"/>
              <a:chExt cx="726" cy="594"/>
            </a:xfrm>
          </p:grpSpPr>
          <p:grpSp>
            <p:nvGrpSpPr>
              <p:cNvPr id="578600" name="Group 40"/>
              <p:cNvGrpSpPr>
                <a:grpSpLocks/>
              </p:cNvGrpSpPr>
              <p:nvPr/>
            </p:nvGrpSpPr>
            <p:grpSpPr bwMode="auto">
              <a:xfrm>
                <a:off x="883" y="1023"/>
                <a:ext cx="380" cy="381"/>
                <a:chOff x="229" y="1077"/>
                <a:chExt cx="380" cy="517"/>
              </a:xfrm>
            </p:grpSpPr>
            <p:pic>
              <p:nvPicPr>
                <p:cNvPr id="578601"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02"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03" name="Text Box 43"/>
              <p:cNvSpPr txBox="1">
                <a:spLocks noChangeArrowheads="1"/>
              </p:cNvSpPr>
              <p:nvPr/>
            </p:nvSpPr>
            <p:spPr bwMode="auto">
              <a:xfrm>
                <a:off x="701" y="1386"/>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578604" name="Group 44"/>
            <p:cNvGrpSpPr>
              <a:grpSpLocks/>
            </p:cNvGrpSpPr>
            <p:nvPr/>
          </p:nvGrpSpPr>
          <p:grpSpPr bwMode="auto">
            <a:xfrm>
              <a:off x="2381" y="1025"/>
              <a:ext cx="590" cy="593"/>
              <a:chOff x="2381" y="1025"/>
              <a:chExt cx="590" cy="593"/>
            </a:xfrm>
          </p:grpSpPr>
          <p:grpSp>
            <p:nvGrpSpPr>
              <p:cNvPr id="578605" name="Group 45"/>
              <p:cNvGrpSpPr>
                <a:grpSpLocks/>
              </p:cNvGrpSpPr>
              <p:nvPr/>
            </p:nvGrpSpPr>
            <p:grpSpPr bwMode="auto">
              <a:xfrm>
                <a:off x="2517" y="1025"/>
                <a:ext cx="380" cy="381"/>
                <a:chOff x="229" y="1077"/>
                <a:chExt cx="380" cy="517"/>
              </a:xfrm>
            </p:grpSpPr>
            <p:pic>
              <p:nvPicPr>
                <p:cNvPr id="578606"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07"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08" name="Text Box 48"/>
              <p:cNvSpPr txBox="1">
                <a:spLocks noChangeArrowheads="1"/>
              </p:cNvSpPr>
              <p:nvPr/>
            </p:nvSpPr>
            <p:spPr bwMode="auto">
              <a:xfrm>
                <a:off x="2381" y="1387"/>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sp>
          <p:nvSpPr>
            <p:cNvPr id="578609" name="Text Box 49"/>
            <p:cNvSpPr txBox="1">
              <a:spLocks noChangeArrowheads="1"/>
            </p:cNvSpPr>
            <p:nvPr/>
          </p:nvSpPr>
          <p:spPr bwMode="auto">
            <a:xfrm>
              <a:off x="1383" y="1389"/>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itchFamily="18" charset="0"/>
                </a:rPr>
                <a:t>直接签名</a:t>
              </a:r>
            </a:p>
          </p:txBody>
        </p:sp>
      </p:grpSp>
      <p:grpSp>
        <p:nvGrpSpPr>
          <p:cNvPr id="87" name="Group 8"/>
          <p:cNvGrpSpPr>
            <a:grpSpLocks/>
          </p:cNvGrpSpPr>
          <p:nvPr/>
        </p:nvGrpSpPr>
        <p:grpSpPr bwMode="auto">
          <a:xfrm>
            <a:off x="5619778" y="1571612"/>
            <a:ext cx="2303463" cy="576263"/>
            <a:chOff x="3606" y="844"/>
            <a:chExt cx="1451" cy="363"/>
          </a:xfrm>
        </p:grpSpPr>
        <p:sp>
          <p:nvSpPr>
            <p:cNvPr id="88" name="Line 9"/>
            <p:cNvSpPr>
              <a:spLocks noChangeShapeType="1"/>
            </p:cNvSpPr>
            <p:nvPr/>
          </p:nvSpPr>
          <p:spPr bwMode="auto">
            <a:xfrm>
              <a:off x="3696" y="1206"/>
              <a:ext cx="1316" cy="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Text Box 10"/>
            <p:cNvSpPr txBox="1">
              <a:spLocks noChangeArrowheads="1"/>
            </p:cNvSpPr>
            <p:nvPr/>
          </p:nvSpPr>
          <p:spPr bwMode="auto">
            <a:xfrm>
              <a:off x="3606" y="844"/>
              <a:ext cx="14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E</a:t>
              </a:r>
              <a:r>
                <a:rPr kumimoji="1" lang="en-US" altLang="zh-CN" sz="2400" b="1" baseline="-25000">
                  <a:solidFill>
                    <a:srgbClr val="C22A8F"/>
                  </a:solidFill>
                  <a:latin typeface="Times New Roman" pitchFamily="18" charset="0"/>
                </a:rPr>
                <a:t>b</a:t>
              </a: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en-US" altLang="zh-CN" sz="2400" b="1">
                  <a:solidFill>
                    <a:srgbClr val="C22A8F"/>
                  </a:solidFill>
                  <a:latin typeface="Times New Roman" pitchFamily="18" charset="0"/>
                </a:rPr>
                <a:t>(M))</a:t>
              </a:r>
            </a:p>
          </p:txBody>
        </p:sp>
      </p:grpSp>
      <p:grpSp>
        <p:nvGrpSpPr>
          <p:cNvPr id="90" name="Group 50"/>
          <p:cNvGrpSpPr>
            <a:grpSpLocks/>
          </p:cNvGrpSpPr>
          <p:nvPr/>
        </p:nvGrpSpPr>
        <p:grpSpPr bwMode="auto">
          <a:xfrm>
            <a:off x="4899053" y="1858950"/>
            <a:ext cx="3744913" cy="871537"/>
            <a:chOff x="3152" y="1025"/>
            <a:chExt cx="2359" cy="549"/>
          </a:xfrm>
        </p:grpSpPr>
        <p:grpSp>
          <p:nvGrpSpPr>
            <p:cNvPr id="91" name="Group 51"/>
            <p:cNvGrpSpPr>
              <a:grpSpLocks/>
            </p:cNvGrpSpPr>
            <p:nvPr/>
          </p:nvGrpSpPr>
          <p:grpSpPr bwMode="auto">
            <a:xfrm>
              <a:off x="3152" y="1025"/>
              <a:ext cx="726" cy="549"/>
              <a:chOff x="3152" y="1025"/>
              <a:chExt cx="726" cy="549"/>
            </a:xfrm>
          </p:grpSpPr>
          <p:grpSp>
            <p:nvGrpSpPr>
              <p:cNvPr id="98" name="Group 52"/>
              <p:cNvGrpSpPr>
                <a:grpSpLocks/>
              </p:cNvGrpSpPr>
              <p:nvPr/>
            </p:nvGrpSpPr>
            <p:grpSpPr bwMode="auto">
              <a:xfrm>
                <a:off x="3288" y="1025"/>
                <a:ext cx="380" cy="381"/>
                <a:chOff x="229" y="1077"/>
                <a:chExt cx="380" cy="517"/>
              </a:xfrm>
            </p:grpSpPr>
            <p:pic>
              <p:nvPicPr>
                <p:cNvPr id="100"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5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9" name="Text Box 55"/>
              <p:cNvSpPr txBox="1">
                <a:spLocks noChangeArrowheads="1"/>
              </p:cNvSpPr>
              <p:nvPr/>
            </p:nvSpPr>
            <p:spPr bwMode="auto">
              <a:xfrm>
                <a:off x="3152" y="134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92" name="Group 56"/>
            <p:cNvGrpSpPr>
              <a:grpSpLocks/>
            </p:cNvGrpSpPr>
            <p:nvPr/>
          </p:nvGrpSpPr>
          <p:grpSpPr bwMode="auto">
            <a:xfrm>
              <a:off x="4921" y="1025"/>
              <a:ext cx="590" cy="549"/>
              <a:chOff x="4921" y="1025"/>
              <a:chExt cx="590" cy="549"/>
            </a:xfrm>
          </p:grpSpPr>
          <p:grpSp>
            <p:nvGrpSpPr>
              <p:cNvPr id="94" name="Group 57"/>
              <p:cNvGrpSpPr>
                <a:grpSpLocks/>
              </p:cNvGrpSpPr>
              <p:nvPr/>
            </p:nvGrpSpPr>
            <p:grpSpPr bwMode="auto">
              <a:xfrm>
                <a:off x="5012" y="1025"/>
                <a:ext cx="380" cy="381"/>
                <a:chOff x="229" y="1077"/>
                <a:chExt cx="380" cy="517"/>
              </a:xfrm>
            </p:grpSpPr>
            <p:pic>
              <p:nvPicPr>
                <p:cNvPr id="96"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5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5" name="Text Box 60"/>
              <p:cNvSpPr txBox="1">
                <a:spLocks noChangeArrowheads="1"/>
              </p:cNvSpPr>
              <p:nvPr/>
            </p:nvSpPr>
            <p:spPr bwMode="auto">
              <a:xfrm>
                <a:off x="4921" y="1343"/>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sp>
          <p:nvSpPr>
            <p:cNvPr id="93" name="Text Box 61"/>
            <p:cNvSpPr txBox="1">
              <a:spLocks noChangeArrowheads="1"/>
            </p:cNvSpPr>
            <p:nvPr/>
          </p:nvSpPr>
          <p:spPr bwMode="auto">
            <a:xfrm>
              <a:off x="3878" y="1344"/>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itchFamily="18" charset="0"/>
                </a:rPr>
                <a:t>加密＋签名</a:t>
              </a:r>
            </a:p>
          </p:txBody>
        </p:sp>
      </p:grpSp>
      <p:grpSp>
        <p:nvGrpSpPr>
          <p:cNvPr id="59" name="Group 11"/>
          <p:cNvGrpSpPr>
            <a:grpSpLocks/>
          </p:cNvGrpSpPr>
          <p:nvPr/>
        </p:nvGrpSpPr>
        <p:grpSpPr bwMode="auto">
          <a:xfrm>
            <a:off x="1295372" y="3786190"/>
            <a:ext cx="2663825" cy="577850"/>
            <a:chOff x="1111" y="1797"/>
            <a:chExt cx="1678" cy="364"/>
          </a:xfrm>
        </p:grpSpPr>
        <p:sp>
          <p:nvSpPr>
            <p:cNvPr id="60" name="Line 12"/>
            <p:cNvSpPr>
              <a:spLocks noChangeShapeType="1"/>
            </p:cNvSpPr>
            <p:nvPr/>
          </p:nvSpPr>
          <p:spPr bwMode="auto">
            <a:xfrm>
              <a:off x="1156" y="2160"/>
              <a:ext cx="1453" cy="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Text Box 13"/>
            <p:cNvSpPr txBox="1">
              <a:spLocks noChangeArrowheads="1"/>
            </p:cNvSpPr>
            <p:nvPr/>
          </p:nvSpPr>
          <p:spPr bwMode="auto">
            <a:xfrm>
              <a:off x="1111" y="1797"/>
              <a:ext cx="1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M</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en-US" altLang="zh-CN" sz="2400" b="1">
                  <a:solidFill>
                    <a:srgbClr val="C22A8F"/>
                  </a:solidFill>
                  <a:latin typeface="Times New Roman" pitchFamily="18" charset="0"/>
                </a:rPr>
                <a:t>(H(M))</a:t>
              </a:r>
            </a:p>
          </p:txBody>
        </p:sp>
      </p:grpSp>
      <p:grpSp>
        <p:nvGrpSpPr>
          <p:cNvPr id="62" name="Group 14"/>
          <p:cNvGrpSpPr>
            <a:grpSpLocks/>
          </p:cNvGrpSpPr>
          <p:nvPr/>
        </p:nvGrpSpPr>
        <p:grpSpPr bwMode="auto">
          <a:xfrm>
            <a:off x="5376891" y="3643314"/>
            <a:ext cx="2879725" cy="576263"/>
            <a:chOff x="3515" y="1752"/>
            <a:chExt cx="1814" cy="363"/>
          </a:xfrm>
        </p:grpSpPr>
        <p:sp>
          <p:nvSpPr>
            <p:cNvPr id="63" name="Line 15"/>
            <p:cNvSpPr>
              <a:spLocks noChangeShapeType="1"/>
            </p:cNvSpPr>
            <p:nvPr/>
          </p:nvSpPr>
          <p:spPr bwMode="auto">
            <a:xfrm>
              <a:off x="3786" y="2114"/>
              <a:ext cx="1271" cy="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Text Box 16"/>
            <p:cNvSpPr txBox="1">
              <a:spLocks noChangeArrowheads="1"/>
            </p:cNvSpPr>
            <p:nvPr/>
          </p:nvSpPr>
          <p:spPr bwMode="auto">
            <a:xfrm>
              <a:off x="3515" y="1752"/>
              <a:ext cx="18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E</a:t>
              </a:r>
              <a:r>
                <a:rPr kumimoji="1" lang="en-US" altLang="zh-CN" sz="2400" b="1" baseline="-25000">
                  <a:solidFill>
                    <a:srgbClr val="C22A8F"/>
                  </a:solidFill>
                  <a:latin typeface="Times New Roman" pitchFamily="18" charset="0"/>
                </a:rPr>
                <a:t>b</a:t>
              </a:r>
              <a:r>
                <a:rPr kumimoji="1" lang="en-US" altLang="zh-CN" sz="2400" b="1">
                  <a:solidFill>
                    <a:srgbClr val="C22A8F"/>
                  </a:solidFill>
                  <a:latin typeface="Times New Roman" pitchFamily="18" charset="0"/>
                </a:rPr>
                <a:t>(M</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en-US" altLang="zh-CN" sz="2400" b="1">
                  <a:solidFill>
                    <a:srgbClr val="C22A8F"/>
                  </a:solidFill>
                  <a:latin typeface="Times New Roman" pitchFamily="18" charset="0"/>
                </a:rPr>
                <a:t>(H(M)))</a:t>
              </a:r>
            </a:p>
          </p:txBody>
        </p:sp>
      </p:grpSp>
      <p:grpSp>
        <p:nvGrpSpPr>
          <p:cNvPr id="65" name="Group 62"/>
          <p:cNvGrpSpPr>
            <a:grpSpLocks/>
          </p:cNvGrpSpPr>
          <p:nvPr/>
        </p:nvGrpSpPr>
        <p:grpSpPr bwMode="auto">
          <a:xfrm>
            <a:off x="571472" y="3930652"/>
            <a:ext cx="3848100" cy="1012825"/>
            <a:chOff x="655" y="1888"/>
            <a:chExt cx="2424" cy="638"/>
          </a:xfrm>
        </p:grpSpPr>
        <p:grpSp>
          <p:nvGrpSpPr>
            <p:cNvPr id="66" name="Group 63"/>
            <p:cNvGrpSpPr>
              <a:grpSpLocks/>
            </p:cNvGrpSpPr>
            <p:nvPr/>
          </p:nvGrpSpPr>
          <p:grpSpPr bwMode="auto">
            <a:xfrm>
              <a:off x="655" y="1934"/>
              <a:ext cx="726" cy="592"/>
              <a:chOff x="655" y="1934"/>
              <a:chExt cx="726" cy="592"/>
            </a:xfrm>
          </p:grpSpPr>
          <p:grpSp>
            <p:nvGrpSpPr>
              <p:cNvPr id="73" name="Group 64"/>
              <p:cNvGrpSpPr>
                <a:grpSpLocks/>
              </p:cNvGrpSpPr>
              <p:nvPr/>
            </p:nvGrpSpPr>
            <p:grpSpPr bwMode="auto">
              <a:xfrm>
                <a:off x="837" y="1934"/>
                <a:ext cx="380" cy="382"/>
                <a:chOff x="229" y="1077"/>
                <a:chExt cx="380" cy="517"/>
              </a:xfrm>
            </p:grpSpPr>
            <p:pic>
              <p:nvPicPr>
                <p:cNvPr id="7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4" name="Text Box 67"/>
              <p:cNvSpPr txBox="1">
                <a:spLocks noChangeArrowheads="1"/>
              </p:cNvSpPr>
              <p:nvPr/>
            </p:nvSpPr>
            <p:spPr bwMode="auto">
              <a:xfrm>
                <a:off x="655" y="2295"/>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67" name="Group 68"/>
            <p:cNvGrpSpPr>
              <a:grpSpLocks/>
            </p:cNvGrpSpPr>
            <p:nvPr/>
          </p:nvGrpSpPr>
          <p:grpSpPr bwMode="auto">
            <a:xfrm>
              <a:off x="2426" y="1890"/>
              <a:ext cx="653" cy="592"/>
              <a:chOff x="2426" y="1890"/>
              <a:chExt cx="653" cy="592"/>
            </a:xfrm>
          </p:grpSpPr>
          <p:grpSp>
            <p:nvGrpSpPr>
              <p:cNvPr id="69" name="Group 69"/>
              <p:cNvGrpSpPr>
                <a:grpSpLocks/>
              </p:cNvGrpSpPr>
              <p:nvPr/>
            </p:nvGrpSpPr>
            <p:grpSpPr bwMode="auto">
              <a:xfrm>
                <a:off x="2699" y="1890"/>
                <a:ext cx="380" cy="382"/>
                <a:chOff x="229" y="1077"/>
                <a:chExt cx="380" cy="517"/>
              </a:xfrm>
            </p:grpSpPr>
            <p:pic>
              <p:nvPicPr>
                <p:cNvPr id="71"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0" name="Text Box 72"/>
              <p:cNvSpPr txBox="1">
                <a:spLocks noChangeArrowheads="1"/>
              </p:cNvSpPr>
              <p:nvPr/>
            </p:nvSpPr>
            <p:spPr bwMode="auto">
              <a:xfrm>
                <a:off x="2426" y="2251"/>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sp>
          <p:nvSpPr>
            <p:cNvPr id="68" name="Text Box 73"/>
            <p:cNvSpPr txBox="1">
              <a:spLocks noChangeArrowheads="1"/>
            </p:cNvSpPr>
            <p:nvPr/>
          </p:nvSpPr>
          <p:spPr bwMode="auto">
            <a:xfrm>
              <a:off x="1474" y="2341"/>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b="1">
                  <a:solidFill>
                    <a:srgbClr val="000000"/>
                  </a:solidFill>
                  <a:latin typeface="Times New Roman" pitchFamily="18" charset="0"/>
                </a:rPr>
                <a:t>Hash</a:t>
              </a:r>
              <a:r>
                <a:rPr lang="zh-CN" altLang="en-US" sz="1200" b="1">
                  <a:solidFill>
                    <a:srgbClr val="000000"/>
                  </a:solidFill>
                  <a:latin typeface="Times New Roman" pitchFamily="18" charset="0"/>
                </a:rPr>
                <a:t>＋签名</a:t>
              </a:r>
            </a:p>
          </p:txBody>
        </p:sp>
      </p:grpSp>
      <p:grpSp>
        <p:nvGrpSpPr>
          <p:cNvPr id="77" name="Group 74"/>
          <p:cNvGrpSpPr>
            <a:grpSpLocks/>
          </p:cNvGrpSpPr>
          <p:nvPr/>
        </p:nvGrpSpPr>
        <p:grpSpPr bwMode="auto">
          <a:xfrm>
            <a:off x="4868891" y="3716339"/>
            <a:ext cx="3703637" cy="1155700"/>
            <a:chOff x="3195" y="1798"/>
            <a:chExt cx="2333" cy="728"/>
          </a:xfrm>
        </p:grpSpPr>
        <p:grpSp>
          <p:nvGrpSpPr>
            <p:cNvPr id="78" name="Group 75"/>
            <p:cNvGrpSpPr>
              <a:grpSpLocks/>
            </p:cNvGrpSpPr>
            <p:nvPr/>
          </p:nvGrpSpPr>
          <p:grpSpPr bwMode="auto">
            <a:xfrm>
              <a:off x="3195" y="1934"/>
              <a:ext cx="726" cy="592"/>
              <a:chOff x="3195" y="1934"/>
              <a:chExt cx="726" cy="592"/>
            </a:xfrm>
          </p:grpSpPr>
          <p:grpSp>
            <p:nvGrpSpPr>
              <p:cNvPr id="85" name="Group 76"/>
              <p:cNvGrpSpPr>
                <a:grpSpLocks/>
              </p:cNvGrpSpPr>
              <p:nvPr/>
            </p:nvGrpSpPr>
            <p:grpSpPr bwMode="auto">
              <a:xfrm>
                <a:off x="3377" y="1934"/>
                <a:ext cx="380" cy="382"/>
                <a:chOff x="229" y="1077"/>
                <a:chExt cx="380" cy="517"/>
              </a:xfrm>
            </p:grpSpPr>
            <p:pic>
              <p:nvPicPr>
                <p:cNvPr id="103"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7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2" name="Text Box 79"/>
              <p:cNvSpPr txBox="1">
                <a:spLocks noChangeArrowheads="1"/>
              </p:cNvSpPr>
              <p:nvPr/>
            </p:nvSpPr>
            <p:spPr bwMode="auto">
              <a:xfrm>
                <a:off x="3195" y="2295"/>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79" name="Group 80"/>
            <p:cNvGrpSpPr>
              <a:grpSpLocks/>
            </p:cNvGrpSpPr>
            <p:nvPr/>
          </p:nvGrpSpPr>
          <p:grpSpPr bwMode="auto">
            <a:xfrm>
              <a:off x="4876" y="1800"/>
              <a:ext cx="652" cy="637"/>
              <a:chOff x="4876" y="1800"/>
              <a:chExt cx="652" cy="637"/>
            </a:xfrm>
          </p:grpSpPr>
          <p:grpSp>
            <p:nvGrpSpPr>
              <p:cNvPr id="81" name="Group 81"/>
              <p:cNvGrpSpPr>
                <a:grpSpLocks/>
              </p:cNvGrpSpPr>
              <p:nvPr/>
            </p:nvGrpSpPr>
            <p:grpSpPr bwMode="auto">
              <a:xfrm>
                <a:off x="5148" y="1800"/>
                <a:ext cx="380" cy="382"/>
                <a:chOff x="229" y="1077"/>
                <a:chExt cx="380" cy="517"/>
              </a:xfrm>
            </p:grpSpPr>
            <p:pic>
              <p:nvPicPr>
                <p:cNvPr id="83" name="Picture 8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84"/>
              <p:cNvSpPr txBox="1">
                <a:spLocks noChangeArrowheads="1"/>
              </p:cNvSpPr>
              <p:nvPr/>
            </p:nvSpPr>
            <p:spPr bwMode="auto">
              <a:xfrm>
                <a:off x="4876" y="2206"/>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sp>
          <p:nvSpPr>
            <p:cNvPr id="80" name="Text Box 85"/>
            <p:cNvSpPr txBox="1">
              <a:spLocks noChangeArrowheads="1"/>
            </p:cNvSpPr>
            <p:nvPr/>
          </p:nvSpPr>
          <p:spPr bwMode="auto">
            <a:xfrm>
              <a:off x="3923" y="2296"/>
              <a:ext cx="1044"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itchFamily="18" charset="0"/>
                </a:rPr>
                <a:t>加密＋签名＋</a:t>
              </a:r>
              <a:r>
                <a:rPr lang="en-US" altLang="zh-CN" sz="1200" b="1">
                  <a:solidFill>
                    <a:srgbClr val="000000"/>
                  </a:solidFill>
                  <a:latin typeface="Times New Roman" pitchFamily="18" charset="0"/>
                </a:rPr>
                <a:t>Hash</a:t>
              </a:r>
            </a:p>
          </p:txBody>
        </p:sp>
      </p:grpSp>
    </p:spTree>
    <p:extLst>
      <p:ext uri="{BB962C8B-B14F-4D97-AF65-F5344CB8AC3E}">
        <p14:creationId xmlns:p14="http://schemas.microsoft.com/office/powerpoint/2010/main" val="21230600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8598"/>
                                        </p:tgtEl>
                                        <p:attrNameLst>
                                          <p:attrName>style.visibility</p:attrName>
                                        </p:attrNameLst>
                                      </p:cBhvr>
                                      <p:to>
                                        <p:strVal val="visible"/>
                                      </p:to>
                                    </p:set>
                                    <p:anim calcmode="lin" valueType="num">
                                      <p:cBhvr additive="base">
                                        <p:cTn id="7" dur="500" fill="hold"/>
                                        <p:tgtEl>
                                          <p:spTgt spid="578598"/>
                                        </p:tgtEl>
                                        <p:attrNameLst>
                                          <p:attrName>ppt_x</p:attrName>
                                        </p:attrNameLst>
                                      </p:cBhvr>
                                      <p:tavLst>
                                        <p:tav tm="0">
                                          <p:val>
                                            <p:strVal val="#ppt_x"/>
                                          </p:val>
                                        </p:tav>
                                        <p:tav tm="100000">
                                          <p:val>
                                            <p:strVal val="#ppt_x"/>
                                          </p:val>
                                        </p:tav>
                                      </p:tavLst>
                                    </p:anim>
                                    <p:anim calcmode="lin" valueType="num">
                                      <p:cBhvr additive="base">
                                        <p:cTn id="8" dur="500" fill="hold"/>
                                        <p:tgtEl>
                                          <p:spTgt spid="57859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578565"/>
                                        </p:tgtEl>
                                        <p:attrNameLst>
                                          <p:attrName>style.visibility</p:attrName>
                                        </p:attrNameLst>
                                      </p:cBhvr>
                                      <p:to>
                                        <p:strVal val="visible"/>
                                      </p:to>
                                    </p:set>
                                    <p:anim calcmode="lin" valueType="num">
                                      <p:cBhvr additive="base">
                                        <p:cTn id="12" dur="500" fill="hold"/>
                                        <p:tgtEl>
                                          <p:spTgt spid="578565"/>
                                        </p:tgtEl>
                                        <p:attrNameLst>
                                          <p:attrName>ppt_x</p:attrName>
                                        </p:attrNameLst>
                                      </p:cBhvr>
                                      <p:tavLst>
                                        <p:tav tm="0">
                                          <p:val>
                                            <p:strVal val="0-#ppt_w/2"/>
                                          </p:val>
                                        </p:tav>
                                        <p:tav tm="100000">
                                          <p:val>
                                            <p:strVal val="#ppt_x"/>
                                          </p:val>
                                        </p:tav>
                                      </p:tavLst>
                                    </p:anim>
                                    <p:anim calcmode="lin" valueType="num">
                                      <p:cBhvr additive="base">
                                        <p:cTn id="13" dur="500" fill="hold"/>
                                        <p:tgtEl>
                                          <p:spTgt spid="57856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0"/>
                                        </p:tgtEl>
                                        <p:attrNameLst>
                                          <p:attrName>style.visibility</p:attrName>
                                        </p:attrNameLst>
                                      </p:cBhvr>
                                      <p:to>
                                        <p:strVal val="visible"/>
                                      </p:to>
                                    </p:set>
                                    <p:anim calcmode="lin" valueType="num">
                                      <p:cBhvr additive="base">
                                        <p:cTn id="18" dur="500" fill="hold"/>
                                        <p:tgtEl>
                                          <p:spTgt spid="90"/>
                                        </p:tgtEl>
                                        <p:attrNameLst>
                                          <p:attrName>ppt_x</p:attrName>
                                        </p:attrNameLst>
                                      </p:cBhvr>
                                      <p:tavLst>
                                        <p:tav tm="0">
                                          <p:val>
                                            <p:strVal val="#ppt_x"/>
                                          </p:val>
                                        </p:tav>
                                        <p:tav tm="100000">
                                          <p:val>
                                            <p:strVal val="#ppt_x"/>
                                          </p:val>
                                        </p:tav>
                                      </p:tavLst>
                                    </p:anim>
                                    <p:anim calcmode="lin" valueType="num">
                                      <p:cBhvr additive="base">
                                        <p:cTn id="19" dur="500" fill="hold"/>
                                        <p:tgtEl>
                                          <p:spTgt spid="90"/>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additive="base">
                                        <p:cTn id="23" dur="500" fill="hold"/>
                                        <p:tgtEl>
                                          <p:spTgt spid="87"/>
                                        </p:tgtEl>
                                        <p:attrNameLst>
                                          <p:attrName>ppt_x</p:attrName>
                                        </p:attrNameLst>
                                      </p:cBhvr>
                                      <p:tavLst>
                                        <p:tav tm="0">
                                          <p:val>
                                            <p:strVal val="0-#ppt_w/2"/>
                                          </p:val>
                                        </p:tav>
                                        <p:tav tm="100000">
                                          <p:val>
                                            <p:strVal val="#ppt_x"/>
                                          </p:val>
                                        </p:tav>
                                      </p:tavLst>
                                    </p:anim>
                                    <p:anim calcmode="lin" valueType="num">
                                      <p:cBhvr additive="base">
                                        <p:cTn id="24"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8"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 calcmode="lin" valueType="num">
                                      <p:cBhvr additive="base">
                                        <p:cTn id="34" dur="500" fill="hold"/>
                                        <p:tgtEl>
                                          <p:spTgt spid="59"/>
                                        </p:tgtEl>
                                        <p:attrNameLst>
                                          <p:attrName>ppt_x</p:attrName>
                                        </p:attrNameLst>
                                      </p:cBhvr>
                                      <p:tavLst>
                                        <p:tav tm="0">
                                          <p:val>
                                            <p:strVal val="0-#ppt_w/2"/>
                                          </p:val>
                                        </p:tav>
                                        <p:tav tm="100000">
                                          <p:val>
                                            <p:strVal val="#ppt_x"/>
                                          </p:val>
                                        </p:tav>
                                      </p:tavLst>
                                    </p:anim>
                                    <p:anim calcmode="lin" valueType="num">
                                      <p:cBhvr additive="base">
                                        <p:cTn id="35"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additive="base">
                                        <p:cTn id="40" dur="500" fill="hold"/>
                                        <p:tgtEl>
                                          <p:spTgt spid="77"/>
                                        </p:tgtEl>
                                        <p:attrNameLst>
                                          <p:attrName>ppt_x</p:attrName>
                                        </p:attrNameLst>
                                      </p:cBhvr>
                                      <p:tavLst>
                                        <p:tav tm="0">
                                          <p:val>
                                            <p:strVal val="#ppt_x"/>
                                          </p:val>
                                        </p:tav>
                                        <p:tav tm="100000">
                                          <p:val>
                                            <p:strVal val="#ppt_x"/>
                                          </p:val>
                                        </p:tav>
                                      </p:tavLst>
                                    </p:anim>
                                    <p:anim calcmode="lin" valueType="num">
                                      <p:cBhvr additive="base">
                                        <p:cTn id="41" dur="500" fill="hold"/>
                                        <p:tgtEl>
                                          <p:spTgt spid="77"/>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8"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500" fill="hold"/>
                                        <p:tgtEl>
                                          <p:spTgt spid="62"/>
                                        </p:tgtEl>
                                        <p:attrNameLst>
                                          <p:attrName>ppt_x</p:attrName>
                                        </p:attrNameLst>
                                      </p:cBhvr>
                                      <p:tavLst>
                                        <p:tav tm="0">
                                          <p:val>
                                            <p:strVal val="0-#ppt_w/2"/>
                                          </p:val>
                                        </p:tav>
                                        <p:tav tm="100000">
                                          <p:val>
                                            <p:strVal val="#ppt_x"/>
                                          </p:val>
                                        </p:tav>
                                      </p:tavLst>
                                    </p:anim>
                                    <p:anim calcmode="lin" valueType="num">
                                      <p:cBhvr additive="base">
                                        <p:cTn id="46"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lstStyle/>
          <a:p>
            <a:r>
              <a:rPr lang="zh-CN" altLang="en-US" dirty="0" smtClean="0"/>
              <a:t>引入</a:t>
            </a:r>
            <a:r>
              <a:rPr lang="zh-CN" altLang="en-US" smtClean="0"/>
              <a:t>仲裁者</a:t>
            </a:r>
            <a:endParaRPr lang="zh-CN" altLang="en-US" dirty="0" smtClean="0"/>
          </a:p>
          <a:p>
            <a:pPr lvl="1"/>
            <a:r>
              <a:rPr lang="zh-CN" altLang="en-US" sz="2200" smtClean="0"/>
              <a:t>发送方将签名</a:t>
            </a:r>
            <a:r>
              <a:rPr lang="zh-CN" altLang="en-US" sz="2200" dirty="0" smtClean="0"/>
              <a:t>消息首先送到</a:t>
            </a:r>
            <a:r>
              <a:rPr lang="zh-CN" altLang="en-US" sz="2200" smtClean="0"/>
              <a:t>仲裁者；</a:t>
            </a:r>
            <a:endParaRPr lang="zh-CN" altLang="en-US" sz="2200" dirty="0" smtClean="0"/>
          </a:p>
          <a:p>
            <a:pPr lvl="1"/>
            <a:r>
              <a:rPr lang="zh-CN" altLang="en-US" sz="2200"/>
              <a:t>仲裁</a:t>
            </a:r>
            <a:r>
              <a:rPr lang="zh-CN" altLang="en-US" sz="2200" smtClean="0"/>
              <a:t>者</a:t>
            </a:r>
            <a:r>
              <a:rPr lang="zh-CN" altLang="zh-CN" sz="2200" smtClean="0"/>
              <a:t>测试消息及其签名，</a:t>
            </a:r>
            <a:r>
              <a:rPr lang="zh-CN" altLang="zh-CN" sz="2200" dirty="0" smtClean="0"/>
              <a:t>以检查其来源</a:t>
            </a:r>
            <a:r>
              <a:rPr lang="zh-CN" altLang="zh-CN" sz="2200" smtClean="0"/>
              <a:t>和内容</a:t>
            </a:r>
            <a:r>
              <a:rPr lang="zh-CN" altLang="en-US" sz="2200" smtClean="0"/>
              <a:t>；</a:t>
            </a:r>
            <a:endParaRPr lang="zh-CN" altLang="en-US" sz="2200" dirty="0" smtClean="0"/>
          </a:p>
          <a:p>
            <a:pPr lvl="1"/>
            <a:r>
              <a:rPr lang="zh-CN" altLang="zh-CN" sz="2200" dirty="0" smtClean="0"/>
              <a:t>然后将</a:t>
            </a:r>
            <a:r>
              <a:rPr lang="zh-CN" altLang="zh-CN" sz="2200" smtClean="0"/>
              <a:t>消息加上</a:t>
            </a:r>
            <a:r>
              <a:rPr lang="zh-CN" altLang="en-US" sz="2200" b="1" smtClean="0">
                <a:solidFill>
                  <a:srgbClr val="C00000"/>
                </a:solidFill>
              </a:rPr>
              <a:t>时间戳</a:t>
            </a:r>
            <a:r>
              <a:rPr lang="zh-CN" altLang="en-US" sz="2200" smtClean="0"/>
              <a:t>，</a:t>
            </a:r>
            <a:r>
              <a:rPr lang="zh-CN" altLang="zh-CN" sz="2200" smtClean="0"/>
              <a:t>并与</a:t>
            </a:r>
            <a:r>
              <a:rPr lang="zh-CN" altLang="zh-CN" sz="2200" b="1" smtClean="0">
                <a:solidFill>
                  <a:srgbClr val="C00000"/>
                </a:solidFill>
              </a:rPr>
              <a:t>仲裁验证通过指示</a:t>
            </a:r>
            <a:r>
              <a:rPr lang="zh-CN" altLang="zh-CN" sz="2200" smtClean="0"/>
              <a:t>一起发给</a:t>
            </a:r>
            <a:r>
              <a:rPr lang="zh-CN" altLang="en-US" sz="2200" smtClean="0"/>
              <a:t>接收者。</a:t>
            </a:r>
            <a:endParaRPr lang="zh-CN" altLang="en-US" dirty="0" smtClean="0"/>
          </a:p>
          <a:p>
            <a:r>
              <a:rPr lang="zh-CN" altLang="zh-CN" smtClean="0"/>
              <a:t>仲裁者扮演</a:t>
            </a:r>
            <a:r>
              <a:rPr lang="zh-CN" altLang="zh-CN" dirty="0" smtClean="0"/>
              <a:t>敏感</a:t>
            </a:r>
            <a:r>
              <a:rPr lang="zh-CN" altLang="zh-CN" smtClean="0"/>
              <a:t>和关键角色</a:t>
            </a:r>
            <a:r>
              <a:rPr lang="zh-CN" altLang="zh-CN" dirty="0" smtClean="0"/>
              <a:t>。</a:t>
            </a:r>
          </a:p>
          <a:p>
            <a:pPr lvl="1"/>
            <a:r>
              <a:rPr lang="zh-CN" altLang="zh-CN" sz="2200" smtClean="0"/>
              <a:t>所有参与者</a:t>
            </a:r>
            <a:r>
              <a:rPr lang="zh-CN" altLang="zh-CN" sz="2200" dirty="0" smtClean="0"/>
              <a:t>必须极大地相信这一仲裁机制工作正常。（</a:t>
            </a:r>
            <a:r>
              <a:rPr lang="en-US" altLang="zh-CN" sz="2200" dirty="0" smtClean="0"/>
              <a:t>trusted system</a:t>
            </a:r>
            <a:r>
              <a:rPr lang="zh-CN" altLang="en-US" sz="2200" dirty="0" smtClean="0"/>
              <a:t>）</a:t>
            </a:r>
            <a:endParaRPr lang="zh-CN" altLang="en-US" dirty="0" smtClean="0"/>
          </a:p>
        </p:txBody>
      </p:sp>
      <p:sp>
        <p:nvSpPr>
          <p:cNvPr id="14338" name="Rectangle 2"/>
          <p:cNvSpPr>
            <a:spLocks noGrp="1" noChangeArrowheads="1"/>
          </p:cNvSpPr>
          <p:nvPr>
            <p:ph type="title"/>
          </p:nvPr>
        </p:nvSpPr>
        <p:spPr/>
        <p:txBody>
          <a:bodyPr/>
          <a:lstStyle/>
          <a:p>
            <a:pPr fontAlgn="auto">
              <a:spcAft>
                <a:spcPts val="0"/>
              </a:spcAft>
              <a:defRPr/>
            </a:pPr>
            <a:r>
              <a:rPr lang="zh-CN" altLang="en-US" dirty="0"/>
              <a:t>仲裁数字签名</a:t>
            </a:r>
          </a:p>
        </p:txBody>
      </p:sp>
    </p:spTree>
    <p:extLst>
      <p:ext uri="{BB962C8B-B14F-4D97-AF65-F5344CB8AC3E}">
        <p14:creationId xmlns:p14="http://schemas.microsoft.com/office/powerpoint/2010/main" val="3535824546"/>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基于安全体系结构的安全防护方法：</a:t>
            </a:r>
            <a:endParaRPr lang="en-US" altLang="zh-CN" dirty="0" smtClean="0"/>
          </a:p>
          <a:p>
            <a:pPr lvl="1"/>
            <a:r>
              <a:rPr lang="zh-CN" altLang="en-US" dirty="0" smtClean="0"/>
              <a:t>风险分析</a:t>
            </a:r>
            <a:r>
              <a:rPr lang="en-US" altLang="zh-CN" dirty="0" smtClean="0">
                <a:sym typeface="Wingdings" panose="05000000000000000000" pitchFamily="2" charset="2"/>
              </a:rPr>
              <a:t></a:t>
            </a:r>
            <a:r>
              <a:rPr lang="zh-CN" altLang="en-US" dirty="0" smtClean="0"/>
              <a:t>制定策略</a:t>
            </a:r>
            <a:r>
              <a:rPr lang="en-US" altLang="zh-CN" dirty="0">
                <a:sym typeface="Wingdings" panose="05000000000000000000" pitchFamily="2" charset="2"/>
              </a:rPr>
              <a:t> </a:t>
            </a:r>
            <a:r>
              <a:rPr lang="zh-CN" altLang="en-US" dirty="0" smtClean="0"/>
              <a:t>安全防护技术部署</a:t>
            </a:r>
            <a:endParaRPr lang="en-US" altLang="zh-CN" dirty="0" smtClean="0"/>
          </a:p>
          <a:p>
            <a:pPr lvl="1"/>
            <a:r>
              <a:rPr lang="zh-CN" altLang="en-US" dirty="0" smtClean="0"/>
              <a:t>依赖于正确的设置和完善的防御手段，并很大程度上针对固定的威胁和环境弱点。</a:t>
            </a:r>
            <a:endParaRPr lang="en-US" altLang="zh-CN" dirty="0" smtClean="0"/>
          </a:p>
          <a:p>
            <a:r>
              <a:rPr lang="zh-CN" altLang="en-US" dirty="0" smtClean="0"/>
              <a:t>静态：没有体现信息（网络）安全的攻防互动</a:t>
            </a:r>
            <a:endParaRPr lang="en-US" altLang="zh-CN" dirty="0" smtClean="0"/>
          </a:p>
          <a:p>
            <a:r>
              <a:rPr lang="zh-CN" altLang="en-US" dirty="0" smtClean="0"/>
              <a:t>网络安全策略（模型）标准化的过程和方法</a:t>
            </a:r>
          </a:p>
          <a:p>
            <a:pPr lvl="1"/>
            <a:r>
              <a:rPr lang="en-US" altLang="zh-CN" dirty="0" smtClean="0"/>
              <a:t>PDR</a:t>
            </a:r>
            <a:r>
              <a:rPr lang="zh-CN" altLang="en-US" dirty="0" smtClean="0"/>
              <a:t>模型</a:t>
            </a:r>
          </a:p>
          <a:p>
            <a:pPr lvl="1"/>
            <a:r>
              <a:rPr lang="en-US" altLang="zh-CN" dirty="0" smtClean="0"/>
              <a:t>P</a:t>
            </a:r>
            <a:r>
              <a:rPr lang="en-US" altLang="zh-CN" baseline="30000" dirty="0" smtClean="0"/>
              <a:t>2</a:t>
            </a:r>
            <a:r>
              <a:rPr lang="en-US" altLang="zh-CN" dirty="0" smtClean="0"/>
              <a:t>DR</a:t>
            </a:r>
            <a:r>
              <a:rPr lang="zh-CN" altLang="en-US" dirty="0" smtClean="0"/>
              <a:t>模型</a:t>
            </a:r>
          </a:p>
          <a:p>
            <a:pPr lvl="1"/>
            <a:r>
              <a:rPr lang="en-US" altLang="zh-CN" dirty="0" smtClean="0"/>
              <a:t>APPDRR</a:t>
            </a:r>
            <a:r>
              <a:rPr lang="zh-CN" altLang="en-US" dirty="0" smtClean="0"/>
              <a:t>模型</a:t>
            </a:r>
          </a:p>
          <a:p>
            <a:pPr lvl="1"/>
            <a:r>
              <a:rPr lang="en-US" altLang="zh-CN" smtClean="0"/>
              <a:t>PDRR</a:t>
            </a:r>
            <a:r>
              <a:rPr lang="zh-CN" altLang="en-US" dirty="0" smtClean="0"/>
              <a:t>模型</a:t>
            </a:r>
          </a:p>
          <a:p>
            <a:endParaRPr lang="zh-CN" altLang="en-US" dirty="0"/>
          </a:p>
        </p:txBody>
      </p:sp>
      <p:sp>
        <p:nvSpPr>
          <p:cNvPr id="3" name="标题 2"/>
          <p:cNvSpPr>
            <a:spLocks noGrp="1"/>
          </p:cNvSpPr>
          <p:nvPr>
            <p:ph type="title"/>
          </p:nvPr>
        </p:nvSpPr>
        <p:spPr/>
        <p:txBody>
          <a:bodyPr/>
          <a:lstStyle/>
          <a:p>
            <a:r>
              <a:rPr lang="zh-CN" altLang="en-US" smtClean="0"/>
              <a:t>网络安全策略（模型）</a:t>
            </a:r>
            <a:endParaRPr lang="zh-CN" altLang="en-US"/>
          </a:p>
        </p:txBody>
      </p:sp>
    </p:spTree>
    <p:extLst>
      <p:ext uri="{BB962C8B-B14F-4D97-AF65-F5344CB8AC3E}">
        <p14:creationId xmlns:p14="http://schemas.microsoft.com/office/powerpoint/2010/main" val="150158436"/>
      </p:ext>
    </p:extLst>
  </p:cSld>
  <p:clrMapOvr>
    <a:masterClrMapping/>
  </p:clrMapOvr>
  <p:transition spd="slow">
    <p:pull/>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zh-CN" altLang="en-US" smtClean="0"/>
              <a:t>仲裁签名</a:t>
            </a:r>
            <a:r>
              <a:rPr lang="en-US" altLang="zh-CN" smtClean="0"/>
              <a:t>——</a:t>
            </a:r>
            <a:r>
              <a:rPr lang="zh-CN" altLang="en-US" smtClean="0"/>
              <a:t>对称密码</a:t>
            </a:r>
            <a:endParaRPr lang="zh-CN" altLang="en-US"/>
          </a:p>
        </p:txBody>
      </p:sp>
      <p:sp>
        <p:nvSpPr>
          <p:cNvPr id="580612" name="Rectangle 4"/>
          <p:cNvSpPr>
            <a:spLocks noRot="1" noChangeArrowheads="1"/>
          </p:cNvSpPr>
          <p:nvPr/>
        </p:nvSpPr>
        <p:spPr bwMode="auto">
          <a:xfrm>
            <a:off x="827584" y="1333574"/>
            <a:ext cx="8027987"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tx2"/>
              </a:buClr>
              <a:buSzPct val="70000"/>
              <a:buFont typeface="Wingdings" pitchFamily="2" charset="2"/>
              <a:buChar char="l"/>
            </a:pPr>
            <a:endParaRPr lang="zh-CN" altLang="en-US" sz="3000">
              <a:latin typeface="Times New Roman" pitchFamily="18" charset="0"/>
            </a:endParaRPr>
          </a:p>
        </p:txBody>
      </p:sp>
      <p:grpSp>
        <p:nvGrpSpPr>
          <p:cNvPr id="580613" name="Group 5"/>
          <p:cNvGrpSpPr>
            <a:grpSpLocks/>
          </p:cNvGrpSpPr>
          <p:nvPr/>
        </p:nvGrpSpPr>
        <p:grpSpPr bwMode="auto">
          <a:xfrm>
            <a:off x="756270" y="2449750"/>
            <a:ext cx="1152525" cy="942975"/>
            <a:chOff x="748" y="1570"/>
            <a:chExt cx="726" cy="594"/>
          </a:xfrm>
        </p:grpSpPr>
        <p:grpSp>
          <p:nvGrpSpPr>
            <p:cNvPr id="580614" name="Group 6"/>
            <p:cNvGrpSpPr>
              <a:grpSpLocks/>
            </p:cNvGrpSpPr>
            <p:nvPr/>
          </p:nvGrpSpPr>
          <p:grpSpPr bwMode="auto">
            <a:xfrm>
              <a:off x="930" y="1570"/>
              <a:ext cx="380" cy="381"/>
              <a:chOff x="229" y="1077"/>
              <a:chExt cx="380" cy="517"/>
            </a:xfrm>
          </p:grpSpPr>
          <p:pic>
            <p:nvPicPr>
              <p:cNvPr id="580615"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16"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17" name="Text Box 9"/>
            <p:cNvSpPr txBox="1">
              <a:spLocks noChangeArrowheads="1"/>
            </p:cNvSpPr>
            <p:nvPr/>
          </p:nvSpPr>
          <p:spPr bwMode="auto">
            <a:xfrm>
              <a:off x="748" y="193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580618" name="Group 10"/>
          <p:cNvGrpSpPr>
            <a:grpSpLocks/>
          </p:cNvGrpSpPr>
          <p:nvPr/>
        </p:nvGrpSpPr>
        <p:grpSpPr bwMode="auto">
          <a:xfrm>
            <a:off x="7524328" y="2449750"/>
            <a:ext cx="936625" cy="942975"/>
            <a:chOff x="2516" y="1570"/>
            <a:chExt cx="590" cy="594"/>
          </a:xfrm>
        </p:grpSpPr>
        <p:grpSp>
          <p:nvGrpSpPr>
            <p:cNvPr id="580619" name="Group 11"/>
            <p:cNvGrpSpPr>
              <a:grpSpLocks/>
            </p:cNvGrpSpPr>
            <p:nvPr/>
          </p:nvGrpSpPr>
          <p:grpSpPr bwMode="auto">
            <a:xfrm>
              <a:off x="2608" y="1570"/>
              <a:ext cx="380" cy="381"/>
              <a:chOff x="229" y="1077"/>
              <a:chExt cx="380" cy="517"/>
            </a:xfrm>
          </p:grpSpPr>
          <p:pic>
            <p:nvPicPr>
              <p:cNvPr id="580620"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21"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22" name="Text Box 14"/>
            <p:cNvSpPr txBox="1">
              <a:spLocks noChangeArrowheads="1"/>
            </p:cNvSpPr>
            <p:nvPr/>
          </p:nvSpPr>
          <p:spPr bwMode="auto">
            <a:xfrm>
              <a:off x="2516" y="1933"/>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grpSp>
        <p:nvGrpSpPr>
          <p:cNvPr id="580623" name="Group 15"/>
          <p:cNvGrpSpPr>
            <a:grpSpLocks/>
          </p:cNvGrpSpPr>
          <p:nvPr/>
        </p:nvGrpSpPr>
        <p:grpSpPr bwMode="auto">
          <a:xfrm>
            <a:off x="3563888" y="2485468"/>
            <a:ext cx="1152525" cy="871538"/>
            <a:chOff x="1610" y="663"/>
            <a:chExt cx="726" cy="549"/>
          </a:xfrm>
        </p:grpSpPr>
        <p:grpSp>
          <p:nvGrpSpPr>
            <p:cNvPr id="580624" name="Group 16"/>
            <p:cNvGrpSpPr>
              <a:grpSpLocks/>
            </p:cNvGrpSpPr>
            <p:nvPr/>
          </p:nvGrpSpPr>
          <p:grpSpPr bwMode="auto">
            <a:xfrm>
              <a:off x="1746" y="663"/>
              <a:ext cx="380" cy="381"/>
              <a:chOff x="229" y="1077"/>
              <a:chExt cx="380" cy="517"/>
            </a:xfrm>
          </p:grpSpPr>
          <p:pic>
            <p:nvPicPr>
              <p:cNvPr id="580625"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26"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27" name="Text Box 19"/>
            <p:cNvSpPr txBox="1">
              <a:spLocks noChangeArrowheads="1"/>
            </p:cNvSpPr>
            <p:nvPr/>
          </p:nvSpPr>
          <p:spPr bwMode="auto">
            <a:xfrm>
              <a:off x="1610" y="981"/>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0000"/>
                  </a:solidFill>
                  <a:latin typeface="Times New Roman" pitchFamily="18" charset="0"/>
                </a:rPr>
                <a:t>Trent (T)</a:t>
              </a:r>
            </a:p>
          </p:txBody>
        </p:sp>
      </p:grpSp>
      <p:grpSp>
        <p:nvGrpSpPr>
          <p:cNvPr id="580628" name="Group 20"/>
          <p:cNvGrpSpPr>
            <a:grpSpLocks/>
          </p:cNvGrpSpPr>
          <p:nvPr/>
        </p:nvGrpSpPr>
        <p:grpSpPr bwMode="auto">
          <a:xfrm rot="5400000">
            <a:off x="2344845" y="2107645"/>
            <a:ext cx="933451" cy="1803398"/>
            <a:chOff x="1146" y="756"/>
            <a:chExt cx="588" cy="1136"/>
          </a:xfrm>
        </p:grpSpPr>
        <p:sp>
          <p:nvSpPr>
            <p:cNvPr id="580629" name="Line 21"/>
            <p:cNvSpPr>
              <a:spLocks noChangeShapeType="1"/>
            </p:cNvSpPr>
            <p:nvPr/>
          </p:nvSpPr>
          <p:spPr bwMode="auto">
            <a:xfrm rot="19491984" flipV="1">
              <a:off x="1264" y="970"/>
              <a:ext cx="470" cy="66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80630" name="Text Box 22"/>
            <p:cNvSpPr txBox="1">
              <a:spLocks noChangeArrowheads="1"/>
            </p:cNvSpPr>
            <p:nvPr/>
          </p:nvSpPr>
          <p:spPr bwMode="auto">
            <a:xfrm rot="16192130">
              <a:off x="685" y="1217"/>
              <a:ext cx="11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smtClean="0">
                  <a:solidFill>
                    <a:srgbClr val="000066"/>
                  </a:solidFill>
                  <a:latin typeface="Times New Roman" pitchFamily="18" charset="0"/>
                  <a:sym typeface="Symbol" pitchFamily="18" charset="2"/>
                </a:rPr>
                <a:t>M,E</a:t>
              </a:r>
              <a:r>
                <a:rPr kumimoji="1" lang="en-US" altLang="zh-CN" sz="1600" b="1" baseline="-25000" smtClean="0">
                  <a:solidFill>
                    <a:srgbClr val="000066"/>
                  </a:solidFill>
                  <a:latin typeface="Times New Roman" pitchFamily="18" charset="0"/>
                  <a:sym typeface="Symbol" pitchFamily="18" charset="2"/>
                </a:rPr>
                <a:t>AT</a:t>
              </a:r>
              <a:r>
                <a:rPr kumimoji="1" lang="en-US" altLang="zh-CN" sz="1600" b="1" smtClean="0">
                  <a:solidFill>
                    <a:srgbClr val="000066"/>
                  </a:solidFill>
                  <a:latin typeface="Times New Roman" pitchFamily="18" charset="0"/>
                  <a:sym typeface="Symbol" pitchFamily="18" charset="2"/>
                </a:rPr>
                <a:t>[ID</a:t>
              </a:r>
              <a:r>
                <a:rPr kumimoji="1" lang="en-US" altLang="zh-CN" sz="1600" b="1" baseline="-25000" smtClean="0">
                  <a:solidFill>
                    <a:srgbClr val="000066"/>
                  </a:solidFill>
                  <a:latin typeface="Times New Roman" pitchFamily="18" charset="0"/>
                  <a:sym typeface="Symbol" pitchFamily="18" charset="2"/>
                </a:rPr>
                <a:t>A</a:t>
              </a:r>
              <a:r>
                <a:rPr kumimoji="1" lang="en-US" altLang="zh-CN" sz="1600" b="1" smtClean="0">
                  <a:solidFill>
                    <a:srgbClr val="000066"/>
                  </a:solidFill>
                  <a:latin typeface="Times New Roman" pitchFamily="18" charset="0"/>
                  <a:sym typeface="Symbol" pitchFamily="18" charset="2"/>
                </a:rPr>
                <a:t>,H(M)]</a:t>
              </a:r>
              <a:endParaRPr kumimoji="1" lang="en-US" altLang="zh-CN" sz="1600" b="1">
                <a:solidFill>
                  <a:srgbClr val="000066"/>
                </a:solidFill>
                <a:latin typeface="Times New Roman" pitchFamily="18" charset="0"/>
                <a:sym typeface="Symbol" pitchFamily="18" charset="2"/>
              </a:endParaRPr>
            </a:p>
          </p:txBody>
        </p:sp>
      </p:grpSp>
      <p:grpSp>
        <p:nvGrpSpPr>
          <p:cNvPr id="580631" name="Group 23"/>
          <p:cNvGrpSpPr>
            <a:grpSpLocks/>
          </p:cNvGrpSpPr>
          <p:nvPr/>
        </p:nvGrpSpPr>
        <p:grpSpPr bwMode="auto">
          <a:xfrm>
            <a:off x="4499992" y="2552252"/>
            <a:ext cx="3025778" cy="985839"/>
            <a:chOff x="2321" y="836"/>
            <a:chExt cx="1906" cy="621"/>
          </a:xfrm>
        </p:grpSpPr>
        <p:sp>
          <p:nvSpPr>
            <p:cNvPr id="580632" name="Line 24"/>
            <p:cNvSpPr>
              <a:spLocks noChangeShapeType="1"/>
            </p:cNvSpPr>
            <p:nvPr/>
          </p:nvSpPr>
          <p:spPr bwMode="auto">
            <a:xfrm rot="18653265">
              <a:off x="2990" y="868"/>
              <a:ext cx="546" cy="63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80633" name="Text Box 25"/>
            <p:cNvSpPr txBox="1">
              <a:spLocks noChangeArrowheads="1"/>
            </p:cNvSpPr>
            <p:nvPr/>
          </p:nvSpPr>
          <p:spPr bwMode="auto">
            <a:xfrm>
              <a:off x="2321" y="836"/>
              <a:ext cx="190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smtClean="0">
                  <a:solidFill>
                    <a:srgbClr val="000000"/>
                  </a:solidFill>
                  <a:latin typeface="Times New Roman" pitchFamily="18" charset="0"/>
                  <a:sym typeface="Symbol" pitchFamily="18" charset="2"/>
                </a:rPr>
                <a:t>E</a:t>
              </a:r>
              <a:r>
                <a:rPr kumimoji="1" lang="en-US" altLang="zh-CN" sz="1600" b="1" baseline="-25000" smtClean="0">
                  <a:solidFill>
                    <a:srgbClr val="000000"/>
                  </a:solidFill>
                  <a:latin typeface="Times New Roman" pitchFamily="18" charset="0"/>
                  <a:sym typeface="Symbol" pitchFamily="18" charset="2"/>
                </a:rPr>
                <a:t>BT</a:t>
              </a:r>
              <a:r>
                <a:rPr kumimoji="1" lang="en-US" altLang="zh-CN" sz="1600" b="1" smtClean="0">
                  <a:solidFill>
                    <a:srgbClr val="000000"/>
                  </a:solidFill>
                  <a:latin typeface="Times New Roman" pitchFamily="18" charset="0"/>
                  <a:sym typeface="Symbol" pitchFamily="18" charset="2"/>
                </a:rPr>
                <a:t>[ID</a:t>
              </a:r>
              <a:r>
                <a:rPr kumimoji="1" lang="en-US" altLang="zh-CN" sz="1600" b="1" baseline="-25000" smtClean="0">
                  <a:solidFill>
                    <a:srgbClr val="000000"/>
                  </a:solidFill>
                  <a:latin typeface="Times New Roman" pitchFamily="18" charset="0"/>
                  <a:sym typeface="Symbol" pitchFamily="18" charset="2"/>
                </a:rPr>
                <a:t>A</a:t>
              </a:r>
              <a:r>
                <a:rPr kumimoji="1" lang="en-US" altLang="zh-CN" sz="1600" b="1" smtClean="0">
                  <a:solidFill>
                    <a:srgbClr val="000000"/>
                  </a:solidFill>
                  <a:latin typeface="Times New Roman" pitchFamily="18" charset="0"/>
                  <a:sym typeface="Symbol" pitchFamily="18" charset="2"/>
                </a:rPr>
                <a:t>, M, </a:t>
              </a:r>
              <a:r>
                <a:rPr kumimoji="1" lang="en-US" altLang="zh-CN" sz="1600" b="1" smtClean="0">
                  <a:solidFill>
                    <a:srgbClr val="C00000"/>
                  </a:solidFill>
                  <a:latin typeface="Times New Roman" pitchFamily="18" charset="0"/>
                  <a:sym typeface="Symbol" pitchFamily="18" charset="2"/>
                </a:rPr>
                <a:t>E</a:t>
              </a:r>
              <a:r>
                <a:rPr kumimoji="1" lang="en-US" altLang="zh-CN" sz="1600" b="1" baseline="-25000" smtClean="0">
                  <a:solidFill>
                    <a:srgbClr val="C00000"/>
                  </a:solidFill>
                  <a:latin typeface="Times New Roman" pitchFamily="18" charset="0"/>
                  <a:sym typeface="Symbol" pitchFamily="18" charset="2"/>
                </a:rPr>
                <a:t>AT</a:t>
              </a:r>
              <a:r>
                <a:rPr kumimoji="1" lang="en-US" altLang="zh-CN" sz="1600" b="1" smtClean="0">
                  <a:solidFill>
                    <a:srgbClr val="C00000"/>
                  </a:solidFill>
                  <a:latin typeface="Times New Roman" pitchFamily="18" charset="0"/>
                  <a:sym typeface="Symbol" pitchFamily="18" charset="2"/>
                </a:rPr>
                <a:t>[ID</a:t>
              </a:r>
              <a:r>
                <a:rPr kumimoji="1" lang="en-US" altLang="zh-CN" sz="1600" b="1" baseline="-25000" smtClean="0">
                  <a:solidFill>
                    <a:srgbClr val="C00000"/>
                  </a:solidFill>
                  <a:latin typeface="Times New Roman" pitchFamily="18" charset="0"/>
                  <a:sym typeface="Symbol" pitchFamily="18" charset="2"/>
                </a:rPr>
                <a:t>A</a:t>
              </a:r>
              <a:r>
                <a:rPr kumimoji="1" lang="en-US" altLang="zh-CN" sz="1600" b="1" smtClean="0">
                  <a:solidFill>
                    <a:srgbClr val="C00000"/>
                  </a:solidFill>
                  <a:latin typeface="Times New Roman" pitchFamily="18" charset="0"/>
                  <a:sym typeface="Symbol" pitchFamily="18" charset="2"/>
                </a:rPr>
                <a:t>,H(M)], T</a:t>
              </a:r>
              <a:r>
                <a:rPr kumimoji="1" lang="en-US" altLang="zh-CN" sz="1600" b="1" smtClean="0">
                  <a:solidFill>
                    <a:srgbClr val="000000"/>
                  </a:solidFill>
                  <a:latin typeface="Times New Roman" pitchFamily="18" charset="0"/>
                  <a:sym typeface="Symbol" pitchFamily="18" charset="2"/>
                </a:rPr>
                <a:t>]</a:t>
              </a:r>
              <a:endParaRPr kumimoji="1" lang="en-US" altLang="zh-CN" sz="1600" b="1">
                <a:solidFill>
                  <a:srgbClr val="000000"/>
                </a:solidFill>
                <a:latin typeface="Times New Roman" pitchFamily="18" charset="0"/>
                <a:sym typeface="Symbol" pitchFamily="18" charset="2"/>
              </a:endParaRPr>
            </a:p>
          </p:txBody>
        </p:sp>
      </p:grpSp>
      <p:sp>
        <p:nvSpPr>
          <p:cNvPr id="26" name="矩形 25"/>
          <p:cNvSpPr/>
          <p:nvPr/>
        </p:nvSpPr>
        <p:spPr>
          <a:xfrm>
            <a:off x="857224" y="1643050"/>
            <a:ext cx="1415772" cy="461665"/>
          </a:xfrm>
          <a:prstGeom prst="rect">
            <a:avLst/>
          </a:prstGeom>
        </p:spPr>
        <p:txBody>
          <a:bodyPr wrap="none">
            <a:spAutoFit/>
          </a:bodyPr>
          <a:lstStyle/>
          <a:p>
            <a:r>
              <a:rPr lang="zh-CN" altLang="en-US" sz="2400" b="1" smtClean="0">
                <a:latin typeface="+mj-ea"/>
                <a:ea typeface="+mj-ea"/>
              </a:rPr>
              <a:t>明文传送</a:t>
            </a:r>
            <a:endParaRPr lang="zh-CN" altLang="en-US" sz="2400" b="1">
              <a:latin typeface="+mj-ea"/>
              <a:ea typeface="+mj-ea"/>
            </a:endParaRPr>
          </a:p>
        </p:txBody>
      </p:sp>
      <p:grpSp>
        <p:nvGrpSpPr>
          <p:cNvPr id="27" name="Group 26"/>
          <p:cNvGrpSpPr>
            <a:grpSpLocks/>
          </p:cNvGrpSpPr>
          <p:nvPr/>
        </p:nvGrpSpPr>
        <p:grpSpPr bwMode="auto">
          <a:xfrm>
            <a:off x="107504" y="4493827"/>
            <a:ext cx="1152525" cy="869950"/>
            <a:chOff x="884" y="3612"/>
            <a:chExt cx="726" cy="548"/>
          </a:xfrm>
        </p:grpSpPr>
        <p:grpSp>
          <p:nvGrpSpPr>
            <p:cNvPr id="28" name="Group 27"/>
            <p:cNvGrpSpPr>
              <a:grpSpLocks/>
            </p:cNvGrpSpPr>
            <p:nvPr/>
          </p:nvGrpSpPr>
          <p:grpSpPr bwMode="auto">
            <a:xfrm>
              <a:off x="1066" y="3614"/>
              <a:ext cx="380" cy="382"/>
              <a:chOff x="229" y="1077"/>
              <a:chExt cx="380" cy="517"/>
            </a:xfrm>
          </p:grpSpPr>
          <p:pic>
            <p:nvPicPr>
              <p:cNvPr id="3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9" name="Text Box 30"/>
            <p:cNvSpPr txBox="1">
              <a:spLocks noChangeArrowheads="1"/>
            </p:cNvSpPr>
            <p:nvPr/>
          </p:nvSpPr>
          <p:spPr bwMode="auto">
            <a:xfrm>
              <a:off x="884" y="3929"/>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32" name="Group 31"/>
          <p:cNvGrpSpPr>
            <a:grpSpLocks/>
          </p:cNvGrpSpPr>
          <p:nvPr/>
        </p:nvGrpSpPr>
        <p:grpSpPr bwMode="auto">
          <a:xfrm>
            <a:off x="8099871" y="4457315"/>
            <a:ext cx="936625" cy="942975"/>
            <a:chOff x="2925" y="3566"/>
            <a:chExt cx="590" cy="594"/>
          </a:xfrm>
        </p:grpSpPr>
        <p:grpSp>
          <p:nvGrpSpPr>
            <p:cNvPr id="33" name="Group 32"/>
            <p:cNvGrpSpPr>
              <a:grpSpLocks/>
            </p:cNvGrpSpPr>
            <p:nvPr/>
          </p:nvGrpSpPr>
          <p:grpSpPr bwMode="auto">
            <a:xfrm>
              <a:off x="2971" y="3568"/>
              <a:ext cx="380" cy="382"/>
              <a:chOff x="229" y="1077"/>
              <a:chExt cx="380" cy="517"/>
            </a:xfrm>
          </p:grpSpPr>
          <p:pic>
            <p:nvPicPr>
              <p:cNvPr id="3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4" name="Text Box 35"/>
            <p:cNvSpPr txBox="1">
              <a:spLocks noChangeArrowheads="1"/>
            </p:cNvSpPr>
            <p:nvPr/>
          </p:nvSpPr>
          <p:spPr bwMode="auto">
            <a:xfrm>
              <a:off x="2925" y="3929"/>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grpSp>
        <p:nvGrpSpPr>
          <p:cNvPr id="37" name="Group 36"/>
          <p:cNvGrpSpPr>
            <a:grpSpLocks/>
          </p:cNvGrpSpPr>
          <p:nvPr/>
        </p:nvGrpSpPr>
        <p:grpSpPr bwMode="auto">
          <a:xfrm>
            <a:off x="3707904" y="4458109"/>
            <a:ext cx="1152525" cy="941387"/>
            <a:chOff x="1882" y="2341"/>
            <a:chExt cx="726" cy="593"/>
          </a:xfrm>
        </p:grpSpPr>
        <p:grpSp>
          <p:nvGrpSpPr>
            <p:cNvPr id="38" name="Group 37"/>
            <p:cNvGrpSpPr>
              <a:grpSpLocks/>
            </p:cNvGrpSpPr>
            <p:nvPr/>
          </p:nvGrpSpPr>
          <p:grpSpPr bwMode="auto">
            <a:xfrm>
              <a:off x="1927" y="2343"/>
              <a:ext cx="380" cy="382"/>
              <a:chOff x="229" y="1077"/>
              <a:chExt cx="380" cy="517"/>
            </a:xfrm>
          </p:grpSpPr>
          <p:pic>
            <p:nvPicPr>
              <p:cNvPr id="40"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9" name="Text Box 40"/>
            <p:cNvSpPr txBox="1">
              <a:spLocks noChangeArrowheads="1"/>
            </p:cNvSpPr>
            <p:nvPr/>
          </p:nvSpPr>
          <p:spPr bwMode="auto">
            <a:xfrm>
              <a:off x="1882" y="270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0000"/>
                  </a:solidFill>
                  <a:latin typeface="Times New Roman" pitchFamily="18" charset="0"/>
                </a:rPr>
                <a:t>Trent (T)</a:t>
              </a:r>
            </a:p>
          </p:txBody>
        </p:sp>
      </p:grpSp>
      <p:grpSp>
        <p:nvGrpSpPr>
          <p:cNvPr id="42" name="Group 41"/>
          <p:cNvGrpSpPr>
            <a:grpSpLocks/>
          </p:cNvGrpSpPr>
          <p:nvPr/>
        </p:nvGrpSpPr>
        <p:grpSpPr bwMode="auto">
          <a:xfrm>
            <a:off x="1000299" y="4546616"/>
            <a:ext cx="2698751" cy="1239838"/>
            <a:chOff x="394" y="2838"/>
            <a:chExt cx="1700" cy="781"/>
          </a:xfrm>
        </p:grpSpPr>
        <p:sp>
          <p:nvSpPr>
            <p:cNvPr id="43" name="Line 42"/>
            <p:cNvSpPr>
              <a:spLocks noChangeShapeType="1"/>
            </p:cNvSpPr>
            <p:nvPr/>
          </p:nvSpPr>
          <p:spPr bwMode="auto">
            <a:xfrm rot="2868859" flipV="1">
              <a:off x="855" y="2798"/>
              <a:ext cx="781" cy="86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4" name="Text Box 43"/>
            <p:cNvSpPr txBox="1">
              <a:spLocks noChangeArrowheads="1"/>
            </p:cNvSpPr>
            <p:nvPr/>
          </p:nvSpPr>
          <p:spPr bwMode="auto">
            <a:xfrm>
              <a:off x="394" y="2895"/>
              <a:ext cx="170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smtClean="0">
                  <a:solidFill>
                    <a:srgbClr val="000066"/>
                  </a:solidFill>
                  <a:latin typeface="Times New Roman" pitchFamily="18" charset="0"/>
                  <a:sym typeface="Symbol" pitchFamily="18" charset="2"/>
                </a:rPr>
                <a:t>E</a:t>
              </a:r>
              <a:r>
                <a:rPr kumimoji="1" lang="en-US" altLang="zh-CN" sz="1600" b="1" baseline="-25000" smtClean="0">
                  <a:solidFill>
                    <a:srgbClr val="000066"/>
                  </a:solidFill>
                  <a:latin typeface="Times New Roman" pitchFamily="18" charset="0"/>
                  <a:sym typeface="Symbol" pitchFamily="18" charset="2"/>
                </a:rPr>
                <a:t>AB</a:t>
              </a:r>
              <a:r>
                <a:rPr kumimoji="1" lang="en-US" altLang="zh-CN" sz="1600" b="1" smtClean="0">
                  <a:solidFill>
                    <a:srgbClr val="000066"/>
                  </a:solidFill>
                  <a:latin typeface="Times New Roman" pitchFamily="18" charset="0"/>
                  <a:sym typeface="Symbol" pitchFamily="18" charset="2"/>
                </a:rPr>
                <a:t>(M),E</a:t>
              </a:r>
              <a:r>
                <a:rPr kumimoji="1" lang="en-US" altLang="zh-CN" sz="1600" b="1" baseline="-25000" smtClean="0">
                  <a:solidFill>
                    <a:srgbClr val="000066"/>
                  </a:solidFill>
                  <a:latin typeface="Times New Roman" pitchFamily="18" charset="0"/>
                  <a:sym typeface="Symbol" pitchFamily="18" charset="2"/>
                </a:rPr>
                <a:t>AT</a:t>
              </a:r>
              <a:r>
                <a:rPr kumimoji="1" lang="en-US" altLang="zh-CN" sz="1600" b="1" smtClean="0">
                  <a:solidFill>
                    <a:srgbClr val="000066"/>
                  </a:solidFill>
                  <a:latin typeface="Times New Roman" pitchFamily="18" charset="0"/>
                  <a:sym typeface="Symbol" pitchFamily="18" charset="2"/>
                </a:rPr>
                <a:t>[ID</a:t>
              </a:r>
              <a:r>
                <a:rPr kumimoji="1" lang="en-US" altLang="zh-CN" sz="1600" b="1" baseline="-25000" smtClean="0">
                  <a:solidFill>
                    <a:srgbClr val="000066"/>
                  </a:solidFill>
                  <a:latin typeface="Times New Roman" pitchFamily="18" charset="0"/>
                  <a:sym typeface="Symbol" pitchFamily="18" charset="2"/>
                </a:rPr>
                <a:t>A</a:t>
              </a:r>
              <a:r>
                <a:rPr kumimoji="1" lang="en-US" altLang="zh-CN" sz="1600" b="1" smtClean="0">
                  <a:solidFill>
                    <a:srgbClr val="000066"/>
                  </a:solidFill>
                  <a:latin typeface="Times New Roman" pitchFamily="18" charset="0"/>
                  <a:sym typeface="Symbol" pitchFamily="18" charset="2"/>
                </a:rPr>
                <a:t>,H(E</a:t>
              </a:r>
              <a:r>
                <a:rPr kumimoji="1" lang="en-US" altLang="zh-CN" sz="1600" b="1" baseline="-25000" smtClean="0">
                  <a:solidFill>
                    <a:srgbClr val="000066"/>
                  </a:solidFill>
                  <a:latin typeface="Times New Roman" pitchFamily="18" charset="0"/>
                  <a:sym typeface="Symbol" pitchFamily="18" charset="2"/>
                </a:rPr>
                <a:t>AB</a:t>
              </a:r>
              <a:r>
                <a:rPr kumimoji="1" lang="en-US" altLang="zh-CN" sz="1600" b="1" smtClean="0">
                  <a:solidFill>
                    <a:srgbClr val="000066"/>
                  </a:solidFill>
                  <a:latin typeface="Times New Roman" pitchFamily="18" charset="0"/>
                  <a:sym typeface="Symbol" pitchFamily="18" charset="2"/>
                </a:rPr>
                <a:t>(M))]</a:t>
              </a:r>
              <a:endParaRPr kumimoji="1" lang="en-US" altLang="zh-CN" sz="1600" b="1">
                <a:solidFill>
                  <a:srgbClr val="000066"/>
                </a:solidFill>
                <a:latin typeface="Times New Roman" pitchFamily="18" charset="0"/>
                <a:sym typeface="Symbol" pitchFamily="18" charset="2"/>
              </a:endParaRPr>
            </a:p>
          </p:txBody>
        </p:sp>
      </p:grpSp>
      <p:grpSp>
        <p:nvGrpSpPr>
          <p:cNvPr id="45" name="Group 44"/>
          <p:cNvGrpSpPr>
            <a:grpSpLocks/>
          </p:cNvGrpSpPr>
          <p:nvPr/>
        </p:nvGrpSpPr>
        <p:grpSpPr bwMode="auto">
          <a:xfrm>
            <a:off x="4381947" y="4620866"/>
            <a:ext cx="3786191" cy="1136650"/>
            <a:chOff x="2104" y="2764"/>
            <a:chExt cx="2385" cy="716"/>
          </a:xfrm>
        </p:grpSpPr>
        <p:sp>
          <p:nvSpPr>
            <p:cNvPr id="46" name="Line 45"/>
            <p:cNvSpPr>
              <a:spLocks noChangeShapeType="1"/>
            </p:cNvSpPr>
            <p:nvPr/>
          </p:nvSpPr>
          <p:spPr bwMode="auto">
            <a:xfrm rot="18438730">
              <a:off x="2905" y="2660"/>
              <a:ext cx="710" cy="93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7" name="Text Box 46"/>
            <p:cNvSpPr txBox="1">
              <a:spLocks noChangeArrowheads="1"/>
            </p:cNvSpPr>
            <p:nvPr/>
          </p:nvSpPr>
          <p:spPr bwMode="auto">
            <a:xfrm rot="21590641">
              <a:off x="2104" y="2764"/>
              <a:ext cx="238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smtClean="0">
                  <a:solidFill>
                    <a:srgbClr val="000066"/>
                  </a:solidFill>
                  <a:latin typeface="Times New Roman" pitchFamily="18" charset="0"/>
                  <a:sym typeface="Symbol" pitchFamily="18" charset="2"/>
                </a:rPr>
                <a:t>E</a:t>
              </a:r>
              <a:r>
                <a:rPr kumimoji="1" lang="en-US" altLang="zh-CN" sz="1600" b="1" baseline="-25000" smtClean="0">
                  <a:solidFill>
                    <a:srgbClr val="000066"/>
                  </a:solidFill>
                  <a:latin typeface="Times New Roman" pitchFamily="18" charset="0"/>
                  <a:sym typeface="Symbol" pitchFamily="18" charset="2"/>
                </a:rPr>
                <a:t>BT</a:t>
              </a:r>
              <a:r>
                <a:rPr kumimoji="1" lang="en-US" altLang="zh-CN" sz="1600" b="1" smtClean="0">
                  <a:solidFill>
                    <a:srgbClr val="000066"/>
                  </a:solidFill>
                  <a:latin typeface="Times New Roman" pitchFamily="18" charset="0"/>
                  <a:sym typeface="Symbol" pitchFamily="18" charset="2"/>
                </a:rPr>
                <a:t>(ID</a:t>
              </a:r>
              <a:r>
                <a:rPr kumimoji="1" lang="en-US" altLang="zh-CN" sz="1600" b="1" baseline="-25000" smtClean="0">
                  <a:solidFill>
                    <a:srgbClr val="000066"/>
                  </a:solidFill>
                  <a:latin typeface="Times New Roman" pitchFamily="18" charset="0"/>
                  <a:sym typeface="Symbol" pitchFamily="18" charset="2"/>
                </a:rPr>
                <a:t>A</a:t>
              </a:r>
              <a:r>
                <a:rPr kumimoji="1" lang="en-US" altLang="zh-CN" sz="1600" b="1" smtClean="0">
                  <a:solidFill>
                    <a:srgbClr val="000066"/>
                  </a:solidFill>
                  <a:latin typeface="Times New Roman" pitchFamily="18" charset="0"/>
                  <a:sym typeface="Symbol" pitchFamily="18" charset="2"/>
                </a:rPr>
                <a:t>,E</a:t>
              </a:r>
              <a:r>
                <a:rPr kumimoji="1" lang="en-US" altLang="zh-CN" sz="1600" b="1" baseline="-25000" smtClean="0">
                  <a:solidFill>
                    <a:srgbClr val="000066"/>
                  </a:solidFill>
                  <a:latin typeface="Times New Roman" pitchFamily="18" charset="0"/>
                  <a:sym typeface="Symbol" pitchFamily="18" charset="2"/>
                </a:rPr>
                <a:t>AB</a:t>
              </a:r>
              <a:r>
                <a:rPr kumimoji="1" lang="en-US" altLang="zh-CN" sz="1600" b="1" smtClean="0">
                  <a:solidFill>
                    <a:srgbClr val="000066"/>
                  </a:solidFill>
                  <a:latin typeface="Times New Roman" pitchFamily="18" charset="0"/>
                  <a:sym typeface="Symbol" pitchFamily="18" charset="2"/>
                </a:rPr>
                <a:t>( </a:t>
              </a:r>
              <a:r>
                <a:rPr kumimoji="1" lang="en-US" altLang="zh-CN" sz="1600" b="1">
                  <a:solidFill>
                    <a:srgbClr val="000066"/>
                  </a:solidFill>
                  <a:latin typeface="Times New Roman" pitchFamily="18" charset="0"/>
                  <a:sym typeface="Symbol" pitchFamily="18" charset="2"/>
                </a:rPr>
                <a:t>M</a:t>
              </a:r>
              <a:r>
                <a:rPr kumimoji="1" lang="en-US" altLang="zh-CN" sz="1600" b="1" smtClean="0">
                  <a:solidFill>
                    <a:srgbClr val="000066"/>
                  </a:solidFill>
                  <a:latin typeface="Times New Roman" pitchFamily="18" charset="0"/>
                  <a:sym typeface="Symbol" pitchFamily="18" charset="2"/>
                </a:rPr>
                <a:t>), </a:t>
              </a:r>
              <a:r>
                <a:rPr kumimoji="1" lang="en-US" altLang="zh-CN" sz="1600" b="1" smtClean="0">
                  <a:solidFill>
                    <a:srgbClr val="C00000"/>
                  </a:solidFill>
                  <a:latin typeface="Times New Roman" pitchFamily="18" charset="0"/>
                  <a:sym typeface="Symbol" pitchFamily="18" charset="2"/>
                </a:rPr>
                <a:t>E</a:t>
              </a:r>
              <a:r>
                <a:rPr kumimoji="1" lang="en-US" altLang="zh-CN" sz="1600" b="1" baseline="-25000" smtClean="0">
                  <a:solidFill>
                    <a:srgbClr val="C00000"/>
                  </a:solidFill>
                  <a:latin typeface="Times New Roman" pitchFamily="18" charset="0"/>
                  <a:sym typeface="Symbol" pitchFamily="18" charset="2"/>
                </a:rPr>
                <a:t>AT</a:t>
              </a:r>
              <a:r>
                <a:rPr kumimoji="1" lang="en-US" altLang="zh-CN" sz="1600" b="1" smtClean="0">
                  <a:solidFill>
                    <a:srgbClr val="C00000"/>
                  </a:solidFill>
                  <a:latin typeface="Times New Roman" pitchFamily="18" charset="0"/>
                  <a:sym typeface="Symbol" pitchFamily="18" charset="2"/>
                </a:rPr>
                <a:t>[ID</a:t>
              </a:r>
              <a:r>
                <a:rPr kumimoji="1" lang="en-US" altLang="zh-CN" sz="1600" b="1" baseline="-25000" smtClean="0">
                  <a:solidFill>
                    <a:srgbClr val="C00000"/>
                  </a:solidFill>
                  <a:latin typeface="Times New Roman" pitchFamily="18" charset="0"/>
                  <a:sym typeface="Symbol" pitchFamily="18" charset="2"/>
                </a:rPr>
                <a:t>A</a:t>
              </a:r>
              <a:r>
                <a:rPr kumimoji="1" lang="en-US" altLang="zh-CN" sz="1600" b="1">
                  <a:solidFill>
                    <a:srgbClr val="C00000"/>
                  </a:solidFill>
                  <a:latin typeface="Times New Roman" pitchFamily="18" charset="0"/>
                  <a:sym typeface="Symbol" pitchFamily="18" charset="2"/>
                </a:rPr>
                <a:t>, </a:t>
              </a:r>
              <a:r>
                <a:rPr kumimoji="1" lang="en-US" altLang="zh-CN" sz="1600" b="1" smtClean="0">
                  <a:solidFill>
                    <a:srgbClr val="C00000"/>
                  </a:solidFill>
                  <a:latin typeface="Times New Roman" pitchFamily="18" charset="0"/>
                  <a:sym typeface="Symbol" pitchFamily="18" charset="2"/>
                </a:rPr>
                <a:t>H(E</a:t>
              </a:r>
              <a:r>
                <a:rPr kumimoji="1" lang="en-US" altLang="zh-CN" sz="1600" b="1" baseline="-25000" smtClean="0">
                  <a:solidFill>
                    <a:srgbClr val="C00000"/>
                  </a:solidFill>
                  <a:latin typeface="Times New Roman" pitchFamily="18" charset="0"/>
                  <a:sym typeface="Symbol" pitchFamily="18" charset="2"/>
                </a:rPr>
                <a:t>AB</a:t>
              </a:r>
              <a:r>
                <a:rPr kumimoji="1" lang="en-US" altLang="zh-CN" sz="1600" b="1" smtClean="0">
                  <a:solidFill>
                    <a:srgbClr val="C00000"/>
                  </a:solidFill>
                  <a:latin typeface="Times New Roman" pitchFamily="18" charset="0"/>
                  <a:sym typeface="Symbol" pitchFamily="18" charset="2"/>
                </a:rPr>
                <a:t>(M),T</a:t>
              </a:r>
              <a:r>
                <a:rPr kumimoji="1" lang="en-US" altLang="zh-CN" sz="1600" b="1" smtClean="0">
                  <a:solidFill>
                    <a:srgbClr val="000066"/>
                  </a:solidFill>
                  <a:latin typeface="Times New Roman" pitchFamily="18" charset="0"/>
                  <a:sym typeface="Symbol" pitchFamily="18" charset="2"/>
                </a:rPr>
                <a:t>]</a:t>
              </a:r>
              <a:endParaRPr kumimoji="1" lang="en-US" altLang="zh-CN" sz="1600" b="1">
                <a:solidFill>
                  <a:srgbClr val="000066"/>
                </a:solidFill>
                <a:latin typeface="Times New Roman" pitchFamily="18" charset="0"/>
                <a:sym typeface="Symbol" pitchFamily="18" charset="2"/>
              </a:endParaRPr>
            </a:p>
          </p:txBody>
        </p:sp>
      </p:grpSp>
      <p:sp>
        <p:nvSpPr>
          <p:cNvPr id="48" name="矩形 47"/>
          <p:cNvSpPr/>
          <p:nvPr/>
        </p:nvSpPr>
        <p:spPr>
          <a:xfrm>
            <a:off x="857224" y="3643314"/>
            <a:ext cx="3587842" cy="461665"/>
          </a:xfrm>
          <a:prstGeom prst="rect">
            <a:avLst/>
          </a:prstGeom>
        </p:spPr>
        <p:txBody>
          <a:bodyPr wrap="none">
            <a:spAutoFit/>
          </a:bodyPr>
          <a:lstStyle/>
          <a:p>
            <a:r>
              <a:rPr lang="zh-CN" altLang="en-US" sz="2400" b="1" smtClean="0">
                <a:latin typeface="+mj-ea"/>
                <a:ea typeface="+mj-ea"/>
              </a:rPr>
              <a:t>仲裁可见明文，密文传送</a:t>
            </a:r>
            <a:endParaRPr lang="zh-CN" altLang="en-US" sz="2400" b="1">
              <a:latin typeface="+mj-ea"/>
              <a:ea typeface="+mj-ea"/>
            </a:endParaRPr>
          </a:p>
        </p:txBody>
      </p:sp>
      <p:sp>
        <p:nvSpPr>
          <p:cNvPr id="49" name="矩形 48"/>
          <p:cNvSpPr/>
          <p:nvPr/>
        </p:nvSpPr>
        <p:spPr>
          <a:xfrm>
            <a:off x="1071538" y="5429264"/>
            <a:ext cx="7215238" cy="132343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2000" smtClean="0">
                <a:latin typeface="+mn-ea"/>
              </a:rPr>
              <a:t>存在的问题：</a:t>
            </a:r>
            <a:endParaRPr lang="en-US" altLang="zh-CN" sz="2000" smtClean="0">
              <a:latin typeface="+mn-ea"/>
            </a:endParaRPr>
          </a:p>
          <a:p>
            <a:r>
              <a:rPr lang="en-US" altLang="zh-CN" sz="2000" smtClean="0">
                <a:latin typeface="+mn-ea"/>
              </a:rPr>
              <a:t>	</a:t>
            </a:r>
            <a:r>
              <a:rPr lang="zh-CN" altLang="en-US" sz="2000" smtClean="0">
                <a:latin typeface="+mn-ea"/>
              </a:rPr>
              <a:t>发方与仲裁可以结盟来否认一个签名，</a:t>
            </a:r>
            <a:endParaRPr lang="en-US" altLang="zh-CN" sz="2000" smtClean="0">
              <a:latin typeface="+mn-ea"/>
            </a:endParaRPr>
          </a:p>
          <a:p>
            <a:r>
              <a:rPr lang="en-US" altLang="zh-CN" sz="2000" smtClean="0">
                <a:latin typeface="+mn-ea"/>
              </a:rPr>
              <a:t>	</a:t>
            </a:r>
            <a:r>
              <a:rPr lang="zh-CN" altLang="en-US" sz="2000" smtClean="0">
                <a:latin typeface="+mn-ea"/>
              </a:rPr>
              <a:t>或者收方与仲裁结盟来伪造一个签名。</a:t>
            </a:r>
            <a:endParaRPr lang="en-US" altLang="zh-CN" sz="2000" smtClean="0">
              <a:latin typeface="+mn-ea"/>
            </a:endParaRPr>
          </a:p>
          <a:p>
            <a:r>
              <a:rPr lang="en-US" altLang="zh-CN" sz="2000" smtClean="0">
                <a:latin typeface="+mn-ea"/>
              </a:rPr>
              <a:t>	</a:t>
            </a:r>
            <a:r>
              <a:rPr lang="zh-CN" altLang="en-US" sz="2000" smtClean="0">
                <a:latin typeface="+mn-ea"/>
              </a:rPr>
              <a:t>使用公开密码算法解决这个问题。</a:t>
            </a:r>
            <a:endParaRPr lang="zh-CN" altLang="en-US" sz="2000">
              <a:latin typeface="+mn-ea"/>
            </a:endParaRPr>
          </a:p>
        </p:txBody>
      </p:sp>
      <p:sp>
        <p:nvSpPr>
          <p:cNvPr id="2" name="椭圆形标注 1"/>
          <p:cNvSpPr/>
          <p:nvPr/>
        </p:nvSpPr>
        <p:spPr>
          <a:xfrm>
            <a:off x="5652120" y="1563421"/>
            <a:ext cx="2952328" cy="863993"/>
          </a:xfrm>
          <a:prstGeom prst="wedgeEllipseCallout">
            <a:avLst>
              <a:gd name="adj1" fmla="val -34853"/>
              <a:gd name="adj2" fmla="val 71769"/>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zh-CN" altLang="en-US" dirty="0" smtClean="0"/>
              <a:t>发送方产生没法抵赖，接收方没法伪造</a:t>
            </a:r>
            <a:endParaRPr lang="zh-CN" altLang="en-US" dirty="0"/>
          </a:p>
        </p:txBody>
      </p:sp>
    </p:spTree>
    <p:extLst>
      <p:ext uri="{BB962C8B-B14F-4D97-AF65-F5344CB8AC3E}">
        <p14:creationId xmlns:p14="http://schemas.microsoft.com/office/powerpoint/2010/main" val="33522329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0613"/>
                                        </p:tgtEl>
                                        <p:attrNameLst>
                                          <p:attrName>style.visibility</p:attrName>
                                        </p:attrNameLst>
                                      </p:cBhvr>
                                      <p:to>
                                        <p:strVal val="visible"/>
                                      </p:to>
                                    </p:set>
                                    <p:anim calcmode="lin" valueType="num">
                                      <p:cBhvr additive="base">
                                        <p:cTn id="13" dur="500" fill="hold"/>
                                        <p:tgtEl>
                                          <p:spTgt spid="580613"/>
                                        </p:tgtEl>
                                        <p:attrNameLst>
                                          <p:attrName>ppt_x</p:attrName>
                                        </p:attrNameLst>
                                      </p:cBhvr>
                                      <p:tavLst>
                                        <p:tav tm="0">
                                          <p:val>
                                            <p:strVal val="#ppt_x"/>
                                          </p:val>
                                        </p:tav>
                                        <p:tav tm="100000">
                                          <p:val>
                                            <p:strVal val="#ppt_x"/>
                                          </p:val>
                                        </p:tav>
                                      </p:tavLst>
                                    </p:anim>
                                    <p:anim calcmode="lin" valueType="num">
                                      <p:cBhvr additive="base">
                                        <p:cTn id="14" dur="500" fill="hold"/>
                                        <p:tgtEl>
                                          <p:spTgt spid="5806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80618"/>
                                        </p:tgtEl>
                                        <p:attrNameLst>
                                          <p:attrName>style.visibility</p:attrName>
                                        </p:attrNameLst>
                                      </p:cBhvr>
                                      <p:to>
                                        <p:strVal val="visible"/>
                                      </p:to>
                                    </p:set>
                                    <p:anim calcmode="lin" valueType="num">
                                      <p:cBhvr additive="base">
                                        <p:cTn id="17" dur="500" fill="hold"/>
                                        <p:tgtEl>
                                          <p:spTgt spid="580618"/>
                                        </p:tgtEl>
                                        <p:attrNameLst>
                                          <p:attrName>ppt_x</p:attrName>
                                        </p:attrNameLst>
                                      </p:cBhvr>
                                      <p:tavLst>
                                        <p:tav tm="0">
                                          <p:val>
                                            <p:strVal val="#ppt_x"/>
                                          </p:val>
                                        </p:tav>
                                        <p:tav tm="100000">
                                          <p:val>
                                            <p:strVal val="#ppt_x"/>
                                          </p:val>
                                        </p:tav>
                                      </p:tavLst>
                                    </p:anim>
                                    <p:anim calcmode="lin" valueType="num">
                                      <p:cBhvr additive="base">
                                        <p:cTn id="18" dur="500" fill="hold"/>
                                        <p:tgtEl>
                                          <p:spTgt spid="58061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2" presetClass="entr" presetSubtype="1" fill="hold" nodeType="afterEffect">
                                  <p:stCondLst>
                                    <p:cond delay="0"/>
                                  </p:stCondLst>
                                  <p:childTnLst>
                                    <p:set>
                                      <p:cBhvr>
                                        <p:cTn id="21" dur="1" fill="hold">
                                          <p:stCondLst>
                                            <p:cond delay="0"/>
                                          </p:stCondLst>
                                        </p:cTn>
                                        <p:tgtEl>
                                          <p:spTgt spid="580623"/>
                                        </p:tgtEl>
                                        <p:attrNameLst>
                                          <p:attrName>style.visibility</p:attrName>
                                        </p:attrNameLst>
                                      </p:cBhvr>
                                      <p:to>
                                        <p:strVal val="visible"/>
                                      </p:to>
                                    </p:set>
                                    <p:anim calcmode="lin" valueType="num">
                                      <p:cBhvr additive="base">
                                        <p:cTn id="22" dur="500" fill="hold"/>
                                        <p:tgtEl>
                                          <p:spTgt spid="580623"/>
                                        </p:tgtEl>
                                        <p:attrNameLst>
                                          <p:attrName>ppt_x</p:attrName>
                                        </p:attrNameLst>
                                      </p:cBhvr>
                                      <p:tavLst>
                                        <p:tav tm="0">
                                          <p:val>
                                            <p:strVal val="#ppt_x"/>
                                          </p:val>
                                        </p:tav>
                                        <p:tav tm="100000">
                                          <p:val>
                                            <p:strVal val="#ppt_x"/>
                                          </p:val>
                                        </p:tav>
                                      </p:tavLst>
                                    </p:anim>
                                    <p:anim calcmode="lin" valueType="num">
                                      <p:cBhvr additive="base">
                                        <p:cTn id="23" dur="500" fill="hold"/>
                                        <p:tgtEl>
                                          <p:spTgt spid="580623"/>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2" fill="hold" nodeType="clickEffect">
                                  <p:stCondLst>
                                    <p:cond delay="0"/>
                                  </p:stCondLst>
                                  <p:childTnLst>
                                    <p:set>
                                      <p:cBhvr>
                                        <p:cTn id="27" dur="1" fill="hold">
                                          <p:stCondLst>
                                            <p:cond delay="0"/>
                                          </p:stCondLst>
                                        </p:cTn>
                                        <p:tgtEl>
                                          <p:spTgt spid="580628"/>
                                        </p:tgtEl>
                                        <p:attrNameLst>
                                          <p:attrName>style.visibility</p:attrName>
                                        </p:attrNameLst>
                                      </p:cBhvr>
                                      <p:to>
                                        <p:strVal val="visible"/>
                                      </p:to>
                                    </p:set>
                                    <p:anim calcmode="lin" valueType="num">
                                      <p:cBhvr additive="base">
                                        <p:cTn id="28" dur="500" fill="hold"/>
                                        <p:tgtEl>
                                          <p:spTgt spid="580628"/>
                                        </p:tgtEl>
                                        <p:attrNameLst>
                                          <p:attrName>ppt_x</p:attrName>
                                        </p:attrNameLst>
                                      </p:cBhvr>
                                      <p:tavLst>
                                        <p:tav tm="0">
                                          <p:val>
                                            <p:strVal val="0-#ppt_w/2"/>
                                          </p:val>
                                        </p:tav>
                                        <p:tav tm="100000">
                                          <p:val>
                                            <p:strVal val="#ppt_x"/>
                                          </p:val>
                                        </p:tav>
                                      </p:tavLst>
                                    </p:anim>
                                    <p:anim calcmode="lin" valueType="num">
                                      <p:cBhvr additive="base">
                                        <p:cTn id="29" dur="500" fill="hold"/>
                                        <p:tgtEl>
                                          <p:spTgt spid="580628"/>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9" fill="hold" nodeType="clickEffect">
                                  <p:stCondLst>
                                    <p:cond delay="0"/>
                                  </p:stCondLst>
                                  <p:childTnLst>
                                    <p:set>
                                      <p:cBhvr>
                                        <p:cTn id="33" dur="1" fill="hold">
                                          <p:stCondLst>
                                            <p:cond delay="0"/>
                                          </p:stCondLst>
                                        </p:cTn>
                                        <p:tgtEl>
                                          <p:spTgt spid="580631"/>
                                        </p:tgtEl>
                                        <p:attrNameLst>
                                          <p:attrName>style.visibility</p:attrName>
                                        </p:attrNameLst>
                                      </p:cBhvr>
                                      <p:to>
                                        <p:strVal val="visible"/>
                                      </p:to>
                                    </p:set>
                                    <p:anim calcmode="lin" valueType="num">
                                      <p:cBhvr additive="base">
                                        <p:cTn id="34" dur="500" fill="hold"/>
                                        <p:tgtEl>
                                          <p:spTgt spid="580631"/>
                                        </p:tgtEl>
                                        <p:attrNameLst>
                                          <p:attrName>ppt_x</p:attrName>
                                        </p:attrNameLst>
                                      </p:cBhvr>
                                      <p:tavLst>
                                        <p:tav tm="0">
                                          <p:val>
                                            <p:strVal val="0-#ppt_w/2"/>
                                          </p:val>
                                        </p:tav>
                                        <p:tav tm="100000">
                                          <p:val>
                                            <p:strVal val="#ppt_x"/>
                                          </p:val>
                                        </p:tav>
                                      </p:tavLst>
                                    </p:anim>
                                    <p:anim calcmode="lin" valueType="num">
                                      <p:cBhvr additive="base">
                                        <p:cTn id="35" dur="500" fill="hold"/>
                                        <p:tgtEl>
                                          <p:spTgt spid="580631"/>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additive="base">
                                        <p:cTn id="46" dur="500" fill="hold"/>
                                        <p:tgtEl>
                                          <p:spTgt spid="48"/>
                                        </p:tgtEl>
                                        <p:attrNameLst>
                                          <p:attrName>ppt_x</p:attrName>
                                        </p:attrNameLst>
                                      </p:cBhvr>
                                      <p:tavLst>
                                        <p:tav tm="0">
                                          <p:val>
                                            <p:strVal val="#ppt_x"/>
                                          </p:val>
                                        </p:tav>
                                        <p:tav tm="100000">
                                          <p:val>
                                            <p:strVal val="#ppt_x"/>
                                          </p:val>
                                        </p:tav>
                                      </p:tavLst>
                                    </p:anim>
                                    <p:anim calcmode="lin" valueType="num">
                                      <p:cBhvr additive="base">
                                        <p:cTn id="4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fill="hold"/>
                                        <p:tgtEl>
                                          <p:spTgt spid="27"/>
                                        </p:tgtEl>
                                        <p:attrNameLst>
                                          <p:attrName>ppt_x</p:attrName>
                                        </p:attrNameLst>
                                      </p:cBhvr>
                                      <p:tavLst>
                                        <p:tav tm="0">
                                          <p:val>
                                            <p:strVal val="#ppt_x"/>
                                          </p:val>
                                        </p:tav>
                                        <p:tav tm="100000">
                                          <p:val>
                                            <p:strVal val="#ppt_x"/>
                                          </p:val>
                                        </p:tav>
                                      </p:tavLst>
                                    </p:anim>
                                    <p:anim calcmode="lin" valueType="num">
                                      <p:cBhvr additive="base">
                                        <p:cTn id="53" dur="500" fill="hold"/>
                                        <p:tgtEl>
                                          <p:spTgt spid="27"/>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ppt_x"/>
                                          </p:val>
                                        </p:tav>
                                        <p:tav tm="100000">
                                          <p:val>
                                            <p:strVal val="#ppt_x"/>
                                          </p:val>
                                        </p:tav>
                                      </p:tavLst>
                                    </p:anim>
                                    <p:anim calcmode="lin" valueType="num">
                                      <p:cBhvr additive="base">
                                        <p:cTn id="57" dur="500" fill="hold"/>
                                        <p:tgtEl>
                                          <p:spTgt spid="32"/>
                                        </p:tgtEl>
                                        <p:attrNameLst>
                                          <p:attrName>ppt_y</p:attrName>
                                        </p:attrNameLst>
                                      </p:cBhvr>
                                      <p:tavLst>
                                        <p:tav tm="0">
                                          <p:val>
                                            <p:strVal val="1+#ppt_h/2"/>
                                          </p:val>
                                        </p:tav>
                                        <p:tav tm="100000">
                                          <p:val>
                                            <p:strVal val="#ppt_y"/>
                                          </p:val>
                                        </p:tav>
                                      </p:tavLst>
                                    </p:anim>
                                  </p:childTnLst>
                                </p:cTn>
                              </p:par>
                            </p:childTnLst>
                          </p:cTn>
                        </p:par>
                        <p:par>
                          <p:cTn id="58" fill="hold">
                            <p:stCondLst>
                              <p:cond delay="500"/>
                            </p:stCondLst>
                            <p:childTnLst>
                              <p:par>
                                <p:cTn id="59" presetID="2" presetClass="entr" presetSubtype="1" fill="hold"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500" fill="hold"/>
                                        <p:tgtEl>
                                          <p:spTgt spid="37"/>
                                        </p:tgtEl>
                                        <p:attrNameLst>
                                          <p:attrName>ppt_x</p:attrName>
                                        </p:attrNameLst>
                                      </p:cBhvr>
                                      <p:tavLst>
                                        <p:tav tm="0">
                                          <p:val>
                                            <p:strVal val="#ppt_x"/>
                                          </p:val>
                                        </p:tav>
                                        <p:tav tm="100000">
                                          <p:val>
                                            <p:strVal val="#ppt_x"/>
                                          </p:val>
                                        </p:tav>
                                      </p:tavLst>
                                    </p:anim>
                                    <p:anim calcmode="lin" valueType="num">
                                      <p:cBhvr additive="base">
                                        <p:cTn id="62"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2"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500" fill="hold"/>
                                        <p:tgtEl>
                                          <p:spTgt spid="42"/>
                                        </p:tgtEl>
                                        <p:attrNameLst>
                                          <p:attrName>ppt_x</p:attrName>
                                        </p:attrNameLst>
                                      </p:cBhvr>
                                      <p:tavLst>
                                        <p:tav tm="0">
                                          <p:val>
                                            <p:strVal val="0-#ppt_w/2"/>
                                          </p:val>
                                        </p:tav>
                                        <p:tav tm="100000">
                                          <p:val>
                                            <p:strVal val="#ppt_x"/>
                                          </p:val>
                                        </p:tav>
                                      </p:tavLst>
                                    </p:anim>
                                    <p:anim calcmode="lin" valueType="num">
                                      <p:cBhvr additive="base">
                                        <p:cTn id="6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9"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500" fill="hold"/>
                                        <p:tgtEl>
                                          <p:spTgt spid="45"/>
                                        </p:tgtEl>
                                        <p:attrNameLst>
                                          <p:attrName>ppt_x</p:attrName>
                                        </p:attrNameLst>
                                      </p:cBhvr>
                                      <p:tavLst>
                                        <p:tav tm="0">
                                          <p:val>
                                            <p:strVal val="0-#ppt_w/2"/>
                                          </p:val>
                                        </p:tav>
                                        <p:tav tm="100000">
                                          <p:val>
                                            <p:strVal val="#ppt_x"/>
                                          </p:val>
                                        </p:tav>
                                      </p:tavLst>
                                    </p:anim>
                                    <p:anim calcmode="lin" valueType="num">
                                      <p:cBhvr additive="base">
                                        <p:cTn id="74"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8" grpId="0"/>
      <p:bldP spid="49" grpId="0" animBg="1"/>
      <p:bldP spid="2"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日期占位符 3"/>
          <p:cNvSpPr>
            <a:spLocks noGrp="1"/>
          </p:cNvSpPr>
          <p:nvPr>
            <p:ph type="dt" sz="half" idx="10"/>
          </p:nvPr>
        </p:nvSpPr>
        <p:spPr/>
        <p:txBody>
          <a:bodyPr/>
          <a:lstStyle/>
          <a:p>
            <a:fld id="{BA08D59C-0D12-4069-8E27-1D34AC7FED13}" type="datetime1">
              <a:rPr lang="zh-CN" altLang="en-US" smtClean="0"/>
              <a:pPr/>
              <a:t>2018/11/19</a:t>
            </a:fld>
            <a:endParaRPr lang="en-US" altLang="zh-CN"/>
          </a:p>
        </p:txBody>
      </p:sp>
      <p:sp>
        <p:nvSpPr>
          <p:cNvPr id="580610" name="Rectangle 2"/>
          <p:cNvSpPr>
            <a:spLocks noGrp="1" noChangeArrowheads="1"/>
          </p:cNvSpPr>
          <p:nvPr>
            <p:ph type="title"/>
          </p:nvPr>
        </p:nvSpPr>
        <p:spPr/>
        <p:txBody>
          <a:bodyPr/>
          <a:lstStyle/>
          <a:p>
            <a:r>
              <a:rPr lang="zh-CN" altLang="en-US" smtClean="0"/>
              <a:t>仲裁签名</a:t>
            </a:r>
            <a:r>
              <a:rPr lang="en-US" altLang="zh-CN" smtClean="0"/>
              <a:t>——</a:t>
            </a:r>
            <a:r>
              <a:rPr lang="zh-CN" altLang="en-US" smtClean="0"/>
              <a:t>公钥密码＋密文传送</a:t>
            </a:r>
            <a:endParaRPr lang="zh-CN" altLang="en-US"/>
          </a:p>
        </p:txBody>
      </p:sp>
      <p:sp>
        <p:nvSpPr>
          <p:cNvPr id="580612" name="Rectangle 4"/>
          <p:cNvSpPr>
            <a:spLocks noRot="1" noChangeArrowheads="1"/>
          </p:cNvSpPr>
          <p:nvPr/>
        </p:nvSpPr>
        <p:spPr bwMode="auto">
          <a:xfrm>
            <a:off x="827584" y="1333574"/>
            <a:ext cx="8027987"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tx2"/>
              </a:buClr>
              <a:buSzPct val="70000"/>
              <a:buFont typeface="Wingdings" pitchFamily="2" charset="2"/>
              <a:buChar char="l"/>
            </a:pPr>
            <a:endParaRPr lang="zh-CN" altLang="en-US" sz="3000">
              <a:latin typeface="Times New Roman" pitchFamily="18" charset="0"/>
            </a:endParaRPr>
          </a:p>
        </p:txBody>
      </p:sp>
      <p:grpSp>
        <p:nvGrpSpPr>
          <p:cNvPr id="580655" name="Group 47"/>
          <p:cNvGrpSpPr>
            <a:grpSpLocks/>
          </p:cNvGrpSpPr>
          <p:nvPr/>
        </p:nvGrpSpPr>
        <p:grpSpPr bwMode="auto">
          <a:xfrm>
            <a:off x="107107" y="2555246"/>
            <a:ext cx="1152525" cy="942975"/>
            <a:chOff x="3560" y="2750"/>
            <a:chExt cx="726" cy="594"/>
          </a:xfrm>
        </p:grpSpPr>
        <p:grpSp>
          <p:nvGrpSpPr>
            <p:cNvPr id="580656" name="Group 48"/>
            <p:cNvGrpSpPr>
              <a:grpSpLocks/>
            </p:cNvGrpSpPr>
            <p:nvPr/>
          </p:nvGrpSpPr>
          <p:grpSpPr bwMode="auto">
            <a:xfrm>
              <a:off x="3742" y="2750"/>
              <a:ext cx="380" cy="381"/>
              <a:chOff x="229" y="1077"/>
              <a:chExt cx="380" cy="517"/>
            </a:xfrm>
          </p:grpSpPr>
          <p:pic>
            <p:nvPicPr>
              <p:cNvPr id="580657"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58" name="Picture 5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59" name="Text Box 51"/>
            <p:cNvSpPr txBox="1">
              <a:spLocks noChangeArrowheads="1"/>
            </p:cNvSpPr>
            <p:nvPr/>
          </p:nvSpPr>
          <p:spPr bwMode="auto">
            <a:xfrm>
              <a:off x="3560" y="311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580660" name="Group 52"/>
          <p:cNvGrpSpPr>
            <a:grpSpLocks/>
          </p:cNvGrpSpPr>
          <p:nvPr/>
        </p:nvGrpSpPr>
        <p:grpSpPr bwMode="auto">
          <a:xfrm>
            <a:off x="7812360" y="2519527"/>
            <a:ext cx="936625" cy="1014413"/>
            <a:chOff x="5170" y="2704"/>
            <a:chExt cx="590" cy="639"/>
          </a:xfrm>
        </p:grpSpPr>
        <p:grpSp>
          <p:nvGrpSpPr>
            <p:cNvPr id="580661" name="Group 53"/>
            <p:cNvGrpSpPr>
              <a:grpSpLocks/>
            </p:cNvGrpSpPr>
            <p:nvPr/>
          </p:nvGrpSpPr>
          <p:grpSpPr bwMode="auto">
            <a:xfrm>
              <a:off x="5260" y="2704"/>
              <a:ext cx="380" cy="381"/>
              <a:chOff x="229" y="1077"/>
              <a:chExt cx="380" cy="517"/>
            </a:xfrm>
          </p:grpSpPr>
          <p:pic>
            <p:nvPicPr>
              <p:cNvPr id="580662"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63" name="Picture 5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64" name="Text Box 56"/>
            <p:cNvSpPr txBox="1">
              <a:spLocks noChangeArrowheads="1"/>
            </p:cNvSpPr>
            <p:nvPr/>
          </p:nvSpPr>
          <p:spPr bwMode="auto">
            <a:xfrm>
              <a:off x="5170" y="3112"/>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grpSp>
        <p:nvGrpSpPr>
          <p:cNvPr id="580665" name="Group 57"/>
          <p:cNvGrpSpPr>
            <a:grpSpLocks/>
          </p:cNvGrpSpPr>
          <p:nvPr/>
        </p:nvGrpSpPr>
        <p:grpSpPr bwMode="auto">
          <a:xfrm>
            <a:off x="3779515" y="2519527"/>
            <a:ext cx="1152525" cy="1014412"/>
            <a:chOff x="4195" y="1117"/>
            <a:chExt cx="726" cy="639"/>
          </a:xfrm>
        </p:grpSpPr>
        <p:grpSp>
          <p:nvGrpSpPr>
            <p:cNvPr id="580666" name="Group 58"/>
            <p:cNvGrpSpPr>
              <a:grpSpLocks/>
            </p:cNvGrpSpPr>
            <p:nvPr/>
          </p:nvGrpSpPr>
          <p:grpSpPr bwMode="auto">
            <a:xfrm>
              <a:off x="4332" y="1117"/>
              <a:ext cx="380" cy="381"/>
              <a:chOff x="229" y="1077"/>
              <a:chExt cx="380" cy="517"/>
            </a:xfrm>
          </p:grpSpPr>
          <p:pic>
            <p:nvPicPr>
              <p:cNvPr id="580667"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68" name="Picture 6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69" name="Text Box 61"/>
            <p:cNvSpPr txBox="1">
              <a:spLocks noChangeArrowheads="1"/>
            </p:cNvSpPr>
            <p:nvPr/>
          </p:nvSpPr>
          <p:spPr bwMode="auto">
            <a:xfrm>
              <a:off x="4195" y="1525"/>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0000"/>
                  </a:solidFill>
                  <a:latin typeface="Times New Roman" pitchFamily="18" charset="0"/>
                </a:rPr>
                <a:t>Trent (T)</a:t>
              </a:r>
            </a:p>
          </p:txBody>
        </p:sp>
      </p:grpSp>
      <p:grpSp>
        <p:nvGrpSpPr>
          <p:cNvPr id="580670" name="Group 62"/>
          <p:cNvGrpSpPr>
            <a:grpSpLocks/>
          </p:cNvGrpSpPr>
          <p:nvPr/>
        </p:nvGrpSpPr>
        <p:grpSpPr bwMode="auto">
          <a:xfrm>
            <a:off x="1143597" y="2657274"/>
            <a:ext cx="2492377" cy="927100"/>
            <a:chOff x="2994" y="1660"/>
            <a:chExt cx="1570" cy="584"/>
          </a:xfrm>
        </p:grpSpPr>
        <p:sp>
          <p:nvSpPr>
            <p:cNvPr id="580671" name="Line 63"/>
            <p:cNvSpPr>
              <a:spLocks noChangeShapeType="1"/>
            </p:cNvSpPr>
            <p:nvPr/>
          </p:nvSpPr>
          <p:spPr bwMode="auto">
            <a:xfrm rot="4216322" flipV="1">
              <a:off x="3570" y="1359"/>
              <a:ext cx="468" cy="130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80672" name="Text Box 64"/>
            <p:cNvSpPr txBox="1">
              <a:spLocks noChangeArrowheads="1"/>
            </p:cNvSpPr>
            <p:nvPr/>
          </p:nvSpPr>
          <p:spPr bwMode="auto">
            <a:xfrm rot="21591914">
              <a:off x="2994" y="1660"/>
              <a:ext cx="15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b="1" smtClean="0">
                  <a:solidFill>
                    <a:srgbClr val="000066"/>
                  </a:solidFill>
                  <a:latin typeface="Times New Roman" pitchFamily="18" charset="0"/>
                  <a:sym typeface="Symbol" pitchFamily="18" charset="2"/>
                </a:rPr>
                <a:t>ID</a:t>
              </a:r>
              <a:r>
                <a:rPr kumimoji="1" lang="en-US" altLang="zh-CN" b="1" baseline="-25000" smtClean="0">
                  <a:solidFill>
                    <a:srgbClr val="000066"/>
                  </a:solidFill>
                  <a:latin typeface="Times New Roman" pitchFamily="18" charset="0"/>
                  <a:sym typeface="Symbol" pitchFamily="18" charset="2"/>
                </a:rPr>
                <a:t>A</a:t>
              </a:r>
              <a:r>
                <a:rPr kumimoji="1" lang="en-US" altLang="zh-CN" b="1" smtClean="0">
                  <a:solidFill>
                    <a:srgbClr val="000066"/>
                  </a:solidFill>
                  <a:latin typeface="Times New Roman" pitchFamily="18" charset="0"/>
                  <a:sym typeface="Symbol" pitchFamily="18" charset="2"/>
                </a:rPr>
                <a:t>,S</a:t>
              </a:r>
              <a:r>
                <a:rPr kumimoji="1" lang="en-US" altLang="zh-CN" b="1" baseline="-25000" smtClean="0">
                  <a:solidFill>
                    <a:srgbClr val="000066"/>
                  </a:solidFill>
                  <a:latin typeface="Times New Roman" pitchFamily="18" charset="0"/>
                  <a:sym typeface="Symbol" pitchFamily="18" charset="2"/>
                </a:rPr>
                <a:t>A</a:t>
              </a:r>
              <a:r>
                <a:rPr kumimoji="1" lang="en-US" altLang="zh-CN" b="1" smtClean="0">
                  <a:solidFill>
                    <a:srgbClr val="000066"/>
                  </a:solidFill>
                  <a:latin typeface="Times New Roman" pitchFamily="18" charset="0"/>
                  <a:sym typeface="Symbol" pitchFamily="18" charset="2"/>
                </a:rPr>
                <a:t>[ID</a:t>
              </a:r>
              <a:r>
                <a:rPr kumimoji="1" lang="en-US" altLang="zh-CN" b="1" baseline="-25000" smtClean="0">
                  <a:solidFill>
                    <a:srgbClr val="000066"/>
                  </a:solidFill>
                  <a:latin typeface="Times New Roman" pitchFamily="18" charset="0"/>
                  <a:sym typeface="Symbol" pitchFamily="18" charset="2"/>
                </a:rPr>
                <a:t>A</a:t>
              </a:r>
              <a:r>
                <a:rPr kumimoji="1" lang="en-US" altLang="zh-CN" b="1" smtClean="0">
                  <a:solidFill>
                    <a:srgbClr val="000066"/>
                  </a:solidFill>
                  <a:latin typeface="Times New Roman" pitchFamily="18" charset="0"/>
                  <a:sym typeface="Symbol" pitchFamily="18" charset="2"/>
                </a:rPr>
                <a:t>,E</a:t>
              </a:r>
              <a:r>
                <a:rPr kumimoji="1" lang="en-US" altLang="zh-CN" b="1" baseline="-25000" smtClean="0">
                  <a:solidFill>
                    <a:srgbClr val="000066"/>
                  </a:solidFill>
                  <a:latin typeface="Times New Roman" pitchFamily="18" charset="0"/>
                  <a:sym typeface="Symbol" pitchFamily="18" charset="2"/>
                </a:rPr>
                <a:t>B</a:t>
              </a:r>
              <a:r>
                <a:rPr kumimoji="1" lang="en-US" altLang="zh-CN" b="1" smtClean="0">
                  <a:solidFill>
                    <a:srgbClr val="000066"/>
                  </a:solidFill>
                  <a:latin typeface="Times New Roman" pitchFamily="18" charset="0"/>
                  <a:sym typeface="Symbol" pitchFamily="18" charset="2"/>
                </a:rPr>
                <a:t>(S</a:t>
              </a:r>
              <a:r>
                <a:rPr kumimoji="1" lang="en-US" altLang="zh-CN" b="1" baseline="-25000" smtClean="0">
                  <a:solidFill>
                    <a:srgbClr val="000066"/>
                  </a:solidFill>
                  <a:latin typeface="Times New Roman" pitchFamily="18" charset="0"/>
                  <a:sym typeface="Symbol" pitchFamily="18" charset="2"/>
                </a:rPr>
                <a:t>A</a:t>
              </a:r>
              <a:r>
                <a:rPr kumimoji="1" lang="en-US" altLang="zh-CN" b="1" smtClean="0">
                  <a:solidFill>
                    <a:srgbClr val="000066"/>
                  </a:solidFill>
                  <a:latin typeface="Times New Roman" pitchFamily="18" charset="0"/>
                  <a:sym typeface="Symbol" pitchFamily="18" charset="2"/>
                </a:rPr>
                <a:t>(M))]</a:t>
              </a:r>
              <a:endParaRPr kumimoji="1" lang="zh-CN" altLang="en-US" b="1">
                <a:solidFill>
                  <a:srgbClr val="000066"/>
                </a:solidFill>
                <a:latin typeface="Times New Roman" pitchFamily="18" charset="0"/>
                <a:sym typeface="Symbol" pitchFamily="18" charset="2"/>
              </a:endParaRPr>
            </a:p>
          </p:txBody>
        </p:sp>
      </p:grpSp>
      <p:grpSp>
        <p:nvGrpSpPr>
          <p:cNvPr id="580673" name="Group 65"/>
          <p:cNvGrpSpPr>
            <a:grpSpLocks/>
          </p:cNvGrpSpPr>
          <p:nvPr/>
        </p:nvGrpSpPr>
        <p:grpSpPr bwMode="auto">
          <a:xfrm>
            <a:off x="5130256" y="2637531"/>
            <a:ext cx="2322513" cy="1079501"/>
            <a:chOff x="5068" y="1079"/>
            <a:chExt cx="1463" cy="680"/>
          </a:xfrm>
        </p:grpSpPr>
        <p:sp>
          <p:nvSpPr>
            <p:cNvPr id="580674" name="Line 66"/>
            <p:cNvSpPr>
              <a:spLocks noChangeShapeType="1"/>
            </p:cNvSpPr>
            <p:nvPr/>
          </p:nvSpPr>
          <p:spPr bwMode="auto">
            <a:xfrm rot="17965109">
              <a:off x="5517" y="873"/>
              <a:ext cx="638" cy="113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80675" name="Text Box 67"/>
            <p:cNvSpPr txBox="1">
              <a:spLocks noChangeArrowheads="1"/>
            </p:cNvSpPr>
            <p:nvPr/>
          </p:nvSpPr>
          <p:spPr bwMode="auto">
            <a:xfrm>
              <a:off x="5068" y="1079"/>
              <a:ext cx="14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b="1" smtClean="0">
                  <a:solidFill>
                    <a:srgbClr val="000066"/>
                  </a:solidFill>
                  <a:latin typeface="Times New Roman" pitchFamily="18" charset="0"/>
                  <a:sym typeface="Symbol" pitchFamily="18" charset="2"/>
                </a:rPr>
                <a:t>S</a:t>
              </a:r>
              <a:r>
                <a:rPr kumimoji="1" lang="en-US" altLang="zh-CN" b="1" baseline="-25000" smtClean="0">
                  <a:solidFill>
                    <a:srgbClr val="000066"/>
                  </a:solidFill>
                  <a:latin typeface="Times New Roman" pitchFamily="18" charset="0"/>
                  <a:sym typeface="Symbol" pitchFamily="18" charset="2"/>
                </a:rPr>
                <a:t>T</a:t>
              </a:r>
              <a:r>
                <a:rPr kumimoji="1" lang="en-US" altLang="zh-CN" b="1" smtClean="0">
                  <a:solidFill>
                    <a:srgbClr val="000066"/>
                  </a:solidFill>
                  <a:latin typeface="Times New Roman" pitchFamily="18" charset="0"/>
                  <a:sym typeface="Symbol" pitchFamily="18" charset="2"/>
                </a:rPr>
                <a:t>[ID</a:t>
              </a:r>
              <a:r>
                <a:rPr kumimoji="1" lang="en-US" altLang="zh-CN" b="1" baseline="-25000" smtClean="0">
                  <a:solidFill>
                    <a:srgbClr val="000066"/>
                  </a:solidFill>
                  <a:latin typeface="Times New Roman" pitchFamily="18" charset="0"/>
                  <a:sym typeface="Symbol" pitchFamily="18" charset="2"/>
                </a:rPr>
                <a:t>A</a:t>
              </a:r>
              <a:r>
                <a:rPr kumimoji="1" lang="en-US" altLang="zh-CN" b="1" smtClean="0">
                  <a:solidFill>
                    <a:srgbClr val="000066"/>
                  </a:solidFill>
                  <a:latin typeface="Times New Roman" pitchFamily="18" charset="0"/>
                  <a:sym typeface="Symbol" pitchFamily="18" charset="2"/>
                </a:rPr>
                <a:t>,E</a:t>
              </a:r>
              <a:r>
                <a:rPr kumimoji="1" lang="en-US" altLang="zh-CN" b="1" baseline="-25000" smtClean="0">
                  <a:solidFill>
                    <a:srgbClr val="000066"/>
                  </a:solidFill>
                  <a:latin typeface="Times New Roman" pitchFamily="18" charset="0"/>
                  <a:sym typeface="Symbol" pitchFamily="18" charset="2"/>
                </a:rPr>
                <a:t>B</a:t>
              </a:r>
              <a:r>
                <a:rPr kumimoji="1" lang="en-US" altLang="zh-CN" b="1" smtClean="0">
                  <a:solidFill>
                    <a:srgbClr val="000066"/>
                  </a:solidFill>
                  <a:latin typeface="Times New Roman" pitchFamily="18" charset="0"/>
                  <a:sym typeface="Symbol" pitchFamily="18" charset="2"/>
                </a:rPr>
                <a:t>(S</a:t>
              </a:r>
              <a:r>
                <a:rPr kumimoji="1" lang="en-US" altLang="zh-CN" b="1" baseline="-25000" smtClean="0">
                  <a:solidFill>
                    <a:srgbClr val="000066"/>
                  </a:solidFill>
                  <a:latin typeface="Times New Roman" pitchFamily="18" charset="0"/>
                  <a:sym typeface="Symbol" pitchFamily="18" charset="2"/>
                </a:rPr>
                <a:t>A</a:t>
              </a:r>
              <a:r>
                <a:rPr kumimoji="1" lang="en-US" altLang="zh-CN" b="1" smtClean="0">
                  <a:solidFill>
                    <a:srgbClr val="000066"/>
                  </a:solidFill>
                  <a:latin typeface="Times New Roman" pitchFamily="18" charset="0"/>
                  <a:sym typeface="Symbol" pitchFamily="18" charset="2"/>
                </a:rPr>
                <a:t>(M)),T]</a:t>
              </a:r>
              <a:endParaRPr kumimoji="1" lang="zh-CN" altLang="en-US" b="1">
                <a:solidFill>
                  <a:srgbClr val="000066"/>
                </a:solidFill>
                <a:latin typeface="Times New Roman" pitchFamily="18" charset="0"/>
                <a:sym typeface="Symbol" pitchFamily="18" charset="2"/>
              </a:endParaRPr>
            </a:p>
          </p:txBody>
        </p:sp>
      </p:grpSp>
    </p:spTree>
    <p:extLst>
      <p:ext uri="{BB962C8B-B14F-4D97-AF65-F5344CB8AC3E}">
        <p14:creationId xmlns:p14="http://schemas.microsoft.com/office/powerpoint/2010/main" val="387308617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0655"/>
                                        </p:tgtEl>
                                        <p:attrNameLst>
                                          <p:attrName>style.visibility</p:attrName>
                                        </p:attrNameLst>
                                      </p:cBhvr>
                                      <p:to>
                                        <p:strVal val="visible"/>
                                      </p:to>
                                    </p:set>
                                    <p:anim calcmode="lin" valueType="num">
                                      <p:cBhvr additive="base">
                                        <p:cTn id="7" dur="500" fill="hold"/>
                                        <p:tgtEl>
                                          <p:spTgt spid="580655"/>
                                        </p:tgtEl>
                                        <p:attrNameLst>
                                          <p:attrName>ppt_x</p:attrName>
                                        </p:attrNameLst>
                                      </p:cBhvr>
                                      <p:tavLst>
                                        <p:tav tm="0">
                                          <p:val>
                                            <p:strVal val="#ppt_x"/>
                                          </p:val>
                                        </p:tav>
                                        <p:tav tm="100000">
                                          <p:val>
                                            <p:strVal val="#ppt_x"/>
                                          </p:val>
                                        </p:tav>
                                      </p:tavLst>
                                    </p:anim>
                                    <p:anim calcmode="lin" valueType="num">
                                      <p:cBhvr additive="base">
                                        <p:cTn id="8" dur="500" fill="hold"/>
                                        <p:tgtEl>
                                          <p:spTgt spid="58065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0660"/>
                                        </p:tgtEl>
                                        <p:attrNameLst>
                                          <p:attrName>style.visibility</p:attrName>
                                        </p:attrNameLst>
                                      </p:cBhvr>
                                      <p:to>
                                        <p:strVal val="visible"/>
                                      </p:to>
                                    </p:set>
                                    <p:anim calcmode="lin" valueType="num">
                                      <p:cBhvr additive="base">
                                        <p:cTn id="11" dur="500" fill="hold"/>
                                        <p:tgtEl>
                                          <p:spTgt spid="580660"/>
                                        </p:tgtEl>
                                        <p:attrNameLst>
                                          <p:attrName>ppt_x</p:attrName>
                                        </p:attrNameLst>
                                      </p:cBhvr>
                                      <p:tavLst>
                                        <p:tav tm="0">
                                          <p:val>
                                            <p:strVal val="#ppt_x"/>
                                          </p:val>
                                        </p:tav>
                                        <p:tav tm="100000">
                                          <p:val>
                                            <p:strVal val="#ppt_x"/>
                                          </p:val>
                                        </p:tav>
                                      </p:tavLst>
                                    </p:anim>
                                    <p:anim calcmode="lin" valueType="num">
                                      <p:cBhvr additive="base">
                                        <p:cTn id="12" dur="500" fill="hold"/>
                                        <p:tgtEl>
                                          <p:spTgt spid="580660"/>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 presetClass="entr" presetSubtype="1" fill="hold" nodeType="afterEffect">
                                  <p:stCondLst>
                                    <p:cond delay="0"/>
                                  </p:stCondLst>
                                  <p:childTnLst>
                                    <p:set>
                                      <p:cBhvr>
                                        <p:cTn id="15" dur="1" fill="hold">
                                          <p:stCondLst>
                                            <p:cond delay="0"/>
                                          </p:stCondLst>
                                        </p:cTn>
                                        <p:tgtEl>
                                          <p:spTgt spid="580665"/>
                                        </p:tgtEl>
                                        <p:attrNameLst>
                                          <p:attrName>style.visibility</p:attrName>
                                        </p:attrNameLst>
                                      </p:cBhvr>
                                      <p:to>
                                        <p:strVal val="visible"/>
                                      </p:to>
                                    </p:set>
                                    <p:anim calcmode="lin" valueType="num">
                                      <p:cBhvr additive="base">
                                        <p:cTn id="16" dur="500" fill="hold"/>
                                        <p:tgtEl>
                                          <p:spTgt spid="580665"/>
                                        </p:tgtEl>
                                        <p:attrNameLst>
                                          <p:attrName>ppt_x</p:attrName>
                                        </p:attrNameLst>
                                      </p:cBhvr>
                                      <p:tavLst>
                                        <p:tav tm="0">
                                          <p:val>
                                            <p:strVal val="#ppt_x"/>
                                          </p:val>
                                        </p:tav>
                                        <p:tav tm="100000">
                                          <p:val>
                                            <p:strVal val="#ppt_x"/>
                                          </p:val>
                                        </p:tav>
                                      </p:tavLst>
                                    </p:anim>
                                    <p:anim calcmode="lin" valueType="num">
                                      <p:cBhvr additive="base">
                                        <p:cTn id="17" dur="500" fill="hold"/>
                                        <p:tgtEl>
                                          <p:spTgt spid="580665"/>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12" fill="hold" nodeType="clickEffect">
                                  <p:stCondLst>
                                    <p:cond delay="0"/>
                                  </p:stCondLst>
                                  <p:childTnLst>
                                    <p:set>
                                      <p:cBhvr>
                                        <p:cTn id="21" dur="1" fill="hold">
                                          <p:stCondLst>
                                            <p:cond delay="0"/>
                                          </p:stCondLst>
                                        </p:cTn>
                                        <p:tgtEl>
                                          <p:spTgt spid="580670"/>
                                        </p:tgtEl>
                                        <p:attrNameLst>
                                          <p:attrName>style.visibility</p:attrName>
                                        </p:attrNameLst>
                                      </p:cBhvr>
                                      <p:to>
                                        <p:strVal val="visible"/>
                                      </p:to>
                                    </p:set>
                                    <p:anim calcmode="lin" valueType="num">
                                      <p:cBhvr additive="base">
                                        <p:cTn id="22" dur="500" fill="hold"/>
                                        <p:tgtEl>
                                          <p:spTgt spid="580670"/>
                                        </p:tgtEl>
                                        <p:attrNameLst>
                                          <p:attrName>ppt_x</p:attrName>
                                        </p:attrNameLst>
                                      </p:cBhvr>
                                      <p:tavLst>
                                        <p:tav tm="0">
                                          <p:val>
                                            <p:strVal val="0-#ppt_w/2"/>
                                          </p:val>
                                        </p:tav>
                                        <p:tav tm="100000">
                                          <p:val>
                                            <p:strVal val="#ppt_x"/>
                                          </p:val>
                                        </p:tav>
                                      </p:tavLst>
                                    </p:anim>
                                    <p:anim calcmode="lin" valueType="num">
                                      <p:cBhvr additive="base">
                                        <p:cTn id="23" dur="500" fill="hold"/>
                                        <p:tgtEl>
                                          <p:spTgt spid="580670"/>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9" fill="hold" nodeType="clickEffect">
                                  <p:stCondLst>
                                    <p:cond delay="0"/>
                                  </p:stCondLst>
                                  <p:childTnLst>
                                    <p:set>
                                      <p:cBhvr>
                                        <p:cTn id="27" dur="1" fill="hold">
                                          <p:stCondLst>
                                            <p:cond delay="0"/>
                                          </p:stCondLst>
                                        </p:cTn>
                                        <p:tgtEl>
                                          <p:spTgt spid="580673"/>
                                        </p:tgtEl>
                                        <p:attrNameLst>
                                          <p:attrName>style.visibility</p:attrName>
                                        </p:attrNameLst>
                                      </p:cBhvr>
                                      <p:to>
                                        <p:strVal val="visible"/>
                                      </p:to>
                                    </p:set>
                                    <p:anim calcmode="lin" valueType="num">
                                      <p:cBhvr additive="base">
                                        <p:cTn id="28" dur="500" fill="hold"/>
                                        <p:tgtEl>
                                          <p:spTgt spid="580673"/>
                                        </p:tgtEl>
                                        <p:attrNameLst>
                                          <p:attrName>ppt_x</p:attrName>
                                        </p:attrNameLst>
                                      </p:cBhvr>
                                      <p:tavLst>
                                        <p:tav tm="0">
                                          <p:val>
                                            <p:strVal val="0-#ppt_w/2"/>
                                          </p:val>
                                        </p:tav>
                                        <p:tav tm="100000">
                                          <p:val>
                                            <p:strVal val="#ppt_x"/>
                                          </p:val>
                                        </p:tav>
                                      </p:tavLst>
                                    </p:anim>
                                    <p:anim calcmode="lin" valueType="num">
                                      <p:cBhvr additive="base">
                                        <p:cTn id="29" dur="500" fill="hold"/>
                                        <p:tgtEl>
                                          <p:spTgt spid="58067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normAutofit/>
          </a:bodyPr>
          <a:lstStyle/>
          <a:p>
            <a:r>
              <a:rPr lang="zh-CN" altLang="en-US" dirty="0" smtClean="0">
                <a:sym typeface="Symbol" pitchFamily="18" charset="2"/>
              </a:rPr>
              <a:t>盲化：</a:t>
            </a:r>
            <a:endParaRPr lang="en-US" altLang="zh-CN" dirty="0" smtClean="0">
              <a:sym typeface="Symbol" pitchFamily="18" charset="2"/>
            </a:endParaRPr>
          </a:p>
          <a:p>
            <a:pPr lvl="1"/>
            <a:r>
              <a:rPr lang="zh-CN" altLang="en-US" dirty="0" smtClean="0">
                <a:sym typeface="Symbol" pitchFamily="18" charset="2"/>
              </a:rPr>
              <a:t>消息</a:t>
            </a:r>
            <a:r>
              <a:rPr lang="zh-CN" altLang="en-US" dirty="0">
                <a:sym typeface="Symbol" pitchFamily="18" charset="2"/>
              </a:rPr>
              <a:t>发送者先将消息盲化</a:t>
            </a:r>
            <a:endParaRPr lang="en-US" altLang="zh-CN" dirty="0">
              <a:sym typeface="Symbol" pitchFamily="18" charset="2"/>
            </a:endParaRPr>
          </a:p>
          <a:p>
            <a:r>
              <a:rPr lang="zh-CN" altLang="en-US" dirty="0" smtClean="0">
                <a:sym typeface="Symbol" pitchFamily="18" charset="2"/>
              </a:rPr>
              <a:t>签名：</a:t>
            </a:r>
            <a:endParaRPr lang="en-US" altLang="zh-CN" dirty="0" smtClean="0">
              <a:sym typeface="Symbol" pitchFamily="18" charset="2"/>
            </a:endParaRPr>
          </a:p>
          <a:p>
            <a:pPr lvl="1"/>
            <a:r>
              <a:rPr lang="zh-CN" altLang="en-US" dirty="0" smtClean="0">
                <a:sym typeface="Symbol" pitchFamily="18" charset="2"/>
              </a:rPr>
              <a:t>让</a:t>
            </a:r>
            <a:r>
              <a:rPr lang="zh-CN" altLang="en-US" dirty="0">
                <a:sym typeface="Symbol" pitchFamily="18" charset="2"/>
              </a:rPr>
              <a:t>签名者对盲化的消息进行</a:t>
            </a:r>
            <a:r>
              <a:rPr lang="zh-CN" altLang="en-US" dirty="0" smtClean="0">
                <a:sym typeface="Symbol" pitchFamily="18" charset="2"/>
              </a:rPr>
              <a:t>签名</a:t>
            </a:r>
            <a:endParaRPr lang="en-US" altLang="zh-CN" dirty="0" smtClean="0">
              <a:sym typeface="Symbol" pitchFamily="18" charset="2"/>
            </a:endParaRPr>
          </a:p>
          <a:p>
            <a:r>
              <a:rPr lang="zh-CN" altLang="en-US" dirty="0">
                <a:sym typeface="Symbol" pitchFamily="18" charset="2"/>
              </a:rPr>
              <a:t>去</a:t>
            </a:r>
            <a:r>
              <a:rPr lang="zh-CN" altLang="en-US" dirty="0" smtClean="0">
                <a:sym typeface="Symbol" pitchFamily="18" charset="2"/>
              </a:rPr>
              <a:t>盲：</a:t>
            </a:r>
            <a:endParaRPr lang="en-US" altLang="zh-CN" dirty="0" smtClean="0">
              <a:sym typeface="Symbol" pitchFamily="18" charset="2"/>
            </a:endParaRPr>
          </a:p>
          <a:p>
            <a:pPr lvl="1"/>
            <a:r>
              <a:rPr lang="zh-CN" altLang="en-US" dirty="0" smtClean="0">
                <a:sym typeface="Symbol" pitchFamily="18" charset="2"/>
              </a:rPr>
              <a:t>消息</a:t>
            </a:r>
            <a:r>
              <a:rPr lang="zh-CN" altLang="en-US" dirty="0">
                <a:sym typeface="Symbol" pitchFamily="18" charset="2"/>
              </a:rPr>
              <a:t>拥有者对签名除去盲因子，得到签名者关于原消息的签名。 </a:t>
            </a:r>
            <a:endParaRPr lang="en-US" altLang="zh-CN" dirty="0" smtClean="0">
              <a:sym typeface="Symbol" pitchFamily="18" charset="2"/>
            </a:endParaRPr>
          </a:p>
        </p:txBody>
      </p:sp>
      <p:sp>
        <p:nvSpPr>
          <p:cNvPr id="34818" name="Rectangle 2"/>
          <p:cNvSpPr>
            <a:spLocks noGrp="1" noChangeArrowheads="1"/>
          </p:cNvSpPr>
          <p:nvPr>
            <p:ph type="title"/>
          </p:nvPr>
        </p:nvSpPr>
        <p:spPr/>
        <p:txBody>
          <a:bodyPr/>
          <a:lstStyle/>
          <a:p>
            <a:r>
              <a:rPr lang="zh-CN" altLang="en-US" smtClean="0"/>
              <a:t>盲签名</a:t>
            </a:r>
            <a:r>
              <a:rPr lang="zh-CN" altLang="en-US">
                <a:sym typeface="Symbol" pitchFamily="18" charset="2"/>
              </a:rPr>
              <a:t>步骤</a:t>
            </a:r>
            <a:endParaRPr lang="zh-CN" altLang="en-US"/>
          </a:p>
        </p:txBody>
      </p:sp>
    </p:spTree>
    <p:extLst>
      <p:ext uri="{BB962C8B-B14F-4D97-AF65-F5344CB8AC3E}">
        <p14:creationId xmlns:p14="http://schemas.microsoft.com/office/powerpoint/2010/main" val="2740628308"/>
      </p:ext>
    </p:extLst>
  </p:cSld>
  <p:clrMapOvr>
    <a:masterClrMapping/>
  </p:clrMapOvr>
  <p:transition spd="slow">
    <p:pull/>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r>
              <a:rPr lang="en-US" altLang="zh-CN" smtClean="0"/>
              <a:t>Bob</a:t>
            </a:r>
            <a:r>
              <a:rPr lang="zh-CN" altLang="en-US" smtClean="0"/>
              <a:t>从</a:t>
            </a:r>
            <a:r>
              <a:rPr lang="en-US" altLang="zh-CN" smtClean="0"/>
              <a:t>Alice</a:t>
            </a:r>
            <a:r>
              <a:rPr lang="zh-CN" altLang="en-US" smtClean="0"/>
              <a:t>处获得盲签名</a:t>
            </a:r>
            <a:endParaRPr lang="zh-CN" altLang="en-US"/>
          </a:p>
        </p:txBody>
      </p:sp>
      <p:sp>
        <p:nvSpPr>
          <p:cNvPr id="564226" name="Rectangle 2"/>
          <p:cNvSpPr>
            <a:spLocks noGrp="1" noChangeArrowheads="1"/>
          </p:cNvSpPr>
          <p:nvPr>
            <p:ph type="title"/>
          </p:nvPr>
        </p:nvSpPr>
        <p:spPr/>
        <p:txBody>
          <a:bodyPr/>
          <a:lstStyle/>
          <a:p>
            <a:r>
              <a:rPr lang="zh-CN" altLang="en-US" sz="4400"/>
              <a:t>盲</a:t>
            </a:r>
            <a:r>
              <a:rPr lang="en-US" altLang="zh-CN" sz="4400"/>
              <a:t>RSA</a:t>
            </a:r>
            <a:r>
              <a:rPr lang="zh-CN" altLang="en-US" sz="4400"/>
              <a:t>签名</a:t>
            </a:r>
            <a:r>
              <a:rPr lang="zh-CN" altLang="en-US" sz="4400" smtClean="0"/>
              <a:t>方案 </a:t>
            </a:r>
            <a:endParaRPr lang="zh-CN" altLang="en-US" sz="4400">
              <a:latin typeface="Times New Roman" pitchFamily="18" charset="0"/>
            </a:endParaRPr>
          </a:p>
        </p:txBody>
      </p:sp>
      <p:sp>
        <p:nvSpPr>
          <p:cNvPr id="564232" name="Rectangle 8"/>
          <p:cNvSpPr>
            <a:spLocks noChangeArrowheads="1"/>
          </p:cNvSpPr>
          <p:nvPr/>
        </p:nvSpPr>
        <p:spPr bwMode="auto">
          <a:xfrm>
            <a:off x="288999" y="2270726"/>
            <a:ext cx="647700" cy="86360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sz="2400" b="1">
                <a:latin typeface="Times New Roman" pitchFamily="18" charset="0"/>
              </a:rPr>
              <a:t>M</a:t>
            </a:r>
          </a:p>
        </p:txBody>
      </p:sp>
      <p:sp>
        <p:nvSpPr>
          <p:cNvPr id="564233" name="Line 9"/>
          <p:cNvSpPr>
            <a:spLocks noChangeShapeType="1"/>
          </p:cNvSpPr>
          <p:nvPr/>
        </p:nvSpPr>
        <p:spPr bwMode="auto">
          <a:xfrm flipV="1">
            <a:off x="1945728" y="3377212"/>
            <a:ext cx="5399088" cy="0"/>
          </a:xfrm>
          <a:prstGeom prst="line">
            <a:avLst/>
          </a:prstGeom>
          <a:noFill/>
          <a:ln w="38100">
            <a:solidFill>
              <a:schemeClr val="tx1"/>
            </a:solidFill>
            <a:round/>
            <a:headEnd/>
            <a:tailEnd type="triangle" w="lg" len="lg"/>
          </a:ln>
          <a:effectLst/>
        </p:spPr>
        <p:txBody>
          <a:bodyPr/>
          <a:lstStyle/>
          <a:p>
            <a:endParaRPr lang="zh-CN" altLang="en-US"/>
          </a:p>
        </p:txBody>
      </p:sp>
      <p:grpSp>
        <p:nvGrpSpPr>
          <p:cNvPr id="6" name="Group 37"/>
          <p:cNvGrpSpPr>
            <a:grpSpLocks/>
          </p:cNvGrpSpPr>
          <p:nvPr/>
        </p:nvGrpSpPr>
        <p:grpSpPr bwMode="auto">
          <a:xfrm>
            <a:off x="215181" y="3199835"/>
            <a:ext cx="1296987" cy="1393825"/>
            <a:chOff x="158" y="1389"/>
            <a:chExt cx="817" cy="878"/>
          </a:xfrm>
        </p:grpSpPr>
        <p:pic>
          <p:nvPicPr>
            <p:cNvPr id="564262" name="Picture 38" descr="J0292020"/>
            <p:cNvPicPr>
              <a:picLocks noChangeAspect="1" noChangeArrowheads="1"/>
            </p:cNvPicPr>
            <p:nvPr/>
          </p:nvPicPr>
          <p:blipFill>
            <a:blip r:embed="rId3"/>
            <a:srcRect/>
            <a:stretch>
              <a:fillRect/>
            </a:stretch>
          </p:blipFill>
          <p:spPr bwMode="auto">
            <a:xfrm>
              <a:off x="158" y="1389"/>
              <a:ext cx="748" cy="710"/>
            </a:xfrm>
            <a:prstGeom prst="rect">
              <a:avLst/>
            </a:prstGeom>
            <a:noFill/>
          </p:spPr>
        </p:pic>
        <p:sp>
          <p:nvSpPr>
            <p:cNvPr id="564263" name="Text Box 39"/>
            <p:cNvSpPr txBox="1">
              <a:spLocks noChangeArrowheads="1"/>
            </p:cNvSpPr>
            <p:nvPr/>
          </p:nvSpPr>
          <p:spPr bwMode="auto">
            <a:xfrm>
              <a:off x="158" y="1979"/>
              <a:ext cx="817"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Bob</a:t>
              </a:r>
            </a:p>
          </p:txBody>
        </p:sp>
      </p:grpSp>
      <p:grpSp>
        <p:nvGrpSpPr>
          <p:cNvPr id="7" name="Group 40"/>
          <p:cNvGrpSpPr>
            <a:grpSpLocks/>
          </p:cNvGrpSpPr>
          <p:nvPr/>
        </p:nvGrpSpPr>
        <p:grpSpPr bwMode="auto">
          <a:xfrm>
            <a:off x="7740352" y="3297516"/>
            <a:ext cx="1187450" cy="1322387"/>
            <a:chOff x="5012" y="1434"/>
            <a:chExt cx="748" cy="833"/>
          </a:xfrm>
        </p:grpSpPr>
        <p:pic>
          <p:nvPicPr>
            <p:cNvPr id="564265" name="Picture 41" descr="J0195384"/>
            <p:cNvPicPr>
              <a:picLocks noChangeAspect="1" noChangeArrowheads="1"/>
            </p:cNvPicPr>
            <p:nvPr/>
          </p:nvPicPr>
          <p:blipFill>
            <a:blip r:embed="rId4"/>
            <a:srcRect/>
            <a:stretch>
              <a:fillRect/>
            </a:stretch>
          </p:blipFill>
          <p:spPr bwMode="auto">
            <a:xfrm>
              <a:off x="5012" y="1434"/>
              <a:ext cx="577" cy="589"/>
            </a:xfrm>
            <a:prstGeom prst="rect">
              <a:avLst/>
            </a:prstGeom>
            <a:noFill/>
          </p:spPr>
        </p:pic>
        <p:sp>
          <p:nvSpPr>
            <p:cNvPr id="564266" name="Text Box 42"/>
            <p:cNvSpPr txBox="1">
              <a:spLocks noChangeArrowheads="1"/>
            </p:cNvSpPr>
            <p:nvPr/>
          </p:nvSpPr>
          <p:spPr bwMode="auto">
            <a:xfrm>
              <a:off x="5170" y="1979"/>
              <a:ext cx="59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Alice</a:t>
              </a:r>
            </a:p>
          </p:txBody>
        </p:sp>
      </p:grpSp>
      <p:sp>
        <p:nvSpPr>
          <p:cNvPr id="564276" name="Text Box 52"/>
          <p:cNvSpPr txBox="1">
            <a:spLocks noChangeArrowheads="1"/>
          </p:cNvSpPr>
          <p:nvPr/>
        </p:nvSpPr>
        <p:spPr bwMode="auto">
          <a:xfrm>
            <a:off x="7848872" y="2270726"/>
            <a:ext cx="1117601" cy="461665"/>
          </a:xfrm>
          <a:prstGeom prst="rect">
            <a:avLst/>
          </a:prstGeom>
          <a:noFill/>
          <a:ln w="9525">
            <a:noFill/>
            <a:miter lim="800000"/>
            <a:headEnd/>
            <a:tailEnd/>
          </a:ln>
          <a:effectLst/>
        </p:spPr>
        <p:txBody>
          <a:bodyPr wrap="square">
            <a:spAutoFit/>
          </a:bodyPr>
          <a:lstStyle/>
          <a:p>
            <a:pPr>
              <a:spcBef>
                <a:spcPct val="50000"/>
              </a:spcBef>
            </a:pPr>
            <a:r>
              <a:rPr kumimoji="1" lang="en-US" altLang="zh-CN" sz="2400" b="1">
                <a:latin typeface="Times New Roman" pitchFamily="18" charset="0"/>
              </a:rPr>
              <a:t>[</a:t>
            </a:r>
            <a:r>
              <a:rPr kumimoji="1" lang="en-US" altLang="zh-CN" sz="2400" b="1" smtClean="0">
                <a:latin typeface="Times New Roman" pitchFamily="18" charset="0"/>
              </a:rPr>
              <a:t>e,n], d</a:t>
            </a:r>
            <a:endParaRPr kumimoji="1" lang="en-US" altLang="zh-CN" sz="2400" b="1" baseline="-25000">
              <a:latin typeface="Times New Roman" pitchFamily="18" charset="0"/>
            </a:endParaRPr>
          </a:p>
        </p:txBody>
      </p:sp>
      <p:sp>
        <p:nvSpPr>
          <p:cNvPr id="564283" name="Line 59"/>
          <p:cNvSpPr>
            <a:spLocks noChangeShapeType="1"/>
          </p:cNvSpPr>
          <p:nvPr/>
        </p:nvSpPr>
        <p:spPr bwMode="auto">
          <a:xfrm>
            <a:off x="1945728" y="4162703"/>
            <a:ext cx="5255270"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64" name="Text Box 52"/>
          <p:cNvSpPr txBox="1">
            <a:spLocks noChangeArrowheads="1"/>
          </p:cNvSpPr>
          <p:nvPr/>
        </p:nvSpPr>
        <p:spPr bwMode="auto">
          <a:xfrm>
            <a:off x="1077341" y="2471693"/>
            <a:ext cx="649288" cy="461665"/>
          </a:xfrm>
          <a:prstGeom prst="rect">
            <a:avLst/>
          </a:prstGeom>
          <a:noFill/>
          <a:ln w="9525">
            <a:noFill/>
            <a:miter lim="800000"/>
            <a:headEnd/>
            <a:tailEnd/>
          </a:ln>
          <a:effectLst/>
        </p:spPr>
        <p:txBody>
          <a:bodyPr>
            <a:spAutoFit/>
          </a:bodyPr>
          <a:lstStyle/>
          <a:p>
            <a:pPr>
              <a:spcBef>
                <a:spcPct val="50000"/>
              </a:spcBef>
            </a:pPr>
            <a:r>
              <a:rPr kumimoji="1" lang="en-US" altLang="zh-CN" sz="2400" b="1" smtClean="0">
                <a:latin typeface="Times New Roman" pitchFamily="18" charset="0"/>
              </a:rPr>
              <a:t>r</a:t>
            </a:r>
            <a:endParaRPr kumimoji="1" lang="en-US" altLang="zh-CN" sz="2400" b="1" baseline="-25000">
              <a:latin typeface="Times New Roman" pitchFamily="18" charset="0"/>
            </a:endParaRPr>
          </a:p>
        </p:txBody>
      </p:sp>
      <p:sp>
        <p:nvSpPr>
          <p:cNvPr id="65" name="Text Box 62"/>
          <p:cNvSpPr txBox="1">
            <a:spLocks noChangeArrowheads="1"/>
          </p:cNvSpPr>
          <p:nvPr/>
        </p:nvSpPr>
        <p:spPr bwMode="auto">
          <a:xfrm>
            <a:off x="3168352" y="2721452"/>
            <a:ext cx="2519362" cy="584775"/>
          </a:xfrm>
          <a:prstGeom prst="rect">
            <a:avLst/>
          </a:prstGeom>
          <a:noFill/>
          <a:ln w="9525">
            <a:noFill/>
            <a:miter lim="800000"/>
            <a:headEnd/>
            <a:tailEnd/>
          </a:ln>
          <a:effectLst/>
        </p:spPr>
        <p:txBody>
          <a:bodyPr>
            <a:spAutoFit/>
          </a:bodyPr>
          <a:lstStyle/>
          <a:p>
            <a:pPr algn="ctr">
              <a:spcBef>
                <a:spcPct val="50000"/>
              </a:spcBef>
            </a:pPr>
            <a:r>
              <a:rPr kumimoji="1" lang="en-US" altLang="zh-CN" sz="3200" b="1" smtClean="0">
                <a:latin typeface="Times New Roman" pitchFamily="18" charset="0"/>
              </a:rPr>
              <a:t>t=mr</a:t>
            </a:r>
            <a:r>
              <a:rPr kumimoji="1" lang="en-US" altLang="zh-CN" sz="3200" b="1" baseline="30000" smtClean="0">
                <a:latin typeface="Times New Roman" pitchFamily="18" charset="0"/>
              </a:rPr>
              <a:t>e</a:t>
            </a:r>
            <a:r>
              <a:rPr kumimoji="1" lang="en-US" altLang="zh-CN" sz="3200" b="1" smtClean="0">
                <a:latin typeface="Times New Roman" pitchFamily="18" charset="0"/>
              </a:rPr>
              <a:t>mod </a:t>
            </a:r>
            <a:r>
              <a:rPr kumimoji="1" lang="en-US" altLang="zh-CN" sz="3200" b="1">
                <a:latin typeface="Times New Roman" pitchFamily="18" charset="0"/>
              </a:rPr>
              <a:t>n</a:t>
            </a:r>
          </a:p>
        </p:txBody>
      </p:sp>
      <p:sp>
        <p:nvSpPr>
          <p:cNvPr id="66" name="Text Box 16"/>
          <p:cNvSpPr txBox="1">
            <a:spLocks noChangeArrowheads="1"/>
          </p:cNvSpPr>
          <p:nvPr/>
        </p:nvSpPr>
        <p:spPr bwMode="auto">
          <a:xfrm>
            <a:off x="2338065" y="3513540"/>
            <a:ext cx="482622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en-US" altLang="zh-CN" sz="3200" b="1" dirty="0" err="1" smtClean="0">
                <a:solidFill>
                  <a:srgbClr val="FF0000"/>
                </a:solidFill>
                <a:latin typeface="Times New Roman" pitchFamily="18" charset="0"/>
              </a:rPr>
              <a:t>t</a:t>
            </a:r>
            <a:r>
              <a:rPr kumimoji="1" lang="en-US" altLang="zh-CN" sz="3200" b="1" baseline="30000" dirty="0" err="1" smtClean="0">
                <a:solidFill>
                  <a:srgbClr val="FF0000"/>
                </a:solidFill>
                <a:latin typeface="Times New Roman" pitchFamily="18" charset="0"/>
              </a:rPr>
              <a:t>d</a:t>
            </a:r>
            <a:r>
              <a:rPr kumimoji="1" lang="en-US" altLang="zh-CN" sz="3200" b="1" dirty="0" err="1" smtClean="0">
                <a:solidFill>
                  <a:srgbClr val="FF0000"/>
                </a:solidFill>
                <a:latin typeface="Times New Roman" pitchFamily="18" charset="0"/>
              </a:rPr>
              <a:t>mod</a:t>
            </a:r>
            <a:r>
              <a:rPr kumimoji="1" lang="en-US" altLang="zh-CN" sz="3200" b="1" dirty="0" smtClean="0">
                <a:solidFill>
                  <a:srgbClr val="FF0000"/>
                </a:solidFill>
                <a:latin typeface="Times New Roman" pitchFamily="18" charset="0"/>
              </a:rPr>
              <a:t> n=(</a:t>
            </a:r>
            <a:r>
              <a:rPr kumimoji="1" lang="en-US" altLang="zh-CN" sz="3200" b="1" dirty="0" err="1" smtClean="0">
                <a:solidFill>
                  <a:srgbClr val="FF0000"/>
                </a:solidFill>
                <a:latin typeface="Times New Roman" pitchFamily="18" charset="0"/>
              </a:rPr>
              <a:t>mr</a:t>
            </a:r>
            <a:r>
              <a:rPr kumimoji="1" lang="en-US" altLang="zh-CN" sz="3200" b="1" baseline="30000" dirty="0" err="1" smtClean="0">
                <a:solidFill>
                  <a:srgbClr val="FF0000"/>
                </a:solidFill>
                <a:latin typeface="Times New Roman" pitchFamily="18" charset="0"/>
              </a:rPr>
              <a:t>e</a:t>
            </a:r>
            <a:r>
              <a:rPr kumimoji="1" lang="en-US" altLang="zh-CN" sz="3200" b="1" dirty="0" smtClean="0">
                <a:solidFill>
                  <a:srgbClr val="FF0000"/>
                </a:solidFill>
                <a:latin typeface="Times New Roman" pitchFamily="18" charset="0"/>
              </a:rPr>
              <a:t>)</a:t>
            </a:r>
            <a:r>
              <a:rPr kumimoji="1" lang="en-US" altLang="zh-CN" sz="3200" b="1" baseline="30000" dirty="0" err="1" smtClean="0">
                <a:solidFill>
                  <a:srgbClr val="FF0000"/>
                </a:solidFill>
                <a:latin typeface="Times New Roman" pitchFamily="18" charset="0"/>
              </a:rPr>
              <a:t>d</a:t>
            </a:r>
            <a:r>
              <a:rPr kumimoji="1" lang="en-US" altLang="zh-CN" sz="3200" b="1" dirty="0" err="1" smtClean="0">
                <a:solidFill>
                  <a:srgbClr val="FF0000"/>
                </a:solidFill>
                <a:latin typeface="Times New Roman" pitchFamily="18" charset="0"/>
              </a:rPr>
              <a:t>mod</a:t>
            </a:r>
            <a:r>
              <a:rPr kumimoji="1" lang="en-US" altLang="zh-CN" sz="3200" b="1" dirty="0" smtClean="0">
                <a:solidFill>
                  <a:srgbClr val="FF0000"/>
                </a:solidFill>
                <a:latin typeface="Times New Roman" pitchFamily="18" charset="0"/>
              </a:rPr>
              <a:t> n</a:t>
            </a:r>
          </a:p>
          <a:p>
            <a:pPr algn="ctr">
              <a:spcBef>
                <a:spcPct val="50000"/>
              </a:spcBef>
            </a:pPr>
            <a:r>
              <a:rPr kumimoji="1" lang="en-US" altLang="zh-CN" sz="3200" b="1" dirty="0" smtClean="0">
                <a:solidFill>
                  <a:srgbClr val="FF0000"/>
                </a:solidFill>
                <a:latin typeface="Times New Roman" pitchFamily="18" charset="0"/>
              </a:rPr>
              <a:t>=</a:t>
            </a:r>
            <a:r>
              <a:rPr kumimoji="1" lang="en-US" altLang="zh-CN" sz="3200" b="1" dirty="0" err="1">
                <a:latin typeface="Times New Roman" pitchFamily="18" charset="0"/>
              </a:rPr>
              <a:t>m</a:t>
            </a:r>
            <a:r>
              <a:rPr kumimoji="1" lang="en-US" altLang="zh-CN" sz="3200" b="1" baseline="30000" dirty="0" err="1">
                <a:latin typeface="Times New Roman" pitchFamily="18" charset="0"/>
              </a:rPr>
              <a:t>d</a:t>
            </a:r>
            <a:r>
              <a:rPr kumimoji="1" lang="en-US" altLang="zh-CN" sz="3200" b="1" dirty="0" err="1">
                <a:latin typeface="Times New Roman" pitchFamily="18" charset="0"/>
              </a:rPr>
              <a:t>r</a:t>
            </a:r>
            <a:r>
              <a:rPr kumimoji="1" lang="en-US" altLang="zh-CN" sz="3200" b="1" dirty="0">
                <a:latin typeface="Times New Roman" pitchFamily="18" charset="0"/>
              </a:rPr>
              <a:t> mod n</a:t>
            </a:r>
            <a:endParaRPr kumimoji="1" lang="en-US" altLang="zh-CN" sz="3200" b="1" dirty="0">
              <a:solidFill>
                <a:srgbClr val="FF0000"/>
              </a:solidFill>
              <a:latin typeface="Times New Roman" pitchFamily="18" charset="0"/>
            </a:endParaRPr>
          </a:p>
        </p:txBody>
      </p:sp>
      <p:sp>
        <p:nvSpPr>
          <p:cNvPr id="67" name="Text Box 16"/>
          <p:cNvSpPr txBox="1">
            <a:spLocks noChangeArrowheads="1"/>
          </p:cNvSpPr>
          <p:nvPr/>
        </p:nvSpPr>
        <p:spPr bwMode="auto">
          <a:xfrm>
            <a:off x="1250777" y="4985881"/>
            <a:ext cx="37532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3200" b="1" dirty="0" smtClean="0">
                <a:latin typeface="Times New Roman" pitchFamily="18" charset="0"/>
              </a:rPr>
              <a:t>t</a:t>
            </a:r>
            <a:r>
              <a:rPr kumimoji="1" lang="en-US" altLang="zh-CN" sz="3200" b="1" baseline="30000" dirty="0" smtClean="0">
                <a:latin typeface="Times New Roman" pitchFamily="18" charset="0"/>
              </a:rPr>
              <a:t>d</a:t>
            </a:r>
            <a:r>
              <a:rPr kumimoji="1" lang="en-US" altLang="zh-CN" sz="3200" b="1" dirty="0" smtClean="0">
                <a:latin typeface="Times New Roman" pitchFamily="18" charset="0"/>
              </a:rPr>
              <a:t>r</a:t>
            </a:r>
            <a:r>
              <a:rPr kumimoji="1" lang="en-US" altLang="zh-CN" sz="3200" b="1" baseline="30000" dirty="0" smtClean="0">
                <a:latin typeface="Times New Roman" pitchFamily="18" charset="0"/>
              </a:rPr>
              <a:t>-1</a:t>
            </a:r>
            <a:r>
              <a:rPr kumimoji="1" lang="en-US" altLang="zh-CN" sz="3200" b="1" dirty="0" smtClean="0">
                <a:latin typeface="Times New Roman" pitchFamily="18" charset="0"/>
              </a:rPr>
              <a:t>=</a:t>
            </a:r>
            <a:r>
              <a:rPr kumimoji="1" lang="en-US" altLang="zh-CN" sz="3200" b="1" dirty="0" err="1" smtClean="0">
                <a:latin typeface="Times New Roman" pitchFamily="18" charset="0"/>
              </a:rPr>
              <a:t>m</a:t>
            </a:r>
            <a:r>
              <a:rPr kumimoji="1" lang="en-US" altLang="zh-CN" sz="3200" b="1" baseline="30000" dirty="0" err="1" smtClean="0">
                <a:latin typeface="Times New Roman" pitchFamily="18" charset="0"/>
              </a:rPr>
              <a:t>d</a:t>
            </a:r>
            <a:r>
              <a:rPr kumimoji="1" lang="en-US" altLang="zh-CN" sz="3200" b="1" dirty="0" err="1" smtClean="0">
                <a:latin typeface="Times New Roman" pitchFamily="18" charset="0"/>
              </a:rPr>
              <a:t>r</a:t>
            </a:r>
            <a:r>
              <a:rPr kumimoji="1" lang="en-US" altLang="zh-CN" sz="3200" b="1" dirty="0" smtClean="0">
                <a:latin typeface="Times New Roman" pitchFamily="18" charset="0"/>
              </a:rPr>
              <a:t> </a:t>
            </a:r>
            <a:r>
              <a:rPr kumimoji="1" lang="en-US" altLang="zh-CN" sz="3200" b="1" dirty="0">
                <a:latin typeface="Times New Roman" pitchFamily="18" charset="0"/>
              </a:rPr>
              <a:t>mod </a:t>
            </a:r>
            <a:r>
              <a:rPr kumimoji="1" lang="en-US" altLang="zh-CN" sz="3200" b="1" dirty="0" smtClean="0">
                <a:latin typeface="Times New Roman" pitchFamily="18" charset="0"/>
              </a:rPr>
              <a:t>n×r</a:t>
            </a:r>
            <a:r>
              <a:rPr kumimoji="1" lang="en-US" altLang="zh-CN" sz="3200" b="1" baseline="30000" dirty="0" smtClean="0">
                <a:latin typeface="Times New Roman" pitchFamily="18" charset="0"/>
              </a:rPr>
              <a:t>-1</a:t>
            </a:r>
          </a:p>
          <a:p>
            <a:pPr>
              <a:spcBef>
                <a:spcPct val="50000"/>
              </a:spcBef>
            </a:pPr>
            <a:r>
              <a:rPr kumimoji="1" lang="en-US" altLang="zh-CN" sz="3200" b="1" dirty="0" smtClean="0">
                <a:latin typeface="Times New Roman" pitchFamily="18" charset="0"/>
              </a:rPr>
              <a:t>=m</a:t>
            </a:r>
            <a:r>
              <a:rPr kumimoji="1" lang="en-US" altLang="zh-CN" sz="3200" b="1" baseline="30000" dirty="0" smtClean="0">
                <a:latin typeface="Times New Roman" pitchFamily="18" charset="0"/>
              </a:rPr>
              <a:t>d</a:t>
            </a:r>
            <a:endParaRPr kumimoji="1" lang="en-US" altLang="zh-CN" sz="3200" b="1" dirty="0">
              <a:latin typeface="Times New Roman" pitchFamily="18" charset="0"/>
            </a:endParaRPr>
          </a:p>
        </p:txBody>
      </p:sp>
    </p:spTree>
    <p:extLst>
      <p:ext uri="{BB962C8B-B14F-4D97-AF65-F5344CB8AC3E}">
        <p14:creationId xmlns:p14="http://schemas.microsoft.com/office/powerpoint/2010/main" val="1898774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64276"/>
                                        </p:tgtEl>
                                        <p:attrNameLst>
                                          <p:attrName>style.visibility</p:attrName>
                                        </p:attrNameLst>
                                      </p:cBhvr>
                                      <p:to>
                                        <p:strVal val="visible"/>
                                      </p:to>
                                    </p:set>
                                    <p:anim calcmode="lin" valueType="num">
                                      <p:cBhvr additive="base">
                                        <p:cTn id="17" dur="500" fill="hold"/>
                                        <p:tgtEl>
                                          <p:spTgt spid="564276"/>
                                        </p:tgtEl>
                                        <p:attrNameLst>
                                          <p:attrName>ppt_x</p:attrName>
                                        </p:attrNameLst>
                                      </p:cBhvr>
                                      <p:tavLst>
                                        <p:tav tm="0">
                                          <p:val>
                                            <p:strVal val="#ppt_x"/>
                                          </p:val>
                                        </p:tav>
                                        <p:tav tm="100000">
                                          <p:val>
                                            <p:strVal val="#ppt_x"/>
                                          </p:val>
                                        </p:tav>
                                      </p:tavLst>
                                    </p:anim>
                                    <p:anim calcmode="lin" valueType="num">
                                      <p:cBhvr additive="base">
                                        <p:cTn id="18" dur="500" fill="hold"/>
                                        <p:tgtEl>
                                          <p:spTgt spid="56427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64232"/>
                                        </p:tgtEl>
                                        <p:attrNameLst>
                                          <p:attrName>style.visibility</p:attrName>
                                        </p:attrNameLst>
                                      </p:cBhvr>
                                      <p:to>
                                        <p:strVal val="visible"/>
                                      </p:to>
                                    </p:set>
                                    <p:anim calcmode="lin" valueType="num">
                                      <p:cBhvr additive="base">
                                        <p:cTn id="23" dur="500" fill="hold"/>
                                        <p:tgtEl>
                                          <p:spTgt spid="564232"/>
                                        </p:tgtEl>
                                        <p:attrNameLst>
                                          <p:attrName>ppt_x</p:attrName>
                                        </p:attrNameLst>
                                      </p:cBhvr>
                                      <p:tavLst>
                                        <p:tav tm="0">
                                          <p:val>
                                            <p:strVal val="0-#ppt_w/2"/>
                                          </p:val>
                                        </p:tav>
                                        <p:tav tm="100000">
                                          <p:val>
                                            <p:strVal val="#ppt_x"/>
                                          </p:val>
                                        </p:tav>
                                      </p:tavLst>
                                    </p:anim>
                                    <p:anim calcmode="lin" valueType="num">
                                      <p:cBhvr additive="base">
                                        <p:cTn id="24" dur="500" fill="hold"/>
                                        <p:tgtEl>
                                          <p:spTgt spid="56423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additive="base">
                                        <p:cTn id="28" dur="500" fill="hold"/>
                                        <p:tgtEl>
                                          <p:spTgt spid="64"/>
                                        </p:tgtEl>
                                        <p:attrNameLst>
                                          <p:attrName>ppt_x</p:attrName>
                                        </p:attrNameLst>
                                      </p:cBhvr>
                                      <p:tavLst>
                                        <p:tav tm="0">
                                          <p:val>
                                            <p:strVal val="#ppt_x"/>
                                          </p:val>
                                        </p:tav>
                                        <p:tav tm="100000">
                                          <p:val>
                                            <p:strVal val="#ppt_x"/>
                                          </p:val>
                                        </p:tav>
                                      </p:tavLst>
                                    </p:anim>
                                    <p:anim calcmode="lin" valueType="num">
                                      <p:cBhvr additive="base">
                                        <p:cTn id="2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5"/>
                                        </p:tgtEl>
                                        <p:attrNameLst>
                                          <p:attrName>style.visibility</p:attrName>
                                        </p:attrNameLst>
                                      </p:cBhvr>
                                      <p:to>
                                        <p:strVal val="visible"/>
                                      </p:to>
                                    </p:set>
                                    <p:anim calcmode="lin" valueType="num">
                                      <p:cBhvr additive="base">
                                        <p:cTn id="34" dur="500" fill="hold"/>
                                        <p:tgtEl>
                                          <p:spTgt spid="65"/>
                                        </p:tgtEl>
                                        <p:attrNameLst>
                                          <p:attrName>ppt_x</p:attrName>
                                        </p:attrNameLst>
                                      </p:cBhvr>
                                      <p:tavLst>
                                        <p:tav tm="0">
                                          <p:val>
                                            <p:strVal val="#ppt_x"/>
                                          </p:val>
                                        </p:tav>
                                        <p:tav tm="100000">
                                          <p:val>
                                            <p:strVal val="#ppt_x"/>
                                          </p:val>
                                        </p:tav>
                                      </p:tavLst>
                                    </p:anim>
                                    <p:anim calcmode="lin" valueType="num">
                                      <p:cBhvr additive="base">
                                        <p:cTn id="35" dur="500" fill="hold"/>
                                        <p:tgtEl>
                                          <p:spTgt spid="65"/>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564233"/>
                                        </p:tgtEl>
                                        <p:attrNameLst>
                                          <p:attrName>style.visibility</p:attrName>
                                        </p:attrNameLst>
                                      </p:cBhvr>
                                      <p:to>
                                        <p:strVal val="visible"/>
                                      </p:to>
                                    </p:set>
                                    <p:anim calcmode="lin" valueType="num">
                                      <p:cBhvr additive="base">
                                        <p:cTn id="39" dur="500" fill="hold"/>
                                        <p:tgtEl>
                                          <p:spTgt spid="564233"/>
                                        </p:tgtEl>
                                        <p:attrNameLst>
                                          <p:attrName>ppt_x</p:attrName>
                                        </p:attrNameLst>
                                      </p:cBhvr>
                                      <p:tavLst>
                                        <p:tav tm="0">
                                          <p:val>
                                            <p:strVal val="0-#ppt_w/2"/>
                                          </p:val>
                                        </p:tav>
                                        <p:tav tm="100000">
                                          <p:val>
                                            <p:strVal val="#ppt_x"/>
                                          </p:val>
                                        </p:tav>
                                      </p:tavLst>
                                    </p:anim>
                                    <p:anim calcmode="lin" valueType="num">
                                      <p:cBhvr additive="base">
                                        <p:cTn id="40" dur="500" fill="hold"/>
                                        <p:tgtEl>
                                          <p:spTgt spid="56423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 calcmode="lin" valueType="num">
                                      <p:cBhvr additive="base">
                                        <p:cTn id="45" dur="500" fill="hold"/>
                                        <p:tgtEl>
                                          <p:spTgt spid="66"/>
                                        </p:tgtEl>
                                        <p:attrNameLst>
                                          <p:attrName>ppt_x</p:attrName>
                                        </p:attrNameLst>
                                      </p:cBhvr>
                                      <p:tavLst>
                                        <p:tav tm="0">
                                          <p:val>
                                            <p:strVal val="1+#ppt_w/2"/>
                                          </p:val>
                                        </p:tav>
                                        <p:tav tm="100000">
                                          <p:val>
                                            <p:strVal val="#ppt_x"/>
                                          </p:val>
                                        </p:tav>
                                      </p:tavLst>
                                    </p:anim>
                                    <p:anim calcmode="lin" valueType="num">
                                      <p:cBhvr additive="base">
                                        <p:cTn id="46" dur="500" fill="hold"/>
                                        <p:tgtEl>
                                          <p:spTgt spid="66"/>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 presetClass="entr" presetSubtype="2" fill="hold" grpId="0" nodeType="afterEffect">
                                  <p:stCondLst>
                                    <p:cond delay="0"/>
                                  </p:stCondLst>
                                  <p:childTnLst>
                                    <p:set>
                                      <p:cBhvr>
                                        <p:cTn id="49" dur="1" fill="hold">
                                          <p:stCondLst>
                                            <p:cond delay="0"/>
                                          </p:stCondLst>
                                        </p:cTn>
                                        <p:tgtEl>
                                          <p:spTgt spid="564283"/>
                                        </p:tgtEl>
                                        <p:attrNameLst>
                                          <p:attrName>style.visibility</p:attrName>
                                        </p:attrNameLst>
                                      </p:cBhvr>
                                      <p:to>
                                        <p:strVal val="visible"/>
                                      </p:to>
                                    </p:set>
                                    <p:anim calcmode="lin" valueType="num">
                                      <p:cBhvr additive="base">
                                        <p:cTn id="50" dur="500" fill="hold"/>
                                        <p:tgtEl>
                                          <p:spTgt spid="564283"/>
                                        </p:tgtEl>
                                        <p:attrNameLst>
                                          <p:attrName>ppt_x</p:attrName>
                                        </p:attrNameLst>
                                      </p:cBhvr>
                                      <p:tavLst>
                                        <p:tav tm="0">
                                          <p:val>
                                            <p:strVal val="1+#ppt_w/2"/>
                                          </p:val>
                                        </p:tav>
                                        <p:tav tm="100000">
                                          <p:val>
                                            <p:strVal val="#ppt_x"/>
                                          </p:val>
                                        </p:tav>
                                      </p:tavLst>
                                    </p:anim>
                                    <p:anim calcmode="lin" valueType="num">
                                      <p:cBhvr additive="base">
                                        <p:cTn id="51" dur="500" fill="hold"/>
                                        <p:tgtEl>
                                          <p:spTgt spid="564283"/>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500" fill="hold"/>
                                        <p:tgtEl>
                                          <p:spTgt spid="67"/>
                                        </p:tgtEl>
                                        <p:attrNameLst>
                                          <p:attrName>ppt_x</p:attrName>
                                        </p:attrNameLst>
                                      </p:cBhvr>
                                      <p:tavLst>
                                        <p:tav tm="0">
                                          <p:val>
                                            <p:strVal val="1+#ppt_w/2"/>
                                          </p:val>
                                        </p:tav>
                                        <p:tav tm="100000">
                                          <p:val>
                                            <p:strVal val="#ppt_x"/>
                                          </p:val>
                                        </p:tav>
                                      </p:tavLst>
                                    </p:anim>
                                    <p:anim calcmode="lin" valueType="num">
                                      <p:cBhvr additive="base">
                                        <p:cTn id="57"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2" grpId="0" animBg="1"/>
      <p:bldP spid="564233" grpId="0" animBg="1"/>
      <p:bldP spid="564276" grpId="0"/>
      <p:bldP spid="564283" grpId="0" animBg="1"/>
      <p:bldP spid="64" grpId="0"/>
      <p:bldP spid="65" grpId="0"/>
      <p:bldP spid="66" grpId="0"/>
      <p:bldP spid="67"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mtClean="0">
                <a:latin typeface="Times New Roman" pitchFamily="18" charset="0"/>
              </a:rPr>
              <a:t>第六章 </a:t>
            </a:r>
            <a:r>
              <a:rPr lang="zh-CN" altLang="en-US">
                <a:latin typeface="Times New Roman" pitchFamily="18" charset="0"/>
              </a:rPr>
              <a:t>身份</a:t>
            </a:r>
            <a:r>
              <a:rPr lang="zh-CN" altLang="en-US" smtClean="0">
                <a:latin typeface="Times New Roman" pitchFamily="18" charset="0"/>
              </a:rPr>
              <a:t>认证</a:t>
            </a:r>
            <a:endParaRPr lang="zh-CN" altLang="en-US"/>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37617646"/>
      </p:ext>
    </p:extLst>
  </p:cSld>
  <p:clrMapOvr>
    <a:masterClrMapping/>
  </p:clrMapOvr>
  <p:transition spd="slow">
    <p:pull/>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fontScale="92500" lnSpcReduction="10000"/>
          </a:bodyPr>
          <a:lstStyle/>
          <a:p>
            <a:r>
              <a:rPr lang="zh-CN" altLang="en-US" smtClean="0"/>
              <a:t>身份认证</a:t>
            </a:r>
            <a:r>
              <a:rPr lang="en-US" altLang="zh-CN" smtClean="0"/>
              <a:t>( authentication ) </a:t>
            </a:r>
            <a:r>
              <a:rPr lang="zh-CN" altLang="en-US" smtClean="0"/>
              <a:t>：</a:t>
            </a:r>
            <a:endParaRPr lang="en-US" altLang="zh-CN" smtClean="0"/>
          </a:p>
          <a:p>
            <a:pPr lvl="1"/>
            <a:r>
              <a:rPr lang="zh-CN" altLang="en-US" smtClean="0"/>
              <a:t>证实主体的真实身份与其所声称的身份是否相符的过程。</a:t>
            </a:r>
            <a:endParaRPr lang="en-US" altLang="zh-CN" smtClean="0"/>
          </a:p>
          <a:p>
            <a:r>
              <a:rPr lang="zh-CN" altLang="en-US" smtClean="0"/>
              <a:t>现实生活中，主要通过各种证件来验证身份，比如：身份证、户口本等</a:t>
            </a:r>
            <a:r>
              <a:rPr lang="zh-CN" altLang="en-US" smtClean="0"/>
              <a:t>。</a:t>
            </a:r>
            <a:endParaRPr lang="en-US" altLang="zh-CN" smtClean="0"/>
          </a:p>
          <a:p>
            <a:r>
              <a:rPr lang="zh-CN" altLang="en-US"/>
              <a:t>身份认证</a:t>
            </a:r>
            <a:r>
              <a:rPr lang="zh-CN" altLang="en-US"/>
              <a:t>攻击</a:t>
            </a:r>
            <a:r>
              <a:rPr lang="zh-CN" altLang="en-US" smtClean="0"/>
              <a:t>：</a:t>
            </a:r>
            <a:endParaRPr lang="en-US" altLang="zh-CN" smtClean="0"/>
          </a:p>
          <a:p>
            <a:pPr lvl="1"/>
            <a:r>
              <a:rPr lang="zh-CN" altLang="en-US"/>
              <a:t>数据流窃听</a:t>
            </a:r>
            <a:r>
              <a:rPr lang="en-US" altLang="zh-CN"/>
              <a:t>(Sniffer)</a:t>
            </a:r>
            <a:r>
              <a:rPr lang="zh-CN" altLang="en-US"/>
              <a:t>：</a:t>
            </a:r>
            <a:endParaRPr lang="en-US" altLang="zh-CN"/>
          </a:p>
          <a:p>
            <a:pPr lvl="2"/>
            <a:r>
              <a:rPr lang="zh-CN" altLang="en-US"/>
              <a:t>攻击者窃听网络数据，辨析认证数据，提取用户名和口令。</a:t>
            </a:r>
          </a:p>
          <a:p>
            <a:pPr lvl="1"/>
            <a:r>
              <a:rPr lang="zh-CN" altLang="en-US"/>
              <a:t>拷贝</a:t>
            </a:r>
            <a:r>
              <a:rPr lang="en-US" altLang="zh-CN"/>
              <a:t>/</a:t>
            </a:r>
            <a:r>
              <a:rPr lang="zh-CN" altLang="en-US"/>
              <a:t>重传：</a:t>
            </a:r>
            <a:endParaRPr lang="en-US" altLang="zh-CN"/>
          </a:p>
          <a:p>
            <a:pPr lvl="2"/>
            <a:r>
              <a:rPr lang="zh-CN" altLang="en-US"/>
              <a:t>非法用户截获信息，然后再传送给接收者。</a:t>
            </a:r>
          </a:p>
          <a:p>
            <a:pPr lvl="1"/>
            <a:r>
              <a:rPr lang="zh-CN" altLang="en-US"/>
              <a:t>修改或伪造：</a:t>
            </a:r>
            <a:endParaRPr lang="en-US" altLang="zh-CN"/>
          </a:p>
          <a:p>
            <a:pPr lvl="2"/>
            <a:r>
              <a:rPr lang="zh-CN" altLang="en-US"/>
              <a:t>非法用户截获信息，替换或修改信息后再传送给接收者，</a:t>
            </a:r>
            <a:endParaRPr lang="en-US" altLang="zh-CN"/>
          </a:p>
          <a:p>
            <a:pPr lvl="2"/>
            <a:r>
              <a:rPr lang="zh-CN" altLang="en-US"/>
              <a:t>非法用户冒充合法用户发送信息</a:t>
            </a:r>
            <a:r>
              <a:rPr lang="zh-CN" altLang="en-US"/>
              <a:t>。 </a:t>
            </a:r>
            <a:endParaRPr lang="en-US" altLang="zh-CN" smtClean="0"/>
          </a:p>
        </p:txBody>
      </p:sp>
      <p:sp>
        <p:nvSpPr>
          <p:cNvPr id="559106" name="Rectangle 2"/>
          <p:cNvSpPr>
            <a:spLocks noGrp="1" noChangeArrowheads="1"/>
          </p:cNvSpPr>
          <p:nvPr>
            <p:ph type="title"/>
          </p:nvPr>
        </p:nvSpPr>
        <p:spPr/>
        <p:txBody>
          <a:bodyPr/>
          <a:lstStyle/>
          <a:p>
            <a:r>
              <a:rPr lang="zh-CN" altLang="en-US" smtClean="0"/>
              <a:t>身份认证概述 </a:t>
            </a:r>
            <a:endParaRPr lang="zh-CN" altLang="en-US"/>
          </a:p>
        </p:txBody>
      </p:sp>
      <p:sp>
        <p:nvSpPr>
          <p:cNvPr id="18437"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2296498336"/>
      </p:ext>
    </p:extLst>
  </p:cSld>
  <p:clrMapOvr>
    <a:masterClrMapping/>
  </p:clrMapOvr>
  <p:transition spd="slow">
    <p:pull/>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获得系统服务所必须的第一道关卡。</a:t>
            </a:r>
          </a:p>
          <a:p>
            <a:r>
              <a:rPr lang="zh-CN" altLang="en-US" smtClean="0"/>
              <a:t>访问控制和审计的前提。</a:t>
            </a:r>
            <a:endParaRPr lang="zh-CN" altLang="en-US"/>
          </a:p>
        </p:txBody>
      </p:sp>
      <p:sp>
        <p:nvSpPr>
          <p:cNvPr id="559106" name="Rectangle 2"/>
          <p:cNvSpPr>
            <a:spLocks noGrp="1" noChangeArrowheads="1"/>
          </p:cNvSpPr>
          <p:nvPr>
            <p:ph type="title"/>
          </p:nvPr>
        </p:nvSpPr>
        <p:spPr/>
        <p:txBody>
          <a:bodyPr/>
          <a:lstStyle/>
          <a:p>
            <a:pPr eaLnBrk="1" fontAlgn="auto" hangingPunct="1">
              <a:spcAft>
                <a:spcPts val="0"/>
              </a:spcAft>
              <a:defRPr/>
            </a:pPr>
            <a:r>
              <a:rPr lang="zh-CN" altLang="en-US" sz="4400" smtClean="0">
                <a:latin typeface="宋体" pitchFamily="2" charset="-122"/>
                <a:cs typeface="Times New Roman" pitchFamily="18" charset="0"/>
              </a:rPr>
              <a:t>用户对资源的访问过程</a:t>
            </a:r>
            <a:endParaRPr lang="zh-CN" altLang="en-US"/>
          </a:p>
        </p:txBody>
      </p:sp>
      <p:sp>
        <p:nvSpPr>
          <p:cNvPr id="19460"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pSp>
        <p:nvGrpSpPr>
          <p:cNvPr id="19461" name="Group 17"/>
          <p:cNvGrpSpPr>
            <a:grpSpLocks/>
          </p:cNvGrpSpPr>
          <p:nvPr/>
        </p:nvGrpSpPr>
        <p:grpSpPr bwMode="auto">
          <a:xfrm>
            <a:off x="1357313" y="2836192"/>
            <a:ext cx="6354762" cy="3113088"/>
            <a:chOff x="979" y="3066"/>
            <a:chExt cx="2283" cy="1055"/>
          </a:xfrm>
        </p:grpSpPr>
        <p:sp>
          <p:nvSpPr>
            <p:cNvPr id="19462" name="Text Box 6"/>
            <p:cNvSpPr txBox="1">
              <a:spLocks noChangeArrowheads="1"/>
            </p:cNvSpPr>
            <p:nvPr/>
          </p:nvSpPr>
          <p:spPr bwMode="auto">
            <a:xfrm>
              <a:off x="2038" y="3499"/>
              <a:ext cx="623" cy="182"/>
            </a:xfrm>
            <a:prstGeom prst="rect">
              <a:avLst/>
            </a:prstGeom>
            <a:solidFill>
              <a:srgbClr val="FFFFFF"/>
            </a:solidFill>
            <a:ln w="9525">
              <a:solidFill>
                <a:srgbClr val="000000"/>
              </a:solidFill>
              <a:miter lim="800000"/>
              <a:headEnd/>
              <a:tailEnd/>
            </a:ln>
          </p:spPr>
          <p:txBody>
            <a:bodyPr lIns="18000" tIns="46800" rIns="18000" bIns="46800"/>
            <a:lstStyle/>
            <a:p>
              <a:pPr algn="ctr" eaLnBrk="0" hangingPunct="0"/>
              <a:r>
                <a:rPr kumimoji="0" lang="zh-CN" altLang="en-US">
                  <a:latin typeface="宋体" pitchFamily="2" charset="-122"/>
                </a:rPr>
                <a:t>访问控制</a:t>
              </a:r>
            </a:p>
          </p:txBody>
        </p:sp>
        <p:sp>
          <p:nvSpPr>
            <p:cNvPr id="19463" name="Oval 7"/>
            <p:cNvSpPr>
              <a:spLocks noChangeArrowheads="1"/>
            </p:cNvSpPr>
            <p:nvPr/>
          </p:nvSpPr>
          <p:spPr bwMode="auto">
            <a:xfrm>
              <a:off x="979" y="3481"/>
              <a:ext cx="439" cy="187"/>
            </a:xfrm>
            <a:prstGeom prst="ellipse">
              <a:avLst/>
            </a:prstGeom>
            <a:solidFill>
              <a:srgbClr val="FFFFFF"/>
            </a:solidFill>
            <a:ln w="9525">
              <a:solidFill>
                <a:srgbClr val="000000"/>
              </a:solidFill>
              <a:round/>
              <a:headEnd/>
              <a:tailEnd/>
            </a:ln>
          </p:spPr>
          <p:txBody>
            <a:bodyPr tIns="10800" bIns="10800"/>
            <a:lstStyle/>
            <a:p>
              <a:pPr algn="ctr" eaLnBrk="0" hangingPunct="0"/>
              <a:r>
                <a:rPr kumimoji="0" lang="zh-CN" altLang="en-US">
                  <a:latin typeface="Times New Roman" pitchFamily="18" charset="0"/>
                </a:rPr>
                <a:t>用户</a:t>
              </a:r>
            </a:p>
          </p:txBody>
        </p:sp>
        <p:sp>
          <p:nvSpPr>
            <p:cNvPr id="19464" name="Text Box 8"/>
            <p:cNvSpPr txBox="1">
              <a:spLocks noChangeArrowheads="1"/>
            </p:cNvSpPr>
            <p:nvPr/>
          </p:nvSpPr>
          <p:spPr bwMode="auto">
            <a:xfrm>
              <a:off x="1678" y="3357"/>
              <a:ext cx="144" cy="499"/>
            </a:xfrm>
            <a:prstGeom prst="rect">
              <a:avLst/>
            </a:prstGeom>
            <a:solidFill>
              <a:srgbClr val="FFFFFF"/>
            </a:solidFill>
            <a:ln w="9525">
              <a:solidFill>
                <a:srgbClr val="000000"/>
              </a:solidFill>
              <a:miter lim="800000"/>
              <a:headEnd/>
              <a:tailEnd/>
            </a:ln>
          </p:spPr>
          <p:txBody>
            <a:bodyPr lIns="18000" tIns="10800" rIns="18000" bIns="10800"/>
            <a:lstStyle/>
            <a:p>
              <a:pPr algn="ctr" eaLnBrk="0" hangingPunct="0"/>
              <a:r>
                <a:rPr kumimoji="0" lang="zh-CN" altLang="en-US">
                  <a:latin typeface="宋体" pitchFamily="2" charset="-122"/>
                </a:rPr>
                <a:t>身份认证</a:t>
              </a:r>
            </a:p>
          </p:txBody>
        </p:sp>
        <p:sp>
          <p:nvSpPr>
            <p:cNvPr id="19465" name="AutoShape 9"/>
            <p:cNvSpPr>
              <a:spLocks noChangeArrowheads="1"/>
            </p:cNvSpPr>
            <p:nvPr/>
          </p:nvSpPr>
          <p:spPr bwMode="auto">
            <a:xfrm>
              <a:off x="2974" y="3419"/>
              <a:ext cx="288" cy="312"/>
            </a:xfrm>
            <a:prstGeom prst="can">
              <a:avLst>
                <a:gd name="adj" fmla="val 27083"/>
              </a:avLst>
            </a:prstGeom>
            <a:solidFill>
              <a:srgbClr val="FFFFFF"/>
            </a:solidFill>
            <a:ln w="9525">
              <a:solidFill>
                <a:srgbClr val="000000"/>
              </a:solidFill>
              <a:round/>
              <a:headEnd/>
              <a:tailEnd/>
            </a:ln>
          </p:spPr>
          <p:txBody>
            <a:bodyPr/>
            <a:lstStyle/>
            <a:p>
              <a:pPr algn="just" eaLnBrk="0" hangingPunct="0"/>
              <a:r>
                <a:rPr kumimoji="0" lang="zh-CN" altLang="en-US">
                  <a:latin typeface="Times New Roman" pitchFamily="18" charset="0"/>
                </a:rPr>
                <a:t>资源</a:t>
              </a:r>
            </a:p>
          </p:txBody>
        </p:sp>
        <p:sp>
          <p:nvSpPr>
            <p:cNvPr id="19466" name="AutoShape 10"/>
            <p:cNvSpPr>
              <a:spLocks noChangeArrowheads="1"/>
            </p:cNvSpPr>
            <p:nvPr/>
          </p:nvSpPr>
          <p:spPr bwMode="auto">
            <a:xfrm>
              <a:off x="1462" y="3544"/>
              <a:ext cx="216" cy="62"/>
            </a:xfrm>
            <a:prstGeom prst="rightArrow">
              <a:avLst>
                <a:gd name="adj1" fmla="val 50000"/>
                <a:gd name="adj2" fmla="val 87097"/>
              </a:avLst>
            </a:prstGeom>
            <a:solidFill>
              <a:srgbClr val="FFFFFF"/>
            </a:solidFill>
            <a:ln w="9525">
              <a:solidFill>
                <a:srgbClr val="000000"/>
              </a:solidFill>
              <a:miter lim="800000"/>
              <a:headEnd/>
              <a:tailEnd/>
            </a:ln>
          </p:spPr>
          <p:txBody>
            <a:bodyPr/>
            <a:lstStyle/>
            <a:p>
              <a:endParaRPr lang="zh-CN" altLang="en-US"/>
            </a:p>
          </p:txBody>
        </p:sp>
        <p:sp>
          <p:nvSpPr>
            <p:cNvPr id="19467" name="AutoShape 11"/>
            <p:cNvSpPr>
              <a:spLocks noChangeArrowheads="1"/>
            </p:cNvSpPr>
            <p:nvPr/>
          </p:nvSpPr>
          <p:spPr bwMode="auto">
            <a:xfrm>
              <a:off x="1822" y="3544"/>
              <a:ext cx="216" cy="62"/>
            </a:xfrm>
            <a:prstGeom prst="rightArrow">
              <a:avLst>
                <a:gd name="adj1" fmla="val 50000"/>
                <a:gd name="adj2" fmla="val 87097"/>
              </a:avLst>
            </a:prstGeom>
            <a:solidFill>
              <a:srgbClr val="FFFFFF"/>
            </a:solidFill>
            <a:ln w="9525">
              <a:solidFill>
                <a:srgbClr val="000000"/>
              </a:solidFill>
              <a:miter lim="800000"/>
              <a:headEnd/>
              <a:tailEnd/>
            </a:ln>
          </p:spPr>
          <p:txBody>
            <a:bodyPr/>
            <a:lstStyle/>
            <a:p>
              <a:endParaRPr lang="zh-CN" altLang="en-US"/>
            </a:p>
          </p:txBody>
        </p:sp>
        <p:sp>
          <p:nvSpPr>
            <p:cNvPr id="19468" name="AutoShape 12"/>
            <p:cNvSpPr>
              <a:spLocks noChangeArrowheads="1"/>
            </p:cNvSpPr>
            <p:nvPr/>
          </p:nvSpPr>
          <p:spPr bwMode="auto">
            <a:xfrm>
              <a:off x="2326" y="3694"/>
              <a:ext cx="80" cy="170"/>
            </a:xfrm>
            <a:prstGeom prst="upArrow">
              <a:avLst>
                <a:gd name="adj1" fmla="val 50000"/>
                <a:gd name="adj2" fmla="val 53125"/>
              </a:avLst>
            </a:prstGeom>
            <a:solidFill>
              <a:srgbClr val="FFFFFF"/>
            </a:solidFill>
            <a:ln w="9525">
              <a:solidFill>
                <a:srgbClr val="000000"/>
              </a:solidFill>
              <a:miter lim="800000"/>
              <a:headEnd/>
              <a:tailEnd/>
            </a:ln>
          </p:spPr>
          <p:txBody>
            <a:bodyPr vert="eaVert"/>
            <a:lstStyle/>
            <a:p>
              <a:endParaRPr lang="zh-CN" altLang="en-US"/>
            </a:p>
          </p:txBody>
        </p:sp>
        <p:sp>
          <p:nvSpPr>
            <p:cNvPr id="19469" name="AutoShape 13"/>
            <p:cNvSpPr>
              <a:spLocks noChangeArrowheads="1"/>
            </p:cNvSpPr>
            <p:nvPr/>
          </p:nvSpPr>
          <p:spPr bwMode="auto">
            <a:xfrm>
              <a:off x="2326" y="3358"/>
              <a:ext cx="81" cy="124"/>
            </a:xfrm>
            <a:prstGeom prst="upArrow">
              <a:avLst>
                <a:gd name="adj1" fmla="val 50000"/>
                <a:gd name="adj2" fmla="val 38272"/>
              </a:avLst>
            </a:prstGeom>
            <a:solidFill>
              <a:srgbClr val="FFFFFF"/>
            </a:solidFill>
            <a:ln w="9525">
              <a:solidFill>
                <a:srgbClr val="000000"/>
              </a:solidFill>
              <a:miter lim="800000"/>
              <a:headEnd/>
              <a:tailEnd/>
            </a:ln>
          </p:spPr>
          <p:txBody>
            <a:bodyPr vert="eaVert"/>
            <a:lstStyle/>
            <a:p>
              <a:endParaRPr lang="zh-CN" altLang="en-US"/>
            </a:p>
          </p:txBody>
        </p:sp>
        <p:sp>
          <p:nvSpPr>
            <p:cNvPr id="19470" name="AutoShape 14"/>
            <p:cNvSpPr>
              <a:spLocks noChangeArrowheads="1"/>
            </p:cNvSpPr>
            <p:nvPr/>
          </p:nvSpPr>
          <p:spPr bwMode="auto">
            <a:xfrm>
              <a:off x="2686" y="3544"/>
              <a:ext cx="288" cy="62"/>
            </a:xfrm>
            <a:prstGeom prst="rightArrow">
              <a:avLst>
                <a:gd name="adj1" fmla="val 50000"/>
                <a:gd name="adj2" fmla="val 116129"/>
              </a:avLst>
            </a:prstGeom>
            <a:solidFill>
              <a:srgbClr val="FFFFFF"/>
            </a:solidFill>
            <a:ln w="9525">
              <a:solidFill>
                <a:srgbClr val="000000"/>
              </a:solidFill>
              <a:miter lim="800000"/>
              <a:headEnd/>
              <a:tailEnd/>
            </a:ln>
          </p:spPr>
          <p:txBody>
            <a:bodyPr/>
            <a:lstStyle/>
            <a:p>
              <a:endParaRPr lang="zh-CN" altLang="en-US"/>
            </a:p>
          </p:txBody>
        </p:sp>
        <p:sp>
          <p:nvSpPr>
            <p:cNvPr id="19471" name="AutoShape 15"/>
            <p:cNvSpPr>
              <a:spLocks noChangeArrowheads="1"/>
            </p:cNvSpPr>
            <p:nvPr/>
          </p:nvSpPr>
          <p:spPr bwMode="auto">
            <a:xfrm>
              <a:off x="2062" y="3872"/>
              <a:ext cx="643" cy="249"/>
            </a:xfrm>
            <a:prstGeom prst="can">
              <a:avLst>
                <a:gd name="adj" fmla="val 25000"/>
              </a:avLst>
            </a:prstGeom>
            <a:noFill/>
            <a:ln w="9525">
              <a:solidFill>
                <a:srgbClr val="000000"/>
              </a:solidFill>
              <a:round/>
              <a:headEnd/>
              <a:tailEnd/>
            </a:ln>
          </p:spPr>
          <p:txBody>
            <a:bodyPr/>
            <a:lstStyle/>
            <a:p>
              <a:pPr algn="ctr" eaLnBrk="0" hangingPunct="0"/>
              <a:r>
                <a:rPr kumimoji="0" lang="zh-CN" altLang="en-US">
                  <a:latin typeface="Times New Roman" pitchFamily="18" charset="0"/>
                </a:rPr>
                <a:t>授权数据库</a:t>
              </a:r>
            </a:p>
          </p:txBody>
        </p:sp>
        <p:sp>
          <p:nvSpPr>
            <p:cNvPr id="19472" name="AutoShape 16"/>
            <p:cNvSpPr>
              <a:spLocks noChangeArrowheads="1"/>
            </p:cNvSpPr>
            <p:nvPr/>
          </p:nvSpPr>
          <p:spPr bwMode="auto">
            <a:xfrm>
              <a:off x="2062" y="3066"/>
              <a:ext cx="643" cy="249"/>
            </a:xfrm>
            <a:prstGeom prst="can">
              <a:avLst>
                <a:gd name="adj" fmla="val 25000"/>
              </a:avLst>
            </a:prstGeom>
            <a:noFill/>
            <a:ln w="9525">
              <a:solidFill>
                <a:srgbClr val="000000"/>
              </a:solidFill>
              <a:round/>
              <a:headEnd/>
              <a:tailEnd/>
            </a:ln>
          </p:spPr>
          <p:txBody>
            <a:bodyPr/>
            <a:lstStyle/>
            <a:p>
              <a:pPr algn="ctr" eaLnBrk="0" hangingPunct="0"/>
              <a:r>
                <a:rPr kumimoji="0" lang="zh-CN" altLang="en-US">
                  <a:latin typeface="Times New Roman" pitchFamily="18" charset="0"/>
                </a:rPr>
                <a:t>审计数据库</a:t>
              </a:r>
            </a:p>
          </p:txBody>
        </p:sp>
      </p:grpSp>
    </p:spTree>
    <p:extLst>
      <p:ext uri="{BB962C8B-B14F-4D97-AF65-F5344CB8AC3E}">
        <p14:creationId xmlns:p14="http://schemas.microsoft.com/office/powerpoint/2010/main" val="1919178707"/>
      </p:ext>
    </p:extLst>
  </p:cSld>
  <p:clrMapOvr>
    <a:masterClrMapping/>
  </p:clrMapOvr>
  <p:transition spd="slow">
    <p:pull/>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mtClean="0"/>
              <a:t>身份认证系统组成：</a:t>
            </a:r>
          </a:p>
          <a:p>
            <a:pPr lvl="1"/>
            <a:r>
              <a:rPr lang="zh-CN" altLang="en-US" smtClean="0"/>
              <a:t>认证服务器</a:t>
            </a:r>
          </a:p>
          <a:p>
            <a:pPr lvl="1"/>
            <a:r>
              <a:rPr lang="zh-CN" altLang="en-US" smtClean="0"/>
              <a:t>认证系统用户端软件</a:t>
            </a:r>
          </a:p>
          <a:p>
            <a:pPr lvl="1"/>
            <a:r>
              <a:rPr lang="zh-CN" altLang="en-US" smtClean="0"/>
              <a:t>认证设备</a:t>
            </a:r>
          </a:p>
          <a:p>
            <a:pPr lvl="1"/>
            <a:r>
              <a:rPr lang="zh-CN" altLang="en-US" smtClean="0"/>
              <a:t>认证协议</a:t>
            </a:r>
          </a:p>
          <a:p>
            <a:pPr lvl="1"/>
            <a:endParaRPr lang="zh-CN" altLang="en-US" smtClean="0"/>
          </a:p>
          <a:p>
            <a:endParaRPr lang="zh-CN" altLang="en-US"/>
          </a:p>
        </p:txBody>
      </p:sp>
      <p:sp>
        <p:nvSpPr>
          <p:cNvPr id="592898" name="Rectangle 2"/>
          <p:cNvSpPr>
            <a:spLocks noGrp="1" noChangeArrowheads="1"/>
          </p:cNvSpPr>
          <p:nvPr>
            <p:ph type="title"/>
          </p:nvPr>
        </p:nvSpPr>
        <p:spPr/>
        <p:txBody>
          <a:bodyPr/>
          <a:lstStyle/>
          <a:p>
            <a:r>
              <a:rPr lang="zh-CN" altLang="en-US" smtClean="0"/>
              <a:t>身份认证组成及模型</a:t>
            </a:r>
            <a:endParaRPr lang="zh-CN" altLang="en-US"/>
          </a:p>
        </p:txBody>
      </p:sp>
      <p:grpSp>
        <p:nvGrpSpPr>
          <p:cNvPr id="2" name="Group 5"/>
          <p:cNvGrpSpPr>
            <a:grpSpLocks/>
          </p:cNvGrpSpPr>
          <p:nvPr/>
        </p:nvGrpSpPr>
        <p:grpSpPr bwMode="auto">
          <a:xfrm>
            <a:off x="1691682" y="3068640"/>
            <a:ext cx="6121404" cy="3552826"/>
            <a:chOff x="1904" y="1933"/>
            <a:chExt cx="3856" cy="2238"/>
          </a:xfrm>
        </p:grpSpPr>
        <p:sp>
          <p:nvSpPr>
            <p:cNvPr id="47110" name="Text Box 6"/>
            <p:cNvSpPr txBox="1">
              <a:spLocks noChangeArrowheads="1"/>
            </p:cNvSpPr>
            <p:nvPr/>
          </p:nvSpPr>
          <p:spPr bwMode="auto">
            <a:xfrm>
              <a:off x="1904" y="3037"/>
              <a:ext cx="977" cy="333"/>
            </a:xfrm>
            <a:prstGeom prst="rect">
              <a:avLst/>
            </a:prstGeom>
            <a:solidFill>
              <a:schemeClr val="hlink"/>
            </a:solidFill>
            <a:ln w="9525">
              <a:solidFill>
                <a:schemeClr val="tx1"/>
              </a:solidFill>
              <a:miter lim="800000"/>
              <a:headEnd/>
              <a:tailEnd/>
            </a:ln>
          </p:spPr>
          <p:txBody>
            <a:bodyPr>
              <a:spAutoFit/>
            </a:bodyPr>
            <a:lstStyle/>
            <a:p>
              <a:pPr algn="ctr">
                <a:spcBef>
                  <a:spcPct val="50000"/>
                </a:spcBef>
              </a:pPr>
              <a:r>
                <a:rPr lang="zh-CN" altLang="en-US" sz="2800" b="1">
                  <a:solidFill>
                    <a:srgbClr val="000066"/>
                  </a:solidFill>
                  <a:latin typeface="Times New Roman" pitchFamily="18" charset="0"/>
                </a:rPr>
                <a:t>示证者</a:t>
              </a:r>
            </a:p>
          </p:txBody>
        </p:sp>
        <p:sp>
          <p:nvSpPr>
            <p:cNvPr id="47111" name="Text Box 7"/>
            <p:cNvSpPr txBox="1">
              <a:spLocks noChangeArrowheads="1"/>
            </p:cNvSpPr>
            <p:nvPr/>
          </p:nvSpPr>
          <p:spPr bwMode="auto">
            <a:xfrm>
              <a:off x="3174" y="1933"/>
              <a:ext cx="1542" cy="333"/>
            </a:xfrm>
            <a:prstGeom prst="rect">
              <a:avLst/>
            </a:prstGeom>
            <a:solidFill>
              <a:schemeClr val="hlink"/>
            </a:solidFill>
            <a:ln w="9525">
              <a:solidFill>
                <a:schemeClr val="tx1"/>
              </a:solidFill>
              <a:miter lim="800000"/>
              <a:headEnd/>
              <a:tailEnd/>
            </a:ln>
          </p:spPr>
          <p:txBody>
            <a:bodyPr>
              <a:spAutoFit/>
            </a:bodyPr>
            <a:lstStyle/>
            <a:p>
              <a:pPr algn="ctr">
                <a:spcBef>
                  <a:spcPct val="50000"/>
                </a:spcBef>
              </a:pPr>
              <a:r>
                <a:rPr lang="zh-CN" altLang="en-US" sz="2800" b="1">
                  <a:solidFill>
                    <a:srgbClr val="000066"/>
                  </a:solidFill>
                  <a:latin typeface="Times New Roman" pitchFamily="18" charset="0"/>
                </a:rPr>
                <a:t>可信第三方</a:t>
              </a:r>
            </a:p>
          </p:txBody>
        </p:sp>
        <p:sp>
          <p:nvSpPr>
            <p:cNvPr id="47112" name="Text Box 8"/>
            <p:cNvSpPr txBox="1">
              <a:spLocks noChangeArrowheads="1"/>
            </p:cNvSpPr>
            <p:nvPr/>
          </p:nvSpPr>
          <p:spPr bwMode="auto">
            <a:xfrm>
              <a:off x="5041" y="3037"/>
              <a:ext cx="624" cy="602"/>
            </a:xfrm>
            <a:prstGeom prst="rect">
              <a:avLst/>
            </a:prstGeom>
            <a:solidFill>
              <a:schemeClr val="hlink"/>
            </a:solidFill>
            <a:ln w="9525">
              <a:solidFill>
                <a:schemeClr val="tx1"/>
              </a:solidFill>
              <a:miter lim="800000"/>
              <a:headEnd/>
              <a:tailEnd/>
            </a:ln>
          </p:spPr>
          <p:txBody>
            <a:bodyPr>
              <a:spAutoFit/>
            </a:bodyPr>
            <a:lstStyle/>
            <a:p>
              <a:pPr algn="ctr">
                <a:spcBef>
                  <a:spcPct val="50000"/>
                </a:spcBef>
              </a:pPr>
              <a:r>
                <a:rPr lang="zh-CN" altLang="en-US" sz="2800" b="1">
                  <a:solidFill>
                    <a:srgbClr val="000066"/>
                  </a:solidFill>
                  <a:latin typeface="Times New Roman" pitchFamily="18" charset="0"/>
                </a:rPr>
                <a:t>验证者</a:t>
              </a:r>
            </a:p>
          </p:txBody>
        </p:sp>
        <p:sp>
          <p:nvSpPr>
            <p:cNvPr id="47113" name="Line 9"/>
            <p:cNvSpPr>
              <a:spLocks noChangeShapeType="1"/>
            </p:cNvSpPr>
            <p:nvPr/>
          </p:nvSpPr>
          <p:spPr bwMode="auto">
            <a:xfrm flipV="1">
              <a:off x="2593" y="2101"/>
              <a:ext cx="535" cy="936"/>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4" name="Line 10"/>
            <p:cNvSpPr>
              <a:spLocks noChangeShapeType="1"/>
            </p:cNvSpPr>
            <p:nvPr/>
          </p:nvSpPr>
          <p:spPr bwMode="auto">
            <a:xfrm>
              <a:off x="2881" y="3229"/>
              <a:ext cx="2160" cy="0"/>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5" name="Line 11"/>
            <p:cNvSpPr>
              <a:spLocks noChangeShapeType="1"/>
            </p:cNvSpPr>
            <p:nvPr/>
          </p:nvSpPr>
          <p:spPr bwMode="auto">
            <a:xfrm>
              <a:off x="4716" y="2237"/>
              <a:ext cx="661" cy="800"/>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6" name="Text Box 12"/>
            <p:cNvSpPr txBox="1">
              <a:spLocks noChangeArrowheads="1"/>
            </p:cNvSpPr>
            <p:nvPr/>
          </p:nvSpPr>
          <p:spPr bwMode="auto">
            <a:xfrm>
              <a:off x="2585" y="2270"/>
              <a:ext cx="499" cy="288"/>
            </a:xfrm>
            <a:prstGeom prst="rect">
              <a:avLst/>
            </a:prstGeom>
            <a:noFill/>
            <a:ln w="9525">
              <a:noFill/>
              <a:miter lim="800000"/>
              <a:headEnd/>
              <a:tailEnd/>
            </a:ln>
          </p:spPr>
          <p:txBody>
            <a:bodyPr>
              <a:spAutoFit/>
            </a:bodyPr>
            <a:lstStyle/>
            <a:p>
              <a:pPr>
                <a:spcBef>
                  <a:spcPct val="50000"/>
                </a:spcBef>
              </a:pPr>
              <a:r>
                <a:rPr lang="en-US" altLang="zh-CN">
                  <a:solidFill>
                    <a:srgbClr val="CC0000"/>
                  </a:solidFill>
                  <a:latin typeface="Times New Roman" pitchFamily="18" charset="0"/>
                </a:rPr>
                <a:t>AP</a:t>
              </a:r>
            </a:p>
          </p:txBody>
        </p:sp>
        <p:sp>
          <p:nvSpPr>
            <p:cNvPr id="47117" name="Text Box 13"/>
            <p:cNvSpPr txBox="1">
              <a:spLocks noChangeArrowheads="1"/>
            </p:cNvSpPr>
            <p:nvPr/>
          </p:nvSpPr>
          <p:spPr bwMode="auto">
            <a:xfrm>
              <a:off x="3537" y="3325"/>
              <a:ext cx="953" cy="288"/>
            </a:xfrm>
            <a:prstGeom prst="rect">
              <a:avLst/>
            </a:prstGeom>
            <a:noFill/>
            <a:ln w="9525">
              <a:noFill/>
              <a:miter lim="800000"/>
              <a:headEnd/>
              <a:tailEnd/>
            </a:ln>
          </p:spPr>
          <p:txBody>
            <a:bodyPr>
              <a:spAutoFit/>
            </a:bodyPr>
            <a:lstStyle/>
            <a:p>
              <a:pPr>
                <a:spcBef>
                  <a:spcPct val="50000"/>
                </a:spcBef>
              </a:pPr>
              <a:r>
                <a:rPr lang="en-US" altLang="zh-CN">
                  <a:solidFill>
                    <a:srgbClr val="CC0000"/>
                  </a:solidFill>
                  <a:latin typeface="Times New Roman" pitchFamily="18" charset="0"/>
                </a:rPr>
                <a:t>AP</a:t>
              </a:r>
            </a:p>
          </p:txBody>
        </p:sp>
        <p:sp>
          <p:nvSpPr>
            <p:cNvPr id="47118" name="Text Box 14"/>
            <p:cNvSpPr txBox="1">
              <a:spLocks noChangeArrowheads="1"/>
            </p:cNvSpPr>
            <p:nvPr/>
          </p:nvSpPr>
          <p:spPr bwMode="auto">
            <a:xfrm>
              <a:off x="4807" y="2191"/>
              <a:ext cx="953" cy="288"/>
            </a:xfrm>
            <a:prstGeom prst="rect">
              <a:avLst/>
            </a:prstGeom>
            <a:noFill/>
            <a:ln w="9525">
              <a:noFill/>
              <a:miter lim="800000"/>
              <a:headEnd/>
              <a:tailEnd/>
            </a:ln>
          </p:spPr>
          <p:txBody>
            <a:bodyPr>
              <a:spAutoFit/>
            </a:bodyPr>
            <a:lstStyle/>
            <a:p>
              <a:pPr>
                <a:spcBef>
                  <a:spcPct val="50000"/>
                </a:spcBef>
              </a:pPr>
              <a:r>
                <a:rPr lang="en-US" altLang="zh-CN">
                  <a:solidFill>
                    <a:srgbClr val="CC0000"/>
                  </a:solidFill>
                  <a:latin typeface="Times New Roman" pitchFamily="18" charset="0"/>
                </a:rPr>
                <a:t>AP</a:t>
              </a:r>
            </a:p>
          </p:txBody>
        </p:sp>
        <p:sp>
          <p:nvSpPr>
            <p:cNvPr id="47119" name="Text Box 15"/>
            <p:cNvSpPr txBox="1">
              <a:spLocks noChangeArrowheads="1"/>
            </p:cNvSpPr>
            <p:nvPr/>
          </p:nvSpPr>
          <p:spPr bwMode="auto">
            <a:xfrm>
              <a:off x="3334" y="3838"/>
              <a:ext cx="1542" cy="333"/>
            </a:xfrm>
            <a:prstGeom prst="rect">
              <a:avLst/>
            </a:prstGeom>
            <a:solidFill>
              <a:schemeClr val="hlink"/>
            </a:solidFill>
            <a:ln w="9525">
              <a:solidFill>
                <a:schemeClr val="tx1"/>
              </a:solidFill>
              <a:miter lim="800000"/>
              <a:headEnd/>
              <a:tailEnd/>
            </a:ln>
          </p:spPr>
          <p:txBody>
            <a:bodyPr>
              <a:spAutoFit/>
            </a:bodyPr>
            <a:lstStyle/>
            <a:p>
              <a:pPr algn="ctr">
                <a:spcBef>
                  <a:spcPct val="50000"/>
                </a:spcBef>
              </a:pPr>
              <a:r>
                <a:rPr lang="zh-CN" altLang="en-US" sz="2800" b="1">
                  <a:solidFill>
                    <a:srgbClr val="000066"/>
                  </a:solidFill>
                  <a:latin typeface="Times New Roman" pitchFamily="18" charset="0"/>
                </a:rPr>
                <a:t>攻击者</a:t>
              </a:r>
            </a:p>
          </p:txBody>
        </p:sp>
        <p:sp>
          <p:nvSpPr>
            <p:cNvPr id="47120" name="Line 16"/>
            <p:cNvSpPr>
              <a:spLocks noChangeShapeType="1"/>
            </p:cNvSpPr>
            <p:nvPr/>
          </p:nvSpPr>
          <p:spPr bwMode="auto">
            <a:xfrm flipH="1">
              <a:off x="4036" y="3235"/>
              <a:ext cx="363" cy="589"/>
            </a:xfrm>
            <a:prstGeom prst="line">
              <a:avLst/>
            </a:prstGeom>
            <a:noFill/>
            <a:ln w="9525">
              <a:solidFill>
                <a:schemeClr val="tx1"/>
              </a:solidFill>
              <a:round/>
              <a:headEnd/>
              <a:tailEnd type="triangle" w="med" len="med"/>
            </a:ln>
          </p:spPr>
          <p:txBody>
            <a:bodyPr/>
            <a:lstStyle/>
            <a:p>
              <a:endParaRPr lang="zh-CN" altLang="en-US"/>
            </a:p>
          </p:txBody>
        </p:sp>
        <p:sp>
          <p:nvSpPr>
            <p:cNvPr id="47121" name="Line 17"/>
            <p:cNvSpPr>
              <a:spLocks noChangeShapeType="1"/>
            </p:cNvSpPr>
            <p:nvPr/>
          </p:nvSpPr>
          <p:spPr bwMode="auto">
            <a:xfrm>
              <a:off x="2902" y="2554"/>
              <a:ext cx="635" cy="1316"/>
            </a:xfrm>
            <a:prstGeom prst="line">
              <a:avLst/>
            </a:prstGeom>
            <a:noFill/>
            <a:ln w="9525">
              <a:solidFill>
                <a:schemeClr val="tx1"/>
              </a:solidFill>
              <a:round/>
              <a:headEnd/>
              <a:tailEnd type="triangle" w="med" len="med"/>
            </a:ln>
          </p:spPr>
          <p:txBody>
            <a:bodyPr/>
            <a:lstStyle/>
            <a:p>
              <a:endParaRPr lang="zh-CN" altLang="en-US"/>
            </a:p>
          </p:txBody>
        </p:sp>
        <p:sp>
          <p:nvSpPr>
            <p:cNvPr id="47122" name="Line 18"/>
            <p:cNvSpPr>
              <a:spLocks noChangeShapeType="1"/>
            </p:cNvSpPr>
            <p:nvPr/>
          </p:nvSpPr>
          <p:spPr bwMode="auto">
            <a:xfrm flipH="1">
              <a:off x="4535" y="2600"/>
              <a:ext cx="499" cy="1270"/>
            </a:xfrm>
            <a:prstGeom prst="line">
              <a:avLst/>
            </a:prstGeom>
            <a:noFill/>
            <a:ln w="9525">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265186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fontScale="92500"/>
          </a:bodyPr>
          <a:lstStyle/>
          <a:p>
            <a:r>
              <a:rPr lang="zh-CN" altLang="en-US" smtClean="0"/>
              <a:t>用户所</a:t>
            </a:r>
            <a:r>
              <a:rPr lang="zh-CN" altLang="en-US"/>
              <a:t>知</a:t>
            </a:r>
            <a:r>
              <a:rPr lang="en-US" altLang="zh-CN" smtClean="0"/>
              <a:t>Something the user know</a:t>
            </a:r>
            <a:endParaRPr lang="zh-CN" altLang="en-US" smtClean="0"/>
          </a:p>
          <a:p>
            <a:pPr lvl="1"/>
            <a:r>
              <a:rPr lang="zh-CN" altLang="en-US" smtClean="0"/>
              <a:t>密码、口令等</a:t>
            </a:r>
            <a:endParaRPr lang="en-US" altLang="zh-CN" smtClean="0"/>
          </a:p>
          <a:p>
            <a:pPr lvl="1"/>
            <a:r>
              <a:rPr lang="zh-CN" altLang="en-US"/>
              <a:t>简单</a:t>
            </a:r>
            <a:r>
              <a:rPr lang="zh-CN" altLang="en-US" smtClean="0"/>
              <a:t>，开销小，容易泄密，最</a:t>
            </a:r>
            <a:r>
              <a:rPr lang="zh-CN" altLang="en-US"/>
              <a:t>不安全；</a:t>
            </a:r>
          </a:p>
          <a:p>
            <a:r>
              <a:rPr lang="zh-CN" altLang="en-US" smtClean="0"/>
              <a:t>用户所有</a:t>
            </a:r>
            <a:r>
              <a:rPr lang="en-US" altLang="zh-CN" smtClean="0"/>
              <a:t>Something the user possesses</a:t>
            </a:r>
            <a:endParaRPr lang="zh-CN" altLang="en-US" smtClean="0"/>
          </a:p>
          <a:p>
            <a:pPr lvl="1"/>
            <a:r>
              <a:rPr lang="zh-CN" altLang="en-US" smtClean="0"/>
              <a:t>身份证、护照、密钥盘等</a:t>
            </a:r>
            <a:endParaRPr lang="en-US" altLang="zh-CN" smtClean="0"/>
          </a:p>
          <a:p>
            <a:pPr lvl="1"/>
            <a:r>
              <a:rPr lang="zh-CN" altLang="en-US" smtClean="0"/>
              <a:t>泄密可能性较小，安全性高于第一类，系统相对</a:t>
            </a:r>
            <a:r>
              <a:rPr lang="zh-CN" altLang="en-US"/>
              <a:t>复杂</a:t>
            </a:r>
            <a:r>
              <a:rPr lang="zh-CN" altLang="en-US" smtClean="0"/>
              <a:t>；</a:t>
            </a:r>
          </a:p>
          <a:p>
            <a:r>
              <a:rPr lang="zh-CN" altLang="en-US" smtClean="0"/>
              <a:t>用户特征</a:t>
            </a:r>
            <a:r>
              <a:rPr lang="en-US" altLang="zh-CN" smtClean="0"/>
              <a:t>Something the user is (or How he behaves)</a:t>
            </a:r>
          </a:p>
          <a:p>
            <a:pPr lvl="1"/>
            <a:r>
              <a:rPr lang="zh-CN" altLang="en-US" smtClean="0"/>
              <a:t>指纹、笔迹、声音、虹膜、</a:t>
            </a:r>
            <a:r>
              <a:rPr lang="en-US" altLang="zh-CN" smtClean="0"/>
              <a:t>DNA</a:t>
            </a:r>
            <a:r>
              <a:rPr lang="zh-CN" altLang="en-US" smtClean="0"/>
              <a:t>等</a:t>
            </a:r>
            <a:endParaRPr lang="en-US" altLang="zh-CN" smtClean="0"/>
          </a:p>
          <a:p>
            <a:pPr lvl="1"/>
            <a:r>
              <a:rPr lang="zh-CN" altLang="en-US" smtClean="0"/>
              <a:t>安全性</a:t>
            </a:r>
            <a:r>
              <a:rPr lang="zh-CN" altLang="en-US"/>
              <a:t>最高</a:t>
            </a:r>
            <a:r>
              <a:rPr lang="zh-CN" altLang="en-US" smtClean="0"/>
              <a:t>，如窃取指纹很困难，涉及</a:t>
            </a:r>
            <a:r>
              <a:rPr lang="zh-CN" altLang="en-US"/>
              <a:t>更</a:t>
            </a:r>
            <a:r>
              <a:rPr lang="zh-CN" altLang="en-US" smtClean="0"/>
              <a:t>复杂算法</a:t>
            </a:r>
            <a:r>
              <a:rPr lang="zh-CN" altLang="en-US"/>
              <a:t>和实现技术</a:t>
            </a:r>
            <a:r>
              <a:rPr lang="zh-CN" altLang="en-US" smtClean="0"/>
              <a:t>。</a:t>
            </a:r>
            <a:endParaRPr lang="zh-CN" altLang="en-US"/>
          </a:p>
        </p:txBody>
      </p:sp>
      <p:sp>
        <p:nvSpPr>
          <p:cNvPr id="596994" name="Rectangle 2"/>
          <p:cNvSpPr>
            <a:spLocks noGrp="1" noChangeArrowheads="1"/>
          </p:cNvSpPr>
          <p:nvPr>
            <p:ph type="title"/>
          </p:nvPr>
        </p:nvSpPr>
        <p:spPr/>
        <p:txBody>
          <a:bodyPr/>
          <a:lstStyle/>
          <a:p>
            <a:r>
              <a:rPr lang="zh-CN" altLang="en-US" smtClean="0"/>
              <a:t>身份认证依据</a:t>
            </a:r>
            <a:endParaRPr lang="zh-CN" altLang="en-US"/>
          </a:p>
        </p:txBody>
      </p:sp>
      <p:sp>
        <p:nvSpPr>
          <p:cNvPr id="5" name="矩形 4"/>
          <p:cNvSpPr/>
          <p:nvPr/>
        </p:nvSpPr>
        <p:spPr>
          <a:xfrm>
            <a:off x="1259632" y="5877272"/>
            <a:ext cx="6409134" cy="461665"/>
          </a:xfrm>
          <a:prstGeom prst="rect">
            <a:avLst/>
          </a:prstGeom>
          <a:solidFill>
            <a:srgbClr val="FFFF00"/>
          </a:solidFill>
          <a:ln>
            <a:solidFill>
              <a:srgbClr val="FFFF00"/>
            </a:solidFill>
          </a:ln>
        </p:spPr>
        <p:txBody>
          <a:bodyPr wrap="square">
            <a:spAutoFit/>
          </a:bodyPr>
          <a:lstStyle/>
          <a:p>
            <a:pPr algn="ctr" eaLnBrk="1" hangingPunct="1"/>
            <a:r>
              <a:rPr lang="zh-CN" altLang="en-US" b="1" smtClean="0">
                <a:latin typeface="宋体" pitchFamily="2" charset="-122"/>
              </a:rPr>
              <a:t>公钥证书？？</a:t>
            </a:r>
            <a:endParaRPr lang="en-US" altLang="zh-CN" b="1">
              <a:latin typeface="宋体" pitchFamily="2" charset="-122"/>
            </a:endParaRPr>
          </a:p>
        </p:txBody>
      </p:sp>
    </p:spTree>
    <p:extLst>
      <p:ext uri="{BB962C8B-B14F-4D97-AF65-F5344CB8AC3E}">
        <p14:creationId xmlns:p14="http://schemas.microsoft.com/office/powerpoint/2010/main" val="19127949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smtClean="0"/>
              <a:t>非密码</a:t>
            </a:r>
            <a:endParaRPr lang="en-US" altLang="zh-CN" smtClean="0"/>
          </a:p>
          <a:p>
            <a:r>
              <a:rPr lang="zh-CN" altLang="en-US" smtClean="0"/>
              <a:t>基于</a:t>
            </a:r>
            <a:r>
              <a:rPr lang="zh-CN" altLang="en-US"/>
              <a:t>密码</a:t>
            </a:r>
            <a:r>
              <a:rPr lang="zh-CN" altLang="en-US" smtClean="0"/>
              <a:t>算法</a:t>
            </a:r>
            <a:endParaRPr lang="zh-CN" altLang="en-US"/>
          </a:p>
          <a:p>
            <a:pPr lvl="1"/>
            <a:r>
              <a:rPr lang="zh-CN" altLang="en-US" smtClean="0"/>
              <a:t>对称密码算法</a:t>
            </a:r>
            <a:endParaRPr lang="zh-CN" altLang="en-US"/>
          </a:p>
          <a:p>
            <a:pPr lvl="1"/>
            <a:r>
              <a:rPr lang="zh-CN" altLang="en-US" smtClean="0"/>
              <a:t>公开密码</a:t>
            </a:r>
            <a:r>
              <a:rPr lang="zh-CN" altLang="en-US"/>
              <a:t>算法</a:t>
            </a:r>
          </a:p>
          <a:p>
            <a:pPr lvl="1"/>
            <a:r>
              <a:rPr lang="zh-CN" altLang="en-US" smtClean="0"/>
              <a:t>密码</a:t>
            </a:r>
            <a:r>
              <a:rPr lang="zh-CN" altLang="en-US"/>
              <a:t>校验</a:t>
            </a:r>
            <a:r>
              <a:rPr lang="zh-CN" altLang="en-US" smtClean="0"/>
              <a:t>函数</a:t>
            </a:r>
          </a:p>
          <a:p>
            <a:r>
              <a:rPr lang="zh-CN" altLang="en-US" smtClean="0"/>
              <a:t>零知识证明协议</a:t>
            </a:r>
          </a:p>
          <a:p>
            <a:endParaRPr lang="zh-CN" altLang="en-US"/>
          </a:p>
          <a:p>
            <a:endParaRPr lang="zh-CN" altLang="en-US"/>
          </a:p>
        </p:txBody>
      </p:sp>
      <p:sp>
        <p:nvSpPr>
          <p:cNvPr id="599042" name="Rectangle 2"/>
          <p:cNvSpPr>
            <a:spLocks noGrp="1" noChangeArrowheads="1"/>
          </p:cNvSpPr>
          <p:nvPr>
            <p:ph type="title"/>
          </p:nvPr>
        </p:nvSpPr>
        <p:spPr/>
        <p:txBody>
          <a:bodyPr/>
          <a:lstStyle/>
          <a:p>
            <a:r>
              <a:rPr lang="zh-CN" altLang="en-US" smtClean="0"/>
              <a:t>身份认证机制</a:t>
            </a:r>
            <a:endParaRPr lang="zh-CN" altLang="en-US"/>
          </a:p>
        </p:txBody>
      </p:sp>
    </p:spTree>
    <p:extLst>
      <p:ext uri="{BB962C8B-B14F-4D97-AF65-F5344CB8AC3E}">
        <p14:creationId xmlns:p14="http://schemas.microsoft.com/office/powerpoint/2010/main" val="400023492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5" name="Rectangle 5"/>
          <p:cNvSpPr>
            <a:spLocks noGrp="1" noChangeArrowheads="1"/>
          </p:cNvSpPr>
          <p:nvPr>
            <p:ph type="title"/>
          </p:nvPr>
        </p:nvSpPr>
        <p:spPr/>
        <p:txBody>
          <a:bodyPr/>
          <a:lstStyle/>
          <a:p>
            <a:r>
              <a:rPr lang="en-US" altLang="zh-CN" dirty="0" smtClean="0"/>
              <a:t>P</a:t>
            </a:r>
            <a:r>
              <a:rPr lang="en-US" altLang="zh-CN" baseline="30000" dirty="0" smtClean="0"/>
              <a:t>2</a:t>
            </a:r>
            <a:r>
              <a:rPr lang="en-US" altLang="zh-CN" dirty="0" smtClean="0"/>
              <a:t>DR</a:t>
            </a:r>
            <a:r>
              <a:rPr lang="zh-CN" altLang="en-US" dirty="0" smtClean="0"/>
              <a:t>安全模型</a:t>
            </a:r>
            <a:endParaRPr lang="zh-CN" altLang="en-US" dirty="0"/>
          </a:p>
        </p:txBody>
      </p:sp>
      <p:sp>
        <p:nvSpPr>
          <p:cNvPr id="122883" name="Rectangle 3"/>
          <p:cNvSpPr>
            <a:spLocks noGrp="1" noChangeArrowheads="1"/>
          </p:cNvSpPr>
          <p:nvPr>
            <p:ph type="body" sz="half" idx="1"/>
          </p:nvPr>
        </p:nvSpPr>
        <p:spPr/>
        <p:txBody>
          <a:bodyPr>
            <a:normAutofit/>
          </a:bodyPr>
          <a:lstStyle/>
          <a:p>
            <a:r>
              <a:rPr lang="zh-CN" altLang="en-US" dirty="0" smtClean="0"/>
              <a:t>美国国际互联网安全系统公司（</a:t>
            </a:r>
            <a:r>
              <a:rPr lang="en-US" altLang="zh-CN" dirty="0" smtClean="0"/>
              <a:t>ISS</a:t>
            </a:r>
            <a:r>
              <a:rPr lang="zh-CN" altLang="en-US" dirty="0" smtClean="0"/>
              <a:t>）提出</a:t>
            </a:r>
            <a:endParaRPr lang="en-US" altLang="zh-CN" dirty="0" smtClean="0"/>
          </a:p>
          <a:p>
            <a:pPr lvl="1"/>
            <a:r>
              <a:rPr lang="en-US" altLang="zh-CN" dirty="0" smtClean="0"/>
              <a:t>Policy</a:t>
            </a:r>
          </a:p>
          <a:p>
            <a:pPr lvl="1"/>
            <a:r>
              <a:rPr lang="en-US" altLang="zh-CN" dirty="0" smtClean="0"/>
              <a:t>Protection</a:t>
            </a:r>
          </a:p>
          <a:p>
            <a:pPr lvl="1"/>
            <a:r>
              <a:rPr lang="en-US" altLang="zh-CN" dirty="0" smtClean="0"/>
              <a:t>Detection</a:t>
            </a:r>
          </a:p>
          <a:p>
            <a:pPr lvl="1"/>
            <a:r>
              <a:rPr lang="en-US" altLang="zh-CN" dirty="0" smtClean="0"/>
              <a:t>Response</a:t>
            </a:r>
            <a:endParaRPr lang="zh-CN" altLang="en-US" dirty="0"/>
          </a:p>
        </p:txBody>
      </p:sp>
      <p:pic>
        <p:nvPicPr>
          <p:cNvPr id="9" name="内容占位符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94860" y="1531076"/>
            <a:ext cx="3945970" cy="3914148"/>
          </a:xfrm>
        </p:spPr>
      </p:pic>
    </p:spTree>
    <p:extLst>
      <p:ext uri="{BB962C8B-B14F-4D97-AF65-F5344CB8AC3E}">
        <p14:creationId xmlns:p14="http://schemas.microsoft.com/office/powerpoint/2010/main" val="272046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fade">
                                      <p:cBhvr>
                                        <p:cTn id="7" dur="500"/>
                                        <p:tgtEl>
                                          <p:spTgt spid="12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883">
                                            <p:txEl>
                                              <p:pRg st="1" end="1"/>
                                            </p:txEl>
                                          </p:spTgt>
                                        </p:tgtEl>
                                        <p:attrNameLst>
                                          <p:attrName>style.visibility</p:attrName>
                                        </p:attrNameLst>
                                      </p:cBhvr>
                                      <p:to>
                                        <p:strVal val="visible"/>
                                      </p:to>
                                    </p:set>
                                    <p:animEffect transition="in" filter="fade">
                                      <p:cBhvr>
                                        <p:cTn id="17" dur="500"/>
                                        <p:tgtEl>
                                          <p:spTgt spid="1228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883">
                                            <p:txEl>
                                              <p:pRg st="2" end="2"/>
                                            </p:txEl>
                                          </p:spTgt>
                                        </p:tgtEl>
                                        <p:attrNameLst>
                                          <p:attrName>style.visibility</p:attrName>
                                        </p:attrNameLst>
                                      </p:cBhvr>
                                      <p:to>
                                        <p:strVal val="visible"/>
                                      </p:to>
                                    </p:set>
                                    <p:animEffect transition="in" filter="fade">
                                      <p:cBhvr>
                                        <p:cTn id="22" dur="500"/>
                                        <p:tgtEl>
                                          <p:spTgt spid="12288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2883">
                                            <p:txEl>
                                              <p:pRg st="3" end="3"/>
                                            </p:txEl>
                                          </p:spTgt>
                                        </p:tgtEl>
                                        <p:attrNameLst>
                                          <p:attrName>style.visibility</p:attrName>
                                        </p:attrNameLst>
                                      </p:cBhvr>
                                      <p:to>
                                        <p:strVal val="visible"/>
                                      </p:to>
                                    </p:set>
                                    <p:animEffect transition="in" filter="fade">
                                      <p:cBhvr>
                                        <p:cTn id="27" dur="500"/>
                                        <p:tgtEl>
                                          <p:spTgt spid="12288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2883">
                                            <p:txEl>
                                              <p:pRg st="4" end="4"/>
                                            </p:txEl>
                                          </p:spTgt>
                                        </p:tgtEl>
                                        <p:attrNameLst>
                                          <p:attrName>style.visibility</p:attrName>
                                        </p:attrNameLst>
                                      </p:cBhvr>
                                      <p:to>
                                        <p:strVal val="visible"/>
                                      </p:to>
                                    </p:set>
                                    <p:animEffect transition="in" filter="fade">
                                      <p:cBhvr>
                                        <p:cTn id="32" dur="500"/>
                                        <p:tgtEl>
                                          <p:spTgt spid="1228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uiExpand="1" build="p"/>
    </p:bldLst>
  </p:timing>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eaLnBrk="1" fontAlgn="auto" hangingPunct="1">
              <a:spcAft>
                <a:spcPts val="0"/>
              </a:spcAft>
              <a:defRPr/>
            </a:pPr>
            <a:r>
              <a:rPr lang="zh-CN" altLang="en-US" smtClean="0">
                <a:latin typeface="宋体" pitchFamily="2" charset="-122"/>
              </a:rPr>
              <a:t>口令</a:t>
            </a:r>
            <a:r>
              <a:rPr lang="zh-CN" altLang="en-US">
                <a:latin typeface="宋体" pitchFamily="2" charset="-122"/>
              </a:rPr>
              <a:t>认证</a:t>
            </a:r>
            <a:r>
              <a:rPr lang="zh-CN" altLang="en-US" smtClean="0">
                <a:latin typeface="宋体" pitchFamily="2" charset="-122"/>
              </a:rPr>
              <a:t>机制面临的安全威胁</a:t>
            </a:r>
            <a:r>
              <a:rPr lang="zh-CN" altLang="en-US" smtClean="0"/>
              <a:t> </a:t>
            </a:r>
            <a:endParaRPr lang="zh-CN" altLang="en-US"/>
          </a:p>
        </p:txBody>
      </p:sp>
      <p:sp>
        <p:nvSpPr>
          <p:cNvPr id="24581"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pSp>
        <p:nvGrpSpPr>
          <p:cNvPr id="24582" name="Group 15"/>
          <p:cNvGrpSpPr>
            <a:grpSpLocks/>
          </p:cNvGrpSpPr>
          <p:nvPr/>
        </p:nvGrpSpPr>
        <p:grpSpPr bwMode="auto">
          <a:xfrm>
            <a:off x="1285875" y="2204864"/>
            <a:ext cx="6553200" cy="2362200"/>
            <a:chOff x="1102" y="2857"/>
            <a:chExt cx="2016" cy="622"/>
          </a:xfrm>
        </p:grpSpPr>
        <p:sp>
          <p:nvSpPr>
            <p:cNvPr id="24583" name="computr1"/>
            <p:cNvSpPr>
              <a:spLocks noEditPoints="1" noChangeArrowheads="1"/>
            </p:cNvSpPr>
            <p:nvPr/>
          </p:nvSpPr>
          <p:spPr bwMode="auto">
            <a:xfrm>
              <a:off x="2902" y="2919"/>
              <a:ext cx="216" cy="1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00 w 21600"/>
                <a:gd name="T43" fmla="*/ 2541 h 21600"/>
                <a:gd name="T44" fmla="*/ 16800 w 21600"/>
                <a:gd name="T45" fmla="*/ 11204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noFill/>
            <a:ln w="9525">
              <a:solidFill>
                <a:srgbClr val="000000"/>
              </a:solidFill>
              <a:miter lim="800000"/>
              <a:headEnd/>
              <a:tailEnd/>
            </a:ln>
          </p:spPr>
          <p:txBody>
            <a:bodyPr/>
            <a:lstStyle/>
            <a:p>
              <a:endParaRPr lang="zh-CN" altLang="en-US" b="1"/>
            </a:p>
          </p:txBody>
        </p:sp>
        <p:sp>
          <p:nvSpPr>
            <p:cNvPr id="24584" name="computr3"/>
            <p:cNvSpPr>
              <a:spLocks noEditPoints="1" noChangeArrowheads="1"/>
            </p:cNvSpPr>
            <p:nvPr/>
          </p:nvSpPr>
          <p:spPr bwMode="auto">
            <a:xfrm>
              <a:off x="1102" y="2857"/>
              <a:ext cx="288" cy="24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00 w 21600"/>
                <a:gd name="T13" fmla="*/ 2602 h 21600"/>
                <a:gd name="T14" fmla="*/ 16350 w 21600"/>
                <a:gd name="T15" fmla="*/ 11798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noFill/>
            <a:ln w="9525">
              <a:solidFill>
                <a:srgbClr val="000000"/>
              </a:solidFill>
              <a:miter lim="800000"/>
              <a:headEnd/>
              <a:tailEnd/>
            </a:ln>
          </p:spPr>
          <p:txBody>
            <a:bodyPr/>
            <a:lstStyle/>
            <a:p>
              <a:endParaRPr lang="zh-CN" altLang="en-US" b="1"/>
            </a:p>
          </p:txBody>
        </p:sp>
        <p:sp>
          <p:nvSpPr>
            <p:cNvPr id="24585" name="Text Box 7"/>
            <p:cNvSpPr txBox="1">
              <a:spLocks noChangeArrowheads="1"/>
            </p:cNvSpPr>
            <p:nvPr/>
          </p:nvSpPr>
          <p:spPr bwMode="auto">
            <a:xfrm>
              <a:off x="2398" y="3230"/>
              <a:ext cx="216"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b="1">
                  <a:latin typeface="宋体" pitchFamily="2" charset="-122"/>
                </a:rPr>
                <a:t>监听</a:t>
              </a:r>
            </a:p>
          </p:txBody>
        </p:sp>
        <p:sp>
          <p:nvSpPr>
            <p:cNvPr id="24586" name="computr1"/>
            <p:cNvSpPr>
              <a:spLocks noEditPoints="1" noChangeArrowheads="1"/>
            </p:cNvSpPr>
            <p:nvPr/>
          </p:nvSpPr>
          <p:spPr bwMode="auto">
            <a:xfrm>
              <a:off x="2182" y="3292"/>
              <a:ext cx="216" cy="1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00 w 21600"/>
                <a:gd name="T43" fmla="*/ 2541 h 21600"/>
                <a:gd name="T44" fmla="*/ 16800 w 21600"/>
                <a:gd name="T45" fmla="*/ 11204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noFill/>
            <a:ln w="9525">
              <a:solidFill>
                <a:srgbClr val="000000"/>
              </a:solidFill>
              <a:miter lim="800000"/>
              <a:headEnd/>
              <a:tailEnd/>
            </a:ln>
          </p:spPr>
          <p:txBody>
            <a:bodyPr/>
            <a:lstStyle/>
            <a:p>
              <a:endParaRPr lang="zh-CN" altLang="en-US" b="1"/>
            </a:p>
          </p:txBody>
        </p:sp>
        <p:sp>
          <p:nvSpPr>
            <p:cNvPr id="24587" name="Line 9"/>
            <p:cNvSpPr>
              <a:spLocks noChangeShapeType="1"/>
            </p:cNvSpPr>
            <p:nvPr/>
          </p:nvSpPr>
          <p:spPr bwMode="auto">
            <a:xfrm>
              <a:off x="1246" y="3106"/>
              <a:ext cx="0" cy="62"/>
            </a:xfrm>
            <a:prstGeom prst="line">
              <a:avLst/>
            </a:prstGeom>
            <a:noFill/>
            <a:ln w="9525">
              <a:solidFill>
                <a:srgbClr val="000000"/>
              </a:solidFill>
              <a:round/>
              <a:headEnd/>
              <a:tailEnd/>
            </a:ln>
          </p:spPr>
          <p:txBody>
            <a:bodyPr/>
            <a:lstStyle/>
            <a:p>
              <a:endParaRPr lang="zh-CN" altLang="en-US" b="1"/>
            </a:p>
          </p:txBody>
        </p:sp>
        <p:sp>
          <p:nvSpPr>
            <p:cNvPr id="24588" name="Line 10"/>
            <p:cNvSpPr>
              <a:spLocks noChangeShapeType="1"/>
            </p:cNvSpPr>
            <p:nvPr/>
          </p:nvSpPr>
          <p:spPr bwMode="auto">
            <a:xfrm>
              <a:off x="3046" y="3106"/>
              <a:ext cx="0" cy="62"/>
            </a:xfrm>
            <a:prstGeom prst="line">
              <a:avLst/>
            </a:prstGeom>
            <a:noFill/>
            <a:ln w="9525">
              <a:solidFill>
                <a:srgbClr val="000000"/>
              </a:solidFill>
              <a:round/>
              <a:headEnd/>
              <a:tailEnd/>
            </a:ln>
          </p:spPr>
          <p:txBody>
            <a:bodyPr/>
            <a:lstStyle/>
            <a:p>
              <a:endParaRPr lang="zh-CN" altLang="en-US" b="1"/>
            </a:p>
          </p:txBody>
        </p:sp>
        <p:sp>
          <p:nvSpPr>
            <p:cNvPr id="24589" name="Line 11"/>
            <p:cNvSpPr>
              <a:spLocks noChangeShapeType="1"/>
            </p:cNvSpPr>
            <p:nvPr/>
          </p:nvSpPr>
          <p:spPr bwMode="auto">
            <a:xfrm>
              <a:off x="1246" y="3168"/>
              <a:ext cx="1800" cy="0"/>
            </a:xfrm>
            <a:prstGeom prst="line">
              <a:avLst/>
            </a:prstGeom>
            <a:noFill/>
            <a:ln w="9525">
              <a:solidFill>
                <a:srgbClr val="000000"/>
              </a:solidFill>
              <a:round/>
              <a:headEnd/>
              <a:tailEnd/>
            </a:ln>
          </p:spPr>
          <p:txBody>
            <a:bodyPr/>
            <a:lstStyle/>
            <a:p>
              <a:endParaRPr lang="zh-CN" altLang="en-US" b="1"/>
            </a:p>
          </p:txBody>
        </p:sp>
        <p:sp>
          <p:nvSpPr>
            <p:cNvPr id="24590" name="Line 12"/>
            <p:cNvSpPr>
              <a:spLocks noChangeShapeType="1"/>
            </p:cNvSpPr>
            <p:nvPr/>
          </p:nvSpPr>
          <p:spPr bwMode="auto">
            <a:xfrm flipV="1">
              <a:off x="2290" y="3168"/>
              <a:ext cx="0" cy="124"/>
            </a:xfrm>
            <a:prstGeom prst="line">
              <a:avLst/>
            </a:prstGeom>
            <a:noFill/>
            <a:ln w="9525">
              <a:solidFill>
                <a:srgbClr val="000000"/>
              </a:solidFill>
              <a:round/>
              <a:headEnd/>
              <a:tailEnd type="triangle" w="med" len="med"/>
            </a:ln>
          </p:spPr>
          <p:txBody>
            <a:bodyPr/>
            <a:lstStyle/>
            <a:p>
              <a:endParaRPr lang="zh-CN" altLang="en-US" b="1"/>
            </a:p>
          </p:txBody>
        </p:sp>
        <p:sp>
          <p:nvSpPr>
            <p:cNvPr id="24591" name="Line 13"/>
            <p:cNvSpPr>
              <a:spLocks noChangeShapeType="1"/>
            </p:cNvSpPr>
            <p:nvPr/>
          </p:nvSpPr>
          <p:spPr bwMode="auto">
            <a:xfrm flipH="1">
              <a:off x="1534" y="3106"/>
              <a:ext cx="1296" cy="0"/>
            </a:xfrm>
            <a:prstGeom prst="line">
              <a:avLst/>
            </a:prstGeom>
            <a:noFill/>
            <a:ln w="9525">
              <a:solidFill>
                <a:srgbClr val="000000"/>
              </a:solidFill>
              <a:round/>
              <a:headEnd/>
              <a:tailEnd type="triangle" w="med" len="med"/>
            </a:ln>
          </p:spPr>
          <p:txBody>
            <a:bodyPr/>
            <a:lstStyle/>
            <a:p>
              <a:endParaRPr lang="zh-CN" altLang="en-US" b="1"/>
            </a:p>
          </p:txBody>
        </p:sp>
        <p:sp>
          <p:nvSpPr>
            <p:cNvPr id="24592" name="Text Box 14"/>
            <p:cNvSpPr txBox="1">
              <a:spLocks noChangeArrowheads="1"/>
            </p:cNvSpPr>
            <p:nvPr/>
          </p:nvSpPr>
          <p:spPr bwMode="auto">
            <a:xfrm>
              <a:off x="1678" y="2919"/>
              <a:ext cx="1080"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en-US" altLang="zh-CN" b="1">
                  <a:latin typeface="宋体" pitchFamily="2" charset="-122"/>
                </a:rPr>
                <a:t>Login:UserA Password:12345</a:t>
              </a:r>
            </a:p>
          </p:txBody>
        </p:sp>
      </p:grpSp>
      <p:sp>
        <p:nvSpPr>
          <p:cNvPr id="17" name="矩形 16"/>
          <p:cNvSpPr/>
          <p:nvPr/>
        </p:nvSpPr>
        <p:spPr>
          <a:xfrm>
            <a:off x="1208497" y="4802525"/>
            <a:ext cx="6409134" cy="1672253"/>
          </a:xfrm>
          <a:prstGeom prst="rect">
            <a:avLst/>
          </a:prstGeom>
          <a:solidFill>
            <a:srgbClr val="FFFF00"/>
          </a:solidFill>
          <a:ln>
            <a:solidFill>
              <a:srgbClr val="FFFF00"/>
            </a:solidFill>
          </a:ln>
        </p:spPr>
        <p:txBody>
          <a:bodyPr wrap="square">
            <a:spAutoFit/>
          </a:bodyPr>
          <a:lstStyle/>
          <a:p>
            <a:pPr marL="365760" indent="-256032" algn="just" fontAlgn="auto">
              <a:spcBef>
                <a:spcPts val="400"/>
              </a:spcBef>
              <a:spcAft>
                <a:spcPts val="0"/>
              </a:spcAft>
              <a:buClr>
                <a:srgbClr val="2DA2BF"/>
              </a:buClr>
              <a:buSzPct val="68000"/>
              <a:buFont typeface="Wingdings 3"/>
              <a:buChar char=""/>
            </a:pPr>
            <a:r>
              <a:rPr kumimoji="0" lang="zh-CN" altLang="en-US" sz="3200" dirty="0">
                <a:solidFill>
                  <a:prstClr val="black"/>
                </a:solidFill>
                <a:latin typeface="宋体" pitchFamily="2" charset="-122"/>
                <a:ea typeface="黑体" panose="02010609060101010101" pitchFamily="49" charset="-122"/>
              </a:rPr>
              <a:t>获取口令文件 </a:t>
            </a:r>
          </a:p>
          <a:p>
            <a:pPr marL="365760" lvl="0" indent="-256032" algn="just" fontAlgn="auto">
              <a:spcBef>
                <a:spcPts val="400"/>
              </a:spcBef>
              <a:spcAft>
                <a:spcPts val="0"/>
              </a:spcAft>
              <a:buClr>
                <a:srgbClr val="2DA2BF"/>
              </a:buClr>
              <a:buSzPct val="68000"/>
              <a:buFont typeface="Wingdings 3"/>
              <a:buChar char=""/>
            </a:pPr>
            <a:r>
              <a:rPr kumimoji="0" lang="zh-CN" altLang="en-US" sz="3200" dirty="0" smtClean="0">
                <a:solidFill>
                  <a:prstClr val="black"/>
                </a:solidFill>
                <a:latin typeface="宋体" pitchFamily="2" charset="-122"/>
                <a:ea typeface="黑体" panose="02010609060101010101" pitchFamily="49" charset="-122"/>
              </a:rPr>
              <a:t>监听</a:t>
            </a:r>
            <a:r>
              <a:rPr kumimoji="0" lang="zh-CN" altLang="en-US" sz="3200" dirty="0">
                <a:solidFill>
                  <a:prstClr val="black"/>
                </a:solidFill>
                <a:latin typeface="宋体" pitchFamily="2" charset="-122"/>
                <a:ea typeface="黑体" panose="02010609060101010101" pitchFamily="49" charset="-122"/>
              </a:rPr>
              <a:t>解析口令</a:t>
            </a:r>
            <a:endParaRPr kumimoji="0" lang="en-US" altLang="zh-CN" sz="3200" dirty="0">
              <a:solidFill>
                <a:prstClr val="black"/>
              </a:solidFill>
              <a:latin typeface="宋体" pitchFamily="2" charset="-122"/>
              <a:ea typeface="黑体" panose="02010609060101010101" pitchFamily="49" charset="-122"/>
            </a:endParaRPr>
          </a:p>
          <a:p>
            <a:pPr marL="365760" lvl="0" indent="-256032" algn="just" fontAlgn="auto">
              <a:spcBef>
                <a:spcPts val="400"/>
              </a:spcBef>
              <a:spcAft>
                <a:spcPts val="0"/>
              </a:spcAft>
              <a:buClr>
                <a:srgbClr val="2DA2BF"/>
              </a:buClr>
              <a:buSzPct val="68000"/>
              <a:buFont typeface="Wingdings 3"/>
              <a:buChar char=""/>
            </a:pPr>
            <a:r>
              <a:rPr kumimoji="0" lang="zh-CN" altLang="en-US" sz="3200" dirty="0">
                <a:solidFill>
                  <a:prstClr val="black"/>
                </a:solidFill>
                <a:latin typeface="宋体" pitchFamily="2" charset="-122"/>
                <a:ea typeface="黑体" panose="02010609060101010101" pitchFamily="49" charset="-122"/>
              </a:rPr>
              <a:t>重放</a:t>
            </a:r>
            <a:r>
              <a:rPr kumimoji="0" lang="zh-CN" altLang="en-US" sz="3200" dirty="0" smtClean="0">
                <a:solidFill>
                  <a:prstClr val="black"/>
                </a:solidFill>
                <a:latin typeface="宋体" pitchFamily="2" charset="-122"/>
                <a:ea typeface="黑体" panose="02010609060101010101" pitchFamily="49" charset="-122"/>
              </a:rPr>
              <a:t>攻击</a:t>
            </a:r>
            <a:endParaRPr kumimoji="0" lang="en-US" altLang="zh-CN" sz="3200" dirty="0">
              <a:solidFill>
                <a:prstClr val="black"/>
              </a:solidFill>
              <a:latin typeface="宋体" pitchFamily="2" charset="-122"/>
              <a:ea typeface="黑体" panose="02010609060101010101" pitchFamily="49" charset="-122"/>
            </a:endParaRPr>
          </a:p>
        </p:txBody>
      </p:sp>
    </p:spTree>
    <p:extLst>
      <p:ext uri="{BB962C8B-B14F-4D97-AF65-F5344CB8AC3E}">
        <p14:creationId xmlns:p14="http://schemas.microsoft.com/office/powerpoint/2010/main" val="196702843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 calcmode="lin" valueType="num">
                                      <p:cBhvr additive="base">
                                        <p:cTn id="7" dur="500" fill="hold"/>
                                        <p:tgtEl>
                                          <p:spTgt spid="24582"/>
                                        </p:tgtEl>
                                        <p:attrNameLst>
                                          <p:attrName>ppt_x</p:attrName>
                                        </p:attrNameLst>
                                      </p:cBhvr>
                                      <p:tavLst>
                                        <p:tav tm="0">
                                          <p:val>
                                            <p:strVal val="#ppt_x"/>
                                          </p:val>
                                        </p:tav>
                                        <p:tav tm="100000">
                                          <p:val>
                                            <p:strVal val="#ppt_x"/>
                                          </p:val>
                                        </p:tav>
                                      </p:tavLst>
                                    </p:anim>
                                    <p:anim calcmode="lin" valueType="num">
                                      <p:cBhvr additive="base">
                                        <p:cTn id="8"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normAutofit/>
          </a:bodyPr>
          <a:lstStyle/>
          <a:p>
            <a:r>
              <a:rPr lang="en-US" altLang="zh-CN" smtClean="0"/>
              <a:t>hash</a:t>
            </a:r>
            <a:r>
              <a:rPr lang="zh-CN" altLang="en-US" smtClean="0"/>
              <a:t>口令机制</a:t>
            </a:r>
            <a:r>
              <a:rPr lang="en-US" altLang="zh-CN" smtClean="0"/>
              <a:t>——</a:t>
            </a:r>
            <a:r>
              <a:rPr lang="zh-CN" altLang="en-US" smtClean="0"/>
              <a:t>字典攻击</a:t>
            </a:r>
            <a:endParaRPr lang="zh-CN" altLang="en-US"/>
          </a:p>
        </p:txBody>
      </p:sp>
      <p:sp>
        <p:nvSpPr>
          <p:cNvPr id="53252" name="Rectangle 4"/>
          <p:cNvSpPr>
            <a:spLocks noRot="1" noChangeArrowheads="1"/>
          </p:cNvSpPr>
          <p:nvPr/>
        </p:nvSpPr>
        <p:spPr bwMode="auto">
          <a:xfrm>
            <a:off x="1116013" y="1196975"/>
            <a:ext cx="7704137" cy="4602163"/>
          </a:xfrm>
          <a:prstGeom prst="rect">
            <a:avLst/>
          </a:prstGeom>
          <a:noFill/>
          <a:ln w="9525">
            <a:noFill/>
            <a:miter lim="800000"/>
            <a:headEnd/>
            <a:tailEnd/>
          </a:ln>
        </p:spPr>
        <p:txBody>
          <a:bodyPr/>
          <a:lstStyle/>
          <a:p>
            <a:pPr marL="914400" lvl="1" indent="-457200">
              <a:spcBef>
                <a:spcPct val="20000"/>
              </a:spcBef>
              <a:buClr>
                <a:schemeClr val="accent2"/>
              </a:buClr>
              <a:buSzPct val="70000"/>
              <a:buFont typeface="Wingdings" pitchFamily="2" charset="2"/>
              <a:buChar char="l"/>
            </a:pPr>
            <a:endParaRPr lang="zh-CN" altLang="en-US" sz="2600" b="1">
              <a:latin typeface="Times New Roman" pitchFamily="18" charset="0"/>
            </a:endParaRPr>
          </a:p>
          <a:p>
            <a:pPr marL="533400" indent="-533400">
              <a:spcBef>
                <a:spcPct val="20000"/>
              </a:spcBef>
              <a:buClr>
                <a:schemeClr val="tx2"/>
              </a:buClr>
              <a:buSzPct val="70000"/>
              <a:buFont typeface="Wingdings" pitchFamily="2" charset="2"/>
              <a:buChar char="l"/>
            </a:pPr>
            <a:endParaRPr lang="zh-CN" altLang="en-US" sz="3000" b="1">
              <a:latin typeface="Times New Roman" pitchFamily="18" charset="0"/>
            </a:endParaRPr>
          </a:p>
        </p:txBody>
      </p:sp>
      <p:graphicFrame>
        <p:nvGraphicFramePr>
          <p:cNvPr id="605195" name="Group 11"/>
          <p:cNvGraphicFramePr>
            <a:graphicFrameLocks noGrp="1"/>
          </p:cNvGraphicFramePr>
          <p:nvPr>
            <p:extLst/>
          </p:nvPr>
        </p:nvGraphicFramePr>
        <p:xfrm>
          <a:off x="6084888" y="4005263"/>
          <a:ext cx="2663825" cy="1889760"/>
        </p:xfrm>
        <a:graphic>
          <a:graphicData uri="http://schemas.openxmlformats.org/drawingml/2006/table">
            <a:tbl>
              <a:tblPr/>
              <a:tblGrid>
                <a:gridCol w="2663825">
                  <a:extLst>
                    <a:ext uri="{9D8B030D-6E8A-4147-A177-3AD203B41FA5}">
                      <a16:colId xmlns:a16="http://schemas.microsoft.com/office/drawing/2014/main" val="20000"/>
                    </a:ext>
                  </a:extLst>
                </a:gridCol>
              </a:tblGrid>
              <a:tr h="3000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身份标识                      注册口令</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1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ID1                           H(PW1)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ID2                           H(PW2)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ID3                           H(PW3)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IDn                            H(PWn)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3269" name="AutoShape 21"/>
          <p:cNvSpPr>
            <a:spLocks noChangeArrowheads="1"/>
          </p:cNvSpPr>
          <p:nvPr/>
        </p:nvSpPr>
        <p:spPr bwMode="auto">
          <a:xfrm>
            <a:off x="3276600" y="5157788"/>
            <a:ext cx="1223963" cy="574675"/>
          </a:xfrm>
          <a:prstGeom prst="flowChartDecision">
            <a:avLst/>
          </a:prstGeom>
          <a:solidFill>
            <a:srgbClr val="FFFFFF"/>
          </a:solidFill>
          <a:ln w="9525">
            <a:solidFill>
              <a:schemeClr val="tx1"/>
            </a:solidFill>
            <a:miter lim="800000"/>
            <a:headEnd/>
            <a:tailEnd/>
          </a:ln>
        </p:spPr>
        <p:txBody>
          <a:bodyPr wrap="none" anchor="ctr"/>
          <a:lstStyle/>
          <a:p>
            <a:pPr algn="ctr"/>
            <a:r>
              <a:rPr lang="zh-CN" altLang="en-US" sz="1400" b="1">
                <a:latin typeface="Times New Roman" pitchFamily="18" charset="0"/>
              </a:rPr>
              <a:t>相同？</a:t>
            </a:r>
          </a:p>
        </p:txBody>
      </p:sp>
      <p:sp>
        <p:nvSpPr>
          <p:cNvPr id="53270" name="Line 22"/>
          <p:cNvSpPr>
            <a:spLocks noChangeShapeType="1"/>
          </p:cNvSpPr>
          <p:nvPr/>
        </p:nvSpPr>
        <p:spPr bwMode="auto">
          <a:xfrm>
            <a:off x="1619250" y="2492375"/>
            <a:ext cx="0" cy="12969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271" name="Line 23"/>
          <p:cNvSpPr>
            <a:spLocks noChangeShapeType="1"/>
          </p:cNvSpPr>
          <p:nvPr/>
        </p:nvSpPr>
        <p:spPr bwMode="auto">
          <a:xfrm>
            <a:off x="1619250" y="4797425"/>
            <a:ext cx="223202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272" name="Line 24"/>
          <p:cNvSpPr>
            <a:spLocks noChangeShapeType="1"/>
          </p:cNvSpPr>
          <p:nvPr/>
        </p:nvSpPr>
        <p:spPr bwMode="auto">
          <a:xfrm>
            <a:off x="3851275" y="4797425"/>
            <a:ext cx="0" cy="360363"/>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273" name="Line 25"/>
          <p:cNvSpPr>
            <a:spLocks noChangeShapeType="1"/>
          </p:cNvSpPr>
          <p:nvPr/>
        </p:nvSpPr>
        <p:spPr bwMode="auto">
          <a:xfrm>
            <a:off x="4499992" y="5445125"/>
            <a:ext cx="576263"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274" name="Line 26"/>
          <p:cNvSpPr>
            <a:spLocks noChangeShapeType="1"/>
          </p:cNvSpPr>
          <p:nvPr/>
        </p:nvSpPr>
        <p:spPr bwMode="auto">
          <a:xfrm>
            <a:off x="3851275" y="5733256"/>
            <a:ext cx="0" cy="360362"/>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275" name="Text Box 27"/>
          <p:cNvSpPr txBox="1">
            <a:spLocks noChangeArrowheads="1"/>
          </p:cNvSpPr>
          <p:nvPr/>
        </p:nvSpPr>
        <p:spPr bwMode="auto">
          <a:xfrm>
            <a:off x="3635375" y="6165850"/>
            <a:ext cx="649288"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接受</a:t>
            </a:r>
          </a:p>
        </p:txBody>
      </p:sp>
      <p:sp>
        <p:nvSpPr>
          <p:cNvPr id="53276" name="Text Box 28"/>
          <p:cNvSpPr txBox="1">
            <a:spLocks noChangeArrowheads="1"/>
          </p:cNvSpPr>
          <p:nvPr/>
        </p:nvSpPr>
        <p:spPr bwMode="auto">
          <a:xfrm>
            <a:off x="5148263" y="5229225"/>
            <a:ext cx="720725"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拒绝</a:t>
            </a:r>
          </a:p>
        </p:txBody>
      </p:sp>
      <p:sp>
        <p:nvSpPr>
          <p:cNvPr id="53278" name="Text Box 30"/>
          <p:cNvSpPr txBox="1">
            <a:spLocks noChangeArrowheads="1"/>
          </p:cNvSpPr>
          <p:nvPr/>
        </p:nvSpPr>
        <p:spPr bwMode="auto">
          <a:xfrm>
            <a:off x="4572000" y="5013325"/>
            <a:ext cx="7207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N</a:t>
            </a:r>
          </a:p>
        </p:txBody>
      </p:sp>
      <p:sp>
        <p:nvSpPr>
          <p:cNvPr id="53280" name="Text Box 32"/>
          <p:cNvSpPr txBox="1">
            <a:spLocks noChangeArrowheads="1"/>
          </p:cNvSpPr>
          <p:nvPr/>
        </p:nvSpPr>
        <p:spPr bwMode="auto">
          <a:xfrm>
            <a:off x="4140200" y="5734050"/>
            <a:ext cx="7207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Y</a:t>
            </a:r>
          </a:p>
        </p:txBody>
      </p:sp>
      <p:sp>
        <p:nvSpPr>
          <p:cNvPr id="53282" name="Text Box 34"/>
          <p:cNvSpPr txBox="1">
            <a:spLocks noChangeArrowheads="1"/>
          </p:cNvSpPr>
          <p:nvPr/>
        </p:nvSpPr>
        <p:spPr bwMode="auto">
          <a:xfrm>
            <a:off x="6156896" y="3532981"/>
            <a:ext cx="2519560" cy="461665"/>
          </a:xfrm>
          <a:prstGeom prst="rect">
            <a:avLst/>
          </a:prstGeom>
          <a:noFill/>
          <a:ln w="9525">
            <a:noFill/>
            <a:miter lim="800000"/>
            <a:headEnd/>
            <a:tailEnd/>
          </a:ln>
        </p:spPr>
        <p:txBody>
          <a:bodyPr wrap="square">
            <a:spAutoFit/>
          </a:bodyPr>
          <a:lstStyle/>
          <a:p>
            <a:pPr algn="ctr">
              <a:spcBef>
                <a:spcPct val="50000"/>
              </a:spcBef>
            </a:pPr>
            <a:r>
              <a:rPr lang="en-US" altLang="zh-CN" b="1" smtClean="0">
                <a:solidFill>
                  <a:srgbClr val="CC0000"/>
                </a:solidFill>
                <a:latin typeface="Times New Roman" pitchFamily="18" charset="0"/>
              </a:rPr>
              <a:t>Hash</a:t>
            </a:r>
            <a:r>
              <a:rPr lang="zh-CN" altLang="en-US" b="1" smtClean="0">
                <a:solidFill>
                  <a:srgbClr val="CC0000"/>
                </a:solidFill>
                <a:latin typeface="Times New Roman" pitchFamily="18" charset="0"/>
              </a:rPr>
              <a:t>口令</a:t>
            </a:r>
            <a:r>
              <a:rPr lang="zh-CN" altLang="en-US" b="1">
                <a:solidFill>
                  <a:srgbClr val="CC0000"/>
                </a:solidFill>
                <a:latin typeface="Times New Roman" pitchFamily="18" charset="0"/>
              </a:rPr>
              <a:t>表</a:t>
            </a:r>
          </a:p>
        </p:txBody>
      </p:sp>
      <p:sp>
        <p:nvSpPr>
          <p:cNvPr id="53283" name="Rectangle 35"/>
          <p:cNvSpPr>
            <a:spLocks noChangeArrowheads="1"/>
          </p:cNvSpPr>
          <p:nvPr/>
        </p:nvSpPr>
        <p:spPr bwMode="auto">
          <a:xfrm>
            <a:off x="1042988" y="3789363"/>
            <a:ext cx="1225550" cy="576262"/>
          </a:xfrm>
          <a:prstGeom prst="rect">
            <a:avLst/>
          </a:prstGeom>
          <a:solidFill>
            <a:srgbClr val="FFFFFF"/>
          </a:solidFill>
          <a:ln w="9525">
            <a:solidFill>
              <a:schemeClr val="tx1"/>
            </a:solidFill>
            <a:miter lim="800000"/>
            <a:headEnd/>
            <a:tailEnd/>
          </a:ln>
        </p:spPr>
        <p:txBody>
          <a:bodyPr wrap="none" anchor="ctr"/>
          <a:lstStyle/>
          <a:p>
            <a:pPr algn="ctr"/>
            <a:r>
              <a:rPr lang="zh-CN" altLang="en-US" sz="1400" b="1">
                <a:latin typeface="Times New Roman" pitchFamily="18" charset="0"/>
              </a:rPr>
              <a:t>用预定的</a:t>
            </a:r>
            <a:r>
              <a:rPr lang="en-US" altLang="zh-CN" sz="1400" b="1">
                <a:latin typeface="Times New Roman" pitchFamily="18" charset="0"/>
              </a:rPr>
              <a:t>Hash</a:t>
            </a:r>
          </a:p>
          <a:p>
            <a:pPr algn="ctr"/>
            <a:r>
              <a:rPr lang="zh-CN" altLang="en-US" sz="1400" b="1">
                <a:latin typeface="Times New Roman" pitchFamily="18" charset="0"/>
              </a:rPr>
              <a:t>函数计算</a:t>
            </a:r>
          </a:p>
        </p:txBody>
      </p:sp>
      <p:sp>
        <p:nvSpPr>
          <p:cNvPr id="53284" name="Line 36"/>
          <p:cNvSpPr>
            <a:spLocks noChangeShapeType="1"/>
          </p:cNvSpPr>
          <p:nvPr/>
        </p:nvSpPr>
        <p:spPr bwMode="auto">
          <a:xfrm>
            <a:off x="1619250" y="4365625"/>
            <a:ext cx="0" cy="431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285" name="Text Box 37"/>
          <p:cNvSpPr txBox="1">
            <a:spLocks noChangeArrowheads="1"/>
          </p:cNvSpPr>
          <p:nvPr/>
        </p:nvSpPr>
        <p:spPr bwMode="auto">
          <a:xfrm>
            <a:off x="1835150" y="4508500"/>
            <a:ext cx="11525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H(PW‘)</a:t>
            </a:r>
          </a:p>
        </p:txBody>
      </p:sp>
      <p:sp>
        <p:nvSpPr>
          <p:cNvPr id="53286" name="Text Box 38"/>
          <p:cNvSpPr txBox="1">
            <a:spLocks noChangeArrowheads="1"/>
          </p:cNvSpPr>
          <p:nvPr/>
        </p:nvSpPr>
        <p:spPr bwMode="auto">
          <a:xfrm>
            <a:off x="4716463" y="4508500"/>
            <a:ext cx="11525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H(PW)</a:t>
            </a:r>
          </a:p>
        </p:txBody>
      </p:sp>
      <p:sp>
        <p:nvSpPr>
          <p:cNvPr id="53288" name="Line 40"/>
          <p:cNvSpPr>
            <a:spLocks noChangeShapeType="1"/>
          </p:cNvSpPr>
          <p:nvPr/>
        </p:nvSpPr>
        <p:spPr bwMode="auto">
          <a:xfrm flipH="1">
            <a:off x="3851275" y="4797425"/>
            <a:ext cx="2233613" cy="0"/>
          </a:xfrm>
          <a:prstGeom prst="line">
            <a:avLst/>
          </a:prstGeom>
          <a:noFill/>
          <a:ln w="9525">
            <a:solidFill>
              <a:schemeClr val="tx1"/>
            </a:solidFill>
            <a:round/>
            <a:headEnd/>
            <a:tailEnd type="triangle" w="med" len="med"/>
          </a:ln>
        </p:spPr>
        <p:txBody>
          <a:bodyPr wrap="none" anchor="ctr"/>
          <a:lstStyle/>
          <a:p>
            <a:endParaRPr lang="zh-CN" altLang="en-US"/>
          </a:p>
        </p:txBody>
      </p:sp>
      <p:graphicFrame>
        <p:nvGraphicFramePr>
          <p:cNvPr id="34" name="Group 11"/>
          <p:cNvGraphicFramePr>
            <a:graphicFrameLocks noGrp="1"/>
          </p:cNvGraphicFramePr>
          <p:nvPr>
            <p:extLst/>
          </p:nvPr>
        </p:nvGraphicFramePr>
        <p:xfrm>
          <a:off x="1835150" y="1643221"/>
          <a:ext cx="1152525" cy="1889760"/>
        </p:xfrm>
        <a:graphic>
          <a:graphicData uri="http://schemas.openxmlformats.org/drawingml/2006/table">
            <a:tbl>
              <a:tblPr/>
              <a:tblGrid>
                <a:gridCol w="1152525">
                  <a:extLst>
                    <a:ext uri="{9D8B030D-6E8A-4147-A177-3AD203B41FA5}">
                      <a16:colId xmlns:a16="http://schemas.microsoft.com/office/drawing/2014/main" val="20000"/>
                    </a:ext>
                  </a:extLst>
                </a:gridCol>
              </a:tblGrid>
              <a:tr h="3000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口令字典</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1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PW1’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PW2’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PW3’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PWn’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矩形 1"/>
          <p:cNvSpPr/>
          <p:nvPr/>
        </p:nvSpPr>
        <p:spPr>
          <a:xfrm>
            <a:off x="5868466" y="4573885"/>
            <a:ext cx="3096022" cy="29527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Line 7"/>
          <p:cNvSpPr>
            <a:spLocks noChangeShapeType="1"/>
          </p:cNvSpPr>
          <p:nvPr/>
        </p:nvSpPr>
        <p:spPr bwMode="auto">
          <a:xfrm>
            <a:off x="3851275" y="2413818"/>
            <a:ext cx="0" cy="1519238"/>
          </a:xfrm>
          <a:prstGeom prst="line">
            <a:avLst/>
          </a:prstGeom>
          <a:noFill/>
          <a:ln w="9525">
            <a:solidFill>
              <a:schemeClr val="tx1"/>
            </a:solidFill>
            <a:round/>
            <a:headEnd/>
            <a:tailEnd type="triangle" w="med" len="med"/>
          </a:ln>
        </p:spPr>
        <p:txBody>
          <a:bodyPr wrap="none" anchor="ctr"/>
          <a:lstStyle/>
          <a:p>
            <a:endParaRPr lang="zh-CN" altLang="en-US"/>
          </a:p>
        </p:txBody>
      </p:sp>
      <p:sp>
        <p:nvSpPr>
          <p:cNvPr id="39" name="Text Box 8"/>
          <p:cNvSpPr txBox="1">
            <a:spLocks noChangeArrowheads="1"/>
          </p:cNvSpPr>
          <p:nvPr/>
        </p:nvSpPr>
        <p:spPr bwMode="auto">
          <a:xfrm>
            <a:off x="4067175" y="2420938"/>
            <a:ext cx="2017713"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用户输入</a:t>
            </a:r>
            <a:r>
              <a:rPr lang="en-US" altLang="zh-CN" sz="1400" b="1">
                <a:latin typeface="Times New Roman" pitchFamily="18" charset="0"/>
              </a:rPr>
              <a:t>ID</a:t>
            </a:r>
          </a:p>
        </p:txBody>
      </p:sp>
      <p:sp>
        <p:nvSpPr>
          <p:cNvPr id="41" name="Rectangle 10"/>
          <p:cNvSpPr>
            <a:spLocks noChangeArrowheads="1"/>
          </p:cNvSpPr>
          <p:nvPr/>
        </p:nvSpPr>
        <p:spPr bwMode="auto">
          <a:xfrm>
            <a:off x="2771775" y="3933825"/>
            <a:ext cx="2376488" cy="358775"/>
          </a:xfrm>
          <a:prstGeom prst="rect">
            <a:avLst/>
          </a:prstGeom>
          <a:solidFill>
            <a:srgbClr val="FFFFFF"/>
          </a:solidFill>
          <a:ln w="9525">
            <a:solidFill>
              <a:schemeClr val="tx1"/>
            </a:solidFill>
            <a:miter lim="800000"/>
            <a:headEnd/>
            <a:tailEnd/>
          </a:ln>
        </p:spPr>
        <p:txBody>
          <a:bodyPr wrap="none" anchor="ctr"/>
          <a:lstStyle/>
          <a:p>
            <a:pPr algn="ctr"/>
            <a:r>
              <a:rPr lang="zh-CN" altLang="en-US" sz="1400" b="1">
                <a:latin typeface="Times New Roman" pitchFamily="18" charset="0"/>
              </a:rPr>
              <a:t>查找与该</a:t>
            </a:r>
            <a:r>
              <a:rPr lang="en-US" altLang="zh-CN" sz="1400" b="1">
                <a:latin typeface="Times New Roman" pitchFamily="18" charset="0"/>
              </a:rPr>
              <a:t>ID</a:t>
            </a:r>
            <a:r>
              <a:rPr lang="zh-CN" altLang="en-US" sz="1400" b="1">
                <a:latin typeface="Times New Roman" pitchFamily="18" charset="0"/>
              </a:rPr>
              <a:t>对应的</a:t>
            </a:r>
            <a:r>
              <a:rPr lang="en-US" altLang="zh-CN" sz="1400" b="1">
                <a:latin typeface="Times New Roman" pitchFamily="18" charset="0"/>
              </a:rPr>
              <a:t>H(PW)</a:t>
            </a:r>
          </a:p>
        </p:txBody>
      </p:sp>
      <p:sp>
        <p:nvSpPr>
          <p:cNvPr id="43" name="Line 20"/>
          <p:cNvSpPr>
            <a:spLocks noChangeShapeType="1"/>
          </p:cNvSpPr>
          <p:nvPr/>
        </p:nvSpPr>
        <p:spPr bwMode="auto">
          <a:xfrm>
            <a:off x="5148263" y="4076700"/>
            <a:ext cx="8651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6" name="Text Box 39"/>
          <p:cNvSpPr txBox="1">
            <a:spLocks noChangeArrowheads="1"/>
          </p:cNvSpPr>
          <p:nvPr/>
        </p:nvSpPr>
        <p:spPr bwMode="auto">
          <a:xfrm>
            <a:off x="5219700" y="3716338"/>
            <a:ext cx="5048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ID</a:t>
            </a:r>
          </a:p>
        </p:txBody>
      </p:sp>
    </p:spTree>
    <p:extLst>
      <p:ext uri="{BB962C8B-B14F-4D97-AF65-F5344CB8AC3E}">
        <p14:creationId xmlns:p14="http://schemas.microsoft.com/office/powerpoint/2010/main" val="1594240000"/>
      </p:ext>
    </p:extLst>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329"/>
            <a:ext cx="8229600" cy="1519044"/>
          </a:xfrm>
        </p:spPr>
        <p:txBody>
          <a:bodyPr>
            <a:normAutofit fontScale="85000" lnSpcReduction="20000"/>
          </a:bodyPr>
          <a:lstStyle/>
          <a:p>
            <a:r>
              <a:rPr lang="zh-CN" altLang="en-US" smtClean="0"/>
              <a:t>计算潜在口令</a:t>
            </a:r>
            <a:r>
              <a:rPr lang="en-US" altLang="zh-CN" smtClean="0"/>
              <a:t>(</a:t>
            </a:r>
            <a:r>
              <a:rPr lang="zh-CN" altLang="en-US" smtClean="0"/>
              <a:t>口令字典</a:t>
            </a:r>
            <a:r>
              <a:rPr lang="en-US" altLang="zh-CN" smtClean="0"/>
              <a:t>)</a:t>
            </a:r>
            <a:r>
              <a:rPr lang="zh-CN" altLang="en-US" smtClean="0"/>
              <a:t>的哈希，形成表；</a:t>
            </a:r>
            <a:endParaRPr lang="en-US" altLang="zh-CN" smtClean="0"/>
          </a:p>
          <a:p>
            <a:pPr lvl="1"/>
            <a:r>
              <a:rPr lang="zh-CN" altLang="en-US" smtClean="0"/>
              <a:t>彩虹表：庞大的、针对各种可能的字母组合预先计算好的哈希值的集合，主流的彩虹表都是</a:t>
            </a:r>
            <a:r>
              <a:rPr lang="en-US" altLang="zh-CN" smtClean="0"/>
              <a:t>100</a:t>
            </a:r>
            <a:r>
              <a:rPr lang="en-US" smtClean="0"/>
              <a:t>G</a:t>
            </a:r>
            <a:r>
              <a:rPr lang="zh-CN" altLang="en-US" smtClean="0"/>
              <a:t>以上。</a:t>
            </a:r>
            <a:endParaRPr lang="en-US" altLang="zh-CN" smtClean="0"/>
          </a:p>
          <a:p>
            <a:r>
              <a:rPr lang="zh-CN" altLang="en-US" smtClean="0"/>
              <a:t>用获取（嗅探窃取）的口令哈希查表</a:t>
            </a:r>
            <a:endParaRPr lang="zh-CN" altLang="en-US"/>
          </a:p>
        </p:txBody>
      </p:sp>
      <p:sp>
        <p:nvSpPr>
          <p:cNvPr id="4" name="标题 3"/>
          <p:cNvSpPr>
            <a:spLocks noGrp="1"/>
          </p:cNvSpPr>
          <p:nvPr>
            <p:ph type="title"/>
          </p:nvPr>
        </p:nvSpPr>
        <p:spPr/>
        <p:txBody>
          <a:bodyPr/>
          <a:lstStyle/>
          <a:p>
            <a:r>
              <a:rPr lang="zh-CN" altLang="en-US" smtClean="0"/>
              <a:t>字典攻击</a:t>
            </a:r>
            <a:r>
              <a:rPr lang="en-US" altLang="zh-CN" smtClean="0"/>
              <a:t>——</a:t>
            </a:r>
            <a:r>
              <a:rPr lang="zh-CN" altLang="en-US" smtClean="0"/>
              <a:t>查表法获取口令</a:t>
            </a:r>
            <a:endParaRPr lang="zh-CN" altLang="en-US"/>
          </a:p>
        </p:txBody>
      </p:sp>
      <p:pic>
        <p:nvPicPr>
          <p:cNvPr id="10242" name="Picture 2" descr="http://images.cnblogs.com/cnblogs_com/jfzhu/201212/20121220060353419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924944"/>
            <a:ext cx="8029575" cy="311467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08073" y="5301208"/>
            <a:ext cx="8440391" cy="1384995"/>
          </a:xfrm>
          <a:prstGeom prst="rect">
            <a:avLst/>
          </a:prstGeom>
          <a:solidFill>
            <a:srgbClr val="FFFF00"/>
          </a:solidFill>
          <a:ln>
            <a:solidFill>
              <a:srgbClr val="FFFF00"/>
            </a:solidFill>
          </a:ln>
        </p:spPr>
        <p:txBody>
          <a:bodyPr wrap="square">
            <a:spAutoFit/>
          </a:bodyPr>
          <a:lstStyle/>
          <a:p>
            <a:pPr algn="ctr" eaLnBrk="1" hangingPunct="1"/>
            <a:r>
              <a:rPr lang="zh-CN" altLang="en-US" sz="2800" b="1" smtClean="0">
                <a:latin typeface="宋体" pitchFamily="2" charset="-122"/>
              </a:rPr>
              <a:t>查表有效在于：</a:t>
            </a:r>
            <a:endParaRPr lang="en-US" altLang="zh-CN" sz="2800" b="1" smtClean="0">
              <a:latin typeface="宋体" pitchFamily="2" charset="-122"/>
            </a:endParaRPr>
          </a:p>
          <a:p>
            <a:pPr algn="ctr" eaLnBrk="1" hangingPunct="1"/>
            <a:r>
              <a:rPr lang="zh-CN" altLang="en-US" sz="2800" b="1" smtClean="0">
                <a:latin typeface="宋体" pitchFamily="2" charset="-122"/>
              </a:rPr>
              <a:t>口令长度有限，口令字典及表开销有限（计算可行）</a:t>
            </a:r>
            <a:endParaRPr lang="en-US" altLang="zh-CN" sz="2800" b="1" smtClean="0">
              <a:latin typeface="宋体" pitchFamily="2" charset="-122"/>
            </a:endParaRPr>
          </a:p>
          <a:p>
            <a:pPr algn="ctr" eaLnBrk="1" hangingPunct="1"/>
            <a:r>
              <a:rPr lang="zh-CN" altLang="en-US" sz="2800" b="1" smtClean="0">
                <a:latin typeface="宋体" pitchFamily="2" charset="-122"/>
              </a:rPr>
              <a:t>相同口令对应相同</a:t>
            </a:r>
            <a:r>
              <a:rPr lang="en-US" altLang="zh-CN" sz="2800" b="1" smtClean="0">
                <a:latin typeface="宋体" pitchFamily="2" charset="-122"/>
              </a:rPr>
              <a:t>hash</a:t>
            </a:r>
            <a:endParaRPr lang="en-US" altLang="zh-CN" sz="2800" b="1">
              <a:latin typeface="宋体" pitchFamily="2" charset="-122"/>
            </a:endParaRPr>
          </a:p>
        </p:txBody>
      </p:sp>
    </p:spTree>
    <p:extLst>
      <p:ext uri="{BB962C8B-B14F-4D97-AF65-F5344CB8AC3E}">
        <p14:creationId xmlns:p14="http://schemas.microsoft.com/office/powerpoint/2010/main" val="104842388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half" idx="10"/>
          </p:nvPr>
        </p:nvSpPr>
        <p:spPr/>
        <p:txBody>
          <a:bodyPr/>
          <a:lstStyle/>
          <a:p>
            <a:fld id="{82B558D9-78E3-4799-8C93-EAF1055426EE}" type="datetime1">
              <a:rPr lang="zh-CN" altLang="en-US" smtClean="0"/>
              <a:pPr/>
              <a:t>2018/11/19</a:t>
            </a:fld>
            <a:endParaRPr lang="en-US" altLang="zh-CN" smtClean="0"/>
          </a:p>
        </p:txBody>
      </p:sp>
      <p:sp>
        <p:nvSpPr>
          <p:cNvPr id="607234" name="Rectangle 2"/>
          <p:cNvSpPr>
            <a:spLocks noGrp="1" noChangeArrowheads="1"/>
          </p:cNvSpPr>
          <p:nvPr>
            <p:ph type="title"/>
          </p:nvPr>
        </p:nvSpPr>
        <p:spPr/>
        <p:txBody>
          <a:bodyPr/>
          <a:lstStyle/>
          <a:p>
            <a:r>
              <a:rPr lang="zh-CN" altLang="en-US" smtClean="0"/>
              <a:t>口令机制：加盐</a:t>
            </a:r>
            <a:r>
              <a:rPr lang="en-US" altLang="zh-CN" smtClean="0"/>
              <a:t>Hash</a:t>
            </a:r>
            <a:r>
              <a:rPr lang="zh-CN" altLang="en-US" smtClean="0"/>
              <a:t>口令表</a:t>
            </a:r>
            <a:endParaRPr lang="zh-CN" altLang="en-US"/>
          </a:p>
        </p:txBody>
      </p:sp>
      <p:sp>
        <p:nvSpPr>
          <p:cNvPr id="54276" name="Rectangle 4"/>
          <p:cNvSpPr>
            <a:spLocks noRot="1" noChangeArrowheads="1"/>
          </p:cNvSpPr>
          <p:nvPr/>
        </p:nvSpPr>
        <p:spPr bwMode="auto">
          <a:xfrm>
            <a:off x="1116013" y="1196975"/>
            <a:ext cx="7704137" cy="4602163"/>
          </a:xfrm>
          <a:prstGeom prst="rect">
            <a:avLst/>
          </a:prstGeom>
          <a:noFill/>
          <a:ln w="9525">
            <a:noFill/>
            <a:miter lim="800000"/>
            <a:headEnd/>
            <a:tailEnd/>
          </a:ln>
        </p:spPr>
        <p:txBody>
          <a:bodyPr/>
          <a:lstStyle/>
          <a:p>
            <a:pPr marL="533400" indent="-533400">
              <a:spcBef>
                <a:spcPct val="20000"/>
              </a:spcBef>
              <a:buClr>
                <a:schemeClr val="tx2"/>
              </a:buClr>
              <a:buSzPct val="70000"/>
              <a:buFont typeface="Wingdings" pitchFamily="2" charset="2"/>
              <a:buChar char="l"/>
            </a:pPr>
            <a:endParaRPr lang="zh-CN" altLang="en-US" sz="3000" b="1">
              <a:latin typeface="Times New Roman" pitchFamily="18" charset="0"/>
            </a:endParaRPr>
          </a:p>
        </p:txBody>
      </p:sp>
      <p:sp>
        <p:nvSpPr>
          <p:cNvPr id="54277" name="AutoShape 5"/>
          <p:cNvSpPr>
            <a:spLocks noChangeArrowheads="1"/>
          </p:cNvSpPr>
          <p:nvPr/>
        </p:nvSpPr>
        <p:spPr bwMode="auto">
          <a:xfrm>
            <a:off x="3276600" y="2997200"/>
            <a:ext cx="1223963" cy="576263"/>
          </a:xfrm>
          <a:prstGeom prst="flowChartDecision">
            <a:avLst/>
          </a:prstGeom>
          <a:solidFill>
            <a:srgbClr val="FFFFFF"/>
          </a:solidFill>
          <a:ln w="9525">
            <a:solidFill>
              <a:schemeClr val="tx1"/>
            </a:solidFill>
            <a:miter lim="800000"/>
            <a:headEnd/>
            <a:tailEnd/>
          </a:ln>
        </p:spPr>
        <p:txBody>
          <a:bodyPr wrap="none" anchor="ctr"/>
          <a:lstStyle/>
          <a:p>
            <a:pPr algn="ctr"/>
            <a:r>
              <a:rPr lang="en-US" altLang="zh-CN" sz="1400" b="1">
                <a:latin typeface="Times New Roman" pitchFamily="18" charset="0"/>
              </a:rPr>
              <a:t>ID OK</a:t>
            </a:r>
            <a:r>
              <a:rPr lang="zh-CN" altLang="en-US" sz="1400" b="1">
                <a:latin typeface="Times New Roman" pitchFamily="18" charset="0"/>
              </a:rPr>
              <a:t>？</a:t>
            </a:r>
          </a:p>
        </p:txBody>
      </p:sp>
      <p:sp>
        <p:nvSpPr>
          <p:cNvPr id="54278" name="Line 6"/>
          <p:cNvSpPr>
            <a:spLocks noChangeShapeType="1"/>
          </p:cNvSpPr>
          <p:nvPr/>
        </p:nvSpPr>
        <p:spPr bwMode="auto">
          <a:xfrm>
            <a:off x="4500563" y="3284538"/>
            <a:ext cx="15113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79" name="Line 7"/>
          <p:cNvSpPr>
            <a:spLocks noChangeShapeType="1"/>
          </p:cNvSpPr>
          <p:nvPr/>
        </p:nvSpPr>
        <p:spPr bwMode="auto">
          <a:xfrm>
            <a:off x="3851275" y="2349500"/>
            <a:ext cx="0" cy="6477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80" name="Text Box 8"/>
          <p:cNvSpPr txBox="1">
            <a:spLocks noChangeArrowheads="1"/>
          </p:cNvSpPr>
          <p:nvPr/>
        </p:nvSpPr>
        <p:spPr bwMode="auto">
          <a:xfrm>
            <a:off x="4067175" y="2420938"/>
            <a:ext cx="2017713"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用户输入</a:t>
            </a:r>
            <a:r>
              <a:rPr lang="en-US" altLang="zh-CN" sz="1400" b="1">
                <a:latin typeface="Times New Roman" pitchFamily="18" charset="0"/>
              </a:rPr>
              <a:t>ID</a:t>
            </a:r>
          </a:p>
        </p:txBody>
      </p:sp>
      <p:sp>
        <p:nvSpPr>
          <p:cNvPr id="54281" name="Text Box 9"/>
          <p:cNvSpPr txBox="1">
            <a:spLocks noChangeArrowheads="1"/>
          </p:cNvSpPr>
          <p:nvPr/>
        </p:nvSpPr>
        <p:spPr bwMode="auto">
          <a:xfrm>
            <a:off x="6011863" y="3068638"/>
            <a:ext cx="1296987"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拒绝</a:t>
            </a:r>
          </a:p>
        </p:txBody>
      </p:sp>
      <p:sp>
        <p:nvSpPr>
          <p:cNvPr id="54282" name="Rectangle 10"/>
          <p:cNvSpPr>
            <a:spLocks noChangeArrowheads="1"/>
          </p:cNvSpPr>
          <p:nvPr/>
        </p:nvSpPr>
        <p:spPr bwMode="auto">
          <a:xfrm>
            <a:off x="2771775" y="3933825"/>
            <a:ext cx="2376488" cy="358775"/>
          </a:xfrm>
          <a:prstGeom prst="rect">
            <a:avLst/>
          </a:prstGeom>
          <a:solidFill>
            <a:srgbClr val="FFFFFF"/>
          </a:solidFill>
          <a:ln w="9525">
            <a:solidFill>
              <a:schemeClr val="tx1"/>
            </a:solidFill>
            <a:miter lim="800000"/>
            <a:headEnd/>
            <a:tailEnd/>
          </a:ln>
        </p:spPr>
        <p:txBody>
          <a:bodyPr wrap="none" anchor="ctr"/>
          <a:lstStyle/>
          <a:p>
            <a:pPr algn="ctr"/>
            <a:r>
              <a:rPr lang="zh-CN" altLang="en-US" sz="1400" b="1">
                <a:latin typeface="Times New Roman" pitchFamily="18" charset="0"/>
              </a:rPr>
              <a:t>查找与该</a:t>
            </a:r>
            <a:r>
              <a:rPr lang="en-US" altLang="zh-CN" sz="1400" b="1">
                <a:latin typeface="Times New Roman" pitchFamily="18" charset="0"/>
              </a:rPr>
              <a:t>ID</a:t>
            </a:r>
            <a:r>
              <a:rPr lang="zh-CN" altLang="en-US" sz="1400" b="1">
                <a:latin typeface="Times New Roman" pitchFamily="18" charset="0"/>
              </a:rPr>
              <a:t>对应的</a:t>
            </a:r>
            <a:r>
              <a:rPr lang="en-US" altLang="zh-CN" sz="1400" b="1">
                <a:latin typeface="Times New Roman" pitchFamily="18" charset="0"/>
              </a:rPr>
              <a:t>H(PW+R)</a:t>
            </a:r>
          </a:p>
        </p:txBody>
      </p:sp>
      <p:graphicFrame>
        <p:nvGraphicFramePr>
          <p:cNvPr id="607243" name="Group 11"/>
          <p:cNvGraphicFramePr>
            <a:graphicFrameLocks noGrp="1"/>
          </p:cNvGraphicFramePr>
          <p:nvPr>
            <p:extLst/>
          </p:nvPr>
        </p:nvGraphicFramePr>
        <p:xfrm>
          <a:off x="6084888" y="4005263"/>
          <a:ext cx="2663825" cy="2029968"/>
        </p:xfrm>
        <a:graphic>
          <a:graphicData uri="http://schemas.openxmlformats.org/drawingml/2006/table">
            <a:tbl>
              <a:tblPr/>
              <a:tblGrid>
                <a:gridCol w="2663825">
                  <a:extLst>
                    <a:ext uri="{9D8B030D-6E8A-4147-A177-3AD203B41FA5}">
                      <a16:colId xmlns:a16="http://schemas.microsoft.com/office/drawing/2014/main" val="20000"/>
                    </a:ext>
                  </a:extLst>
                </a:gridCol>
              </a:tblGrid>
              <a:tr h="3000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身份标识    注册口令          盐</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1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ID1····     H(PW1+R1)      </a:t>
                      </a:r>
                      <a:r>
                        <a:rPr kumimoji="0" lang="en-US" altLang="zh-CN" sz="1600" b="1" i="0" u="none" strike="noStrike" cap="none" normalizeH="0" baseline="0" smtClean="0">
                          <a:ln>
                            <a:noFill/>
                          </a:ln>
                          <a:solidFill>
                            <a:srgbClr val="C00000"/>
                          </a:solidFill>
                          <a:effectLst/>
                          <a:latin typeface="Times New Roman" pitchFamily="18" charset="0"/>
                          <a:ea typeface="宋体" pitchFamily="2" charset="-122"/>
                        </a:rPr>
                        <a:t>R1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ID2        H(PW2+R2)        </a:t>
                      </a:r>
                      <a:r>
                        <a:rPr kumimoji="0" lang="en-US" altLang="zh-CN" sz="1600" b="1" i="0" u="none" strike="noStrike" cap="none" normalizeH="0" baseline="0" smtClean="0">
                          <a:ln>
                            <a:noFill/>
                          </a:ln>
                          <a:solidFill>
                            <a:srgbClr val="C00000"/>
                          </a:solidFill>
                          <a:effectLst/>
                          <a:latin typeface="Times New Roman" pitchFamily="18" charset="0"/>
                          <a:ea typeface="宋体" pitchFamily="2" charset="-122"/>
                        </a:rPr>
                        <a:t>R2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ID3        H(PW3+R3)        </a:t>
                      </a:r>
                      <a:r>
                        <a:rPr kumimoji="0" lang="en-US" altLang="zh-CN" sz="1600" b="1" i="0" u="none" strike="noStrike" cap="none" normalizeH="0" baseline="0" smtClean="0">
                          <a:ln>
                            <a:noFill/>
                          </a:ln>
                          <a:solidFill>
                            <a:srgbClr val="C00000"/>
                          </a:solidFill>
                          <a:effectLst/>
                          <a:latin typeface="Times New Roman" pitchFamily="18" charset="0"/>
                          <a:ea typeface="宋体" pitchFamily="2" charset="-122"/>
                        </a:rPr>
                        <a:t>R3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                 ....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IDn        H(PWn+Rn)       </a:t>
                      </a:r>
                      <a:r>
                        <a:rPr kumimoji="0" lang="en-US" altLang="zh-CN" sz="1600" b="1" i="0" u="none" strike="noStrike" cap="none" normalizeH="0" baseline="0" smtClean="0">
                          <a:ln>
                            <a:noFill/>
                          </a:ln>
                          <a:solidFill>
                            <a:srgbClr val="C00000"/>
                          </a:solidFill>
                          <a:effectLst/>
                          <a:latin typeface="Times New Roman" pitchFamily="18" charset="0"/>
                          <a:ea typeface="宋体" pitchFamily="2" charset="-122"/>
                        </a:rPr>
                        <a:t>Rn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4291" name="Line 19"/>
          <p:cNvSpPr>
            <a:spLocks noChangeShapeType="1"/>
          </p:cNvSpPr>
          <p:nvPr/>
        </p:nvSpPr>
        <p:spPr bwMode="auto">
          <a:xfrm>
            <a:off x="3851275" y="3573463"/>
            <a:ext cx="0" cy="360362"/>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92" name="Line 20"/>
          <p:cNvSpPr>
            <a:spLocks noChangeShapeType="1"/>
          </p:cNvSpPr>
          <p:nvPr/>
        </p:nvSpPr>
        <p:spPr bwMode="auto">
          <a:xfrm>
            <a:off x="5148263" y="4076700"/>
            <a:ext cx="8651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93" name="AutoShape 21"/>
          <p:cNvSpPr>
            <a:spLocks noChangeArrowheads="1"/>
          </p:cNvSpPr>
          <p:nvPr/>
        </p:nvSpPr>
        <p:spPr bwMode="auto">
          <a:xfrm>
            <a:off x="3276600" y="5157788"/>
            <a:ext cx="1223963" cy="574675"/>
          </a:xfrm>
          <a:prstGeom prst="flowChartDecision">
            <a:avLst/>
          </a:prstGeom>
          <a:solidFill>
            <a:srgbClr val="FFFFFF"/>
          </a:solidFill>
          <a:ln w="9525">
            <a:solidFill>
              <a:schemeClr val="tx1"/>
            </a:solidFill>
            <a:miter lim="800000"/>
            <a:headEnd/>
            <a:tailEnd/>
          </a:ln>
        </p:spPr>
        <p:txBody>
          <a:bodyPr wrap="none" anchor="ctr"/>
          <a:lstStyle/>
          <a:p>
            <a:pPr algn="ctr"/>
            <a:r>
              <a:rPr lang="zh-CN" altLang="en-US" sz="1400" b="1">
                <a:latin typeface="Times New Roman" pitchFamily="18" charset="0"/>
              </a:rPr>
              <a:t>相同？</a:t>
            </a:r>
          </a:p>
        </p:txBody>
      </p:sp>
      <p:sp>
        <p:nvSpPr>
          <p:cNvPr id="54294" name="Line 22"/>
          <p:cNvSpPr>
            <a:spLocks noChangeShapeType="1"/>
          </p:cNvSpPr>
          <p:nvPr/>
        </p:nvSpPr>
        <p:spPr bwMode="auto">
          <a:xfrm>
            <a:off x="1619250" y="2492375"/>
            <a:ext cx="0" cy="12969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95" name="Line 23"/>
          <p:cNvSpPr>
            <a:spLocks noChangeShapeType="1"/>
          </p:cNvSpPr>
          <p:nvPr/>
        </p:nvSpPr>
        <p:spPr bwMode="auto">
          <a:xfrm>
            <a:off x="1619250" y="4797425"/>
            <a:ext cx="223202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96" name="Line 24"/>
          <p:cNvSpPr>
            <a:spLocks noChangeShapeType="1"/>
          </p:cNvSpPr>
          <p:nvPr/>
        </p:nvSpPr>
        <p:spPr bwMode="auto">
          <a:xfrm>
            <a:off x="3851275" y="4797425"/>
            <a:ext cx="0" cy="360363"/>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97" name="Line 25"/>
          <p:cNvSpPr>
            <a:spLocks noChangeShapeType="1"/>
          </p:cNvSpPr>
          <p:nvPr/>
        </p:nvSpPr>
        <p:spPr bwMode="auto">
          <a:xfrm>
            <a:off x="4499992" y="5445125"/>
            <a:ext cx="576263"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98" name="Line 26"/>
          <p:cNvSpPr>
            <a:spLocks noChangeShapeType="1"/>
          </p:cNvSpPr>
          <p:nvPr/>
        </p:nvSpPr>
        <p:spPr bwMode="auto">
          <a:xfrm>
            <a:off x="3851275" y="5733256"/>
            <a:ext cx="0" cy="360362"/>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99" name="Text Box 27"/>
          <p:cNvSpPr txBox="1">
            <a:spLocks noChangeArrowheads="1"/>
          </p:cNvSpPr>
          <p:nvPr/>
        </p:nvSpPr>
        <p:spPr bwMode="auto">
          <a:xfrm>
            <a:off x="3635375" y="6165850"/>
            <a:ext cx="649288"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接受</a:t>
            </a:r>
          </a:p>
        </p:txBody>
      </p:sp>
      <p:sp>
        <p:nvSpPr>
          <p:cNvPr id="54300" name="Text Box 28"/>
          <p:cNvSpPr txBox="1">
            <a:spLocks noChangeArrowheads="1"/>
          </p:cNvSpPr>
          <p:nvPr/>
        </p:nvSpPr>
        <p:spPr bwMode="auto">
          <a:xfrm>
            <a:off x="5148263" y="5229225"/>
            <a:ext cx="720725"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拒绝</a:t>
            </a:r>
          </a:p>
        </p:txBody>
      </p:sp>
      <p:sp>
        <p:nvSpPr>
          <p:cNvPr id="54301" name="Text Box 29"/>
          <p:cNvSpPr txBox="1">
            <a:spLocks noChangeArrowheads="1"/>
          </p:cNvSpPr>
          <p:nvPr/>
        </p:nvSpPr>
        <p:spPr bwMode="auto">
          <a:xfrm>
            <a:off x="4572000" y="2924175"/>
            <a:ext cx="7207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N</a:t>
            </a:r>
          </a:p>
        </p:txBody>
      </p:sp>
      <p:sp>
        <p:nvSpPr>
          <p:cNvPr id="54302" name="Text Box 30"/>
          <p:cNvSpPr txBox="1">
            <a:spLocks noChangeArrowheads="1"/>
          </p:cNvSpPr>
          <p:nvPr/>
        </p:nvSpPr>
        <p:spPr bwMode="auto">
          <a:xfrm>
            <a:off x="4572000" y="5013325"/>
            <a:ext cx="7207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N</a:t>
            </a:r>
          </a:p>
        </p:txBody>
      </p:sp>
      <p:sp>
        <p:nvSpPr>
          <p:cNvPr id="54303" name="Text Box 31"/>
          <p:cNvSpPr txBox="1">
            <a:spLocks noChangeArrowheads="1"/>
          </p:cNvSpPr>
          <p:nvPr/>
        </p:nvSpPr>
        <p:spPr bwMode="auto">
          <a:xfrm>
            <a:off x="3995738" y="3573463"/>
            <a:ext cx="7207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Y</a:t>
            </a:r>
          </a:p>
        </p:txBody>
      </p:sp>
      <p:sp>
        <p:nvSpPr>
          <p:cNvPr id="54304" name="Text Box 32"/>
          <p:cNvSpPr txBox="1">
            <a:spLocks noChangeArrowheads="1"/>
          </p:cNvSpPr>
          <p:nvPr/>
        </p:nvSpPr>
        <p:spPr bwMode="auto">
          <a:xfrm>
            <a:off x="4140200" y="5734050"/>
            <a:ext cx="7207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Y</a:t>
            </a:r>
          </a:p>
        </p:txBody>
      </p:sp>
      <p:sp>
        <p:nvSpPr>
          <p:cNvPr id="54305" name="Text Box 33"/>
          <p:cNvSpPr txBox="1">
            <a:spLocks noChangeArrowheads="1"/>
          </p:cNvSpPr>
          <p:nvPr/>
        </p:nvSpPr>
        <p:spPr bwMode="auto">
          <a:xfrm>
            <a:off x="1692275" y="2420938"/>
            <a:ext cx="2017713" cy="304800"/>
          </a:xfrm>
          <a:prstGeom prst="rect">
            <a:avLst/>
          </a:prstGeom>
          <a:noFill/>
          <a:ln w="9525">
            <a:noFill/>
            <a:miter lim="800000"/>
            <a:headEnd/>
            <a:tailEnd/>
          </a:ln>
        </p:spPr>
        <p:txBody>
          <a:bodyPr>
            <a:spAutoFit/>
          </a:bodyPr>
          <a:lstStyle/>
          <a:p>
            <a:pPr>
              <a:spcBef>
                <a:spcPct val="50000"/>
              </a:spcBef>
            </a:pPr>
            <a:r>
              <a:rPr lang="zh-CN" altLang="en-US" sz="1400" b="1" dirty="0">
                <a:latin typeface="Times New Roman" pitchFamily="18" charset="0"/>
              </a:rPr>
              <a:t>用户输入</a:t>
            </a:r>
            <a:r>
              <a:rPr lang="en-US" altLang="zh-CN" sz="1400" b="1" dirty="0" smtClean="0">
                <a:latin typeface="Times New Roman" pitchFamily="18" charset="0"/>
              </a:rPr>
              <a:t>PW’</a:t>
            </a:r>
            <a:endParaRPr lang="en-US" altLang="zh-CN" sz="1400" b="1" dirty="0">
              <a:latin typeface="Times New Roman" pitchFamily="18" charset="0"/>
            </a:endParaRPr>
          </a:p>
        </p:txBody>
      </p:sp>
      <p:sp>
        <p:nvSpPr>
          <p:cNvPr id="54306" name="Text Box 34"/>
          <p:cNvSpPr txBox="1">
            <a:spLocks noChangeArrowheads="1"/>
          </p:cNvSpPr>
          <p:nvPr/>
        </p:nvSpPr>
        <p:spPr bwMode="auto">
          <a:xfrm>
            <a:off x="6012160" y="3399383"/>
            <a:ext cx="2735263" cy="461665"/>
          </a:xfrm>
          <a:prstGeom prst="rect">
            <a:avLst/>
          </a:prstGeom>
          <a:noFill/>
          <a:ln w="9525">
            <a:noFill/>
            <a:miter lim="800000"/>
            <a:headEnd/>
            <a:tailEnd/>
          </a:ln>
        </p:spPr>
        <p:txBody>
          <a:bodyPr>
            <a:spAutoFit/>
          </a:bodyPr>
          <a:lstStyle/>
          <a:p>
            <a:pPr algn="ctr">
              <a:spcBef>
                <a:spcPct val="50000"/>
              </a:spcBef>
            </a:pPr>
            <a:r>
              <a:rPr lang="zh-CN" altLang="en-US" b="1" smtClean="0">
                <a:solidFill>
                  <a:srgbClr val="CC0000"/>
                </a:solidFill>
                <a:latin typeface="Times New Roman" pitchFamily="18" charset="0"/>
              </a:rPr>
              <a:t>加盐</a:t>
            </a:r>
            <a:r>
              <a:rPr lang="en-US" altLang="zh-CN" b="1" smtClean="0">
                <a:solidFill>
                  <a:srgbClr val="CC0000"/>
                </a:solidFill>
                <a:latin typeface="Times New Roman" pitchFamily="18" charset="0"/>
              </a:rPr>
              <a:t>Hash</a:t>
            </a:r>
            <a:r>
              <a:rPr lang="zh-CN" altLang="en-US" b="1" smtClean="0">
                <a:solidFill>
                  <a:srgbClr val="CC0000"/>
                </a:solidFill>
                <a:latin typeface="Times New Roman" pitchFamily="18" charset="0"/>
              </a:rPr>
              <a:t>口令</a:t>
            </a:r>
            <a:r>
              <a:rPr lang="zh-CN" altLang="en-US" b="1">
                <a:solidFill>
                  <a:srgbClr val="CC0000"/>
                </a:solidFill>
                <a:latin typeface="Times New Roman" pitchFamily="18" charset="0"/>
              </a:rPr>
              <a:t>表</a:t>
            </a:r>
          </a:p>
        </p:txBody>
      </p:sp>
      <p:sp>
        <p:nvSpPr>
          <p:cNvPr id="54307" name="Rectangle 35"/>
          <p:cNvSpPr>
            <a:spLocks noChangeArrowheads="1"/>
          </p:cNvSpPr>
          <p:nvPr/>
        </p:nvSpPr>
        <p:spPr bwMode="auto">
          <a:xfrm>
            <a:off x="1042988" y="3789363"/>
            <a:ext cx="1225550" cy="576262"/>
          </a:xfrm>
          <a:prstGeom prst="rect">
            <a:avLst/>
          </a:prstGeom>
          <a:solidFill>
            <a:srgbClr val="FFFFFF"/>
          </a:solidFill>
          <a:ln w="9525">
            <a:solidFill>
              <a:schemeClr val="tx1"/>
            </a:solidFill>
            <a:miter lim="800000"/>
            <a:headEnd/>
            <a:tailEnd/>
          </a:ln>
        </p:spPr>
        <p:txBody>
          <a:bodyPr wrap="none" anchor="ctr"/>
          <a:lstStyle/>
          <a:p>
            <a:pPr algn="ctr"/>
            <a:r>
              <a:rPr lang="zh-CN" altLang="en-US" sz="1400" b="1">
                <a:latin typeface="Times New Roman" pitchFamily="18" charset="0"/>
              </a:rPr>
              <a:t>用预定的</a:t>
            </a:r>
            <a:r>
              <a:rPr lang="en-US" altLang="zh-CN" sz="1400" b="1">
                <a:latin typeface="Times New Roman" pitchFamily="18" charset="0"/>
              </a:rPr>
              <a:t>Hash</a:t>
            </a:r>
          </a:p>
          <a:p>
            <a:pPr algn="ctr"/>
            <a:r>
              <a:rPr lang="zh-CN" altLang="en-US" sz="1400" b="1">
                <a:latin typeface="Times New Roman" pitchFamily="18" charset="0"/>
              </a:rPr>
              <a:t>函数计算</a:t>
            </a:r>
          </a:p>
        </p:txBody>
      </p:sp>
      <p:sp>
        <p:nvSpPr>
          <p:cNvPr id="54308" name="Line 36"/>
          <p:cNvSpPr>
            <a:spLocks noChangeShapeType="1"/>
          </p:cNvSpPr>
          <p:nvPr/>
        </p:nvSpPr>
        <p:spPr bwMode="auto">
          <a:xfrm>
            <a:off x="1619250" y="4365625"/>
            <a:ext cx="0" cy="431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309" name="Text Box 37"/>
          <p:cNvSpPr txBox="1">
            <a:spLocks noChangeArrowheads="1"/>
          </p:cNvSpPr>
          <p:nvPr/>
        </p:nvSpPr>
        <p:spPr bwMode="auto">
          <a:xfrm>
            <a:off x="1835150" y="4508500"/>
            <a:ext cx="1152525" cy="338554"/>
          </a:xfrm>
          <a:prstGeom prst="rect">
            <a:avLst/>
          </a:prstGeom>
          <a:noFill/>
          <a:ln w="9525">
            <a:noFill/>
            <a:miter lim="800000"/>
            <a:headEnd/>
            <a:tailEnd/>
          </a:ln>
        </p:spPr>
        <p:txBody>
          <a:bodyPr>
            <a:spAutoFit/>
          </a:bodyPr>
          <a:lstStyle/>
          <a:p>
            <a:pPr>
              <a:spcBef>
                <a:spcPct val="50000"/>
              </a:spcBef>
            </a:pPr>
            <a:r>
              <a:rPr lang="en-US" altLang="zh-CN" sz="1400" b="1" dirty="0" smtClean="0">
                <a:latin typeface="Times New Roman" pitchFamily="18" charset="0"/>
              </a:rPr>
              <a:t>H(PW’+</a:t>
            </a:r>
            <a:r>
              <a:rPr lang="en-US" altLang="zh-CN" sz="1600" b="1" dirty="0">
                <a:solidFill>
                  <a:srgbClr val="C00000"/>
                </a:solidFill>
                <a:latin typeface="Times New Roman" pitchFamily="18" charset="0"/>
              </a:rPr>
              <a:t>R</a:t>
            </a:r>
            <a:r>
              <a:rPr lang="en-US" altLang="zh-CN" sz="1400" b="1" dirty="0">
                <a:latin typeface="Times New Roman" pitchFamily="18" charset="0"/>
              </a:rPr>
              <a:t>)</a:t>
            </a:r>
          </a:p>
        </p:txBody>
      </p:sp>
      <p:sp>
        <p:nvSpPr>
          <p:cNvPr id="54310" name="Text Box 38"/>
          <p:cNvSpPr txBox="1">
            <a:spLocks noChangeArrowheads="1"/>
          </p:cNvSpPr>
          <p:nvPr/>
        </p:nvSpPr>
        <p:spPr bwMode="auto">
          <a:xfrm>
            <a:off x="4716463" y="4508500"/>
            <a:ext cx="11525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H(PW+R)</a:t>
            </a:r>
          </a:p>
        </p:txBody>
      </p:sp>
      <p:sp>
        <p:nvSpPr>
          <p:cNvPr id="54311" name="Text Box 39"/>
          <p:cNvSpPr txBox="1">
            <a:spLocks noChangeArrowheads="1"/>
          </p:cNvSpPr>
          <p:nvPr/>
        </p:nvSpPr>
        <p:spPr bwMode="auto">
          <a:xfrm>
            <a:off x="5219700" y="3716338"/>
            <a:ext cx="5048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ID</a:t>
            </a:r>
          </a:p>
        </p:txBody>
      </p:sp>
      <p:sp>
        <p:nvSpPr>
          <p:cNvPr id="54312" name="Line 40"/>
          <p:cNvSpPr>
            <a:spLocks noChangeShapeType="1"/>
          </p:cNvSpPr>
          <p:nvPr/>
        </p:nvSpPr>
        <p:spPr bwMode="auto">
          <a:xfrm flipH="1">
            <a:off x="3851275" y="4797425"/>
            <a:ext cx="2233613"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313" name="Line 41"/>
          <p:cNvSpPr>
            <a:spLocks noChangeShapeType="1"/>
          </p:cNvSpPr>
          <p:nvPr/>
        </p:nvSpPr>
        <p:spPr bwMode="auto">
          <a:xfrm flipV="1">
            <a:off x="5724525" y="4508500"/>
            <a:ext cx="0" cy="288925"/>
          </a:xfrm>
          <a:prstGeom prst="line">
            <a:avLst/>
          </a:prstGeom>
          <a:noFill/>
          <a:ln w="9525">
            <a:solidFill>
              <a:schemeClr val="tx1"/>
            </a:solidFill>
            <a:round/>
            <a:headEnd/>
            <a:tailEnd/>
          </a:ln>
        </p:spPr>
        <p:txBody>
          <a:bodyPr wrap="none" anchor="ctr"/>
          <a:lstStyle/>
          <a:p>
            <a:endParaRPr lang="zh-CN" altLang="en-US"/>
          </a:p>
        </p:txBody>
      </p:sp>
      <p:sp>
        <p:nvSpPr>
          <p:cNvPr id="54314" name="Line 42"/>
          <p:cNvSpPr>
            <a:spLocks noChangeShapeType="1"/>
          </p:cNvSpPr>
          <p:nvPr/>
        </p:nvSpPr>
        <p:spPr bwMode="auto">
          <a:xfrm flipH="1">
            <a:off x="2484438" y="4508500"/>
            <a:ext cx="3240087" cy="0"/>
          </a:xfrm>
          <a:prstGeom prst="line">
            <a:avLst/>
          </a:prstGeom>
          <a:noFill/>
          <a:ln w="9525">
            <a:solidFill>
              <a:schemeClr val="tx1"/>
            </a:solidFill>
            <a:round/>
            <a:headEnd/>
            <a:tailEnd/>
          </a:ln>
        </p:spPr>
        <p:txBody>
          <a:bodyPr wrap="none" anchor="ctr"/>
          <a:lstStyle/>
          <a:p>
            <a:endParaRPr lang="zh-CN" altLang="en-US"/>
          </a:p>
        </p:txBody>
      </p:sp>
      <p:sp>
        <p:nvSpPr>
          <p:cNvPr id="54315" name="Line 43"/>
          <p:cNvSpPr>
            <a:spLocks noChangeShapeType="1"/>
          </p:cNvSpPr>
          <p:nvPr/>
        </p:nvSpPr>
        <p:spPr bwMode="auto">
          <a:xfrm>
            <a:off x="2484438" y="4149725"/>
            <a:ext cx="0" cy="358775"/>
          </a:xfrm>
          <a:prstGeom prst="line">
            <a:avLst/>
          </a:prstGeom>
          <a:noFill/>
          <a:ln w="9525">
            <a:solidFill>
              <a:schemeClr val="tx1"/>
            </a:solidFill>
            <a:round/>
            <a:headEnd/>
            <a:tailEnd/>
          </a:ln>
        </p:spPr>
        <p:txBody>
          <a:bodyPr wrap="none" anchor="ctr"/>
          <a:lstStyle/>
          <a:p>
            <a:endParaRPr lang="zh-CN" altLang="en-US"/>
          </a:p>
        </p:txBody>
      </p:sp>
      <p:sp>
        <p:nvSpPr>
          <p:cNvPr id="54316" name="Line 44"/>
          <p:cNvSpPr>
            <a:spLocks noChangeShapeType="1"/>
          </p:cNvSpPr>
          <p:nvPr/>
        </p:nvSpPr>
        <p:spPr bwMode="auto">
          <a:xfrm flipH="1">
            <a:off x="2268538" y="4149725"/>
            <a:ext cx="2159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317" name="Text Box 45"/>
          <p:cNvSpPr txBox="1">
            <a:spLocks noChangeArrowheads="1"/>
          </p:cNvSpPr>
          <p:nvPr/>
        </p:nvSpPr>
        <p:spPr bwMode="auto">
          <a:xfrm>
            <a:off x="5076825" y="4221163"/>
            <a:ext cx="504825" cy="369332"/>
          </a:xfrm>
          <a:prstGeom prst="rect">
            <a:avLst/>
          </a:prstGeom>
          <a:noFill/>
          <a:ln w="9525">
            <a:noFill/>
            <a:miter lim="800000"/>
            <a:headEnd/>
            <a:tailEnd/>
          </a:ln>
        </p:spPr>
        <p:txBody>
          <a:bodyPr>
            <a:spAutoFit/>
          </a:bodyPr>
          <a:lstStyle/>
          <a:p>
            <a:pPr>
              <a:spcBef>
                <a:spcPct val="50000"/>
              </a:spcBef>
            </a:pPr>
            <a:r>
              <a:rPr lang="en-US" altLang="zh-CN" sz="1800" b="1">
                <a:solidFill>
                  <a:srgbClr val="C00000"/>
                </a:solidFill>
                <a:latin typeface="Times New Roman" pitchFamily="18" charset="0"/>
              </a:rPr>
              <a:t>R</a:t>
            </a: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3930" y="3307276"/>
            <a:ext cx="5715861" cy="2215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矩形 39"/>
          <p:cNvSpPr/>
          <p:nvPr/>
        </p:nvSpPr>
        <p:spPr>
          <a:xfrm>
            <a:off x="1259632" y="5572140"/>
            <a:ext cx="7098582" cy="1200329"/>
          </a:xfrm>
          <a:prstGeom prst="rect">
            <a:avLst/>
          </a:prstGeom>
          <a:solidFill>
            <a:srgbClr val="FFFF00"/>
          </a:solidFill>
          <a:ln>
            <a:solidFill>
              <a:srgbClr val="FFFF00"/>
            </a:solidFill>
          </a:ln>
        </p:spPr>
        <p:txBody>
          <a:bodyPr wrap="square">
            <a:spAutoFit/>
          </a:bodyPr>
          <a:lstStyle/>
          <a:p>
            <a:pPr eaLnBrk="1" hangingPunct="1"/>
            <a:r>
              <a:rPr lang="zh-CN" altLang="en-US" b="1" smtClean="0">
                <a:latin typeface="宋体" pitchFamily="2" charset="-122"/>
              </a:rPr>
              <a:t>伪加长口令：</a:t>
            </a:r>
            <a:endParaRPr lang="en-US" altLang="zh-CN" b="1" smtClean="0">
              <a:latin typeface="宋体" pitchFamily="2" charset="-122"/>
            </a:endParaRPr>
          </a:p>
          <a:p>
            <a:pPr eaLnBrk="1" hangingPunct="1"/>
            <a:r>
              <a:rPr lang="zh-CN" altLang="en-US" b="1" smtClean="0">
                <a:latin typeface="宋体" pitchFamily="2" charset="-122"/>
              </a:rPr>
              <a:t>口令本身没加长，仅加长认证报文中口令长度</a:t>
            </a:r>
            <a:endParaRPr lang="en-US" altLang="zh-CN" b="1" smtClean="0">
              <a:latin typeface="宋体" pitchFamily="2" charset="-122"/>
            </a:endParaRPr>
          </a:p>
          <a:p>
            <a:pPr eaLnBrk="1" hangingPunct="1"/>
            <a:r>
              <a:rPr lang="zh-CN" altLang="en-US" b="1" smtClean="0">
                <a:latin typeface="宋体" pitchFamily="2" charset="-122"/>
              </a:rPr>
              <a:t>构造</a:t>
            </a:r>
            <a:r>
              <a:rPr lang="en-US" altLang="zh-CN" b="1" smtClean="0">
                <a:latin typeface="宋体" pitchFamily="2" charset="-122"/>
              </a:rPr>
              <a:t>PW+R</a:t>
            </a:r>
            <a:r>
              <a:rPr lang="zh-CN" altLang="en-US" b="1" smtClean="0">
                <a:latin typeface="宋体" pitchFamily="2" charset="-122"/>
              </a:rPr>
              <a:t>哈希表困难（表大，</a:t>
            </a:r>
            <a:r>
              <a:rPr lang="en-US" altLang="zh-CN" b="1" smtClean="0">
                <a:latin typeface="宋体" pitchFamily="2" charset="-122"/>
              </a:rPr>
              <a:t>R</a:t>
            </a:r>
            <a:r>
              <a:rPr lang="zh-CN" altLang="en-US" b="1" smtClean="0">
                <a:latin typeface="宋体" pitchFamily="2" charset="-122"/>
              </a:rPr>
              <a:t>随机）</a:t>
            </a:r>
            <a:endParaRPr lang="en-US" altLang="zh-CN" b="1">
              <a:latin typeface="宋体" pitchFamily="2" charset="-122"/>
            </a:endParaRPr>
          </a:p>
        </p:txBody>
      </p:sp>
    </p:spTree>
    <p:extLst>
      <p:ext uri="{BB962C8B-B14F-4D97-AF65-F5344CB8AC3E}">
        <p14:creationId xmlns:p14="http://schemas.microsoft.com/office/powerpoint/2010/main" val="8083837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mtClean="0"/>
              <a:t>在登录过程中加入不确定因素，使每次登录过程中传送的信息都不相同</a:t>
            </a:r>
            <a:endParaRPr lang="en-US" altLang="zh-CN" smtClean="0"/>
          </a:p>
          <a:p>
            <a:r>
              <a:rPr lang="zh-CN" altLang="en-US" smtClean="0"/>
              <a:t>确定</a:t>
            </a:r>
            <a:r>
              <a:rPr lang="zh-CN" altLang="en-US"/>
              <a:t>口令的方法：</a:t>
            </a:r>
            <a:r>
              <a:rPr lang="zh-CN" altLang="en-US" smtClean="0"/>
              <a:t> </a:t>
            </a:r>
          </a:p>
          <a:p>
            <a:pPr lvl="1"/>
            <a:r>
              <a:rPr lang="zh-CN" altLang="en-US" smtClean="0"/>
              <a:t>口令序列</a:t>
            </a:r>
          </a:p>
          <a:p>
            <a:pPr lvl="1"/>
            <a:r>
              <a:rPr lang="zh-CN" altLang="en-US" smtClean="0"/>
              <a:t>挑战</a:t>
            </a:r>
            <a:r>
              <a:rPr lang="en-US" altLang="zh-CN" smtClean="0"/>
              <a:t>/</a:t>
            </a:r>
            <a:r>
              <a:rPr lang="zh-CN" altLang="en-US" smtClean="0"/>
              <a:t>回答</a:t>
            </a:r>
          </a:p>
          <a:p>
            <a:pPr lvl="1"/>
            <a:r>
              <a:rPr lang="zh-CN" altLang="en-US"/>
              <a:t>时间</a:t>
            </a:r>
            <a:r>
              <a:rPr lang="zh-CN" altLang="en-US" smtClean="0"/>
              <a:t>戳</a:t>
            </a:r>
          </a:p>
        </p:txBody>
      </p:sp>
      <p:sp>
        <p:nvSpPr>
          <p:cNvPr id="3" name="标题 2"/>
          <p:cNvSpPr>
            <a:spLocks noGrp="1"/>
          </p:cNvSpPr>
          <p:nvPr>
            <p:ph type="title"/>
          </p:nvPr>
        </p:nvSpPr>
        <p:spPr/>
        <p:txBody>
          <a:bodyPr/>
          <a:lstStyle/>
          <a:p>
            <a:r>
              <a:rPr lang="zh-CN" altLang="en-US" smtClean="0"/>
              <a:t>对抗重放攻击</a:t>
            </a:r>
            <a:r>
              <a:rPr lang="en-US" altLang="zh-CN" smtClean="0"/>
              <a:t>——</a:t>
            </a:r>
            <a:r>
              <a:rPr lang="zh-CN" altLang="en-US" smtClean="0"/>
              <a:t>一次性口令 </a:t>
            </a:r>
            <a:endParaRPr lang="zh-CN" altLang="en-US"/>
          </a:p>
        </p:txBody>
      </p:sp>
    </p:spTree>
    <p:extLst>
      <p:ext uri="{BB962C8B-B14F-4D97-AF65-F5344CB8AC3E}">
        <p14:creationId xmlns:p14="http://schemas.microsoft.com/office/powerpoint/2010/main" val="677782369"/>
      </p:ext>
    </p:extLst>
  </p:cSld>
  <p:clrMapOvr>
    <a:masterClrMapping/>
  </p:clrMapOvr>
  <p:transition spd="slow">
    <p:pull/>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挑战</a:t>
            </a:r>
            <a:r>
              <a:rPr lang="en-US" altLang="zh-CN" smtClean="0"/>
              <a:t>/</a:t>
            </a:r>
            <a:r>
              <a:rPr lang="zh-CN" altLang="en-US" smtClean="0"/>
              <a:t>回答</a:t>
            </a:r>
            <a:endParaRPr lang="zh-CN" altLang="en-US"/>
          </a:p>
        </p:txBody>
      </p:sp>
      <p:grpSp>
        <p:nvGrpSpPr>
          <p:cNvPr id="5" name="组合 4"/>
          <p:cNvGrpSpPr/>
          <p:nvPr/>
        </p:nvGrpSpPr>
        <p:grpSpPr>
          <a:xfrm>
            <a:off x="1187548" y="2276872"/>
            <a:ext cx="6408788" cy="2593008"/>
            <a:chOff x="2051000" y="2084338"/>
            <a:chExt cx="6408788" cy="2593008"/>
          </a:xfrm>
        </p:grpSpPr>
        <p:sp>
          <p:nvSpPr>
            <p:cNvPr id="6" name="Rectangle 5"/>
            <p:cNvSpPr>
              <a:spLocks noChangeArrowheads="1"/>
            </p:cNvSpPr>
            <p:nvPr/>
          </p:nvSpPr>
          <p:spPr bwMode="auto">
            <a:xfrm>
              <a:off x="2627313" y="2446338"/>
              <a:ext cx="1871662" cy="1051718"/>
            </a:xfrm>
            <a:prstGeom prst="rect">
              <a:avLst/>
            </a:prstGeom>
            <a:solidFill>
              <a:srgbClr val="FFFFFF"/>
            </a:solidFill>
            <a:ln w="9525">
              <a:solidFill>
                <a:schemeClr val="tx1"/>
              </a:solidFill>
              <a:miter lim="800000"/>
              <a:headEnd/>
              <a:tailEnd/>
            </a:ln>
          </p:spPr>
          <p:txBody>
            <a:bodyPr wrap="none" anchor="ctr"/>
            <a:lstStyle/>
            <a:p>
              <a:pPr algn="ctr"/>
              <a:r>
                <a:rPr lang="zh-CN" altLang="en-US" sz="1800" b="1">
                  <a:latin typeface="Times New Roman" pitchFamily="18" charset="0"/>
                </a:rPr>
                <a:t>客户端</a:t>
              </a:r>
            </a:p>
          </p:txBody>
        </p:sp>
        <p:sp>
          <p:nvSpPr>
            <p:cNvPr id="7" name="Rectangle 6"/>
            <p:cNvSpPr>
              <a:spLocks noChangeArrowheads="1"/>
            </p:cNvSpPr>
            <p:nvPr/>
          </p:nvSpPr>
          <p:spPr bwMode="auto">
            <a:xfrm>
              <a:off x="6588125" y="2349500"/>
              <a:ext cx="1871663" cy="1368425"/>
            </a:xfrm>
            <a:prstGeom prst="rect">
              <a:avLst/>
            </a:prstGeom>
            <a:solidFill>
              <a:srgbClr val="FFFFFF"/>
            </a:solidFill>
            <a:ln w="9525">
              <a:solidFill>
                <a:schemeClr val="tx1"/>
              </a:solidFill>
              <a:miter lim="800000"/>
              <a:headEnd/>
              <a:tailEnd/>
            </a:ln>
          </p:spPr>
          <p:txBody>
            <a:bodyPr wrap="none" anchor="ctr"/>
            <a:lstStyle/>
            <a:p>
              <a:pPr algn="ctr"/>
              <a:r>
                <a:rPr lang="zh-CN" altLang="en-US" sz="1800" b="1" smtClean="0">
                  <a:latin typeface="Times New Roman" pitchFamily="18" charset="0"/>
                </a:rPr>
                <a:t>认证</a:t>
              </a:r>
              <a:endParaRPr lang="en-US" altLang="zh-CN" sz="1800" b="1" smtClean="0">
                <a:latin typeface="Times New Roman" pitchFamily="18" charset="0"/>
              </a:endParaRPr>
            </a:p>
            <a:p>
              <a:pPr algn="ctr"/>
              <a:r>
                <a:rPr lang="zh-CN" altLang="en-US" sz="1800" b="1" smtClean="0">
                  <a:latin typeface="Times New Roman" pitchFamily="18" charset="0"/>
                </a:rPr>
                <a:t>服务器</a:t>
              </a:r>
              <a:endParaRPr lang="en-US" altLang="zh-CN" sz="1800" b="1" smtClean="0">
                <a:latin typeface="Times New Roman" pitchFamily="18" charset="0"/>
              </a:endParaRPr>
            </a:p>
            <a:p>
              <a:pPr algn="ctr"/>
              <a:r>
                <a:rPr lang="en-US" altLang="zh-CN" sz="1800" b="1" smtClean="0">
                  <a:latin typeface="Times New Roman" pitchFamily="18" charset="0"/>
                </a:rPr>
                <a:t>h’=f(PW’+R)</a:t>
              </a:r>
              <a:endParaRPr lang="zh-CN" altLang="en-US" sz="1800" b="1">
                <a:latin typeface="Times New Roman" pitchFamily="18" charset="0"/>
              </a:endParaRPr>
            </a:p>
          </p:txBody>
        </p:sp>
        <p:sp>
          <p:nvSpPr>
            <p:cNvPr id="8" name="Rectangle 7"/>
            <p:cNvSpPr>
              <a:spLocks noChangeArrowheads="1"/>
            </p:cNvSpPr>
            <p:nvPr/>
          </p:nvSpPr>
          <p:spPr bwMode="auto">
            <a:xfrm>
              <a:off x="2627313" y="4101084"/>
              <a:ext cx="1871662" cy="576262"/>
            </a:xfrm>
            <a:prstGeom prst="rect">
              <a:avLst/>
            </a:prstGeom>
            <a:solidFill>
              <a:srgbClr val="FFFFFF"/>
            </a:solidFill>
            <a:ln w="9525">
              <a:solidFill>
                <a:schemeClr val="tx1"/>
              </a:solidFill>
              <a:miter lim="800000"/>
              <a:headEnd/>
              <a:tailEnd/>
            </a:ln>
          </p:spPr>
          <p:txBody>
            <a:bodyPr wrap="none" anchor="ctr"/>
            <a:lstStyle/>
            <a:p>
              <a:pPr algn="ctr"/>
              <a:r>
                <a:rPr lang="en-US" altLang="zh-CN" sz="1800" b="1" smtClean="0">
                  <a:latin typeface="Times New Roman" pitchFamily="18" charset="0"/>
                </a:rPr>
                <a:t>h=f(PW+R)</a:t>
              </a:r>
              <a:endParaRPr lang="zh-CN" altLang="en-US" sz="1800" b="1">
                <a:latin typeface="Times New Roman" pitchFamily="18" charset="0"/>
              </a:endParaRPr>
            </a:p>
          </p:txBody>
        </p:sp>
        <p:sp>
          <p:nvSpPr>
            <p:cNvPr id="9" name="Line 10"/>
            <p:cNvSpPr>
              <a:spLocks noChangeShapeType="1"/>
            </p:cNvSpPr>
            <p:nvPr/>
          </p:nvSpPr>
          <p:spPr bwMode="auto">
            <a:xfrm flipV="1">
              <a:off x="4500563" y="2614613"/>
              <a:ext cx="2087561" cy="0"/>
            </a:xfrm>
            <a:prstGeom prst="line">
              <a:avLst/>
            </a:prstGeom>
            <a:noFill/>
            <a:ln w="9525">
              <a:solidFill>
                <a:schemeClr val="tx1"/>
              </a:solidFill>
              <a:round/>
              <a:headEnd/>
              <a:tailEnd type="triangle" w="med" len="med"/>
            </a:ln>
          </p:spPr>
          <p:txBody>
            <a:bodyPr/>
            <a:lstStyle/>
            <a:p>
              <a:endParaRPr lang="zh-CN" altLang="en-US" sz="2800"/>
            </a:p>
          </p:txBody>
        </p:sp>
        <p:sp>
          <p:nvSpPr>
            <p:cNvPr id="10" name="Text Box 11"/>
            <p:cNvSpPr txBox="1">
              <a:spLocks noChangeArrowheads="1"/>
            </p:cNvSpPr>
            <p:nvPr/>
          </p:nvSpPr>
          <p:spPr bwMode="auto">
            <a:xfrm>
              <a:off x="4788024" y="2278063"/>
              <a:ext cx="1512764" cy="369332"/>
            </a:xfrm>
            <a:prstGeom prst="rect">
              <a:avLst/>
            </a:prstGeom>
            <a:noFill/>
            <a:ln w="9525">
              <a:noFill/>
              <a:miter lim="800000"/>
              <a:headEnd/>
              <a:tailEnd/>
            </a:ln>
          </p:spPr>
          <p:txBody>
            <a:bodyPr wrap="square">
              <a:spAutoFit/>
            </a:bodyPr>
            <a:lstStyle/>
            <a:p>
              <a:pPr algn="ctr">
                <a:spcBef>
                  <a:spcPct val="50000"/>
                </a:spcBef>
              </a:pPr>
              <a:r>
                <a:rPr lang="en-US" altLang="zh-CN" sz="1800" b="1" smtClean="0">
                  <a:latin typeface="Times New Roman" pitchFamily="18" charset="0"/>
                </a:rPr>
                <a:t>request</a:t>
              </a:r>
              <a:endParaRPr lang="zh-CN" altLang="en-US" sz="1800" b="1">
                <a:latin typeface="Times New Roman" pitchFamily="18" charset="0"/>
              </a:endParaRPr>
            </a:p>
          </p:txBody>
        </p:sp>
        <p:sp>
          <p:nvSpPr>
            <p:cNvPr id="11" name="Line 12"/>
            <p:cNvSpPr>
              <a:spLocks noChangeShapeType="1"/>
            </p:cNvSpPr>
            <p:nvPr/>
          </p:nvSpPr>
          <p:spPr bwMode="auto">
            <a:xfrm flipH="1">
              <a:off x="4500563" y="2997200"/>
              <a:ext cx="2087562" cy="0"/>
            </a:xfrm>
            <a:prstGeom prst="line">
              <a:avLst/>
            </a:prstGeom>
            <a:noFill/>
            <a:ln w="9525">
              <a:solidFill>
                <a:schemeClr val="tx1"/>
              </a:solidFill>
              <a:round/>
              <a:headEnd/>
              <a:tailEnd type="triangle" w="med" len="med"/>
            </a:ln>
          </p:spPr>
          <p:txBody>
            <a:bodyPr/>
            <a:lstStyle/>
            <a:p>
              <a:endParaRPr lang="zh-CN" altLang="en-US" sz="2800"/>
            </a:p>
          </p:txBody>
        </p:sp>
        <p:sp>
          <p:nvSpPr>
            <p:cNvPr id="12" name="Text Box 13"/>
            <p:cNvSpPr txBox="1">
              <a:spLocks noChangeArrowheads="1"/>
            </p:cNvSpPr>
            <p:nvPr/>
          </p:nvSpPr>
          <p:spPr bwMode="auto">
            <a:xfrm>
              <a:off x="4788024" y="2660402"/>
              <a:ext cx="1511300" cy="369332"/>
            </a:xfrm>
            <a:prstGeom prst="rect">
              <a:avLst/>
            </a:prstGeom>
            <a:noFill/>
            <a:ln w="9525">
              <a:noFill/>
              <a:miter lim="800000"/>
              <a:headEnd/>
              <a:tailEnd/>
            </a:ln>
          </p:spPr>
          <p:txBody>
            <a:bodyPr>
              <a:spAutoFit/>
            </a:bodyPr>
            <a:lstStyle/>
            <a:p>
              <a:pPr algn="ctr">
                <a:spcBef>
                  <a:spcPct val="50000"/>
                </a:spcBef>
              </a:pPr>
              <a:r>
                <a:rPr lang="zh-CN" altLang="en-US" sz="1800" b="1" smtClean="0">
                  <a:latin typeface="Times New Roman" pitchFamily="18" charset="0"/>
                </a:rPr>
                <a:t>随机数</a:t>
              </a:r>
              <a:r>
                <a:rPr lang="en-US" altLang="zh-CN" sz="1800" b="1" smtClean="0">
                  <a:latin typeface="Times New Roman" pitchFamily="18" charset="0"/>
                </a:rPr>
                <a:t>R</a:t>
              </a:r>
              <a:endParaRPr lang="zh-CN" altLang="en-US" sz="1800" b="1">
                <a:latin typeface="Times New Roman" pitchFamily="18" charset="0"/>
              </a:endParaRPr>
            </a:p>
          </p:txBody>
        </p:sp>
        <p:sp>
          <p:nvSpPr>
            <p:cNvPr id="13" name="Line 16"/>
            <p:cNvSpPr>
              <a:spLocks noChangeShapeType="1"/>
            </p:cNvSpPr>
            <p:nvPr/>
          </p:nvSpPr>
          <p:spPr bwMode="auto">
            <a:xfrm>
              <a:off x="3347864" y="3501010"/>
              <a:ext cx="0" cy="600074"/>
            </a:xfrm>
            <a:prstGeom prst="line">
              <a:avLst/>
            </a:prstGeom>
            <a:noFill/>
            <a:ln w="9525">
              <a:solidFill>
                <a:schemeClr val="tx1"/>
              </a:solidFill>
              <a:round/>
              <a:headEnd/>
              <a:tailEnd type="triangle" w="med" len="med"/>
            </a:ln>
          </p:spPr>
          <p:txBody>
            <a:bodyPr/>
            <a:lstStyle/>
            <a:p>
              <a:endParaRPr lang="zh-CN" altLang="en-US" sz="2800"/>
            </a:p>
          </p:txBody>
        </p:sp>
        <p:sp>
          <p:nvSpPr>
            <p:cNvPr id="14" name="Line 18"/>
            <p:cNvSpPr>
              <a:spLocks noChangeShapeType="1"/>
            </p:cNvSpPr>
            <p:nvPr/>
          </p:nvSpPr>
          <p:spPr bwMode="auto">
            <a:xfrm flipV="1">
              <a:off x="3635375" y="3501008"/>
              <a:ext cx="0" cy="600075"/>
            </a:xfrm>
            <a:prstGeom prst="line">
              <a:avLst/>
            </a:prstGeom>
            <a:noFill/>
            <a:ln w="9525">
              <a:solidFill>
                <a:schemeClr val="tx1"/>
              </a:solidFill>
              <a:round/>
              <a:headEnd/>
              <a:tailEnd type="triangle" w="med" len="med"/>
            </a:ln>
          </p:spPr>
          <p:txBody>
            <a:bodyPr/>
            <a:lstStyle/>
            <a:p>
              <a:endParaRPr lang="zh-CN" altLang="en-US" sz="2800"/>
            </a:p>
          </p:txBody>
        </p:sp>
        <p:sp>
          <p:nvSpPr>
            <p:cNvPr id="15" name="Text Box 19"/>
            <p:cNvSpPr txBox="1">
              <a:spLocks noChangeArrowheads="1"/>
            </p:cNvSpPr>
            <p:nvPr/>
          </p:nvSpPr>
          <p:spPr bwMode="auto">
            <a:xfrm>
              <a:off x="3708400" y="3667696"/>
              <a:ext cx="1654968" cy="369332"/>
            </a:xfrm>
            <a:prstGeom prst="rect">
              <a:avLst/>
            </a:prstGeom>
            <a:noFill/>
            <a:ln w="9525">
              <a:noFill/>
              <a:miter lim="800000"/>
              <a:headEnd/>
              <a:tailEnd/>
            </a:ln>
          </p:spPr>
          <p:txBody>
            <a:bodyPr wrap="square">
              <a:spAutoFit/>
            </a:bodyPr>
            <a:lstStyle/>
            <a:p>
              <a:pPr>
                <a:spcBef>
                  <a:spcPct val="50000"/>
                </a:spcBef>
              </a:pPr>
              <a:r>
                <a:rPr lang="zh-CN" altLang="en-US" sz="1800" b="1" smtClean="0">
                  <a:latin typeface="Times New Roman" pitchFamily="18" charset="0"/>
                </a:rPr>
                <a:t>产生</a:t>
              </a:r>
              <a:r>
                <a:rPr lang="zh-CN" altLang="en-US" sz="1800" b="1">
                  <a:latin typeface="Times New Roman" pitchFamily="18" charset="0"/>
                </a:rPr>
                <a:t>本次口令</a:t>
              </a:r>
            </a:p>
          </p:txBody>
        </p:sp>
        <p:sp>
          <p:nvSpPr>
            <p:cNvPr id="16" name="Line 20"/>
            <p:cNvSpPr>
              <a:spLocks noChangeShapeType="1"/>
            </p:cNvSpPr>
            <p:nvPr/>
          </p:nvSpPr>
          <p:spPr bwMode="auto">
            <a:xfrm>
              <a:off x="4500563" y="3430588"/>
              <a:ext cx="2087562" cy="0"/>
            </a:xfrm>
            <a:prstGeom prst="line">
              <a:avLst/>
            </a:prstGeom>
            <a:noFill/>
            <a:ln w="9525">
              <a:solidFill>
                <a:schemeClr val="tx1"/>
              </a:solidFill>
              <a:round/>
              <a:headEnd/>
              <a:tailEnd type="triangle" w="med" len="med"/>
            </a:ln>
          </p:spPr>
          <p:txBody>
            <a:bodyPr/>
            <a:lstStyle/>
            <a:p>
              <a:endParaRPr lang="zh-CN" altLang="en-US" sz="2800"/>
            </a:p>
          </p:txBody>
        </p:sp>
        <p:sp>
          <p:nvSpPr>
            <p:cNvPr id="17" name="Text Box 21"/>
            <p:cNvSpPr txBox="1">
              <a:spLocks noChangeArrowheads="1"/>
            </p:cNvSpPr>
            <p:nvPr/>
          </p:nvSpPr>
          <p:spPr bwMode="auto">
            <a:xfrm>
              <a:off x="4789488" y="3082856"/>
              <a:ext cx="1511300" cy="369332"/>
            </a:xfrm>
            <a:prstGeom prst="rect">
              <a:avLst/>
            </a:prstGeom>
            <a:noFill/>
            <a:ln w="9525">
              <a:noFill/>
              <a:miter lim="800000"/>
              <a:headEnd/>
              <a:tailEnd/>
            </a:ln>
          </p:spPr>
          <p:txBody>
            <a:bodyPr>
              <a:spAutoFit/>
            </a:bodyPr>
            <a:lstStyle/>
            <a:p>
              <a:pPr algn="ctr">
                <a:spcBef>
                  <a:spcPct val="50000"/>
                </a:spcBef>
              </a:pPr>
              <a:r>
                <a:rPr lang="en-US" altLang="zh-CN" sz="1800" b="1" smtClean="0">
                  <a:latin typeface="Times New Roman" pitchFamily="18" charset="0"/>
                </a:rPr>
                <a:t>h</a:t>
              </a:r>
              <a:endParaRPr lang="zh-CN" altLang="en-US" sz="1800" b="1">
                <a:latin typeface="Times New Roman" pitchFamily="18" charset="0"/>
              </a:endParaRPr>
            </a:p>
          </p:txBody>
        </p:sp>
        <p:sp>
          <p:nvSpPr>
            <p:cNvPr id="18" name="Line 8"/>
            <p:cNvSpPr>
              <a:spLocks noChangeShapeType="1"/>
            </p:cNvSpPr>
            <p:nvPr/>
          </p:nvSpPr>
          <p:spPr bwMode="auto">
            <a:xfrm>
              <a:off x="3563888" y="2109168"/>
              <a:ext cx="0" cy="239712"/>
            </a:xfrm>
            <a:prstGeom prst="line">
              <a:avLst/>
            </a:prstGeom>
            <a:noFill/>
            <a:ln w="9525">
              <a:solidFill>
                <a:schemeClr val="tx1"/>
              </a:solidFill>
              <a:round/>
              <a:headEnd/>
              <a:tailEnd type="triangle" w="med" len="med"/>
            </a:ln>
          </p:spPr>
          <p:txBody>
            <a:bodyPr/>
            <a:lstStyle/>
            <a:p>
              <a:endParaRPr lang="zh-CN" altLang="en-US" sz="2800"/>
            </a:p>
          </p:txBody>
        </p:sp>
        <p:sp>
          <p:nvSpPr>
            <p:cNvPr id="19" name="Text Box 9"/>
            <p:cNvSpPr txBox="1">
              <a:spLocks noChangeArrowheads="1"/>
            </p:cNvSpPr>
            <p:nvPr/>
          </p:nvSpPr>
          <p:spPr bwMode="auto">
            <a:xfrm>
              <a:off x="2051000" y="2084338"/>
              <a:ext cx="1512888" cy="369332"/>
            </a:xfrm>
            <a:prstGeom prst="rect">
              <a:avLst/>
            </a:prstGeom>
            <a:noFill/>
            <a:ln w="9525">
              <a:noFill/>
              <a:miter lim="800000"/>
              <a:headEnd/>
              <a:tailEnd/>
            </a:ln>
          </p:spPr>
          <p:txBody>
            <a:bodyPr>
              <a:spAutoFit/>
            </a:bodyPr>
            <a:lstStyle/>
            <a:p>
              <a:pPr algn="ctr">
                <a:spcBef>
                  <a:spcPct val="50000"/>
                </a:spcBef>
              </a:pPr>
              <a:r>
                <a:rPr lang="zh-CN" altLang="en-US" sz="1800" b="1" smtClean="0">
                  <a:latin typeface="Times New Roman" pitchFamily="18" charset="0"/>
                </a:rPr>
                <a:t>用户登录</a:t>
              </a:r>
              <a:r>
                <a:rPr lang="en-US" altLang="zh-CN" sz="1800" b="1" smtClean="0">
                  <a:latin typeface="Times New Roman" pitchFamily="18" charset="0"/>
                </a:rPr>
                <a:t>PW</a:t>
              </a:r>
              <a:endParaRPr lang="zh-CN" altLang="en-US" sz="1800" b="1">
                <a:latin typeface="Times New Roman" pitchFamily="18" charset="0"/>
              </a:endParaRPr>
            </a:p>
          </p:txBody>
        </p:sp>
      </p:grpSp>
      <p:sp>
        <p:nvSpPr>
          <p:cNvPr id="20" name="矩形 19"/>
          <p:cNvSpPr/>
          <p:nvPr/>
        </p:nvSpPr>
        <p:spPr>
          <a:xfrm>
            <a:off x="1208497" y="5324822"/>
            <a:ext cx="6409134" cy="584775"/>
          </a:xfrm>
          <a:prstGeom prst="rect">
            <a:avLst/>
          </a:prstGeom>
          <a:solidFill>
            <a:srgbClr val="FFFF00"/>
          </a:solidFill>
          <a:ln>
            <a:solidFill>
              <a:srgbClr val="FFFF00"/>
            </a:solidFill>
          </a:ln>
        </p:spPr>
        <p:txBody>
          <a:bodyPr wrap="square">
            <a:spAutoFit/>
          </a:bodyPr>
          <a:lstStyle/>
          <a:p>
            <a:pPr marL="365760" lvl="0" indent="-256032" algn="just" fontAlgn="auto">
              <a:spcBef>
                <a:spcPts val="400"/>
              </a:spcBef>
              <a:spcAft>
                <a:spcPts val="0"/>
              </a:spcAft>
              <a:buClr>
                <a:srgbClr val="2DA2BF"/>
              </a:buClr>
              <a:buSzPct val="68000"/>
              <a:buFont typeface="Wingdings 3"/>
              <a:buChar char=""/>
            </a:pPr>
            <a:r>
              <a:rPr kumimoji="0" lang="zh-CN" altLang="en-US" sz="3200" smtClean="0">
                <a:solidFill>
                  <a:prstClr val="black"/>
                </a:solidFill>
                <a:latin typeface="宋体" pitchFamily="2" charset="-122"/>
                <a:ea typeface="黑体" panose="02010609060101010101" pitchFamily="49" charset="-122"/>
              </a:rPr>
              <a:t>类似加盐，但每次认证盐不同</a:t>
            </a:r>
            <a:endParaRPr kumimoji="0" lang="zh-CN" altLang="en-US" sz="3200">
              <a:solidFill>
                <a:prstClr val="black"/>
              </a:solidFill>
              <a:latin typeface="宋体" pitchFamily="2" charset="-122"/>
              <a:ea typeface="黑体" panose="02010609060101010101" pitchFamily="49" charset="-122"/>
            </a:endParaRPr>
          </a:p>
        </p:txBody>
      </p:sp>
    </p:spTree>
    <p:extLst>
      <p:ext uri="{BB962C8B-B14F-4D97-AF65-F5344CB8AC3E}">
        <p14:creationId xmlns:p14="http://schemas.microsoft.com/office/powerpoint/2010/main" val="326412816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mtClean="0"/>
              <a:t>以</a:t>
            </a:r>
            <a:r>
              <a:rPr lang="zh-CN" altLang="en-US"/>
              <a:t>用户登录时间作为</a:t>
            </a:r>
            <a:r>
              <a:rPr lang="zh-CN" altLang="en-US" smtClean="0"/>
              <a:t>随机因素</a:t>
            </a:r>
            <a:r>
              <a:rPr lang="zh-CN" altLang="en-US"/>
              <a:t>，</a:t>
            </a:r>
            <a:r>
              <a:rPr lang="zh-CN" altLang="en-US" smtClean="0"/>
              <a:t>如：</a:t>
            </a:r>
            <a:endParaRPr lang="en-US" altLang="zh-CN" smtClean="0"/>
          </a:p>
          <a:p>
            <a:pPr lvl="1"/>
            <a:r>
              <a:rPr lang="zh-CN" altLang="en-US" smtClean="0"/>
              <a:t>用户计算，登录口令</a:t>
            </a:r>
            <a:r>
              <a:rPr lang="en-US" altLang="zh-CN" smtClean="0"/>
              <a:t>=hash(</a:t>
            </a:r>
            <a:r>
              <a:rPr lang="zh-CN" altLang="en-US"/>
              <a:t>用户名</a:t>
            </a:r>
            <a:r>
              <a:rPr lang="zh-CN" altLang="en-US" smtClean="0"/>
              <a:t>＋口令 </a:t>
            </a:r>
            <a:r>
              <a:rPr lang="zh-CN" altLang="en-US"/>
              <a:t>＋时间</a:t>
            </a:r>
            <a:r>
              <a:rPr lang="zh-CN" altLang="en-US" smtClean="0"/>
              <a:t>）</a:t>
            </a:r>
            <a:endParaRPr lang="en-US" altLang="zh-CN" smtClean="0"/>
          </a:p>
          <a:p>
            <a:pPr lvl="1"/>
            <a:r>
              <a:rPr lang="zh-CN" altLang="en-US" smtClean="0"/>
              <a:t>系统验证，</a:t>
            </a:r>
            <a:r>
              <a:rPr lang="en-US" altLang="zh-CN"/>
              <a:t> hash(</a:t>
            </a:r>
            <a:r>
              <a:rPr lang="zh-CN" altLang="en-US"/>
              <a:t>用户名＋口令 ＋时间）</a:t>
            </a:r>
            <a:endParaRPr lang="en-US" altLang="zh-CN" smtClean="0"/>
          </a:p>
          <a:p>
            <a:r>
              <a:rPr lang="zh-CN" altLang="en-US" smtClean="0"/>
              <a:t>要求双方</a:t>
            </a:r>
            <a:r>
              <a:rPr lang="zh-CN" altLang="en-US"/>
              <a:t>较高</a:t>
            </a:r>
            <a:r>
              <a:rPr lang="zh-CN" altLang="en-US" smtClean="0"/>
              <a:t>时间同步准确度，</a:t>
            </a:r>
            <a:r>
              <a:rPr lang="zh-CN" altLang="en-US"/>
              <a:t>一般采取以分钟为时间单位的折中办法</a:t>
            </a:r>
            <a:r>
              <a:rPr lang="zh-CN" altLang="en-US" smtClean="0"/>
              <a:t>。</a:t>
            </a:r>
            <a:r>
              <a:rPr lang="zh-CN" altLang="en-US"/>
              <a:t>　 </a:t>
            </a:r>
          </a:p>
        </p:txBody>
      </p:sp>
      <p:sp>
        <p:nvSpPr>
          <p:cNvPr id="3" name="标题 2"/>
          <p:cNvSpPr>
            <a:spLocks noGrp="1"/>
          </p:cNvSpPr>
          <p:nvPr>
            <p:ph type="title"/>
          </p:nvPr>
        </p:nvSpPr>
        <p:spPr/>
        <p:txBody>
          <a:bodyPr/>
          <a:lstStyle/>
          <a:p>
            <a:r>
              <a:rPr lang="zh-CN" altLang="en-US" smtClean="0"/>
              <a:t>时间戳</a:t>
            </a:r>
            <a:endParaRPr lang="zh-CN" altLang="en-US"/>
          </a:p>
        </p:txBody>
      </p:sp>
      <p:sp>
        <p:nvSpPr>
          <p:cNvPr id="4" name="灯片编号占位符 3"/>
          <p:cNvSpPr>
            <a:spLocks noGrp="1"/>
          </p:cNvSpPr>
          <p:nvPr>
            <p:ph type="sldNum" sz="quarter" idx="4294967295"/>
          </p:nvPr>
        </p:nvSpPr>
        <p:spPr/>
        <p:txBody>
          <a:bodyPr/>
          <a:lstStyle/>
          <a:p>
            <a:pPr>
              <a:defRPr/>
            </a:pPr>
            <a:fld id="{ABFCE6DA-D661-425D-AE6F-6414FC7C8D7B}" type="slidenum">
              <a:rPr lang="en-US" altLang="zh-CN" smtClean="0"/>
              <a:pPr>
                <a:defRPr/>
              </a:pPr>
              <a:t>186</a:t>
            </a:fld>
            <a:endParaRPr lang="en-US" altLang="zh-CN"/>
          </a:p>
        </p:txBody>
      </p:sp>
    </p:spTree>
    <p:extLst>
      <p:ext uri="{BB962C8B-B14F-4D97-AF65-F5344CB8AC3E}">
        <p14:creationId xmlns:p14="http://schemas.microsoft.com/office/powerpoint/2010/main" val="1557025090"/>
      </p:ext>
    </p:extLst>
  </p:cSld>
  <p:clrMapOvr>
    <a:masterClrMapping/>
  </p:clrMapOvr>
  <p:transition spd="slow">
    <p:pull/>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r>
              <a:rPr lang="zh-CN" altLang="en-US" smtClean="0"/>
              <a:t>基于对称密码加解</a:t>
            </a:r>
            <a:r>
              <a:rPr lang="en-US" altLang="zh-CN" smtClean="0"/>
              <a:t>/</a:t>
            </a:r>
            <a:r>
              <a:rPr lang="zh-CN" altLang="en-US" smtClean="0"/>
              <a:t>密处理构造认证协议</a:t>
            </a:r>
          </a:p>
          <a:p>
            <a:pPr lvl="1"/>
            <a:r>
              <a:rPr lang="zh-CN" altLang="en-US" smtClean="0"/>
              <a:t>通信双方共享一个对称密钥，作为认证依据</a:t>
            </a:r>
            <a:endParaRPr lang="en-US" altLang="zh-CN" smtClean="0"/>
          </a:p>
          <a:p>
            <a:pPr lvl="1"/>
            <a:r>
              <a:rPr lang="zh-CN" altLang="en-US" smtClean="0"/>
              <a:t>该密钥在询问</a:t>
            </a:r>
            <a:r>
              <a:rPr lang="en-US" altLang="zh-CN" smtClean="0"/>
              <a:t>—</a:t>
            </a:r>
            <a:r>
              <a:rPr lang="zh-CN" altLang="en-US" smtClean="0"/>
              <a:t>应答协议中处理或加密信息交换。</a:t>
            </a:r>
          </a:p>
        </p:txBody>
      </p:sp>
      <p:sp>
        <p:nvSpPr>
          <p:cNvPr id="46082" name="Rectangle 2"/>
          <p:cNvSpPr>
            <a:spLocks noGrp="1" noChangeArrowheads="1"/>
          </p:cNvSpPr>
          <p:nvPr>
            <p:ph type="title"/>
          </p:nvPr>
        </p:nvSpPr>
        <p:spPr/>
        <p:txBody>
          <a:bodyPr/>
          <a:lstStyle/>
          <a:p>
            <a:r>
              <a:rPr lang="zh-CN" altLang="en-US" smtClean="0"/>
              <a:t>采用对称密码的认证机制</a:t>
            </a:r>
            <a:endParaRPr lang="zh-CN" altLang="en-US"/>
          </a:p>
        </p:txBody>
      </p:sp>
    </p:spTree>
    <p:extLst>
      <p:ext uri="{BB962C8B-B14F-4D97-AF65-F5344CB8AC3E}">
        <p14:creationId xmlns:p14="http://schemas.microsoft.com/office/powerpoint/2010/main" val="134508215"/>
      </p:ext>
    </p:extLst>
  </p:cSld>
  <p:clrMapOvr>
    <a:masterClrMapping/>
  </p:clrMapOvr>
  <p:transition spd="slow">
    <p:pull/>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lstStyle/>
          <a:p>
            <a:r>
              <a:rPr lang="en-US" altLang="zh-CN" smtClean="0"/>
              <a:t>ISO/IEC9798-2</a:t>
            </a:r>
            <a:r>
              <a:rPr lang="zh-CN" altLang="en-US" smtClean="0"/>
              <a:t>协议，基于时间戳</a:t>
            </a:r>
          </a:p>
          <a:p>
            <a:pPr lvl="1"/>
            <a:r>
              <a:rPr lang="zh-CN" altLang="en-US" smtClean="0"/>
              <a:t>单向认证</a:t>
            </a:r>
            <a:endParaRPr lang="en-US" altLang="zh-CN" smtClean="0"/>
          </a:p>
          <a:p>
            <a:pPr lvl="1"/>
            <a:endParaRPr lang="en-US" altLang="zh-CN" smtClean="0"/>
          </a:p>
          <a:p>
            <a:pPr lvl="1"/>
            <a:endParaRPr lang="en-US" altLang="zh-CN" smtClean="0"/>
          </a:p>
          <a:p>
            <a:pPr lvl="1"/>
            <a:r>
              <a:rPr lang="zh-CN" altLang="en-US" smtClean="0"/>
              <a:t>双向认证</a:t>
            </a:r>
            <a:endParaRPr lang="en-US" altLang="zh-CN" smtClean="0"/>
          </a:p>
        </p:txBody>
      </p:sp>
      <p:sp>
        <p:nvSpPr>
          <p:cNvPr id="828418" name="Rectangle 2"/>
          <p:cNvSpPr>
            <a:spLocks noGrp="1" noChangeArrowheads="1"/>
          </p:cNvSpPr>
          <p:nvPr>
            <p:ph type="title"/>
          </p:nvPr>
        </p:nvSpPr>
        <p:spPr/>
        <p:txBody>
          <a:bodyPr/>
          <a:lstStyle/>
          <a:p>
            <a:r>
              <a:rPr lang="zh-CN" altLang="en-US" smtClean="0"/>
              <a:t>基于对称密码的认证 </a:t>
            </a:r>
            <a:endParaRPr lang="zh-CN" altLang="en-US"/>
          </a:p>
        </p:txBody>
      </p:sp>
      <p:sp>
        <p:nvSpPr>
          <p:cNvPr id="60420" name="灯片编号占位符 6"/>
          <p:cNvSpPr>
            <a:spLocks noGrp="1"/>
          </p:cNvSpPr>
          <p:nvPr>
            <p:ph type="sldNum" sz="quarter" idx="4294967295"/>
          </p:nvPr>
        </p:nvSpPr>
        <p:spPr/>
        <p:txBody>
          <a:bodyPr/>
          <a:lstStyle/>
          <a:p>
            <a:fld id="{BB5BD258-5DE5-42A7-B2F0-70050E420BB6}" type="slidenum">
              <a:rPr lang="en-US" altLang="zh-CN" smtClean="0"/>
              <a:pPr/>
              <a:t>188</a:t>
            </a:fld>
            <a:endParaRPr lang="en-US" altLang="zh-CN" smtClean="0"/>
          </a:p>
        </p:txBody>
      </p:sp>
      <p:sp>
        <p:nvSpPr>
          <p:cNvPr id="60421" name="Text Box 19"/>
          <p:cNvSpPr txBox="1">
            <a:spLocks noChangeArrowheads="1"/>
          </p:cNvSpPr>
          <p:nvPr/>
        </p:nvSpPr>
        <p:spPr bwMode="auto">
          <a:xfrm>
            <a:off x="914400" y="2132856"/>
            <a:ext cx="3810000" cy="466725"/>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smtClean="0">
                <a:latin typeface="Times New Roman" pitchFamily="18" charset="0"/>
              </a:rPr>
              <a:t>1. </a:t>
            </a:r>
            <a:r>
              <a:rPr lang="en-US" altLang="zh-CN" i="1" smtClean="0">
                <a:latin typeface="Times New Roman" pitchFamily="18" charset="0"/>
              </a:rPr>
              <a:t>A </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p>
        </p:txBody>
      </p:sp>
      <p:sp>
        <p:nvSpPr>
          <p:cNvPr id="60422" name="Text Box 20"/>
          <p:cNvSpPr txBox="1">
            <a:spLocks noChangeArrowheads="1"/>
          </p:cNvSpPr>
          <p:nvPr/>
        </p:nvSpPr>
        <p:spPr bwMode="auto">
          <a:xfrm>
            <a:off x="914400" y="3573016"/>
            <a:ext cx="3810000" cy="1014413"/>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smtClean="0">
                <a:latin typeface="Times New Roman" pitchFamily="18" charset="0"/>
              </a:rPr>
              <a:t>1. </a:t>
            </a:r>
            <a:r>
              <a:rPr lang="en-US" altLang="zh-CN" i="1" smtClean="0">
                <a:latin typeface="Times New Roman" pitchFamily="18" charset="0"/>
              </a:rPr>
              <a:t>A </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endParaRPr lang="en-US" altLang="zh-CN" i="1">
              <a:latin typeface="Times New Roman" pitchFamily="18" charset="0"/>
            </a:endParaRPr>
          </a:p>
          <a:p>
            <a:pPr marL="457200" indent="-457200">
              <a:spcBef>
                <a:spcPct val="50000"/>
              </a:spcBef>
            </a:pPr>
            <a:r>
              <a:rPr lang="en-US" altLang="zh-CN" smtClean="0">
                <a:latin typeface="Times New Roman" pitchFamily="18" charset="0"/>
                <a:sym typeface="Symbol" pitchFamily="18" charset="2"/>
              </a:rPr>
              <a:t>2. </a:t>
            </a:r>
            <a:r>
              <a:rPr lang="en-US" altLang="zh-CN" i="1" smtClean="0">
                <a:latin typeface="Times New Roman" pitchFamily="18" charset="0"/>
                <a:sym typeface="Symbol" pitchFamily="18" charset="2"/>
              </a:rPr>
              <a:t>B </a:t>
            </a:r>
            <a:r>
              <a:rPr lang="en-US" altLang="zh-CN" smtClean="0">
                <a:latin typeface="Times New Roman" pitchFamily="18" charset="0"/>
                <a:sym typeface="Symbol" pitchFamily="18" charset="2"/>
              </a:rPr>
              <a:t> </a:t>
            </a:r>
            <a:r>
              <a:rPr lang="en-US" altLang="zh-CN" i="1" smtClean="0">
                <a:latin typeface="Times New Roman" pitchFamily="18" charset="0"/>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p>
        </p:txBody>
      </p:sp>
    </p:spTree>
    <p:extLst>
      <p:ext uri="{BB962C8B-B14F-4D97-AF65-F5344CB8AC3E}">
        <p14:creationId xmlns:p14="http://schemas.microsoft.com/office/powerpoint/2010/main" val="160296640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fade">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fade">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0421"/>
                                        </p:tgtEl>
                                        <p:attrNameLst>
                                          <p:attrName>style.visibility</p:attrName>
                                        </p:attrNameLst>
                                      </p:cBhvr>
                                      <p:to>
                                        <p:strVal val="visible"/>
                                      </p:to>
                                    </p:set>
                                    <p:anim calcmode="lin" valueType="num">
                                      <p:cBhvr additive="base">
                                        <p:cTn id="17" dur="500" fill="hold"/>
                                        <p:tgtEl>
                                          <p:spTgt spid="60421"/>
                                        </p:tgtEl>
                                        <p:attrNameLst>
                                          <p:attrName>ppt_x</p:attrName>
                                        </p:attrNameLst>
                                      </p:cBhvr>
                                      <p:tavLst>
                                        <p:tav tm="0">
                                          <p:val>
                                            <p:strVal val="#ppt_x"/>
                                          </p:val>
                                        </p:tav>
                                        <p:tav tm="100000">
                                          <p:val>
                                            <p:strVal val="#ppt_x"/>
                                          </p:val>
                                        </p:tav>
                                      </p:tavLst>
                                    </p:anim>
                                    <p:anim calcmode="lin" valueType="num">
                                      <p:cBhvr additive="base">
                                        <p:cTn id="18" dur="500" fill="hold"/>
                                        <p:tgtEl>
                                          <p:spTgt spid="604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animEffect transition="in" filter="fade">
                                      <p:cBhvr>
                                        <p:cTn id="23" dur="500"/>
                                        <p:tgtEl>
                                          <p:spTgt spid="604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0422"/>
                                        </p:tgtEl>
                                        <p:attrNameLst>
                                          <p:attrName>style.visibility</p:attrName>
                                        </p:attrNameLst>
                                      </p:cBhvr>
                                      <p:to>
                                        <p:strVal val="visible"/>
                                      </p:to>
                                    </p:set>
                                    <p:anim calcmode="lin" valueType="num">
                                      <p:cBhvr additive="base">
                                        <p:cTn id="28" dur="500" fill="hold"/>
                                        <p:tgtEl>
                                          <p:spTgt spid="60422"/>
                                        </p:tgtEl>
                                        <p:attrNameLst>
                                          <p:attrName>ppt_x</p:attrName>
                                        </p:attrNameLst>
                                      </p:cBhvr>
                                      <p:tavLst>
                                        <p:tav tm="0">
                                          <p:val>
                                            <p:strVal val="#ppt_x"/>
                                          </p:val>
                                        </p:tav>
                                        <p:tav tm="100000">
                                          <p:val>
                                            <p:strVal val="#ppt_x"/>
                                          </p:val>
                                        </p:tav>
                                      </p:tavLst>
                                    </p:anim>
                                    <p:anim calcmode="lin" valueType="num">
                                      <p:cBhvr additive="base">
                                        <p:cTn id="29" dur="500" fill="hold"/>
                                        <p:tgtEl>
                                          <p:spTgt spid="60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p:bldP spid="60421" grpId="0" animBg="1"/>
      <p:bldP spid="60422" grpId="0" animBg="1"/>
    </p:bldLst>
  </p:timing>
</p:sld>
</file>

<file path=ppt/slides/slide1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normAutofit/>
          </a:bodyPr>
          <a:lstStyle/>
          <a:p>
            <a:r>
              <a:rPr lang="en-US" altLang="zh-CN" smtClean="0"/>
              <a:t>ISO/IEC9798-2</a:t>
            </a:r>
            <a:r>
              <a:rPr lang="zh-CN" altLang="en-US" smtClean="0"/>
              <a:t>协议，基于一次性</a:t>
            </a:r>
            <a:r>
              <a:rPr lang="zh-CN" altLang="en-US"/>
              <a:t>随机数</a:t>
            </a:r>
            <a:endParaRPr lang="zh-CN" altLang="en-US" smtClean="0"/>
          </a:p>
          <a:p>
            <a:pPr lvl="1"/>
            <a:r>
              <a:rPr lang="zh-CN" altLang="en-US" smtClean="0"/>
              <a:t>单向认证</a:t>
            </a:r>
            <a:endParaRPr lang="en-US" altLang="zh-CN" smtClean="0"/>
          </a:p>
          <a:p>
            <a:pPr lvl="1"/>
            <a:endParaRPr lang="en-US" altLang="zh-CN" smtClean="0"/>
          </a:p>
          <a:p>
            <a:pPr lvl="1"/>
            <a:endParaRPr lang="en-US" altLang="zh-CN" smtClean="0"/>
          </a:p>
          <a:p>
            <a:pPr lvl="1"/>
            <a:endParaRPr lang="en-US" altLang="zh-CN" smtClean="0"/>
          </a:p>
          <a:p>
            <a:pPr lvl="1"/>
            <a:r>
              <a:rPr lang="zh-CN" altLang="en-US" smtClean="0"/>
              <a:t>双向认证</a:t>
            </a:r>
            <a:endParaRPr lang="en-US" altLang="zh-CN" smtClean="0"/>
          </a:p>
        </p:txBody>
      </p:sp>
      <p:sp>
        <p:nvSpPr>
          <p:cNvPr id="830466" name="Rectangle 2"/>
          <p:cNvSpPr>
            <a:spLocks noGrp="1" noChangeArrowheads="1"/>
          </p:cNvSpPr>
          <p:nvPr>
            <p:ph type="title"/>
          </p:nvPr>
        </p:nvSpPr>
        <p:spPr/>
        <p:txBody>
          <a:bodyPr/>
          <a:lstStyle/>
          <a:p>
            <a:r>
              <a:rPr lang="zh-CN" altLang="en-US" smtClean="0"/>
              <a:t>基于对称密码的认证 </a:t>
            </a:r>
            <a:endParaRPr lang="zh-CN" altLang="en-US"/>
          </a:p>
        </p:txBody>
      </p:sp>
      <p:sp>
        <p:nvSpPr>
          <p:cNvPr id="61444" name="灯片编号占位符 6"/>
          <p:cNvSpPr>
            <a:spLocks noGrp="1"/>
          </p:cNvSpPr>
          <p:nvPr>
            <p:ph type="sldNum" sz="quarter" idx="4294967295"/>
          </p:nvPr>
        </p:nvSpPr>
        <p:spPr/>
        <p:txBody>
          <a:bodyPr/>
          <a:lstStyle/>
          <a:p>
            <a:fld id="{1E60AC8B-19D9-41BE-9377-036297B0C538}" type="slidenum">
              <a:rPr lang="en-US" altLang="zh-CN" smtClean="0"/>
              <a:pPr/>
              <a:t>189</a:t>
            </a:fld>
            <a:endParaRPr lang="en-US" altLang="zh-CN" smtClean="0"/>
          </a:p>
        </p:txBody>
      </p:sp>
      <p:sp>
        <p:nvSpPr>
          <p:cNvPr id="61445" name="Text Box 6"/>
          <p:cNvSpPr txBox="1">
            <a:spLocks noChangeArrowheads="1"/>
          </p:cNvSpPr>
          <p:nvPr/>
        </p:nvSpPr>
        <p:spPr bwMode="auto">
          <a:xfrm>
            <a:off x="1043608" y="2132856"/>
            <a:ext cx="3962400" cy="1014413"/>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sym typeface="Symbol" pitchFamily="18" charset="2"/>
              </a:rPr>
              <a:t>1. </a:t>
            </a:r>
            <a:r>
              <a:rPr lang="en-US" altLang="zh-CN" i="1">
                <a:latin typeface="Times New Roman" pitchFamily="18" charset="0"/>
                <a:sym typeface="Symbol" pitchFamily="18" charset="2"/>
              </a:rPr>
              <a:t>B</a:t>
            </a:r>
            <a:r>
              <a:rPr lang="en-US" altLang="zh-CN" i="1">
                <a:latin typeface="Times New Roman" pitchFamily="18" charset="0"/>
              </a:rPr>
              <a:t> </a:t>
            </a:r>
            <a:r>
              <a:rPr lang="en-US" altLang="zh-CN">
                <a:latin typeface="Times New Roman" pitchFamily="18" charset="0"/>
                <a:sym typeface="Symbol" pitchFamily="18" charset="2"/>
              </a:rPr>
              <a:t> </a:t>
            </a:r>
            <a:r>
              <a:rPr lang="en-US" altLang="zh-CN" i="1" smtClean="0">
                <a:latin typeface="Times New Roman" pitchFamily="18" charset="0"/>
              </a:rPr>
              <a:t>A</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endParaRPr lang="en-US" altLang="zh-CN" i="1" baseline="-25000">
              <a:latin typeface="Times New Roman" pitchFamily="18" charset="0"/>
              <a:sym typeface="Symbol" pitchFamily="18" charset="2"/>
            </a:endParaRPr>
          </a:p>
          <a:p>
            <a:pPr marL="457200" indent="-457200">
              <a:spcBef>
                <a:spcPct val="50000"/>
              </a:spcBef>
            </a:pPr>
            <a:r>
              <a:rPr lang="en-US" altLang="zh-CN">
                <a:latin typeface="Times New Roman" pitchFamily="18" charset="0"/>
              </a:rPr>
              <a:t>2. </a:t>
            </a:r>
            <a:r>
              <a:rPr lang="en-US" altLang="zh-CN" i="1" smtClean="0">
                <a:latin typeface="Times New Roman" pitchFamily="18" charset="0"/>
              </a:rPr>
              <a:t>A </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smtClean="0">
                <a:latin typeface="Times New Roman" pitchFamily="18" charset="0"/>
                <a:sym typeface="Symbol" pitchFamily="18" charset="2"/>
              </a:rPr>
              <a:t>{</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p>
        </p:txBody>
      </p:sp>
      <p:sp>
        <p:nvSpPr>
          <p:cNvPr id="61446" name="Text Box 7"/>
          <p:cNvSpPr txBox="1">
            <a:spLocks noChangeArrowheads="1"/>
          </p:cNvSpPr>
          <p:nvPr/>
        </p:nvSpPr>
        <p:spPr bwMode="auto">
          <a:xfrm>
            <a:off x="914400" y="3907255"/>
            <a:ext cx="3962400" cy="1562100"/>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sym typeface="Symbol" pitchFamily="18" charset="2"/>
              </a:rPr>
              <a:t>1. </a:t>
            </a:r>
            <a:r>
              <a:rPr lang="en-US" altLang="zh-CN" i="1">
                <a:latin typeface="Times New Roman" pitchFamily="18" charset="0"/>
                <a:sym typeface="Symbol" pitchFamily="18" charset="2"/>
              </a:rPr>
              <a:t>B</a:t>
            </a:r>
            <a:r>
              <a:rPr lang="en-US" altLang="zh-CN" i="1">
                <a:latin typeface="Times New Roman" pitchFamily="18" charset="0"/>
              </a:rPr>
              <a:t> </a:t>
            </a:r>
            <a:r>
              <a:rPr lang="en-US" altLang="zh-CN">
                <a:latin typeface="Times New Roman" pitchFamily="18" charset="0"/>
                <a:sym typeface="Symbol" pitchFamily="18" charset="2"/>
              </a:rPr>
              <a:t> </a:t>
            </a:r>
            <a:r>
              <a:rPr lang="en-US" altLang="zh-CN" i="1" smtClean="0">
                <a:latin typeface="Times New Roman" pitchFamily="18" charset="0"/>
              </a:rPr>
              <a:t>A</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endParaRPr lang="en-US" altLang="zh-CN" i="1" baseline="-25000">
              <a:latin typeface="Times New Roman" pitchFamily="18" charset="0"/>
              <a:sym typeface="Symbol" pitchFamily="18" charset="2"/>
            </a:endParaRPr>
          </a:p>
          <a:p>
            <a:pPr marL="457200" indent="-457200">
              <a:spcBef>
                <a:spcPct val="50000"/>
              </a:spcBef>
            </a:pPr>
            <a:r>
              <a:rPr lang="en-US" altLang="zh-CN">
                <a:latin typeface="Times New Roman" pitchFamily="18" charset="0"/>
              </a:rPr>
              <a:t>2. </a:t>
            </a:r>
            <a:r>
              <a:rPr lang="en-US" altLang="zh-CN" i="1" smtClean="0">
                <a:latin typeface="Times New Roman" pitchFamily="18" charset="0"/>
              </a:rPr>
              <a:t>A </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smtClean="0">
                <a:latin typeface="Times New Roman" pitchFamily="18" charset="0"/>
                <a:sym typeface="Symbol" pitchFamily="18" charset="2"/>
              </a:rPr>
              <a:t>{</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endParaRPr lang="en-US" altLang="zh-CN">
              <a:latin typeface="Times New Roman" pitchFamily="18" charset="0"/>
              <a:sym typeface="Symbol" pitchFamily="18" charset="2"/>
            </a:endParaRPr>
          </a:p>
          <a:p>
            <a:pPr marL="457200" indent="-457200">
              <a:spcBef>
                <a:spcPct val="50000"/>
              </a:spcBef>
            </a:pPr>
            <a:r>
              <a:rPr lang="en-US" altLang="zh-CN">
                <a:latin typeface="Times New Roman" pitchFamily="18" charset="0"/>
              </a:rPr>
              <a:t>3. </a:t>
            </a:r>
            <a:r>
              <a:rPr lang="en-US" altLang="zh-CN" i="1" smtClean="0">
                <a:latin typeface="Times New Roman" pitchFamily="18" charset="0"/>
                <a:sym typeface="Symbol" pitchFamily="18" charset="2"/>
              </a:rPr>
              <a:t>B </a:t>
            </a:r>
            <a:r>
              <a:rPr lang="en-US" altLang="zh-CN" smtClean="0">
                <a:latin typeface="Times New Roman" pitchFamily="18" charset="0"/>
                <a:sym typeface="Symbol" pitchFamily="18" charset="2"/>
              </a:rPr>
              <a:t> </a:t>
            </a:r>
            <a:r>
              <a:rPr lang="en-US" altLang="zh-CN" i="1" smtClean="0">
                <a:latin typeface="Times New Roman" pitchFamily="18" charset="0"/>
              </a:rPr>
              <a:t>A</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A</a:t>
            </a:r>
            <a:r>
              <a:rPr lang="en-US" altLang="zh-CN" smtClean="0">
                <a:latin typeface="Times New Roman" pitchFamily="18" charset="0"/>
                <a:sym typeface="Symbol" pitchFamily="18" charset="2"/>
              </a:rPr>
              <a:t>}</a:t>
            </a:r>
            <a:r>
              <a:rPr lang="en-US" altLang="zh-CN" i="1" baseline="-10000" smtClean="0">
                <a:latin typeface="Times New Roman" pitchFamily="18" charset="0"/>
                <a:sym typeface="Symbol" pitchFamily="18" charset="2"/>
              </a:rPr>
              <a:t>K</a:t>
            </a:r>
            <a:r>
              <a:rPr lang="en-US" altLang="zh-CN" i="1" baseline="-25000" smtClean="0">
                <a:latin typeface="Times New Roman" pitchFamily="18" charset="0"/>
                <a:sym typeface="Symbol" pitchFamily="18" charset="2"/>
              </a:rPr>
              <a:t>AB</a:t>
            </a:r>
            <a:endParaRPr lang="en-US" altLang="zh-CN" i="1" baseline="-25000">
              <a:latin typeface="Times New Roman" pitchFamily="18" charset="0"/>
              <a:sym typeface="Symbol" pitchFamily="18" charset="2"/>
            </a:endParaRPr>
          </a:p>
        </p:txBody>
      </p:sp>
    </p:spTree>
    <p:extLst>
      <p:ext uri="{BB962C8B-B14F-4D97-AF65-F5344CB8AC3E}">
        <p14:creationId xmlns:p14="http://schemas.microsoft.com/office/powerpoint/2010/main" val="114820528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fade">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fade">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anim calcmode="lin" valueType="num">
                                      <p:cBhvr additive="base">
                                        <p:cTn id="17" dur="500" fill="hold"/>
                                        <p:tgtEl>
                                          <p:spTgt spid="61445"/>
                                        </p:tgtEl>
                                        <p:attrNameLst>
                                          <p:attrName>ppt_x</p:attrName>
                                        </p:attrNameLst>
                                      </p:cBhvr>
                                      <p:tavLst>
                                        <p:tav tm="0">
                                          <p:val>
                                            <p:strVal val="#ppt_x"/>
                                          </p:val>
                                        </p:tav>
                                        <p:tav tm="100000">
                                          <p:val>
                                            <p:strVal val="#ppt_x"/>
                                          </p:val>
                                        </p:tav>
                                      </p:tavLst>
                                    </p:anim>
                                    <p:anim calcmode="lin" valueType="num">
                                      <p:cBhvr additive="base">
                                        <p:cTn id="18"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animEffect transition="in" filter="fade">
                                      <p:cBhvr>
                                        <p:cTn id="23" dur="500"/>
                                        <p:tgtEl>
                                          <p:spTgt spid="6144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1446"/>
                                        </p:tgtEl>
                                        <p:attrNameLst>
                                          <p:attrName>style.visibility</p:attrName>
                                        </p:attrNameLst>
                                      </p:cBhvr>
                                      <p:to>
                                        <p:strVal val="visible"/>
                                      </p:to>
                                    </p:set>
                                    <p:anim calcmode="lin" valueType="num">
                                      <p:cBhvr additive="base">
                                        <p:cTn id="28" dur="500" fill="hold"/>
                                        <p:tgtEl>
                                          <p:spTgt spid="61446"/>
                                        </p:tgtEl>
                                        <p:attrNameLst>
                                          <p:attrName>ppt_x</p:attrName>
                                        </p:attrNameLst>
                                      </p:cBhvr>
                                      <p:tavLst>
                                        <p:tav tm="0">
                                          <p:val>
                                            <p:strVal val="#ppt_x"/>
                                          </p:val>
                                        </p:tav>
                                        <p:tav tm="100000">
                                          <p:val>
                                            <p:strVal val="#ppt_x"/>
                                          </p:val>
                                        </p:tav>
                                      </p:tavLst>
                                    </p:anim>
                                    <p:anim calcmode="lin" valueType="num">
                                      <p:cBhvr additive="base">
                                        <p:cTn id="29"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p:bldP spid="61445" grpId="0" animBg="1"/>
      <p:bldP spid="614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type="body" idx="1"/>
          </p:nvPr>
        </p:nvSpPr>
        <p:spPr/>
        <p:txBody>
          <a:bodyPr>
            <a:normAutofit fontScale="92500"/>
          </a:bodyPr>
          <a:lstStyle/>
          <a:p>
            <a:r>
              <a:rPr lang="zh-CN" altLang="en-US" dirty="0" smtClean="0"/>
              <a:t>核心</a:t>
            </a:r>
            <a:r>
              <a:rPr lang="zh-CN" altLang="en-US" dirty="0"/>
              <a:t>思想：纵深防御战略（</a:t>
            </a:r>
            <a:r>
              <a:rPr lang="en-US" altLang="zh-CN" dirty="0"/>
              <a:t>Defense in Depth</a:t>
            </a:r>
            <a:r>
              <a:rPr lang="zh-CN" altLang="en-US" dirty="0" smtClean="0"/>
              <a:t>）</a:t>
            </a:r>
            <a:endParaRPr lang="en-US" altLang="zh-CN" dirty="0" smtClean="0"/>
          </a:p>
          <a:p>
            <a:pPr lvl="1"/>
            <a:r>
              <a:rPr lang="zh-CN" altLang="en-US" dirty="0" smtClean="0"/>
              <a:t>多层次、纵深安全措施</a:t>
            </a:r>
            <a:r>
              <a:rPr lang="zh-CN" altLang="en-US" dirty="0"/>
              <a:t>来保障用户信息及信息系统的</a:t>
            </a:r>
            <a:r>
              <a:rPr lang="zh-CN" altLang="en-US" dirty="0" smtClean="0"/>
              <a:t>安全。</a:t>
            </a:r>
            <a:endParaRPr lang="en-US" altLang="zh-CN" dirty="0" smtClean="0"/>
          </a:p>
          <a:p>
            <a:pPr lvl="1"/>
            <a:r>
              <a:rPr lang="zh-CN" altLang="en-US" dirty="0" smtClean="0"/>
              <a:t>人</a:t>
            </a:r>
            <a:r>
              <a:rPr lang="zh-CN" altLang="en-US" dirty="0"/>
              <a:t>、技术和操作是三个主要核心</a:t>
            </a:r>
            <a:r>
              <a:rPr lang="zh-CN" altLang="en-US" dirty="0" smtClean="0"/>
              <a:t>因素。</a:t>
            </a:r>
            <a:r>
              <a:rPr lang="zh-CN" altLang="en-US" dirty="0"/>
              <a:t> </a:t>
            </a:r>
            <a:endParaRPr lang="en-US" altLang="zh-CN" dirty="0" smtClean="0"/>
          </a:p>
          <a:p>
            <a:r>
              <a:rPr lang="zh-CN" altLang="en-US" dirty="0" smtClean="0"/>
              <a:t>技术</a:t>
            </a:r>
            <a:r>
              <a:rPr lang="zh-CN" altLang="en-US" dirty="0"/>
              <a:t>层面划分成了四个技术框架焦点域</a:t>
            </a:r>
            <a:r>
              <a:rPr lang="zh-CN" altLang="en-US" dirty="0" smtClean="0"/>
              <a:t>：</a:t>
            </a:r>
            <a:endParaRPr lang="en-US" altLang="zh-CN" dirty="0" smtClean="0"/>
          </a:p>
          <a:p>
            <a:pPr lvl="1"/>
            <a:r>
              <a:rPr lang="zh-CN" altLang="en-US" dirty="0"/>
              <a:t>本地</a:t>
            </a:r>
            <a:r>
              <a:rPr lang="zh-CN" altLang="en-US" dirty="0" smtClean="0"/>
              <a:t>计算环境：服务器、客户端、数据库等</a:t>
            </a:r>
            <a:endParaRPr lang="en-US" altLang="zh-CN" dirty="0" smtClean="0"/>
          </a:p>
          <a:p>
            <a:pPr lvl="1"/>
            <a:r>
              <a:rPr lang="zh-CN" altLang="en-US" dirty="0" smtClean="0"/>
              <a:t>网络</a:t>
            </a:r>
            <a:r>
              <a:rPr lang="zh-CN" altLang="en-US" dirty="0"/>
              <a:t>和基础</a:t>
            </a:r>
            <a:r>
              <a:rPr lang="zh-CN" altLang="en-US" dirty="0" smtClean="0"/>
              <a:t>设施：局域、城域、广域网，路由、交换机等</a:t>
            </a:r>
            <a:endParaRPr lang="en-US" altLang="zh-CN" dirty="0" smtClean="0"/>
          </a:p>
          <a:p>
            <a:pPr lvl="1"/>
            <a:r>
              <a:rPr lang="zh-CN" altLang="en-US" dirty="0" smtClean="0"/>
              <a:t>区域边界：不同安全域交换的部门</a:t>
            </a:r>
            <a:endParaRPr lang="en-US" altLang="zh-CN" dirty="0" smtClean="0"/>
          </a:p>
          <a:p>
            <a:pPr lvl="1"/>
            <a:r>
              <a:rPr lang="zh-CN" altLang="en-US" dirty="0" smtClean="0"/>
              <a:t>支撑</a:t>
            </a:r>
            <a:r>
              <a:rPr lang="zh-CN" altLang="en-US" dirty="0"/>
              <a:t>性基础设施：密钥管理基础设施（</a:t>
            </a:r>
            <a:r>
              <a:rPr lang="en-US" altLang="zh-CN" dirty="0"/>
              <a:t>KMI</a:t>
            </a:r>
            <a:r>
              <a:rPr lang="zh-CN" altLang="en-US" dirty="0"/>
              <a:t>）</a:t>
            </a:r>
            <a:r>
              <a:rPr lang="en-US" altLang="zh-CN" dirty="0"/>
              <a:t>/</a:t>
            </a:r>
            <a:r>
              <a:rPr lang="zh-CN" altLang="en-US" dirty="0"/>
              <a:t>公钥基础设施（</a:t>
            </a:r>
            <a:r>
              <a:rPr lang="en-US" altLang="zh-CN" dirty="0"/>
              <a:t>PKI</a:t>
            </a:r>
            <a:r>
              <a:rPr lang="zh-CN" altLang="en-US" dirty="0"/>
              <a:t>）和检测与响应基础</a:t>
            </a:r>
            <a:r>
              <a:rPr lang="zh-CN" altLang="en-US" dirty="0" smtClean="0"/>
              <a:t>设施</a:t>
            </a:r>
            <a:endParaRPr lang="en-US" altLang="zh-CN" dirty="0" smtClean="0"/>
          </a:p>
        </p:txBody>
      </p:sp>
      <p:sp>
        <p:nvSpPr>
          <p:cNvPr id="133122" name="Rectangle 2"/>
          <p:cNvSpPr>
            <a:spLocks noGrp="1" noChangeArrowheads="1"/>
          </p:cNvSpPr>
          <p:nvPr>
            <p:ph type="title"/>
          </p:nvPr>
        </p:nvSpPr>
        <p:spPr/>
        <p:txBody>
          <a:bodyPr/>
          <a:lstStyle/>
          <a:p>
            <a:r>
              <a:rPr lang="en-US" altLang="zh-CN" dirty="0" smtClean="0"/>
              <a:t>IA</a:t>
            </a:r>
            <a:r>
              <a:rPr lang="zh-CN" altLang="en-US" dirty="0" smtClean="0"/>
              <a:t>信息保障体系</a:t>
            </a:r>
            <a:endParaRPr lang="zh-CN" altLang="en-US" dirty="0"/>
          </a:p>
        </p:txBody>
      </p:sp>
    </p:spTree>
    <p:extLst>
      <p:ext uri="{BB962C8B-B14F-4D97-AF65-F5344CB8AC3E}">
        <p14:creationId xmlns:p14="http://schemas.microsoft.com/office/powerpoint/2010/main" val="1926288413"/>
      </p:ext>
    </p:extLst>
  </p:cSld>
  <p:clrMapOvr>
    <a:masterClrMapping/>
  </p:clrMapOvr>
  <p:transition spd="slow">
    <p:pull/>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21" name="Rectangle 29"/>
          <p:cNvSpPr>
            <a:spLocks noGrp="1" noChangeArrowheads="1"/>
          </p:cNvSpPr>
          <p:nvPr>
            <p:ph idx="1"/>
          </p:nvPr>
        </p:nvSpPr>
        <p:spPr/>
        <p:txBody>
          <a:bodyPr/>
          <a:lstStyle/>
          <a:p>
            <a:r>
              <a:rPr lang="zh-CN" altLang="en-US" smtClean="0"/>
              <a:t>旧的会话密钥仍有用－解决方案：时戳</a:t>
            </a:r>
            <a:endParaRPr lang="zh-CN" altLang="en-US"/>
          </a:p>
        </p:txBody>
      </p:sp>
      <p:sp>
        <p:nvSpPr>
          <p:cNvPr id="238594" name="Rectangle 2"/>
          <p:cNvSpPr>
            <a:spLocks noGrp="1" noChangeArrowheads="1"/>
          </p:cNvSpPr>
          <p:nvPr>
            <p:ph type="title"/>
          </p:nvPr>
        </p:nvSpPr>
        <p:spPr/>
        <p:txBody>
          <a:bodyPr>
            <a:normAutofit/>
          </a:bodyPr>
          <a:lstStyle/>
          <a:p>
            <a:r>
              <a:rPr lang="en-US" altLang="zh-CN" smtClean="0"/>
              <a:t>Needham</a:t>
            </a:r>
            <a:r>
              <a:rPr lang="zh-CN" altLang="en-US" smtClean="0"/>
              <a:t>－</a:t>
            </a:r>
            <a:r>
              <a:rPr lang="en-US" altLang="zh-CN" smtClean="0"/>
              <a:t>Schroeder</a:t>
            </a:r>
            <a:r>
              <a:rPr lang="zh-CN" altLang="en-US" smtClean="0"/>
              <a:t>协议补充方案</a:t>
            </a:r>
            <a:endParaRPr lang="zh-CN" altLang="en-US"/>
          </a:p>
        </p:txBody>
      </p:sp>
      <p:grpSp>
        <p:nvGrpSpPr>
          <p:cNvPr id="238595" name="Group 3"/>
          <p:cNvGrpSpPr>
            <a:grpSpLocks/>
          </p:cNvGrpSpPr>
          <p:nvPr/>
        </p:nvGrpSpPr>
        <p:grpSpPr bwMode="auto">
          <a:xfrm>
            <a:off x="4140200" y="2492375"/>
            <a:ext cx="603250" cy="604838"/>
            <a:chOff x="229" y="1077"/>
            <a:chExt cx="380" cy="517"/>
          </a:xfrm>
        </p:grpSpPr>
        <p:pic>
          <p:nvPicPr>
            <p:cNvPr id="238596"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7"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8598" name="Group 6"/>
          <p:cNvGrpSpPr>
            <a:grpSpLocks/>
          </p:cNvGrpSpPr>
          <p:nvPr/>
        </p:nvGrpSpPr>
        <p:grpSpPr bwMode="auto">
          <a:xfrm>
            <a:off x="6732588" y="4725988"/>
            <a:ext cx="603250" cy="604837"/>
            <a:chOff x="229" y="1077"/>
            <a:chExt cx="380" cy="517"/>
          </a:xfrm>
        </p:grpSpPr>
        <p:pic>
          <p:nvPicPr>
            <p:cNvPr id="238599"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0"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8601" name="Group 9"/>
          <p:cNvGrpSpPr>
            <a:grpSpLocks/>
          </p:cNvGrpSpPr>
          <p:nvPr/>
        </p:nvGrpSpPr>
        <p:grpSpPr bwMode="auto">
          <a:xfrm>
            <a:off x="1404938" y="4652963"/>
            <a:ext cx="603250" cy="604837"/>
            <a:chOff x="229" y="1077"/>
            <a:chExt cx="380" cy="517"/>
          </a:xfrm>
        </p:grpSpPr>
        <p:pic>
          <p:nvPicPr>
            <p:cNvPr id="238602"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8604" name="Text Box 12"/>
          <p:cNvSpPr txBox="1">
            <a:spLocks noChangeArrowheads="1"/>
          </p:cNvSpPr>
          <p:nvPr/>
        </p:nvSpPr>
        <p:spPr bwMode="auto">
          <a:xfrm>
            <a:off x="1116013" y="5229225"/>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Alice (A)</a:t>
            </a:r>
          </a:p>
        </p:txBody>
      </p:sp>
      <p:sp>
        <p:nvSpPr>
          <p:cNvPr id="238605" name="Text Box 13"/>
          <p:cNvSpPr txBox="1">
            <a:spLocks noChangeArrowheads="1"/>
          </p:cNvSpPr>
          <p:nvPr/>
        </p:nvSpPr>
        <p:spPr bwMode="auto">
          <a:xfrm>
            <a:off x="6589713" y="53736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Bob (B)</a:t>
            </a:r>
          </a:p>
        </p:txBody>
      </p:sp>
      <p:sp>
        <p:nvSpPr>
          <p:cNvPr id="238606" name="Text Box 14"/>
          <p:cNvSpPr txBox="1">
            <a:spLocks noChangeArrowheads="1"/>
          </p:cNvSpPr>
          <p:nvPr/>
        </p:nvSpPr>
        <p:spPr bwMode="auto">
          <a:xfrm>
            <a:off x="3852863" y="30686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solidFill>
                  <a:srgbClr val="CC0000"/>
                </a:solidFill>
                <a:latin typeface="Arial" pitchFamily="34" charset="0"/>
              </a:rPr>
              <a:t>Trent (T)</a:t>
            </a:r>
          </a:p>
        </p:txBody>
      </p:sp>
      <p:sp>
        <p:nvSpPr>
          <p:cNvPr id="238607" name="Line 15"/>
          <p:cNvSpPr>
            <a:spLocks noChangeShapeType="1"/>
          </p:cNvSpPr>
          <p:nvPr/>
        </p:nvSpPr>
        <p:spPr bwMode="auto">
          <a:xfrm flipV="1">
            <a:off x="1620838" y="2925763"/>
            <a:ext cx="2303462" cy="172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08" name="Text Box 16"/>
          <p:cNvSpPr txBox="1">
            <a:spLocks noChangeArrowheads="1"/>
          </p:cNvSpPr>
          <p:nvPr/>
        </p:nvSpPr>
        <p:spPr bwMode="auto">
          <a:xfrm rot="-2282823">
            <a:off x="1692275" y="3573463"/>
            <a:ext cx="1296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A, B, R</a:t>
            </a:r>
            <a:r>
              <a:rPr kumimoji="0" lang="en-US" altLang="zh-CN" sz="1800" baseline="-25000">
                <a:latin typeface="Arial" pitchFamily="34" charset="0"/>
              </a:rPr>
              <a:t>A</a:t>
            </a:r>
          </a:p>
        </p:txBody>
      </p:sp>
      <p:sp>
        <p:nvSpPr>
          <p:cNvPr id="238609" name="Line 17"/>
          <p:cNvSpPr>
            <a:spLocks noChangeShapeType="1"/>
          </p:cNvSpPr>
          <p:nvPr/>
        </p:nvSpPr>
        <p:spPr bwMode="auto">
          <a:xfrm flipH="1">
            <a:off x="2124075" y="3357563"/>
            <a:ext cx="1800225" cy="143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0" name="Text Box 18"/>
          <p:cNvSpPr txBox="1">
            <a:spLocks noChangeArrowheads="1"/>
          </p:cNvSpPr>
          <p:nvPr/>
        </p:nvSpPr>
        <p:spPr bwMode="auto">
          <a:xfrm rot="-2420035">
            <a:off x="2124075" y="39338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E</a:t>
            </a:r>
            <a:r>
              <a:rPr kumimoji="0" lang="en-US" altLang="zh-CN" sz="1800" baseline="-25000">
                <a:latin typeface="Arial" pitchFamily="34" charset="0"/>
              </a:rPr>
              <a:t>A</a:t>
            </a:r>
            <a:r>
              <a:rPr kumimoji="0" lang="en-US" altLang="zh-CN" sz="1800">
                <a:latin typeface="Arial" pitchFamily="34" charset="0"/>
              </a:rPr>
              <a:t>(R</a:t>
            </a:r>
            <a:r>
              <a:rPr kumimoji="0" lang="en-US" altLang="zh-CN" sz="1800" baseline="-25000">
                <a:latin typeface="Arial" pitchFamily="34" charset="0"/>
              </a:rPr>
              <a:t>A</a:t>
            </a:r>
            <a:r>
              <a:rPr kumimoji="0" lang="en-US" altLang="zh-CN" sz="1800">
                <a:latin typeface="Arial" pitchFamily="34" charset="0"/>
              </a:rPr>
              <a:t>,B,K,E</a:t>
            </a:r>
            <a:r>
              <a:rPr kumimoji="0" lang="en-US" altLang="zh-CN" sz="1800" baseline="-25000">
                <a:latin typeface="Arial" pitchFamily="34" charset="0"/>
              </a:rPr>
              <a:t>B</a:t>
            </a:r>
            <a:r>
              <a:rPr kumimoji="0" lang="en-US" altLang="zh-CN" sz="1800">
                <a:latin typeface="Arial" pitchFamily="34" charset="0"/>
              </a:rPr>
              <a:t>(K,A,T))</a:t>
            </a:r>
            <a:endParaRPr kumimoji="0" lang="en-US" altLang="zh-CN" sz="1800" baseline="-25000">
              <a:latin typeface="Arial" pitchFamily="34" charset="0"/>
            </a:endParaRPr>
          </a:p>
        </p:txBody>
      </p:sp>
      <p:sp>
        <p:nvSpPr>
          <p:cNvPr id="238611" name="Line 19"/>
          <p:cNvSpPr>
            <a:spLocks noChangeShapeType="1"/>
          </p:cNvSpPr>
          <p:nvPr/>
        </p:nvSpPr>
        <p:spPr bwMode="auto">
          <a:xfrm>
            <a:off x="2268538" y="4941888"/>
            <a:ext cx="4321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2" name="Text Box 20"/>
          <p:cNvSpPr txBox="1">
            <a:spLocks noChangeArrowheads="1"/>
          </p:cNvSpPr>
          <p:nvPr/>
        </p:nvSpPr>
        <p:spPr bwMode="auto">
          <a:xfrm>
            <a:off x="3059113" y="45815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B</a:t>
            </a:r>
            <a:r>
              <a:rPr kumimoji="0" lang="en-US" altLang="zh-CN" sz="1800">
                <a:latin typeface="Arial" pitchFamily="34" charset="0"/>
              </a:rPr>
              <a:t>(K,A,T</a:t>
            </a:r>
            <a:r>
              <a:rPr kumimoji="0" lang="zh-CN" altLang="en-US" sz="1800">
                <a:latin typeface="Arial" pitchFamily="34" charset="0"/>
              </a:rPr>
              <a:t>）</a:t>
            </a:r>
            <a:endParaRPr kumimoji="0" lang="zh-CN" altLang="en-US" sz="1800" baseline="-25000">
              <a:latin typeface="Arial" pitchFamily="34" charset="0"/>
            </a:endParaRPr>
          </a:p>
        </p:txBody>
      </p:sp>
      <p:sp>
        <p:nvSpPr>
          <p:cNvPr id="238613" name="Oval 21"/>
          <p:cNvSpPr>
            <a:spLocks noChangeArrowheads="1"/>
          </p:cNvSpPr>
          <p:nvPr/>
        </p:nvSpPr>
        <p:spPr bwMode="auto">
          <a:xfrm>
            <a:off x="396875" y="4510088"/>
            <a:ext cx="792163" cy="719137"/>
          </a:xfrm>
          <a:prstGeom prst="ellipse">
            <a:avLst/>
          </a:prstGeom>
          <a:gradFill rotWithShape="1">
            <a:gsLst>
              <a:gs pos="0">
                <a:schemeClr val="accent1">
                  <a:gamma/>
                  <a:shade val="46275"/>
                  <a:invGamma/>
                </a:schemeClr>
              </a:gs>
              <a:gs pos="100000">
                <a:schemeClr val="accent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itchFamily="34" charset="0"/>
              </a:rPr>
              <a:t>K</a:t>
            </a:r>
          </a:p>
        </p:txBody>
      </p:sp>
      <p:sp>
        <p:nvSpPr>
          <p:cNvPr id="238614" name="Oval 22"/>
          <p:cNvSpPr>
            <a:spLocks noChangeArrowheads="1"/>
          </p:cNvSpPr>
          <p:nvPr/>
        </p:nvSpPr>
        <p:spPr bwMode="auto">
          <a:xfrm>
            <a:off x="7524750" y="4797425"/>
            <a:ext cx="792163" cy="719138"/>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itchFamily="34" charset="0"/>
              </a:rPr>
              <a:t>K</a:t>
            </a:r>
          </a:p>
        </p:txBody>
      </p:sp>
      <p:sp>
        <p:nvSpPr>
          <p:cNvPr id="238615" name="Line 23"/>
          <p:cNvSpPr>
            <a:spLocks noChangeShapeType="1"/>
          </p:cNvSpPr>
          <p:nvPr/>
        </p:nvSpPr>
        <p:spPr bwMode="auto">
          <a:xfrm flipH="1">
            <a:off x="2268538" y="5300663"/>
            <a:ext cx="42481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6" name="Text Box 24"/>
          <p:cNvSpPr txBox="1">
            <a:spLocks noChangeArrowheads="1"/>
          </p:cNvSpPr>
          <p:nvPr/>
        </p:nvSpPr>
        <p:spPr bwMode="auto">
          <a:xfrm>
            <a:off x="3132138" y="4941888"/>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K</a:t>
            </a:r>
            <a:r>
              <a:rPr kumimoji="0" lang="en-US" altLang="zh-CN" sz="1800">
                <a:latin typeface="Arial" pitchFamily="34" charset="0"/>
              </a:rPr>
              <a:t>(R</a:t>
            </a:r>
            <a:r>
              <a:rPr kumimoji="0" lang="en-US" altLang="zh-CN" sz="1800" baseline="-25000">
                <a:latin typeface="Arial" pitchFamily="34" charset="0"/>
              </a:rPr>
              <a:t>B</a:t>
            </a:r>
            <a:r>
              <a:rPr kumimoji="0" lang="zh-CN" altLang="en-US" sz="1800">
                <a:latin typeface="Arial" pitchFamily="34" charset="0"/>
              </a:rPr>
              <a:t>）</a:t>
            </a:r>
            <a:endParaRPr kumimoji="0" lang="zh-CN" altLang="en-US" sz="1800" baseline="-25000">
              <a:latin typeface="Arial" pitchFamily="34" charset="0"/>
            </a:endParaRPr>
          </a:p>
        </p:txBody>
      </p:sp>
      <p:sp>
        <p:nvSpPr>
          <p:cNvPr id="238617" name="Line 25"/>
          <p:cNvSpPr>
            <a:spLocks noChangeShapeType="1"/>
          </p:cNvSpPr>
          <p:nvPr/>
        </p:nvSpPr>
        <p:spPr bwMode="auto">
          <a:xfrm flipH="1">
            <a:off x="2268538" y="5661025"/>
            <a:ext cx="424815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8" name="Text Box 26"/>
          <p:cNvSpPr txBox="1">
            <a:spLocks noChangeArrowheads="1"/>
          </p:cNvSpPr>
          <p:nvPr/>
        </p:nvSpPr>
        <p:spPr bwMode="auto">
          <a:xfrm>
            <a:off x="3059113" y="5300663"/>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K</a:t>
            </a:r>
            <a:r>
              <a:rPr kumimoji="0" lang="en-US" altLang="zh-CN" sz="1800">
                <a:latin typeface="Arial" pitchFamily="34" charset="0"/>
              </a:rPr>
              <a:t>(R</a:t>
            </a:r>
            <a:r>
              <a:rPr kumimoji="0" lang="en-US" altLang="zh-CN" sz="1800" baseline="-25000">
                <a:latin typeface="Arial" pitchFamily="34" charset="0"/>
              </a:rPr>
              <a:t>B</a:t>
            </a:r>
            <a:r>
              <a:rPr kumimoji="0" lang="zh-CN" altLang="en-US" sz="1800">
                <a:latin typeface="Arial" pitchFamily="34" charset="0"/>
              </a:rPr>
              <a:t>－</a:t>
            </a:r>
            <a:r>
              <a:rPr kumimoji="0" lang="en-US" altLang="zh-CN" sz="1800">
                <a:latin typeface="Arial" pitchFamily="34" charset="0"/>
              </a:rPr>
              <a:t>1</a:t>
            </a:r>
            <a:r>
              <a:rPr kumimoji="0" lang="zh-CN" altLang="en-US" sz="1800">
                <a:latin typeface="Arial" pitchFamily="34" charset="0"/>
              </a:rPr>
              <a:t>）</a:t>
            </a:r>
            <a:endParaRPr kumimoji="0" lang="zh-CN" altLang="en-US" sz="1800" baseline="-25000">
              <a:latin typeface="Arial" pitchFamily="34" charset="0"/>
            </a:endParaRPr>
          </a:p>
        </p:txBody>
      </p:sp>
      <p:sp>
        <p:nvSpPr>
          <p:cNvPr id="238619" name="Line 27"/>
          <p:cNvSpPr>
            <a:spLocks noChangeShapeType="1"/>
          </p:cNvSpPr>
          <p:nvPr/>
        </p:nvSpPr>
        <p:spPr bwMode="auto">
          <a:xfrm flipH="1">
            <a:off x="2268538" y="6092825"/>
            <a:ext cx="424815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20" name="Text Box 28"/>
          <p:cNvSpPr txBox="1">
            <a:spLocks noChangeArrowheads="1"/>
          </p:cNvSpPr>
          <p:nvPr/>
        </p:nvSpPr>
        <p:spPr bwMode="auto">
          <a:xfrm>
            <a:off x="3059113" y="5732463"/>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K</a:t>
            </a:r>
            <a:r>
              <a:rPr kumimoji="0" lang="en-US" altLang="zh-CN" sz="1800">
                <a:latin typeface="Arial" pitchFamily="34" charset="0"/>
              </a:rPr>
              <a:t>(M={I Love XXX})</a:t>
            </a:r>
            <a:endParaRPr kumimoji="0" lang="en-US" altLang="zh-CN" sz="1800" baseline="-25000">
              <a:latin typeface="Arial" pitchFamily="34" charset="0"/>
            </a:endParaRPr>
          </a:p>
        </p:txBody>
      </p:sp>
    </p:spTree>
    <p:extLst>
      <p:ext uri="{BB962C8B-B14F-4D97-AF65-F5344CB8AC3E}">
        <p14:creationId xmlns:p14="http://schemas.microsoft.com/office/powerpoint/2010/main" val="42703030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608"/>
                                        </p:tgtEl>
                                        <p:attrNameLst>
                                          <p:attrName>style.visibility</p:attrName>
                                        </p:attrNameLst>
                                      </p:cBhvr>
                                      <p:to>
                                        <p:strVal val="visible"/>
                                      </p:to>
                                    </p:set>
                                    <p:anim calcmode="lin" valueType="num">
                                      <p:cBhvr additive="base">
                                        <p:cTn id="7" dur="500" fill="hold"/>
                                        <p:tgtEl>
                                          <p:spTgt spid="238608"/>
                                        </p:tgtEl>
                                        <p:attrNameLst>
                                          <p:attrName>ppt_x</p:attrName>
                                        </p:attrNameLst>
                                      </p:cBhvr>
                                      <p:tavLst>
                                        <p:tav tm="0">
                                          <p:val>
                                            <p:strVal val="#ppt_x"/>
                                          </p:val>
                                        </p:tav>
                                        <p:tav tm="100000">
                                          <p:val>
                                            <p:strVal val="#ppt_x"/>
                                          </p:val>
                                        </p:tav>
                                      </p:tavLst>
                                    </p:anim>
                                    <p:anim calcmode="lin" valueType="num">
                                      <p:cBhvr additive="base">
                                        <p:cTn id="8" dur="500" fill="hold"/>
                                        <p:tgtEl>
                                          <p:spTgt spid="23860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8607"/>
                                        </p:tgtEl>
                                        <p:attrNameLst>
                                          <p:attrName>style.visibility</p:attrName>
                                        </p:attrNameLst>
                                      </p:cBhvr>
                                      <p:to>
                                        <p:strVal val="visible"/>
                                      </p:to>
                                    </p:set>
                                    <p:anim calcmode="lin" valueType="num">
                                      <p:cBhvr additive="base">
                                        <p:cTn id="11" dur="500" fill="hold"/>
                                        <p:tgtEl>
                                          <p:spTgt spid="238607"/>
                                        </p:tgtEl>
                                        <p:attrNameLst>
                                          <p:attrName>ppt_x</p:attrName>
                                        </p:attrNameLst>
                                      </p:cBhvr>
                                      <p:tavLst>
                                        <p:tav tm="0">
                                          <p:val>
                                            <p:strVal val="#ppt_x"/>
                                          </p:val>
                                        </p:tav>
                                        <p:tav tm="100000">
                                          <p:val>
                                            <p:strVal val="#ppt_x"/>
                                          </p:val>
                                        </p:tav>
                                      </p:tavLst>
                                    </p:anim>
                                    <p:anim calcmode="lin" valueType="num">
                                      <p:cBhvr additive="base">
                                        <p:cTn id="12" dur="500" fill="hold"/>
                                        <p:tgtEl>
                                          <p:spTgt spid="23860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8609"/>
                                        </p:tgtEl>
                                        <p:attrNameLst>
                                          <p:attrName>style.visibility</p:attrName>
                                        </p:attrNameLst>
                                      </p:cBhvr>
                                      <p:to>
                                        <p:strVal val="visible"/>
                                      </p:to>
                                    </p:set>
                                    <p:anim calcmode="lin" valueType="num">
                                      <p:cBhvr additive="base">
                                        <p:cTn id="17" dur="500" fill="hold"/>
                                        <p:tgtEl>
                                          <p:spTgt spid="238609"/>
                                        </p:tgtEl>
                                        <p:attrNameLst>
                                          <p:attrName>ppt_x</p:attrName>
                                        </p:attrNameLst>
                                      </p:cBhvr>
                                      <p:tavLst>
                                        <p:tav tm="0">
                                          <p:val>
                                            <p:strVal val="#ppt_x"/>
                                          </p:val>
                                        </p:tav>
                                        <p:tav tm="100000">
                                          <p:val>
                                            <p:strVal val="#ppt_x"/>
                                          </p:val>
                                        </p:tav>
                                      </p:tavLst>
                                    </p:anim>
                                    <p:anim calcmode="lin" valueType="num">
                                      <p:cBhvr additive="base">
                                        <p:cTn id="18" dur="500" fill="hold"/>
                                        <p:tgtEl>
                                          <p:spTgt spid="23860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8610"/>
                                        </p:tgtEl>
                                        <p:attrNameLst>
                                          <p:attrName>style.visibility</p:attrName>
                                        </p:attrNameLst>
                                      </p:cBhvr>
                                      <p:to>
                                        <p:strVal val="visible"/>
                                      </p:to>
                                    </p:set>
                                    <p:anim calcmode="lin" valueType="num">
                                      <p:cBhvr additive="base">
                                        <p:cTn id="21" dur="500" fill="hold"/>
                                        <p:tgtEl>
                                          <p:spTgt spid="238610"/>
                                        </p:tgtEl>
                                        <p:attrNameLst>
                                          <p:attrName>ppt_x</p:attrName>
                                        </p:attrNameLst>
                                      </p:cBhvr>
                                      <p:tavLst>
                                        <p:tav tm="0">
                                          <p:val>
                                            <p:strVal val="#ppt_x"/>
                                          </p:val>
                                        </p:tav>
                                        <p:tav tm="100000">
                                          <p:val>
                                            <p:strVal val="#ppt_x"/>
                                          </p:val>
                                        </p:tav>
                                      </p:tavLst>
                                    </p:anim>
                                    <p:anim calcmode="lin" valueType="num">
                                      <p:cBhvr additive="base">
                                        <p:cTn id="22" dur="500" fill="hold"/>
                                        <p:tgtEl>
                                          <p:spTgt spid="23861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8612"/>
                                        </p:tgtEl>
                                        <p:attrNameLst>
                                          <p:attrName>style.visibility</p:attrName>
                                        </p:attrNameLst>
                                      </p:cBhvr>
                                      <p:to>
                                        <p:strVal val="visible"/>
                                      </p:to>
                                    </p:set>
                                    <p:anim calcmode="lin" valueType="num">
                                      <p:cBhvr additive="base">
                                        <p:cTn id="27" dur="500" fill="hold"/>
                                        <p:tgtEl>
                                          <p:spTgt spid="238612"/>
                                        </p:tgtEl>
                                        <p:attrNameLst>
                                          <p:attrName>ppt_x</p:attrName>
                                        </p:attrNameLst>
                                      </p:cBhvr>
                                      <p:tavLst>
                                        <p:tav tm="0">
                                          <p:val>
                                            <p:strVal val="#ppt_x"/>
                                          </p:val>
                                        </p:tav>
                                        <p:tav tm="100000">
                                          <p:val>
                                            <p:strVal val="#ppt_x"/>
                                          </p:val>
                                        </p:tav>
                                      </p:tavLst>
                                    </p:anim>
                                    <p:anim calcmode="lin" valueType="num">
                                      <p:cBhvr additive="base">
                                        <p:cTn id="28" dur="500" fill="hold"/>
                                        <p:tgtEl>
                                          <p:spTgt spid="2386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8611"/>
                                        </p:tgtEl>
                                        <p:attrNameLst>
                                          <p:attrName>style.visibility</p:attrName>
                                        </p:attrNameLst>
                                      </p:cBhvr>
                                      <p:to>
                                        <p:strVal val="visible"/>
                                      </p:to>
                                    </p:set>
                                    <p:anim calcmode="lin" valueType="num">
                                      <p:cBhvr additive="base">
                                        <p:cTn id="31" dur="500" fill="hold"/>
                                        <p:tgtEl>
                                          <p:spTgt spid="238611"/>
                                        </p:tgtEl>
                                        <p:attrNameLst>
                                          <p:attrName>ppt_x</p:attrName>
                                        </p:attrNameLst>
                                      </p:cBhvr>
                                      <p:tavLst>
                                        <p:tav tm="0">
                                          <p:val>
                                            <p:strVal val="#ppt_x"/>
                                          </p:val>
                                        </p:tav>
                                        <p:tav tm="100000">
                                          <p:val>
                                            <p:strVal val="#ppt_x"/>
                                          </p:val>
                                        </p:tav>
                                      </p:tavLst>
                                    </p:anim>
                                    <p:anim calcmode="lin" valueType="num">
                                      <p:cBhvr additive="base">
                                        <p:cTn id="32" dur="500" fill="hold"/>
                                        <p:tgtEl>
                                          <p:spTgt spid="23861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238613"/>
                                        </p:tgtEl>
                                        <p:attrNameLst>
                                          <p:attrName>style.visibility</p:attrName>
                                        </p:attrNameLst>
                                      </p:cBhvr>
                                      <p:to>
                                        <p:strVal val="visible"/>
                                      </p:to>
                                    </p:set>
                                    <p:anim calcmode="lin" valueType="num">
                                      <p:cBhvr>
                                        <p:cTn id="37" dur="500" fill="hold"/>
                                        <p:tgtEl>
                                          <p:spTgt spid="238613"/>
                                        </p:tgtEl>
                                        <p:attrNameLst>
                                          <p:attrName>ppt_w</p:attrName>
                                        </p:attrNameLst>
                                      </p:cBhvr>
                                      <p:tavLst>
                                        <p:tav tm="0">
                                          <p:val>
                                            <p:strVal val="#ppt_w*0.70"/>
                                          </p:val>
                                        </p:tav>
                                        <p:tav tm="100000">
                                          <p:val>
                                            <p:strVal val="#ppt_w"/>
                                          </p:val>
                                        </p:tav>
                                      </p:tavLst>
                                    </p:anim>
                                    <p:anim calcmode="lin" valueType="num">
                                      <p:cBhvr>
                                        <p:cTn id="38" dur="500" fill="hold"/>
                                        <p:tgtEl>
                                          <p:spTgt spid="238613"/>
                                        </p:tgtEl>
                                        <p:attrNameLst>
                                          <p:attrName>ppt_h</p:attrName>
                                        </p:attrNameLst>
                                      </p:cBhvr>
                                      <p:tavLst>
                                        <p:tav tm="0">
                                          <p:val>
                                            <p:strVal val="#ppt_h"/>
                                          </p:val>
                                        </p:tav>
                                        <p:tav tm="100000">
                                          <p:val>
                                            <p:strVal val="#ppt_h"/>
                                          </p:val>
                                        </p:tav>
                                      </p:tavLst>
                                    </p:anim>
                                    <p:animEffect transition="in" filter="fade">
                                      <p:cBhvr>
                                        <p:cTn id="39" dur="500"/>
                                        <p:tgtEl>
                                          <p:spTgt spid="238613"/>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238614"/>
                                        </p:tgtEl>
                                        <p:attrNameLst>
                                          <p:attrName>style.visibility</p:attrName>
                                        </p:attrNameLst>
                                      </p:cBhvr>
                                      <p:to>
                                        <p:strVal val="visible"/>
                                      </p:to>
                                    </p:set>
                                    <p:anim calcmode="lin" valueType="num">
                                      <p:cBhvr>
                                        <p:cTn id="42" dur="500" fill="hold"/>
                                        <p:tgtEl>
                                          <p:spTgt spid="238614"/>
                                        </p:tgtEl>
                                        <p:attrNameLst>
                                          <p:attrName>ppt_w</p:attrName>
                                        </p:attrNameLst>
                                      </p:cBhvr>
                                      <p:tavLst>
                                        <p:tav tm="0">
                                          <p:val>
                                            <p:strVal val="#ppt_w*0.70"/>
                                          </p:val>
                                        </p:tav>
                                        <p:tav tm="100000">
                                          <p:val>
                                            <p:strVal val="#ppt_w"/>
                                          </p:val>
                                        </p:tav>
                                      </p:tavLst>
                                    </p:anim>
                                    <p:anim calcmode="lin" valueType="num">
                                      <p:cBhvr>
                                        <p:cTn id="43" dur="500" fill="hold"/>
                                        <p:tgtEl>
                                          <p:spTgt spid="238614"/>
                                        </p:tgtEl>
                                        <p:attrNameLst>
                                          <p:attrName>ppt_h</p:attrName>
                                        </p:attrNameLst>
                                      </p:cBhvr>
                                      <p:tavLst>
                                        <p:tav tm="0">
                                          <p:val>
                                            <p:strVal val="#ppt_h"/>
                                          </p:val>
                                        </p:tav>
                                        <p:tav tm="100000">
                                          <p:val>
                                            <p:strVal val="#ppt_h"/>
                                          </p:val>
                                        </p:tav>
                                      </p:tavLst>
                                    </p:anim>
                                    <p:animEffect transition="in" filter="fade">
                                      <p:cBhvr>
                                        <p:cTn id="44" dur="500"/>
                                        <p:tgtEl>
                                          <p:spTgt spid="2386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8616"/>
                                        </p:tgtEl>
                                        <p:attrNameLst>
                                          <p:attrName>style.visibility</p:attrName>
                                        </p:attrNameLst>
                                      </p:cBhvr>
                                      <p:to>
                                        <p:strVal val="visible"/>
                                      </p:to>
                                    </p:set>
                                    <p:anim calcmode="lin" valueType="num">
                                      <p:cBhvr additive="base">
                                        <p:cTn id="49" dur="500" fill="hold"/>
                                        <p:tgtEl>
                                          <p:spTgt spid="238616"/>
                                        </p:tgtEl>
                                        <p:attrNameLst>
                                          <p:attrName>ppt_x</p:attrName>
                                        </p:attrNameLst>
                                      </p:cBhvr>
                                      <p:tavLst>
                                        <p:tav tm="0">
                                          <p:val>
                                            <p:strVal val="#ppt_x"/>
                                          </p:val>
                                        </p:tav>
                                        <p:tav tm="100000">
                                          <p:val>
                                            <p:strVal val="#ppt_x"/>
                                          </p:val>
                                        </p:tav>
                                      </p:tavLst>
                                    </p:anim>
                                    <p:anim calcmode="lin" valueType="num">
                                      <p:cBhvr additive="base">
                                        <p:cTn id="50" dur="500" fill="hold"/>
                                        <p:tgtEl>
                                          <p:spTgt spid="2386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8615"/>
                                        </p:tgtEl>
                                        <p:attrNameLst>
                                          <p:attrName>style.visibility</p:attrName>
                                        </p:attrNameLst>
                                      </p:cBhvr>
                                      <p:to>
                                        <p:strVal val="visible"/>
                                      </p:to>
                                    </p:set>
                                    <p:anim calcmode="lin" valueType="num">
                                      <p:cBhvr additive="base">
                                        <p:cTn id="53" dur="500" fill="hold"/>
                                        <p:tgtEl>
                                          <p:spTgt spid="238615"/>
                                        </p:tgtEl>
                                        <p:attrNameLst>
                                          <p:attrName>ppt_x</p:attrName>
                                        </p:attrNameLst>
                                      </p:cBhvr>
                                      <p:tavLst>
                                        <p:tav tm="0">
                                          <p:val>
                                            <p:strVal val="#ppt_x"/>
                                          </p:val>
                                        </p:tav>
                                        <p:tav tm="100000">
                                          <p:val>
                                            <p:strVal val="#ppt_x"/>
                                          </p:val>
                                        </p:tav>
                                      </p:tavLst>
                                    </p:anim>
                                    <p:anim calcmode="lin" valueType="num">
                                      <p:cBhvr additive="base">
                                        <p:cTn id="54" dur="500" fill="hold"/>
                                        <p:tgtEl>
                                          <p:spTgt spid="238615"/>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8618"/>
                                        </p:tgtEl>
                                        <p:attrNameLst>
                                          <p:attrName>style.visibility</p:attrName>
                                        </p:attrNameLst>
                                      </p:cBhvr>
                                      <p:to>
                                        <p:strVal val="visible"/>
                                      </p:to>
                                    </p:set>
                                    <p:anim calcmode="lin" valueType="num">
                                      <p:cBhvr additive="base">
                                        <p:cTn id="59" dur="500" fill="hold"/>
                                        <p:tgtEl>
                                          <p:spTgt spid="238618"/>
                                        </p:tgtEl>
                                        <p:attrNameLst>
                                          <p:attrName>ppt_x</p:attrName>
                                        </p:attrNameLst>
                                      </p:cBhvr>
                                      <p:tavLst>
                                        <p:tav tm="0">
                                          <p:val>
                                            <p:strVal val="#ppt_x"/>
                                          </p:val>
                                        </p:tav>
                                        <p:tav tm="100000">
                                          <p:val>
                                            <p:strVal val="#ppt_x"/>
                                          </p:val>
                                        </p:tav>
                                      </p:tavLst>
                                    </p:anim>
                                    <p:anim calcmode="lin" valueType="num">
                                      <p:cBhvr additive="base">
                                        <p:cTn id="60" dur="500" fill="hold"/>
                                        <p:tgtEl>
                                          <p:spTgt spid="2386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8617"/>
                                        </p:tgtEl>
                                        <p:attrNameLst>
                                          <p:attrName>style.visibility</p:attrName>
                                        </p:attrNameLst>
                                      </p:cBhvr>
                                      <p:to>
                                        <p:strVal val="visible"/>
                                      </p:to>
                                    </p:set>
                                    <p:anim calcmode="lin" valueType="num">
                                      <p:cBhvr additive="base">
                                        <p:cTn id="63" dur="500" fill="hold"/>
                                        <p:tgtEl>
                                          <p:spTgt spid="238617"/>
                                        </p:tgtEl>
                                        <p:attrNameLst>
                                          <p:attrName>ppt_x</p:attrName>
                                        </p:attrNameLst>
                                      </p:cBhvr>
                                      <p:tavLst>
                                        <p:tav tm="0">
                                          <p:val>
                                            <p:strVal val="#ppt_x"/>
                                          </p:val>
                                        </p:tav>
                                        <p:tav tm="100000">
                                          <p:val>
                                            <p:strVal val="#ppt_x"/>
                                          </p:val>
                                        </p:tav>
                                      </p:tavLst>
                                    </p:anim>
                                    <p:anim calcmode="lin" valueType="num">
                                      <p:cBhvr additive="base">
                                        <p:cTn id="64" dur="500" fill="hold"/>
                                        <p:tgtEl>
                                          <p:spTgt spid="238617"/>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38620"/>
                                        </p:tgtEl>
                                        <p:attrNameLst>
                                          <p:attrName>style.visibility</p:attrName>
                                        </p:attrNameLst>
                                      </p:cBhvr>
                                      <p:to>
                                        <p:strVal val="visible"/>
                                      </p:to>
                                    </p:set>
                                    <p:anim calcmode="lin" valueType="num">
                                      <p:cBhvr additive="base">
                                        <p:cTn id="69" dur="500" fill="hold"/>
                                        <p:tgtEl>
                                          <p:spTgt spid="238620"/>
                                        </p:tgtEl>
                                        <p:attrNameLst>
                                          <p:attrName>ppt_x</p:attrName>
                                        </p:attrNameLst>
                                      </p:cBhvr>
                                      <p:tavLst>
                                        <p:tav tm="0">
                                          <p:val>
                                            <p:strVal val="#ppt_x"/>
                                          </p:val>
                                        </p:tav>
                                        <p:tav tm="100000">
                                          <p:val>
                                            <p:strVal val="#ppt_x"/>
                                          </p:val>
                                        </p:tav>
                                      </p:tavLst>
                                    </p:anim>
                                    <p:anim calcmode="lin" valueType="num">
                                      <p:cBhvr additive="base">
                                        <p:cTn id="70" dur="500" fill="hold"/>
                                        <p:tgtEl>
                                          <p:spTgt spid="23862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38619"/>
                                        </p:tgtEl>
                                        <p:attrNameLst>
                                          <p:attrName>style.visibility</p:attrName>
                                        </p:attrNameLst>
                                      </p:cBhvr>
                                      <p:to>
                                        <p:strVal val="visible"/>
                                      </p:to>
                                    </p:set>
                                    <p:anim calcmode="lin" valueType="num">
                                      <p:cBhvr additive="base">
                                        <p:cTn id="73" dur="500" fill="hold"/>
                                        <p:tgtEl>
                                          <p:spTgt spid="238619"/>
                                        </p:tgtEl>
                                        <p:attrNameLst>
                                          <p:attrName>ppt_x</p:attrName>
                                        </p:attrNameLst>
                                      </p:cBhvr>
                                      <p:tavLst>
                                        <p:tav tm="0">
                                          <p:val>
                                            <p:strVal val="#ppt_x"/>
                                          </p:val>
                                        </p:tav>
                                        <p:tav tm="100000">
                                          <p:val>
                                            <p:strVal val="#ppt_x"/>
                                          </p:val>
                                        </p:tav>
                                      </p:tavLst>
                                    </p:anim>
                                    <p:anim calcmode="lin" valueType="num">
                                      <p:cBhvr additive="base">
                                        <p:cTn id="74" dur="500" fill="hold"/>
                                        <p:tgtEl>
                                          <p:spTgt spid="238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7" grpId="0" animBg="1"/>
      <p:bldP spid="238608" grpId="0"/>
      <p:bldP spid="238609" grpId="0" animBg="1"/>
      <p:bldP spid="238610" grpId="0"/>
      <p:bldP spid="238611" grpId="0" animBg="1"/>
      <p:bldP spid="238612" grpId="0"/>
      <p:bldP spid="238613" grpId="0" animBg="1"/>
      <p:bldP spid="238614" grpId="0" animBg="1"/>
      <p:bldP spid="238615" grpId="0" animBg="1"/>
      <p:bldP spid="238616" grpId="0"/>
      <p:bldP spid="238617" grpId="0" animBg="1"/>
      <p:bldP spid="238618" grpId="0"/>
      <p:bldP spid="238619" grpId="0" animBg="1"/>
      <p:bldP spid="238620"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idx="1"/>
          </p:nvPr>
        </p:nvSpPr>
        <p:spPr/>
        <p:txBody>
          <a:bodyPr>
            <a:normAutofit/>
          </a:bodyPr>
          <a:lstStyle/>
          <a:p>
            <a:r>
              <a:rPr lang="en-US" altLang="zh-CN" smtClean="0"/>
              <a:t>1</a:t>
            </a:r>
            <a:r>
              <a:rPr lang="zh-CN" altLang="en-US" smtClean="0"/>
              <a:t>、签名：声称者用声称（他拥有）的签名密钥（私钥）来证实身份。</a:t>
            </a:r>
          </a:p>
          <a:p>
            <a:pPr lvl="1"/>
            <a:r>
              <a:rPr lang="zh-CN" altLang="en-US" smtClean="0"/>
              <a:t>使用签名密钥签署某消息，签名包含一非重复值以抵抗重放攻击。</a:t>
            </a:r>
          </a:p>
          <a:p>
            <a:pPr lvl="1"/>
            <a:r>
              <a:rPr lang="zh-CN" altLang="en-US" smtClean="0"/>
              <a:t>验证者用声称者的有效公钥（公钥证书）验证身份。</a:t>
            </a:r>
            <a:endParaRPr lang="en-US" altLang="zh-CN" smtClean="0"/>
          </a:p>
          <a:p>
            <a:r>
              <a:rPr lang="en-US" altLang="zh-CN" smtClean="0"/>
              <a:t>2</a:t>
            </a:r>
            <a:r>
              <a:rPr lang="zh-CN" altLang="en-US" smtClean="0"/>
              <a:t>、加密：声称者用其私钥解密信息来证实身份</a:t>
            </a:r>
            <a:endParaRPr lang="en-US" altLang="zh-CN" smtClean="0"/>
          </a:p>
          <a:p>
            <a:pPr lvl="1"/>
            <a:r>
              <a:rPr lang="zh-CN" altLang="en-US"/>
              <a:t>验证</a:t>
            </a:r>
            <a:r>
              <a:rPr lang="zh-CN" altLang="en-US" smtClean="0"/>
              <a:t>者用声称者公钥加密信息</a:t>
            </a:r>
            <a:endParaRPr lang="en-US" altLang="zh-CN" smtClean="0"/>
          </a:p>
          <a:p>
            <a:pPr lvl="1"/>
            <a:r>
              <a:rPr lang="zh-CN" altLang="en-US"/>
              <a:t>声称</a:t>
            </a:r>
            <a:r>
              <a:rPr lang="zh-CN" altLang="en-US" smtClean="0"/>
              <a:t>者用私钥解密信息</a:t>
            </a:r>
            <a:endParaRPr lang="zh-CN" altLang="en-US"/>
          </a:p>
        </p:txBody>
      </p:sp>
      <p:sp>
        <p:nvSpPr>
          <p:cNvPr id="266242" name="Rectangle 2"/>
          <p:cNvSpPr>
            <a:spLocks noGrp="1" noChangeArrowheads="1"/>
          </p:cNvSpPr>
          <p:nvPr>
            <p:ph type="title"/>
          </p:nvPr>
        </p:nvSpPr>
        <p:spPr/>
        <p:txBody>
          <a:bodyPr/>
          <a:lstStyle/>
          <a:p>
            <a:r>
              <a:rPr lang="zh-CN" altLang="en-US" smtClean="0"/>
              <a:t>采用公开密码算法的机制</a:t>
            </a:r>
            <a:endParaRPr lang="zh-CN" altLang="en-US"/>
          </a:p>
        </p:txBody>
      </p:sp>
    </p:spTree>
    <p:extLst>
      <p:ext uri="{BB962C8B-B14F-4D97-AF65-F5344CB8AC3E}">
        <p14:creationId xmlns:p14="http://schemas.microsoft.com/office/powerpoint/2010/main" val="4259182048"/>
      </p:ext>
    </p:extLst>
  </p:cSld>
  <p:clrMapOvr>
    <a:masterClrMapping/>
  </p:clrMapOvr>
  <p:transition spd="slow">
    <p:pull/>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pPr eaLnBrk="1" fontAlgn="auto" hangingPunct="1">
              <a:spcAft>
                <a:spcPts val="0"/>
              </a:spcAft>
              <a:defRPr/>
            </a:pPr>
            <a:r>
              <a:rPr lang="zh-CN" altLang="en-US">
                <a:latin typeface="宋体" pitchFamily="2" charset="-122"/>
              </a:rPr>
              <a:t>基于公钥密码的认证 </a:t>
            </a:r>
          </a:p>
        </p:txBody>
      </p:sp>
      <p:sp>
        <p:nvSpPr>
          <p:cNvPr id="67587" name="Rectangle 3"/>
          <p:cNvSpPr>
            <a:spLocks noGrp="1" noChangeArrowheads="1"/>
          </p:cNvSpPr>
          <p:nvPr>
            <p:ph type="body" sz="half" idx="1"/>
          </p:nvPr>
        </p:nvSpPr>
        <p:spPr>
          <a:xfrm>
            <a:off x="609600" y="1981200"/>
            <a:ext cx="8083550" cy="4464050"/>
          </a:xfrm>
        </p:spPr>
        <p:txBody>
          <a:bodyPr/>
          <a:lstStyle/>
          <a:p>
            <a:pPr algn="just" eaLnBrk="1" hangingPunct="1"/>
            <a:r>
              <a:rPr lang="en-US" altLang="zh-CN" sz="2400" smtClean="0">
                <a:latin typeface="Times New Roman" pitchFamily="18" charset="0"/>
              </a:rPr>
              <a:t>ISO/IEC 9798-3 </a:t>
            </a:r>
            <a:r>
              <a:rPr lang="zh-CN" altLang="en-US" sz="2400" smtClean="0">
                <a:latin typeface="Times New Roman" pitchFamily="18" charset="0"/>
              </a:rPr>
              <a:t>协议，基于时间戳</a:t>
            </a:r>
            <a:endParaRPr lang="en-US" altLang="zh-CN" sz="2400" smtClean="0">
              <a:latin typeface="Times New Roman" pitchFamily="18" charset="0"/>
            </a:endParaRPr>
          </a:p>
          <a:p>
            <a:pPr lvl="1" algn="just"/>
            <a:r>
              <a:rPr lang="zh-CN" altLang="en-US" sz="2000" smtClean="0">
                <a:latin typeface="Times New Roman" pitchFamily="18" charset="0"/>
              </a:rPr>
              <a:t>单向认证</a:t>
            </a:r>
          </a:p>
          <a:p>
            <a:pPr algn="just" eaLnBrk="1" hangingPunct="1"/>
            <a:endParaRPr lang="zh-CN" altLang="en-US" sz="2400" smtClean="0">
              <a:latin typeface="Times New Roman" pitchFamily="18" charset="0"/>
            </a:endParaRPr>
          </a:p>
          <a:p>
            <a:pPr lvl="1" algn="just" eaLnBrk="1" hangingPunct="1"/>
            <a:endParaRPr lang="zh-CN" altLang="en-US" sz="2000" smtClean="0">
              <a:latin typeface="Times New Roman" pitchFamily="18" charset="0"/>
            </a:endParaRPr>
          </a:p>
          <a:p>
            <a:pPr lvl="1" algn="just"/>
            <a:r>
              <a:rPr lang="zh-CN" altLang="en-US" sz="2000" smtClean="0">
                <a:latin typeface="Times New Roman" pitchFamily="18" charset="0"/>
              </a:rPr>
              <a:t>双向认证</a:t>
            </a: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en-US" altLang="zh-CN" sz="2400" smtClean="0">
              <a:latin typeface="Times New Roman" pitchFamily="18" charset="0"/>
            </a:endParaRPr>
          </a:p>
        </p:txBody>
      </p:sp>
      <p:sp>
        <p:nvSpPr>
          <p:cNvPr id="67588" name="灯片编号占位符 6"/>
          <p:cNvSpPr>
            <a:spLocks noGrp="1"/>
          </p:cNvSpPr>
          <p:nvPr>
            <p:ph type="sldNum" sz="quarter" idx="4294967295"/>
          </p:nvPr>
        </p:nvSpPr>
        <p:spPr bwMode="auto">
          <a:noFill/>
          <a:ln>
            <a:miter lim="800000"/>
            <a:headEnd/>
            <a:tailEnd/>
          </a:ln>
        </p:spPr>
        <p:txBody>
          <a:bodyPr wrap="square" lIns="91440" tIns="45720" rIns="91440" bIns="45720" numCol="1" anchorCtr="0" compatLnSpc="1">
            <a:prstTxWarp prst="textNoShape">
              <a:avLst/>
            </a:prstTxWarp>
          </a:bodyPr>
          <a:lstStyle/>
          <a:p>
            <a:fld id="{933214C6-4A21-4C08-879B-9F8DD414C097}" type="slidenum">
              <a:rPr lang="en-US" altLang="zh-CN" smtClean="0"/>
              <a:pPr/>
              <a:t>192</a:t>
            </a:fld>
            <a:endParaRPr lang="en-US" altLang="zh-CN" smtClean="0"/>
          </a:p>
        </p:txBody>
      </p:sp>
      <p:sp>
        <p:nvSpPr>
          <p:cNvPr id="67589" name="Text Box 5"/>
          <p:cNvSpPr txBox="1">
            <a:spLocks noChangeArrowheads="1"/>
          </p:cNvSpPr>
          <p:nvPr/>
        </p:nvSpPr>
        <p:spPr bwMode="auto">
          <a:xfrm>
            <a:off x="838200" y="2890267"/>
            <a:ext cx="7620000" cy="466725"/>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rPr>
              <a:t>1. </a:t>
            </a: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 </a:t>
            </a:r>
            <a:r>
              <a:rPr lang="en-US" altLang="zh-CN" i="1">
                <a:latin typeface="Times New Roman" pitchFamily="18" charset="0"/>
                <a:sym typeface="Symbol" pitchFamily="18" charset="2"/>
              </a:rPr>
              <a:t>, B, Sig</a:t>
            </a:r>
            <a:r>
              <a:rPr lang="en-US" altLang="zh-CN" i="1" baseline="-25000">
                <a:latin typeface="Times New Roman" pitchFamily="18" charset="0"/>
                <a:sym typeface="Symbol" pitchFamily="18" charset="2"/>
              </a:rPr>
              <a:t>A</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a:t>
            </a:r>
            <a:r>
              <a:rPr lang="en-US" altLang="zh-CN" i="1" smtClean="0">
                <a:latin typeface="Times New Roman" pitchFamily="18" charset="0"/>
                <a:sym typeface="Symbol" pitchFamily="18" charset="2"/>
              </a:rPr>
              <a:t>, B</a:t>
            </a:r>
            <a:r>
              <a:rPr lang="en-US" altLang="zh-CN" i="1">
                <a:latin typeface="Times New Roman" pitchFamily="18" charset="0"/>
                <a:sym typeface="Symbol" pitchFamily="18" charset="2"/>
              </a:rPr>
              <a:t>)</a:t>
            </a:r>
            <a:endParaRPr lang="en-US" altLang="zh-CN" i="1" baseline="-25000">
              <a:latin typeface="Times New Roman" pitchFamily="18" charset="0"/>
              <a:sym typeface="Symbol" pitchFamily="18" charset="2"/>
            </a:endParaRPr>
          </a:p>
        </p:txBody>
      </p:sp>
      <p:sp>
        <p:nvSpPr>
          <p:cNvPr id="7" name="Text Box 6"/>
          <p:cNvSpPr txBox="1">
            <a:spLocks noChangeArrowheads="1"/>
          </p:cNvSpPr>
          <p:nvPr/>
        </p:nvSpPr>
        <p:spPr bwMode="auto">
          <a:xfrm>
            <a:off x="838200" y="4077072"/>
            <a:ext cx="7620000" cy="1014413"/>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rPr>
              <a:t>1. </a:t>
            </a: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a:t>
            </a:r>
            <a:r>
              <a:rPr lang="en-US" altLang="zh-CN" i="1">
                <a:latin typeface="Times New Roman" pitchFamily="18" charset="0"/>
                <a:sym typeface="Symbol" pitchFamily="18" charset="2"/>
              </a:rPr>
              <a:t> , B, Sig</a:t>
            </a:r>
            <a:r>
              <a:rPr lang="en-US" altLang="zh-CN" i="1" baseline="-25000">
                <a:latin typeface="Times New Roman" pitchFamily="18" charset="0"/>
                <a:sym typeface="Symbol" pitchFamily="18" charset="2"/>
              </a:rPr>
              <a:t>A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 </a:t>
            </a:r>
            <a:r>
              <a:rPr lang="en-US" altLang="zh-CN" i="1" smtClean="0">
                <a:latin typeface="Times New Roman" pitchFamily="18" charset="0"/>
                <a:sym typeface="Symbol" pitchFamily="18" charset="2"/>
              </a:rPr>
              <a:t>, B</a:t>
            </a:r>
            <a:r>
              <a:rPr lang="en-US" altLang="zh-CN" i="1">
                <a:latin typeface="Times New Roman" pitchFamily="18" charset="0"/>
                <a:sym typeface="Symbol" pitchFamily="18" charset="2"/>
              </a:rPr>
              <a:t>)</a:t>
            </a:r>
          </a:p>
          <a:p>
            <a:pPr marL="457200" indent="-457200">
              <a:spcBef>
                <a:spcPct val="50000"/>
              </a:spcBef>
            </a:pPr>
            <a:r>
              <a:rPr lang="en-US" altLang="zh-CN">
                <a:latin typeface="Times New Roman" pitchFamily="18" charset="0"/>
              </a:rPr>
              <a:t>2. </a:t>
            </a:r>
            <a:r>
              <a:rPr lang="en-US" altLang="zh-CN" i="1">
                <a:latin typeface="Times New Roman" pitchFamily="18" charset="0"/>
              </a:rPr>
              <a:t>B</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B </a:t>
            </a:r>
            <a:r>
              <a:rPr lang="en-US" altLang="zh-CN" i="1">
                <a:latin typeface="Times New Roman" pitchFamily="18" charset="0"/>
                <a:sym typeface="Symbol" pitchFamily="18" charset="2"/>
              </a:rPr>
              <a:t>, A, Sig</a:t>
            </a:r>
            <a:r>
              <a:rPr lang="en-US" altLang="zh-CN" i="1" baseline="-25000">
                <a:latin typeface="Times New Roman" pitchFamily="18" charset="0"/>
                <a:sym typeface="Symbol" pitchFamily="18" charset="2"/>
              </a:rPr>
              <a:t>B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B </a:t>
            </a:r>
            <a:r>
              <a:rPr lang="en-US" altLang="zh-CN" i="1">
                <a:latin typeface="Times New Roman" pitchFamily="18" charset="0"/>
                <a:sym typeface="Symbol" pitchFamily="18" charset="2"/>
              </a:rPr>
              <a:t>, A)</a:t>
            </a:r>
          </a:p>
        </p:txBody>
      </p:sp>
    </p:spTree>
    <p:extLst>
      <p:ext uri="{BB962C8B-B14F-4D97-AF65-F5344CB8AC3E}">
        <p14:creationId xmlns:p14="http://schemas.microsoft.com/office/powerpoint/2010/main" val="45735163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fade">
                                      <p:cBhvr>
                                        <p:cTn id="7" dur="500"/>
                                        <p:tgtEl>
                                          <p:spTgt spid="675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587">
                                            <p:txEl>
                                              <p:pRg st="1" end="1"/>
                                            </p:txEl>
                                          </p:spTgt>
                                        </p:tgtEl>
                                        <p:attrNameLst>
                                          <p:attrName>style.visibility</p:attrName>
                                        </p:attrNameLst>
                                      </p:cBhvr>
                                      <p:to>
                                        <p:strVal val="visible"/>
                                      </p:to>
                                    </p:set>
                                    <p:animEffect transition="in" filter="fade">
                                      <p:cBhvr>
                                        <p:cTn id="10" dur="500"/>
                                        <p:tgtEl>
                                          <p:spTgt spid="67587">
                                            <p:txEl>
                                              <p:pRg st="1" end="1"/>
                                            </p:txEl>
                                          </p:spTgt>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67589"/>
                                        </p:tgtEl>
                                        <p:attrNameLst>
                                          <p:attrName>style.visibility</p:attrName>
                                        </p:attrNameLst>
                                      </p:cBhvr>
                                      <p:to>
                                        <p:strVal val="visible"/>
                                      </p:to>
                                    </p:set>
                                    <p:anim calcmode="lin" valueType="num">
                                      <p:cBhvr additive="base">
                                        <p:cTn id="13" dur="500" fill="hold"/>
                                        <p:tgtEl>
                                          <p:spTgt spid="67589"/>
                                        </p:tgtEl>
                                        <p:attrNameLst>
                                          <p:attrName>ppt_x</p:attrName>
                                        </p:attrNameLst>
                                      </p:cBhvr>
                                      <p:tavLst>
                                        <p:tav tm="0">
                                          <p:val>
                                            <p:strVal val="#ppt_x"/>
                                          </p:val>
                                        </p:tav>
                                        <p:tav tm="100000">
                                          <p:val>
                                            <p:strVal val="#ppt_x"/>
                                          </p:val>
                                        </p:tav>
                                      </p:tavLst>
                                    </p:anim>
                                    <p:anim calcmode="lin" valueType="num">
                                      <p:cBhvr additive="base">
                                        <p:cTn id="14" dur="500" fill="hold"/>
                                        <p:tgtEl>
                                          <p:spTgt spid="67589"/>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animEffect transition="in" filter="fade">
                                      <p:cBhvr>
                                        <p:cTn id="17" dur="500"/>
                                        <p:tgtEl>
                                          <p:spTgt spid="67587">
                                            <p:txEl>
                                              <p:pRg st="4" end="4"/>
                                            </p:txEl>
                                          </p:spTgt>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uiExpand="1" build="p"/>
      <p:bldP spid="67589" grpId="0" uiExpand="1" animBg="1"/>
      <p:bldP spid="7" grpId="0" animBg="1"/>
    </p:bldLst>
  </p:timing>
</p:sld>
</file>

<file path=ppt/slides/slide1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pPr eaLnBrk="1" fontAlgn="auto" hangingPunct="1">
              <a:spcAft>
                <a:spcPts val="0"/>
              </a:spcAft>
              <a:defRPr/>
            </a:pPr>
            <a:r>
              <a:rPr lang="zh-CN" altLang="en-US">
                <a:latin typeface="宋体" pitchFamily="2" charset="-122"/>
              </a:rPr>
              <a:t>基于公钥密码的认证 </a:t>
            </a:r>
          </a:p>
        </p:txBody>
      </p:sp>
      <p:sp>
        <p:nvSpPr>
          <p:cNvPr id="68611" name="Rectangle 3"/>
          <p:cNvSpPr>
            <a:spLocks noGrp="1" noChangeArrowheads="1"/>
          </p:cNvSpPr>
          <p:nvPr>
            <p:ph type="body" sz="half" idx="1"/>
          </p:nvPr>
        </p:nvSpPr>
        <p:spPr>
          <a:xfrm>
            <a:off x="609600" y="1981200"/>
            <a:ext cx="8083550" cy="4464050"/>
          </a:xfrm>
        </p:spPr>
        <p:txBody>
          <a:bodyPr/>
          <a:lstStyle/>
          <a:p>
            <a:pPr algn="just" eaLnBrk="1" hangingPunct="1"/>
            <a:r>
              <a:rPr lang="en-US" altLang="zh-CN" sz="2400" smtClean="0">
                <a:latin typeface="Times New Roman" pitchFamily="18" charset="0"/>
              </a:rPr>
              <a:t>ISO/IEC 9798-3</a:t>
            </a:r>
            <a:r>
              <a:rPr lang="zh-CN" altLang="en-US" sz="2400" smtClean="0">
                <a:latin typeface="Times New Roman" pitchFamily="18" charset="0"/>
              </a:rPr>
              <a:t>协议，基于一次性随机数</a:t>
            </a:r>
            <a:endParaRPr lang="en-US" altLang="zh-CN" sz="2400" smtClean="0">
              <a:latin typeface="Times New Roman" pitchFamily="18" charset="0"/>
            </a:endParaRPr>
          </a:p>
          <a:p>
            <a:pPr lvl="1" algn="just"/>
            <a:r>
              <a:rPr lang="zh-CN" altLang="en-US" sz="2000" smtClean="0">
                <a:latin typeface="Times New Roman" pitchFamily="18" charset="0"/>
              </a:rPr>
              <a:t>单向认证</a:t>
            </a:r>
          </a:p>
          <a:p>
            <a:pPr algn="just" eaLnBrk="1" hangingPunct="1"/>
            <a:endParaRPr lang="zh-CN" altLang="en-US" sz="2400" smtClean="0">
              <a:latin typeface="Times New Roman" pitchFamily="18" charset="0"/>
            </a:endParaRPr>
          </a:p>
          <a:p>
            <a:pPr lvl="1" algn="just" eaLnBrk="1" hangingPunct="1"/>
            <a:endParaRPr lang="zh-CN" altLang="en-US" sz="2000" smtClean="0">
              <a:latin typeface="Times New Roman" pitchFamily="18" charset="0"/>
            </a:endParaRPr>
          </a:p>
          <a:p>
            <a:pPr algn="just" eaLnBrk="1" hangingPunct="1"/>
            <a:endParaRPr lang="zh-CN" altLang="en-US" sz="2400" smtClean="0">
              <a:latin typeface="Times New Roman" pitchFamily="18" charset="0"/>
            </a:endParaRPr>
          </a:p>
          <a:p>
            <a:pPr lvl="1" algn="just"/>
            <a:r>
              <a:rPr lang="zh-CN" altLang="en-US" sz="2000" smtClean="0">
                <a:latin typeface="Times New Roman" pitchFamily="18" charset="0"/>
              </a:rPr>
              <a:t>双向认证</a:t>
            </a: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en-US" altLang="zh-CN" sz="2400" smtClean="0">
              <a:latin typeface="Times New Roman" pitchFamily="18" charset="0"/>
            </a:endParaRPr>
          </a:p>
        </p:txBody>
      </p:sp>
      <p:sp>
        <p:nvSpPr>
          <p:cNvPr id="68612" name="灯片编号占位符 6"/>
          <p:cNvSpPr>
            <a:spLocks noGrp="1"/>
          </p:cNvSpPr>
          <p:nvPr>
            <p:ph type="sldNum" sz="quarter" idx="4294967295"/>
          </p:nvPr>
        </p:nvSpPr>
        <p:spPr bwMode="auto">
          <a:noFill/>
          <a:ln>
            <a:miter lim="800000"/>
            <a:headEnd/>
            <a:tailEnd/>
          </a:ln>
        </p:spPr>
        <p:txBody>
          <a:bodyPr wrap="square" lIns="91440" tIns="45720" rIns="91440" bIns="45720" numCol="1" anchorCtr="0" compatLnSpc="1">
            <a:prstTxWarp prst="textNoShape">
              <a:avLst/>
            </a:prstTxWarp>
          </a:bodyPr>
          <a:lstStyle/>
          <a:p>
            <a:fld id="{A5707FCE-26D9-447B-BC80-5B7F10901E7F}" type="slidenum">
              <a:rPr lang="en-US" altLang="zh-CN" smtClean="0"/>
              <a:pPr/>
              <a:t>193</a:t>
            </a:fld>
            <a:endParaRPr lang="en-US" altLang="zh-CN" smtClean="0"/>
          </a:p>
        </p:txBody>
      </p:sp>
      <p:sp>
        <p:nvSpPr>
          <p:cNvPr id="68614" name="Text Box 7"/>
          <p:cNvSpPr txBox="1">
            <a:spLocks noChangeArrowheads="1"/>
          </p:cNvSpPr>
          <p:nvPr/>
        </p:nvSpPr>
        <p:spPr bwMode="auto">
          <a:xfrm>
            <a:off x="762000" y="4343400"/>
            <a:ext cx="7620000" cy="1562100"/>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rPr>
              <a:t>1. </a:t>
            </a:r>
            <a:r>
              <a:rPr lang="en-US" altLang="zh-CN" i="1" smtClean="0">
                <a:latin typeface="Times New Roman" pitchFamily="18" charset="0"/>
              </a:rPr>
              <a:t>B </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endParaRPr lang="en-US" altLang="zh-CN">
              <a:latin typeface="Times New Roman" pitchFamily="18" charset="0"/>
            </a:endParaRPr>
          </a:p>
          <a:p>
            <a:pPr marL="457200" indent="-457200">
              <a:spcBef>
                <a:spcPct val="50000"/>
              </a:spcBef>
            </a:pPr>
            <a:r>
              <a:rPr lang="en-US" altLang="zh-CN">
                <a:latin typeface="Times New Roman" pitchFamily="18" charset="0"/>
              </a:rPr>
              <a:t>2. </a:t>
            </a:r>
            <a:r>
              <a:rPr lang="en-US" altLang="zh-CN" i="1" smtClean="0">
                <a:latin typeface="Times New Roman" pitchFamily="18" charset="0"/>
              </a:rPr>
              <a:t>A </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A </a:t>
            </a:r>
            <a:r>
              <a:rPr lang="en-US" altLang="zh-CN" i="1">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a:latin typeface="Times New Roman" pitchFamily="18" charset="0"/>
                <a:sym typeface="Symbol" pitchFamily="18" charset="2"/>
              </a:rPr>
              <a:t>, B, Sig</a:t>
            </a:r>
            <a:r>
              <a:rPr lang="en-US" altLang="zh-CN" i="1" baseline="-25000">
                <a:latin typeface="Times New Roman" pitchFamily="18" charset="0"/>
                <a:sym typeface="Symbol" pitchFamily="18" charset="2"/>
              </a:rPr>
              <a:t>A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i="1">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a:latin typeface="Times New Roman" pitchFamily="18" charset="0"/>
                <a:sym typeface="Symbol" pitchFamily="18" charset="2"/>
              </a:rPr>
              <a:t>, B)</a:t>
            </a:r>
          </a:p>
          <a:p>
            <a:pPr marL="457200" indent="-457200">
              <a:spcBef>
                <a:spcPct val="50000"/>
              </a:spcBef>
            </a:pPr>
            <a:r>
              <a:rPr lang="en-US" altLang="zh-CN">
                <a:latin typeface="Times New Roman" pitchFamily="18" charset="0"/>
                <a:sym typeface="Symbol" pitchFamily="18" charset="2"/>
              </a:rPr>
              <a:t>3. </a:t>
            </a:r>
            <a:r>
              <a:rPr lang="en-US" altLang="zh-CN" i="1" smtClean="0">
                <a:latin typeface="Times New Roman" pitchFamily="18" charset="0"/>
              </a:rPr>
              <a:t>B </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i="1">
                <a:latin typeface="Times New Roman" pitchFamily="18" charset="0"/>
                <a:sym typeface="Symbol" pitchFamily="18" charset="2"/>
              </a:rPr>
              <a:t>, A, Sig</a:t>
            </a:r>
            <a:r>
              <a:rPr lang="en-US" altLang="zh-CN" i="1" baseline="-25000">
                <a:latin typeface="Times New Roman" pitchFamily="18" charset="0"/>
                <a:sym typeface="Symbol" pitchFamily="18" charset="2"/>
              </a:rPr>
              <a:t>B</a:t>
            </a:r>
            <a:r>
              <a:rPr lang="en-US" altLang="zh-CN" i="1">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i="1">
                <a:latin typeface="Times New Roman" pitchFamily="18" charset="0"/>
                <a:sym typeface="Symbol" pitchFamily="18" charset="2"/>
              </a:rPr>
              <a:t>, A)</a:t>
            </a:r>
          </a:p>
        </p:txBody>
      </p:sp>
      <p:sp>
        <p:nvSpPr>
          <p:cNvPr id="7" name="Text Box 6"/>
          <p:cNvSpPr txBox="1">
            <a:spLocks noChangeArrowheads="1"/>
          </p:cNvSpPr>
          <p:nvPr/>
        </p:nvSpPr>
        <p:spPr bwMode="auto">
          <a:xfrm>
            <a:off x="762000" y="2846635"/>
            <a:ext cx="7620000" cy="1014413"/>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smtClean="0">
                <a:latin typeface="Times New Roman" pitchFamily="18" charset="0"/>
              </a:rPr>
              <a:t>1. </a:t>
            </a:r>
            <a:r>
              <a:rPr lang="en-US" altLang="zh-CN" i="1" smtClean="0">
                <a:latin typeface="Times New Roman" pitchFamily="18" charset="0"/>
              </a:rPr>
              <a:t>B </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A</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endParaRPr lang="en-US" altLang="zh-CN" smtClean="0">
              <a:latin typeface="Times New Roman" pitchFamily="18" charset="0"/>
            </a:endParaRPr>
          </a:p>
          <a:p>
            <a:pPr marL="457200" indent="-457200">
              <a:spcBef>
                <a:spcPct val="50000"/>
              </a:spcBef>
            </a:pPr>
            <a:r>
              <a:rPr lang="en-US" altLang="zh-CN" smtClean="0">
                <a:latin typeface="Times New Roman" pitchFamily="18" charset="0"/>
              </a:rPr>
              <a:t>2. </a:t>
            </a:r>
            <a:r>
              <a:rPr lang="en-US" altLang="zh-CN" i="1" smtClean="0">
                <a:latin typeface="Times New Roman" pitchFamily="18" charset="0"/>
              </a:rPr>
              <a:t>A </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B</a:t>
            </a:r>
            <a:r>
              <a:rPr lang="en-US" altLang="zh-CN" smtClean="0">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smtClean="0">
                <a:latin typeface="Times New Roman" pitchFamily="18" charset="0"/>
                <a:sym typeface="Symbol" pitchFamily="18" charset="2"/>
              </a:rPr>
              <a:t>, B, Sig</a:t>
            </a:r>
            <a:r>
              <a:rPr lang="en-US" altLang="zh-CN" i="1" baseline="-25000" smtClean="0">
                <a:latin typeface="Times New Roman" pitchFamily="18" charset="0"/>
                <a:sym typeface="Symbol" pitchFamily="18" charset="2"/>
              </a:rPr>
              <a:t>A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smtClean="0">
                <a:latin typeface="Times New Roman" pitchFamily="18" charset="0"/>
                <a:sym typeface="Symbol" pitchFamily="18" charset="2"/>
              </a:rPr>
              <a:t>, B)</a:t>
            </a:r>
            <a:endParaRPr lang="en-US" altLang="zh-CN" i="1">
              <a:latin typeface="Times New Roman" pitchFamily="18" charset="0"/>
              <a:sym typeface="Symbol" pitchFamily="18" charset="2"/>
            </a:endParaRPr>
          </a:p>
        </p:txBody>
      </p:sp>
    </p:spTree>
    <p:extLst>
      <p:ext uri="{BB962C8B-B14F-4D97-AF65-F5344CB8AC3E}">
        <p14:creationId xmlns:p14="http://schemas.microsoft.com/office/powerpoint/2010/main" val="23009712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fade">
                                      <p:cBhvr>
                                        <p:cTn id="7" dur="500"/>
                                        <p:tgtEl>
                                          <p:spTgt spid="686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611">
                                            <p:txEl>
                                              <p:pRg st="1" end="1"/>
                                            </p:txEl>
                                          </p:spTgt>
                                        </p:tgtEl>
                                        <p:attrNameLst>
                                          <p:attrName>style.visibility</p:attrName>
                                        </p:attrNameLst>
                                      </p:cBhvr>
                                      <p:to>
                                        <p:strVal val="visible"/>
                                      </p:to>
                                    </p:set>
                                    <p:animEffect transition="in" filter="fade">
                                      <p:cBhvr>
                                        <p:cTn id="10" dur="500"/>
                                        <p:tgtEl>
                                          <p:spTgt spid="686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611">
                                            <p:txEl>
                                              <p:pRg st="5" end="5"/>
                                            </p:txEl>
                                          </p:spTgt>
                                        </p:tgtEl>
                                        <p:attrNameLst>
                                          <p:attrName>style.visibility</p:attrName>
                                        </p:attrNameLst>
                                      </p:cBhvr>
                                      <p:to>
                                        <p:strVal val="visible"/>
                                      </p:to>
                                    </p:set>
                                    <p:animEffect transition="in" filter="fade">
                                      <p:cBhvr>
                                        <p:cTn id="13" dur="500"/>
                                        <p:tgtEl>
                                          <p:spTgt spid="68611">
                                            <p:txEl>
                                              <p:pRg st="5" end="5"/>
                                            </p:txEl>
                                          </p:spTgt>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68614"/>
                                        </p:tgtEl>
                                        <p:attrNameLst>
                                          <p:attrName>style.visibility</p:attrName>
                                        </p:attrNameLst>
                                      </p:cBhvr>
                                      <p:to>
                                        <p:strVal val="visible"/>
                                      </p:to>
                                    </p:set>
                                    <p:anim calcmode="lin" valueType="num">
                                      <p:cBhvr additive="base">
                                        <p:cTn id="16" dur="500" fill="hold"/>
                                        <p:tgtEl>
                                          <p:spTgt spid="68614"/>
                                        </p:tgtEl>
                                        <p:attrNameLst>
                                          <p:attrName>ppt_x</p:attrName>
                                        </p:attrNameLst>
                                      </p:cBhvr>
                                      <p:tavLst>
                                        <p:tav tm="0">
                                          <p:val>
                                            <p:strVal val="#ppt_x"/>
                                          </p:val>
                                        </p:tav>
                                        <p:tav tm="100000">
                                          <p:val>
                                            <p:strVal val="#ppt_x"/>
                                          </p:val>
                                        </p:tav>
                                      </p:tavLst>
                                    </p:anim>
                                    <p:anim calcmode="lin" valueType="num">
                                      <p:cBhvr additive="base">
                                        <p:cTn id="17" dur="500" fill="hold"/>
                                        <p:tgtEl>
                                          <p:spTgt spid="6861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p:bldP spid="68614"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20"/>
          <p:cNvSpPr>
            <a:spLocks noGrp="1"/>
          </p:cNvSpPr>
          <p:nvPr>
            <p:ph idx="1"/>
          </p:nvPr>
        </p:nvSpPr>
        <p:spPr/>
        <p:txBody>
          <a:bodyPr/>
          <a:lstStyle/>
          <a:p>
            <a:r>
              <a:rPr lang="en-US" altLang="zh-CN" smtClean="0"/>
              <a:t>Alice</a:t>
            </a:r>
            <a:r>
              <a:rPr lang="zh-CN" altLang="en-US" smtClean="0"/>
              <a:t>和</a:t>
            </a:r>
            <a:r>
              <a:rPr lang="en-US" altLang="zh-CN" smtClean="0"/>
              <a:t>Bob</a:t>
            </a:r>
            <a:r>
              <a:rPr lang="zh-CN" altLang="en-US" smtClean="0"/>
              <a:t>事先获取对方公钥，通过加解密进行认证。</a:t>
            </a:r>
            <a:endParaRPr lang="en-US" altLang="zh-CN" smtClean="0"/>
          </a:p>
          <a:p>
            <a:r>
              <a:rPr lang="zh-CN" altLang="en-US"/>
              <a:t>只</a:t>
            </a:r>
            <a:r>
              <a:rPr lang="zh-CN" altLang="en-US" smtClean="0"/>
              <a:t>认证，不交换会话密钥</a:t>
            </a:r>
            <a:endParaRPr lang="zh-CN" altLang="en-US"/>
          </a:p>
        </p:txBody>
      </p:sp>
      <p:sp>
        <p:nvSpPr>
          <p:cNvPr id="251906" name="Rectangle 2"/>
          <p:cNvSpPr>
            <a:spLocks noGrp="1" noChangeArrowheads="1"/>
          </p:cNvSpPr>
          <p:nvPr>
            <p:ph type="title"/>
          </p:nvPr>
        </p:nvSpPr>
        <p:spPr/>
        <p:txBody>
          <a:bodyPr>
            <a:normAutofit/>
          </a:bodyPr>
          <a:lstStyle/>
          <a:p>
            <a:r>
              <a:rPr lang="en-US" altLang="zh-CN" sz="4400" smtClean="0"/>
              <a:t>Needham</a:t>
            </a:r>
            <a:r>
              <a:rPr lang="zh-CN" altLang="en-US" sz="4400"/>
              <a:t>－</a:t>
            </a:r>
            <a:r>
              <a:rPr lang="en-US" altLang="zh-CN" sz="4400"/>
              <a:t>Scroeder</a:t>
            </a:r>
            <a:r>
              <a:rPr lang="zh-CN" altLang="en-US" sz="4400"/>
              <a:t>（公钥方案）</a:t>
            </a:r>
          </a:p>
        </p:txBody>
      </p:sp>
      <p:grpSp>
        <p:nvGrpSpPr>
          <p:cNvPr id="251910" name="Group 6"/>
          <p:cNvGrpSpPr>
            <a:grpSpLocks/>
          </p:cNvGrpSpPr>
          <p:nvPr/>
        </p:nvGrpSpPr>
        <p:grpSpPr bwMode="auto">
          <a:xfrm>
            <a:off x="6946900" y="4508500"/>
            <a:ext cx="603250" cy="604838"/>
            <a:chOff x="229" y="1077"/>
            <a:chExt cx="380" cy="517"/>
          </a:xfrm>
        </p:grpSpPr>
        <p:pic>
          <p:nvPicPr>
            <p:cNvPr id="251911"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2"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3" name="Group 9"/>
          <p:cNvGrpSpPr>
            <a:grpSpLocks/>
          </p:cNvGrpSpPr>
          <p:nvPr/>
        </p:nvGrpSpPr>
        <p:grpSpPr bwMode="auto">
          <a:xfrm>
            <a:off x="1619250" y="4435475"/>
            <a:ext cx="603250" cy="604838"/>
            <a:chOff x="229" y="1077"/>
            <a:chExt cx="380" cy="517"/>
          </a:xfrm>
        </p:grpSpPr>
        <p:pic>
          <p:nvPicPr>
            <p:cNvPr id="251914"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5"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1916" name="Text Box 12"/>
          <p:cNvSpPr txBox="1">
            <a:spLocks noChangeArrowheads="1"/>
          </p:cNvSpPr>
          <p:nvPr/>
        </p:nvSpPr>
        <p:spPr bwMode="auto">
          <a:xfrm>
            <a:off x="1330325" y="50117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Alice (A)</a:t>
            </a:r>
          </a:p>
        </p:txBody>
      </p:sp>
      <p:sp>
        <p:nvSpPr>
          <p:cNvPr id="251917" name="Text Box 13"/>
          <p:cNvSpPr txBox="1">
            <a:spLocks noChangeArrowheads="1"/>
          </p:cNvSpPr>
          <p:nvPr/>
        </p:nvSpPr>
        <p:spPr bwMode="auto">
          <a:xfrm>
            <a:off x="6804025" y="51562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Bob (B)</a:t>
            </a:r>
          </a:p>
        </p:txBody>
      </p:sp>
      <p:sp>
        <p:nvSpPr>
          <p:cNvPr id="251919" name="Line 15"/>
          <p:cNvSpPr>
            <a:spLocks noChangeShapeType="1"/>
          </p:cNvSpPr>
          <p:nvPr/>
        </p:nvSpPr>
        <p:spPr bwMode="auto">
          <a:xfrm>
            <a:off x="2627313" y="4581525"/>
            <a:ext cx="4176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0" name="Text Box 16"/>
          <p:cNvSpPr txBox="1">
            <a:spLocks noChangeArrowheads="1"/>
          </p:cNvSpPr>
          <p:nvPr/>
        </p:nvSpPr>
        <p:spPr bwMode="auto">
          <a:xfrm>
            <a:off x="3419475" y="4005263"/>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b</a:t>
            </a:r>
            <a:r>
              <a:rPr kumimoji="0" lang="zh-CN" altLang="en-US" sz="1800">
                <a:latin typeface="Arial" pitchFamily="34" charset="0"/>
              </a:rPr>
              <a:t>（</a:t>
            </a:r>
            <a:r>
              <a:rPr kumimoji="0" lang="en-US" altLang="zh-CN" sz="18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p>
        </p:txBody>
      </p:sp>
      <p:sp>
        <p:nvSpPr>
          <p:cNvPr id="251921" name="Line 17"/>
          <p:cNvSpPr>
            <a:spLocks noChangeShapeType="1"/>
          </p:cNvSpPr>
          <p:nvPr/>
        </p:nvSpPr>
        <p:spPr bwMode="auto">
          <a:xfrm>
            <a:off x="2555875" y="5229225"/>
            <a:ext cx="417671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2" name="Text Box 18"/>
          <p:cNvSpPr txBox="1">
            <a:spLocks noChangeArrowheads="1"/>
          </p:cNvSpPr>
          <p:nvPr/>
        </p:nvSpPr>
        <p:spPr bwMode="auto">
          <a:xfrm>
            <a:off x="2987675" y="4797425"/>
            <a:ext cx="345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a</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b</a:t>
            </a:r>
            <a:r>
              <a:rPr kumimoji="0" lang="en-US" altLang="zh-CN" sz="1800">
                <a:latin typeface="Arial" pitchFamily="34" charset="0"/>
              </a:rPr>
              <a:t>)</a:t>
            </a:r>
          </a:p>
        </p:txBody>
      </p:sp>
      <p:sp>
        <p:nvSpPr>
          <p:cNvPr id="251923" name="Line 19"/>
          <p:cNvSpPr>
            <a:spLocks noChangeShapeType="1"/>
          </p:cNvSpPr>
          <p:nvPr/>
        </p:nvSpPr>
        <p:spPr bwMode="auto">
          <a:xfrm>
            <a:off x="2627313" y="5948363"/>
            <a:ext cx="4176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4" name="Text Box 20"/>
          <p:cNvSpPr txBox="1">
            <a:spLocks noChangeArrowheads="1"/>
          </p:cNvSpPr>
          <p:nvPr/>
        </p:nvSpPr>
        <p:spPr bwMode="auto">
          <a:xfrm>
            <a:off x="3419475" y="5516563"/>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b</a:t>
            </a:r>
            <a:r>
              <a:rPr kumimoji="0" lang="en-US" altLang="zh-CN" sz="1800">
                <a:latin typeface="Arial" pitchFamily="34" charset="0"/>
              </a:rPr>
              <a:t>(R</a:t>
            </a:r>
            <a:r>
              <a:rPr kumimoji="0" lang="en-US" altLang="zh-CN" sz="1800" baseline="-25000">
                <a:latin typeface="Arial" pitchFamily="34" charset="0"/>
              </a:rPr>
              <a:t>b</a:t>
            </a:r>
            <a:r>
              <a:rPr kumimoji="0" lang="en-US" altLang="zh-CN" sz="1800">
                <a:latin typeface="Arial" pitchFamily="34" charset="0"/>
              </a:rPr>
              <a:t>)</a:t>
            </a:r>
          </a:p>
        </p:txBody>
      </p:sp>
      <p:sp>
        <p:nvSpPr>
          <p:cNvPr id="18" name="椭圆形标注 17"/>
          <p:cNvSpPr/>
          <p:nvPr/>
        </p:nvSpPr>
        <p:spPr>
          <a:xfrm>
            <a:off x="4860032" y="3286126"/>
            <a:ext cx="2583756" cy="449273"/>
          </a:xfrm>
          <a:prstGeom prst="wedgeEllipseCallout">
            <a:avLst>
              <a:gd name="adj1" fmla="val -36611"/>
              <a:gd name="adj2" fmla="val 96726"/>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zh-CN" altLang="en-US" sz="1800" smtClean="0"/>
              <a:t>你若</a:t>
            </a:r>
            <a:r>
              <a:rPr lang="en-US" altLang="zh-CN" sz="1800" smtClean="0"/>
              <a:t>Bob</a:t>
            </a:r>
            <a:r>
              <a:rPr lang="zh-CN" altLang="en-US" sz="1800" smtClean="0"/>
              <a:t>，返回</a:t>
            </a:r>
            <a:r>
              <a:rPr lang="en-US" altLang="zh-CN" sz="1800" smtClean="0"/>
              <a:t>R</a:t>
            </a:r>
            <a:r>
              <a:rPr lang="en-US" altLang="zh-CN" sz="1800" baseline="-25000"/>
              <a:t>a</a:t>
            </a:r>
            <a:endParaRPr lang="zh-CN" altLang="en-US" sz="1800" baseline="-25000"/>
          </a:p>
        </p:txBody>
      </p:sp>
    </p:spTree>
    <p:extLst>
      <p:ext uri="{BB962C8B-B14F-4D97-AF65-F5344CB8AC3E}">
        <p14:creationId xmlns:p14="http://schemas.microsoft.com/office/powerpoint/2010/main" val="13293756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16"/>
                                        </p:tgtEl>
                                        <p:attrNameLst>
                                          <p:attrName>style.visibility</p:attrName>
                                        </p:attrNameLst>
                                      </p:cBhvr>
                                      <p:to>
                                        <p:strVal val="visible"/>
                                      </p:to>
                                    </p:set>
                                    <p:anim calcmode="lin" valueType="num">
                                      <p:cBhvr additive="base">
                                        <p:cTn id="7" dur="500" fill="hold"/>
                                        <p:tgtEl>
                                          <p:spTgt spid="251916"/>
                                        </p:tgtEl>
                                        <p:attrNameLst>
                                          <p:attrName>ppt_x</p:attrName>
                                        </p:attrNameLst>
                                      </p:cBhvr>
                                      <p:tavLst>
                                        <p:tav tm="0">
                                          <p:val>
                                            <p:strVal val="#ppt_x"/>
                                          </p:val>
                                        </p:tav>
                                        <p:tav tm="100000">
                                          <p:val>
                                            <p:strVal val="#ppt_x"/>
                                          </p:val>
                                        </p:tav>
                                      </p:tavLst>
                                    </p:anim>
                                    <p:anim calcmode="lin" valueType="num">
                                      <p:cBhvr additive="base">
                                        <p:cTn id="8" dur="500" fill="hold"/>
                                        <p:tgtEl>
                                          <p:spTgt spid="2519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1917"/>
                                        </p:tgtEl>
                                        <p:attrNameLst>
                                          <p:attrName>style.visibility</p:attrName>
                                        </p:attrNameLst>
                                      </p:cBhvr>
                                      <p:to>
                                        <p:strVal val="visible"/>
                                      </p:to>
                                    </p:set>
                                    <p:anim calcmode="lin" valueType="num">
                                      <p:cBhvr additive="base">
                                        <p:cTn id="11" dur="500" fill="hold"/>
                                        <p:tgtEl>
                                          <p:spTgt spid="251917"/>
                                        </p:tgtEl>
                                        <p:attrNameLst>
                                          <p:attrName>ppt_x</p:attrName>
                                        </p:attrNameLst>
                                      </p:cBhvr>
                                      <p:tavLst>
                                        <p:tav tm="0">
                                          <p:val>
                                            <p:strVal val="#ppt_x"/>
                                          </p:val>
                                        </p:tav>
                                        <p:tav tm="100000">
                                          <p:val>
                                            <p:strVal val="#ppt_x"/>
                                          </p:val>
                                        </p:tav>
                                      </p:tavLst>
                                    </p:anim>
                                    <p:anim calcmode="lin" valueType="num">
                                      <p:cBhvr additive="base">
                                        <p:cTn id="12" dur="500" fill="hold"/>
                                        <p:tgtEl>
                                          <p:spTgt spid="2519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1913"/>
                                        </p:tgtEl>
                                        <p:attrNameLst>
                                          <p:attrName>style.visibility</p:attrName>
                                        </p:attrNameLst>
                                      </p:cBhvr>
                                      <p:to>
                                        <p:strVal val="visible"/>
                                      </p:to>
                                    </p:set>
                                    <p:anim calcmode="lin" valueType="num">
                                      <p:cBhvr additive="base">
                                        <p:cTn id="15" dur="500" fill="hold"/>
                                        <p:tgtEl>
                                          <p:spTgt spid="251913"/>
                                        </p:tgtEl>
                                        <p:attrNameLst>
                                          <p:attrName>ppt_x</p:attrName>
                                        </p:attrNameLst>
                                      </p:cBhvr>
                                      <p:tavLst>
                                        <p:tav tm="0">
                                          <p:val>
                                            <p:strVal val="#ppt_x"/>
                                          </p:val>
                                        </p:tav>
                                        <p:tav tm="100000">
                                          <p:val>
                                            <p:strVal val="#ppt_x"/>
                                          </p:val>
                                        </p:tav>
                                      </p:tavLst>
                                    </p:anim>
                                    <p:anim calcmode="lin" valueType="num">
                                      <p:cBhvr additive="base">
                                        <p:cTn id="16" dur="500" fill="hold"/>
                                        <p:tgtEl>
                                          <p:spTgt spid="2519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1910"/>
                                        </p:tgtEl>
                                        <p:attrNameLst>
                                          <p:attrName>style.visibility</p:attrName>
                                        </p:attrNameLst>
                                      </p:cBhvr>
                                      <p:to>
                                        <p:strVal val="visible"/>
                                      </p:to>
                                    </p:set>
                                    <p:anim calcmode="lin" valueType="num">
                                      <p:cBhvr additive="base">
                                        <p:cTn id="19" dur="500" fill="hold"/>
                                        <p:tgtEl>
                                          <p:spTgt spid="251910"/>
                                        </p:tgtEl>
                                        <p:attrNameLst>
                                          <p:attrName>ppt_x</p:attrName>
                                        </p:attrNameLst>
                                      </p:cBhvr>
                                      <p:tavLst>
                                        <p:tav tm="0">
                                          <p:val>
                                            <p:strVal val="#ppt_x"/>
                                          </p:val>
                                        </p:tav>
                                        <p:tav tm="100000">
                                          <p:val>
                                            <p:strVal val="#ppt_x"/>
                                          </p:val>
                                        </p:tav>
                                      </p:tavLst>
                                    </p:anim>
                                    <p:anim calcmode="lin" valueType="num">
                                      <p:cBhvr additive="base">
                                        <p:cTn id="20" dur="500" fill="hold"/>
                                        <p:tgtEl>
                                          <p:spTgt spid="2519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1919"/>
                                        </p:tgtEl>
                                        <p:attrNameLst>
                                          <p:attrName>style.visibility</p:attrName>
                                        </p:attrNameLst>
                                      </p:cBhvr>
                                      <p:to>
                                        <p:strVal val="visible"/>
                                      </p:to>
                                    </p:set>
                                    <p:anim calcmode="lin" valueType="num">
                                      <p:cBhvr additive="base">
                                        <p:cTn id="25" dur="500" fill="hold"/>
                                        <p:tgtEl>
                                          <p:spTgt spid="251919"/>
                                        </p:tgtEl>
                                        <p:attrNameLst>
                                          <p:attrName>ppt_x</p:attrName>
                                        </p:attrNameLst>
                                      </p:cBhvr>
                                      <p:tavLst>
                                        <p:tav tm="0">
                                          <p:val>
                                            <p:strVal val="#ppt_x"/>
                                          </p:val>
                                        </p:tav>
                                        <p:tav tm="100000">
                                          <p:val>
                                            <p:strVal val="#ppt_x"/>
                                          </p:val>
                                        </p:tav>
                                      </p:tavLst>
                                    </p:anim>
                                    <p:anim calcmode="lin" valueType="num">
                                      <p:cBhvr additive="base">
                                        <p:cTn id="26" dur="500" fill="hold"/>
                                        <p:tgtEl>
                                          <p:spTgt spid="25191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1920"/>
                                        </p:tgtEl>
                                        <p:attrNameLst>
                                          <p:attrName>style.visibility</p:attrName>
                                        </p:attrNameLst>
                                      </p:cBhvr>
                                      <p:to>
                                        <p:strVal val="visible"/>
                                      </p:to>
                                    </p:set>
                                    <p:anim calcmode="lin" valueType="num">
                                      <p:cBhvr additive="base">
                                        <p:cTn id="29" dur="500" fill="hold"/>
                                        <p:tgtEl>
                                          <p:spTgt spid="251920"/>
                                        </p:tgtEl>
                                        <p:attrNameLst>
                                          <p:attrName>ppt_x</p:attrName>
                                        </p:attrNameLst>
                                      </p:cBhvr>
                                      <p:tavLst>
                                        <p:tav tm="0">
                                          <p:val>
                                            <p:strVal val="#ppt_x"/>
                                          </p:val>
                                        </p:tav>
                                        <p:tav tm="100000">
                                          <p:val>
                                            <p:strVal val="#ppt_x"/>
                                          </p:val>
                                        </p:tav>
                                      </p:tavLst>
                                    </p:anim>
                                    <p:anim calcmode="lin" valueType="num">
                                      <p:cBhvr additive="base">
                                        <p:cTn id="30" dur="500" fill="hold"/>
                                        <p:tgtEl>
                                          <p:spTgt spid="251920"/>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51922"/>
                                        </p:tgtEl>
                                        <p:attrNameLst>
                                          <p:attrName>style.visibility</p:attrName>
                                        </p:attrNameLst>
                                      </p:cBhvr>
                                      <p:to>
                                        <p:strVal val="visible"/>
                                      </p:to>
                                    </p:set>
                                    <p:anim calcmode="lin" valueType="num">
                                      <p:cBhvr additive="base">
                                        <p:cTn id="41" dur="500" fill="hold"/>
                                        <p:tgtEl>
                                          <p:spTgt spid="251922"/>
                                        </p:tgtEl>
                                        <p:attrNameLst>
                                          <p:attrName>ppt_x</p:attrName>
                                        </p:attrNameLst>
                                      </p:cBhvr>
                                      <p:tavLst>
                                        <p:tav tm="0">
                                          <p:val>
                                            <p:strVal val="#ppt_x"/>
                                          </p:val>
                                        </p:tav>
                                        <p:tav tm="100000">
                                          <p:val>
                                            <p:strVal val="#ppt_x"/>
                                          </p:val>
                                        </p:tav>
                                      </p:tavLst>
                                    </p:anim>
                                    <p:anim calcmode="lin" valueType="num">
                                      <p:cBhvr additive="base">
                                        <p:cTn id="42" dur="500" fill="hold"/>
                                        <p:tgtEl>
                                          <p:spTgt spid="25192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1921"/>
                                        </p:tgtEl>
                                        <p:attrNameLst>
                                          <p:attrName>style.visibility</p:attrName>
                                        </p:attrNameLst>
                                      </p:cBhvr>
                                      <p:to>
                                        <p:strVal val="visible"/>
                                      </p:to>
                                    </p:set>
                                    <p:anim calcmode="lin" valueType="num">
                                      <p:cBhvr additive="base">
                                        <p:cTn id="45" dur="500" fill="hold"/>
                                        <p:tgtEl>
                                          <p:spTgt spid="251921"/>
                                        </p:tgtEl>
                                        <p:attrNameLst>
                                          <p:attrName>ppt_x</p:attrName>
                                        </p:attrNameLst>
                                      </p:cBhvr>
                                      <p:tavLst>
                                        <p:tav tm="0">
                                          <p:val>
                                            <p:strVal val="#ppt_x"/>
                                          </p:val>
                                        </p:tav>
                                        <p:tav tm="100000">
                                          <p:val>
                                            <p:strVal val="#ppt_x"/>
                                          </p:val>
                                        </p:tav>
                                      </p:tavLst>
                                    </p:anim>
                                    <p:anim calcmode="lin" valueType="num">
                                      <p:cBhvr additive="base">
                                        <p:cTn id="46" dur="500" fill="hold"/>
                                        <p:tgtEl>
                                          <p:spTgt spid="251921"/>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51924"/>
                                        </p:tgtEl>
                                        <p:attrNameLst>
                                          <p:attrName>style.visibility</p:attrName>
                                        </p:attrNameLst>
                                      </p:cBhvr>
                                      <p:to>
                                        <p:strVal val="visible"/>
                                      </p:to>
                                    </p:set>
                                    <p:anim calcmode="lin" valueType="num">
                                      <p:cBhvr additive="base">
                                        <p:cTn id="51" dur="500" fill="hold"/>
                                        <p:tgtEl>
                                          <p:spTgt spid="251924"/>
                                        </p:tgtEl>
                                        <p:attrNameLst>
                                          <p:attrName>ppt_x</p:attrName>
                                        </p:attrNameLst>
                                      </p:cBhvr>
                                      <p:tavLst>
                                        <p:tav tm="0">
                                          <p:val>
                                            <p:strVal val="#ppt_x"/>
                                          </p:val>
                                        </p:tav>
                                        <p:tav tm="100000">
                                          <p:val>
                                            <p:strVal val="#ppt_x"/>
                                          </p:val>
                                        </p:tav>
                                      </p:tavLst>
                                    </p:anim>
                                    <p:anim calcmode="lin" valueType="num">
                                      <p:cBhvr additive="base">
                                        <p:cTn id="52" dur="500" fill="hold"/>
                                        <p:tgtEl>
                                          <p:spTgt spid="25192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1923"/>
                                        </p:tgtEl>
                                        <p:attrNameLst>
                                          <p:attrName>style.visibility</p:attrName>
                                        </p:attrNameLst>
                                      </p:cBhvr>
                                      <p:to>
                                        <p:strVal val="visible"/>
                                      </p:to>
                                    </p:set>
                                    <p:anim calcmode="lin" valueType="num">
                                      <p:cBhvr additive="base">
                                        <p:cTn id="55" dur="500" fill="hold"/>
                                        <p:tgtEl>
                                          <p:spTgt spid="251923"/>
                                        </p:tgtEl>
                                        <p:attrNameLst>
                                          <p:attrName>ppt_x</p:attrName>
                                        </p:attrNameLst>
                                      </p:cBhvr>
                                      <p:tavLst>
                                        <p:tav tm="0">
                                          <p:val>
                                            <p:strVal val="#ppt_x"/>
                                          </p:val>
                                        </p:tav>
                                        <p:tav tm="100000">
                                          <p:val>
                                            <p:strVal val="#ppt_x"/>
                                          </p:val>
                                        </p:tav>
                                      </p:tavLst>
                                    </p:anim>
                                    <p:anim calcmode="lin" valueType="num">
                                      <p:cBhvr additive="base">
                                        <p:cTn id="56" dur="500" fill="hold"/>
                                        <p:tgtEl>
                                          <p:spTgt spid="251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6" grpId="0"/>
      <p:bldP spid="251917" grpId="0"/>
      <p:bldP spid="251919" grpId="0" animBg="1"/>
      <p:bldP spid="251920" grpId="0"/>
      <p:bldP spid="251921" grpId="0" animBg="1"/>
      <p:bldP spid="251922" grpId="0"/>
      <p:bldP spid="251923" grpId="0" animBg="1"/>
      <p:bldP spid="251924" grpId="0"/>
      <p:bldP spid="18" grpId="0" animBg="1"/>
    </p:bldLst>
  </p:timing>
</p:sld>
</file>

<file path=ppt/slides/slide1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内容占位符 27"/>
          <p:cNvSpPr>
            <a:spLocks noGrp="1"/>
          </p:cNvSpPr>
          <p:nvPr>
            <p:ph idx="1"/>
          </p:nvPr>
        </p:nvSpPr>
        <p:spPr/>
        <p:txBody>
          <a:bodyPr/>
          <a:lstStyle/>
          <a:p>
            <a:r>
              <a:rPr lang="en-US" altLang="zh-CN" dirty="0" smtClean="0"/>
              <a:t>A</a:t>
            </a:r>
            <a:r>
              <a:rPr lang="zh-CN" altLang="en-US" dirty="0" smtClean="0"/>
              <a:t>与</a:t>
            </a:r>
            <a:r>
              <a:rPr lang="en-US" altLang="zh-CN" dirty="0" smtClean="0"/>
              <a:t>C</a:t>
            </a:r>
            <a:r>
              <a:rPr lang="zh-CN" altLang="en-US" dirty="0" smtClean="0"/>
              <a:t>通信，</a:t>
            </a:r>
            <a:r>
              <a:rPr lang="en-US" altLang="zh-CN" dirty="0" smtClean="0"/>
              <a:t>C</a:t>
            </a:r>
            <a:r>
              <a:rPr lang="zh-CN" altLang="en-US" dirty="0" smtClean="0"/>
              <a:t>假冒</a:t>
            </a:r>
            <a:r>
              <a:rPr lang="en-US" altLang="zh-CN" dirty="0" smtClean="0"/>
              <a:t>A</a:t>
            </a:r>
            <a:r>
              <a:rPr lang="zh-CN" altLang="en-US" dirty="0" smtClean="0"/>
              <a:t>与</a:t>
            </a:r>
            <a:r>
              <a:rPr lang="en-US" altLang="zh-CN" dirty="0" smtClean="0"/>
              <a:t>B</a:t>
            </a:r>
            <a:r>
              <a:rPr lang="zh-CN" altLang="en-US" dirty="0" smtClean="0"/>
              <a:t>通信</a:t>
            </a:r>
            <a:endParaRPr lang="en-US" altLang="zh-CN" dirty="0" smtClean="0"/>
          </a:p>
          <a:p>
            <a:r>
              <a:rPr lang="en-US" altLang="zh-CN" dirty="0" smtClean="0"/>
              <a:t>B</a:t>
            </a:r>
            <a:r>
              <a:rPr lang="zh-CN" altLang="en-US" smtClean="0"/>
              <a:t>以为与</a:t>
            </a:r>
            <a:r>
              <a:rPr lang="en-US" altLang="zh-CN" dirty="0" smtClean="0"/>
              <a:t>A</a:t>
            </a:r>
            <a:r>
              <a:rPr lang="zh-CN" altLang="en-US" dirty="0" smtClean="0"/>
              <a:t>通信</a:t>
            </a:r>
            <a:endParaRPr lang="en-US" altLang="zh-CN" dirty="0" smtClean="0"/>
          </a:p>
          <a:p>
            <a:r>
              <a:rPr lang="en-US" altLang="zh-CN" dirty="0" smtClean="0"/>
              <a:t>A</a:t>
            </a:r>
            <a:r>
              <a:rPr lang="zh-CN" altLang="en-US" dirty="0" smtClean="0"/>
              <a:t>不知道</a:t>
            </a:r>
            <a:r>
              <a:rPr lang="en-US" altLang="zh-CN" smtClean="0"/>
              <a:t>B</a:t>
            </a:r>
            <a:r>
              <a:rPr lang="zh-CN" altLang="en-US" smtClean="0"/>
              <a:t>存在</a:t>
            </a:r>
            <a:endParaRPr lang="en-US" altLang="zh-CN" smtClean="0"/>
          </a:p>
          <a:p>
            <a:r>
              <a:rPr lang="zh-CN" altLang="en-US" smtClean="0"/>
              <a:t>问题</a:t>
            </a:r>
            <a:endParaRPr lang="en-US" altLang="zh-CN" smtClean="0"/>
          </a:p>
          <a:p>
            <a:pPr lvl="1"/>
            <a:r>
              <a:rPr lang="zh-CN" altLang="en-US"/>
              <a:t>第二</a:t>
            </a:r>
            <a:r>
              <a:rPr lang="zh-CN" altLang="en-US" smtClean="0"/>
              <a:t>条消息被暗中传递</a:t>
            </a:r>
            <a:endParaRPr lang="zh-CN" altLang="en-US" dirty="0"/>
          </a:p>
        </p:txBody>
      </p:sp>
      <p:sp>
        <p:nvSpPr>
          <p:cNvPr id="251906" name="Rectangle 2"/>
          <p:cNvSpPr>
            <a:spLocks noGrp="1" noChangeArrowheads="1"/>
          </p:cNvSpPr>
          <p:nvPr>
            <p:ph type="title"/>
          </p:nvPr>
        </p:nvSpPr>
        <p:spPr/>
        <p:txBody>
          <a:bodyPr>
            <a:normAutofit/>
          </a:bodyPr>
          <a:lstStyle/>
          <a:p>
            <a:r>
              <a:rPr lang="en-US" altLang="zh-CN" sz="4400" smtClean="0"/>
              <a:t>Needham</a:t>
            </a:r>
            <a:r>
              <a:rPr lang="zh-CN" altLang="en-US" sz="4400"/>
              <a:t>－</a:t>
            </a:r>
            <a:r>
              <a:rPr lang="en-US" altLang="zh-CN" sz="4400"/>
              <a:t>Scroeder</a:t>
            </a:r>
            <a:r>
              <a:rPr lang="zh-CN" altLang="en-US" sz="4400"/>
              <a:t>（公钥方案）</a:t>
            </a:r>
          </a:p>
        </p:txBody>
      </p:sp>
      <p:grpSp>
        <p:nvGrpSpPr>
          <p:cNvPr id="251907" name="Group 3"/>
          <p:cNvGrpSpPr>
            <a:grpSpLocks/>
          </p:cNvGrpSpPr>
          <p:nvPr/>
        </p:nvGrpSpPr>
        <p:grpSpPr bwMode="auto">
          <a:xfrm>
            <a:off x="4354513" y="2274888"/>
            <a:ext cx="603250" cy="604837"/>
            <a:chOff x="229" y="1077"/>
            <a:chExt cx="380" cy="517"/>
          </a:xfrm>
        </p:grpSpPr>
        <p:pic>
          <p:nvPicPr>
            <p:cNvPr id="25190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09"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0" name="Group 6"/>
          <p:cNvGrpSpPr>
            <a:grpSpLocks/>
          </p:cNvGrpSpPr>
          <p:nvPr/>
        </p:nvGrpSpPr>
        <p:grpSpPr bwMode="auto">
          <a:xfrm>
            <a:off x="6946900" y="4508500"/>
            <a:ext cx="603250" cy="604838"/>
            <a:chOff x="229" y="1077"/>
            <a:chExt cx="380" cy="517"/>
          </a:xfrm>
        </p:grpSpPr>
        <p:pic>
          <p:nvPicPr>
            <p:cNvPr id="251911"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2"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3" name="Group 9"/>
          <p:cNvGrpSpPr>
            <a:grpSpLocks/>
          </p:cNvGrpSpPr>
          <p:nvPr/>
        </p:nvGrpSpPr>
        <p:grpSpPr bwMode="auto">
          <a:xfrm>
            <a:off x="1619250" y="4435475"/>
            <a:ext cx="603250" cy="604838"/>
            <a:chOff x="229" y="1077"/>
            <a:chExt cx="380" cy="517"/>
          </a:xfrm>
        </p:grpSpPr>
        <p:pic>
          <p:nvPicPr>
            <p:cNvPr id="251914"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5"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1916" name="Text Box 12"/>
          <p:cNvSpPr txBox="1">
            <a:spLocks noChangeArrowheads="1"/>
          </p:cNvSpPr>
          <p:nvPr/>
        </p:nvSpPr>
        <p:spPr bwMode="auto">
          <a:xfrm>
            <a:off x="1330325" y="50117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Alice (A)</a:t>
            </a:r>
          </a:p>
        </p:txBody>
      </p:sp>
      <p:sp>
        <p:nvSpPr>
          <p:cNvPr id="251917" name="Text Box 13"/>
          <p:cNvSpPr txBox="1">
            <a:spLocks noChangeArrowheads="1"/>
          </p:cNvSpPr>
          <p:nvPr/>
        </p:nvSpPr>
        <p:spPr bwMode="auto">
          <a:xfrm>
            <a:off x="6804025" y="5156200"/>
            <a:ext cx="1368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en-US" altLang="zh-CN" sz="1800" smtClean="0">
                <a:solidFill>
                  <a:srgbClr val="FF0000"/>
                </a:solidFill>
                <a:latin typeface="Arial" pitchFamily="34" charset="0"/>
              </a:rPr>
              <a:t>Caro (C)</a:t>
            </a:r>
            <a:endParaRPr kumimoji="0" lang="en-US" altLang="zh-CN" sz="1800">
              <a:solidFill>
                <a:srgbClr val="FF0000"/>
              </a:solidFill>
              <a:latin typeface="Arial" pitchFamily="34" charset="0"/>
            </a:endParaRPr>
          </a:p>
        </p:txBody>
      </p:sp>
      <p:sp>
        <p:nvSpPr>
          <p:cNvPr id="251918" name="Text Box 14"/>
          <p:cNvSpPr txBox="1">
            <a:spLocks noChangeArrowheads="1"/>
          </p:cNvSpPr>
          <p:nvPr/>
        </p:nvSpPr>
        <p:spPr bwMode="auto">
          <a:xfrm>
            <a:off x="4067175" y="2851150"/>
            <a:ext cx="1152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smtClean="0">
                <a:solidFill>
                  <a:srgbClr val="CC0000"/>
                </a:solidFill>
                <a:latin typeface="Arial" pitchFamily="34" charset="0"/>
              </a:rPr>
              <a:t>Bob (B)</a:t>
            </a:r>
            <a:endParaRPr kumimoji="0" lang="en-US" altLang="zh-CN" sz="1800">
              <a:solidFill>
                <a:srgbClr val="CC0000"/>
              </a:solidFill>
              <a:latin typeface="Arial" pitchFamily="34" charset="0"/>
            </a:endParaRPr>
          </a:p>
        </p:txBody>
      </p:sp>
      <p:sp>
        <p:nvSpPr>
          <p:cNvPr id="251919" name="Line 15"/>
          <p:cNvSpPr>
            <a:spLocks noChangeShapeType="1"/>
          </p:cNvSpPr>
          <p:nvPr/>
        </p:nvSpPr>
        <p:spPr bwMode="auto">
          <a:xfrm>
            <a:off x="2627313" y="4725144"/>
            <a:ext cx="4176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0" name="Text Box 16"/>
          <p:cNvSpPr txBox="1">
            <a:spLocks noChangeArrowheads="1"/>
          </p:cNvSpPr>
          <p:nvPr/>
        </p:nvSpPr>
        <p:spPr bwMode="auto">
          <a:xfrm>
            <a:off x="3059832" y="421441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itchFamily="34" charset="0"/>
              </a:rPr>
              <a:t>E</a:t>
            </a:r>
            <a:r>
              <a:rPr kumimoji="0" lang="en-US" altLang="zh-CN" sz="1800" baseline="-25000">
                <a:latin typeface="Arial" pitchFamily="34" charset="0"/>
              </a:rPr>
              <a:t>c</a:t>
            </a:r>
            <a:r>
              <a:rPr kumimoji="0" lang="zh-CN" altLang="en-US" sz="1800" smtClean="0">
                <a:latin typeface="Arial" pitchFamily="34" charset="0"/>
              </a:rPr>
              <a:t>（</a:t>
            </a:r>
            <a:r>
              <a:rPr kumimoji="0" lang="en-US" altLang="zh-CN" sz="18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p>
        </p:txBody>
      </p:sp>
      <p:sp>
        <p:nvSpPr>
          <p:cNvPr id="251921" name="Line 17"/>
          <p:cNvSpPr>
            <a:spLocks noChangeShapeType="1"/>
          </p:cNvSpPr>
          <p:nvPr/>
        </p:nvSpPr>
        <p:spPr bwMode="auto">
          <a:xfrm>
            <a:off x="2555875" y="5229225"/>
            <a:ext cx="417671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2" name="Text Box 18"/>
          <p:cNvSpPr txBox="1">
            <a:spLocks noChangeArrowheads="1"/>
          </p:cNvSpPr>
          <p:nvPr/>
        </p:nvSpPr>
        <p:spPr bwMode="auto">
          <a:xfrm>
            <a:off x="2987675" y="4797425"/>
            <a:ext cx="345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1800" smtClean="0">
                <a:latin typeface="Arial" pitchFamily="34" charset="0"/>
              </a:rPr>
              <a:t>（</a:t>
            </a:r>
            <a:r>
              <a:rPr kumimoji="0" lang="en-US" altLang="zh-CN" sz="1800" smtClean="0">
                <a:latin typeface="Arial" pitchFamily="34" charset="0"/>
              </a:rPr>
              <a:t>2</a:t>
            </a:r>
            <a:r>
              <a:rPr kumimoji="0" lang="zh-CN" altLang="en-US" sz="1800" smtClean="0">
                <a:latin typeface="Arial" pitchFamily="34" charset="0"/>
              </a:rPr>
              <a:t>）</a:t>
            </a:r>
            <a:r>
              <a:rPr kumimoji="0" lang="en-US" altLang="zh-CN" sz="1800" smtClean="0">
                <a:latin typeface="Arial" pitchFamily="34" charset="0"/>
              </a:rPr>
              <a:t>E</a:t>
            </a:r>
            <a:r>
              <a:rPr kumimoji="0" lang="en-US" altLang="zh-CN" sz="1800" baseline="-25000" smtClean="0">
                <a:latin typeface="Arial" pitchFamily="34" charset="0"/>
              </a:rPr>
              <a:t>a</a:t>
            </a:r>
            <a:r>
              <a:rPr kumimoji="0" lang="en-US" altLang="zh-CN" sz="1800" smtClean="0">
                <a:latin typeface="Arial" pitchFamily="34" charset="0"/>
              </a:rPr>
              <a:t>(R</a:t>
            </a:r>
            <a:r>
              <a:rPr kumimoji="0" lang="en-US" altLang="zh-CN" sz="1800" baseline="-25000" smtClean="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b</a:t>
            </a:r>
            <a:r>
              <a:rPr kumimoji="0" lang="en-US" altLang="zh-CN" sz="1800">
                <a:latin typeface="Arial" pitchFamily="34" charset="0"/>
              </a:rPr>
              <a:t>)</a:t>
            </a:r>
          </a:p>
        </p:txBody>
      </p:sp>
      <p:sp>
        <p:nvSpPr>
          <p:cNvPr id="251923" name="Line 19"/>
          <p:cNvSpPr>
            <a:spLocks noChangeShapeType="1"/>
          </p:cNvSpPr>
          <p:nvPr/>
        </p:nvSpPr>
        <p:spPr bwMode="auto">
          <a:xfrm>
            <a:off x="2627313" y="5733256"/>
            <a:ext cx="4176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4" name="Text Box 20"/>
          <p:cNvSpPr txBox="1">
            <a:spLocks noChangeArrowheads="1"/>
          </p:cNvSpPr>
          <p:nvPr/>
        </p:nvSpPr>
        <p:spPr bwMode="auto">
          <a:xfrm>
            <a:off x="3203848" y="529453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itchFamily="34" charset="0"/>
              </a:rPr>
              <a:t>E</a:t>
            </a:r>
            <a:r>
              <a:rPr kumimoji="0" lang="en-US" altLang="zh-CN" sz="1800" baseline="-25000" smtClean="0">
                <a:latin typeface="Arial" pitchFamily="34" charset="0"/>
              </a:rPr>
              <a:t>c</a:t>
            </a:r>
            <a:r>
              <a:rPr kumimoji="0" lang="en-US" altLang="zh-CN" sz="1800" smtClean="0">
                <a:latin typeface="Arial" pitchFamily="34" charset="0"/>
              </a:rPr>
              <a:t>(R</a:t>
            </a:r>
            <a:r>
              <a:rPr kumimoji="0" lang="en-US" altLang="zh-CN" sz="1800" baseline="-25000" smtClean="0">
                <a:latin typeface="Arial" pitchFamily="34" charset="0"/>
              </a:rPr>
              <a:t>b</a:t>
            </a:r>
            <a:r>
              <a:rPr kumimoji="0" lang="en-US" altLang="zh-CN" sz="1800">
                <a:latin typeface="Arial" pitchFamily="34" charset="0"/>
              </a:rPr>
              <a:t>)</a:t>
            </a:r>
          </a:p>
        </p:txBody>
      </p:sp>
      <p:sp>
        <p:nvSpPr>
          <p:cNvPr id="21" name="Line 15"/>
          <p:cNvSpPr>
            <a:spLocks noChangeShapeType="1"/>
          </p:cNvSpPr>
          <p:nvPr/>
        </p:nvSpPr>
        <p:spPr bwMode="auto">
          <a:xfrm>
            <a:off x="5547252" y="2351381"/>
            <a:ext cx="1975644" cy="1611313"/>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16"/>
          <p:cNvSpPr txBox="1">
            <a:spLocks noChangeArrowheads="1"/>
          </p:cNvSpPr>
          <p:nvPr/>
        </p:nvSpPr>
        <p:spPr bwMode="auto">
          <a:xfrm rot="2301322">
            <a:off x="5295632" y="273510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itchFamily="34" charset="0"/>
              </a:rPr>
              <a:t>E</a:t>
            </a:r>
            <a:r>
              <a:rPr kumimoji="0" lang="en-US" altLang="zh-CN" sz="1800" baseline="-25000">
                <a:latin typeface="Arial" pitchFamily="34" charset="0"/>
              </a:rPr>
              <a:t>b</a:t>
            </a:r>
            <a:r>
              <a:rPr kumimoji="0" lang="zh-CN" altLang="en-US" sz="1800" smtClean="0">
                <a:latin typeface="Arial" pitchFamily="34" charset="0"/>
              </a:rPr>
              <a:t>（</a:t>
            </a:r>
            <a:r>
              <a:rPr kumimoji="0" lang="en-US" altLang="zh-CN" sz="18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p>
        </p:txBody>
      </p:sp>
      <p:sp>
        <p:nvSpPr>
          <p:cNvPr id="23" name="Line 17"/>
          <p:cNvSpPr>
            <a:spLocks noChangeShapeType="1"/>
          </p:cNvSpPr>
          <p:nvPr/>
        </p:nvSpPr>
        <p:spPr bwMode="auto">
          <a:xfrm rot="2438371" flipV="1">
            <a:off x="5040679" y="3428904"/>
            <a:ext cx="2318681" cy="38467"/>
          </a:xfrm>
          <a:prstGeom prst="line">
            <a:avLst/>
          </a:prstGeom>
          <a:noFill/>
          <a:ln w="9525">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18"/>
          <p:cNvSpPr txBox="1">
            <a:spLocks noChangeArrowheads="1"/>
          </p:cNvSpPr>
          <p:nvPr/>
        </p:nvSpPr>
        <p:spPr bwMode="auto">
          <a:xfrm rot="2438371">
            <a:off x="5079990" y="3127403"/>
            <a:ext cx="25543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a</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b</a:t>
            </a:r>
            <a:r>
              <a:rPr kumimoji="0" lang="en-US" altLang="zh-CN" sz="1800">
                <a:latin typeface="Arial" pitchFamily="34" charset="0"/>
              </a:rPr>
              <a:t>)</a:t>
            </a:r>
          </a:p>
        </p:txBody>
      </p:sp>
      <p:sp>
        <p:nvSpPr>
          <p:cNvPr id="25" name="Line 15"/>
          <p:cNvSpPr>
            <a:spLocks noChangeShapeType="1"/>
          </p:cNvSpPr>
          <p:nvPr/>
        </p:nvSpPr>
        <p:spPr bwMode="auto">
          <a:xfrm>
            <a:off x="5013081" y="3099353"/>
            <a:ext cx="1575143" cy="1265751"/>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16"/>
          <p:cNvSpPr txBox="1">
            <a:spLocks noChangeArrowheads="1"/>
          </p:cNvSpPr>
          <p:nvPr/>
        </p:nvSpPr>
        <p:spPr bwMode="auto">
          <a:xfrm rot="2301322">
            <a:off x="4567579" y="3486300"/>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dirty="0" err="1" smtClean="0">
                <a:latin typeface="Arial" pitchFamily="34" charset="0"/>
              </a:rPr>
              <a:t>E</a:t>
            </a:r>
            <a:r>
              <a:rPr kumimoji="0" lang="en-US" altLang="zh-CN" sz="1800" baseline="-25000" dirty="0" err="1">
                <a:latin typeface="Arial" pitchFamily="34" charset="0"/>
              </a:rPr>
              <a:t>b</a:t>
            </a:r>
            <a:r>
              <a:rPr kumimoji="0" lang="zh-CN" altLang="en-US" sz="1800" dirty="0" smtClean="0">
                <a:latin typeface="Arial" pitchFamily="34" charset="0"/>
              </a:rPr>
              <a:t>（</a:t>
            </a:r>
            <a:r>
              <a:rPr kumimoji="0" lang="en-US" altLang="zh-CN" sz="1800" dirty="0" err="1" smtClean="0">
                <a:latin typeface="Arial" pitchFamily="34" charset="0"/>
              </a:rPr>
              <a:t>R</a:t>
            </a:r>
            <a:r>
              <a:rPr kumimoji="0" lang="en-US" altLang="zh-CN" sz="1800" baseline="-25000" dirty="0" err="1" smtClean="0">
                <a:latin typeface="Arial" pitchFamily="34" charset="0"/>
              </a:rPr>
              <a:t>b</a:t>
            </a:r>
            <a:r>
              <a:rPr kumimoji="0" lang="zh-CN" altLang="en-US" sz="1800" dirty="0" smtClean="0">
                <a:latin typeface="Arial" pitchFamily="34" charset="0"/>
              </a:rPr>
              <a:t>）</a:t>
            </a:r>
            <a:endParaRPr kumimoji="0" lang="zh-CN" altLang="en-US" sz="1800" dirty="0">
              <a:latin typeface="Arial" pitchFamily="34" charset="0"/>
            </a:endParaRPr>
          </a:p>
        </p:txBody>
      </p:sp>
      <p:sp>
        <p:nvSpPr>
          <p:cNvPr id="2" name="矩形 1"/>
          <p:cNvSpPr/>
          <p:nvPr/>
        </p:nvSpPr>
        <p:spPr>
          <a:xfrm>
            <a:off x="457200" y="5877272"/>
            <a:ext cx="7715200" cy="830997"/>
          </a:xfrm>
          <a:prstGeom prst="rect">
            <a:avLst/>
          </a:prstGeom>
          <a:solidFill>
            <a:srgbClr val="FFFF00"/>
          </a:solidFill>
          <a:ln>
            <a:solidFill>
              <a:srgbClr val="FFFF00"/>
            </a:solidFill>
          </a:ln>
        </p:spPr>
        <p:txBody>
          <a:bodyPr wrap="square">
            <a:spAutoFit/>
          </a:bodyPr>
          <a:lstStyle/>
          <a:p>
            <a:pPr algn="ctr" eaLnBrk="1" hangingPunct="1"/>
            <a:r>
              <a:rPr lang="zh-CN" altLang="en-US" b="1" smtClean="0">
                <a:latin typeface="宋体" pitchFamily="2" charset="-122"/>
              </a:rPr>
              <a:t>在</a:t>
            </a:r>
            <a:r>
              <a:rPr lang="zh-CN" altLang="en-US" b="1">
                <a:latin typeface="宋体" pitchFamily="2" charset="-122"/>
              </a:rPr>
              <a:t>第二条</a:t>
            </a:r>
            <a:r>
              <a:rPr lang="zh-CN" altLang="en-US" b="1" smtClean="0">
                <a:latin typeface="宋体" pitchFamily="2" charset="-122"/>
              </a:rPr>
              <a:t>消息</a:t>
            </a:r>
            <a:r>
              <a:rPr lang="zh-CN" altLang="en-US" b="1">
                <a:latin typeface="宋体" pitchFamily="2" charset="-122"/>
              </a:rPr>
              <a:t>中</a:t>
            </a:r>
            <a:r>
              <a:rPr lang="zh-CN" altLang="en-US" b="1" smtClean="0">
                <a:latin typeface="宋体" pitchFamily="2" charset="-122"/>
              </a:rPr>
              <a:t>增加发送方标识阻止</a:t>
            </a:r>
            <a:r>
              <a:rPr lang="zh-CN" altLang="en-US" b="1">
                <a:latin typeface="宋体" pitchFamily="2" charset="-122"/>
              </a:rPr>
              <a:t>这种</a:t>
            </a:r>
            <a:r>
              <a:rPr lang="zh-CN" altLang="en-US" b="1" smtClean="0">
                <a:latin typeface="宋体" pitchFamily="2" charset="-122"/>
              </a:rPr>
              <a:t>攻击</a:t>
            </a:r>
            <a:endParaRPr lang="en-US" altLang="zh-CN" b="1" smtClean="0">
              <a:latin typeface="宋体" pitchFamily="2" charset="-122"/>
            </a:endParaRPr>
          </a:p>
          <a:p>
            <a:pPr algn="ctr"/>
            <a:r>
              <a:rPr kumimoji="0" lang="en-US" altLang="zh-CN" b="1">
                <a:latin typeface="Arial" pitchFamily="34" charset="0"/>
              </a:rPr>
              <a:t>E</a:t>
            </a:r>
            <a:r>
              <a:rPr kumimoji="0" lang="en-US" altLang="zh-CN" b="1" baseline="-25000">
                <a:latin typeface="Arial" pitchFamily="34" charset="0"/>
              </a:rPr>
              <a:t>a</a:t>
            </a:r>
            <a:r>
              <a:rPr kumimoji="0" lang="en-US" altLang="zh-CN" b="1">
                <a:latin typeface="Arial" pitchFamily="34" charset="0"/>
              </a:rPr>
              <a:t>(R</a:t>
            </a:r>
            <a:r>
              <a:rPr kumimoji="0" lang="en-US" altLang="zh-CN" b="1" baseline="-25000">
                <a:latin typeface="Arial" pitchFamily="34" charset="0"/>
              </a:rPr>
              <a:t>a</a:t>
            </a:r>
            <a:r>
              <a:rPr kumimoji="0" lang="zh-CN" altLang="en-US" b="1" smtClean="0">
                <a:latin typeface="Arial" pitchFamily="34" charset="0"/>
              </a:rPr>
              <a:t>，</a:t>
            </a:r>
            <a:r>
              <a:rPr kumimoji="0" lang="en-US" altLang="zh-CN" b="1" smtClean="0">
                <a:latin typeface="Arial" pitchFamily="34" charset="0"/>
              </a:rPr>
              <a:t>C/B</a:t>
            </a:r>
            <a:r>
              <a:rPr kumimoji="0" lang="zh-CN" altLang="en-US" b="1" smtClean="0">
                <a:latin typeface="Arial" pitchFamily="34" charset="0"/>
              </a:rPr>
              <a:t>，</a:t>
            </a:r>
            <a:r>
              <a:rPr kumimoji="0" lang="en-US" altLang="zh-CN" b="1" smtClean="0">
                <a:latin typeface="Arial" pitchFamily="34" charset="0"/>
              </a:rPr>
              <a:t>R</a:t>
            </a:r>
            <a:r>
              <a:rPr kumimoji="0" lang="en-US" altLang="zh-CN" b="1" baseline="-25000" smtClean="0">
                <a:latin typeface="Arial" pitchFamily="34" charset="0"/>
              </a:rPr>
              <a:t>b</a:t>
            </a:r>
            <a:r>
              <a:rPr kumimoji="0" lang="en-US" altLang="zh-CN" b="1" smtClean="0">
                <a:latin typeface="Arial" pitchFamily="34" charset="0"/>
              </a:rPr>
              <a:t>)</a:t>
            </a:r>
            <a:endParaRPr lang="en-US" altLang="zh-CN" b="1">
              <a:latin typeface="宋体" pitchFamily="2" charset="-122"/>
            </a:endParaRPr>
          </a:p>
        </p:txBody>
      </p:sp>
    </p:spTree>
    <p:extLst>
      <p:ext uri="{BB962C8B-B14F-4D97-AF65-F5344CB8AC3E}">
        <p14:creationId xmlns:p14="http://schemas.microsoft.com/office/powerpoint/2010/main" val="18357198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19"/>
                                        </p:tgtEl>
                                        <p:attrNameLst>
                                          <p:attrName>style.visibility</p:attrName>
                                        </p:attrNameLst>
                                      </p:cBhvr>
                                      <p:to>
                                        <p:strVal val="visible"/>
                                      </p:to>
                                    </p:set>
                                    <p:anim calcmode="lin" valueType="num">
                                      <p:cBhvr additive="base">
                                        <p:cTn id="7" dur="500" fill="hold"/>
                                        <p:tgtEl>
                                          <p:spTgt spid="251919"/>
                                        </p:tgtEl>
                                        <p:attrNameLst>
                                          <p:attrName>ppt_x</p:attrName>
                                        </p:attrNameLst>
                                      </p:cBhvr>
                                      <p:tavLst>
                                        <p:tav tm="0">
                                          <p:val>
                                            <p:strVal val="#ppt_x"/>
                                          </p:val>
                                        </p:tav>
                                        <p:tav tm="100000">
                                          <p:val>
                                            <p:strVal val="#ppt_x"/>
                                          </p:val>
                                        </p:tav>
                                      </p:tavLst>
                                    </p:anim>
                                    <p:anim calcmode="lin" valueType="num">
                                      <p:cBhvr additive="base">
                                        <p:cTn id="8" dur="500" fill="hold"/>
                                        <p:tgtEl>
                                          <p:spTgt spid="2519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1920"/>
                                        </p:tgtEl>
                                        <p:attrNameLst>
                                          <p:attrName>style.visibility</p:attrName>
                                        </p:attrNameLst>
                                      </p:cBhvr>
                                      <p:to>
                                        <p:strVal val="visible"/>
                                      </p:to>
                                    </p:set>
                                    <p:anim calcmode="lin" valueType="num">
                                      <p:cBhvr additive="base">
                                        <p:cTn id="11" dur="500" fill="hold"/>
                                        <p:tgtEl>
                                          <p:spTgt spid="251920"/>
                                        </p:tgtEl>
                                        <p:attrNameLst>
                                          <p:attrName>ppt_x</p:attrName>
                                        </p:attrNameLst>
                                      </p:cBhvr>
                                      <p:tavLst>
                                        <p:tav tm="0">
                                          <p:val>
                                            <p:strVal val="#ppt_x"/>
                                          </p:val>
                                        </p:tav>
                                        <p:tav tm="100000">
                                          <p:val>
                                            <p:strVal val="#ppt_x"/>
                                          </p:val>
                                        </p:tav>
                                      </p:tavLst>
                                    </p:anim>
                                    <p:anim calcmode="lin" valueType="num">
                                      <p:cBhvr additive="base">
                                        <p:cTn id="12" dur="500" fill="hold"/>
                                        <p:tgtEl>
                                          <p:spTgt spid="25192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1922"/>
                                        </p:tgtEl>
                                        <p:attrNameLst>
                                          <p:attrName>style.visibility</p:attrName>
                                        </p:attrNameLst>
                                      </p:cBhvr>
                                      <p:to>
                                        <p:strVal val="visible"/>
                                      </p:to>
                                    </p:set>
                                    <p:anim calcmode="lin" valueType="num">
                                      <p:cBhvr additive="base">
                                        <p:cTn id="37" dur="500" fill="hold"/>
                                        <p:tgtEl>
                                          <p:spTgt spid="251922"/>
                                        </p:tgtEl>
                                        <p:attrNameLst>
                                          <p:attrName>ppt_x</p:attrName>
                                        </p:attrNameLst>
                                      </p:cBhvr>
                                      <p:tavLst>
                                        <p:tav tm="0">
                                          <p:val>
                                            <p:strVal val="#ppt_x"/>
                                          </p:val>
                                        </p:tav>
                                        <p:tav tm="100000">
                                          <p:val>
                                            <p:strVal val="#ppt_x"/>
                                          </p:val>
                                        </p:tav>
                                      </p:tavLst>
                                    </p:anim>
                                    <p:anim calcmode="lin" valueType="num">
                                      <p:cBhvr additive="base">
                                        <p:cTn id="38" dur="500" fill="hold"/>
                                        <p:tgtEl>
                                          <p:spTgt spid="2519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1921"/>
                                        </p:tgtEl>
                                        <p:attrNameLst>
                                          <p:attrName>style.visibility</p:attrName>
                                        </p:attrNameLst>
                                      </p:cBhvr>
                                      <p:to>
                                        <p:strVal val="visible"/>
                                      </p:to>
                                    </p:set>
                                    <p:anim calcmode="lin" valueType="num">
                                      <p:cBhvr additive="base">
                                        <p:cTn id="41" dur="500" fill="hold"/>
                                        <p:tgtEl>
                                          <p:spTgt spid="251921"/>
                                        </p:tgtEl>
                                        <p:attrNameLst>
                                          <p:attrName>ppt_x</p:attrName>
                                        </p:attrNameLst>
                                      </p:cBhvr>
                                      <p:tavLst>
                                        <p:tav tm="0">
                                          <p:val>
                                            <p:strVal val="#ppt_x"/>
                                          </p:val>
                                        </p:tav>
                                        <p:tav tm="100000">
                                          <p:val>
                                            <p:strVal val="#ppt_x"/>
                                          </p:val>
                                        </p:tav>
                                      </p:tavLst>
                                    </p:anim>
                                    <p:anim calcmode="lin" valueType="num">
                                      <p:cBhvr additive="base">
                                        <p:cTn id="42" dur="500" fill="hold"/>
                                        <p:tgtEl>
                                          <p:spTgt spid="251921"/>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1924"/>
                                        </p:tgtEl>
                                        <p:attrNameLst>
                                          <p:attrName>style.visibility</p:attrName>
                                        </p:attrNameLst>
                                      </p:cBhvr>
                                      <p:to>
                                        <p:strVal val="visible"/>
                                      </p:to>
                                    </p:set>
                                    <p:anim calcmode="lin" valueType="num">
                                      <p:cBhvr additive="base">
                                        <p:cTn id="47" dur="500" fill="hold"/>
                                        <p:tgtEl>
                                          <p:spTgt spid="251924"/>
                                        </p:tgtEl>
                                        <p:attrNameLst>
                                          <p:attrName>ppt_x</p:attrName>
                                        </p:attrNameLst>
                                      </p:cBhvr>
                                      <p:tavLst>
                                        <p:tav tm="0">
                                          <p:val>
                                            <p:strVal val="#ppt_x"/>
                                          </p:val>
                                        </p:tav>
                                        <p:tav tm="100000">
                                          <p:val>
                                            <p:strVal val="#ppt_x"/>
                                          </p:val>
                                        </p:tav>
                                      </p:tavLst>
                                    </p:anim>
                                    <p:anim calcmode="lin" valueType="num">
                                      <p:cBhvr additive="base">
                                        <p:cTn id="48" dur="500" fill="hold"/>
                                        <p:tgtEl>
                                          <p:spTgt spid="25192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1923"/>
                                        </p:tgtEl>
                                        <p:attrNameLst>
                                          <p:attrName>style.visibility</p:attrName>
                                        </p:attrNameLst>
                                      </p:cBhvr>
                                      <p:to>
                                        <p:strVal val="visible"/>
                                      </p:to>
                                    </p:set>
                                    <p:anim calcmode="lin" valueType="num">
                                      <p:cBhvr additive="base">
                                        <p:cTn id="51" dur="500" fill="hold"/>
                                        <p:tgtEl>
                                          <p:spTgt spid="251923"/>
                                        </p:tgtEl>
                                        <p:attrNameLst>
                                          <p:attrName>ppt_x</p:attrName>
                                        </p:attrNameLst>
                                      </p:cBhvr>
                                      <p:tavLst>
                                        <p:tav tm="0">
                                          <p:val>
                                            <p:strVal val="#ppt_x"/>
                                          </p:val>
                                        </p:tav>
                                        <p:tav tm="100000">
                                          <p:val>
                                            <p:strVal val="#ppt_x"/>
                                          </p:val>
                                        </p:tav>
                                      </p:tavLst>
                                    </p:anim>
                                    <p:anim calcmode="lin" valueType="num">
                                      <p:cBhvr additive="base">
                                        <p:cTn id="52" dur="500" fill="hold"/>
                                        <p:tgtEl>
                                          <p:spTgt spid="25192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txEl>
                                              <p:pRg st="1" end="1"/>
                                            </p:txEl>
                                          </p:spTgt>
                                        </p:tgtEl>
                                        <p:attrNameLst>
                                          <p:attrName>style.visibility</p:attrName>
                                        </p:attrNameLst>
                                      </p:cBhvr>
                                      <p:to>
                                        <p:strVal val="visible"/>
                                      </p:to>
                                    </p:set>
                                    <p:animEffect transition="in" filter="fade">
                                      <p:cBhvr>
                                        <p:cTn id="72" dur="500"/>
                                        <p:tgtEl>
                                          <p:spTgt spid="28">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8">
                                            <p:txEl>
                                              <p:pRg st="2" end="2"/>
                                            </p:txEl>
                                          </p:spTgt>
                                        </p:tgtEl>
                                        <p:attrNameLst>
                                          <p:attrName>style.visibility</p:attrName>
                                        </p:attrNameLst>
                                      </p:cBhvr>
                                      <p:to>
                                        <p:strVal val="visible"/>
                                      </p:to>
                                    </p:set>
                                    <p:animEffect transition="in" filter="fade">
                                      <p:cBhvr>
                                        <p:cTn id="77" dur="500"/>
                                        <p:tgtEl>
                                          <p:spTgt spid="28">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txEl>
                                              <p:pRg st="3" end="3"/>
                                            </p:txEl>
                                          </p:spTgt>
                                        </p:tgtEl>
                                        <p:attrNameLst>
                                          <p:attrName>style.visibility</p:attrName>
                                        </p:attrNameLst>
                                      </p:cBhvr>
                                      <p:to>
                                        <p:strVal val="visible"/>
                                      </p:to>
                                    </p:set>
                                    <p:animEffect transition="in" filter="fade">
                                      <p:cBhvr>
                                        <p:cTn id="82" dur="500"/>
                                        <p:tgtEl>
                                          <p:spTgt spid="28">
                                            <p:txEl>
                                              <p:pRg st="3" end="3"/>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8">
                                            <p:txEl>
                                              <p:pRg st="4" end="4"/>
                                            </p:txEl>
                                          </p:spTgt>
                                        </p:tgtEl>
                                        <p:attrNameLst>
                                          <p:attrName>style.visibility</p:attrName>
                                        </p:attrNameLst>
                                      </p:cBhvr>
                                      <p:to>
                                        <p:strVal val="visible"/>
                                      </p:to>
                                    </p:set>
                                    <p:animEffect transition="in" filter="fade">
                                      <p:cBhvr>
                                        <p:cTn id="85" dur="500"/>
                                        <p:tgtEl>
                                          <p:spTgt spid="28">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
                                        </p:tgtEl>
                                        <p:attrNameLst>
                                          <p:attrName>style.visibility</p:attrName>
                                        </p:attrNameLst>
                                      </p:cBhvr>
                                      <p:to>
                                        <p:strVal val="visible"/>
                                      </p:to>
                                    </p:set>
                                    <p:anim calcmode="lin" valueType="num">
                                      <p:cBhvr additive="base">
                                        <p:cTn id="90" dur="500" fill="hold"/>
                                        <p:tgtEl>
                                          <p:spTgt spid="2"/>
                                        </p:tgtEl>
                                        <p:attrNameLst>
                                          <p:attrName>ppt_x</p:attrName>
                                        </p:attrNameLst>
                                      </p:cBhvr>
                                      <p:tavLst>
                                        <p:tav tm="0">
                                          <p:val>
                                            <p:strVal val="#ppt_x"/>
                                          </p:val>
                                        </p:tav>
                                        <p:tav tm="100000">
                                          <p:val>
                                            <p:strVal val="#ppt_x"/>
                                          </p:val>
                                        </p:tav>
                                      </p:tavLst>
                                    </p:anim>
                                    <p:anim calcmode="lin" valueType="num">
                                      <p:cBhvr additive="base">
                                        <p:cTn id="9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51919" grpId="0" animBg="1"/>
      <p:bldP spid="251920" grpId="0"/>
      <p:bldP spid="251921" grpId="0" animBg="1"/>
      <p:bldP spid="251922" grpId="0"/>
      <p:bldP spid="251923" grpId="0" animBg="1"/>
      <p:bldP spid="251924" grpId="0"/>
      <p:bldP spid="21" grpId="0" animBg="1"/>
      <p:bldP spid="22" grpId="0"/>
      <p:bldP spid="23" grpId="0" animBg="1"/>
      <p:bldP spid="24" grpId="0"/>
      <p:bldP spid="25" grpId="0" animBg="1"/>
      <p:bldP spid="26" grpId="0"/>
      <p:bldP spid="2" grpId="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ctrTitle"/>
          </p:nvPr>
        </p:nvSpPr>
        <p:spPr/>
        <p:txBody>
          <a:bodyPr/>
          <a:lstStyle/>
          <a:p>
            <a:r>
              <a:rPr lang="zh-CN" altLang="en-US" smtClean="0"/>
              <a:t>第七章</a:t>
            </a:r>
            <a:endParaRPr lang="zh-CN" altLang="en-US"/>
          </a:p>
        </p:txBody>
      </p:sp>
      <p:sp>
        <p:nvSpPr>
          <p:cNvPr id="12291" name="Rectangle 2"/>
          <p:cNvSpPr>
            <a:spLocks noGrp="1" noChangeArrowheads="1"/>
          </p:cNvSpPr>
          <p:nvPr>
            <p:ph type="subTitle" idx="1"/>
          </p:nvPr>
        </p:nvSpPr>
        <p:spPr/>
        <p:txBody>
          <a:bodyPr/>
          <a:lstStyle/>
          <a:p>
            <a:r>
              <a:rPr lang="zh-CN" altLang="en-US" smtClean="0"/>
              <a:t>访问控制</a:t>
            </a:r>
          </a:p>
        </p:txBody>
      </p:sp>
    </p:spTree>
    <p:extLst>
      <p:ext uri="{BB962C8B-B14F-4D97-AF65-F5344CB8AC3E}">
        <p14:creationId xmlns:p14="http://schemas.microsoft.com/office/powerpoint/2010/main" val="1433931269"/>
      </p:ext>
    </p:extLst>
  </p:cSld>
  <p:clrMapOvr>
    <a:masterClrMapping/>
  </p:clrMapOvr>
  <p:transition spd="slow">
    <p:pull/>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mtClean="0"/>
              <a:t>网络安全防护的主要</a:t>
            </a:r>
            <a:r>
              <a:rPr lang="zh-CN" altLang="en-US" b="1" smtClean="0">
                <a:solidFill>
                  <a:srgbClr val="FF0000"/>
                </a:solidFill>
              </a:rPr>
              <a:t>安全策略</a:t>
            </a:r>
            <a:r>
              <a:rPr lang="zh-CN" altLang="en-US" smtClean="0"/>
              <a:t>之一</a:t>
            </a:r>
            <a:endParaRPr lang="en-US" altLang="zh-CN" smtClean="0"/>
          </a:p>
          <a:p>
            <a:r>
              <a:rPr lang="zh-CN" altLang="en-US" smtClean="0"/>
              <a:t>依据授权规则，对提出的资源访问加以控制。</a:t>
            </a:r>
            <a:endParaRPr lang="en-US" altLang="zh-CN" smtClean="0"/>
          </a:p>
          <a:p>
            <a:pPr lvl="1"/>
            <a:r>
              <a:rPr lang="zh-CN" altLang="en-US" smtClean="0"/>
              <a:t>限制访问主体（用户、进程、服务等）对对任何资源（计算资源、通信资源或信息资源）进行</a:t>
            </a:r>
            <a:r>
              <a:rPr lang="zh-CN" altLang="en-US" b="1" smtClean="0">
                <a:solidFill>
                  <a:srgbClr val="FF0000"/>
                </a:solidFill>
              </a:rPr>
              <a:t>未授权访问</a:t>
            </a:r>
            <a:r>
              <a:rPr lang="zh-CN" altLang="en-US" smtClean="0"/>
              <a:t>，使计算机系统在合法范围内使用；</a:t>
            </a:r>
            <a:endParaRPr lang="en-US" altLang="zh-CN" smtClean="0"/>
          </a:p>
          <a:p>
            <a:pPr lvl="2"/>
            <a:r>
              <a:rPr lang="zh-CN" altLang="en-US"/>
              <a:t>非法用户使用</a:t>
            </a:r>
            <a:endParaRPr lang="en-US" altLang="zh-CN"/>
          </a:p>
          <a:p>
            <a:pPr lvl="2"/>
            <a:r>
              <a:rPr lang="zh-CN" altLang="en-US"/>
              <a:t>合法用户滥用权限</a:t>
            </a:r>
            <a:endParaRPr lang="en-US" altLang="zh-CN"/>
          </a:p>
          <a:p>
            <a:pPr lvl="1"/>
            <a:r>
              <a:rPr lang="zh-CN" altLang="en-US" smtClean="0"/>
              <a:t>决定用户能做什么，或代表用户的程序能做什么。</a:t>
            </a:r>
          </a:p>
        </p:txBody>
      </p:sp>
      <p:sp>
        <p:nvSpPr>
          <p:cNvPr id="2" name="标题 1"/>
          <p:cNvSpPr>
            <a:spLocks noGrp="1"/>
          </p:cNvSpPr>
          <p:nvPr>
            <p:ph type="title"/>
          </p:nvPr>
        </p:nvSpPr>
        <p:spPr/>
        <p:txBody>
          <a:bodyPr/>
          <a:lstStyle/>
          <a:p>
            <a:r>
              <a:rPr lang="zh-CN" altLang="en-US" smtClean="0"/>
              <a:t>访问控制的概念</a:t>
            </a:r>
            <a:endParaRPr lang="zh-CN" altLang="en-US"/>
          </a:p>
        </p:txBody>
      </p:sp>
    </p:spTree>
    <p:extLst>
      <p:ext uri="{BB962C8B-B14F-4D97-AF65-F5344CB8AC3E}">
        <p14:creationId xmlns:p14="http://schemas.microsoft.com/office/powerpoint/2010/main" val="1024916883"/>
      </p:ext>
    </p:extLst>
  </p:cSld>
  <p:clrMapOvr>
    <a:masterClrMapping/>
  </p:clrMapOvr>
  <p:transition spd="slow">
    <p:pull/>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295400" y="457200"/>
            <a:ext cx="9601200" cy="579438"/>
          </a:xfrm>
          <a:prstGeom prst="rect">
            <a:avLst/>
          </a:prstGeom>
          <a:noFill/>
          <a:ln w="9525">
            <a:noFill/>
            <a:miter lim="800000"/>
            <a:headEnd/>
            <a:tailEnd/>
          </a:ln>
        </p:spPr>
        <p:txBody>
          <a:bodyPr>
            <a:spAutoFit/>
          </a:bodyPr>
          <a:lstStyle/>
          <a:p>
            <a:r>
              <a:rPr lang="zh-CN" altLang="en-US" sz="3200" b="1">
                <a:solidFill>
                  <a:schemeClr val="tx2"/>
                </a:solidFill>
                <a:latin typeface="宋体" charset="-122"/>
              </a:rPr>
              <a:t>访问控制与其他安全措施的关系模型</a:t>
            </a:r>
          </a:p>
        </p:txBody>
      </p:sp>
      <p:sp>
        <p:nvSpPr>
          <p:cNvPr id="15363" name="Text Box 3"/>
          <p:cNvSpPr txBox="1">
            <a:spLocks noChangeArrowheads="1"/>
          </p:cNvSpPr>
          <p:nvPr/>
        </p:nvSpPr>
        <p:spPr bwMode="auto">
          <a:xfrm>
            <a:off x="3581400" y="3581400"/>
            <a:ext cx="1295400" cy="1015663"/>
          </a:xfrm>
          <a:prstGeom prst="rect">
            <a:avLst/>
          </a:prstGeom>
          <a:solidFill>
            <a:srgbClr val="66FF66"/>
          </a:solidFill>
          <a:ln w="28575">
            <a:solidFill>
              <a:srgbClr val="FF3300"/>
            </a:solidFill>
            <a:miter lim="800000"/>
            <a:headEnd/>
            <a:tailEnd/>
          </a:ln>
        </p:spPr>
        <p:txBody>
          <a:bodyPr>
            <a:spAutoFit/>
          </a:bodyPr>
          <a:lstStyle/>
          <a:p>
            <a:pPr algn="ctr" eaLnBrk="1" hangingPunct="1">
              <a:spcBef>
                <a:spcPct val="50000"/>
              </a:spcBef>
            </a:pPr>
            <a:r>
              <a:rPr kumimoji="1" lang="zh-CN" altLang="en-US" sz="2400" smtClean="0">
                <a:solidFill>
                  <a:schemeClr val="accent2"/>
                </a:solidFill>
                <a:latin typeface="Times New Roman" pitchFamily="18" charset="0"/>
              </a:rPr>
              <a:t>引用</a:t>
            </a:r>
            <a:endParaRPr kumimoji="1" lang="en-US" altLang="zh-CN" sz="2400" smtClean="0">
              <a:solidFill>
                <a:schemeClr val="accent2"/>
              </a:solidFill>
              <a:latin typeface="Times New Roman" pitchFamily="18" charset="0"/>
            </a:endParaRPr>
          </a:p>
          <a:p>
            <a:pPr algn="ctr" eaLnBrk="1" hangingPunct="1">
              <a:spcBef>
                <a:spcPct val="50000"/>
              </a:spcBef>
            </a:pPr>
            <a:r>
              <a:rPr kumimoji="1" lang="zh-CN" altLang="en-US" sz="2400" smtClean="0">
                <a:solidFill>
                  <a:schemeClr val="accent2"/>
                </a:solidFill>
                <a:latin typeface="Times New Roman" pitchFamily="18" charset="0"/>
              </a:rPr>
              <a:t>监视器</a:t>
            </a:r>
            <a:endParaRPr kumimoji="1" lang="zh-CN" altLang="en-US" sz="2400">
              <a:solidFill>
                <a:schemeClr val="accent2"/>
              </a:solidFill>
              <a:latin typeface="Times New Roman" pitchFamily="18" charset="0"/>
            </a:endParaRPr>
          </a:p>
        </p:txBody>
      </p:sp>
      <p:sp>
        <p:nvSpPr>
          <p:cNvPr id="15364" name="Line 4"/>
          <p:cNvSpPr>
            <a:spLocks noChangeShapeType="1"/>
          </p:cNvSpPr>
          <p:nvPr/>
        </p:nvSpPr>
        <p:spPr bwMode="auto">
          <a:xfrm flipH="1">
            <a:off x="2895600" y="3200400"/>
            <a:ext cx="0" cy="2057400"/>
          </a:xfrm>
          <a:prstGeom prst="line">
            <a:avLst/>
          </a:prstGeom>
          <a:noFill/>
          <a:ln w="38100">
            <a:solidFill>
              <a:srgbClr val="FF3300"/>
            </a:solidFill>
            <a:round/>
            <a:headEnd/>
            <a:tailEnd/>
          </a:ln>
        </p:spPr>
        <p:txBody>
          <a:bodyPr wrap="none" anchor="ctr"/>
          <a:lstStyle/>
          <a:p>
            <a:endParaRPr lang="zh-CN" altLang="en-US"/>
          </a:p>
        </p:txBody>
      </p:sp>
      <p:sp>
        <p:nvSpPr>
          <p:cNvPr id="15365" name="Line 5"/>
          <p:cNvSpPr>
            <a:spLocks noChangeShapeType="1"/>
          </p:cNvSpPr>
          <p:nvPr/>
        </p:nvSpPr>
        <p:spPr bwMode="auto">
          <a:xfrm flipH="1">
            <a:off x="5638800" y="3124200"/>
            <a:ext cx="0" cy="2057400"/>
          </a:xfrm>
          <a:prstGeom prst="line">
            <a:avLst/>
          </a:prstGeom>
          <a:noFill/>
          <a:ln w="76200">
            <a:solidFill>
              <a:srgbClr val="FF3300"/>
            </a:solidFill>
            <a:round/>
            <a:headEnd/>
            <a:tailEnd/>
          </a:ln>
        </p:spPr>
        <p:txBody>
          <a:bodyPr wrap="none" anchor="ctr"/>
          <a:lstStyle/>
          <a:p>
            <a:endParaRPr lang="zh-CN" altLang="en-US"/>
          </a:p>
        </p:txBody>
      </p:sp>
      <p:sp>
        <p:nvSpPr>
          <p:cNvPr id="15366" name="Text Box 6" descr="白色大理石"/>
          <p:cNvSpPr txBox="1">
            <a:spLocks noChangeArrowheads="1"/>
          </p:cNvSpPr>
          <p:nvPr/>
        </p:nvSpPr>
        <p:spPr bwMode="auto">
          <a:xfrm>
            <a:off x="2195513" y="4495800"/>
            <a:ext cx="1462087" cy="461665"/>
          </a:xfrm>
          <a:prstGeom prst="rect">
            <a:avLst/>
          </a:prstGeom>
          <a:noFill/>
          <a:ln w="28575">
            <a:noFill/>
            <a:miter lim="800000"/>
            <a:headEnd/>
            <a:tailEnd/>
          </a:ln>
        </p:spPr>
        <p:txBody>
          <a:bodyPr wrap="square">
            <a:spAutoFit/>
          </a:bodyPr>
          <a:lstStyle/>
          <a:p>
            <a:pPr eaLnBrk="1" hangingPunct="1">
              <a:spcBef>
                <a:spcPct val="50000"/>
              </a:spcBef>
            </a:pPr>
            <a:r>
              <a:rPr kumimoji="1" lang="zh-CN" altLang="en-US" sz="2400" smtClean="0">
                <a:latin typeface="Times New Roman" pitchFamily="18" charset="0"/>
              </a:rPr>
              <a:t>身份认证</a:t>
            </a:r>
            <a:endParaRPr kumimoji="1" lang="zh-CN" altLang="en-US" sz="2400">
              <a:latin typeface="Times New Roman" pitchFamily="18" charset="0"/>
            </a:endParaRPr>
          </a:p>
        </p:txBody>
      </p:sp>
      <p:sp>
        <p:nvSpPr>
          <p:cNvPr id="15367" name="Text Box 7" descr="白色大理石"/>
          <p:cNvSpPr txBox="1">
            <a:spLocks noChangeArrowheads="1"/>
          </p:cNvSpPr>
          <p:nvPr/>
        </p:nvSpPr>
        <p:spPr bwMode="auto">
          <a:xfrm>
            <a:off x="4953000" y="4648200"/>
            <a:ext cx="1447800" cy="457200"/>
          </a:xfrm>
          <a:prstGeom prst="rect">
            <a:avLst/>
          </a:prstGeom>
          <a:noFill/>
          <a:ln w="28575">
            <a:noFill/>
            <a:miter lim="800000"/>
            <a:headEnd/>
            <a:tailEnd/>
          </a:ln>
        </p:spPr>
        <p:txBody>
          <a:bodyPr>
            <a:spAutoFit/>
          </a:bodyPr>
          <a:lstStyle/>
          <a:p>
            <a:pPr eaLnBrk="1" hangingPunct="1">
              <a:spcBef>
                <a:spcPct val="50000"/>
              </a:spcBef>
            </a:pPr>
            <a:r>
              <a:rPr kumimoji="1" lang="zh-CN" altLang="en-US" sz="2400">
                <a:latin typeface="Times New Roman" pitchFamily="18" charset="0"/>
              </a:rPr>
              <a:t>访问控制</a:t>
            </a:r>
          </a:p>
        </p:txBody>
      </p:sp>
      <p:sp>
        <p:nvSpPr>
          <p:cNvPr id="15368" name="AutoShape 8"/>
          <p:cNvSpPr>
            <a:spLocks noChangeArrowheads="1"/>
          </p:cNvSpPr>
          <p:nvPr/>
        </p:nvSpPr>
        <p:spPr bwMode="auto">
          <a:xfrm>
            <a:off x="3581400" y="1371600"/>
            <a:ext cx="1219200" cy="1066800"/>
          </a:xfrm>
          <a:prstGeom prst="flowChartMagneticDisk">
            <a:avLst/>
          </a:prstGeom>
          <a:solidFill>
            <a:srgbClr val="66FF66"/>
          </a:solidFill>
          <a:ln w="28575">
            <a:solidFill>
              <a:srgbClr val="FF3300"/>
            </a:solidFill>
            <a:round/>
            <a:headEnd/>
            <a:tailEnd/>
          </a:ln>
        </p:spPr>
        <p:txBody>
          <a:bodyPr wrap="none" anchor="ctr"/>
          <a:lstStyle/>
          <a:p>
            <a:pPr algn="ctr" eaLnBrk="1" hangingPunct="1"/>
            <a:endParaRPr kumimoji="1" lang="zh-CN" altLang="zh-CN" sz="2400">
              <a:solidFill>
                <a:schemeClr val="accent2"/>
              </a:solidFill>
              <a:latin typeface="Times New Roman" pitchFamily="18" charset="0"/>
            </a:endParaRPr>
          </a:p>
        </p:txBody>
      </p:sp>
      <p:sp>
        <p:nvSpPr>
          <p:cNvPr id="15369" name="Text Box 9" descr="白色大理石"/>
          <p:cNvSpPr txBox="1">
            <a:spLocks noChangeArrowheads="1"/>
          </p:cNvSpPr>
          <p:nvPr/>
        </p:nvSpPr>
        <p:spPr bwMode="auto">
          <a:xfrm>
            <a:off x="3505200" y="1752600"/>
            <a:ext cx="1600200" cy="396875"/>
          </a:xfrm>
          <a:prstGeom prst="rect">
            <a:avLst/>
          </a:prstGeom>
          <a:noFill/>
          <a:ln w="28575">
            <a:noFill/>
            <a:miter lim="800000"/>
            <a:headEnd/>
            <a:tailEnd/>
          </a:ln>
        </p:spPr>
        <p:txBody>
          <a:bodyPr>
            <a:spAutoFit/>
          </a:bodyPr>
          <a:lstStyle/>
          <a:p>
            <a:pPr algn="ctr" eaLnBrk="1" hangingPunct="1">
              <a:spcBef>
                <a:spcPct val="50000"/>
              </a:spcBef>
            </a:pPr>
            <a:r>
              <a:rPr kumimoji="1" lang="zh-CN" altLang="en-US" sz="2000" b="1">
                <a:solidFill>
                  <a:schemeClr val="accent2"/>
                </a:solidFill>
                <a:latin typeface="Times New Roman" pitchFamily="18" charset="0"/>
              </a:rPr>
              <a:t>授权数据库</a:t>
            </a:r>
          </a:p>
        </p:txBody>
      </p:sp>
      <p:sp>
        <p:nvSpPr>
          <p:cNvPr id="15370" name="Freeform 10" descr="白色大理石"/>
          <p:cNvSpPr>
            <a:spLocks/>
          </p:cNvSpPr>
          <p:nvPr/>
        </p:nvSpPr>
        <p:spPr bwMode="auto">
          <a:xfrm>
            <a:off x="4102100" y="2438400"/>
            <a:ext cx="254000" cy="1143000"/>
          </a:xfrm>
          <a:custGeom>
            <a:avLst/>
            <a:gdLst>
              <a:gd name="T0" fmla="*/ 262096249 w 160"/>
              <a:gd name="T1" fmla="*/ 0 h 720"/>
              <a:gd name="T2" fmla="*/ 20161249 w 160"/>
              <a:gd name="T3" fmla="*/ 967740069 h 720"/>
              <a:gd name="T4" fmla="*/ 383063703 w 160"/>
              <a:gd name="T5" fmla="*/ 725804952 h 720"/>
              <a:gd name="T6" fmla="*/ 141128746 w 160"/>
              <a:gd name="T7" fmla="*/ 1814512678 h 720"/>
              <a:gd name="T8" fmla="*/ 0 60000 65536"/>
              <a:gd name="T9" fmla="*/ 0 60000 65536"/>
              <a:gd name="T10" fmla="*/ 0 60000 65536"/>
              <a:gd name="T11" fmla="*/ 0 60000 65536"/>
              <a:gd name="T12" fmla="*/ 0 w 160"/>
              <a:gd name="T13" fmla="*/ 0 h 720"/>
              <a:gd name="T14" fmla="*/ 160 w 160"/>
              <a:gd name="T15" fmla="*/ 720 h 720"/>
            </a:gdLst>
            <a:ahLst/>
            <a:cxnLst>
              <a:cxn ang="T8">
                <a:pos x="T0" y="T1"/>
              </a:cxn>
              <a:cxn ang="T9">
                <a:pos x="T2" y="T3"/>
              </a:cxn>
              <a:cxn ang="T10">
                <a:pos x="T4" y="T5"/>
              </a:cxn>
              <a:cxn ang="T11">
                <a:pos x="T6" y="T7"/>
              </a:cxn>
            </a:cxnLst>
            <a:rect l="T12" t="T13" r="T14" b="T15"/>
            <a:pathLst>
              <a:path w="160" h="720">
                <a:moveTo>
                  <a:pt x="104" y="0"/>
                </a:moveTo>
                <a:cubicBezTo>
                  <a:pt x="52" y="168"/>
                  <a:pt x="0" y="336"/>
                  <a:pt x="8" y="384"/>
                </a:cubicBezTo>
                <a:cubicBezTo>
                  <a:pt x="16" y="432"/>
                  <a:pt x="144" y="232"/>
                  <a:pt x="152" y="288"/>
                </a:cubicBezTo>
                <a:cubicBezTo>
                  <a:pt x="160" y="344"/>
                  <a:pt x="108" y="532"/>
                  <a:pt x="56" y="720"/>
                </a:cubicBezTo>
              </a:path>
            </a:pathLst>
          </a:custGeom>
          <a:noFill/>
          <a:ln w="28575">
            <a:solidFill>
              <a:schemeClr val="tx1"/>
            </a:solidFill>
            <a:round/>
            <a:headEnd type="triangle" w="med" len="med"/>
            <a:tailEnd type="triangle" w="med" len="med"/>
          </a:ln>
        </p:spPr>
        <p:txBody>
          <a:bodyPr wrap="none" anchor="ctr"/>
          <a:lstStyle/>
          <a:p>
            <a:endParaRPr lang="zh-CN" altLang="en-US"/>
          </a:p>
        </p:txBody>
      </p:sp>
      <p:sp>
        <p:nvSpPr>
          <p:cNvPr id="15371" name="Line 11"/>
          <p:cNvSpPr>
            <a:spLocks noChangeShapeType="1"/>
          </p:cNvSpPr>
          <p:nvPr/>
        </p:nvSpPr>
        <p:spPr bwMode="auto">
          <a:xfrm>
            <a:off x="1752600" y="4191000"/>
            <a:ext cx="17526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5372" name="Line 12"/>
          <p:cNvSpPr>
            <a:spLocks noChangeShapeType="1"/>
          </p:cNvSpPr>
          <p:nvPr/>
        </p:nvSpPr>
        <p:spPr bwMode="auto">
          <a:xfrm>
            <a:off x="4876800" y="4191000"/>
            <a:ext cx="17526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5373" name="Text Box 13" descr="白色大理石"/>
          <p:cNvSpPr txBox="1">
            <a:spLocks noChangeArrowheads="1"/>
          </p:cNvSpPr>
          <p:nvPr/>
        </p:nvSpPr>
        <p:spPr bwMode="auto">
          <a:xfrm>
            <a:off x="1143000" y="3733800"/>
            <a:ext cx="914400" cy="457200"/>
          </a:xfrm>
          <a:prstGeom prst="rect">
            <a:avLst/>
          </a:prstGeom>
          <a:noFill/>
          <a:ln w="28575">
            <a:noFill/>
            <a:miter lim="800000"/>
            <a:headEnd/>
            <a:tailEnd/>
          </a:ln>
        </p:spPr>
        <p:txBody>
          <a:bodyPr>
            <a:spAutoFit/>
          </a:bodyPr>
          <a:lstStyle/>
          <a:p>
            <a:pPr eaLnBrk="1" hangingPunct="1">
              <a:spcBef>
                <a:spcPct val="50000"/>
              </a:spcBef>
            </a:pPr>
            <a:r>
              <a:rPr kumimoji="1" lang="zh-CN" altLang="en-US" sz="2400">
                <a:latin typeface="Times New Roman" pitchFamily="18" charset="0"/>
              </a:rPr>
              <a:t>用户</a:t>
            </a:r>
          </a:p>
        </p:txBody>
      </p:sp>
      <p:sp>
        <p:nvSpPr>
          <p:cNvPr id="15374" name="Text Box 14"/>
          <p:cNvSpPr txBox="1">
            <a:spLocks noChangeArrowheads="1"/>
          </p:cNvSpPr>
          <p:nvPr/>
        </p:nvSpPr>
        <p:spPr bwMode="auto">
          <a:xfrm>
            <a:off x="6477000" y="32004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latin typeface="Times New Roman" pitchFamily="18" charset="0"/>
              </a:rPr>
              <a:t>目标</a:t>
            </a:r>
          </a:p>
        </p:txBody>
      </p:sp>
      <p:sp>
        <p:nvSpPr>
          <p:cNvPr id="15375" name="Text Box 15"/>
          <p:cNvSpPr txBox="1">
            <a:spLocks noChangeArrowheads="1"/>
          </p:cNvSpPr>
          <p:nvPr/>
        </p:nvSpPr>
        <p:spPr bwMode="auto">
          <a:xfrm>
            <a:off x="6629400" y="33528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latin typeface="Times New Roman" pitchFamily="18" charset="0"/>
              </a:rPr>
              <a:t>目标</a:t>
            </a:r>
          </a:p>
        </p:txBody>
      </p:sp>
      <p:sp>
        <p:nvSpPr>
          <p:cNvPr id="15376" name="Text Box 16"/>
          <p:cNvSpPr txBox="1">
            <a:spLocks noChangeArrowheads="1"/>
          </p:cNvSpPr>
          <p:nvPr/>
        </p:nvSpPr>
        <p:spPr bwMode="auto">
          <a:xfrm>
            <a:off x="6781800" y="35052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latin typeface="Times New Roman" pitchFamily="18" charset="0"/>
              </a:rPr>
              <a:t>目标</a:t>
            </a:r>
          </a:p>
        </p:txBody>
      </p:sp>
      <p:sp>
        <p:nvSpPr>
          <p:cNvPr id="15377" name="Text Box 17"/>
          <p:cNvSpPr txBox="1">
            <a:spLocks noChangeArrowheads="1"/>
          </p:cNvSpPr>
          <p:nvPr/>
        </p:nvSpPr>
        <p:spPr bwMode="auto">
          <a:xfrm>
            <a:off x="6934200" y="36576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latin typeface="Times New Roman" pitchFamily="18" charset="0"/>
              </a:rPr>
              <a:t>目标</a:t>
            </a:r>
          </a:p>
        </p:txBody>
      </p:sp>
      <p:sp>
        <p:nvSpPr>
          <p:cNvPr id="15378" name="Text Box 18"/>
          <p:cNvSpPr txBox="1">
            <a:spLocks noChangeArrowheads="1"/>
          </p:cNvSpPr>
          <p:nvPr/>
        </p:nvSpPr>
        <p:spPr bwMode="auto">
          <a:xfrm>
            <a:off x="7086600" y="38100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solidFill>
                  <a:schemeClr val="accent2"/>
                </a:solidFill>
                <a:latin typeface="Times New Roman" pitchFamily="18" charset="0"/>
              </a:rPr>
              <a:t>目标</a:t>
            </a:r>
          </a:p>
        </p:txBody>
      </p:sp>
      <p:sp>
        <p:nvSpPr>
          <p:cNvPr id="15379" name="Line 19"/>
          <p:cNvSpPr>
            <a:spLocks noChangeShapeType="1"/>
          </p:cNvSpPr>
          <p:nvPr/>
        </p:nvSpPr>
        <p:spPr bwMode="auto">
          <a:xfrm>
            <a:off x="1600200" y="1905000"/>
            <a:ext cx="1981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5380" name="Line 20"/>
          <p:cNvSpPr>
            <a:spLocks noChangeShapeType="1"/>
          </p:cNvSpPr>
          <p:nvPr/>
        </p:nvSpPr>
        <p:spPr bwMode="auto">
          <a:xfrm>
            <a:off x="1752600" y="5029200"/>
            <a:ext cx="2286000" cy="1143000"/>
          </a:xfrm>
          <a:prstGeom prst="line">
            <a:avLst/>
          </a:prstGeom>
          <a:noFill/>
          <a:ln w="28575">
            <a:solidFill>
              <a:schemeClr val="tx2"/>
            </a:solidFill>
            <a:prstDash val="sysDot"/>
            <a:round/>
            <a:headEnd/>
            <a:tailEnd/>
          </a:ln>
        </p:spPr>
        <p:txBody>
          <a:bodyPr wrap="none" anchor="ctr"/>
          <a:lstStyle/>
          <a:p>
            <a:endParaRPr lang="zh-CN" altLang="en-US"/>
          </a:p>
        </p:txBody>
      </p:sp>
      <p:sp>
        <p:nvSpPr>
          <p:cNvPr id="15381" name="Line 21"/>
          <p:cNvSpPr>
            <a:spLocks noChangeShapeType="1"/>
          </p:cNvSpPr>
          <p:nvPr/>
        </p:nvSpPr>
        <p:spPr bwMode="auto">
          <a:xfrm flipV="1">
            <a:off x="4800600" y="4800600"/>
            <a:ext cx="2362200" cy="1371600"/>
          </a:xfrm>
          <a:prstGeom prst="line">
            <a:avLst/>
          </a:prstGeom>
          <a:noFill/>
          <a:ln w="19050">
            <a:solidFill>
              <a:schemeClr val="tx1"/>
            </a:solidFill>
            <a:prstDash val="sysDot"/>
            <a:round/>
            <a:headEnd/>
            <a:tailEnd/>
          </a:ln>
        </p:spPr>
        <p:txBody>
          <a:bodyPr wrap="none" anchor="ctr"/>
          <a:lstStyle/>
          <a:p>
            <a:endParaRPr lang="zh-CN" altLang="en-US"/>
          </a:p>
        </p:txBody>
      </p:sp>
      <p:sp>
        <p:nvSpPr>
          <p:cNvPr id="15382" name="Text Box 22"/>
          <p:cNvSpPr txBox="1">
            <a:spLocks noChangeArrowheads="1"/>
          </p:cNvSpPr>
          <p:nvPr/>
        </p:nvSpPr>
        <p:spPr bwMode="auto">
          <a:xfrm>
            <a:off x="3886200" y="5943600"/>
            <a:ext cx="990600" cy="485775"/>
          </a:xfrm>
          <a:prstGeom prst="rect">
            <a:avLst/>
          </a:prstGeom>
          <a:solidFill>
            <a:schemeClr val="bg2"/>
          </a:solidFill>
          <a:ln w="28575">
            <a:solidFill>
              <a:schemeClr val="tx2"/>
            </a:solidFill>
            <a:miter lim="800000"/>
            <a:headEnd/>
            <a:tailEnd/>
          </a:ln>
        </p:spPr>
        <p:txBody>
          <a:bodyPr>
            <a:spAutoFit/>
          </a:bodyPr>
          <a:lstStyle/>
          <a:p>
            <a:pPr eaLnBrk="1" hangingPunct="1">
              <a:spcBef>
                <a:spcPct val="50000"/>
              </a:spcBef>
            </a:pPr>
            <a:r>
              <a:rPr kumimoji="1" lang="zh-CN" altLang="en-US" sz="2400">
                <a:latin typeface="Times New Roman" pitchFamily="18" charset="0"/>
              </a:rPr>
              <a:t>审  计</a:t>
            </a:r>
          </a:p>
        </p:txBody>
      </p:sp>
      <p:sp>
        <p:nvSpPr>
          <p:cNvPr id="15383" name="Text Box 23" descr="白色大理石"/>
          <p:cNvSpPr txBox="1">
            <a:spLocks noChangeArrowheads="1"/>
          </p:cNvSpPr>
          <p:nvPr/>
        </p:nvSpPr>
        <p:spPr bwMode="auto">
          <a:xfrm>
            <a:off x="1331913" y="1341438"/>
            <a:ext cx="1727200" cy="457200"/>
          </a:xfrm>
          <a:prstGeom prst="rect">
            <a:avLst/>
          </a:prstGeom>
          <a:noFill/>
          <a:ln w="28575">
            <a:noFill/>
            <a:miter lim="800000"/>
            <a:headEnd/>
            <a:tailEnd/>
          </a:ln>
        </p:spPr>
        <p:txBody>
          <a:bodyPr>
            <a:spAutoFit/>
          </a:bodyPr>
          <a:lstStyle/>
          <a:p>
            <a:pPr eaLnBrk="1" hangingPunct="1">
              <a:spcBef>
                <a:spcPct val="50000"/>
              </a:spcBef>
            </a:pPr>
            <a:r>
              <a:rPr kumimoji="1" lang="zh-CN" altLang="en-US" sz="2400">
                <a:latin typeface="Times New Roman" pitchFamily="18" charset="0"/>
              </a:rPr>
              <a:t>安全管理员</a:t>
            </a:r>
          </a:p>
        </p:txBody>
      </p:sp>
      <p:sp>
        <p:nvSpPr>
          <p:cNvPr id="15384" name="Rectangle 24"/>
          <p:cNvSpPr>
            <a:spLocks noGrp="1" noChangeArrowheads="1"/>
          </p:cNvSpPr>
          <p:nvPr>
            <p:ph type="body" idx="4294967295"/>
          </p:nvPr>
        </p:nvSpPr>
        <p:spPr>
          <a:xfrm>
            <a:off x="0" y="1989138"/>
            <a:ext cx="7772400" cy="4114800"/>
          </a:xfrm>
        </p:spPr>
        <p:txBody>
          <a:bodyPr/>
          <a:lstStyle/>
          <a:p>
            <a:pPr eaLnBrk="1" hangingPunct="1">
              <a:buFont typeface="Wingdings" pitchFamily="2" charset="2"/>
              <a:buNone/>
            </a:pPr>
            <a:r>
              <a:rPr lang="en-US" altLang="zh-CN" smtClean="0"/>
              <a:t> </a:t>
            </a:r>
          </a:p>
        </p:txBody>
      </p:sp>
    </p:spTree>
    <p:extLst>
      <p:ext uri="{BB962C8B-B14F-4D97-AF65-F5344CB8AC3E}">
        <p14:creationId xmlns:p14="http://schemas.microsoft.com/office/powerpoint/2010/main" val="4028093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访问控制三要素</a:t>
            </a:r>
          </a:p>
          <a:p>
            <a:pPr lvl="1"/>
            <a:r>
              <a:rPr lang="zh-CN" altLang="en-US" smtClean="0"/>
              <a:t>主体</a:t>
            </a:r>
            <a:r>
              <a:rPr lang="en-US" altLang="zh-CN" smtClean="0"/>
              <a:t>Subject</a:t>
            </a:r>
            <a:r>
              <a:rPr lang="zh-CN" altLang="en-US" smtClean="0"/>
              <a:t>、客体</a:t>
            </a:r>
            <a:r>
              <a:rPr lang="en-US" altLang="zh-CN" smtClean="0"/>
              <a:t>Object</a:t>
            </a:r>
            <a:r>
              <a:rPr lang="zh-CN" altLang="en-US" smtClean="0"/>
              <a:t>、安全访问策略</a:t>
            </a:r>
            <a:endParaRPr lang="en-US" altLang="zh-CN" smtClean="0"/>
          </a:p>
          <a:p>
            <a:r>
              <a:rPr lang="zh-CN" altLang="en-US" smtClean="0"/>
              <a:t>形式化描述</a:t>
            </a:r>
            <a:endParaRPr lang="en-US" altLang="zh-CN" smtClean="0"/>
          </a:p>
          <a:p>
            <a:pPr lvl="1"/>
            <a:r>
              <a:rPr lang="zh-CN" altLang="en-US" smtClean="0"/>
              <a:t>三元函数 </a:t>
            </a:r>
            <a:r>
              <a:rPr lang="en-US" altLang="zh-CN" smtClean="0"/>
              <a:t>f(s,a,o)</a:t>
            </a:r>
          </a:p>
          <a:p>
            <a:pPr lvl="1"/>
            <a:endParaRPr lang="zh-CN" altLang="en-US" smtClean="0"/>
          </a:p>
          <a:p>
            <a:endParaRPr lang="zh-CN" altLang="en-US"/>
          </a:p>
        </p:txBody>
      </p:sp>
      <p:sp>
        <p:nvSpPr>
          <p:cNvPr id="621570" name="Rectangle 2"/>
          <p:cNvSpPr>
            <a:spLocks noGrp="1" noChangeArrowheads="1"/>
          </p:cNvSpPr>
          <p:nvPr>
            <p:ph type="title"/>
          </p:nvPr>
        </p:nvSpPr>
        <p:spPr/>
        <p:txBody>
          <a:bodyPr/>
          <a:lstStyle/>
          <a:p>
            <a:r>
              <a:rPr lang="zh-CN" altLang="en-US" smtClean="0"/>
              <a:t>访问控制的组成</a:t>
            </a:r>
            <a:endParaRPr lang="en-US" altLang="zh-CN"/>
          </a:p>
        </p:txBody>
      </p:sp>
      <p:grpSp>
        <p:nvGrpSpPr>
          <p:cNvPr id="4" name="组合 3"/>
          <p:cNvGrpSpPr/>
          <p:nvPr/>
        </p:nvGrpSpPr>
        <p:grpSpPr>
          <a:xfrm>
            <a:off x="899592" y="3731915"/>
            <a:ext cx="7405688" cy="2865437"/>
            <a:chOff x="1270000" y="3731915"/>
            <a:chExt cx="7405688" cy="2865437"/>
          </a:xfrm>
        </p:grpSpPr>
        <p:sp>
          <p:nvSpPr>
            <p:cNvPr id="621573" name="Rectangle 5"/>
            <p:cNvSpPr>
              <a:spLocks noChangeArrowheads="1" noTextEdit="1"/>
            </p:cNvSpPr>
            <p:nvPr/>
          </p:nvSpPr>
          <p:spPr bwMode="auto">
            <a:xfrm>
              <a:off x="2286000" y="373191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21574" name="Rectangle 6"/>
            <p:cNvSpPr>
              <a:spLocks noChangeArrowheads="1"/>
            </p:cNvSpPr>
            <p:nvPr/>
          </p:nvSpPr>
          <p:spPr bwMode="auto">
            <a:xfrm>
              <a:off x="1270000" y="3793827"/>
              <a:ext cx="1270000" cy="1028700"/>
            </a:xfrm>
            <a:prstGeom prst="rect">
              <a:avLst/>
            </a:prstGeom>
            <a:gradFill rotWithShape="1">
              <a:gsLst>
                <a:gs pos="0">
                  <a:srgbClr val="0000CC"/>
                </a:gs>
                <a:gs pos="50000">
                  <a:srgbClr val="FFFFFF"/>
                </a:gs>
                <a:gs pos="100000">
                  <a:srgbClr val="0000CC"/>
                </a:gs>
              </a:gsLst>
              <a:lin ang="5400000" scaled="1"/>
            </a:gradFill>
            <a:ln>
              <a:noFill/>
            </a:ln>
            <a:extLst>
              <a:ext uri="{91240B29-F687-4F45-9708-019B960494DF}">
                <a14:hiddenLine xmlns:a14="http://schemas.microsoft.com/office/drawing/2010/main" w="4826">
                  <a:solidFill>
                    <a:srgbClr val="000000"/>
                  </a:solidFill>
                  <a:miter lim="800000"/>
                  <a:headEnd/>
                  <a:tailEnd/>
                </a14:hiddenLine>
              </a:ext>
            </a:extLst>
          </p:spPr>
          <p:txBody>
            <a:bodyPr/>
            <a:lstStyle/>
            <a:p>
              <a:pPr algn="ctr"/>
              <a:endParaRPr lang="zh-CN" altLang="en-US" b="1">
                <a:solidFill>
                  <a:srgbClr val="000000"/>
                </a:solidFill>
              </a:endParaRPr>
            </a:p>
            <a:p>
              <a:pPr algn="ctr"/>
              <a:r>
                <a:rPr lang="zh-CN" altLang="en-US" b="1">
                  <a:solidFill>
                    <a:srgbClr val="000000"/>
                  </a:solidFill>
                </a:rPr>
                <a:t>主体</a:t>
              </a:r>
            </a:p>
          </p:txBody>
        </p:sp>
        <p:sp>
          <p:nvSpPr>
            <p:cNvPr id="621575" name="Rectangle 7"/>
            <p:cNvSpPr>
              <a:spLocks noChangeArrowheads="1"/>
            </p:cNvSpPr>
            <p:nvPr/>
          </p:nvSpPr>
          <p:spPr bwMode="auto">
            <a:xfrm>
              <a:off x="3851275" y="3793827"/>
              <a:ext cx="2073275" cy="1028700"/>
            </a:xfrm>
            <a:prstGeom prst="rect">
              <a:avLst/>
            </a:prstGeom>
            <a:solidFill>
              <a:srgbClr val="FFF3F9"/>
            </a:solidFill>
            <a:ln w="4826">
              <a:solidFill>
                <a:srgbClr val="000000"/>
              </a:solidFill>
              <a:miter lim="800000"/>
              <a:headEnd/>
              <a:tailEnd/>
            </a:ln>
          </p:spPr>
          <p:txBody>
            <a:bodyPr/>
            <a:lstStyle/>
            <a:p>
              <a:pPr algn="ctr"/>
              <a:r>
                <a:rPr kumimoji="1" lang="zh-CN" altLang="en-US" b="1">
                  <a:solidFill>
                    <a:srgbClr val="000080"/>
                  </a:solidFill>
                </a:rPr>
                <a:t>访问控制实施功能</a:t>
              </a:r>
              <a:endParaRPr lang="zh-CN" altLang="en-US" b="1">
                <a:solidFill>
                  <a:srgbClr val="000000"/>
                </a:solidFill>
              </a:endParaRPr>
            </a:p>
          </p:txBody>
        </p:sp>
        <p:sp>
          <p:nvSpPr>
            <p:cNvPr id="621576" name="Rectangle 8"/>
            <p:cNvSpPr>
              <a:spLocks noChangeArrowheads="1"/>
            </p:cNvSpPr>
            <p:nvPr/>
          </p:nvSpPr>
          <p:spPr bwMode="auto">
            <a:xfrm>
              <a:off x="3868738" y="5570240"/>
              <a:ext cx="2073275" cy="1027112"/>
            </a:xfrm>
            <a:prstGeom prst="rect">
              <a:avLst/>
            </a:prstGeom>
            <a:solidFill>
              <a:srgbClr val="C0C0C0"/>
            </a:solidFill>
            <a:ln w="4826">
              <a:solidFill>
                <a:srgbClr val="000000"/>
              </a:solidFill>
              <a:miter lim="800000"/>
              <a:headEnd/>
              <a:tailEnd/>
            </a:ln>
          </p:spPr>
          <p:txBody>
            <a:bodyPr/>
            <a:lstStyle/>
            <a:p>
              <a:pPr algn="ctr"/>
              <a:endParaRPr kumimoji="1" lang="zh-CN" altLang="en-US" b="1">
                <a:solidFill>
                  <a:srgbClr val="000080"/>
                </a:solidFill>
              </a:endParaRPr>
            </a:p>
            <a:p>
              <a:pPr algn="ctr"/>
              <a:r>
                <a:rPr kumimoji="1" lang="zh-CN" altLang="en-US" b="1">
                  <a:solidFill>
                    <a:srgbClr val="000080"/>
                  </a:solidFill>
                </a:rPr>
                <a:t>访问控制决策功能</a:t>
              </a:r>
              <a:endParaRPr lang="zh-CN" altLang="en-US" b="1">
                <a:solidFill>
                  <a:srgbClr val="000000"/>
                </a:solidFill>
              </a:endParaRPr>
            </a:p>
          </p:txBody>
        </p:sp>
        <p:sp>
          <p:nvSpPr>
            <p:cNvPr id="621577" name="Rectangle 9"/>
            <p:cNvSpPr>
              <a:spLocks noChangeArrowheads="1"/>
            </p:cNvSpPr>
            <p:nvPr/>
          </p:nvSpPr>
          <p:spPr bwMode="auto">
            <a:xfrm>
              <a:off x="7188200" y="3793827"/>
              <a:ext cx="1487488" cy="1028700"/>
            </a:xfrm>
            <a:prstGeom prst="rect">
              <a:avLst/>
            </a:prstGeom>
            <a:gradFill rotWithShape="1">
              <a:gsLst>
                <a:gs pos="0">
                  <a:srgbClr val="0000CC"/>
                </a:gs>
                <a:gs pos="50000">
                  <a:srgbClr val="FFFFFF"/>
                </a:gs>
                <a:gs pos="100000">
                  <a:srgbClr val="0000CC"/>
                </a:gs>
              </a:gsLst>
              <a:lin ang="5400000" scaled="1"/>
            </a:gradFill>
            <a:ln>
              <a:noFill/>
            </a:ln>
            <a:effectLst/>
            <a:extLst>
              <a:ext uri="{91240B29-F687-4F45-9708-019B960494DF}">
                <a14:hiddenLine xmlns:a14="http://schemas.microsoft.com/office/drawing/2010/main" w="48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00"/>
                </a:solidFill>
              </a:endParaRPr>
            </a:p>
            <a:p>
              <a:pPr algn="ctr"/>
              <a:r>
                <a:rPr lang="zh-CN" altLang="en-US" b="1">
                  <a:solidFill>
                    <a:srgbClr val="000000"/>
                  </a:solidFill>
                </a:rPr>
                <a:t>客体</a:t>
              </a:r>
            </a:p>
          </p:txBody>
        </p:sp>
        <p:sp>
          <p:nvSpPr>
            <p:cNvPr id="621578" name="Line 10"/>
            <p:cNvSpPr>
              <a:spLocks noChangeShapeType="1"/>
            </p:cNvSpPr>
            <p:nvPr/>
          </p:nvSpPr>
          <p:spPr bwMode="auto">
            <a:xfrm>
              <a:off x="2540000" y="4541540"/>
              <a:ext cx="1160463"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79" name="Freeform 11"/>
            <p:cNvSpPr>
              <a:spLocks/>
            </p:cNvSpPr>
            <p:nvPr/>
          </p:nvSpPr>
          <p:spPr bwMode="auto">
            <a:xfrm>
              <a:off x="3689350" y="4473277"/>
              <a:ext cx="179388" cy="134938"/>
            </a:xfrm>
            <a:custGeom>
              <a:avLst/>
              <a:gdLst>
                <a:gd name="T0" fmla="*/ 0 w 119"/>
                <a:gd name="T1" fmla="*/ 0 h 110"/>
                <a:gd name="T2" fmla="*/ 119 w 119"/>
                <a:gd name="T3" fmla="*/ 55 h 110"/>
                <a:gd name="T4" fmla="*/ 0 w 119"/>
                <a:gd name="T5" fmla="*/ 110 h 110"/>
                <a:gd name="T6" fmla="*/ 0 w 119"/>
                <a:gd name="T7" fmla="*/ 0 h 110"/>
              </a:gdLst>
              <a:ahLst/>
              <a:cxnLst>
                <a:cxn ang="0">
                  <a:pos x="T0" y="T1"/>
                </a:cxn>
                <a:cxn ang="0">
                  <a:pos x="T2" y="T3"/>
                </a:cxn>
                <a:cxn ang="0">
                  <a:pos x="T4" y="T5"/>
                </a:cxn>
                <a:cxn ang="0">
                  <a:pos x="T6" y="T7"/>
                </a:cxn>
              </a:cxnLst>
              <a:rect l="0" t="0" r="r" b="b"/>
              <a:pathLst>
                <a:path w="119" h="110">
                  <a:moveTo>
                    <a:pt x="0" y="0"/>
                  </a:moveTo>
                  <a:lnTo>
                    <a:pt x="119" y="55"/>
                  </a:lnTo>
                  <a:lnTo>
                    <a:pt x="0" y="1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580" name="Line 12"/>
            <p:cNvSpPr>
              <a:spLocks noChangeShapeType="1"/>
            </p:cNvSpPr>
            <p:nvPr/>
          </p:nvSpPr>
          <p:spPr bwMode="auto">
            <a:xfrm>
              <a:off x="3868738"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1" name="Line 13"/>
            <p:cNvSpPr>
              <a:spLocks noChangeShapeType="1"/>
            </p:cNvSpPr>
            <p:nvPr/>
          </p:nvSpPr>
          <p:spPr bwMode="auto">
            <a:xfrm>
              <a:off x="3921125"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2" name="Line 14"/>
            <p:cNvSpPr>
              <a:spLocks noChangeShapeType="1"/>
            </p:cNvSpPr>
            <p:nvPr/>
          </p:nvSpPr>
          <p:spPr bwMode="auto">
            <a:xfrm>
              <a:off x="3973513"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3" name="Line 15"/>
            <p:cNvSpPr>
              <a:spLocks noChangeShapeType="1"/>
            </p:cNvSpPr>
            <p:nvPr/>
          </p:nvSpPr>
          <p:spPr bwMode="auto">
            <a:xfrm>
              <a:off x="4027488"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4" name="Line 16"/>
            <p:cNvSpPr>
              <a:spLocks noChangeShapeType="1"/>
            </p:cNvSpPr>
            <p:nvPr/>
          </p:nvSpPr>
          <p:spPr bwMode="auto">
            <a:xfrm>
              <a:off x="4079875"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5" name="Line 17"/>
            <p:cNvSpPr>
              <a:spLocks noChangeShapeType="1"/>
            </p:cNvSpPr>
            <p:nvPr/>
          </p:nvSpPr>
          <p:spPr bwMode="auto">
            <a:xfrm>
              <a:off x="4132263" y="4541540"/>
              <a:ext cx="28575"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6" name="Line 18"/>
            <p:cNvSpPr>
              <a:spLocks noChangeShapeType="1"/>
            </p:cNvSpPr>
            <p:nvPr/>
          </p:nvSpPr>
          <p:spPr bwMode="auto">
            <a:xfrm>
              <a:off x="4186238"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7" name="Line 19"/>
            <p:cNvSpPr>
              <a:spLocks noChangeShapeType="1"/>
            </p:cNvSpPr>
            <p:nvPr/>
          </p:nvSpPr>
          <p:spPr bwMode="auto">
            <a:xfrm>
              <a:off x="4240213"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8" name="Line 20"/>
            <p:cNvSpPr>
              <a:spLocks noChangeShapeType="1"/>
            </p:cNvSpPr>
            <p:nvPr/>
          </p:nvSpPr>
          <p:spPr bwMode="auto">
            <a:xfrm>
              <a:off x="429260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9" name="Line 21"/>
            <p:cNvSpPr>
              <a:spLocks noChangeShapeType="1"/>
            </p:cNvSpPr>
            <p:nvPr/>
          </p:nvSpPr>
          <p:spPr bwMode="auto">
            <a:xfrm>
              <a:off x="4344988"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0" name="Line 22"/>
            <p:cNvSpPr>
              <a:spLocks noChangeShapeType="1"/>
            </p:cNvSpPr>
            <p:nvPr/>
          </p:nvSpPr>
          <p:spPr bwMode="auto">
            <a:xfrm>
              <a:off x="4398963"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1" name="Line 23"/>
            <p:cNvSpPr>
              <a:spLocks noChangeShapeType="1"/>
            </p:cNvSpPr>
            <p:nvPr/>
          </p:nvSpPr>
          <p:spPr bwMode="auto">
            <a:xfrm>
              <a:off x="445135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2" name="Line 24"/>
            <p:cNvSpPr>
              <a:spLocks noChangeShapeType="1"/>
            </p:cNvSpPr>
            <p:nvPr/>
          </p:nvSpPr>
          <p:spPr bwMode="auto">
            <a:xfrm>
              <a:off x="4505325"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3" name="Line 25"/>
            <p:cNvSpPr>
              <a:spLocks noChangeShapeType="1"/>
            </p:cNvSpPr>
            <p:nvPr/>
          </p:nvSpPr>
          <p:spPr bwMode="auto">
            <a:xfrm>
              <a:off x="4532313" y="4570115"/>
              <a:ext cx="1587" cy="30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4" name="Line 26"/>
            <p:cNvSpPr>
              <a:spLocks noChangeShapeType="1"/>
            </p:cNvSpPr>
            <p:nvPr/>
          </p:nvSpPr>
          <p:spPr bwMode="auto">
            <a:xfrm>
              <a:off x="4532313" y="4630440"/>
              <a:ext cx="1587" cy="30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5" name="Line 27"/>
            <p:cNvSpPr>
              <a:spLocks noChangeShapeType="1"/>
            </p:cNvSpPr>
            <p:nvPr/>
          </p:nvSpPr>
          <p:spPr bwMode="auto">
            <a:xfrm>
              <a:off x="4532313" y="4690765"/>
              <a:ext cx="1587" cy="285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6" name="Line 28"/>
            <p:cNvSpPr>
              <a:spLocks noChangeShapeType="1"/>
            </p:cNvSpPr>
            <p:nvPr/>
          </p:nvSpPr>
          <p:spPr bwMode="auto">
            <a:xfrm>
              <a:off x="4532313" y="4751090"/>
              <a:ext cx="1587" cy="285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7" name="Line 29"/>
            <p:cNvSpPr>
              <a:spLocks noChangeShapeType="1"/>
            </p:cNvSpPr>
            <p:nvPr/>
          </p:nvSpPr>
          <p:spPr bwMode="auto">
            <a:xfrm>
              <a:off x="4532313" y="4809827"/>
              <a:ext cx="1587" cy="127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8" name="Line 30"/>
            <p:cNvSpPr>
              <a:spLocks noChangeShapeType="1"/>
            </p:cNvSpPr>
            <p:nvPr/>
          </p:nvSpPr>
          <p:spPr bwMode="auto">
            <a:xfrm>
              <a:off x="4532313" y="4822527"/>
              <a:ext cx="1587" cy="5603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9" name="Freeform 31"/>
            <p:cNvSpPr>
              <a:spLocks/>
            </p:cNvSpPr>
            <p:nvPr/>
          </p:nvSpPr>
          <p:spPr bwMode="auto">
            <a:xfrm>
              <a:off x="4471988" y="5368627"/>
              <a:ext cx="120650" cy="201613"/>
            </a:xfrm>
            <a:custGeom>
              <a:avLst/>
              <a:gdLst>
                <a:gd name="T0" fmla="*/ 80 w 80"/>
                <a:gd name="T1" fmla="*/ 0 h 164"/>
                <a:gd name="T2" fmla="*/ 40 w 80"/>
                <a:gd name="T3" fmla="*/ 164 h 164"/>
                <a:gd name="T4" fmla="*/ 0 w 80"/>
                <a:gd name="T5" fmla="*/ 0 h 164"/>
                <a:gd name="T6" fmla="*/ 80 w 80"/>
                <a:gd name="T7" fmla="*/ 0 h 164"/>
              </a:gdLst>
              <a:ahLst/>
              <a:cxnLst>
                <a:cxn ang="0">
                  <a:pos x="T0" y="T1"/>
                </a:cxn>
                <a:cxn ang="0">
                  <a:pos x="T2" y="T3"/>
                </a:cxn>
                <a:cxn ang="0">
                  <a:pos x="T4" y="T5"/>
                </a:cxn>
                <a:cxn ang="0">
                  <a:pos x="T6" y="T7"/>
                </a:cxn>
              </a:cxnLst>
              <a:rect l="0" t="0" r="r" b="b"/>
              <a:pathLst>
                <a:path w="80" h="164">
                  <a:moveTo>
                    <a:pt x="80" y="0"/>
                  </a:moveTo>
                  <a:lnTo>
                    <a:pt x="40" y="164"/>
                  </a:lnTo>
                  <a:lnTo>
                    <a:pt x="0" y="0"/>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600" name="Line 32"/>
            <p:cNvSpPr>
              <a:spLocks noChangeShapeType="1"/>
            </p:cNvSpPr>
            <p:nvPr/>
          </p:nvSpPr>
          <p:spPr bwMode="auto">
            <a:xfrm flipV="1">
              <a:off x="5278438" y="5006677"/>
              <a:ext cx="1587" cy="5635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1" name="Freeform 33"/>
            <p:cNvSpPr>
              <a:spLocks/>
            </p:cNvSpPr>
            <p:nvPr/>
          </p:nvSpPr>
          <p:spPr bwMode="auto">
            <a:xfrm>
              <a:off x="5218113" y="4822527"/>
              <a:ext cx="119062" cy="201613"/>
            </a:xfrm>
            <a:custGeom>
              <a:avLst/>
              <a:gdLst>
                <a:gd name="T0" fmla="*/ 0 w 79"/>
                <a:gd name="T1" fmla="*/ 165 h 165"/>
                <a:gd name="T2" fmla="*/ 40 w 79"/>
                <a:gd name="T3" fmla="*/ 0 h 165"/>
                <a:gd name="T4" fmla="*/ 79 w 79"/>
                <a:gd name="T5" fmla="*/ 165 h 165"/>
                <a:gd name="T6" fmla="*/ 0 w 79"/>
                <a:gd name="T7" fmla="*/ 165 h 165"/>
              </a:gdLst>
              <a:ahLst/>
              <a:cxnLst>
                <a:cxn ang="0">
                  <a:pos x="T0" y="T1"/>
                </a:cxn>
                <a:cxn ang="0">
                  <a:pos x="T2" y="T3"/>
                </a:cxn>
                <a:cxn ang="0">
                  <a:pos x="T4" y="T5"/>
                </a:cxn>
                <a:cxn ang="0">
                  <a:pos x="T6" y="T7"/>
                </a:cxn>
              </a:cxnLst>
              <a:rect l="0" t="0" r="r" b="b"/>
              <a:pathLst>
                <a:path w="79" h="165">
                  <a:moveTo>
                    <a:pt x="0" y="165"/>
                  </a:moveTo>
                  <a:lnTo>
                    <a:pt x="40" y="0"/>
                  </a:lnTo>
                  <a:lnTo>
                    <a:pt x="79" y="165"/>
                  </a:lnTo>
                  <a:lnTo>
                    <a:pt x="0" y="1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602" name="Line 34"/>
            <p:cNvSpPr>
              <a:spLocks noChangeShapeType="1"/>
            </p:cNvSpPr>
            <p:nvPr/>
          </p:nvSpPr>
          <p:spPr bwMode="auto">
            <a:xfrm flipH="1">
              <a:off x="5915025"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3" name="Line 35"/>
            <p:cNvSpPr>
              <a:spLocks noChangeShapeType="1"/>
            </p:cNvSpPr>
            <p:nvPr/>
          </p:nvSpPr>
          <p:spPr bwMode="auto">
            <a:xfrm flipH="1">
              <a:off x="5862638"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4" name="Line 36"/>
            <p:cNvSpPr>
              <a:spLocks noChangeShapeType="1"/>
            </p:cNvSpPr>
            <p:nvPr/>
          </p:nvSpPr>
          <p:spPr bwMode="auto">
            <a:xfrm flipH="1">
              <a:off x="5808663"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5" name="Line 37"/>
            <p:cNvSpPr>
              <a:spLocks noChangeShapeType="1"/>
            </p:cNvSpPr>
            <p:nvPr/>
          </p:nvSpPr>
          <p:spPr bwMode="auto">
            <a:xfrm flipH="1">
              <a:off x="5754688"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6" name="Line 38"/>
            <p:cNvSpPr>
              <a:spLocks noChangeShapeType="1"/>
            </p:cNvSpPr>
            <p:nvPr/>
          </p:nvSpPr>
          <p:spPr bwMode="auto">
            <a:xfrm flipH="1">
              <a:off x="570230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7" name="Line 39"/>
            <p:cNvSpPr>
              <a:spLocks noChangeShapeType="1"/>
            </p:cNvSpPr>
            <p:nvPr/>
          </p:nvSpPr>
          <p:spPr bwMode="auto">
            <a:xfrm flipH="1">
              <a:off x="5649913"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8" name="Line 40"/>
            <p:cNvSpPr>
              <a:spLocks noChangeShapeType="1"/>
            </p:cNvSpPr>
            <p:nvPr/>
          </p:nvSpPr>
          <p:spPr bwMode="auto">
            <a:xfrm flipH="1">
              <a:off x="5595938"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9" name="Line 41"/>
            <p:cNvSpPr>
              <a:spLocks noChangeShapeType="1"/>
            </p:cNvSpPr>
            <p:nvPr/>
          </p:nvSpPr>
          <p:spPr bwMode="auto">
            <a:xfrm flipH="1">
              <a:off x="554355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0" name="Line 42"/>
            <p:cNvSpPr>
              <a:spLocks noChangeShapeType="1"/>
            </p:cNvSpPr>
            <p:nvPr/>
          </p:nvSpPr>
          <p:spPr bwMode="auto">
            <a:xfrm flipH="1">
              <a:off x="5489575"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1" name="Line 43"/>
            <p:cNvSpPr>
              <a:spLocks noChangeShapeType="1"/>
            </p:cNvSpPr>
            <p:nvPr/>
          </p:nvSpPr>
          <p:spPr bwMode="auto">
            <a:xfrm flipH="1">
              <a:off x="543560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2" name="Line 44"/>
            <p:cNvSpPr>
              <a:spLocks noChangeShapeType="1"/>
            </p:cNvSpPr>
            <p:nvPr/>
          </p:nvSpPr>
          <p:spPr bwMode="auto">
            <a:xfrm flipH="1">
              <a:off x="5383213"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3" name="Line 45"/>
            <p:cNvSpPr>
              <a:spLocks noChangeShapeType="1"/>
            </p:cNvSpPr>
            <p:nvPr/>
          </p:nvSpPr>
          <p:spPr bwMode="auto">
            <a:xfrm flipH="1">
              <a:off x="5330825"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4" name="Line 46"/>
            <p:cNvSpPr>
              <a:spLocks noChangeShapeType="1"/>
            </p:cNvSpPr>
            <p:nvPr/>
          </p:nvSpPr>
          <p:spPr bwMode="auto">
            <a:xfrm flipH="1">
              <a:off x="5278438"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5" name="Line 47"/>
            <p:cNvSpPr>
              <a:spLocks noChangeShapeType="1"/>
            </p:cNvSpPr>
            <p:nvPr/>
          </p:nvSpPr>
          <p:spPr bwMode="auto">
            <a:xfrm>
              <a:off x="5278438" y="4570115"/>
              <a:ext cx="1587" cy="30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6" name="Line 48"/>
            <p:cNvSpPr>
              <a:spLocks noChangeShapeType="1"/>
            </p:cNvSpPr>
            <p:nvPr/>
          </p:nvSpPr>
          <p:spPr bwMode="auto">
            <a:xfrm>
              <a:off x="5278438" y="4630440"/>
              <a:ext cx="1587" cy="30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7" name="Line 49"/>
            <p:cNvSpPr>
              <a:spLocks noChangeShapeType="1"/>
            </p:cNvSpPr>
            <p:nvPr/>
          </p:nvSpPr>
          <p:spPr bwMode="auto">
            <a:xfrm>
              <a:off x="5278438" y="4690765"/>
              <a:ext cx="1587" cy="285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8" name="Line 50"/>
            <p:cNvSpPr>
              <a:spLocks noChangeShapeType="1"/>
            </p:cNvSpPr>
            <p:nvPr/>
          </p:nvSpPr>
          <p:spPr bwMode="auto">
            <a:xfrm>
              <a:off x="5278438" y="4751090"/>
              <a:ext cx="1587" cy="285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9" name="Line 51"/>
            <p:cNvSpPr>
              <a:spLocks noChangeShapeType="1"/>
            </p:cNvSpPr>
            <p:nvPr/>
          </p:nvSpPr>
          <p:spPr bwMode="auto">
            <a:xfrm>
              <a:off x="5278438" y="4809827"/>
              <a:ext cx="1587" cy="301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20" name="Line 52"/>
            <p:cNvSpPr>
              <a:spLocks noChangeShapeType="1"/>
            </p:cNvSpPr>
            <p:nvPr/>
          </p:nvSpPr>
          <p:spPr bwMode="auto">
            <a:xfrm>
              <a:off x="5942013" y="4541540"/>
              <a:ext cx="10795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21" name="Freeform 53"/>
            <p:cNvSpPr>
              <a:spLocks/>
            </p:cNvSpPr>
            <p:nvPr/>
          </p:nvSpPr>
          <p:spPr bwMode="auto">
            <a:xfrm>
              <a:off x="7008813" y="4473277"/>
              <a:ext cx="179387" cy="134938"/>
            </a:xfrm>
            <a:custGeom>
              <a:avLst/>
              <a:gdLst>
                <a:gd name="T0" fmla="*/ 0 w 119"/>
                <a:gd name="T1" fmla="*/ 0 h 110"/>
                <a:gd name="T2" fmla="*/ 119 w 119"/>
                <a:gd name="T3" fmla="*/ 55 h 110"/>
                <a:gd name="T4" fmla="*/ 0 w 119"/>
                <a:gd name="T5" fmla="*/ 110 h 110"/>
                <a:gd name="T6" fmla="*/ 0 w 119"/>
                <a:gd name="T7" fmla="*/ 0 h 110"/>
              </a:gdLst>
              <a:ahLst/>
              <a:cxnLst>
                <a:cxn ang="0">
                  <a:pos x="T0" y="T1"/>
                </a:cxn>
                <a:cxn ang="0">
                  <a:pos x="T2" y="T3"/>
                </a:cxn>
                <a:cxn ang="0">
                  <a:pos x="T4" y="T5"/>
                </a:cxn>
                <a:cxn ang="0">
                  <a:pos x="T6" y="T7"/>
                </a:cxn>
              </a:cxnLst>
              <a:rect l="0" t="0" r="r" b="b"/>
              <a:pathLst>
                <a:path w="119" h="110">
                  <a:moveTo>
                    <a:pt x="0" y="0"/>
                  </a:moveTo>
                  <a:lnTo>
                    <a:pt x="119" y="55"/>
                  </a:lnTo>
                  <a:lnTo>
                    <a:pt x="0" y="1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622" name="Rectangle 54"/>
            <p:cNvSpPr>
              <a:spLocks noChangeArrowheads="1"/>
            </p:cNvSpPr>
            <p:nvPr/>
          </p:nvSpPr>
          <p:spPr bwMode="auto">
            <a:xfrm>
              <a:off x="2562225" y="426531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charset="-122"/>
                </a:rPr>
                <a:t>提交访问请求</a:t>
              </a:r>
              <a:endParaRPr kumimoji="1" lang="zh-CN" altLang="en-US" sz="1600" b="1">
                <a:solidFill>
                  <a:srgbClr val="000000"/>
                </a:solidFill>
                <a:latin typeface="Times New Roman" pitchFamily="18" charset="0"/>
              </a:endParaRPr>
            </a:p>
          </p:txBody>
        </p:sp>
        <p:sp>
          <p:nvSpPr>
            <p:cNvPr id="621623" name="Rectangle 55"/>
            <p:cNvSpPr>
              <a:spLocks noChangeArrowheads="1"/>
            </p:cNvSpPr>
            <p:nvPr/>
          </p:nvSpPr>
          <p:spPr bwMode="auto">
            <a:xfrm>
              <a:off x="5905500" y="426531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charset="-122"/>
                </a:rPr>
                <a:t>提出访问请求</a:t>
              </a:r>
              <a:endParaRPr kumimoji="1" lang="zh-CN" altLang="en-US" sz="1600" b="1">
                <a:solidFill>
                  <a:srgbClr val="000000"/>
                </a:solidFill>
                <a:latin typeface="Times New Roman" pitchFamily="18" charset="0"/>
              </a:endParaRPr>
            </a:p>
          </p:txBody>
        </p:sp>
        <p:sp>
          <p:nvSpPr>
            <p:cNvPr id="621624" name="Rectangle 56"/>
            <p:cNvSpPr>
              <a:spLocks noChangeArrowheads="1"/>
            </p:cNvSpPr>
            <p:nvPr/>
          </p:nvSpPr>
          <p:spPr bwMode="auto">
            <a:xfrm>
              <a:off x="3225800" y="4957465"/>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charset="-122"/>
                </a:rPr>
                <a:t>请求决策</a:t>
              </a:r>
              <a:endParaRPr kumimoji="1" lang="zh-CN" altLang="en-US" sz="1600" b="1">
                <a:solidFill>
                  <a:srgbClr val="000000"/>
                </a:solidFill>
                <a:latin typeface="Times New Roman" pitchFamily="18" charset="0"/>
              </a:endParaRPr>
            </a:p>
          </p:txBody>
        </p:sp>
        <p:sp>
          <p:nvSpPr>
            <p:cNvPr id="621625" name="Rectangle 57"/>
            <p:cNvSpPr>
              <a:spLocks noChangeArrowheads="1"/>
            </p:cNvSpPr>
            <p:nvPr/>
          </p:nvSpPr>
          <p:spPr bwMode="auto">
            <a:xfrm>
              <a:off x="5735638" y="4957465"/>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charset="-122"/>
                </a:rPr>
                <a:t>决策</a:t>
              </a:r>
              <a:endParaRPr kumimoji="1" lang="zh-CN" altLang="en-US" sz="1600" b="1">
                <a:solidFill>
                  <a:srgbClr val="000000"/>
                </a:solidFill>
                <a:latin typeface="Times New Roman" pitchFamily="18" charset="0"/>
              </a:endParaRPr>
            </a:p>
          </p:txBody>
        </p:sp>
      </p:grpSp>
    </p:spTree>
    <p:extLst>
      <p:ext uri="{BB962C8B-B14F-4D97-AF65-F5344CB8AC3E}">
        <p14:creationId xmlns:p14="http://schemas.microsoft.com/office/powerpoint/2010/main" val="42463226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smtClean="0"/>
              <a:t>时间：</a:t>
            </a:r>
            <a:r>
              <a:rPr lang="en-US" altLang="zh-CN" smtClean="0"/>
              <a:t>12</a:t>
            </a:r>
            <a:r>
              <a:rPr lang="zh-CN" altLang="en-US" smtClean="0"/>
              <a:t>月</a:t>
            </a:r>
            <a:r>
              <a:rPr lang="en-US" altLang="zh-CN" smtClean="0"/>
              <a:t>16</a:t>
            </a:r>
            <a:r>
              <a:rPr lang="zh-CN" altLang="en-US" smtClean="0"/>
              <a:t>日</a:t>
            </a:r>
            <a:r>
              <a:rPr lang="en-US" altLang="zh-CN" smtClean="0"/>
              <a:t>9</a:t>
            </a:r>
            <a:r>
              <a:rPr lang="zh-CN" altLang="en-US" smtClean="0"/>
              <a:t>点</a:t>
            </a:r>
            <a:r>
              <a:rPr lang="en-US" altLang="zh-CN" smtClean="0"/>
              <a:t>-11</a:t>
            </a:r>
            <a:r>
              <a:rPr lang="zh-CN" altLang="en-US" smtClean="0"/>
              <a:t>点</a:t>
            </a:r>
            <a:endParaRPr lang="en-US" altLang="zh-CN" smtClean="0"/>
          </a:p>
          <a:p>
            <a:r>
              <a:rPr lang="zh-CN" altLang="en-US" smtClean="0"/>
              <a:t>地点：留意研管科通知</a:t>
            </a:r>
            <a:endParaRPr lang="en-US" altLang="zh-CN" smtClean="0"/>
          </a:p>
          <a:p>
            <a:r>
              <a:rPr lang="zh-CN" altLang="en-US" smtClean="0"/>
              <a:t>形式：闭卷</a:t>
            </a:r>
            <a:endParaRPr lang="en-US" altLang="zh-CN" smtClean="0"/>
          </a:p>
          <a:p>
            <a:r>
              <a:rPr lang="zh-CN" altLang="en-US" smtClean="0"/>
              <a:t>题型：选择、填空、简答、论述</a:t>
            </a:r>
            <a:endParaRPr lang="en-US" altLang="zh-CN"/>
          </a:p>
          <a:p>
            <a:endParaRPr lang="zh-CN" altLang="en-US"/>
          </a:p>
        </p:txBody>
      </p:sp>
      <p:sp>
        <p:nvSpPr>
          <p:cNvPr id="5" name="标题 4"/>
          <p:cNvSpPr>
            <a:spLocks noGrp="1"/>
          </p:cNvSpPr>
          <p:nvPr>
            <p:ph type="title"/>
          </p:nvPr>
        </p:nvSpPr>
        <p:spPr/>
        <p:txBody>
          <a:bodyPr/>
          <a:lstStyle/>
          <a:p>
            <a:r>
              <a:rPr lang="zh-CN" altLang="en-US" smtClean="0"/>
              <a:t>考试说明</a:t>
            </a:r>
            <a:endParaRPr lang="zh-CN" altLang="en-US"/>
          </a:p>
        </p:txBody>
      </p:sp>
    </p:spTree>
    <p:extLst>
      <p:ext uri="{BB962C8B-B14F-4D97-AF65-F5344CB8AC3E}">
        <p14:creationId xmlns:p14="http://schemas.microsoft.com/office/powerpoint/2010/main" val="3579482716"/>
      </p:ext>
    </p:extLst>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smtClean="0">
                <a:latin typeface="Times New Roman" pitchFamily="18" charset="0"/>
              </a:rPr>
              <a:t>第二章</a:t>
            </a:r>
            <a:endParaRPr lang="zh-CN" altLang="en-US" dirty="0"/>
          </a:p>
        </p:txBody>
      </p:sp>
      <p:sp>
        <p:nvSpPr>
          <p:cNvPr id="9" name="副标题 8"/>
          <p:cNvSpPr>
            <a:spLocks noGrp="1"/>
          </p:cNvSpPr>
          <p:nvPr>
            <p:ph type="subTitle" idx="1"/>
          </p:nvPr>
        </p:nvSpPr>
        <p:spPr/>
        <p:txBody>
          <a:bodyPr/>
          <a:lstStyle/>
          <a:p>
            <a:r>
              <a:rPr lang="zh-CN" altLang="en-US" smtClean="0">
                <a:latin typeface="Times New Roman" pitchFamily="18" charset="0"/>
              </a:rPr>
              <a:t>网络威胁与攻击</a:t>
            </a:r>
            <a:endParaRPr lang="zh-CN" altLang="en-US" dirty="0"/>
          </a:p>
        </p:txBody>
      </p:sp>
    </p:spTree>
    <p:extLst>
      <p:ext uri="{BB962C8B-B14F-4D97-AF65-F5344CB8AC3E}">
        <p14:creationId xmlns:p14="http://schemas.microsoft.com/office/powerpoint/2010/main" val="174070115"/>
      </p:ext>
    </p:extLst>
  </p:cSld>
  <p:clrMapOvr>
    <a:masterClrMapping/>
  </p:clrMapOvr>
  <p:transition spd="slow">
    <p:pull/>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normAutofit lnSpcReduction="10000"/>
          </a:bodyPr>
          <a:lstStyle/>
          <a:p>
            <a:r>
              <a:rPr lang="zh-CN" altLang="en-US" smtClean="0"/>
              <a:t>一般实现机制</a:t>
            </a:r>
            <a:endParaRPr lang="en-US" altLang="zh-CN" smtClean="0"/>
          </a:p>
          <a:p>
            <a:pPr lvl="1"/>
            <a:r>
              <a:rPr lang="zh-CN" altLang="en-US" smtClean="0"/>
              <a:t>基于访问控制属性：访问控制表</a:t>
            </a:r>
            <a:r>
              <a:rPr lang="en-US" altLang="zh-CN" smtClean="0"/>
              <a:t>/</a:t>
            </a:r>
            <a:r>
              <a:rPr lang="zh-CN" altLang="en-US" smtClean="0"/>
              <a:t>矩阵</a:t>
            </a:r>
          </a:p>
          <a:p>
            <a:pPr lvl="1"/>
            <a:r>
              <a:rPr lang="zh-CN" altLang="en-US" smtClean="0"/>
              <a:t>基于用户和资源分级（“安全标签”）：多级访问控制</a:t>
            </a:r>
          </a:p>
          <a:p>
            <a:r>
              <a:rPr lang="zh-CN" altLang="en-US" smtClean="0"/>
              <a:t>常见实现方法</a:t>
            </a:r>
            <a:endParaRPr lang="en-US" altLang="zh-CN" smtClean="0"/>
          </a:p>
          <a:p>
            <a:pPr lvl="1"/>
            <a:r>
              <a:rPr lang="en-US" altLang="zh-CN" smtClean="0"/>
              <a:t> </a:t>
            </a:r>
            <a:r>
              <a:rPr lang="zh-CN" altLang="en-US" smtClean="0"/>
              <a:t>访问控制表</a:t>
            </a:r>
            <a:r>
              <a:rPr lang="zh-CN" altLang="zh-CN" smtClean="0"/>
              <a:t>ACL</a:t>
            </a:r>
            <a:r>
              <a:rPr lang="en-US" altLang="zh-CN" smtClean="0"/>
              <a:t>s</a:t>
            </a:r>
            <a:r>
              <a:rPr lang="zh-CN" altLang="en-US" smtClean="0"/>
              <a:t>（</a:t>
            </a:r>
            <a:r>
              <a:rPr lang="en-US" altLang="zh-CN" smtClean="0"/>
              <a:t>Access Control Lists)</a:t>
            </a:r>
            <a:endParaRPr lang="zh-CN" altLang="zh-CN" smtClean="0"/>
          </a:p>
          <a:p>
            <a:pPr lvl="1"/>
            <a:r>
              <a:rPr lang="en-US" altLang="zh-CN" smtClean="0"/>
              <a:t> </a:t>
            </a:r>
            <a:r>
              <a:rPr lang="zh-CN" altLang="zh-CN" smtClean="0"/>
              <a:t>访问能力表（Capabilities)</a:t>
            </a:r>
            <a:endParaRPr lang="en-US" altLang="zh-CN" smtClean="0"/>
          </a:p>
          <a:p>
            <a:pPr lvl="1"/>
            <a:r>
              <a:rPr lang="en-US" altLang="zh-CN" smtClean="0"/>
              <a:t> </a:t>
            </a:r>
            <a:r>
              <a:rPr lang="zh-CN" altLang="en-US" smtClean="0"/>
              <a:t>访问控制矩阵</a:t>
            </a:r>
          </a:p>
          <a:p>
            <a:pPr lvl="1"/>
            <a:r>
              <a:rPr lang="zh-CN" altLang="en-US" smtClean="0"/>
              <a:t> </a:t>
            </a:r>
            <a:r>
              <a:rPr lang="zh-CN" altLang="zh-CN" smtClean="0"/>
              <a:t>授权关系表</a:t>
            </a:r>
            <a:endParaRPr lang="zh-CN" altLang="en-US" smtClean="0"/>
          </a:p>
          <a:p>
            <a:pPr lvl="1"/>
            <a:r>
              <a:rPr lang="zh-CN" altLang="en-US" smtClean="0"/>
              <a:t> 访问控制安全标签</a:t>
            </a:r>
            <a:endParaRPr lang="en-US" altLang="zh-CN" smtClean="0"/>
          </a:p>
          <a:p>
            <a:pPr lvl="1"/>
            <a:r>
              <a:rPr lang="zh-CN" altLang="en-US" smtClean="0"/>
              <a:t> 其它</a:t>
            </a:r>
          </a:p>
        </p:txBody>
      </p:sp>
      <p:sp>
        <p:nvSpPr>
          <p:cNvPr id="128002" name="Rectangle 2"/>
          <p:cNvSpPr>
            <a:spLocks noGrp="1" noChangeArrowheads="1"/>
          </p:cNvSpPr>
          <p:nvPr>
            <p:ph type="title"/>
          </p:nvPr>
        </p:nvSpPr>
        <p:spPr/>
        <p:txBody>
          <a:bodyPr/>
          <a:lstStyle/>
          <a:p>
            <a:r>
              <a:rPr lang="zh-CN" altLang="en-US" smtClean="0"/>
              <a:t>访问控制的一般实现机制和方法</a:t>
            </a:r>
            <a:endParaRPr lang="zh-CN" altLang="en-US"/>
          </a:p>
        </p:txBody>
      </p:sp>
    </p:spTree>
    <p:extLst>
      <p:ext uri="{BB962C8B-B14F-4D97-AF65-F5344CB8AC3E}">
        <p14:creationId xmlns:p14="http://schemas.microsoft.com/office/powerpoint/2010/main" val="648399393"/>
      </p:ext>
    </p:extLst>
  </p:cSld>
  <p:clrMapOvr>
    <a:masterClrMapping/>
  </p:clrMapOvr>
  <p:transition spd="slow">
    <p:pull/>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p:txBody>
          <a:bodyPr/>
          <a:lstStyle/>
          <a:p>
            <a:pPr eaLnBrk="1" hangingPunct="1">
              <a:buFont typeface="Wingdings" pitchFamily="2" charset="2"/>
              <a:buNone/>
            </a:pPr>
            <a:r>
              <a:rPr lang="en-US" altLang="zh-CN" smtClean="0"/>
              <a:t> </a:t>
            </a:r>
          </a:p>
        </p:txBody>
      </p:sp>
      <p:sp>
        <p:nvSpPr>
          <p:cNvPr id="129026" name="Rectangle 2"/>
          <p:cNvSpPr>
            <a:spLocks noGrp="1" noChangeArrowheads="1"/>
          </p:cNvSpPr>
          <p:nvPr>
            <p:ph type="title"/>
          </p:nvPr>
        </p:nvSpPr>
        <p:spPr/>
        <p:txBody>
          <a:bodyPr/>
          <a:lstStyle/>
          <a:p>
            <a:pPr eaLnBrk="1" fontAlgn="auto" hangingPunct="1">
              <a:spcAft>
                <a:spcPts val="0"/>
              </a:spcAft>
              <a:defRPr/>
            </a:pPr>
            <a:r>
              <a:rPr lang="zh-CN" altLang="en-US"/>
              <a:t>访问控制表</a:t>
            </a:r>
            <a:r>
              <a:rPr lang="en-US" altLang="zh-CN"/>
              <a:t>(ACL)</a:t>
            </a:r>
          </a:p>
        </p:txBody>
      </p:sp>
      <p:grpSp>
        <p:nvGrpSpPr>
          <p:cNvPr id="2" name="组合 1"/>
          <p:cNvGrpSpPr/>
          <p:nvPr/>
        </p:nvGrpSpPr>
        <p:grpSpPr>
          <a:xfrm>
            <a:off x="1214438" y="2185988"/>
            <a:ext cx="6786562" cy="2700337"/>
            <a:chOff x="1214438" y="2185988"/>
            <a:chExt cx="6786562" cy="2700337"/>
          </a:xfrm>
        </p:grpSpPr>
        <p:sp>
          <p:nvSpPr>
            <p:cNvPr id="54276" name="Line 4"/>
            <p:cNvSpPr>
              <a:spLocks noChangeShapeType="1"/>
            </p:cNvSpPr>
            <p:nvPr/>
          </p:nvSpPr>
          <p:spPr bwMode="auto">
            <a:xfrm>
              <a:off x="3048000" y="2743200"/>
              <a:ext cx="1295400" cy="0"/>
            </a:xfrm>
            <a:prstGeom prst="line">
              <a:avLst/>
            </a:prstGeom>
            <a:noFill/>
            <a:ln w="28575">
              <a:solidFill>
                <a:schemeClr val="tx1"/>
              </a:solidFill>
              <a:round/>
              <a:headEnd/>
              <a:tailEnd/>
            </a:ln>
          </p:spPr>
          <p:txBody>
            <a:bodyPr wrap="none" anchor="ctr"/>
            <a:lstStyle/>
            <a:p>
              <a:endParaRPr lang="zh-CN" altLang="en-US"/>
            </a:p>
          </p:txBody>
        </p:sp>
        <p:sp>
          <p:nvSpPr>
            <p:cNvPr id="54277" name="Line 5"/>
            <p:cNvSpPr>
              <a:spLocks noChangeShapeType="1"/>
            </p:cNvSpPr>
            <p:nvPr/>
          </p:nvSpPr>
          <p:spPr bwMode="auto">
            <a:xfrm>
              <a:off x="3048000" y="4267200"/>
              <a:ext cx="1295400" cy="0"/>
            </a:xfrm>
            <a:prstGeom prst="line">
              <a:avLst/>
            </a:prstGeom>
            <a:noFill/>
            <a:ln w="28575">
              <a:solidFill>
                <a:schemeClr val="tx1"/>
              </a:solidFill>
              <a:round/>
              <a:headEnd/>
              <a:tailEnd/>
            </a:ln>
          </p:spPr>
          <p:txBody>
            <a:bodyPr wrap="none" anchor="ctr"/>
            <a:lstStyle/>
            <a:p>
              <a:endParaRPr lang="zh-CN" altLang="en-US"/>
            </a:p>
          </p:txBody>
        </p:sp>
        <p:sp>
          <p:nvSpPr>
            <p:cNvPr id="54278" name="Line 6"/>
            <p:cNvSpPr>
              <a:spLocks noChangeShapeType="1"/>
            </p:cNvSpPr>
            <p:nvPr/>
          </p:nvSpPr>
          <p:spPr bwMode="auto">
            <a:xfrm>
              <a:off x="4876800" y="2743200"/>
              <a:ext cx="1295400" cy="0"/>
            </a:xfrm>
            <a:prstGeom prst="line">
              <a:avLst/>
            </a:prstGeom>
            <a:noFill/>
            <a:ln w="28575">
              <a:solidFill>
                <a:schemeClr val="tx1"/>
              </a:solidFill>
              <a:round/>
              <a:headEnd/>
              <a:tailEnd/>
            </a:ln>
          </p:spPr>
          <p:txBody>
            <a:bodyPr wrap="none" anchor="ctr"/>
            <a:lstStyle/>
            <a:p>
              <a:endParaRPr lang="zh-CN" altLang="en-US"/>
            </a:p>
          </p:txBody>
        </p:sp>
        <p:sp>
          <p:nvSpPr>
            <p:cNvPr id="54279" name="Line 7"/>
            <p:cNvSpPr>
              <a:spLocks noChangeShapeType="1"/>
            </p:cNvSpPr>
            <p:nvPr/>
          </p:nvSpPr>
          <p:spPr bwMode="auto">
            <a:xfrm>
              <a:off x="4876800" y="4267200"/>
              <a:ext cx="1295400" cy="0"/>
            </a:xfrm>
            <a:prstGeom prst="line">
              <a:avLst/>
            </a:prstGeom>
            <a:noFill/>
            <a:ln w="28575">
              <a:solidFill>
                <a:schemeClr val="tx1"/>
              </a:solidFill>
              <a:round/>
              <a:headEnd/>
              <a:tailEnd/>
            </a:ln>
          </p:spPr>
          <p:txBody>
            <a:bodyPr wrap="none" anchor="ctr"/>
            <a:lstStyle/>
            <a:p>
              <a:endParaRPr lang="zh-CN" altLang="en-US"/>
            </a:p>
          </p:txBody>
        </p:sp>
        <p:sp>
          <p:nvSpPr>
            <p:cNvPr id="54280" name="Line 8"/>
            <p:cNvSpPr>
              <a:spLocks noChangeShapeType="1"/>
            </p:cNvSpPr>
            <p:nvPr/>
          </p:nvSpPr>
          <p:spPr bwMode="auto">
            <a:xfrm>
              <a:off x="6705600" y="2667000"/>
              <a:ext cx="1295400" cy="0"/>
            </a:xfrm>
            <a:prstGeom prst="line">
              <a:avLst/>
            </a:prstGeom>
            <a:noFill/>
            <a:ln w="28575">
              <a:solidFill>
                <a:schemeClr val="tx1"/>
              </a:solidFill>
              <a:round/>
              <a:headEnd/>
              <a:tailEnd/>
            </a:ln>
          </p:spPr>
          <p:txBody>
            <a:bodyPr wrap="none" anchor="ctr"/>
            <a:lstStyle/>
            <a:p>
              <a:endParaRPr lang="zh-CN" altLang="en-US"/>
            </a:p>
          </p:txBody>
        </p:sp>
        <p:sp>
          <p:nvSpPr>
            <p:cNvPr id="54281" name="Line 9"/>
            <p:cNvSpPr>
              <a:spLocks noChangeShapeType="1"/>
            </p:cNvSpPr>
            <p:nvPr/>
          </p:nvSpPr>
          <p:spPr bwMode="auto">
            <a:xfrm>
              <a:off x="6705600" y="4191000"/>
              <a:ext cx="1295400" cy="0"/>
            </a:xfrm>
            <a:prstGeom prst="line">
              <a:avLst/>
            </a:prstGeom>
            <a:noFill/>
            <a:ln w="28575">
              <a:solidFill>
                <a:schemeClr val="tx1"/>
              </a:solidFill>
              <a:round/>
              <a:headEnd/>
              <a:tailEnd/>
            </a:ln>
          </p:spPr>
          <p:txBody>
            <a:bodyPr wrap="none" anchor="ctr"/>
            <a:lstStyle/>
            <a:p>
              <a:endParaRPr lang="zh-CN" altLang="en-US"/>
            </a:p>
          </p:txBody>
        </p:sp>
        <p:sp>
          <p:nvSpPr>
            <p:cNvPr id="54282" name="Line 10"/>
            <p:cNvSpPr>
              <a:spLocks noChangeShapeType="1"/>
            </p:cNvSpPr>
            <p:nvPr/>
          </p:nvSpPr>
          <p:spPr bwMode="auto">
            <a:xfrm>
              <a:off x="3733800" y="4648200"/>
              <a:ext cx="685800" cy="0"/>
            </a:xfrm>
            <a:prstGeom prst="line">
              <a:avLst/>
            </a:prstGeom>
            <a:noFill/>
            <a:ln w="28575">
              <a:solidFill>
                <a:schemeClr val="tx1"/>
              </a:solidFill>
              <a:round/>
              <a:headEnd/>
              <a:tailEnd/>
            </a:ln>
          </p:spPr>
          <p:txBody>
            <a:bodyPr wrap="none" anchor="ctr"/>
            <a:lstStyle/>
            <a:p>
              <a:endParaRPr lang="zh-CN" altLang="en-US"/>
            </a:p>
          </p:txBody>
        </p:sp>
        <p:sp>
          <p:nvSpPr>
            <p:cNvPr id="54283" name="Line 11"/>
            <p:cNvSpPr>
              <a:spLocks noChangeShapeType="1"/>
            </p:cNvSpPr>
            <p:nvPr/>
          </p:nvSpPr>
          <p:spPr bwMode="auto">
            <a:xfrm>
              <a:off x="5562600" y="4648200"/>
              <a:ext cx="685800" cy="0"/>
            </a:xfrm>
            <a:prstGeom prst="line">
              <a:avLst/>
            </a:prstGeom>
            <a:noFill/>
            <a:ln w="28575">
              <a:solidFill>
                <a:schemeClr val="tx1"/>
              </a:solidFill>
              <a:round/>
              <a:headEnd/>
              <a:tailEnd/>
            </a:ln>
          </p:spPr>
          <p:txBody>
            <a:bodyPr wrap="none" anchor="ctr"/>
            <a:lstStyle/>
            <a:p>
              <a:endParaRPr lang="zh-CN" altLang="en-US"/>
            </a:p>
          </p:txBody>
        </p:sp>
        <p:grpSp>
          <p:nvGrpSpPr>
            <p:cNvPr id="54284" name="Group 12"/>
            <p:cNvGrpSpPr>
              <a:grpSpLocks/>
            </p:cNvGrpSpPr>
            <p:nvPr/>
          </p:nvGrpSpPr>
          <p:grpSpPr bwMode="auto">
            <a:xfrm>
              <a:off x="2133600" y="2209800"/>
              <a:ext cx="5867400" cy="2676525"/>
              <a:chOff x="1344" y="1392"/>
              <a:chExt cx="3696" cy="1686"/>
            </a:xfrm>
          </p:grpSpPr>
          <p:sp>
            <p:nvSpPr>
              <p:cNvPr id="54302" name="Text Box 13"/>
              <p:cNvSpPr txBox="1">
                <a:spLocks noChangeArrowheads="1"/>
              </p:cNvSpPr>
              <p:nvPr/>
            </p:nvSpPr>
            <p:spPr bwMode="auto">
              <a:xfrm>
                <a:off x="1920" y="1392"/>
                <a:ext cx="816" cy="1686"/>
              </a:xfrm>
              <a:prstGeom prst="rect">
                <a:avLst/>
              </a:prstGeom>
              <a:solidFill>
                <a:schemeClr val="hlink"/>
              </a:solidFill>
              <a:ln w="28575">
                <a:solidFill>
                  <a:schemeClr val="tx1"/>
                </a:solidFill>
                <a:miter lim="800000"/>
                <a:headEnd/>
                <a:tailEnd/>
              </a:ln>
            </p:spPr>
            <p:txBody>
              <a:bodyPr>
                <a:spAutoFit/>
              </a:bodyPr>
              <a:lstStyle/>
              <a:p>
                <a:pPr algn="ctr" eaLnBrk="1" hangingPunct="1">
                  <a:spcBef>
                    <a:spcPct val="50000"/>
                  </a:spcBef>
                </a:pPr>
                <a:r>
                  <a:rPr kumimoji="1" lang="zh-CN" altLang="zh-CN" sz="2400">
                    <a:latin typeface="Times New Roman" pitchFamily="18" charset="0"/>
                  </a:rPr>
                  <a:t>userA</a:t>
                </a:r>
              </a:p>
              <a:p>
                <a:pPr algn="ctr" eaLnBrk="1" hangingPunct="1">
                  <a:spcBef>
                    <a:spcPct val="50000"/>
                  </a:spcBef>
                </a:pPr>
                <a:r>
                  <a:rPr kumimoji="1" lang="en-US" altLang="zh-CN" sz="2400">
                    <a:solidFill>
                      <a:srgbClr val="FF3300"/>
                    </a:solidFill>
                    <a:latin typeface="Times New Roman" pitchFamily="18" charset="0"/>
                  </a:rPr>
                  <a:t>Own</a:t>
                </a:r>
              </a:p>
              <a:p>
                <a:pPr algn="ctr" eaLnBrk="1" hangingPunct="1">
                  <a:spcBef>
                    <a:spcPct val="50000"/>
                  </a:spcBef>
                </a:pPr>
                <a:r>
                  <a:rPr kumimoji="1" lang="en-US" altLang="zh-CN" sz="2400">
                    <a:solidFill>
                      <a:srgbClr val="FF3300"/>
                    </a:solidFill>
                    <a:latin typeface="Times New Roman" pitchFamily="18" charset="0"/>
                  </a:rPr>
                  <a:t>R</a:t>
                </a:r>
              </a:p>
              <a:p>
                <a:pPr algn="ctr" eaLnBrk="1" hangingPunct="1">
                  <a:spcBef>
                    <a:spcPct val="50000"/>
                  </a:spcBef>
                </a:pPr>
                <a:r>
                  <a:rPr kumimoji="1" lang="en-US" altLang="zh-CN" sz="2400">
                    <a:solidFill>
                      <a:srgbClr val="FF3300"/>
                    </a:solidFill>
                    <a:latin typeface="Times New Roman" pitchFamily="18" charset="0"/>
                  </a:rPr>
                  <a:t>W</a:t>
                </a:r>
              </a:p>
              <a:p>
                <a:pPr algn="ctr" eaLnBrk="1" hangingPunct="1">
                  <a:spcBef>
                    <a:spcPct val="50000"/>
                  </a:spcBef>
                </a:pPr>
                <a:r>
                  <a:rPr kumimoji="1" lang="en-US" altLang="zh-CN" sz="2400">
                    <a:latin typeface="Times New Roman" pitchFamily="18" charset="0"/>
                  </a:rPr>
                  <a:t>O</a:t>
                </a:r>
              </a:p>
            </p:txBody>
          </p:sp>
          <p:sp>
            <p:nvSpPr>
              <p:cNvPr id="54303" name="Text Box 14"/>
              <p:cNvSpPr txBox="1">
                <a:spLocks noChangeArrowheads="1"/>
              </p:cNvSpPr>
              <p:nvPr/>
            </p:nvSpPr>
            <p:spPr bwMode="auto">
              <a:xfrm>
                <a:off x="3072" y="1392"/>
                <a:ext cx="816" cy="1686"/>
              </a:xfrm>
              <a:prstGeom prst="rect">
                <a:avLst/>
              </a:prstGeom>
              <a:solidFill>
                <a:schemeClr val="hlink"/>
              </a:solidFill>
              <a:ln w="28575">
                <a:solidFill>
                  <a:schemeClr val="tx1"/>
                </a:solidFill>
                <a:miter lim="800000"/>
                <a:headEnd/>
                <a:tailEnd/>
              </a:ln>
            </p:spPr>
            <p:txBody>
              <a:bodyPr>
                <a:spAutoFit/>
              </a:bodyPr>
              <a:lstStyle/>
              <a:p>
                <a:pPr algn="ctr" eaLnBrk="1" hangingPunct="1">
                  <a:spcBef>
                    <a:spcPct val="50000"/>
                  </a:spcBef>
                </a:pPr>
                <a:r>
                  <a:rPr kumimoji="1" lang="zh-CN" altLang="zh-CN" sz="2400">
                    <a:latin typeface="Times New Roman" pitchFamily="18" charset="0"/>
                  </a:rPr>
                  <a:t>userB</a:t>
                </a:r>
              </a:p>
              <a:p>
                <a:pPr algn="ctr" eaLnBrk="1" hangingPunct="1">
                  <a:spcBef>
                    <a:spcPct val="50000"/>
                  </a:spcBef>
                </a:pPr>
                <a:r>
                  <a:rPr kumimoji="1" lang="en-US" altLang="zh-CN" sz="2400">
                    <a:latin typeface="Times New Roman" pitchFamily="18" charset="0"/>
                  </a:rPr>
                  <a:t> </a:t>
                </a:r>
              </a:p>
              <a:p>
                <a:pPr algn="ctr" eaLnBrk="1" hangingPunct="1">
                  <a:spcBef>
                    <a:spcPct val="50000"/>
                  </a:spcBef>
                </a:pPr>
                <a:r>
                  <a:rPr kumimoji="1" lang="en-US" altLang="zh-CN" sz="2400">
                    <a:solidFill>
                      <a:srgbClr val="FF3300"/>
                    </a:solidFill>
                    <a:latin typeface="Times New Roman" pitchFamily="18" charset="0"/>
                  </a:rPr>
                  <a:t>R</a:t>
                </a:r>
                <a:endParaRPr kumimoji="1" lang="en-US" altLang="zh-CN" sz="2400">
                  <a:latin typeface="Times New Roman" pitchFamily="18" charset="0"/>
                </a:endParaRPr>
              </a:p>
              <a:p>
                <a:pPr algn="ctr" eaLnBrk="1" hangingPunct="1">
                  <a:spcBef>
                    <a:spcPct val="50000"/>
                  </a:spcBef>
                </a:pPr>
                <a:r>
                  <a:rPr kumimoji="1" lang="en-US" altLang="zh-CN" sz="2400">
                    <a:latin typeface="Times New Roman" pitchFamily="18" charset="0"/>
                  </a:rPr>
                  <a:t> </a:t>
                </a:r>
              </a:p>
              <a:p>
                <a:pPr algn="ctr" eaLnBrk="1" hangingPunct="1">
                  <a:spcBef>
                    <a:spcPct val="50000"/>
                  </a:spcBef>
                </a:pPr>
                <a:r>
                  <a:rPr kumimoji="1" lang="en-US" altLang="zh-CN" sz="2400">
                    <a:latin typeface="Times New Roman" pitchFamily="18" charset="0"/>
                  </a:rPr>
                  <a:t>O</a:t>
                </a:r>
              </a:p>
            </p:txBody>
          </p:sp>
          <p:sp>
            <p:nvSpPr>
              <p:cNvPr id="54304" name="Text Box 15"/>
              <p:cNvSpPr txBox="1">
                <a:spLocks noChangeArrowheads="1"/>
              </p:cNvSpPr>
              <p:nvPr/>
            </p:nvSpPr>
            <p:spPr bwMode="auto">
              <a:xfrm>
                <a:off x="4224" y="1392"/>
                <a:ext cx="816" cy="1686"/>
              </a:xfrm>
              <a:prstGeom prst="rect">
                <a:avLst/>
              </a:prstGeom>
              <a:solidFill>
                <a:schemeClr val="hlink"/>
              </a:solidFill>
              <a:ln w="28575">
                <a:solidFill>
                  <a:schemeClr val="tx1"/>
                </a:solidFill>
                <a:miter lim="800000"/>
                <a:headEnd/>
                <a:tailEnd/>
              </a:ln>
            </p:spPr>
            <p:txBody>
              <a:bodyPr>
                <a:spAutoFit/>
              </a:bodyPr>
              <a:lstStyle/>
              <a:p>
                <a:pPr algn="ctr" eaLnBrk="1" hangingPunct="1">
                  <a:spcBef>
                    <a:spcPct val="50000"/>
                  </a:spcBef>
                </a:pPr>
                <a:r>
                  <a:rPr kumimoji="1" lang="zh-CN" altLang="zh-CN" sz="2400">
                    <a:latin typeface="Times New Roman" pitchFamily="18" charset="0"/>
                  </a:rPr>
                  <a:t>userC</a:t>
                </a:r>
              </a:p>
              <a:p>
                <a:pPr algn="ctr" eaLnBrk="1" hangingPunct="1">
                  <a:spcBef>
                    <a:spcPct val="50000"/>
                  </a:spcBef>
                </a:pPr>
                <a:r>
                  <a:rPr kumimoji="1" lang="en-US" altLang="zh-CN" sz="2400">
                    <a:solidFill>
                      <a:srgbClr val="FF3300"/>
                    </a:solidFill>
                    <a:latin typeface="Times New Roman" pitchFamily="18" charset="0"/>
                  </a:rPr>
                  <a:t>R</a:t>
                </a:r>
              </a:p>
              <a:p>
                <a:pPr algn="ctr" eaLnBrk="1" hangingPunct="1">
                  <a:spcBef>
                    <a:spcPct val="50000"/>
                  </a:spcBef>
                </a:pPr>
                <a:r>
                  <a:rPr kumimoji="1" lang="en-US" altLang="zh-CN" sz="2400">
                    <a:solidFill>
                      <a:srgbClr val="FF3300"/>
                    </a:solidFill>
                    <a:latin typeface="Times New Roman" pitchFamily="18" charset="0"/>
                  </a:rPr>
                  <a:t>W</a:t>
                </a:r>
              </a:p>
              <a:p>
                <a:pPr algn="ctr" eaLnBrk="1" hangingPunct="1">
                  <a:spcBef>
                    <a:spcPct val="50000"/>
                  </a:spcBef>
                </a:pPr>
                <a:endParaRPr kumimoji="1" lang="en-US" altLang="zh-CN" sz="2400">
                  <a:latin typeface="Times New Roman" pitchFamily="18" charset="0"/>
                </a:endParaRPr>
              </a:p>
              <a:p>
                <a:pPr algn="ctr" eaLnBrk="1" hangingPunct="1">
                  <a:spcBef>
                    <a:spcPct val="50000"/>
                  </a:spcBef>
                </a:pPr>
                <a:r>
                  <a:rPr kumimoji="1" lang="en-US" altLang="zh-CN" sz="2400">
                    <a:latin typeface="Times New Roman" pitchFamily="18" charset="0"/>
                  </a:rPr>
                  <a:t>O</a:t>
                </a:r>
              </a:p>
            </p:txBody>
          </p:sp>
          <p:sp>
            <p:nvSpPr>
              <p:cNvPr id="54305" name="Line 17"/>
              <p:cNvSpPr>
                <a:spLocks noChangeShapeType="1"/>
              </p:cNvSpPr>
              <p:nvPr/>
            </p:nvSpPr>
            <p:spPr bwMode="auto">
              <a:xfrm>
                <a:off x="1344" y="1536"/>
                <a:ext cx="576"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4306" name="Line 18"/>
              <p:cNvSpPr>
                <a:spLocks noChangeShapeType="1"/>
              </p:cNvSpPr>
              <p:nvPr/>
            </p:nvSpPr>
            <p:spPr bwMode="auto">
              <a:xfrm flipV="1">
                <a:off x="2784" y="1584"/>
                <a:ext cx="288" cy="134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4307" name="Line 19"/>
              <p:cNvSpPr>
                <a:spLocks noChangeShapeType="1"/>
              </p:cNvSpPr>
              <p:nvPr/>
            </p:nvSpPr>
            <p:spPr bwMode="auto">
              <a:xfrm flipV="1">
                <a:off x="3936" y="1584"/>
                <a:ext cx="288" cy="1344"/>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54285" name="Text Box 20" descr="白色大理石"/>
            <p:cNvSpPr txBox="1">
              <a:spLocks noChangeArrowheads="1"/>
            </p:cNvSpPr>
            <p:nvPr/>
          </p:nvSpPr>
          <p:spPr bwMode="auto">
            <a:xfrm>
              <a:off x="3048000" y="2209800"/>
              <a:ext cx="1295400" cy="2676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userA</a:t>
              </a:r>
            </a:p>
            <a:p>
              <a:pPr algn="ctr" eaLnBrk="1" hangingPunct="1">
                <a:spcBef>
                  <a:spcPct val="50000"/>
                </a:spcBef>
                <a:defRPr/>
              </a:pPr>
              <a:r>
                <a:rPr kumimoji="1" lang="en-US" altLang="zh-CN" sz="2400">
                  <a:solidFill>
                    <a:srgbClr val="FF3300"/>
                  </a:solidFill>
                  <a:latin typeface="Times New Roman" pitchFamily="18" charset="0"/>
                </a:rPr>
                <a:t>Own</a:t>
              </a:r>
            </a:p>
            <a:p>
              <a:pPr algn="ctr" eaLnBrk="1" hangingPunct="1">
                <a:spcBef>
                  <a:spcPct val="50000"/>
                </a:spcBef>
                <a:defRPr/>
              </a:pPr>
              <a:r>
                <a:rPr kumimoji="1" lang="en-US" altLang="zh-CN" sz="2400">
                  <a:solidFill>
                    <a:srgbClr val="FF3300"/>
                  </a:solidFill>
                  <a:latin typeface="Times New Roman" pitchFamily="18" charset="0"/>
                </a:rPr>
                <a:t>R</a:t>
              </a:r>
            </a:p>
            <a:p>
              <a:pPr algn="ctr" eaLnBrk="1" hangingPunct="1">
                <a:spcBef>
                  <a:spcPct val="50000"/>
                </a:spcBef>
                <a:defRPr/>
              </a:pPr>
              <a:r>
                <a:rPr kumimoji="1" lang="en-US" altLang="zh-CN" sz="2400">
                  <a:solidFill>
                    <a:srgbClr val="FF3300"/>
                  </a:solidFill>
                  <a:latin typeface="Times New Roman" pitchFamily="18" charset="0"/>
                </a:rPr>
                <a:t>W</a:t>
              </a:r>
            </a:p>
            <a:p>
              <a:pPr algn="ctr" eaLnBrk="1" hangingPunct="1">
                <a:spcBef>
                  <a:spcPct val="50000"/>
                </a:spcBef>
                <a:defRPr/>
              </a:pPr>
              <a:r>
                <a:rPr kumimoji="1" lang="en-US" altLang="zh-CN" sz="2400">
                  <a:latin typeface="Times New Roman" pitchFamily="18" charset="0"/>
                </a:rPr>
                <a:t>O</a:t>
              </a:r>
            </a:p>
          </p:txBody>
        </p:sp>
        <p:sp>
          <p:nvSpPr>
            <p:cNvPr id="54286" name="Line 21"/>
            <p:cNvSpPr>
              <a:spLocks noChangeShapeType="1"/>
            </p:cNvSpPr>
            <p:nvPr/>
          </p:nvSpPr>
          <p:spPr bwMode="auto">
            <a:xfrm>
              <a:off x="3048000" y="2743200"/>
              <a:ext cx="1295400" cy="0"/>
            </a:xfrm>
            <a:prstGeom prst="line">
              <a:avLst/>
            </a:prstGeom>
            <a:noFill/>
            <a:ln w="28575">
              <a:solidFill>
                <a:schemeClr val="tx1"/>
              </a:solidFill>
              <a:round/>
              <a:headEnd/>
              <a:tailEnd/>
            </a:ln>
          </p:spPr>
          <p:txBody>
            <a:bodyPr wrap="none" anchor="ctr"/>
            <a:lstStyle/>
            <a:p>
              <a:endParaRPr lang="zh-CN" altLang="en-US"/>
            </a:p>
          </p:txBody>
        </p:sp>
        <p:sp>
          <p:nvSpPr>
            <p:cNvPr id="54287" name="Line 22"/>
            <p:cNvSpPr>
              <a:spLocks noChangeShapeType="1"/>
            </p:cNvSpPr>
            <p:nvPr/>
          </p:nvSpPr>
          <p:spPr bwMode="auto">
            <a:xfrm>
              <a:off x="3048000" y="4267200"/>
              <a:ext cx="1295400" cy="0"/>
            </a:xfrm>
            <a:prstGeom prst="line">
              <a:avLst/>
            </a:prstGeom>
            <a:noFill/>
            <a:ln w="28575">
              <a:solidFill>
                <a:schemeClr val="tx1"/>
              </a:solidFill>
              <a:round/>
              <a:headEnd/>
              <a:tailEnd/>
            </a:ln>
          </p:spPr>
          <p:txBody>
            <a:bodyPr wrap="none" anchor="ctr"/>
            <a:lstStyle/>
            <a:p>
              <a:endParaRPr lang="zh-CN" altLang="en-US"/>
            </a:p>
          </p:txBody>
        </p:sp>
        <p:sp>
          <p:nvSpPr>
            <p:cNvPr id="54288" name="Text Box 23" descr="白色大理石"/>
            <p:cNvSpPr txBox="1">
              <a:spLocks noChangeArrowheads="1"/>
            </p:cNvSpPr>
            <p:nvPr/>
          </p:nvSpPr>
          <p:spPr bwMode="auto">
            <a:xfrm>
              <a:off x="4876800" y="2209800"/>
              <a:ext cx="1295400" cy="2676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userB</a:t>
              </a: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solidFill>
                    <a:srgbClr val="FF3300"/>
                  </a:solidFill>
                  <a:latin typeface="Times New Roman" pitchFamily="18" charset="0"/>
                </a:rPr>
                <a:t>R</a:t>
              </a: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latin typeface="Times New Roman" pitchFamily="18" charset="0"/>
                </a:rPr>
                <a:t>O</a:t>
              </a:r>
            </a:p>
          </p:txBody>
        </p:sp>
        <p:sp>
          <p:nvSpPr>
            <p:cNvPr id="54289" name="Line 24"/>
            <p:cNvSpPr>
              <a:spLocks noChangeShapeType="1"/>
            </p:cNvSpPr>
            <p:nvPr/>
          </p:nvSpPr>
          <p:spPr bwMode="auto">
            <a:xfrm>
              <a:off x="4876800" y="2743200"/>
              <a:ext cx="1295400" cy="0"/>
            </a:xfrm>
            <a:prstGeom prst="line">
              <a:avLst/>
            </a:prstGeom>
            <a:noFill/>
            <a:ln w="28575">
              <a:solidFill>
                <a:schemeClr val="tx1"/>
              </a:solidFill>
              <a:round/>
              <a:headEnd/>
              <a:tailEnd/>
            </a:ln>
          </p:spPr>
          <p:txBody>
            <a:bodyPr wrap="none" anchor="ctr"/>
            <a:lstStyle/>
            <a:p>
              <a:endParaRPr lang="zh-CN" altLang="en-US"/>
            </a:p>
          </p:txBody>
        </p:sp>
        <p:sp>
          <p:nvSpPr>
            <p:cNvPr id="54290" name="Line 25"/>
            <p:cNvSpPr>
              <a:spLocks noChangeShapeType="1"/>
            </p:cNvSpPr>
            <p:nvPr/>
          </p:nvSpPr>
          <p:spPr bwMode="auto">
            <a:xfrm>
              <a:off x="4876800" y="4267200"/>
              <a:ext cx="1295400" cy="0"/>
            </a:xfrm>
            <a:prstGeom prst="line">
              <a:avLst/>
            </a:prstGeom>
            <a:noFill/>
            <a:ln w="28575">
              <a:solidFill>
                <a:schemeClr val="tx1"/>
              </a:solidFill>
              <a:round/>
              <a:headEnd/>
              <a:tailEnd/>
            </a:ln>
          </p:spPr>
          <p:txBody>
            <a:bodyPr wrap="none" anchor="ctr"/>
            <a:lstStyle/>
            <a:p>
              <a:endParaRPr lang="zh-CN" altLang="en-US"/>
            </a:p>
          </p:txBody>
        </p:sp>
        <p:sp>
          <p:nvSpPr>
            <p:cNvPr id="54291" name="Text Box 26" descr="白色大理石"/>
            <p:cNvSpPr txBox="1">
              <a:spLocks noChangeArrowheads="1"/>
            </p:cNvSpPr>
            <p:nvPr/>
          </p:nvSpPr>
          <p:spPr bwMode="auto">
            <a:xfrm>
              <a:off x="6705600" y="2209800"/>
              <a:ext cx="1295400" cy="2676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userC</a:t>
              </a:r>
            </a:p>
            <a:p>
              <a:pPr algn="ctr" eaLnBrk="1" hangingPunct="1">
                <a:spcBef>
                  <a:spcPct val="50000"/>
                </a:spcBef>
                <a:defRPr/>
              </a:pPr>
              <a:r>
                <a:rPr kumimoji="1" lang="en-US" altLang="zh-CN" sz="2400">
                  <a:solidFill>
                    <a:srgbClr val="FF3300"/>
                  </a:solidFill>
                  <a:latin typeface="Times New Roman" pitchFamily="18" charset="0"/>
                </a:rPr>
                <a:t>R</a:t>
              </a:r>
            </a:p>
            <a:p>
              <a:pPr algn="ctr" eaLnBrk="1" hangingPunct="1">
                <a:spcBef>
                  <a:spcPct val="50000"/>
                </a:spcBef>
                <a:defRPr/>
              </a:pPr>
              <a:r>
                <a:rPr kumimoji="1" lang="en-US" altLang="zh-CN" sz="2400">
                  <a:solidFill>
                    <a:srgbClr val="FF3300"/>
                  </a:solidFill>
                  <a:latin typeface="Times New Roman" pitchFamily="18" charset="0"/>
                </a:rPr>
                <a:t>W</a:t>
              </a:r>
            </a:p>
            <a:p>
              <a:pPr algn="ctr" eaLnBrk="1" hangingPunct="1">
                <a:spcBef>
                  <a:spcPct val="50000"/>
                </a:spcBef>
                <a:defRPr/>
              </a:pP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O</a:t>
              </a:r>
            </a:p>
          </p:txBody>
        </p:sp>
        <p:sp>
          <p:nvSpPr>
            <p:cNvPr id="54292" name="Line 27"/>
            <p:cNvSpPr>
              <a:spLocks noChangeShapeType="1"/>
            </p:cNvSpPr>
            <p:nvPr/>
          </p:nvSpPr>
          <p:spPr bwMode="auto">
            <a:xfrm>
              <a:off x="6705600" y="2667000"/>
              <a:ext cx="1295400" cy="0"/>
            </a:xfrm>
            <a:prstGeom prst="line">
              <a:avLst/>
            </a:prstGeom>
            <a:noFill/>
            <a:ln w="28575">
              <a:solidFill>
                <a:schemeClr val="tx1"/>
              </a:solidFill>
              <a:round/>
              <a:headEnd/>
              <a:tailEnd/>
            </a:ln>
          </p:spPr>
          <p:txBody>
            <a:bodyPr wrap="none" anchor="ctr"/>
            <a:lstStyle/>
            <a:p>
              <a:endParaRPr lang="zh-CN" altLang="en-US"/>
            </a:p>
          </p:txBody>
        </p:sp>
        <p:sp>
          <p:nvSpPr>
            <p:cNvPr id="54293" name="Line 28"/>
            <p:cNvSpPr>
              <a:spLocks noChangeShapeType="1"/>
            </p:cNvSpPr>
            <p:nvPr/>
          </p:nvSpPr>
          <p:spPr bwMode="auto">
            <a:xfrm>
              <a:off x="6705600" y="4191000"/>
              <a:ext cx="1295400" cy="0"/>
            </a:xfrm>
            <a:prstGeom prst="line">
              <a:avLst/>
            </a:prstGeom>
            <a:noFill/>
            <a:ln w="28575">
              <a:solidFill>
                <a:schemeClr val="tx1"/>
              </a:solidFill>
              <a:round/>
              <a:headEnd/>
              <a:tailEnd/>
            </a:ln>
          </p:spPr>
          <p:txBody>
            <a:bodyPr wrap="none" anchor="ctr"/>
            <a:lstStyle/>
            <a:p>
              <a:endParaRPr lang="zh-CN" altLang="en-US"/>
            </a:p>
          </p:txBody>
        </p:sp>
        <p:sp>
          <p:nvSpPr>
            <p:cNvPr id="54294" name="Text Box 29" descr="白色大理石"/>
            <p:cNvSpPr txBox="1">
              <a:spLocks noChangeArrowheads="1"/>
            </p:cNvSpPr>
            <p:nvPr/>
          </p:nvSpPr>
          <p:spPr bwMode="auto">
            <a:xfrm>
              <a:off x="1214438" y="2185988"/>
              <a:ext cx="914400" cy="457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eaLnBrk="1" hangingPunct="1">
                <a:spcBef>
                  <a:spcPct val="50000"/>
                </a:spcBef>
                <a:defRPr/>
              </a:pPr>
              <a:r>
                <a:rPr kumimoji="1" lang="en-US" altLang="zh-CN" sz="2400">
                  <a:latin typeface="Times New Roman" pitchFamily="18" charset="0"/>
                </a:rPr>
                <a:t>Obj1</a:t>
              </a:r>
            </a:p>
          </p:txBody>
        </p:sp>
        <p:sp>
          <p:nvSpPr>
            <p:cNvPr id="54295" name="Line 30"/>
            <p:cNvSpPr>
              <a:spLocks noChangeShapeType="1"/>
            </p:cNvSpPr>
            <p:nvPr/>
          </p:nvSpPr>
          <p:spPr bwMode="auto">
            <a:xfrm>
              <a:off x="2133600" y="2438400"/>
              <a:ext cx="9144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4296" name="Line 31"/>
            <p:cNvSpPr>
              <a:spLocks noChangeShapeType="1"/>
            </p:cNvSpPr>
            <p:nvPr/>
          </p:nvSpPr>
          <p:spPr bwMode="auto">
            <a:xfrm>
              <a:off x="3733800" y="4648200"/>
              <a:ext cx="685800" cy="0"/>
            </a:xfrm>
            <a:prstGeom prst="line">
              <a:avLst/>
            </a:prstGeom>
            <a:noFill/>
            <a:ln w="28575">
              <a:solidFill>
                <a:schemeClr val="tx1"/>
              </a:solidFill>
              <a:round/>
              <a:headEnd/>
              <a:tailEnd/>
            </a:ln>
          </p:spPr>
          <p:txBody>
            <a:bodyPr wrap="none" anchor="ctr"/>
            <a:lstStyle/>
            <a:p>
              <a:endParaRPr lang="zh-CN" altLang="en-US"/>
            </a:p>
          </p:txBody>
        </p:sp>
        <p:sp>
          <p:nvSpPr>
            <p:cNvPr id="54297" name="Line 32"/>
            <p:cNvSpPr>
              <a:spLocks noChangeShapeType="1"/>
            </p:cNvSpPr>
            <p:nvPr/>
          </p:nvSpPr>
          <p:spPr bwMode="auto">
            <a:xfrm flipV="1">
              <a:off x="4419600" y="2514600"/>
              <a:ext cx="457200" cy="21336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4298" name="Line 33"/>
            <p:cNvSpPr>
              <a:spLocks noChangeShapeType="1"/>
            </p:cNvSpPr>
            <p:nvPr/>
          </p:nvSpPr>
          <p:spPr bwMode="auto">
            <a:xfrm>
              <a:off x="5562600" y="4648200"/>
              <a:ext cx="685800" cy="0"/>
            </a:xfrm>
            <a:prstGeom prst="line">
              <a:avLst/>
            </a:prstGeom>
            <a:noFill/>
            <a:ln w="28575">
              <a:solidFill>
                <a:schemeClr val="tx1"/>
              </a:solidFill>
              <a:round/>
              <a:headEnd/>
              <a:tailEnd/>
            </a:ln>
          </p:spPr>
          <p:txBody>
            <a:bodyPr wrap="none" anchor="ctr"/>
            <a:lstStyle/>
            <a:p>
              <a:endParaRPr lang="zh-CN" altLang="en-US"/>
            </a:p>
          </p:txBody>
        </p:sp>
        <p:sp>
          <p:nvSpPr>
            <p:cNvPr id="54299" name="Line 34"/>
            <p:cNvSpPr>
              <a:spLocks noChangeShapeType="1"/>
            </p:cNvSpPr>
            <p:nvPr/>
          </p:nvSpPr>
          <p:spPr bwMode="auto">
            <a:xfrm flipV="1">
              <a:off x="6248400" y="2514600"/>
              <a:ext cx="457200" cy="2133600"/>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54301" name="Text Box 36"/>
          <p:cNvSpPr txBox="1">
            <a:spLocks noChangeArrowheads="1"/>
          </p:cNvSpPr>
          <p:nvPr/>
        </p:nvSpPr>
        <p:spPr bwMode="auto">
          <a:xfrm>
            <a:off x="899592" y="5410200"/>
            <a:ext cx="7482408" cy="523220"/>
          </a:xfrm>
          <a:prstGeom prst="rect">
            <a:avLst/>
          </a:prstGeom>
          <a:solidFill>
            <a:srgbClr val="FFFF00"/>
          </a:solidFill>
          <a:ln w="9525">
            <a:noFill/>
            <a:miter lim="800000"/>
            <a:headEnd/>
            <a:tailEnd/>
          </a:ln>
        </p:spPr>
        <p:txBody>
          <a:bodyPr wrap="square">
            <a:spAutoFit/>
          </a:bodyPr>
          <a:lstStyle/>
          <a:p>
            <a:pPr eaLnBrk="1" hangingPunct="1">
              <a:spcBef>
                <a:spcPct val="50000"/>
              </a:spcBef>
            </a:pPr>
            <a:r>
              <a:rPr kumimoji="1" lang="zh-CN" altLang="en-US" sz="2800" b="1">
                <a:solidFill>
                  <a:srgbClr val="000066"/>
                </a:solidFill>
                <a:latin typeface="Times New Roman" pitchFamily="18" charset="0"/>
              </a:rPr>
              <a:t>每个客体附加一个它可以访问的主体的明细表</a:t>
            </a:r>
            <a:r>
              <a:rPr kumimoji="1" lang="zh-CN" altLang="en-US" sz="2800">
                <a:latin typeface="Times New Roman" pitchFamily="18" charset="0"/>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38" y="1143000"/>
            <a:ext cx="35909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42768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301"/>
                                        </p:tgtEl>
                                        <p:attrNameLst>
                                          <p:attrName>style.visibility</p:attrName>
                                        </p:attrNameLst>
                                      </p:cBhvr>
                                      <p:to>
                                        <p:strVal val="visible"/>
                                      </p:to>
                                    </p:set>
                                    <p:anim calcmode="lin" valueType="num">
                                      <p:cBhvr additive="base">
                                        <p:cTn id="13" dur="500" fill="hold"/>
                                        <p:tgtEl>
                                          <p:spTgt spid="54301"/>
                                        </p:tgtEl>
                                        <p:attrNameLst>
                                          <p:attrName>ppt_x</p:attrName>
                                        </p:attrNameLst>
                                      </p:cBhvr>
                                      <p:tavLst>
                                        <p:tav tm="0">
                                          <p:val>
                                            <p:strVal val="#ppt_x"/>
                                          </p:val>
                                        </p:tav>
                                        <p:tav tm="100000">
                                          <p:val>
                                            <p:strVal val="#ppt_x"/>
                                          </p:val>
                                        </p:tav>
                                      </p:tavLst>
                                    </p:anim>
                                    <p:anim calcmode="lin" valueType="num">
                                      <p:cBhvr additive="base">
                                        <p:cTn id="14" dur="500" fill="hold"/>
                                        <p:tgtEl>
                                          <p:spTgt spid="543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1" grpId="0" animBg="1"/>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p:txBody>
          <a:bodyPr/>
          <a:lstStyle/>
          <a:p>
            <a:pPr eaLnBrk="1" hangingPunct="1">
              <a:buFont typeface="Wingdings" pitchFamily="2" charset="2"/>
              <a:buNone/>
            </a:pPr>
            <a:r>
              <a:rPr lang="en-US" altLang="zh-CN" smtClean="0"/>
              <a:t> </a:t>
            </a:r>
          </a:p>
        </p:txBody>
      </p:sp>
      <p:sp>
        <p:nvSpPr>
          <p:cNvPr id="130050" name="Rectangle 2"/>
          <p:cNvSpPr>
            <a:spLocks noGrp="1" noChangeArrowheads="1"/>
          </p:cNvSpPr>
          <p:nvPr>
            <p:ph type="title"/>
          </p:nvPr>
        </p:nvSpPr>
        <p:spPr/>
        <p:txBody>
          <a:bodyPr/>
          <a:lstStyle/>
          <a:p>
            <a:pPr eaLnBrk="1" fontAlgn="auto" hangingPunct="1">
              <a:spcAft>
                <a:spcPts val="0"/>
              </a:spcAft>
              <a:defRPr/>
            </a:pPr>
            <a:r>
              <a:rPr lang="zh-CN" altLang="en-US"/>
              <a:t>访问能力表</a:t>
            </a:r>
            <a:r>
              <a:rPr lang="en-US" altLang="zh-CN"/>
              <a:t>(CL)</a:t>
            </a:r>
          </a:p>
        </p:txBody>
      </p:sp>
      <p:grpSp>
        <p:nvGrpSpPr>
          <p:cNvPr id="55300" name="Group 4"/>
          <p:cNvGrpSpPr>
            <a:grpSpLocks/>
          </p:cNvGrpSpPr>
          <p:nvPr/>
        </p:nvGrpSpPr>
        <p:grpSpPr bwMode="auto">
          <a:xfrm>
            <a:off x="1143000" y="2209800"/>
            <a:ext cx="6858000" cy="2752725"/>
            <a:chOff x="720" y="1632"/>
            <a:chExt cx="4320" cy="1734"/>
          </a:xfrm>
        </p:grpSpPr>
        <p:sp>
          <p:nvSpPr>
            <p:cNvPr id="55302" name="Text Box 5"/>
            <p:cNvSpPr txBox="1">
              <a:spLocks noChangeArrowheads="1"/>
            </p:cNvSpPr>
            <p:nvPr/>
          </p:nvSpPr>
          <p:spPr bwMode="auto">
            <a:xfrm>
              <a:off x="1920" y="1680"/>
              <a:ext cx="816" cy="16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Obj1</a:t>
              </a:r>
            </a:p>
            <a:p>
              <a:pPr algn="ctr" eaLnBrk="1" hangingPunct="1">
                <a:spcBef>
                  <a:spcPct val="50000"/>
                </a:spcBef>
                <a:defRPr/>
              </a:pPr>
              <a:r>
                <a:rPr kumimoji="1" lang="en-US" altLang="zh-CN" sz="2400">
                  <a:solidFill>
                    <a:srgbClr val="FF3300"/>
                  </a:solidFill>
                  <a:latin typeface="Times New Roman" pitchFamily="18" charset="0"/>
                </a:rPr>
                <a:t>Own</a:t>
              </a:r>
            </a:p>
            <a:p>
              <a:pPr algn="ctr" eaLnBrk="1" hangingPunct="1">
                <a:spcBef>
                  <a:spcPct val="50000"/>
                </a:spcBef>
                <a:defRPr/>
              </a:pPr>
              <a:r>
                <a:rPr kumimoji="1" lang="en-US" altLang="zh-CN" sz="2400">
                  <a:solidFill>
                    <a:srgbClr val="FF3300"/>
                  </a:solidFill>
                  <a:latin typeface="Times New Roman" pitchFamily="18" charset="0"/>
                </a:rPr>
                <a:t>R</a:t>
              </a:r>
            </a:p>
            <a:p>
              <a:pPr algn="ctr" eaLnBrk="1" hangingPunct="1">
                <a:spcBef>
                  <a:spcPct val="50000"/>
                </a:spcBef>
                <a:defRPr/>
              </a:pPr>
              <a:r>
                <a:rPr kumimoji="1" lang="en-US" altLang="zh-CN" sz="2400">
                  <a:solidFill>
                    <a:srgbClr val="FF3300"/>
                  </a:solidFill>
                  <a:latin typeface="Times New Roman" pitchFamily="18" charset="0"/>
                </a:rPr>
                <a:t>W</a:t>
              </a:r>
            </a:p>
            <a:p>
              <a:pPr algn="ctr" eaLnBrk="1" hangingPunct="1">
                <a:spcBef>
                  <a:spcPct val="50000"/>
                </a:spcBef>
                <a:defRPr/>
              </a:pPr>
              <a:r>
                <a:rPr kumimoji="1" lang="en-US" altLang="zh-CN" sz="2400">
                  <a:latin typeface="Times New Roman" pitchFamily="18" charset="0"/>
                </a:rPr>
                <a:t>O</a:t>
              </a:r>
            </a:p>
          </p:txBody>
        </p:sp>
        <p:sp>
          <p:nvSpPr>
            <p:cNvPr id="55303" name="Line 6"/>
            <p:cNvSpPr>
              <a:spLocks noChangeShapeType="1"/>
            </p:cNvSpPr>
            <p:nvPr/>
          </p:nvSpPr>
          <p:spPr bwMode="auto">
            <a:xfrm>
              <a:off x="1920" y="2016"/>
              <a:ext cx="816" cy="0"/>
            </a:xfrm>
            <a:prstGeom prst="line">
              <a:avLst/>
            </a:prstGeom>
            <a:noFill/>
            <a:ln w="28575">
              <a:solidFill>
                <a:schemeClr val="tx1"/>
              </a:solidFill>
              <a:round/>
              <a:headEnd/>
              <a:tailEnd/>
            </a:ln>
          </p:spPr>
          <p:txBody>
            <a:bodyPr wrap="none" anchor="ctr"/>
            <a:lstStyle/>
            <a:p>
              <a:endParaRPr lang="zh-CN" altLang="en-US"/>
            </a:p>
          </p:txBody>
        </p:sp>
        <p:sp>
          <p:nvSpPr>
            <p:cNvPr id="55304" name="Line 7"/>
            <p:cNvSpPr>
              <a:spLocks noChangeShapeType="1"/>
            </p:cNvSpPr>
            <p:nvPr/>
          </p:nvSpPr>
          <p:spPr bwMode="auto">
            <a:xfrm>
              <a:off x="1920" y="2976"/>
              <a:ext cx="816" cy="0"/>
            </a:xfrm>
            <a:prstGeom prst="line">
              <a:avLst/>
            </a:prstGeom>
            <a:noFill/>
            <a:ln w="28575">
              <a:solidFill>
                <a:schemeClr val="tx1"/>
              </a:solidFill>
              <a:round/>
              <a:headEnd/>
              <a:tailEnd/>
            </a:ln>
          </p:spPr>
          <p:txBody>
            <a:bodyPr wrap="none" anchor="ctr"/>
            <a:lstStyle/>
            <a:p>
              <a:endParaRPr lang="zh-CN" altLang="en-US"/>
            </a:p>
          </p:txBody>
        </p:sp>
        <p:sp>
          <p:nvSpPr>
            <p:cNvPr id="55305" name="Text Box 8"/>
            <p:cNvSpPr txBox="1">
              <a:spLocks noChangeArrowheads="1"/>
            </p:cNvSpPr>
            <p:nvPr/>
          </p:nvSpPr>
          <p:spPr bwMode="auto">
            <a:xfrm>
              <a:off x="3072" y="1680"/>
              <a:ext cx="816" cy="16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Obj2</a:t>
              </a: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solidFill>
                    <a:srgbClr val="FF3300"/>
                  </a:solidFill>
                  <a:latin typeface="Times New Roman" pitchFamily="18" charset="0"/>
                </a:rPr>
                <a:t>R</a:t>
              </a: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latin typeface="Times New Roman" pitchFamily="18" charset="0"/>
                </a:rPr>
                <a:t>O</a:t>
              </a:r>
            </a:p>
          </p:txBody>
        </p:sp>
        <p:sp>
          <p:nvSpPr>
            <p:cNvPr id="55306" name="Line 9"/>
            <p:cNvSpPr>
              <a:spLocks noChangeShapeType="1"/>
            </p:cNvSpPr>
            <p:nvPr/>
          </p:nvSpPr>
          <p:spPr bwMode="auto">
            <a:xfrm>
              <a:off x="3072" y="2016"/>
              <a:ext cx="816" cy="0"/>
            </a:xfrm>
            <a:prstGeom prst="line">
              <a:avLst/>
            </a:prstGeom>
            <a:noFill/>
            <a:ln w="28575">
              <a:solidFill>
                <a:schemeClr val="tx1"/>
              </a:solidFill>
              <a:round/>
              <a:headEnd/>
              <a:tailEnd/>
            </a:ln>
          </p:spPr>
          <p:txBody>
            <a:bodyPr wrap="none" anchor="ctr"/>
            <a:lstStyle/>
            <a:p>
              <a:endParaRPr lang="zh-CN" altLang="en-US"/>
            </a:p>
          </p:txBody>
        </p:sp>
        <p:sp>
          <p:nvSpPr>
            <p:cNvPr id="55307" name="Line 10"/>
            <p:cNvSpPr>
              <a:spLocks noChangeShapeType="1"/>
            </p:cNvSpPr>
            <p:nvPr/>
          </p:nvSpPr>
          <p:spPr bwMode="auto">
            <a:xfrm>
              <a:off x="3072" y="2976"/>
              <a:ext cx="816" cy="0"/>
            </a:xfrm>
            <a:prstGeom prst="line">
              <a:avLst/>
            </a:prstGeom>
            <a:noFill/>
            <a:ln w="28575">
              <a:solidFill>
                <a:schemeClr val="tx1"/>
              </a:solidFill>
              <a:round/>
              <a:headEnd/>
              <a:tailEnd/>
            </a:ln>
          </p:spPr>
          <p:txBody>
            <a:bodyPr wrap="none" anchor="ctr"/>
            <a:lstStyle/>
            <a:p>
              <a:endParaRPr lang="zh-CN" altLang="en-US"/>
            </a:p>
          </p:txBody>
        </p:sp>
        <p:sp>
          <p:nvSpPr>
            <p:cNvPr id="55308" name="Text Box 11"/>
            <p:cNvSpPr txBox="1">
              <a:spLocks noChangeArrowheads="1"/>
            </p:cNvSpPr>
            <p:nvPr/>
          </p:nvSpPr>
          <p:spPr bwMode="auto">
            <a:xfrm>
              <a:off x="4224" y="1680"/>
              <a:ext cx="816" cy="16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Obj3</a:t>
              </a: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solidFill>
                    <a:srgbClr val="FF3300"/>
                  </a:solidFill>
                  <a:latin typeface="Times New Roman" pitchFamily="18" charset="0"/>
                </a:rPr>
                <a:t>R</a:t>
              </a:r>
            </a:p>
            <a:p>
              <a:pPr algn="ctr" eaLnBrk="1" hangingPunct="1">
                <a:spcBef>
                  <a:spcPct val="50000"/>
                </a:spcBef>
                <a:defRPr/>
              </a:pPr>
              <a:r>
                <a:rPr kumimoji="1" lang="en-US" altLang="zh-CN" sz="2400">
                  <a:solidFill>
                    <a:srgbClr val="FF3300"/>
                  </a:solidFill>
                  <a:latin typeface="Times New Roman" pitchFamily="18" charset="0"/>
                </a:rPr>
                <a:t>W</a:t>
              </a: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O</a:t>
              </a:r>
            </a:p>
          </p:txBody>
        </p:sp>
        <p:sp>
          <p:nvSpPr>
            <p:cNvPr id="55309" name="Line 12"/>
            <p:cNvSpPr>
              <a:spLocks noChangeShapeType="1"/>
            </p:cNvSpPr>
            <p:nvPr/>
          </p:nvSpPr>
          <p:spPr bwMode="auto">
            <a:xfrm>
              <a:off x="4224" y="2016"/>
              <a:ext cx="816" cy="0"/>
            </a:xfrm>
            <a:prstGeom prst="line">
              <a:avLst/>
            </a:prstGeom>
            <a:noFill/>
            <a:ln w="28575">
              <a:solidFill>
                <a:schemeClr val="tx1"/>
              </a:solidFill>
              <a:round/>
              <a:headEnd/>
              <a:tailEnd/>
            </a:ln>
          </p:spPr>
          <p:txBody>
            <a:bodyPr wrap="none" anchor="ctr"/>
            <a:lstStyle/>
            <a:p>
              <a:endParaRPr lang="zh-CN" altLang="en-US"/>
            </a:p>
          </p:txBody>
        </p:sp>
        <p:sp>
          <p:nvSpPr>
            <p:cNvPr id="55310" name="Line 13"/>
            <p:cNvSpPr>
              <a:spLocks noChangeShapeType="1"/>
            </p:cNvSpPr>
            <p:nvPr/>
          </p:nvSpPr>
          <p:spPr bwMode="auto">
            <a:xfrm>
              <a:off x="4224" y="2976"/>
              <a:ext cx="816" cy="0"/>
            </a:xfrm>
            <a:prstGeom prst="line">
              <a:avLst/>
            </a:prstGeom>
            <a:noFill/>
            <a:ln w="28575">
              <a:solidFill>
                <a:schemeClr val="tx1"/>
              </a:solidFill>
              <a:round/>
              <a:headEnd/>
              <a:tailEnd/>
            </a:ln>
          </p:spPr>
          <p:txBody>
            <a:bodyPr wrap="none" anchor="ctr"/>
            <a:lstStyle/>
            <a:p>
              <a:endParaRPr lang="zh-CN" altLang="en-US"/>
            </a:p>
          </p:txBody>
        </p:sp>
        <p:sp>
          <p:nvSpPr>
            <p:cNvPr id="55311" name="Text Box 14"/>
            <p:cNvSpPr txBox="1">
              <a:spLocks noChangeArrowheads="1"/>
            </p:cNvSpPr>
            <p:nvPr/>
          </p:nvSpPr>
          <p:spPr bwMode="auto">
            <a:xfrm>
              <a:off x="720" y="1632"/>
              <a:ext cx="624" cy="2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eaLnBrk="1" hangingPunct="1">
                <a:spcBef>
                  <a:spcPct val="50000"/>
                </a:spcBef>
                <a:defRPr/>
              </a:pPr>
              <a:r>
                <a:rPr kumimoji="1" lang="en-US" altLang="zh-CN" sz="2400">
                  <a:latin typeface="Times New Roman" pitchFamily="18" charset="0"/>
                </a:rPr>
                <a:t>UserA</a:t>
              </a:r>
            </a:p>
          </p:txBody>
        </p:sp>
        <p:sp>
          <p:nvSpPr>
            <p:cNvPr id="55312" name="Line 15"/>
            <p:cNvSpPr>
              <a:spLocks noChangeShapeType="1"/>
            </p:cNvSpPr>
            <p:nvPr/>
          </p:nvSpPr>
          <p:spPr bwMode="auto">
            <a:xfrm>
              <a:off x="1344" y="1824"/>
              <a:ext cx="576"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5313" name="Line 16"/>
            <p:cNvSpPr>
              <a:spLocks noChangeShapeType="1"/>
            </p:cNvSpPr>
            <p:nvPr/>
          </p:nvSpPr>
          <p:spPr bwMode="auto">
            <a:xfrm>
              <a:off x="2352" y="3216"/>
              <a:ext cx="432" cy="0"/>
            </a:xfrm>
            <a:prstGeom prst="line">
              <a:avLst/>
            </a:prstGeom>
            <a:noFill/>
            <a:ln w="28575">
              <a:solidFill>
                <a:schemeClr val="tx1"/>
              </a:solidFill>
              <a:round/>
              <a:headEnd/>
              <a:tailEnd/>
            </a:ln>
          </p:spPr>
          <p:txBody>
            <a:bodyPr wrap="none" anchor="ctr"/>
            <a:lstStyle/>
            <a:p>
              <a:endParaRPr lang="zh-CN" altLang="en-US"/>
            </a:p>
          </p:txBody>
        </p:sp>
        <p:sp>
          <p:nvSpPr>
            <p:cNvPr id="55314" name="Line 17"/>
            <p:cNvSpPr>
              <a:spLocks noChangeShapeType="1"/>
            </p:cNvSpPr>
            <p:nvPr/>
          </p:nvSpPr>
          <p:spPr bwMode="auto">
            <a:xfrm flipV="1">
              <a:off x="2784" y="1872"/>
              <a:ext cx="288" cy="134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5315" name="Line 18"/>
            <p:cNvSpPr>
              <a:spLocks noChangeShapeType="1"/>
            </p:cNvSpPr>
            <p:nvPr/>
          </p:nvSpPr>
          <p:spPr bwMode="auto">
            <a:xfrm>
              <a:off x="3504" y="3216"/>
              <a:ext cx="432" cy="0"/>
            </a:xfrm>
            <a:prstGeom prst="line">
              <a:avLst/>
            </a:prstGeom>
            <a:noFill/>
            <a:ln w="28575">
              <a:solidFill>
                <a:schemeClr val="tx1"/>
              </a:solidFill>
              <a:round/>
              <a:headEnd/>
              <a:tailEnd/>
            </a:ln>
          </p:spPr>
          <p:txBody>
            <a:bodyPr wrap="none" anchor="ctr"/>
            <a:lstStyle/>
            <a:p>
              <a:endParaRPr lang="zh-CN" altLang="en-US"/>
            </a:p>
          </p:txBody>
        </p:sp>
        <p:sp>
          <p:nvSpPr>
            <p:cNvPr id="55316" name="Line 19"/>
            <p:cNvSpPr>
              <a:spLocks noChangeShapeType="1"/>
            </p:cNvSpPr>
            <p:nvPr/>
          </p:nvSpPr>
          <p:spPr bwMode="auto">
            <a:xfrm flipV="1">
              <a:off x="3936" y="1872"/>
              <a:ext cx="288" cy="1344"/>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55301" name="Text Box 20"/>
          <p:cNvSpPr txBox="1">
            <a:spLocks noChangeArrowheads="1"/>
          </p:cNvSpPr>
          <p:nvPr/>
        </p:nvSpPr>
        <p:spPr bwMode="auto">
          <a:xfrm>
            <a:off x="1066800" y="5562600"/>
            <a:ext cx="7086600" cy="954107"/>
          </a:xfrm>
          <a:prstGeom prst="rect">
            <a:avLst/>
          </a:prstGeom>
          <a:solidFill>
            <a:srgbClr val="FFFF00"/>
          </a:solidFill>
          <a:ln w="9525">
            <a:noFill/>
            <a:miter lim="800000"/>
            <a:headEnd/>
            <a:tailEnd/>
          </a:ln>
        </p:spPr>
        <p:txBody>
          <a:bodyPr>
            <a:spAutoFit/>
          </a:bodyPr>
          <a:lstStyle/>
          <a:p>
            <a:pPr eaLnBrk="1" hangingPunct="1">
              <a:spcBef>
                <a:spcPct val="50000"/>
              </a:spcBef>
            </a:pPr>
            <a:r>
              <a:rPr kumimoji="1" lang="zh-CN" altLang="en-US" sz="2800" b="1">
                <a:solidFill>
                  <a:srgbClr val="000066"/>
                </a:solidFill>
                <a:latin typeface="Times New Roman" pitchFamily="18" charset="0"/>
              </a:rPr>
              <a:t>每个主体都附加一个该主体可访问的客体的明细表。</a:t>
            </a:r>
          </a:p>
        </p:txBody>
      </p:sp>
    </p:spTree>
    <p:extLst>
      <p:ext uri="{BB962C8B-B14F-4D97-AF65-F5344CB8AC3E}">
        <p14:creationId xmlns:p14="http://schemas.microsoft.com/office/powerpoint/2010/main" val="11001294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ppt_x"/>
                                          </p:val>
                                        </p:tav>
                                        <p:tav tm="100000">
                                          <p:val>
                                            <p:strVal val="#ppt_x"/>
                                          </p:val>
                                        </p:tav>
                                      </p:tavLst>
                                    </p:anim>
                                    <p:anim calcmode="lin" valueType="num">
                                      <p:cBhvr additive="base">
                                        <p:cTn id="8"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301"/>
                                        </p:tgtEl>
                                        <p:attrNameLst>
                                          <p:attrName>style.visibility</p:attrName>
                                        </p:attrNameLst>
                                      </p:cBhvr>
                                      <p:to>
                                        <p:strVal val="visible"/>
                                      </p:to>
                                    </p:set>
                                    <p:anim calcmode="lin" valueType="num">
                                      <p:cBhvr additive="base">
                                        <p:cTn id="13" dur="500" fill="hold"/>
                                        <p:tgtEl>
                                          <p:spTgt spid="55301"/>
                                        </p:tgtEl>
                                        <p:attrNameLst>
                                          <p:attrName>ppt_x</p:attrName>
                                        </p:attrNameLst>
                                      </p:cBhvr>
                                      <p:tavLst>
                                        <p:tav tm="0">
                                          <p:val>
                                            <p:strVal val="#ppt_x"/>
                                          </p:val>
                                        </p:tav>
                                        <p:tav tm="100000">
                                          <p:val>
                                            <p:strVal val="#ppt_x"/>
                                          </p:val>
                                        </p:tav>
                                      </p:tavLst>
                                    </p:anim>
                                    <p:anim calcmode="lin" valueType="num">
                                      <p:cBhvr additive="base">
                                        <p:cTn id="14" dur="500" fill="hold"/>
                                        <p:tgtEl>
                                          <p:spTgt spid="55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p:cNvPicPr>
            <a:picLocks noGrp="1" noChangeAspect="1" noChangeArrowheads="1"/>
          </p:cNvPicPr>
          <p:nvPr>
            <p:ph idx="1"/>
          </p:nvPr>
        </p:nvPicPr>
        <p:blipFill>
          <a:blip r:embed="rId2"/>
          <a:stretch>
            <a:fillRect/>
          </a:stretch>
        </p:blipFill>
        <p:spPr>
          <a:xfrm>
            <a:off x="2514857" y="2608377"/>
            <a:ext cx="4114286" cy="1828571"/>
          </a:xfrm>
        </p:spPr>
      </p:pic>
      <p:sp>
        <p:nvSpPr>
          <p:cNvPr id="131074" name="Rectangle 2"/>
          <p:cNvSpPr>
            <a:spLocks noGrp="1" noChangeArrowheads="1"/>
          </p:cNvSpPr>
          <p:nvPr>
            <p:ph type="title"/>
          </p:nvPr>
        </p:nvSpPr>
        <p:spPr/>
        <p:txBody>
          <a:bodyPr/>
          <a:lstStyle/>
          <a:p>
            <a:pPr eaLnBrk="1" fontAlgn="auto" hangingPunct="1">
              <a:spcAft>
                <a:spcPts val="0"/>
              </a:spcAft>
              <a:defRPr/>
            </a:pPr>
            <a:r>
              <a:rPr lang="zh-CN" altLang="en-US"/>
              <a:t>访问控制矩阵</a:t>
            </a:r>
          </a:p>
        </p:txBody>
      </p:sp>
      <p:grpSp>
        <p:nvGrpSpPr>
          <p:cNvPr id="3" name="组合 2"/>
          <p:cNvGrpSpPr/>
          <p:nvPr/>
        </p:nvGrpSpPr>
        <p:grpSpPr>
          <a:xfrm>
            <a:off x="5301208" y="1844824"/>
            <a:ext cx="1143000" cy="3857625"/>
            <a:chOff x="5301208" y="1844824"/>
            <a:chExt cx="1143000" cy="3857625"/>
          </a:xfrm>
        </p:grpSpPr>
        <p:sp>
          <p:nvSpPr>
            <p:cNvPr id="6" name="椭圆 5"/>
            <p:cNvSpPr/>
            <p:nvPr/>
          </p:nvSpPr>
          <p:spPr>
            <a:xfrm>
              <a:off x="5301208" y="1844824"/>
              <a:ext cx="1143000" cy="385762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26"/>
            <p:cNvSpPr txBox="1">
              <a:spLocks noChangeArrowheads="1"/>
            </p:cNvSpPr>
            <p:nvPr/>
          </p:nvSpPr>
          <p:spPr bwMode="auto">
            <a:xfrm>
              <a:off x="5482339" y="1916832"/>
              <a:ext cx="817853" cy="461665"/>
            </a:xfrm>
            <a:prstGeom prst="rect">
              <a:avLst/>
            </a:prstGeom>
            <a:noFill/>
            <a:ln w="9525">
              <a:noFill/>
              <a:miter lim="800000"/>
              <a:headEnd/>
              <a:tailEnd/>
            </a:ln>
          </p:spPr>
          <p:txBody>
            <a:bodyPr wrap="none">
              <a:spAutoFit/>
            </a:bodyPr>
            <a:lstStyle/>
            <a:p>
              <a:r>
                <a:rPr lang="en-US" altLang="zh-CN" sz="2400" b="1"/>
                <a:t>ACL</a:t>
              </a:r>
              <a:endParaRPr lang="zh-CN" altLang="en-US" sz="2400" b="1"/>
            </a:p>
          </p:txBody>
        </p:sp>
      </p:grpSp>
      <p:grpSp>
        <p:nvGrpSpPr>
          <p:cNvPr id="2" name="组合 1"/>
          <p:cNvGrpSpPr/>
          <p:nvPr/>
        </p:nvGrpSpPr>
        <p:grpSpPr>
          <a:xfrm>
            <a:off x="35496" y="3717032"/>
            <a:ext cx="8715375" cy="642937"/>
            <a:chOff x="35496" y="3717032"/>
            <a:chExt cx="8715375" cy="642937"/>
          </a:xfrm>
        </p:grpSpPr>
        <p:sp>
          <p:nvSpPr>
            <p:cNvPr id="8" name="椭圆 7"/>
            <p:cNvSpPr/>
            <p:nvPr/>
          </p:nvSpPr>
          <p:spPr>
            <a:xfrm>
              <a:off x="35496" y="3717032"/>
              <a:ext cx="8715375" cy="6429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TextBox 28"/>
            <p:cNvSpPr txBox="1">
              <a:spLocks noChangeArrowheads="1"/>
            </p:cNvSpPr>
            <p:nvPr/>
          </p:nvSpPr>
          <p:spPr bwMode="auto">
            <a:xfrm>
              <a:off x="285750" y="3859907"/>
              <a:ext cx="595035" cy="461665"/>
            </a:xfrm>
            <a:prstGeom prst="rect">
              <a:avLst/>
            </a:prstGeom>
            <a:noFill/>
            <a:ln w="9525">
              <a:noFill/>
              <a:miter lim="800000"/>
              <a:headEnd/>
              <a:tailEnd/>
            </a:ln>
          </p:spPr>
          <p:txBody>
            <a:bodyPr wrap="none">
              <a:spAutoFit/>
            </a:bodyPr>
            <a:lstStyle/>
            <a:p>
              <a:r>
                <a:rPr lang="en-US" altLang="zh-CN" sz="2400" b="1"/>
                <a:t>CL</a:t>
              </a:r>
              <a:endParaRPr lang="zh-CN" altLang="en-US" sz="2400" b="1"/>
            </a:p>
          </p:txBody>
        </p:sp>
      </p:grpSp>
    </p:spTree>
    <p:extLst>
      <p:ext uri="{BB962C8B-B14F-4D97-AF65-F5344CB8AC3E}">
        <p14:creationId xmlns:p14="http://schemas.microsoft.com/office/powerpoint/2010/main" val="4255198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ppt_x"/>
                                          </p:val>
                                        </p:tav>
                                        <p:tav tm="100000">
                                          <p:val>
                                            <p:strVal val="#ppt_x"/>
                                          </p:val>
                                        </p:tav>
                                      </p:tavLst>
                                    </p:anim>
                                    <p:anim calcmode="lin" valueType="num">
                                      <p:cBhvr additive="base">
                                        <p:cTn id="8" dur="500" fill="hold"/>
                                        <p:tgtEl>
                                          <p:spTgt spid="563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457200" y="1546225"/>
            <a:ext cx="8229600" cy="4525963"/>
          </a:xfrm>
        </p:spPr>
        <p:txBody>
          <a:bodyPr/>
          <a:lstStyle/>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r>
              <a:rPr lang="zh-CN" altLang="en-US" b="1" smtClean="0">
                <a:solidFill>
                  <a:srgbClr val="CC0000"/>
                </a:solidFill>
              </a:rPr>
              <a:t>按客体排序：访问控制表</a:t>
            </a:r>
          </a:p>
          <a:p>
            <a:pPr eaLnBrk="1" hangingPunct="1">
              <a:lnSpc>
                <a:spcPct val="90000"/>
              </a:lnSpc>
            </a:pPr>
            <a:r>
              <a:rPr lang="zh-CN" altLang="en-US" b="1" smtClean="0">
                <a:solidFill>
                  <a:srgbClr val="CC0000"/>
                </a:solidFill>
              </a:rPr>
              <a:t>按主体排序：访问能力表</a:t>
            </a:r>
          </a:p>
          <a:p>
            <a:pPr eaLnBrk="1" hangingPunct="1">
              <a:lnSpc>
                <a:spcPct val="90000"/>
              </a:lnSpc>
              <a:spcBef>
                <a:spcPct val="50000"/>
              </a:spcBef>
              <a:buFont typeface="Wingdings" pitchFamily="2" charset="2"/>
              <a:buNone/>
            </a:pPr>
            <a:endParaRPr lang="en-US" altLang="zh-CN" smtClean="0">
              <a:solidFill>
                <a:srgbClr val="CC0000"/>
              </a:solidFill>
            </a:endParaRPr>
          </a:p>
        </p:txBody>
      </p:sp>
      <p:sp>
        <p:nvSpPr>
          <p:cNvPr id="133122" name="Rectangle 2"/>
          <p:cNvSpPr>
            <a:spLocks noGrp="1" noChangeArrowheads="1"/>
          </p:cNvSpPr>
          <p:nvPr>
            <p:ph type="title"/>
          </p:nvPr>
        </p:nvSpPr>
        <p:spPr/>
        <p:txBody>
          <a:bodyPr/>
          <a:lstStyle/>
          <a:p>
            <a:pPr eaLnBrk="1" fontAlgn="auto" hangingPunct="1">
              <a:spcAft>
                <a:spcPts val="0"/>
              </a:spcAft>
              <a:defRPr/>
            </a:pPr>
            <a:r>
              <a:rPr lang="zh-CN" altLang="en-US">
                <a:latin typeface="华文新魏" pitchFamily="2" charset="-122"/>
              </a:rPr>
              <a:t>授权关系表</a:t>
            </a:r>
          </a:p>
        </p:txBody>
      </p:sp>
      <p:grpSp>
        <p:nvGrpSpPr>
          <p:cNvPr id="58372" name="Group 4"/>
          <p:cNvGrpSpPr>
            <a:grpSpLocks/>
          </p:cNvGrpSpPr>
          <p:nvPr/>
        </p:nvGrpSpPr>
        <p:grpSpPr bwMode="auto">
          <a:xfrm>
            <a:off x="1547813" y="1285875"/>
            <a:ext cx="5410200" cy="2676525"/>
            <a:chOff x="1056" y="1536"/>
            <a:chExt cx="3024" cy="1686"/>
          </a:xfrm>
        </p:grpSpPr>
        <p:sp>
          <p:nvSpPr>
            <p:cNvPr id="58373" name="Text Box 5"/>
            <p:cNvSpPr txBox="1">
              <a:spLocks noChangeArrowheads="1"/>
            </p:cNvSpPr>
            <p:nvPr/>
          </p:nvSpPr>
          <p:spPr bwMode="auto">
            <a:xfrm>
              <a:off x="1056" y="1536"/>
              <a:ext cx="3024" cy="1686"/>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spAutoFit/>
            </a:bodyPr>
            <a:lstStyle/>
            <a:p>
              <a:pPr eaLnBrk="1" hangingPunct="1">
                <a:spcBef>
                  <a:spcPct val="50000"/>
                </a:spcBef>
                <a:defRPr/>
              </a:pPr>
              <a:r>
                <a:rPr kumimoji="1" lang="en-US" altLang="zh-CN" sz="2400" b="1">
                  <a:solidFill>
                    <a:srgbClr val="000066"/>
                  </a:solidFill>
                  <a:latin typeface="Times New Roman" pitchFamily="18" charset="0"/>
                </a:rPr>
                <a:t>UserA              Own                  Obj1</a:t>
              </a:r>
            </a:p>
            <a:p>
              <a:pPr eaLnBrk="1" hangingPunct="1">
                <a:spcBef>
                  <a:spcPct val="50000"/>
                </a:spcBef>
                <a:defRPr/>
              </a:pPr>
              <a:r>
                <a:rPr kumimoji="1" lang="en-US" altLang="zh-CN" sz="2400" b="1">
                  <a:solidFill>
                    <a:srgbClr val="000066"/>
                  </a:solidFill>
                  <a:latin typeface="Times New Roman" pitchFamily="18" charset="0"/>
                </a:rPr>
                <a:t>UserA                R                     Obj1</a:t>
              </a:r>
            </a:p>
            <a:p>
              <a:pPr eaLnBrk="1" hangingPunct="1">
                <a:spcBef>
                  <a:spcPct val="50000"/>
                </a:spcBef>
                <a:defRPr/>
              </a:pPr>
              <a:r>
                <a:rPr kumimoji="1" lang="en-US" altLang="zh-CN" sz="2400" b="1">
                  <a:solidFill>
                    <a:srgbClr val="000066"/>
                  </a:solidFill>
                  <a:latin typeface="Times New Roman" pitchFamily="18" charset="0"/>
                </a:rPr>
                <a:t>UserA                W                     Obj1</a:t>
              </a:r>
            </a:p>
            <a:p>
              <a:pPr eaLnBrk="1" hangingPunct="1">
                <a:spcBef>
                  <a:spcPct val="50000"/>
                </a:spcBef>
                <a:defRPr/>
              </a:pPr>
              <a:r>
                <a:rPr kumimoji="1" lang="en-US" altLang="zh-CN" sz="2400" b="1">
                  <a:solidFill>
                    <a:srgbClr val="000066"/>
                  </a:solidFill>
                  <a:latin typeface="Times New Roman" pitchFamily="18" charset="0"/>
                </a:rPr>
                <a:t>UserB                W                     Obj2</a:t>
              </a:r>
            </a:p>
            <a:p>
              <a:pPr eaLnBrk="1" hangingPunct="1">
                <a:spcBef>
                  <a:spcPct val="50000"/>
                </a:spcBef>
                <a:defRPr/>
              </a:pPr>
              <a:r>
                <a:rPr kumimoji="1" lang="en-US" altLang="zh-CN" sz="2400" b="1">
                  <a:solidFill>
                    <a:srgbClr val="000066"/>
                  </a:solidFill>
                  <a:latin typeface="Times New Roman" pitchFamily="18" charset="0"/>
                </a:rPr>
                <a:t>UserB                 R                     Obj2</a:t>
              </a:r>
            </a:p>
          </p:txBody>
        </p:sp>
        <p:sp>
          <p:nvSpPr>
            <p:cNvPr id="58374" name="Line 6"/>
            <p:cNvSpPr>
              <a:spLocks noChangeShapeType="1"/>
            </p:cNvSpPr>
            <p:nvPr/>
          </p:nvSpPr>
          <p:spPr bwMode="auto">
            <a:xfrm>
              <a:off x="1968" y="1536"/>
              <a:ext cx="0" cy="168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5" name="Line 7"/>
            <p:cNvSpPr>
              <a:spLocks noChangeShapeType="1"/>
            </p:cNvSpPr>
            <p:nvPr/>
          </p:nvSpPr>
          <p:spPr bwMode="auto">
            <a:xfrm>
              <a:off x="3120" y="1536"/>
              <a:ext cx="0" cy="168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6" name="Line 8"/>
            <p:cNvSpPr>
              <a:spLocks noChangeShapeType="1"/>
            </p:cNvSpPr>
            <p:nvPr/>
          </p:nvSpPr>
          <p:spPr bwMode="auto">
            <a:xfrm>
              <a:off x="1056" y="1824"/>
              <a:ext cx="3024" cy="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7" name="Line 9"/>
            <p:cNvSpPr>
              <a:spLocks noChangeShapeType="1"/>
            </p:cNvSpPr>
            <p:nvPr/>
          </p:nvSpPr>
          <p:spPr bwMode="auto">
            <a:xfrm>
              <a:off x="1056" y="2208"/>
              <a:ext cx="3024" cy="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8" name="Line 10"/>
            <p:cNvSpPr>
              <a:spLocks noChangeShapeType="1"/>
            </p:cNvSpPr>
            <p:nvPr/>
          </p:nvSpPr>
          <p:spPr bwMode="auto">
            <a:xfrm>
              <a:off x="1056" y="2928"/>
              <a:ext cx="3024" cy="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9" name="Line 11"/>
            <p:cNvSpPr>
              <a:spLocks noChangeShapeType="1"/>
            </p:cNvSpPr>
            <p:nvPr/>
          </p:nvSpPr>
          <p:spPr bwMode="auto">
            <a:xfrm>
              <a:off x="1056" y="2592"/>
              <a:ext cx="3024" cy="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grpSp>
    </p:spTree>
    <p:extLst>
      <p:ext uri="{BB962C8B-B14F-4D97-AF65-F5344CB8AC3E}">
        <p14:creationId xmlns:p14="http://schemas.microsoft.com/office/powerpoint/2010/main" val="1326474970"/>
      </p:ext>
    </p:extLst>
  </p:cSld>
  <p:clrMapOvr>
    <a:masterClrMapping/>
  </p:clrMapOvr>
  <p:transition spd="slow">
    <p:pull/>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fontAlgn="auto" hangingPunct="1">
              <a:spcAft>
                <a:spcPts val="0"/>
              </a:spcAft>
              <a:defRPr/>
            </a:pPr>
            <a:r>
              <a:rPr lang="zh-CN" altLang="en-US"/>
              <a:t>访问控制安全标签</a:t>
            </a:r>
          </a:p>
        </p:txBody>
      </p:sp>
      <p:graphicFrame>
        <p:nvGraphicFramePr>
          <p:cNvPr id="134147" name="Group 3"/>
          <p:cNvGraphicFramePr>
            <a:graphicFrameLocks noGrp="1"/>
          </p:cNvGraphicFramePr>
          <p:nvPr/>
        </p:nvGraphicFramePr>
        <p:xfrm>
          <a:off x="714375" y="1643063"/>
          <a:ext cx="3384550" cy="4064000"/>
        </p:xfrm>
        <a:graphic>
          <a:graphicData uri="http://schemas.openxmlformats.org/drawingml/2006/table">
            <a:tbl>
              <a:tblPr/>
              <a:tblGrid>
                <a:gridCol w="1384285">
                  <a:extLst>
                    <a:ext uri="{9D8B030D-6E8A-4147-A177-3AD203B41FA5}">
                      <a16:colId xmlns:a16="http://schemas.microsoft.com/office/drawing/2014/main" val="20000"/>
                    </a:ext>
                  </a:extLst>
                </a:gridCol>
                <a:gridCol w="2000265">
                  <a:extLst>
                    <a:ext uri="{9D8B030D-6E8A-4147-A177-3AD203B41FA5}">
                      <a16:colId xmlns:a16="http://schemas.microsoft.com/office/drawing/2014/main" val="20001"/>
                    </a:ext>
                  </a:extLst>
                </a:gridCol>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安全级别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绝密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机密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未分类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34167" name="Group 23"/>
          <p:cNvGraphicFramePr>
            <a:graphicFrameLocks noGrp="1"/>
          </p:cNvGraphicFramePr>
          <p:nvPr/>
        </p:nvGraphicFramePr>
        <p:xfrm>
          <a:off x="4675188" y="1652588"/>
          <a:ext cx="3636963" cy="4064000"/>
        </p:xfrm>
        <a:graphic>
          <a:graphicData uri="http://schemas.openxmlformats.org/drawingml/2006/table">
            <a:tbl>
              <a:tblPr/>
              <a:tblGrid>
                <a:gridCol w="1424001">
                  <a:extLst>
                    <a:ext uri="{9D8B030D-6E8A-4147-A177-3AD203B41FA5}">
                      <a16:colId xmlns:a16="http://schemas.microsoft.com/office/drawing/2014/main" val="20000"/>
                    </a:ext>
                  </a:extLst>
                </a:gridCol>
                <a:gridCol w="2212962">
                  <a:extLst>
                    <a:ext uri="{9D8B030D-6E8A-4147-A177-3AD203B41FA5}">
                      <a16:colId xmlns:a16="http://schemas.microsoft.com/office/drawing/2014/main" val="20001"/>
                    </a:ext>
                  </a:extLst>
                </a:gridCol>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安全级别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绝密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机密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未分类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3531857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 calcmode="lin" valueType="num">
                                      <p:cBhvr additive="base">
                                        <p:cTn id="7" dur="500" fill="hold"/>
                                        <p:tgtEl>
                                          <p:spTgt spid="134147"/>
                                        </p:tgtEl>
                                        <p:attrNameLst>
                                          <p:attrName>ppt_x</p:attrName>
                                        </p:attrNameLst>
                                      </p:cBhvr>
                                      <p:tavLst>
                                        <p:tav tm="0">
                                          <p:val>
                                            <p:strVal val="#ppt_x"/>
                                          </p:val>
                                        </p:tav>
                                        <p:tav tm="100000">
                                          <p:val>
                                            <p:strVal val="#ppt_x"/>
                                          </p:val>
                                        </p:tav>
                                      </p:tavLst>
                                    </p:anim>
                                    <p:anim calcmode="lin" valueType="num">
                                      <p:cBhvr additive="base">
                                        <p:cTn id="8" dur="500" fill="hold"/>
                                        <p:tgtEl>
                                          <p:spTgt spid="134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4167"/>
                                        </p:tgtEl>
                                        <p:attrNameLst>
                                          <p:attrName>style.visibility</p:attrName>
                                        </p:attrNameLst>
                                      </p:cBhvr>
                                      <p:to>
                                        <p:strVal val="visible"/>
                                      </p:to>
                                    </p:set>
                                    <p:anim calcmode="lin" valueType="num">
                                      <p:cBhvr additive="base">
                                        <p:cTn id="13" dur="500" fill="hold"/>
                                        <p:tgtEl>
                                          <p:spTgt spid="134167"/>
                                        </p:tgtEl>
                                        <p:attrNameLst>
                                          <p:attrName>ppt_x</p:attrName>
                                        </p:attrNameLst>
                                      </p:cBhvr>
                                      <p:tavLst>
                                        <p:tav tm="0">
                                          <p:val>
                                            <p:strVal val="#ppt_x"/>
                                          </p:val>
                                        </p:tav>
                                        <p:tav tm="100000">
                                          <p:val>
                                            <p:strVal val="#ppt_x"/>
                                          </p:val>
                                        </p:tav>
                                      </p:tavLst>
                                    </p:anim>
                                    <p:anim calcmode="lin" valueType="num">
                                      <p:cBhvr additive="base">
                                        <p:cTn id="14" dur="500" fill="hold"/>
                                        <p:tgtEl>
                                          <p:spTgt spid="134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9" descr="白色大理石"/>
          <p:cNvSpPr>
            <a:spLocks noChangeArrowheads="1"/>
          </p:cNvSpPr>
          <p:nvPr/>
        </p:nvSpPr>
        <p:spPr bwMode="auto">
          <a:xfrm>
            <a:off x="1908175" y="2133600"/>
            <a:ext cx="6248400" cy="4267200"/>
          </a:xfrm>
          <a:prstGeom prst="ellipse">
            <a:avLst/>
          </a:prstGeom>
          <a:noFill/>
          <a:ln w="28575">
            <a:solidFill>
              <a:schemeClr val="tx1"/>
            </a:solidFill>
            <a:round/>
            <a:headEnd/>
            <a:tailEnd/>
          </a:ln>
        </p:spPr>
        <p:txBody>
          <a:bodyPr wrap="none" anchor="ctr"/>
          <a:lstStyle/>
          <a:p>
            <a:endParaRPr lang="zh-CN" altLang="en-US"/>
          </a:p>
        </p:txBody>
      </p:sp>
      <p:sp>
        <p:nvSpPr>
          <p:cNvPr id="23555" name="Text Box 10" descr="白色大理石"/>
          <p:cNvSpPr txBox="1">
            <a:spLocks noChangeArrowheads="1"/>
          </p:cNvSpPr>
          <p:nvPr/>
        </p:nvSpPr>
        <p:spPr bwMode="auto">
          <a:xfrm>
            <a:off x="2971800" y="3657600"/>
            <a:ext cx="1447800" cy="1004888"/>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自主</a:t>
            </a:r>
          </a:p>
          <a:p>
            <a:pPr algn="ctr" eaLnBrk="1" hangingPunct="1">
              <a:spcBef>
                <a:spcPct val="50000"/>
              </a:spcBef>
            </a:pPr>
            <a:r>
              <a:rPr kumimoji="1" lang="zh-CN" altLang="en-US" sz="2400">
                <a:latin typeface="Times New Roman" pitchFamily="18" charset="0"/>
              </a:rPr>
              <a:t>访问控制</a:t>
            </a:r>
          </a:p>
        </p:txBody>
      </p:sp>
      <p:sp>
        <p:nvSpPr>
          <p:cNvPr id="23556" name="Text Box 11" descr="白色大理石"/>
          <p:cNvSpPr txBox="1">
            <a:spLocks noChangeArrowheads="1"/>
          </p:cNvSpPr>
          <p:nvPr/>
        </p:nvSpPr>
        <p:spPr bwMode="auto">
          <a:xfrm>
            <a:off x="5791200" y="3657600"/>
            <a:ext cx="1447800" cy="1004888"/>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强制</a:t>
            </a:r>
          </a:p>
          <a:p>
            <a:pPr algn="ctr" eaLnBrk="1" hangingPunct="1">
              <a:spcBef>
                <a:spcPct val="50000"/>
              </a:spcBef>
            </a:pPr>
            <a:r>
              <a:rPr kumimoji="1" lang="zh-CN" altLang="en-US" sz="2400">
                <a:latin typeface="Times New Roman" pitchFamily="18" charset="0"/>
              </a:rPr>
              <a:t>访问控制</a:t>
            </a:r>
          </a:p>
        </p:txBody>
      </p:sp>
      <p:sp>
        <p:nvSpPr>
          <p:cNvPr id="23557" name="Text Box 12" descr="白色大理石"/>
          <p:cNvSpPr txBox="1">
            <a:spLocks noChangeArrowheads="1"/>
          </p:cNvSpPr>
          <p:nvPr/>
        </p:nvSpPr>
        <p:spPr bwMode="auto">
          <a:xfrm>
            <a:off x="4419600" y="5029200"/>
            <a:ext cx="1447800" cy="1004888"/>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基于角色</a:t>
            </a:r>
          </a:p>
          <a:p>
            <a:pPr algn="ctr" eaLnBrk="1" hangingPunct="1">
              <a:spcBef>
                <a:spcPct val="50000"/>
              </a:spcBef>
            </a:pPr>
            <a:r>
              <a:rPr kumimoji="1" lang="zh-CN" altLang="en-US" sz="2400">
                <a:latin typeface="Times New Roman" pitchFamily="18" charset="0"/>
              </a:rPr>
              <a:t>访问控制</a:t>
            </a:r>
          </a:p>
        </p:txBody>
      </p:sp>
      <p:sp>
        <p:nvSpPr>
          <p:cNvPr id="23558" name="Oval 13" descr="白色大理石"/>
          <p:cNvSpPr>
            <a:spLocks noChangeArrowheads="1"/>
          </p:cNvSpPr>
          <p:nvPr/>
        </p:nvSpPr>
        <p:spPr bwMode="auto">
          <a:xfrm>
            <a:off x="2743200" y="3429000"/>
            <a:ext cx="2514600" cy="1752600"/>
          </a:xfrm>
          <a:prstGeom prst="ellipse">
            <a:avLst/>
          </a:prstGeom>
          <a:noFill/>
          <a:ln w="57150">
            <a:solidFill>
              <a:srgbClr val="FF3300"/>
            </a:solidFill>
            <a:round/>
            <a:headEnd/>
            <a:tailEnd/>
          </a:ln>
        </p:spPr>
        <p:txBody>
          <a:bodyPr wrap="none" anchor="ctr"/>
          <a:lstStyle/>
          <a:p>
            <a:endParaRPr lang="zh-CN" altLang="en-US"/>
          </a:p>
        </p:txBody>
      </p:sp>
      <p:sp>
        <p:nvSpPr>
          <p:cNvPr id="23559" name="Oval 14" descr="白色大理石"/>
          <p:cNvSpPr>
            <a:spLocks noChangeArrowheads="1"/>
          </p:cNvSpPr>
          <p:nvPr/>
        </p:nvSpPr>
        <p:spPr bwMode="auto">
          <a:xfrm>
            <a:off x="4572000" y="3505200"/>
            <a:ext cx="2667000" cy="1600200"/>
          </a:xfrm>
          <a:prstGeom prst="ellipse">
            <a:avLst/>
          </a:prstGeom>
          <a:noFill/>
          <a:ln w="38100">
            <a:solidFill>
              <a:srgbClr val="00FFCC"/>
            </a:solidFill>
            <a:round/>
            <a:headEnd/>
            <a:tailEnd/>
          </a:ln>
        </p:spPr>
        <p:txBody>
          <a:bodyPr wrap="none" anchor="ctr"/>
          <a:lstStyle/>
          <a:p>
            <a:endParaRPr lang="zh-CN" altLang="en-US"/>
          </a:p>
        </p:txBody>
      </p:sp>
      <p:sp>
        <p:nvSpPr>
          <p:cNvPr id="23560" name="Oval 15" descr="白色大理石"/>
          <p:cNvSpPr>
            <a:spLocks noChangeArrowheads="1"/>
          </p:cNvSpPr>
          <p:nvPr/>
        </p:nvSpPr>
        <p:spPr bwMode="auto">
          <a:xfrm>
            <a:off x="3810000" y="4572000"/>
            <a:ext cx="2667000" cy="1676400"/>
          </a:xfrm>
          <a:prstGeom prst="ellipse">
            <a:avLst/>
          </a:prstGeom>
          <a:noFill/>
          <a:ln w="38100">
            <a:solidFill>
              <a:schemeClr val="tx2"/>
            </a:solidFill>
            <a:round/>
            <a:headEnd/>
            <a:tailEnd/>
          </a:ln>
        </p:spPr>
        <p:txBody>
          <a:bodyPr wrap="none" anchor="ctr"/>
          <a:lstStyle/>
          <a:p>
            <a:endParaRPr lang="zh-CN" altLang="en-US"/>
          </a:p>
        </p:txBody>
      </p:sp>
      <p:sp>
        <p:nvSpPr>
          <p:cNvPr id="23561" name="Text Box 16" descr="白色大理石"/>
          <p:cNvSpPr txBox="1">
            <a:spLocks noChangeArrowheads="1"/>
          </p:cNvSpPr>
          <p:nvPr/>
        </p:nvSpPr>
        <p:spPr bwMode="auto">
          <a:xfrm>
            <a:off x="4343400" y="2438400"/>
            <a:ext cx="1447800" cy="457200"/>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访问控制</a:t>
            </a:r>
          </a:p>
        </p:txBody>
      </p:sp>
      <p:sp>
        <p:nvSpPr>
          <p:cNvPr id="7" name="标题 6"/>
          <p:cNvSpPr>
            <a:spLocks noGrp="1"/>
          </p:cNvSpPr>
          <p:nvPr>
            <p:ph type="title"/>
          </p:nvPr>
        </p:nvSpPr>
        <p:spPr/>
        <p:txBody>
          <a:bodyPr/>
          <a:lstStyle/>
          <a:p>
            <a:r>
              <a:rPr lang="zh-CN" altLang="en-US" smtClean="0"/>
              <a:t>访问控制的一般策略</a:t>
            </a:r>
            <a:endParaRPr lang="zh-CN" altLang="en-US"/>
          </a:p>
        </p:txBody>
      </p:sp>
    </p:spTree>
    <p:extLst>
      <p:ext uri="{BB962C8B-B14F-4D97-AF65-F5344CB8AC3E}">
        <p14:creationId xmlns:p14="http://schemas.microsoft.com/office/powerpoint/2010/main" val="2522798144"/>
      </p:ext>
    </p:extLst>
  </p:cSld>
  <p:clrMapOvr>
    <a:masterClrMapping/>
  </p:clrMapOvr>
  <p:transition spd="slow">
    <p:pull/>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normAutofit/>
          </a:bodyPr>
          <a:lstStyle/>
          <a:p>
            <a:r>
              <a:rPr lang="zh-CN" altLang="en-US" smtClean="0"/>
              <a:t>客体属主自主管理对客体的访问权限</a:t>
            </a:r>
          </a:p>
          <a:p>
            <a:pPr lvl="1"/>
            <a:r>
              <a:rPr lang="zh-CN" altLang="en-US" smtClean="0"/>
              <a:t>属主自主负责赋予或回收其他主体对客体资源的访问权限</a:t>
            </a:r>
          </a:p>
          <a:p>
            <a:pPr lvl="1"/>
            <a:r>
              <a:rPr lang="zh-CN" altLang="en-US" smtClean="0"/>
              <a:t>授权主体可以直接或者间接地向其他主体</a:t>
            </a:r>
            <a:r>
              <a:rPr lang="zh-CN" altLang="en-US" smtClean="0">
                <a:solidFill>
                  <a:srgbClr val="CC0000"/>
                </a:solidFill>
              </a:rPr>
              <a:t>转让</a:t>
            </a:r>
            <a:r>
              <a:rPr lang="zh-CN" altLang="en-US" smtClean="0"/>
              <a:t>访问权</a:t>
            </a:r>
            <a:endParaRPr lang="en-US" altLang="zh-CN" smtClean="0"/>
          </a:p>
          <a:p>
            <a:pPr eaLnBrk="1" hangingPunct="1"/>
            <a:r>
              <a:rPr lang="en-US" altLang="zh-CN" smtClean="0"/>
              <a:t>Linux</a:t>
            </a:r>
            <a:r>
              <a:rPr lang="zh-CN" altLang="en-US" smtClean="0"/>
              <a:t>权限管理</a:t>
            </a:r>
            <a:endParaRPr lang="en-US" altLang="zh-CN" smtClean="0"/>
          </a:p>
          <a:p>
            <a:pPr lvl="1"/>
            <a:r>
              <a:rPr lang="en-US" altLang="zh-CN" smtClean="0"/>
              <a:t>-</a:t>
            </a:r>
            <a:r>
              <a:rPr lang="en-US" altLang="zh-CN" u="sng" smtClean="0"/>
              <a:t>rwx</a:t>
            </a:r>
            <a:r>
              <a:rPr lang="en-US" altLang="zh-CN" smtClean="0"/>
              <a:t> </a:t>
            </a:r>
            <a:r>
              <a:rPr lang="en-US" altLang="zh-CN" u="sng" smtClean="0"/>
              <a:t>r-x</a:t>
            </a:r>
            <a:r>
              <a:rPr lang="en-US" altLang="zh-CN" smtClean="0"/>
              <a:t> </a:t>
            </a:r>
            <a:r>
              <a:rPr lang="en-US" altLang="zh-CN" u="sng" smtClean="0"/>
              <a:t>r-x</a:t>
            </a:r>
          </a:p>
          <a:p>
            <a:pPr lvl="1"/>
            <a:r>
              <a:rPr lang="zh-CN" altLang="en-US" smtClean="0"/>
              <a:t>   主   组 其它</a:t>
            </a:r>
            <a:endParaRPr lang="en-US" altLang="zh-CN" smtClean="0"/>
          </a:p>
          <a:p>
            <a:pPr eaLnBrk="1" hangingPunct="1"/>
            <a:r>
              <a:rPr lang="en-US" altLang="zh-CN" smtClean="0"/>
              <a:t>chmod,chown</a:t>
            </a:r>
            <a:endParaRPr lang="zh-CN" altLang="en-US" smtClean="0"/>
          </a:p>
        </p:txBody>
      </p:sp>
      <p:sp>
        <p:nvSpPr>
          <p:cNvPr id="94210" name="Rectangle 2"/>
          <p:cNvSpPr>
            <a:spLocks noGrp="1" noChangeArrowheads="1"/>
          </p:cNvSpPr>
          <p:nvPr>
            <p:ph type="title"/>
          </p:nvPr>
        </p:nvSpPr>
        <p:spPr/>
        <p:txBody>
          <a:bodyPr/>
          <a:lstStyle/>
          <a:p>
            <a:pPr eaLnBrk="1" fontAlgn="auto" hangingPunct="1">
              <a:spcAft>
                <a:spcPts val="0"/>
              </a:spcAft>
              <a:defRPr/>
            </a:pPr>
            <a:r>
              <a:rPr lang="zh-CN" altLang="en-US"/>
              <a:t>自主访问</a:t>
            </a:r>
            <a:r>
              <a:rPr lang="zh-CN" altLang="en-US" smtClean="0"/>
              <a:t>控制（</a:t>
            </a:r>
            <a:r>
              <a:rPr lang="en-US" altLang="zh-CN" smtClean="0"/>
              <a:t>DAC</a:t>
            </a:r>
            <a:r>
              <a:rPr lang="zh-CN" altLang="en-US" smtClean="0"/>
              <a:t>）模型</a:t>
            </a:r>
            <a:endParaRPr lang="zh-CN" altLang="en-US"/>
          </a:p>
        </p:txBody>
      </p:sp>
    </p:spTree>
    <p:extLst>
      <p:ext uri="{BB962C8B-B14F-4D97-AF65-F5344CB8AC3E}">
        <p14:creationId xmlns:p14="http://schemas.microsoft.com/office/powerpoint/2010/main" val="4109263491"/>
      </p:ext>
    </p:extLst>
  </p:cSld>
  <p:clrMapOvr>
    <a:masterClrMapping/>
  </p:clrMapOvr>
  <p:transition spd="slow">
    <p:pull/>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57200" y="1481138"/>
            <a:ext cx="8229600" cy="3376612"/>
          </a:xfrm>
        </p:spPr>
        <p:txBody>
          <a:bodyPr>
            <a:normAutofit fontScale="92500"/>
          </a:bodyPr>
          <a:lstStyle/>
          <a:p>
            <a:pPr>
              <a:defRPr/>
            </a:pPr>
            <a:r>
              <a:rPr lang="zh-CN" altLang="en-US"/>
              <a:t>每个主体和客体分配一个固定的安全级别，只有系统管理员才可以</a:t>
            </a:r>
            <a:r>
              <a:rPr lang="zh-CN" altLang="en-US" smtClean="0"/>
              <a:t>修改</a:t>
            </a:r>
            <a:endParaRPr lang="en-US" altLang="zh-CN" b="1" smtClean="0"/>
          </a:p>
          <a:p>
            <a:pPr lvl="1">
              <a:defRPr/>
            </a:pPr>
            <a:r>
              <a:rPr lang="zh-CN" altLang="en-US" smtClean="0"/>
              <a:t>用户：可信任级别</a:t>
            </a:r>
            <a:endParaRPr lang="en-US" altLang="zh-CN" smtClean="0"/>
          </a:p>
          <a:p>
            <a:pPr lvl="1">
              <a:defRPr/>
            </a:pPr>
            <a:r>
              <a:rPr lang="zh-CN" altLang="en-US" smtClean="0"/>
              <a:t>信息：敏感程度</a:t>
            </a:r>
            <a:endParaRPr lang="en-US" altLang="zh-CN" smtClean="0"/>
          </a:p>
          <a:p>
            <a:pPr lvl="1">
              <a:defRPr/>
            </a:pPr>
            <a:r>
              <a:rPr lang="zh-CN" altLang="en-US" smtClean="0"/>
              <a:t>绝密、机密、秘密、无密</a:t>
            </a:r>
            <a:endParaRPr lang="en-US" altLang="zh-CN" smtClean="0"/>
          </a:p>
          <a:p>
            <a:pPr eaLnBrk="1" hangingPunct="1">
              <a:defRPr/>
            </a:pPr>
            <a:r>
              <a:rPr lang="zh-CN" altLang="en-US" smtClean="0"/>
              <a:t>依据主体和客体的安全级别决定是否允许访问</a:t>
            </a:r>
            <a:endParaRPr lang="en-US" altLang="zh-CN" smtClean="0"/>
          </a:p>
          <a:p>
            <a:pPr eaLnBrk="1" hangingPunct="1">
              <a:defRPr/>
            </a:pPr>
            <a:r>
              <a:rPr lang="zh-CN" altLang="en-US" smtClean="0"/>
              <a:t>主要用于多层次安全级别的军事应用中</a:t>
            </a:r>
          </a:p>
        </p:txBody>
      </p:sp>
      <p:sp>
        <p:nvSpPr>
          <p:cNvPr id="82946" name="Rectangle 2"/>
          <p:cNvSpPr>
            <a:spLocks noGrp="1" noChangeArrowheads="1"/>
          </p:cNvSpPr>
          <p:nvPr>
            <p:ph type="title"/>
          </p:nvPr>
        </p:nvSpPr>
        <p:spPr/>
        <p:txBody>
          <a:bodyPr/>
          <a:lstStyle/>
          <a:p>
            <a:pPr eaLnBrk="1" fontAlgn="auto" hangingPunct="1">
              <a:spcAft>
                <a:spcPts val="0"/>
              </a:spcAft>
              <a:defRPr/>
            </a:pPr>
            <a:r>
              <a:rPr lang="zh-CN" altLang="en-US"/>
              <a:t>强制访问控制模型</a:t>
            </a:r>
          </a:p>
        </p:txBody>
      </p:sp>
      <p:pic>
        <p:nvPicPr>
          <p:cNvPr id="26628" name="Picture 4" descr="200712318112321677801"/>
          <p:cNvPicPr>
            <a:picLocks noChangeAspect="1" noChangeArrowheads="1"/>
          </p:cNvPicPr>
          <p:nvPr/>
        </p:nvPicPr>
        <p:blipFill>
          <a:blip r:embed="rId2"/>
          <a:srcRect/>
          <a:stretch>
            <a:fillRect/>
          </a:stretch>
        </p:blipFill>
        <p:spPr bwMode="auto">
          <a:xfrm>
            <a:off x="642938" y="4841875"/>
            <a:ext cx="7634287" cy="2016125"/>
          </a:xfrm>
          <a:prstGeom prst="rect">
            <a:avLst/>
          </a:prstGeom>
          <a:noFill/>
          <a:ln w="9525">
            <a:noFill/>
            <a:miter lim="800000"/>
            <a:headEnd/>
            <a:tailEnd/>
          </a:ln>
        </p:spPr>
      </p:pic>
    </p:spTree>
    <p:extLst>
      <p:ext uri="{BB962C8B-B14F-4D97-AF65-F5344CB8AC3E}">
        <p14:creationId xmlns:p14="http://schemas.microsoft.com/office/powerpoint/2010/main" val="1154141239"/>
      </p:ext>
    </p:extLst>
  </p:cSld>
  <p:clrMapOvr>
    <a:masterClrMapping/>
  </p:clrMapOvr>
  <p:transition spd="slow">
    <p:pull/>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457200" y="1481329"/>
            <a:ext cx="8229600" cy="1660036"/>
          </a:xfrm>
        </p:spPr>
        <p:txBody>
          <a:bodyPr>
            <a:normAutofit fontScale="92500" lnSpcReduction="20000"/>
          </a:bodyPr>
          <a:lstStyle/>
          <a:p>
            <a:r>
              <a:rPr lang="zh-CN" altLang="en-US" smtClean="0"/>
              <a:t>依据主体和客体的安全级别，</a:t>
            </a:r>
            <a:r>
              <a:rPr lang="en-US" altLang="zh-CN" smtClean="0"/>
              <a:t>MAC</a:t>
            </a:r>
            <a:r>
              <a:rPr lang="zh-CN" altLang="en-US" smtClean="0"/>
              <a:t>中主体对客体的访问有四种方式：</a:t>
            </a:r>
            <a:endParaRPr lang="en-US" altLang="zh-CN" smtClean="0"/>
          </a:p>
          <a:p>
            <a:pPr lvl="1"/>
            <a:r>
              <a:rPr lang="zh-CN" altLang="en-US"/>
              <a:t>下</a:t>
            </a:r>
            <a:r>
              <a:rPr lang="zh-CN" altLang="en-US" smtClean="0"/>
              <a:t>读</a:t>
            </a:r>
            <a:r>
              <a:rPr lang="en-US" altLang="zh-CN" smtClean="0"/>
              <a:t>/</a:t>
            </a:r>
            <a:r>
              <a:rPr lang="zh-CN" altLang="en-US" smtClean="0"/>
              <a:t>上写</a:t>
            </a:r>
            <a:endParaRPr lang="en-US" altLang="zh-CN" smtClean="0"/>
          </a:p>
          <a:p>
            <a:pPr lvl="1"/>
            <a:r>
              <a:rPr lang="zh-CN" altLang="en-US"/>
              <a:t>上</a:t>
            </a:r>
            <a:r>
              <a:rPr lang="zh-CN" altLang="en-US" smtClean="0"/>
              <a:t>读</a:t>
            </a:r>
            <a:r>
              <a:rPr lang="en-US" altLang="zh-CN" smtClean="0"/>
              <a:t>/</a:t>
            </a:r>
            <a:r>
              <a:rPr lang="zh-CN" altLang="en-US" smtClean="0"/>
              <a:t>下写</a:t>
            </a:r>
          </a:p>
        </p:txBody>
      </p:sp>
      <p:sp>
        <p:nvSpPr>
          <p:cNvPr id="83970" name="Rectangle 2"/>
          <p:cNvSpPr>
            <a:spLocks noGrp="1" noChangeArrowheads="1"/>
          </p:cNvSpPr>
          <p:nvPr>
            <p:ph type="title"/>
          </p:nvPr>
        </p:nvSpPr>
        <p:spPr/>
        <p:txBody>
          <a:bodyPr/>
          <a:lstStyle/>
          <a:p>
            <a:r>
              <a:rPr lang="zh-CN" altLang="en-US" smtClean="0"/>
              <a:t>强制访问控制</a:t>
            </a:r>
            <a:endParaRPr lang="zh-CN" altLang="en-US"/>
          </a:p>
        </p:txBody>
      </p:sp>
      <p:grpSp>
        <p:nvGrpSpPr>
          <p:cNvPr id="6" name="Group 9"/>
          <p:cNvGrpSpPr>
            <a:grpSpLocks/>
          </p:cNvGrpSpPr>
          <p:nvPr/>
        </p:nvGrpSpPr>
        <p:grpSpPr bwMode="auto">
          <a:xfrm>
            <a:off x="3708400" y="3068339"/>
            <a:ext cx="1511300" cy="3384550"/>
            <a:chOff x="1837" y="1298"/>
            <a:chExt cx="952" cy="2132"/>
          </a:xfrm>
        </p:grpSpPr>
        <p:sp>
          <p:nvSpPr>
            <p:cNvPr id="7" name="Rectangle 4"/>
            <p:cNvSpPr>
              <a:spLocks noChangeArrowheads="1"/>
            </p:cNvSpPr>
            <p:nvPr/>
          </p:nvSpPr>
          <p:spPr bwMode="auto">
            <a:xfrm>
              <a:off x="1837" y="1298"/>
              <a:ext cx="952" cy="3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绝密级</a:t>
              </a:r>
            </a:p>
          </p:txBody>
        </p:sp>
        <p:sp>
          <p:nvSpPr>
            <p:cNvPr id="8" name="Rectangle 6"/>
            <p:cNvSpPr>
              <a:spLocks noChangeArrowheads="1"/>
            </p:cNvSpPr>
            <p:nvPr/>
          </p:nvSpPr>
          <p:spPr bwMode="auto">
            <a:xfrm>
              <a:off x="1837" y="1888"/>
              <a:ext cx="952" cy="3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机密级</a:t>
              </a:r>
            </a:p>
          </p:txBody>
        </p:sp>
        <p:sp>
          <p:nvSpPr>
            <p:cNvPr id="9" name="Rectangle 7"/>
            <p:cNvSpPr>
              <a:spLocks noChangeArrowheads="1"/>
            </p:cNvSpPr>
            <p:nvPr/>
          </p:nvSpPr>
          <p:spPr bwMode="auto">
            <a:xfrm>
              <a:off x="1837" y="2478"/>
              <a:ext cx="952" cy="3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秘密级</a:t>
              </a:r>
            </a:p>
          </p:txBody>
        </p:sp>
        <p:sp>
          <p:nvSpPr>
            <p:cNvPr id="10" name="Rectangle 8"/>
            <p:cNvSpPr>
              <a:spLocks noChangeArrowheads="1"/>
            </p:cNvSpPr>
            <p:nvPr/>
          </p:nvSpPr>
          <p:spPr bwMode="auto">
            <a:xfrm>
              <a:off x="1837" y="3067"/>
              <a:ext cx="952" cy="3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无密级</a:t>
              </a:r>
            </a:p>
          </p:txBody>
        </p:sp>
      </p:grpSp>
      <p:grpSp>
        <p:nvGrpSpPr>
          <p:cNvPr id="11" name="Group 20"/>
          <p:cNvGrpSpPr>
            <a:grpSpLocks/>
          </p:cNvGrpSpPr>
          <p:nvPr/>
        </p:nvGrpSpPr>
        <p:grpSpPr bwMode="auto">
          <a:xfrm>
            <a:off x="1835794" y="2924944"/>
            <a:ext cx="1857375" cy="3455988"/>
            <a:chOff x="1066" y="1344"/>
            <a:chExt cx="1170" cy="2177"/>
          </a:xfrm>
          <a:solidFill>
            <a:schemeClr val="bg1"/>
          </a:solidFill>
        </p:grpSpPr>
        <p:sp>
          <p:nvSpPr>
            <p:cNvPr id="12" name="Line 10"/>
            <p:cNvSpPr>
              <a:spLocks noChangeShapeType="1"/>
            </p:cNvSpPr>
            <p:nvPr/>
          </p:nvSpPr>
          <p:spPr bwMode="auto">
            <a:xfrm flipV="1">
              <a:off x="1474" y="1344"/>
              <a:ext cx="0" cy="2177"/>
            </a:xfrm>
            <a:prstGeom prst="line">
              <a:avLst/>
            </a:prstGeom>
            <a:grpFill/>
            <a:ln w="50800">
              <a:solidFill>
                <a:schemeClr val="tx1"/>
              </a:solidFill>
              <a:prstDash val="dash"/>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1882" y="1434"/>
              <a:ext cx="0" cy="2087"/>
            </a:xfrm>
            <a:prstGeom prst="line">
              <a:avLst/>
            </a:prstGeom>
            <a:grpFill/>
            <a:ln w="50800">
              <a:solidFill>
                <a:srgbClr val="FF0000"/>
              </a:solidFill>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2"/>
            <p:cNvSpPr txBox="1">
              <a:spLocks noChangeArrowheads="1"/>
            </p:cNvSpPr>
            <p:nvPr/>
          </p:nvSpPr>
          <p:spPr bwMode="auto">
            <a:xfrm>
              <a:off x="1928" y="160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写</a:t>
              </a:r>
            </a:p>
          </p:txBody>
        </p:sp>
        <p:sp>
          <p:nvSpPr>
            <p:cNvPr id="15" name="Text Box 13"/>
            <p:cNvSpPr txBox="1">
              <a:spLocks noChangeArrowheads="1"/>
            </p:cNvSpPr>
            <p:nvPr/>
          </p:nvSpPr>
          <p:spPr bwMode="auto">
            <a:xfrm>
              <a:off x="1066" y="301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读</a:t>
              </a:r>
            </a:p>
          </p:txBody>
        </p:sp>
      </p:grpSp>
      <p:grpSp>
        <p:nvGrpSpPr>
          <p:cNvPr id="17" name="Group 21"/>
          <p:cNvGrpSpPr>
            <a:grpSpLocks/>
          </p:cNvGrpSpPr>
          <p:nvPr/>
        </p:nvGrpSpPr>
        <p:grpSpPr bwMode="auto">
          <a:xfrm>
            <a:off x="5508624" y="2997969"/>
            <a:ext cx="1857375" cy="3527426"/>
            <a:chOff x="3470" y="1344"/>
            <a:chExt cx="1170" cy="2222"/>
          </a:xfrm>
        </p:grpSpPr>
        <p:sp>
          <p:nvSpPr>
            <p:cNvPr id="18" name="Line 15"/>
            <p:cNvSpPr>
              <a:spLocks noChangeShapeType="1"/>
            </p:cNvSpPr>
            <p:nvPr/>
          </p:nvSpPr>
          <p:spPr bwMode="auto">
            <a:xfrm flipV="1">
              <a:off x="3809" y="1434"/>
              <a:ext cx="0" cy="2041"/>
            </a:xfrm>
            <a:prstGeom prst="line">
              <a:avLst/>
            </a:prstGeom>
            <a:noFill/>
            <a:ln w="50800">
              <a:solidFill>
                <a:srgbClr val="FF3300"/>
              </a:solidFill>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6"/>
            <p:cNvSpPr>
              <a:spLocks noChangeShapeType="1"/>
            </p:cNvSpPr>
            <p:nvPr/>
          </p:nvSpPr>
          <p:spPr bwMode="auto">
            <a:xfrm>
              <a:off x="4217" y="1389"/>
              <a:ext cx="0" cy="2177"/>
            </a:xfrm>
            <a:prstGeom prst="line">
              <a:avLst/>
            </a:prstGeom>
            <a:noFill/>
            <a:ln w="50800">
              <a:solidFill>
                <a:schemeClr val="tx1"/>
              </a:solidFill>
              <a:prstDash val="dash"/>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7"/>
            <p:cNvSpPr txBox="1">
              <a:spLocks noChangeArrowheads="1"/>
            </p:cNvSpPr>
            <p:nvPr/>
          </p:nvSpPr>
          <p:spPr bwMode="auto">
            <a:xfrm>
              <a:off x="3470" y="288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写</a:t>
              </a:r>
            </a:p>
          </p:txBody>
        </p:sp>
        <p:sp>
          <p:nvSpPr>
            <p:cNvPr id="21" name="Text Box 18"/>
            <p:cNvSpPr txBox="1">
              <a:spLocks noChangeArrowheads="1"/>
            </p:cNvSpPr>
            <p:nvPr/>
          </p:nvSpPr>
          <p:spPr bwMode="auto">
            <a:xfrm>
              <a:off x="4332" y="134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读</a:t>
              </a:r>
            </a:p>
          </p:txBody>
        </p:sp>
      </p:grpSp>
      <p:sp>
        <p:nvSpPr>
          <p:cNvPr id="23" name="Text Box 20"/>
          <p:cNvSpPr txBox="1">
            <a:spLocks noChangeArrowheads="1"/>
          </p:cNvSpPr>
          <p:nvPr/>
        </p:nvSpPr>
        <p:spPr bwMode="auto">
          <a:xfrm>
            <a:off x="2699792" y="2353357"/>
            <a:ext cx="6238850" cy="461665"/>
          </a:xfrm>
          <a:prstGeom prst="rect">
            <a:avLst/>
          </a:prstGeom>
          <a:solidFill>
            <a:srgbClr val="FFFF00"/>
          </a:solidFill>
          <a:ln w="9525">
            <a:noFill/>
            <a:miter lim="800000"/>
            <a:headEnd/>
            <a:tailEnd/>
          </a:ln>
        </p:spPr>
        <p:txBody>
          <a:bodyPr wrap="square">
            <a:spAutoFit/>
          </a:bodyPr>
          <a:lstStyle/>
          <a:p>
            <a:pPr eaLnBrk="1" hangingPunct="1">
              <a:spcBef>
                <a:spcPct val="50000"/>
              </a:spcBef>
            </a:pPr>
            <a:r>
              <a:rPr kumimoji="1" lang="zh-CN" altLang="en-US" sz="2400" b="1" smtClean="0">
                <a:solidFill>
                  <a:srgbClr val="000066"/>
                </a:solidFill>
                <a:latin typeface="Times New Roman" pitchFamily="18" charset="0"/>
              </a:rPr>
              <a:t>读</a:t>
            </a:r>
            <a:r>
              <a:rPr kumimoji="1" lang="en-US" altLang="zh-CN" sz="2400" b="1" smtClean="0">
                <a:solidFill>
                  <a:srgbClr val="000066"/>
                </a:solidFill>
                <a:latin typeface="Times New Roman" pitchFamily="18" charset="0"/>
              </a:rPr>
              <a:t>/</a:t>
            </a:r>
            <a:r>
              <a:rPr kumimoji="1" lang="zh-CN" altLang="en-US" sz="2400" b="1" smtClean="0">
                <a:solidFill>
                  <a:srgbClr val="000066"/>
                </a:solidFill>
                <a:latin typeface="Times New Roman" pitchFamily="18" charset="0"/>
              </a:rPr>
              <a:t>写代表信息流动方向，如“生产者</a:t>
            </a:r>
            <a:r>
              <a:rPr kumimoji="1" lang="en-US" altLang="zh-CN" sz="2400" b="1" smtClean="0">
                <a:solidFill>
                  <a:srgbClr val="000066"/>
                </a:solidFill>
                <a:latin typeface="Times New Roman" pitchFamily="18" charset="0"/>
              </a:rPr>
              <a:t>/</a:t>
            </a:r>
            <a:r>
              <a:rPr kumimoji="1" lang="zh-CN" altLang="en-US" sz="2400" b="1" smtClean="0">
                <a:solidFill>
                  <a:srgbClr val="000066"/>
                </a:solidFill>
                <a:latin typeface="Times New Roman" pitchFamily="18" charset="0"/>
              </a:rPr>
              <a:t>消费者”</a:t>
            </a:r>
            <a:endParaRPr kumimoji="1" lang="zh-CN" altLang="en-US" sz="2400" b="1" dirty="0">
              <a:solidFill>
                <a:srgbClr val="000066"/>
              </a:solidFill>
              <a:latin typeface="Times New Roman" pitchFamily="18" charset="0"/>
            </a:endParaRPr>
          </a:p>
        </p:txBody>
      </p:sp>
      <p:sp>
        <p:nvSpPr>
          <p:cNvPr id="22" name="Text Box 20"/>
          <p:cNvSpPr txBox="1">
            <a:spLocks noChangeArrowheads="1"/>
          </p:cNvSpPr>
          <p:nvPr/>
        </p:nvSpPr>
        <p:spPr bwMode="auto">
          <a:xfrm>
            <a:off x="872713" y="6216898"/>
            <a:ext cx="6238850" cy="461665"/>
          </a:xfrm>
          <a:prstGeom prst="rect">
            <a:avLst/>
          </a:prstGeom>
          <a:solidFill>
            <a:srgbClr val="FFFF00"/>
          </a:solidFill>
          <a:ln w="9525">
            <a:noFill/>
            <a:miter lim="800000"/>
            <a:headEnd/>
            <a:tailEnd/>
          </a:ln>
        </p:spPr>
        <p:txBody>
          <a:bodyPr wrap="square">
            <a:spAutoFit/>
          </a:bodyPr>
          <a:lstStyle/>
          <a:p>
            <a:pPr eaLnBrk="1" hangingPunct="1">
              <a:spcBef>
                <a:spcPct val="50000"/>
              </a:spcBef>
            </a:pPr>
            <a:r>
              <a:rPr kumimoji="1" lang="zh-CN" altLang="en-US" sz="2400" b="1" smtClean="0">
                <a:solidFill>
                  <a:srgbClr val="000066"/>
                </a:solidFill>
                <a:latin typeface="Times New Roman" pitchFamily="18" charset="0"/>
              </a:rPr>
              <a:t>“上</a:t>
            </a:r>
            <a:r>
              <a:rPr kumimoji="1" lang="en-US" altLang="zh-CN" sz="2400" b="1" smtClean="0">
                <a:solidFill>
                  <a:srgbClr val="000066"/>
                </a:solidFill>
                <a:latin typeface="Times New Roman" pitchFamily="18" charset="0"/>
              </a:rPr>
              <a:t>/</a:t>
            </a:r>
            <a:r>
              <a:rPr kumimoji="1" lang="zh-CN" altLang="en-US" sz="2400" b="1" smtClean="0">
                <a:solidFill>
                  <a:srgbClr val="000066"/>
                </a:solidFill>
                <a:latin typeface="Times New Roman" pitchFamily="18" charset="0"/>
              </a:rPr>
              <a:t>下”：方向，有些资料反过来表达</a:t>
            </a:r>
            <a:endParaRPr kumimoji="1" lang="zh-CN" altLang="en-US" sz="2400" b="1" dirty="0">
              <a:solidFill>
                <a:srgbClr val="000066"/>
              </a:solidFill>
              <a:latin typeface="Times New Roman" pitchFamily="18" charset="0"/>
            </a:endParaRPr>
          </a:p>
        </p:txBody>
      </p:sp>
    </p:spTree>
    <p:extLst>
      <p:ext uri="{BB962C8B-B14F-4D97-AF65-F5344CB8AC3E}">
        <p14:creationId xmlns:p14="http://schemas.microsoft.com/office/powerpoint/2010/main" val="70511395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7"/>
          <p:cNvSpPr>
            <a:spLocks noGrp="1" noChangeArrowheads="1"/>
          </p:cNvSpPr>
          <p:nvPr>
            <p:ph idx="1"/>
          </p:nvPr>
        </p:nvSpPr>
        <p:spPr/>
        <p:txBody>
          <a:bodyPr>
            <a:normAutofit/>
          </a:bodyPr>
          <a:lstStyle/>
          <a:p>
            <a:pPr eaLnBrk="1" hangingPunct="1"/>
            <a:r>
              <a:rPr lang="zh-CN" altLang="en-US" smtClean="0"/>
              <a:t>从信息流动的角度</a:t>
            </a:r>
            <a:endParaRPr lang="en-US" altLang="zh-CN" smtClean="0"/>
          </a:p>
          <a:p>
            <a:pPr lvl="1"/>
            <a:r>
              <a:rPr lang="zh-CN" altLang="en-US" smtClean="0"/>
              <a:t>中断、截取、修改、捏造</a:t>
            </a:r>
            <a:endParaRPr lang="en-US" altLang="zh-CN" smtClean="0"/>
          </a:p>
          <a:p>
            <a:pPr eaLnBrk="1" hangingPunct="1"/>
            <a:r>
              <a:rPr lang="zh-CN" altLang="en-US" smtClean="0"/>
              <a:t>从威胁的来源看可分为</a:t>
            </a:r>
            <a:endParaRPr lang="en-US" altLang="zh-CN" smtClean="0"/>
          </a:p>
          <a:p>
            <a:pPr lvl="1" eaLnBrk="1" hangingPunct="1"/>
            <a:r>
              <a:rPr lang="zh-CN" altLang="en-US" smtClean="0"/>
              <a:t>内部威胁和外部威胁 。</a:t>
            </a:r>
            <a:endParaRPr lang="en-US" altLang="zh-CN" smtClean="0"/>
          </a:p>
          <a:p>
            <a:pPr lvl="1" eaLnBrk="1" hangingPunct="1"/>
            <a:r>
              <a:rPr lang="zh-CN" altLang="en-US" smtClean="0"/>
              <a:t>自然和人为两类。</a:t>
            </a:r>
          </a:p>
          <a:p>
            <a:pPr eaLnBrk="1" hangingPunct="1"/>
            <a:r>
              <a:rPr lang="zh-CN" altLang="en-US" smtClean="0"/>
              <a:t>从攻击者的行为上看可以分成</a:t>
            </a:r>
            <a:endParaRPr lang="en-US" altLang="zh-CN" smtClean="0"/>
          </a:p>
          <a:p>
            <a:pPr lvl="1" eaLnBrk="1" hangingPunct="1"/>
            <a:r>
              <a:rPr lang="zh-CN" altLang="en-US" smtClean="0"/>
              <a:t>主动威胁和被动威胁</a:t>
            </a:r>
          </a:p>
          <a:p>
            <a:pPr eaLnBrk="1" hangingPunct="1"/>
            <a:r>
              <a:rPr lang="zh-CN" altLang="en-US" smtClean="0"/>
              <a:t>从威胁的动机上看分为</a:t>
            </a:r>
            <a:endParaRPr lang="en-US" altLang="zh-CN" smtClean="0"/>
          </a:p>
          <a:p>
            <a:pPr lvl="1" eaLnBrk="1" hangingPunct="1"/>
            <a:r>
              <a:rPr lang="zh-CN" altLang="en-US" smtClean="0"/>
              <a:t>偶发性威胁与故意性威胁</a:t>
            </a:r>
          </a:p>
          <a:p>
            <a:pPr lvl="2" eaLnBrk="1" hangingPunct="1">
              <a:lnSpc>
                <a:spcPct val="80000"/>
              </a:lnSpc>
            </a:pPr>
            <a:endParaRPr lang="zh-CN" altLang="en-US" sz="2800" smtClean="0"/>
          </a:p>
        </p:txBody>
      </p:sp>
      <p:sp>
        <p:nvSpPr>
          <p:cNvPr id="43011" name="Rectangle 1026"/>
          <p:cNvSpPr>
            <a:spLocks noGrp="1" noChangeArrowheads="1"/>
          </p:cNvSpPr>
          <p:nvPr>
            <p:ph type="title"/>
          </p:nvPr>
        </p:nvSpPr>
        <p:spPr/>
        <p:txBody>
          <a:bodyPr/>
          <a:lstStyle/>
          <a:p>
            <a:pPr eaLnBrk="1" fontAlgn="auto" hangingPunct="1">
              <a:spcAft>
                <a:spcPts val="0"/>
              </a:spcAft>
              <a:defRPr/>
            </a:pPr>
            <a:r>
              <a:rPr lang="zh-CN" altLang="en-US" smtClean="0"/>
              <a:t>安全威胁分类 </a:t>
            </a:r>
          </a:p>
        </p:txBody>
      </p:sp>
    </p:spTree>
    <p:extLst>
      <p:ext uri="{BB962C8B-B14F-4D97-AF65-F5344CB8AC3E}">
        <p14:creationId xmlns:p14="http://schemas.microsoft.com/office/powerpoint/2010/main" val="2720850828"/>
      </p:ext>
    </p:extLst>
  </p:cSld>
  <p:clrMapOvr>
    <a:masterClrMapping/>
  </p:clrMapOvr>
  <p:transition spd="slow">
    <p:pull/>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normAutofit/>
          </a:bodyPr>
          <a:lstStyle/>
          <a:p>
            <a:r>
              <a:rPr lang="zh-CN" altLang="en-US" dirty="0" smtClean="0"/>
              <a:t>向下读（</a:t>
            </a:r>
            <a:r>
              <a:rPr lang="en-US" altLang="zh-CN" dirty="0" smtClean="0"/>
              <a:t>Read Down</a:t>
            </a:r>
            <a:r>
              <a:rPr lang="zh-CN" altLang="en-US" dirty="0" smtClean="0"/>
              <a:t>，</a:t>
            </a:r>
            <a:r>
              <a:rPr lang="en-US" altLang="zh-CN" dirty="0" err="1" smtClean="0"/>
              <a:t>rd</a:t>
            </a:r>
            <a:r>
              <a:rPr lang="zh-CN" altLang="en-US" dirty="0" smtClean="0"/>
              <a:t>）</a:t>
            </a:r>
          </a:p>
          <a:p>
            <a:pPr lvl="1"/>
            <a:r>
              <a:rPr lang="zh-CN" altLang="en-US" dirty="0" smtClean="0"/>
              <a:t>主体高于客体时允许读</a:t>
            </a:r>
            <a:endParaRPr lang="en-US" altLang="zh-CN" dirty="0" smtClean="0"/>
          </a:p>
          <a:p>
            <a:pPr lvl="1"/>
            <a:r>
              <a:rPr lang="zh-CN" altLang="en-US" dirty="0" smtClean="0"/>
              <a:t>低级别用户不能读高敏感度的信息</a:t>
            </a:r>
          </a:p>
          <a:p>
            <a:r>
              <a:rPr lang="zh-CN" altLang="en-US" dirty="0" smtClean="0"/>
              <a:t>向上写（</a:t>
            </a:r>
            <a:r>
              <a:rPr lang="en-US" altLang="zh-CN" dirty="0" smtClean="0"/>
              <a:t>Write Up</a:t>
            </a:r>
            <a:r>
              <a:rPr lang="zh-CN" altLang="en-US" dirty="0" smtClean="0"/>
              <a:t>，</a:t>
            </a:r>
            <a:r>
              <a:rPr lang="en-US" altLang="zh-CN" dirty="0" err="1" smtClean="0"/>
              <a:t>wr</a:t>
            </a:r>
            <a:r>
              <a:rPr lang="zh-CN" altLang="en-US" dirty="0" smtClean="0"/>
              <a:t>）</a:t>
            </a:r>
          </a:p>
          <a:p>
            <a:pPr lvl="1"/>
            <a:r>
              <a:rPr lang="zh-CN" altLang="en-US" dirty="0" smtClean="0"/>
              <a:t>主体低于客体时允许写</a:t>
            </a:r>
            <a:endParaRPr lang="en-US" altLang="zh-CN" dirty="0" smtClean="0"/>
          </a:p>
          <a:p>
            <a:pPr lvl="1"/>
            <a:r>
              <a:rPr lang="zh-CN" altLang="en-US" dirty="0" smtClean="0"/>
              <a:t>不允许高敏感度的信息写入低敏感度区域</a:t>
            </a:r>
            <a:endParaRPr lang="en-US" altLang="zh-CN" dirty="0" smtClean="0"/>
          </a:p>
          <a:p>
            <a:r>
              <a:rPr lang="zh-CN" altLang="en-US" dirty="0" smtClean="0"/>
              <a:t>保证数据机密性</a:t>
            </a:r>
          </a:p>
          <a:p>
            <a:pPr lvl="1"/>
            <a:r>
              <a:rPr lang="zh-CN" altLang="en-US" dirty="0" smtClean="0"/>
              <a:t>信息流只能从低级别流向高级别</a:t>
            </a:r>
            <a:endParaRPr lang="en-US" altLang="zh-CN" dirty="0" smtClean="0"/>
          </a:p>
          <a:p>
            <a:pPr lvl="1"/>
            <a:r>
              <a:rPr lang="zh-CN" altLang="en-US" dirty="0" smtClean="0"/>
              <a:t>如，下级向上级汇报工作或情况</a:t>
            </a:r>
            <a:endParaRPr lang="zh-CN" altLang="en-US" dirty="0"/>
          </a:p>
          <a:p>
            <a:pPr lvl="1"/>
            <a:endParaRPr lang="en-US" altLang="zh-CN" dirty="0" smtClean="0"/>
          </a:p>
        </p:txBody>
      </p:sp>
      <p:sp>
        <p:nvSpPr>
          <p:cNvPr id="83970" name="Rectangle 2"/>
          <p:cNvSpPr>
            <a:spLocks noGrp="1" noChangeArrowheads="1"/>
          </p:cNvSpPr>
          <p:nvPr>
            <p:ph type="title"/>
          </p:nvPr>
        </p:nvSpPr>
        <p:spPr/>
        <p:txBody>
          <a:bodyPr>
            <a:normAutofit/>
          </a:bodyPr>
          <a:lstStyle/>
          <a:p>
            <a:r>
              <a:rPr lang="zh-CN" altLang="en-US" smtClean="0"/>
              <a:t>强制</a:t>
            </a:r>
            <a:r>
              <a:rPr lang="zh-CN" altLang="en-US"/>
              <a:t>访问</a:t>
            </a:r>
            <a:r>
              <a:rPr lang="zh-CN" altLang="en-US" smtClean="0"/>
              <a:t>控制</a:t>
            </a:r>
            <a:r>
              <a:rPr lang="en-US" altLang="zh-CN"/>
              <a:t>——</a:t>
            </a:r>
            <a:r>
              <a:rPr lang="zh-CN" altLang="en-US" smtClean="0"/>
              <a:t>下</a:t>
            </a:r>
            <a:r>
              <a:rPr lang="zh-CN" altLang="en-US"/>
              <a:t>读</a:t>
            </a:r>
            <a:r>
              <a:rPr lang="en-US" altLang="zh-CN"/>
              <a:t>/</a:t>
            </a:r>
            <a:r>
              <a:rPr lang="zh-CN" altLang="en-US"/>
              <a:t>上</a:t>
            </a:r>
            <a:r>
              <a:rPr lang="zh-CN" altLang="en-US" smtClean="0"/>
              <a:t>写</a:t>
            </a:r>
            <a:endParaRPr lang="zh-CN" altLang="en-US"/>
          </a:p>
        </p:txBody>
      </p:sp>
      <p:grpSp>
        <p:nvGrpSpPr>
          <p:cNvPr id="4" name="Group 20"/>
          <p:cNvGrpSpPr>
            <a:grpSpLocks/>
          </p:cNvGrpSpPr>
          <p:nvPr/>
        </p:nvGrpSpPr>
        <p:grpSpPr bwMode="auto">
          <a:xfrm>
            <a:off x="7092280" y="548680"/>
            <a:ext cx="1857375" cy="3455988"/>
            <a:chOff x="1066" y="1344"/>
            <a:chExt cx="1170" cy="2177"/>
          </a:xfrm>
          <a:solidFill>
            <a:schemeClr val="bg1"/>
          </a:solidFill>
        </p:grpSpPr>
        <p:sp>
          <p:nvSpPr>
            <p:cNvPr id="5" name="Line 10"/>
            <p:cNvSpPr>
              <a:spLocks noChangeShapeType="1"/>
            </p:cNvSpPr>
            <p:nvPr/>
          </p:nvSpPr>
          <p:spPr bwMode="auto">
            <a:xfrm flipV="1">
              <a:off x="1474" y="1344"/>
              <a:ext cx="0" cy="2177"/>
            </a:xfrm>
            <a:prstGeom prst="line">
              <a:avLst/>
            </a:prstGeom>
            <a:grpFill/>
            <a:ln w="50800">
              <a:solidFill>
                <a:schemeClr val="tx1"/>
              </a:solidFill>
              <a:prstDash val="dash"/>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1"/>
            <p:cNvSpPr>
              <a:spLocks noChangeShapeType="1"/>
            </p:cNvSpPr>
            <p:nvPr/>
          </p:nvSpPr>
          <p:spPr bwMode="auto">
            <a:xfrm>
              <a:off x="1882" y="1434"/>
              <a:ext cx="0" cy="2087"/>
            </a:xfrm>
            <a:prstGeom prst="line">
              <a:avLst/>
            </a:prstGeom>
            <a:grpFill/>
            <a:ln w="50800">
              <a:solidFill>
                <a:srgbClr val="FF0000"/>
              </a:solidFill>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12"/>
            <p:cNvSpPr txBox="1">
              <a:spLocks noChangeArrowheads="1"/>
            </p:cNvSpPr>
            <p:nvPr/>
          </p:nvSpPr>
          <p:spPr bwMode="auto">
            <a:xfrm>
              <a:off x="1928" y="160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写</a:t>
              </a:r>
            </a:p>
          </p:txBody>
        </p:sp>
        <p:sp>
          <p:nvSpPr>
            <p:cNvPr id="8" name="Text Box 13"/>
            <p:cNvSpPr txBox="1">
              <a:spLocks noChangeArrowheads="1"/>
            </p:cNvSpPr>
            <p:nvPr/>
          </p:nvSpPr>
          <p:spPr bwMode="auto">
            <a:xfrm>
              <a:off x="1066" y="301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读</a:t>
              </a:r>
            </a:p>
          </p:txBody>
        </p:sp>
      </p:grpSp>
    </p:spTree>
    <p:extLst>
      <p:ext uri="{BB962C8B-B14F-4D97-AF65-F5344CB8AC3E}">
        <p14:creationId xmlns:p14="http://schemas.microsoft.com/office/powerpoint/2010/main" val="241605018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3971">
                                            <p:txEl>
                                              <p:pRg st="0" end="0"/>
                                            </p:txEl>
                                          </p:spTgt>
                                        </p:tgtEl>
                                        <p:attrNameLst>
                                          <p:attrName>style.visibility</p:attrName>
                                        </p:attrNameLst>
                                      </p:cBhvr>
                                      <p:to>
                                        <p:strVal val="visible"/>
                                      </p:to>
                                    </p:set>
                                    <p:animEffect transition="in" filter="fade">
                                      <p:cBhvr>
                                        <p:cTn id="13" dur="500"/>
                                        <p:tgtEl>
                                          <p:spTgt spid="8397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3971">
                                            <p:txEl>
                                              <p:pRg st="1" end="1"/>
                                            </p:txEl>
                                          </p:spTgt>
                                        </p:tgtEl>
                                        <p:attrNameLst>
                                          <p:attrName>style.visibility</p:attrName>
                                        </p:attrNameLst>
                                      </p:cBhvr>
                                      <p:to>
                                        <p:strVal val="visible"/>
                                      </p:to>
                                    </p:set>
                                    <p:animEffect transition="in" filter="fade">
                                      <p:cBhvr>
                                        <p:cTn id="18" dur="500"/>
                                        <p:tgtEl>
                                          <p:spTgt spid="8397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3971">
                                            <p:txEl>
                                              <p:pRg st="2" end="2"/>
                                            </p:txEl>
                                          </p:spTgt>
                                        </p:tgtEl>
                                        <p:attrNameLst>
                                          <p:attrName>style.visibility</p:attrName>
                                        </p:attrNameLst>
                                      </p:cBhvr>
                                      <p:to>
                                        <p:strVal val="visible"/>
                                      </p:to>
                                    </p:set>
                                    <p:animEffect transition="in" filter="fade">
                                      <p:cBhvr>
                                        <p:cTn id="23" dur="500"/>
                                        <p:tgtEl>
                                          <p:spTgt spid="839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971">
                                            <p:txEl>
                                              <p:pRg st="3" end="3"/>
                                            </p:txEl>
                                          </p:spTgt>
                                        </p:tgtEl>
                                        <p:attrNameLst>
                                          <p:attrName>style.visibility</p:attrName>
                                        </p:attrNameLst>
                                      </p:cBhvr>
                                      <p:to>
                                        <p:strVal val="visible"/>
                                      </p:to>
                                    </p:set>
                                    <p:animEffect transition="in" filter="fade">
                                      <p:cBhvr>
                                        <p:cTn id="28" dur="500"/>
                                        <p:tgtEl>
                                          <p:spTgt spid="8397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3971">
                                            <p:txEl>
                                              <p:pRg st="4" end="4"/>
                                            </p:txEl>
                                          </p:spTgt>
                                        </p:tgtEl>
                                        <p:attrNameLst>
                                          <p:attrName>style.visibility</p:attrName>
                                        </p:attrNameLst>
                                      </p:cBhvr>
                                      <p:to>
                                        <p:strVal val="visible"/>
                                      </p:to>
                                    </p:set>
                                    <p:animEffect transition="in" filter="fade">
                                      <p:cBhvr>
                                        <p:cTn id="33" dur="500"/>
                                        <p:tgtEl>
                                          <p:spTgt spid="83971">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3971">
                                            <p:txEl>
                                              <p:pRg st="5" end="5"/>
                                            </p:txEl>
                                          </p:spTgt>
                                        </p:tgtEl>
                                        <p:attrNameLst>
                                          <p:attrName>style.visibility</p:attrName>
                                        </p:attrNameLst>
                                      </p:cBhvr>
                                      <p:to>
                                        <p:strVal val="visible"/>
                                      </p:to>
                                    </p:set>
                                    <p:animEffect transition="in" filter="fade">
                                      <p:cBhvr>
                                        <p:cTn id="38" dur="500"/>
                                        <p:tgtEl>
                                          <p:spTgt spid="8397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3971">
                                            <p:txEl>
                                              <p:pRg st="6" end="6"/>
                                            </p:txEl>
                                          </p:spTgt>
                                        </p:tgtEl>
                                        <p:attrNameLst>
                                          <p:attrName>style.visibility</p:attrName>
                                        </p:attrNameLst>
                                      </p:cBhvr>
                                      <p:to>
                                        <p:strVal val="visible"/>
                                      </p:to>
                                    </p:set>
                                    <p:animEffect transition="in" filter="fade">
                                      <p:cBhvr>
                                        <p:cTn id="43" dur="500"/>
                                        <p:tgtEl>
                                          <p:spTgt spid="83971">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3971">
                                            <p:txEl>
                                              <p:pRg st="7" end="7"/>
                                            </p:txEl>
                                          </p:spTgt>
                                        </p:tgtEl>
                                        <p:attrNameLst>
                                          <p:attrName>style.visibility</p:attrName>
                                        </p:attrNameLst>
                                      </p:cBhvr>
                                      <p:to>
                                        <p:strVal val="visible"/>
                                      </p:to>
                                    </p:set>
                                    <p:animEffect transition="in" filter="fade">
                                      <p:cBhvr>
                                        <p:cTn id="48" dur="500"/>
                                        <p:tgtEl>
                                          <p:spTgt spid="83971">
                                            <p:txEl>
                                              <p:pRg st="7" end="7"/>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3971">
                                            <p:txEl>
                                              <p:pRg st="8" end="8"/>
                                            </p:txEl>
                                          </p:spTgt>
                                        </p:tgtEl>
                                        <p:attrNameLst>
                                          <p:attrName>style.visibility</p:attrName>
                                        </p:attrNameLst>
                                      </p:cBhvr>
                                      <p:to>
                                        <p:strVal val="visible"/>
                                      </p:to>
                                    </p:set>
                                    <p:animEffect transition="in" filter="fade">
                                      <p:cBhvr>
                                        <p:cTn id="51" dur="500"/>
                                        <p:tgtEl>
                                          <p:spTgt spid="839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uiExpand="1" build="p"/>
    </p:bldLst>
  </p:timing>
</p:sld>
</file>

<file path=ppt/slides/slide2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r>
              <a:rPr lang="zh-CN" altLang="en-US" smtClean="0"/>
              <a:t>向上读（</a:t>
            </a:r>
            <a:r>
              <a:rPr lang="en-US" altLang="zh-CN" smtClean="0"/>
              <a:t>Read Up</a:t>
            </a:r>
            <a:r>
              <a:rPr lang="zh-CN" altLang="en-US" smtClean="0"/>
              <a:t>，</a:t>
            </a:r>
            <a:r>
              <a:rPr lang="en-US" altLang="zh-CN" smtClean="0"/>
              <a:t>ru</a:t>
            </a:r>
            <a:r>
              <a:rPr lang="zh-CN" altLang="en-US" smtClean="0"/>
              <a:t>）</a:t>
            </a:r>
          </a:p>
          <a:p>
            <a:pPr lvl="1"/>
            <a:r>
              <a:rPr lang="zh-CN" altLang="en-US" smtClean="0"/>
              <a:t>主体低于客体时允许读操作</a:t>
            </a:r>
            <a:endParaRPr lang="en-US" altLang="zh-CN" smtClean="0"/>
          </a:p>
          <a:p>
            <a:pPr lvl="1"/>
            <a:r>
              <a:rPr lang="zh-CN" altLang="en-US" smtClean="0"/>
              <a:t>低信任级别的用户能够读高敏感度的信息</a:t>
            </a:r>
          </a:p>
          <a:p>
            <a:r>
              <a:rPr lang="zh-CN" altLang="en-US" smtClean="0"/>
              <a:t>向下写（</a:t>
            </a:r>
            <a:r>
              <a:rPr lang="en-US" altLang="zh-CN" smtClean="0"/>
              <a:t>Write Down</a:t>
            </a:r>
            <a:r>
              <a:rPr lang="zh-CN" altLang="en-US" smtClean="0"/>
              <a:t>，</a:t>
            </a:r>
            <a:r>
              <a:rPr lang="en-US" altLang="zh-CN" smtClean="0"/>
              <a:t>wd</a:t>
            </a:r>
            <a:r>
              <a:rPr lang="zh-CN" altLang="en-US" smtClean="0"/>
              <a:t>）</a:t>
            </a:r>
          </a:p>
          <a:p>
            <a:pPr lvl="1"/>
            <a:r>
              <a:rPr lang="zh-CN" altLang="en-US" smtClean="0"/>
              <a:t>主体高于客体时允许写操作</a:t>
            </a:r>
            <a:endParaRPr lang="en-US" altLang="zh-CN" smtClean="0"/>
          </a:p>
          <a:p>
            <a:pPr lvl="1"/>
            <a:r>
              <a:rPr lang="zh-CN" altLang="en-US" smtClean="0"/>
              <a:t>允许高敏感度的信息写入低敏感度区域</a:t>
            </a:r>
            <a:endParaRPr lang="en-US" altLang="zh-CN" smtClean="0"/>
          </a:p>
          <a:p>
            <a:r>
              <a:rPr lang="zh-CN" altLang="en-US" smtClean="0"/>
              <a:t>保证数据完整性</a:t>
            </a:r>
            <a:endParaRPr lang="en-US" altLang="zh-CN" smtClean="0"/>
          </a:p>
          <a:p>
            <a:pPr lvl="1"/>
            <a:r>
              <a:rPr lang="zh-CN" altLang="en-US" smtClean="0"/>
              <a:t>信息从高级别流向低级别</a:t>
            </a:r>
            <a:endParaRPr lang="en-US" altLang="zh-CN" smtClean="0"/>
          </a:p>
          <a:p>
            <a:pPr lvl="1"/>
            <a:r>
              <a:rPr lang="zh-CN" altLang="en-US" smtClean="0"/>
              <a:t>如</a:t>
            </a:r>
            <a:r>
              <a:rPr lang="en-US" altLang="zh-CN" smtClean="0"/>
              <a:t>,</a:t>
            </a:r>
            <a:r>
              <a:rPr lang="zh-CN" altLang="en-US" smtClean="0"/>
              <a:t>上级像下级下发文件、精神</a:t>
            </a:r>
          </a:p>
        </p:txBody>
      </p:sp>
      <p:sp>
        <p:nvSpPr>
          <p:cNvPr id="83970" name="Rectangle 2"/>
          <p:cNvSpPr>
            <a:spLocks noGrp="1" noChangeArrowheads="1"/>
          </p:cNvSpPr>
          <p:nvPr>
            <p:ph type="title"/>
          </p:nvPr>
        </p:nvSpPr>
        <p:spPr/>
        <p:txBody>
          <a:bodyPr/>
          <a:lstStyle/>
          <a:p>
            <a:r>
              <a:rPr lang="zh-CN" altLang="en-US" smtClean="0"/>
              <a:t>强制访问控制</a:t>
            </a:r>
            <a:r>
              <a:rPr lang="en-US" altLang="zh-CN" smtClean="0"/>
              <a:t>——</a:t>
            </a:r>
            <a:r>
              <a:rPr lang="zh-CN" altLang="en-US" smtClean="0"/>
              <a:t>上读</a:t>
            </a:r>
            <a:r>
              <a:rPr lang="en-US" altLang="zh-CN" smtClean="0"/>
              <a:t>/</a:t>
            </a:r>
            <a:r>
              <a:rPr lang="zh-CN" altLang="en-US" smtClean="0"/>
              <a:t>下写</a:t>
            </a:r>
            <a:endParaRPr lang="zh-CN" altLang="en-US"/>
          </a:p>
        </p:txBody>
      </p:sp>
      <p:grpSp>
        <p:nvGrpSpPr>
          <p:cNvPr id="4" name="Group 21"/>
          <p:cNvGrpSpPr>
            <a:grpSpLocks/>
          </p:cNvGrpSpPr>
          <p:nvPr/>
        </p:nvGrpSpPr>
        <p:grpSpPr bwMode="auto">
          <a:xfrm>
            <a:off x="7286625" y="476672"/>
            <a:ext cx="1857375" cy="3527426"/>
            <a:chOff x="3470" y="1344"/>
            <a:chExt cx="1170" cy="2222"/>
          </a:xfrm>
        </p:grpSpPr>
        <p:sp>
          <p:nvSpPr>
            <p:cNvPr id="5" name="Line 15"/>
            <p:cNvSpPr>
              <a:spLocks noChangeShapeType="1"/>
            </p:cNvSpPr>
            <p:nvPr/>
          </p:nvSpPr>
          <p:spPr bwMode="auto">
            <a:xfrm flipV="1">
              <a:off x="3809" y="1434"/>
              <a:ext cx="0" cy="2041"/>
            </a:xfrm>
            <a:prstGeom prst="line">
              <a:avLst/>
            </a:prstGeom>
            <a:noFill/>
            <a:ln w="50800">
              <a:solidFill>
                <a:srgbClr val="FF3300"/>
              </a:solidFill>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6"/>
            <p:cNvSpPr>
              <a:spLocks noChangeShapeType="1"/>
            </p:cNvSpPr>
            <p:nvPr/>
          </p:nvSpPr>
          <p:spPr bwMode="auto">
            <a:xfrm>
              <a:off x="4217" y="1389"/>
              <a:ext cx="0" cy="2177"/>
            </a:xfrm>
            <a:prstGeom prst="line">
              <a:avLst/>
            </a:prstGeom>
            <a:noFill/>
            <a:ln w="50800">
              <a:solidFill>
                <a:schemeClr val="tx1"/>
              </a:solidFill>
              <a:prstDash val="dash"/>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17"/>
            <p:cNvSpPr txBox="1">
              <a:spLocks noChangeArrowheads="1"/>
            </p:cNvSpPr>
            <p:nvPr/>
          </p:nvSpPr>
          <p:spPr bwMode="auto">
            <a:xfrm>
              <a:off x="3470" y="288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写</a:t>
              </a:r>
            </a:p>
          </p:txBody>
        </p:sp>
        <p:sp>
          <p:nvSpPr>
            <p:cNvPr id="8" name="Text Box 18"/>
            <p:cNvSpPr txBox="1">
              <a:spLocks noChangeArrowheads="1"/>
            </p:cNvSpPr>
            <p:nvPr/>
          </p:nvSpPr>
          <p:spPr bwMode="auto">
            <a:xfrm>
              <a:off x="4332" y="134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读</a:t>
              </a:r>
            </a:p>
          </p:txBody>
        </p:sp>
      </p:grpSp>
    </p:spTree>
    <p:extLst>
      <p:ext uri="{BB962C8B-B14F-4D97-AF65-F5344CB8AC3E}">
        <p14:creationId xmlns:p14="http://schemas.microsoft.com/office/powerpoint/2010/main" val="10095383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9698">
                                            <p:txEl>
                                              <p:pRg st="0" end="0"/>
                                            </p:txEl>
                                          </p:spTgt>
                                        </p:tgtEl>
                                        <p:attrNameLst>
                                          <p:attrName>style.visibility</p:attrName>
                                        </p:attrNameLst>
                                      </p:cBhvr>
                                      <p:to>
                                        <p:strVal val="visible"/>
                                      </p:to>
                                    </p:set>
                                    <p:animEffect transition="in" filter="fade">
                                      <p:cBhvr>
                                        <p:cTn id="13" dur="500"/>
                                        <p:tgtEl>
                                          <p:spTgt spid="2969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698">
                                            <p:txEl>
                                              <p:pRg st="1" end="1"/>
                                            </p:txEl>
                                          </p:spTgt>
                                        </p:tgtEl>
                                        <p:attrNameLst>
                                          <p:attrName>style.visibility</p:attrName>
                                        </p:attrNameLst>
                                      </p:cBhvr>
                                      <p:to>
                                        <p:strVal val="visible"/>
                                      </p:to>
                                    </p:set>
                                    <p:animEffect transition="in" filter="fade">
                                      <p:cBhvr>
                                        <p:cTn id="18" dur="500"/>
                                        <p:tgtEl>
                                          <p:spTgt spid="2969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698">
                                            <p:txEl>
                                              <p:pRg st="2" end="2"/>
                                            </p:txEl>
                                          </p:spTgt>
                                        </p:tgtEl>
                                        <p:attrNameLst>
                                          <p:attrName>style.visibility</p:attrName>
                                        </p:attrNameLst>
                                      </p:cBhvr>
                                      <p:to>
                                        <p:strVal val="visible"/>
                                      </p:to>
                                    </p:set>
                                    <p:animEffect transition="in" filter="fade">
                                      <p:cBhvr>
                                        <p:cTn id="23" dur="500"/>
                                        <p:tgtEl>
                                          <p:spTgt spid="2969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698">
                                            <p:txEl>
                                              <p:pRg st="3" end="3"/>
                                            </p:txEl>
                                          </p:spTgt>
                                        </p:tgtEl>
                                        <p:attrNameLst>
                                          <p:attrName>style.visibility</p:attrName>
                                        </p:attrNameLst>
                                      </p:cBhvr>
                                      <p:to>
                                        <p:strVal val="visible"/>
                                      </p:to>
                                    </p:set>
                                    <p:animEffect transition="in" filter="fade">
                                      <p:cBhvr>
                                        <p:cTn id="28" dur="500"/>
                                        <p:tgtEl>
                                          <p:spTgt spid="2969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698">
                                            <p:txEl>
                                              <p:pRg st="4" end="4"/>
                                            </p:txEl>
                                          </p:spTgt>
                                        </p:tgtEl>
                                        <p:attrNameLst>
                                          <p:attrName>style.visibility</p:attrName>
                                        </p:attrNameLst>
                                      </p:cBhvr>
                                      <p:to>
                                        <p:strVal val="visible"/>
                                      </p:to>
                                    </p:set>
                                    <p:animEffect transition="in" filter="fade">
                                      <p:cBhvr>
                                        <p:cTn id="33" dur="500"/>
                                        <p:tgtEl>
                                          <p:spTgt spid="2969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698">
                                            <p:txEl>
                                              <p:pRg st="5" end="5"/>
                                            </p:txEl>
                                          </p:spTgt>
                                        </p:tgtEl>
                                        <p:attrNameLst>
                                          <p:attrName>style.visibility</p:attrName>
                                        </p:attrNameLst>
                                      </p:cBhvr>
                                      <p:to>
                                        <p:strVal val="visible"/>
                                      </p:to>
                                    </p:set>
                                    <p:animEffect transition="in" filter="fade">
                                      <p:cBhvr>
                                        <p:cTn id="38" dur="500"/>
                                        <p:tgtEl>
                                          <p:spTgt spid="29698">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9698">
                                            <p:txEl>
                                              <p:pRg st="6" end="6"/>
                                            </p:txEl>
                                          </p:spTgt>
                                        </p:tgtEl>
                                        <p:attrNameLst>
                                          <p:attrName>style.visibility</p:attrName>
                                        </p:attrNameLst>
                                      </p:cBhvr>
                                      <p:to>
                                        <p:strVal val="visible"/>
                                      </p:to>
                                    </p:set>
                                    <p:animEffect transition="in" filter="fade">
                                      <p:cBhvr>
                                        <p:cTn id="43" dur="500"/>
                                        <p:tgtEl>
                                          <p:spTgt spid="29698">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698">
                                            <p:txEl>
                                              <p:pRg st="7" end="7"/>
                                            </p:txEl>
                                          </p:spTgt>
                                        </p:tgtEl>
                                        <p:attrNameLst>
                                          <p:attrName>style.visibility</p:attrName>
                                        </p:attrNameLst>
                                      </p:cBhvr>
                                      <p:to>
                                        <p:strVal val="visible"/>
                                      </p:to>
                                    </p:set>
                                    <p:animEffect transition="in" filter="fade">
                                      <p:cBhvr>
                                        <p:cTn id="46" dur="500"/>
                                        <p:tgtEl>
                                          <p:spTgt spid="29698">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698">
                                            <p:txEl>
                                              <p:pRg st="8" end="8"/>
                                            </p:txEl>
                                          </p:spTgt>
                                        </p:tgtEl>
                                        <p:attrNameLst>
                                          <p:attrName>style.visibility</p:attrName>
                                        </p:attrNameLst>
                                      </p:cBhvr>
                                      <p:to>
                                        <p:strVal val="visible"/>
                                      </p:to>
                                    </p:set>
                                    <p:animEffect transition="in" filter="fade">
                                      <p:cBhvr>
                                        <p:cTn id="49" dur="500"/>
                                        <p:tgtEl>
                                          <p:spTgt spid="296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uiExpand="1" build="p"/>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p:txBody>
          <a:bodyPr/>
          <a:lstStyle/>
          <a:p>
            <a:r>
              <a:rPr lang="zh-CN" altLang="en-US"/>
              <a:t>下读</a:t>
            </a:r>
            <a:r>
              <a:rPr lang="en-US" altLang="zh-CN"/>
              <a:t>/</a:t>
            </a:r>
            <a:r>
              <a:rPr lang="zh-CN" altLang="en-US"/>
              <a:t>上</a:t>
            </a:r>
            <a:r>
              <a:rPr lang="zh-CN" altLang="en-US" smtClean="0"/>
              <a:t>写 </a:t>
            </a:r>
            <a:r>
              <a:rPr lang="en-US" altLang="zh-CN" smtClean="0"/>
              <a:t>(</a:t>
            </a:r>
            <a:r>
              <a:rPr lang="zh-CN" altLang="en-US" smtClean="0"/>
              <a:t>不上读</a:t>
            </a:r>
            <a:r>
              <a:rPr lang="en-US" altLang="zh-CN" smtClean="0"/>
              <a:t>/</a:t>
            </a:r>
            <a:r>
              <a:rPr lang="zh-CN" altLang="en-US" smtClean="0"/>
              <a:t>不下写</a:t>
            </a:r>
            <a:r>
              <a:rPr lang="en-US" altLang="zh-CN" smtClean="0"/>
              <a:t>)</a:t>
            </a:r>
          </a:p>
          <a:p>
            <a:r>
              <a:rPr lang="zh-CN" altLang="en-US" smtClean="0"/>
              <a:t>保证机密性</a:t>
            </a:r>
          </a:p>
        </p:txBody>
      </p:sp>
      <p:sp>
        <p:nvSpPr>
          <p:cNvPr id="88066" name="Rectangle 2"/>
          <p:cNvSpPr>
            <a:spLocks noGrp="1" noChangeArrowheads="1"/>
          </p:cNvSpPr>
          <p:nvPr>
            <p:ph type="title"/>
          </p:nvPr>
        </p:nvSpPr>
        <p:spPr/>
        <p:txBody>
          <a:bodyPr/>
          <a:lstStyle/>
          <a:p>
            <a:pPr eaLnBrk="1" fontAlgn="auto" hangingPunct="1">
              <a:spcAft>
                <a:spcPts val="0"/>
              </a:spcAft>
              <a:defRPr/>
            </a:pPr>
            <a:r>
              <a:rPr lang="en-US" altLang="zh-CN"/>
              <a:t>Bell</a:t>
            </a:r>
            <a:r>
              <a:rPr lang="zh-CN" altLang="en-US"/>
              <a:t>－</a:t>
            </a:r>
            <a:r>
              <a:rPr lang="en-US" altLang="zh-CN" smtClean="0"/>
              <a:t>LaPadula(BLP)</a:t>
            </a:r>
            <a:r>
              <a:rPr lang="zh-CN" altLang="en-US" smtClean="0"/>
              <a:t>模型</a:t>
            </a:r>
            <a:endParaRPr lang="zh-CN" altLang="en-US"/>
          </a:p>
        </p:txBody>
      </p:sp>
      <p:grpSp>
        <p:nvGrpSpPr>
          <p:cNvPr id="32" name="组合 31"/>
          <p:cNvGrpSpPr/>
          <p:nvPr/>
        </p:nvGrpSpPr>
        <p:grpSpPr>
          <a:xfrm>
            <a:off x="320775" y="3213100"/>
            <a:ext cx="4251225" cy="2808288"/>
            <a:chOff x="320775" y="3213100"/>
            <a:chExt cx="4251225" cy="2808288"/>
          </a:xfrm>
        </p:grpSpPr>
        <p:sp>
          <p:nvSpPr>
            <p:cNvPr id="33" name="Rectangle 4"/>
            <p:cNvSpPr>
              <a:spLocks noChangeArrowheads="1"/>
            </p:cNvSpPr>
            <p:nvPr/>
          </p:nvSpPr>
          <p:spPr bwMode="auto">
            <a:xfrm>
              <a:off x="320775" y="3933825"/>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绝密</a:t>
              </a:r>
            </a:p>
          </p:txBody>
        </p:sp>
        <p:sp>
          <p:nvSpPr>
            <p:cNvPr id="34" name="Rectangle 5"/>
            <p:cNvSpPr>
              <a:spLocks noChangeArrowheads="1"/>
            </p:cNvSpPr>
            <p:nvPr/>
          </p:nvSpPr>
          <p:spPr bwMode="auto">
            <a:xfrm>
              <a:off x="322263" y="4724400"/>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机密</a:t>
              </a:r>
            </a:p>
          </p:txBody>
        </p:sp>
        <p:sp>
          <p:nvSpPr>
            <p:cNvPr id="35" name="Rectangle 6"/>
            <p:cNvSpPr>
              <a:spLocks noChangeArrowheads="1"/>
            </p:cNvSpPr>
            <p:nvPr/>
          </p:nvSpPr>
          <p:spPr bwMode="auto">
            <a:xfrm>
              <a:off x="322263" y="5516563"/>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未分类</a:t>
              </a:r>
            </a:p>
          </p:txBody>
        </p:sp>
        <p:sp>
          <p:nvSpPr>
            <p:cNvPr id="36" name="Text Box 7"/>
            <p:cNvSpPr txBox="1">
              <a:spLocks noChangeArrowheads="1"/>
            </p:cNvSpPr>
            <p:nvPr/>
          </p:nvSpPr>
          <p:spPr bwMode="auto">
            <a:xfrm>
              <a:off x="611188" y="3213100"/>
              <a:ext cx="13684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主体</a:t>
              </a:r>
            </a:p>
          </p:txBody>
        </p:sp>
        <p:sp>
          <p:nvSpPr>
            <p:cNvPr id="37" name="Rectangle 8"/>
            <p:cNvSpPr>
              <a:spLocks noChangeArrowheads="1"/>
            </p:cNvSpPr>
            <p:nvPr/>
          </p:nvSpPr>
          <p:spPr bwMode="auto">
            <a:xfrm>
              <a:off x="2913063" y="3933825"/>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绝密</a:t>
              </a:r>
            </a:p>
          </p:txBody>
        </p:sp>
        <p:sp>
          <p:nvSpPr>
            <p:cNvPr id="38" name="Rectangle 9"/>
            <p:cNvSpPr>
              <a:spLocks noChangeArrowheads="1"/>
            </p:cNvSpPr>
            <p:nvPr/>
          </p:nvSpPr>
          <p:spPr bwMode="auto">
            <a:xfrm>
              <a:off x="2914650" y="4724400"/>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机密</a:t>
              </a:r>
            </a:p>
          </p:txBody>
        </p:sp>
        <p:sp>
          <p:nvSpPr>
            <p:cNvPr id="39" name="Rectangle 10"/>
            <p:cNvSpPr>
              <a:spLocks noChangeArrowheads="1"/>
            </p:cNvSpPr>
            <p:nvPr/>
          </p:nvSpPr>
          <p:spPr bwMode="auto">
            <a:xfrm>
              <a:off x="2914650" y="5516563"/>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未分类</a:t>
              </a:r>
            </a:p>
          </p:txBody>
        </p:sp>
        <p:sp>
          <p:nvSpPr>
            <p:cNvPr id="40" name="Text Box 11"/>
            <p:cNvSpPr txBox="1">
              <a:spLocks noChangeArrowheads="1"/>
            </p:cNvSpPr>
            <p:nvPr/>
          </p:nvSpPr>
          <p:spPr bwMode="auto">
            <a:xfrm>
              <a:off x="3203575" y="3213100"/>
              <a:ext cx="13684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客体</a:t>
              </a:r>
            </a:p>
          </p:txBody>
        </p:sp>
        <p:sp>
          <p:nvSpPr>
            <p:cNvPr id="41" name="Line 12"/>
            <p:cNvSpPr>
              <a:spLocks noChangeShapeType="1"/>
            </p:cNvSpPr>
            <p:nvPr/>
          </p:nvSpPr>
          <p:spPr bwMode="auto">
            <a:xfrm flipV="1">
              <a:off x="1810896" y="4176403"/>
              <a:ext cx="966993" cy="743278"/>
            </a:xfrm>
            <a:prstGeom prst="line">
              <a:avLst/>
            </a:prstGeom>
            <a:noFill/>
            <a:ln w="38100">
              <a:solidFill>
                <a:schemeClr val="tx1"/>
              </a:solidFill>
              <a:round/>
              <a:headEnd/>
              <a:tailEnd type="triangle" w="med" len="med"/>
            </a:ln>
          </p:spPr>
          <p:txBody>
            <a:bodyPr/>
            <a:lstStyle/>
            <a:p>
              <a:endParaRPr lang="zh-CN" altLang="en-US"/>
            </a:p>
          </p:txBody>
        </p:sp>
        <p:sp>
          <p:nvSpPr>
            <p:cNvPr id="42" name="Line 13"/>
            <p:cNvSpPr>
              <a:spLocks noChangeShapeType="1"/>
            </p:cNvSpPr>
            <p:nvPr/>
          </p:nvSpPr>
          <p:spPr bwMode="auto">
            <a:xfrm flipV="1">
              <a:off x="1810896" y="4951314"/>
              <a:ext cx="966993" cy="9426"/>
            </a:xfrm>
            <a:prstGeom prst="line">
              <a:avLst/>
            </a:prstGeom>
            <a:noFill/>
            <a:ln w="38100">
              <a:solidFill>
                <a:schemeClr val="tx1"/>
              </a:solidFill>
              <a:round/>
              <a:headEnd/>
              <a:tailEnd type="triangle" w="med" len="med"/>
            </a:ln>
          </p:spPr>
          <p:txBody>
            <a:bodyPr/>
            <a:lstStyle/>
            <a:p>
              <a:endParaRPr lang="zh-CN" altLang="en-US"/>
            </a:p>
          </p:txBody>
        </p:sp>
        <p:sp>
          <p:nvSpPr>
            <p:cNvPr id="43" name="Line 14"/>
            <p:cNvSpPr>
              <a:spLocks noChangeShapeType="1"/>
            </p:cNvSpPr>
            <p:nvPr/>
          </p:nvSpPr>
          <p:spPr bwMode="auto">
            <a:xfrm>
              <a:off x="1810896" y="4976813"/>
              <a:ext cx="966993" cy="757238"/>
            </a:xfrm>
            <a:prstGeom prst="line">
              <a:avLst/>
            </a:prstGeom>
            <a:noFill/>
            <a:ln w="38100">
              <a:solidFill>
                <a:schemeClr val="tx1"/>
              </a:solidFill>
              <a:round/>
              <a:headEnd/>
              <a:tailEnd type="triangle" w="med" len="med"/>
            </a:ln>
          </p:spPr>
          <p:txBody>
            <a:bodyPr/>
            <a:lstStyle/>
            <a:p>
              <a:endParaRPr lang="zh-CN" altLang="en-US"/>
            </a:p>
          </p:txBody>
        </p:sp>
        <p:sp>
          <p:nvSpPr>
            <p:cNvPr id="44" name="Text Box 15"/>
            <p:cNvSpPr txBox="1">
              <a:spLocks noChangeArrowheads="1"/>
            </p:cNvSpPr>
            <p:nvPr/>
          </p:nvSpPr>
          <p:spPr bwMode="auto">
            <a:xfrm>
              <a:off x="1810896" y="4098558"/>
              <a:ext cx="881731" cy="338554"/>
            </a:xfrm>
            <a:prstGeom prst="rect">
              <a:avLst/>
            </a:prstGeom>
            <a:noFill/>
            <a:ln w="9525">
              <a:noFill/>
              <a:miter lim="800000"/>
              <a:headEnd/>
              <a:tailEnd/>
            </a:ln>
          </p:spPr>
          <p:txBody>
            <a:bodyPr wrap="square">
              <a:spAutoFit/>
            </a:bodyPr>
            <a:lstStyle/>
            <a:p>
              <a:pPr algn="ctr" eaLnBrk="1" hangingPunct="1">
                <a:spcBef>
                  <a:spcPts val="0"/>
                </a:spcBef>
              </a:pPr>
              <a:r>
                <a:rPr kumimoji="1" lang="zh-CN" altLang="en-US" sz="1600" b="1" smtClean="0">
                  <a:latin typeface="Times New Roman" pitchFamily="18" charset="0"/>
                </a:rPr>
                <a:t>允许写</a:t>
              </a:r>
              <a:endParaRPr kumimoji="1" lang="zh-CN" altLang="en-US" sz="1600" b="1">
                <a:latin typeface="Times New Roman" pitchFamily="18" charset="0"/>
              </a:endParaRPr>
            </a:p>
          </p:txBody>
        </p:sp>
        <p:sp>
          <p:nvSpPr>
            <p:cNvPr id="46" name="Text Box 17"/>
            <p:cNvSpPr txBox="1">
              <a:spLocks noChangeArrowheads="1"/>
            </p:cNvSpPr>
            <p:nvPr/>
          </p:nvSpPr>
          <p:spPr bwMode="auto">
            <a:xfrm>
              <a:off x="1818061" y="5508521"/>
              <a:ext cx="881731" cy="338554"/>
            </a:xfrm>
            <a:prstGeom prst="rect">
              <a:avLst/>
            </a:prstGeom>
            <a:noFill/>
            <a:ln w="9525">
              <a:noFill/>
              <a:miter lim="800000"/>
              <a:headEnd/>
              <a:tailEnd/>
            </a:ln>
          </p:spPr>
          <p:txBody>
            <a:bodyPr wrap="square">
              <a:spAutoFit/>
            </a:bodyPr>
            <a:lstStyle/>
            <a:p>
              <a:pPr algn="ctr" eaLnBrk="1" hangingPunct="1">
                <a:spcBef>
                  <a:spcPts val="0"/>
                </a:spcBef>
              </a:pPr>
              <a:r>
                <a:rPr kumimoji="1" lang="zh-CN" altLang="en-US" sz="1600" b="1">
                  <a:latin typeface="Times New Roman" pitchFamily="18" charset="0"/>
                </a:rPr>
                <a:t>允许</a:t>
              </a:r>
              <a:r>
                <a:rPr kumimoji="1" lang="zh-CN" altLang="en-US" sz="1600" b="1" smtClean="0">
                  <a:latin typeface="Times New Roman" pitchFamily="18" charset="0"/>
                </a:rPr>
                <a:t>读</a:t>
              </a:r>
              <a:endParaRPr kumimoji="1" lang="zh-CN" altLang="en-US" sz="1600" b="1">
                <a:latin typeface="Times New Roman" pitchFamily="18" charset="0"/>
              </a:endParaRPr>
            </a:p>
          </p:txBody>
        </p:sp>
        <p:sp>
          <p:nvSpPr>
            <p:cNvPr id="62" name="Text Box 15"/>
            <p:cNvSpPr txBox="1">
              <a:spLocks noChangeArrowheads="1"/>
            </p:cNvSpPr>
            <p:nvPr/>
          </p:nvSpPr>
          <p:spPr bwMode="auto">
            <a:xfrm>
              <a:off x="1907704" y="4653136"/>
              <a:ext cx="881731" cy="338554"/>
            </a:xfrm>
            <a:prstGeom prst="rect">
              <a:avLst/>
            </a:prstGeom>
            <a:noFill/>
            <a:ln w="9525">
              <a:noFill/>
              <a:miter lim="800000"/>
              <a:headEnd/>
              <a:tailEnd/>
            </a:ln>
          </p:spPr>
          <p:txBody>
            <a:bodyPr wrap="square">
              <a:spAutoFit/>
            </a:bodyPr>
            <a:lstStyle/>
            <a:p>
              <a:pPr algn="ctr" eaLnBrk="1" hangingPunct="1">
                <a:spcBef>
                  <a:spcPts val="0"/>
                </a:spcBef>
              </a:pPr>
              <a:r>
                <a:rPr kumimoji="1" lang="zh-CN" altLang="en-US" sz="1600" b="1" smtClean="0">
                  <a:latin typeface="Times New Roman" pitchFamily="18" charset="0"/>
                </a:rPr>
                <a:t>允许写</a:t>
              </a:r>
              <a:endParaRPr kumimoji="1" lang="zh-CN" altLang="en-US" sz="1600" b="1">
                <a:latin typeface="Times New Roman" pitchFamily="18" charset="0"/>
              </a:endParaRPr>
            </a:p>
          </p:txBody>
        </p:sp>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2555900"/>
            <a:ext cx="3321447" cy="37380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5293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mtClean="0"/>
              <a:t>安全级别</a:t>
            </a:r>
            <a:endParaRPr lang="en-US" altLang="zh-CN" smtClean="0"/>
          </a:p>
          <a:p>
            <a:pPr lvl="1"/>
            <a:r>
              <a:rPr lang="zh-CN" altLang="en-US" smtClean="0"/>
              <a:t>内部网络：机密</a:t>
            </a:r>
            <a:endParaRPr lang="en-US" altLang="zh-CN" smtClean="0"/>
          </a:p>
          <a:p>
            <a:pPr lvl="1"/>
            <a:r>
              <a:rPr lang="zh-CN" altLang="en-US" smtClean="0"/>
              <a:t>外部</a:t>
            </a:r>
            <a:r>
              <a:rPr lang="en-US" altLang="zh-CN" smtClean="0"/>
              <a:t>Internet</a:t>
            </a:r>
            <a:r>
              <a:rPr lang="zh-CN" altLang="en-US" smtClean="0"/>
              <a:t>：公开</a:t>
            </a:r>
            <a:endParaRPr lang="en-US" altLang="zh-CN" smtClean="0"/>
          </a:p>
          <a:p>
            <a:r>
              <a:rPr lang="zh-CN" altLang="en-US" smtClean="0"/>
              <a:t>隔离内外部网络</a:t>
            </a:r>
            <a:r>
              <a:rPr lang="en-US" altLang="zh-CN" smtClean="0"/>
              <a:t>——</a:t>
            </a:r>
            <a:r>
              <a:rPr lang="zh-CN" altLang="en-US" smtClean="0"/>
              <a:t>单向访问机制</a:t>
            </a:r>
          </a:p>
          <a:p>
            <a:pPr lvl="1"/>
            <a:r>
              <a:rPr lang="zh-CN" altLang="en-US" smtClean="0"/>
              <a:t>不上读：阻止</a:t>
            </a:r>
            <a:r>
              <a:rPr lang="en-US" altLang="zh-CN" smtClean="0"/>
              <a:t>Internet</a:t>
            </a:r>
            <a:r>
              <a:rPr lang="zh-CN" altLang="en-US" smtClean="0"/>
              <a:t>访问</a:t>
            </a:r>
            <a:r>
              <a:rPr lang="zh-CN" altLang="en-US"/>
              <a:t>内部网络，仅</a:t>
            </a:r>
            <a:r>
              <a:rPr lang="zh-CN" altLang="en-US" smtClean="0"/>
              <a:t>允许由</a:t>
            </a:r>
            <a:r>
              <a:rPr lang="zh-CN" altLang="en-US"/>
              <a:t>内向外发起的</a:t>
            </a:r>
            <a:r>
              <a:rPr lang="zh-CN" altLang="en-US" smtClean="0"/>
              <a:t>数据</a:t>
            </a:r>
            <a:r>
              <a:rPr lang="zh-CN" altLang="en-US"/>
              <a:t>流通</a:t>
            </a:r>
            <a:r>
              <a:rPr lang="zh-CN" altLang="en-US" smtClean="0"/>
              <a:t>过</a:t>
            </a:r>
          </a:p>
          <a:p>
            <a:pPr lvl="1"/>
            <a:r>
              <a:rPr lang="zh-CN" altLang="en-US" smtClean="0"/>
              <a:t>不下写：不允许敏感数据从内部网络流向</a:t>
            </a:r>
            <a:r>
              <a:rPr lang="en-US" altLang="zh-CN" smtClean="0"/>
              <a:t>Internet</a:t>
            </a:r>
            <a:endParaRPr lang="zh-CN" altLang="en-US"/>
          </a:p>
        </p:txBody>
      </p:sp>
      <p:sp>
        <p:nvSpPr>
          <p:cNvPr id="1050626" name="Rectangle 2"/>
          <p:cNvSpPr>
            <a:spLocks noGrp="1" noChangeArrowheads="1"/>
          </p:cNvSpPr>
          <p:nvPr>
            <p:ph type="title"/>
          </p:nvPr>
        </p:nvSpPr>
        <p:spPr/>
        <p:txBody>
          <a:bodyPr/>
          <a:lstStyle/>
          <a:p>
            <a:r>
              <a:rPr lang="en-US" altLang="zh-CN" smtClean="0"/>
              <a:t>BLP</a:t>
            </a:r>
            <a:r>
              <a:rPr lang="zh-CN" altLang="en-US" smtClean="0"/>
              <a:t>应用：防火墙</a:t>
            </a:r>
            <a:endParaRPr lang="zh-CN" altLang="en-US"/>
          </a:p>
        </p:txBody>
      </p:sp>
      <p:pic>
        <p:nvPicPr>
          <p:cNvPr id="16" name="Picture 33"/>
          <p:cNvPicPr>
            <a:picLocks noChangeAspect="1" noChangeArrowheads="1"/>
          </p:cNvPicPr>
          <p:nvPr/>
        </p:nvPicPr>
        <p:blipFill>
          <a:blip r:embed="rId3"/>
          <a:stretch>
            <a:fillRect/>
          </a:stretch>
        </p:blipFill>
        <p:spPr>
          <a:xfrm>
            <a:off x="2699792" y="4824536"/>
            <a:ext cx="4883185" cy="2060848"/>
          </a:xfrm>
          <a:prstGeom prst="rect">
            <a:avLst/>
          </a:prstGeom>
          <a:noFill/>
        </p:spPr>
      </p:pic>
    </p:spTree>
    <p:extLst>
      <p:ext uri="{BB962C8B-B14F-4D97-AF65-F5344CB8AC3E}">
        <p14:creationId xmlns:p14="http://schemas.microsoft.com/office/powerpoint/2010/main" val="390822731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p:txBody>
          <a:bodyPr/>
          <a:lstStyle/>
          <a:p>
            <a:r>
              <a:rPr lang="zh-CN" altLang="en-US"/>
              <a:t>上读</a:t>
            </a:r>
            <a:r>
              <a:rPr lang="en-US" altLang="zh-CN"/>
              <a:t>/</a:t>
            </a:r>
            <a:r>
              <a:rPr lang="zh-CN" altLang="en-US"/>
              <a:t>下</a:t>
            </a:r>
            <a:r>
              <a:rPr lang="zh-CN" altLang="en-US" smtClean="0"/>
              <a:t>写（</a:t>
            </a:r>
            <a:r>
              <a:rPr lang="zh-CN" altLang="en-US"/>
              <a:t>不下读</a:t>
            </a:r>
            <a:r>
              <a:rPr lang="en-US" altLang="zh-CN"/>
              <a:t>/</a:t>
            </a:r>
            <a:r>
              <a:rPr lang="zh-CN" altLang="en-US"/>
              <a:t>不上写）</a:t>
            </a:r>
            <a:endParaRPr lang="en-US" altLang="zh-CN" smtClean="0"/>
          </a:p>
          <a:p>
            <a:pPr eaLnBrk="1" hangingPunct="1"/>
            <a:r>
              <a:rPr lang="zh-CN" altLang="en-US" smtClean="0"/>
              <a:t>保证完整性</a:t>
            </a:r>
          </a:p>
        </p:txBody>
      </p:sp>
      <p:sp>
        <p:nvSpPr>
          <p:cNvPr id="91138" name="Rectangle 2"/>
          <p:cNvSpPr>
            <a:spLocks noGrp="1" noChangeArrowheads="1"/>
          </p:cNvSpPr>
          <p:nvPr>
            <p:ph type="title"/>
          </p:nvPr>
        </p:nvSpPr>
        <p:spPr/>
        <p:txBody>
          <a:bodyPr/>
          <a:lstStyle/>
          <a:p>
            <a:pPr eaLnBrk="1" fontAlgn="auto" hangingPunct="1">
              <a:spcAft>
                <a:spcPts val="0"/>
              </a:spcAft>
              <a:defRPr/>
            </a:pPr>
            <a:r>
              <a:rPr lang="en-US" altLang="zh-CN"/>
              <a:t>Biba</a:t>
            </a:r>
            <a:r>
              <a:rPr lang="zh-CN" altLang="en-US"/>
              <a:t>模型</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056" y="2552781"/>
            <a:ext cx="3549005" cy="3608753"/>
          </a:xfrm>
          <a:prstGeom prst="rect">
            <a:avLst/>
          </a:prstGeom>
          <a:ln>
            <a:noFill/>
          </a:ln>
          <a:effectLst>
            <a:outerShdw blurRad="292100" dist="139700" dir="2700000" algn="tl" rotWithShape="0">
              <a:srgbClr val="333333">
                <a:alpha val="65000"/>
              </a:srgbClr>
            </a:outerShdw>
          </a:effectLst>
        </p:spPr>
      </p:pic>
      <p:grpSp>
        <p:nvGrpSpPr>
          <p:cNvPr id="62" name="组合 61"/>
          <p:cNvGrpSpPr/>
          <p:nvPr/>
        </p:nvGrpSpPr>
        <p:grpSpPr>
          <a:xfrm>
            <a:off x="320775" y="3213100"/>
            <a:ext cx="4251225" cy="2808288"/>
            <a:chOff x="320775" y="3213100"/>
            <a:chExt cx="4251225" cy="2808288"/>
          </a:xfrm>
        </p:grpSpPr>
        <p:sp>
          <p:nvSpPr>
            <p:cNvPr id="63" name="Rectangle 4"/>
            <p:cNvSpPr>
              <a:spLocks noChangeArrowheads="1"/>
            </p:cNvSpPr>
            <p:nvPr/>
          </p:nvSpPr>
          <p:spPr bwMode="auto">
            <a:xfrm>
              <a:off x="320775" y="3933825"/>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绝密</a:t>
              </a:r>
            </a:p>
          </p:txBody>
        </p:sp>
        <p:sp>
          <p:nvSpPr>
            <p:cNvPr id="64" name="Rectangle 5"/>
            <p:cNvSpPr>
              <a:spLocks noChangeArrowheads="1"/>
            </p:cNvSpPr>
            <p:nvPr/>
          </p:nvSpPr>
          <p:spPr bwMode="auto">
            <a:xfrm>
              <a:off x="322263" y="4724400"/>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机密</a:t>
              </a:r>
            </a:p>
          </p:txBody>
        </p:sp>
        <p:sp>
          <p:nvSpPr>
            <p:cNvPr id="65" name="Rectangle 6"/>
            <p:cNvSpPr>
              <a:spLocks noChangeArrowheads="1"/>
            </p:cNvSpPr>
            <p:nvPr/>
          </p:nvSpPr>
          <p:spPr bwMode="auto">
            <a:xfrm>
              <a:off x="322263" y="5516563"/>
              <a:ext cx="1477714"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未分类</a:t>
              </a:r>
            </a:p>
          </p:txBody>
        </p:sp>
        <p:sp>
          <p:nvSpPr>
            <p:cNvPr id="66" name="Text Box 7"/>
            <p:cNvSpPr txBox="1">
              <a:spLocks noChangeArrowheads="1"/>
            </p:cNvSpPr>
            <p:nvPr/>
          </p:nvSpPr>
          <p:spPr bwMode="auto">
            <a:xfrm>
              <a:off x="611188" y="3213100"/>
              <a:ext cx="13684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主体</a:t>
              </a:r>
            </a:p>
          </p:txBody>
        </p:sp>
        <p:sp>
          <p:nvSpPr>
            <p:cNvPr id="67" name="Rectangle 8"/>
            <p:cNvSpPr>
              <a:spLocks noChangeArrowheads="1"/>
            </p:cNvSpPr>
            <p:nvPr/>
          </p:nvSpPr>
          <p:spPr bwMode="auto">
            <a:xfrm>
              <a:off x="2913063" y="3933825"/>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绝密</a:t>
              </a:r>
            </a:p>
          </p:txBody>
        </p:sp>
        <p:sp>
          <p:nvSpPr>
            <p:cNvPr id="68" name="Rectangle 9"/>
            <p:cNvSpPr>
              <a:spLocks noChangeArrowheads="1"/>
            </p:cNvSpPr>
            <p:nvPr/>
          </p:nvSpPr>
          <p:spPr bwMode="auto">
            <a:xfrm>
              <a:off x="2914650" y="4724400"/>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机密</a:t>
              </a:r>
            </a:p>
          </p:txBody>
        </p:sp>
        <p:sp>
          <p:nvSpPr>
            <p:cNvPr id="69" name="Rectangle 10"/>
            <p:cNvSpPr>
              <a:spLocks noChangeArrowheads="1"/>
            </p:cNvSpPr>
            <p:nvPr/>
          </p:nvSpPr>
          <p:spPr bwMode="auto">
            <a:xfrm>
              <a:off x="2914650" y="5516563"/>
              <a:ext cx="1477714"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未分类</a:t>
              </a:r>
            </a:p>
          </p:txBody>
        </p:sp>
        <p:sp>
          <p:nvSpPr>
            <p:cNvPr id="70" name="Text Box 11"/>
            <p:cNvSpPr txBox="1">
              <a:spLocks noChangeArrowheads="1"/>
            </p:cNvSpPr>
            <p:nvPr/>
          </p:nvSpPr>
          <p:spPr bwMode="auto">
            <a:xfrm>
              <a:off x="3203575" y="3213100"/>
              <a:ext cx="13684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客体</a:t>
              </a:r>
            </a:p>
          </p:txBody>
        </p:sp>
        <p:sp>
          <p:nvSpPr>
            <p:cNvPr id="71" name="Line 12"/>
            <p:cNvSpPr>
              <a:spLocks noChangeShapeType="1"/>
            </p:cNvSpPr>
            <p:nvPr/>
          </p:nvSpPr>
          <p:spPr bwMode="auto">
            <a:xfrm flipV="1">
              <a:off x="1810896" y="4176403"/>
              <a:ext cx="966993" cy="743278"/>
            </a:xfrm>
            <a:prstGeom prst="line">
              <a:avLst/>
            </a:prstGeom>
            <a:noFill/>
            <a:ln w="38100">
              <a:solidFill>
                <a:schemeClr val="tx1"/>
              </a:solidFill>
              <a:round/>
              <a:headEnd/>
              <a:tailEnd type="triangle" w="med" len="med"/>
            </a:ln>
          </p:spPr>
          <p:txBody>
            <a:bodyPr/>
            <a:lstStyle/>
            <a:p>
              <a:endParaRPr lang="zh-CN" altLang="en-US"/>
            </a:p>
          </p:txBody>
        </p:sp>
        <p:sp>
          <p:nvSpPr>
            <p:cNvPr id="72" name="Line 13"/>
            <p:cNvSpPr>
              <a:spLocks noChangeShapeType="1"/>
            </p:cNvSpPr>
            <p:nvPr/>
          </p:nvSpPr>
          <p:spPr bwMode="auto">
            <a:xfrm flipV="1">
              <a:off x="1810896" y="4951314"/>
              <a:ext cx="966993" cy="9426"/>
            </a:xfrm>
            <a:prstGeom prst="line">
              <a:avLst/>
            </a:prstGeom>
            <a:noFill/>
            <a:ln w="38100">
              <a:solidFill>
                <a:schemeClr val="tx1"/>
              </a:solidFill>
              <a:round/>
              <a:headEnd/>
              <a:tailEnd type="triangle" w="med" len="med"/>
            </a:ln>
          </p:spPr>
          <p:txBody>
            <a:bodyPr/>
            <a:lstStyle/>
            <a:p>
              <a:endParaRPr lang="zh-CN" altLang="en-US"/>
            </a:p>
          </p:txBody>
        </p:sp>
        <p:sp>
          <p:nvSpPr>
            <p:cNvPr id="73" name="Line 14"/>
            <p:cNvSpPr>
              <a:spLocks noChangeShapeType="1"/>
            </p:cNvSpPr>
            <p:nvPr/>
          </p:nvSpPr>
          <p:spPr bwMode="auto">
            <a:xfrm>
              <a:off x="1810896" y="4976813"/>
              <a:ext cx="966993" cy="757238"/>
            </a:xfrm>
            <a:prstGeom prst="line">
              <a:avLst/>
            </a:prstGeom>
            <a:noFill/>
            <a:ln w="38100">
              <a:solidFill>
                <a:schemeClr val="tx1"/>
              </a:solidFill>
              <a:round/>
              <a:headEnd/>
              <a:tailEnd type="triangle" w="med" len="med"/>
            </a:ln>
          </p:spPr>
          <p:txBody>
            <a:bodyPr/>
            <a:lstStyle/>
            <a:p>
              <a:endParaRPr lang="zh-CN" altLang="en-US"/>
            </a:p>
          </p:txBody>
        </p:sp>
        <p:sp>
          <p:nvSpPr>
            <p:cNvPr id="74" name="Text Box 15"/>
            <p:cNvSpPr txBox="1">
              <a:spLocks noChangeArrowheads="1"/>
            </p:cNvSpPr>
            <p:nvPr/>
          </p:nvSpPr>
          <p:spPr bwMode="auto">
            <a:xfrm>
              <a:off x="1810896" y="4098558"/>
              <a:ext cx="881731" cy="338554"/>
            </a:xfrm>
            <a:prstGeom prst="rect">
              <a:avLst/>
            </a:prstGeom>
            <a:noFill/>
            <a:ln w="9525">
              <a:noFill/>
              <a:miter lim="800000"/>
              <a:headEnd/>
              <a:tailEnd/>
            </a:ln>
          </p:spPr>
          <p:txBody>
            <a:bodyPr wrap="square">
              <a:spAutoFit/>
            </a:bodyPr>
            <a:lstStyle/>
            <a:p>
              <a:pPr algn="ctr" eaLnBrk="1" hangingPunct="1">
                <a:spcBef>
                  <a:spcPts val="0"/>
                </a:spcBef>
              </a:pPr>
              <a:r>
                <a:rPr kumimoji="1" lang="zh-CN" altLang="en-US" sz="1600" b="1" smtClean="0">
                  <a:latin typeface="Times New Roman" pitchFamily="18" charset="0"/>
                </a:rPr>
                <a:t>允许读</a:t>
              </a:r>
              <a:endParaRPr kumimoji="1" lang="zh-CN" altLang="en-US" sz="1600" b="1">
                <a:latin typeface="Times New Roman" pitchFamily="18" charset="0"/>
              </a:endParaRPr>
            </a:p>
          </p:txBody>
        </p:sp>
        <p:sp>
          <p:nvSpPr>
            <p:cNvPr id="75" name="Text Box 17"/>
            <p:cNvSpPr txBox="1">
              <a:spLocks noChangeArrowheads="1"/>
            </p:cNvSpPr>
            <p:nvPr/>
          </p:nvSpPr>
          <p:spPr bwMode="auto">
            <a:xfrm>
              <a:off x="1818061" y="5508521"/>
              <a:ext cx="881731" cy="338554"/>
            </a:xfrm>
            <a:prstGeom prst="rect">
              <a:avLst/>
            </a:prstGeom>
            <a:noFill/>
            <a:ln w="9525">
              <a:noFill/>
              <a:miter lim="800000"/>
              <a:headEnd/>
              <a:tailEnd/>
            </a:ln>
          </p:spPr>
          <p:txBody>
            <a:bodyPr wrap="square">
              <a:spAutoFit/>
            </a:bodyPr>
            <a:lstStyle/>
            <a:p>
              <a:pPr algn="ctr" eaLnBrk="1" hangingPunct="1">
                <a:spcBef>
                  <a:spcPts val="0"/>
                </a:spcBef>
              </a:pPr>
              <a:r>
                <a:rPr kumimoji="1" lang="zh-CN" altLang="en-US" sz="1600" b="1" smtClean="0">
                  <a:latin typeface="Times New Roman" pitchFamily="18" charset="0"/>
                </a:rPr>
                <a:t>允许写</a:t>
              </a:r>
              <a:endParaRPr kumimoji="1" lang="zh-CN" altLang="en-US" sz="1600" b="1">
                <a:latin typeface="Times New Roman" pitchFamily="18" charset="0"/>
              </a:endParaRPr>
            </a:p>
          </p:txBody>
        </p:sp>
        <p:sp>
          <p:nvSpPr>
            <p:cNvPr id="76" name="Text Box 15"/>
            <p:cNvSpPr txBox="1">
              <a:spLocks noChangeArrowheads="1"/>
            </p:cNvSpPr>
            <p:nvPr/>
          </p:nvSpPr>
          <p:spPr bwMode="auto">
            <a:xfrm>
              <a:off x="1907704" y="4653136"/>
              <a:ext cx="881731" cy="338554"/>
            </a:xfrm>
            <a:prstGeom prst="rect">
              <a:avLst/>
            </a:prstGeom>
            <a:noFill/>
            <a:ln w="9525">
              <a:noFill/>
              <a:miter lim="800000"/>
              <a:headEnd/>
              <a:tailEnd/>
            </a:ln>
          </p:spPr>
          <p:txBody>
            <a:bodyPr wrap="square">
              <a:spAutoFit/>
            </a:bodyPr>
            <a:lstStyle/>
            <a:p>
              <a:pPr algn="ctr" eaLnBrk="1" hangingPunct="1">
                <a:spcBef>
                  <a:spcPts val="0"/>
                </a:spcBef>
              </a:pPr>
              <a:r>
                <a:rPr kumimoji="1" lang="zh-CN" altLang="en-US" sz="1600" b="1">
                  <a:latin typeface="Times New Roman" pitchFamily="18" charset="0"/>
                </a:rPr>
                <a:t>允许</a:t>
              </a:r>
              <a:r>
                <a:rPr kumimoji="1" lang="zh-CN" altLang="en-US" sz="1600" b="1" smtClean="0">
                  <a:latin typeface="Times New Roman" pitchFamily="18" charset="0"/>
                </a:rPr>
                <a:t>读</a:t>
              </a:r>
              <a:endParaRPr kumimoji="1" lang="zh-CN" altLang="en-US" sz="1600" b="1">
                <a:latin typeface="Times New Roman" pitchFamily="18" charset="0"/>
              </a:endParaRPr>
            </a:p>
          </p:txBody>
        </p:sp>
      </p:grpSp>
    </p:spTree>
    <p:extLst>
      <p:ext uri="{BB962C8B-B14F-4D97-AF65-F5344CB8AC3E}">
        <p14:creationId xmlns:p14="http://schemas.microsoft.com/office/powerpoint/2010/main" val="73416555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457200" y="1481328"/>
            <a:ext cx="8229600" cy="2585847"/>
          </a:xfrm>
        </p:spPr>
        <p:txBody>
          <a:bodyPr>
            <a:normAutofit fontScale="92500" lnSpcReduction="10000"/>
          </a:bodyPr>
          <a:lstStyle/>
          <a:p>
            <a:r>
              <a:rPr lang="zh-CN" altLang="en-US" smtClean="0"/>
              <a:t>安全级别</a:t>
            </a:r>
            <a:endParaRPr lang="en-US" altLang="zh-CN" smtClean="0"/>
          </a:p>
          <a:p>
            <a:pPr lvl="1"/>
            <a:r>
              <a:rPr lang="en-US" altLang="zh-CN" smtClean="0"/>
              <a:t>Web</a:t>
            </a:r>
            <a:r>
              <a:rPr lang="zh-CN" altLang="en-US" smtClean="0"/>
              <a:t>服务器上资源</a:t>
            </a:r>
            <a:r>
              <a:rPr lang="zh-CN" altLang="en-US"/>
              <a:t>安全级别为</a:t>
            </a:r>
            <a:r>
              <a:rPr lang="zh-CN" altLang="en-US" smtClean="0"/>
              <a:t>“秘密”</a:t>
            </a:r>
            <a:endParaRPr lang="en-US" altLang="zh-CN" smtClean="0"/>
          </a:p>
          <a:p>
            <a:pPr lvl="1"/>
            <a:r>
              <a:rPr lang="en-US" altLang="zh-CN" smtClean="0"/>
              <a:t>Internet</a:t>
            </a:r>
            <a:r>
              <a:rPr lang="zh-CN" altLang="en-US" smtClean="0"/>
              <a:t>用户级别</a:t>
            </a:r>
            <a:r>
              <a:rPr lang="zh-CN" altLang="en-US"/>
              <a:t>为</a:t>
            </a:r>
            <a:r>
              <a:rPr lang="zh-CN" altLang="en-US" smtClean="0"/>
              <a:t>“公开”</a:t>
            </a:r>
            <a:endParaRPr lang="en-US" altLang="zh-CN" smtClean="0"/>
          </a:p>
          <a:p>
            <a:r>
              <a:rPr lang="zh-CN" altLang="en-US" smtClean="0"/>
              <a:t>上读</a:t>
            </a:r>
            <a:r>
              <a:rPr lang="en-US" altLang="zh-CN" smtClean="0"/>
              <a:t>/</a:t>
            </a:r>
            <a:r>
              <a:rPr lang="zh-CN" altLang="en-US" smtClean="0"/>
              <a:t>不上写，保障</a:t>
            </a:r>
            <a:r>
              <a:rPr lang="en-US" altLang="zh-CN" smtClean="0"/>
              <a:t>Web</a:t>
            </a:r>
            <a:r>
              <a:rPr lang="zh-CN" altLang="en-US" smtClean="0"/>
              <a:t>数据完整性</a:t>
            </a:r>
          </a:p>
          <a:p>
            <a:pPr lvl="1"/>
            <a:r>
              <a:rPr lang="en-US" altLang="zh-CN" smtClean="0"/>
              <a:t>Internet</a:t>
            </a:r>
            <a:r>
              <a:rPr lang="zh-CN" altLang="en-US" smtClean="0"/>
              <a:t>上的用户只能读取服务器上的数据而不能更改它 </a:t>
            </a:r>
          </a:p>
          <a:p>
            <a:endParaRPr lang="zh-CN" altLang="en-US"/>
          </a:p>
        </p:txBody>
      </p:sp>
      <p:sp>
        <p:nvSpPr>
          <p:cNvPr id="1052674" name="Rectangle 2"/>
          <p:cNvSpPr>
            <a:spLocks noGrp="1" noChangeArrowheads="1"/>
          </p:cNvSpPr>
          <p:nvPr>
            <p:ph type="title"/>
          </p:nvPr>
        </p:nvSpPr>
        <p:spPr/>
        <p:txBody>
          <a:bodyPr/>
          <a:lstStyle/>
          <a:p>
            <a:r>
              <a:rPr lang="en-US" altLang="zh-CN" smtClean="0"/>
              <a:t>Biba</a:t>
            </a:r>
            <a:r>
              <a:rPr lang="zh-CN" altLang="en-US" smtClean="0"/>
              <a:t>应用：</a:t>
            </a:r>
            <a:r>
              <a:rPr lang="en-US" altLang="zh-CN" smtClean="0"/>
              <a:t>Web</a:t>
            </a:r>
            <a:r>
              <a:rPr lang="zh-CN" altLang="en-US" smtClean="0"/>
              <a:t>服务器</a:t>
            </a:r>
            <a:endParaRPr lang="zh-CN" altLang="en-US"/>
          </a:p>
        </p:txBody>
      </p:sp>
      <p:sp>
        <p:nvSpPr>
          <p:cNvPr id="35846" name="Rectangle 3"/>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pic>
        <p:nvPicPr>
          <p:cNvPr id="16" name="Picture 30"/>
          <p:cNvPicPr>
            <a:picLocks noChangeAspect="1" noChangeArrowheads="1"/>
          </p:cNvPicPr>
          <p:nvPr/>
        </p:nvPicPr>
        <p:blipFill>
          <a:blip r:embed="rId3"/>
          <a:srcRect/>
          <a:stretch>
            <a:fillRect/>
          </a:stretch>
        </p:blipFill>
        <p:spPr>
          <a:xfrm>
            <a:off x="1475656" y="4067175"/>
            <a:ext cx="5322888" cy="2790825"/>
          </a:xfrm>
          <a:prstGeom prst="rect">
            <a:avLst/>
          </a:prstGeom>
          <a:noFill/>
        </p:spPr>
      </p:pic>
    </p:spTree>
    <p:extLst>
      <p:ext uri="{BB962C8B-B14F-4D97-AF65-F5344CB8AC3E}">
        <p14:creationId xmlns:p14="http://schemas.microsoft.com/office/powerpoint/2010/main" val="57043455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p:txBody>
          <a:bodyPr/>
          <a:lstStyle/>
          <a:p>
            <a:r>
              <a:rPr lang="zh-CN" altLang="en-US" smtClean="0"/>
              <a:t>角色（</a:t>
            </a:r>
            <a:r>
              <a:rPr lang="en-US" altLang="zh-CN" smtClean="0"/>
              <a:t>Role</a:t>
            </a:r>
            <a:r>
              <a:rPr lang="zh-CN" altLang="en-US" smtClean="0"/>
              <a:t>）</a:t>
            </a:r>
          </a:p>
          <a:p>
            <a:pPr lvl="1"/>
            <a:r>
              <a:rPr lang="zh-CN" altLang="en-US" smtClean="0"/>
              <a:t>用户组</a:t>
            </a:r>
            <a:r>
              <a:rPr lang="zh-CN" altLang="en-US"/>
              <a:t>及其许可（完成一项任务必须访问的资源及相应操作权限）的</a:t>
            </a:r>
            <a:r>
              <a:rPr lang="zh-CN" altLang="en-US" smtClean="0"/>
              <a:t>集合，</a:t>
            </a:r>
            <a:r>
              <a:rPr lang="en-US" altLang="zh-CN" smtClean="0"/>
              <a:t>R={(a1,o1), (a2,o2), (a3,o3)…}</a:t>
            </a:r>
          </a:p>
          <a:p>
            <a:pPr lvl="1"/>
            <a:r>
              <a:rPr lang="zh-CN" altLang="en-US" smtClean="0"/>
              <a:t>角色：用户组＋许可（资源</a:t>
            </a:r>
            <a:r>
              <a:rPr lang="en-US" altLang="zh-CN" smtClean="0"/>
              <a:t>-</a:t>
            </a:r>
            <a:r>
              <a:rPr lang="zh-CN" altLang="en-US" smtClean="0"/>
              <a:t>权限</a:t>
            </a:r>
            <a:r>
              <a:rPr lang="zh-CN" altLang="en-US"/>
              <a:t>）</a:t>
            </a:r>
            <a:r>
              <a:rPr lang="zh-CN" altLang="en-US" smtClean="0"/>
              <a:t>集</a:t>
            </a:r>
            <a:endParaRPr lang="en-US" altLang="zh-CN" smtClean="0"/>
          </a:p>
          <a:p>
            <a:r>
              <a:rPr lang="zh-CN" altLang="en-US" smtClean="0"/>
              <a:t>授权管理：</a:t>
            </a:r>
          </a:p>
          <a:p>
            <a:pPr lvl="1"/>
            <a:r>
              <a:rPr lang="zh-CN" altLang="en-US" smtClean="0"/>
              <a:t>根据任务需要定义角色</a:t>
            </a:r>
          </a:p>
          <a:p>
            <a:pPr lvl="1"/>
            <a:r>
              <a:rPr lang="zh-CN" altLang="en-US" smtClean="0"/>
              <a:t>为角色分配许可</a:t>
            </a:r>
            <a:r>
              <a:rPr lang="en-US" altLang="zh-CN" smtClean="0"/>
              <a:t>——</a:t>
            </a:r>
            <a:r>
              <a:rPr lang="zh-CN" altLang="en-US" smtClean="0"/>
              <a:t>（资源和操作权限）</a:t>
            </a:r>
          </a:p>
          <a:p>
            <a:pPr lvl="1"/>
            <a:r>
              <a:rPr lang="zh-CN" altLang="en-US" smtClean="0"/>
              <a:t>给一个用户指定一个角色</a:t>
            </a:r>
            <a:endParaRPr lang="zh-CN" altLang="en-US"/>
          </a:p>
        </p:txBody>
      </p:sp>
      <p:sp>
        <p:nvSpPr>
          <p:cNvPr id="100354" name="Rectangle 2"/>
          <p:cNvSpPr>
            <a:spLocks noGrp="1" noChangeArrowheads="1"/>
          </p:cNvSpPr>
          <p:nvPr>
            <p:ph type="title"/>
          </p:nvPr>
        </p:nvSpPr>
        <p:spPr/>
        <p:txBody>
          <a:bodyPr/>
          <a:lstStyle/>
          <a:p>
            <a:r>
              <a:rPr lang="zh-CN" altLang="en-US" smtClean="0"/>
              <a:t>基于角色的访问控制</a:t>
            </a:r>
            <a:r>
              <a:rPr lang="en-US" altLang="zh-CN" smtClean="0"/>
              <a:t>(RBAC)</a:t>
            </a:r>
            <a:endParaRPr lang="en-US" altLang="zh-CN"/>
          </a:p>
        </p:txBody>
      </p:sp>
    </p:spTree>
    <p:extLst>
      <p:ext uri="{BB962C8B-B14F-4D97-AF65-F5344CB8AC3E}">
        <p14:creationId xmlns:p14="http://schemas.microsoft.com/office/powerpoint/2010/main" val="30782836"/>
      </p:ext>
    </p:extLst>
  </p:cSld>
  <p:clrMapOvr>
    <a:masterClrMapping/>
  </p:clrMapOvr>
  <p:transition spd="slow">
    <p:pull/>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zh-CN" altLang="en-US" smtClean="0"/>
              <a:t>基于角色的访问控制模型</a:t>
            </a:r>
            <a:endParaRPr lang="zh-CN" altLang="en-US"/>
          </a:p>
        </p:txBody>
      </p:sp>
      <p:sp>
        <p:nvSpPr>
          <p:cNvPr id="631814" name="Rectangle 6"/>
          <p:cNvSpPr>
            <a:spLocks noChangeArrowheads="1"/>
          </p:cNvSpPr>
          <p:nvPr/>
        </p:nvSpPr>
        <p:spPr bwMode="auto">
          <a:xfrm>
            <a:off x="3203922" y="1844824"/>
            <a:ext cx="561975" cy="1295400"/>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itchFamily="18" charset="0"/>
              </a:rPr>
              <a:t>角色</a:t>
            </a:r>
          </a:p>
        </p:txBody>
      </p:sp>
      <p:sp>
        <p:nvSpPr>
          <p:cNvPr id="631818" name="Line 10"/>
          <p:cNvSpPr>
            <a:spLocks noChangeShapeType="1"/>
          </p:cNvSpPr>
          <p:nvPr/>
        </p:nvSpPr>
        <p:spPr bwMode="auto">
          <a:xfrm>
            <a:off x="2411760" y="2491829"/>
            <a:ext cx="777875" cy="1587"/>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19" name="Line 11"/>
          <p:cNvSpPr>
            <a:spLocks noChangeShapeType="1"/>
          </p:cNvSpPr>
          <p:nvPr/>
        </p:nvSpPr>
        <p:spPr bwMode="auto">
          <a:xfrm>
            <a:off x="3779837" y="2491829"/>
            <a:ext cx="612775" cy="1587"/>
          </a:xfrm>
          <a:prstGeom prst="line">
            <a:avLst/>
          </a:prstGeom>
          <a:noFill/>
          <a:ln w="28575">
            <a:solidFill>
              <a:srgbClr val="800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31821" name="Group 13"/>
          <p:cNvGrpSpPr>
            <a:grpSpLocks/>
          </p:cNvGrpSpPr>
          <p:nvPr/>
        </p:nvGrpSpPr>
        <p:grpSpPr bwMode="auto">
          <a:xfrm>
            <a:off x="1835696" y="1628229"/>
            <a:ext cx="576263" cy="1585913"/>
            <a:chOff x="1383" y="1298"/>
            <a:chExt cx="363" cy="999"/>
          </a:xfrm>
        </p:grpSpPr>
        <p:sp>
          <p:nvSpPr>
            <p:cNvPr id="631822" name="Oval 14"/>
            <p:cNvSpPr>
              <a:spLocks noChangeArrowheads="1"/>
            </p:cNvSpPr>
            <p:nvPr/>
          </p:nvSpPr>
          <p:spPr bwMode="auto">
            <a:xfrm>
              <a:off x="1429" y="1434"/>
              <a:ext cx="272" cy="318"/>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000" b="1">
                <a:solidFill>
                  <a:srgbClr val="000000"/>
                </a:solidFill>
                <a:latin typeface="Times New Roman" pitchFamily="18" charset="0"/>
              </a:endParaRPr>
            </a:p>
          </p:txBody>
        </p:sp>
        <p:sp>
          <p:nvSpPr>
            <p:cNvPr id="631823" name="Text Box 15"/>
            <p:cNvSpPr txBox="1">
              <a:spLocks noChangeArrowheads="1"/>
            </p:cNvSpPr>
            <p:nvPr/>
          </p:nvSpPr>
          <p:spPr bwMode="auto">
            <a:xfrm>
              <a:off x="1429" y="1298"/>
              <a:ext cx="272" cy="32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a:solidFill>
                    <a:srgbClr val="000000"/>
                  </a:solidFill>
                  <a:latin typeface="Times New Roman" pitchFamily="18" charset="0"/>
                </a:rPr>
                <a:t>..</a:t>
              </a:r>
            </a:p>
          </p:txBody>
        </p:sp>
        <p:sp>
          <p:nvSpPr>
            <p:cNvPr id="631824" name="Text Box 16"/>
            <p:cNvSpPr txBox="1">
              <a:spLocks noChangeArrowheads="1"/>
            </p:cNvSpPr>
            <p:nvPr/>
          </p:nvSpPr>
          <p:spPr bwMode="auto">
            <a:xfrm>
              <a:off x="1429" y="1434"/>
              <a:ext cx="285" cy="32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0000"/>
                  </a:solidFill>
                  <a:latin typeface="Times New Roman" pitchFamily="18" charset="0"/>
                </a:rPr>
                <a:t>。</a:t>
              </a:r>
            </a:p>
          </p:txBody>
        </p:sp>
        <p:sp>
          <p:nvSpPr>
            <p:cNvPr id="631825" name="Line 17"/>
            <p:cNvSpPr>
              <a:spLocks noChangeShapeType="1"/>
            </p:cNvSpPr>
            <p:nvPr/>
          </p:nvSpPr>
          <p:spPr bwMode="auto">
            <a:xfrm>
              <a:off x="1564" y="1752"/>
              <a:ext cx="1"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6" name="Line 18"/>
            <p:cNvSpPr>
              <a:spLocks noChangeShapeType="1"/>
            </p:cNvSpPr>
            <p:nvPr/>
          </p:nvSpPr>
          <p:spPr bwMode="auto">
            <a:xfrm>
              <a:off x="1383" y="1888"/>
              <a:ext cx="36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7" name="Line 19"/>
            <p:cNvSpPr>
              <a:spLocks noChangeShapeType="1"/>
            </p:cNvSpPr>
            <p:nvPr/>
          </p:nvSpPr>
          <p:spPr bwMode="auto">
            <a:xfrm flipH="1">
              <a:off x="1383" y="1979"/>
              <a:ext cx="182" cy="31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8" name="Line 20"/>
            <p:cNvSpPr>
              <a:spLocks noChangeShapeType="1"/>
            </p:cNvSpPr>
            <p:nvPr/>
          </p:nvSpPr>
          <p:spPr bwMode="auto">
            <a:xfrm>
              <a:off x="1565" y="1979"/>
              <a:ext cx="181" cy="31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31829" name="Rectangle 21"/>
          <p:cNvSpPr>
            <a:spLocks noChangeArrowheads="1"/>
          </p:cNvSpPr>
          <p:nvPr/>
        </p:nvSpPr>
        <p:spPr bwMode="auto">
          <a:xfrm>
            <a:off x="1258888" y="3933825"/>
            <a:ext cx="1225550"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rPr>
              <a:t>用户</a:t>
            </a:r>
            <a:r>
              <a:rPr kumimoji="1" lang="en-US" altLang="zh-CN" sz="2400" b="1">
                <a:solidFill>
                  <a:srgbClr val="000000"/>
                </a:solidFill>
                <a:latin typeface="Times New Roman" pitchFamily="18" charset="0"/>
              </a:rPr>
              <a:t>1</a:t>
            </a:r>
          </a:p>
        </p:txBody>
      </p:sp>
      <p:sp>
        <p:nvSpPr>
          <p:cNvPr id="631830" name="Rectangle 22"/>
          <p:cNvSpPr>
            <a:spLocks noChangeArrowheads="1"/>
          </p:cNvSpPr>
          <p:nvPr/>
        </p:nvSpPr>
        <p:spPr bwMode="auto">
          <a:xfrm>
            <a:off x="1258888" y="4695825"/>
            <a:ext cx="1225550"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rPr>
              <a:t>用户</a:t>
            </a:r>
            <a:r>
              <a:rPr kumimoji="1" lang="en-US" altLang="zh-CN" sz="2400" b="1">
                <a:solidFill>
                  <a:srgbClr val="000000"/>
                </a:solidFill>
                <a:latin typeface="Times New Roman" pitchFamily="18" charset="0"/>
              </a:rPr>
              <a:t>2</a:t>
            </a:r>
          </a:p>
        </p:txBody>
      </p:sp>
      <p:sp>
        <p:nvSpPr>
          <p:cNvPr id="631831" name="Rectangle 23"/>
          <p:cNvSpPr>
            <a:spLocks noChangeArrowheads="1"/>
          </p:cNvSpPr>
          <p:nvPr/>
        </p:nvSpPr>
        <p:spPr bwMode="auto">
          <a:xfrm>
            <a:off x="1258888" y="5949950"/>
            <a:ext cx="1223962"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rPr>
              <a:t>用户</a:t>
            </a:r>
            <a:r>
              <a:rPr kumimoji="1" lang="en-US" altLang="zh-CN" sz="2400" b="1">
                <a:solidFill>
                  <a:srgbClr val="000000"/>
                </a:solidFill>
                <a:latin typeface="Times New Roman" pitchFamily="18" charset="0"/>
              </a:rPr>
              <a:t>3</a:t>
            </a:r>
          </a:p>
        </p:txBody>
      </p:sp>
      <p:sp>
        <p:nvSpPr>
          <p:cNvPr id="631832" name="Oval 24"/>
          <p:cNvSpPr>
            <a:spLocks noChangeArrowheads="1"/>
          </p:cNvSpPr>
          <p:nvPr/>
        </p:nvSpPr>
        <p:spPr bwMode="auto">
          <a:xfrm>
            <a:off x="3995738" y="3975100"/>
            <a:ext cx="1943100" cy="647700"/>
          </a:xfrm>
          <a:prstGeom prst="ellipse">
            <a:avLst/>
          </a:prstGeom>
          <a:gradFill rotWithShape="1">
            <a:gsLst>
              <a:gs pos="0">
                <a:srgbClr val="666699">
                  <a:gamma/>
                  <a:shade val="46275"/>
                  <a:invGamma/>
                </a:srgbClr>
              </a:gs>
              <a:gs pos="100000">
                <a:srgbClr val="666699"/>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itchFamily="18" charset="0"/>
              </a:rPr>
              <a:t>角色</a:t>
            </a:r>
            <a:r>
              <a:rPr kumimoji="1" lang="en-US" altLang="zh-CN" sz="2400" b="1">
                <a:solidFill>
                  <a:srgbClr val="FF0000"/>
                </a:solidFill>
                <a:latin typeface="Times New Roman" pitchFamily="18" charset="0"/>
              </a:rPr>
              <a:t>1</a:t>
            </a:r>
          </a:p>
        </p:txBody>
      </p:sp>
      <p:sp>
        <p:nvSpPr>
          <p:cNvPr id="631833" name="Oval 25"/>
          <p:cNvSpPr>
            <a:spLocks noChangeArrowheads="1"/>
          </p:cNvSpPr>
          <p:nvPr/>
        </p:nvSpPr>
        <p:spPr bwMode="auto">
          <a:xfrm>
            <a:off x="3995738" y="5343525"/>
            <a:ext cx="1943100" cy="647700"/>
          </a:xfrm>
          <a:prstGeom prst="ellipse">
            <a:avLst/>
          </a:prstGeom>
          <a:gradFill rotWithShape="1">
            <a:gsLst>
              <a:gs pos="0">
                <a:srgbClr val="FFC1E0">
                  <a:gamma/>
                  <a:shade val="46275"/>
                  <a:invGamma/>
                </a:srgbClr>
              </a:gs>
              <a:gs pos="50000">
                <a:srgbClr val="FFC1E0"/>
              </a:gs>
              <a:gs pos="100000">
                <a:srgbClr val="FFC1E0">
                  <a:gamma/>
                  <a:shade val="46275"/>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itchFamily="18" charset="0"/>
              </a:rPr>
              <a:t>角色</a:t>
            </a:r>
            <a:r>
              <a:rPr kumimoji="1" lang="en-US" altLang="zh-CN" sz="2400" b="1">
                <a:solidFill>
                  <a:srgbClr val="FF0000"/>
                </a:solidFill>
                <a:latin typeface="Times New Roman" pitchFamily="18" charset="0"/>
              </a:rPr>
              <a:t>2</a:t>
            </a:r>
          </a:p>
        </p:txBody>
      </p:sp>
      <p:sp>
        <p:nvSpPr>
          <p:cNvPr id="631834" name="Rectangle 26"/>
          <p:cNvSpPr>
            <a:spLocks noChangeArrowheads="1"/>
          </p:cNvSpPr>
          <p:nvPr/>
        </p:nvSpPr>
        <p:spPr bwMode="auto">
          <a:xfrm>
            <a:off x="7235825" y="3860800"/>
            <a:ext cx="1152525" cy="576263"/>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itchFamily="18" charset="0"/>
              </a:rPr>
              <a:t>客体</a:t>
            </a:r>
            <a:r>
              <a:rPr kumimoji="1" lang="en-US" altLang="zh-CN" sz="2400" b="1">
                <a:solidFill>
                  <a:srgbClr val="C22A8F"/>
                </a:solidFill>
                <a:latin typeface="Times New Roman" pitchFamily="18" charset="0"/>
              </a:rPr>
              <a:t>1</a:t>
            </a:r>
          </a:p>
        </p:txBody>
      </p:sp>
      <p:sp>
        <p:nvSpPr>
          <p:cNvPr id="631835" name="Rectangle 27"/>
          <p:cNvSpPr>
            <a:spLocks noChangeArrowheads="1"/>
          </p:cNvSpPr>
          <p:nvPr/>
        </p:nvSpPr>
        <p:spPr bwMode="auto">
          <a:xfrm>
            <a:off x="7235825" y="4768850"/>
            <a:ext cx="1152525" cy="576263"/>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itchFamily="18" charset="0"/>
              </a:rPr>
              <a:t>客体</a:t>
            </a:r>
            <a:r>
              <a:rPr kumimoji="1" lang="en-US" altLang="zh-CN" sz="2400" b="1">
                <a:solidFill>
                  <a:srgbClr val="C22A8F"/>
                </a:solidFill>
                <a:latin typeface="Times New Roman" pitchFamily="18" charset="0"/>
              </a:rPr>
              <a:t>2</a:t>
            </a:r>
          </a:p>
        </p:txBody>
      </p:sp>
      <p:sp>
        <p:nvSpPr>
          <p:cNvPr id="631836" name="Rectangle 28"/>
          <p:cNvSpPr>
            <a:spLocks noChangeArrowheads="1"/>
          </p:cNvSpPr>
          <p:nvPr/>
        </p:nvSpPr>
        <p:spPr bwMode="auto">
          <a:xfrm>
            <a:off x="7308850" y="6021388"/>
            <a:ext cx="1150938" cy="576262"/>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itchFamily="18" charset="0"/>
              </a:rPr>
              <a:t>客体</a:t>
            </a:r>
            <a:r>
              <a:rPr kumimoji="1" lang="en-US" altLang="zh-CN" sz="2400" b="1">
                <a:solidFill>
                  <a:srgbClr val="C22A8F"/>
                </a:solidFill>
                <a:latin typeface="Times New Roman" pitchFamily="18" charset="0"/>
              </a:rPr>
              <a:t>3</a:t>
            </a:r>
          </a:p>
        </p:txBody>
      </p:sp>
      <p:sp>
        <p:nvSpPr>
          <p:cNvPr id="631837" name="Line 29"/>
          <p:cNvSpPr>
            <a:spLocks noChangeShapeType="1"/>
          </p:cNvSpPr>
          <p:nvPr/>
        </p:nvSpPr>
        <p:spPr bwMode="auto">
          <a:xfrm flipV="1">
            <a:off x="2484438" y="4264025"/>
            <a:ext cx="1511300" cy="28575"/>
          </a:xfrm>
          <a:prstGeom prst="line">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38" name="Line 30"/>
          <p:cNvSpPr>
            <a:spLocks noChangeShapeType="1"/>
          </p:cNvSpPr>
          <p:nvPr/>
        </p:nvSpPr>
        <p:spPr bwMode="auto">
          <a:xfrm>
            <a:off x="5867400" y="4221163"/>
            <a:ext cx="1368425" cy="0"/>
          </a:xfrm>
          <a:prstGeom prst="line">
            <a:avLst/>
          </a:prstGeom>
          <a:noFill/>
          <a:ln w="952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39" name="Line 31"/>
          <p:cNvSpPr>
            <a:spLocks noChangeShapeType="1"/>
          </p:cNvSpPr>
          <p:nvPr/>
        </p:nvSpPr>
        <p:spPr bwMode="auto">
          <a:xfrm>
            <a:off x="5940425" y="4408488"/>
            <a:ext cx="1295400" cy="503237"/>
          </a:xfrm>
          <a:prstGeom prst="line">
            <a:avLst/>
          </a:prstGeom>
          <a:noFill/>
          <a:ln w="952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0" name="Line 32"/>
          <p:cNvSpPr>
            <a:spLocks noChangeShapeType="1"/>
          </p:cNvSpPr>
          <p:nvPr/>
        </p:nvSpPr>
        <p:spPr bwMode="auto">
          <a:xfrm>
            <a:off x="2555875" y="5013325"/>
            <a:ext cx="1512888" cy="474663"/>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1" name="Line 33"/>
          <p:cNvSpPr>
            <a:spLocks noChangeShapeType="1"/>
          </p:cNvSpPr>
          <p:nvPr/>
        </p:nvSpPr>
        <p:spPr bwMode="auto">
          <a:xfrm flipV="1">
            <a:off x="2555875" y="5775325"/>
            <a:ext cx="1512888" cy="53340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2" name="Line 34"/>
          <p:cNvSpPr>
            <a:spLocks noChangeShapeType="1"/>
          </p:cNvSpPr>
          <p:nvPr/>
        </p:nvSpPr>
        <p:spPr bwMode="auto">
          <a:xfrm flipV="1">
            <a:off x="5940425" y="5229225"/>
            <a:ext cx="1223963" cy="403225"/>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3" name="Line 35"/>
          <p:cNvSpPr>
            <a:spLocks noChangeShapeType="1"/>
          </p:cNvSpPr>
          <p:nvPr/>
        </p:nvSpPr>
        <p:spPr bwMode="auto">
          <a:xfrm>
            <a:off x="5940425" y="5775325"/>
            <a:ext cx="1295400" cy="461963"/>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4" name="Text Box 36"/>
          <p:cNvSpPr txBox="1">
            <a:spLocks noChangeArrowheads="1"/>
          </p:cNvSpPr>
          <p:nvPr/>
        </p:nvSpPr>
        <p:spPr bwMode="auto">
          <a:xfrm>
            <a:off x="6084888" y="3789363"/>
            <a:ext cx="649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chemeClr val="accent2"/>
                </a:solidFill>
                <a:latin typeface="Times New Roman" pitchFamily="18" charset="0"/>
              </a:rPr>
              <a:t>权限</a:t>
            </a:r>
            <a:r>
              <a:rPr kumimoji="1" lang="en-US" altLang="zh-CN" sz="1400" b="1">
                <a:solidFill>
                  <a:schemeClr val="accent2"/>
                </a:solidFill>
                <a:latin typeface="Times New Roman" pitchFamily="18" charset="0"/>
              </a:rPr>
              <a:t>1</a:t>
            </a:r>
          </a:p>
        </p:txBody>
      </p:sp>
      <p:sp>
        <p:nvSpPr>
          <p:cNvPr id="631845" name="Text Box 37"/>
          <p:cNvSpPr txBox="1">
            <a:spLocks noChangeArrowheads="1"/>
          </p:cNvSpPr>
          <p:nvPr/>
        </p:nvSpPr>
        <p:spPr bwMode="auto">
          <a:xfrm>
            <a:off x="6300788" y="4292600"/>
            <a:ext cx="7191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chemeClr val="hlink"/>
                </a:solidFill>
                <a:latin typeface="Times New Roman" pitchFamily="18" charset="0"/>
              </a:rPr>
              <a:t>权限</a:t>
            </a:r>
            <a:r>
              <a:rPr kumimoji="1" lang="en-US" altLang="zh-CN" sz="1400" b="1">
                <a:solidFill>
                  <a:schemeClr val="hlink"/>
                </a:solidFill>
                <a:latin typeface="Times New Roman" pitchFamily="18" charset="0"/>
              </a:rPr>
              <a:t>2</a:t>
            </a:r>
          </a:p>
        </p:txBody>
      </p:sp>
      <p:sp>
        <p:nvSpPr>
          <p:cNvPr id="631846" name="Text Box 38"/>
          <p:cNvSpPr txBox="1">
            <a:spLocks noChangeArrowheads="1"/>
          </p:cNvSpPr>
          <p:nvPr/>
        </p:nvSpPr>
        <p:spPr bwMode="auto">
          <a:xfrm>
            <a:off x="5940425" y="5013325"/>
            <a:ext cx="792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smtClean="0">
                <a:solidFill>
                  <a:srgbClr val="0000CC"/>
                </a:solidFill>
                <a:latin typeface="Times New Roman" pitchFamily="18" charset="0"/>
              </a:rPr>
              <a:t>权限</a:t>
            </a:r>
            <a:r>
              <a:rPr kumimoji="1" lang="en-US" altLang="zh-CN" sz="1400" b="1" smtClean="0">
                <a:solidFill>
                  <a:srgbClr val="0000CC"/>
                </a:solidFill>
                <a:latin typeface="Times New Roman" pitchFamily="18" charset="0"/>
              </a:rPr>
              <a:t>2</a:t>
            </a:r>
            <a:endParaRPr kumimoji="1" lang="en-US" altLang="zh-CN" sz="1400" b="1">
              <a:solidFill>
                <a:srgbClr val="0000CC"/>
              </a:solidFill>
              <a:latin typeface="Times New Roman" pitchFamily="18" charset="0"/>
            </a:endParaRPr>
          </a:p>
        </p:txBody>
      </p:sp>
      <p:sp>
        <p:nvSpPr>
          <p:cNvPr id="631847" name="Text Box 39"/>
          <p:cNvSpPr txBox="1">
            <a:spLocks noChangeArrowheads="1"/>
          </p:cNvSpPr>
          <p:nvPr/>
        </p:nvSpPr>
        <p:spPr bwMode="auto">
          <a:xfrm>
            <a:off x="5867400" y="6021388"/>
            <a:ext cx="86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smtClean="0">
                <a:latin typeface="Times New Roman" pitchFamily="18" charset="0"/>
              </a:rPr>
              <a:t>权限</a:t>
            </a:r>
            <a:r>
              <a:rPr kumimoji="1" lang="en-US" altLang="zh-CN" sz="1400" b="1" smtClean="0">
                <a:latin typeface="Times New Roman" pitchFamily="18" charset="0"/>
              </a:rPr>
              <a:t>3</a:t>
            </a:r>
            <a:endParaRPr kumimoji="1" lang="en-US" altLang="zh-CN" sz="1400" b="1">
              <a:latin typeface="Times New Roman" pitchFamily="18" charset="0"/>
            </a:endParaRPr>
          </a:p>
        </p:txBody>
      </p:sp>
      <p:sp>
        <p:nvSpPr>
          <p:cNvPr id="631848" name="Text Box 40"/>
          <p:cNvSpPr txBox="1">
            <a:spLocks noChangeArrowheads="1"/>
          </p:cNvSpPr>
          <p:nvPr/>
        </p:nvSpPr>
        <p:spPr bwMode="auto">
          <a:xfrm>
            <a:off x="2916238" y="3933825"/>
            <a:ext cx="649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itchFamily="18" charset="0"/>
              </a:rPr>
              <a:t>属于</a:t>
            </a:r>
          </a:p>
        </p:txBody>
      </p:sp>
      <p:sp>
        <p:nvSpPr>
          <p:cNvPr id="631849" name="Text Box 41"/>
          <p:cNvSpPr txBox="1">
            <a:spLocks noChangeArrowheads="1"/>
          </p:cNvSpPr>
          <p:nvPr/>
        </p:nvSpPr>
        <p:spPr bwMode="auto">
          <a:xfrm>
            <a:off x="2987675" y="4868863"/>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itchFamily="18" charset="0"/>
              </a:rPr>
              <a:t>属于</a:t>
            </a:r>
          </a:p>
        </p:txBody>
      </p:sp>
      <p:sp>
        <p:nvSpPr>
          <p:cNvPr id="631850" name="Text Box 42"/>
          <p:cNvSpPr txBox="1">
            <a:spLocks noChangeArrowheads="1"/>
          </p:cNvSpPr>
          <p:nvPr/>
        </p:nvSpPr>
        <p:spPr bwMode="auto">
          <a:xfrm>
            <a:off x="2987675" y="5661025"/>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itchFamily="18" charset="0"/>
              </a:rPr>
              <a:t>属于</a:t>
            </a:r>
          </a:p>
        </p:txBody>
      </p:sp>
      <p:grpSp>
        <p:nvGrpSpPr>
          <p:cNvPr id="7" name="组合 6"/>
          <p:cNvGrpSpPr/>
          <p:nvPr/>
        </p:nvGrpSpPr>
        <p:grpSpPr>
          <a:xfrm>
            <a:off x="4427537" y="1556792"/>
            <a:ext cx="3024187" cy="1655762"/>
            <a:chOff x="4427537" y="1556792"/>
            <a:chExt cx="3024187" cy="1655762"/>
          </a:xfrm>
        </p:grpSpPr>
        <p:sp>
          <p:nvSpPr>
            <p:cNvPr id="631815" name="Oval 7"/>
            <p:cNvSpPr>
              <a:spLocks noChangeArrowheads="1"/>
            </p:cNvSpPr>
            <p:nvPr/>
          </p:nvSpPr>
          <p:spPr bwMode="auto">
            <a:xfrm>
              <a:off x="4427537" y="1556792"/>
              <a:ext cx="3024187" cy="1655762"/>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816" name="Oval 8"/>
            <p:cNvSpPr>
              <a:spLocks noChangeArrowheads="1"/>
            </p:cNvSpPr>
            <p:nvPr/>
          </p:nvSpPr>
          <p:spPr bwMode="auto">
            <a:xfrm>
              <a:off x="4572000" y="2133054"/>
              <a:ext cx="1071562" cy="6477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itchFamily="18" charset="0"/>
                </a:rPr>
                <a:t>操作</a:t>
              </a:r>
            </a:p>
          </p:txBody>
        </p:sp>
        <p:sp>
          <p:nvSpPr>
            <p:cNvPr id="631817" name="Oval 9"/>
            <p:cNvSpPr>
              <a:spLocks noChangeArrowheads="1"/>
            </p:cNvSpPr>
            <p:nvPr/>
          </p:nvSpPr>
          <p:spPr bwMode="auto">
            <a:xfrm>
              <a:off x="6156324" y="2133054"/>
              <a:ext cx="1071562" cy="6477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itchFamily="18" charset="0"/>
                </a:rPr>
                <a:t>客体</a:t>
              </a:r>
            </a:p>
          </p:txBody>
        </p:sp>
        <p:sp>
          <p:nvSpPr>
            <p:cNvPr id="631820" name="Line 12"/>
            <p:cNvSpPr>
              <a:spLocks noChangeShapeType="1"/>
            </p:cNvSpPr>
            <p:nvPr/>
          </p:nvSpPr>
          <p:spPr bwMode="auto">
            <a:xfrm>
              <a:off x="5651499" y="2492103"/>
              <a:ext cx="504825" cy="793"/>
            </a:xfrm>
            <a:prstGeom prst="line">
              <a:avLst/>
            </a:prstGeom>
            <a:noFill/>
            <a:ln w="28575">
              <a:solidFill>
                <a:srgbClr val="FF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11"/>
            <p:cNvSpPr txBox="1">
              <a:spLocks noChangeArrowheads="1"/>
            </p:cNvSpPr>
            <p:nvPr/>
          </p:nvSpPr>
          <p:spPr bwMode="auto">
            <a:xfrm>
              <a:off x="5508104" y="1556792"/>
              <a:ext cx="914400" cy="590550"/>
            </a:xfrm>
            <a:prstGeom prst="rect">
              <a:avLst/>
            </a:prstGeom>
            <a:noFill/>
            <a:ln w="9525">
              <a:noFill/>
              <a:miter lim="800000"/>
              <a:headEnd/>
              <a:tailEnd/>
            </a:ln>
          </p:spPr>
          <p:txBody>
            <a:bodyPr lIns="18000" tIns="10800" rIns="18000" bIns="10800"/>
            <a:lstStyle/>
            <a:p>
              <a:pPr algn="ctr"/>
              <a:r>
                <a:rPr lang="zh-CN" altLang="en-US" sz="2000" b="1" smtClean="0">
                  <a:latin typeface="宋体" charset="-122"/>
                </a:rPr>
                <a:t>许可</a:t>
              </a:r>
              <a:endParaRPr lang="en-US" altLang="zh-CN" sz="2000" b="1" smtClean="0">
                <a:latin typeface="宋体" charset="-122"/>
              </a:endParaRPr>
            </a:p>
            <a:p>
              <a:pPr algn="ctr"/>
              <a:r>
                <a:rPr lang="en-US" altLang="zh-CN" sz="2000" b="1" smtClean="0">
                  <a:latin typeface="宋体" charset="-122"/>
                </a:rPr>
                <a:t>(</a:t>
              </a:r>
              <a:r>
                <a:rPr lang="zh-CN" altLang="en-US" sz="2000" b="1" smtClean="0">
                  <a:latin typeface="宋体" charset="-122"/>
                </a:rPr>
                <a:t>权限</a:t>
              </a:r>
              <a:r>
                <a:rPr lang="en-US" altLang="zh-CN" sz="2000" b="1" smtClean="0">
                  <a:latin typeface="宋体" charset="-122"/>
                </a:rPr>
                <a:t>)</a:t>
              </a:r>
              <a:endParaRPr lang="zh-CN" altLang="en-US" sz="2000" b="1">
                <a:latin typeface="宋体" charset="-122"/>
              </a:endParaRPr>
            </a:p>
          </p:txBody>
        </p:sp>
      </p:grpSp>
      <p:sp>
        <p:nvSpPr>
          <p:cNvPr id="43" name="Line 29"/>
          <p:cNvSpPr>
            <a:spLocks noChangeShapeType="1"/>
          </p:cNvSpPr>
          <p:nvPr/>
        </p:nvSpPr>
        <p:spPr bwMode="auto">
          <a:xfrm>
            <a:off x="2484438" y="4298949"/>
            <a:ext cx="1601786" cy="1046164"/>
          </a:xfrm>
          <a:prstGeom prst="line">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797679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1814"/>
                                        </p:tgtEl>
                                        <p:attrNameLst>
                                          <p:attrName>style.visibility</p:attrName>
                                        </p:attrNameLst>
                                      </p:cBhvr>
                                      <p:to>
                                        <p:strVal val="visible"/>
                                      </p:to>
                                    </p:set>
                                    <p:anim calcmode="lin" valueType="num">
                                      <p:cBhvr additive="base">
                                        <p:cTn id="11" dur="500" fill="hold"/>
                                        <p:tgtEl>
                                          <p:spTgt spid="631814"/>
                                        </p:tgtEl>
                                        <p:attrNameLst>
                                          <p:attrName>ppt_x</p:attrName>
                                        </p:attrNameLst>
                                      </p:cBhvr>
                                      <p:tavLst>
                                        <p:tav tm="0">
                                          <p:val>
                                            <p:strVal val="#ppt_x"/>
                                          </p:val>
                                        </p:tav>
                                        <p:tav tm="100000">
                                          <p:val>
                                            <p:strVal val="#ppt_x"/>
                                          </p:val>
                                        </p:tav>
                                      </p:tavLst>
                                    </p:anim>
                                    <p:anim calcmode="lin" valueType="num">
                                      <p:cBhvr additive="base">
                                        <p:cTn id="12" dur="500" fill="hold"/>
                                        <p:tgtEl>
                                          <p:spTgt spid="6318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31819"/>
                                        </p:tgtEl>
                                        <p:attrNameLst>
                                          <p:attrName>style.visibility</p:attrName>
                                        </p:attrNameLst>
                                      </p:cBhvr>
                                      <p:to>
                                        <p:strVal val="visible"/>
                                      </p:to>
                                    </p:set>
                                    <p:anim calcmode="lin" valueType="num">
                                      <p:cBhvr additive="base">
                                        <p:cTn id="17" dur="500" fill="hold"/>
                                        <p:tgtEl>
                                          <p:spTgt spid="631819"/>
                                        </p:tgtEl>
                                        <p:attrNameLst>
                                          <p:attrName>ppt_x</p:attrName>
                                        </p:attrNameLst>
                                      </p:cBhvr>
                                      <p:tavLst>
                                        <p:tav tm="0">
                                          <p:val>
                                            <p:strVal val="#ppt_x"/>
                                          </p:val>
                                        </p:tav>
                                        <p:tav tm="100000">
                                          <p:val>
                                            <p:strVal val="#ppt_x"/>
                                          </p:val>
                                        </p:tav>
                                      </p:tavLst>
                                    </p:anim>
                                    <p:anim calcmode="lin" valueType="num">
                                      <p:cBhvr additive="base">
                                        <p:cTn id="18" dur="500" fill="hold"/>
                                        <p:tgtEl>
                                          <p:spTgt spid="6318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31821"/>
                                        </p:tgtEl>
                                        <p:attrNameLst>
                                          <p:attrName>style.visibility</p:attrName>
                                        </p:attrNameLst>
                                      </p:cBhvr>
                                      <p:to>
                                        <p:strVal val="visible"/>
                                      </p:to>
                                    </p:set>
                                    <p:anim calcmode="lin" valueType="num">
                                      <p:cBhvr additive="base">
                                        <p:cTn id="23" dur="500" fill="hold"/>
                                        <p:tgtEl>
                                          <p:spTgt spid="631821"/>
                                        </p:tgtEl>
                                        <p:attrNameLst>
                                          <p:attrName>ppt_x</p:attrName>
                                        </p:attrNameLst>
                                      </p:cBhvr>
                                      <p:tavLst>
                                        <p:tav tm="0">
                                          <p:val>
                                            <p:strVal val="#ppt_x"/>
                                          </p:val>
                                        </p:tav>
                                        <p:tav tm="100000">
                                          <p:val>
                                            <p:strVal val="#ppt_x"/>
                                          </p:val>
                                        </p:tav>
                                      </p:tavLst>
                                    </p:anim>
                                    <p:anim calcmode="lin" valueType="num">
                                      <p:cBhvr additive="base">
                                        <p:cTn id="24" dur="500" fill="hold"/>
                                        <p:tgtEl>
                                          <p:spTgt spid="6318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31818"/>
                                        </p:tgtEl>
                                        <p:attrNameLst>
                                          <p:attrName>style.visibility</p:attrName>
                                        </p:attrNameLst>
                                      </p:cBhvr>
                                      <p:to>
                                        <p:strVal val="visible"/>
                                      </p:to>
                                    </p:set>
                                    <p:anim calcmode="lin" valueType="num">
                                      <p:cBhvr additive="base">
                                        <p:cTn id="27" dur="500" fill="hold"/>
                                        <p:tgtEl>
                                          <p:spTgt spid="631818"/>
                                        </p:tgtEl>
                                        <p:attrNameLst>
                                          <p:attrName>ppt_x</p:attrName>
                                        </p:attrNameLst>
                                      </p:cBhvr>
                                      <p:tavLst>
                                        <p:tav tm="0">
                                          <p:val>
                                            <p:strVal val="#ppt_x"/>
                                          </p:val>
                                        </p:tav>
                                        <p:tav tm="100000">
                                          <p:val>
                                            <p:strVal val="#ppt_x"/>
                                          </p:val>
                                        </p:tav>
                                      </p:tavLst>
                                    </p:anim>
                                    <p:anim calcmode="lin" valueType="num">
                                      <p:cBhvr additive="base">
                                        <p:cTn id="28" dur="500" fill="hold"/>
                                        <p:tgtEl>
                                          <p:spTgt spid="6318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31829"/>
                                        </p:tgtEl>
                                        <p:attrNameLst>
                                          <p:attrName>style.visibility</p:attrName>
                                        </p:attrNameLst>
                                      </p:cBhvr>
                                      <p:to>
                                        <p:strVal val="visible"/>
                                      </p:to>
                                    </p:set>
                                    <p:anim calcmode="lin" valueType="num">
                                      <p:cBhvr additive="base">
                                        <p:cTn id="33" dur="500" fill="hold"/>
                                        <p:tgtEl>
                                          <p:spTgt spid="631829"/>
                                        </p:tgtEl>
                                        <p:attrNameLst>
                                          <p:attrName>ppt_x</p:attrName>
                                        </p:attrNameLst>
                                      </p:cBhvr>
                                      <p:tavLst>
                                        <p:tav tm="0">
                                          <p:val>
                                            <p:strVal val="0-#ppt_w/2"/>
                                          </p:val>
                                        </p:tav>
                                        <p:tav tm="100000">
                                          <p:val>
                                            <p:strVal val="#ppt_x"/>
                                          </p:val>
                                        </p:tav>
                                      </p:tavLst>
                                    </p:anim>
                                    <p:anim calcmode="lin" valueType="num">
                                      <p:cBhvr additive="base">
                                        <p:cTn id="34" dur="500" fill="hold"/>
                                        <p:tgtEl>
                                          <p:spTgt spid="631829"/>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631830"/>
                                        </p:tgtEl>
                                        <p:attrNameLst>
                                          <p:attrName>style.visibility</p:attrName>
                                        </p:attrNameLst>
                                      </p:cBhvr>
                                      <p:to>
                                        <p:strVal val="visible"/>
                                      </p:to>
                                    </p:set>
                                    <p:anim calcmode="lin" valueType="num">
                                      <p:cBhvr additive="base">
                                        <p:cTn id="37" dur="500" fill="hold"/>
                                        <p:tgtEl>
                                          <p:spTgt spid="631830"/>
                                        </p:tgtEl>
                                        <p:attrNameLst>
                                          <p:attrName>ppt_x</p:attrName>
                                        </p:attrNameLst>
                                      </p:cBhvr>
                                      <p:tavLst>
                                        <p:tav tm="0">
                                          <p:val>
                                            <p:strVal val="0-#ppt_w/2"/>
                                          </p:val>
                                        </p:tav>
                                        <p:tav tm="100000">
                                          <p:val>
                                            <p:strVal val="#ppt_x"/>
                                          </p:val>
                                        </p:tav>
                                      </p:tavLst>
                                    </p:anim>
                                    <p:anim calcmode="lin" valueType="num">
                                      <p:cBhvr additive="base">
                                        <p:cTn id="38" dur="500" fill="hold"/>
                                        <p:tgtEl>
                                          <p:spTgt spid="63183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631831"/>
                                        </p:tgtEl>
                                        <p:attrNameLst>
                                          <p:attrName>style.visibility</p:attrName>
                                        </p:attrNameLst>
                                      </p:cBhvr>
                                      <p:to>
                                        <p:strVal val="visible"/>
                                      </p:to>
                                    </p:set>
                                    <p:anim calcmode="lin" valueType="num">
                                      <p:cBhvr additive="base">
                                        <p:cTn id="41" dur="500" fill="hold"/>
                                        <p:tgtEl>
                                          <p:spTgt spid="631831"/>
                                        </p:tgtEl>
                                        <p:attrNameLst>
                                          <p:attrName>ppt_x</p:attrName>
                                        </p:attrNameLst>
                                      </p:cBhvr>
                                      <p:tavLst>
                                        <p:tav tm="0">
                                          <p:val>
                                            <p:strVal val="0-#ppt_w/2"/>
                                          </p:val>
                                        </p:tav>
                                        <p:tav tm="100000">
                                          <p:val>
                                            <p:strVal val="#ppt_x"/>
                                          </p:val>
                                        </p:tav>
                                      </p:tavLst>
                                    </p:anim>
                                    <p:anim calcmode="lin" valueType="num">
                                      <p:cBhvr additive="base">
                                        <p:cTn id="42" dur="500" fill="hold"/>
                                        <p:tgtEl>
                                          <p:spTgt spid="631831"/>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631848"/>
                                        </p:tgtEl>
                                        <p:attrNameLst>
                                          <p:attrName>style.visibility</p:attrName>
                                        </p:attrNameLst>
                                      </p:cBhvr>
                                      <p:to>
                                        <p:strVal val="visible"/>
                                      </p:to>
                                    </p:set>
                                    <p:anim calcmode="lin" valueType="num">
                                      <p:cBhvr additive="base">
                                        <p:cTn id="46" dur="500" fill="hold"/>
                                        <p:tgtEl>
                                          <p:spTgt spid="631848"/>
                                        </p:tgtEl>
                                        <p:attrNameLst>
                                          <p:attrName>ppt_x</p:attrName>
                                        </p:attrNameLst>
                                      </p:cBhvr>
                                      <p:tavLst>
                                        <p:tav tm="0">
                                          <p:val>
                                            <p:strVal val="0-#ppt_w/2"/>
                                          </p:val>
                                        </p:tav>
                                        <p:tav tm="100000">
                                          <p:val>
                                            <p:strVal val="#ppt_x"/>
                                          </p:val>
                                        </p:tav>
                                      </p:tavLst>
                                    </p:anim>
                                    <p:anim calcmode="lin" valueType="num">
                                      <p:cBhvr additive="base">
                                        <p:cTn id="47" dur="500" fill="hold"/>
                                        <p:tgtEl>
                                          <p:spTgt spid="631848"/>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1000"/>
                            </p:stCondLst>
                            <p:childTnLst>
                              <p:par>
                                <p:cTn id="49" presetID="2" presetClass="entr" presetSubtype="8" fill="hold" grpId="0" nodeType="afterEffect">
                                  <p:stCondLst>
                                    <p:cond delay="0"/>
                                  </p:stCondLst>
                                  <p:childTnLst>
                                    <p:set>
                                      <p:cBhvr>
                                        <p:cTn id="50" dur="1" fill="hold">
                                          <p:stCondLst>
                                            <p:cond delay="0"/>
                                          </p:stCondLst>
                                        </p:cTn>
                                        <p:tgtEl>
                                          <p:spTgt spid="631837"/>
                                        </p:tgtEl>
                                        <p:attrNameLst>
                                          <p:attrName>style.visibility</p:attrName>
                                        </p:attrNameLst>
                                      </p:cBhvr>
                                      <p:to>
                                        <p:strVal val="visible"/>
                                      </p:to>
                                    </p:set>
                                    <p:anim calcmode="lin" valueType="num">
                                      <p:cBhvr additive="base">
                                        <p:cTn id="51" dur="500" fill="hold"/>
                                        <p:tgtEl>
                                          <p:spTgt spid="631837"/>
                                        </p:tgtEl>
                                        <p:attrNameLst>
                                          <p:attrName>ppt_x</p:attrName>
                                        </p:attrNameLst>
                                      </p:cBhvr>
                                      <p:tavLst>
                                        <p:tav tm="0">
                                          <p:val>
                                            <p:strVal val="0-#ppt_w/2"/>
                                          </p:val>
                                        </p:tav>
                                        <p:tav tm="100000">
                                          <p:val>
                                            <p:strVal val="#ppt_x"/>
                                          </p:val>
                                        </p:tav>
                                      </p:tavLst>
                                    </p:anim>
                                    <p:anim calcmode="lin" valueType="num">
                                      <p:cBhvr additive="base">
                                        <p:cTn id="52" dur="500" fill="hold"/>
                                        <p:tgtEl>
                                          <p:spTgt spid="631837"/>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1500"/>
                            </p:stCondLst>
                            <p:childTnLst>
                              <p:par>
                                <p:cTn id="54" presetID="2" presetClass="entr" presetSubtype="8"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fill="hold"/>
                                        <p:tgtEl>
                                          <p:spTgt spid="43"/>
                                        </p:tgtEl>
                                        <p:attrNameLst>
                                          <p:attrName>ppt_x</p:attrName>
                                        </p:attrNameLst>
                                      </p:cBhvr>
                                      <p:tavLst>
                                        <p:tav tm="0">
                                          <p:val>
                                            <p:strVal val="0-#ppt_w/2"/>
                                          </p:val>
                                        </p:tav>
                                        <p:tav tm="100000">
                                          <p:val>
                                            <p:strVal val="#ppt_x"/>
                                          </p:val>
                                        </p:tav>
                                      </p:tavLst>
                                    </p:anim>
                                    <p:anim calcmode="lin" valueType="num">
                                      <p:cBhvr additive="base">
                                        <p:cTn id="57" dur="500" fill="hold"/>
                                        <p:tgtEl>
                                          <p:spTgt spid="43"/>
                                        </p:tgtEl>
                                        <p:attrNameLst>
                                          <p:attrName>ppt_y</p:attrName>
                                        </p:attrNameLst>
                                      </p:cBhvr>
                                      <p:tavLst>
                                        <p:tav tm="0">
                                          <p:val>
                                            <p:strVal val="#ppt_y"/>
                                          </p:val>
                                        </p:tav>
                                        <p:tav tm="100000">
                                          <p:val>
                                            <p:strVal val="#ppt_y"/>
                                          </p:val>
                                        </p:tav>
                                      </p:tavLst>
                                    </p:anim>
                                  </p:childTnLst>
                                </p:cTn>
                              </p:par>
                            </p:childTnLst>
                          </p:cTn>
                        </p:par>
                        <p:par>
                          <p:cTn id="58" fill="hold">
                            <p:stCondLst>
                              <p:cond delay="2000"/>
                            </p:stCondLst>
                            <p:childTnLst>
                              <p:par>
                                <p:cTn id="59" presetID="2" presetClass="entr" presetSubtype="8" fill="hold" grpId="0" nodeType="afterEffect">
                                  <p:stCondLst>
                                    <p:cond delay="0"/>
                                  </p:stCondLst>
                                  <p:childTnLst>
                                    <p:set>
                                      <p:cBhvr>
                                        <p:cTn id="60" dur="1" fill="hold">
                                          <p:stCondLst>
                                            <p:cond delay="0"/>
                                          </p:stCondLst>
                                        </p:cTn>
                                        <p:tgtEl>
                                          <p:spTgt spid="631849"/>
                                        </p:tgtEl>
                                        <p:attrNameLst>
                                          <p:attrName>style.visibility</p:attrName>
                                        </p:attrNameLst>
                                      </p:cBhvr>
                                      <p:to>
                                        <p:strVal val="visible"/>
                                      </p:to>
                                    </p:set>
                                    <p:anim calcmode="lin" valueType="num">
                                      <p:cBhvr additive="base">
                                        <p:cTn id="61" dur="500" fill="hold"/>
                                        <p:tgtEl>
                                          <p:spTgt spid="631849"/>
                                        </p:tgtEl>
                                        <p:attrNameLst>
                                          <p:attrName>ppt_x</p:attrName>
                                        </p:attrNameLst>
                                      </p:cBhvr>
                                      <p:tavLst>
                                        <p:tav tm="0">
                                          <p:val>
                                            <p:strVal val="0-#ppt_w/2"/>
                                          </p:val>
                                        </p:tav>
                                        <p:tav tm="100000">
                                          <p:val>
                                            <p:strVal val="#ppt_x"/>
                                          </p:val>
                                        </p:tav>
                                      </p:tavLst>
                                    </p:anim>
                                    <p:anim calcmode="lin" valueType="num">
                                      <p:cBhvr additive="base">
                                        <p:cTn id="62" dur="500" fill="hold"/>
                                        <p:tgtEl>
                                          <p:spTgt spid="631849"/>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2500"/>
                            </p:stCondLst>
                            <p:childTnLst>
                              <p:par>
                                <p:cTn id="64" presetID="2" presetClass="entr" presetSubtype="8" fill="hold" grpId="0" nodeType="afterEffect">
                                  <p:stCondLst>
                                    <p:cond delay="0"/>
                                  </p:stCondLst>
                                  <p:childTnLst>
                                    <p:set>
                                      <p:cBhvr>
                                        <p:cTn id="65" dur="1" fill="hold">
                                          <p:stCondLst>
                                            <p:cond delay="0"/>
                                          </p:stCondLst>
                                        </p:cTn>
                                        <p:tgtEl>
                                          <p:spTgt spid="631840"/>
                                        </p:tgtEl>
                                        <p:attrNameLst>
                                          <p:attrName>style.visibility</p:attrName>
                                        </p:attrNameLst>
                                      </p:cBhvr>
                                      <p:to>
                                        <p:strVal val="visible"/>
                                      </p:to>
                                    </p:set>
                                    <p:anim calcmode="lin" valueType="num">
                                      <p:cBhvr additive="base">
                                        <p:cTn id="66" dur="500" fill="hold"/>
                                        <p:tgtEl>
                                          <p:spTgt spid="631840"/>
                                        </p:tgtEl>
                                        <p:attrNameLst>
                                          <p:attrName>ppt_x</p:attrName>
                                        </p:attrNameLst>
                                      </p:cBhvr>
                                      <p:tavLst>
                                        <p:tav tm="0">
                                          <p:val>
                                            <p:strVal val="0-#ppt_w/2"/>
                                          </p:val>
                                        </p:tav>
                                        <p:tav tm="100000">
                                          <p:val>
                                            <p:strVal val="#ppt_x"/>
                                          </p:val>
                                        </p:tav>
                                      </p:tavLst>
                                    </p:anim>
                                    <p:anim calcmode="lin" valueType="num">
                                      <p:cBhvr additive="base">
                                        <p:cTn id="67" dur="500" fill="hold"/>
                                        <p:tgtEl>
                                          <p:spTgt spid="631840"/>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3000"/>
                            </p:stCondLst>
                            <p:childTnLst>
                              <p:par>
                                <p:cTn id="69" presetID="2" presetClass="entr" presetSubtype="8" fill="hold" grpId="0" nodeType="afterEffect">
                                  <p:stCondLst>
                                    <p:cond delay="0"/>
                                  </p:stCondLst>
                                  <p:childTnLst>
                                    <p:set>
                                      <p:cBhvr>
                                        <p:cTn id="70" dur="1" fill="hold">
                                          <p:stCondLst>
                                            <p:cond delay="0"/>
                                          </p:stCondLst>
                                        </p:cTn>
                                        <p:tgtEl>
                                          <p:spTgt spid="631850"/>
                                        </p:tgtEl>
                                        <p:attrNameLst>
                                          <p:attrName>style.visibility</p:attrName>
                                        </p:attrNameLst>
                                      </p:cBhvr>
                                      <p:to>
                                        <p:strVal val="visible"/>
                                      </p:to>
                                    </p:set>
                                    <p:anim calcmode="lin" valueType="num">
                                      <p:cBhvr additive="base">
                                        <p:cTn id="71" dur="500" fill="hold"/>
                                        <p:tgtEl>
                                          <p:spTgt spid="631850"/>
                                        </p:tgtEl>
                                        <p:attrNameLst>
                                          <p:attrName>ppt_x</p:attrName>
                                        </p:attrNameLst>
                                      </p:cBhvr>
                                      <p:tavLst>
                                        <p:tav tm="0">
                                          <p:val>
                                            <p:strVal val="0-#ppt_w/2"/>
                                          </p:val>
                                        </p:tav>
                                        <p:tav tm="100000">
                                          <p:val>
                                            <p:strVal val="#ppt_x"/>
                                          </p:val>
                                        </p:tav>
                                      </p:tavLst>
                                    </p:anim>
                                    <p:anim calcmode="lin" valueType="num">
                                      <p:cBhvr additive="base">
                                        <p:cTn id="72" dur="500" fill="hold"/>
                                        <p:tgtEl>
                                          <p:spTgt spid="631850"/>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3500"/>
                            </p:stCondLst>
                            <p:childTnLst>
                              <p:par>
                                <p:cTn id="74" presetID="2" presetClass="entr" presetSubtype="8" fill="hold" grpId="0" nodeType="afterEffect">
                                  <p:stCondLst>
                                    <p:cond delay="0"/>
                                  </p:stCondLst>
                                  <p:childTnLst>
                                    <p:set>
                                      <p:cBhvr>
                                        <p:cTn id="75" dur="1" fill="hold">
                                          <p:stCondLst>
                                            <p:cond delay="0"/>
                                          </p:stCondLst>
                                        </p:cTn>
                                        <p:tgtEl>
                                          <p:spTgt spid="631841"/>
                                        </p:tgtEl>
                                        <p:attrNameLst>
                                          <p:attrName>style.visibility</p:attrName>
                                        </p:attrNameLst>
                                      </p:cBhvr>
                                      <p:to>
                                        <p:strVal val="visible"/>
                                      </p:to>
                                    </p:set>
                                    <p:anim calcmode="lin" valueType="num">
                                      <p:cBhvr additive="base">
                                        <p:cTn id="76" dur="500" fill="hold"/>
                                        <p:tgtEl>
                                          <p:spTgt spid="631841"/>
                                        </p:tgtEl>
                                        <p:attrNameLst>
                                          <p:attrName>ppt_x</p:attrName>
                                        </p:attrNameLst>
                                      </p:cBhvr>
                                      <p:tavLst>
                                        <p:tav tm="0">
                                          <p:val>
                                            <p:strVal val="0-#ppt_w/2"/>
                                          </p:val>
                                        </p:tav>
                                        <p:tav tm="100000">
                                          <p:val>
                                            <p:strVal val="#ppt_x"/>
                                          </p:val>
                                        </p:tav>
                                      </p:tavLst>
                                    </p:anim>
                                    <p:anim calcmode="lin" valueType="num">
                                      <p:cBhvr additive="base">
                                        <p:cTn id="77" dur="500" fill="hold"/>
                                        <p:tgtEl>
                                          <p:spTgt spid="631841"/>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4000"/>
                            </p:stCondLst>
                            <p:childTnLst>
                              <p:par>
                                <p:cTn id="79" presetID="2" presetClass="entr" presetSubtype="8" fill="hold" grpId="0" nodeType="afterEffect">
                                  <p:stCondLst>
                                    <p:cond delay="0"/>
                                  </p:stCondLst>
                                  <p:childTnLst>
                                    <p:set>
                                      <p:cBhvr>
                                        <p:cTn id="80" dur="1" fill="hold">
                                          <p:stCondLst>
                                            <p:cond delay="0"/>
                                          </p:stCondLst>
                                        </p:cTn>
                                        <p:tgtEl>
                                          <p:spTgt spid="631833"/>
                                        </p:tgtEl>
                                        <p:attrNameLst>
                                          <p:attrName>style.visibility</p:attrName>
                                        </p:attrNameLst>
                                      </p:cBhvr>
                                      <p:to>
                                        <p:strVal val="visible"/>
                                      </p:to>
                                    </p:set>
                                    <p:anim calcmode="lin" valueType="num">
                                      <p:cBhvr additive="base">
                                        <p:cTn id="81" dur="500" fill="hold"/>
                                        <p:tgtEl>
                                          <p:spTgt spid="631833"/>
                                        </p:tgtEl>
                                        <p:attrNameLst>
                                          <p:attrName>ppt_x</p:attrName>
                                        </p:attrNameLst>
                                      </p:cBhvr>
                                      <p:tavLst>
                                        <p:tav tm="0">
                                          <p:val>
                                            <p:strVal val="0-#ppt_w/2"/>
                                          </p:val>
                                        </p:tav>
                                        <p:tav tm="100000">
                                          <p:val>
                                            <p:strVal val="#ppt_x"/>
                                          </p:val>
                                        </p:tav>
                                      </p:tavLst>
                                    </p:anim>
                                    <p:anim calcmode="lin" valueType="num">
                                      <p:cBhvr additive="base">
                                        <p:cTn id="82" dur="500" fill="hold"/>
                                        <p:tgtEl>
                                          <p:spTgt spid="631833"/>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4500"/>
                            </p:stCondLst>
                            <p:childTnLst>
                              <p:par>
                                <p:cTn id="84" presetID="2" presetClass="entr" presetSubtype="8" fill="hold" grpId="0" nodeType="afterEffect">
                                  <p:stCondLst>
                                    <p:cond delay="0"/>
                                  </p:stCondLst>
                                  <p:childTnLst>
                                    <p:set>
                                      <p:cBhvr>
                                        <p:cTn id="85" dur="1" fill="hold">
                                          <p:stCondLst>
                                            <p:cond delay="0"/>
                                          </p:stCondLst>
                                        </p:cTn>
                                        <p:tgtEl>
                                          <p:spTgt spid="631832"/>
                                        </p:tgtEl>
                                        <p:attrNameLst>
                                          <p:attrName>style.visibility</p:attrName>
                                        </p:attrNameLst>
                                      </p:cBhvr>
                                      <p:to>
                                        <p:strVal val="visible"/>
                                      </p:to>
                                    </p:set>
                                    <p:anim calcmode="lin" valueType="num">
                                      <p:cBhvr additive="base">
                                        <p:cTn id="86" dur="500" fill="hold"/>
                                        <p:tgtEl>
                                          <p:spTgt spid="631832"/>
                                        </p:tgtEl>
                                        <p:attrNameLst>
                                          <p:attrName>ppt_x</p:attrName>
                                        </p:attrNameLst>
                                      </p:cBhvr>
                                      <p:tavLst>
                                        <p:tav tm="0">
                                          <p:val>
                                            <p:strVal val="0-#ppt_w/2"/>
                                          </p:val>
                                        </p:tav>
                                        <p:tav tm="100000">
                                          <p:val>
                                            <p:strVal val="#ppt_x"/>
                                          </p:val>
                                        </p:tav>
                                      </p:tavLst>
                                    </p:anim>
                                    <p:anim calcmode="lin" valueType="num">
                                      <p:cBhvr additive="base">
                                        <p:cTn id="87" dur="500" fill="hold"/>
                                        <p:tgtEl>
                                          <p:spTgt spid="631832"/>
                                        </p:tgtEl>
                                        <p:attrNameLst>
                                          <p:attrName>ppt_y</p:attrName>
                                        </p:attrNameLst>
                                      </p:cBhvr>
                                      <p:tavLst>
                                        <p:tav tm="0">
                                          <p:val>
                                            <p:strVal val="#ppt_y"/>
                                          </p:val>
                                        </p:tav>
                                        <p:tav tm="100000">
                                          <p:val>
                                            <p:strVal val="#ppt_y"/>
                                          </p:val>
                                        </p:tav>
                                      </p:tavLst>
                                    </p:anim>
                                  </p:childTnLst>
                                </p:cTn>
                              </p:par>
                            </p:childTnLst>
                          </p:cTn>
                        </p:par>
                        <p:par>
                          <p:cTn id="88" fill="hold" nodeType="afterGroup">
                            <p:stCondLst>
                              <p:cond delay="5000"/>
                            </p:stCondLst>
                            <p:childTnLst>
                              <p:par>
                                <p:cTn id="89" presetID="2" presetClass="entr" presetSubtype="8" fill="hold" grpId="0" nodeType="afterEffect">
                                  <p:stCondLst>
                                    <p:cond delay="0"/>
                                  </p:stCondLst>
                                  <p:childTnLst>
                                    <p:set>
                                      <p:cBhvr>
                                        <p:cTn id="90" dur="1" fill="hold">
                                          <p:stCondLst>
                                            <p:cond delay="0"/>
                                          </p:stCondLst>
                                        </p:cTn>
                                        <p:tgtEl>
                                          <p:spTgt spid="631844"/>
                                        </p:tgtEl>
                                        <p:attrNameLst>
                                          <p:attrName>style.visibility</p:attrName>
                                        </p:attrNameLst>
                                      </p:cBhvr>
                                      <p:to>
                                        <p:strVal val="visible"/>
                                      </p:to>
                                    </p:set>
                                    <p:anim calcmode="lin" valueType="num">
                                      <p:cBhvr additive="base">
                                        <p:cTn id="91" dur="500" fill="hold"/>
                                        <p:tgtEl>
                                          <p:spTgt spid="631844"/>
                                        </p:tgtEl>
                                        <p:attrNameLst>
                                          <p:attrName>ppt_x</p:attrName>
                                        </p:attrNameLst>
                                      </p:cBhvr>
                                      <p:tavLst>
                                        <p:tav tm="0">
                                          <p:val>
                                            <p:strVal val="0-#ppt_w/2"/>
                                          </p:val>
                                        </p:tav>
                                        <p:tav tm="100000">
                                          <p:val>
                                            <p:strVal val="#ppt_x"/>
                                          </p:val>
                                        </p:tav>
                                      </p:tavLst>
                                    </p:anim>
                                    <p:anim calcmode="lin" valueType="num">
                                      <p:cBhvr additive="base">
                                        <p:cTn id="92" dur="500" fill="hold"/>
                                        <p:tgtEl>
                                          <p:spTgt spid="631844"/>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5500"/>
                            </p:stCondLst>
                            <p:childTnLst>
                              <p:par>
                                <p:cTn id="94" presetID="2" presetClass="entr" presetSubtype="8" fill="hold" grpId="0" nodeType="afterEffect">
                                  <p:stCondLst>
                                    <p:cond delay="0"/>
                                  </p:stCondLst>
                                  <p:childTnLst>
                                    <p:set>
                                      <p:cBhvr>
                                        <p:cTn id="95" dur="1" fill="hold">
                                          <p:stCondLst>
                                            <p:cond delay="0"/>
                                          </p:stCondLst>
                                        </p:cTn>
                                        <p:tgtEl>
                                          <p:spTgt spid="631838"/>
                                        </p:tgtEl>
                                        <p:attrNameLst>
                                          <p:attrName>style.visibility</p:attrName>
                                        </p:attrNameLst>
                                      </p:cBhvr>
                                      <p:to>
                                        <p:strVal val="visible"/>
                                      </p:to>
                                    </p:set>
                                    <p:anim calcmode="lin" valueType="num">
                                      <p:cBhvr additive="base">
                                        <p:cTn id="96" dur="500" fill="hold"/>
                                        <p:tgtEl>
                                          <p:spTgt spid="631838"/>
                                        </p:tgtEl>
                                        <p:attrNameLst>
                                          <p:attrName>ppt_x</p:attrName>
                                        </p:attrNameLst>
                                      </p:cBhvr>
                                      <p:tavLst>
                                        <p:tav tm="0">
                                          <p:val>
                                            <p:strVal val="0-#ppt_w/2"/>
                                          </p:val>
                                        </p:tav>
                                        <p:tav tm="100000">
                                          <p:val>
                                            <p:strVal val="#ppt_x"/>
                                          </p:val>
                                        </p:tav>
                                      </p:tavLst>
                                    </p:anim>
                                    <p:anim calcmode="lin" valueType="num">
                                      <p:cBhvr additive="base">
                                        <p:cTn id="97" dur="500" fill="hold"/>
                                        <p:tgtEl>
                                          <p:spTgt spid="631838"/>
                                        </p:tgtEl>
                                        <p:attrNameLst>
                                          <p:attrName>ppt_y</p:attrName>
                                        </p:attrNameLst>
                                      </p:cBhvr>
                                      <p:tavLst>
                                        <p:tav tm="0">
                                          <p:val>
                                            <p:strVal val="#ppt_y"/>
                                          </p:val>
                                        </p:tav>
                                        <p:tav tm="100000">
                                          <p:val>
                                            <p:strVal val="#ppt_y"/>
                                          </p:val>
                                        </p:tav>
                                      </p:tavLst>
                                    </p:anim>
                                  </p:childTnLst>
                                </p:cTn>
                              </p:par>
                            </p:childTnLst>
                          </p:cTn>
                        </p:par>
                        <p:par>
                          <p:cTn id="98" fill="hold" nodeType="afterGroup">
                            <p:stCondLst>
                              <p:cond delay="6000"/>
                            </p:stCondLst>
                            <p:childTnLst>
                              <p:par>
                                <p:cTn id="99" presetID="2" presetClass="entr" presetSubtype="8" fill="hold" grpId="0" nodeType="afterEffect">
                                  <p:stCondLst>
                                    <p:cond delay="0"/>
                                  </p:stCondLst>
                                  <p:childTnLst>
                                    <p:set>
                                      <p:cBhvr>
                                        <p:cTn id="100" dur="1" fill="hold">
                                          <p:stCondLst>
                                            <p:cond delay="0"/>
                                          </p:stCondLst>
                                        </p:cTn>
                                        <p:tgtEl>
                                          <p:spTgt spid="631845"/>
                                        </p:tgtEl>
                                        <p:attrNameLst>
                                          <p:attrName>style.visibility</p:attrName>
                                        </p:attrNameLst>
                                      </p:cBhvr>
                                      <p:to>
                                        <p:strVal val="visible"/>
                                      </p:to>
                                    </p:set>
                                    <p:anim calcmode="lin" valueType="num">
                                      <p:cBhvr additive="base">
                                        <p:cTn id="101" dur="500" fill="hold"/>
                                        <p:tgtEl>
                                          <p:spTgt spid="631845"/>
                                        </p:tgtEl>
                                        <p:attrNameLst>
                                          <p:attrName>ppt_x</p:attrName>
                                        </p:attrNameLst>
                                      </p:cBhvr>
                                      <p:tavLst>
                                        <p:tav tm="0">
                                          <p:val>
                                            <p:strVal val="0-#ppt_w/2"/>
                                          </p:val>
                                        </p:tav>
                                        <p:tav tm="100000">
                                          <p:val>
                                            <p:strVal val="#ppt_x"/>
                                          </p:val>
                                        </p:tav>
                                      </p:tavLst>
                                    </p:anim>
                                    <p:anim calcmode="lin" valueType="num">
                                      <p:cBhvr additive="base">
                                        <p:cTn id="102" dur="500" fill="hold"/>
                                        <p:tgtEl>
                                          <p:spTgt spid="631845"/>
                                        </p:tgtEl>
                                        <p:attrNameLst>
                                          <p:attrName>ppt_y</p:attrName>
                                        </p:attrNameLst>
                                      </p:cBhvr>
                                      <p:tavLst>
                                        <p:tav tm="0">
                                          <p:val>
                                            <p:strVal val="#ppt_y"/>
                                          </p:val>
                                        </p:tav>
                                        <p:tav tm="100000">
                                          <p:val>
                                            <p:strVal val="#ppt_y"/>
                                          </p:val>
                                        </p:tav>
                                      </p:tavLst>
                                    </p:anim>
                                  </p:childTnLst>
                                </p:cTn>
                              </p:par>
                            </p:childTnLst>
                          </p:cTn>
                        </p:par>
                        <p:par>
                          <p:cTn id="103" fill="hold" nodeType="afterGroup">
                            <p:stCondLst>
                              <p:cond delay="6500"/>
                            </p:stCondLst>
                            <p:childTnLst>
                              <p:par>
                                <p:cTn id="104" presetID="2" presetClass="entr" presetSubtype="8" fill="hold" grpId="0" nodeType="afterEffect">
                                  <p:stCondLst>
                                    <p:cond delay="0"/>
                                  </p:stCondLst>
                                  <p:childTnLst>
                                    <p:set>
                                      <p:cBhvr>
                                        <p:cTn id="105" dur="1" fill="hold">
                                          <p:stCondLst>
                                            <p:cond delay="0"/>
                                          </p:stCondLst>
                                        </p:cTn>
                                        <p:tgtEl>
                                          <p:spTgt spid="631839"/>
                                        </p:tgtEl>
                                        <p:attrNameLst>
                                          <p:attrName>style.visibility</p:attrName>
                                        </p:attrNameLst>
                                      </p:cBhvr>
                                      <p:to>
                                        <p:strVal val="visible"/>
                                      </p:to>
                                    </p:set>
                                    <p:anim calcmode="lin" valueType="num">
                                      <p:cBhvr additive="base">
                                        <p:cTn id="106" dur="500" fill="hold"/>
                                        <p:tgtEl>
                                          <p:spTgt spid="631839"/>
                                        </p:tgtEl>
                                        <p:attrNameLst>
                                          <p:attrName>ppt_x</p:attrName>
                                        </p:attrNameLst>
                                      </p:cBhvr>
                                      <p:tavLst>
                                        <p:tav tm="0">
                                          <p:val>
                                            <p:strVal val="0-#ppt_w/2"/>
                                          </p:val>
                                        </p:tav>
                                        <p:tav tm="100000">
                                          <p:val>
                                            <p:strVal val="#ppt_x"/>
                                          </p:val>
                                        </p:tav>
                                      </p:tavLst>
                                    </p:anim>
                                    <p:anim calcmode="lin" valueType="num">
                                      <p:cBhvr additive="base">
                                        <p:cTn id="107" dur="500" fill="hold"/>
                                        <p:tgtEl>
                                          <p:spTgt spid="631839"/>
                                        </p:tgtEl>
                                        <p:attrNameLst>
                                          <p:attrName>ppt_y</p:attrName>
                                        </p:attrNameLst>
                                      </p:cBhvr>
                                      <p:tavLst>
                                        <p:tav tm="0">
                                          <p:val>
                                            <p:strVal val="#ppt_y"/>
                                          </p:val>
                                        </p:tav>
                                        <p:tav tm="100000">
                                          <p:val>
                                            <p:strVal val="#ppt_y"/>
                                          </p:val>
                                        </p:tav>
                                      </p:tavLst>
                                    </p:anim>
                                  </p:childTnLst>
                                </p:cTn>
                              </p:par>
                            </p:childTnLst>
                          </p:cTn>
                        </p:par>
                        <p:par>
                          <p:cTn id="108" fill="hold" nodeType="afterGroup">
                            <p:stCondLst>
                              <p:cond delay="7000"/>
                            </p:stCondLst>
                            <p:childTnLst>
                              <p:par>
                                <p:cTn id="109" presetID="2" presetClass="entr" presetSubtype="8" fill="hold" grpId="0" nodeType="afterEffect">
                                  <p:stCondLst>
                                    <p:cond delay="0"/>
                                  </p:stCondLst>
                                  <p:childTnLst>
                                    <p:set>
                                      <p:cBhvr>
                                        <p:cTn id="110" dur="1" fill="hold">
                                          <p:stCondLst>
                                            <p:cond delay="0"/>
                                          </p:stCondLst>
                                        </p:cTn>
                                        <p:tgtEl>
                                          <p:spTgt spid="631846"/>
                                        </p:tgtEl>
                                        <p:attrNameLst>
                                          <p:attrName>style.visibility</p:attrName>
                                        </p:attrNameLst>
                                      </p:cBhvr>
                                      <p:to>
                                        <p:strVal val="visible"/>
                                      </p:to>
                                    </p:set>
                                    <p:anim calcmode="lin" valueType="num">
                                      <p:cBhvr additive="base">
                                        <p:cTn id="111" dur="500" fill="hold"/>
                                        <p:tgtEl>
                                          <p:spTgt spid="631846"/>
                                        </p:tgtEl>
                                        <p:attrNameLst>
                                          <p:attrName>ppt_x</p:attrName>
                                        </p:attrNameLst>
                                      </p:cBhvr>
                                      <p:tavLst>
                                        <p:tav tm="0">
                                          <p:val>
                                            <p:strVal val="0-#ppt_w/2"/>
                                          </p:val>
                                        </p:tav>
                                        <p:tav tm="100000">
                                          <p:val>
                                            <p:strVal val="#ppt_x"/>
                                          </p:val>
                                        </p:tav>
                                      </p:tavLst>
                                    </p:anim>
                                    <p:anim calcmode="lin" valueType="num">
                                      <p:cBhvr additive="base">
                                        <p:cTn id="112" dur="500" fill="hold"/>
                                        <p:tgtEl>
                                          <p:spTgt spid="631846"/>
                                        </p:tgtEl>
                                        <p:attrNameLst>
                                          <p:attrName>ppt_y</p:attrName>
                                        </p:attrNameLst>
                                      </p:cBhvr>
                                      <p:tavLst>
                                        <p:tav tm="0">
                                          <p:val>
                                            <p:strVal val="#ppt_y"/>
                                          </p:val>
                                        </p:tav>
                                        <p:tav tm="100000">
                                          <p:val>
                                            <p:strVal val="#ppt_y"/>
                                          </p:val>
                                        </p:tav>
                                      </p:tavLst>
                                    </p:anim>
                                  </p:childTnLst>
                                </p:cTn>
                              </p:par>
                            </p:childTnLst>
                          </p:cTn>
                        </p:par>
                        <p:par>
                          <p:cTn id="113" fill="hold" nodeType="afterGroup">
                            <p:stCondLst>
                              <p:cond delay="7500"/>
                            </p:stCondLst>
                            <p:childTnLst>
                              <p:par>
                                <p:cTn id="114" presetID="2" presetClass="entr" presetSubtype="8" fill="hold" grpId="0" nodeType="afterEffect">
                                  <p:stCondLst>
                                    <p:cond delay="0"/>
                                  </p:stCondLst>
                                  <p:childTnLst>
                                    <p:set>
                                      <p:cBhvr>
                                        <p:cTn id="115" dur="1" fill="hold">
                                          <p:stCondLst>
                                            <p:cond delay="0"/>
                                          </p:stCondLst>
                                        </p:cTn>
                                        <p:tgtEl>
                                          <p:spTgt spid="631842"/>
                                        </p:tgtEl>
                                        <p:attrNameLst>
                                          <p:attrName>style.visibility</p:attrName>
                                        </p:attrNameLst>
                                      </p:cBhvr>
                                      <p:to>
                                        <p:strVal val="visible"/>
                                      </p:to>
                                    </p:set>
                                    <p:anim calcmode="lin" valueType="num">
                                      <p:cBhvr additive="base">
                                        <p:cTn id="116" dur="500" fill="hold"/>
                                        <p:tgtEl>
                                          <p:spTgt spid="631842"/>
                                        </p:tgtEl>
                                        <p:attrNameLst>
                                          <p:attrName>ppt_x</p:attrName>
                                        </p:attrNameLst>
                                      </p:cBhvr>
                                      <p:tavLst>
                                        <p:tav tm="0">
                                          <p:val>
                                            <p:strVal val="0-#ppt_w/2"/>
                                          </p:val>
                                        </p:tav>
                                        <p:tav tm="100000">
                                          <p:val>
                                            <p:strVal val="#ppt_x"/>
                                          </p:val>
                                        </p:tav>
                                      </p:tavLst>
                                    </p:anim>
                                    <p:anim calcmode="lin" valueType="num">
                                      <p:cBhvr additive="base">
                                        <p:cTn id="117" dur="500" fill="hold"/>
                                        <p:tgtEl>
                                          <p:spTgt spid="631842"/>
                                        </p:tgtEl>
                                        <p:attrNameLst>
                                          <p:attrName>ppt_y</p:attrName>
                                        </p:attrNameLst>
                                      </p:cBhvr>
                                      <p:tavLst>
                                        <p:tav tm="0">
                                          <p:val>
                                            <p:strVal val="#ppt_y"/>
                                          </p:val>
                                        </p:tav>
                                        <p:tav tm="100000">
                                          <p:val>
                                            <p:strVal val="#ppt_y"/>
                                          </p:val>
                                        </p:tav>
                                      </p:tavLst>
                                    </p:anim>
                                  </p:childTnLst>
                                </p:cTn>
                              </p:par>
                            </p:childTnLst>
                          </p:cTn>
                        </p:par>
                        <p:par>
                          <p:cTn id="118" fill="hold" nodeType="afterGroup">
                            <p:stCondLst>
                              <p:cond delay="8000"/>
                            </p:stCondLst>
                            <p:childTnLst>
                              <p:par>
                                <p:cTn id="119" presetID="2" presetClass="entr" presetSubtype="8" fill="hold" grpId="0" nodeType="afterEffect">
                                  <p:stCondLst>
                                    <p:cond delay="0"/>
                                  </p:stCondLst>
                                  <p:childTnLst>
                                    <p:set>
                                      <p:cBhvr>
                                        <p:cTn id="120" dur="1" fill="hold">
                                          <p:stCondLst>
                                            <p:cond delay="0"/>
                                          </p:stCondLst>
                                        </p:cTn>
                                        <p:tgtEl>
                                          <p:spTgt spid="631843"/>
                                        </p:tgtEl>
                                        <p:attrNameLst>
                                          <p:attrName>style.visibility</p:attrName>
                                        </p:attrNameLst>
                                      </p:cBhvr>
                                      <p:to>
                                        <p:strVal val="visible"/>
                                      </p:to>
                                    </p:set>
                                    <p:anim calcmode="lin" valueType="num">
                                      <p:cBhvr additive="base">
                                        <p:cTn id="121" dur="500" fill="hold"/>
                                        <p:tgtEl>
                                          <p:spTgt spid="631843"/>
                                        </p:tgtEl>
                                        <p:attrNameLst>
                                          <p:attrName>ppt_x</p:attrName>
                                        </p:attrNameLst>
                                      </p:cBhvr>
                                      <p:tavLst>
                                        <p:tav tm="0">
                                          <p:val>
                                            <p:strVal val="0-#ppt_w/2"/>
                                          </p:val>
                                        </p:tav>
                                        <p:tav tm="100000">
                                          <p:val>
                                            <p:strVal val="#ppt_x"/>
                                          </p:val>
                                        </p:tav>
                                      </p:tavLst>
                                    </p:anim>
                                    <p:anim calcmode="lin" valueType="num">
                                      <p:cBhvr additive="base">
                                        <p:cTn id="122" dur="500" fill="hold"/>
                                        <p:tgtEl>
                                          <p:spTgt spid="631843"/>
                                        </p:tgtEl>
                                        <p:attrNameLst>
                                          <p:attrName>ppt_y</p:attrName>
                                        </p:attrNameLst>
                                      </p:cBhvr>
                                      <p:tavLst>
                                        <p:tav tm="0">
                                          <p:val>
                                            <p:strVal val="#ppt_y"/>
                                          </p:val>
                                        </p:tav>
                                        <p:tav tm="100000">
                                          <p:val>
                                            <p:strVal val="#ppt_y"/>
                                          </p:val>
                                        </p:tav>
                                      </p:tavLst>
                                    </p:anim>
                                  </p:childTnLst>
                                </p:cTn>
                              </p:par>
                            </p:childTnLst>
                          </p:cTn>
                        </p:par>
                        <p:par>
                          <p:cTn id="123" fill="hold" nodeType="afterGroup">
                            <p:stCondLst>
                              <p:cond delay="8500"/>
                            </p:stCondLst>
                            <p:childTnLst>
                              <p:par>
                                <p:cTn id="124" presetID="2" presetClass="entr" presetSubtype="8" fill="hold" grpId="0" nodeType="afterEffect">
                                  <p:stCondLst>
                                    <p:cond delay="0"/>
                                  </p:stCondLst>
                                  <p:childTnLst>
                                    <p:set>
                                      <p:cBhvr>
                                        <p:cTn id="125" dur="1" fill="hold">
                                          <p:stCondLst>
                                            <p:cond delay="0"/>
                                          </p:stCondLst>
                                        </p:cTn>
                                        <p:tgtEl>
                                          <p:spTgt spid="631847"/>
                                        </p:tgtEl>
                                        <p:attrNameLst>
                                          <p:attrName>style.visibility</p:attrName>
                                        </p:attrNameLst>
                                      </p:cBhvr>
                                      <p:to>
                                        <p:strVal val="visible"/>
                                      </p:to>
                                    </p:set>
                                    <p:anim calcmode="lin" valueType="num">
                                      <p:cBhvr additive="base">
                                        <p:cTn id="126" dur="500" fill="hold"/>
                                        <p:tgtEl>
                                          <p:spTgt spid="631847"/>
                                        </p:tgtEl>
                                        <p:attrNameLst>
                                          <p:attrName>ppt_x</p:attrName>
                                        </p:attrNameLst>
                                      </p:cBhvr>
                                      <p:tavLst>
                                        <p:tav tm="0">
                                          <p:val>
                                            <p:strVal val="0-#ppt_w/2"/>
                                          </p:val>
                                        </p:tav>
                                        <p:tav tm="100000">
                                          <p:val>
                                            <p:strVal val="#ppt_x"/>
                                          </p:val>
                                        </p:tav>
                                      </p:tavLst>
                                    </p:anim>
                                    <p:anim calcmode="lin" valueType="num">
                                      <p:cBhvr additive="base">
                                        <p:cTn id="127" dur="500" fill="hold"/>
                                        <p:tgtEl>
                                          <p:spTgt spid="631847"/>
                                        </p:tgtEl>
                                        <p:attrNameLst>
                                          <p:attrName>ppt_y</p:attrName>
                                        </p:attrNameLst>
                                      </p:cBhvr>
                                      <p:tavLst>
                                        <p:tav tm="0">
                                          <p:val>
                                            <p:strVal val="#ppt_y"/>
                                          </p:val>
                                        </p:tav>
                                        <p:tav tm="100000">
                                          <p:val>
                                            <p:strVal val="#ppt_y"/>
                                          </p:val>
                                        </p:tav>
                                      </p:tavLst>
                                    </p:anim>
                                  </p:childTnLst>
                                </p:cTn>
                              </p:par>
                            </p:childTnLst>
                          </p:cTn>
                        </p:par>
                        <p:par>
                          <p:cTn id="128" fill="hold" nodeType="afterGroup">
                            <p:stCondLst>
                              <p:cond delay="9000"/>
                            </p:stCondLst>
                            <p:childTnLst>
                              <p:par>
                                <p:cTn id="129" presetID="2" presetClass="entr" presetSubtype="2" fill="hold" grpId="0" nodeType="afterEffect">
                                  <p:stCondLst>
                                    <p:cond delay="0"/>
                                  </p:stCondLst>
                                  <p:childTnLst>
                                    <p:set>
                                      <p:cBhvr>
                                        <p:cTn id="130" dur="1" fill="hold">
                                          <p:stCondLst>
                                            <p:cond delay="0"/>
                                          </p:stCondLst>
                                        </p:cTn>
                                        <p:tgtEl>
                                          <p:spTgt spid="631834"/>
                                        </p:tgtEl>
                                        <p:attrNameLst>
                                          <p:attrName>style.visibility</p:attrName>
                                        </p:attrNameLst>
                                      </p:cBhvr>
                                      <p:to>
                                        <p:strVal val="visible"/>
                                      </p:to>
                                    </p:set>
                                    <p:anim calcmode="lin" valueType="num">
                                      <p:cBhvr additive="base">
                                        <p:cTn id="131" dur="500" fill="hold"/>
                                        <p:tgtEl>
                                          <p:spTgt spid="631834"/>
                                        </p:tgtEl>
                                        <p:attrNameLst>
                                          <p:attrName>ppt_x</p:attrName>
                                        </p:attrNameLst>
                                      </p:cBhvr>
                                      <p:tavLst>
                                        <p:tav tm="0">
                                          <p:val>
                                            <p:strVal val="1+#ppt_w/2"/>
                                          </p:val>
                                        </p:tav>
                                        <p:tav tm="100000">
                                          <p:val>
                                            <p:strVal val="#ppt_x"/>
                                          </p:val>
                                        </p:tav>
                                      </p:tavLst>
                                    </p:anim>
                                    <p:anim calcmode="lin" valueType="num">
                                      <p:cBhvr additive="base">
                                        <p:cTn id="132" dur="500" fill="hold"/>
                                        <p:tgtEl>
                                          <p:spTgt spid="631834"/>
                                        </p:tgtEl>
                                        <p:attrNameLst>
                                          <p:attrName>ppt_y</p:attrName>
                                        </p:attrNameLst>
                                      </p:cBhvr>
                                      <p:tavLst>
                                        <p:tav tm="0">
                                          <p:val>
                                            <p:strVal val="#ppt_y"/>
                                          </p:val>
                                        </p:tav>
                                        <p:tav tm="100000">
                                          <p:val>
                                            <p:strVal val="#ppt_y"/>
                                          </p:val>
                                        </p:tav>
                                      </p:tavLst>
                                    </p:anim>
                                  </p:childTnLst>
                                </p:cTn>
                              </p:par>
                            </p:childTnLst>
                          </p:cTn>
                        </p:par>
                        <p:par>
                          <p:cTn id="133" fill="hold" nodeType="afterGroup">
                            <p:stCondLst>
                              <p:cond delay="9500"/>
                            </p:stCondLst>
                            <p:childTnLst>
                              <p:par>
                                <p:cTn id="134" presetID="2" presetClass="entr" presetSubtype="2" fill="hold" grpId="0" nodeType="afterEffect">
                                  <p:stCondLst>
                                    <p:cond delay="0"/>
                                  </p:stCondLst>
                                  <p:childTnLst>
                                    <p:set>
                                      <p:cBhvr>
                                        <p:cTn id="135" dur="1" fill="hold">
                                          <p:stCondLst>
                                            <p:cond delay="0"/>
                                          </p:stCondLst>
                                        </p:cTn>
                                        <p:tgtEl>
                                          <p:spTgt spid="631835"/>
                                        </p:tgtEl>
                                        <p:attrNameLst>
                                          <p:attrName>style.visibility</p:attrName>
                                        </p:attrNameLst>
                                      </p:cBhvr>
                                      <p:to>
                                        <p:strVal val="visible"/>
                                      </p:to>
                                    </p:set>
                                    <p:anim calcmode="lin" valueType="num">
                                      <p:cBhvr additive="base">
                                        <p:cTn id="136" dur="500" fill="hold"/>
                                        <p:tgtEl>
                                          <p:spTgt spid="631835"/>
                                        </p:tgtEl>
                                        <p:attrNameLst>
                                          <p:attrName>ppt_x</p:attrName>
                                        </p:attrNameLst>
                                      </p:cBhvr>
                                      <p:tavLst>
                                        <p:tav tm="0">
                                          <p:val>
                                            <p:strVal val="1+#ppt_w/2"/>
                                          </p:val>
                                        </p:tav>
                                        <p:tav tm="100000">
                                          <p:val>
                                            <p:strVal val="#ppt_x"/>
                                          </p:val>
                                        </p:tav>
                                      </p:tavLst>
                                    </p:anim>
                                    <p:anim calcmode="lin" valueType="num">
                                      <p:cBhvr additive="base">
                                        <p:cTn id="137" dur="500" fill="hold"/>
                                        <p:tgtEl>
                                          <p:spTgt spid="631835"/>
                                        </p:tgtEl>
                                        <p:attrNameLst>
                                          <p:attrName>ppt_y</p:attrName>
                                        </p:attrNameLst>
                                      </p:cBhvr>
                                      <p:tavLst>
                                        <p:tav tm="0">
                                          <p:val>
                                            <p:strVal val="#ppt_y"/>
                                          </p:val>
                                        </p:tav>
                                        <p:tav tm="100000">
                                          <p:val>
                                            <p:strVal val="#ppt_y"/>
                                          </p:val>
                                        </p:tav>
                                      </p:tavLst>
                                    </p:anim>
                                  </p:childTnLst>
                                </p:cTn>
                              </p:par>
                            </p:childTnLst>
                          </p:cTn>
                        </p:par>
                        <p:par>
                          <p:cTn id="138" fill="hold" nodeType="afterGroup">
                            <p:stCondLst>
                              <p:cond delay="10000"/>
                            </p:stCondLst>
                            <p:childTnLst>
                              <p:par>
                                <p:cTn id="139" presetID="2" presetClass="entr" presetSubtype="2" fill="hold" grpId="0" nodeType="afterEffect">
                                  <p:stCondLst>
                                    <p:cond delay="0"/>
                                  </p:stCondLst>
                                  <p:childTnLst>
                                    <p:set>
                                      <p:cBhvr>
                                        <p:cTn id="140" dur="1" fill="hold">
                                          <p:stCondLst>
                                            <p:cond delay="0"/>
                                          </p:stCondLst>
                                        </p:cTn>
                                        <p:tgtEl>
                                          <p:spTgt spid="631836"/>
                                        </p:tgtEl>
                                        <p:attrNameLst>
                                          <p:attrName>style.visibility</p:attrName>
                                        </p:attrNameLst>
                                      </p:cBhvr>
                                      <p:to>
                                        <p:strVal val="visible"/>
                                      </p:to>
                                    </p:set>
                                    <p:anim calcmode="lin" valueType="num">
                                      <p:cBhvr additive="base">
                                        <p:cTn id="141" dur="500" fill="hold"/>
                                        <p:tgtEl>
                                          <p:spTgt spid="631836"/>
                                        </p:tgtEl>
                                        <p:attrNameLst>
                                          <p:attrName>ppt_x</p:attrName>
                                        </p:attrNameLst>
                                      </p:cBhvr>
                                      <p:tavLst>
                                        <p:tav tm="0">
                                          <p:val>
                                            <p:strVal val="1+#ppt_w/2"/>
                                          </p:val>
                                        </p:tav>
                                        <p:tav tm="100000">
                                          <p:val>
                                            <p:strVal val="#ppt_x"/>
                                          </p:val>
                                        </p:tav>
                                      </p:tavLst>
                                    </p:anim>
                                    <p:anim calcmode="lin" valueType="num">
                                      <p:cBhvr additive="base">
                                        <p:cTn id="142" dur="500" fill="hold"/>
                                        <p:tgtEl>
                                          <p:spTgt spid="631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4" grpId="0" animBg="1"/>
      <p:bldP spid="631818" grpId="0" animBg="1"/>
      <p:bldP spid="631819" grpId="0" animBg="1"/>
      <p:bldP spid="631829" grpId="0" animBg="1"/>
      <p:bldP spid="631830" grpId="0" animBg="1"/>
      <p:bldP spid="631831" grpId="0" animBg="1"/>
      <p:bldP spid="631832" grpId="0" animBg="1"/>
      <p:bldP spid="631833" grpId="0" animBg="1"/>
      <p:bldP spid="631834" grpId="0" animBg="1"/>
      <p:bldP spid="631835" grpId="0" animBg="1"/>
      <p:bldP spid="631836" grpId="0" animBg="1"/>
      <p:bldP spid="631837" grpId="0" animBg="1"/>
      <p:bldP spid="631838" grpId="0" animBg="1"/>
      <p:bldP spid="631839" grpId="0" animBg="1"/>
      <p:bldP spid="631840" grpId="0" animBg="1"/>
      <p:bldP spid="631841" grpId="0" animBg="1"/>
      <p:bldP spid="631842" grpId="0" animBg="1"/>
      <p:bldP spid="631843" grpId="0" animBg="1"/>
      <p:bldP spid="631844" grpId="0"/>
      <p:bldP spid="631845" grpId="0"/>
      <p:bldP spid="631846" grpId="0"/>
      <p:bldP spid="631847" grpId="0"/>
      <p:bldP spid="631848" grpId="0"/>
      <p:bldP spid="631849" grpId="0"/>
      <p:bldP spid="631850" grpId="0"/>
      <p:bldP spid="43" grpId="0" animBg="1"/>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6"/>
          <p:cNvSpPr>
            <a:spLocks noGrp="1"/>
          </p:cNvSpPr>
          <p:nvPr>
            <p:ph type="title"/>
          </p:nvPr>
        </p:nvSpPr>
        <p:spPr/>
        <p:txBody>
          <a:bodyPr>
            <a:normAutofit fontScale="90000"/>
          </a:bodyPr>
          <a:lstStyle/>
          <a:p>
            <a:pPr eaLnBrk="1" hangingPunct="1">
              <a:defRPr/>
            </a:pPr>
            <a:r>
              <a:rPr lang="en-US" altLang="zh-CN" smtClean="0">
                <a:latin typeface="Times New Roman" pitchFamily="18" charset="0"/>
              </a:rPr>
              <a:t>RBAC</a:t>
            </a:r>
            <a:r>
              <a:rPr lang="zh-CN" altLang="en-US" smtClean="0">
                <a:latin typeface="Times New Roman" pitchFamily="18" charset="0"/>
              </a:rPr>
              <a:t>系统结构</a:t>
            </a:r>
            <a:br>
              <a:rPr lang="zh-CN" altLang="en-US" smtClean="0">
                <a:latin typeface="Times New Roman" pitchFamily="18" charset="0"/>
              </a:rPr>
            </a:br>
            <a:endParaRPr lang="zh-CN" altLang="en-US"/>
          </a:p>
        </p:txBody>
      </p:sp>
      <p:sp>
        <p:nvSpPr>
          <p:cNvPr id="46084" name="Rectangle 2"/>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pSp>
        <p:nvGrpSpPr>
          <p:cNvPr id="46085" name="Group 3"/>
          <p:cNvGrpSpPr>
            <a:grpSpLocks/>
          </p:cNvGrpSpPr>
          <p:nvPr/>
        </p:nvGrpSpPr>
        <p:grpSpPr bwMode="auto">
          <a:xfrm>
            <a:off x="381000" y="1143000"/>
            <a:ext cx="8382000" cy="5183188"/>
            <a:chOff x="240" y="144"/>
            <a:chExt cx="5280" cy="3794"/>
          </a:xfrm>
        </p:grpSpPr>
        <p:sp>
          <p:nvSpPr>
            <p:cNvPr id="46086" name="Oval 4"/>
            <p:cNvSpPr>
              <a:spLocks noChangeArrowheads="1"/>
            </p:cNvSpPr>
            <p:nvPr/>
          </p:nvSpPr>
          <p:spPr bwMode="auto">
            <a:xfrm>
              <a:off x="672" y="1536"/>
              <a:ext cx="959" cy="433"/>
            </a:xfrm>
            <a:prstGeom prst="ellipse">
              <a:avLst/>
            </a:prstGeom>
            <a:noFill/>
            <a:ln w="9525">
              <a:solidFill>
                <a:schemeClr val="tx1"/>
              </a:solidFill>
              <a:round/>
              <a:headEnd/>
              <a:tailEnd/>
            </a:ln>
          </p:spPr>
          <p:txBody>
            <a:bodyPr wrap="none" anchor="ctr"/>
            <a:lstStyle/>
            <a:p>
              <a:pPr algn="ctr"/>
              <a:r>
                <a:rPr lang="en-US" altLang="zh-CN">
                  <a:latin typeface="Times New Roman" pitchFamily="18" charset="0"/>
                </a:rPr>
                <a:t>USERS</a:t>
              </a:r>
            </a:p>
          </p:txBody>
        </p:sp>
        <p:sp>
          <p:nvSpPr>
            <p:cNvPr id="46087" name="Oval 5"/>
            <p:cNvSpPr>
              <a:spLocks noChangeArrowheads="1"/>
            </p:cNvSpPr>
            <p:nvPr/>
          </p:nvSpPr>
          <p:spPr bwMode="auto">
            <a:xfrm>
              <a:off x="2832" y="1536"/>
              <a:ext cx="959" cy="433"/>
            </a:xfrm>
            <a:prstGeom prst="ellipse">
              <a:avLst/>
            </a:prstGeom>
            <a:noFill/>
            <a:ln w="9525">
              <a:solidFill>
                <a:schemeClr val="tx1"/>
              </a:solidFill>
              <a:round/>
              <a:headEnd/>
              <a:tailEnd/>
            </a:ln>
          </p:spPr>
          <p:txBody>
            <a:bodyPr wrap="none" anchor="ctr"/>
            <a:lstStyle/>
            <a:p>
              <a:pPr algn="ctr"/>
              <a:r>
                <a:rPr lang="en-US" altLang="zh-CN">
                  <a:latin typeface="Times New Roman" pitchFamily="18" charset="0"/>
                </a:rPr>
                <a:t>ROLES</a:t>
              </a:r>
            </a:p>
          </p:txBody>
        </p:sp>
        <p:sp>
          <p:nvSpPr>
            <p:cNvPr id="46088" name="Oval 6"/>
            <p:cNvSpPr>
              <a:spLocks noChangeArrowheads="1"/>
            </p:cNvSpPr>
            <p:nvPr/>
          </p:nvSpPr>
          <p:spPr bwMode="auto">
            <a:xfrm>
              <a:off x="3696" y="2832"/>
              <a:ext cx="959" cy="432"/>
            </a:xfrm>
            <a:prstGeom prst="ellipse">
              <a:avLst/>
            </a:prstGeom>
            <a:noFill/>
            <a:ln w="9525">
              <a:solidFill>
                <a:schemeClr val="tx1"/>
              </a:solidFill>
              <a:round/>
              <a:headEnd/>
              <a:tailEnd/>
            </a:ln>
          </p:spPr>
          <p:txBody>
            <a:bodyPr wrap="none" anchor="ctr"/>
            <a:lstStyle/>
            <a:p>
              <a:pPr algn="ctr"/>
              <a:r>
                <a:rPr lang="en-US" altLang="zh-CN">
                  <a:latin typeface="Times New Roman" pitchFamily="18" charset="0"/>
                </a:rPr>
                <a:t>OBJECTS</a:t>
              </a:r>
            </a:p>
          </p:txBody>
        </p:sp>
        <p:sp>
          <p:nvSpPr>
            <p:cNvPr id="46089" name="Oval 7"/>
            <p:cNvSpPr>
              <a:spLocks noChangeArrowheads="1"/>
            </p:cNvSpPr>
            <p:nvPr/>
          </p:nvSpPr>
          <p:spPr bwMode="auto">
            <a:xfrm>
              <a:off x="1968" y="2832"/>
              <a:ext cx="960" cy="432"/>
            </a:xfrm>
            <a:prstGeom prst="ellipse">
              <a:avLst/>
            </a:prstGeom>
            <a:noFill/>
            <a:ln w="9525">
              <a:solidFill>
                <a:schemeClr val="tx1"/>
              </a:solidFill>
              <a:round/>
              <a:headEnd/>
              <a:tailEnd/>
            </a:ln>
          </p:spPr>
          <p:txBody>
            <a:bodyPr wrap="none" anchor="ctr"/>
            <a:lstStyle/>
            <a:p>
              <a:pPr algn="ctr"/>
              <a:r>
                <a:rPr lang="en-US" altLang="zh-CN">
                  <a:latin typeface="Times New Roman" pitchFamily="18" charset="0"/>
                </a:rPr>
                <a:t>OPERATIONS</a:t>
              </a:r>
            </a:p>
          </p:txBody>
        </p:sp>
        <p:sp>
          <p:nvSpPr>
            <p:cNvPr id="46090" name="Oval 8"/>
            <p:cNvSpPr>
              <a:spLocks noChangeArrowheads="1"/>
            </p:cNvSpPr>
            <p:nvPr/>
          </p:nvSpPr>
          <p:spPr bwMode="auto">
            <a:xfrm>
              <a:off x="1392" y="2544"/>
              <a:ext cx="3840" cy="1152"/>
            </a:xfrm>
            <a:prstGeom prst="ellipse">
              <a:avLst/>
            </a:prstGeom>
            <a:noFill/>
            <a:ln w="9525">
              <a:solidFill>
                <a:schemeClr val="tx1"/>
              </a:solidFill>
              <a:round/>
              <a:headEnd/>
              <a:tailEnd/>
            </a:ln>
          </p:spPr>
          <p:txBody>
            <a:bodyPr wrap="none" anchor="ctr"/>
            <a:lstStyle/>
            <a:p>
              <a:endParaRPr lang="zh-CN" altLang="en-US"/>
            </a:p>
          </p:txBody>
        </p:sp>
        <p:sp>
          <p:nvSpPr>
            <p:cNvPr id="46091" name="Line 9"/>
            <p:cNvSpPr>
              <a:spLocks noChangeShapeType="1"/>
            </p:cNvSpPr>
            <p:nvPr/>
          </p:nvSpPr>
          <p:spPr bwMode="auto">
            <a:xfrm>
              <a:off x="2928" y="3024"/>
              <a:ext cx="76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2" name="Text Box 10"/>
            <p:cNvSpPr txBox="1">
              <a:spLocks noChangeArrowheads="1"/>
            </p:cNvSpPr>
            <p:nvPr/>
          </p:nvSpPr>
          <p:spPr bwMode="auto">
            <a:xfrm>
              <a:off x="2784" y="3312"/>
              <a:ext cx="1104" cy="268"/>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PERMISSIONS</a:t>
              </a:r>
            </a:p>
          </p:txBody>
        </p:sp>
        <p:sp>
          <p:nvSpPr>
            <p:cNvPr id="46093" name="Line 11"/>
            <p:cNvSpPr>
              <a:spLocks noChangeShapeType="1"/>
            </p:cNvSpPr>
            <p:nvPr/>
          </p:nvSpPr>
          <p:spPr bwMode="auto">
            <a:xfrm>
              <a:off x="3312" y="1968"/>
              <a:ext cx="0" cy="576"/>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4" name="Text Box 12"/>
            <p:cNvSpPr txBox="1">
              <a:spLocks noChangeArrowheads="1"/>
            </p:cNvSpPr>
            <p:nvPr/>
          </p:nvSpPr>
          <p:spPr bwMode="auto">
            <a:xfrm>
              <a:off x="3360" y="2112"/>
              <a:ext cx="1248" cy="291"/>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角色</a:t>
              </a:r>
              <a:r>
                <a:rPr lang="en-US" altLang="zh-CN" sz="2000">
                  <a:latin typeface="Times New Roman" pitchFamily="18" charset="0"/>
                </a:rPr>
                <a:t>/</a:t>
              </a:r>
              <a:r>
                <a:rPr lang="zh-CN" altLang="en-US" sz="2000">
                  <a:latin typeface="Times New Roman" pitchFamily="18" charset="0"/>
                </a:rPr>
                <a:t>许可分配</a:t>
              </a:r>
            </a:p>
          </p:txBody>
        </p:sp>
        <p:sp>
          <p:nvSpPr>
            <p:cNvPr id="46095" name="Line 13"/>
            <p:cNvSpPr>
              <a:spLocks noChangeShapeType="1"/>
            </p:cNvSpPr>
            <p:nvPr/>
          </p:nvSpPr>
          <p:spPr bwMode="auto">
            <a:xfrm flipV="1">
              <a:off x="1632" y="1728"/>
              <a:ext cx="1200"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6" name="Text Box 14"/>
            <p:cNvSpPr txBox="1">
              <a:spLocks noChangeArrowheads="1"/>
            </p:cNvSpPr>
            <p:nvPr/>
          </p:nvSpPr>
          <p:spPr bwMode="auto">
            <a:xfrm>
              <a:off x="1728" y="1775"/>
              <a:ext cx="1248" cy="291"/>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用户</a:t>
              </a:r>
              <a:r>
                <a:rPr lang="en-US" altLang="zh-CN" sz="2000">
                  <a:latin typeface="Times New Roman" pitchFamily="18" charset="0"/>
                </a:rPr>
                <a:t>/</a:t>
              </a:r>
              <a:r>
                <a:rPr lang="zh-CN" altLang="en-US" sz="2000">
                  <a:latin typeface="Times New Roman" pitchFamily="18" charset="0"/>
                </a:rPr>
                <a:t>角色分配</a:t>
              </a:r>
            </a:p>
          </p:txBody>
        </p:sp>
        <p:sp>
          <p:nvSpPr>
            <p:cNvPr id="46097" name="Oval 15"/>
            <p:cNvSpPr>
              <a:spLocks noChangeArrowheads="1"/>
            </p:cNvSpPr>
            <p:nvPr/>
          </p:nvSpPr>
          <p:spPr bwMode="auto">
            <a:xfrm>
              <a:off x="1968" y="240"/>
              <a:ext cx="576" cy="1008"/>
            </a:xfrm>
            <a:prstGeom prst="ellipse">
              <a:avLst/>
            </a:prstGeom>
            <a:noFill/>
            <a:ln w="9525">
              <a:solidFill>
                <a:schemeClr val="tx1"/>
              </a:solidFill>
              <a:round/>
              <a:headEnd/>
              <a:tailEnd/>
            </a:ln>
          </p:spPr>
          <p:txBody>
            <a:bodyPr wrap="none" anchor="ctr"/>
            <a:lstStyle/>
            <a:p>
              <a:endParaRPr lang="zh-CN" altLang="en-US"/>
            </a:p>
          </p:txBody>
        </p:sp>
        <p:sp>
          <p:nvSpPr>
            <p:cNvPr id="46098" name="Text Box 16"/>
            <p:cNvSpPr txBox="1">
              <a:spLocks noChangeArrowheads="1"/>
            </p:cNvSpPr>
            <p:nvPr/>
          </p:nvSpPr>
          <p:spPr bwMode="auto">
            <a:xfrm>
              <a:off x="2592" y="288"/>
              <a:ext cx="1200" cy="291"/>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会话管理模块</a:t>
              </a:r>
            </a:p>
          </p:txBody>
        </p:sp>
        <p:sp>
          <p:nvSpPr>
            <p:cNvPr id="46099" name="Oval 17"/>
            <p:cNvSpPr>
              <a:spLocks noChangeArrowheads="1"/>
            </p:cNvSpPr>
            <p:nvPr/>
          </p:nvSpPr>
          <p:spPr bwMode="auto">
            <a:xfrm>
              <a:off x="2208"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100" name="Oval 18"/>
            <p:cNvSpPr>
              <a:spLocks noChangeArrowheads="1"/>
            </p:cNvSpPr>
            <p:nvPr/>
          </p:nvSpPr>
          <p:spPr bwMode="auto">
            <a:xfrm>
              <a:off x="2208"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101" name="Oval 19"/>
            <p:cNvSpPr>
              <a:spLocks noChangeArrowheads="1"/>
            </p:cNvSpPr>
            <p:nvPr/>
          </p:nvSpPr>
          <p:spPr bwMode="auto">
            <a:xfrm>
              <a:off x="2208" y="57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102" name="Oval 20"/>
            <p:cNvSpPr>
              <a:spLocks noChangeArrowheads="1"/>
            </p:cNvSpPr>
            <p:nvPr/>
          </p:nvSpPr>
          <p:spPr bwMode="auto">
            <a:xfrm>
              <a:off x="2208" y="38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103" name="Text Box 21"/>
            <p:cNvSpPr txBox="1">
              <a:spLocks noChangeArrowheads="1"/>
            </p:cNvSpPr>
            <p:nvPr/>
          </p:nvSpPr>
          <p:spPr bwMode="auto">
            <a:xfrm>
              <a:off x="4128" y="1584"/>
              <a:ext cx="1248" cy="290"/>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定义角色关系</a:t>
              </a:r>
            </a:p>
          </p:txBody>
        </p:sp>
        <p:sp>
          <p:nvSpPr>
            <p:cNvPr id="46104" name="Text Box 22"/>
            <p:cNvSpPr txBox="1">
              <a:spLocks noChangeArrowheads="1"/>
            </p:cNvSpPr>
            <p:nvPr/>
          </p:nvSpPr>
          <p:spPr bwMode="auto">
            <a:xfrm>
              <a:off x="4224" y="3648"/>
              <a:ext cx="1296" cy="290"/>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系统管理模块</a:t>
              </a:r>
            </a:p>
          </p:txBody>
        </p:sp>
        <p:sp>
          <p:nvSpPr>
            <p:cNvPr id="46105" name="Text Box 24"/>
            <p:cNvSpPr txBox="1">
              <a:spLocks noChangeArrowheads="1"/>
            </p:cNvSpPr>
            <p:nvPr/>
          </p:nvSpPr>
          <p:spPr bwMode="auto">
            <a:xfrm>
              <a:off x="1488" y="480"/>
              <a:ext cx="528" cy="290"/>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会话</a:t>
              </a:r>
            </a:p>
          </p:txBody>
        </p:sp>
        <p:cxnSp>
          <p:nvCxnSpPr>
            <p:cNvPr id="46106" name="AutoShape 25"/>
            <p:cNvCxnSpPr>
              <a:cxnSpLocks noChangeShapeType="1"/>
              <a:stCxn id="46087" idx="5"/>
              <a:endCxn id="46087" idx="7"/>
            </p:cNvCxnSpPr>
            <p:nvPr/>
          </p:nvCxnSpPr>
          <p:spPr bwMode="auto">
            <a:xfrm rot="5400000" flipH="1" flipV="1">
              <a:off x="3498" y="1752"/>
              <a:ext cx="307" cy="1"/>
            </a:xfrm>
            <a:prstGeom prst="curvedConnector5">
              <a:avLst>
                <a:gd name="adj1" fmla="val -23454"/>
                <a:gd name="adj2" fmla="val 51799986"/>
                <a:gd name="adj3" fmla="val 122472"/>
              </a:avLst>
            </a:prstGeom>
            <a:noFill/>
            <a:ln w="9525">
              <a:solidFill>
                <a:schemeClr val="tx1"/>
              </a:solidFill>
              <a:round/>
              <a:headEnd type="triangle" w="med" len="med"/>
              <a:tailEnd type="triangle" w="med" len="med"/>
            </a:ln>
          </p:spPr>
        </p:cxnSp>
        <p:sp>
          <p:nvSpPr>
            <p:cNvPr id="46107" name="Line 26"/>
            <p:cNvSpPr>
              <a:spLocks noChangeShapeType="1"/>
            </p:cNvSpPr>
            <p:nvPr/>
          </p:nvSpPr>
          <p:spPr bwMode="auto">
            <a:xfrm flipH="1">
              <a:off x="1584" y="1056"/>
              <a:ext cx="672" cy="576"/>
            </a:xfrm>
            <a:prstGeom prst="line">
              <a:avLst/>
            </a:prstGeom>
            <a:noFill/>
            <a:ln w="9525">
              <a:solidFill>
                <a:schemeClr val="tx1"/>
              </a:solidFill>
              <a:round/>
              <a:headEnd/>
              <a:tailEnd type="triangle" w="med" len="med"/>
            </a:ln>
          </p:spPr>
          <p:txBody>
            <a:bodyPr/>
            <a:lstStyle/>
            <a:p>
              <a:endParaRPr lang="zh-CN" altLang="en-US"/>
            </a:p>
          </p:txBody>
        </p:sp>
        <p:sp>
          <p:nvSpPr>
            <p:cNvPr id="46108" name="Line 27"/>
            <p:cNvSpPr>
              <a:spLocks noChangeShapeType="1"/>
            </p:cNvSpPr>
            <p:nvPr/>
          </p:nvSpPr>
          <p:spPr bwMode="auto">
            <a:xfrm>
              <a:off x="2256" y="1056"/>
              <a:ext cx="672" cy="576"/>
            </a:xfrm>
            <a:prstGeom prst="line">
              <a:avLst/>
            </a:prstGeom>
            <a:noFill/>
            <a:ln w="9525">
              <a:solidFill>
                <a:schemeClr val="tx1"/>
              </a:solidFill>
              <a:round/>
              <a:headEnd/>
              <a:tailEnd type="triangle" w="med" len="med"/>
            </a:ln>
          </p:spPr>
          <p:txBody>
            <a:bodyPr/>
            <a:lstStyle/>
            <a:p>
              <a:endParaRPr lang="zh-CN" altLang="en-US"/>
            </a:p>
          </p:txBody>
        </p:sp>
        <p:sp>
          <p:nvSpPr>
            <p:cNvPr id="46109" name="Line 28"/>
            <p:cNvSpPr>
              <a:spLocks noChangeShapeType="1"/>
            </p:cNvSpPr>
            <p:nvPr/>
          </p:nvSpPr>
          <p:spPr bwMode="auto">
            <a:xfrm flipH="1">
              <a:off x="1488" y="816"/>
              <a:ext cx="768" cy="720"/>
            </a:xfrm>
            <a:prstGeom prst="line">
              <a:avLst/>
            </a:prstGeom>
            <a:noFill/>
            <a:ln w="9525">
              <a:solidFill>
                <a:schemeClr val="tx1"/>
              </a:solidFill>
              <a:round/>
              <a:headEnd/>
              <a:tailEnd type="triangle" w="med" len="med"/>
            </a:ln>
          </p:spPr>
          <p:txBody>
            <a:bodyPr/>
            <a:lstStyle/>
            <a:p>
              <a:endParaRPr lang="zh-CN" altLang="en-US"/>
            </a:p>
          </p:txBody>
        </p:sp>
        <p:sp>
          <p:nvSpPr>
            <p:cNvPr id="46110" name="Line 29"/>
            <p:cNvSpPr>
              <a:spLocks noChangeShapeType="1"/>
            </p:cNvSpPr>
            <p:nvPr/>
          </p:nvSpPr>
          <p:spPr bwMode="auto">
            <a:xfrm>
              <a:off x="2256" y="816"/>
              <a:ext cx="768" cy="720"/>
            </a:xfrm>
            <a:prstGeom prst="line">
              <a:avLst/>
            </a:prstGeom>
            <a:noFill/>
            <a:ln w="9525">
              <a:solidFill>
                <a:schemeClr val="tx1"/>
              </a:solidFill>
              <a:round/>
              <a:headEnd/>
              <a:tailEnd type="triangle" w="med" len="med"/>
            </a:ln>
          </p:spPr>
          <p:txBody>
            <a:bodyPr/>
            <a:lstStyle/>
            <a:p>
              <a:endParaRPr lang="zh-CN" altLang="en-US"/>
            </a:p>
          </p:txBody>
        </p:sp>
        <p:sp>
          <p:nvSpPr>
            <p:cNvPr id="46111" name="Line 30"/>
            <p:cNvSpPr>
              <a:spLocks noChangeShapeType="1"/>
            </p:cNvSpPr>
            <p:nvPr/>
          </p:nvSpPr>
          <p:spPr bwMode="auto">
            <a:xfrm flipH="1">
              <a:off x="1344" y="624"/>
              <a:ext cx="912" cy="912"/>
            </a:xfrm>
            <a:prstGeom prst="line">
              <a:avLst/>
            </a:prstGeom>
            <a:noFill/>
            <a:ln w="9525">
              <a:solidFill>
                <a:schemeClr val="tx1"/>
              </a:solidFill>
              <a:round/>
              <a:headEnd/>
              <a:tailEnd type="triangle" w="med" len="med"/>
            </a:ln>
          </p:spPr>
          <p:txBody>
            <a:bodyPr/>
            <a:lstStyle/>
            <a:p>
              <a:endParaRPr lang="zh-CN" altLang="en-US"/>
            </a:p>
          </p:txBody>
        </p:sp>
        <p:sp>
          <p:nvSpPr>
            <p:cNvPr id="46112" name="Line 31"/>
            <p:cNvSpPr>
              <a:spLocks noChangeShapeType="1"/>
            </p:cNvSpPr>
            <p:nvPr/>
          </p:nvSpPr>
          <p:spPr bwMode="auto">
            <a:xfrm>
              <a:off x="2256" y="624"/>
              <a:ext cx="960" cy="864"/>
            </a:xfrm>
            <a:prstGeom prst="line">
              <a:avLst/>
            </a:prstGeom>
            <a:noFill/>
            <a:ln w="9525">
              <a:solidFill>
                <a:schemeClr val="tx1"/>
              </a:solidFill>
              <a:round/>
              <a:headEnd/>
              <a:tailEnd type="triangle" w="med" len="med"/>
            </a:ln>
          </p:spPr>
          <p:txBody>
            <a:bodyPr/>
            <a:lstStyle/>
            <a:p>
              <a:endParaRPr lang="zh-CN" altLang="en-US"/>
            </a:p>
          </p:txBody>
        </p:sp>
        <p:sp>
          <p:nvSpPr>
            <p:cNvPr id="46113" name="Line 32"/>
            <p:cNvSpPr>
              <a:spLocks noChangeShapeType="1"/>
            </p:cNvSpPr>
            <p:nvPr/>
          </p:nvSpPr>
          <p:spPr bwMode="auto">
            <a:xfrm flipH="1">
              <a:off x="1152" y="432"/>
              <a:ext cx="1104" cy="1104"/>
            </a:xfrm>
            <a:prstGeom prst="line">
              <a:avLst/>
            </a:prstGeom>
            <a:noFill/>
            <a:ln w="9525">
              <a:solidFill>
                <a:schemeClr val="tx1"/>
              </a:solidFill>
              <a:round/>
              <a:headEnd/>
              <a:tailEnd type="triangle" w="med" len="med"/>
            </a:ln>
          </p:spPr>
          <p:txBody>
            <a:bodyPr/>
            <a:lstStyle/>
            <a:p>
              <a:endParaRPr lang="zh-CN" altLang="en-US"/>
            </a:p>
          </p:txBody>
        </p:sp>
        <p:sp>
          <p:nvSpPr>
            <p:cNvPr id="46114" name="Line 33"/>
            <p:cNvSpPr>
              <a:spLocks noChangeShapeType="1"/>
            </p:cNvSpPr>
            <p:nvPr/>
          </p:nvSpPr>
          <p:spPr bwMode="auto">
            <a:xfrm>
              <a:off x="2256" y="432"/>
              <a:ext cx="1200" cy="1104"/>
            </a:xfrm>
            <a:prstGeom prst="line">
              <a:avLst/>
            </a:prstGeom>
            <a:noFill/>
            <a:ln w="9525">
              <a:solidFill>
                <a:schemeClr val="tx1"/>
              </a:solidFill>
              <a:round/>
              <a:headEnd/>
              <a:tailEnd type="triangle" w="med" len="med"/>
            </a:ln>
          </p:spPr>
          <p:txBody>
            <a:bodyPr/>
            <a:lstStyle/>
            <a:p>
              <a:endParaRPr lang="zh-CN" altLang="en-US"/>
            </a:p>
          </p:txBody>
        </p:sp>
        <p:sp>
          <p:nvSpPr>
            <p:cNvPr id="46115" name="Rectangle 34"/>
            <p:cNvSpPr>
              <a:spLocks noChangeArrowheads="1"/>
            </p:cNvSpPr>
            <p:nvPr/>
          </p:nvSpPr>
          <p:spPr bwMode="auto">
            <a:xfrm>
              <a:off x="240" y="144"/>
              <a:ext cx="3648" cy="1968"/>
            </a:xfrm>
            <a:prstGeom prst="rect">
              <a:avLst/>
            </a:prstGeom>
            <a:noFill/>
            <a:ln w="12700">
              <a:solidFill>
                <a:schemeClr val="tx1"/>
              </a:solidFill>
              <a:prstDash val="dash"/>
              <a:miter lim="800000"/>
              <a:headEnd/>
              <a:tailEnd/>
            </a:ln>
          </p:spPr>
          <p:txBody>
            <a:bodyPr wrap="none" anchor="ctr"/>
            <a:lstStyle/>
            <a:p>
              <a:endParaRPr lang="zh-CN" altLang="en-US"/>
            </a:p>
          </p:txBody>
        </p:sp>
        <p:sp>
          <p:nvSpPr>
            <p:cNvPr id="46116" name="Rectangle 35"/>
            <p:cNvSpPr>
              <a:spLocks noChangeArrowheads="1"/>
            </p:cNvSpPr>
            <p:nvPr/>
          </p:nvSpPr>
          <p:spPr bwMode="auto">
            <a:xfrm>
              <a:off x="480" y="1344"/>
              <a:ext cx="4944" cy="2592"/>
            </a:xfrm>
            <a:prstGeom prst="rect">
              <a:avLst/>
            </a:prstGeom>
            <a:noFill/>
            <a:ln w="12700">
              <a:solidFill>
                <a:schemeClr val="tx1"/>
              </a:solidFill>
              <a:prstDash val="dash"/>
              <a:miter lim="800000"/>
              <a:headEnd/>
              <a:tailEnd/>
            </a:ln>
          </p:spPr>
          <p:txBody>
            <a:bodyPr wrap="none" anchor="ctr"/>
            <a:lstStyle/>
            <a:p>
              <a:endParaRPr lang="zh-CN" altLang="en-US"/>
            </a:p>
          </p:txBody>
        </p:sp>
      </p:grpSp>
    </p:spTree>
    <p:extLst>
      <p:ext uri="{BB962C8B-B14F-4D97-AF65-F5344CB8AC3E}">
        <p14:creationId xmlns:p14="http://schemas.microsoft.com/office/powerpoint/2010/main" val="3692243548"/>
      </p:ext>
    </p:extLst>
  </p:cSld>
  <p:clrMapOvr>
    <a:masterClrMapping/>
  </p:clrMapOvr>
  <p:transition spd="slow">
    <p:pull/>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normAutofit fontScale="92500" lnSpcReduction="20000"/>
          </a:bodyPr>
          <a:lstStyle/>
          <a:p>
            <a:r>
              <a:rPr lang="zh-CN" altLang="en-US" smtClean="0"/>
              <a:t>①用户登录：</a:t>
            </a:r>
            <a:endParaRPr lang="en-US" altLang="zh-CN" smtClean="0"/>
          </a:p>
          <a:p>
            <a:pPr lvl="1"/>
            <a:r>
              <a:rPr lang="zh-CN" altLang="en-US" smtClean="0"/>
              <a:t>身份认证</a:t>
            </a:r>
          </a:p>
          <a:p>
            <a:r>
              <a:rPr lang="zh-CN" altLang="en-US" smtClean="0"/>
              <a:t>②检索授权角色集</a:t>
            </a:r>
            <a:endParaRPr lang="en-US" altLang="zh-CN" smtClean="0"/>
          </a:p>
          <a:p>
            <a:pPr lvl="1"/>
            <a:r>
              <a:rPr lang="zh-CN" altLang="en-US" smtClean="0"/>
              <a:t>会话管理模块从</a:t>
            </a:r>
            <a:r>
              <a:rPr lang="en-US" altLang="zh-CN" smtClean="0"/>
              <a:t>RBAC</a:t>
            </a:r>
            <a:r>
              <a:rPr lang="zh-CN" altLang="en-US" smtClean="0"/>
              <a:t>数据库检索用户授权角色集并送回用户。</a:t>
            </a:r>
          </a:p>
          <a:p>
            <a:r>
              <a:rPr lang="zh-CN" altLang="en-US" smtClean="0"/>
              <a:t>③选择活跃角色集</a:t>
            </a:r>
            <a:endParaRPr lang="en-US" altLang="zh-CN" smtClean="0"/>
          </a:p>
          <a:p>
            <a:pPr lvl="1"/>
            <a:r>
              <a:rPr lang="zh-CN" altLang="en-US" smtClean="0"/>
              <a:t>选择本次会话活跃角色集，其间会话管理模块维持动态角色互斥。</a:t>
            </a:r>
          </a:p>
          <a:p>
            <a:r>
              <a:rPr lang="zh-CN" altLang="en-US"/>
              <a:t>④创建</a:t>
            </a:r>
            <a:r>
              <a:rPr lang="zh-CN" altLang="en-US" smtClean="0"/>
              <a:t>会话</a:t>
            </a:r>
            <a:endParaRPr lang="en-US" altLang="zh-CN" smtClean="0"/>
          </a:p>
          <a:p>
            <a:pPr lvl="1"/>
            <a:r>
              <a:rPr lang="zh-CN" altLang="en-US" smtClean="0"/>
              <a:t>体现授权，菜单、按钮</a:t>
            </a:r>
            <a:endParaRPr lang="zh-CN" altLang="en-US"/>
          </a:p>
          <a:p>
            <a:r>
              <a:rPr lang="zh-CN" altLang="en-US" smtClean="0"/>
              <a:t>⑤会话过程中，系统管理员若要更改角色或许可</a:t>
            </a:r>
            <a:endParaRPr lang="en-US" altLang="zh-CN" smtClean="0"/>
          </a:p>
          <a:p>
            <a:pPr lvl="1"/>
            <a:r>
              <a:rPr lang="zh-CN" altLang="en-US" smtClean="0"/>
              <a:t>在此会话结束后</a:t>
            </a:r>
            <a:endParaRPr lang="en-US" altLang="zh-CN" smtClean="0"/>
          </a:p>
          <a:p>
            <a:pPr lvl="1"/>
            <a:r>
              <a:rPr lang="zh-CN" altLang="en-US" smtClean="0"/>
              <a:t>或终止此会话立即进行。 </a:t>
            </a:r>
          </a:p>
        </p:txBody>
      </p:sp>
      <p:sp>
        <p:nvSpPr>
          <p:cNvPr id="1046530" name="Rectangle 2"/>
          <p:cNvSpPr>
            <a:spLocks noGrp="1" noChangeArrowheads="1"/>
          </p:cNvSpPr>
          <p:nvPr>
            <p:ph type="title"/>
          </p:nvPr>
        </p:nvSpPr>
        <p:spPr/>
        <p:txBody>
          <a:bodyPr/>
          <a:lstStyle/>
          <a:p>
            <a:r>
              <a:rPr lang="en-US" altLang="zh-CN" smtClean="0"/>
              <a:t>RBAC</a:t>
            </a:r>
            <a:r>
              <a:rPr lang="zh-CN" altLang="en-US" smtClean="0"/>
              <a:t>系统的运行步骤</a:t>
            </a:r>
            <a:endParaRPr lang="zh-CN" altLang="en-US"/>
          </a:p>
        </p:txBody>
      </p:sp>
      <p:sp>
        <p:nvSpPr>
          <p:cNvPr id="47109"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4103447074"/>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天时地利人和</a:t>
            </a:r>
            <a:endParaRPr lang="en-US" altLang="zh-CN" dirty="0" smtClean="0"/>
          </a:p>
          <a:p>
            <a:pPr lvl="1"/>
            <a:r>
              <a:rPr lang="zh-CN" altLang="en-US" dirty="0" smtClean="0"/>
              <a:t>时间</a:t>
            </a:r>
            <a:endParaRPr lang="en-US" altLang="zh-CN" dirty="0" smtClean="0"/>
          </a:p>
          <a:p>
            <a:pPr lvl="1"/>
            <a:r>
              <a:rPr lang="zh-CN" altLang="en-US" dirty="0" smtClean="0"/>
              <a:t>地点</a:t>
            </a:r>
            <a:endParaRPr lang="en-US" altLang="zh-CN" dirty="0" smtClean="0"/>
          </a:p>
          <a:p>
            <a:pPr lvl="1"/>
            <a:r>
              <a:rPr lang="zh-CN" altLang="en-US" dirty="0" smtClean="0"/>
              <a:t>人物</a:t>
            </a:r>
            <a:endParaRPr lang="en-US" altLang="zh-CN" dirty="0" smtClean="0"/>
          </a:p>
          <a:p>
            <a:pPr lvl="1"/>
            <a:r>
              <a:rPr lang="zh-CN" altLang="en-US" dirty="0"/>
              <a:t>手段</a:t>
            </a:r>
          </a:p>
          <a:p>
            <a:pPr lvl="1"/>
            <a:r>
              <a:rPr lang="zh-CN" altLang="en-US" smtClean="0"/>
              <a:t>目标</a:t>
            </a:r>
            <a:endParaRPr lang="en-US" altLang="zh-CN" smtClean="0"/>
          </a:p>
        </p:txBody>
      </p:sp>
      <p:sp>
        <p:nvSpPr>
          <p:cNvPr id="3" name="标题 2"/>
          <p:cNvSpPr>
            <a:spLocks noGrp="1"/>
          </p:cNvSpPr>
          <p:nvPr>
            <p:ph type="title"/>
          </p:nvPr>
        </p:nvSpPr>
        <p:spPr/>
        <p:txBody>
          <a:bodyPr/>
          <a:lstStyle/>
          <a:p>
            <a:r>
              <a:rPr lang="zh-CN" altLang="en-US" dirty="0" smtClean="0"/>
              <a:t>攻击环节</a:t>
            </a:r>
            <a:endParaRPr lang="zh-CN" altLang="en-US" dirty="0"/>
          </a:p>
        </p:txBody>
      </p:sp>
    </p:spTree>
    <p:extLst>
      <p:ext uri="{BB962C8B-B14F-4D97-AF65-F5344CB8AC3E}">
        <p14:creationId xmlns:p14="http://schemas.microsoft.com/office/powerpoint/2010/main" val="1499618205"/>
      </p:ext>
    </p:extLst>
  </p:cSld>
  <p:clrMapOvr>
    <a:masterClrMapping/>
  </p:clrMapOvr>
  <p:transition spd="slow">
    <p:pull/>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mtClean="0">
                <a:latin typeface="Times New Roman" pitchFamily="18" charset="0"/>
              </a:rPr>
              <a:t>第八章 防火墙</a:t>
            </a:r>
            <a:endParaRPr lang="zh-CN" altLang="en-US"/>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79063990"/>
      </p:ext>
    </p:extLst>
  </p:cSld>
  <p:clrMapOvr>
    <a:masterClrMapping/>
  </p:clrMapOvr>
  <p:transition spd="slow">
    <p:pull/>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idx="1"/>
          </p:nvPr>
        </p:nvSpPr>
        <p:spPr>
          <a:xfrm>
            <a:off x="457200" y="1481329"/>
            <a:ext cx="8229600" cy="3387831"/>
          </a:xfrm>
        </p:spPr>
        <p:txBody>
          <a:bodyPr>
            <a:normAutofit fontScale="92500" lnSpcReduction="20000"/>
          </a:bodyPr>
          <a:lstStyle/>
          <a:p>
            <a:r>
              <a:rPr lang="zh-CN" altLang="en-US" smtClean="0"/>
              <a:t>高级网络访问控制设备（一系列部件的组合）</a:t>
            </a:r>
            <a:endParaRPr lang="en-US" altLang="zh-CN" smtClean="0"/>
          </a:p>
          <a:p>
            <a:pPr lvl="1"/>
            <a:r>
              <a:rPr lang="zh-CN" altLang="en-US" smtClean="0"/>
              <a:t>位置：位于不同网络安全域之间</a:t>
            </a:r>
            <a:endParaRPr lang="en-US" altLang="zh-CN" smtClean="0"/>
          </a:p>
          <a:p>
            <a:pPr lvl="2"/>
            <a:r>
              <a:rPr lang="zh-CN" altLang="en-US" smtClean="0"/>
              <a:t>可信</a:t>
            </a:r>
            <a:r>
              <a:rPr lang="zh-CN" altLang="en-US"/>
              <a:t>（内部</a:t>
            </a:r>
            <a:r>
              <a:rPr lang="zh-CN" altLang="en-US" smtClean="0"/>
              <a:t>）</a:t>
            </a:r>
            <a:r>
              <a:rPr lang="zh-CN" altLang="en-US"/>
              <a:t>网络</a:t>
            </a:r>
            <a:r>
              <a:rPr lang="zh-CN" altLang="en-US" smtClean="0"/>
              <a:t>与</a:t>
            </a:r>
            <a:r>
              <a:rPr lang="zh-CN" altLang="en-US"/>
              <a:t>不可信</a:t>
            </a:r>
            <a:r>
              <a:rPr lang="zh-CN" altLang="en-US" smtClean="0"/>
              <a:t>（外部）网络</a:t>
            </a:r>
            <a:endParaRPr lang="en-US" altLang="zh-CN" smtClean="0"/>
          </a:p>
          <a:p>
            <a:pPr lvl="1"/>
            <a:r>
              <a:rPr lang="zh-CN" altLang="en-US" smtClean="0"/>
              <a:t>功能：唯一通道，执行访问控制策略</a:t>
            </a:r>
            <a:endParaRPr lang="en-US" altLang="zh-CN" smtClean="0"/>
          </a:p>
          <a:p>
            <a:pPr lvl="2"/>
            <a:r>
              <a:rPr lang="zh-CN" altLang="en-US" smtClean="0"/>
              <a:t>允许、拒绝、监视、记录进出网络的访问行为</a:t>
            </a:r>
            <a:endParaRPr lang="en-US" altLang="zh-CN" smtClean="0"/>
          </a:p>
          <a:p>
            <a:pPr lvl="2"/>
            <a:r>
              <a:rPr lang="zh-CN" altLang="en-US" smtClean="0"/>
              <a:t>只有经过授权的流量才可以通过防火墙</a:t>
            </a:r>
            <a:endParaRPr lang="en-US" altLang="zh-CN" smtClean="0"/>
          </a:p>
          <a:p>
            <a:pPr lvl="1"/>
            <a:r>
              <a:rPr lang="zh-CN" altLang="en-US" smtClean="0"/>
              <a:t>目的：防止外部网络用户以非法手段进入内部网络访问内部网络资源，保护内部网络操作环境。</a:t>
            </a:r>
            <a:endParaRPr lang="en-US" altLang="zh-CN" smtClean="0"/>
          </a:p>
          <a:p>
            <a:r>
              <a:rPr lang="zh-CN" altLang="en-US" smtClean="0"/>
              <a:t>类似：门禁、门卫。 </a:t>
            </a:r>
          </a:p>
          <a:p>
            <a:endParaRPr lang="en-US" altLang="zh-CN" smtClean="0"/>
          </a:p>
          <a:p>
            <a:endParaRPr lang="zh-CN" altLang="en-US" smtClean="0"/>
          </a:p>
          <a:p>
            <a:endParaRPr lang="zh-CN" altLang="en-US" smtClean="0"/>
          </a:p>
        </p:txBody>
      </p:sp>
      <p:sp>
        <p:nvSpPr>
          <p:cNvPr id="100354" name="Rectangle 2"/>
          <p:cNvSpPr>
            <a:spLocks noGrp="1" noChangeArrowheads="1"/>
          </p:cNvSpPr>
          <p:nvPr>
            <p:ph type="title"/>
          </p:nvPr>
        </p:nvSpPr>
        <p:spPr/>
        <p:txBody>
          <a:bodyPr/>
          <a:lstStyle/>
          <a:p>
            <a:r>
              <a:rPr lang="zh-CN" altLang="en-US" smtClean="0"/>
              <a:t>防火墙概念</a:t>
            </a:r>
            <a:r>
              <a:rPr lang="en-US" altLang="zh-CN" smtClean="0"/>
              <a:t>——</a:t>
            </a:r>
            <a:r>
              <a:rPr lang="zh-CN" altLang="en-US" smtClean="0"/>
              <a:t>实意</a:t>
            </a:r>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962629688"/>
              </p:ext>
            </p:extLst>
          </p:nvPr>
        </p:nvGraphicFramePr>
        <p:xfrm>
          <a:off x="539552" y="4355926"/>
          <a:ext cx="8172450" cy="2457450"/>
        </p:xfrm>
        <a:graphic>
          <a:graphicData uri="http://schemas.openxmlformats.org/presentationml/2006/ole">
            <mc:AlternateContent xmlns:mc="http://schemas.openxmlformats.org/markup-compatibility/2006">
              <mc:Choice xmlns:v="urn:schemas-microsoft-com:vml" Requires="v">
                <p:oleObj spid="_x0000_s4158" r:id="rId4" imgW="3189732" imgH="958596" progId="Visio.Drawing.11">
                  <p:embed/>
                </p:oleObj>
              </mc:Choice>
              <mc:Fallback>
                <p:oleObj r:id="rId4" imgW="3189732" imgH="958596" progId="Visio.Drawing.11">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355926"/>
                        <a:ext cx="8172450" cy="245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09675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normAutofit/>
          </a:bodyPr>
          <a:lstStyle/>
          <a:p>
            <a:r>
              <a:rPr lang="en-US" altLang="zh-CN"/>
              <a:t>1</a:t>
            </a:r>
            <a:r>
              <a:rPr lang="zh-CN" altLang="en-US"/>
              <a:t>）创建一个阻塞点</a:t>
            </a:r>
          </a:p>
          <a:p>
            <a:r>
              <a:rPr lang="en-US" altLang="zh-CN"/>
              <a:t>2</a:t>
            </a:r>
            <a:r>
              <a:rPr lang="zh-CN" altLang="en-US"/>
              <a:t>）实现安全策略 </a:t>
            </a:r>
          </a:p>
          <a:p>
            <a:r>
              <a:rPr lang="en-US" altLang="zh-CN"/>
              <a:t>3</a:t>
            </a:r>
            <a:r>
              <a:rPr lang="zh-CN" altLang="en-US"/>
              <a:t>）记录网络活动</a:t>
            </a:r>
          </a:p>
          <a:p>
            <a:r>
              <a:rPr lang="en-US" altLang="zh-CN"/>
              <a:t>4</a:t>
            </a:r>
            <a:r>
              <a:rPr lang="zh-CN" altLang="en-US"/>
              <a:t>）限制网络暴露</a:t>
            </a:r>
            <a:endParaRPr lang="en-US" altLang="zh-CN"/>
          </a:p>
          <a:p>
            <a:r>
              <a:rPr lang="en-US" altLang="zh-CN"/>
              <a:t>5</a:t>
            </a:r>
            <a:r>
              <a:rPr lang="zh-CN" altLang="en-US"/>
              <a:t>）安全功能实现平台</a:t>
            </a:r>
            <a:endParaRPr lang="en-US" altLang="zh-CN"/>
          </a:p>
          <a:p>
            <a:r>
              <a:rPr lang="zh-CN" altLang="en-US" smtClean="0"/>
              <a:t>并不</a:t>
            </a:r>
            <a:r>
              <a:rPr lang="zh-CN" altLang="en-US"/>
              <a:t>能防范一切网络安全威胁，不应视作所有安全问题的最终解决方案</a:t>
            </a:r>
          </a:p>
          <a:p>
            <a:endParaRPr lang="zh-CN" altLang="en-US"/>
          </a:p>
        </p:txBody>
      </p:sp>
      <p:sp>
        <p:nvSpPr>
          <p:cNvPr id="77826" name="Rectangle 2"/>
          <p:cNvSpPr>
            <a:spLocks noGrp="1" noChangeArrowheads="1"/>
          </p:cNvSpPr>
          <p:nvPr>
            <p:ph type="title"/>
          </p:nvPr>
        </p:nvSpPr>
        <p:spPr/>
        <p:txBody>
          <a:bodyPr/>
          <a:lstStyle/>
          <a:p>
            <a:r>
              <a:rPr lang="zh-CN" altLang="en-US" smtClean="0"/>
              <a:t>防火墙能做什么</a:t>
            </a:r>
            <a:endParaRPr lang="zh-CN" altLang="en-US"/>
          </a:p>
        </p:txBody>
      </p:sp>
    </p:spTree>
    <p:extLst>
      <p:ext uri="{BB962C8B-B14F-4D97-AF65-F5344CB8AC3E}">
        <p14:creationId xmlns:p14="http://schemas.microsoft.com/office/powerpoint/2010/main" val="1453702180"/>
      </p:ext>
    </p:extLst>
  </p:cSld>
  <p:clrMapOvr>
    <a:masterClrMapping/>
  </p:clrMapOvr>
  <p:transition spd="slow">
    <p:pull/>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smtClean="0"/>
              <a:t>包过滤</a:t>
            </a:r>
          </a:p>
          <a:p>
            <a:r>
              <a:rPr lang="zh-CN" altLang="en-US" smtClean="0"/>
              <a:t>电路级网关</a:t>
            </a:r>
            <a:endParaRPr lang="en-US" altLang="zh-CN" smtClean="0"/>
          </a:p>
          <a:p>
            <a:r>
              <a:rPr lang="zh-CN" altLang="en-US" smtClean="0"/>
              <a:t>应用代理防火墙</a:t>
            </a:r>
          </a:p>
          <a:p>
            <a:r>
              <a:rPr lang="zh-CN" altLang="en-US" smtClean="0"/>
              <a:t>状态检测包过滤防火墙</a:t>
            </a:r>
          </a:p>
        </p:txBody>
      </p:sp>
      <p:sp>
        <p:nvSpPr>
          <p:cNvPr id="23554" name="Rectangle 2"/>
          <p:cNvSpPr>
            <a:spLocks noGrp="1" noChangeArrowheads="1"/>
          </p:cNvSpPr>
          <p:nvPr>
            <p:ph type="title"/>
          </p:nvPr>
        </p:nvSpPr>
        <p:spPr/>
        <p:txBody>
          <a:bodyPr/>
          <a:lstStyle/>
          <a:p>
            <a:r>
              <a:rPr lang="zh-CN" altLang="en-US" smtClean="0"/>
              <a:t>防火墙技术</a:t>
            </a:r>
          </a:p>
        </p:txBody>
      </p:sp>
    </p:spTree>
    <p:extLst>
      <p:ext uri="{BB962C8B-B14F-4D97-AF65-F5344CB8AC3E}">
        <p14:creationId xmlns:p14="http://schemas.microsoft.com/office/powerpoint/2010/main" val="1691872236"/>
      </p:ext>
    </p:extLst>
  </p:cSld>
  <p:clrMapOvr>
    <a:masterClrMapping/>
  </p:clrMapOvr>
  <p:transition spd="slow">
    <p:pull/>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lstStyle/>
          <a:p>
            <a:pPr eaLnBrk="1" hangingPunct="1">
              <a:lnSpc>
                <a:spcPct val="105000"/>
              </a:lnSpc>
            </a:pPr>
            <a:r>
              <a:rPr lang="zh-CN" altLang="en-US" sz="2400" smtClean="0"/>
              <a:t>检查每个</a:t>
            </a:r>
            <a:r>
              <a:rPr lang="zh-CN" altLang="en-US" sz="2400"/>
              <a:t>包头</a:t>
            </a:r>
            <a:r>
              <a:rPr lang="zh-CN" altLang="en-US" sz="2400" smtClean="0"/>
              <a:t>部信息，</a:t>
            </a:r>
            <a:r>
              <a:rPr lang="zh-CN" altLang="en-US" sz="2400"/>
              <a:t>依据一套规则决定丢弃或者放行该数据包</a:t>
            </a:r>
          </a:p>
          <a:p>
            <a:pPr>
              <a:lnSpc>
                <a:spcPct val="90000"/>
              </a:lnSpc>
            </a:pPr>
            <a:r>
              <a:rPr lang="zh-CN" altLang="en-US" sz="2400" smtClean="0"/>
              <a:t>包头</a:t>
            </a:r>
            <a:endParaRPr lang="en-US" altLang="zh-CN" sz="2400" smtClean="0"/>
          </a:p>
          <a:p>
            <a:pPr lvl="1">
              <a:lnSpc>
                <a:spcPct val="90000"/>
              </a:lnSpc>
            </a:pPr>
            <a:r>
              <a:rPr lang="en-US" altLang="zh-CN" sz="2000" smtClean="0"/>
              <a:t>IP</a:t>
            </a:r>
            <a:r>
              <a:rPr lang="zh-CN" altLang="en-US" sz="2000" smtClean="0"/>
              <a:t>包头：</a:t>
            </a:r>
            <a:r>
              <a:rPr lang="en-US" altLang="zh-CN" sz="2000" smtClean="0"/>
              <a:t>IP</a:t>
            </a:r>
            <a:r>
              <a:rPr lang="zh-CN" altLang="en-US" sz="2000" smtClean="0"/>
              <a:t>地址、协议类型、</a:t>
            </a:r>
            <a:r>
              <a:rPr lang="en-US" altLang="zh-CN" sz="2000" smtClean="0"/>
              <a:t>IP</a:t>
            </a:r>
            <a:r>
              <a:rPr lang="zh-CN" altLang="en-US" sz="2000" smtClean="0"/>
              <a:t>选项（分段）</a:t>
            </a:r>
            <a:endParaRPr lang="zh-CN" altLang="en-US" sz="2000"/>
          </a:p>
          <a:p>
            <a:pPr lvl="1">
              <a:lnSpc>
                <a:spcPct val="90000"/>
              </a:lnSpc>
            </a:pPr>
            <a:r>
              <a:rPr lang="en-US" altLang="zh-CN" sz="2000"/>
              <a:t>TCP/UDP</a:t>
            </a:r>
            <a:r>
              <a:rPr lang="zh-CN" altLang="en-US" sz="2000"/>
              <a:t>头</a:t>
            </a:r>
            <a:r>
              <a:rPr lang="zh-CN" altLang="en-US" sz="2000" smtClean="0"/>
              <a:t>信息：</a:t>
            </a:r>
            <a:r>
              <a:rPr lang="zh-CN" altLang="en-US" sz="2100" smtClean="0"/>
              <a:t>端口号</a:t>
            </a:r>
            <a:endParaRPr lang="en-US" altLang="zh-CN" sz="2100" smtClean="0"/>
          </a:p>
          <a:p>
            <a:pPr eaLnBrk="1" hangingPunct="1">
              <a:lnSpc>
                <a:spcPct val="105000"/>
              </a:lnSpc>
            </a:pPr>
            <a:r>
              <a:rPr lang="zh-CN" altLang="en-US" sz="2500" smtClean="0"/>
              <a:t>规则</a:t>
            </a:r>
            <a:endParaRPr lang="en-US" altLang="zh-CN" sz="2500" smtClean="0"/>
          </a:p>
          <a:p>
            <a:pPr lvl="1" eaLnBrk="1" hangingPunct="1">
              <a:lnSpc>
                <a:spcPct val="105000"/>
              </a:lnSpc>
            </a:pPr>
            <a:r>
              <a:rPr lang="zh-CN" altLang="en-US" sz="2100" smtClean="0"/>
              <a:t>预设规则</a:t>
            </a:r>
            <a:endParaRPr lang="en-US" altLang="zh-CN" sz="2100" smtClean="0"/>
          </a:p>
          <a:p>
            <a:pPr lvl="1" eaLnBrk="1" hangingPunct="1">
              <a:lnSpc>
                <a:spcPct val="105000"/>
              </a:lnSpc>
            </a:pPr>
            <a:r>
              <a:rPr lang="zh-CN" altLang="en-US" sz="2100"/>
              <a:t>规则</a:t>
            </a:r>
            <a:r>
              <a:rPr lang="zh-CN" altLang="en-US" sz="2100" smtClean="0"/>
              <a:t>匹配</a:t>
            </a:r>
            <a:endParaRPr lang="en-US" altLang="zh-CN" sz="2500" smtClean="0"/>
          </a:p>
          <a:p>
            <a:pPr eaLnBrk="1" hangingPunct="1">
              <a:lnSpc>
                <a:spcPct val="105000"/>
              </a:lnSpc>
            </a:pPr>
            <a:r>
              <a:rPr lang="zh-CN" altLang="en-US" sz="2500" smtClean="0"/>
              <a:t>在标准的路由器上以及专门的防火墙设备上执行。</a:t>
            </a:r>
            <a:endParaRPr lang="zh-CN" altLang="en-US" sz="2500" smtClean="0">
              <a:solidFill>
                <a:srgbClr val="FF3300"/>
              </a:solidFill>
            </a:endParaRPr>
          </a:p>
        </p:txBody>
      </p:sp>
      <p:sp>
        <p:nvSpPr>
          <p:cNvPr id="167938" name="Rectangle 2"/>
          <p:cNvSpPr>
            <a:spLocks noGrp="1" noChangeArrowheads="1"/>
          </p:cNvSpPr>
          <p:nvPr>
            <p:ph type="title"/>
          </p:nvPr>
        </p:nvSpPr>
        <p:spPr/>
        <p:txBody>
          <a:bodyPr/>
          <a:lstStyle/>
          <a:p>
            <a:pPr eaLnBrk="1" fontAlgn="auto" hangingPunct="1">
              <a:spcAft>
                <a:spcPts val="0"/>
              </a:spcAft>
              <a:defRPr/>
            </a:pPr>
            <a:r>
              <a:rPr lang="zh-CN" altLang="en-US"/>
              <a:t>包</a:t>
            </a:r>
            <a:r>
              <a:rPr lang="zh-CN" altLang="en-US" smtClean="0"/>
              <a:t>过滤防火墙</a:t>
            </a:r>
            <a:endParaRPr lang="zh-CN" altLang="en-US"/>
          </a:p>
        </p:txBody>
      </p:sp>
    </p:spTree>
    <p:extLst>
      <p:ext uri="{BB962C8B-B14F-4D97-AF65-F5344CB8AC3E}">
        <p14:creationId xmlns:p14="http://schemas.microsoft.com/office/powerpoint/2010/main" val="1429174000"/>
      </p:ext>
    </p:extLst>
  </p:cSld>
  <p:clrMapOvr>
    <a:masterClrMapping/>
  </p:clrMapOvr>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en-US" smtClean="0"/>
              <a:t>包过滤判据</a:t>
            </a:r>
            <a:endParaRPr lang="zh-CN" altLang="en-US"/>
          </a:p>
        </p:txBody>
      </p:sp>
      <p:graphicFrame>
        <p:nvGraphicFramePr>
          <p:cNvPr id="495619" name="Group 3"/>
          <p:cNvGraphicFramePr>
            <a:graphicFrameLocks noGrp="1"/>
          </p:cNvGraphicFramePr>
          <p:nvPr>
            <p:ph type="tbl" idx="4294967295"/>
            <p:extLst>
              <p:ext uri="{D42A27DB-BD31-4B8C-83A1-F6EECF244321}">
                <p14:modId xmlns:p14="http://schemas.microsoft.com/office/powerpoint/2010/main" val="4268363475"/>
              </p:ext>
            </p:extLst>
          </p:nvPr>
        </p:nvGraphicFramePr>
        <p:xfrm>
          <a:off x="574675" y="1719263"/>
          <a:ext cx="8569325" cy="4240848"/>
        </p:xfrm>
        <a:graphic>
          <a:graphicData uri="http://schemas.openxmlformats.org/drawingml/2006/table">
            <a:tbl>
              <a:tblPr/>
              <a:tblGrid>
                <a:gridCol w="2630488">
                  <a:extLst>
                    <a:ext uri="{9D8B030D-6E8A-4147-A177-3AD203B41FA5}">
                      <a16:colId xmlns:a16="http://schemas.microsoft.com/office/drawing/2014/main" val="20000"/>
                    </a:ext>
                  </a:extLst>
                </a:gridCol>
                <a:gridCol w="5938837">
                  <a:extLst>
                    <a:ext uri="{9D8B030D-6E8A-4147-A177-3AD203B41FA5}">
                      <a16:colId xmlns:a16="http://schemas.microsoft.com/office/drawing/2014/main" val="20001"/>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检查包从何而来</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源</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、发往何处</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目的</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协议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使用</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包的上层协议类型，例如</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UDP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ICMP</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ICMP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报文类型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可以阻止某些刺探网络信息的企图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26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大部分选项用来设置安全和路由信息，可用来攻击网络，如分片、源路由。禁止携带这类选项的包。</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TCP/UDP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端口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限定对特定服务的访问，以及抵抗端口扫描和拒绝服务攻击。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标志位</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ACK</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这一字段可帮助确定是否有、及以何种方向建立连接。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78580456"/>
      </p:ext>
    </p:extLst>
  </p:cSld>
  <p:clrMapOvr>
    <a:masterClrMapping/>
  </p:clrMapOvr>
  <p:transition spd="slow">
    <p:pull/>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表格形式，又称访问控制列表</a:t>
            </a:r>
            <a:endParaRPr lang="en-US" altLang="zh-CN" smtClean="0"/>
          </a:p>
          <a:p>
            <a:pPr lvl="1"/>
            <a:r>
              <a:rPr lang="zh-CN" altLang="en-US" smtClean="0"/>
              <a:t>以某种次序排列的条件和动作序列。</a:t>
            </a:r>
          </a:p>
          <a:p>
            <a:endParaRPr lang="zh-CN" altLang="en-US"/>
          </a:p>
        </p:txBody>
      </p:sp>
      <p:sp>
        <p:nvSpPr>
          <p:cNvPr id="3" name="标题 2"/>
          <p:cNvSpPr>
            <a:spLocks noGrp="1"/>
          </p:cNvSpPr>
          <p:nvPr>
            <p:ph type="title"/>
          </p:nvPr>
        </p:nvSpPr>
        <p:spPr/>
        <p:txBody>
          <a:bodyPr>
            <a:normAutofit/>
          </a:bodyPr>
          <a:lstStyle/>
          <a:p>
            <a:r>
              <a:rPr lang="zh-CN" altLang="en-US" smtClean="0"/>
              <a:t>包过滤规则</a:t>
            </a:r>
            <a:endParaRPr lang="zh-CN" altLang="en-US"/>
          </a:p>
        </p:txBody>
      </p:sp>
      <p:graphicFrame>
        <p:nvGraphicFramePr>
          <p:cNvPr id="5" name="Group 93"/>
          <p:cNvGraphicFramePr>
            <a:graphicFrameLocks noGrp="1"/>
          </p:cNvGraphicFramePr>
          <p:nvPr>
            <p:extLst>
              <p:ext uri="{D42A27DB-BD31-4B8C-83A1-F6EECF244321}">
                <p14:modId xmlns:p14="http://schemas.microsoft.com/office/powerpoint/2010/main" val="3804110470"/>
              </p:ext>
            </p:extLst>
          </p:nvPr>
        </p:nvGraphicFramePr>
        <p:xfrm>
          <a:off x="539552" y="2555352"/>
          <a:ext cx="7920037" cy="1953768"/>
        </p:xfrm>
        <a:graphic>
          <a:graphicData uri="http://schemas.openxmlformats.org/drawingml/2006/table">
            <a:tbl>
              <a:tblPr/>
              <a:tblGrid>
                <a:gridCol w="573628">
                  <a:extLst>
                    <a:ext uri="{9D8B030D-6E8A-4147-A177-3AD203B41FA5}">
                      <a16:colId xmlns:a16="http://schemas.microsoft.com/office/drawing/2014/main" val="20000"/>
                    </a:ext>
                  </a:extLst>
                </a:gridCol>
                <a:gridCol w="1341777">
                  <a:extLst>
                    <a:ext uri="{9D8B030D-6E8A-4147-A177-3AD203B41FA5}">
                      <a16:colId xmlns:a16="http://schemas.microsoft.com/office/drawing/2014/main" val="20001"/>
                    </a:ext>
                  </a:extLst>
                </a:gridCol>
                <a:gridCol w="1627172">
                  <a:extLst>
                    <a:ext uri="{9D8B030D-6E8A-4147-A177-3AD203B41FA5}">
                      <a16:colId xmlns:a16="http://schemas.microsoft.com/office/drawing/2014/main" val="20002"/>
                    </a:ext>
                  </a:extLst>
                </a:gridCol>
                <a:gridCol w="708516">
                  <a:extLst>
                    <a:ext uri="{9D8B030D-6E8A-4147-A177-3AD203B41FA5}">
                      <a16:colId xmlns:a16="http://schemas.microsoft.com/office/drawing/2014/main" val="20003"/>
                    </a:ext>
                  </a:extLst>
                </a:gridCol>
                <a:gridCol w="965512">
                  <a:extLst>
                    <a:ext uri="{9D8B030D-6E8A-4147-A177-3AD203B41FA5}">
                      <a16:colId xmlns:a16="http://schemas.microsoft.com/office/drawing/2014/main" val="20004"/>
                    </a:ext>
                  </a:extLst>
                </a:gridCol>
                <a:gridCol w="1030826">
                  <a:extLst>
                    <a:ext uri="{9D8B030D-6E8A-4147-A177-3AD203B41FA5}">
                      <a16:colId xmlns:a16="http://schemas.microsoft.com/office/drawing/2014/main" val="20005"/>
                    </a:ext>
                  </a:extLst>
                </a:gridCol>
                <a:gridCol w="836303">
                  <a:extLst>
                    <a:ext uri="{9D8B030D-6E8A-4147-A177-3AD203B41FA5}">
                      <a16:colId xmlns:a16="http://schemas.microsoft.com/office/drawing/2014/main" val="20006"/>
                    </a:ext>
                  </a:extLst>
                </a:gridCol>
                <a:gridCol w="836303">
                  <a:extLst>
                    <a:ext uri="{9D8B030D-6E8A-4147-A177-3AD203B41FA5}">
                      <a16:colId xmlns:a16="http://schemas.microsoft.com/office/drawing/2014/main" val="20007"/>
                    </a:ext>
                  </a:extLst>
                </a:gridCol>
              </a:tblGrid>
              <a:tr h="2791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码子位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9014">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B</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C</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D</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E</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202.110.8.0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defRPr/>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202.110.8.0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ACK</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矩形 5"/>
          <p:cNvSpPr/>
          <p:nvPr/>
        </p:nvSpPr>
        <p:spPr>
          <a:xfrm>
            <a:off x="408770" y="4653136"/>
            <a:ext cx="8424936" cy="1944216"/>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noAutofit/>
          </a:bodyPr>
          <a:lstStyle/>
          <a:p>
            <a:pPr marL="342900" indent="-342900">
              <a:lnSpc>
                <a:spcPct val="114000"/>
              </a:lnSpc>
              <a:buFont typeface="Arial" pitchFamily="34" charset="0"/>
              <a:buChar char="•"/>
            </a:pPr>
            <a:r>
              <a:rPr lang="zh-CN" altLang="en-US" b="1" smtClean="0"/>
              <a:t>按规则</a:t>
            </a:r>
            <a:r>
              <a:rPr lang="zh-CN" altLang="en-US" b="1"/>
              <a:t>存储</a:t>
            </a:r>
            <a:r>
              <a:rPr lang="zh-CN" altLang="en-US" b="1" smtClean="0"/>
              <a:t>顺序检查每个数据包</a:t>
            </a:r>
            <a:endParaRPr lang="zh-CN" altLang="en-US" b="1"/>
          </a:p>
          <a:p>
            <a:pPr marL="342900" indent="-342900">
              <a:lnSpc>
                <a:spcPct val="114000"/>
              </a:lnSpc>
              <a:buFont typeface="Arial" pitchFamily="34" charset="0"/>
              <a:buChar char="•"/>
            </a:pPr>
            <a:r>
              <a:rPr lang="zh-CN" altLang="en-US" b="1"/>
              <a:t>若一条规则阻止包传输或接收，</a:t>
            </a:r>
            <a:r>
              <a:rPr lang="zh-CN" altLang="en-US" b="1" smtClean="0"/>
              <a:t>则不</a:t>
            </a:r>
            <a:r>
              <a:rPr lang="zh-CN" altLang="en-US" b="1"/>
              <a:t>被允许。</a:t>
            </a:r>
          </a:p>
          <a:p>
            <a:pPr marL="342900" indent="-342900">
              <a:lnSpc>
                <a:spcPct val="114000"/>
              </a:lnSpc>
              <a:buFont typeface="Arial" pitchFamily="34" charset="0"/>
              <a:buChar char="•"/>
            </a:pPr>
            <a:r>
              <a:rPr lang="zh-CN" altLang="en-US" b="1"/>
              <a:t>若一条规则允许包传输或接收，</a:t>
            </a:r>
            <a:r>
              <a:rPr lang="zh-CN" altLang="en-US" b="1" smtClean="0"/>
              <a:t>则继续处理或通过。</a:t>
            </a:r>
            <a:endParaRPr lang="zh-CN" altLang="en-US" b="1"/>
          </a:p>
          <a:p>
            <a:pPr marL="342900" indent="-342900">
              <a:lnSpc>
                <a:spcPct val="114000"/>
              </a:lnSpc>
              <a:buFont typeface="Arial" pitchFamily="34" charset="0"/>
              <a:buChar char="•"/>
            </a:pPr>
            <a:r>
              <a:rPr lang="zh-CN" altLang="en-US" b="1"/>
              <a:t>若包不满足任何一条规则，则此包便被</a:t>
            </a:r>
            <a:r>
              <a:rPr lang="zh-CN" altLang="en-US" b="1" smtClean="0"/>
              <a:t>阻塞（默认拒绝）。</a:t>
            </a:r>
            <a:endParaRPr lang="zh-CN" altLang="en-US" b="1"/>
          </a:p>
        </p:txBody>
      </p:sp>
    </p:spTree>
    <p:extLst>
      <p:ext uri="{BB962C8B-B14F-4D97-AF65-F5344CB8AC3E}">
        <p14:creationId xmlns:p14="http://schemas.microsoft.com/office/powerpoint/2010/main" val="9970367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fontAlgn="auto" hangingPunct="1">
              <a:spcAft>
                <a:spcPts val="0"/>
              </a:spcAft>
              <a:defRPr/>
            </a:pPr>
            <a:r>
              <a:rPr lang="zh-CN" altLang="en-US">
                <a:latin typeface="黑体" pitchFamily="2" charset="-122"/>
              </a:rPr>
              <a:t>包过滤操作流程图</a:t>
            </a:r>
          </a:p>
        </p:txBody>
      </p:sp>
      <p:graphicFrame>
        <p:nvGraphicFramePr>
          <p:cNvPr id="3074" name="Object 2"/>
          <p:cNvGraphicFramePr>
            <a:graphicFrameLocks noGrp="1" noChangeAspect="1"/>
          </p:cNvGraphicFramePr>
          <p:nvPr>
            <p:ph idx="4294967295"/>
            <p:extLst/>
          </p:nvPr>
        </p:nvGraphicFramePr>
        <p:xfrm>
          <a:off x="4430713" y="1428750"/>
          <a:ext cx="4713287" cy="5199063"/>
        </p:xfrm>
        <a:graphic>
          <a:graphicData uri="http://schemas.openxmlformats.org/presentationml/2006/ole">
            <mc:AlternateContent xmlns:mc="http://schemas.openxmlformats.org/markup-compatibility/2006">
              <mc:Choice xmlns:v="urn:schemas-microsoft-com:vml" Requires="v">
                <p:oleObj spid="_x0000_s18463" name="BMP 图像" r:id="rId3" imgW="2962689" imgH="3266667" progId="PBrush">
                  <p:embed/>
                </p:oleObj>
              </mc:Choice>
              <mc:Fallback>
                <p:oleObj name="BMP 图像" r:id="rId3" imgW="2962689" imgH="3266667" progId="PBrush">
                  <p:embed/>
                  <p:pic>
                    <p:nvPicPr>
                      <p:cNvPr id="3074"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0713" y="1428750"/>
                        <a:ext cx="4713287" cy="519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形标注 6"/>
          <p:cNvSpPr/>
          <p:nvPr/>
        </p:nvSpPr>
        <p:spPr>
          <a:xfrm>
            <a:off x="1643042" y="4429132"/>
            <a:ext cx="1643074" cy="1143008"/>
          </a:xfrm>
          <a:prstGeom prst="wedgeEllipseCallout">
            <a:avLst>
              <a:gd name="adj1" fmla="val 94624"/>
              <a:gd name="adj2" fmla="val 3503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mtClean="0"/>
              <a:t>该规则未命中</a:t>
            </a:r>
            <a:endParaRPr lang="zh-CN" altLang="en-US"/>
          </a:p>
        </p:txBody>
      </p:sp>
    </p:spTree>
    <p:extLst>
      <p:ext uri="{BB962C8B-B14F-4D97-AF65-F5344CB8AC3E}">
        <p14:creationId xmlns:p14="http://schemas.microsoft.com/office/powerpoint/2010/main" val="2182232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p:txBody>
          <a:bodyPr/>
          <a:lstStyle/>
          <a:p>
            <a:r>
              <a:rPr lang="zh-CN" altLang="en-US" smtClean="0"/>
              <a:t>代理（</a:t>
            </a:r>
            <a:r>
              <a:rPr lang="zh-CN" altLang="en-US" smtClean="0">
                <a:solidFill>
                  <a:srgbClr val="FF0000"/>
                </a:solidFill>
              </a:rPr>
              <a:t>应用层</a:t>
            </a:r>
            <a:r>
              <a:rPr lang="zh-CN" altLang="en-US" smtClean="0"/>
              <a:t>网关）技术：</a:t>
            </a:r>
            <a:endParaRPr lang="en-US" altLang="zh-CN" smtClean="0"/>
          </a:p>
          <a:p>
            <a:pPr lvl="1"/>
            <a:r>
              <a:rPr lang="zh-CN" altLang="en-US" smtClean="0"/>
              <a:t>与包过滤技术完全不同，完全“阻隔”网络通信流</a:t>
            </a:r>
            <a:endParaRPr lang="en-US" altLang="zh-CN" smtClean="0"/>
          </a:p>
          <a:p>
            <a:pPr lvl="1"/>
            <a:r>
              <a:rPr lang="zh-CN" altLang="en-US" smtClean="0"/>
              <a:t>理解应用协议，代理用户与服务器的连接</a:t>
            </a:r>
            <a:endParaRPr lang="en-US" altLang="zh-CN" smtClean="0"/>
          </a:p>
          <a:p>
            <a:pPr lvl="2"/>
            <a:r>
              <a:rPr lang="zh-CN" altLang="en-US" smtClean="0"/>
              <a:t>接收、分析服务请求，允许则代理用户（应用）去取得网络信息</a:t>
            </a:r>
            <a:r>
              <a:rPr lang="en-US" altLang="zh-CN" smtClean="0"/>
              <a:t>——</a:t>
            </a:r>
            <a:r>
              <a:rPr lang="zh-CN" altLang="en-US" smtClean="0"/>
              <a:t>内外网间不直接通信。</a:t>
            </a:r>
            <a:endParaRPr lang="en-US" altLang="zh-CN" smtClean="0"/>
          </a:p>
          <a:p>
            <a:r>
              <a:rPr lang="zh-CN" altLang="en-US"/>
              <a:t>对每种应用服务编制专门的代理</a:t>
            </a:r>
            <a:r>
              <a:rPr lang="zh-CN" altLang="en-US" smtClean="0"/>
              <a:t>程序</a:t>
            </a:r>
            <a:endParaRPr lang="en-US" altLang="zh-CN" smtClean="0"/>
          </a:p>
          <a:p>
            <a:pPr lvl="1"/>
            <a:r>
              <a:rPr lang="zh-CN" altLang="en-US" smtClean="0"/>
              <a:t>对</a:t>
            </a:r>
            <a:r>
              <a:rPr lang="zh-CN" altLang="en-US"/>
              <a:t>应用程序的数据进行</a:t>
            </a:r>
            <a:r>
              <a:rPr lang="zh-CN" altLang="en-US" smtClean="0"/>
              <a:t>检查，实现</a:t>
            </a:r>
            <a:r>
              <a:rPr lang="zh-CN" altLang="en-US"/>
              <a:t>比包过滤路由器更严格的</a:t>
            </a:r>
            <a:r>
              <a:rPr lang="zh-CN" altLang="en-US" smtClean="0"/>
              <a:t>安全策略</a:t>
            </a:r>
          </a:p>
        </p:txBody>
      </p:sp>
      <p:sp>
        <p:nvSpPr>
          <p:cNvPr id="198658" name="Rectangle 2"/>
          <p:cNvSpPr>
            <a:spLocks noGrp="1" noChangeArrowheads="1"/>
          </p:cNvSpPr>
          <p:nvPr>
            <p:ph type="title"/>
          </p:nvPr>
        </p:nvSpPr>
        <p:spPr/>
        <p:txBody>
          <a:bodyPr/>
          <a:lstStyle/>
          <a:p>
            <a:r>
              <a:rPr lang="zh-CN" altLang="en-US" smtClean="0"/>
              <a:t>应用代理防火墙</a:t>
            </a:r>
            <a:endParaRPr lang="zh-CN" altLang="en-US"/>
          </a:p>
        </p:txBody>
      </p:sp>
    </p:spTree>
    <p:extLst>
      <p:ext uri="{BB962C8B-B14F-4D97-AF65-F5344CB8AC3E}">
        <p14:creationId xmlns:p14="http://schemas.microsoft.com/office/powerpoint/2010/main" val="3078017957"/>
      </p:ext>
    </p:extLst>
  </p:cSld>
  <p:clrMapOvr>
    <a:masterClrMapping/>
  </p:clrMapOvr>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304" y="966192"/>
            <a:ext cx="6985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7522" name="Rectangle 2"/>
          <p:cNvSpPr>
            <a:spLocks noGrp="1" noChangeArrowheads="1"/>
          </p:cNvSpPr>
          <p:nvPr>
            <p:ph type="title"/>
          </p:nvPr>
        </p:nvSpPr>
        <p:spPr/>
        <p:txBody>
          <a:bodyPr/>
          <a:lstStyle/>
          <a:p>
            <a:r>
              <a:rPr lang="zh-CN" altLang="en-US" smtClean="0"/>
              <a:t>代理服务器工作原理</a:t>
            </a:r>
            <a:endParaRPr lang="zh-CN" altLang="en-US"/>
          </a:p>
        </p:txBody>
      </p:sp>
      <p:sp>
        <p:nvSpPr>
          <p:cNvPr id="107525" name="Rectangle 5"/>
          <p:cNvSpPr>
            <a:spLocks noChangeArrowheads="1"/>
          </p:cNvSpPr>
          <p:nvPr/>
        </p:nvSpPr>
        <p:spPr bwMode="auto">
          <a:xfrm>
            <a:off x="2771800" y="4213562"/>
            <a:ext cx="6192688" cy="2167765"/>
          </a:xfrm>
          <a:prstGeom prst="rect">
            <a:avLst/>
          </a:prstGeom>
          <a:ln/>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buFont typeface="Arial" pitchFamily="34" charset="0"/>
              <a:buChar char="•"/>
            </a:pPr>
            <a:r>
              <a:rPr lang="zh-CN" altLang="en-US" b="1" smtClean="0">
                <a:solidFill>
                  <a:srgbClr val="000000"/>
                </a:solidFill>
              </a:rPr>
              <a:t>从内部网络接受并分析</a:t>
            </a:r>
            <a:r>
              <a:rPr lang="en-US" altLang="zh-CN" b="1" smtClean="0">
                <a:solidFill>
                  <a:srgbClr val="000000"/>
                </a:solidFill>
              </a:rPr>
              <a:t>client</a:t>
            </a:r>
            <a:r>
              <a:rPr lang="zh-CN" altLang="en-US" b="1" smtClean="0">
                <a:solidFill>
                  <a:srgbClr val="000000"/>
                </a:solidFill>
              </a:rPr>
              <a:t>的应用请求，如果</a:t>
            </a:r>
            <a:r>
              <a:rPr lang="en-US" altLang="zh-CN" b="1" smtClean="0">
                <a:solidFill>
                  <a:srgbClr val="000000"/>
                </a:solidFill>
              </a:rPr>
              <a:t>client</a:t>
            </a:r>
            <a:r>
              <a:rPr lang="zh-CN" altLang="en-US" b="1" smtClean="0">
                <a:solidFill>
                  <a:srgbClr val="000000"/>
                </a:solidFill>
              </a:rPr>
              <a:t>被授权，则代表</a:t>
            </a:r>
            <a:r>
              <a:rPr lang="en-US" altLang="zh-CN" b="1" smtClean="0">
                <a:solidFill>
                  <a:srgbClr val="000000"/>
                </a:solidFill>
              </a:rPr>
              <a:t>client</a:t>
            </a:r>
            <a:r>
              <a:rPr lang="zh-CN" altLang="en-US" b="1" smtClean="0">
                <a:solidFill>
                  <a:srgbClr val="000000"/>
                </a:solidFill>
              </a:rPr>
              <a:t>与外部</a:t>
            </a:r>
            <a:r>
              <a:rPr lang="en-US" altLang="zh-CN" b="1" smtClean="0">
                <a:solidFill>
                  <a:srgbClr val="000000"/>
                </a:solidFill>
              </a:rPr>
              <a:t>server</a:t>
            </a:r>
            <a:r>
              <a:rPr lang="zh-CN" altLang="en-US" b="1" smtClean="0">
                <a:solidFill>
                  <a:srgbClr val="000000"/>
                </a:solidFill>
              </a:rPr>
              <a:t>进行通信，反之亦然。</a:t>
            </a:r>
            <a:endParaRPr lang="zh-CN" altLang="en-US" b="1">
              <a:solidFill>
                <a:srgbClr val="000000"/>
              </a:solidFill>
            </a:endParaRPr>
          </a:p>
          <a:p>
            <a:pPr marL="342900" indent="-342900">
              <a:buFont typeface="Arial" pitchFamily="34" charset="0"/>
              <a:buChar char="•"/>
            </a:pPr>
            <a:r>
              <a:rPr lang="zh-CN" altLang="en-US" b="1">
                <a:solidFill>
                  <a:srgbClr val="000000"/>
                </a:solidFill>
              </a:rPr>
              <a:t>最流行的代理</a:t>
            </a:r>
            <a:r>
              <a:rPr lang="zh-CN" altLang="en-US" b="1" smtClean="0">
                <a:solidFill>
                  <a:srgbClr val="000000"/>
                </a:solidFill>
              </a:rPr>
              <a:t>方式：双</a:t>
            </a:r>
            <a:r>
              <a:rPr lang="zh-CN" altLang="en-US" b="1">
                <a:solidFill>
                  <a:srgbClr val="000000"/>
                </a:solidFill>
              </a:rPr>
              <a:t>宿主</a:t>
            </a:r>
            <a:r>
              <a:rPr lang="zh-CN" altLang="en-US" b="1" smtClean="0">
                <a:solidFill>
                  <a:srgbClr val="000000"/>
                </a:solidFill>
              </a:rPr>
              <a:t>网关</a:t>
            </a:r>
            <a:endParaRPr lang="en-US" altLang="zh-CN" b="1" smtClean="0">
              <a:solidFill>
                <a:srgbClr val="000000"/>
              </a:solidFill>
            </a:endParaRPr>
          </a:p>
          <a:p>
            <a:pPr marL="342900" indent="-342900">
              <a:buFont typeface="Arial" pitchFamily="34" charset="0"/>
              <a:buChar char="•"/>
            </a:pPr>
            <a:r>
              <a:rPr lang="zh-CN" altLang="en-US" b="1" smtClean="0">
                <a:solidFill>
                  <a:srgbClr val="000000"/>
                </a:solidFill>
              </a:rPr>
              <a:t>面向</a:t>
            </a:r>
            <a:r>
              <a:rPr lang="en-US" altLang="zh-CN" b="1" smtClean="0">
                <a:solidFill>
                  <a:srgbClr val="000000"/>
                </a:solidFill>
              </a:rPr>
              <a:t>C</a:t>
            </a:r>
            <a:r>
              <a:rPr lang="zh-CN" altLang="en-US" b="1" smtClean="0">
                <a:solidFill>
                  <a:srgbClr val="000000"/>
                </a:solidFill>
              </a:rPr>
              <a:t>端代理服务器，面向</a:t>
            </a:r>
            <a:r>
              <a:rPr lang="en-US" altLang="zh-CN" b="1" smtClean="0">
                <a:solidFill>
                  <a:srgbClr val="000000"/>
                </a:solidFill>
              </a:rPr>
              <a:t>S</a:t>
            </a:r>
            <a:r>
              <a:rPr lang="zh-CN" altLang="en-US" b="1" smtClean="0">
                <a:solidFill>
                  <a:srgbClr val="000000"/>
                </a:solidFill>
              </a:rPr>
              <a:t>端代理客户机</a:t>
            </a:r>
            <a:endParaRPr lang="zh-CN" altLang="en-US" b="1">
              <a:solidFill>
                <a:srgbClr val="000000"/>
              </a:solidFill>
            </a:endParaRPr>
          </a:p>
        </p:txBody>
      </p:sp>
    </p:spTree>
    <p:extLst>
      <p:ext uri="{BB962C8B-B14F-4D97-AF65-F5344CB8AC3E}">
        <p14:creationId xmlns:p14="http://schemas.microsoft.com/office/powerpoint/2010/main" val="394007923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5">
                                            <p:bg/>
                                          </p:spTgt>
                                        </p:tgtEl>
                                        <p:attrNameLst>
                                          <p:attrName>style.visibility</p:attrName>
                                        </p:attrNameLst>
                                      </p:cBhvr>
                                      <p:to>
                                        <p:strVal val="visible"/>
                                      </p:to>
                                    </p:set>
                                    <p:anim calcmode="lin" valueType="num">
                                      <p:cBhvr additive="base">
                                        <p:cTn id="13" dur="500" fill="hold"/>
                                        <p:tgtEl>
                                          <p:spTgt spid="107525">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5">
                                            <p:txEl>
                                              <p:pRg st="0" end="0"/>
                                            </p:txEl>
                                          </p:spTgt>
                                        </p:tgtEl>
                                        <p:attrNameLst>
                                          <p:attrName>style.visibility</p:attrName>
                                        </p:attrNameLst>
                                      </p:cBhvr>
                                      <p:to>
                                        <p:strVal val="visible"/>
                                      </p:to>
                                    </p:set>
                                    <p:anim calcmode="lin" valueType="num">
                                      <p:cBhvr additive="base">
                                        <p:cTn id="19" dur="500" fill="hold"/>
                                        <p:tgtEl>
                                          <p:spTgt spid="10752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5">
                                            <p:txEl>
                                              <p:pRg st="1" end="1"/>
                                            </p:txEl>
                                          </p:spTgt>
                                        </p:tgtEl>
                                        <p:attrNameLst>
                                          <p:attrName>style.visibility</p:attrName>
                                        </p:attrNameLst>
                                      </p:cBhvr>
                                      <p:to>
                                        <p:strVal val="visible"/>
                                      </p:to>
                                    </p:set>
                                    <p:anim calcmode="lin" valueType="num">
                                      <p:cBhvr additive="base">
                                        <p:cTn id="25" dur="500" fill="hold"/>
                                        <p:tgtEl>
                                          <p:spTgt spid="10752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7525">
                                            <p:txEl>
                                              <p:pRg st="2" end="2"/>
                                            </p:txEl>
                                          </p:spTgt>
                                        </p:tgtEl>
                                        <p:attrNameLst>
                                          <p:attrName>style.visibility</p:attrName>
                                        </p:attrNameLst>
                                      </p:cBhvr>
                                      <p:to>
                                        <p:strVal val="visible"/>
                                      </p:to>
                                    </p:set>
                                    <p:anim calcmode="lin" valueType="num">
                                      <p:cBhvr additive="base">
                                        <p:cTn id="31" dur="500" fill="hold"/>
                                        <p:tgtEl>
                                          <p:spTgt spid="10752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752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内容占位符 14"/>
          <p:cNvGraphicFramePr>
            <a:graphicFrameLocks noGrp="1"/>
          </p:cNvGraphicFramePr>
          <p:nvPr>
            <p:ph idx="1"/>
            <p:extLst/>
          </p:nvPr>
        </p:nvGraphicFramePr>
        <p:xfrm>
          <a:off x="457200" y="1179306"/>
          <a:ext cx="8229600" cy="5214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2098" name="Rectangle 4"/>
          <p:cNvSpPr>
            <a:spLocks noGrp="1" noChangeArrowheads="1"/>
          </p:cNvSpPr>
          <p:nvPr>
            <p:ph type="title"/>
          </p:nvPr>
        </p:nvSpPr>
        <p:spPr/>
        <p:txBody>
          <a:bodyPr/>
          <a:lstStyle/>
          <a:p>
            <a:r>
              <a:rPr lang="zh-CN" altLang="en-US" smtClean="0"/>
              <a:t>攻击的过程</a:t>
            </a:r>
          </a:p>
        </p:txBody>
      </p:sp>
      <p:sp>
        <p:nvSpPr>
          <p:cNvPr id="132099" name="灯片编号占位符 4"/>
          <p:cNvSpPr txBox="1">
            <a:spLocks noGrp="1"/>
          </p:cNvSpPr>
          <p:nvPr/>
        </p:nvSpPr>
        <p:spPr bwMode="gray">
          <a:xfrm>
            <a:off x="34559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BEEDA8CF-EC48-4EEA-8510-0BBA14C99224}" type="slidenum">
              <a:rPr lang="zh-CN" altLang="en-US" sz="1000" b="0">
                <a:ea typeface="宋体" panose="02010600030101010101" pitchFamily="2" charset="-122"/>
              </a:rPr>
              <a:pPr algn="ctr" eaLnBrk="1" hangingPunct="1"/>
              <a:t>23</a:t>
            </a:fld>
            <a:endParaRPr lang="en-US" altLang="zh-CN" sz="1000" b="0">
              <a:ea typeface="宋体" panose="02010600030101010101" pitchFamily="2" charset="-122"/>
            </a:endParaRPr>
          </a:p>
        </p:txBody>
      </p:sp>
    </p:spTree>
    <p:extLst>
      <p:ext uri="{BB962C8B-B14F-4D97-AF65-F5344CB8AC3E}">
        <p14:creationId xmlns:p14="http://schemas.microsoft.com/office/powerpoint/2010/main" val="873212919"/>
      </p:ext>
    </p:extLst>
  </p:cSld>
  <p:clrMapOvr>
    <a:masterClrMapping/>
  </p:clrMapOvr>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3"/>
          <p:cNvSpPr>
            <a:spLocks noGrp="1" noChangeArrowheads="1"/>
          </p:cNvSpPr>
          <p:nvPr>
            <p:ph idx="1"/>
          </p:nvPr>
        </p:nvSpPr>
        <p:spPr/>
        <p:txBody>
          <a:bodyPr>
            <a:normAutofit/>
          </a:bodyPr>
          <a:lstStyle/>
          <a:p>
            <a:r>
              <a:rPr lang="zh-CN" altLang="en-US" smtClean="0"/>
              <a:t>充当防火墙</a:t>
            </a:r>
          </a:p>
          <a:p>
            <a:pPr lvl="1"/>
            <a:r>
              <a:rPr lang="zh-CN" altLang="en-US" smtClean="0"/>
              <a:t>限制内外网间的相互访问</a:t>
            </a:r>
          </a:p>
          <a:p>
            <a:r>
              <a:rPr lang="zh-CN" altLang="en-US" smtClean="0"/>
              <a:t>节省</a:t>
            </a:r>
            <a:r>
              <a:rPr lang="en-US" altLang="zh-CN" smtClean="0"/>
              <a:t>IP</a:t>
            </a:r>
            <a:r>
              <a:rPr lang="zh-CN" altLang="en-US" smtClean="0"/>
              <a:t>开销</a:t>
            </a:r>
          </a:p>
          <a:p>
            <a:pPr lvl="1"/>
            <a:r>
              <a:rPr lang="zh-CN" altLang="en-US" smtClean="0"/>
              <a:t>所有用户对外只占用一个</a:t>
            </a:r>
            <a:r>
              <a:rPr lang="en-US" altLang="zh-CN" smtClean="0"/>
              <a:t>IP</a:t>
            </a:r>
            <a:r>
              <a:rPr lang="zh-CN" altLang="en-US" smtClean="0"/>
              <a:t>，所以不必租用过多的</a:t>
            </a:r>
            <a:r>
              <a:rPr lang="en-US" altLang="zh-CN" smtClean="0"/>
              <a:t>IP</a:t>
            </a:r>
            <a:r>
              <a:rPr lang="zh-CN" altLang="en-US" smtClean="0"/>
              <a:t>地址</a:t>
            </a:r>
          </a:p>
          <a:p>
            <a:r>
              <a:rPr lang="zh-CN" altLang="en-US" smtClean="0"/>
              <a:t>提高访问速度：</a:t>
            </a:r>
          </a:p>
          <a:p>
            <a:pPr lvl="1"/>
            <a:r>
              <a:rPr lang="zh-CN" altLang="en-US" smtClean="0"/>
              <a:t>本身带宽较小，通过带宽较大的</a:t>
            </a:r>
            <a:r>
              <a:rPr lang="en-US" altLang="zh-CN" smtClean="0"/>
              <a:t>proxy</a:t>
            </a:r>
            <a:r>
              <a:rPr lang="zh-CN" altLang="en-US" smtClean="0"/>
              <a:t>与目标主机连接。</a:t>
            </a:r>
          </a:p>
          <a:p>
            <a:pPr lvl="1"/>
            <a:r>
              <a:rPr lang="zh-CN" altLang="en-US" smtClean="0"/>
              <a:t>代理缓冲</a:t>
            </a:r>
            <a:r>
              <a:rPr lang="en-US" altLang="zh-CN" smtClean="0"/>
              <a:t>——</a:t>
            </a:r>
            <a:r>
              <a:rPr lang="zh-CN" altLang="en-US" smtClean="0"/>
              <a:t>网络缓存。</a:t>
            </a:r>
          </a:p>
        </p:txBody>
      </p:sp>
      <p:sp>
        <p:nvSpPr>
          <p:cNvPr id="203778" name="Rectangle 2"/>
          <p:cNvSpPr>
            <a:spLocks noGrp="1" noChangeArrowheads="1"/>
          </p:cNvSpPr>
          <p:nvPr>
            <p:ph type="title"/>
          </p:nvPr>
        </p:nvSpPr>
        <p:spPr/>
        <p:txBody>
          <a:bodyPr/>
          <a:lstStyle/>
          <a:p>
            <a:r>
              <a:rPr lang="zh-CN" altLang="en-US" smtClean="0"/>
              <a:t>代理服务器的主要功能</a:t>
            </a:r>
            <a:endParaRPr lang="zh-CN" altLang="en-US"/>
          </a:p>
        </p:txBody>
      </p:sp>
    </p:spTree>
    <p:extLst>
      <p:ext uri="{BB962C8B-B14F-4D97-AF65-F5344CB8AC3E}">
        <p14:creationId xmlns:p14="http://schemas.microsoft.com/office/powerpoint/2010/main" val="617883341"/>
      </p:ext>
    </p:extLst>
  </p:cSld>
  <p:clrMapOvr>
    <a:masterClrMapping/>
  </p:clrMapOv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3"/>
          <p:cNvSpPr>
            <a:spLocks noGrp="1" noChangeArrowheads="1"/>
          </p:cNvSpPr>
          <p:nvPr>
            <p:ph idx="1"/>
          </p:nvPr>
        </p:nvSpPr>
        <p:spPr>
          <a:xfrm>
            <a:off x="457200" y="1481329"/>
            <a:ext cx="8229600" cy="3027792"/>
          </a:xfrm>
        </p:spPr>
        <p:txBody>
          <a:bodyPr>
            <a:normAutofit fontScale="92500" lnSpcReduction="10000"/>
          </a:bodyPr>
          <a:lstStyle/>
          <a:p>
            <a:r>
              <a:rPr lang="zh-CN" altLang="en-US" dirty="0" smtClean="0"/>
              <a:t>工作在（会话层）传输层，监控内外主机</a:t>
            </a:r>
            <a:r>
              <a:rPr lang="zh-CN" altLang="en-US" dirty="0"/>
              <a:t>间</a:t>
            </a:r>
            <a:r>
              <a:rPr lang="en-US" altLang="zh-CN" dirty="0"/>
              <a:t>TCP</a:t>
            </a:r>
            <a:r>
              <a:rPr lang="zh-CN" altLang="en-US" dirty="0"/>
              <a:t>握手信息，决定会话是否合法</a:t>
            </a:r>
            <a:r>
              <a:rPr lang="zh-CN" altLang="en-US" dirty="0" smtClean="0"/>
              <a:t>。</a:t>
            </a:r>
            <a:endParaRPr lang="en-US" altLang="zh-CN" dirty="0" smtClean="0"/>
          </a:p>
          <a:p>
            <a:pPr lvl="1"/>
            <a:r>
              <a:rPr lang="zh-CN" altLang="en-US" dirty="0" smtClean="0"/>
              <a:t>接收客户端连接请求，代理客户端完成网络连接。</a:t>
            </a:r>
            <a:endParaRPr lang="en-US" altLang="zh-CN" dirty="0" smtClean="0"/>
          </a:p>
          <a:p>
            <a:pPr lvl="1"/>
            <a:r>
              <a:rPr lang="zh-CN" altLang="en-US" dirty="0" smtClean="0"/>
              <a:t>检查</a:t>
            </a:r>
            <a:r>
              <a:rPr lang="zh-CN" altLang="en-US" dirty="0"/>
              <a:t>双方</a:t>
            </a:r>
            <a:r>
              <a:rPr lang="en-US" altLang="zh-CN" dirty="0" err="1"/>
              <a:t>SYN，ACK</a:t>
            </a:r>
            <a:r>
              <a:rPr lang="zh-CN" altLang="en-US" dirty="0"/>
              <a:t>和序列数据是否合逻辑，来判断请求会话是否合法，合法则建立</a:t>
            </a:r>
            <a:r>
              <a:rPr lang="zh-CN" altLang="en-US" dirty="0" smtClean="0"/>
              <a:t>连接</a:t>
            </a:r>
            <a:endParaRPr lang="en-US" altLang="zh-CN" dirty="0" smtClean="0"/>
          </a:p>
          <a:p>
            <a:pPr lvl="1"/>
            <a:r>
              <a:rPr lang="zh-CN" altLang="en-US" dirty="0" smtClean="0"/>
              <a:t>之后，仅</a:t>
            </a:r>
            <a:r>
              <a:rPr lang="zh-CN" altLang="en-US" dirty="0"/>
              <a:t>在</a:t>
            </a:r>
            <a:r>
              <a:rPr lang="zh-CN" altLang="en-US" dirty="0" smtClean="0"/>
              <a:t>客户和服务器间中转（复制、传递）数据，而</a:t>
            </a:r>
            <a:r>
              <a:rPr lang="zh-CN" altLang="en-US" dirty="0"/>
              <a:t>不进行</a:t>
            </a:r>
            <a:r>
              <a:rPr lang="zh-CN" altLang="en-US" dirty="0" smtClean="0"/>
              <a:t>过滤。</a:t>
            </a:r>
          </a:p>
        </p:txBody>
      </p:sp>
      <p:sp>
        <p:nvSpPr>
          <p:cNvPr id="201730" name="Rectangle 2"/>
          <p:cNvSpPr>
            <a:spLocks noGrp="1" noChangeArrowheads="1"/>
          </p:cNvSpPr>
          <p:nvPr>
            <p:ph type="title"/>
          </p:nvPr>
        </p:nvSpPr>
        <p:spPr/>
        <p:txBody>
          <a:bodyPr>
            <a:normAutofit/>
          </a:bodyPr>
          <a:lstStyle/>
          <a:p>
            <a:r>
              <a:rPr lang="zh-CN" altLang="en-US" smtClean="0"/>
              <a:t>电路级网关 </a:t>
            </a:r>
            <a:r>
              <a:rPr lang="en-US" altLang="zh-CN" smtClean="0"/>
              <a:t>(</a:t>
            </a:r>
            <a:r>
              <a:rPr lang="en-US" altLang="zh-CN"/>
              <a:t>Circuit-level proxies</a:t>
            </a:r>
            <a:r>
              <a:rPr lang="zh-CN" altLang="en-US" smtClean="0"/>
              <a:t>）</a:t>
            </a:r>
            <a:endParaRPr lang="zh-CN" altLang="en-US"/>
          </a:p>
        </p:txBody>
      </p:sp>
      <p:sp>
        <p:nvSpPr>
          <p:cNvPr id="61442" name="日期占位符 3"/>
          <p:cNvSpPr>
            <a:spLocks noGrp="1"/>
          </p:cNvSpPr>
          <p:nvPr>
            <p:ph type="dt" sz="half" idx="4294967295"/>
          </p:nvPr>
        </p:nvSpPr>
        <p:spPr/>
        <p:txBody>
          <a:bodyPr/>
          <a:lstStyle/>
          <a:p>
            <a:fld id="{FAB26F9A-FF99-4881-9ED5-5F545BD04CA9}" type="datetime1">
              <a:rPr lang="zh-CN" altLang="en-US" smtClean="0"/>
              <a:pPr/>
              <a:t>2018/11/19</a:t>
            </a:fld>
            <a:endParaRPr lang="en-US" altLang="zh-CN" smtClean="0"/>
          </a:p>
        </p:txBody>
      </p:sp>
      <p:sp>
        <p:nvSpPr>
          <p:cNvPr id="61444" name="灯片编号占位符 5"/>
          <p:cNvSpPr>
            <a:spLocks noGrp="1"/>
          </p:cNvSpPr>
          <p:nvPr>
            <p:ph type="sldNum" sz="quarter" idx="4294967295"/>
          </p:nvPr>
        </p:nvSpPr>
        <p:spPr/>
        <p:txBody>
          <a:bodyPr/>
          <a:lstStyle/>
          <a:p>
            <a:fld id="{6FFEAF24-9ED7-46FF-9A83-A2C17AF0D7E2}" type="slidenum">
              <a:rPr lang="en-US" altLang="zh-CN" smtClean="0"/>
              <a:pPr/>
              <a:t>231</a:t>
            </a:fld>
            <a:endParaRPr lang="en-US" altLang="zh-CN" smtClean="0"/>
          </a:p>
        </p:txBody>
      </p:sp>
      <p:grpSp>
        <p:nvGrpSpPr>
          <p:cNvPr id="6" name="Group 36"/>
          <p:cNvGrpSpPr>
            <a:grpSpLocks/>
          </p:cNvGrpSpPr>
          <p:nvPr/>
        </p:nvGrpSpPr>
        <p:grpSpPr bwMode="auto">
          <a:xfrm>
            <a:off x="611560" y="4551363"/>
            <a:ext cx="7872040" cy="2306638"/>
            <a:chOff x="1030" y="2155"/>
            <a:chExt cx="2160" cy="873"/>
          </a:xfrm>
        </p:grpSpPr>
        <p:sp>
          <p:nvSpPr>
            <p:cNvPr id="7" name="Text Box 19"/>
            <p:cNvSpPr txBox="1">
              <a:spLocks noChangeArrowheads="1"/>
            </p:cNvSpPr>
            <p:nvPr/>
          </p:nvSpPr>
          <p:spPr bwMode="auto">
            <a:xfrm>
              <a:off x="2470" y="2707"/>
              <a:ext cx="432"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a:latin typeface="宋体" pitchFamily="2" charset="-122"/>
                </a:rPr>
                <a:t>内部连接</a:t>
              </a:r>
            </a:p>
          </p:txBody>
        </p:sp>
        <p:sp>
          <p:nvSpPr>
            <p:cNvPr id="8" name="Rectangle 20"/>
            <p:cNvSpPr>
              <a:spLocks noChangeArrowheads="1"/>
            </p:cNvSpPr>
            <p:nvPr/>
          </p:nvSpPr>
          <p:spPr bwMode="auto">
            <a:xfrm>
              <a:off x="1750" y="2155"/>
              <a:ext cx="720" cy="873"/>
            </a:xfrm>
            <a:prstGeom prst="rect">
              <a:avLst/>
            </a:prstGeom>
            <a:solidFill>
              <a:srgbClr val="FFFFFF"/>
            </a:solidFill>
            <a:ln w="9525">
              <a:solidFill>
                <a:srgbClr val="000000"/>
              </a:solidFill>
              <a:miter lim="800000"/>
              <a:headEnd/>
              <a:tailEnd/>
            </a:ln>
          </p:spPr>
          <p:txBody>
            <a:bodyPr/>
            <a:lstStyle/>
            <a:p>
              <a:endParaRPr lang="zh-CN" altLang="en-US"/>
            </a:p>
          </p:txBody>
        </p:sp>
        <p:sp>
          <p:nvSpPr>
            <p:cNvPr id="9" name="Text Box 21"/>
            <p:cNvSpPr txBox="1">
              <a:spLocks noChangeArrowheads="1"/>
            </p:cNvSpPr>
            <p:nvPr/>
          </p:nvSpPr>
          <p:spPr bwMode="auto">
            <a:xfrm>
              <a:off x="1030" y="2249"/>
              <a:ext cx="288" cy="299"/>
            </a:xfrm>
            <a:prstGeom prst="rect">
              <a:avLst/>
            </a:prstGeom>
            <a:solidFill>
              <a:srgbClr val="FFFFFF"/>
            </a:solidFill>
            <a:ln w="9525">
              <a:solidFill>
                <a:srgbClr val="000000"/>
              </a:solidFill>
              <a:miter lim="800000"/>
              <a:headEnd/>
              <a:tailEnd/>
            </a:ln>
          </p:spPr>
          <p:txBody>
            <a:bodyPr lIns="18000" tIns="10800" rIns="18000" bIns="10800"/>
            <a:lstStyle/>
            <a:p>
              <a:pPr algn="ctr" eaLnBrk="0" hangingPunct="0"/>
              <a:r>
                <a:rPr kumimoji="0" lang="zh-CN" altLang="en-US">
                  <a:latin typeface="宋体" pitchFamily="2" charset="-122"/>
                </a:rPr>
                <a:t>外部</a:t>
              </a:r>
            </a:p>
            <a:p>
              <a:pPr algn="ctr" eaLnBrk="0" hangingPunct="0"/>
              <a:r>
                <a:rPr kumimoji="0" lang="zh-CN" altLang="en-US">
                  <a:latin typeface="宋体" pitchFamily="2" charset="-122"/>
                </a:rPr>
                <a:t>主机</a:t>
              </a:r>
            </a:p>
          </p:txBody>
        </p:sp>
        <p:sp>
          <p:nvSpPr>
            <p:cNvPr id="10" name="Text Box 22"/>
            <p:cNvSpPr txBox="1">
              <a:spLocks noChangeArrowheads="1"/>
            </p:cNvSpPr>
            <p:nvPr/>
          </p:nvSpPr>
          <p:spPr bwMode="auto">
            <a:xfrm>
              <a:off x="1894" y="2166"/>
              <a:ext cx="432"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a:latin typeface="宋体" pitchFamily="2" charset="-122"/>
                </a:rPr>
                <a:t>电路层网关</a:t>
              </a:r>
            </a:p>
          </p:txBody>
        </p:sp>
        <p:sp>
          <p:nvSpPr>
            <p:cNvPr id="11" name="Text Box 23"/>
            <p:cNvSpPr txBox="1">
              <a:spLocks noChangeArrowheads="1"/>
            </p:cNvSpPr>
            <p:nvPr/>
          </p:nvSpPr>
          <p:spPr bwMode="auto">
            <a:xfrm>
              <a:off x="2902" y="2684"/>
              <a:ext cx="288" cy="300"/>
            </a:xfrm>
            <a:prstGeom prst="rect">
              <a:avLst/>
            </a:prstGeom>
            <a:solidFill>
              <a:srgbClr val="FFFFFF"/>
            </a:solidFill>
            <a:ln w="9525">
              <a:solidFill>
                <a:srgbClr val="000000"/>
              </a:solidFill>
              <a:miter lim="800000"/>
              <a:headEnd/>
              <a:tailEnd/>
            </a:ln>
          </p:spPr>
          <p:txBody>
            <a:bodyPr lIns="18000" tIns="10800" rIns="18000" bIns="10800"/>
            <a:lstStyle/>
            <a:p>
              <a:pPr algn="ctr" eaLnBrk="0" hangingPunct="0"/>
              <a:r>
                <a:rPr kumimoji="0" lang="zh-CN" altLang="en-US">
                  <a:latin typeface="宋体" pitchFamily="2" charset="-122"/>
                </a:rPr>
                <a:t>内部</a:t>
              </a:r>
            </a:p>
            <a:p>
              <a:pPr algn="ctr" eaLnBrk="0" hangingPunct="0"/>
              <a:r>
                <a:rPr kumimoji="0" lang="zh-CN" altLang="en-US">
                  <a:latin typeface="宋体" pitchFamily="2" charset="-122"/>
                </a:rPr>
                <a:t>主机</a:t>
              </a:r>
            </a:p>
          </p:txBody>
        </p:sp>
        <p:sp>
          <p:nvSpPr>
            <p:cNvPr id="12" name="Line 24"/>
            <p:cNvSpPr>
              <a:spLocks noChangeShapeType="1"/>
            </p:cNvSpPr>
            <p:nvPr/>
          </p:nvSpPr>
          <p:spPr bwMode="auto">
            <a:xfrm flipV="1">
              <a:off x="1318" y="2405"/>
              <a:ext cx="504"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3" name="Line 25"/>
            <p:cNvSpPr>
              <a:spLocks noChangeShapeType="1"/>
            </p:cNvSpPr>
            <p:nvPr/>
          </p:nvSpPr>
          <p:spPr bwMode="auto">
            <a:xfrm>
              <a:off x="2398" y="2832"/>
              <a:ext cx="504"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4" name="Text Box 26"/>
            <p:cNvSpPr txBox="1">
              <a:spLocks noChangeArrowheads="1"/>
            </p:cNvSpPr>
            <p:nvPr/>
          </p:nvSpPr>
          <p:spPr bwMode="auto">
            <a:xfrm>
              <a:off x="1390" y="2280"/>
              <a:ext cx="360"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a:latin typeface="宋体" pitchFamily="2" charset="-122"/>
                </a:rPr>
                <a:t>外部连接</a:t>
              </a:r>
            </a:p>
          </p:txBody>
        </p:sp>
        <p:sp>
          <p:nvSpPr>
            <p:cNvPr id="15" name="Oval 27"/>
            <p:cNvSpPr>
              <a:spLocks noChangeArrowheads="1"/>
            </p:cNvSpPr>
            <p:nvPr/>
          </p:nvSpPr>
          <p:spPr bwMode="auto">
            <a:xfrm>
              <a:off x="1822" y="2310"/>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out</a:t>
              </a:r>
            </a:p>
          </p:txBody>
        </p:sp>
        <p:sp>
          <p:nvSpPr>
            <p:cNvPr id="16" name="Oval 28"/>
            <p:cNvSpPr>
              <a:spLocks noChangeArrowheads="1"/>
            </p:cNvSpPr>
            <p:nvPr/>
          </p:nvSpPr>
          <p:spPr bwMode="auto">
            <a:xfrm>
              <a:off x="2182" y="2310"/>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in</a:t>
              </a:r>
            </a:p>
          </p:txBody>
        </p:sp>
        <p:sp>
          <p:nvSpPr>
            <p:cNvPr id="17" name="Oval 29"/>
            <p:cNvSpPr>
              <a:spLocks noChangeArrowheads="1"/>
            </p:cNvSpPr>
            <p:nvPr/>
          </p:nvSpPr>
          <p:spPr bwMode="auto">
            <a:xfrm>
              <a:off x="1822" y="2521"/>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out</a:t>
              </a:r>
            </a:p>
          </p:txBody>
        </p:sp>
        <p:sp>
          <p:nvSpPr>
            <p:cNvPr id="18" name="Oval 30"/>
            <p:cNvSpPr>
              <a:spLocks noChangeArrowheads="1"/>
            </p:cNvSpPr>
            <p:nvPr/>
          </p:nvSpPr>
          <p:spPr bwMode="auto">
            <a:xfrm>
              <a:off x="2182" y="2521"/>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in</a:t>
              </a:r>
            </a:p>
          </p:txBody>
        </p:sp>
        <p:sp>
          <p:nvSpPr>
            <p:cNvPr id="19" name="Oval 31"/>
            <p:cNvSpPr>
              <a:spLocks noChangeArrowheads="1"/>
            </p:cNvSpPr>
            <p:nvPr/>
          </p:nvSpPr>
          <p:spPr bwMode="auto">
            <a:xfrm>
              <a:off x="1822" y="2745"/>
              <a:ext cx="216" cy="188"/>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out</a:t>
              </a:r>
            </a:p>
          </p:txBody>
        </p:sp>
        <p:sp>
          <p:nvSpPr>
            <p:cNvPr id="20" name="Oval 32"/>
            <p:cNvSpPr>
              <a:spLocks noChangeArrowheads="1"/>
            </p:cNvSpPr>
            <p:nvPr/>
          </p:nvSpPr>
          <p:spPr bwMode="auto">
            <a:xfrm>
              <a:off x="2182" y="2745"/>
              <a:ext cx="216" cy="188"/>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in</a:t>
              </a:r>
            </a:p>
          </p:txBody>
        </p:sp>
        <p:sp>
          <p:nvSpPr>
            <p:cNvPr id="21" name="Line 33"/>
            <p:cNvSpPr>
              <a:spLocks noChangeShapeType="1"/>
            </p:cNvSpPr>
            <p:nvPr/>
          </p:nvSpPr>
          <p:spPr bwMode="auto">
            <a:xfrm flipV="1">
              <a:off x="2038" y="2405"/>
              <a:ext cx="72" cy="0"/>
            </a:xfrm>
            <a:prstGeom prst="line">
              <a:avLst/>
            </a:prstGeom>
            <a:noFill/>
            <a:ln w="9525">
              <a:solidFill>
                <a:srgbClr val="000000"/>
              </a:solidFill>
              <a:prstDash val="sysDot"/>
              <a:round/>
              <a:headEnd/>
              <a:tailEnd/>
            </a:ln>
          </p:spPr>
          <p:txBody>
            <a:bodyPr/>
            <a:lstStyle/>
            <a:p>
              <a:endParaRPr lang="zh-CN" altLang="en-US"/>
            </a:p>
          </p:txBody>
        </p:sp>
        <p:sp>
          <p:nvSpPr>
            <p:cNvPr id="22" name="Line 34"/>
            <p:cNvSpPr>
              <a:spLocks noChangeShapeType="1"/>
            </p:cNvSpPr>
            <p:nvPr/>
          </p:nvSpPr>
          <p:spPr bwMode="auto">
            <a:xfrm>
              <a:off x="2110" y="2402"/>
              <a:ext cx="0" cy="437"/>
            </a:xfrm>
            <a:prstGeom prst="line">
              <a:avLst/>
            </a:prstGeom>
            <a:noFill/>
            <a:ln w="9525">
              <a:solidFill>
                <a:srgbClr val="000000"/>
              </a:solidFill>
              <a:prstDash val="sysDot"/>
              <a:round/>
              <a:headEnd/>
              <a:tailEnd/>
            </a:ln>
          </p:spPr>
          <p:txBody>
            <a:bodyPr/>
            <a:lstStyle/>
            <a:p>
              <a:endParaRPr lang="zh-CN" altLang="en-US"/>
            </a:p>
          </p:txBody>
        </p:sp>
        <p:sp>
          <p:nvSpPr>
            <p:cNvPr id="23" name="Line 35"/>
            <p:cNvSpPr>
              <a:spLocks noChangeShapeType="1"/>
            </p:cNvSpPr>
            <p:nvPr/>
          </p:nvSpPr>
          <p:spPr bwMode="auto">
            <a:xfrm>
              <a:off x="2110" y="2840"/>
              <a:ext cx="72" cy="0"/>
            </a:xfrm>
            <a:prstGeom prst="line">
              <a:avLst/>
            </a:prstGeom>
            <a:noFill/>
            <a:ln w="9525">
              <a:solidFill>
                <a:srgbClr val="000000"/>
              </a:solidFill>
              <a:prstDash val="sysDot"/>
              <a:round/>
              <a:headEnd/>
              <a:tailEnd/>
            </a:ln>
          </p:spPr>
          <p:txBody>
            <a:bodyPr/>
            <a:lstStyle/>
            <a:p>
              <a:endParaRPr lang="zh-CN" altLang="en-US"/>
            </a:p>
          </p:txBody>
        </p:sp>
      </p:grpSp>
    </p:spTree>
    <p:extLst>
      <p:ext uri="{BB962C8B-B14F-4D97-AF65-F5344CB8AC3E}">
        <p14:creationId xmlns:p14="http://schemas.microsoft.com/office/powerpoint/2010/main" val="365201722"/>
      </p:ext>
    </p:extLst>
  </p:cSld>
  <p:clrMapOvr>
    <a:masterClrMapping/>
  </p:clrMapOvr>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mtClean="0"/>
              <a:t>采用基于连接的状态检测机制</a:t>
            </a:r>
            <a:endParaRPr lang="en-US" altLang="zh-CN" smtClean="0"/>
          </a:p>
          <a:p>
            <a:pPr lvl="1"/>
            <a:r>
              <a:rPr lang="zh-CN" altLang="en-US" smtClean="0"/>
              <a:t>在包过滤的同时，检察数据包之间的关联性，将属于同一连接的所有包作为一个整体的数据流看待，视每个连接发起到结束的全过程，构成连接状态表</a:t>
            </a:r>
            <a:endParaRPr lang="en-US" altLang="zh-CN" smtClean="0"/>
          </a:p>
          <a:p>
            <a:pPr lvl="1"/>
            <a:r>
              <a:rPr lang="zh-CN" altLang="en-US" smtClean="0"/>
              <a:t>检查包括链路层、网络层、传输层、应用层的各种信息，结合规则表和状态表决定是否允许包通过。</a:t>
            </a:r>
          </a:p>
          <a:p>
            <a:r>
              <a:rPr lang="zh-CN" altLang="en-US" smtClean="0"/>
              <a:t>动态连接状态表：</a:t>
            </a:r>
            <a:endParaRPr lang="en-US" altLang="zh-CN" smtClean="0"/>
          </a:p>
          <a:p>
            <a:pPr lvl="1"/>
            <a:r>
              <a:rPr lang="zh-CN" altLang="en-US" smtClean="0"/>
              <a:t>以前的通信信息，也可以是其他相关应用程序的信息</a:t>
            </a:r>
            <a:endParaRPr lang="en-US" altLang="zh-CN" smtClean="0"/>
          </a:p>
          <a:p>
            <a:r>
              <a:rPr lang="zh-CN" altLang="en-US" smtClean="0"/>
              <a:t>支持多种协议和应用，可方便地实现应用和服务扩充。</a:t>
            </a:r>
            <a:endParaRPr lang="en-US" altLang="zh-CN" smtClean="0"/>
          </a:p>
        </p:txBody>
      </p:sp>
      <p:sp>
        <p:nvSpPr>
          <p:cNvPr id="3" name="标题 2"/>
          <p:cNvSpPr>
            <a:spLocks noGrp="1"/>
          </p:cNvSpPr>
          <p:nvPr>
            <p:ph type="title"/>
          </p:nvPr>
        </p:nvSpPr>
        <p:spPr/>
        <p:txBody>
          <a:bodyPr/>
          <a:lstStyle/>
          <a:p>
            <a:r>
              <a:rPr lang="zh-CN" altLang="en-US" smtClean="0"/>
              <a:t>状态检测包过滤技术</a:t>
            </a:r>
            <a:endParaRPr lang="zh-CN" altLang="en-US"/>
          </a:p>
        </p:txBody>
      </p:sp>
    </p:spTree>
    <p:extLst>
      <p:ext uri="{BB962C8B-B14F-4D97-AF65-F5344CB8AC3E}">
        <p14:creationId xmlns:p14="http://schemas.microsoft.com/office/powerpoint/2010/main" val="4252838004"/>
      </p:ext>
    </p:extLst>
  </p:cSld>
  <p:clrMapOvr>
    <a:masterClrMapping/>
  </p:clrMapOvr>
  <p:transition spd="slow">
    <p:pull/>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3"/>
          <p:cNvSpPr>
            <a:spLocks noGrp="1" noChangeArrowheads="1"/>
          </p:cNvSpPr>
          <p:nvPr>
            <p:ph idx="1"/>
          </p:nvPr>
        </p:nvSpPr>
        <p:spPr>
          <a:xfrm>
            <a:off x="457200" y="1481328"/>
            <a:ext cx="8229600" cy="1371607"/>
          </a:xfrm>
        </p:spPr>
        <p:txBody>
          <a:bodyPr>
            <a:normAutofit fontScale="92500" lnSpcReduction="20000"/>
          </a:bodyPr>
          <a:lstStyle/>
          <a:p>
            <a:r>
              <a:rPr lang="en-US" altLang="zh-CN" smtClean="0"/>
              <a:t>TCP</a:t>
            </a:r>
            <a:r>
              <a:rPr lang="zh-CN" altLang="en-US" smtClean="0"/>
              <a:t>连接建立前，使用普通的包过滤。</a:t>
            </a:r>
          </a:p>
          <a:p>
            <a:r>
              <a:rPr lang="zh-CN" altLang="en-US" smtClean="0"/>
              <a:t>同时建立起连接状态表。</a:t>
            </a:r>
          </a:p>
          <a:p>
            <a:r>
              <a:rPr lang="zh-CN" altLang="en-US"/>
              <a:t>对</a:t>
            </a:r>
            <a:r>
              <a:rPr lang="zh-CN" altLang="en-US" smtClean="0"/>
              <a:t>已建立连接使用连接状态表去匹配。</a:t>
            </a:r>
          </a:p>
        </p:txBody>
      </p:sp>
      <p:sp>
        <p:nvSpPr>
          <p:cNvPr id="405506" name="Rectangle 2"/>
          <p:cNvSpPr>
            <a:spLocks noGrp="1" noChangeArrowheads="1"/>
          </p:cNvSpPr>
          <p:nvPr>
            <p:ph type="title"/>
          </p:nvPr>
        </p:nvSpPr>
        <p:spPr/>
        <p:txBody>
          <a:bodyPr/>
          <a:lstStyle/>
          <a:p>
            <a:r>
              <a:rPr lang="zh-CN" altLang="en-US" smtClean="0"/>
              <a:t>状态检测过程</a:t>
            </a:r>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704545637"/>
              </p:ext>
            </p:extLst>
          </p:nvPr>
        </p:nvGraphicFramePr>
        <p:xfrm>
          <a:off x="916632" y="2348880"/>
          <a:ext cx="7543800" cy="4419600"/>
        </p:xfrm>
        <a:graphic>
          <a:graphicData uri="http://schemas.openxmlformats.org/presentationml/2006/ole">
            <mc:AlternateContent xmlns:mc="http://schemas.openxmlformats.org/markup-compatibility/2006">
              <mc:Choice xmlns:v="urn:schemas-microsoft-com:vml" Requires="v">
                <p:oleObj spid="_x0000_s5182" name="Visio" r:id="rId3" imgW="4468061" imgH="2668833" progId="Visio.Drawing.11">
                  <p:embed/>
                </p:oleObj>
              </mc:Choice>
              <mc:Fallback>
                <p:oleObj name="Visio" r:id="rId3" imgW="4468061" imgH="2668833" progId="Visio.Drawing.11">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632" y="2348880"/>
                        <a:ext cx="7543800" cy="44196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069397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smtClean="0">
                <a:effectLst/>
              </a:rPr>
              <a:t>包过滤规则</a:t>
            </a:r>
            <a:endParaRPr lang="zh-CN" altLang="en-US">
              <a:effectLst/>
            </a:endParaRPr>
          </a:p>
        </p:txBody>
      </p:sp>
      <p:graphicFrame>
        <p:nvGraphicFramePr>
          <p:cNvPr id="479236" name="Group 4"/>
          <p:cNvGraphicFramePr>
            <a:graphicFrameLocks noGrp="1"/>
          </p:cNvGraphicFramePr>
          <p:nvPr>
            <p:ph sz="half" idx="4294967295"/>
            <p:extLst>
              <p:ext uri="{D42A27DB-BD31-4B8C-83A1-F6EECF244321}">
                <p14:modId xmlns:p14="http://schemas.microsoft.com/office/powerpoint/2010/main" val="2323433373"/>
              </p:ext>
            </p:extLst>
          </p:nvPr>
        </p:nvGraphicFramePr>
        <p:xfrm>
          <a:off x="0" y="1341438"/>
          <a:ext cx="7481887" cy="1335024"/>
        </p:xfrm>
        <a:graphic>
          <a:graphicData uri="http://schemas.openxmlformats.org/drawingml/2006/table">
            <a:tbl>
              <a:tblPr/>
              <a:tblGrid>
                <a:gridCol w="604837">
                  <a:extLst>
                    <a:ext uri="{9D8B030D-6E8A-4147-A177-3AD203B41FA5}">
                      <a16:colId xmlns:a16="http://schemas.microsoft.com/office/drawing/2014/main" val="20000"/>
                    </a:ext>
                  </a:extLst>
                </a:gridCol>
                <a:gridCol w="1416050">
                  <a:extLst>
                    <a:ext uri="{9D8B030D-6E8A-4147-A177-3AD203B41FA5}">
                      <a16:colId xmlns:a16="http://schemas.microsoft.com/office/drawing/2014/main" val="20001"/>
                    </a:ext>
                  </a:extLst>
                </a:gridCol>
                <a:gridCol w="1720850">
                  <a:extLst>
                    <a:ext uri="{9D8B030D-6E8A-4147-A177-3AD203B41FA5}">
                      <a16:colId xmlns:a16="http://schemas.microsoft.com/office/drawing/2014/main" val="20002"/>
                    </a:ext>
                  </a:extLst>
                </a:gridCol>
                <a:gridCol w="749300">
                  <a:extLst>
                    <a:ext uri="{9D8B030D-6E8A-4147-A177-3AD203B41FA5}">
                      <a16:colId xmlns:a16="http://schemas.microsoft.com/office/drawing/2014/main" val="20003"/>
                    </a:ext>
                  </a:extLst>
                </a:gridCol>
                <a:gridCol w="1019175">
                  <a:extLst>
                    <a:ext uri="{9D8B030D-6E8A-4147-A177-3AD203B41FA5}">
                      <a16:colId xmlns:a16="http://schemas.microsoft.com/office/drawing/2014/main" val="20004"/>
                    </a:ext>
                  </a:extLst>
                </a:gridCol>
                <a:gridCol w="1087438">
                  <a:extLst>
                    <a:ext uri="{9D8B030D-6E8A-4147-A177-3AD203B41FA5}">
                      <a16:colId xmlns:a16="http://schemas.microsoft.com/office/drawing/2014/main" val="20005"/>
                    </a:ext>
                  </a:extLst>
                </a:gridCol>
                <a:gridCol w="884237">
                  <a:extLst>
                    <a:ext uri="{9D8B030D-6E8A-4147-A177-3AD203B41FA5}">
                      <a16:colId xmlns:a16="http://schemas.microsoft.com/office/drawing/2014/main" val="20006"/>
                    </a:ext>
                  </a:extLst>
                </a:gridCol>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码子位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1023</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ACK</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 name="Rectangle 2"/>
          <p:cNvSpPr txBox="1">
            <a:spLocks noChangeArrowheads="1"/>
          </p:cNvSpPr>
          <p:nvPr/>
        </p:nvSpPr>
        <p:spPr>
          <a:xfrm>
            <a:off x="457200" y="2996952"/>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mtClean="0">
                <a:effectLst/>
              </a:rPr>
              <a:t>状态检测规则</a:t>
            </a:r>
            <a:endParaRPr lang="zh-CN" altLang="en-US">
              <a:effectLst/>
            </a:endParaRPr>
          </a:p>
        </p:txBody>
      </p:sp>
      <p:graphicFrame>
        <p:nvGraphicFramePr>
          <p:cNvPr id="12" name="Group 4"/>
          <p:cNvGraphicFramePr>
            <a:graphicFrameLocks/>
          </p:cNvGraphicFramePr>
          <p:nvPr>
            <p:extLst>
              <p:ext uri="{D42A27DB-BD31-4B8C-83A1-F6EECF244321}">
                <p14:modId xmlns:p14="http://schemas.microsoft.com/office/powerpoint/2010/main" val="1936454427"/>
              </p:ext>
            </p:extLst>
          </p:nvPr>
        </p:nvGraphicFramePr>
        <p:xfrm>
          <a:off x="683568" y="4149080"/>
          <a:ext cx="7481887" cy="1335024"/>
        </p:xfrm>
        <a:graphic>
          <a:graphicData uri="http://schemas.openxmlformats.org/drawingml/2006/table">
            <a:tbl>
              <a:tblPr/>
              <a:tblGrid>
                <a:gridCol w="604837">
                  <a:extLst>
                    <a:ext uri="{9D8B030D-6E8A-4147-A177-3AD203B41FA5}">
                      <a16:colId xmlns:a16="http://schemas.microsoft.com/office/drawing/2014/main" val="20000"/>
                    </a:ext>
                  </a:extLst>
                </a:gridCol>
                <a:gridCol w="6877050">
                  <a:extLst>
                    <a:ext uri="{9D8B030D-6E8A-4147-A177-3AD203B41FA5}">
                      <a16:colId xmlns:a16="http://schemas.microsoft.com/office/drawing/2014/main" val="20001"/>
                    </a:ext>
                  </a:extLst>
                </a:gridCol>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数据包是先前连接的一部分</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先前有出站数据包</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其他</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39338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Effect transition="in" filter="fade">
                                      <p:cBhvr>
                                        <p:cTn id="7" dur="500"/>
                                        <p:tgtEl>
                                          <p:spTgt spid="4792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79236"/>
                                        </p:tgtEl>
                                        <p:attrNameLst>
                                          <p:attrName>style.visibility</p:attrName>
                                        </p:attrNameLst>
                                      </p:cBhvr>
                                      <p:to>
                                        <p:strVal val="visible"/>
                                      </p:to>
                                    </p:set>
                                    <p:anim calcmode="lin" valueType="num">
                                      <p:cBhvr additive="base">
                                        <p:cTn id="12" dur="500" fill="hold"/>
                                        <p:tgtEl>
                                          <p:spTgt spid="479236"/>
                                        </p:tgtEl>
                                        <p:attrNameLst>
                                          <p:attrName>ppt_x</p:attrName>
                                        </p:attrNameLst>
                                      </p:cBhvr>
                                      <p:tavLst>
                                        <p:tav tm="0">
                                          <p:val>
                                            <p:strVal val="#ppt_x"/>
                                          </p:val>
                                        </p:tav>
                                        <p:tav tm="100000">
                                          <p:val>
                                            <p:strVal val="#ppt_x"/>
                                          </p:val>
                                        </p:tav>
                                      </p:tavLst>
                                    </p:anim>
                                    <p:anim calcmode="lin" valueType="num">
                                      <p:cBhvr additive="base">
                                        <p:cTn id="13" dur="500" fill="hold"/>
                                        <p:tgtEl>
                                          <p:spTgt spid="4792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p:bldP spid="11"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3"/>
          <p:cNvSpPr>
            <a:spLocks noGrp="1" noChangeArrowheads="1"/>
          </p:cNvSpPr>
          <p:nvPr>
            <p:ph idx="1"/>
          </p:nvPr>
        </p:nvSpPr>
        <p:spPr/>
        <p:txBody>
          <a:bodyPr/>
          <a:lstStyle/>
          <a:p>
            <a:r>
              <a:rPr lang="zh-CN" altLang="en-US" smtClean="0"/>
              <a:t>屏蔽路由器结构</a:t>
            </a:r>
          </a:p>
          <a:p>
            <a:r>
              <a:rPr lang="zh-CN" altLang="en-US" smtClean="0"/>
              <a:t>双重宿主主机体系结构；</a:t>
            </a:r>
          </a:p>
          <a:p>
            <a:r>
              <a:rPr lang="zh-CN" altLang="en-US" smtClean="0"/>
              <a:t>屏蔽主机体系结构；</a:t>
            </a:r>
          </a:p>
          <a:p>
            <a:r>
              <a:rPr lang="zh-CN" altLang="en-US" smtClean="0"/>
              <a:t>屏蔽子网体系结构。</a:t>
            </a:r>
          </a:p>
          <a:p>
            <a:endParaRPr lang="en-US" altLang="zh-CN" smtClean="0"/>
          </a:p>
        </p:txBody>
      </p:sp>
      <p:sp>
        <p:nvSpPr>
          <p:cNvPr id="953346" name="Rectangle 2"/>
          <p:cNvSpPr>
            <a:spLocks noGrp="1" noChangeArrowheads="1"/>
          </p:cNvSpPr>
          <p:nvPr>
            <p:ph type="title"/>
          </p:nvPr>
        </p:nvSpPr>
        <p:spPr/>
        <p:txBody>
          <a:bodyPr/>
          <a:lstStyle/>
          <a:p>
            <a:r>
              <a:rPr lang="zh-CN" altLang="en-US" smtClean="0"/>
              <a:t>防火墙体系结构</a:t>
            </a:r>
            <a:endParaRPr lang="zh-CN" altLang="en-US"/>
          </a:p>
        </p:txBody>
      </p:sp>
      <p:sp>
        <p:nvSpPr>
          <p:cNvPr id="101381"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2643889156"/>
      </p:ext>
    </p:extLst>
  </p:cSld>
  <p:clrMapOvr>
    <a:masterClrMapping/>
  </p:clrMapOvr>
  <p:transition spd="slow">
    <p:pull/>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10000"/>
          </a:bodyPr>
          <a:lstStyle/>
          <a:p>
            <a:r>
              <a:rPr lang="zh-CN" altLang="en-US" smtClean="0"/>
              <a:t>可能被绕开</a:t>
            </a:r>
            <a:endParaRPr lang="en-US" altLang="zh-CN" smtClean="0"/>
          </a:p>
          <a:p>
            <a:pPr lvl="1"/>
            <a:r>
              <a:rPr lang="zh-CN" altLang="en-US" smtClean="0"/>
              <a:t>例如，在防火墙内部通过拨号出去</a:t>
            </a:r>
          </a:p>
          <a:p>
            <a:r>
              <a:rPr lang="zh-CN" altLang="en-US" smtClean="0"/>
              <a:t>不能防范内部攻击</a:t>
            </a:r>
            <a:endParaRPr lang="en-US" altLang="zh-CN" smtClean="0"/>
          </a:p>
          <a:p>
            <a:pPr lvl="1"/>
            <a:r>
              <a:rPr lang="zh-CN" altLang="en-US" smtClean="0"/>
              <a:t>无法禁止内部人员将敏感数据拷贝到</a:t>
            </a:r>
            <a:r>
              <a:rPr lang="en-US" altLang="zh-CN" smtClean="0"/>
              <a:t>U</a:t>
            </a:r>
            <a:r>
              <a:rPr lang="zh-CN" altLang="en-US" smtClean="0"/>
              <a:t>盘上</a:t>
            </a:r>
            <a:endParaRPr lang="en-US" altLang="zh-CN" smtClean="0"/>
          </a:p>
          <a:p>
            <a:r>
              <a:rPr lang="zh-CN" altLang="en-US" smtClean="0"/>
              <a:t>不能防范没有安全意识的管理员授予某些入侵者临时网络访问权限</a:t>
            </a:r>
            <a:endParaRPr lang="en-US" altLang="zh-CN" smtClean="0"/>
          </a:p>
          <a:p>
            <a:r>
              <a:rPr lang="zh-CN" altLang="en-US" smtClean="0"/>
              <a:t>不能防止传送被病毒感染的程序或者文件、邮件等</a:t>
            </a:r>
            <a:endParaRPr lang="en-US" altLang="zh-CN" smtClean="0"/>
          </a:p>
          <a:p>
            <a:pPr lvl="1"/>
            <a:r>
              <a:rPr lang="zh-CN" altLang="en-US" smtClean="0"/>
              <a:t>不对扫描文件</a:t>
            </a:r>
          </a:p>
          <a:p>
            <a:r>
              <a:rPr lang="zh-CN" altLang="en-US" smtClean="0"/>
              <a:t>性能瓶颈、单点失效</a:t>
            </a:r>
            <a:endParaRPr lang="en-US" altLang="zh-CN" smtClean="0"/>
          </a:p>
          <a:p>
            <a:r>
              <a:rPr lang="zh-CN" altLang="en-US" smtClean="0"/>
              <a:t>不能防备新的网络安全问题</a:t>
            </a:r>
          </a:p>
        </p:txBody>
      </p:sp>
      <p:sp>
        <p:nvSpPr>
          <p:cNvPr id="14338" name="Rectangle 2"/>
          <p:cNvSpPr>
            <a:spLocks noGrp="1" noChangeArrowheads="1"/>
          </p:cNvSpPr>
          <p:nvPr>
            <p:ph type="title"/>
          </p:nvPr>
        </p:nvSpPr>
        <p:spPr/>
        <p:txBody>
          <a:bodyPr/>
          <a:lstStyle/>
          <a:p>
            <a:r>
              <a:rPr lang="zh-CN" altLang="en-US" smtClean="0"/>
              <a:t>防火墙局限性</a:t>
            </a:r>
          </a:p>
        </p:txBody>
      </p:sp>
    </p:spTree>
    <p:extLst>
      <p:ext uri="{BB962C8B-B14F-4D97-AF65-F5344CB8AC3E}">
        <p14:creationId xmlns:p14="http://schemas.microsoft.com/office/powerpoint/2010/main" val="2176056038"/>
      </p:ext>
    </p:extLst>
  </p:cSld>
  <p:clrMapOvr>
    <a:masterClrMapping/>
  </p:clrMapOvr>
  <p:transition spd="slow">
    <p:pull/>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ctrTitle"/>
          </p:nvPr>
        </p:nvSpPr>
        <p:spPr>
          <a:xfrm>
            <a:off x="914400" y="1828800"/>
            <a:ext cx="7772400" cy="1143000"/>
          </a:xfrm>
        </p:spPr>
        <p:txBody>
          <a:bodyPr/>
          <a:lstStyle/>
          <a:p>
            <a:r>
              <a:rPr lang="zh-CN" altLang="en-US" sz="4000" smtClean="0"/>
              <a:t>第九章 </a:t>
            </a:r>
            <a:r>
              <a:rPr lang="zh-CN" altLang="en-US" sz="4000"/>
              <a:t>入侵检测</a:t>
            </a:r>
            <a:endParaRPr lang="zh-CN" altLang="en-US" sz="3600"/>
          </a:p>
        </p:txBody>
      </p:sp>
    </p:spTree>
    <p:extLst>
      <p:ext uri="{BB962C8B-B14F-4D97-AF65-F5344CB8AC3E}">
        <p14:creationId xmlns:p14="http://schemas.microsoft.com/office/powerpoint/2010/main" val="1240125590"/>
      </p:ext>
    </p:extLst>
  </p:cSld>
  <p:clrMapOvr>
    <a:masterClrMapping/>
  </p:clrMapOvr>
  <p:transition spd="slow">
    <p:pull/>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a:bodyPr>
          <a:lstStyle/>
          <a:p>
            <a:r>
              <a:rPr lang="zh-CN" altLang="en-US" smtClean="0"/>
              <a:t>对</a:t>
            </a:r>
            <a:r>
              <a:rPr lang="zh-CN" altLang="en-US" dirty="0" smtClean="0"/>
              <a:t>入侵行为的发觉：</a:t>
            </a:r>
            <a:endParaRPr lang="en-US" altLang="zh-CN" dirty="0" smtClean="0"/>
          </a:p>
          <a:p>
            <a:pPr lvl="1"/>
            <a:r>
              <a:rPr lang="zh-CN" altLang="en-US" smtClean="0"/>
              <a:t>对网络和系统的运行</a:t>
            </a:r>
            <a:r>
              <a:rPr lang="zh-CN" altLang="en-US"/>
              <a:t>状态进行</a:t>
            </a:r>
            <a:r>
              <a:rPr lang="zh-CN" altLang="en-US" smtClean="0"/>
              <a:t>监视</a:t>
            </a:r>
            <a:endParaRPr lang="en-US" altLang="zh-CN" smtClean="0"/>
          </a:p>
          <a:p>
            <a:pPr lvl="2"/>
            <a:r>
              <a:rPr lang="zh-CN" altLang="en-US" smtClean="0"/>
              <a:t>从</a:t>
            </a:r>
            <a:r>
              <a:rPr lang="zh-CN" altLang="en-US" dirty="0" smtClean="0"/>
              <a:t>网络或系统关键点收集信息并</a:t>
            </a:r>
            <a:r>
              <a:rPr lang="zh-CN" altLang="en-US" smtClean="0"/>
              <a:t>进行分析</a:t>
            </a:r>
            <a:endParaRPr lang="en-US" altLang="zh-CN" smtClean="0"/>
          </a:p>
          <a:p>
            <a:pPr lvl="1"/>
            <a:r>
              <a:rPr lang="zh-CN" altLang="en-US" smtClean="0"/>
              <a:t>从中</a:t>
            </a:r>
            <a:r>
              <a:rPr lang="zh-CN" altLang="en-US" dirty="0" smtClean="0"/>
              <a:t>发现网络和系统中是否有违反安全策略的行为和被攻击的迹象</a:t>
            </a:r>
            <a:endParaRPr lang="en-US" altLang="zh-CN" dirty="0" smtClean="0"/>
          </a:p>
          <a:p>
            <a:pPr lvl="2"/>
            <a:r>
              <a:rPr lang="zh-CN" altLang="en-US" smtClean="0"/>
              <a:t>攻击</a:t>
            </a:r>
            <a:r>
              <a:rPr lang="zh-CN" altLang="en-US" dirty="0"/>
              <a:t>企图、攻击行为或者</a:t>
            </a:r>
            <a:r>
              <a:rPr lang="zh-CN" altLang="en-US"/>
              <a:t>攻击</a:t>
            </a:r>
            <a:r>
              <a:rPr lang="zh-CN" altLang="en-US" smtClean="0"/>
              <a:t>结果</a:t>
            </a:r>
            <a:endParaRPr lang="en-US" altLang="zh-CN" smtClean="0"/>
          </a:p>
          <a:p>
            <a:pPr lvl="1"/>
            <a:r>
              <a:rPr lang="zh-CN" altLang="en-US" smtClean="0"/>
              <a:t>以</a:t>
            </a:r>
            <a:r>
              <a:rPr lang="zh-CN" altLang="en-US" dirty="0"/>
              <a:t>保证系统资源的机密性、完整性和</a:t>
            </a:r>
            <a:r>
              <a:rPr lang="zh-CN" altLang="en-US" dirty="0" smtClean="0"/>
              <a:t>可用性</a:t>
            </a:r>
          </a:p>
          <a:p>
            <a:r>
              <a:rPr lang="zh-CN" altLang="en-US" dirty="0" smtClean="0"/>
              <a:t>入侵</a:t>
            </a:r>
            <a:r>
              <a:rPr lang="zh-CN" altLang="en-US" dirty="0"/>
              <a:t>检测</a:t>
            </a:r>
            <a:r>
              <a:rPr lang="zh-CN" altLang="en-US" dirty="0" smtClean="0"/>
              <a:t>系统</a:t>
            </a:r>
            <a:r>
              <a:rPr lang="en-US" altLang="zh-CN" dirty="0" smtClean="0"/>
              <a:t>IDS</a:t>
            </a:r>
            <a:r>
              <a:rPr lang="zh-CN" altLang="en-US" dirty="0" smtClean="0"/>
              <a:t>（</a:t>
            </a:r>
            <a:r>
              <a:rPr lang="en-US" altLang="zh-CN" dirty="0" smtClean="0"/>
              <a:t>Intrusion Detection System</a:t>
            </a:r>
            <a:r>
              <a:rPr lang="zh-CN" altLang="en-US" dirty="0" smtClean="0"/>
              <a:t>）：</a:t>
            </a:r>
            <a:endParaRPr lang="en-US" altLang="zh-CN" dirty="0" smtClean="0"/>
          </a:p>
          <a:p>
            <a:pPr lvl="1"/>
            <a:r>
              <a:rPr lang="zh-CN" altLang="en-US" dirty="0" smtClean="0"/>
              <a:t>进行入侵检测的软件与硬件组合</a:t>
            </a:r>
            <a:endParaRPr lang="zh-CN" altLang="en-US" dirty="0"/>
          </a:p>
        </p:txBody>
      </p:sp>
      <p:sp>
        <p:nvSpPr>
          <p:cNvPr id="7" name="标题 6"/>
          <p:cNvSpPr>
            <a:spLocks noGrp="1"/>
          </p:cNvSpPr>
          <p:nvPr>
            <p:ph type="title"/>
          </p:nvPr>
        </p:nvSpPr>
        <p:spPr/>
        <p:txBody>
          <a:bodyPr/>
          <a:lstStyle/>
          <a:p>
            <a:r>
              <a:rPr lang="zh-CN" altLang="en-US" smtClean="0"/>
              <a:t>入侵检测</a:t>
            </a:r>
            <a:endParaRPr lang="zh-CN" altLang="en-US" dirty="0"/>
          </a:p>
        </p:txBody>
      </p:sp>
      <p:sp>
        <p:nvSpPr>
          <p:cNvPr id="5" name="灯片编号占位符 3"/>
          <p:cNvSpPr>
            <a:spLocks noGrp="1"/>
          </p:cNvSpPr>
          <p:nvPr>
            <p:ph type="sldNum" sz="quarter" idx="4294967295"/>
          </p:nvPr>
        </p:nvSpPr>
        <p:spPr/>
        <p:txBody>
          <a:bodyPr/>
          <a:lstStyle/>
          <a:p>
            <a:fld id="{6334329A-7ABF-4D93-9273-5F89DF28CB7D}" type="slidenum">
              <a:rPr lang="en-US" altLang="zh-CN" smtClean="0"/>
              <a:pPr/>
              <a:t>238</a:t>
            </a:fld>
            <a:endParaRPr lang="en-US" altLang="zh-CN"/>
          </a:p>
        </p:txBody>
      </p:sp>
    </p:spTree>
    <p:extLst>
      <p:ext uri="{BB962C8B-B14F-4D97-AF65-F5344CB8AC3E}">
        <p14:creationId xmlns:p14="http://schemas.microsoft.com/office/powerpoint/2010/main" val="2647644922"/>
      </p:ext>
    </p:extLst>
  </p:cSld>
  <p:clrMapOvr>
    <a:masterClrMapping/>
  </p:clrMapOvr>
  <p:transition spd="slow">
    <p:pull/>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75320"/>
            <a:ext cx="7694613"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US" altLang="zh-CN" smtClean="0"/>
              <a:t>IDS</a:t>
            </a:r>
            <a:r>
              <a:rPr lang="zh-CN" altLang="en-US" smtClean="0"/>
              <a:t>系统原理</a:t>
            </a:r>
            <a:endParaRPr lang="zh-CN" altLang="en-US"/>
          </a:p>
        </p:txBody>
      </p:sp>
    </p:spTree>
    <p:extLst>
      <p:ext uri="{BB962C8B-B14F-4D97-AF65-F5344CB8AC3E}">
        <p14:creationId xmlns:p14="http://schemas.microsoft.com/office/powerpoint/2010/main" val="1673509763"/>
      </p:ext>
    </p:extLst>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攻击的一般</a:t>
            </a:r>
            <a:r>
              <a:rPr lang="zh-CN" altLang="en-US" smtClean="0"/>
              <a:t>过程及目的、内容</a:t>
            </a:r>
            <a:endParaRPr lang="zh-CN" altLang="en-US"/>
          </a:p>
        </p:txBody>
      </p:sp>
      <p:grpSp>
        <p:nvGrpSpPr>
          <p:cNvPr id="51248" name="Group 48"/>
          <p:cNvGrpSpPr>
            <a:grpSpLocks/>
          </p:cNvGrpSpPr>
          <p:nvPr/>
        </p:nvGrpSpPr>
        <p:grpSpPr bwMode="auto">
          <a:xfrm>
            <a:off x="499864" y="1447800"/>
            <a:ext cx="2111374" cy="4551363"/>
            <a:chOff x="580" y="912"/>
            <a:chExt cx="1330" cy="2867"/>
          </a:xfrm>
        </p:grpSpPr>
        <p:sp>
          <p:nvSpPr>
            <p:cNvPr id="51228" name="Rectangle 28"/>
            <p:cNvSpPr>
              <a:spLocks noChangeArrowheads="1"/>
            </p:cNvSpPr>
            <p:nvPr/>
          </p:nvSpPr>
          <p:spPr bwMode="auto">
            <a:xfrm>
              <a:off x="605" y="1335"/>
              <a:ext cx="1305" cy="705"/>
            </a:xfrm>
            <a:prstGeom prst="rect">
              <a:avLst/>
            </a:prstGeom>
            <a:solidFill>
              <a:schemeClr val="bg2">
                <a:lumMod val="9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51244" name="Group 44"/>
            <p:cNvGrpSpPr>
              <a:grpSpLocks/>
            </p:cNvGrpSpPr>
            <p:nvPr/>
          </p:nvGrpSpPr>
          <p:grpSpPr bwMode="auto">
            <a:xfrm>
              <a:off x="580" y="912"/>
              <a:ext cx="1330" cy="2867"/>
              <a:chOff x="580" y="912"/>
              <a:chExt cx="1330" cy="2867"/>
            </a:xfrm>
          </p:grpSpPr>
          <p:sp>
            <p:nvSpPr>
              <p:cNvPr id="51225" name="Text Box 25"/>
              <p:cNvSpPr txBox="1">
                <a:spLocks noChangeArrowheads="1"/>
              </p:cNvSpPr>
              <p:nvPr/>
            </p:nvSpPr>
            <p:spPr bwMode="auto">
              <a:xfrm>
                <a:off x="580" y="912"/>
                <a:ext cx="130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zh-CN" altLang="en-US" sz="2400" b="1">
                    <a:latin typeface="Times New Roman" pitchFamily="18" charset="0"/>
                    <a:ea typeface="黑体" pitchFamily="49" charset="-122"/>
                  </a:rPr>
                  <a:t>预</a:t>
                </a:r>
                <a:r>
                  <a:rPr kumimoji="1" lang="zh-CN" altLang="en-US" sz="2400" b="1" smtClean="0">
                    <a:latin typeface="Times New Roman" pitchFamily="18" charset="0"/>
                    <a:ea typeface="黑体" pitchFamily="49" charset="-122"/>
                  </a:rPr>
                  <a:t>攻击</a:t>
                </a:r>
                <a:endParaRPr kumimoji="1" lang="zh-CN" altLang="en-US" sz="2400" b="1">
                  <a:latin typeface="Times New Roman" pitchFamily="18" charset="0"/>
                  <a:ea typeface="黑体" pitchFamily="49" charset="-122"/>
                </a:endParaRPr>
              </a:p>
            </p:txBody>
          </p:sp>
          <p:sp>
            <p:nvSpPr>
              <p:cNvPr id="51226" name="Rectangle 26"/>
              <p:cNvSpPr>
                <a:spLocks noChangeArrowheads="1"/>
              </p:cNvSpPr>
              <p:nvPr/>
            </p:nvSpPr>
            <p:spPr bwMode="auto">
              <a:xfrm>
                <a:off x="605" y="2040"/>
                <a:ext cx="1305" cy="1739"/>
              </a:xfrm>
              <a:prstGeom prst="rect">
                <a:avLst/>
              </a:prstGeom>
              <a:solidFill>
                <a:schemeClr val="bg2">
                  <a:lumMod val="9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27" name="Text Box 27"/>
              <p:cNvSpPr txBox="1">
                <a:spLocks noChangeArrowheads="1"/>
              </p:cNvSpPr>
              <p:nvPr/>
            </p:nvSpPr>
            <p:spPr bwMode="auto">
              <a:xfrm>
                <a:off x="652" y="2087"/>
                <a:ext cx="1258" cy="1386"/>
              </a:xfrm>
              <a:prstGeom prst="rect">
                <a:avLst/>
              </a:prstGeom>
              <a:solidFill>
                <a:schemeClr val="bg2">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dirty="0">
                    <a:latin typeface="Times New Roman" pitchFamily="18" charset="0"/>
                  </a:rPr>
                  <a:t>内容：</a:t>
                </a:r>
              </a:p>
              <a:p>
                <a:pPr>
                  <a:spcBef>
                    <a:spcPct val="50000"/>
                  </a:spcBef>
                </a:pPr>
                <a:r>
                  <a:rPr kumimoji="1" lang="zh-CN" altLang="en-US" sz="1600" b="1" dirty="0">
                    <a:latin typeface="楷体_GB2312" pitchFamily="49" charset="-122"/>
                    <a:ea typeface="楷体_GB2312" pitchFamily="49" charset="-122"/>
                  </a:rPr>
                  <a:t>获得域名及</a:t>
                </a:r>
                <a:r>
                  <a:rPr kumimoji="1" lang="en-US" altLang="zh-CN" sz="1600" b="1" dirty="0">
                    <a:latin typeface="楷体_GB2312" pitchFamily="49" charset="-122"/>
                    <a:ea typeface="楷体_GB2312" pitchFamily="49" charset="-122"/>
                  </a:rPr>
                  <a:t>IP</a:t>
                </a:r>
                <a:r>
                  <a:rPr kumimoji="1" lang="zh-CN" altLang="en-US" sz="1600" b="1" dirty="0">
                    <a:latin typeface="楷体_GB2312" pitchFamily="49" charset="-122"/>
                    <a:ea typeface="楷体_GB2312" pitchFamily="49" charset="-122"/>
                  </a:rPr>
                  <a:t>分布</a:t>
                </a:r>
              </a:p>
              <a:p>
                <a:pPr>
                  <a:spcBef>
                    <a:spcPct val="50000"/>
                  </a:spcBef>
                </a:pPr>
                <a:r>
                  <a:rPr kumimoji="1" lang="zh-CN" altLang="en-US" sz="1600" b="1" dirty="0">
                    <a:latin typeface="楷体_GB2312" pitchFamily="49" charset="-122"/>
                    <a:ea typeface="楷体_GB2312" pitchFamily="49" charset="-122"/>
                  </a:rPr>
                  <a:t>获得拓扑及</a:t>
                </a:r>
                <a:r>
                  <a:rPr kumimoji="1" lang="en-US" altLang="zh-CN" sz="1600" b="1" dirty="0">
                    <a:latin typeface="楷体_GB2312" pitchFamily="49" charset="-122"/>
                    <a:ea typeface="楷体_GB2312" pitchFamily="49" charset="-122"/>
                  </a:rPr>
                  <a:t>OS</a:t>
                </a:r>
                <a:r>
                  <a:rPr kumimoji="1" lang="zh-CN" altLang="en-US" sz="1600" b="1" dirty="0">
                    <a:latin typeface="楷体_GB2312" pitchFamily="49" charset="-122"/>
                    <a:ea typeface="楷体_GB2312" pitchFamily="49" charset="-122"/>
                  </a:rPr>
                  <a:t>等</a:t>
                </a:r>
              </a:p>
              <a:p>
                <a:pPr>
                  <a:spcBef>
                    <a:spcPct val="50000"/>
                  </a:spcBef>
                </a:pPr>
                <a:r>
                  <a:rPr kumimoji="1" lang="zh-CN" altLang="en-US" sz="1600" b="1" dirty="0">
                    <a:latin typeface="楷体_GB2312" pitchFamily="49" charset="-122"/>
                    <a:ea typeface="楷体_GB2312" pitchFamily="49" charset="-122"/>
                  </a:rPr>
                  <a:t>获得端口和服务</a:t>
                </a:r>
              </a:p>
              <a:p>
                <a:pPr>
                  <a:spcBef>
                    <a:spcPct val="50000"/>
                  </a:spcBef>
                </a:pPr>
                <a:r>
                  <a:rPr kumimoji="1" lang="zh-CN" altLang="en-US" sz="1600" b="1" dirty="0">
                    <a:latin typeface="楷体_GB2312" pitchFamily="49" charset="-122"/>
                    <a:ea typeface="楷体_GB2312" pitchFamily="49" charset="-122"/>
                  </a:rPr>
                  <a:t>获得应用系统情况</a:t>
                </a:r>
              </a:p>
              <a:p>
                <a:pPr>
                  <a:spcBef>
                    <a:spcPct val="50000"/>
                  </a:spcBef>
                </a:pPr>
                <a:r>
                  <a:rPr kumimoji="1" lang="zh-CN" altLang="en-US" sz="1600" b="1" dirty="0">
                    <a:latin typeface="楷体_GB2312" pitchFamily="49" charset="-122"/>
                    <a:ea typeface="楷体_GB2312" pitchFamily="49" charset="-122"/>
                  </a:rPr>
                  <a:t>跟踪新漏洞发布</a:t>
                </a:r>
                <a:endParaRPr kumimoji="1" lang="en-US" altLang="zh-CN" sz="1600" b="1" dirty="0">
                  <a:latin typeface="楷体_GB2312" pitchFamily="49" charset="-122"/>
                  <a:ea typeface="楷体_GB2312" pitchFamily="49" charset="-122"/>
                </a:endParaRPr>
              </a:p>
            </p:txBody>
          </p:sp>
          <p:sp>
            <p:nvSpPr>
              <p:cNvPr id="51229" name="Text Box 29"/>
              <p:cNvSpPr txBox="1">
                <a:spLocks noChangeArrowheads="1"/>
              </p:cNvSpPr>
              <p:nvPr/>
            </p:nvSpPr>
            <p:spPr bwMode="auto">
              <a:xfrm>
                <a:off x="652" y="1382"/>
                <a:ext cx="1258" cy="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目的：</a:t>
                </a:r>
              </a:p>
              <a:p>
                <a:pPr>
                  <a:spcBef>
                    <a:spcPct val="50000"/>
                  </a:spcBef>
                </a:pPr>
                <a:r>
                  <a:rPr kumimoji="1" lang="zh-CN" altLang="en-US" sz="1600" b="1">
                    <a:latin typeface="Times New Roman" pitchFamily="18" charset="0"/>
                    <a:ea typeface="楷体_GB2312" pitchFamily="49" charset="-122"/>
                  </a:rPr>
                  <a:t>收集信息</a:t>
                </a:r>
                <a:r>
                  <a:rPr kumimoji="1" lang="zh-CN" altLang="en-US" sz="1600" b="1" smtClean="0">
                    <a:latin typeface="Times New Roman" pitchFamily="18" charset="0"/>
                    <a:ea typeface="楷体_GB2312" pitchFamily="49" charset="-122"/>
                  </a:rPr>
                  <a:t>，攻击</a:t>
                </a:r>
                <a:r>
                  <a:rPr kumimoji="1" lang="zh-CN" altLang="en-US" sz="1600" b="1">
                    <a:latin typeface="Times New Roman" pitchFamily="18" charset="0"/>
                    <a:ea typeface="楷体_GB2312" pitchFamily="49" charset="-122"/>
                  </a:rPr>
                  <a:t>决策</a:t>
                </a:r>
              </a:p>
            </p:txBody>
          </p:sp>
        </p:grpSp>
      </p:grpSp>
      <p:grpSp>
        <p:nvGrpSpPr>
          <p:cNvPr id="51245" name="Group 45"/>
          <p:cNvGrpSpPr>
            <a:grpSpLocks/>
          </p:cNvGrpSpPr>
          <p:nvPr/>
        </p:nvGrpSpPr>
        <p:grpSpPr bwMode="auto">
          <a:xfrm>
            <a:off x="3571677" y="1447800"/>
            <a:ext cx="2071687" cy="4551363"/>
            <a:chOff x="2515" y="912"/>
            <a:chExt cx="1305" cy="2867"/>
          </a:xfrm>
        </p:grpSpPr>
        <p:sp>
          <p:nvSpPr>
            <p:cNvPr id="51231" name="Text Box 31"/>
            <p:cNvSpPr txBox="1">
              <a:spLocks noChangeArrowheads="1"/>
            </p:cNvSpPr>
            <p:nvPr/>
          </p:nvSpPr>
          <p:spPr bwMode="auto">
            <a:xfrm>
              <a:off x="2702"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smtClean="0">
                  <a:latin typeface="Times New Roman" pitchFamily="18" charset="0"/>
                  <a:ea typeface="黑体" pitchFamily="49" charset="-122"/>
                </a:rPr>
                <a:t>攻击</a:t>
              </a:r>
              <a:endParaRPr kumimoji="1" lang="zh-CN" altLang="en-US" sz="2400" b="1">
                <a:latin typeface="Times New Roman" pitchFamily="18" charset="0"/>
                <a:ea typeface="黑体" pitchFamily="49" charset="-122"/>
              </a:endParaRPr>
            </a:p>
          </p:txBody>
        </p:sp>
        <p:sp>
          <p:nvSpPr>
            <p:cNvPr id="51232" name="Rectangle 32"/>
            <p:cNvSpPr>
              <a:spLocks noChangeArrowheads="1"/>
            </p:cNvSpPr>
            <p:nvPr/>
          </p:nvSpPr>
          <p:spPr bwMode="auto">
            <a:xfrm>
              <a:off x="2515" y="2040"/>
              <a:ext cx="1305" cy="1739"/>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33" name="Text Box 33"/>
            <p:cNvSpPr txBox="1">
              <a:spLocks noChangeArrowheads="1"/>
            </p:cNvSpPr>
            <p:nvPr/>
          </p:nvSpPr>
          <p:spPr bwMode="auto">
            <a:xfrm>
              <a:off x="2562" y="2087"/>
              <a:ext cx="1258" cy="1386"/>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内容：</a:t>
              </a:r>
            </a:p>
            <a:p>
              <a:pPr>
                <a:spcBef>
                  <a:spcPct val="50000"/>
                </a:spcBef>
              </a:pPr>
              <a:r>
                <a:rPr kumimoji="1" lang="zh-CN" altLang="en-US" sz="1600" b="1">
                  <a:latin typeface="楷体_GB2312" pitchFamily="49" charset="-122"/>
                  <a:ea typeface="楷体_GB2312" pitchFamily="49" charset="-122"/>
                </a:rPr>
                <a:t>获得远程权限</a:t>
              </a:r>
            </a:p>
            <a:p>
              <a:pPr>
                <a:spcBef>
                  <a:spcPct val="50000"/>
                </a:spcBef>
              </a:pPr>
              <a:r>
                <a:rPr kumimoji="1" lang="zh-CN" altLang="en-US" sz="1600" b="1">
                  <a:latin typeface="楷体_GB2312" pitchFamily="49" charset="-122"/>
                  <a:ea typeface="楷体_GB2312" pitchFamily="49" charset="-122"/>
                </a:rPr>
                <a:t>进入远程系统</a:t>
              </a:r>
            </a:p>
            <a:p>
              <a:pPr>
                <a:spcBef>
                  <a:spcPct val="50000"/>
                </a:spcBef>
              </a:pPr>
              <a:r>
                <a:rPr kumimoji="1" lang="zh-CN" altLang="en-US" sz="1600" b="1">
                  <a:latin typeface="楷体_GB2312" pitchFamily="49" charset="-122"/>
                  <a:ea typeface="楷体_GB2312" pitchFamily="49" charset="-122"/>
                </a:rPr>
                <a:t>提升本地权限</a:t>
              </a:r>
            </a:p>
            <a:p>
              <a:pPr>
                <a:spcBef>
                  <a:spcPct val="50000"/>
                </a:spcBef>
              </a:pPr>
              <a:r>
                <a:rPr kumimoji="1" lang="zh-CN" altLang="en-US" sz="1600" b="1">
                  <a:latin typeface="楷体_GB2312" pitchFamily="49" charset="-122"/>
                  <a:ea typeface="楷体_GB2312" pitchFamily="49" charset="-122"/>
                </a:rPr>
                <a:t>进一步扩展权限</a:t>
              </a:r>
            </a:p>
            <a:p>
              <a:pPr>
                <a:spcBef>
                  <a:spcPct val="50000"/>
                </a:spcBef>
              </a:pPr>
              <a:r>
                <a:rPr kumimoji="1" lang="zh-CN" altLang="en-US" sz="1600" b="1">
                  <a:latin typeface="楷体_GB2312" pitchFamily="49" charset="-122"/>
                  <a:ea typeface="楷体_GB2312" pitchFamily="49" charset="-122"/>
                </a:rPr>
                <a:t>进行实质性操作</a:t>
              </a:r>
            </a:p>
          </p:txBody>
        </p:sp>
        <p:sp>
          <p:nvSpPr>
            <p:cNvPr id="51234" name="Rectangle 34"/>
            <p:cNvSpPr>
              <a:spLocks noChangeArrowheads="1"/>
            </p:cNvSpPr>
            <p:nvPr/>
          </p:nvSpPr>
          <p:spPr bwMode="auto">
            <a:xfrm>
              <a:off x="2515" y="1335"/>
              <a:ext cx="1305" cy="705"/>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35" name="Text Box 35"/>
            <p:cNvSpPr txBox="1">
              <a:spLocks noChangeArrowheads="1"/>
            </p:cNvSpPr>
            <p:nvPr/>
          </p:nvSpPr>
          <p:spPr bwMode="auto">
            <a:xfrm>
              <a:off x="2562" y="1382"/>
              <a:ext cx="1258" cy="616"/>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目的：</a:t>
              </a:r>
            </a:p>
            <a:p>
              <a:pPr>
                <a:spcBef>
                  <a:spcPct val="50000"/>
                </a:spcBef>
              </a:pPr>
              <a:r>
                <a:rPr lang="zh-CN" altLang="en-US" sz="1600" b="1">
                  <a:latin typeface="楷体_GB2312" pitchFamily="49" charset="-122"/>
                  <a:ea typeface="楷体_GB2312" pitchFamily="49" charset="-122"/>
                </a:rPr>
                <a:t>实施</a:t>
              </a:r>
              <a:r>
                <a:rPr kumimoji="1" lang="zh-CN" altLang="en-US" sz="1600" b="1" smtClean="0">
                  <a:latin typeface="楷体_GB2312" pitchFamily="49" charset="-122"/>
                  <a:ea typeface="楷体_GB2312" pitchFamily="49" charset="-122"/>
                </a:rPr>
                <a:t>攻击</a:t>
              </a:r>
              <a:r>
                <a:rPr kumimoji="1" lang="zh-CN" altLang="en-US" sz="1600" b="1">
                  <a:latin typeface="楷体_GB2312" pitchFamily="49" charset="-122"/>
                  <a:ea typeface="楷体_GB2312" pitchFamily="49" charset="-122"/>
                </a:rPr>
                <a:t>，获得</a:t>
              </a:r>
              <a:r>
                <a:rPr kumimoji="1" lang="zh-CN" altLang="en-US" sz="1600" b="1" smtClean="0">
                  <a:latin typeface="楷体_GB2312" pitchFamily="49" charset="-122"/>
                  <a:ea typeface="楷体_GB2312" pitchFamily="49" charset="-122"/>
                </a:rPr>
                <a:t>系统一定</a:t>
              </a:r>
              <a:r>
                <a:rPr kumimoji="1" lang="zh-CN" altLang="en-US" sz="1600" b="1">
                  <a:latin typeface="楷体_GB2312" pitchFamily="49" charset="-122"/>
                  <a:ea typeface="楷体_GB2312" pitchFamily="49" charset="-122"/>
                </a:rPr>
                <a:t>权限</a:t>
              </a:r>
            </a:p>
          </p:txBody>
        </p:sp>
      </p:grpSp>
      <p:sp>
        <p:nvSpPr>
          <p:cNvPr id="51236" name="AutoShape 36"/>
          <p:cNvSpPr>
            <a:spLocks noChangeArrowheads="1"/>
          </p:cNvSpPr>
          <p:nvPr/>
        </p:nvSpPr>
        <p:spPr bwMode="auto">
          <a:xfrm>
            <a:off x="2758877" y="3835400"/>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6699"/>
              </a:solidFill>
            </a:endParaRPr>
          </a:p>
        </p:txBody>
      </p:sp>
      <p:grpSp>
        <p:nvGrpSpPr>
          <p:cNvPr id="51247" name="Group 47"/>
          <p:cNvGrpSpPr>
            <a:grpSpLocks/>
          </p:cNvGrpSpPr>
          <p:nvPr/>
        </p:nvGrpSpPr>
        <p:grpSpPr bwMode="auto">
          <a:xfrm>
            <a:off x="6549829" y="1447800"/>
            <a:ext cx="2165350" cy="4551363"/>
            <a:chOff x="4391" y="912"/>
            <a:chExt cx="1364" cy="2867"/>
          </a:xfrm>
        </p:grpSpPr>
        <p:sp>
          <p:nvSpPr>
            <p:cNvPr id="51241" name="Rectangle 41"/>
            <p:cNvSpPr>
              <a:spLocks noChangeArrowheads="1"/>
            </p:cNvSpPr>
            <p:nvPr/>
          </p:nvSpPr>
          <p:spPr bwMode="auto">
            <a:xfrm>
              <a:off x="4425" y="1335"/>
              <a:ext cx="1305" cy="705"/>
            </a:xfrm>
            <a:prstGeom prst="rect">
              <a:avLst/>
            </a:prstGeom>
            <a:solidFill>
              <a:schemeClr val="accent4">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51246" name="Group 46"/>
            <p:cNvGrpSpPr>
              <a:grpSpLocks/>
            </p:cNvGrpSpPr>
            <p:nvPr/>
          </p:nvGrpSpPr>
          <p:grpSpPr bwMode="auto">
            <a:xfrm>
              <a:off x="4391" y="912"/>
              <a:ext cx="1364" cy="2867"/>
              <a:chOff x="4391" y="912"/>
              <a:chExt cx="1364" cy="2867"/>
            </a:xfrm>
          </p:grpSpPr>
          <p:sp>
            <p:nvSpPr>
              <p:cNvPr id="51238" name="Text Box 38"/>
              <p:cNvSpPr txBox="1">
                <a:spLocks noChangeArrowheads="1"/>
              </p:cNvSpPr>
              <p:nvPr/>
            </p:nvSpPr>
            <p:spPr bwMode="auto">
              <a:xfrm>
                <a:off x="4391" y="912"/>
                <a:ext cx="13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b="1">
                    <a:latin typeface="Times New Roman" pitchFamily="18" charset="0"/>
                    <a:ea typeface="黑体" pitchFamily="49" charset="-122"/>
                  </a:rPr>
                  <a:t>攻击后</a:t>
                </a:r>
                <a:endParaRPr kumimoji="1" lang="zh-CN" altLang="en-US" sz="2400" b="1">
                  <a:latin typeface="Times New Roman" pitchFamily="18" charset="0"/>
                  <a:ea typeface="黑体" pitchFamily="49" charset="-122"/>
                </a:endParaRPr>
              </a:p>
            </p:txBody>
          </p:sp>
          <p:sp>
            <p:nvSpPr>
              <p:cNvPr id="51239" name="Rectangle 39"/>
              <p:cNvSpPr>
                <a:spLocks noChangeArrowheads="1"/>
              </p:cNvSpPr>
              <p:nvPr/>
            </p:nvSpPr>
            <p:spPr bwMode="auto">
              <a:xfrm>
                <a:off x="4425" y="2040"/>
                <a:ext cx="1305" cy="1739"/>
              </a:xfrm>
              <a:prstGeom prst="rect">
                <a:avLst/>
              </a:prstGeom>
              <a:solidFill>
                <a:schemeClr val="accent4">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40" name="Text Box 40"/>
              <p:cNvSpPr txBox="1">
                <a:spLocks noChangeArrowheads="1"/>
              </p:cNvSpPr>
              <p:nvPr/>
            </p:nvSpPr>
            <p:spPr bwMode="auto">
              <a:xfrm>
                <a:off x="4472" y="2087"/>
                <a:ext cx="1258" cy="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内容：</a:t>
                </a:r>
              </a:p>
              <a:p>
                <a:pPr>
                  <a:spcBef>
                    <a:spcPct val="50000"/>
                  </a:spcBef>
                </a:pPr>
                <a:r>
                  <a:rPr kumimoji="1" lang="zh-CN" altLang="en-US" sz="1600" b="1">
                    <a:latin typeface="楷体_GB2312" pitchFamily="49" charset="-122"/>
                    <a:ea typeface="楷体_GB2312" pitchFamily="49" charset="-122"/>
                  </a:rPr>
                  <a:t>植入后门木马</a:t>
                </a:r>
              </a:p>
              <a:p>
                <a:pPr>
                  <a:spcBef>
                    <a:spcPct val="50000"/>
                  </a:spcBef>
                </a:pPr>
                <a:r>
                  <a:rPr kumimoji="1" lang="zh-CN" altLang="en-US" sz="1600" b="1">
                    <a:latin typeface="楷体_GB2312" pitchFamily="49" charset="-122"/>
                    <a:ea typeface="楷体_GB2312" pitchFamily="49" charset="-122"/>
                  </a:rPr>
                  <a:t>删除日志</a:t>
                </a:r>
              </a:p>
              <a:p>
                <a:pPr>
                  <a:spcBef>
                    <a:spcPct val="50000"/>
                  </a:spcBef>
                </a:pPr>
                <a:r>
                  <a:rPr kumimoji="1" lang="zh-CN" altLang="en-US" sz="1600" b="1">
                    <a:latin typeface="楷体_GB2312" pitchFamily="49" charset="-122"/>
                    <a:ea typeface="楷体_GB2312" pitchFamily="49" charset="-122"/>
                  </a:rPr>
                  <a:t>修补明显的漏洞</a:t>
                </a:r>
              </a:p>
              <a:p>
                <a:pPr>
                  <a:spcBef>
                    <a:spcPct val="50000"/>
                  </a:spcBef>
                </a:pPr>
                <a:r>
                  <a:rPr kumimoji="1" lang="zh-CN" altLang="en-US" sz="1600" b="1">
                    <a:latin typeface="楷体_GB2312" pitchFamily="49" charset="-122"/>
                    <a:ea typeface="楷体_GB2312" pitchFamily="49" charset="-122"/>
                  </a:rPr>
                  <a:t>进一步渗透扩展</a:t>
                </a:r>
              </a:p>
            </p:txBody>
          </p:sp>
          <p:sp>
            <p:nvSpPr>
              <p:cNvPr id="51242" name="Text Box 42"/>
              <p:cNvSpPr txBox="1">
                <a:spLocks noChangeArrowheads="1"/>
              </p:cNvSpPr>
              <p:nvPr/>
            </p:nvSpPr>
            <p:spPr bwMode="auto">
              <a:xfrm>
                <a:off x="4472" y="1382"/>
                <a:ext cx="1258" cy="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目的：</a:t>
                </a:r>
              </a:p>
              <a:p>
                <a:pPr>
                  <a:spcBef>
                    <a:spcPct val="50000"/>
                  </a:spcBef>
                </a:pPr>
                <a:r>
                  <a:rPr kumimoji="1" lang="zh-CN" altLang="en-US" sz="1600" b="1">
                    <a:latin typeface="楷体_GB2312" pitchFamily="49" charset="-122"/>
                    <a:ea typeface="楷体_GB2312" pitchFamily="49" charset="-122"/>
                  </a:rPr>
                  <a:t>消除痕迹，长期维持</a:t>
                </a:r>
                <a:r>
                  <a:rPr kumimoji="1" lang="zh-CN" altLang="en-US" sz="1600" b="1" smtClean="0">
                    <a:latin typeface="楷体_GB2312" pitchFamily="49" charset="-122"/>
                    <a:ea typeface="楷体_GB2312" pitchFamily="49" charset="-122"/>
                  </a:rPr>
                  <a:t>一定权限</a:t>
                </a:r>
                <a:endParaRPr kumimoji="1" lang="zh-CN" altLang="en-US" sz="1600" b="1">
                  <a:latin typeface="楷体_GB2312" pitchFamily="49" charset="-122"/>
                  <a:ea typeface="楷体_GB2312" pitchFamily="49" charset="-122"/>
                </a:endParaRPr>
              </a:p>
            </p:txBody>
          </p:sp>
        </p:grpSp>
      </p:grpSp>
      <p:sp>
        <p:nvSpPr>
          <p:cNvPr id="51243" name="AutoShape 43"/>
          <p:cNvSpPr>
            <a:spLocks noChangeArrowheads="1"/>
          </p:cNvSpPr>
          <p:nvPr/>
        </p:nvSpPr>
        <p:spPr bwMode="auto">
          <a:xfrm>
            <a:off x="5791002" y="3835400"/>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lgn="ctr">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圆角矩形标注 3"/>
          <p:cNvSpPr/>
          <p:nvPr/>
        </p:nvSpPr>
        <p:spPr>
          <a:xfrm>
            <a:off x="2526259" y="4413250"/>
            <a:ext cx="1008112" cy="671512"/>
          </a:xfrm>
          <a:prstGeom prst="wedgeRoundRectCallout">
            <a:avLst>
              <a:gd name="adj1" fmla="val -66185"/>
              <a:gd name="adj2" fmla="val -9027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00"/>
                </a:solidFill>
              </a:rPr>
              <a:t>目标导向</a:t>
            </a:r>
            <a:endParaRPr lang="zh-CN" altLang="en-US" sz="2000" dirty="0">
              <a:solidFill>
                <a:srgbClr val="FF0000"/>
              </a:solidFill>
            </a:endParaRPr>
          </a:p>
        </p:txBody>
      </p:sp>
      <p:sp>
        <p:nvSpPr>
          <p:cNvPr id="28" name="圆角矩形标注 27"/>
          <p:cNvSpPr/>
          <p:nvPr/>
        </p:nvSpPr>
        <p:spPr>
          <a:xfrm>
            <a:off x="2430526" y="5694092"/>
            <a:ext cx="1008112" cy="671512"/>
          </a:xfrm>
          <a:prstGeom prst="wedgeRoundRectCallout">
            <a:avLst>
              <a:gd name="adj1" fmla="val -66185"/>
              <a:gd name="adj2" fmla="val -9027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00"/>
                </a:solidFill>
              </a:rPr>
              <a:t>漏洞导向</a:t>
            </a:r>
            <a:endParaRPr lang="zh-CN" altLang="en-US" sz="2000" dirty="0">
              <a:solidFill>
                <a:srgbClr val="FF0000"/>
              </a:solidFill>
            </a:endParaRPr>
          </a:p>
        </p:txBody>
      </p:sp>
    </p:spTree>
    <p:extLst>
      <p:ext uri="{BB962C8B-B14F-4D97-AF65-F5344CB8AC3E}">
        <p14:creationId xmlns:p14="http://schemas.microsoft.com/office/powerpoint/2010/main" val="345440561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51248"/>
                                        </p:tgtEl>
                                        <p:attrNameLst>
                                          <p:attrName>style.visibility</p:attrName>
                                        </p:attrNameLst>
                                      </p:cBhvr>
                                      <p:to>
                                        <p:strVal val="visible"/>
                                      </p:to>
                                    </p:set>
                                    <p:animEffect transition="in" filter="blinds(vertical)">
                                      <p:cBhvr>
                                        <p:cTn id="7" dur="500"/>
                                        <p:tgtEl>
                                          <p:spTgt spid="512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1236"/>
                                        </p:tgtEl>
                                        <p:attrNameLst>
                                          <p:attrName>style.visibility</p:attrName>
                                        </p:attrNameLst>
                                      </p:cBhvr>
                                      <p:to>
                                        <p:strVal val="visible"/>
                                      </p:to>
                                    </p:set>
                                    <p:anim calcmode="lin" valueType="num">
                                      <p:cBhvr additive="base">
                                        <p:cTn id="12" dur="500" fill="hold"/>
                                        <p:tgtEl>
                                          <p:spTgt spid="51236"/>
                                        </p:tgtEl>
                                        <p:attrNameLst>
                                          <p:attrName>ppt_x</p:attrName>
                                        </p:attrNameLst>
                                      </p:cBhvr>
                                      <p:tavLst>
                                        <p:tav tm="0">
                                          <p:val>
                                            <p:strVal val="0-#ppt_w/2"/>
                                          </p:val>
                                        </p:tav>
                                        <p:tav tm="100000">
                                          <p:val>
                                            <p:strVal val="#ppt_x"/>
                                          </p:val>
                                        </p:tav>
                                      </p:tavLst>
                                    </p:anim>
                                    <p:anim calcmode="lin" valueType="num">
                                      <p:cBhvr additive="base">
                                        <p:cTn id="13" dur="500" fill="hold"/>
                                        <p:tgtEl>
                                          <p:spTgt spid="5123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51245"/>
                                        </p:tgtEl>
                                        <p:attrNameLst>
                                          <p:attrName>style.visibility</p:attrName>
                                        </p:attrNameLst>
                                      </p:cBhvr>
                                      <p:to>
                                        <p:strVal val="visible"/>
                                      </p:to>
                                    </p:set>
                                    <p:anim calcmode="lin" valueType="num">
                                      <p:cBhvr additive="base">
                                        <p:cTn id="18" dur="500" fill="hold"/>
                                        <p:tgtEl>
                                          <p:spTgt spid="51245"/>
                                        </p:tgtEl>
                                        <p:attrNameLst>
                                          <p:attrName>ppt_x</p:attrName>
                                        </p:attrNameLst>
                                      </p:cBhvr>
                                      <p:tavLst>
                                        <p:tav tm="0">
                                          <p:val>
                                            <p:strVal val="#ppt_x"/>
                                          </p:val>
                                        </p:tav>
                                        <p:tav tm="100000">
                                          <p:val>
                                            <p:strVal val="#ppt_x"/>
                                          </p:val>
                                        </p:tav>
                                      </p:tavLst>
                                    </p:anim>
                                    <p:anim calcmode="lin" valueType="num">
                                      <p:cBhvr additive="base">
                                        <p:cTn id="19" dur="500" fill="hold"/>
                                        <p:tgtEl>
                                          <p:spTgt spid="51245"/>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1243"/>
                                        </p:tgtEl>
                                        <p:attrNameLst>
                                          <p:attrName>style.visibility</p:attrName>
                                        </p:attrNameLst>
                                      </p:cBhvr>
                                      <p:to>
                                        <p:strVal val="visible"/>
                                      </p:to>
                                    </p:set>
                                    <p:anim calcmode="lin" valueType="num">
                                      <p:cBhvr additive="base">
                                        <p:cTn id="24" dur="500" fill="hold"/>
                                        <p:tgtEl>
                                          <p:spTgt spid="51243"/>
                                        </p:tgtEl>
                                        <p:attrNameLst>
                                          <p:attrName>ppt_x</p:attrName>
                                        </p:attrNameLst>
                                      </p:cBhvr>
                                      <p:tavLst>
                                        <p:tav tm="0">
                                          <p:val>
                                            <p:strVal val="0-#ppt_w/2"/>
                                          </p:val>
                                        </p:tav>
                                        <p:tav tm="100000">
                                          <p:val>
                                            <p:strVal val="#ppt_x"/>
                                          </p:val>
                                        </p:tav>
                                      </p:tavLst>
                                    </p:anim>
                                    <p:anim calcmode="lin" valueType="num">
                                      <p:cBhvr additive="base">
                                        <p:cTn id="25" dur="500" fill="hold"/>
                                        <p:tgtEl>
                                          <p:spTgt spid="5124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51247"/>
                                        </p:tgtEl>
                                        <p:attrNameLst>
                                          <p:attrName>style.visibility</p:attrName>
                                        </p:attrNameLst>
                                      </p:cBhvr>
                                      <p:to>
                                        <p:strVal val="visible"/>
                                      </p:to>
                                    </p:set>
                                    <p:anim calcmode="lin" valueType="num">
                                      <p:cBhvr additive="base">
                                        <p:cTn id="30" dur="500" fill="hold"/>
                                        <p:tgtEl>
                                          <p:spTgt spid="51247"/>
                                        </p:tgtEl>
                                        <p:attrNameLst>
                                          <p:attrName>ppt_x</p:attrName>
                                        </p:attrNameLst>
                                      </p:cBhvr>
                                      <p:tavLst>
                                        <p:tav tm="0">
                                          <p:val>
                                            <p:strVal val="1+#ppt_w/2"/>
                                          </p:val>
                                        </p:tav>
                                        <p:tav tm="100000">
                                          <p:val>
                                            <p:strVal val="#ppt_x"/>
                                          </p:val>
                                        </p:tav>
                                      </p:tavLst>
                                    </p:anim>
                                    <p:anim calcmode="lin" valueType="num">
                                      <p:cBhvr additive="base">
                                        <p:cTn id="31" dur="500" fill="hold"/>
                                        <p:tgtEl>
                                          <p:spTgt spid="5124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6" grpId="0" animBg="1"/>
      <p:bldP spid="51243" grpId="0" animBg="1"/>
      <p:bldP spid="4" grpId="0" animBg="1"/>
      <p:bldP spid="28"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75320"/>
            <a:ext cx="7694613"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US" altLang="zh-CN" smtClean="0"/>
              <a:t>IDS</a:t>
            </a:r>
            <a:r>
              <a:rPr lang="zh-CN" altLang="en-US" smtClean="0"/>
              <a:t>系统原理</a:t>
            </a:r>
            <a:endParaRPr lang="zh-CN" altLang="en-US"/>
          </a:p>
        </p:txBody>
      </p:sp>
    </p:spTree>
    <p:extLst>
      <p:ext uri="{BB962C8B-B14F-4D97-AF65-F5344CB8AC3E}">
        <p14:creationId xmlns:p14="http://schemas.microsoft.com/office/powerpoint/2010/main" val="2321139877"/>
      </p:ext>
    </p:extLst>
  </p:cSld>
  <p:clrMapOvr>
    <a:masterClrMapping/>
  </p:clrMapOvr>
  <p:transition spd="slow">
    <p:pull/>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r>
              <a:rPr lang="zh-CN" altLang="en-US" smtClean="0"/>
              <a:t>入侵检测系统包括三个功能部件</a:t>
            </a:r>
          </a:p>
          <a:p>
            <a:pPr lvl="1"/>
            <a:r>
              <a:rPr lang="zh-CN" altLang="en-US" smtClean="0"/>
              <a:t>信息收集</a:t>
            </a:r>
          </a:p>
          <a:p>
            <a:pPr lvl="1"/>
            <a:r>
              <a:rPr lang="zh-CN" altLang="en-US" smtClean="0"/>
              <a:t>信息分析</a:t>
            </a:r>
          </a:p>
          <a:p>
            <a:pPr lvl="1"/>
            <a:r>
              <a:rPr lang="zh-CN" altLang="en-US" smtClean="0"/>
              <a:t>结果处理</a:t>
            </a:r>
            <a:endParaRPr lang="zh-CN" altLang="en-US"/>
          </a:p>
        </p:txBody>
      </p:sp>
      <p:sp>
        <p:nvSpPr>
          <p:cNvPr id="102402" name="Rectangle 2"/>
          <p:cNvSpPr>
            <a:spLocks noGrp="1" noChangeArrowheads="1"/>
          </p:cNvSpPr>
          <p:nvPr>
            <p:ph type="title"/>
          </p:nvPr>
        </p:nvSpPr>
        <p:spPr/>
        <p:txBody>
          <a:bodyPr/>
          <a:lstStyle/>
          <a:p>
            <a:r>
              <a:rPr lang="en-US" altLang="zh-CN" smtClean="0"/>
              <a:t>IDS</a:t>
            </a:r>
            <a:r>
              <a:rPr lang="zh-CN" altLang="en-US" smtClean="0"/>
              <a:t>基本结构</a:t>
            </a:r>
            <a:endParaRPr lang="zh-CN" altLang="en-US"/>
          </a:p>
        </p:txBody>
      </p:sp>
    </p:spTree>
    <p:extLst>
      <p:ext uri="{BB962C8B-B14F-4D97-AF65-F5344CB8AC3E}">
        <p14:creationId xmlns:p14="http://schemas.microsoft.com/office/powerpoint/2010/main" val="813305680"/>
      </p:ext>
    </p:extLst>
  </p:cSld>
  <p:clrMapOvr>
    <a:masterClrMapping/>
  </p:clrMapOvr>
  <p:transition spd="slow">
    <p:pull/>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r>
              <a:rPr lang="zh-CN" altLang="en-US" smtClean="0"/>
              <a:t>系统或网络的日志文件</a:t>
            </a:r>
          </a:p>
          <a:p>
            <a:r>
              <a:rPr lang="zh-CN" altLang="en-US" smtClean="0"/>
              <a:t>网络流量</a:t>
            </a:r>
          </a:p>
          <a:p>
            <a:r>
              <a:rPr lang="zh-CN" altLang="en-US" smtClean="0"/>
              <a:t>系统目录和文件的异常变化</a:t>
            </a:r>
          </a:p>
          <a:p>
            <a:r>
              <a:rPr lang="zh-CN" altLang="en-US" smtClean="0"/>
              <a:t>程序执行中的异常行为</a:t>
            </a:r>
            <a:endParaRPr lang="zh-CN" altLang="en-US"/>
          </a:p>
        </p:txBody>
      </p:sp>
      <p:sp>
        <p:nvSpPr>
          <p:cNvPr id="104450" name="Rectangle 2"/>
          <p:cNvSpPr>
            <a:spLocks noGrp="1" noChangeArrowheads="1"/>
          </p:cNvSpPr>
          <p:nvPr>
            <p:ph type="title"/>
          </p:nvPr>
        </p:nvSpPr>
        <p:spPr/>
        <p:txBody>
          <a:bodyPr/>
          <a:lstStyle/>
          <a:p>
            <a:r>
              <a:rPr lang="zh-CN" altLang="en-US" smtClean="0"/>
              <a:t>信息收集的来源</a:t>
            </a:r>
            <a:endParaRPr lang="zh-CN" altLang="en-US"/>
          </a:p>
        </p:txBody>
      </p:sp>
    </p:spTree>
    <p:extLst>
      <p:ext uri="{BB962C8B-B14F-4D97-AF65-F5344CB8AC3E}">
        <p14:creationId xmlns:p14="http://schemas.microsoft.com/office/powerpoint/2010/main" val="1104278925"/>
      </p:ext>
    </p:extLst>
  </p:cSld>
  <p:clrMapOvr>
    <a:masterClrMapping/>
  </p:clrMapOvr>
  <p:transition spd="slow">
    <p:pull/>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r>
              <a:rPr lang="en-US" altLang="zh-CN" smtClean="0"/>
              <a:t> </a:t>
            </a:r>
            <a:r>
              <a:rPr lang="zh-CN" altLang="en-US"/>
              <a:t>误用检测（模式匹配）</a:t>
            </a:r>
            <a:endParaRPr lang="zh-CN" altLang="en-US" smtClean="0"/>
          </a:p>
          <a:p>
            <a:r>
              <a:rPr lang="zh-CN" altLang="en-US" smtClean="0"/>
              <a:t> 统计分析（异常检测）</a:t>
            </a:r>
          </a:p>
          <a:p>
            <a:r>
              <a:rPr lang="zh-CN" altLang="en-US" smtClean="0"/>
              <a:t> 完整性分析</a:t>
            </a:r>
          </a:p>
          <a:p>
            <a:endParaRPr lang="en-US" altLang="zh-CN" dirty="0"/>
          </a:p>
        </p:txBody>
      </p:sp>
      <p:sp>
        <p:nvSpPr>
          <p:cNvPr id="107522" name="Rectangle 2"/>
          <p:cNvSpPr>
            <a:spLocks noGrp="1" noChangeArrowheads="1"/>
          </p:cNvSpPr>
          <p:nvPr>
            <p:ph type="title"/>
          </p:nvPr>
        </p:nvSpPr>
        <p:spPr/>
        <p:txBody>
          <a:bodyPr/>
          <a:lstStyle/>
          <a:p>
            <a:r>
              <a:rPr lang="zh-CN" altLang="en-US" smtClean="0"/>
              <a:t>信息分析</a:t>
            </a:r>
            <a:r>
              <a:rPr lang="zh-CN" altLang="en-US"/>
              <a:t>方法</a:t>
            </a:r>
          </a:p>
        </p:txBody>
      </p:sp>
    </p:spTree>
    <p:extLst>
      <p:ext uri="{BB962C8B-B14F-4D97-AF65-F5344CB8AC3E}">
        <p14:creationId xmlns:p14="http://schemas.microsoft.com/office/powerpoint/2010/main" val="474052400"/>
      </p:ext>
    </p:extLst>
  </p:cSld>
  <p:clrMapOvr>
    <a:masterClrMapping/>
  </p:clrMapOvr>
  <p:transition spd="slow">
    <p:pull/>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1027"/>
          <p:cNvSpPr>
            <a:spLocks noGrp="1" noChangeArrowheads="1"/>
          </p:cNvSpPr>
          <p:nvPr>
            <p:ph idx="1"/>
          </p:nvPr>
        </p:nvSpPr>
        <p:spPr/>
        <p:txBody>
          <a:bodyPr/>
          <a:lstStyle/>
          <a:p>
            <a:r>
              <a:rPr lang="zh-CN" altLang="en-US" smtClean="0"/>
              <a:t>误报</a:t>
            </a:r>
            <a:r>
              <a:rPr lang="en-US" altLang="zh-CN" smtClean="0"/>
              <a:t>(false positive)</a:t>
            </a:r>
            <a:r>
              <a:rPr lang="zh-CN" altLang="en-US" smtClean="0"/>
              <a:t>：</a:t>
            </a:r>
            <a:endParaRPr lang="en-US" altLang="zh-CN" smtClean="0"/>
          </a:p>
          <a:p>
            <a:pPr lvl="1"/>
            <a:r>
              <a:rPr lang="zh-CN" altLang="en-US" smtClean="0"/>
              <a:t>错误将正（异）常活动定义为入侵</a:t>
            </a:r>
          </a:p>
          <a:p>
            <a:r>
              <a:rPr lang="zh-CN" altLang="en-US" smtClean="0"/>
              <a:t>漏报</a:t>
            </a:r>
            <a:r>
              <a:rPr lang="en-US" altLang="zh-CN" smtClean="0"/>
              <a:t>(false negative)</a:t>
            </a:r>
            <a:r>
              <a:rPr lang="zh-CN" altLang="en-US" smtClean="0"/>
              <a:t>：</a:t>
            </a:r>
            <a:endParaRPr lang="en-US" altLang="zh-CN" smtClean="0"/>
          </a:p>
          <a:p>
            <a:pPr lvl="1"/>
            <a:r>
              <a:rPr lang="zh-CN" altLang="en-US" smtClean="0"/>
              <a:t>未能检测出入侵行为</a:t>
            </a:r>
            <a:endParaRPr lang="zh-CN" altLang="en-US"/>
          </a:p>
        </p:txBody>
      </p:sp>
      <p:sp>
        <p:nvSpPr>
          <p:cNvPr id="277506" name="Rectangle 1026"/>
          <p:cNvSpPr>
            <a:spLocks noGrp="1" noChangeArrowheads="1"/>
          </p:cNvSpPr>
          <p:nvPr>
            <p:ph type="title"/>
          </p:nvPr>
        </p:nvSpPr>
        <p:spPr/>
        <p:txBody>
          <a:bodyPr/>
          <a:lstStyle/>
          <a:p>
            <a:r>
              <a:rPr lang="zh-CN" altLang="en-US" smtClean="0"/>
              <a:t>入侵检测性能关键参数</a:t>
            </a:r>
            <a:endParaRPr lang="zh-CN" altLang="en-US"/>
          </a:p>
        </p:txBody>
      </p:sp>
      <p:sp>
        <p:nvSpPr>
          <p:cNvPr id="5" name="灯片编号占位符 5"/>
          <p:cNvSpPr>
            <a:spLocks noGrp="1"/>
          </p:cNvSpPr>
          <p:nvPr>
            <p:ph type="sldNum" sz="quarter" idx="4294967295"/>
          </p:nvPr>
        </p:nvSpPr>
        <p:spPr/>
        <p:txBody>
          <a:bodyPr/>
          <a:lstStyle/>
          <a:p>
            <a:fld id="{C984D5C8-C95D-45B4-9031-C63D2C97D408}" type="slidenum">
              <a:rPr lang="en-US" altLang="zh-CN" smtClean="0"/>
              <a:pPr/>
              <a:t>244</a:t>
            </a:fld>
            <a:endParaRPr lang="en-US" altLang="zh-CN"/>
          </a:p>
        </p:txBody>
      </p:sp>
    </p:spTree>
    <p:extLst>
      <p:ext uri="{BB962C8B-B14F-4D97-AF65-F5344CB8AC3E}">
        <p14:creationId xmlns:p14="http://schemas.microsoft.com/office/powerpoint/2010/main" val="2904007615"/>
      </p:ext>
    </p:extLst>
  </p:cSld>
  <p:clrMapOvr>
    <a:masterClrMapping/>
  </p:clrMapOvr>
  <p:transition spd="slow">
    <p:pull/>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p:txBody>
          <a:bodyPr>
            <a:normAutofit fontScale="92500"/>
          </a:bodyPr>
          <a:lstStyle/>
          <a:p>
            <a:r>
              <a:rPr lang="zh-CN" altLang="en-US"/>
              <a:t>误用检测模型（</a:t>
            </a:r>
            <a:r>
              <a:rPr lang="en-US" altLang="zh-CN"/>
              <a:t>Misuse </a:t>
            </a:r>
            <a:r>
              <a:rPr lang="en-US" altLang="zh-CN" smtClean="0"/>
              <a:t>Detection</a:t>
            </a:r>
            <a:r>
              <a:rPr lang="zh-CN" altLang="en-US" smtClean="0"/>
              <a:t>）</a:t>
            </a:r>
            <a:r>
              <a:rPr lang="zh-CN" altLang="en-US"/>
              <a:t>：</a:t>
            </a:r>
            <a:endParaRPr lang="en-US" altLang="zh-CN"/>
          </a:p>
          <a:p>
            <a:pPr lvl="1"/>
            <a:r>
              <a:rPr lang="zh-CN" altLang="en-US"/>
              <a:t>收集非正常操作的行为特征，建立（入侵或攻击）特征</a:t>
            </a:r>
            <a:r>
              <a:rPr lang="zh-CN" altLang="en-US" smtClean="0"/>
              <a:t>库（</a:t>
            </a:r>
            <a:r>
              <a:rPr lang="zh-CN" altLang="en-US" smtClean="0">
                <a:solidFill>
                  <a:srgbClr val="FF0000"/>
                </a:solidFill>
              </a:rPr>
              <a:t>误用</a:t>
            </a:r>
            <a:r>
              <a:rPr lang="zh-CN" altLang="en-US">
                <a:solidFill>
                  <a:srgbClr val="FF0000"/>
                </a:solidFill>
              </a:rPr>
              <a:t>模式</a:t>
            </a:r>
            <a:r>
              <a:rPr lang="zh-CN" altLang="en-US" smtClean="0">
                <a:solidFill>
                  <a:srgbClr val="FF0000"/>
                </a:solidFill>
              </a:rPr>
              <a:t>数据库</a:t>
            </a:r>
            <a:r>
              <a:rPr lang="zh-CN" altLang="en-US"/>
              <a:t>）</a:t>
            </a:r>
            <a:endParaRPr lang="en-US" altLang="zh-CN"/>
          </a:p>
          <a:p>
            <a:pPr lvl="1"/>
            <a:r>
              <a:rPr lang="zh-CN" altLang="en-US"/>
              <a:t>监测用户或系统行为与特征库中记录</a:t>
            </a:r>
            <a:r>
              <a:rPr lang="zh-CN" altLang="en-US" smtClean="0"/>
              <a:t>匹配（指纹识别，从而发现违背安全策略的行为</a:t>
            </a:r>
          </a:p>
          <a:p>
            <a:r>
              <a:rPr lang="zh-CN" altLang="en-US" smtClean="0"/>
              <a:t>一般来讲</a:t>
            </a:r>
            <a:r>
              <a:rPr lang="zh-CN" altLang="en-US" dirty="0" smtClean="0"/>
              <a:t>，一种攻击模式可以用一个过程（如执行一条指令）或一个输出（如获得权限）来表示。</a:t>
            </a:r>
            <a:endParaRPr lang="en-US" altLang="zh-CN" dirty="0" smtClean="0"/>
          </a:p>
          <a:p>
            <a:pPr lvl="1"/>
            <a:r>
              <a:rPr lang="zh-CN" altLang="en-US" dirty="0" smtClean="0"/>
              <a:t>该过程可以很简单（如通过字符串匹配以寻找一个简单的条目或指令），</a:t>
            </a:r>
            <a:endParaRPr lang="en-US" altLang="zh-CN" dirty="0" smtClean="0"/>
          </a:p>
          <a:p>
            <a:pPr lvl="1"/>
            <a:r>
              <a:rPr lang="zh-CN" altLang="en-US" dirty="0" smtClean="0"/>
              <a:t>也可以很复杂（如利用正规的数学表达式来表示安全状态的变化）</a:t>
            </a:r>
            <a:endParaRPr lang="zh-CN" altLang="en-US" dirty="0"/>
          </a:p>
        </p:txBody>
      </p:sp>
      <p:sp>
        <p:nvSpPr>
          <p:cNvPr id="108546" name="Rectangle 2"/>
          <p:cNvSpPr>
            <a:spLocks noGrp="1" noChangeArrowheads="1"/>
          </p:cNvSpPr>
          <p:nvPr>
            <p:ph type="title"/>
          </p:nvPr>
        </p:nvSpPr>
        <p:spPr/>
        <p:txBody>
          <a:bodyPr/>
          <a:lstStyle/>
          <a:p>
            <a:r>
              <a:rPr lang="zh-CN" altLang="en-US" smtClean="0"/>
              <a:t>模式匹配</a:t>
            </a:r>
            <a:endParaRPr lang="zh-CN" altLang="en-US"/>
          </a:p>
        </p:txBody>
      </p:sp>
    </p:spTree>
    <p:extLst>
      <p:ext uri="{BB962C8B-B14F-4D97-AF65-F5344CB8AC3E}">
        <p14:creationId xmlns:p14="http://schemas.microsoft.com/office/powerpoint/2010/main" val="1191183112"/>
      </p:ext>
    </p:extLst>
  </p:cSld>
  <p:clrMapOvr>
    <a:masterClrMapping/>
  </p:clrMapOvr>
  <p:transition spd="slow">
    <p:pull/>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2052"/>
          <p:cNvSpPr txBox="1">
            <a:spLocks noChangeArrowheads="1"/>
          </p:cNvSpPr>
          <p:nvPr/>
        </p:nvSpPr>
        <p:spPr bwMode="auto">
          <a:xfrm>
            <a:off x="1219200" y="990600"/>
            <a:ext cx="5791200" cy="701675"/>
          </a:xfrm>
          <a:prstGeom prst="rect">
            <a:avLst/>
          </a:prstGeom>
          <a:noFill/>
          <a:ln w="9525">
            <a:noFill/>
            <a:miter lim="800000"/>
            <a:headEnd/>
            <a:tailEnd/>
          </a:ln>
          <a:effectLst/>
        </p:spPr>
        <p:txBody>
          <a:bodyPr>
            <a:spAutoFit/>
          </a:bodyPr>
          <a:lstStyle/>
          <a:p>
            <a:pPr marL="457200" indent="-457200" algn="just">
              <a:spcBef>
                <a:spcPct val="50000"/>
              </a:spcBef>
            </a:pPr>
            <a:r>
              <a:rPr lang="zh-CN" altLang="en-US" sz="4000">
                <a:solidFill>
                  <a:srgbClr val="0000FF"/>
                </a:solidFill>
                <a:ea typeface="宋体" pitchFamily="2" charset="-122"/>
              </a:rPr>
              <a:t>误用检测模型</a:t>
            </a:r>
            <a:endParaRPr lang="zh-CN" altLang="en-US" sz="2400" b="0">
              <a:latin typeface="宋体" pitchFamily="2" charset="-122"/>
              <a:ea typeface="宋体" pitchFamily="2" charset="-122"/>
            </a:endParaRPr>
          </a:p>
        </p:txBody>
      </p:sp>
      <p:graphicFrame>
        <p:nvGraphicFramePr>
          <p:cNvPr id="583680" name="Object 3072"/>
          <p:cNvGraphicFramePr>
            <a:graphicFrameLocks noChangeAspect="1"/>
          </p:cNvGraphicFramePr>
          <p:nvPr/>
        </p:nvGraphicFramePr>
        <p:xfrm>
          <a:off x="1143000" y="2133600"/>
          <a:ext cx="6705600" cy="3960813"/>
        </p:xfrm>
        <a:graphic>
          <a:graphicData uri="http://schemas.openxmlformats.org/presentationml/2006/ole">
            <mc:AlternateContent xmlns:mc="http://schemas.openxmlformats.org/markup-compatibility/2006">
              <mc:Choice xmlns:v="urn:schemas-microsoft-com:vml" Requires="v">
                <p:oleObj spid="_x0000_s19483" name="位图图像" r:id="rId4" imgW="4546834" imgH="2686188" progId="PBrush">
                  <p:embed/>
                </p:oleObj>
              </mc:Choice>
              <mc:Fallback>
                <p:oleObj name="位图图像" r:id="rId4" imgW="4546834" imgH="2686188" progId="PBrush">
                  <p:embed/>
                  <p:pic>
                    <p:nvPicPr>
                      <p:cNvPr id="583680" name="Object 30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133600"/>
                        <a:ext cx="67056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047043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normAutofit/>
          </a:bodyPr>
          <a:lstStyle/>
          <a:p>
            <a:r>
              <a:rPr lang="zh-CN" altLang="en-US"/>
              <a:t>异常检测模型（</a:t>
            </a:r>
            <a:r>
              <a:rPr lang="en-US" altLang="zh-CN"/>
              <a:t>Anomaly Detection </a:t>
            </a:r>
            <a:r>
              <a:rPr lang="zh-CN" altLang="en-US" smtClean="0"/>
              <a:t>）</a:t>
            </a:r>
            <a:r>
              <a:rPr lang="zh-CN" altLang="en-US"/>
              <a:t>：</a:t>
            </a:r>
            <a:endParaRPr lang="en-US" altLang="zh-CN"/>
          </a:p>
          <a:p>
            <a:pPr lvl="1"/>
            <a:r>
              <a:rPr lang="zh-CN" altLang="en-US"/>
              <a:t>给系统对象（如用户、文件、目录和设备等）</a:t>
            </a:r>
            <a:r>
              <a:rPr lang="zh-CN" altLang="en-US" b="1">
                <a:solidFill>
                  <a:srgbClr val="FF0000"/>
                </a:solidFill>
              </a:rPr>
              <a:t>创建统计</a:t>
            </a:r>
            <a:r>
              <a:rPr lang="zh-CN" altLang="en-US" b="1" smtClean="0">
                <a:solidFill>
                  <a:srgbClr val="FF0000"/>
                </a:solidFill>
              </a:rPr>
              <a:t>描述，</a:t>
            </a:r>
            <a:r>
              <a:rPr lang="zh-CN" altLang="en-US" smtClean="0"/>
              <a:t>统计</a:t>
            </a:r>
            <a:r>
              <a:rPr lang="zh-CN" altLang="en-US"/>
              <a:t>正常操作应具有特征（用户轮廓</a:t>
            </a:r>
            <a:r>
              <a:rPr lang="zh-CN" altLang="en-US" smtClean="0"/>
              <a:t>）。</a:t>
            </a:r>
            <a:endParaRPr lang="en-US" altLang="zh-CN" smtClean="0"/>
          </a:p>
          <a:p>
            <a:pPr lvl="2"/>
            <a:r>
              <a:rPr lang="zh-CN" altLang="en-US" smtClean="0"/>
              <a:t>定时采样</a:t>
            </a:r>
            <a:r>
              <a:rPr lang="zh-CN" altLang="en-US"/>
              <a:t>系统正常使用时的一些测量属性</a:t>
            </a:r>
            <a:r>
              <a:rPr lang="zh-CN" altLang="en-US" smtClean="0"/>
              <a:t>，</a:t>
            </a:r>
            <a:r>
              <a:rPr lang="zh-CN" altLang="en-US"/>
              <a:t>包括会话登录、退出、</a:t>
            </a:r>
            <a:r>
              <a:rPr lang="en-US" altLang="zh-CN"/>
              <a:t>CPU</a:t>
            </a:r>
            <a:r>
              <a:rPr lang="zh-CN" altLang="en-US"/>
              <a:t>和内存占用，硬盘</a:t>
            </a:r>
            <a:r>
              <a:rPr lang="zh-CN" altLang="en-US" smtClean="0"/>
              <a:t>使用，访问</a:t>
            </a:r>
            <a:r>
              <a:rPr lang="zh-CN" altLang="en-US"/>
              <a:t>次数、操作失败次数和延时</a:t>
            </a:r>
            <a:r>
              <a:rPr lang="zh-CN" altLang="en-US" smtClean="0"/>
              <a:t>等</a:t>
            </a:r>
            <a:endParaRPr lang="en-US" altLang="zh-CN"/>
          </a:p>
          <a:p>
            <a:pPr lvl="1"/>
            <a:r>
              <a:rPr lang="zh-CN" altLang="en-US" smtClean="0"/>
              <a:t>统计测量</a:t>
            </a:r>
            <a:r>
              <a:rPr lang="zh-CN" altLang="en-US" dirty="0" smtClean="0"/>
              <a:t>属性的平均值和偏差被用来与网络、系统行为</a:t>
            </a:r>
            <a:r>
              <a:rPr lang="zh-CN" altLang="en-US" smtClean="0"/>
              <a:t>进行比较，用户</a:t>
            </a:r>
            <a:r>
              <a:rPr lang="zh-CN" altLang="en-US"/>
              <a:t>活动与正常行为有重大</a:t>
            </a:r>
            <a:r>
              <a:rPr lang="zh-CN" altLang="en-US" smtClean="0"/>
              <a:t>偏离（</a:t>
            </a:r>
            <a:r>
              <a:rPr lang="zh-CN" altLang="en-US"/>
              <a:t>观察值在正常值范围之外</a:t>
            </a:r>
            <a:r>
              <a:rPr lang="zh-CN" altLang="en-US" smtClean="0"/>
              <a:t>），</a:t>
            </a:r>
            <a:r>
              <a:rPr lang="zh-CN" altLang="en-US"/>
              <a:t>就视为入侵 </a:t>
            </a:r>
            <a:r>
              <a:rPr lang="zh-CN" altLang="en-US" smtClean="0"/>
              <a:t>。</a:t>
            </a:r>
            <a:endParaRPr lang="zh-CN" altLang="en-US" dirty="0"/>
          </a:p>
        </p:txBody>
      </p:sp>
      <p:sp>
        <p:nvSpPr>
          <p:cNvPr id="109570" name="Rectangle 2"/>
          <p:cNvSpPr>
            <a:spLocks noGrp="1" noChangeArrowheads="1"/>
          </p:cNvSpPr>
          <p:nvPr>
            <p:ph type="title"/>
          </p:nvPr>
        </p:nvSpPr>
        <p:spPr/>
        <p:txBody>
          <a:bodyPr/>
          <a:lstStyle/>
          <a:p>
            <a:r>
              <a:rPr lang="zh-CN" altLang="en-US" smtClean="0"/>
              <a:t>统计分析</a:t>
            </a:r>
            <a:endParaRPr lang="zh-CN" altLang="en-US"/>
          </a:p>
        </p:txBody>
      </p:sp>
    </p:spTree>
    <p:extLst>
      <p:ext uri="{BB962C8B-B14F-4D97-AF65-F5344CB8AC3E}">
        <p14:creationId xmlns:p14="http://schemas.microsoft.com/office/powerpoint/2010/main" val="258786134"/>
      </p:ext>
    </p:extLst>
  </p:cSld>
  <p:clrMapOvr>
    <a:masterClrMapping/>
  </p:clrMapOvr>
  <p:transition spd="slow">
    <p:pull/>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异常检测模型</a:t>
            </a:r>
            <a:endParaRPr lang="zh-CN" altLang="en-US"/>
          </a:p>
        </p:txBody>
      </p:sp>
      <p:graphicFrame>
        <p:nvGraphicFramePr>
          <p:cNvPr id="582656" name="Object 2048"/>
          <p:cNvGraphicFramePr>
            <a:graphicFrameLocks noChangeAspect="1"/>
          </p:cNvGraphicFramePr>
          <p:nvPr/>
        </p:nvGraphicFramePr>
        <p:xfrm>
          <a:off x="990600" y="2209800"/>
          <a:ext cx="6705600" cy="4084638"/>
        </p:xfrm>
        <a:graphic>
          <a:graphicData uri="http://schemas.openxmlformats.org/presentationml/2006/ole">
            <mc:AlternateContent xmlns:mc="http://schemas.openxmlformats.org/markup-compatibility/2006">
              <mc:Choice xmlns:v="urn:schemas-microsoft-com:vml" Requires="v">
                <p:oleObj spid="_x0000_s20507" name="位图图像" r:id="rId4" imgW="5035809" imgH="3067208" progId="PBrush">
                  <p:embed/>
                </p:oleObj>
              </mc:Choice>
              <mc:Fallback>
                <p:oleObj name="位图图像" r:id="rId4" imgW="5035809" imgH="3067208" progId="PBrush">
                  <p:embed/>
                  <p:pic>
                    <p:nvPicPr>
                      <p:cNvPr id="582656" name="Object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09800"/>
                        <a:ext cx="6705600"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0821464"/>
      </p:ext>
    </p:extLst>
  </p:cSld>
  <p:clrMapOvr>
    <a:masterClrMapping/>
  </p:clrMapOvr>
  <p:transition spd="slow">
    <p:pull/>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r>
              <a:rPr lang="zh-CN" altLang="en-US" smtClean="0"/>
              <a:t>主要关注某个文件或对象是否被更改</a:t>
            </a:r>
          </a:p>
          <a:p>
            <a:pPr lvl="1"/>
            <a:r>
              <a:rPr lang="zh-CN" altLang="en-US" smtClean="0"/>
              <a:t>常包括文件和目录的内容及属性</a:t>
            </a:r>
          </a:p>
          <a:p>
            <a:r>
              <a:rPr lang="zh-CN" altLang="en-US" smtClean="0"/>
              <a:t>在发现被更改的、被安装木马的应用程序方面特别有效</a:t>
            </a:r>
            <a:endParaRPr lang="en-US" altLang="zh-CN" smtClean="0"/>
          </a:p>
          <a:p>
            <a:r>
              <a:rPr lang="zh-CN" altLang="en-US" smtClean="0"/>
              <a:t>往往</a:t>
            </a:r>
            <a:r>
              <a:rPr lang="zh-CN" altLang="en-US"/>
              <a:t>用于事后分析</a:t>
            </a:r>
          </a:p>
        </p:txBody>
      </p:sp>
      <p:sp>
        <p:nvSpPr>
          <p:cNvPr id="110594" name="Rectangle 2"/>
          <p:cNvSpPr>
            <a:spLocks noGrp="1" noChangeArrowheads="1"/>
          </p:cNvSpPr>
          <p:nvPr>
            <p:ph type="title"/>
          </p:nvPr>
        </p:nvSpPr>
        <p:spPr/>
        <p:txBody>
          <a:bodyPr/>
          <a:lstStyle/>
          <a:p>
            <a:r>
              <a:rPr lang="zh-CN" altLang="en-US" smtClean="0"/>
              <a:t>完整性分析</a:t>
            </a:r>
            <a:endParaRPr lang="zh-CN" altLang="en-US"/>
          </a:p>
        </p:txBody>
      </p:sp>
    </p:spTree>
    <p:extLst>
      <p:ext uri="{BB962C8B-B14F-4D97-AF65-F5344CB8AC3E}">
        <p14:creationId xmlns:p14="http://schemas.microsoft.com/office/powerpoint/2010/main" val="3652377120"/>
      </p:ext>
    </p:extLst>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nchor="b">
            <a:spAutoFit/>
          </a:bodyPr>
          <a:lstStyle/>
          <a:p>
            <a:pPr eaLnBrk="1" hangingPunct="1"/>
            <a:r>
              <a:rPr lang="zh-CN" altLang="en-US" b="0" dirty="0" smtClean="0">
                <a:ea typeface="宋体" panose="02010600030101010101" pitchFamily="2" charset="-122"/>
              </a:rPr>
              <a:t>黑客攻击策略步骤</a:t>
            </a:r>
            <a:endParaRPr lang="zh-CN" altLang="en-US" dirty="0" smtClean="0">
              <a:ea typeface="宋体" panose="02010600030101010101" pitchFamily="2" charset="-122"/>
            </a:endParaRP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285875"/>
            <a:ext cx="8043862"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03152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被动响应</a:t>
            </a:r>
            <a:endParaRPr lang="en-US" altLang="zh-CN" dirty="0" smtClean="0"/>
          </a:p>
          <a:p>
            <a:pPr lvl="1"/>
            <a:r>
              <a:rPr lang="zh-CN" altLang="en-US" dirty="0" smtClean="0"/>
              <a:t>记录安全事件</a:t>
            </a:r>
            <a:endParaRPr lang="en-US" altLang="zh-CN" dirty="0" smtClean="0"/>
          </a:p>
          <a:p>
            <a:pPr lvl="1"/>
            <a:r>
              <a:rPr lang="zh-CN" altLang="en-US" dirty="0" smtClean="0"/>
              <a:t>产生报警信息</a:t>
            </a:r>
            <a:endParaRPr lang="en-US" altLang="zh-CN" dirty="0" smtClean="0"/>
          </a:p>
          <a:p>
            <a:pPr lvl="1"/>
            <a:r>
              <a:rPr lang="zh-CN" altLang="en-US" dirty="0" smtClean="0"/>
              <a:t>记录附件日志</a:t>
            </a:r>
            <a:endParaRPr lang="en-US" altLang="zh-CN" dirty="0" smtClean="0"/>
          </a:p>
          <a:p>
            <a:pPr lvl="1"/>
            <a:r>
              <a:rPr lang="zh-CN" altLang="en-US" dirty="0" smtClean="0"/>
              <a:t>激活附加入侵检测工具</a:t>
            </a:r>
            <a:endParaRPr lang="en-US" altLang="zh-CN" dirty="0" smtClean="0"/>
          </a:p>
          <a:p>
            <a:r>
              <a:rPr lang="zh-CN" altLang="en-US" dirty="0" smtClean="0"/>
              <a:t>温和主动响应</a:t>
            </a:r>
            <a:endParaRPr lang="en-US" altLang="zh-CN" dirty="0" smtClean="0"/>
          </a:p>
          <a:p>
            <a:pPr lvl="1"/>
            <a:r>
              <a:rPr lang="zh-CN" altLang="en-US" dirty="0" smtClean="0"/>
              <a:t>隔离入侵者</a:t>
            </a:r>
            <a:r>
              <a:rPr lang="en-US" altLang="zh-CN" dirty="0" smtClean="0"/>
              <a:t>IP</a:t>
            </a:r>
          </a:p>
          <a:p>
            <a:pPr lvl="1"/>
            <a:r>
              <a:rPr lang="zh-CN" altLang="en-US" dirty="0" smtClean="0"/>
              <a:t>禁止被攻击对象的特定端口和服务</a:t>
            </a:r>
            <a:endParaRPr lang="en-US" altLang="zh-CN" dirty="0" smtClean="0"/>
          </a:p>
          <a:p>
            <a:pPr lvl="1"/>
            <a:r>
              <a:rPr lang="zh-CN" altLang="en-US" dirty="0" smtClean="0"/>
              <a:t>隔离被攻击对象</a:t>
            </a:r>
            <a:endParaRPr lang="en-US" altLang="zh-CN" dirty="0" smtClean="0"/>
          </a:p>
          <a:p>
            <a:r>
              <a:rPr lang="zh-CN" altLang="en-US" dirty="0" smtClean="0"/>
              <a:t>严厉主动响应</a:t>
            </a:r>
            <a:endParaRPr lang="en-US" altLang="zh-CN" dirty="0" smtClean="0"/>
          </a:p>
          <a:p>
            <a:pPr lvl="1"/>
            <a:r>
              <a:rPr lang="zh-CN" altLang="en-US" dirty="0" smtClean="0"/>
              <a:t>警告攻击者</a:t>
            </a:r>
            <a:endParaRPr lang="en-US" altLang="zh-CN" dirty="0" smtClean="0"/>
          </a:p>
          <a:p>
            <a:pPr lvl="1"/>
            <a:r>
              <a:rPr lang="zh-CN" altLang="en-US" dirty="0" smtClean="0"/>
              <a:t>跟踪攻击者</a:t>
            </a:r>
            <a:endParaRPr lang="en-US" altLang="zh-CN" dirty="0" smtClean="0"/>
          </a:p>
          <a:p>
            <a:pPr lvl="1"/>
            <a:r>
              <a:rPr lang="zh-CN" altLang="en-US" dirty="0" smtClean="0"/>
              <a:t>断开危险链接</a:t>
            </a:r>
            <a:endParaRPr lang="en-US" altLang="zh-CN" dirty="0" smtClean="0"/>
          </a:p>
          <a:p>
            <a:pPr lvl="1"/>
            <a:r>
              <a:rPr lang="zh-CN" altLang="en-US" dirty="0" smtClean="0"/>
              <a:t>攻击攻击者</a:t>
            </a:r>
            <a:endParaRPr lang="zh-CN" altLang="en-US" dirty="0"/>
          </a:p>
        </p:txBody>
      </p:sp>
      <p:sp>
        <p:nvSpPr>
          <p:cNvPr id="3" name="标题 2"/>
          <p:cNvSpPr>
            <a:spLocks noGrp="1"/>
          </p:cNvSpPr>
          <p:nvPr>
            <p:ph type="title"/>
          </p:nvPr>
        </p:nvSpPr>
        <p:spPr/>
        <p:txBody>
          <a:bodyPr/>
          <a:lstStyle/>
          <a:p>
            <a:r>
              <a:rPr lang="zh-CN" altLang="en-US" smtClean="0"/>
              <a:t>响应方式</a:t>
            </a:r>
            <a:endParaRPr lang="zh-CN" altLang="en-US"/>
          </a:p>
        </p:txBody>
      </p:sp>
      <p:sp>
        <p:nvSpPr>
          <p:cNvPr id="5" name="矩形 4"/>
          <p:cNvSpPr/>
          <p:nvPr/>
        </p:nvSpPr>
        <p:spPr>
          <a:xfrm>
            <a:off x="1979712" y="5316046"/>
            <a:ext cx="5616624" cy="7200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与其他安全产品交互</a:t>
            </a:r>
          </a:p>
        </p:txBody>
      </p:sp>
    </p:spTree>
    <p:extLst>
      <p:ext uri="{BB962C8B-B14F-4D97-AF65-F5344CB8AC3E}">
        <p14:creationId xmlns:p14="http://schemas.microsoft.com/office/powerpoint/2010/main" val="4296480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检测方法</a:t>
            </a:r>
            <a:endParaRPr lang="en-US" altLang="zh-CN" smtClean="0"/>
          </a:p>
          <a:p>
            <a:r>
              <a:rPr lang="zh-CN" altLang="en-US" smtClean="0"/>
              <a:t>数据来源</a:t>
            </a:r>
            <a:endParaRPr lang="en-US" altLang="zh-CN" smtClean="0"/>
          </a:p>
          <a:p>
            <a:r>
              <a:rPr lang="zh-CN" altLang="en-US" smtClean="0"/>
              <a:t>系统架构</a:t>
            </a:r>
            <a:endParaRPr lang="en-US" altLang="zh-CN" smtClean="0"/>
          </a:p>
          <a:p>
            <a:r>
              <a:rPr lang="zh-CN" altLang="en-US"/>
              <a:t>时效性</a:t>
            </a:r>
          </a:p>
        </p:txBody>
      </p:sp>
      <p:sp>
        <p:nvSpPr>
          <p:cNvPr id="3" name="标题 2"/>
          <p:cNvSpPr>
            <a:spLocks noGrp="1"/>
          </p:cNvSpPr>
          <p:nvPr>
            <p:ph type="title"/>
          </p:nvPr>
        </p:nvSpPr>
        <p:spPr/>
        <p:txBody>
          <a:bodyPr/>
          <a:lstStyle/>
          <a:p>
            <a:r>
              <a:rPr lang="zh-CN" altLang="en-US" smtClean="0"/>
              <a:t>入侵检测分类</a:t>
            </a:r>
            <a:endParaRPr lang="zh-CN" altLang="en-US"/>
          </a:p>
        </p:txBody>
      </p:sp>
    </p:spTree>
    <p:extLst>
      <p:ext uri="{BB962C8B-B14F-4D97-AF65-F5344CB8AC3E}">
        <p14:creationId xmlns:p14="http://schemas.microsoft.com/office/powerpoint/2010/main" val="2601506855"/>
      </p:ext>
    </p:extLst>
  </p:cSld>
  <p:clrMapOvr>
    <a:masterClrMapping/>
  </p:clrMapOvr>
  <p:transition spd="slow">
    <p:pull/>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r>
              <a:rPr lang="zh-CN" altLang="en-US" smtClean="0"/>
              <a:t>按照数据来源：</a:t>
            </a:r>
          </a:p>
          <a:p>
            <a:pPr lvl="1"/>
            <a:r>
              <a:rPr lang="zh-CN" altLang="en-US" smtClean="0"/>
              <a:t>基于主机：</a:t>
            </a:r>
            <a:endParaRPr lang="en-US" altLang="zh-CN" smtClean="0"/>
          </a:p>
          <a:p>
            <a:pPr lvl="2"/>
            <a:r>
              <a:rPr lang="zh-CN" altLang="en-US" smtClean="0"/>
              <a:t>监控主机</a:t>
            </a:r>
            <a:r>
              <a:rPr lang="zh-CN" altLang="en-US"/>
              <a:t>上的</a:t>
            </a:r>
            <a:r>
              <a:rPr lang="zh-CN" altLang="en-US" smtClean="0"/>
              <a:t>活动，以该主机为保护目标</a:t>
            </a:r>
            <a:endParaRPr lang="zh-CN" altLang="en-US"/>
          </a:p>
          <a:p>
            <a:pPr lvl="1"/>
            <a:r>
              <a:rPr lang="zh-CN" altLang="en-US" smtClean="0"/>
              <a:t>基于网络：</a:t>
            </a:r>
            <a:endParaRPr lang="en-US" altLang="zh-CN" smtClean="0"/>
          </a:p>
          <a:p>
            <a:pPr lvl="2"/>
            <a:r>
              <a:rPr lang="zh-CN" altLang="en-US" smtClean="0"/>
              <a:t>数据来源是网络传输数据包，保护网络的运行</a:t>
            </a:r>
          </a:p>
          <a:p>
            <a:pPr lvl="1"/>
            <a:r>
              <a:rPr lang="zh-CN" altLang="en-US" smtClean="0"/>
              <a:t>混合型</a:t>
            </a:r>
            <a:endParaRPr lang="zh-CN" altLang="en-US"/>
          </a:p>
        </p:txBody>
      </p:sp>
      <p:sp>
        <p:nvSpPr>
          <p:cNvPr id="114690" name="Rectangle 2"/>
          <p:cNvSpPr>
            <a:spLocks noGrp="1" noChangeArrowheads="1"/>
          </p:cNvSpPr>
          <p:nvPr>
            <p:ph type="title"/>
          </p:nvPr>
        </p:nvSpPr>
        <p:spPr/>
        <p:txBody>
          <a:bodyPr/>
          <a:lstStyle/>
          <a:p>
            <a:r>
              <a:rPr lang="zh-CN" altLang="en-US" smtClean="0"/>
              <a:t>入侵检测的分类（</a:t>
            </a:r>
            <a:r>
              <a:rPr lang="en-US" altLang="zh-CN" smtClean="0"/>
              <a:t>2</a:t>
            </a:r>
            <a:r>
              <a:rPr lang="zh-CN" altLang="en-US" smtClean="0"/>
              <a:t>）</a:t>
            </a:r>
            <a:endParaRPr lang="zh-CN" altLang="en-US"/>
          </a:p>
        </p:txBody>
      </p:sp>
    </p:spTree>
    <p:extLst>
      <p:ext uri="{BB962C8B-B14F-4D97-AF65-F5344CB8AC3E}">
        <p14:creationId xmlns:p14="http://schemas.microsoft.com/office/powerpoint/2010/main" val="3872345645"/>
      </p:ext>
    </p:extLst>
  </p:cSld>
  <p:clrMapOvr>
    <a:masterClrMapping/>
  </p:clrMapOvr>
  <p:transition spd="slow">
    <p:pull/>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smtClean="0"/>
              <a:t>两类</a:t>
            </a:r>
            <a:r>
              <a:rPr lang="en-US" altLang="zh-CN" smtClean="0"/>
              <a:t>IDS</a:t>
            </a:r>
            <a:r>
              <a:rPr lang="zh-CN" altLang="en-US" smtClean="0"/>
              <a:t>监测软件</a:t>
            </a:r>
            <a:endParaRPr lang="zh-CN" altLang="en-US"/>
          </a:p>
        </p:txBody>
      </p:sp>
      <p:sp>
        <p:nvSpPr>
          <p:cNvPr id="115715" name="Rectangle 3"/>
          <p:cNvSpPr>
            <a:spLocks noGrp="1" noChangeArrowheads="1"/>
          </p:cNvSpPr>
          <p:nvPr>
            <p:ph sz="half" idx="1"/>
          </p:nvPr>
        </p:nvSpPr>
        <p:spPr/>
        <p:txBody>
          <a:bodyPr/>
          <a:lstStyle/>
          <a:p>
            <a:r>
              <a:rPr lang="zh-CN" altLang="en-US" smtClean="0"/>
              <a:t>网络</a:t>
            </a:r>
            <a:r>
              <a:rPr lang="en-US" altLang="zh-CN" smtClean="0"/>
              <a:t>IDS</a:t>
            </a:r>
          </a:p>
          <a:p>
            <a:pPr lvl="1"/>
            <a:r>
              <a:rPr lang="zh-CN" altLang="en-US" smtClean="0"/>
              <a:t>侦测速度快 </a:t>
            </a:r>
          </a:p>
          <a:p>
            <a:pPr lvl="1"/>
            <a:r>
              <a:rPr lang="zh-CN" altLang="en-US" smtClean="0"/>
              <a:t>隐蔽性好 </a:t>
            </a:r>
          </a:p>
          <a:p>
            <a:pPr lvl="1"/>
            <a:r>
              <a:rPr lang="zh-CN" altLang="en-US" smtClean="0"/>
              <a:t>视野更宽 </a:t>
            </a:r>
          </a:p>
          <a:p>
            <a:pPr lvl="1"/>
            <a:r>
              <a:rPr lang="zh-CN" altLang="en-US" smtClean="0"/>
              <a:t>较少的监测器 </a:t>
            </a:r>
          </a:p>
          <a:p>
            <a:pPr lvl="1"/>
            <a:r>
              <a:rPr lang="zh-CN" altLang="en-US" smtClean="0"/>
              <a:t>占资源少 </a:t>
            </a:r>
            <a:endParaRPr lang="zh-CN" altLang="zh-CN"/>
          </a:p>
        </p:txBody>
      </p:sp>
      <p:sp>
        <p:nvSpPr>
          <p:cNvPr id="115716" name="Rectangle 4"/>
          <p:cNvSpPr>
            <a:spLocks noGrp="1" noChangeArrowheads="1"/>
          </p:cNvSpPr>
          <p:nvPr>
            <p:ph sz="half" idx="2"/>
          </p:nvPr>
        </p:nvSpPr>
        <p:spPr/>
        <p:txBody>
          <a:bodyPr/>
          <a:lstStyle/>
          <a:p>
            <a:r>
              <a:rPr lang="zh-CN" altLang="en-US" smtClean="0"/>
              <a:t>主机</a:t>
            </a:r>
            <a:r>
              <a:rPr lang="en-US" altLang="zh-CN" smtClean="0"/>
              <a:t>IDS</a:t>
            </a:r>
          </a:p>
          <a:p>
            <a:pPr lvl="1"/>
            <a:r>
              <a:rPr lang="zh-CN" altLang="en-US" smtClean="0"/>
              <a:t>视野集中 </a:t>
            </a:r>
          </a:p>
          <a:p>
            <a:pPr lvl="1"/>
            <a:r>
              <a:rPr lang="zh-CN" altLang="en-US" smtClean="0"/>
              <a:t>易于用户自定义</a:t>
            </a:r>
          </a:p>
          <a:p>
            <a:pPr lvl="1"/>
            <a:r>
              <a:rPr lang="zh-CN" altLang="en-US" smtClean="0"/>
              <a:t>保护更加周密</a:t>
            </a:r>
          </a:p>
          <a:p>
            <a:pPr lvl="1"/>
            <a:r>
              <a:rPr lang="zh-CN" altLang="en-US" smtClean="0"/>
              <a:t>对网络流量不敏感  </a:t>
            </a:r>
            <a:endParaRPr lang="zh-CN" altLang="zh-CN"/>
          </a:p>
        </p:txBody>
      </p:sp>
    </p:spTree>
    <p:extLst>
      <p:ext uri="{BB962C8B-B14F-4D97-AF65-F5344CB8AC3E}">
        <p14:creationId xmlns:p14="http://schemas.microsoft.com/office/powerpoint/2010/main" val="40040731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noChangeArrowheads="1"/>
          </p:cNvSpPr>
          <p:nvPr>
            <p:ph type="title"/>
          </p:nvPr>
        </p:nvSpPr>
        <p:spPr/>
        <p:txBody>
          <a:bodyPr/>
          <a:lstStyle/>
          <a:p>
            <a:r>
              <a:rPr lang="en-US" altLang="ja-JP" smtClean="0"/>
              <a:t>Deployment of IDS</a:t>
            </a:r>
            <a:endParaRPr lang="en-US" altLang="ja-JP"/>
          </a:p>
        </p:txBody>
      </p:sp>
      <p:sp>
        <p:nvSpPr>
          <p:cNvPr id="239618" name="Rectangle 2"/>
          <p:cNvSpPr>
            <a:spLocks noChangeArrowheads="1"/>
          </p:cNvSpPr>
          <p:nvPr/>
        </p:nvSpPr>
        <p:spPr bwMode="auto">
          <a:xfrm>
            <a:off x="228600" y="2209800"/>
            <a:ext cx="3733800" cy="4038600"/>
          </a:xfrm>
          <a:prstGeom prst="rect">
            <a:avLst/>
          </a:prstGeom>
          <a:gradFill rotWithShape="0">
            <a:gsLst>
              <a:gs pos="0">
                <a:srgbClr val="00FF99">
                  <a:gamma/>
                  <a:tint val="0"/>
                  <a:invGamma/>
                </a:srgbClr>
              </a:gs>
              <a:gs pos="100000">
                <a:srgbClr val="00FF99"/>
              </a:gs>
            </a:gsLst>
            <a:lin ang="0" scaled="1"/>
          </a:gradFill>
          <a:ln w="9525">
            <a:noFill/>
            <a:miter lim="800000"/>
            <a:headEnd/>
            <a:tailEnd/>
          </a:ln>
          <a:effectLst/>
        </p:spPr>
        <p:txBody>
          <a:bodyPr wrap="none" anchor="ctr"/>
          <a:lstStyle/>
          <a:p>
            <a:endParaRPr lang="zh-CN" altLang="en-US"/>
          </a:p>
        </p:txBody>
      </p:sp>
      <p:sp>
        <p:nvSpPr>
          <p:cNvPr id="239620" name="Cloud"/>
          <p:cNvSpPr>
            <a:spLocks noChangeAspect="1" noEditPoints="1" noChangeArrowheads="1"/>
          </p:cNvSpPr>
          <p:nvPr/>
        </p:nvSpPr>
        <p:spPr bwMode="auto">
          <a:xfrm>
            <a:off x="304800" y="3276600"/>
            <a:ext cx="1828800" cy="12239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0" hangingPunct="0"/>
            <a:r>
              <a:rPr lang="en-US" altLang="ja-JP" sz="2400" b="0">
                <a:latin typeface="Times New Roman" pitchFamily="18" charset="0"/>
                <a:ea typeface="MS PGothic" pitchFamily="34" charset="-128"/>
              </a:rPr>
              <a:t>Internet</a:t>
            </a:r>
          </a:p>
        </p:txBody>
      </p:sp>
      <p:sp>
        <p:nvSpPr>
          <p:cNvPr id="239621" name="modem"/>
          <p:cNvSpPr>
            <a:spLocks noEditPoints="1" noChangeArrowheads="1"/>
          </p:cNvSpPr>
          <p:nvPr/>
        </p:nvSpPr>
        <p:spPr bwMode="auto">
          <a:xfrm>
            <a:off x="3505200" y="3810000"/>
            <a:ext cx="1066800" cy="3048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headEnd/>
            <a:tailEnd/>
          </a:ln>
        </p:spPr>
        <p:txBody>
          <a:bodyPr/>
          <a:lstStyle/>
          <a:p>
            <a:pPr eaLnBrk="0" hangingPunct="0"/>
            <a:r>
              <a:rPr lang="en-US" altLang="ja-JP" sz="1800" b="0">
                <a:latin typeface="Times New Roman" pitchFamily="18" charset="0"/>
                <a:ea typeface="MS PGothic" pitchFamily="34" charset="-128"/>
              </a:rPr>
              <a:t>FireWall</a:t>
            </a:r>
          </a:p>
        </p:txBody>
      </p:sp>
      <p:sp>
        <p:nvSpPr>
          <p:cNvPr id="239622" name="Line 6"/>
          <p:cNvSpPr>
            <a:spLocks noChangeShapeType="1"/>
          </p:cNvSpPr>
          <p:nvPr/>
        </p:nvSpPr>
        <p:spPr bwMode="auto">
          <a:xfrm>
            <a:off x="2133600" y="3886200"/>
            <a:ext cx="1371600" cy="0"/>
          </a:xfrm>
          <a:prstGeom prst="line">
            <a:avLst/>
          </a:prstGeom>
          <a:noFill/>
          <a:ln w="9525">
            <a:solidFill>
              <a:schemeClr val="tx1"/>
            </a:solidFill>
            <a:round/>
            <a:headEnd/>
            <a:tailEnd/>
          </a:ln>
          <a:effectLst/>
        </p:spPr>
        <p:txBody>
          <a:bodyPr/>
          <a:lstStyle/>
          <a:p>
            <a:endParaRPr lang="zh-CN" altLang="en-US"/>
          </a:p>
        </p:txBody>
      </p:sp>
      <p:sp>
        <p:nvSpPr>
          <p:cNvPr id="239623" name="computr1"/>
          <p:cNvSpPr>
            <a:spLocks noEditPoints="1" noChangeArrowheads="1"/>
          </p:cNvSpPr>
          <p:nvPr/>
        </p:nvSpPr>
        <p:spPr bwMode="auto">
          <a:xfrm>
            <a:off x="2971800" y="4114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headEnd/>
            <a:tailEnd/>
          </a:ln>
          <a:effectLst/>
        </p:spPr>
        <p:txBody>
          <a:bodyPr/>
          <a:lstStyle/>
          <a:p>
            <a:pPr eaLnBrk="0" hangingPunct="0"/>
            <a:endParaRPr lang="zh-CN" altLang="zh-CN" sz="2400" b="0">
              <a:latin typeface="Times New Roman" pitchFamily="18" charset="0"/>
              <a:ea typeface="MS PGothic" pitchFamily="34" charset="-128"/>
            </a:endParaRPr>
          </a:p>
        </p:txBody>
      </p:sp>
      <p:sp>
        <p:nvSpPr>
          <p:cNvPr id="239624" name="Line 8"/>
          <p:cNvSpPr>
            <a:spLocks noChangeShapeType="1"/>
          </p:cNvSpPr>
          <p:nvPr/>
        </p:nvSpPr>
        <p:spPr bwMode="auto">
          <a:xfrm>
            <a:off x="4038600" y="3886200"/>
            <a:ext cx="2819400" cy="0"/>
          </a:xfrm>
          <a:prstGeom prst="line">
            <a:avLst/>
          </a:prstGeom>
          <a:noFill/>
          <a:ln w="9525">
            <a:solidFill>
              <a:schemeClr val="tx1"/>
            </a:solidFill>
            <a:round/>
            <a:headEnd/>
            <a:tailEnd/>
          </a:ln>
          <a:effectLst/>
        </p:spPr>
        <p:txBody>
          <a:bodyPr/>
          <a:lstStyle/>
          <a:p>
            <a:endParaRPr lang="zh-CN" altLang="en-US"/>
          </a:p>
        </p:txBody>
      </p:sp>
      <p:sp>
        <p:nvSpPr>
          <p:cNvPr id="239625" name="Line 9"/>
          <p:cNvSpPr>
            <a:spLocks noChangeShapeType="1"/>
          </p:cNvSpPr>
          <p:nvPr/>
        </p:nvSpPr>
        <p:spPr bwMode="auto">
          <a:xfrm>
            <a:off x="3225800" y="3886200"/>
            <a:ext cx="0" cy="228600"/>
          </a:xfrm>
          <a:prstGeom prst="line">
            <a:avLst/>
          </a:prstGeom>
          <a:noFill/>
          <a:ln w="9525">
            <a:solidFill>
              <a:schemeClr val="tx1"/>
            </a:solidFill>
            <a:round/>
            <a:headEnd/>
            <a:tailEnd/>
          </a:ln>
          <a:effectLst/>
        </p:spPr>
        <p:txBody>
          <a:bodyPr/>
          <a:lstStyle/>
          <a:p>
            <a:endParaRPr lang="zh-CN" altLang="en-US"/>
          </a:p>
        </p:txBody>
      </p:sp>
      <p:sp>
        <p:nvSpPr>
          <p:cNvPr id="239626" name="Line 10"/>
          <p:cNvSpPr>
            <a:spLocks noChangeShapeType="1"/>
          </p:cNvSpPr>
          <p:nvPr/>
        </p:nvSpPr>
        <p:spPr bwMode="auto">
          <a:xfrm>
            <a:off x="5029200" y="3886200"/>
            <a:ext cx="0" cy="228600"/>
          </a:xfrm>
          <a:prstGeom prst="line">
            <a:avLst/>
          </a:prstGeom>
          <a:noFill/>
          <a:ln w="9525">
            <a:solidFill>
              <a:schemeClr val="tx1"/>
            </a:solidFill>
            <a:round/>
            <a:headEnd/>
            <a:tailEnd/>
          </a:ln>
          <a:effectLst/>
        </p:spPr>
        <p:txBody>
          <a:bodyPr/>
          <a:lstStyle/>
          <a:p>
            <a:endParaRPr lang="zh-CN" altLang="en-US"/>
          </a:p>
        </p:txBody>
      </p:sp>
      <p:sp>
        <p:nvSpPr>
          <p:cNvPr id="239627" name="computr1"/>
          <p:cNvSpPr>
            <a:spLocks noEditPoints="1" noChangeArrowheads="1"/>
          </p:cNvSpPr>
          <p:nvPr/>
        </p:nvSpPr>
        <p:spPr bwMode="auto">
          <a:xfrm>
            <a:off x="4762500" y="4114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headEnd/>
            <a:tailEnd/>
          </a:ln>
          <a:effectLst/>
        </p:spPr>
        <p:txBody>
          <a:bodyPr/>
          <a:lstStyle/>
          <a:p>
            <a:pPr eaLnBrk="0" hangingPunct="0"/>
            <a:endParaRPr lang="zh-CN" altLang="zh-CN" sz="2400" b="0">
              <a:latin typeface="Times New Roman" pitchFamily="18" charset="0"/>
              <a:ea typeface="MS PGothic" pitchFamily="34" charset="-128"/>
            </a:endParaRPr>
          </a:p>
        </p:txBody>
      </p:sp>
      <p:sp>
        <p:nvSpPr>
          <p:cNvPr id="239628" name="computr1"/>
          <p:cNvSpPr>
            <a:spLocks noEditPoints="1" noChangeArrowheads="1"/>
          </p:cNvSpPr>
          <p:nvPr/>
        </p:nvSpPr>
        <p:spPr bwMode="auto">
          <a:xfrm>
            <a:off x="3810000" y="2971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headEnd/>
            <a:tailEnd/>
          </a:ln>
          <a:effectLst/>
        </p:spPr>
        <p:txBody>
          <a:bodyPr/>
          <a:lstStyle/>
          <a:p>
            <a:pPr eaLnBrk="0" hangingPunct="0"/>
            <a:endParaRPr lang="zh-CN" altLang="zh-CN" sz="2400" b="0">
              <a:latin typeface="Times New Roman" pitchFamily="18" charset="0"/>
              <a:ea typeface="MS PGothic" pitchFamily="34" charset="-128"/>
            </a:endParaRPr>
          </a:p>
        </p:txBody>
      </p:sp>
      <p:sp>
        <p:nvSpPr>
          <p:cNvPr id="239629" name="Line 13"/>
          <p:cNvSpPr>
            <a:spLocks noChangeShapeType="1"/>
          </p:cNvSpPr>
          <p:nvPr/>
        </p:nvSpPr>
        <p:spPr bwMode="auto">
          <a:xfrm>
            <a:off x="4038600" y="3505200"/>
            <a:ext cx="0" cy="304800"/>
          </a:xfrm>
          <a:prstGeom prst="line">
            <a:avLst/>
          </a:prstGeom>
          <a:noFill/>
          <a:ln w="9525">
            <a:solidFill>
              <a:schemeClr val="tx1"/>
            </a:solidFill>
            <a:round/>
            <a:headEnd/>
            <a:tailEnd/>
          </a:ln>
          <a:effectLst/>
        </p:spPr>
        <p:txBody>
          <a:bodyPr/>
          <a:lstStyle/>
          <a:p>
            <a:endParaRPr lang="zh-CN" altLang="en-US"/>
          </a:p>
        </p:txBody>
      </p:sp>
      <p:sp>
        <p:nvSpPr>
          <p:cNvPr id="239630" name="modem"/>
          <p:cNvSpPr>
            <a:spLocks noEditPoints="1" noChangeArrowheads="1"/>
          </p:cNvSpPr>
          <p:nvPr/>
        </p:nvSpPr>
        <p:spPr bwMode="auto">
          <a:xfrm>
            <a:off x="1828800" y="3810000"/>
            <a:ext cx="609600" cy="1746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headEnd/>
            <a:tailEnd/>
          </a:ln>
        </p:spPr>
        <p:txBody>
          <a:bodyPr/>
          <a:lstStyle/>
          <a:p>
            <a:pPr eaLnBrk="0" hangingPunct="0"/>
            <a:endParaRPr lang="zh-CN" altLang="zh-CN" sz="1800" b="0">
              <a:latin typeface="Times New Roman" pitchFamily="18" charset="0"/>
              <a:ea typeface="MS PGothic" pitchFamily="34" charset="-128"/>
            </a:endParaRPr>
          </a:p>
        </p:txBody>
      </p:sp>
      <p:sp>
        <p:nvSpPr>
          <p:cNvPr id="239631" name="modem"/>
          <p:cNvSpPr>
            <a:spLocks noEditPoints="1" noChangeArrowheads="1"/>
          </p:cNvSpPr>
          <p:nvPr/>
        </p:nvSpPr>
        <p:spPr bwMode="auto">
          <a:xfrm>
            <a:off x="6858000" y="3810000"/>
            <a:ext cx="609600" cy="1746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headEnd/>
            <a:tailEnd/>
          </a:ln>
        </p:spPr>
        <p:txBody>
          <a:bodyPr/>
          <a:lstStyle/>
          <a:p>
            <a:pPr eaLnBrk="0" hangingPunct="0"/>
            <a:endParaRPr lang="zh-CN" altLang="zh-CN" sz="1800" b="0">
              <a:latin typeface="Times New Roman" pitchFamily="18" charset="0"/>
              <a:ea typeface="MS PGothic" pitchFamily="34" charset="-128"/>
            </a:endParaRPr>
          </a:p>
        </p:txBody>
      </p:sp>
      <p:sp>
        <p:nvSpPr>
          <p:cNvPr id="239632" name="computr3"/>
          <p:cNvSpPr>
            <a:spLocks noEditPoints="1" noChangeArrowheads="1"/>
          </p:cNvSpPr>
          <p:nvPr/>
        </p:nvSpPr>
        <p:spPr bwMode="auto">
          <a:xfrm>
            <a:off x="6858000" y="28194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headEnd/>
            <a:tailEnd/>
          </a:ln>
        </p:spPr>
        <p:txBody>
          <a:bodyPr/>
          <a:lstStyle/>
          <a:p>
            <a:endParaRPr lang="zh-CN" altLang="en-US"/>
          </a:p>
        </p:txBody>
      </p:sp>
      <p:sp>
        <p:nvSpPr>
          <p:cNvPr id="239633" name="computr3"/>
          <p:cNvSpPr>
            <a:spLocks noEditPoints="1" noChangeArrowheads="1"/>
          </p:cNvSpPr>
          <p:nvPr/>
        </p:nvSpPr>
        <p:spPr bwMode="auto">
          <a:xfrm>
            <a:off x="7924800" y="36576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headEnd/>
            <a:tailEnd/>
          </a:ln>
        </p:spPr>
        <p:txBody>
          <a:bodyPr/>
          <a:lstStyle/>
          <a:p>
            <a:endParaRPr lang="zh-CN" altLang="en-US"/>
          </a:p>
        </p:txBody>
      </p:sp>
      <p:sp>
        <p:nvSpPr>
          <p:cNvPr id="239634" name="computr3"/>
          <p:cNvSpPr>
            <a:spLocks noEditPoints="1" noChangeArrowheads="1"/>
          </p:cNvSpPr>
          <p:nvPr/>
        </p:nvSpPr>
        <p:spPr bwMode="auto">
          <a:xfrm>
            <a:off x="6858000" y="44958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headEnd/>
            <a:tailEnd/>
          </a:ln>
        </p:spPr>
        <p:txBody>
          <a:bodyPr/>
          <a:lstStyle/>
          <a:p>
            <a:endParaRPr lang="zh-CN" altLang="en-US"/>
          </a:p>
        </p:txBody>
      </p:sp>
      <p:sp>
        <p:nvSpPr>
          <p:cNvPr id="239635" name="Line 19"/>
          <p:cNvSpPr>
            <a:spLocks noChangeShapeType="1"/>
          </p:cNvSpPr>
          <p:nvPr/>
        </p:nvSpPr>
        <p:spPr bwMode="auto">
          <a:xfrm>
            <a:off x="7162800" y="3962400"/>
            <a:ext cx="0" cy="533400"/>
          </a:xfrm>
          <a:prstGeom prst="line">
            <a:avLst/>
          </a:prstGeom>
          <a:noFill/>
          <a:ln w="9525">
            <a:solidFill>
              <a:schemeClr val="tx1"/>
            </a:solidFill>
            <a:round/>
            <a:headEnd/>
            <a:tailEnd/>
          </a:ln>
          <a:effectLst/>
        </p:spPr>
        <p:txBody>
          <a:bodyPr/>
          <a:lstStyle/>
          <a:p>
            <a:endParaRPr lang="zh-CN" altLang="en-US"/>
          </a:p>
        </p:txBody>
      </p:sp>
      <p:sp>
        <p:nvSpPr>
          <p:cNvPr id="239636" name="Line 20"/>
          <p:cNvSpPr>
            <a:spLocks noChangeShapeType="1"/>
          </p:cNvSpPr>
          <p:nvPr/>
        </p:nvSpPr>
        <p:spPr bwMode="auto">
          <a:xfrm>
            <a:off x="7162800" y="3352800"/>
            <a:ext cx="0" cy="457200"/>
          </a:xfrm>
          <a:prstGeom prst="line">
            <a:avLst/>
          </a:prstGeom>
          <a:noFill/>
          <a:ln w="9525">
            <a:solidFill>
              <a:schemeClr val="tx1"/>
            </a:solidFill>
            <a:round/>
            <a:headEnd/>
            <a:tailEnd/>
          </a:ln>
          <a:effectLst/>
        </p:spPr>
        <p:txBody>
          <a:bodyPr/>
          <a:lstStyle/>
          <a:p>
            <a:endParaRPr lang="zh-CN" altLang="en-US"/>
          </a:p>
        </p:txBody>
      </p:sp>
      <p:sp>
        <p:nvSpPr>
          <p:cNvPr id="239637" name="Line 21"/>
          <p:cNvSpPr>
            <a:spLocks noChangeShapeType="1"/>
          </p:cNvSpPr>
          <p:nvPr/>
        </p:nvSpPr>
        <p:spPr bwMode="auto">
          <a:xfrm>
            <a:off x="7467600" y="3886200"/>
            <a:ext cx="457200" cy="0"/>
          </a:xfrm>
          <a:prstGeom prst="line">
            <a:avLst/>
          </a:prstGeom>
          <a:noFill/>
          <a:ln w="9525">
            <a:solidFill>
              <a:schemeClr val="tx1"/>
            </a:solidFill>
            <a:round/>
            <a:headEnd/>
            <a:tailEnd/>
          </a:ln>
          <a:effectLst/>
        </p:spPr>
        <p:txBody>
          <a:bodyPr/>
          <a:lstStyle/>
          <a:p>
            <a:endParaRPr lang="zh-CN" altLang="en-US"/>
          </a:p>
        </p:txBody>
      </p:sp>
      <p:sp>
        <p:nvSpPr>
          <p:cNvPr id="239638" name="Text Box 22"/>
          <p:cNvSpPr txBox="1">
            <a:spLocks noChangeArrowheads="1"/>
          </p:cNvSpPr>
          <p:nvPr/>
        </p:nvSpPr>
        <p:spPr bwMode="auto">
          <a:xfrm>
            <a:off x="2743200" y="4572000"/>
            <a:ext cx="12192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#1</a:t>
            </a:r>
          </a:p>
        </p:txBody>
      </p:sp>
      <p:sp>
        <p:nvSpPr>
          <p:cNvPr id="239639" name="Text Box 23"/>
          <p:cNvSpPr txBox="1">
            <a:spLocks noChangeArrowheads="1"/>
          </p:cNvSpPr>
          <p:nvPr/>
        </p:nvSpPr>
        <p:spPr bwMode="auto">
          <a:xfrm>
            <a:off x="4572000" y="4572000"/>
            <a:ext cx="12192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#2</a:t>
            </a:r>
          </a:p>
        </p:txBody>
      </p:sp>
      <p:sp>
        <p:nvSpPr>
          <p:cNvPr id="239640" name="Text Box 24"/>
          <p:cNvSpPr txBox="1">
            <a:spLocks noChangeArrowheads="1"/>
          </p:cNvSpPr>
          <p:nvPr/>
        </p:nvSpPr>
        <p:spPr bwMode="auto">
          <a:xfrm>
            <a:off x="3581400" y="2514600"/>
            <a:ext cx="12192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#3</a:t>
            </a:r>
          </a:p>
        </p:txBody>
      </p:sp>
      <p:sp>
        <p:nvSpPr>
          <p:cNvPr id="239641" name="Text Box 25"/>
          <p:cNvSpPr txBox="1">
            <a:spLocks noChangeArrowheads="1"/>
          </p:cNvSpPr>
          <p:nvPr/>
        </p:nvSpPr>
        <p:spPr bwMode="auto">
          <a:xfrm>
            <a:off x="4038600" y="5257800"/>
            <a:ext cx="4876800" cy="1130300"/>
          </a:xfrm>
          <a:prstGeom prst="rect">
            <a:avLst/>
          </a:prstGeom>
          <a:noFill/>
          <a:ln w="9525">
            <a:noFill/>
            <a:miter lim="800000"/>
            <a:headEnd/>
            <a:tailEnd/>
          </a:ln>
          <a:effectLst/>
        </p:spPr>
        <p:txBody>
          <a:bodyPr>
            <a:spAutoFit/>
          </a:bodyPr>
          <a:lstStyle/>
          <a:p>
            <a:pPr eaLnBrk="0" hangingPunct="0">
              <a:lnSpc>
                <a:spcPct val="80000"/>
              </a:lnSpc>
              <a:spcBef>
                <a:spcPct val="50000"/>
              </a:spcBef>
            </a:pPr>
            <a:r>
              <a:rPr lang="en-US" altLang="ja-JP" sz="2000" b="0">
                <a:latin typeface="Times New Roman" pitchFamily="18" charset="0"/>
                <a:ea typeface="MS PGothic" pitchFamily="34" charset="-128"/>
              </a:rPr>
              <a:t>IDS#1</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External Traffic</a:t>
            </a:r>
          </a:p>
          <a:p>
            <a:pPr eaLnBrk="0" hangingPunct="0">
              <a:lnSpc>
                <a:spcPct val="80000"/>
              </a:lnSpc>
              <a:spcBef>
                <a:spcPct val="50000"/>
              </a:spcBef>
            </a:pPr>
            <a:r>
              <a:rPr lang="en-US" altLang="ja-JP" sz="2000" b="0">
                <a:latin typeface="Times New Roman" pitchFamily="18" charset="0"/>
                <a:ea typeface="MS PGothic" pitchFamily="34" charset="-128"/>
              </a:rPr>
              <a:t>IDS#2</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Internal Traffic</a:t>
            </a:r>
          </a:p>
          <a:p>
            <a:pPr eaLnBrk="0" hangingPunct="0">
              <a:lnSpc>
                <a:spcPct val="80000"/>
              </a:lnSpc>
              <a:spcBef>
                <a:spcPct val="50000"/>
              </a:spcBef>
            </a:pPr>
            <a:r>
              <a:rPr lang="en-US" altLang="ja-JP" sz="2000" b="0">
                <a:latin typeface="Times New Roman" pitchFamily="18" charset="0"/>
                <a:ea typeface="MS PGothic" pitchFamily="34" charset="-128"/>
              </a:rPr>
              <a:t>IDS#3</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Firewalls</a:t>
            </a:r>
          </a:p>
        </p:txBody>
      </p:sp>
      <p:sp>
        <p:nvSpPr>
          <p:cNvPr id="239642" name="Text Box 26"/>
          <p:cNvSpPr txBox="1">
            <a:spLocks noChangeArrowheads="1"/>
          </p:cNvSpPr>
          <p:nvPr/>
        </p:nvSpPr>
        <p:spPr bwMode="auto">
          <a:xfrm>
            <a:off x="1447800" y="5715000"/>
            <a:ext cx="28194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External</a:t>
            </a:r>
          </a:p>
        </p:txBody>
      </p:sp>
    </p:spTree>
    <p:extLst>
      <p:ext uri="{BB962C8B-B14F-4D97-AF65-F5344CB8AC3E}">
        <p14:creationId xmlns:p14="http://schemas.microsoft.com/office/powerpoint/2010/main" val="2643620756"/>
      </p:ext>
    </p:extLst>
  </p:cSld>
  <p:clrMapOvr>
    <a:masterClrMapping/>
  </p:clrMapOvr>
  <p:transition spd="slow">
    <p:pull/>
  </p:transition>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en-US" altLang="zh-CN" smtClean="0"/>
              <a:t>1</a:t>
            </a:r>
            <a:r>
              <a:rPr lang="zh-CN" altLang="en-US" smtClean="0"/>
              <a:t>、更有效集成</a:t>
            </a:r>
            <a:r>
              <a:rPr lang="zh-CN" altLang="en-US"/>
              <a:t>各种入侵检测数据源，包括从</a:t>
            </a:r>
            <a:r>
              <a:rPr lang="zh-CN" altLang="en-US" smtClean="0"/>
              <a:t>不同系统</a:t>
            </a:r>
            <a:r>
              <a:rPr lang="zh-CN" altLang="en-US"/>
              <a:t>和</a:t>
            </a:r>
            <a:r>
              <a:rPr lang="zh-CN" altLang="en-US" smtClean="0"/>
              <a:t>不同传感器</a:t>
            </a:r>
            <a:r>
              <a:rPr lang="zh-CN" altLang="en-US"/>
              <a:t>上采集的数据，提高报警准确率；</a:t>
            </a:r>
          </a:p>
          <a:p>
            <a:r>
              <a:rPr lang="en-US" altLang="zh-CN" smtClean="0"/>
              <a:t>2</a:t>
            </a:r>
            <a:r>
              <a:rPr lang="zh-CN" altLang="en-US" smtClean="0"/>
              <a:t>、在</a:t>
            </a:r>
            <a:r>
              <a:rPr lang="zh-CN" altLang="en-US"/>
              <a:t>事件诊断中结合人工分析，提高判断准确性；</a:t>
            </a:r>
          </a:p>
          <a:p>
            <a:r>
              <a:rPr lang="en-US" altLang="zh-CN" smtClean="0"/>
              <a:t>3</a:t>
            </a:r>
            <a:r>
              <a:rPr lang="zh-CN" altLang="en-US" smtClean="0"/>
              <a:t>、提高</a:t>
            </a:r>
            <a:r>
              <a:rPr lang="zh-CN" altLang="en-US"/>
              <a:t>对恶意代码的检测能力，包括</a:t>
            </a:r>
            <a:r>
              <a:rPr lang="en-US" altLang="zh-CN"/>
              <a:t>email</a:t>
            </a:r>
            <a:r>
              <a:rPr lang="zh-CN" altLang="en-US"/>
              <a:t>攻击，</a:t>
            </a:r>
            <a:r>
              <a:rPr lang="en-US" altLang="zh-CN"/>
              <a:t>Java</a:t>
            </a:r>
            <a:r>
              <a:rPr lang="zh-CN" altLang="en-US"/>
              <a:t>，</a:t>
            </a:r>
            <a:r>
              <a:rPr lang="en-US" altLang="zh-CN"/>
              <a:t>ActiveX</a:t>
            </a:r>
            <a:r>
              <a:rPr lang="zh-CN" altLang="en-US"/>
              <a:t>等；</a:t>
            </a:r>
          </a:p>
          <a:p>
            <a:r>
              <a:rPr lang="en-US" altLang="zh-CN" smtClean="0"/>
              <a:t>4</a:t>
            </a:r>
            <a:r>
              <a:rPr lang="zh-CN" altLang="en-US" smtClean="0"/>
              <a:t>、采用</a:t>
            </a:r>
            <a:r>
              <a:rPr lang="zh-CN" altLang="en-US"/>
              <a:t>一定的方法和策略来增强异种系统的互操作性和</a:t>
            </a:r>
            <a:r>
              <a:rPr lang="zh-CN" altLang="en-US" smtClean="0"/>
              <a:t>数据一致性；</a:t>
            </a:r>
            <a:endParaRPr lang="zh-CN" altLang="en-US"/>
          </a:p>
        </p:txBody>
      </p:sp>
      <p:sp>
        <p:nvSpPr>
          <p:cNvPr id="3" name="标题 2"/>
          <p:cNvSpPr>
            <a:spLocks noGrp="1"/>
          </p:cNvSpPr>
          <p:nvPr>
            <p:ph type="title"/>
          </p:nvPr>
        </p:nvSpPr>
        <p:spPr/>
        <p:txBody>
          <a:bodyPr/>
          <a:lstStyle/>
          <a:p>
            <a:r>
              <a:rPr lang="zh-CN" altLang="en-US" smtClean="0"/>
              <a:t>发展方向</a:t>
            </a:r>
            <a:endParaRPr lang="zh-CN" altLang="en-US"/>
          </a:p>
        </p:txBody>
      </p:sp>
    </p:spTree>
    <p:extLst>
      <p:ext uri="{BB962C8B-B14F-4D97-AF65-F5344CB8AC3E}">
        <p14:creationId xmlns:p14="http://schemas.microsoft.com/office/powerpoint/2010/main" val="3290578510"/>
      </p:ext>
    </p:extLst>
  </p:cSld>
  <p:clrMapOvr>
    <a:masterClrMapping/>
  </p:clrMapOvr>
  <p:transition spd="slow">
    <p:pull/>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en-US" altLang="zh-CN" smtClean="0"/>
              <a:t>5</a:t>
            </a:r>
            <a:r>
              <a:rPr lang="zh-CN" altLang="en-US" smtClean="0"/>
              <a:t>、研制</a:t>
            </a:r>
            <a:r>
              <a:rPr lang="zh-CN" altLang="en-US"/>
              <a:t>可靠的测试和评估标准；</a:t>
            </a:r>
          </a:p>
          <a:p>
            <a:r>
              <a:rPr lang="en-US" altLang="zh-CN" smtClean="0"/>
              <a:t>6</a:t>
            </a:r>
            <a:r>
              <a:rPr lang="zh-CN" altLang="en-US" smtClean="0"/>
              <a:t>、提供</a:t>
            </a:r>
            <a:r>
              <a:rPr lang="zh-CN" altLang="en-US"/>
              <a:t>科学的漏洞分类方法，尤其注重从攻击客体而不是攻击主体的观点出发；</a:t>
            </a:r>
          </a:p>
          <a:p>
            <a:r>
              <a:rPr lang="en-US" altLang="zh-CN" smtClean="0"/>
              <a:t>7</a:t>
            </a:r>
            <a:r>
              <a:rPr lang="zh-CN" altLang="en-US" smtClean="0"/>
              <a:t>、提供</a:t>
            </a:r>
            <a:r>
              <a:rPr lang="zh-CN" altLang="en-US"/>
              <a:t>对更高级的攻击行为如分布式攻击、拒绝服务攻击等的检测手段； </a:t>
            </a:r>
          </a:p>
          <a:p>
            <a:endParaRPr lang="zh-CN" altLang="en-US"/>
          </a:p>
        </p:txBody>
      </p:sp>
      <p:sp>
        <p:nvSpPr>
          <p:cNvPr id="3" name="标题 2"/>
          <p:cNvSpPr>
            <a:spLocks noGrp="1"/>
          </p:cNvSpPr>
          <p:nvPr>
            <p:ph type="title"/>
          </p:nvPr>
        </p:nvSpPr>
        <p:spPr/>
        <p:txBody>
          <a:bodyPr/>
          <a:lstStyle/>
          <a:p>
            <a:r>
              <a:rPr lang="zh-CN" altLang="en-US" smtClean="0"/>
              <a:t>发展方向</a:t>
            </a:r>
            <a:endParaRPr lang="zh-CN" altLang="en-US"/>
          </a:p>
        </p:txBody>
      </p:sp>
    </p:spTree>
    <p:extLst>
      <p:ext uri="{BB962C8B-B14F-4D97-AF65-F5344CB8AC3E}">
        <p14:creationId xmlns:p14="http://schemas.microsoft.com/office/powerpoint/2010/main" val="862810351"/>
      </p:ext>
    </p:extLst>
  </p:cSld>
  <p:clrMapOvr>
    <a:masterClrMapping/>
  </p:clrMapOvr>
  <p:transition spd="slow">
    <p:pull/>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防火墙与网络入侵检测技术的结合</a:t>
            </a:r>
            <a:endParaRPr lang="en-US" altLang="zh-CN" smtClean="0"/>
          </a:p>
          <a:p>
            <a:r>
              <a:rPr lang="zh-CN" altLang="en-US"/>
              <a:t>位于网络主干位置，一般以透明网关形式存在，所有进出流量均需</a:t>
            </a:r>
            <a:r>
              <a:rPr lang="zh-CN" altLang="en-US" smtClean="0"/>
              <a:t>通过</a:t>
            </a:r>
            <a:endParaRPr lang="en-US" altLang="zh-CN" smtClean="0"/>
          </a:p>
          <a:p>
            <a:r>
              <a:rPr lang="zh-CN" altLang="en-US" smtClean="0"/>
              <a:t>基于</a:t>
            </a:r>
            <a:r>
              <a:rPr lang="en-US" altLang="zh-CN" smtClean="0"/>
              <a:t>IDS</a:t>
            </a:r>
            <a:r>
              <a:rPr lang="zh-CN" altLang="en-US" smtClean="0"/>
              <a:t>实现网络防护，阻断攻击</a:t>
            </a:r>
            <a:endParaRPr lang="en-US" altLang="zh-CN" smtClean="0"/>
          </a:p>
          <a:p>
            <a:pPr lvl="1"/>
            <a:r>
              <a:rPr lang="zh-CN" altLang="en-US" smtClean="0"/>
              <a:t>使用</a:t>
            </a:r>
            <a:r>
              <a:rPr lang="en-US" altLang="zh-CN" smtClean="0"/>
              <a:t>IDS</a:t>
            </a:r>
            <a:r>
              <a:rPr lang="zh-CN" altLang="en-US" smtClean="0"/>
              <a:t>对数据包进行分析，对高层应用协议数据进行重组与协议追踪。</a:t>
            </a:r>
            <a:endParaRPr lang="en-US" altLang="zh-CN" smtClean="0"/>
          </a:p>
          <a:p>
            <a:pPr lvl="1"/>
            <a:r>
              <a:rPr lang="zh-CN" altLang="en-US" smtClean="0"/>
              <a:t>处理存在问题的数据包并关闭相应连接。</a:t>
            </a:r>
            <a:endParaRPr lang="en-US" altLang="zh-CN"/>
          </a:p>
          <a:p>
            <a:pPr marL="109728" indent="0">
              <a:buNone/>
            </a:pPr>
            <a:endParaRPr lang="en-US" altLang="zh-CN" smtClean="0"/>
          </a:p>
          <a:p>
            <a:endParaRPr lang="en-US" altLang="zh-CN" smtClean="0"/>
          </a:p>
          <a:p>
            <a:endParaRPr lang="zh-CN" altLang="en-US"/>
          </a:p>
        </p:txBody>
      </p:sp>
      <p:sp>
        <p:nvSpPr>
          <p:cNvPr id="3" name="标题 2"/>
          <p:cNvSpPr>
            <a:spLocks noGrp="1"/>
          </p:cNvSpPr>
          <p:nvPr>
            <p:ph type="title"/>
          </p:nvPr>
        </p:nvSpPr>
        <p:spPr/>
        <p:txBody>
          <a:bodyPr/>
          <a:lstStyle/>
          <a:p>
            <a:r>
              <a:rPr lang="zh-CN" altLang="en-US" smtClean="0"/>
              <a:t>入侵防护系统（</a:t>
            </a:r>
            <a:r>
              <a:rPr lang="en-US" altLang="zh-CN" smtClean="0"/>
              <a:t>IPS</a:t>
            </a:r>
            <a:r>
              <a:rPr lang="zh-CN" altLang="en-US" smtClean="0"/>
              <a:t>）</a:t>
            </a:r>
            <a:endParaRPr lang="zh-CN" altLang="en-US"/>
          </a:p>
        </p:txBody>
      </p:sp>
    </p:spTree>
    <p:extLst>
      <p:ext uri="{BB962C8B-B14F-4D97-AF65-F5344CB8AC3E}">
        <p14:creationId xmlns:p14="http://schemas.microsoft.com/office/powerpoint/2010/main" val="2156913454"/>
      </p:ext>
    </p:extLst>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1027"/>
          <p:cNvSpPr>
            <a:spLocks noGrp="1" noChangeArrowheads="1"/>
          </p:cNvSpPr>
          <p:nvPr>
            <p:ph idx="1"/>
          </p:nvPr>
        </p:nvSpPr>
        <p:spPr/>
        <p:txBody>
          <a:bodyPr/>
          <a:lstStyle/>
          <a:p>
            <a:pPr>
              <a:lnSpc>
                <a:spcPct val="90000"/>
              </a:lnSpc>
            </a:pPr>
            <a:r>
              <a:rPr lang="zh-CN" altLang="en-US" smtClean="0"/>
              <a:t>自动检测远程或本地系统安全性弱点（漏洞）的程序。</a:t>
            </a:r>
          </a:p>
          <a:p>
            <a:pPr lvl="1">
              <a:lnSpc>
                <a:spcPct val="90000"/>
              </a:lnSpc>
            </a:pPr>
            <a:r>
              <a:rPr lang="zh-CN" altLang="en-US"/>
              <a:t>目标可以是工作站、服务器、交换机、数据库应用等各种对象</a:t>
            </a:r>
            <a:r>
              <a:rPr lang="zh-CN" altLang="en-US" smtClean="0"/>
              <a:t>。</a:t>
            </a:r>
            <a:endParaRPr lang="en-US" altLang="zh-CN" smtClean="0"/>
          </a:p>
          <a:p>
            <a:pPr>
              <a:lnSpc>
                <a:spcPct val="90000"/>
              </a:lnSpc>
            </a:pPr>
            <a:r>
              <a:rPr lang="zh-CN" altLang="en-US" smtClean="0"/>
              <a:t>安全</a:t>
            </a:r>
            <a:r>
              <a:rPr lang="zh-CN" altLang="en-US" dirty="0" smtClean="0"/>
              <a:t>评估工具</a:t>
            </a:r>
            <a:endParaRPr lang="en-US" altLang="zh-CN" dirty="0" smtClean="0"/>
          </a:p>
          <a:p>
            <a:pPr lvl="1">
              <a:lnSpc>
                <a:spcPct val="90000"/>
              </a:lnSpc>
            </a:pPr>
            <a:r>
              <a:rPr lang="zh-CN" altLang="en-US" dirty="0" smtClean="0"/>
              <a:t>系统管理员保障系统安全的</a:t>
            </a:r>
            <a:r>
              <a:rPr lang="zh-CN" altLang="en-US" smtClean="0"/>
              <a:t>有效工具</a:t>
            </a:r>
          </a:p>
          <a:p>
            <a:pPr>
              <a:lnSpc>
                <a:spcPct val="90000"/>
              </a:lnSpc>
            </a:pPr>
            <a:r>
              <a:rPr lang="zh-CN" altLang="en-US" smtClean="0"/>
              <a:t>网络漏洞扫描器</a:t>
            </a:r>
            <a:endParaRPr lang="en-US" altLang="zh-CN" smtClean="0"/>
          </a:p>
          <a:p>
            <a:pPr lvl="1">
              <a:lnSpc>
                <a:spcPct val="90000"/>
              </a:lnSpc>
            </a:pPr>
            <a:r>
              <a:rPr lang="zh-CN" altLang="en-US" smtClean="0"/>
              <a:t>网络</a:t>
            </a:r>
            <a:r>
              <a:rPr lang="zh-CN" altLang="en-US" dirty="0" smtClean="0"/>
              <a:t>入侵者收集信息的重要手段</a:t>
            </a:r>
            <a:endParaRPr lang="zh-CN" altLang="en-US" dirty="0"/>
          </a:p>
        </p:txBody>
      </p:sp>
      <p:sp>
        <p:nvSpPr>
          <p:cNvPr id="6" name="灯片编号占位符 5"/>
          <p:cNvSpPr>
            <a:spLocks noGrp="1"/>
          </p:cNvSpPr>
          <p:nvPr>
            <p:ph type="sldNum" sz="quarter" idx="4294967295"/>
          </p:nvPr>
        </p:nvSpPr>
        <p:spPr>
          <a:xfrm>
            <a:off x="8647272" y="6407944"/>
            <a:ext cx="365760" cy="365125"/>
          </a:xfrm>
          <a:prstGeom prst="rect">
            <a:avLst/>
          </a:prstGeom>
        </p:spPr>
        <p:txBody>
          <a:bodyPr/>
          <a:lstStyle/>
          <a:p>
            <a:fld id="{5523C96D-6DA9-461B-9F2C-A918FEAD4B6F}" type="slidenum">
              <a:rPr lang="zh-CN" altLang="en-US"/>
              <a:pPr/>
              <a:t>26</a:t>
            </a:fld>
            <a:endParaRPr lang="en-US" altLang="zh-CN"/>
          </a:p>
        </p:txBody>
      </p:sp>
      <p:sp>
        <p:nvSpPr>
          <p:cNvPr id="276482" name="Rectangle 1026"/>
          <p:cNvSpPr>
            <a:spLocks noGrp="1" noChangeArrowheads="1"/>
          </p:cNvSpPr>
          <p:nvPr>
            <p:ph type="title"/>
          </p:nvPr>
        </p:nvSpPr>
        <p:spPr/>
        <p:txBody>
          <a:bodyPr/>
          <a:lstStyle/>
          <a:p>
            <a:r>
              <a:rPr lang="zh-CN" altLang="en-US" smtClean="0"/>
              <a:t>网络</a:t>
            </a:r>
            <a:r>
              <a:rPr lang="zh-CN" altLang="en-US"/>
              <a:t>扫描器</a:t>
            </a:r>
          </a:p>
        </p:txBody>
      </p:sp>
    </p:spTree>
    <p:extLst>
      <p:ext uri="{BB962C8B-B14F-4D97-AF65-F5344CB8AC3E}">
        <p14:creationId xmlns:p14="http://schemas.microsoft.com/office/powerpoint/2010/main" val="2752556096"/>
      </p:ext>
    </p:extLst>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p:txBody>
          <a:bodyPr/>
          <a:lstStyle/>
          <a:p>
            <a:r>
              <a:rPr lang="zh-CN" altLang="en-US" smtClean="0"/>
              <a:t>扫描目标主机识别其工作状态（开</a:t>
            </a:r>
            <a:r>
              <a:rPr lang="en-US" altLang="zh-CN" smtClean="0"/>
              <a:t>/</a:t>
            </a:r>
            <a:r>
              <a:rPr lang="zh-CN" altLang="en-US" smtClean="0"/>
              <a:t>关机）</a:t>
            </a:r>
          </a:p>
          <a:p>
            <a:r>
              <a:rPr lang="zh-CN" altLang="en-US" smtClean="0"/>
              <a:t>识别目标主机端口的状态（监听</a:t>
            </a:r>
            <a:r>
              <a:rPr lang="en-US" altLang="zh-CN" smtClean="0"/>
              <a:t>/</a:t>
            </a:r>
            <a:r>
              <a:rPr lang="zh-CN" altLang="en-US" smtClean="0"/>
              <a:t>关闭）</a:t>
            </a:r>
          </a:p>
          <a:p>
            <a:r>
              <a:rPr lang="zh-CN" altLang="en-US" smtClean="0"/>
              <a:t>识别目标主机系统及服务程序的类型和版本</a:t>
            </a:r>
          </a:p>
          <a:p>
            <a:r>
              <a:rPr lang="zh-CN" altLang="en-US" smtClean="0"/>
              <a:t>根据已知漏洞信息，分析系统脆弱点</a:t>
            </a:r>
          </a:p>
          <a:p>
            <a:r>
              <a:rPr lang="zh-CN" altLang="en-US" smtClean="0"/>
              <a:t>生成扫描结果报告</a:t>
            </a:r>
            <a:endParaRPr lang="zh-CN" altLang="en-US"/>
          </a:p>
        </p:txBody>
      </p:sp>
      <p:sp>
        <p:nvSpPr>
          <p:cNvPr id="280578" name="Rectangle 2"/>
          <p:cNvSpPr>
            <a:spLocks noGrp="1" noChangeArrowheads="1"/>
          </p:cNvSpPr>
          <p:nvPr>
            <p:ph type="title"/>
          </p:nvPr>
        </p:nvSpPr>
        <p:spPr/>
        <p:txBody>
          <a:bodyPr/>
          <a:lstStyle/>
          <a:p>
            <a:r>
              <a:rPr lang="zh-CN" altLang="en-US" smtClean="0"/>
              <a:t>网络扫描器的主要功能</a:t>
            </a:r>
            <a:endParaRPr lang="zh-CN" altLang="en-US"/>
          </a:p>
        </p:txBody>
      </p:sp>
    </p:spTree>
    <p:extLst>
      <p:ext uri="{BB962C8B-B14F-4D97-AF65-F5344CB8AC3E}">
        <p14:creationId xmlns:p14="http://schemas.microsoft.com/office/powerpoint/2010/main" val="1814941315"/>
      </p:ext>
    </p:extLst>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zh-CN" altLang="en-US"/>
              <a:t>扫描器的基本工作原理</a:t>
            </a:r>
          </a:p>
        </p:txBody>
      </p:sp>
      <p:pic>
        <p:nvPicPr>
          <p:cNvPr id="296963" name="Picture 3" descr="ss copy"/>
          <p:cNvPicPr>
            <a:picLocks noGrp="1" noChangeAspect="1" noChangeArrowheads="1"/>
          </p:cNvPicPr>
          <p:nvPr>
            <p:ph idx="4294967295"/>
          </p:nvPr>
        </p:nvPicPr>
        <p:blipFill>
          <a:blip r:embed="rId3"/>
          <a:srcRect/>
          <a:stretch>
            <a:fillRect/>
          </a:stretch>
        </p:blipFill>
        <p:spPr>
          <a:xfrm>
            <a:off x="0" y="1844675"/>
            <a:ext cx="5759450" cy="4513263"/>
          </a:xfrm>
          <a:noFill/>
          <a:ln/>
        </p:spPr>
      </p:pic>
    </p:spTree>
    <p:extLst>
      <p:ext uri="{BB962C8B-B14F-4D97-AF65-F5344CB8AC3E}">
        <p14:creationId xmlns:p14="http://schemas.microsoft.com/office/powerpoint/2010/main" val="271263846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63"/>
                                        </p:tgtEl>
                                        <p:attrNameLst>
                                          <p:attrName>style.visibility</p:attrName>
                                        </p:attrNameLst>
                                      </p:cBhvr>
                                      <p:to>
                                        <p:strVal val="visible"/>
                                      </p:to>
                                    </p:set>
                                    <p:anim calcmode="lin" valueType="num">
                                      <p:cBhvr additive="base">
                                        <p:cTn id="7" dur="500" fill="hold"/>
                                        <p:tgtEl>
                                          <p:spTgt spid="296963"/>
                                        </p:tgtEl>
                                        <p:attrNameLst>
                                          <p:attrName>ppt_x</p:attrName>
                                        </p:attrNameLst>
                                      </p:cBhvr>
                                      <p:tavLst>
                                        <p:tav tm="0">
                                          <p:val>
                                            <p:strVal val="#ppt_x"/>
                                          </p:val>
                                        </p:tav>
                                        <p:tav tm="100000">
                                          <p:val>
                                            <p:strVal val="#ppt_x"/>
                                          </p:val>
                                        </p:tav>
                                      </p:tavLst>
                                    </p:anim>
                                    <p:anim calcmode="lin" valueType="num">
                                      <p:cBhvr additive="base">
                                        <p:cTn id="8" dur="500" fill="hold"/>
                                        <p:tgtEl>
                                          <p:spTgt spid="296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p:txBody>
          <a:bodyPr/>
          <a:lstStyle/>
          <a:p>
            <a:r>
              <a:rPr lang="zh-CN" altLang="en-US" smtClean="0"/>
              <a:t>目的：</a:t>
            </a:r>
            <a:endParaRPr lang="en-US" altLang="zh-CN" smtClean="0"/>
          </a:p>
          <a:p>
            <a:pPr lvl="1"/>
            <a:r>
              <a:rPr lang="zh-CN" altLang="en-US" smtClean="0"/>
              <a:t>确定在目标网络上的主机是否可达</a:t>
            </a:r>
          </a:p>
          <a:p>
            <a:r>
              <a:rPr lang="zh-CN" altLang="en-US" smtClean="0"/>
              <a:t>常用的传统扫描手段有：</a:t>
            </a:r>
          </a:p>
          <a:p>
            <a:pPr lvl="1"/>
            <a:r>
              <a:rPr lang="en-US" altLang="zh-CN" smtClean="0"/>
              <a:t>ICMP Echo</a:t>
            </a:r>
            <a:r>
              <a:rPr lang="zh-CN" altLang="en-US" smtClean="0"/>
              <a:t>扫描</a:t>
            </a:r>
            <a:endParaRPr lang="en-US" altLang="zh-CN" smtClean="0"/>
          </a:p>
          <a:p>
            <a:pPr lvl="1"/>
            <a:r>
              <a:rPr lang="en-US" altLang="zh-CN" smtClean="0"/>
              <a:t>ICMP Sweep</a:t>
            </a:r>
            <a:r>
              <a:rPr lang="zh-CN" altLang="en-US" smtClean="0"/>
              <a:t>扫描</a:t>
            </a:r>
            <a:endParaRPr lang="en-US" altLang="zh-CN" smtClean="0"/>
          </a:p>
          <a:p>
            <a:pPr lvl="1"/>
            <a:r>
              <a:rPr lang="en-US" altLang="zh-CN" smtClean="0"/>
              <a:t>Broadcast ICMP</a:t>
            </a:r>
            <a:r>
              <a:rPr lang="zh-CN" altLang="en-US" smtClean="0"/>
              <a:t>扫描</a:t>
            </a:r>
          </a:p>
          <a:p>
            <a:pPr lvl="1"/>
            <a:r>
              <a:rPr lang="en-US" altLang="zh-CN" smtClean="0"/>
              <a:t>Non-Echo ICMP</a:t>
            </a:r>
            <a:r>
              <a:rPr lang="zh-CN" altLang="en-US" smtClean="0"/>
              <a:t>扫描</a:t>
            </a:r>
            <a:endParaRPr lang="zh-CN" altLang="en-US"/>
          </a:p>
        </p:txBody>
      </p:sp>
      <p:sp>
        <p:nvSpPr>
          <p:cNvPr id="305154" name="Rectangle 2"/>
          <p:cNvSpPr>
            <a:spLocks noGrp="1" noChangeArrowheads="1"/>
          </p:cNvSpPr>
          <p:nvPr>
            <p:ph type="title"/>
          </p:nvPr>
        </p:nvSpPr>
        <p:spPr/>
        <p:txBody>
          <a:bodyPr/>
          <a:lstStyle/>
          <a:p>
            <a:r>
              <a:rPr lang="zh-CN" altLang="en-US" smtClean="0"/>
              <a:t>主机扫描技术－传统技术</a:t>
            </a:r>
            <a:endParaRPr lang="zh-CN" altLang="en-US"/>
          </a:p>
        </p:txBody>
      </p:sp>
    </p:spTree>
    <p:extLst>
      <p:ext uri="{BB962C8B-B14F-4D97-AF65-F5344CB8AC3E}">
        <p14:creationId xmlns:p14="http://schemas.microsoft.com/office/powerpoint/2010/main" val="1862140781"/>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第一章 概述</a:t>
            </a:r>
            <a:endParaRPr lang="zh-CN" altLang="en-US"/>
          </a:p>
        </p:txBody>
      </p:sp>
      <p:sp>
        <p:nvSpPr>
          <p:cNvPr id="6" name="文本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07174497"/>
      </p:ext>
    </p:extLst>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p:txBody>
          <a:bodyPr>
            <a:normAutofit fontScale="92500" lnSpcReduction="10000"/>
          </a:bodyPr>
          <a:lstStyle/>
          <a:p>
            <a:r>
              <a:rPr lang="zh-CN" altLang="en-US" smtClean="0"/>
              <a:t>防火墙和网络过滤设备常导致传统的探测手段变得无效。</a:t>
            </a:r>
            <a:endParaRPr lang="en-US" altLang="zh-CN" smtClean="0"/>
          </a:p>
          <a:p>
            <a:pPr lvl="1"/>
            <a:r>
              <a:rPr lang="zh-CN" altLang="en-US" smtClean="0"/>
              <a:t>如简单拦截、过滤</a:t>
            </a:r>
            <a:r>
              <a:rPr lang="en-US" altLang="zh-CN" smtClean="0"/>
              <a:t>ICMP</a:t>
            </a:r>
            <a:r>
              <a:rPr lang="zh-CN" altLang="en-US" smtClean="0"/>
              <a:t>报文</a:t>
            </a:r>
            <a:endParaRPr lang="en-US" altLang="zh-CN" smtClean="0"/>
          </a:p>
          <a:p>
            <a:r>
              <a:rPr lang="zh-CN" altLang="en-US" smtClean="0"/>
              <a:t>利用</a:t>
            </a:r>
            <a:r>
              <a:rPr lang="en-US" altLang="zh-CN" smtClean="0"/>
              <a:t>ICMP</a:t>
            </a:r>
            <a:r>
              <a:rPr lang="zh-CN" altLang="en-US" smtClean="0"/>
              <a:t>协议提供网络间传送错误信息的手段：</a:t>
            </a:r>
          </a:p>
          <a:p>
            <a:pPr lvl="1"/>
            <a:r>
              <a:rPr lang="zh-CN" altLang="en-US" smtClean="0"/>
              <a:t>异常</a:t>
            </a:r>
            <a:r>
              <a:rPr lang="en-US" altLang="zh-CN" smtClean="0"/>
              <a:t>IP</a:t>
            </a:r>
            <a:r>
              <a:rPr lang="zh-CN" altLang="en-US" smtClean="0"/>
              <a:t>包头</a:t>
            </a:r>
          </a:p>
          <a:p>
            <a:pPr lvl="1"/>
            <a:r>
              <a:rPr lang="zh-CN" altLang="en-US" smtClean="0"/>
              <a:t>在</a:t>
            </a:r>
            <a:r>
              <a:rPr lang="en-US" altLang="zh-CN" smtClean="0"/>
              <a:t>IP</a:t>
            </a:r>
            <a:r>
              <a:rPr lang="zh-CN" altLang="en-US" smtClean="0"/>
              <a:t>头中设置无效的字段值</a:t>
            </a:r>
          </a:p>
          <a:p>
            <a:pPr lvl="1"/>
            <a:r>
              <a:rPr lang="zh-CN" altLang="en-US" smtClean="0"/>
              <a:t>错误的数据分片</a:t>
            </a:r>
          </a:p>
          <a:p>
            <a:pPr lvl="1"/>
            <a:r>
              <a:rPr lang="zh-CN" altLang="en-US" smtClean="0"/>
              <a:t>通过超长包探测内部路由器</a:t>
            </a:r>
          </a:p>
          <a:p>
            <a:pPr lvl="1"/>
            <a:r>
              <a:rPr lang="zh-CN" altLang="en-US" smtClean="0"/>
              <a:t>反向映射探测</a:t>
            </a:r>
            <a:endParaRPr lang="en-US" altLang="zh-CN" smtClean="0"/>
          </a:p>
          <a:p>
            <a:r>
              <a:rPr lang="zh-CN" altLang="en-US" smtClean="0"/>
              <a:t>利用防火墙等的方向性，易出难进</a:t>
            </a:r>
            <a:endParaRPr lang="en-US" altLang="zh-CN" smtClean="0"/>
          </a:p>
          <a:p>
            <a:pPr lvl="1"/>
            <a:r>
              <a:rPr lang="zh-CN" altLang="en-US" smtClean="0"/>
              <a:t>传统扫描，由外向内</a:t>
            </a:r>
            <a:endParaRPr lang="en-US" altLang="zh-CN" smtClean="0"/>
          </a:p>
          <a:p>
            <a:pPr lvl="1"/>
            <a:r>
              <a:rPr lang="zh-CN" altLang="en-US" smtClean="0"/>
              <a:t>高级扫描，由内向外</a:t>
            </a:r>
            <a:endParaRPr lang="zh-CN" altLang="en-US"/>
          </a:p>
        </p:txBody>
      </p:sp>
      <p:sp>
        <p:nvSpPr>
          <p:cNvPr id="313346" name="Rectangle 2"/>
          <p:cNvSpPr>
            <a:spLocks noGrp="1" noChangeArrowheads="1"/>
          </p:cNvSpPr>
          <p:nvPr>
            <p:ph type="title"/>
          </p:nvPr>
        </p:nvSpPr>
        <p:spPr/>
        <p:txBody>
          <a:bodyPr/>
          <a:lstStyle/>
          <a:p>
            <a:r>
              <a:rPr lang="zh-CN" altLang="en-US" smtClean="0"/>
              <a:t>主机扫描技术－高级技术</a:t>
            </a:r>
            <a:endParaRPr lang="zh-CN" altLang="en-US"/>
          </a:p>
        </p:txBody>
      </p:sp>
      <p:sp>
        <p:nvSpPr>
          <p:cNvPr id="6" name="灯片编号占位符 5"/>
          <p:cNvSpPr>
            <a:spLocks noGrp="1"/>
          </p:cNvSpPr>
          <p:nvPr>
            <p:ph type="sldNum" sz="quarter" idx="4294967295"/>
          </p:nvPr>
        </p:nvSpPr>
        <p:spPr/>
        <p:txBody>
          <a:bodyPr/>
          <a:lstStyle/>
          <a:p>
            <a:fld id="{C12B9371-9D74-4079-B7F8-07D375E8763E}" type="slidenum">
              <a:rPr lang="zh-CN" altLang="en-US" smtClean="0"/>
              <a:pPr/>
              <a:t>30</a:t>
            </a:fld>
            <a:endParaRPr lang="en-US" altLang="zh-CN"/>
          </a:p>
        </p:txBody>
      </p:sp>
    </p:spTree>
    <p:extLst>
      <p:ext uri="{BB962C8B-B14F-4D97-AF65-F5344CB8AC3E}">
        <p14:creationId xmlns:p14="http://schemas.microsoft.com/office/powerpoint/2010/main" val="1784800966"/>
      </p:ext>
    </p:extLst>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端口是通信</a:t>
            </a:r>
            <a:r>
              <a:rPr lang="zh-CN" altLang="en-US" dirty="0"/>
              <a:t>通道，</a:t>
            </a:r>
            <a:r>
              <a:rPr lang="zh-CN" altLang="en-US" dirty="0" smtClean="0"/>
              <a:t>也是潜在</a:t>
            </a:r>
            <a:r>
              <a:rPr lang="zh-CN" altLang="en-US" dirty="0"/>
              <a:t>的</a:t>
            </a:r>
            <a:r>
              <a:rPr lang="zh-CN" altLang="en-US" dirty="0" smtClean="0"/>
              <a:t>入侵</a:t>
            </a:r>
            <a:r>
              <a:rPr lang="zh-CN" altLang="en-US" dirty="0"/>
              <a:t>通道</a:t>
            </a:r>
            <a:r>
              <a:rPr lang="zh-CN" altLang="en-US" dirty="0" smtClean="0"/>
              <a:t>。</a:t>
            </a:r>
            <a:endParaRPr lang="en-US" altLang="zh-CN" dirty="0" smtClean="0"/>
          </a:p>
          <a:p>
            <a:r>
              <a:rPr lang="zh-CN" altLang="en-US" dirty="0"/>
              <a:t>通过端口扫描确定主机开放的端口，不同的端口对应运行着的不同的网络服务</a:t>
            </a:r>
          </a:p>
          <a:p>
            <a:r>
              <a:rPr lang="zh-CN" altLang="en-US" dirty="0" smtClean="0"/>
              <a:t>思想：向指定端口发送</a:t>
            </a:r>
            <a:r>
              <a:rPr lang="zh-CN" altLang="en-US" dirty="0"/>
              <a:t>消息</a:t>
            </a:r>
            <a:r>
              <a:rPr lang="zh-CN" altLang="en-US" dirty="0" smtClean="0"/>
              <a:t>，观察有无应答及应答类型，判断端口是否开放及服务情况</a:t>
            </a:r>
            <a:endParaRPr lang="zh-CN" altLang="en-US" dirty="0"/>
          </a:p>
        </p:txBody>
      </p:sp>
      <p:sp>
        <p:nvSpPr>
          <p:cNvPr id="5" name="标题 4"/>
          <p:cNvSpPr>
            <a:spLocks noGrp="1"/>
          </p:cNvSpPr>
          <p:nvPr>
            <p:ph type="title"/>
          </p:nvPr>
        </p:nvSpPr>
        <p:spPr/>
        <p:txBody>
          <a:bodyPr/>
          <a:lstStyle/>
          <a:p>
            <a:r>
              <a:rPr lang="zh-CN" altLang="en-US" smtClean="0"/>
              <a:t>端口扫描</a:t>
            </a:r>
            <a:endParaRPr lang="zh-CN" altLang="en-US"/>
          </a:p>
        </p:txBody>
      </p:sp>
    </p:spTree>
    <p:extLst>
      <p:ext uri="{BB962C8B-B14F-4D97-AF65-F5344CB8AC3E}">
        <p14:creationId xmlns:p14="http://schemas.microsoft.com/office/powerpoint/2010/main" val="2541263759"/>
      </p:ext>
    </p:extLst>
  </p:cSld>
  <p:clrMapOvr>
    <a:masterClrMapping/>
  </p:clrMapOvr>
  <p:transition spd="slow">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idx="1"/>
          </p:nvPr>
        </p:nvSpPr>
        <p:spPr/>
        <p:txBody>
          <a:bodyPr/>
          <a:lstStyle/>
          <a:p>
            <a:r>
              <a:rPr lang="zh-CN" altLang="en-US" dirty="0" smtClean="0"/>
              <a:t>主要包括以下三类：</a:t>
            </a:r>
          </a:p>
          <a:p>
            <a:pPr lvl="1"/>
            <a:r>
              <a:rPr lang="zh-CN" altLang="en-US" dirty="0" smtClean="0"/>
              <a:t>开放扫描（</a:t>
            </a:r>
            <a:r>
              <a:rPr lang="en-US" altLang="zh-CN" dirty="0" smtClean="0"/>
              <a:t>TCP Connect </a:t>
            </a:r>
            <a:r>
              <a:rPr lang="zh-CN" altLang="en-US" dirty="0" smtClean="0"/>
              <a:t>扫描）</a:t>
            </a:r>
          </a:p>
          <a:p>
            <a:pPr lvl="1"/>
            <a:r>
              <a:rPr lang="zh-CN" altLang="en-US" dirty="0" smtClean="0"/>
              <a:t>半开放扫描（ </a:t>
            </a:r>
            <a:r>
              <a:rPr lang="en-US" altLang="zh-CN" dirty="0" smtClean="0"/>
              <a:t>TCP SYN </a:t>
            </a:r>
            <a:r>
              <a:rPr lang="zh-CN" altLang="en-US" dirty="0" smtClean="0"/>
              <a:t>扫描）</a:t>
            </a:r>
          </a:p>
          <a:p>
            <a:pPr lvl="1"/>
            <a:r>
              <a:rPr lang="zh-CN" altLang="en-US" dirty="0" smtClean="0"/>
              <a:t>隐蔽扫描（</a:t>
            </a:r>
            <a:r>
              <a:rPr lang="en-US" altLang="zh-CN" dirty="0" smtClean="0"/>
              <a:t>TCP FIN </a:t>
            </a:r>
            <a:r>
              <a:rPr lang="zh-CN" altLang="en-US" dirty="0" smtClean="0"/>
              <a:t>扫描、分段扫描）</a:t>
            </a:r>
            <a:endParaRPr lang="en-US" altLang="zh-CN" dirty="0" smtClean="0"/>
          </a:p>
          <a:p>
            <a:r>
              <a:rPr lang="zh-CN" altLang="en-US" dirty="0" smtClean="0"/>
              <a:t>大部分基于</a:t>
            </a:r>
            <a:r>
              <a:rPr lang="en-US" altLang="zh-CN" dirty="0" smtClean="0"/>
              <a:t>TCP</a:t>
            </a:r>
            <a:r>
              <a:rPr lang="zh-CN" altLang="en-US" dirty="0" smtClean="0"/>
              <a:t>连接的握手与挥手</a:t>
            </a:r>
            <a:endParaRPr lang="zh-CN" altLang="en-US" dirty="0"/>
          </a:p>
        </p:txBody>
      </p:sp>
      <p:sp>
        <p:nvSpPr>
          <p:cNvPr id="325634" name="Rectangle 2"/>
          <p:cNvSpPr>
            <a:spLocks noGrp="1" noChangeArrowheads="1"/>
          </p:cNvSpPr>
          <p:nvPr>
            <p:ph type="title"/>
          </p:nvPr>
        </p:nvSpPr>
        <p:spPr/>
        <p:txBody>
          <a:bodyPr/>
          <a:lstStyle/>
          <a:p>
            <a:r>
              <a:rPr lang="zh-CN" altLang="en-US" dirty="0" smtClean="0"/>
              <a:t>端口扫描类型</a:t>
            </a:r>
            <a:endParaRPr lang="zh-CN" altLang="en-US" dirty="0"/>
          </a:p>
        </p:txBody>
      </p:sp>
    </p:spTree>
    <p:extLst>
      <p:ext uri="{BB962C8B-B14F-4D97-AF65-F5344CB8AC3E}">
        <p14:creationId xmlns:p14="http://schemas.microsoft.com/office/powerpoint/2010/main" val="1386749349"/>
      </p:ext>
    </p:extLst>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Rot="1" noChangeArrowheads="1"/>
          </p:cNvSpPr>
          <p:nvPr>
            <p:ph idx="1"/>
          </p:nvPr>
        </p:nvSpPr>
        <p:spPr/>
        <p:txBody>
          <a:bodyPr/>
          <a:lstStyle/>
          <a:p>
            <a:r>
              <a:rPr lang="zh-CN" altLang="en-US" smtClean="0"/>
              <a:t>随机端口扫描</a:t>
            </a:r>
          </a:p>
          <a:p>
            <a:r>
              <a:rPr lang="zh-CN" altLang="en-US" smtClean="0"/>
              <a:t>慢扫描</a:t>
            </a:r>
          </a:p>
          <a:p>
            <a:r>
              <a:rPr lang="zh-CN" altLang="en-US" smtClean="0"/>
              <a:t>碎片扫描</a:t>
            </a:r>
          </a:p>
          <a:p>
            <a:r>
              <a:rPr lang="zh-CN" altLang="en-US" smtClean="0"/>
              <a:t>欺骗扫描</a:t>
            </a:r>
          </a:p>
          <a:p>
            <a:r>
              <a:rPr lang="zh-CN" altLang="en-US" smtClean="0"/>
              <a:t>协同扫描</a:t>
            </a:r>
          </a:p>
          <a:p>
            <a:endParaRPr lang="zh-CN" altLang="en-US" smtClean="0"/>
          </a:p>
        </p:txBody>
      </p:sp>
      <p:sp>
        <p:nvSpPr>
          <p:cNvPr id="161794" name="Rectangle 2"/>
          <p:cNvSpPr>
            <a:spLocks noGrp="1" noRot="1" noChangeArrowheads="1"/>
          </p:cNvSpPr>
          <p:nvPr>
            <p:ph type="title"/>
          </p:nvPr>
        </p:nvSpPr>
        <p:spPr/>
        <p:txBody>
          <a:bodyPr/>
          <a:lstStyle/>
          <a:p>
            <a:r>
              <a:rPr lang="zh-CN" altLang="en-US" smtClean="0"/>
              <a:t>端口扫描策略</a:t>
            </a:r>
          </a:p>
        </p:txBody>
      </p:sp>
      <p:sp>
        <p:nvSpPr>
          <p:cNvPr id="161796" name="灯片编号占位符 4"/>
          <p:cNvSpPr txBox="1">
            <a:spLocks noGrp="1"/>
          </p:cNvSpPr>
          <p:nvPr/>
        </p:nvSpPr>
        <p:spPr bwMode="gray">
          <a:xfrm>
            <a:off x="34559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917B5ADA-7289-482F-87A0-52A12D446BFC}" type="slidenum">
              <a:rPr lang="zh-CN" altLang="en-US" sz="1000" b="0">
                <a:ea typeface="宋体" panose="02010600030101010101" pitchFamily="2" charset="-122"/>
              </a:rPr>
              <a:pPr algn="ctr" eaLnBrk="1" hangingPunct="1"/>
              <a:t>33</a:t>
            </a:fld>
            <a:endParaRPr lang="en-US" altLang="zh-CN" sz="1000" b="0">
              <a:ea typeface="宋体" panose="02010600030101010101" pitchFamily="2" charset="-122"/>
            </a:endParaRPr>
          </a:p>
        </p:txBody>
      </p:sp>
      <p:sp>
        <p:nvSpPr>
          <p:cNvPr id="2" name="灯片编号占位符 1"/>
          <p:cNvSpPr>
            <a:spLocks noGrp="1"/>
          </p:cNvSpPr>
          <p:nvPr>
            <p:ph type="sldNum" sz="quarter" idx="4294967295"/>
          </p:nvPr>
        </p:nvSpPr>
        <p:spPr/>
        <p:txBody>
          <a:bodyPr/>
          <a:lstStyle/>
          <a:p>
            <a:fld id="{FB72DFFF-1124-4A97-ACB2-F30B7C034DC1}" type="slidenum">
              <a:rPr lang="zh-CN" altLang="en-US" smtClean="0"/>
              <a:pPr/>
              <a:t>33</a:t>
            </a:fld>
            <a:endParaRPr lang="en-US" altLang="zh-CN" dirty="0"/>
          </a:p>
        </p:txBody>
      </p:sp>
    </p:spTree>
    <p:extLst>
      <p:ext uri="{BB962C8B-B14F-4D97-AF65-F5344CB8AC3E}">
        <p14:creationId xmlns:p14="http://schemas.microsoft.com/office/powerpoint/2010/main" val="424544922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r>
              <a:rPr lang="zh-CN" altLang="en-US" smtClean="0"/>
              <a:t>许多漏洞是系统相关的，且往往与相应的版本对应。</a:t>
            </a:r>
          </a:p>
          <a:p>
            <a:r>
              <a:rPr lang="zh-CN" altLang="en-US" smtClean="0"/>
              <a:t>主要技术： </a:t>
            </a:r>
          </a:p>
          <a:p>
            <a:pPr lvl="1"/>
            <a:r>
              <a:rPr lang="zh-CN" altLang="en-US" smtClean="0"/>
              <a:t>主动协议栈指纹识别</a:t>
            </a:r>
          </a:p>
          <a:p>
            <a:pPr lvl="1"/>
            <a:r>
              <a:rPr lang="zh-CN" altLang="en-US" smtClean="0"/>
              <a:t>被动协议栈指纹识别</a:t>
            </a:r>
            <a:endParaRPr lang="en-US" altLang="zh-CN" smtClean="0"/>
          </a:p>
        </p:txBody>
      </p:sp>
      <p:sp>
        <p:nvSpPr>
          <p:cNvPr id="19458" name="Rectangle 2"/>
          <p:cNvSpPr>
            <a:spLocks noGrp="1" noChangeArrowheads="1"/>
          </p:cNvSpPr>
          <p:nvPr>
            <p:ph type="title"/>
          </p:nvPr>
        </p:nvSpPr>
        <p:spPr/>
        <p:txBody>
          <a:bodyPr/>
          <a:lstStyle/>
          <a:p>
            <a:r>
              <a:rPr lang="zh-CN" altLang="en-US" smtClean="0"/>
              <a:t>操作系统识别</a:t>
            </a:r>
          </a:p>
        </p:txBody>
      </p:sp>
    </p:spTree>
    <p:extLst>
      <p:ext uri="{BB962C8B-B14F-4D97-AF65-F5344CB8AC3E}">
        <p14:creationId xmlns:p14="http://schemas.microsoft.com/office/powerpoint/2010/main" val="2328995289"/>
      </p:ext>
    </p:extLst>
  </p:cSld>
  <p:clrMapOvr>
    <a:masterClrMapping/>
  </p:clrMapOvr>
  <p:transition spd="slow">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85000" lnSpcReduction="20000"/>
          </a:bodyPr>
          <a:lstStyle/>
          <a:p>
            <a:r>
              <a:rPr lang="zh-CN" altLang="en-US" dirty="0" smtClean="0"/>
              <a:t>向目标主机发送特定的</a:t>
            </a:r>
            <a:r>
              <a:rPr lang="en-US" altLang="zh-CN" dirty="0" smtClean="0"/>
              <a:t>IP</a:t>
            </a:r>
            <a:r>
              <a:rPr lang="zh-CN" altLang="en-US" dirty="0" smtClean="0"/>
              <a:t>包，并检查其响应，</a:t>
            </a:r>
            <a:endParaRPr lang="en-US" altLang="zh-CN" dirty="0" smtClean="0"/>
          </a:p>
          <a:p>
            <a:r>
              <a:rPr lang="zh-CN" altLang="en-US" dirty="0" smtClean="0"/>
              <a:t>依据其响应的不同判别操作系统的类型和版本。</a:t>
            </a:r>
          </a:p>
          <a:p>
            <a:r>
              <a:rPr lang="zh-CN" altLang="en-US" dirty="0" smtClean="0"/>
              <a:t>常用的手段：</a:t>
            </a:r>
          </a:p>
          <a:p>
            <a:pPr lvl="1"/>
            <a:r>
              <a:rPr lang="en-US" altLang="zh-CN" dirty="0" smtClean="0"/>
              <a:t># TCP</a:t>
            </a:r>
            <a:r>
              <a:rPr lang="zh-CN" altLang="en-US" dirty="0" smtClean="0"/>
              <a:t>顺序检测</a:t>
            </a:r>
          </a:p>
          <a:p>
            <a:pPr lvl="1"/>
            <a:r>
              <a:rPr lang="en-US" altLang="zh-CN" dirty="0" smtClean="0"/>
              <a:t># SYN</a:t>
            </a:r>
            <a:r>
              <a:rPr lang="zh-CN" altLang="en-US" dirty="0" smtClean="0"/>
              <a:t>包（包含若干</a:t>
            </a:r>
            <a:r>
              <a:rPr lang="en-US" altLang="zh-CN" dirty="0" smtClean="0"/>
              <a:t>TCP</a:t>
            </a:r>
            <a:r>
              <a:rPr lang="zh-CN" altLang="en-US" dirty="0" smtClean="0"/>
              <a:t>选项），针对开放端口</a:t>
            </a:r>
          </a:p>
          <a:p>
            <a:pPr lvl="1"/>
            <a:r>
              <a:rPr lang="en-US" altLang="zh-CN" dirty="0" smtClean="0"/>
              <a:t># NULL</a:t>
            </a:r>
            <a:r>
              <a:rPr lang="zh-CN" altLang="en-US" dirty="0" smtClean="0"/>
              <a:t>包（包含若干</a:t>
            </a:r>
            <a:r>
              <a:rPr lang="en-US" altLang="zh-CN" dirty="0" smtClean="0"/>
              <a:t>TCP</a:t>
            </a:r>
            <a:r>
              <a:rPr lang="zh-CN" altLang="en-US" dirty="0" smtClean="0"/>
              <a:t>选项），针对开放端口</a:t>
            </a:r>
          </a:p>
          <a:p>
            <a:pPr lvl="1"/>
            <a:r>
              <a:rPr lang="en-US" altLang="zh-CN" dirty="0" smtClean="0"/>
              <a:t># SYN|FIN|URG|PSH</a:t>
            </a:r>
            <a:r>
              <a:rPr lang="zh-CN" altLang="en-US" dirty="0" smtClean="0"/>
              <a:t>（包含若干</a:t>
            </a:r>
            <a:r>
              <a:rPr lang="en-US" altLang="zh-CN" dirty="0" smtClean="0"/>
              <a:t>TCP</a:t>
            </a:r>
            <a:r>
              <a:rPr lang="zh-CN" altLang="en-US" dirty="0" smtClean="0"/>
              <a:t>选项），针对开放端口</a:t>
            </a:r>
          </a:p>
          <a:p>
            <a:pPr lvl="1"/>
            <a:r>
              <a:rPr lang="en-US" altLang="zh-CN" dirty="0" smtClean="0"/>
              <a:t># ACK</a:t>
            </a:r>
            <a:r>
              <a:rPr lang="zh-CN" altLang="en-US" dirty="0" smtClean="0"/>
              <a:t>（包含若干</a:t>
            </a:r>
            <a:r>
              <a:rPr lang="en-US" altLang="zh-CN" dirty="0" smtClean="0"/>
              <a:t>TCP</a:t>
            </a:r>
            <a:r>
              <a:rPr lang="zh-CN" altLang="en-US" dirty="0" smtClean="0"/>
              <a:t>选项），针对开放端口</a:t>
            </a:r>
          </a:p>
          <a:p>
            <a:pPr lvl="1"/>
            <a:r>
              <a:rPr lang="en-US" altLang="zh-CN" dirty="0" smtClean="0"/>
              <a:t># SYN</a:t>
            </a:r>
            <a:r>
              <a:rPr lang="zh-CN" altLang="en-US" dirty="0" smtClean="0"/>
              <a:t>（包含若干</a:t>
            </a:r>
            <a:r>
              <a:rPr lang="en-US" altLang="zh-CN" dirty="0" smtClean="0"/>
              <a:t>TCP</a:t>
            </a:r>
            <a:r>
              <a:rPr lang="zh-CN" altLang="en-US" dirty="0" smtClean="0"/>
              <a:t>选项），针对封闭端口</a:t>
            </a:r>
          </a:p>
          <a:p>
            <a:pPr lvl="1"/>
            <a:r>
              <a:rPr lang="en-US" altLang="zh-CN" dirty="0" smtClean="0"/>
              <a:t># ACK</a:t>
            </a:r>
            <a:r>
              <a:rPr lang="zh-CN" altLang="en-US" dirty="0" smtClean="0"/>
              <a:t>（包含若干</a:t>
            </a:r>
            <a:r>
              <a:rPr lang="en-US" altLang="zh-CN" dirty="0" smtClean="0"/>
              <a:t>TCP</a:t>
            </a:r>
            <a:r>
              <a:rPr lang="zh-CN" altLang="en-US" dirty="0" smtClean="0"/>
              <a:t>选项），针对封闭端口</a:t>
            </a:r>
          </a:p>
          <a:p>
            <a:pPr lvl="1"/>
            <a:r>
              <a:rPr lang="en-US" altLang="zh-CN" dirty="0" smtClean="0"/>
              <a:t># SYN|FIN|URG|PSH</a:t>
            </a:r>
            <a:r>
              <a:rPr lang="zh-CN" altLang="en-US" dirty="0" smtClean="0"/>
              <a:t>（包含若干</a:t>
            </a:r>
            <a:r>
              <a:rPr lang="en-US" altLang="zh-CN" dirty="0" smtClean="0"/>
              <a:t>TCP</a:t>
            </a:r>
            <a:r>
              <a:rPr lang="zh-CN" altLang="en-US" dirty="0" smtClean="0"/>
              <a:t>选项），针对封闭端口</a:t>
            </a:r>
          </a:p>
          <a:p>
            <a:pPr lvl="1"/>
            <a:r>
              <a:rPr lang="en-US" altLang="zh-CN" dirty="0" smtClean="0"/>
              <a:t># UDP</a:t>
            </a:r>
            <a:r>
              <a:rPr lang="zh-CN" altLang="en-US" dirty="0" smtClean="0"/>
              <a:t>包，针对封闭端口</a:t>
            </a:r>
          </a:p>
        </p:txBody>
      </p:sp>
      <p:sp>
        <p:nvSpPr>
          <p:cNvPr id="20482" name="Rectangle 2"/>
          <p:cNvSpPr>
            <a:spLocks noGrp="1" noChangeArrowheads="1"/>
          </p:cNvSpPr>
          <p:nvPr>
            <p:ph type="title"/>
          </p:nvPr>
        </p:nvSpPr>
        <p:spPr/>
        <p:txBody>
          <a:bodyPr/>
          <a:lstStyle/>
          <a:p>
            <a:r>
              <a:rPr lang="zh-CN" altLang="en-US" smtClean="0"/>
              <a:t>主动协议栈指纹识别</a:t>
            </a:r>
          </a:p>
        </p:txBody>
      </p:sp>
    </p:spTree>
    <p:extLst>
      <p:ext uri="{BB962C8B-B14F-4D97-AF65-F5344CB8AC3E}">
        <p14:creationId xmlns:p14="http://schemas.microsoft.com/office/powerpoint/2010/main" val="153405017"/>
      </p:ext>
    </p:extLst>
  </p:cSld>
  <p:clrMapOvr>
    <a:masterClrMapping/>
  </p:clrMapOvr>
  <p:transition spd="slow">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rmAutofit/>
          </a:bodyPr>
          <a:lstStyle/>
          <a:p>
            <a:r>
              <a:rPr lang="zh-CN" altLang="en-US" smtClean="0"/>
              <a:t>被动监测网络通信确定操作系统。</a:t>
            </a:r>
          </a:p>
          <a:p>
            <a:r>
              <a:rPr lang="zh-CN" altLang="en-US" smtClean="0"/>
              <a:t>不同操作系统对</a:t>
            </a:r>
            <a:r>
              <a:rPr lang="en-US" altLang="zh-CN" smtClean="0"/>
              <a:t>4</a:t>
            </a:r>
            <a:r>
              <a:rPr lang="zh-CN" altLang="en-US" smtClean="0"/>
              <a:t>个</a:t>
            </a:r>
            <a:r>
              <a:rPr lang="en-US" altLang="zh-CN" smtClean="0"/>
              <a:t>IP</a:t>
            </a:r>
            <a:r>
              <a:rPr lang="zh-CN" altLang="en-US" smtClean="0"/>
              <a:t>参数有不同默认设置：</a:t>
            </a:r>
          </a:p>
          <a:p>
            <a:pPr lvl="1"/>
            <a:r>
              <a:rPr lang="en-US" altLang="zh-CN" smtClean="0"/>
              <a:t>TTL</a:t>
            </a:r>
            <a:r>
              <a:rPr lang="zh-CN" altLang="en-US" smtClean="0"/>
              <a:t>：</a:t>
            </a:r>
            <a:r>
              <a:rPr lang="en-US" altLang="zh-CN" smtClean="0"/>
              <a:t>time to live</a:t>
            </a:r>
          </a:p>
          <a:p>
            <a:pPr lvl="1"/>
            <a:r>
              <a:rPr lang="en-US" altLang="zh-CN" smtClean="0"/>
              <a:t>DF</a:t>
            </a:r>
            <a:r>
              <a:rPr lang="zh-CN" altLang="en-US" smtClean="0"/>
              <a:t>：</a:t>
            </a:r>
            <a:r>
              <a:rPr lang="en-US" smtClean="0"/>
              <a:t>Don't Fragment</a:t>
            </a:r>
            <a:endParaRPr lang="en-US" altLang="zh-CN" smtClean="0"/>
          </a:p>
          <a:p>
            <a:pPr lvl="1"/>
            <a:r>
              <a:rPr lang="en-US" altLang="zh-CN" smtClean="0"/>
              <a:t>TOS</a:t>
            </a:r>
            <a:r>
              <a:rPr lang="zh-CN" altLang="en-US" smtClean="0"/>
              <a:t>：</a:t>
            </a:r>
            <a:r>
              <a:rPr lang="en-US" altLang="zh-CN" smtClean="0"/>
              <a:t>type of service</a:t>
            </a:r>
          </a:p>
          <a:p>
            <a:pPr lvl="1"/>
            <a:r>
              <a:rPr lang="zh-CN" altLang="en-US" smtClean="0"/>
              <a:t>窗口大小（</a:t>
            </a:r>
            <a:r>
              <a:rPr lang="en-US" altLang="zh-CN" smtClean="0"/>
              <a:t>TCP</a:t>
            </a:r>
            <a:r>
              <a:rPr lang="zh-CN" altLang="en-US" smtClean="0"/>
              <a:t>滑动窗口）</a:t>
            </a:r>
            <a:endParaRPr lang="en-US" altLang="zh-CN" smtClean="0"/>
          </a:p>
          <a:p>
            <a:r>
              <a:rPr lang="zh-CN" altLang="en-US" smtClean="0"/>
              <a:t>缺点：可靠性比主动协议栈识别差</a:t>
            </a:r>
          </a:p>
          <a:p>
            <a:endParaRPr lang="en-US" altLang="zh-CN" smtClean="0"/>
          </a:p>
        </p:txBody>
      </p:sp>
      <p:sp>
        <p:nvSpPr>
          <p:cNvPr id="21506" name="Rectangle 2"/>
          <p:cNvSpPr>
            <a:spLocks noGrp="1" noChangeArrowheads="1"/>
          </p:cNvSpPr>
          <p:nvPr>
            <p:ph type="title"/>
          </p:nvPr>
        </p:nvSpPr>
        <p:spPr/>
        <p:txBody>
          <a:bodyPr/>
          <a:lstStyle/>
          <a:p>
            <a:r>
              <a:rPr lang="zh-CN" altLang="en-US" smtClean="0"/>
              <a:t>被动协议栈指纹识别</a:t>
            </a:r>
          </a:p>
        </p:txBody>
      </p:sp>
    </p:spTree>
    <p:extLst>
      <p:ext uri="{BB962C8B-B14F-4D97-AF65-F5344CB8AC3E}">
        <p14:creationId xmlns:p14="http://schemas.microsoft.com/office/powerpoint/2010/main" val="470463369"/>
      </p:ext>
    </p:extLst>
  </p:cSld>
  <p:clrMapOvr>
    <a:masterClrMapping/>
  </p:clrMapOvr>
  <p:transition spd="slow">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内容占位符 2"/>
          <p:cNvSpPr>
            <a:spLocks noGrp="1"/>
          </p:cNvSpPr>
          <p:nvPr>
            <p:ph idx="1"/>
          </p:nvPr>
        </p:nvSpPr>
        <p:spPr/>
        <p:txBody>
          <a:bodyPr/>
          <a:lstStyle/>
          <a:p>
            <a:r>
              <a:rPr lang="zh-CN" altLang="en-US" dirty="0" smtClean="0"/>
              <a:t>根据目标主机开放的应用和服务来扫描和判断是否存在或可能存在某些漏洞</a:t>
            </a:r>
          </a:p>
          <a:p>
            <a:r>
              <a:rPr lang="zh-CN" altLang="en-US" dirty="0" smtClean="0"/>
              <a:t>意义</a:t>
            </a:r>
          </a:p>
          <a:p>
            <a:pPr lvl="1"/>
            <a:r>
              <a:rPr lang="zh-CN" altLang="en-US" dirty="0" smtClean="0"/>
              <a:t>进行网络安全评估</a:t>
            </a:r>
          </a:p>
          <a:p>
            <a:pPr lvl="1"/>
            <a:r>
              <a:rPr lang="zh-CN" altLang="en-US" dirty="0" smtClean="0"/>
              <a:t>为网络系统的加固提供依据</a:t>
            </a:r>
          </a:p>
          <a:p>
            <a:pPr lvl="1"/>
            <a:r>
              <a:rPr lang="zh-CN" altLang="en-US" dirty="0" smtClean="0"/>
              <a:t>被网络攻击者加以利用来获取重要的数据信息</a:t>
            </a:r>
          </a:p>
        </p:txBody>
      </p:sp>
      <p:sp>
        <p:nvSpPr>
          <p:cNvPr id="162818" name="标题 1"/>
          <p:cNvSpPr>
            <a:spLocks noGrp="1"/>
          </p:cNvSpPr>
          <p:nvPr>
            <p:ph type="title"/>
          </p:nvPr>
        </p:nvSpPr>
        <p:spPr/>
        <p:txBody>
          <a:bodyPr/>
          <a:lstStyle/>
          <a:p>
            <a:r>
              <a:rPr lang="zh-CN" altLang="en-US" dirty="0" smtClean="0"/>
              <a:t>漏洞扫描</a:t>
            </a:r>
          </a:p>
        </p:txBody>
      </p:sp>
      <p:sp>
        <p:nvSpPr>
          <p:cNvPr id="162820" name="日期占位符 3"/>
          <p:cNvSpPr txBox="1">
            <a:spLocks noGrp="1"/>
          </p:cNvSpPr>
          <p:nvPr/>
        </p:nvSpPr>
        <p:spPr bwMode="gray">
          <a:xfrm>
            <a:off x="381000" y="6505575"/>
            <a:ext cx="1905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CN" sz="1000" b="0">
              <a:ea typeface="宋体" panose="02010600030101010101" pitchFamily="2" charset="-122"/>
            </a:endParaRPr>
          </a:p>
        </p:txBody>
      </p:sp>
      <p:sp>
        <p:nvSpPr>
          <p:cNvPr id="162821" name="灯片编号占位符 4"/>
          <p:cNvSpPr txBox="1">
            <a:spLocks noGrp="1"/>
          </p:cNvSpPr>
          <p:nvPr/>
        </p:nvSpPr>
        <p:spPr bwMode="gray">
          <a:xfrm>
            <a:off x="4191000"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ACA04C08-8B1D-4384-B858-D36CB3E374A6}" type="slidenum">
              <a:rPr lang="zh-CN" altLang="en-US" sz="1000" b="0">
                <a:ea typeface="宋体" panose="02010600030101010101" pitchFamily="2" charset="-122"/>
              </a:rPr>
              <a:pPr algn="ctr" eaLnBrk="1" hangingPunct="1"/>
              <a:t>37</a:t>
            </a:fld>
            <a:endParaRPr lang="en-US" altLang="zh-CN" sz="1000" b="0">
              <a:ea typeface="宋体" panose="02010600030101010101" pitchFamily="2" charset="-122"/>
            </a:endParaRPr>
          </a:p>
        </p:txBody>
      </p:sp>
      <p:sp>
        <p:nvSpPr>
          <p:cNvPr id="162822" name="Rectangle 8"/>
          <p:cNvSpPr>
            <a:spLocks noChangeArrowheads="1"/>
          </p:cNvSpPr>
          <p:nvPr/>
        </p:nvSpPr>
        <p:spPr bwMode="auto">
          <a:xfrm>
            <a:off x="2581804" y="4176979"/>
            <a:ext cx="6221413" cy="267765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kumimoji="1" lang="zh-CN" altLang="en-US" sz="2800" dirty="0" smtClean="0">
                <a:solidFill>
                  <a:srgbClr val="000000"/>
                </a:solidFill>
                <a:latin typeface="宋体" panose="02010600030101010101" pitchFamily="2" charset="-122"/>
                <a:ea typeface="宋体" panose="02010600030101010101" pitchFamily="2" charset="-122"/>
              </a:rPr>
              <a:t>信息系统安全性</a:t>
            </a:r>
            <a:r>
              <a:rPr kumimoji="1" lang="zh-CN" altLang="en-US" sz="2800" dirty="0">
                <a:solidFill>
                  <a:srgbClr val="000000"/>
                </a:solidFill>
                <a:latin typeface="宋体" panose="02010600030101010101" pitchFamily="2" charset="-122"/>
                <a:ea typeface="宋体" panose="02010600030101010101" pitchFamily="2" charset="-122"/>
              </a:rPr>
              <a:t>不</a:t>
            </a:r>
            <a:r>
              <a:rPr kumimoji="1" lang="zh-CN" altLang="en-US" sz="2800" dirty="0" smtClean="0">
                <a:solidFill>
                  <a:srgbClr val="000000"/>
                </a:solidFill>
                <a:latin typeface="宋体" panose="02010600030101010101" pitchFamily="2" charset="-122"/>
                <a:ea typeface="宋体" panose="02010600030101010101" pitchFamily="2" charset="-122"/>
              </a:rPr>
              <a:t>在于是否</a:t>
            </a:r>
            <a:r>
              <a:rPr kumimoji="1" lang="zh-CN" altLang="en-US" sz="2800" dirty="0">
                <a:solidFill>
                  <a:srgbClr val="000000"/>
                </a:solidFill>
                <a:latin typeface="宋体" panose="02010600030101010101" pitchFamily="2" charset="-122"/>
                <a:ea typeface="宋体" panose="02010600030101010101" pitchFamily="2" charset="-122"/>
              </a:rPr>
              <a:t>采用了最新的加密算法或最先进的设备，而是由系统</a:t>
            </a:r>
            <a:r>
              <a:rPr kumimoji="1" lang="zh-CN" altLang="en-US" sz="2800" dirty="0" smtClean="0">
                <a:solidFill>
                  <a:srgbClr val="000000"/>
                </a:solidFill>
                <a:latin typeface="宋体" panose="02010600030101010101" pitchFamily="2" charset="-122"/>
                <a:ea typeface="宋体" panose="02010600030101010101" pitchFamily="2" charset="-122"/>
              </a:rPr>
              <a:t>本身脆弱性，</a:t>
            </a:r>
            <a:r>
              <a:rPr kumimoji="1" lang="zh-CN" altLang="en-US" sz="2800" dirty="0">
                <a:solidFill>
                  <a:srgbClr val="000000"/>
                </a:solidFill>
                <a:latin typeface="宋体" panose="02010600030101010101" pitchFamily="2" charset="-122"/>
                <a:ea typeface="宋体" panose="02010600030101010101" pitchFamily="2" charset="-122"/>
              </a:rPr>
              <a:t>即</a:t>
            </a:r>
            <a:r>
              <a:rPr kumimoji="1" lang="zh-CN" altLang="en-US" sz="2800" dirty="0" smtClean="0">
                <a:solidFill>
                  <a:srgbClr val="000000"/>
                </a:solidFill>
                <a:latin typeface="宋体" panose="02010600030101010101" pitchFamily="2" charset="-122"/>
                <a:ea typeface="宋体" panose="02010600030101010101" pitchFamily="2" charset="-122"/>
              </a:rPr>
              <a:t>漏洞决定。只要漏洞</a:t>
            </a:r>
            <a:r>
              <a:rPr kumimoji="1" lang="zh-CN" altLang="en-US" sz="2800" dirty="0">
                <a:solidFill>
                  <a:srgbClr val="000000"/>
                </a:solidFill>
                <a:latin typeface="宋体" panose="02010600030101010101" pitchFamily="2" charset="-122"/>
                <a:ea typeface="宋体" panose="02010600030101010101" pitchFamily="2" charset="-122"/>
              </a:rPr>
              <a:t>被发现，系统就有可能成为网络攻击的牺牲品。</a:t>
            </a:r>
          </a:p>
        </p:txBody>
      </p:sp>
      <p:sp>
        <p:nvSpPr>
          <p:cNvPr id="162823" name="Rectangle 9"/>
          <p:cNvSpPr>
            <a:spLocks noChangeArrowheads="1"/>
          </p:cNvSpPr>
          <p:nvPr/>
        </p:nvSpPr>
        <p:spPr bwMode="auto">
          <a:xfrm>
            <a:off x="179513" y="5229200"/>
            <a:ext cx="2106488" cy="10156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dirty="0">
                <a:solidFill>
                  <a:srgbClr val="000000"/>
                </a:solidFill>
                <a:latin typeface="Times New Roman" panose="02020603050405020304" pitchFamily="18" charset="0"/>
                <a:ea typeface="宋体" panose="02010600030101010101" pitchFamily="2" charset="-122"/>
              </a:rPr>
              <a:t>信息</a:t>
            </a:r>
            <a:r>
              <a:rPr kumimoji="1" lang="zh-CN" altLang="en-US" sz="3200" dirty="0">
                <a:solidFill>
                  <a:srgbClr val="000000"/>
                </a:solidFill>
                <a:latin typeface="Times New Roman" panose="02020603050405020304" pitchFamily="18" charset="0"/>
                <a:ea typeface="宋体" panose="02010600030101010101" pitchFamily="2" charset="-122"/>
              </a:rPr>
              <a:t>安全</a:t>
            </a:r>
            <a:r>
              <a:rPr kumimoji="1" lang="zh-CN" altLang="en-US" sz="2800" dirty="0">
                <a:solidFill>
                  <a:srgbClr val="000000"/>
                </a:solidFill>
                <a:latin typeface="Times New Roman" panose="02020603050405020304" pitchFamily="18" charset="0"/>
                <a:ea typeface="宋体" panose="02010600030101010101" pitchFamily="2" charset="-122"/>
              </a:rPr>
              <a:t>的</a:t>
            </a:r>
          </a:p>
          <a:p>
            <a:pPr eaLnBrk="1" hangingPunct="1"/>
            <a:r>
              <a:rPr kumimoji="1" lang="zh-CN" altLang="en-US" sz="2800" dirty="0">
                <a:solidFill>
                  <a:srgbClr val="000000"/>
                </a:solidFill>
                <a:latin typeface="Times New Roman" panose="02020603050405020304" pitchFamily="18" charset="0"/>
                <a:ea typeface="宋体" panose="02010600030101010101" pitchFamily="2" charset="-122"/>
              </a:rPr>
              <a:t>“</a:t>
            </a:r>
            <a:r>
              <a:rPr kumimoji="1" lang="zh-CN" altLang="en-US" sz="2800" dirty="0">
                <a:solidFill>
                  <a:srgbClr val="FF0000"/>
                </a:solidFill>
                <a:latin typeface="Times New Roman" panose="02020603050405020304" pitchFamily="18" charset="0"/>
                <a:ea typeface="宋体" panose="02010600030101010101" pitchFamily="2" charset="-122"/>
              </a:rPr>
              <a:t>木桶理论</a:t>
            </a:r>
            <a:r>
              <a:rPr kumimoji="1" lang="zh-CN" altLang="en-US" sz="2800" dirty="0">
                <a:solidFill>
                  <a:srgbClr val="000000"/>
                </a:solidFill>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13556030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漏洞库匹配方法 </a:t>
            </a:r>
          </a:p>
          <a:p>
            <a:r>
              <a:rPr lang="zh-CN" altLang="en-US" dirty="0" smtClean="0"/>
              <a:t>模拟黑客攻击手法</a:t>
            </a:r>
            <a:endParaRPr lang="en-US" altLang="zh-CN" dirty="0" smtClean="0"/>
          </a:p>
          <a:p>
            <a:r>
              <a:rPr lang="zh-CN" altLang="en-US" dirty="0" smtClean="0"/>
              <a:t>漏洞扫描工具</a:t>
            </a:r>
            <a:endParaRPr lang="zh-CN" altLang="en-US" dirty="0"/>
          </a:p>
        </p:txBody>
      </p:sp>
      <p:sp>
        <p:nvSpPr>
          <p:cNvPr id="3" name="标题 2"/>
          <p:cNvSpPr>
            <a:spLocks noGrp="1"/>
          </p:cNvSpPr>
          <p:nvPr>
            <p:ph type="title"/>
          </p:nvPr>
        </p:nvSpPr>
        <p:spPr/>
        <p:txBody>
          <a:bodyPr/>
          <a:lstStyle/>
          <a:p>
            <a:r>
              <a:rPr lang="zh-CN" altLang="en-US" dirty="0" smtClean="0"/>
              <a:t>漏洞扫描方法</a:t>
            </a:r>
            <a:endParaRPr lang="zh-CN" altLang="en-US" dirty="0"/>
          </a:p>
        </p:txBody>
      </p:sp>
    </p:spTree>
    <p:extLst>
      <p:ext uri="{BB962C8B-B14F-4D97-AF65-F5344CB8AC3E}">
        <p14:creationId xmlns:p14="http://schemas.microsoft.com/office/powerpoint/2010/main" val="318484044"/>
      </p:ext>
    </p:extLst>
  </p:cSld>
  <p:clrMapOvr>
    <a:masterClrMapping/>
  </p:clrMapOvr>
  <p:transition spd="slow">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p:txBody>
          <a:bodyPr>
            <a:normAutofit/>
          </a:bodyPr>
          <a:lstStyle/>
          <a:p>
            <a:r>
              <a:rPr lang="zh-CN" altLang="en-US" smtClean="0"/>
              <a:t>监视网络的流量、状态、数据等信息，分析数据包，获得有价值的信息。</a:t>
            </a:r>
            <a:endParaRPr lang="en-US" altLang="zh-CN" smtClean="0"/>
          </a:p>
          <a:p>
            <a:pPr lvl="1"/>
            <a:r>
              <a:rPr lang="zh-CN" altLang="en-US"/>
              <a:t>口令、帐号</a:t>
            </a:r>
          </a:p>
          <a:p>
            <a:pPr lvl="1"/>
            <a:r>
              <a:rPr lang="zh-CN" altLang="en-US"/>
              <a:t>机密或敏感数据、信息（如</a:t>
            </a:r>
            <a:r>
              <a:rPr lang="en-US" altLang="zh-CN"/>
              <a:t>e-mail</a:t>
            </a:r>
            <a:r>
              <a:rPr lang="zh-CN" altLang="en-US"/>
              <a:t>内容）</a:t>
            </a:r>
          </a:p>
          <a:p>
            <a:pPr lvl="1"/>
            <a:r>
              <a:rPr lang="zh-CN" altLang="en-US"/>
              <a:t>流量信息：窥探低级的协议</a:t>
            </a:r>
            <a:r>
              <a:rPr lang="zh-CN" altLang="en-US" smtClean="0"/>
              <a:t>信息</a:t>
            </a:r>
          </a:p>
          <a:p>
            <a:r>
              <a:rPr lang="zh-CN" altLang="en-US" smtClean="0"/>
              <a:t>双刃剑</a:t>
            </a:r>
          </a:p>
          <a:p>
            <a:pPr lvl="1"/>
            <a:r>
              <a:rPr lang="zh-CN" altLang="en-US"/>
              <a:t>管理工具</a:t>
            </a:r>
            <a:r>
              <a:rPr lang="zh-CN" altLang="en-US" smtClean="0"/>
              <a:t>：实时观测分析数据包</a:t>
            </a:r>
            <a:r>
              <a:rPr lang="zh-CN" altLang="en-US"/>
              <a:t>，从而进行网络故障定位</a:t>
            </a:r>
          </a:p>
          <a:p>
            <a:pPr lvl="1"/>
            <a:r>
              <a:rPr lang="zh-CN" altLang="en-US" smtClean="0"/>
              <a:t>信息收集工具：攻击者们常用的收集信息工具 </a:t>
            </a:r>
          </a:p>
        </p:txBody>
      </p:sp>
      <p:sp>
        <p:nvSpPr>
          <p:cNvPr id="15362" name="Rectangle 2"/>
          <p:cNvSpPr>
            <a:spLocks noGrp="1" noChangeArrowheads="1"/>
          </p:cNvSpPr>
          <p:nvPr>
            <p:ph type="title"/>
          </p:nvPr>
        </p:nvSpPr>
        <p:spPr/>
        <p:txBody>
          <a:bodyPr/>
          <a:lstStyle/>
          <a:p>
            <a:r>
              <a:rPr lang="zh-CN" altLang="en-US"/>
              <a:t>网络</a:t>
            </a:r>
            <a:r>
              <a:rPr lang="zh-CN" altLang="en-US" smtClean="0"/>
              <a:t>监听（</a:t>
            </a:r>
            <a:r>
              <a:rPr lang="en-US" altLang="zh-CN" smtClean="0"/>
              <a:t>Sniffer</a:t>
            </a:r>
            <a:r>
              <a:rPr lang="zh-CN" altLang="en-US" smtClean="0"/>
              <a:t>） </a:t>
            </a:r>
            <a:endParaRPr lang="zh-CN" altLang="en-US"/>
          </a:p>
        </p:txBody>
      </p:sp>
      <p:sp>
        <p:nvSpPr>
          <p:cNvPr id="59395" name="灯片编号占位符 5"/>
          <p:cNvSpPr>
            <a:spLocks noGrp="1"/>
          </p:cNvSpPr>
          <p:nvPr>
            <p:ph type="sldNum" sz="quarter" idx="4294967295"/>
          </p:nvPr>
        </p:nvSpPr>
        <p:spPr/>
        <p:txBody>
          <a:bodyPr/>
          <a:lstStyle/>
          <a:p>
            <a:fld id="{B8C09CEF-22E6-42C2-A55F-8E359C4B6999}" type="slidenum">
              <a:rPr lang="zh-CN" altLang="en-US" smtClean="0"/>
              <a:pPr/>
              <a:t>39</a:t>
            </a:fld>
            <a:endParaRPr lang="en-US" altLang="zh-CN" smtClean="0"/>
          </a:p>
        </p:txBody>
      </p:sp>
    </p:spTree>
    <p:extLst>
      <p:ext uri="{BB962C8B-B14F-4D97-AF65-F5344CB8AC3E}">
        <p14:creationId xmlns:p14="http://schemas.microsoft.com/office/powerpoint/2010/main" val="212841168"/>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3"/>
          <p:cNvSpPr>
            <a:spLocks noGrp="1"/>
          </p:cNvSpPr>
          <p:nvPr>
            <p:ph idx="1"/>
          </p:nvPr>
        </p:nvSpPr>
        <p:spPr/>
        <p:txBody>
          <a:bodyPr>
            <a:normAutofit fontScale="92500" lnSpcReduction="20000"/>
          </a:bodyPr>
          <a:lstStyle/>
          <a:p>
            <a:r>
              <a:rPr lang="zh-CN" altLang="en-US" smtClean="0"/>
              <a:t>信息安全的基本要求</a:t>
            </a:r>
            <a:r>
              <a:rPr lang="en-US" altLang="zh-CN" smtClean="0"/>
              <a:t>——</a:t>
            </a:r>
            <a:r>
              <a:rPr lang="zh-CN" altLang="en-US" smtClean="0"/>
              <a:t>信息安全基础三角形</a:t>
            </a:r>
            <a:r>
              <a:rPr lang="en-US" altLang="zh-CN" smtClean="0"/>
              <a:t>C.I.A.</a:t>
            </a:r>
          </a:p>
          <a:p>
            <a:pPr lvl="1"/>
            <a:r>
              <a:rPr lang="zh-CN" altLang="en-US"/>
              <a:t>机密性（</a:t>
            </a:r>
            <a:r>
              <a:rPr lang="en-US" altLang="zh-CN"/>
              <a:t>Confidentiality</a:t>
            </a:r>
            <a:r>
              <a:rPr lang="zh-CN" altLang="en-US"/>
              <a:t>）</a:t>
            </a:r>
            <a:endParaRPr lang="en-US" altLang="zh-CN"/>
          </a:p>
          <a:p>
            <a:pPr lvl="2"/>
            <a:r>
              <a:rPr lang="zh-CN" altLang="en-US"/>
              <a:t>防止未经授权使用信息</a:t>
            </a:r>
            <a:endParaRPr lang="en-US" altLang="zh-CN"/>
          </a:p>
          <a:p>
            <a:pPr lvl="1"/>
            <a:r>
              <a:rPr lang="zh-CN" altLang="en-US"/>
              <a:t>完整性（</a:t>
            </a:r>
            <a:r>
              <a:rPr lang="en-US" altLang="zh-CN"/>
              <a:t>Integrity</a:t>
            </a:r>
            <a:r>
              <a:rPr lang="zh-CN" altLang="en-US"/>
              <a:t>）</a:t>
            </a:r>
            <a:endParaRPr lang="en-US" altLang="zh-CN"/>
          </a:p>
          <a:p>
            <a:pPr lvl="2"/>
            <a:r>
              <a:rPr lang="zh-CN" altLang="en-US"/>
              <a:t>防止对信息的非法修改和破坏</a:t>
            </a:r>
            <a:endParaRPr lang="en-US" altLang="zh-CN"/>
          </a:p>
          <a:p>
            <a:pPr lvl="1"/>
            <a:r>
              <a:rPr lang="zh-CN" altLang="en-US"/>
              <a:t>可用性（</a:t>
            </a:r>
            <a:r>
              <a:rPr lang="en-US" altLang="zh-CN"/>
              <a:t>Availability</a:t>
            </a:r>
            <a:r>
              <a:rPr lang="zh-CN" altLang="en-US"/>
              <a:t>）</a:t>
            </a:r>
            <a:endParaRPr lang="en-US" altLang="zh-CN"/>
          </a:p>
          <a:p>
            <a:pPr lvl="2"/>
            <a:r>
              <a:rPr lang="zh-CN" altLang="en-US"/>
              <a:t>确保及时可靠地使用信息</a:t>
            </a:r>
            <a:endParaRPr lang="en-US" altLang="zh-CN"/>
          </a:p>
          <a:p>
            <a:r>
              <a:rPr lang="zh-CN" altLang="en-US" smtClean="0"/>
              <a:t>其它安全问题</a:t>
            </a:r>
          </a:p>
          <a:p>
            <a:pPr lvl="1"/>
            <a:r>
              <a:rPr lang="zh-CN" altLang="en-US" smtClean="0"/>
              <a:t>抗抵赖（不可否认）</a:t>
            </a:r>
          </a:p>
          <a:p>
            <a:pPr lvl="1"/>
            <a:r>
              <a:rPr lang="zh-CN" altLang="en-US" smtClean="0"/>
              <a:t>真实性</a:t>
            </a:r>
            <a:endParaRPr lang="en-US" altLang="zh-CN" smtClean="0"/>
          </a:p>
          <a:p>
            <a:pPr lvl="1"/>
            <a:r>
              <a:rPr lang="zh-CN" altLang="en-US" smtClean="0"/>
              <a:t>可控</a:t>
            </a:r>
            <a:endParaRPr lang="en-US" altLang="zh-CN" smtClean="0"/>
          </a:p>
          <a:p>
            <a:pPr lvl="1"/>
            <a:r>
              <a:rPr lang="zh-CN" altLang="en-US"/>
              <a:t>可</a:t>
            </a:r>
            <a:r>
              <a:rPr lang="zh-CN" altLang="en-US" smtClean="0"/>
              <a:t>审查</a:t>
            </a:r>
            <a:endParaRPr lang="en-US" altLang="zh-CN" smtClean="0"/>
          </a:p>
          <a:p>
            <a:endParaRPr lang="zh-CN" altLang="en-US" smtClean="0"/>
          </a:p>
          <a:p>
            <a:endParaRPr lang="zh-CN" altLang="en-US" smtClean="0"/>
          </a:p>
        </p:txBody>
      </p:sp>
      <p:sp>
        <p:nvSpPr>
          <p:cNvPr id="34818" name="Rectangle 2"/>
          <p:cNvSpPr>
            <a:spLocks noGrp="1" noChangeArrowheads="1"/>
          </p:cNvSpPr>
          <p:nvPr>
            <p:ph type="title"/>
          </p:nvPr>
        </p:nvSpPr>
        <p:spPr/>
        <p:txBody>
          <a:bodyPr/>
          <a:lstStyle/>
          <a:p>
            <a:r>
              <a:rPr lang="zh-CN" altLang="en-US" smtClean="0"/>
              <a:t>什么是信息安全？</a:t>
            </a:r>
            <a:endParaRPr lang="en-US" altLang="zh-CN" smtClean="0"/>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2901850"/>
            <a:ext cx="3598863" cy="311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401671"/>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p:txBody>
          <a:bodyPr/>
          <a:lstStyle/>
          <a:p>
            <a:r>
              <a:rPr lang="zh-CN" altLang="en-US" smtClean="0"/>
              <a:t>共享式网络</a:t>
            </a:r>
          </a:p>
          <a:p>
            <a:pPr lvl="1"/>
            <a:r>
              <a:rPr lang="zh-CN" altLang="en-US" smtClean="0"/>
              <a:t>用</a:t>
            </a:r>
            <a:r>
              <a:rPr lang="en-US" altLang="zh-CN" smtClean="0"/>
              <a:t>HUB</a:t>
            </a:r>
            <a:r>
              <a:rPr lang="zh-CN" altLang="en-US" smtClean="0"/>
              <a:t>连接网络</a:t>
            </a:r>
            <a:endParaRPr lang="en-US" altLang="zh-CN" smtClean="0"/>
          </a:p>
          <a:p>
            <a:pPr lvl="1"/>
            <a:r>
              <a:rPr lang="zh-CN" altLang="en-US" smtClean="0"/>
              <a:t>广播：通过网络的所有数据包发往每一个主机</a:t>
            </a:r>
          </a:p>
          <a:p>
            <a:r>
              <a:rPr lang="zh-CN" altLang="en-US" smtClean="0"/>
              <a:t>交换式网络</a:t>
            </a:r>
          </a:p>
          <a:p>
            <a:pPr lvl="1"/>
            <a:r>
              <a:rPr lang="zh-CN" altLang="en-US" smtClean="0"/>
              <a:t>通过交换机连接网络</a:t>
            </a:r>
          </a:p>
          <a:p>
            <a:pPr lvl="1"/>
            <a:r>
              <a:rPr lang="zh-CN" altLang="en-US" smtClean="0"/>
              <a:t>交换机构造“</a:t>
            </a:r>
            <a:r>
              <a:rPr lang="en-US" altLang="zh-CN" smtClean="0"/>
              <a:t>MAC</a:t>
            </a:r>
            <a:r>
              <a:rPr lang="zh-CN" altLang="en-US" smtClean="0"/>
              <a:t>地址-端口”映射表</a:t>
            </a:r>
          </a:p>
          <a:p>
            <a:pPr lvl="1"/>
            <a:r>
              <a:rPr lang="zh-CN" altLang="en-US" smtClean="0"/>
              <a:t>发送包的时候，只发到特定的端口上</a:t>
            </a:r>
          </a:p>
        </p:txBody>
      </p:sp>
      <p:sp>
        <p:nvSpPr>
          <p:cNvPr id="224258" name="Rectangle 2"/>
          <p:cNvSpPr>
            <a:spLocks noGrp="1" noChangeArrowheads="1"/>
          </p:cNvSpPr>
          <p:nvPr>
            <p:ph type="title"/>
          </p:nvPr>
        </p:nvSpPr>
        <p:spPr/>
        <p:txBody>
          <a:bodyPr/>
          <a:lstStyle/>
          <a:p>
            <a:r>
              <a:rPr lang="en-US" altLang="zh-CN" smtClean="0"/>
              <a:t>Sniffer</a:t>
            </a:r>
            <a:r>
              <a:rPr lang="zh-CN" altLang="en-US" smtClean="0"/>
              <a:t>网络环境</a:t>
            </a:r>
            <a:endParaRPr lang="zh-CN" altLang="en-US"/>
          </a:p>
        </p:txBody>
      </p:sp>
    </p:spTree>
    <p:extLst>
      <p:ext uri="{BB962C8B-B14F-4D97-AF65-F5344CB8AC3E}">
        <p14:creationId xmlns:p14="http://schemas.microsoft.com/office/powerpoint/2010/main" val="2462170895"/>
      </p:ext>
    </p:extLst>
  </p:cSld>
  <p:clrMapOvr>
    <a:masterClrMapping/>
  </p:clrMapOvr>
  <p:transition spd="slow">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7"/>
          <p:cNvSpPr>
            <a:spLocks noGrp="1" noChangeArrowheads="1"/>
          </p:cNvSpPr>
          <p:nvPr>
            <p:ph idx="1"/>
          </p:nvPr>
        </p:nvSpPr>
        <p:spPr/>
        <p:txBody>
          <a:bodyPr>
            <a:normAutofit/>
          </a:bodyPr>
          <a:lstStyle/>
          <a:p>
            <a:r>
              <a:rPr lang="zh-CN" altLang="en-US" smtClean="0"/>
              <a:t>网卡工作在数据链路层</a:t>
            </a:r>
            <a:endParaRPr lang="en-US" altLang="zh-CN" smtClean="0"/>
          </a:p>
          <a:p>
            <a:pPr lvl="1"/>
            <a:r>
              <a:rPr lang="zh-CN" altLang="en-US" smtClean="0"/>
              <a:t>以帧为单位进行传输</a:t>
            </a:r>
            <a:endParaRPr lang="en-US" altLang="zh-CN" smtClean="0"/>
          </a:p>
          <a:p>
            <a:pPr lvl="1"/>
            <a:r>
              <a:rPr lang="zh-CN" altLang="en-US" smtClean="0"/>
              <a:t>帧头含目的</a:t>
            </a:r>
            <a:r>
              <a:rPr lang="en-US" altLang="zh-CN" smtClean="0"/>
              <a:t>MAC</a:t>
            </a:r>
            <a:r>
              <a:rPr lang="zh-CN" altLang="en-US" smtClean="0"/>
              <a:t>地址和源</a:t>
            </a:r>
            <a:r>
              <a:rPr lang="en-US" altLang="zh-CN" smtClean="0"/>
              <a:t>MAC</a:t>
            </a:r>
            <a:r>
              <a:rPr lang="zh-CN" altLang="en-US" smtClean="0"/>
              <a:t>地址</a:t>
            </a:r>
          </a:p>
          <a:p>
            <a:r>
              <a:rPr lang="zh-CN" altLang="en-US" smtClean="0"/>
              <a:t>普通模式：</a:t>
            </a:r>
            <a:endParaRPr lang="en-US" altLang="zh-CN" smtClean="0"/>
          </a:p>
          <a:p>
            <a:pPr lvl="1"/>
            <a:r>
              <a:rPr lang="zh-CN" altLang="en-US" smtClean="0"/>
              <a:t>网卡只接收以自己</a:t>
            </a:r>
            <a:r>
              <a:rPr lang="en-US" altLang="zh-CN" smtClean="0"/>
              <a:t>MAC</a:t>
            </a:r>
            <a:r>
              <a:rPr lang="zh-CN" altLang="en-US" smtClean="0"/>
              <a:t>地址为目的数据包，并将其传递给操作系统。</a:t>
            </a:r>
          </a:p>
          <a:p>
            <a:r>
              <a:rPr lang="zh-CN" altLang="en-US" smtClean="0"/>
              <a:t>“混杂”模式：</a:t>
            </a:r>
            <a:endParaRPr lang="en-US" altLang="zh-CN" smtClean="0"/>
          </a:p>
          <a:p>
            <a:pPr lvl="1"/>
            <a:r>
              <a:rPr lang="zh-CN" altLang="en-US" smtClean="0"/>
              <a:t>网卡将所有经过的数据包都传递给操作系统。</a:t>
            </a:r>
          </a:p>
        </p:txBody>
      </p:sp>
      <p:sp>
        <p:nvSpPr>
          <p:cNvPr id="163842" name="Rectangle 1026"/>
          <p:cNvSpPr>
            <a:spLocks noGrp="1" noChangeArrowheads="1"/>
          </p:cNvSpPr>
          <p:nvPr>
            <p:ph type="title"/>
          </p:nvPr>
        </p:nvSpPr>
        <p:spPr/>
        <p:txBody>
          <a:bodyPr/>
          <a:lstStyle/>
          <a:p>
            <a:r>
              <a:rPr lang="zh-CN" altLang="en-US" smtClean="0"/>
              <a:t>共享式网络监听原理</a:t>
            </a:r>
            <a:endParaRPr lang="zh-CN" altLang="en-US"/>
          </a:p>
        </p:txBody>
      </p:sp>
    </p:spTree>
    <p:extLst>
      <p:ext uri="{BB962C8B-B14F-4D97-AF65-F5344CB8AC3E}">
        <p14:creationId xmlns:p14="http://schemas.microsoft.com/office/powerpoint/2010/main" val="3969643649"/>
      </p:ext>
    </p:extLst>
  </p:cSld>
  <p:clrMapOvr>
    <a:masterClrMapping/>
  </p:clrMapOvr>
  <p:transition spd="slow">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p:txBody>
          <a:bodyPr>
            <a:normAutofit/>
          </a:bodyPr>
          <a:lstStyle/>
          <a:p>
            <a:r>
              <a:rPr lang="zh-CN" altLang="en-US" dirty="0"/>
              <a:t>正常</a:t>
            </a:r>
            <a:r>
              <a:rPr lang="zh-CN" altLang="en-US" dirty="0" smtClean="0"/>
              <a:t>模式：</a:t>
            </a:r>
            <a:endParaRPr lang="en-US" altLang="zh-CN" dirty="0" smtClean="0"/>
          </a:p>
          <a:p>
            <a:pPr lvl="1"/>
            <a:r>
              <a:rPr lang="zh-CN" altLang="en-US" dirty="0" smtClean="0"/>
              <a:t>交换机</a:t>
            </a:r>
            <a:r>
              <a:rPr lang="zh-CN" altLang="en-US" smtClean="0"/>
              <a:t>按</a:t>
            </a:r>
            <a:r>
              <a:rPr lang="en-US" altLang="zh-CN" smtClean="0"/>
              <a:t>MAC-</a:t>
            </a:r>
            <a:r>
              <a:rPr lang="zh-CN" altLang="en-US" smtClean="0"/>
              <a:t>端口</a:t>
            </a:r>
            <a:r>
              <a:rPr lang="zh-CN" altLang="en-US" dirty="0" smtClean="0"/>
              <a:t>映射</a:t>
            </a:r>
            <a:r>
              <a:rPr lang="zh-CN" altLang="en-US" smtClean="0"/>
              <a:t>表转发帧</a:t>
            </a:r>
            <a:endParaRPr lang="en-US" altLang="zh-CN" dirty="0" smtClean="0"/>
          </a:p>
          <a:p>
            <a:pPr lvl="1"/>
            <a:r>
              <a:rPr lang="zh-CN" altLang="en-US" smtClean="0"/>
              <a:t>广播广播帧</a:t>
            </a:r>
            <a:endParaRPr lang="en-US" altLang="zh-CN" smtClean="0"/>
          </a:p>
          <a:p>
            <a:pPr lvl="1"/>
            <a:r>
              <a:rPr lang="zh-CN" altLang="en-US" smtClean="0"/>
              <a:t>广播帧</a:t>
            </a:r>
            <a:r>
              <a:rPr lang="zh-CN" altLang="en-US"/>
              <a:t>目的</a:t>
            </a:r>
            <a:r>
              <a:rPr lang="en-US" altLang="zh-CN"/>
              <a:t>MAC</a:t>
            </a:r>
            <a:r>
              <a:rPr lang="zh-CN" altLang="en-US"/>
              <a:t>在</a:t>
            </a:r>
            <a:r>
              <a:rPr lang="zh-CN" altLang="en-US" smtClean="0"/>
              <a:t>交换表</a:t>
            </a:r>
            <a:r>
              <a:rPr lang="zh-CN" altLang="en-US"/>
              <a:t>中查不</a:t>
            </a:r>
            <a:r>
              <a:rPr lang="zh-CN" altLang="en-US" smtClean="0"/>
              <a:t>到的帧</a:t>
            </a:r>
            <a:endParaRPr lang="zh-CN" altLang="en-US" dirty="0" smtClean="0"/>
          </a:p>
          <a:p>
            <a:r>
              <a:rPr lang="zh-CN" altLang="en-US" dirty="0" smtClean="0"/>
              <a:t>网络监听：须使不应到达的数据包到达本地</a:t>
            </a:r>
          </a:p>
          <a:p>
            <a:pPr lvl="1"/>
            <a:r>
              <a:rPr lang="zh-CN" altLang="en-US" dirty="0"/>
              <a:t>利用交换机的镜像功能</a:t>
            </a:r>
          </a:p>
          <a:p>
            <a:pPr lvl="1"/>
            <a:r>
              <a:rPr lang="zh-CN" altLang="en-US" dirty="0"/>
              <a:t>交换机毒化</a:t>
            </a:r>
            <a:r>
              <a:rPr lang="zh-CN" altLang="en-US" dirty="0" smtClean="0"/>
              <a:t>攻击</a:t>
            </a:r>
            <a:endParaRPr lang="en-US" altLang="zh-CN" dirty="0" smtClean="0"/>
          </a:p>
          <a:p>
            <a:pPr lvl="1"/>
            <a:r>
              <a:rPr lang="zh-CN" altLang="en-US" dirty="0" smtClean="0"/>
              <a:t>利用</a:t>
            </a:r>
            <a:r>
              <a:rPr lang="en-US" altLang="zh-CN" dirty="0" smtClean="0"/>
              <a:t>ARP</a:t>
            </a:r>
            <a:r>
              <a:rPr lang="zh-CN" altLang="en-US" dirty="0" smtClean="0"/>
              <a:t>欺骗</a:t>
            </a:r>
          </a:p>
        </p:txBody>
      </p:sp>
      <p:sp>
        <p:nvSpPr>
          <p:cNvPr id="216066" name="Rectangle 2"/>
          <p:cNvSpPr>
            <a:spLocks noGrp="1" noChangeArrowheads="1"/>
          </p:cNvSpPr>
          <p:nvPr>
            <p:ph type="title"/>
          </p:nvPr>
        </p:nvSpPr>
        <p:spPr/>
        <p:txBody>
          <a:bodyPr/>
          <a:lstStyle/>
          <a:p>
            <a:r>
              <a:rPr lang="zh-CN" altLang="en-US" smtClean="0"/>
              <a:t>交换式网络监听原理</a:t>
            </a:r>
            <a:endParaRPr lang="zh-CN" altLang="en-US"/>
          </a:p>
        </p:txBody>
      </p:sp>
      <p:sp>
        <p:nvSpPr>
          <p:cNvPr id="63491" name="灯片编号占位符 5"/>
          <p:cNvSpPr>
            <a:spLocks noGrp="1"/>
          </p:cNvSpPr>
          <p:nvPr>
            <p:ph type="sldNum" sz="quarter" idx="4294967295"/>
          </p:nvPr>
        </p:nvSpPr>
        <p:spPr/>
        <p:txBody>
          <a:bodyPr/>
          <a:lstStyle/>
          <a:p>
            <a:fld id="{E28B99C0-D253-4399-9EC5-4C99E0DEA534}" type="slidenum">
              <a:rPr lang="zh-CN" altLang="en-US" smtClean="0"/>
              <a:pPr/>
              <a:t>42</a:t>
            </a:fld>
            <a:endParaRPr lang="en-US" altLang="zh-CN" smtClean="0"/>
          </a:p>
        </p:txBody>
      </p:sp>
    </p:spTree>
    <p:extLst>
      <p:ext uri="{BB962C8B-B14F-4D97-AF65-F5344CB8AC3E}">
        <p14:creationId xmlns:p14="http://schemas.microsoft.com/office/powerpoint/2010/main" val="2891964821"/>
      </p:ext>
    </p:extLst>
  </p:cSld>
  <p:clrMapOvr>
    <a:masterClrMapping/>
  </p:clrMapOvr>
  <p:transition spd="slow">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dirty="0" smtClean="0"/>
              <a:t>交换表空间有限，新“</a:t>
            </a:r>
            <a:r>
              <a:rPr lang="en-US" altLang="zh-CN" dirty="0" smtClean="0"/>
              <a:t>MAC</a:t>
            </a:r>
            <a:r>
              <a:rPr lang="zh-CN" altLang="en-US" dirty="0" smtClean="0"/>
              <a:t>地址</a:t>
            </a:r>
            <a:r>
              <a:rPr lang="en-US" altLang="zh-CN" dirty="0" smtClean="0"/>
              <a:t>—</a:t>
            </a:r>
            <a:r>
              <a:rPr lang="zh-CN" altLang="en-US" dirty="0" smtClean="0"/>
              <a:t>端口”映射会替换旧表项。</a:t>
            </a:r>
          </a:p>
          <a:p>
            <a:r>
              <a:rPr lang="zh-CN" altLang="en-US" smtClean="0"/>
              <a:t>毒化攻击</a:t>
            </a:r>
            <a:endParaRPr lang="en-US" altLang="zh-CN" smtClean="0"/>
          </a:p>
          <a:p>
            <a:pPr lvl="1"/>
            <a:r>
              <a:rPr lang="zh-CN" altLang="en-US" smtClean="0"/>
              <a:t>攻击</a:t>
            </a:r>
            <a:r>
              <a:rPr lang="zh-CN" altLang="en-US" dirty="0" smtClean="0"/>
              <a:t>者发送大量具有不同伪造源</a:t>
            </a:r>
            <a:r>
              <a:rPr lang="en-US" altLang="zh-CN" dirty="0" smtClean="0"/>
              <a:t>MAC</a:t>
            </a:r>
            <a:r>
              <a:rPr lang="zh-CN" altLang="en-US" dirty="0" smtClean="0"/>
              <a:t>地址的帧，交换机自学习，将伪造“</a:t>
            </a:r>
            <a:r>
              <a:rPr lang="en-US" altLang="zh-CN" dirty="0" smtClean="0"/>
              <a:t>MAC</a:t>
            </a:r>
            <a:r>
              <a:rPr lang="zh-CN" altLang="en-US" dirty="0" smtClean="0"/>
              <a:t>地址</a:t>
            </a:r>
            <a:r>
              <a:rPr lang="en-US" altLang="zh-CN" dirty="0" smtClean="0"/>
              <a:t>—</a:t>
            </a:r>
            <a:r>
              <a:rPr lang="zh-CN" altLang="en-US" dirty="0" smtClean="0"/>
              <a:t>端口”映射填充整个交换机表</a:t>
            </a:r>
            <a:endParaRPr lang="en-US" altLang="zh-CN" dirty="0" smtClean="0"/>
          </a:p>
          <a:p>
            <a:r>
              <a:rPr lang="zh-CN" altLang="en-US" smtClean="0"/>
              <a:t>毒化后</a:t>
            </a:r>
            <a:endParaRPr lang="en-US" altLang="zh-CN" smtClean="0"/>
          </a:p>
          <a:p>
            <a:pPr lvl="1"/>
            <a:r>
              <a:rPr lang="zh-CN" altLang="en-US" smtClean="0"/>
              <a:t>伪造</a:t>
            </a:r>
            <a:r>
              <a:rPr lang="zh-CN" altLang="en-US" dirty="0" smtClean="0"/>
              <a:t>的</a:t>
            </a:r>
            <a:r>
              <a:rPr lang="en-US" altLang="zh-CN" dirty="0"/>
              <a:t>MAC</a:t>
            </a:r>
            <a:r>
              <a:rPr lang="zh-CN" altLang="en-US" dirty="0"/>
              <a:t>地址</a:t>
            </a:r>
            <a:r>
              <a:rPr lang="en-US" altLang="zh-CN" dirty="0"/>
              <a:t>—</a:t>
            </a:r>
            <a:r>
              <a:rPr lang="zh-CN" altLang="en-US" dirty="0"/>
              <a:t>端口</a:t>
            </a:r>
            <a:r>
              <a:rPr lang="zh-CN" altLang="en-US" dirty="0" smtClean="0"/>
              <a:t>”表</a:t>
            </a:r>
            <a:r>
              <a:rPr lang="zh-CN" altLang="en-US" smtClean="0"/>
              <a:t>项无效</a:t>
            </a:r>
            <a:endParaRPr lang="en-US" altLang="zh-CN" smtClean="0"/>
          </a:p>
          <a:p>
            <a:pPr lvl="1"/>
            <a:r>
              <a:rPr lang="zh-CN" altLang="en-US" smtClean="0"/>
              <a:t>交换机</a:t>
            </a:r>
            <a:r>
              <a:rPr lang="zh-CN" altLang="en-US" dirty="0" smtClean="0"/>
              <a:t>完全退化为广播模式，攻击者达到窃听数据的目的。</a:t>
            </a:r>
            <a:endParaRPr lang="zh-CN" altLang="en-US" dirty="0"/>
          </a:p>
        </p:txBody>
      </p:sp>
      <p:sp>
        <p:nvSpPr>
          <p:cNvPr id="77826" name="标题 1"/>
          <p:cNvSpPr>
            <a:spLocks noGrp="1"/>
          </p:cNvSpPr>
          <p:nvPr>
            <p:ph type="title"/>
          </p:nvPr>
        </p:nvSpPr>
        <p:spPr/>
        <p:txBody>
          <a:bodyPr/>
          <a:lstStyle/>
          <a:p>
            <a:r>
              <a:rPr lang="zh-CN" altLang="en-US" smtClean="0"/>
              <a:t>交换机毒化攻击</a:t>
            </a:r>
            <a:endParaRPr lang="zh-CN" altLang="en-US" dirty="0"/>
          </a:p>
        </p:txBody>
      </p:sp>
      <p:sp>
        <p:nvSpPr>
          <p:cNvPr id="2" name="灯片编号占位符 1"/>
          <p:cNvSpPr>
            <a:spLocks noGrp="1"/>
          </p:cNvSpPr>
          <p:nvPr>
            <p:ph type="sldNum" sz="quarter" idx="4294967295"/>
          </p:nvPr>
        </p:nvSpPr>
        <p:spPr/>
        <p:txBody>
          <a:bodyPr/>
          <a:lstStyle/>
          <a:p>
            <a:fld id="{81556F20-9EF8-4651-B294-D3B86E7C8135}" type="slidenum">
              <a:rPr lang="zh-CN" altLang="en-US" smtClean="0"/>
              <a:pPr/>
              <a:t>43</a:t>
            </a:fld>
            <a:endParaRPr lang="zh-CN" altLang="en-US"/>
          </a:p>
        </p:txBody>
      </p:sp>
    </p:spTree>
    <p:extLst>
      <p:ext uri="{BB962C8B-B14F-4D97-AF65-F5344CB8AC3E}">
        <p14:creationId xmlns:p14="http://schemas.microsoft.com/office/powerpoint/2010/main" val="2210011007"/>
      </p:ext>
    </p:extLst>
  </p:cSld>
  <p:clrMapOvr>
    <a:masterClrMapping/>
  </p:clrMapOvr>
  <p:transition spd="slow">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normAutofit fontScale="77500" lnSpcReduction="20000"/>
          </a:bodyPr>
          <a:lstStyle/>
          <a:p>
            <a:r>
              <a:rPr lang="zh-CN" altLang="en-US" smtClean="0"/>
              <a:t>数据包发送过程</a:t>
            </a:r>
            <a:endParaRPr lang="en-US" altLang="zh-CN" smtClean="0"/>
          </a:p>
          <a:p>
            <a:r>
              <a:rPr lang="en-US" altLang="zh-CN" smtClean="0"/>
              <a:t>1</a:t>
            </a:r>
            <a:r>
              <a:rPr lang="zh-CN" altLang="en-US" smtClean="0"/>
              <a:t>）发</a:t>
            </a:r>
            <a:r>
              <a:rPr lang="en-US" altLang="zh-CN" smtClean="0"/>
              <a:t>IP</a:t>
            </a:r>
            <a:r>
              <a:rPr lang="zh-CN" altLang="en-US" smtClean="0"/>
              <a:t>包时，发送方判断目标是否在同一网段（</a:t>
            </a:r>
            <a:r>
              <a:rPr lang="en-US" altLang="zh-CN" smtClean="0"/>
              <a:t>IP addr &amp;network mask</a:t>
            </a:r>
            <a:r>
              <a:rPr lang="zh-CN" altLang="en-US" smtClean="0"/>
              <a:t>）（局域网内还是外）</a:t>
            </a:r>
            <a:endParaRPr lang="en-US" altLang="zh-CN" smtClean="0"/>
          </a:p>
          <a:p>
            <a:r>
              <a:rPr lang="en-US" altLang="zh-CN" smtClean="0"/>
              <a:t>2</a:t>
            </a:r>
            <a:r>
              <a:rPr lang="zh-CN" altLang="en-US" smtClean="0"/>
              <a:t>）同一网段（局域网）：</a:t>
            </a:r>
            <a:endParaRPr lang="en-US" altLang="zh-CN" smtClean="0"/>
          </a:p>
          <a:p>
            <a:pPr lvl="1"/>
            <a:r>
              <a:rPr lang="en-US" altLang="zh-CN" smtClean="0"/>
              <a:t>a. </a:t>
            </a:r>
            <a:r>
              <a:rPr lang="zh-CN" altLang="en-US" smtClean="0"/>
              <a:t>检查</a:t>
            </a:r>
            <a:r>
              <a:rPr lang="en-US" altLang="zh-CN" smtClean="0"/>
              <a:t>ARP</a:t>
            </a:r>
            <a:r>
              <a:rPr lang="zh-CN" altLang="en-US" smtClean="0"/>
              <a:t>缓存，是否有</a:t>
            </a:r>
            <a:r>
              <a:rPr lang="en-US" altLang="zh-CN" smtClean="0"/>
              <a:t>&lt;</a:t>
            </a:r>
            <a:r>
              <a:rPr lang="zh-CN" altLang="en-US" smtClean="0"/>
              <a:t>目的</a:t>
            </a:r>
            <a:r>
              <a:rPr lang="en-US" altLang="zh-CN" smtClean="0"/>
              <a:t>IP</a:t>
            </a:r>
            <a:r>
              <a:rPr lang="zh-CN" altLang="en-US" smtClean="0"/>
              <a:t>、</a:t>
            </a:r>
            <a:r>
              <a:rPr lang="en-US" altLang="zh-CN" smtClean="0"/>
              <a:t>MAC&gt;</a:t>
            </a:r>
            <a:r>
              <a:rPr lang="zh-CN" altLang="en-US" smtClean="0"/>
              <a:t>表项，有直接发送</a:t>
            </a:r>
            <a:endParaRPr lang="en-US" altLang="zh-CN" smtClean="0"/>
          </a:p>
          <a:p>
            <a:pPr lvl="1"/>
            <a:r>
              <a:rPr lang="en-US" altLang="zh-CN" smtClean="0"/>
              <a:t>b. </a:t>
            </a:r>
            <a:r>
              <a:rPr lang="zh-CN" altLang="en-US" smtClean="0"/>
              <a:t>无，广播</a:t>
            </a:r>
            <a:r>
              <a:rPr lang="en-US" altLang="zh-CN" smtClean="0"/>
              <a:t>ARP Request&lt;</a:t>
            </a:r>
            <a:r>
              <a:rPr lang="zh-CN" altLang="en-US" smtClean="0"/>
              <a:t>谁</a:t>
            </a:r>
            <a:r>
              <a:rPr lang="en-US" altLang="zh-CN" smtClean="0"/>
              <a:t>IP</a:t>
            </a:r>
            <a:r>
              <a:rPr lang="zh-CN" altLang="en-US" smtClean="0"/>
              <a:t>跟目的</a:t>
            </a:r>
            <a:r>
              <a:rPr lang="en-US" altLang="zh-CN" smtClean="0"/>
              <a:t>IP</a:t>
            </a:r>
            <a:r>
              <a:rPr lang="zh-CN" altLang="en-US" smtClean="0"/>
              <a:t>相同，报告位置（</a:t>
            </a:r>
            <a:r>
              <a:rPr lang="en-US" altLang="zh-CN" smtClean="0"/>
              <a:t>MAC</a:t>
            </a:r>
            <a:r>
              <a:rPr lang="zh-CN" altLang="en-US" smtClean="0"/>
              <a:t>）</a:t>
            </a:r>
            <a:r>
              <a:rPr lang="en-US" altLang="zh-CN" smtClean="0"/>
              <a:t>&gt;</a:t>
            </a:r>
          </a:p>
          <a:p>
            <a:pPr lvl="1"/>
            <a:r>
              <a:rPr lang="en-US" altLang="zh-CN" smtClean="0"/>
              <a:t>c. </a:t>
            </a:r>
            <a:r>
              <a:rPr lang="zh-CN" altLang="en-US" smtClean="0"/>
              <a:t>目的</a:t>
            </a:r>
            <a:r>
              <a:rPr lang="en-US" altLang="zh-CN" smtClean="0"/>
              <a:t>IP</a:t>
            </a:r>
            <a:r>
              <a:rPr lang="zh-CN" altLang="en-US" smtClean="0"/>
              <a:t>主机收到</a:t>
            </a:r>
            <a:r>
              <a:rPr lang="en-US" altLang="zh-CN" smtClean="0"/>
              <a:t>Request</a:t>
            </a:r>
            <a:r>
              <a:rPr lang="zh-CN" altLang="en-US" smtClean="0"/>
              <a:t>，回应</a:t>
            </a:r>
            <a:r>
              <a:rPr lang="en-US" altLang="zh-CN" smtClean="0"/>
              <a:t>ARP Reply</a:t>
            </a:r>
            <a:r>
              <a:rPr lang="zh-CN" altLang="en-US" smtClean="0"/>
              <a:t>（包含自己</a:t>
            </a:r>
            <a:r>
              <a:rPr lang="en-US" altLang="zh-CN" smtClean="0"/>
              <a:t>MAC</a:t>
            </a:r>
            <a:r>
              <a:rPr lang="zh-CN" altLang="en-US" smtClean="0"/>
              <a:t>地址），更新自己</a:t>
            </a:r>
            <a:r>
              <a:rPr lang="en-US" altLang="zh-CN" smtClean="0"/>
              <a:t>ARP</a:t>
            </a:r>
            <a:r>
              <a:rPr lang="zh-CN" altLang="en-US" smtClean="0"/>
              <a:t>表，添加或更新发送方的</a:t>
            </a:r>
            <a:r>
              <a:rPr lang="en-US" altLang="zh-CN" smtClean="0"/>
              <a:t>ARP</a:t>
            </a:r>
            <a:r>
              <a:rPr lang="zh-CN" altLang="en-US" smtClean="0"/>
              <a:t>表项</a:t>
            </a:r>
            <a:r>
              <a:rPr lang="en-US" altLang="zh-CN" smtClean="0"/>
              <a:t>&lt;ip,mac&gt;</a:t>
            </a:r>
          </a:p>
          <a:p>
            <a:pPr lvl="1"/>
            <a:r>
              <a:rPr lang="en-US" altLang="zh-CN" smtClean="0"/>
              <a:t>d. </a:t>
            </a:r>
            <a:r>
              <a:rPr lang="zh-CN" altLang="en-US" smtClean="0"/>
              <a:t>发送方接收</a:t>
            </a:r>
            <a:r>
              <a:rPr lang="en-US" altLang="zh-CN" smtClean="0"/>
              <a:t>Reply</a:t>
            </a:r>
            <a:r>
              <a:rPr lang="zh-CN" altLang="en-US" smtClean="0"/>
              <a:t>，获取目标</a:t>
            </a:r>
            <a:r>
              <a:rPr lang="en-US" altLang="zh-CN" smtClean="0"/>
              <a:t>MAC</a:t>
            </a:r>
            <a:r>
              <a:rPr lang="zh-CN" altLang="en-US" smtClean="0"/>
              <a:t>发送，并添加</a:t>
            </a:r>
            <a:r>
              <a:rPr lang="en-US" altLang="zh-CN" smtClean="0"/>
              <a:t>ARP</a:t>
            </a:r>
            <a:r>
              <a:rPr lang="zh-CN" altLang="en-US" smtClean="0"/>
              <a:t>表项，否则传输失败（找不到目的主机）</a:t>
            </a:r>
            <a:endParaRPr lang="en-US" altLang="zh-CN" smtClean="0"/>
          </a:p>
          <a:p>
            <a:r>
              <a:rPr lang="en-US" altLang="zh-CN" smtClean="0"/>
              <a:t>3</a:t>
            </a:r>
            <a:r>
              <a:rPr lang="zh-CN" altLang="en-US" smtClean="0"/>
              <a:t>）不同网段，发送给网关，同样查找网关</a:t>
            </a:r>
            <a:r>
              <a:rPr lang="en-US" altLang="zh-CN" smtClean="0"/>
              <a:t>MAC</a:t>
            </a:r>
          </a:p>
          <a:p>
            <a:r>
              <a:rPr lang="en-US" altLang="zh-CN" smtClean="0"/>
              <a:t>ARP</a:t>
            </a:r>
            <a:r>
              <a:rPr lang="zh-CN" altLang="en-US" smtClean="0"/>
              <a:t>动态刷新：</a:t>
            </a:r>
            <a:endParaRPr lang="en-US" altLang="zh-CN" smtClean="0"/>
          </a:p>
          <a:p>
            <a:pPr lvl="1"/>
            <a:r>
              <a:rPr lang="zh-CN" altLang="en-US" smtClean="0"/>
              <a:t>所有收到</a:t>
            </a:r>
            <a:r>
              <a:rPr lang="en-US" altLang="zh-CN" smtClean="0"/>
              <a:t>ARP Reply</a:t>
            </a:r>
            <a:r>
              <a:rPr lang="zh-CN" altLang="en-US" smtClean="0"/>
              <a:t>的主机都更新自己的</a:t>
            </a:r>
            <a:r>
              <a:rPr lang="en-US" altLang="zh-CN" smtClean="0"/>
              <a:t>ARP</a:t>
            </a:r>
            <a:r>
              <a:rPr lang="zh-CN" altLang="en-US" smtClean="0"/>
              <a:t>缓存</a:t>
            </a:r>
            <a:endParaRPr lang="en-US" altLang="zh-CN" smtClean="0"/>
          </a:p>
          <a:p>
            <a:r>
              <a:rPr lang="en-US" altLang="zh-CN" smtClean="0"/>
              <a:t>Eg</a:t>
            </a:r>
            <a:r>
              <a:rPr lang="zh-CN" altLang="en-US" smtClean="0"/>
              <a:t>，会议室索要别人电话</a:t>
            </a:r>
            <a:endParaRPr lang="en-US" altLang="zh-CN" dirty="0" smtClean="0"/>
          </a:p>
        </p:txBody>
      </p:sp>
      <p:sp>
        <p:nvSpPr>
          <p:cNvPr id="238594" name="Rectangle 2"/>
          <p:cNvSpPr>
            <a:spLocks noGrp="1" noChangeArrowheads="1"/>
          </p:cNvSpPr>
          <p:nvPr>
            <p:ph type="title"/>
          </p:nvPr>
        </p:nvSpPr>
        <p:spPr/>
        <p:txBody>
          <a:bodyPr/>
          <a:lstStyle/>
          <a:p>
            <a:r>
              <a:rPr lang="en-US" altLang="zh-CN" smtClean="0"/>
              <a:t>ARP</a:t>
            </a:r>
            <a:r>
              <a:rPr lang="zh-CN" altLang="en-US" smtClean="0"/>
              <a:t>工作过程</a:t>
            </a:r>
            <a:endParaRPr lang="zh-CN" altLang="en-US"/>
          </a:p>
        </p:txBody>
      </p:sp>
    </p:spTree>
    <p:extLst>
      <p:ext uri="{BB962C8B-B14F-4D97-AF65-F5344CB8AC3E}">
        <p14:creationId xmlns:p14="http://schemas.microsoft.com/office/powerpoint/2010/main" val="211733243"/>
      </p:ext>
    </p:extLst>
  </p:cSld>
  <p:clrMapOvr>
    <a:masterClrMapping/>
  </p:clrMapOvr>
  <p:transition spd="slow">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smtClean="0"/>
              <a:t>ARP</a:t>
            </a:r>
            <a:r>
              <a:rPr lang="zh-CN" altLang="en-US" smtClean="0"/>
              <a:t>协议存在的问题</a:t>
            </a:r>
          </a:p>
        </p:txBody>
      </p:sp>
      <p:sp>
        <p:nvSpPr>
          <p:cNvPr id="61443" name="Rectangle 3"/>
          <p:cNvSpPr>
            <a:spLocks noGrp="1" noChangeArrowheads="1"/>
          </p:cNvSpPr>
          <p:nvPr>
            <p:ph type="body" idx="1"/>
          </p:nvPr>
        </p:nvSpPr>
        <p:spPr/>
        <p:txBody>
          <a:bodyPr/>
          <a:lstStyle/>
          <a:p>
            <a:r>
              <a:rPr lang="zh-CN" altLang="en-US" dirty="0" smtClean="0"/>
              <a:t>广播请求</a:t>
            </a:r>
            <a:endParaRPr lang="en-US" altLang="zh-CN" dirty="0" smtClean="0"/>
          </a:p>
          <a:p>
            <a:pPr lvl="1"/>
            <a:r>
              <a:rPr lang="en-US" altLang="zh-CN" dirty="0" smtClean="0"/>
              <a:t>Request</a:t>
            </a:r>
            <a:r>
              <a:rPr lang="zh-CN" altLang="en-US" dirty="0"/>
              <a:t>（广播</a:t>
            </a:r>
            <a:r>
              <a:rPr lang="zh-CN" altLang="en-US" dirty="0" smtClean="0"/>
              <a:t>），全部</a:t>
            </a:r>
            <a:r>
              <a:rPr lang="zh-CN" altLang="en-US" dirty="0"/>
              <a:t>接收者</a:t>
            </a:r>
            <a:r>
              <a:rPr lang="zh-CN" altLang="en-US" dirty="0" smtClean="0"/>
              <a:t>更新或添加关于发送者的</a:t>
            </a:r>
            <a:r>
              <a:rPr lang="en-US" altLang="zh-CN" dirty="0" err="1" smtClean="0"/>
              <a:t>arp</a:t>
            </a:r>
            <a:r>
              <a:rPr lang="zh-CN" altLang="en-US" dirty="0" smtClean="0"/>
              <a:t>表项</a:t>
            </a:r>
            <a:endParaRPr lang="en-US" altLang="zh-CN" dirty="0" smtClean="0"/>
          </a:p>
          <a:p>
            <a:pPr lvl="1"/>
            <a:r>
              <a:rPr lang="zh-CN" altLang="en-US" dirty="0" smtClean="0"/>
              <a:t>发送错误的</a:t>
            </a:r>
            <a:r>
              <a:rPr lang="en-US" altLang="zh-CN" dirty="0" smtClean="0"/>
              <a:t>ARP</a:t>
            </a:r>
            <a:r>
              <a:rPr lang="zh-CN" altLang="en-US" dirty="0" smtClean="0"/>
              <a:t>请求，错误的</a:t>
            </a:r>
            <a:r>
              <a:rPr lang="en-US" altLang="zh-CN" dirty="0" smtClean="0"/>
              <a:t>&lt;</a:t>
            </a:r>
            <a:r>
              <a:rPr lang="zh-CN" altLang="en-US" dirty="0" smtClean="0"/>
              <a:t>发送方</a:t>
            </a:r>
            <a:r>
              <a:rPr lang="en-US" altLang="zh-CN" dirty="0" smtClean="0"/>
              <a:t>IP, MAC&gt;</a:t>
            </a:r>
            <a:r>
              <a:rPr lang="zh-CN" altLang="en-US" dirty="0" smtClean="0"/>
              <a:t>，污染大家的</a:t>
            </a:r>
            <a:r>
              <a:rPr lang="en-US" altLang="zh-CN" dirty="0" err="1" smtClean="0"/>
              <a:t>arp</a:t>
            </a:r>
            <a:r>
              <a:rPr lang="zh-CN" altLang="en-US" dirty="0" smtClean="0"/>
              <a:t>缓存</a:t>
            </a:r>
          </a:p>
          <a:p>
            <a:r>
              <a:rPr lang="zh-CN" altLang="en-US" dirty="0" smtClean="0"/>
              <a:t>单</a:t>
            </a:r>
            <a:r>
              <a:rPr lang="zh-CN" altLang="en-US" smtClean="0"/>
              <a:t>播应答：无状态</a:t>
            </a:r>
            <a:endParaRPr lang="en-US" altLang="zh-CN" smtClean="0"/>
          </a:p>
          <a:p>
            <a:pPr lvl="1"/>
            <a:r>
              <a:rPr lang="zh-CN" altLang="en-US" smtClean="0"/>
              <a:t>无</a:t>
            </a:r>
            <a:r>
              <a:rPr lang="zh-CN" altLang="en-US" dirty="0" smtClean="0"/>
              <a:t>问</a:t>
            </a:r>
            <a:r>
              <a:rPr lang="zh-CN" altLang="en-US" smtClean="0"/>
              <a:t>自答：主动</a:t>
            </a:r>
            <a:r>
              <a:rPr lang="zh-CN" altLang="en-US" dirty="0"/>
              <a:t>的</a:t>
            </a:r>
            <a:r>
              <a:rPr lang="en-US" altLang="zh-CN" dirty="0"/>
              <a:t>ARP</a:t>
            </a:r>
            <a:r>
              <a:rPr lang="zh-CN" altLang="en-US" dirty="0"/>
              <a:t>应答会被视为有效</a:t>
            </a:r>
            <a:r>
              <a:rPr lang="zh-CN" altLang="en-US" dirty="0" smtClean="0"/>
              <a:t>信息而接收</a:t>
            </a:r>
            <a:endParaRPr lang="zh-CN" altLang="en-US" dirty="0"/>
          </a:p>
          <a:p>
            <a:pPr lvl="1"/>
            <a:r>
              <a:rPr lang="zh-CN" altLang="en-US" smtClean="0"/>
              <a:t>张冠李戴：发送</a:t>
            </a:r>
            <a:r>
              <a:rPr lang="zh-CN" altLang="en-US" dirty="0" smtClean="0"/>
              <a:t>错误的</a:t>
            </a:r>
            <a:r>
              <a:rPr lang="en-US" altLang="zh-CN" dirty="0" smtClean="0"/>
              <a:t>ARP</a:t>
            </a:r>
            <a:r>
              <a:rPr lang="zh-CN" altLang="en-US" dirty="0" smtClean="0"/>
              <a:t>应答，错误的</a:t>
            </a:r>
            <a:r>
              <a:rPr lang="en-US" altLang="zh-CN" dirty="0" smtClean="0"/>
              <a:t>&lt;</a:t>
            </a:r>
            <a:r>
              <a:rPr lang="zh-CN" altLang="en-US" dirty="0" smtClean="0"/>
              <a:t>接收者</a:t>
            </a:r>
            <a:r>
              <a:rPr lang="en-US" altLang="zh-CN" dirty="0" smtClean="0"/>
              <a:t>IP, MAC&gt;</a:t>
            </a:r>
            <a:endParaRPr lang="zh-CN" altLang="en-US" dirty="0" smtClean="0"/>
          </a:p>
        </p:txBody>
      </p:sp>
      <p:sp>
        <p:nvSpPr>
          <p:cNvPr id="2" name="灯片编号占位符 1"/>
          <p:cNvSpPr>
            <a:spLocks noGrp="1"/>
          </p:cNvSpPr>
          <p:nvPr>
            <p:ph type="sldNum" sz="quarter" idx="4294967295"/>
          </p:nvPr>
        </p:nvSpPr>
        <p:spPr/>
        <p:txBody>
          <a:bodyPr/>
          <a:lstStyle/>
          <a:p>
            <a:fld id="{FB72DFFF-1124-4A97-ACB2-F30B7C034DC1}" type="slidenum">
              <a:rPr lang="zh-CN" altLang="en-US" smtClean="0"/>
              <a:pPr/>
              <a:t>45</a:t>
            </a:fld>
            <a:endParaRPr lang="en-US" altLang="zh-CN" dirty="0"/>
          </a:p>
        </p:txBody>
      </p:sp>
    </p:spTree>
    <p:extLst>
      <p:ext uri="{BB962C8B-B14F-4D97-AF65-F5344CB8AC3E}">
        <p14:creationId xmlns:p14="http://schemas.microsoft.com/office/powerpoint/2010/main" val="24473500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normAutofit/>
          </a:bodyPr>
          <a:lstStyle/>
          <a:p>
            <a:r>
              <a:rPr lang="zh-CN" altLang="en-US" smtClean="0"/>
              <a:t>设计之时没有考虑安全问题</a:t>
            </a:r>
            <a:endParaRPr lang="en-US" altLang="zh-CN" smtClean="0"/>
          </a:p>
          <a:p>
            <a:pPr lvl="1"/>
            <a:r>
              <a:rPr lang="zh-CN" altLang="en-US" smtClean="0"/>
              <a:t>任何计算机都可以发送虚假的</a:t>
            </a:r>
            <a:r>
              <a:rPr lang="en-US" altLang="zh-CN" smtClean="0"/>
              <a:t>ARP</a:t>
            </a:r>
            <a:r>
              <a:rPr lang="zh-CN" altLang="en-US" smtClean="0"/>
              <a:t>数据包</a:t>
            </a:r>
          </a:p>
          <a:p>
            <a:r>
              <a:rPr lang="zh-CN" altLang="en-US" smtClean="0"/>
              <a:t>无状态性</a:t>
            </a:r>
            <a:endParaRPr lang="en-US" altLang="zh-CN" smtClean="0"/>
          </a:p>
          <a:p>
            <a:pPr lvl="1"/>
            <a:r>
              <a:rPr lang="en-US" altLang="zh-CN" smtClean="0"/>
              <a:t>reply</a:t>
            </a:r>
            <a:r>
              <a:rPr lang="zh-CN" altLang="en-US" smtClean="0"/>
              <a:t>和</a:t>
            </a:r>
            <a:r>
              <a:rPr lang="en-US" altLang="zh-CN" smtClean="0"/>
              <a:t>request</a:t>
            </a:r>
            <a:r>
              <a:rPr lang="zh-CN" altLang="en-US" smtClean="0"/>
              <a:t>之间没有关系</a:t>
            </a:r>
            <a:endParaRPr lang="en-US" altLang="zh-CN" smtClean="0"/>
          </a:p>
          <a:p>
            <a:pPr lvl="1"/>
            <a:r>
              <a:rPr lang="zh-CN" altLang="en-US"/>
              <a:t>主机无论是否发送</a:t>
            </a:r>
            <a:r>
              <a:rPr lang="zh-CN" altLang="en-US" smtClean="0"/>
              <a:t>过</a:t>
            </a:r>
            <a:r>
              <a:rPr lang="en-US" altLang="zh-CN" smtClean="0"/>
              <a:t>ARP</a:t>
            </a:r>
            <a:r>
              <a:rPr lang="zh-CN" altLang="en-US" smtClean="0"/>
              <a:t>请求，都会在收到</a:t>
            </a:r>
            <a:r>
              <a:rPr lang="en-US" altLang="zh-CN" smtClean="0"/>
              <a:t>ARP</a:t>
            </a:r>
            <a:r>
              <a:rPr lang="zh-CN" altLang="en-US" smtClean="0"/>
              <a:t>响应时刷新自己</a:t>
            </a:r>
            <a:r>
              <a:rPr lang="en-US" altLang="zh-CN" smtClean="0"/>
              <a:t>ARP</a:t>
            </a:r>
            <a:r>
              <a:rPr lang="zh-CN" altLang="en-US" smtClean="0"/>
              <a:t>缓存</a:t>
            </a:r>
          </a:p>
          <a:p>
            <a:r>
              <a:rPr lang="en-US" altLang="zh-CN" smtClean="0"/>
              <a:t>ARP</a:t>
            </a:r>
            <a:r>
              <a:rPr lang="zh-CN" altLang="en-US" smtClean="0"/>
              <a:t>缓存定时更新，给攻击者以可乘之机。</a:t>
            </a:r>
          </a:p>
        </p:txBody>
      </p:sp>
      <p:sp>
        <p:nvSpPr>
          <p:cNvPr id="73730" name="Rectangle 2"/>
          <p:cNvSpPr>
            <a:spLocks noGrp="1" noChangeArrowheads="1"/>
          </p:cNvSpPr>
          <p:nvPr>
            <p:ph type="title"/>
          </p:nvPr>
        </p:nvSpPr>
        <p:spPr/>
        <p:txBody>
          <a:bodyPr>
            <a:normAutofit/>
          </a:bodyPr>
          <a:lstStyle/>
          <a:p>
            <a:r>
              <a:rPr lang="en-US" altLang="zh-CN" smtClean="0"/>
              <a:t>ARP</a:t>
            </a:r>
            <a:r>
              <a:rPr lang="zh-CN" altLang="en-US" smtClean="0"/>
              <a:t>欺骗问题的原因：</a:t>
            </a:r>
          </a:p>
        </p:txBody>
      </p:sp>
      <p:sp>
        <p:nvSpPr>
          <p:cNvPr id="2" name="灯片编号占位符 1"/>
          <p:cNvSpPr>
            <a:spLocks noGrp="1"/>
          </p:cNvSpPr>
          <p:nvPr>
            <p:ph type="sldNum" sz="quarter" idx="4294967295"/>
          </p:nvPr>
        </p:nvSpPr>
        <p:spPr/>
        <p:txBody>
          <a:bodyPr/>
          <a:lstStyle/>
          <a:p>
            <a:fld id="{FB72DFFF-1124-4A97-ACB2-F30B7C034DC1}" type="slidenum">
              <a:rPr lang="zh-CN" altLang="en-US" smtClean="0"/>
              <a:pPr/>
              <a:t>46</a:t>
            </a:fld>
            <a:endParaRPr lang="en-US" altLang="zh-CN" dirty="0"/>
          </a:p>
        </p:txBody>
      </p:sp>
    </p:spTree>
    <p:extLst>
      <p:ext uri="{BB962C8B-B14F-4D97-AF65-F5344CB8AC3E}">
        <p14:creationId xmlns:p14="http://schemas.microsoft.com/office/powerpoint/2010/main" val="347831952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7" dur="500"/>
                                        <p:tgtEl>
                                          <p:spTgt spid="245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32" dur="500"/>
                                        <p:tgtEl>
                                          <p:spTgt spid="24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IP、</a:t>
            </a:r>
            <a:r>
              <a:rPr lang="en-US" altLang="zh-CN"/>
              <a:t>TCP</a:t>
            </a:r>
            <a:r>
              <a:rPr lang="zh-CN" altLang="en-US"/>
              <a:t>协议的安全威胁</a:t>
            </a:r>
          </a:p>
        </p:txBody>
      </p:sp>
      <p:sp>
        <p:nvSpPr>
          <p:cNvPr id="5" name="文本占位符 4"/>
          <p:cNvSpPr>
            <a:spLocks noGrp="1"/>
          </p:cNvSpPr>
          <p:nvPr>
            <p:ph type="body" idx="1"/>
          </p:nvPr>
        </p:nvSpPr>
        <p:spPr/>
        <p:txBody>
          <a:bodyPr/>
          <a:lstStyle/>
          <a:p>
            <a:r>
              <a:rPr lang="en-US" altLang="zh-CN" smtClean="0"/>
              <a:t>IP</a:t>
            </a:r>
            <a:r>
              <a:rPr lang="zh-CN" altLang="en-US" smtClean="0"/>
              <a:t>欺骗</a:t>
            </a:r>
            <a:endParaRPr lang="zh-CN" altLang="en-US"/>
          </a:p>
        </p:txBody>
      </p:sp>
      <p:sp>
        <p:nvSpPr>
          <p:cNvPr id="7" name="文本占位符 6"/>
          <p:cNvSpPr>
            <a:spLocks noGrp="1"/>
          </p:cNvSpPr>
          <p:nvPr>
            <p:ph type="body" sz="half" idx="3"/>
          </p:nvPr>
        </p:nvSpPr>
        <p:spPr/>
        <p:txBody>
          <a:bodyPr/>
          <a:lstStyle/>
          <a:p>
            <a:r>
              <a:rPr lang="zh-CN" altLang="en-US"/>
              <a:t>拒绝服务攻击</a:t>
            </a:r>
          </a:p>
        </p:txBody>
      </p:sp>
      <p:sp>
        <p:nvSpPr>
          <p:cNvPr id="6" name="内容占位符 5"/>
          <p:cNvSpPr>
            <a:spLocks noGrp="1"/>
          </p:cNvSpPr>
          <p:nvPr>
            <p:ph sz="quarter" idx="2"/>
          </p:nvPr>
        </p:nvSpPr>
        <p:spPr/>
        <p:txBody>
          <a:bodyPr/>
          <a:lstStyle/>
          <a:p>
            <a:r>
              <a:rPr lang="zh-CN" altLang="en-US" smtClean="0"/>
              <a:t>针对基于 </a:t>
            </a:r>
            <a:r>
              <a:rPr lang="en-US" altLang="zh-CN"/>
              <a:t>IP </a:t>
            </a:r>
            <a:r>
              <a:rPr lang="zh-CN" altLang="en-US"/>
              <a:t>地址认证的网络</a:t>
            </a:r>
            <a:r>
              <a:rPr lang="zh-CN" altLang="en-US" smtClean="0"/>
              <a:t>服务</a:t>
            </a:r>
            <a:endParaRPr lang="en-US" altLang="zh-CN" smtClean="0"/>
          </a:p>
          <a:p>
            <a:r>
              <a:rPr lang="zh-CN" altLang="en-US">
                <a:solidFill>
                  <a:srgbClr val="000000"/>
                </a:solidFill>
                <a:latin typeface="黑体" panose="02010609060101010101" pitchFamily="49" charset="-122"/>
                <a:sym typeface="黑体" panose="02010609060101010101" pitchFamily="49" charset="-122"/>
              </a:rPr>
              <a:t>假冒可信的</a:t>
            </a:r>
            <a:r>
              <a:rPr lang="en-US" altLang="zh-CN">
                <a:solidFill>
                  <a:srgbClr val="000000"/>
                </a:solidFill>
                <a:latin typeface="Lucida Sans Unicode" panose="020B0602030504020204" pitchFamily="34" charset="0"/>
                <a:sym typeface="Lucida Sans Unicode" panose="020B0602030504020204" pitchFamily="34" charset="0"/>
              </a:rPr>
              <a:t>IP </a:t>
            </a:r>
            <a:r>
              <a:rPr lang="zh-CN" altLang="en-US">
                <a:solidFill>
                  <a:srgbClr val="000000"/>
                </a:solidFill>
                <a:latin typeface="黑体" panose="02010609060101010101" pitchFamily="49" charset="-122"/>
                <a:sym typeface="黑体" panose="02010609060101010101" pitchFamily="49" charset="-122"/>
              </a:rPr>
              <a:t>地址而非法访问计算机资源</a:t>
            </a:r>
            <a:endParaRPr lang="en-US" altLang="zh-CN">
              <a:solidFill>
                <a:srgbClr val="000000"/>
              </a:solidFill>
              <a:latin typeface="Lucida Sans Unicode" panose="020B0602030504020204" pitchFamily="34" charset="0"/>
              <a:sym typeface="Lucida Sans Unicode" panose="020B0602030504020204" pitchFamily="34" charset="0"/>
            </a:endParaRPr>
          </a:p>
          <a:p>
            <a:endParaRPr lang="en-US" altLang="zh-CN"/>
          </a:p>
          <a:p>
            <a:endParaRPr lang="zh-CN" altLang="en-US"/>
          </a:p>
        </p:txBody>
      </p:sp>
      <p:sp>
        <p:nvSpPr>
          <p:cNvPr id="8" name="内容占位符 7"/>
          <p:cNvSpPr>
            <a:spLocks noGrp="1"/>
          </p:cNvSpPr>
          <p:nvPr>
            <p:ph sz="quarter" idx="4"/>
          </p:nvPr>
        </p:nvSpPr>
        <p:spPr/>
        <p:txBody>
          <a:bodyPr/>
          <a:lstStyle/>
          <a:p>
            <a:r>
              <a:rPr lang="zh-CN" altLang="en-US" smtClean="0">
                <a:solidFill>
                  <a:srgbClr val="000000"/>
                </a:solidFill>
                <a:latin typeface="黑体" panose="02010609060101010101" pitchFamily="49" charset="-122"/>
                <a:sym typeface="黑体" panose="02010609060101010101" pitchFamily="49" charset="-122"/>
              </a:rPr>
              <a:t>利用</a:t>
            </a:r>
            <a:r>
              <a:rPr lang="en-US" altLang="zh-CN" smtClean="0">
                <a:solidFill>
                  <a:srgbClr val="000000"/>
                </a:solidFill>
                <a:latin typeface="黑体" panose="02010609060101010101" pitchFamily="49" charset="-122"/>
                <a:sym typeface="黑体" panose="02010609060101010101" pitchFamily="49" charset="-122"/>
              </a:rPr>
              <a:t>IP</a:t>
            </a:r>
            <a:r>
              <a:rPr lang="zh-CN" altLang="en-US" smtClean="0">
                <a:solidFill>
                  <a:srgbClr val="000000"/>
                </a:solidFill>
                <a:latin typeface="黑体" panose="02010609060101010101" pitchFamily="49" charset="-122"/>
                <a:sym typeface="黑体" panose="02010609060101010101" pitchFamily="49" charset="-122"/>
              </a:rPr>
              <a:t>欺骗发动拒绝服务</a:t>
            </a:r>
            <a:endParaRPr lang="en-US" altLang="zh-CN" smtClean="0">
              <a:solidFill>
                <a:srgbClr val="000000"/>
              </a:solidFill>
              <a:latin typeface="黑体" panose="02010609060101010101" pitchFamily="49" charset="-122"/>
              <a:sym typeface="黑体" panose="02010609060101010101" pitchFamily="49" charset="-122"/>
            </a:endParaRPr>
          </a:p>
          <a:p>
            <a:r>
              <a:rPr lang="zh-CN" altLang="en-US" smtClean="0">
                <a:solidFill>
                  <a:srgbClr val="000000"/>
                </a:solidFill>
                <a:latin typeface="黑体" panose="02010609060101010101" pitchFamily="49" charset="-122"/>
                <a:sym typeface="黑体" panose="02010609060101010101" pitchFamily="49" charset="-122"/>
              </a:rPr>
              <a:t>避免</a:t>
            </a:r>
            <a:r>
              <a:rPr lang="zh-CN" altLang="en-US">
                <a:solidFill>
                  <a:srgbClr val="000000"/>
                </a:solidFill>
                <a:latin typeface="黑体" panose="02010609060101010101" pitchFamily="49" charset="-122"/>
                <a:sym typeface="黑体" panose="02010609060101010101" pitchFamily="49" charset="-122"/>
              </a:rPr>
              <a:t>被追踪而受到惩罚，构造针对同一目的 </a:t>
            </a:r>
            <a:r>
              <a:rPr lang="en-US" altLang="zh-CN">
                <a:solidFill>
                  <a:srgbClr val="000000"/>
                </a:solidFill>
                <a:latin typeface="Lucida Sans Unicode" panose="020B0602030504020204" pitchFamily="34" charset="0"/>
                <a:sym typeface="Lucida Sans Unicode" panose="020B0602030504020204" pitchFamily="34" charset="0"/>
              </a:rPr>
              <a:t>IP </a:t>
            </a:r>
            <a:r>
              <a:rPr lang="zh-CN" altLang="en-US">
                <a:solidFill>
                  <a:srgbClr val="000000"/>
                </a:solidFill>
                <a:latin typeface="黑体" panose="02010609060101010101" pitchFamily="49" charset="-122"/>
                <a:sym typeface="黑体" panose="02010609060101010101" pitchFamily="49" charset="-122"/>
              </a:rPr>
              <a:t>地址的 </a:t>
            </a:r>
            <a:r>
              <a:rPr lang="en-US" altLang="zh-CN">
                <a:solidFill>
                  <a:srgbClr val="000000"/>
                </a:solidFill>
                <a:latin typeface="Lucida Sans Unicode" panose="020B0602030504020204" pitchFamily="34" charset="0"/>
                <a:sym typeface="Lucida Sans Unicode" panose="020B0602030504020204" pitchFamily="34" charset="0"/>
              </a:rPr>
              <a:t>IP </a:t>
            </a:r>
            <a:r>
              <a:rPr lang="zh-CN" altLang="en-US">
                <a:solidFill>
                  <a:srgbClr val="000000"/>
                </a:solidFill>
                <a:latin typeface="黑体" panose="02010609060101010101" pitchFamily="49" charset="-122"/>
                <a:sym typeface="黑体" panose="02010609060101010101" pitchFamily="49" charset="-122"/>
              </a:rPr>
              <a:t>分组，而源 </a:t>
            </a:r>
            <a:r>
              <a:rPr lang="en-US" altLang="zh-CN">
                <a:solidFill>
                  <a:srgbClr val="000000"/>
                </a:solidFill>
                <a:latin typeface="Lucida Sans Unicode" panose="020B0602030504020204" pitchFamily="34" charset="0"/>
                <a:sym typeface="Lucida Sans Unicode" panose="020B0602030504020204" pitchFamily="34" charset="0"/>
              </a:rPr>
              <a:t>IP </a:t>
            </a:r>
            <a:r>
              <a:rPr lang="zh-CN" altLang="en-US">
                <a:solidFill>
                  <a:srgbClr val="000000"/>
                </a:solidFill>
                <a:latin typeface="黑体" panose="02010609060101010101" pitchFamily="49" charset="-122"/>
                <a:sym typeface="黑体" panose="02010609060101010101" pitchFamily="49" charset="-122"/>
              </a:rPr>
              <a:t>地址为随机的</a:t>
            </a:r>
            <a:r>
              <a:rPr lang="en-US" altLang="zh-CN">
                <a:solidFill>
                  <a:srgbClr val="000000"/>
                </a:solidFill>
                <a:latin typeface="Lucida Sans Unicode" panose="020B0602030504020204" pitchFamily="34" charset="0"/>
                <a:sym typeface="Lucida Sans Unicode" panose="020B0602030504020204" pitchFamily="34" charset="0"/>
              </a:rPr>
              <a:t>IP</a:t>
            </a:r>
            <a:r>
              <a:rPr lang="zh-CN" altLang="en-US">
                <a:solidFill>
                  <a:srgbClr val="000000"/>
                </a:solidFill>
                <a:latin typeface="黑体" panose="02010609060101010101" pitchFamily="49" charset="-122"/>
                <a:sym typeface="黑体" panose="02010609060101010101" pitchFamily="49" charset="-122"/>
              </a:rPr>
              <a:t>地址</a:t>
            </a:r>
            <a:endParaRPr lang="en-US" altLang="zh-CN">
              <a:solidFill>
                <a:srgbClr val="000000"/>
              </a:solidFill>
              <a:latin typeface="Lucida Sans Unicode" panose="020B0602030504020204" pitchFamily="34" charset="0"/>
              <a:sym typeface="Lucida Sans Unicode" panose="020B0602030504020204" pitchFamily="34" charset="0"/>
            </a:endParaRPr>
          </a:p>
          <a:p>
            <a:endParaRPr lang="zh-CN" altLang="en-US"/>
          </a:p>
          <a:p>
            <a:endParaRPr lang="zh-CN" altLang="en-US"/>
          </a:p>
        </p:txBody>
      </p:sp>
      <p:sp>
        <p:nvSpPr>
          <p:cNvPr id="3" name="灯片编号占位符 2"/>
          <p:cNvSpPr>
            <a:spLocks noGrp="1"/>
          </p:cNvSpPr>
          <p:nvPr>
            <p:ph type="sldNum" sz="quarter" idx="12"/>
          </p:nvPr>
        </p:nvSpPr>
        <p:spPr/>
        <p:txBody>
          <a:bodyPr/>
          <a:lstStyle/>
          <a:p>
            <a:fld id="{81556F20-9EF8-4651-B294-D3B86E7C8135}" type="slidenum">
              <a:rPr lang="zh-CN" altLang="en-US" smtClean="0"/>
              <a:pPr/>
              <a:t>47</a:t>
            </a:fld>
            <a:endParaRPr lang="zh-CN" altLang="en-US" sz="1800"/>
          </a:p>
        </p:txBody>
      </p:sp>
    </p:spTree>
    <p:extLst>
      <p:ext uri="{BB962C8B-B14F-4D97-AF65-F5344CB8AC3E}">
        <p14:creationId xmlns:p14="http://schemas.microsoft.com/office/powerpoint/2010/main" val="2477481016"/>
      </p:ext>
    </p:extLst>
  </p:cSld>
  <p:clrMapOvr>
    <a:masterClrMapping/>
  </p:clrMapOvr>
  <p:transition spd="slow">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伪装成目标主机与其他计算机通信，达到：</a:t>
            </a:r>
            <a:endParaRPr lang="en-US" altLang="zh-CN" smtClean="0"/>
          </a:p>
          <a:p>
            <a:pPr lvl="1"/>
            <a:r>
              <a:rPr lang="zh-CN" altLang="en-US" smtClean="0"/>
              <a:t>隐藏自己</a:t>
            </a:r>
            <a:r>
              <a:rPr lang="en-US" altLang="zh-CN" smtClean="0"/>
              <a:t>IP</a:t>
            </a:r>
            <a:r>
              <a:rPr lang="zh-CN" altLang="en-US" smtClean="0"/>
              <a:t>，防止被跟踪或记录</a:t>
            </a:r>
            <a:endParaRPr lang="en-US" altLang="zh-CN" smtClean="0"/>
          </a:p>
          <a:p>
            <a:pPr lvl="1"/>
            <a:r>
              <a:rPr lang="zh-CN" altLang="en-US" smtClean="0"/>
              <a:t>通过以</a:t>
            </a:r>
            <a:r>
              <a:rPr lang="en-US" altLang="zh-CN" smtClean="0"/>
              <a:t>IP</a:t>
            </a:r>
            <a:r>
              <a:rPr lang="zh-CN" altLang="en-US" smtClean="0"/>
              <a:t>地址作为授权依据的认证</a:t>
            </a:r>
            <a:endParaRPr lang="en-US" altLang="zh-CN" smtClean="0"/>
          </a:p>
          <a:p>
            <a:pPr lvl="1"/>
            <a:r>
              <a:rPr lang="zh-CN" altLang="en-US" smtClean="0"/>
              <a:t>穿越防火墙</a:t>
            </a:r>
            <a:endParaRPr lang="en-US" altLang="zh-CN" smtClean="0"/>
          </a:p>
          <a:p>
            <a:r>
              <a:rPr lang="zh-CN" altLang="en-US" smtClean="0"/>
              <a:t>利用</a:t>
            </a:r>
            <a:r>
              <a:rPr lang="en-US" altLang="zh-CN" smtClean="0"/>
              <a:t>IP</a:t>
            </a:r>
            <a:r>
              <a:rPr lang="zh-CN" altLang="en-US" smtClean="0"/>
              <a:t>协议的缺陷</a:t>
            </a:r>
            <a:r>
              <a:rPr lang="en-US" altLang="zh-CN" smtClean="0"/>
              <a:t>——</a:t>
            </a:r>
            <a:r>
              <a:rPr lang="zh-CN" altLang="en-US" smtClean="0"/>
              <a:t>不对源</a:t>
            </a:r>
            <a:r>
              <a:rPr lang="en-US" altLang="zh-CN" smtClean="0"/>
              <a:t>IP</a:t>
            </a:r>
            <a:r>
              <a:rPr lang="zh-CN" altLang="en-US" smtClean="0"/>
              <a:t>进行验证</a:t>
            </a:r>
            <a:endParaRPr lang="en-US" altLang="zh-CN" smtClean="0"/>
          </a:p>
          <a:p>
            <a:pPr lvl="1"/>
            <a:r>
              <a:rPr lang="zh-CN" altLang="en-US" smtClean="0"/>
              <a:t>类比快递，有些要求寄送方身份认证</a:t>
            </a:r>
            <a:endParaRPr lang="en-US" altLang="zh-CN"/>
          </a:p>
          <a:p>
            <a:r>
              <a:rPr lang="zh-CN" altLang="en-US" smtClean="0"/>
              <a:t>形式</a:t>
            </a:r>
            <a:endParaRPr lang="en-US" altLang="zh-CN" smtClean="0"/>
          </a:p>
          <a:p>
            <a:pPr lvl="1"/>
            <a:r>
              <a:rPr lang="zh-CN" altLang="en-US" smtClean="0"/>
              <a:t>单向：不考虑回传数据包</a:t>
            </a:r>
            <a:endParaRPr lang="en-US" altLang="zh-CN" smtClean="0"/>
          </a:p>
          <a:p>
            <a:pPr lvl="1"/>
            <a:r>
              <a:rPr lang="zh-CN" altLang="en-US" smtClean="0"/>
              <a:t>双向：要求看到回传数据包</a:t>
            </a:r>
            <a:endParaRPr lang="en-US" altLang="zh-CN" smtClean="0"/>
          </a:p>
          <a:p>
            <a:pPr lvl="1"/>
            <a:r>
              <a:rPr lang="zh-CN" altLang="en-US" smtClean="0"/>
              <a:t>高级：</a:t>
            </a:r>
            <a:r>
              <a:rPr lang="en-US" altLang="zh-CN" smtClean="0"/>
              <a:t>TCP</a:t>
            </a:r>
            <a:r>
              <a:rPr lang="zh-CN" altLang="en-US" smtClean="0"/>
              <a:t>会话劫持</a:t>
            </a:r>
            <a:endParaRPr lang="zh-CN" altLang="en-US"/>
          </a:p>
        </p:txBody>
      </p:sp>
      <p:sp>
        <p:nvSpPr>
          <p:cNvPr id="3" name="标题 2"/>
          <p:cNvSpPr>
            <a:spLocks noGrp="1"/>
          </p:cNvSpPr>
          <p:nvPr>
            <p:ph type="title"/>
          </p:nvPr>
        </p:nvSpPr>
        <p:spPr/>
        <p:txBody>
          <a:bodyPr/>
          <a:lstStyle/>
          <a:p>
            <a:r>
              <a:rPr lang="en-US" altLang="zh-CN" smtClean="0"/>
              <a:t>IP</a:t>
            </a:r>
            <a:r>
              <a:rPr lang="zh-CN" altLang="en-US" smtClean="0"/>
              <a:t>欺骗</a:t>
            </a:r>
            <a:endParaRPr lang="zh-CN" altLang="en-US"/>
          </a:p>
        </p:txBody>
      </p:sp>
      <p:sp>
        <p:nvSpPr>
          <p:cNvPr id="4" name="灯片编号占位符 3"/>
          <p:cNvSpPr>
            <a:spLocks noGrp="1"/>
          </p:cNvSpPr>
          <p:nvPr>
            <p:ph type="sldNum" sz="quarter" idx="4294967295"/>
          </p:nvPr>
        </p:nvSpPr>
        <p:spPr/>
        <p:txBody>
          <a:bodyPr/>
          <a:lstStyle/>
          <a:p>
            <a:fld id="{FB72DFFF-1124-4A97-ACB2-F30B7C034DC1}" type="slidenum">
              <a:rPr lang="zh-CN" altLang="en-US" smtClean="0"/>
              <a:pPr/>
              <a:t>48</a:t>
            </a:fld>
            <a:endParaRPr lang="en-US" altLang="zh-CN" dirty="0"/>
          </a:p>
        </p:txBody>
      </p:sp>
    </p:spTree>
    <p:extLst>
      <p:ext uri="{BB962C8B-B14F-4D97-AF65-F5344CB8AC3E}">
        <p14:creationId xmlns:p14="http://schemas.microsoft.com/office/powerpoint/2010/main" val="1509047355"/>
      </p:ext>
    </p:extLst>
  </p:cSld>
  <p:clrMapOvr>
    <a:masterClrMapping/>
  </p:clrMapOvr>
  <p:transition spd="slow">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主机保护</a:t>
            </a:r>
            <a:endParaRPr lang="en-US" altLang="zh-CN" smtClean="0"/>
          </a:p>
          <a:p>
            <a:pPr lvl="1"/>
            <a:r>
              <a:rPr lang="zh-CN" altLang="en-US" smtClean="0"/>
              <a:t>防止自己机器被利用实施</a:t>
            </a:r>
            <a:r>
              <a:rPr lang="en-US" altLang="zh-CN" smtClean="0"/>
              <a:t>IP</a:t>
            </a:r>
            <a:r>
              <a:rPr lang="zh-CN" altLang="en-US" smtClean="0"/>
              <a:t>欺骗</a:t>
            </a:r>
            <a:endParaRPr lang="en-US" altLang="zh-CN" smtClean="0"/>
          </a:p>
          <a:p>
            <a:pPr lvl="2"/>
            <a:r>
              <a:rPr lang="zh-CN" altLang="en-US" smtClean="0"/>
              <a:t>物理防护、登录口令</a:t>
            </a:r>
            <a:endParaRPr lang="en-US" altLang="zh-CN" smtClean="0"/>
          </a:p>
          <a:p>
            <a:pPr lvl="2"/>
            <a:r>
              <a:rPr lang="zh-CN" altLang="en-US" smtClean="0"/>
              <a:t>权限控制，不允许修改配置信息</a:t>
            </a:r>
            <a:endParaRPr lang="en-US" altLang="zh-CN" smtClean="0"/>
          </a:p>
          <a:p>
            <a:pPr lvl="1"/>
            <a:r>
              <a:rPr lang="zh-CN" altLang="en-US" smtClean="0"/>
              <a:t>防止自己机器成为假冒对象：无能为力</a:t>
            </a:r>
            <a:endParaRPr lang="en-US" altLang="zh-CN"/>
          </a:p>
          <a:p>
            <a:r>
              <a:rPr lang="zh-CN" altLang="en-US" smtClean="0"/>
              <a:t>网络防护</a:t>
            </a:r>
            <a:endParaRPr lang="en-US" altLang="zh-CN" smtClean="0"/>
          </a:p>
          <a:p>
            <a:pPr lvl="1"/>
            <a:r>
              <a:rPr lang="zh-CN" altLang="en-US" smtClean="0"/>
              <a:t>路由器上设置欺骗过滤</a:t>
            </a:r>
            <a:endParaRPr lang="en-US" altLang="zh-CN" smtClean="0"/>
          </a:p>
          <a:p>
            <a:pPr lvl="2"/>
            <a:r>
              <a:rPr lang="zh-CN" altLang="en-US" smtClean="0"/>
              <a:t>入口过滤，外来包带有内部</a:t>
            </a:r>
            <a:r>
              <a:rPr lang="en-US" altLang="zh-CN" smtClean="0"/>
              <a:t>IP</a:t>
            </a:r>
          </a:p>
          <a:p>
            <a:pPr lvl="2"/>
            <a:r>
              <a:rPr lang="zh-CN" altLang="en-US" smtClean="0"/>
              <a:t>出口过滤，内部包带有外部</a:t>
            </a:r>
            <a:r>
              <a:rPr lang="en-US" altLang="zh-CN" smtClean="0"/>
              <a:t>IP</a:t>
            </a:r>
            <a:endParaRPr lang="en-US" altLang="zh-CN"/>
          </a:p>
          <a:p>
            <a:r>
              <a:rPr lang="zh-CN" altLang="en-US" smtClean="0"/>
              <a:t>禁止源路由</a:t>
            </a:r>
            <a:endParaRPr lang="zh-CN" altLang="en-US"/>
          </a:p>
        </p:txBody>
      </p:sp>
      <p:sp>
        <p:nvSpPr>
          <p:cNvPr id="3" name="标题 2"/>
          <p:cNvSpPr>
            <a:spLocks noGrp="1"/>
          </p:cNvSpPr>
          <p:nvPr>
            <p:ph type="title"/>
          </p:nvPr>
        </p:nvSpPr>
        <p:spPr/>
        <p:txBody>
          <a:bodyPr/>
          <a:lstStyle/>
          <a:p>
            <a:r>
              <a:rPr lang="en-US" altLang="zh-CN" smtClean="0"/>
              <a:t>IP</a:t>
            </a:r>
            <a:r>
              <a:rPr lang="zh-CN" altLang="en-US" smtClean="0"/>
              <a:t>欺骗对策</a:t>
            </a:r>
            <a:endParaRPr lang="zh-CN" altLang="en-US"/>
          </a:p>
        </p:txBody>
      </p:sp>
      <p:sp>
        <p:nvSpPr>
          <p:cNvPr id="4" name="灯片编号占位符 3"/>
          <p:cNvSpPr>
            <a:spLocks noGrp="1"/>
          </p:cNvSpPr>
          <p:nvPr>
            <p:ph type="sldNum" sz="quarter" idx="4294967295"/>
          </p:nvPr>
        </p:nvSpPr>
        <p:spPr/>
        <p:txBody>
          <a:bodyPr/>
          <a:lstStyle/>
          <a:p>
            <a:fld id="{FB72DFFF-1124-4A97-ACB2-F30B7C034DC1}" type="slidenum">
              <a:rPr lang="zh-CN" altLang="en-US" smtClean="0"/>
              <a:pPr/>
              <a:t>49</a:t>
            </a:fld>
            <a:endParaRPr lang="en-US" altLang="zh-CN" dirty="0"/>
          </a:p>
        </p:txBody>
      </p:sp>
    </p:spTree>
    <p:extLst>
      <p:ext uri="{BB962C8B-B14F-4D97-AF65-F5344CB8AC3E}">
        <p14:creationId xmlns:p14="http://schemas.microsoft.com/office/powerpoint/2010/main" val="228396227"/>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1030288" y="1301750"/>
            <a:ext cx="6551612" cy="4805363"/>
            <a:chOff x="1338" y="754"/>
            <a:chExt cx="4127" cy="3027"/>
          </a:xfrm>
        </p:grpSpPr>
        <p:sp>
          <p:nvSpPr>
            <p:cNvPr id="51" name="Freeform 3"/>
            <p:cNvSpPr>
              <a:spLocks noEditPoints="1"/>
            </p:cNvSpPr>
            <p:nvPr/>
          </p:nvSpPr>
          <p:spPr bwMode="gray">
            <a:xfrm>
              <a:off x="1338" y="935"/>
              <a:ext cx="4127" cy="2846"/>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bg2"/>
                </a:gs>
                <a:gs pos="100000">
                  <a:schemeClr val="folHlink"/>
                </a:gs>
              </a:gsLst>
              <a:lin ang="5400000" scaled="1"/>
            </a:gradFill>
            <a:ln w="0">
              <a:noFill/>
              <a:round/>
              <a:headEnd/>
              <a:tailEnd/>
            </a:ln>
            <a:effectLst>
              <a:outerShdw dist="206741" dir="8249373" algn="ctr" rotWithShape="0">
                <a:srgbClr val="000000">
                  <a:alpha val="50000"/>
                </a:srgbClr>
              </a:outerShdw>
            </a:effectLst>
          </p:spPr>
          <p:txBody>
            <a:bodyPr/>
            <a:lstStyle/>
            <a:p>
              <a:pPr>
                <a:defRPr/>
              </a:pPr>
              <a:endParaRPr lang="zh-CN" altLang="en-US">
                <a:latin typeface="Arial" charset="0"/>
                <a:ea typeface="+mn-ea"/>
              </a:endParaRPr>
            </a:p>
          </p:txBody>
        </p:sp>
        <p:sp>
          <p:nvSpPr>
            <p:cNvPr id="39987" name="Oval 5"/>
            <p:cNvSpPr>
              <a:spLocks noChangeArrowheads="1"/>
            </p:cNvSpPr>
            <p:nvPr/>
          </p:nvSpPr>
          <p:spPr bwMode="gray">
            <a:xfrm rot="-723406">
              <a:off x="3195" y="3092"/>
              <a:ext cx="1008" cy="466"/>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88" name="Oval 6"/>
            <p:cNvSpPr>
              <a:spLocks noChangeArrowheads="1"/>
            </p:cNvSpPr>
            <p:nvPr/>
          </p:nvSpPr>
          <p:spPr bwMode="gray">
            <a:xfrm>
              <a:off x="3154" y="2245"/>
              <a:ext cx="1184" cy="1203"/>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89" name="Oval 7"/>
            <p:cNvSpPr>
              <a:spLocks noChangeArrowheads="1"/>
            </p:cNvSpPr>
            <p:nvPr/>
          </p:nvSpPr>
          <p:spPr bwMode="gray">
            <a:xfrm>
              <a:off x="3168" y="2255"/>
              <a:ext cx="1157" cy="1172"/>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90" name="Oval 8"/>
            <p:cNvSpPr>
              <a:spLocks noChangeArrowheads="1"/>
            </p:cNvSpPr>
            <p:nvPr/>
          </p:nvSpPr>
          <p:spPr bwMode="gray">
            <a:xfrm>
              <a:off x="3180" y="2273"/>
              <a:ext cx="1100" cy="1096"/>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91" name="Oval 9"/>
            <p:cNvSpPr>
              <a:spLocks noChangeArrowheads="1"/>
            </p:cNvSpPr>
            <p:nvPr/>
          </p:nvSpPr>
          <p:spPr bwMode="gray">
            <a:xfrm>
              <a:off x="3243" y="2323"/>
              <a:ext cx="979" cy="88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92" name="Text Box 10"/>
            <p:cNvSpPr txBox="1">
              <a:spLocks noChangeArrowheads="1"/>
            </p:cNvSpPr>
            <p:nvPr/>
          </p:nvSpPr>
          <p:spPr bwMode="gray">
            <a:xfrm>
              <a:off x="3323" y="2729"/>
              <a:ext cx="836" cy="231"/>
            </a:xfrm>
            <a:prstGeom prst="rect">
              <a:avLst/>
            </a:prstGeom>
            <a:noFill/>
            <a:ln w="9525" algn="ctr">
              <a:noFill/>
              <a:miter lim="800000"/>
              <a:headEnd/>
              <a:tailEnd/>
            </a:ln>
          </p:spPr>
          <p:txBody>
            <a:bodyPr wrap="none">
              <a:spAutoFit/>
            </a:bodyPr>
            <a:lstStyle/>
            <a:p>
              <a:pPr algn="ctr"/>
              <a:r>
                <a:rPr lang="zh-CN" altLang="en-US" b="1">
                  <a:latin typeface="Arial" pitchFamily="34" charset="0"/>
                </a:rPr>
                <a:t>网络化社会</a:t>
              </a:r>
            </a:p>
          </p:txBody>
        </p:sp>
        <p:sp>
          <p:nvSpPr>
            <p:cNvPr id="39993" name="Oval 11"/>
            <p:cNvSpPr>
              <a:spLocks noChangeArrowheads="1"/>
            </p:cNvSpPr>
            <p:nvPr/>
          </p:nvSpPr>
          <p:spPr bwMode="gray">
            <a:xfrm rot="-772996">
              <a:off x="1614" y="2713"/>
              <a:ext cx="796" cy="426"/>
            </a:xfrm>
            <a:prstGeom prst="ellipse">
              <a:avLst/>
            </a:prstGeom>
            <a:solidFill>
              <a:srgbClr val="0F2145">
                <a:alpha val="30196"/>
              </a:srgbClr>
            </a:solidFill>
            <a:ln w="9525">
              <a:noFill/>
              <a:round/>
              <a:headEnd/>
              <a:tailEnd/>
            </a:ln>
          </p:spPr>
          <p:txBody>
            <a:bodyPr wrap="none" anchor="ctr"/>
            <a:lstStyle/>
            <a:p>
              <a:endParaRPr lang="zh-CN" altLang="zh-CN"/>
            </a:p>
          </p:txBody>
        </p:sp>
        <p:grpSp>
          <p:nvGrpSpPr>
            <p:cNvPr id="3" name="Group 12"/>
            <p:cNvGrpSpPr>
              <a:grpSpLocks/>
            </p:cNvGrpSpPr>
            <p:nvPr/>
          </p:nvGrpSpPr>
          <p:grpSpPr bwMode="auto">
            <a:xfrm>
              <a:off x="1565" y="2024"/>
              <a:ext cx="952" cy="1016"/>
              <a:chOff x="732" y="2112"/>
              <a:chExt cx="842" cy="860"/>
            </a:xfrm>
          </p:grpSpPr>
          <p:sp>
            <p:nvSpPr>
              <p:cNvPr id="40008" name="Oval 1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40009"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40010" name="Oval 1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40011" name="Oval 1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40012" name="Text Box 17"/>
              <p:cNvSpPr txBox="1">
                <a:spLocks noChangeArrowheads="1"/>
              </p:cNvSpPr>
              <p:nvPr/>
            </p:nvSpPr>
            <p:spPr bwMode="gray">
              <a:xfrm>
                <a:off x="965" y="2488"/>
                <a:ext cx="357" cy="195"/>
              </a:xfrm>
              <a:prstGeom prst="rect">
                <a:avLst/>
              </a:prstGeom>
              <a:noFill/>
              <a:ln w="9525" algn="ctr">
                <a:noFill/>
                <a:miter lim="800000"/>
                <a:headEnd/>
                <a:tailEnd/>
              </a:ln>
            </p:spPr>
            <p:txBody>
              <a:bodyPr wrap="none">
                <a:spAutoFit/>
              </a:bodyPr>
              <a:lstStyle/>
              <a:p>
                <a:pPr algn="ctr"/>
                <a:r>
                  <a:rPr lang="zh-CN" altLang="en-US" b="1">
                    <a:latin typeface="Arial" pitchFamily="34" charset="0"/>
                  </a:rPr>
                  <a:t>网络</a:t>
                </a:r>
              </a:p>
            </p:txBody>
          </p:sp>
        </p:grpSp>
        <p:sp>
          <p:nvSpPr>
            <p:cNvPr id="39995" name="Oval 18"/>
            <p:cNvSpPr>
              <a:spLocks noChangeArrowheads="1"/>
            </p:cNvSpPr>
            <p:nvPr/>
          </p:nvSpPr>
          <p:spPr bwMode="gray">
            <a:xfrm>
              <a:off x="1390" y="1611"/>
              <a:ext cx="635" cy="376"/>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96" name="Oval 19"/>
            <p:cNvSpPr>
              <a:spLocks noChangeArrowheads="1"/>
            </p:cNvSpPr>
            <p:nvPr/>
          </p:nvSpPr>
          <p:spPr bwMode="gray">
            <a:xfrm>
              <a:off x="1442" y="1192"/>
              <a:ext cx="711" cy="72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97" name="Oval 20"/>
            <p:cNvSpPr>
              <a:spLocks noChangeArrowheads="1"/>
            </p:cNvSpPr>
            <p:nvPr/>
          </p:nvSpPr>
          <p:spPr bwMode="gray">
            <a:xfrm>
              <a:off x="1451" y="1197"/>
              <a:ext cx="694" cy="705"/>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98" name="Oval 21"/>
            <p:cNvSpPr>
              <a:spLocks noChangeArrowheads="1"/>
            </p:cNvSpPr>
            <p:nvPr/>
          </p:nvSpPr>
          <p:spPr bwMode="gray">
            <a:xfrm>
              <a:off x="1458" y="1209"/>
              <a:ext cx="660" cy="658"/>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99" name="Oval 22"/>
            <p:cNvSpPr>
              <a:spLocks noChangeArrowheads="1"/>
            </p:cNvSpPr>
            <p:nvPr/>
          </p:nvSpPr>
          <p:spPr bwMode="gray">
            <a:xfrm>
              <a:off x="1495" y="1238"/>
              <a:ext cx="589" cy="534"/>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40000" name="Text Box 23"/>
            <p:cNvSpPr txBox="1">
              <a:spLocks noChangeArrowheads="1"/>
            </p:cNvSpPr>
            <p:nvPr/>
          </p:nvSpPr>
          <p:spPr bwMode="gray">
            <a:xfrm>
              <a:off x="1530" y="1498"/>
              <a:ext cx="548" cy="231"/>
            </a:xfrm>
            <a:prstGeom prst="rect">
              <a:avLst/>
            </a:prstGeom>
            <a:noFill/>
            <a:ln w="9525" algn="ctr">
              <a:noFill/>
              <a:miter lim="800000"/>
              <a:headEnd/>
              <a:tailEnd/>
            </a:ln>
          </p:spPr>
          <p:txBody>
            <a:bodyPr wrap="none">
              <a:spAutoFit/>
            </a:bodyPr>
            <a:lstStyle/>
            <a:p>
              <a:pPr algn="ctr"/>
              <a:r>
                <a:rPr lang="zh-CN" altLang="en-US" b="1">
                  <a:latin typeface="Arial" pitchFamily="34" charset="0"/>
                </a:rPr>
                <a:t>计算机</a:t>
              </a:r>
            </a:p>
          </p:txBody>
        </p:sp>
        <p:grpSp>
          <p:nvGrpSpPr>
            <p:cNvPr id="5" name="Group 24"/>
            <p:cNvGrpSpPr>
              <a:grpSpLocks/>
            </p:cNvGrpSpPr>
            <p:nvPr/>
          </p:nvGrpSpPr>
          <p:grpSpPr bwMode="auto">
            <a:xfrm>
              <a:off x="2290" y="754"/>
              <a:ext cx="729" cy="582"/>
              <a:chOff x="1584" y="960"/>
              <a:chExt cx="507" cy="480"/>
            </a:xfrm>
          </p:grpSpPr>
          <p:sp>
            <p:nvSpPr>
              <p:cNvPr id="40003" name="Oval 25"/>
              <p:cNvSpPr>
                <a:spLocks noChangeArrowheads="1"/>
              </p:cNvSpPr>
              <p:nvPr/>
            </p:nvSpPr>
            <p:spPr bwMode="gray">
              <a:xfrm>
                <a:off x="1584" y="1296"/>
                <a:ext cx="432" cy="144"/>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40004" name="Oval 26"/>
              <p:cNvSpPr>
                <a:spLocks noChangeArrowheads="1"/>
              </p:cNvSpPr>
              <p:nvPr/>
            </p:nvSpPr>
            <p:spPr bwMode="gray">
              <a:xfrm>
                <a:off x="1661" y="960"/>
                <a:ext cx="430" cy="43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40005" name="Oval 27"/>
              <p:cNvSpPr>
                <a:spLocks noChangeArrowheads="1"/>
              </p:cNvSpPr>
              <p:nvPr/>
            </p:nvSpPr>
            <p:spPr bwMode="gray">
              <a:xfrm>
                <a:off x="1667" y="962"/>
                <a:ext cx="419" cy="42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40006" name="Oval 28"/>
              <p:cNvSpPr>
                <a:spLocks noChangeArrowheads="1"/>
              </p:cNvSpPr>
              <p:nvPr/>
            </p:nvSpPr>
            <p:spPr bwMode="gray">
              <a:xfrm>
                <a:off x="1671" y="966"/>
                <a:ext cx="399" cy="392"/>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40007" name="Oval 29"/>
              <p:cNvSpPr>
                <a:spLocks noChangeArrowheads="1"/>
              </p:cNvSpPr>
              <p:nvPr/>
            </p:nvSpPr>
            <p:spPr bwMode="gray">
              <a:xfrm>
                <a:off x="1694" y="978"/>
                <a:ext cx="355" cy="317"/>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grpSp>
        <p:sp>
          <p:nvSpPr>
            <p:cNvPr id="40002" name="Text Box 30"/>
            <p:cNvSpPr txBox="1">
              <a:spLocks noChangeArrowheads="1"/>
            </p:cNvSpPr>
            <p:nvPr/>
          </p:nvSpPr>
          <p:spPr bwMode="gray">
            <a:xfrm>
              <a:off x="2200" y="799"/>
              <a:ext cx="1020" cy="404"/>
            </a:xfrm>
            <a:prstGeom prst="rect">
              <a:avLst/>
            </a:prstGeom>
            <a:noFill/>
            <a:ln w="9525" algn="ctr">
              <a:noFill/>
              <a:miter lim="800000"/>
              <a:headEnd/>
              <a:tailEnd/>
            </a:ln>
          </p:spPr>
          <p:txBody>
            <a:bodyPr wrap="none">
              <a:spAutoFit/>
            </a:bodyPr>
            <a:lstStyle/>
            <a:p>
              <a:pPr algn="ctr"/>
              <a:r>
                <a:rPr lang="zh-CN" altLang="en-US" b="1">
                  <a:latin typeface="Arial" pitchFamily="34" charset="0"/>
                </a:rPr>
                <a:t>通信</a:t>
              </a:r>
            </a:p>
            <a:p>
              <a:pPr algn="ctr"/>
              <a:r>
                <a:rPr lang="zh-CN" altLang="en-US" b="1">
                  <a:latin typeface="Arial" pitchFamily="34" charset="0"/>
                </a:rPr>
                <a:t>（电报</a:t>
              </a:r>
              <a:r>
                <a:rPr lang="en-US" altLang="zh-CN" b="1">
                  <a:latin typeface="Arial" pitchFamily="34" charset="0"/>
                </a:rPr>
                <a:t>\</a:t>
              </a:r>
              <a:r>
                <a:rPr lang="zh-CN" altLang="en-US" b="1">
                  <a:latin typeface="Arial" pitchFamily="34" charset="0"/>
                </a:rPr>
                <a:t>电话）</a:t>
              </a:r>
            </a:p>
          </p:txBody>
        </p:sp>
      </p:grpSp>
      <p:sp>
        <p:nvSpPr>
          <p:cNvPr id="39939" name="标题 1"/>
          <p:cNvSpPr>
            <a:spLocks noGrp="1"/>
          </p:cNvSpPr>
          <p:nvPr>
            <p:ph type="title"/>
          </p:nvPr>
        </p:nvSpPr>
        <p:spPr/>
        <p:txBody>
          <a:bodyPr/>
          <a:lstStyle/>
          <a:p>
            <a:r>
              <a:rPr lang="zh-CN" altLang="en-US" smtClean="0"/>
              <a:t>信息安全发展阶段</a:t>
            </a:r>
          </a:p>
        </p:txBody>
      </p:sp>
      <p:grpSp>
        <p:nvGrpSpPr>
          <p:cNvPr id="7" name="组合 2"/>
          <p:cNvGrpSpPr>
            <a:grpSpLocks/>
          </p:cNvGrpSpPr>
          <p:nvPr/>
        </p:nvGrpSpPr>
        <p:grpSpPr bwMode="auto">
          <a:xfrm>
            <a:off x="1008063" y="1304925"/>
            <a:ext cx="7346950" cy="4552950"/>
            <a:chOff x="1584325" y="1412875"/>
            <a:chExt cx="7346950" cy="4552950"/>
          </a:xfrm>
        </p:grpSpPr>
        <p:sp>
          <p:nvSpPr>
            <p:cNvPr id="6" name="Freeform 3"/>
            <p:cNvSpPr>
              <a:spLocks noEditPoints="1"/>
            </p:cNvSpPr>
            <p:nvPr/>
          </p:nvSpPr>
          <p:spPr bwMode="gray">
            <a:xfrm>
              <a:off x="1584325" y="1927225"/>
              <a:ext cx="6438900" cy="4038600"/>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1"/>
                </a:gs>
                <a:gs pos="100000">
                  <a:schemeClr val="hlink"/>
                </a:gs>
              </a:gsLst>
              <a:lin ang="5400000" scaled="1"/>
            </a:gradFill>
            <a:ln w="0">
              <a:noFill/>
              <a:prstDash val="solid"/>
              <a:round/>
              <a:headEnd/>
              <a:tailEnd/>
            </a:ln>
            <a:effectLst>
              <a:outerShdw dist="206741" dir="8249373" algn="ctr" rotWithShape="0">
                <a:srgbClr val="000000">
                  <a:alpha val="50000"/>
                </a:srgbClr>
              </a:outerShdw>
            </a:effectLst>
          </p:spPr>
          <p:txBody>
            <a:bodyPr/>
            <a:lstStyle/>
            <a:p>
              <a:pPr>
                <a:defRPr/>
              </a:pPr>
              <a:endParaRPr lang="zh-CN" altLang="en-US">
                <a:latin typeface="Arial" charset="0"/>
                <a:ea typeface="+mn-ea"/>
              </a:endParaRPr>
            </a:p>
          </p:txBody>
        </p:sp>
        <p:sp>
          <p:nvSpPr>
            <p:cNvPr id="39944" name="Oval 18"/>
            <p:cNvSpPr>
              <a:spLocks noChangeArrowheads="1"/>
            </p:cNvSpPr>
            <p:nvPr/>
          </p:nvSpPr>
          <p:spPr bwMode="gray">
            <a:xfrm>
              <a:off x="1666875" y="2584450"/>
              <a:ext cx="990600" cy="533400"/>
            </a:xfrm>
            <a:prstGeom prst="ellipse">
              <a:avLst/>
            </a:prstGeom>
            <a:solidFill>
              <a:srgbClr val="0F2145">
                <a:alpha val="30196"/>
              </a:srgbClr>
            </a:solidFill>
            <a:ln w="9525">
              <a:noFill/>
              <a:round/>
              <a:headEnd/>
              <a:tailEnd/>
            </a:ln>
          </p:spPr>
          <p:txBody>
            <a:bodyPr wrap="none" anchor="ctr"/>
            <a:lstStyle/>
            <a:p>
              <a:endParaRPr lang="zh-CN" altLang="zh-CN"/>
            </a:p>
          </p:txBody>
        </p:sp>
        <p:grpSp>
          <p:nvGrpSpPr>
            <p:cNvPr id="8" name="Group 47"/>
            <p:cNvGrpSpPr>
              <a:grpSpLocks/>
            </p:cNvGrpSpPr>
            <p:nvPr/>
          </p:nvGrpSpPr>
          <p:grpSpPr bwMode="auto">
            <a:xfrm>
              <a:off x="3276600" y="1412875"/>
              <a:ext cx="2328863" cy="762000"/>
              <a:chOff x="1934" y="958"/>
              <a:chExt cx="1467" cy="480"/>
            </a:xfrm>
          </p:grpSpPr>
          <p:grpSp>
            <p:nvGrpSpPr>
              <p:cNvPr id="9" name="Group 24"/>
              <p:cNvGrpSpPr>
                <a:grpSpLocks/>
              </p:cNvGrpSpPr>
              <p:nvPr/>
            </p:nvGrpSpPr>
            <p:grpSpPr bwMode="auto">
              <a:xfrm>
                <a:off x="1934" y="958"/>
                <a:ext cx="716" cy="480"/>
                <a:chOff x="1584" y="960"/>
                <a:chExt cx="507" cy="480"/>
              </a:xfrm>
            </p:grpSpPr>
            <p:sp>
              <p:nvSpPr>
                <p:cNvPr id="39981" name="Oval 25"/>
                <p:cNvSpPr>
                  <a:spLocks noChangeArrowheads="1"/>
                </p:cNvSpPr>
                <p:nvPr/>
              </p:nvSpPr>
              <p:spPr bwMode="gray">
                <a:xfrm>
                  <a:off x="1584" y="1296"/>
                  <a:ext cx="432" cy="144"/>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82" name="Oval 26"/>
                <p:cNvSpPr>
                  <a:spLocks noChangeArrowheads="1"/>
                </p:cNvSpPr>
                <p:nvPr/>
              </p:nvSpPr>
              <p:spPr bwMode="gray">
                <a:xfrm>
                  <a:off x="1661" y="960"/>
                  <a:ext cx="430" cy="43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83" name="Oval 27"/>
                <p:cNvSpPr>
                  <a:spLocks noChangeArrowheads="1"/>
                </p:cNvSpPr>
                <p:nvPr/>
              </p:nvSpPr>
              <p:spPr bwMode="gray">
                <a:xfrm>
                  <a:off x="1667" y="962"/>
                  <a:ext cx="419" cy="42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84" name="Oval 28"/>
                <p:cNvSpPr>
                  <a:spLocks noChangeArrowheads="1"/>
                </p:cNvSpPr>
                <p:nvPr/>
              </p:nvSpPr>
              <p:spPr bwMode="gray">
                <a:xfrm>
                  <a:off x="1671" y="966"/>
                  <a:ext cx="399" cy="392"/>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85" name="Oval 29"/>
                <p:cNvSpPr>
                  <a:spLocks noChangeArrowheads="1"/>
                </p:cNvSpPr>
                <p:nvPr/>
              </p:nvSpPr>
              <p:spPr bwMode="gray">
                <a:xfrm>
                  <a:off x="1694" y="978"/>
                  <a:ext cx="355" cy="317"/>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grpSp>
          <p:sp>
            <p:nvSpPr>
              <p:cNvPr id="39979" name="Text Box 30"/>
              <p:cNvSpPr txBox="1">
                <a:spLocks noChangeArrowheads="1"/>
              </p:cNvSpPr>
              <p:nvPr/>
            </p:nvSpPr>
            <p:spPr bwMode="gray">
              <a:xfrm>
                <a:off x="2036" y="1069"/>
                <a:ext cx="608" cy="192"/>
              </a:xfrm>
              <a:prstGeom prst="rect">
                <a:avLst/>
              </a:prstGeom>
              <a:noFill/>
              <a:ln w="9525" algn="ctr">
                <a:noFill/>
                <a:miter lim="800000"/>
                <a:headEnd/>
                <a:tailEnd/>
              </a:ln>
            </p:spPr>
            <p:txBody>
              <a:bodyPr wrap="none">
                <a:spAutoFit/>
              </a:bodyPr>
              <a:lstStyle/>
              <a:p>
                <a:pPr algn="ctr"/>
                <a:r>
                  <a:rPr lang="en-US" altLang="zh-CN" sz="1400" b="1">
                    <a:solidFill>
                      <a:srgbClr val="000000"/>
                    </a:solidFill>
                    <a:latin typeface="Arial" pitchFamily="34" charset="0"/>
                  </a:rPr>
                  <a:t>COMSEC</a:t>
                </a:r>
                <a:endParaRPr lang="en-US" altLang="zh-CN">
                  <a:latin typeface="Arial" pitchFamily="34" charset="0"/>
                </a:endParaRPr>
              </a:p>
            </p:txBody>
          </p:sp>
          <p:sp>
            <p:nvSpPr>
              <p:cNvPr id="39980" name="Text Box 61"/>
              <p:cNvSpPr txBox="1">
                <a:spLocks noChangeArrowheads="1"/>
              </p:cNvSpPr>
              <p:nvPr/>
            </p:nvSpPr>
            <p:spPr bwMode="auto">
              <a:xfrm>
                <a:off x="2709" y="1082"/>
                <a:ext cx="692" cy="231"/>
              </a:xfrm>
              <a:prstGeom prst="rect">
                <a:avLst/>
              </a:prstGeom>
              <a:noFill/>
              <a:ln w="9525">
                <a:noFill/>
                <a:miter lim="800000"/>
                <a:headEnd/>
                <a:tailEnd/>
              </a:ln>
            </p:spPr>
            <p:txBody>
              <a:bodyPr wrap="none">
                <a:spAutoFit/>
              </a:bodyPr>
              <a:lstStyle/>
              <a:p>
                <a:r>
                  <a:rPr lang="zh-CN" altLang="en-US">
                    <a:latin typeface="Arial" pitchFamily="34" charset="0"/>
                  </a:rPr>
                  <a:t>通信安全</a:t>
                </a:r>
              </a:p>
            </p:txBody>
          </p:sp>
        </p:grpSp>
        <p:grpSp>
          <p:nvGrpSpPr>
            <p:cNvPr id="10" name="Group 46"/>
            <p:cNvGrpSpPr>
              <a:grpSpLocks/>
            </p:cNvGrpSpPr>
            <p:nvPr/>
          </p:nvGrpSpPr>
          <p:grpSpPr bwMode="auto">
            <a:xfrm>
              <a:off x="2051050" y="1844675"/>
              <a:ext cx="2571750" cy="1023938"/>
              <a:chOff x="1076" y="1246"/>
              <a:chExt cx="1620" cy="645"/>
            </a:xfrm>
          </p:grpSpPr>
          <p:sp>
            <p:nvSpPr>
              <p:cNvPr id="39972" name="Oval 19"/>
              <p:cNvSpPr>
                <a:spLocks noChangeArrowheads="1"/>
              </p:cNvSpPr>
              <p:nvPr/>
            </p:nvSpPr>
            <p:spPr bwMode="gray">
              <a:xfrm>
                <a:off x="1102" y="1246"/>
                <a:ext cx="699" cy="645"/>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73" name="Oval 20"/>
              <p:cNvSpPr>
                <a:spLocks noChangeArrowheads="1"/>
              </p:cNvSpPr>
              <p:nvPr/>
            </p:nvSpPr>
            <p:spPr bwMode="gray">
              <a:xfrm>
                <a:off x="1111" y="1249"/>
                <a:ext cx="682" cy="63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74" name="Oval 21"/>
              <p:cNvSpPr>
                <a:spLocks noChangeArrowheads="1"/>
              </p:cNvSpPr>
              <p:nvPr/>
            </p:nvSpPr>
            <p:spPr bwMode="gray">
              <a:xfrm>
                <a:off x="1118" y="1256"/>
                <a:ext cx="649" cy="588"/>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75" name="Oval 22"/>
              <p:cNvSpPr>
                <a:spLocks noChangeArrowheads="1"/>
              </p:cNvSpPr>
              <p:nvPr/>
            </p:nvSpPr>
            <p:spPr bwMode="gray">
              <a:xfrm>
                <a:off x="1155" y="1272"/>
                <a:ext cx="579" cy="477"/>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76" name="Text Box 23"/>
              <p:cNvSpPr txBox="1">
                <a:spLocks noChangeArrowheads="1"/>
              </p:cNvSpPr>
              <p:nvPr/>
            </p:nvSpPr>
            <p:spPr bwMode="gray">
              <a:xfrm>
                <a:off x="1076" y="1498"/>
                <a:ext cx="764" cy="192"/>
              </a:xfrm>
              <a:prstGeom prst="rect">
                <a:avLst/>
              </a:prstGeom>
              <a:noFill/>
              <a:ln w="9525" algn="ctr">
                <a:noFill/>
                <a:miter lim="800000"/>
                <a:headEnd/>
                <a:tailEnd/>
              </a:ln>
            </p:spPr>
            <p:txBody>
              <a:bodyPr wrap="none">
                <a:spAutoFit/>
              </a:bodyPr>
              <a:lstStyle/>
              <a:p>
                <a:pPr algn="ctr"/>
                <a:r>
                  <a:rPr lang="en-US" altLang="zh-CN" sz="1400" b="1">
                    <a:solidFill>
                      <a:srgbClr val="000000"/>
                    </a:solidFill>
                    <a:latin typeface="Arial" pitchFamily="34" charset="0"/>
                  </a:rPr>
                  <a:t>COMPUSEC</a:t>
                </a:r>
                <a:endParaRPr lang="en-US" altLang="zh-CN" sz="1400">
                  <a:latin typeface="Arial" pitchFamily="34" charset="0"/>
                </a:endParaRPr>
              </a:p>
            </p:txBody>
          </p:sp>
          <p:sp>
            <p:nvSpPr>
              <p:cNvPr id="39977" name="Text Box 62"/>
              <p:cNvSpPr txBox="1">
                <a:spLocks noChangeArrowheads="1"/>
              </p:cNvSpPr>
              <p:nvPr/>
            </p:nvSpPr>
            <p:spPr bwMode="auto">
              <a:xfrm>
                <a:off x="1860" y="1577"/>
                <a:ext cx="836" cy="231"/>
              </a:xfrm>
              <a:prstGeom prst="rect">
                <a:avLst/>
              </a:prstGeom>
              <a:noFill/>
              <a:ln w="9525">
                <a:noFill/>
                <a:miter lim="800000"/>
                <a:headEnd/>
                <a:tailEnd/>
              </a:ln>
            </p:spPr>
            <p:txBody>
              <a:bodyPr wrap="none">
                <a:spAutoFit/>
              </a:bodyPr>
              <a:lstStyle/>
              <a:p>
                <a:r>
                  <a:rPr lang="zh-CN" altLang="en-US">
                    <a:latin typeface="Arial" pitchFamily="34" charset="0"/>
                  </a:rPr>
                  <a:t>计算机安全</a:t>
                </a:r>
              </a:p>
            </p:txBody>
          </p:sp>
        </p:grpSp>
        <p:grpSp>
          <p:nvGrpSpPr>
            <p:cNvPr id="11" name="Group 37"/>
            <p:cNvGrpSpPr>
              <a:grpSpLocks/>
            </p:cNvGrpSpPr>
            <p:nvPr/>
          </p:nvGrpSpPr>
          <p:grpSpPr bwMode="auto">
            <a:xfrm>
              <a:off x="1619250" y="3033713"/>
              <a:ext cx="2606675" cy="1403350"/>
              <a:chOff x="1088" y="2047"/>
              <a:chExt cx="2019" cy="1008"/>
            </a:xfrm>
          </p:grpSpPr>
          <p:sp>
            <p:nvSpPr>
              <p:cNvPr id="39964" name="Oval 11"/>
              <p:cNvSpPr>
                <a:spLocks noChangeArrowheads="1"/>
              </p:cNvSpPr>
              <p:nvPr/>
            </p:nvSpPr>
            <p:spPr bwMode="gray">
              <a:xfrm rot="-772996">
                <a:off x="1140" y="2671"/>
                <a:ext cx="773" cy="384"/>
              </a:xfrm>
              <a:prstGeom prst="ellipse">
                <a:avLst/>
              </a:prstGeom>
              <a:solidFill>
                <a:srgbClr val="0F2145">
                  <a:alpha val="30196"/>
                </a:srgbClr>
              </a:solidFill>
              <a:ln w="9525">
                <a:noFill/>
                <a:round/>
                <a:headEnd/>
                <a:tailEnd/>
              </a:ln>
            </p:spPr>
            <p:txBody>
              <a:bodyPr wrap="none" anchor="ctr"/>
              <a:lstStyle/>
              <a:p>
                <a:endParaRPr lang="zh-CN" altLang="zh-CN"/>
              </a:p>
            </p:txBody>
          </p:sp>
          <p:grpSp>
            <p:nvGrpSpPr>
              <p:cNvPr id="12" name="Group 12"/>
              <p:cNvGrpSpPr>
                <a:grpSpLocks/>
              </p:cNvGrpSpPr>
              <p:nvPr/>
            </p:nvGrpSpPr>
            <p:grpSpPr bwMode="auto">
              <a:xfrm>
                <a:off x="1088" y="2047"/>
                <a:ext cx="936" cy="908"/>
                <a:chOff x="732" y="2112"/>
                <a:chExt cx="842" cy="860"/>
              </a:xfrm>
            </p:grpSpPr>
            <p:sp>
              <p:nvSpPr>
                <p:cNvPr id="39967" name="Oval 1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68"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69" name="Oval 1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70" name="Oval 1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71" name="Text Box 17"/>
                <p:cNvSpPr txBox="1">
                  <a:spLocks noChangeArrowheads="1"/>
                </p:cNvSpPr>
                <p:nvPr/>
              </p:nvSpPr>
              <p:spPr bwMode="gray">
                <a:xfrm>
                  <a:off x="804" y="2488"/>
                  <a:ext cx="679" cy="207"/>
                </a:xfrm>
                <a:prstGeom prst="rect">
                  <a:avLst/>
                </a:prstGeom>
                <a:noFill/>
                <a:ln w="9525" algn="ctr">
                  <a:noFill/>
                  <a:miter lim="800000"/>
                  <a:headEnd/>
                  <a:tailEnd/>
                </a:ln>
              </p:spPr>
              <p:txBody>
                <a:bodyPr wrap="none">
                  <a:spAutoFit/>
                </a:bodyPr>
                <a:lstStyle/>
                <a:p>
                  <a:pPr algn="ctr"/>
                  <a:r>
                    <a:rPr lang="en-US" altLang="zh-CN" sz="1400" b="1">
                      <a:solidFill>
                        <a:srgbClr val="000000"/>
                      </a:solidFill>
                      <a:latin typeface="Arial" pitchFamily="34" charset="0"/>
                    </a:rPr>
                    <a:t>INFOSEC</a:t>
                  </a:r>
                  <a:endParaRPr lang="en-US" altLang="zh-CN" sz="1400" b="1">
                    <a:latin typeface="Arial" pitchFamily="34" charset="0"/>
                  </a:endParaRPr>
                </a:p>
              </p:txBody>
            </p:sp>
          </p:grpSp>
          <p:sp>
            <p:nvSpPr>
              <p:cNvPr id="39966" name="Text Box 63"/>
              <p:cNvSpPr txBox="1">
                <a:spLocks noChangeArrowheads="1"/>
              </p:cNvSpPr>
              <p:nvPr/>
            </p:nvSpPr>
            <p:spPr bwMode="auto">
              <a:xfrm>
                <a:off x="1902" y="2060"/>
                <a:ext cx="1205" cy="263"/>
              </a:xfrm>
              <a:prstGeom prst="rect">
                <a:avLst/>
              </a:prstGeom>
              <a:noFill/>
              <a:ln w="9525">
                <a:noFill/>
                <a:miter lim="800000"/>
                <a:headEnd/>
                <a:tailEnd/>
              </a:ln>
            </p:spPr>
            <p:txBody>
              <a:bodyPr wrap="none">
                <a:spAutoFit/>
              </a:bodyPr>
              <a:lstStyle/>
              <a:p>
                <a:r>
                  <a:rPr lang="zh-CN" altLang="en-US">
                    <a:latin typeface="Arial" pitchFamily="34" charset="0"/>
                  </a:rPr>
                  <a:t>信息系统安全</a:t>
                </a:r>
              </a:p>
            </p:txBody>
          </p:sp>
        </p:grpSp>
        <p:grpSp>
          <p:nvGrpSpPr>
            <p:cNvPr id="13" name="Group 49"/>
            <p:cNvGrpSpPr>
              <a:grpSpLocks/>
            </p:cNvGrpSpPr>
            <p:nvPr/>
          </p:nvGrpSpPr>
          <p:grpSpPr bwMode="auto">
            <a:xfrm>
              <a:off x="2735264" y="3608390"/>
              <a:ext cx="2254250" cy="1865313"/>
              <a:chOff x="1723" y="2273"/>
              <a:chExt cx="1420" cy="1175"/>
            </a:xfrm>
          </p:grpSpPr>
          <p:sp>
            <p:nvSpPr>
              <p:cNvPr id="39957" name="Oval 5"/>
              <p:cNvSpPr>
                <a:spLocks noChangeArrowheads="1"/>
              </p:cNvSpPr>
              <p:nvPr/>
            </p:nvSpPr>
            <p:spPr bwMode="gray">
              <a:xfrm rot="-723406">
                <a:off x="1763" y="3065"/>
                <a:ext cx="838" cy="383"/>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58" name="Oval 6"/>
              <p:cNvSpPr>
                <a:spLocks noChangeArrowheads="1"/>
              </p:cNvSpPr>
              <p:nvPr/>
            </p:nvSpPr>
            <p:spPr bwMode="gray">
              <a:xfrm>
                <a:off x="1723" y="2366"/>
                <a:ext cx="994" cy="979"/>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59" name="Oval 7"/>
              <p:cNvSpPr>
                <a:spLocks noChangeArrowheads="1"/>
              </p:cNvSpPr>
              <p:nvPr/>
            </p:nvSpPr>
            <p:spPr bwMode="gray">
              <a:xfrm>
                <a:off x="1735" y="2371"/>
                <a:ext cx="971" cy="955"/>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60" name="Oval 8"/>
              <p:cNvSpPr>
                <a:spLocks noChangeArrowheads="1"/>
              </p:cNvSpPr>
              <p:nvPr/>
            </p:nvSpPr>
            <p:spPr bwMode="gray">
              <a:xfrm>
                <a:off x="1745" y="2380"/>
                <a:ext cx="924" cy="89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61" name="Oval 9"/>
              <p:cNvSpPr>
                <a:spLocks noChangeArrowheads="1"/>
              </p:cNvSpPr>
              <p:nvPr/>
            </p:nvSpPr>
            <p:spPr bwMode="gray">
              <a:xfrm>
                <a:off x="1799" y="2406"/>
                <a:ext cx="822" cy="724"/>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62" name="Text Box 10"/>
              <p:cNvSpPr txBox="1">
                <a:spLocks noChangeArrowheads="1"/>
              </p:cNvSpPr>
              <p:nvPr/>
            </p:nvSpPr>
            <p:spPr bwMode="gray">
              <a:xfrm>
                <a:off x="2059" y="2726"/>
                <a:ext cx="327" cy="327"/>
              </a:xfrm>
              <a:prstGeom prst="rect">
                <a:avLst/>
              </a:prstGeom>
              <a:noFill/>
              <a:ln w="9525" algn="ctr">
                <a:noFill/>
                <a:miter lim="800000"/>
                <a:headEnd/>
                <a:tailEnd/>
              </a:ln>
            </p:spPr>
            <p:txBody>
              <a:bodyPr wrap="none">
                <a:spAutoFit/>
              </a:bodyPr>
              <a:lstStyle/>
              <a:p>
                <a:pPr algn="ctr"/>
                <a:r>
                  <a:rPr lang="en-US" altLang="zh-CN" sz="2800">
                    <a:solidFill>
                      <a:srgbClr val="000000"/>
                    </a:solidFill>
                    <a:latin typeface="Arial" pitchFamily="34" charset="0"/>
                  </a:rPr>
                  <a:t>IA</a:t>
                </a:r>
                <a:endParaRPr lang="en-US" altLang="zh-CN">
                  <a:latin typeface="Arial" pitchFamily="34" charset="0"/>
                </a:endParaRPr>
              </a:p>
            </p:txBody>
          </p:sp>
          <p:sp>
            <p:nvSpPr>
              <p:cNvPr id="39963" name="Text Box 64"/>
              <p:cNvSpPr txBox="1">
                <a:spLocks noChangeArrowheads="1"/>
              </p:cNvSpPr>
              <p:nvPr/>
            </p:nvSpPr>
            <p:spPr bwMode="auto">
              <a:xfrm>
                <a:off x="2163" y="2273"/>
                <a:ext cx="980" cy="231"/>
              </a:xfrm>
              <a:prstGeom prst="rect">
                <a:avLst/>
              </a:prstGeom>
              <a:noFill/>
              <a:ln w="9525">
                <a:noFill/>
                <a:miter lim="800000"/>
                <a:headEnd/>
                <a:tailEnd/>
              </a:ln>
            </p:spPr>
            <p:txBody>
              <a:bodyPr wrap="none">
                <a:spAutoFit/>
              </a:bodyPr>
              <a:lstStyle/>
              <a:p>
                <a:r>
                  <a:rPr lang="zh-CN" altLang="en-US">
                    <a:latin typeface="Arial" pitchFamily="34" charset="0"/>
                  </a:rPr>
                  <a:t>信息安全保障</a:t>
                </a:r>
              </a:p>
            </p:txBody>
          </p:sp>
        </p:grpSp>
        <p:grpSp>
          <p:nvGrpSpPr>
            <p:cNvPr id="14" name="Group 50"/>
            <p:cNvGrpSpPr>
              <a:grpSpLocks/>
            </p:cNvGrpSpPr>
            <p:nvPr/>
          </p:nvGrpSpPr>
          <p:grpSpPr bwMode="auto">
            <a:xfrm>
              <a:off x="4824413" y="3573463"/>
              <a:ext cx="4106862" cy="2260600"/>
              <a:chOff x="3039" y="2251"/>
              <a:chExt cx="2587" cy="1424"/>
            </a:xfrm>
          </p:grpSpPr>
          <p:sp>
            <p:nvSpPr>
              <p:cNvPr id="39950" name="Oval 5"/>
              <p:cNvSpPr>
                <a:spLocks noChangeArrowheads="1"/>
              </p:cNvSpPr>
              <p:nvPr/>
            </p:nvSpPr>
            <p:spPr bwMode="gray">
              <a:xfrm rot="-723406">
                <a:off x="3088" y="3220"/>
                <a:ext cx="1012" cy="455"/>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51" name="Oval 6"/>
              <p:cNvSpPr>
                <a:spLocks noChangeArrowheads="1"/>
              </p:cNvSpPr>
              <p:nvPr/>
            </p:nvSpPr>
            <p:spPr bwMode="gray">
              <a:xfrm>
                <a:off x="3039" y="2389"/>
                <a:ext cx="1202" cy="1164"/>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52" name="Oval 7"/>
              <p:cNvSpPr>
                <a:spLocks noChangeArrowheads="1"/>
              </p:cNvSpPr>
              <p:nvPr/>
            </p:nvSpPr>
            <p:spPr bwMode="gray">
              <a:xfrm>
                <a:off x="3053" y="2396"/>
                <a:ext cx="1174" cy="113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53" name="Oval 8"/>
              <p:cNvSpPr>
                <a:spLocks noChangeArrowheads="1"/>
              </p:cNvSpPr>
              <p:nvPr/>
            </p:nvSpPr>
            <p:spPr bwMode="gray">
              <a:xfrm>
                <a:off x="3066" y="2406"/>
                <a:ext cx="1116" cy="106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54" name="Oval 9"/>
              <p:cNvSpPr>
                <a:spLocks noChangeArrowheads="1"/>
              </p:cNvSpPr>
              <p:nvPr/>
            </p:nvSpPr>
            <p:spPr bwMode="gray">
              <a:xfrm>
                <a:off x="3131" y="2437"/>
                <a:ext cx="993" cy="860"/>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55" name="Text Box 10"/>
              <p:cNvSpPr txBox="1">
                <a:spLocks noChangeArrowheads="1"/>
              </p:cNvSpPr>
              <p:nvPr/>
            </p:nvSpPr>
            <p:spPr bwMode="gray">
              <a:xfrm>
                <a:off x="3293" y="2817"/>
                <a:ext cx="700" cy="327"/>
              </a:xfrm>
              <a:prstGeom prst="rect">
                <a:avLst/>
              </a:prstGeom>
              <a:noFill/>
              <a:ln w="9525" algn="ctr">
                <a:noFill/>
                <a:miter lim="800000"/>
                <a:headEnd/>
                <a:tailEnd/>
              </a:ln>
            </p:spPr>
            <p:txBody>
              <a:bodyPr wrap="none">
                <a:spAutoFit/>
              </a:bodyPr>
              <a:lstStyle/>
              <a:p>
                <a:pPr algn="ctr"/>
                <a:r>
                  <a:rPr lang="en-US" altLang="zh-CN" sz="2800">
                    <a:solidFill>
                      <a:srgbClr val="000000"/>
                    </a:solidFill>
                    <a:latin typeface="Arial" pitchFamily="34" charset="0"/>
                  </a:rPr>
                  <a:t>CS/IA</a:t>
                </a:r>
                <a:endParaRPr lang="en-US" altLang="zh-CN">
                  <a:latin typeface="Arial" pitchFamily="34" charset="0"/>
                </a:endParaRPr>
              </a:p>
            </p:txBody>
          </p:sp>
          <p:sp>
            <p:nvSpPr>
              <p:cNvPr id="39956" name="Text Box 64"/>
              <p:cNvSpPr txBox="1">
                <a:spLocks noChangeArrowheads="1"/>
              </p:cNvSpPr>
              <p:nvPr/>
            </p:nvSpPr>
            <p:spPr bwMode="auto">
              <a:xfrm>
                <a:off x="3742" y="2251"/>
                <a:ext cx="1884" cy="231"/>
              </a:xfrm>
              <a:prstGeom prst="rect">
                <a:avLst/>
              </a:prstGeom>
              <a:noFill/>
              <a:ln w="9525">
                <a:noFill/>
                <a:miter lim="800000"/>
                <a:headEnd/>
                <a:tailEnd/>
              </a:ln>
            </p:spPr>
            <p:txBody>
              <a:bodyPr wrap="none">
                <a:spAutoFit/>
              </a:bodyPr>
              <a:lstStyle/>
              <a:p>
                <a:r>
                  <a:rPr lang="zh-CN" altLang="en-US">
                    <a:latin typeface="Arial" pitchFamily="34" charset="0"/>
                  </a:rPr>
                  <a:t>网络空间安全</a:t>
                </a:r>
                <a:r>
                  <a:rPr lang="en-US" altLang="zh-CN">
                    <a:latin typeface="Arial" pitchFamily="34" charset="0"/>
                  </a:rPr>
                  <a:t>/</a:t>
                </a:r>
                <a:r>
                  <a:rPr lang="zh-CN" altLang="en-US">
                    <a:latin typeface="Arial" pitchFamily="34" charset="0"/>
                  </a:rPr>
                  <a:t>信息安全保障</a:t>
                </a:r>
              </a:p>
            </p:txBody>
          </p:sp>
        </p:grpSp>
      </p:grpSp>
    </p:spTree>
    <p:extLst>
      <p:ext uri="{BB962C8B-B14F-4D97-AF65-F5344CB8AC3E}">
        <p14:creationId xmlns:p14="http://schemas.microsoft.com/office/powerpoint/2010/main" val="24909326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7" name="Rectangle 3"/>
          <p:cNvSpPr>
            <a:spLocks noGrp="1" noChangeArrowheads="1"/>
          </p:cNvSpPr>
          <p:nvPr>
            <p:ph idx="1"/>
          </p:nvPr>
        </p:nvSpPr>
        <p:spPr/>
        <p:txBody>
          <a:bodyPr>
            <a:normAutofit lnSpcReduction="10000"/>
          </a:bodyPr>
          <a:lstStyle/>
          <a:p>
            <a:r>
              <a:rPr lang="zh-CN" altLang="en-US" smtClean="0"/>
              <a:t>发现目标</a:t>
            </a:r>
          </a:p>
          <a:p>
            <a:r>
              <a:rPr lang="zh-CN" altLang="en-US" smtClean="0"/>
              <a:t>探查远程机器的</a:t>
            </a:r>
            <a:r>
              <a:rPr lang="en-US" altLang="zh-CN" smtClean="0"/>
              <a:t>ISN(</a:t>
            </a:r>
            <a:r>
              <a:rPr lang="zh-CN" altLang="en-US" smtClean="0"/>
              <a:t>初始序列号</a:t>
            </a:r>
            <a:r>
              <a:rPr lang="en-US" altLang="zh-CN" smtClean="0"/>
              <a:t>)</a:t>
            </a:r>
            <a:r>
              <a:rPr lang="zh-CN" altLang="en-US" smtClean="0"/>
              <a:t>规律</a:t>
            </a:r>
          </a:p>
          <a:p>
            <a:r>
              <a:rPr lang="zh-CN" altLang="en-US" smtClean="0"/>
              <a:t>等待或者监听会话</a:t>
            </a:r>
          </a:p>
          <a:p>
            <a:pPr lvl="1"/>
            <a:r>
              <a:rPr lang="zh-CN" altLang="en-US" smtClean="0"/>
              <a:t>最好在流量高峰期间进行，不容易被发现，而且可以有比较多可供选择的会话</a:t>
            </a:r>
          </a:p>
          <a:p>
            <a:r>
              <a:rPr lang="zh-CN" altLang="en-US" smtClean="0"/>
              <a:t>猜测序列号</a:t>
            </a:r>
          </a:p>
          <a:p>
            <a:r>
              <a:rPr lang="zh-CN" altLang="en-US" smtClean="0"/>
              <a:t>使被劫持方下线</a:t>
            </a:r>
          </a:p>
          <a:p>
            <a:pPr lvl="1"/>
            <a:r>
              <a:rPr lang="en-US" altLang="zh-CN" smtClean="0"/>
              <a:t>ACK</a:t>
            </a:r>
            <a:r>
              <a:rPr lang="zh-CN" altLang="en-US" smtClean="0"/>
              <a:t>风暴，拒绝服务</a:t>
            </a:r>
          </a:p>
          <a:p>
            <a:r>
              <a:rPr lang="zh-CN" altLang="en-US" smtClean="0"/>
              <a:t>接管会话</a:t>
            </a:r>
          </a:p>
          <a:p>
            <a:pPr lvl="1"/>
            <a:r>
              <a:rPr lang="zh-CN" altLang="en-US" smtClean="0"/>
              <a:t>如果在同一个子网中，则可以收到响应，否则要猜测服务器的动作</a:t>
            </a:r>
            <a:endParaRPr lang="zh-CN" altLang="en-US"/>
          </a:p>
        </p:txBody>
      </p:sp>
      <p:sp>
        <p:nvSpPr>
          <p:cNvPr id="272386" name="Rectangle 2"/>
          <p:cNvSpPr>
            <a:spLocks noGrp="1" noChangeArrowheads="1"/>
          </p:cNvSpPr>
          <p:nvPr>
            <p:ph type="title"/>
          </p:nvPr>
        </p:nvSpPr>
        <p:spPr/>
        <p:txBody>
          <a:bodyPr/>
          <a:lstStyle/>
          <a:p>
            <a:r>
              <a:rPr lang="zh-CN" altLang="en-US" smtClean="0"/>
              <a:t>实施会话劫持的一般性过程</a:t>
            </a:r>
            <a:endParaRPr lang="zh-CN" altLang="en-US"/>
          </a:p>
        </p:txBody>
      </p:sp>
      <p:sp>
        <p:nvSpPr>
          <p:cNvPr id="5" name="灯片编号占位符 5"/>
          <p:cNvSpPr>
            <a:spLocks noGrp="1"/>
          </p:cNvSpPr>
          <p:nvPr>
            <p:ph type="sldNum" sz="quarter" idx="4294967295"/>
          </p:nvPr>
        </p:nvSpPr>
        <p:spPr>
          <a:xfrm>
            <a:off x="4276725" y="6408738"/>
            <a:ext cx="511175" cy="449262"/>
          </a:xfrm>
        </p:spPr>
        <p:txBody>
          <a:bodyPr/>
          <a:lstStyle/>
          <a:p>
            <a:fld id="{5F730482-8678-48AE-89B7-744C9F0441DD}" type="slidenum">
              <a:rPr lang="zh-CN" altLang="en-US" smtClean="0"/>
              <a:pPr/>
              <a:t>50</a:t>
            </a:fld>
            <a:endParaRPr lang="en-US" altLang="zh-CN"/>
          </a:p>
        </p:txBody>
      </p:sp>
    </p:spTree>
    <p:extLst>
      <p:ext uri="{BB962C8B-B14F-4D97-AF65-F5344CB8AC3E}">
        <p14:creationId xmlns:p14="http://schemas.microsoft.com/office/powerpoint/2010/main" val="420028717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2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2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23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7238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7238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7238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723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238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72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p:txBody>
          <a:bodyPr>
            <a:normAutofit fontScale="92500" lnSpcReduction="10000"/>
          </a:bodyPr>
          <a:lstStyle/>
          <a:p>
            <a:r>
              <a:rPr lang="zh-CN" altLang="en-US" dirty="0" smtClean="0"/>
              <a:t>攻击</a:t>
            </a:r>
            <a:r>
              <a:rPr lang="zh-CN" altLang="en-US" dirty="0"/>
              <a:t>者通过某种手段，导致目标机器或网络停止向合法用户提供</a:t>
            </a:r>
            <a:r>
              <a:rPr lang="zh-CN" altLang="en-US" dirty="0" smtClean="0"/>
              <a:t>正常服务</a:t>
            </a:r>
            <a:r>
              <a:rPr lang="zh-CN" altLang="en-US" dirty="0"/>
              <a:t>或资源</a:t>
            </a:r>
            <a:r>
              <a:rPr lang="zh-CN" altLang="en-US" dirty="0" smtClean="0"/>
              <a:t>访问。</a:t>
            </a:r>
            <a:endParaRPr lang="zh-CN" altLang="en-US" dirty="0"/>
          </a:p>
          <a:p>
            <a:pPr lvl="1"/>
            <a:r>
              <a:rPr lang="zh-CN" altLang="en-US" dirty="0" smtClean="0"/>
              <a:t>利用</a:t>
            </a:r>
            <a:r>
              <a:rPr lang="zh-CN" altLang="en-US" dirty="0"/>
              <a:t>网络协议漏洞或其他</a:t>
            </a:r>
            <a:r>
              <a:rPr lang="zh-CN" altLang="en-US" dirty="0" smtClean="0"/>
              <a:t>系统及</a:t>
            </a:r>
            <a:r>
              <a:rPr lang="zh-CN" altLang="en-US" dirty="0"/>
              <a:t>应用软件的</a:t>
            </a:r>
            <a:r>
              <a:rPr lang="zh-CN" altLang="en-US" dirty="0" smtClean="0"/>
              <a:t>漏洞</a:t>
            </a:r>
            <a:endParaRPr lang="en-US" altLang="zh-CN" dirty="0" smtClean="0"/>
          </a:p>
          <a:p>
            <a:pPr lvl="1"/>
            <a:r>
              <a:rPr lang="zh-CN" altLang="en-US" dirty="0" smtClean="0"/>
              <a:t>耗尽</a:t>
            </a:r>
            <a:r>
              <a:rPr lang="zh-CN" altLang="en-US" dirty="0"/>
              <a:t>被攻击的计算机或</a:t>
            </a:r>
            <a:r>
              <a:rPr lang="zh-CN" altLang="en-US" dirty="0" smtClean="0"/>
              <a:t>网络的资源，使其无法</a:t>
            </a:r>
            <a:r>
              <a:rPr lang="zh-CN" altLang="en-US" dirty="0"/>
              <a:t>正常提供服务</a:t>
            </a:r>
            <a:r>
              <a:rPr lang="zh-CN" altLang="en-US" dirty="0" smtClean="0"/>
              <a:t>，直至</a:t>
            </a:r>
            <a:r>
              <a:rPr lang="zh-CN" altLang="en-US" dirty="0"/>
              <a:t>系统停止响应甚至</a:t>
            </a:r>
            <a:r>
              <a:rPr lang="zh-CN" altLang="en-US" dirty="0" smtClean="0"/>
              <a:t>崩溃。</a:t>
            </a:r>
            <a:endParaRPr lang="en-US" altLang="zh-CN" dirty="0" smtClean="0"/>
          </a:p>
          <a:p>
            <a:r>
              <a:rPr lang="en-US" altLang="zh-CN" dirty="0" err="1" smtClean="0"/>
              <a:t>DoS</a:t>
            </a:r>
            <a:r>
              <a:rPr lang="zh-CN" altLang="en-US" dirty="0" smtClean="0"/>
              <a:t>：攻击可用性</a:t>
            </a:r>
            <a:endParaRPr lang="en-US" altLang="zh-CN" dirty="0" smtClean="0"/>
          </a:p>
          <a:p>
            <a:r>
              <a:rPr lang="zh-CN" altLang="en-US" dirty="0" smtClean="0"/>
              <a:t>目的：</a:t>
            </a:r>
          </a:p>
          <a:p>
            <a:pPr lvl="1"/>
            <a:r>
              <a:rPr lang="zh-CN" altLang="en-US" dirty="0" smtClean="0"/>
              <a:t>破坏组织正常运行</a:t>
            </a:r>
            <a:endParaRPr lang="en-US" altLang="zh-CN" dirty="0" smtClean="0"/>
          </a:p>
          <a:p>
            <a:pPr lvl="2"/>
            <a:r>
              <a:rPr lang="zh-CN" altLang="en-US" dirty="0"/>
              <a:t>使服务器</a:t>
            </a:r>
            <a:r>
              <a:rPr lang="zh-CN" altLang="en-US" dirty="0" smtClean="0"/>
              <a:t>崩溃</a:t>
            </a:r>
            <a:endParaRPr lang="zh-CN" altLang="en-US" dirty="0"/>
          </a:p>
          <a:p>
            <a:pPr lvl="2"/>
            <a:r>
              <a:rPr lang="zh-CN" altLang="en-US" dirty="0" smtClean="0"/>
              <a:t>使网络功能失效</a:t>
            </a:r>
          </a:p>
          <a:p>
            <a:pPr lvl="1"/>
            <a:r>
              <a:rPr lang="zh-CN" altLang="en-US" dirty="0" smtClean="0"/>
              <a:t>使某个服务器瘫痪，以方便黑客冒充；</a:t>
            </a:r>
          </a:p>
          <a:p>
            <a:pPr lvl="1"/>
            <a:r>
              <a:rPr lang="zh-CN" altLang="en-US" dirty="0" smtClean="0"/>
              <a:t>强制服务器重启，以便于黑客启动木马程序。</a:t>
            </a:r>
          </a:p>
        </p:txBody>
      </p:sp>
      <p:sp>
        <p:nvSpPr>
          <p:cNvPr id="288770" name="Rectangle 2"/>
          <p:cNvSpPr>
            <a:spLocks noGrp="1" noChangeArrowheads="1"/>
          </p:cNvSpPr>
          <p:nvPr>
            <p:ph type="title"/>
          </p:nvPr>
        </p:nvSpPr>
        <p:spPr/>
        <p:txBody>
          <a:bodyPr/>
          <a:lstStyle/>
          <a:p>
            <a:r>
              <a:rPr lang="zh-CN" altLang="en-US" smtClean="0"/>
              <a:t>拒绝服务</a:t>
            </a:r>
            <a:r>
              <a:rPr lang="en-US" altLang="zh-CN" smtClean="0"/>
              <a:t>(Denial of Service)</a:t>
            </a:r>
            <a:endParaRPr lang="en-US" altLang="zh-CN"/>
          </a:p>
        </p:txBody>
      </p:sp>
    </p:spTree>
    <p:extLst>
      <p:ext uri="{BB962C8B-B14F-4D97-AF65-F5344CB8AC3E}">
        <p14:creationId xmlns:p14="http://schemas.microsoft.com/office/powerpoint/2010/main" val="104490037"/>
      </p:ext>
    </p:extLst>
  </p:cSld>
  <p:clrMapOvr>
    <a:masterClrMapping/>
  </p:clrMapOvr>
  <p:transition spd="slow">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内容占位符 2"/>
          <p:cNvSpPr>
            <a:spLocks noGrp="1"/>
          </p:cNvSpPr>
          <p:nvPr>
            <p:ph idx="1"/>
          </p:nvPr>
        </p:nvSpPr>
        <p:spPr/>
        <p:txBody>
          <a:bodyPr/>
          <a:lstStyle/>
          <a:p>
            <a:r>
              <a:rPr lang="en-US" altLang="zh-CN" dirty="0" smtClean="0"/>
              <a:t>(1) </a:t>
            </a:r>
            <a:r>
              <a:rPr lang="zh-CN" altLang="en-US" dirty="0" smtClean="0"/>
              <a:t>资源耗尽型</a:t>
            </a:r>
          </a:p>
        </p:txBody>
      </p:sp>
      <p:sp>
        <p:nvSpPr>
          <p:cNvPr id="103426" name="标题 1"/>
          <p:cNvSpPr>
            <a:spLocks noGrp="1"/>
          </p:cNvSpPr>
          <p:nvPr>
            <p:ph type="title"/>
          </p:nvPr>
        </p:nvSpPr>
        <p:spPr/>
        <p:txBody>
          <a:bodyPr>
            <a:normAutofit/>
          </a:bodyPr>
          <a:lstStyle/>
          <a:p>
            <a:r>
              <a:rPr lang="en-US" altLang="zh-CN" dirty="0" err="1" smtClean="0"/>
              <a:t>DOS的基本模式</a:t>
            </a:r>
            <a:endParaRPr lang="zh-CN" altLang="en-US" dirty="0" smtClean="0"/>
          </a:p>
        </p:txBody>
      </p:sp>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500313"/>
            <a:ext cx="8062912"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9384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p:cTn id="7" dur="500" fill="hold"/>
                                        <p:tgtEl>
                                          <p:spTgt spid="55298"/>
                                        </p:tgtEl>
                                        <p:attrNameLst>
                                          <p:attrName>ppt_w</p:attrName>
                                        </p:attrNameLst>
                                      </p:cBhvr>
                                      <p:tavLst>
                                        <p:tav tm="0">
                                          <p:val>
                                            <p:fltVal val="0"/>
                                          </p:val>
                                        </p:tav>
                                        <p:tav tm="100000">
                                          <p:val>
                                            <p:strVal val="#ppt_w"/>
                                          </p:val>
                                        </p:tav>
                                      </p:tavLst>
                                    </p:anim>
                                    <p:anim calcmode="lin" valueType="num">
                                      <p:cBhvr>
                                        <p:cTn id="8" dur="500" fill="hold"/>
                                        <p:tgtEl>
                                          <p:spTgt spid="552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消耗网络带宽。</a:t>
            </a:r>
            <a:endParaRPr lang="en-US" altLang="zh-CN" dirty="0" smtClean="0"/>
          </a:p>
          <a:p>
            <a:pPr lvl="1"/>
            <a:r>
              <a:rPr lang="zh-CN" altLang="en-US" dirty="0" smtClean="0"/>
              <a:t>有意制造大量的数据报或传输大量文件以占用有限的网络带宽，致使合法用户无法正常使用网络资源。</a:t>
            </a:r>
          </a:p>
          <a:p>
            <a:r>
              <a:rPr lang="zh-CN" altLang="en-US" dirty="0" smtClean="0"/>
              <a:t>消耗磁盘空间。</a:t>
            </a:r>
            <a:endParaRPr lang="en-US" altLang="zh-CN" dirty="0" smtClean="0"/>
          </a:p>
          <a:p>
            <a:pPr lvl="1"/>
            <a:r>
              <a:rPr lang="zh-CN" altLang="en-US" dirty="0" smtClean="0"/>
              <a:t>利用磁盘空间的有限性或存储空间大小控制的缺陷，短时间内制造大量的垃圾信息，使系统或用户因没有磁盘空间而停止工作。</a:t>
            </a:r>
          </a:p>
          <a:p>
            <a:r>
              <a:rPr lang="zh-CN" altLang="en-US" dirty="0" smtClean="0"/>
              <a:t>消耗</a:t>
            </a:r>
            <a:r>
              <a:rPr lang="en-US" altLang="zh-CN" dirty="0" smtClean="0"/>
              <a:t>CPU</a:t>
            </a:r>
            <a:r>
              <a:rPr lang="zh-CN" altLang="en-US" dirty="0" smtClean="0"/>
              <a:t>和内存资源。</a:t>
            </a:r>
            <a:endParaRPr lang="en-US" altLang="zh-CN" dirty="0" smtClean="0"/>
          </a:p>
          <a:p>
            <a:pPr lvl="1"/>
            <a:r>
              <a:rPr lang="zh-CN" altLang="en-US" dirty="0" smtClean="0"/>
              <a:t>操作系统中</a:t>
            </a:r>
            <a:r>
              <a:rPr lang="en-US" altLang="zh-CN" dirty="0" smtClean="0"/>
              <a:t>CPU</a:t>
            </a:r>
            <a:r>
              <a:rPr lang="zh-CN" altLang="en-US" dirty="0" smtClean="0"/>
              <a:t>和内存资源由若干进程共用，攻击者利用系统存在的缺陷，过度使用</a:t>
            </a:r>
            <a:r>
              <a:rPr lang="en-US" altLang="zh-CN" dirty="0" smtClean="0"/>
              <a:t>CPU</a:t>
            </a:r>
            <a:r>
              <a:rPr lang="zh-CN" altLang="en-US" dirty="0" smtClean="0"/>
              <a:t>和内存资源，导致系统服务性能下降甚至造成系统崩溃。</a:t>
            </a:r>
          </a:p>
        </p:txBody>
      </p:sp>
      <p:sp>
        <p:nvSpPr>
          <p:cNvPr id="104450" name="标题 1"/>
          <p:cNvSpPr>
            <a:spLocks noGrp="1"/>
          </p:cNvSpPr>
          <p:nvPr>
            <p:ph type="title"/>
          </p:nvPr>
        </p:nvSpPr>
        <p:spPr/>
        <p:txBody>
          <a:bodyPr>
            <a:normAutofit/>
          </a:bodyPr>
          <a:lstStyle/>
          <a:p>
            <a:r>
              <a:rPr lang="en-US" altLang="zh-CN" dirty="0" err="1" smtClean="0"/>
              <a:t>DOS</a:t>
            </a:r>
            <a:r>
              <a:rPr lang="en-US" altLang="zh-CN" dirty="0" err="1"/>
              <a:t>的基本模式</a:t>
            </a:r>
            <a:r>
              <a:rPr lang="en-US" altLang="zh-CN" dirty="0"/>
              <a:t> ——</a:t>
            </a:r>
            <a:r>
              <a:rPr lang="en-US" altLang="zh-CN" dirty="0" smtClean="0"/>
              <a:t>(</a:t>
            </a:r>
            <a:r>
              <a:rPr lang="en-US" altLang="zh-CN" dirty="0"/>
              <a:t>1) </a:t>
            </a:r>
            <a:r>
              <a:rPr lang="zh-CN" altLang="en-US" dirty="0"/>
              <a:t>资源耗尽型</a:t>
            </a:r>
            <a:endParaRPr lang="zh-CN" altLang="en-US" dirty="0" smtClean="0"/>
          </a:p>
        </p:txBody>
      </p:sp>
      <p:sp>
        <p:nvSpPr>
          <p:cNvPr id="6" name="矩形 5"/>
          <p:cNvSpPr>
            <a:spLocks noChangeArrowheads="1"/>
          </p:cNvSpPr>
          <p:nvPr/>
        </p:nvSpPr>
        <p:spPr bwMode="auto">
          <a:xfrm>
            <a:off x="697545" y="3212976"/>
            <a:ext cx="7748910" cy="2714625"/>
          </a:xfrm>
          <a:prstGeom prst="rect">
            <a:avLst/>
          </a:prstGeom>
          <a:solidFill>
            <a:srgbClr val="FFC000"/>
          </a:solidFill>
          <a:ln w="9525" algn="ctr">
            <a:solidFill>
              <a:schemeClr val="tx1"/>
            </a:solidFill>
            <a:round/>
            <a:headEnd/>
            <a:tailEnd/>
          </a:ln>
        </p:spPr>
        <p:txBody>
          <a:bodyPr/>
          <a:lstStyle>
            <a:lvl1pPr indent="2667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2400" dirty="0" smtClean="0">
                <a:latin typeface="宋体" panose="02010600030101010101" pitchFamily="2" charset="-122"/>
              </a:rPr>
              <a:t>UNIX</a:t>
            </a:r>
            <a:r>
              <a:rPr lang="zh-CN" sz="2400" dirty="0">
                <a:latin typeface="Times New Roman" panose="02020603050405020304" pitchFamily="18" charset="0"/>
              </a:rPr>
              <a:t>系统</a:t>
            </a:r>
            <a:r>
              <a:rPr lang="zh-CN" sz="2400" dirty="0" smtClean="0">
                <a:latin typeface="Times New Roman" panose="02020603050405020304" pitchFamily="18" charset="0"/>
              </a:rPr>
              <a:t>中，下面的</a:t>
            </a:r>
            <a:r>
              <a:rPr lang="en-US" altLang="zh-CN" sz="2400" dirty="0">
                <a:latin typeface="Times New Roman" panose="02020603050405020304" pitchFamily="18" charset="0"/>
              </a:rPr>
              <a:t>C</a:t>
            </a:r>
            <a:r>
              <a:rPr lang="zh-CN" sz="2400" dirty="0">
                <a:latin typeface="Times New Roman" panose="02020603050405020304" pitchFamily="18" charset="0"/>
              </a:rPr>
              <a:t>程序</a:t>
            </a:r>
            <a:r>
              <a:rPr lang="zh-CN" sz="2400" dirty="0" smtClean="0">
                <a:latin typeface="Times New Roman" panose="02020603050405020304" pitchFamily="18" charset="0"/>
              </a:rPr>
              <a:t>可消耗</a:t>
            </a:r>
            <a:r>
              <a:rPr lang="en-US" altLang="zh-CN" sz="2400" dirty="0">
                <a:latin typeface="Times New Roman" panose="02020603050405020304" pitchFamily="18" charset="0"/>
              </a:rPr>
              <a:t>CPU</a:t>
            </a:r>
            <a:r>
              <a:rPr lang="zh-CN" sz="2400" dirty="0">
                <a:latin typeface="Times New Roman" panose="02020603050405020304" pitchFamily="18" charset="0"/>
              </a:rPr>
              <a:t>资源和内存资源的攻击。</a:t>
            </a:r>
          </a:p>
          <a:p>
            <a:pPr algn="just" eaLnBrk="1" hangingPunct="1">
              <a:spcBef>
                <a:spcPct val="0"/>
              </a:spcBef>
              <a:buFontTx/>
              <a:buNone/>
            </a:pPr>
            <a:r>
              <a:rPr lang="en-US" altLang="zh-CN" sz="2400" b="1" dirty="0">
                <a:latin typeface="宋体" panose="02010600030101010101" pitchFamily="2" charset="-122"/>
              </a:rPr>
              <a:t>main()</a:t>
            </a:r>
            <a:endParaRPr lang="zh-CN" altLang="zh-CN" sz="2400" b="1" dirty="0">
              <a:latin typeface="Times New Roman" panose="02020603050405020304" pitchFamily="18" charset="0"/>
            </a:endParaRPr>
          </a:p>
          <a:p>
            <a:pPr algn="just" eaLnBrk="1" hangingPunct="1">
              <a:spcBef>
                <a:spcPct val="0"/>
              </a:spcBef>
              <a:buFontTx/>
              <a:buNone/>
            </a:pPr>
            <a:r>
              <a:rPr lang="en-US" altLang="zh-CN" sz="2400" b="1" dirty="0">
                <a:latin typeface="宋体" panose="02010600030101010101" pitchFamily="2" charset="-122"/>
              </a:rPr>
              <a:t>{</a:t>
            </a:r>
            <a:endParaRPr lang="zh-CN" altLang="zh-CN" sz="2400" b="1" dirty="0">
              <a:latin typeface="Times New Roman" panose="02020603050405020304" pitchFamily="18" charset="0"/>
            </a:endParaRPr>
          </a:p>
          <a:p>
            <a:pPr algn="just" eaLnBrk="1" hangingPunct="1">
              <a:spcBef>
                <a:spcPct val="0"/>
              </a:spcBef>
              <a:buFontTx/>
              <a:buNone/>
            </a:pPr>
            <a:r>
              <a:rPr lang="en-US" altLang="zh-CN" sz="2400" b="1" dirty="0">
                <a:latin typeface="宋体" panose="02010600030101010101" pitchFamily="2" charset="-122"/>
              </a:rPr>
              <a:t>	fork();</a:t>
            </a:r>
            <a:endParaRPr lang="zh-CN" altLang="zh-CN" sz="2400" b="1" dirty="0">
              <a:latin typeface="Times New Roman" panose="02020603050405020304" pitchFamily="18" charset="0"/>
            </a:endParaRPr>
          </a:p>
          <a:p>
            <a:pPr algn="just" eaLnBrk="1" hangingPunct="1">
              <a:spcBef>
                <a:spcPct val="0"/>
              </a:spcBef>
              <a:buFontTx/>
              <a:buNone/>
            </a:pPr>
            <a:r>
              <a:rPr lang="en-US" altLang="zh-CN" sz="2400" b="1" dirty="0">
                <a:latin typeface="宋体" panose="02010600030101010101" pitchFamily="2" charset="-122"/>
              </a:rPr>
              <a:t>	main();</a:t>
            </a:r>
            <a:endParaRPr lang="zh-CN" altLang="zh-CN" sz="2400" b="1" dirty="0">
              <a:latin typeface="Times New Roman" panose="02020603050405020304" pitchFamily="18" charset="0"/>
            </a:endParaRPr>
          </a:p>
          <a:p>
            <a:pPr algn="just" eaLnBrk="1" hangingPunct="1">
              <a:spcBef>
                <a:spcPct val="0"/>
              </a:spcBef>
              <a:buFontTx/>
              <a:buNone/>
            </a:pPr>
            <a:r>
              <a:rPr lang="en-US" altLang="zh-CN" sz="2400" b="1" dirty="0">
                <a:latin typeface="宋体" panose="02010600030101010101" pitchFamily="2" charset="-122"/>
              </a:rPr>
              <a:t>}</a:t>
            </a:r>
            <a:endParaRPr lang="zh-CN" altLang="zh-CN" sz="2400" b="1" dirty="0">
              <a:latin typeface="Times New Roman" panose="02020603050405020304" pitchFamily="18" charset="0"/>
            </a:endParaRPr>
          </a:p>
          <a:p>
            <a:pPr eaLnBrk="1" hangingPunct="1">
              <a:spcBef>
                <a:spcPct val="0"/>
              </a:spcBef>
              <a:buFontTx/>
              <a:buNone/>
            </a:pPr>
            <a:endParaRPr lang="zh-CN" altLang="en-US" sz="1600" dirty="0">
              <a:latin typeface="Arial" panose="020B0604020202020204" pitchFamily="34" charset="0"/>
            </a:endParaRPr>
          </a:p>
        </p:txBody>
      </p:sp>
    </p:spTree>
    <p:extLst>
      <p:ext uri="{BB962C8B-B14F-4D97-AF65-F5344CB8AC3E}">
        <p14:creationId xmlns:p14="http://schemas.microsoft.com/office/powerpoint/2010/main" val="173002102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内容占位符 2"/>
          <p:cNvSpPr>
            <a:spLocks noGrp="1"/>
          </p:cNvSpPr>
          <p:nvPr>
            <p:ph idx="1"/>
          </p:nvPr>
        </p:nvSpPr>
        <p:spPr/>
        <p:txBody>
          <a:bodyPr/>
          <a:lstStyle/>
          <a:p>
            <a:r>
              <a:rPr lang="en-US" altLang="zh-CN" smtClean="0"/>
              <a:t>(2) </a:t>
            </a:r>
            <a:r>
              <a:rPr lang="zh-CN" altLang="en-US" smtClean="0"/>
              <a:t>配置修改型</a:t>
            </a:r>
          </a:p>
        </p:txBody>
      </p:sp>
      <p:sp>
        <p:nvSpPr>
          <p:cNvPr id="106498" name="标题 1"/>
          <p:cNvSpPr>
            <a:spLocks noGrp="1"/>
          </p:cNvSpPr>
          <p:nvPr>
            <p:ph type="title"/>
          </p:nvPr>
        </p:nvSpPr>
        <p:spPr/>
        <p:txBody>
          <a:bodyPr/>
          <a:lstStyle/>
          <a:p>
            <a:r>
              <a:rPr lang="en-US" altLang="zh-CN" smtClean="0"/>
              <a:t>DOS的基本模式</a:t>
            </a:r>
            <a:endParaRPr lang="zh-CN" altLang="en-US" smtClean="0"/>
          </a:p>
        </p:txBody>
      </p:sp>
      <p:pic>
        <p:nvPicPr>
          <p:cNvPr id="573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8875"/>
            <a:ext cx="8786813"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1475656" y="5194822"/>
            <a:ext cx="4944020" cy="156966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1">
              <a:spcBef>
                <a:spcPct val="0"/>
              </a:spcBef>
              <a:buFont typeface="Arial" panose="020B0604020202020204" pitchFamily="34" charset="0"/>
              <a:buChar char="•"/>
            </a:pPr>
            <a:r>
              <a:rPr lang="zh-CN" altLang="en-US" sz="2400">
                <a:latin typeface="Arial" panose="020B0604020202020204" pitchFamily="34" charset="0"/>
              </a:rPr>
              <a:t>改变路由</a:t>
            </a:r>
            <a:r>
              <a:rPr lang="zh-CN" altLang="en-US" sz="2400" smtClean="0">
                <a:latin typeface="Arial" panose="020B0604020202020204" pitchFamily="34" charset="0"/>
              </a:rPr>
              <a:t>信息，</a:t>
            </a:r>
            <a:r>
              <a:rPr lang="zh-CN" altLang="en-US" sz="2400">
                <a:latin typeface="Arial" panose="020B0604020202020204" pitchFamily="34" charset="0"/>
              </a:rPr>
              <a:t>造成不能访问网络；</a:t>
            </a:r>
            <a:endParaRPr lang="en-US" altLang="zh-CN" sz="2400">
              <a:latin typeface="Arial" panose="020B0604020202020204" pitchFamily="34" charset="0"/>
            </a:endParaRPr>
          </a:p>
          <a:p>
            <a:pPr marL="0" lvl="1" eaLnBrk="1" hangingPunct="1">
              <a:spcBef>
                <a:spcPct val="0"/>
              </a:spcBef>
              <a:buFont typeface="Arial" panose="020B0604020202020204" pitchFamily="34" charset="0"/>
              <a:buChar char="•"/>
            </a:pPr>
            <a:r>
              <a:rPr lang="zh-CN" altLang="en-US" sz="2400">
                <a:latin typeface="Arial" panose="020B0604020202020204" pitchFamily="34" charset="0"/>
              </a:rPr>
              <a:t>修改 </a:t>
            </a:r>
            <a:r>
              <a:rPr lang="en-US" altLang="zh-CN" sz="2400">
                <a:latin typeface="Arial" panose="020B0604020202020204" pitchFamily="34" charset="0"/>
              </a:rPr>
              <a:t>Windows NT</a:t>
            </a:r>
            <a:r>
              <a:rPr lang="zh-CN" altLang="en-US" sz="2400">
                <a:latin typeface="Arial" panose="020B0604020202020204" pitchFamily="34" charset="0"/>
              </a:rPr>
              <a:t>注册表；</a:t>
            </a:r>
            <a:endParaRPr lang="en-US" altLang="zh-CN" sz="2400">
              <a:latin typeface="Arial" panose="020B0604020202020204" pitchFamily="34" charset="0"/>
            </a:endParaRPr>
          </a:p>
          <a:p>
            <a:pPr marL="0" lvl="1" eaLnBrk="1" hangingPunct="1">
              <a:spcBef>
                <a:spcPct val="0"/>
              </a:spcBef>
              <a:buFont typeface="Arial" panose="020B0604020202020204" pitchFamily="34" charset="0"/>
              <a:buChar char="•"/>
            </a:pPr>
            <a:r>
              <a:rPr lang="zh-CN" altLang="en-US" sz="2400">
                <a:latin typeface="Arial" panose="020B0604020202020204" pitchFamily="34" charset="0"/>
              </a:rPr>
              <a:t>修改</a:t>
            </a:r>
            <a:r>
              <a:rPr lang="en-US" altLang="zh-CN" sz="2400">
                <a:latin typeface="Arial" panose="020B0604020202020204" pitchFamily="34" charset="0"/>
              </a:rPr>
              <a:t>UNIX</a:t>
            </a:r>
            <a:r>
              <a:rPr lang="zh-CN" altLang="en-US" sz="2400">
                <a:latin typeface="Arial" panose="020B0604020202020204" pitchFamily="34" charset="0"/>
              </a:rPr>
              <a:t>系统的各种配置文件，如</a:t>
            </a:r>
            <a:r>
              <a:rPr lang="en-US" altLang="zh-CN" sz="2400">
                <a:latin typeface="Arial" panose="020B0604020202020204" pitchFamily="34" charset="0"/>
              </a:rPr>
              <a:t>/etc</a:t>
            </a:r>
            <a:r>
              <a:rPr lang="zh-CN" altLang="en-US" sz="2400">
                <a:latin typeface="Arial" panose="020B0604020202020204" pitchFamily="34" charset="0"/>
              </a:rPr>
              <a:t>目录下的各种文件。</a:t>
            </a:r>
          </a:p>
        </p:txBody>
      </p:sp>
      <p:sp>
        <p:nvSpPr>
          <p:cNvPr id="8" name="下箭头 7"/>
          <p:cNvSpPr>
            <a:spLocks noChangeArrowheads="1"/>
          </p:cNvSpPr>
          <p:nvPr/>
        </p:nvSpPr>
        <p:spPr bwMode="auto">
          <a:xfrm>
            <a:off x="3000375" y="4500563"/>
            <a:ext cx="357188" cy="642937"/>
          </a:xfrm>
          <a:prstGeom prst="downArrow">
            <a:avLst>
              <a:gd name="adj1" fmla="val 50000"/>
              <a:gd name="adj2" fmla="val 50000"/>
            </a:avLst>
          </a:prstGeom>
          <a:solidFill>
            <a:srgbClr val="FF0000"/>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Tree>
    <p:extLst>
      <p:ext uri="{BB962C8B-B14F-4D97-AF65-F5344CB8AC3E}">
        <p14:creationId xmlns:p14="http://schemas.microsoft.com/office/powerpoint/2010/main" val="391965913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7345"/>
                                        </p:tgtEl>
                                        <p:attrNameLst>
                                          <p:attrName>style.visibility</p:attrName>
                                        </p:attrNameLst>
                                      </p:cBhvr>
                                      <p:to>
                                        <p:strVal val="visible"/>
                                      </p:to>
                                    </p:set>
                                    <p:anim calcmode="lin" valueType="num">
                                      <p:cBhvr>
                                        <p:cTn id="7" dur="500" fill="hold"/>
                                        <p:tgtEl>
                                          <p:spTgt spid="57345"/>
                                        </p:tgtEl>
                                        <p:attrNameLst>
                                          <p:attrName>ppt_w</p:attrName>
                                        </p:attrNameLst>
                                      </p:cBhvr>
                                      <p:tavLst>
                                        <p:tav tm="0">
                                          <p:val>
                                            <p:fltVal val="0"/>
                                          </p:val>
                                        </p:tav>
                                        <p:tav tm="100000">
                                          <p:val>
                                            <p:strVal val="#ppt_w"/>
                                          </p:val>
                                        </p:tav>
                                      </p:tavLst>
                                    </p:anim>
                                    <p:anim calcmode="lin" valueType="num">
                                      <p:cBhvr>
                                        <p:cTn id="8" dur="500" fill="hold"/>
                                        <p:tgtEl>
                                          <p:spTgt spid="5734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ppt_h/2"/>
                                          </p:val>
                                        </p:tav>
                                        <p:tav tm="100000">
                                          <p:val>
                                            <p:strVal val="#ppt_y"/>
                                          </p:val>
                                        </p:tav>
                                      </p:tavLst>
                                    </p:anim>
                                    <p:anim calcmode="lin" valueType="num">
                                      <p:cBhvr>
                                        <p:cTn id="15" dur="500" fill="hold"/>
                                        <p:tgtEl>
                                          <p:spTgt spid="8"/>
                                        </p:tgtEl>
                                        <p:attrNameLst>
                                          <p:attrName>ppt_w</p:attrName>
                                        </p:attrNameLst>
                                      </p:cBhvr>
                                      <p:tavLst>
                                        <p:tav tm="0">
                                          <p:val>
                                            <p:strVal val="#ppt_w"/>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ppt_h/2"/>
                                          </p:val>
                                        </p:tav>
                                        <p:tav tm="100000">
                                          <p:val>
                                            <p:strVal val="#ppt_y"/>
                                          </p:val>
                                        </p:tav>
                                      </p:tavLst>
                                    </p:anim>
                                    <p:anim calcmode="lin" valueType="num">
                                      <p:cBhvr>
                                        <p:cTn id="21" dur="500" fill="hold"/>
                                        <p:tgtEl>
                                          <p:spTgt spid="7"/>
                                        </p:tgtEl>
                                        <p:attrNameLst>
                                          <p:attrName>ppt_w</p:attrName>
                                        </p:attrNameLst>
                                      </p:cBhvr>
                                      <p:tavLst>
                                        <p:tav tm="0">
                                          <p:val>
                                            <p:strVal val="#ppt_w"/>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smtClean="0"/>
              <a:t>(3) </a:t>
            </a:r>
            <a:r>
              <a:rPr lang="zh-CN" altLang="en-US" smtClean="0"/>
              <a:t>基于系统缺陷型</a:t>
            </a:r>
          </a:p>
          <a:p>
            <a:pPr lvl="1"/>
            <a:r>
              <a:rPr lang="zh-CN" altLang="en-US" smtClean="0"/>
              <a:t>利用目标系统和通信协议漏洞</a:t>
            </a:r>
            <a:endParaRPr lang="en-US" altLang="zh-CN" smtClean="0"/>
          </a:p>
          <a:p>
            <a:pPr lvl="1"/>
            <a:r>
              <a:rPr lang="zh-CN" altLang="en-US" smtClean="0"/>
              <a:t>如一些系统出于安全考虑，限制用户试探口令次数和注册等待时间。当用户口令输入次数，或注册等待时间超过设定阈值，系统就会停止该用户的使用权。</a:t>
            </a:r>
            <a:endParaRPr lang="en-US" altLang="zh-CN" smtClean="0"/>
          </a:p>
          <a:p>
            <a:pPr lvl="1"/>
            <a:r>
              <a:rPr lang="zh-CN" altLang="en-US" smtClean="0"/>
              <a:t>攻击者有意输错口令导致系统锁定用户帐号，致使该用户得不到应有的服务。 </a:t>
            </a:r>
          </a:p>
          <a:p>
            <a:r>
              <a:rPr lang="en-US" altLang="zh-CN" smtClean="0"/>
              <a:t>(4) </a:t>
            </a:r>
            <a:r>
              <a:rPr lang="zh-CN" altLang="en-US" smtClean="0"/>
              <a:t>物理实体破坏型</a:t>
            </a:r>
          </a:p>
          <a:p>
            <a:pPr lvl="1"/>
            <a:r>
              <a:rPr lang="zh-CN" altLang="en-US" smtClean="0"/>
              <a:t>通过破坏或改变网络部件实现拒绝服务攻击</a:t>
            </a:r>
            <a:endParaRPr lang="en-US" altLang="zh-CN" smtClean="0"/>
          </a:p>
          <a:p>
            <a:pPr lvl="1"/>
            <a:r>
              <a:rPr lang="zh-CN" altLang="en-US" smtClean="0"/>
              <a:t>攻击目标包括：计算机、路由器、网络配线室、网络主干段、电源、冷却设备。</a:t>
            </a:r>
          </a:p>
          <a:p>
            <a:endParaRPr lang="zh-CN" altLang="en-US" smtClean="0"/>
          </a:p>
        </p:txBody>
      </p:sp>
      <p:sp>
        <p:nvSpPr>
          <p:cNvPr id="108546" name="标题 1"/>
          <p:cNvSpPr>
            <a:spLocks noGrp="1"/>
          </p:cNvSpPr>
          <p:nvPr>
            <p:ph type="title"/>
          </p:nvPr>
        </p:nvSpPr>
        <p:spPr/>
        <p:txBody>
          <a:bodyPr/>
          <a:lstStyle/>
          <a:p>
            <a:r>
              <a:rPr lang="en-US" altLang="zh-CN" smtClean="0"/>
              <a:t>DOS的基本模式</a:t>
            </a:r>
            <a:endParaRPr lang="zh-CN" altLang="en-US" smtClean="0"/>
          </a:p>
        </p:txBody>
      </p:sp>
    </p:spTree>
    <p:extLst>
      <p:ext uri="{BB962C8B-B14F-4D97-AF65-F5344CB8AC3E}">
        <p14:creationId xmlns:p14="http://schemas.microsoft.com/office/powerpoint/2010/main" val="192911990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p:cNvSpPr>
            <a:spLocks noGrp="1"/>
          </p:cNvSpPr>
          <p:nvPr>
            <p:ph idx="1"/>
          </p:nvPr>
        </p:nvSpPr>
        <p:spPr/>
        <p:txBody>
          <a:bodyPr>
            <a:normAutofit fontScale="92500" lnSpcReduction="10000"/>
          </a:bodyPr>
          <a:lstStyle/>
          <a:p>
            <a:pPr eaLnBrk="1" hangingPunct="1"/>
            <a:r>
              <a:rPr lang="zh-CN" altLang="en-US" smtClean="0"/>
              <a:t>资源对抗：</a:t>
            </a:r>
            <a:endParaRPr lang="en-US" altLang="zh-CN" smtClean="0"/>
          </a:p>
          <a:p>
            <a:pPr lvl="1"/>
            <a:r>
              <a:rPr lang="zh-CN" altLang="en-US" smtClean="0"/>
              <a:t>攻击者使用攻击机的资源（时间、计算能力、网络带宽等）消耗受害者的资源</a:t>
            </a:r>
            <a:endParaRPr lang="en-US" altLang="zh-CN" smtClean="0"/>
          </a:p>
          <a:p>
            <a:pPr eaLnBrk="1" hangingPunct="1"/>
            <a:r>
              <a:rPr lang="zh-CN" altLang="en-US" smtClean="0"/>
              <a:t>简单</a:t>
            </a:r>
            <a:r>
              <a:rPr lang="en-US" altLang="zh-CN" smtClean="0"/>
              <a:t>DOS</a:t>
            </a:r>
            <a:r>
              <a:rPr lang="zh-CN" altLang="en-US" smtClean="0"/>
              <a:t>攻击：</a:t>
            </a:r>
            <a:endParaRPr lang="en-US" altLang="zh-CN" smtClean="0"/>
          </a:p>
          <a:p>
            <a:pPr lvl="1"/>
            <a:r>
              <a:rPr lang="zh-CN" altLang="en-US" smtClean="0"/>
              <a:t>使用攻击者单机资源</a:t>
            </a:r>
            <a:endParaRPr lang="en-US" altLang="zh-CN" smtClean="0"/>
          </a:p>
          <a:p>
            <a:pPr eaLnBrk="1" hangingPunct="1"/>
            <a:r>
              <a:rPr lang="zh-CN" altLang="en-US" smtClean="0"/>
              <a:t>反射攻击：</a:t>
            </a:r>
            <a:endParaRPr lang="en-US" altLang="zh-CN" smtClean="0"/>
          </a:p>
          <a:p>
            <a:pPr lvl="1"/>
            <a:r>
              <a:rPr lang="zh-CN" altLang="en-US" smtClean="0"/>
              <a:t>使用反射服务器的资源进行攻击</a:t>
            </a:r>
            <a:endParaRPr lang="en-US" altLang="zh-CN" smtClean="0"/>
          </a:p>
          <a:p>
            <a:pPr lvl="1" eaLnBrk="1" hangingPunct="1"/>
            <a:r>
              <a:rPr lang="zh-CN" altLang="en-US" smtClean="0"/>
              <a:t>反射服务：网络中能对服务或查询等请求进行应答的服务器</a:t>
            </a:r>
            <a:endParaRPr lang="en-US" altLang="zh-CN" smtClean="0"/>
          </a:p>
          <a:p>
            <a:pPr eaLnBrk="1" hangingPunct="1"/>
            <a:r>
              <a:rPr lang="zh-CN" altLang="en-US" smtClean="0"/>
              <a:t>分布式拒绝服务攻击：</a:t>
            </a:r>
            <a:endParaRPr lang="en-US" altLang="zh-CN" smtClean="0"/>
          </a:p>
          <a:p>
            <a:pPr lvl="1"/>
            <a:r>
              <a:rPr lang="zh-CN" altLang="en-US" smtClean="0"/>
              <a:t>控制网络中的傀儡主机，僵尸网络，使用其资源进行攻击</a:t>
            </a:r>
          </a:p>
        </p:txBody>
      </p:sp>
      <p:sp>
        <p:nvSpPr>
          <p:cNvPr id="4" name="标题 3"/>
          <p:cNvSpPr>
            <a:spLocks noGrp="1"/>
          </p:cNvSpPr>
          <p:nvPr>
            <p:ph type="title"/>
          </p:nvPr>
        </p:nvSpPr>
        <p:spPr/>
        <p:txBody>
          <a:bodyPr/>
          <a:lstStyle/>
          <a:p>
            <a:pPr eaLnBrk="1" fontAlgn="auto" hangingPunct="1">
              <a:spcAft>
                <a:spcPts val="0"/>
              </a:spcAft>
              <a:defRPr/>
            </a:pPr>
            <a:r>
              <a:rPr lang="zh-CN" altLang="en-US" smtClean="0"/>
              <a:t>拒绝服务攻击的本质</a:t>
            </a:r>
            <a:endParaRPr lang="zh-CN" altLang="en-US"/>
          </a:p>
        </p:txBody>
      </p:sp>
    </p:spTree>
    <p:extLst>
      <p:ext uri="{BB962C8B-B14F-4D97-AF65-F5344CB8AC3E}">
        <p14:creationId xmlns:p14="http://schemas.microsoft.com/office/powerpoint/2010/main" val="3613799038"/>
      </p:ext>
    </p:extLst>
  </p:cSld>
  <p:clrMapOvr>
    <a:masterClrMapping/>
  </p:clrMapOvr>
  <p:transition spd="slow">
    <p:pull/>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SYN Flood</a:t>
            </a:r>
            <a:r>
              <a:rPr lang="zh-CN" altLang="en-US"/>
              <a:t>（</a:t>
            </a:r>
            <a:r>
              <a:rPr lang="en-US" altLang="zh-CN"/>
              <a:t>IP</a:t>
            </a:r>
            <a:r>
              <a:rPr lang="zh-CN" altLang="en-US"/>
              <a:t>欺骗</a:t>
            </a:r>
            <a:r>
              <a:rPr lang="zh-CN" altLang="en-US" smtClean="0"/>
              <a:t>）</a:t>
            </a:r>
            <a:endParaRPr lang="zh-CN" altLang="en-US"/>
          </a:p>
        </p:txBody>
      </p:sp>
      <p:grpSp>
        <p:nvGrpSpPr>
          <p:cNvPr id="52229" name="Group 407"/>
          <p:cNvGrpSpPr>
            <a:grpSpLocks/>
          </p:cNvGrpSpPr>
          <p:nvPr/>
        </p:nvGrpSpPr>
        <p:grpSpPr bwMode="auto">
          <a:xfrm>
            <a:off x="2632075" y="2916585"/>
            <a:ext cx="4367213" cy="744538"/>
            <a:chOff x="1488" y="1776"/>
            <a:chExt cx="2496" cy="528"/>
          </a:xfrm>
        </p:grpSpPr>
        <p:sp>
          <p:nvSpPr>
            <p:cNvPr id="35860" name="AutoShape 408"/>
            <p:cNvSpPr>
              <a:spLocks noChangeArrowheads="1"/>
            </p:cNvSpPr>
            <p:nvPr/>
          </p:nvSpPr>
          <p:spPr bwMode="auto">
            <a:xfrm>
              <a:off x="1488" y="1776"/>
              <a:ext cx="2496" cy="528"/>
            </a:xfrm>
            <a:prstGeom prst="notchedRightArrow">
              <a:avLst>
                <a:gd name="adj1" fmla="val 50000"/>
                <a:gd name="adj2" fmla="val 118182"/>
              </a:avLst>
            </a:prstGeom>
            <a:solidFill>
              <a:srgbClr val="FF3300"/>
            </a:solidFill>
            <a:ln w="9525">
              <a:solidFill>
                <a:schemeClr val="bg1"/>
              </a:solidFill>
              <a:miter lim="800000"/>
              <a:headEnd/>
              <a:tailEnd/>
            </a:ln>
          </p:spPr>
          <p:txBody>
            <a:bodyPr wrap="none" anchor="ctr"/>
            <a:lstStyle/>
            <a:p>
              <a:endParaRPr lang="zh-CN" altLang="en-US"/>
            </a:p>
          </p:txBody>
        </p:sp>
        <p:sp>
          <p:nvSpPr>
            <p:cNvPr id="35861" name="Text Box 409"/>
            <p:cNvSpPr txBox="1">
              <a:spLocks noChangeArrowheads="1"/>
            </p:cNvSpPr>
            <p:nvPr/>
          </p:nvSpPr>
          <p:spPr bwMode="auto">
            <a:xfrm>
              <a:off x="1824" y="1920"/>
              <a:ext cx="19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1600" b="1">
                  <a:solidFill>
                    <a:schemeClr val="bg1"/>
                  </a:solidFill>
                  <a:latin typeface="Times New Roman" pitchFamily="18" charset="0"/>
                </a:rPr>
                <a:t>SYN （</a:t>
              </a:r>
              <a:r>
                <a:rPr kumimoji="1" lang="zh-CN" altLang="en-US" sz="1600" b="1">
                  <a:solidFill>
                    <a:schemeClr val="bg1"/>
                  </a:solidFill>
                  <a:latin typeface="Times New Roman" pitchFamily="18" charset="0"/>
                </a:rPr>
                <a:t>我可以连接吗？）</a:t>
              </a:r>
            </a:p>
          </p:txBody>
        </p:sp>
      </p:grpSp>
      <p:grpSp>
        <p:nvGrpSpPr>
          <p:cNvPr id="52230" name="Group 410"/>
          <p:cNvGrpSpPr>
            <a:grpSpLocks/>
          </p:cNvGrpSpPr>
          <p:nvPr/>
        </p:nvGrpSpPr>
        <p:grpSpPr bwMode="auto">
          <a:xfrm>
            <a:off x="2563813" y="3930998"/>
            <a:ext cx="4475162" cy="612775"/>
            <a:chOff x="1440" y="2496"/>
            <a:chExt cx="2496" cy="528"/>
          </a:xfrm>
        </p:grpSpPr>
        <p:sp>
          <p:nvSpPr>
            <p:cNvPr id="35858" name="AutoShape 411"/>
            <p:cNvSpPr>
              <a:spLocks noChangeArrowheads="1"/>
            </p:cNvSpPr>
            <p:nvPr/>
          </p:nvSpPr>
          <p:spPr bwMode="auto">
            <a:xfrm flipH="1">
              <a:off x="1440" y="2496"/>
              <a:ext cx="2496" cy="528"/>
            </a:xfrm>
            <a:prstGeom prst="notchedRightArrow">
              <a:avLst>
                <a:gd name="adj1" fmla="val 50000"/>
                <a:gd name="adj2" fmla="val 118182"/>
              </a:avLst>
            </a:prstGeom>
            <a:solidFill>
              <a:srgbClr val="FF3300"/>
            </a:solidFill>
            <a:ln w="9525">
              <a:solidFill>
                <a:schemeClr val="bg1"/>
              </a:solidFill>
              <a:miter lim="800000"/>
              <a:headEnd/>
              <a:tailEnd/>
            </a:ln>
          </p:spPr>
          <p:txBody>
            <a:bodyPr wrap="none" anchor="ctr"/>
            <a:lstStyle/>
            <a:p>
              <a:endParaRPr lang="zh-CN" altLang="en-US"/>
            </a:p>
          </p:txBody>
        </p:sp>
        <p:sp>
          <p:nvSpPr>
            <p:cNvPr id="35859" name="Text Box 412"/>
            <p:cNvSpPr txBox="1">
              <a:spLocks noChangeArrowheads="1"/>
            </p:cNvSpPr>
            <p:nvPr/>
          </p:nvSpPr>
          <p:spPr bwMode="auto">
            <a:xfrm>
              <a:off x="1694" y="2641"/>
              <a:ext cx="190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1600" b="1">
                  <a:solidFill>
                    <a:schemeClr val="bg1"/>
                  </a:solidFill>
                  <a:latin typeface="Times New Roman" pitchFamily="18" charset="0"/>
                </a:rPr>
                <a:t>ACK （</a:t>
              </a:r>
              <a:r>
                <a:rPr kumimoji="1" lang="zh-CN" altLang="en-US" sz="1600" b="1">
                  <a:solidFill>
                    <a:schemeClr val="bg1"/>
                  </a:solidFill>
                  <a:latin typeface="Times New Roman" pitchFamily="18" charset="0"/>
                </a:rPr>
                <a:t>可以）/</a:t>
              </a:r>
              <a:r>
                <a:rPr kumimoji="1" lang="en-US" altLang="zh-CN" sz="1600" b="1">
                  <a:solidFill>
                    <a:schemeClr val="bg1"/>
                  </a:solidFill>
                  <a:latin typeface="Times New Roman" pitchFamily="18" charset="0"/>
                </a:rPr>
                <a:t>SYN（</a:t>
              </a:r>
              <a:r>
                <a:rPr kumimoji="1" lang="zh-CN" altLang="en-US" sz="1600" b="1">
                  <a:solidFill>
                    <a:schemeClr val="bg1"/>
                  </a:solidFill>
                  <a:latin typeface="Times New Roman" pitchFamily="18" charset="0"/>
                </a:rPr>
                <a:t>请确认！）</a:t>
              </a:r>
            </a:p>
          </p:txBody>
        </p:sp>
      </p:grpSp>
      <p:grpSp>
        <p:nvGrpSpPr>
          <p:cNvPr id="52231" name="Group 413"/>
          <p:cNvGrpSpPr>
            <a:grpSpLocks/>
          </p:cNvGrpSpPr>
          <p:nvPr/>
        </p:nvGrpSpPr>
        <p:grpSpPr bwMode="auto">
          <a:xfrm>
            <a:off x="0" y="2772123"/>
            <a:ext cx="2805113" cy="2894012"/>
            <a:chOff x="-299" y="1968"/>
            <a:chExt cx="1835" cy="1939"/>
          </a:xfrm>
        </p:grpSpPr>
        <p:pic>
          <p:nvPicPr>
            <p:cNvPr id="35856" name="Picture 4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 y="1968"/>
              <a:ext cx="1835" cy="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7" name="Text Box 415"/>
            <p:cNvSpPr txBox="1">
              <a:spLocks noChangeArrowheads="1"/>
            </p:cNvSpPr>
            <p:nvPr/>
          </p:nvSpPr>
          <p:spPr bwMode="auto">
            <a:xfrm>
              <a:off x="240" y="3600"/>
              <a:ext cx="76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pitchFamily="18" charset="0"/>
                </a:rPr>
                <a:t>攻击者</a:t>
              </a:r>
            </a:p>
          </p:txBody>
        </p:sp>
      </p:grpSp>
      <p:grpSp>
        <p:nvGrpSpPr>
          <p:cNvPr id="6" name="组合 5"/>
          <p:cNvGrpSpPr>
            <a:grpSpLocks/>
          </p:cNvGrpSpPr>
          <p:nvPr/>
        </p:nvGrpSpPr>
        <p:grpSpPr bwMode="auto">
          <a:xfrm>
            <a:off x="6500813" y="2843560"/>
            <a:ext cx="2246312" cy="3136900"/>
            <a:chOff x="6500165" y="3480540"/>
            <a:chExt cx="2246626" cy="3136160"/>
          </a:xfrm>
        </p:grpSpPr>
        <p:pic>
          <p:nvPicPr>
            <p:cNvPr id="35854" name="Picture 4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260" y="3480540"/>
              <a:ext cx="2214531" cy="243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5" name="Text Box 418"/>
            <p:cNvSpPr txBox="1">
              <a:spLocks noChangeArrowheads="1"/>
            </p:cNvSpPr>
            <p:nvPr/>
          </p:nvSpPr>
          <p:spPr bwMode="auto">
            <a:xfrm>
              <a:off x="6500165" y="5785662"/>
              <a:ext cx="2142700" cy="83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pitchFamily="18" charset="0"/>
                </a:rPr>
                <a:t>受害者</a:t>
              </a:r>
              <a:endParaRPr kumimoji="1" lang="en-US" altLang="zh-CN" sz="2400" b="1">
                <a:latin typeface="Times New Roman" pitchFamily="18" charset="0"/>
              </a:endParaRPr>
            </a:p>
            <a:p>
              <a:pPr algn="ctr" eaLnBrk="1" hangingPunct="1">
                <a:spcBef>
                  <a:spcPct val="50000"/>
                </a:spcBef>
              </a:pPr>
              <a:r>
                <a:rPr kumimoji="1" lang="zh-CN" altLang="en-US" sz="1600" b="1">
                  <a:latin typeface="Times New Roman" pitchFamily="18" charset="0"/>
                </a:rPr>
                <a:t>分配资源维持半连接</a:t>
              </a:r>
            </a:p>
          </p:txBody>
        </p:sp>
      </p:grpSp>
      <p:sp>
        <p:nvSpPr>
          <p:cNvPr id="52243" name="Text Box 418"/>
          <p:cNvSpPr txBox="1">
            <a:spLocks noChangeArrowheads="1"/>
          </p:cNvSpPr>
          <p:nvPr/>
        </p:nvSpPr>
        <p:spPr bwMode="auto">
          <a:xfrm>
            <a:off x="3429000" y="4434235"/>
            <a:ext cx="27130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1600" b="1">
                <a:latin typeface="Times New Roman" pitchFamily="18" charset="0"/>
              </a:rPr>
              <a:t>回复</a:t>
            </a:r>
            <a:r>
              <a:rPr kumimoji="1" lang="en-US" altLang="zh-CN" sz="1600" b="1">
                <a:latin typeface="Times New Roman" pitchFamily="18" charset="0"/>
              </a:rPr>
              <a:t>5</a:t>
            </a:r>
            <a:r>
              <a:rPr kumimoji="1" lang="zh-CN" altLang="en-US" sz="1600" b="1">
                <a:latin typeface="Times New Roman" pitchFamily="18" charset="0"/>
              </a:rPr>
              <a:t>次，第一次等待</a:t>
            </a:r>
            <a:r>
              <a:rPr kumimoji="1" lang="en-US" altLang="zh-CN" sz="1600" b="1">
                <a:latin typeface="Times New Roman" pitchFamily="18" charset="0"/>
              </a:rPr>
              <a:t>3</a:t>
            </a:r>
            <a:r>
              <a:rPr kumimoji="1" lang="zh-CN" altLang="en-US" sz="1600" b="1">
                <a:latin typeface="Times New Roman" pitchFamily="18" charset="0"/>
              </a:rPr>
              <a:t>秒，重新回复后等待时间翻倍，回复</a:t>
            </a:r>
            <a:r>
              <a:rPr kumimoji="1" lang="en-US" altLang="zh-CN" sz="1600" b="1">
                <a:latin typeface="Times New Roman" pitchFamily="18" charset="0"/>
              </a:rPr>
              <a:t>5</a:t>
            </a:r>
            <a:r>
              <a:rPr kumimoji="1" lang="zh-CN" altLang="en-US" sz="1600" b="1">
                <a:latin typeface="Times New Roman" pitchFamily="18" charset="0"/>
              </a:rPr>
              <a:t>次，共等待</a:t>
            </a:r>
            <a:r>
              <a:rPr kumimoji="1" lang="en-US" altLang="zh-CN" sz="1600" b="1">
                <a:latin typeface="Times New Roman" pitchFamily="18" charset="0"/>
              </a:rPr>
              <a:t>98</a:t>
            </a:r>
            <a:r>
              <a:rPr kumimoji="1" lang="zh-CN" altLang="en-US" sz="1600" b="1">
                <a:latin typeface="Times New Roman" pitchFamily="18" charset="0"/>
              </a:rPr>
              <a:t>秒</a:t>
            </a:r>
          </a:p>
        </p:txBody>
      </p:sp>
      <p:sp>
        <p:nvSpPr>
          <p:cNvPr id="52233" name="Text Box 419"/>
          <p:cNvSpPr txBox="1">
            <a:spLocks noChangeArrowheads="1"/>
          </p:cNvSpPr>
          <p:nvPr/>
        </p:nvSpPr>
        <p:spPr bwMode="auto">
          <a:xfrm>
            <a:off x="2805113" y="2056160"/>
            <a:ext cx="3594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pitchFamily="18" charset="0"/>
              </a:rPr>
              <a:t>伪造地址进行</a:t>
            </a:r>
            <a:r>
              <a:rPr kumimoji="1" lang="en-US" altLang="zh-CN" sz="2400" b="1">
                <a:latin typeface="Times New Roman" pitchFamily="18" charset="0"/>
              </a:rPr>
              <a:t>SYN</a:t>
            </a:r>
            <a:r>
              <a:rPr kumimoji="1" lang="zh-CN" altLang="en-US" sz="2400" b="1">
                <a:latin typeface="Times New Roman" pitchFamily="18" charset="0"/>
              </a:rPr>
              <a:t>请求</a:t>
            </a:r>
          </a:p>
        </p:txBody>
      </p:sp>
      <p:sp>
        <p:nvSpPr>
          <p:cNvPr id="52239" name="AutoShape 421"/>
          <p:cNvSpPr>
            <a:spLocks noChangeArrowheads="1"/>
          </p:cNvSpPr>
          <p:nvPr/>
        </p:nvSpPr>
        <p:spPr bwMode="auto">
          <a:xfrm>
            <a:off x="7280275" y="1268760"/>
            <a:ext cx="1539875" cy="1289050"/>
          </a:xfrm>
          <a:prstGeom prst="cloudCallout">
            <a:avLst>
              <a:gd name="adj1" fmla="val -26440"/>
              <a:gd name="adj2" fmla="val 72954"/>
            </a:avLst>
          </a:prstGeom>
          <a:solidFill>
            <a:srgbClr val="FFFF00"/>
          </a:solidFill>
          <a:ln w="9525">
            <a:solidFill>
              <a:srgbClr val="FF3300"/>
            </a:solidFill>
            <a:round/>
            <a:headEnd/>
            <a:tailEnd/>
          </a:ln>
        </p:spPr>
        <p:txBody>
          <a:bodyPr lIns="0" tIns="0" rIns="0" bIns="0"/>
          <a:lstStyle/>
          <a:p>
            <a:pPr algn="ctr"/>
            <a:r>
              <a:rPr kumimoji="1" lang="zh-CN" altLang="en-US" sz="2400" b="1">
                <a:solidFill>
                  <a:srgbClr val="FF3300"/>
                </a:solidFill>
                <a:latin typeface="Times New Roman" pitchFamily="18" charset="0"/>
              </a:rPr>
              <a:t>为何还没回应</a:t>
            </a:r>
            <a:endParaRPr kumimoji="1" lang="en-US" altLang="zh-CN" sz="2400" b="1">
              <a:solidFill>
                <a:srgbClr val="FF3300"/>
              </a:solidFill>
              <a:latin typeface="Times New Roman" pitchFamily="18" charset="0"/>
            </a:endParaRPr>
          </a:p>
          <a:p>
            <a:pPr algn="ctr"/>
            <a:r>
              <a:rPr kumimoji="1" lang="zh-CN" altLang="en-US" sz="2400" b="1">
                <a:solidFill>
                  <a:srgbClr val="FF3300"/>
                </a:solidFill>
                <a:latin typeface="Times New Roman" pitchFamily="18" charset="0"/>
              </a:rPr>
              <a:t>？？</a:t>
            </a:r>
          </a:p>
        </p:txBody>
      </p:sp>
      <p:sp>
        <p:nvSpPr>
          <p:cNvPr id="52236" name="Text Box 426"/>
          <p:cNvSpPr txBox="1">
            <a:spLocks noChangeArrowheads="1"/>
          </p:cNvSpPr>
          <p:nvPr/>
        </p:nvSpPr>
        <p:spPr bwMode="auto">
          <a:xfrm>
            <a:off x="2805113" y="5278785"/>
            <a:ext cx="35941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pitchFamily="18" charset="0"/>
              </a:rPr>
              <a:t>不能建立正常的</a:t>
            </a:r>
            <a:r>
              <a:rPr kumimoji="1" lang="zh-CN" altLang="en-US" sz="2400" b="1" smtClean="0">
                <a:latin typeface="Times New Roman" pitchFamily="18" charset="0"/>
              </a:rPr>
              <a:t>连接</a:t>
            </a:r>
            <a:endParaRPr kumimoji="1" lang="en-US" altLang="zh-CN" sz="2400" b="1" smtClean="0">
              <a:latin typeface="Times New Roman" pitchFamily="18" charset="0"/>
            </a:endParaRPr>
          </a:p>
          <a:p>
            <a:pPr algn="ctr" eaLnBrk="1" hangingPunct="1">
              <a:spcBef>
                <a:spcPct val="50000"/>
              </a:spcBef>
            </a:pPr>
            <a:r>
              <a:rPr kumimoji="1" lang="zh-CN" altLang="en-US" sz="2400" b="1" smtClean="0">
                <a:latin typeface="Times New Roman" pitchFamily="18" charset="0"/>
              </a:rPr>
              <a:t>半连接</a:t>
            </a:r>
            <a:endParaRPr kumimoji="1" lang="zh-CN" altLang="en-US" sz="2400" b="1">
              <a:latin typeface="Times New Roman" pitchFamily="18" charset="0"/>
            </a:endParaRPr>
          </a:p>
        </p:txBody>
      </p:sp>
      <p:sp>
        <p:nvSpPr>
          <p:cNvPr id="30" name="云形标注 29"/>
          <p:cNvSpPr/>
          <p:nvPr/>
        </p:nvSpPr>
        <p:spPr>
          <a:xfrm>
            <a:off x="407988" y="1300510"/>
            <a:ext cx="1887537" cy="1511300"/>
          </a:xfrm>
          <a:prstGeom prst="cloudCallo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b="1">
                <a:solidFill>
                  <a:srgbClr val="C00000"/>
                </a:solidFill>
              </a:rPr>
              <a:t>就是让你白等</a:t>
            </a:r>
          </a:p>
        </p:txBody>
      </p:sp>
    </p:spTree>
    <p:extLst>
      <p:ext uri="{BB962C8B-B14F-4D97-AF65-F5344CB8AC3E}">
        <p14:creationId xmlns:p14="http://schemas.microsoft.com/office/powerpoint/2010/main" val="16252652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2231"/>
                                        </p:tgtEl>
                                        <p:attrNameLst>
                                          <p:attrName>style.visibility</p:attrName>
                                        </p:attrNameLst>
                                      </p:cBhvr>
                                      <p:to>
                                        <p:strVal val="visible"/>
                                      </p:to>
                                    </p:set>
                                    <p:animEffect transition="in" filter="fade">
                                      <p:cBhvr>
                                        <p:cTn id="12" dur="500"/>
                                        <p:tgtEl>
                                          <p:spTgt spid="52231"/>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233"/>
                                        </p:tgtEl>
                                        <p:attrNameLst>
                                          <p:attrName>style.visibility</p:attrName>
                                        </p:attrNameLst>
                                      </p:cBhvr>
                                      <p:to>
                                        <p:strVal val="visible"/>
                                      </p:to>
                                    </p:set>
                                    <p:anim calcmode="lin" valueType="num">
                                      <p:cBhvr additive="base">
                                        <p:cTn id="17" dur="500" fill="hold"/>
                                        <p:tgtEl>
                                          <p:spTgt spid="52233"/>
                                        </p:tgtEl>
                                        <p:attrNameLst>
                                          <p:attrName>ppt_x</p:attrName>
                                        </p:attrNameLst>
                                      </p:cBhvr>
                                      <p:tavLst>
                                        <p:tav tm="0">
                                          <p:val>
                                            <p:strVal val="#ppt_x"/>
                                          </p:val>
                                        </p:tav>
                                        <p:tav tm="100000">
                                          <p:val>
                                            <p:strVal val="#ppt_x"/>
                                          </p:val>
                                        </p:tav>
                                      </p:tavLst>
                                    </p:anim>
                                    <p:anim calcmode="lin" valueType="num">
                                      <p:cBhvr additive="base">
                                        <p:cTn id="18" dur="500" fill="hold"/>
                                        <p:tgtEl>
                                          <p:spTgt spid="5223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nodeType="after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2229"/>
                                        </p:tgtEl>
                                        <p:attrNameLst>
                                          <p:attrName>style.visibility</p:attrName>
                                        </p:attrNameLst>
                                      </p:cBhvr>
                                      <p:to>
                                        <p:strVal val="visible"/>
                                      </p:to>
                                    </p:set>
                                    <p:anim calcmode="lin" valueType="num">
                                      <p:cBhvr additive="base">
                                        <p:cTn id="23" dur="500" fill="hold"/>
                                        <p:tgtEl>
                                          <p:spTgt spid="52229"/>
                                        </p:tgtEl>
                                        <p:attrNameLst>
                                          <p:attrName>ppt_x</p:attrName>
                                        </p:attrNameLst>
                                      </p:cBhvr>
                                      <p:tavLst>
                                        <p:tav tm="0">
                                          <p:val>
                                            <p:strVal val="#ppt_x"/>
                                          </p:val>
                                        </p:tav>
                                        <p:tav tm="100000">
                                          <p:val>
                                            <p:strVal val="#ppt_x"/>
                                          </p:val>
                                        </p:tav>
                                      </p:tavLst>
                                    </p:anim>
                                    <p:anim calcmode="lin" valueType="num">
                                      <p:cBhvr additive="base">
                                        <p:cTn id="24"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nodeType="after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2230"/>
                                        </p:tgtEl>
                                        <p:attrNameLst>
                                          <p:attrName>style.visibility</p:attrName>
                                        </p:attrNameLst>
                                      </p:cBhvr>
                                      <p:to>
                                        <p:strVal val="visible"/>
                                      </p:to>
                                    </p:set>
                                    <p:anim calcmode="lin" valueType="num">
                                      <p:cBhvr additive="base">
                                        <p:cTn id="29" dur="500" fill="hold"/>
                                        <p:tgtEl>
                                          <p:spTgt spid="52230"/>
                                        </p:tgtEl>
                                        <p:attrNameLst>
                                          <p:attrName>ppt_x</p:attrName>
                                        </p:attrNameLst>
                                      </p:cBhvr>
                                      <p:tavLst>
                                        <p:tav tm="0">
                                          <p:val>
                                            <p:strVal val="#ppt_x"/>
                                          </p:val>
                                        </p:tav>
                                        <p:tav tm="100000">
                                          <p:val>
                                            <p:strVal val="#ppt_x"/>
                                          </p:val>
                                        </p:tav>
                                      </p:tavLst>
                                    </p:anim>
                                    <p:anim calcmode="lin" valueType="num">
                                      <p:cBhvr additive="base">
                                        <p:cTn id="30"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nodeType="after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2243"/>
                                        </p:tgtEl>
                                        <p:attrNameLst>
                                          <p:attrName>style.visibility</p:attrName>
                                        </p:attrNameLst>
                                      </p:cBhvr>
                                      <p:to>
                                        <p:strVal val="visible"/>
                                      </p:to>
                                    </p:set>
                                    <p:anim calcmode="lin" valueType="num">
                                      <p:cBhvr additive="base">
                                        <p:cTn id="35" dur="500" fill="hold"/>
                                        <p:tgtEl>
                                          <p:spTgt spid="52243"/>
                                        </p:tgtEl>
                                        <p:attrNameLst>
                                          <p:attrName>ppt_x</p:attrName>
                                        </p:attrNameLst>
                                      </p:cBhvr>
                                      <p:tavLst>
                                        <p:tav tm="0">
                                          <p:val>
                                            <p:strVal val="#ppt_x"/>
                                          </p:val>
                                        </p:tav>
                                        <p:tav tm="100000">
                                          <p:val>
                                            <p:strVal val="#ppt_x"/>
                                          </p:val>
                                        </p:tav>
                                      </p:tavLst>
                                    </p:anim>
                                    <p:anim calcmode="lin" valueType="num">
                                      <p:cBhvr additive="base">
                                        <p:cTn id="36" dur="500" fill="hold"/>
                                        <p:tgtEl>
                                          <p:spTgt spid="52243"/>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2236"/>
                                        </p:tgtEl>
                                        <p:attrNameLst>
                                          <p:attrName>style.visibility</p:attrName>
                                        </p:attrNameLst>
                                      </p:cBhvr>
                                      <p:to>
                                        <p:strVal val="visible"/>
                                      </p:to>
                                    </p:set>
                                    <p:animEffect transition="in" filter="fade">
                                      <p:cBhvr>
                                        <p:cTn id="41" dur="500"/>
                                        <p:tgtEl>
                                          <p:spTgt spid="52236"/>
                                        </p:tgtEl>
                                      </p:cBhvr>
                                    </p:animEffect>
                                  </p:childTnLst>
                                </p:cTn>
                              </p:par>
                            </p:childTnLst>
                          </p:cTn>
                        </p:par>
                        <p:par>
                          <p:cTn id="42" fill="hold" nodeType="afterGroup">
                            <p:stCondLst>
                              <p:cond delay="500"/>
                            </p:stCondLst>
                            <p:childTnLst>
                              <p:par>
                                <p:cTn id="43" presetID="42" presetClass="entr" presetSubtype="0" fill="hold" grpId="0" nodeType="afterEffect">
                                  <p:stCondLst>
                                    <p:cond delay="0"/>
                                  </p:stCondLst>
                                  <p:childTnLst>
                                    <p:set>
                                      <p:cBhvr>
                                        <p:cTn id="44" dur="1" fill="hold">
                                          <p:stCondLst>
                                            <p:cond delay="0"/>
                                          </p:stCondLst>
                                        </p:cTn>
                                        <p:tgtEl>
                                          <p:spTgt spid="52239"/>
                                        </p:tgtEl>
                                        <p:attrNameLst>
                                          <p:attrName>style.visibility</p:attrName>
                                        </p:attrNameLst>
                                      </p:cBhvr>
                                      <p:to>
                                        <p:strVal val="visible"/>
                                      </p:to>
                                    </p:set>
                                    <p:animEffect transition="in" filter="fade">
                                      <p:cBhvr>
                                        <p:cTn id="45" dur="1000"/>
                                        <p:tgtEl>
                                          <p:spTgt spid="52239"/>
                                        </p:tgtEl>
                                      </p:cBhvr>
                                    </p:animEffect>
                                    <p:anim calcmode="lin" valueType="num">
                                      <p:cBhvr>
                                        <p:cTn id="46" dur="1000" fill="hold"/>
                                        <p:tgtEl>
                                          <p:spTgt spid="52239"/>
                                        </p:tgtEl>
                                        <p:attrNameLst>
                                          <p:attrName>ppt_x</p:attrName>
                                        </p:attrNameLst>
                                      </p:cBhvr>
                                      <p:tavLst>
                                        <p:tav tm="0">
                                          <p:val>
                                            <p:strVal val="#ppt_x"/>
                                          </p:val>
                                        </p:tav>
                                        <p:tav tm="100000">
                                          <p:val>
                                            <p:strVal val="#ppt_x"/>
                                          </p:val>
                                        </p:tav>
                                      </p:tavLst>
                                    </p:anim>
                                    <p:anim calcmode="lin" valueType="num">
                                      <p:cBhvr>
                                        <p:cTn id="47" dur="1000" fill="hold"/>
                                        <p:tgtEl>
                                          <p:spTgt spid="52239"/>
                                        </p:tgtEl>
                                        <p:attrNameLst>
                                          <p:attrName>ppt_y</p:attrName>
                                        </p:attrNameLst>
                                      </p:cBhvr>
                                      <p:tavLst>
                                        <p:tav tm="0">
                                          <p:val>
                                            <p:strVal val="#ppt_y+.1"/>
                                          </p:val>
                                        </p:tav>
                                        <p:tav tm="100000">
                                          <p:val>
                                            <p:strVal val="#ppt_y"/>
                                          </p:val>
                                        </p:tav>
                                      </p:tavLst>
                                    </p:anim>
                                  </p:childTnLst>
                                </p:cTn>
                              </p:par>
                            </p:childTnLst>
                          </p:cTn>
                        </p:par>
                        <p:par>
                          <p:cTn id="48" fill="hold" nodeType="afterGroup">
                            <p:stCondLst>
                              <p:cond delay="1500"/>
                            </p:stCondLst>
                            <p:childTnLst>
                              <p:par>
                                <p:cTn id="49" presetID="42" presetClass="entr" presetSubtype="0"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anim calcmode="lin" valueType="num">
                                      <p:cBhvr>
                                        <p:cTn id="52" dur="1000" fill="hold"/>
                                        <p:tgtEl>
                                          <p:spTgt spid="30"/>
                                        </p:tgtEl>
                                        <p:attrNameLst>
                                          <p:attrName>ppt_x</p:attrName>
                                        </p:attrNameLst>
                                      </p:cBhvr>
                                      <p:tavLst>
                                        <p:tav tm="0">
                                          <p:val>
                                            <p:strVal val="#ppt_x"/>
                                          </p:val>
                                        </p:tav>
                                        <p:tav tm="100000">
                                          <p:val>
                                            <p:strVal val="#ppt_x"/>
                                          </p:val>
                                        </p:tav>
                                      </p:tavLst>
                                    </p:anim>
                                    <p:anim calcmode="lin" valueType="num">
                                      <p:cBhvr>
                                        <p:cTn id="5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3" grpId="0"/>
      <p:bldP spid="52233" grpId="0"/>
      <p:bldP spid="52239" grpId="0" animBg="1"/>
      <p:bldP spid="52236" grpId="0"/>
      <p:bldP spid="3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a:t>SYN Flood(</a:t>
            </a:r>
            <a:r>
              <a:rPr lang="zh-CN" altLang="en-US"/>
              <a:t>大量请求</a:t>
            </a:r>
            <a:r>
              <a:rPr lang="zh-CN" altLang="en-US" smtClean="0"/>
              <a:t>)</a:t>
            </a:r>
            <a:endParaRPr lang="zh-CN" altLang="en-US"/>
          </a:p>
        </p:txBody>
      </p:sp>
      <p:grpSp>
        <p:nvGrpSpPr>
          <p:cNvPr id="53252" name="Group 1052"/>
          <p:cNvGrpSpPr>
            <a:grpSpLocks/>
          </p:cNvGrpSpPr>
          <p:nvPr/>
        </p:nvGrpSpPr>
        <p:grpSpPr bwMode="auto">
          <a:xfrm>
            <a:off x="179388" y="2130425"/>
            <a:ext cx="2516187" cy="2508250"/>
            <a:chOff x="-128" y="1968"/>
            <a:chExt cx="1602" cy="1996"/>
          </a:xfrm>
        </p:grpSpPr>
        <p:pic>
          <p:nvPicPr>
            <p:cNvPr id="36911" name="Picture 10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 y="1968"/>
              <a:ext cx="1602" cy="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2" name="Text Box 1054"/>
            <p:cNvSpPr txBox="1">
              <a:spLocks noChangeArrowheads="1"/>
            </p:cNvSpPr>
            <p:nvPr/>
          </p:nvSpPr>
          <p:spPr bwMode="auto">
            <a:xfrm>
              <a:off x="240" y="3600"/>
              <a:ext cx="76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pitchFamily="18" charset="0"/>
                </a:rPr>
                <a:t>攻击者</a:t>
              </a:r>
            </a:p>
          </p:txBody>
        </p:sp>
      </p:grpSp>
      <p:grpSp>
        <p:nvGrpSpPr>
          <p:cNvPr id="53253" name="Group 1055"/>
          <p:cNvGrpSpPr>
            <a:grpSpLocks/>
          </p:cNvGrpSpPr>
          <p:nvPr/>
        </p:nvGrpSpPr>
        <p:grpSpPr bwMode="auto">
          <a:xfrm>
            <a:off x="6527800" y="3403600"/>
            <a:ext cx="2276475" cy="3084513"/>
            <a:chOff x="4176" y="1968"/>
            <a:chExt cx="1449" cy="1972"/>
          </a:xfrm>
        </p:grpSpPr>
        <p:pic>
          <p:nvPicPr>
            <p:cNvPr id="36909" name="Picture 10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6" y="1968"/>
              <a:ext cx="1449"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0" name="Text Box 1057"/>
            <p:cNvSpPr txBox="1">
              <a:spLocks noChangeArrowheads="1"/>
            </p:cNvSpPr>
            <p:nvPr/>
          </p:nvSpPr>
          <p:spPr bwMode="auto">
            <a:xfrm>
              <a:off x="4512" y="36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pitchFamily="18" charset="0"/>
                </a:rPr>
                <a:t>受害者</a:t>
              </a:r>
            </a:p>
          </p:txBody>
        </p:sp>
      </p:grpSp>
      <p:sp>
        <p:nvSpPr>
          <p:cNvPr id="53290" name="AutoShape 1060"/>
          <p:cNvSpPr>
            <a:spLocks noChangeArrowheads="1"/>
          </p:cNvSpPr>
          <p:nvPr/>
        </p:nvSpPr>
        <p:spPr bwMode="auto">
          <a:xfrm>
            <a:off x="7056438" y="1916113"/>
            <a:ext cx="1822450" cy="1187450"/>
          </a:xfrm>
          <a:prstGeom prst="cloudCallout">
            <a:avLst>
              <a:gd name="adj1" fmla="val -5083"/>
              <a:gd name="adj2" fmla="val 75639"/>
            </a:avLst>
          </a:prstGeom>
          <a:solidFill>
            <a:srgbClr val="FFFF00"/>
          </a:solidFill>
          <a:ln w="9525">
            <a:solidFill>
              <a:srgbClr val="FF3300"/>
            </a:solidFill>
            <a:round/>
            <a:headEnd/>
            <a:tailEnd/>
          </a:ln>
        </p:spPr>
        <p:txBody>
          <a:bodyPr lIns="0" tIns="0" rIns="0" bIns="0"/>
          <a:lstStyle/>
          <a:p>
            <a:pPr algn="ctr"/>
            <a:r>
              <a:rPr kumimoji="1" lang="zh-CN" altLang="en-US" sz="2000" b="1">
                <a:solidFill>
                  <a:srgbClr val="FF3300"/>
                </a:solidFill>
                <a:latin typeface="Times New Roman" pitchFamily="18" charset="0"/>
              </a:rPr>
              <a:t>这么多需要处理？</a:t>
            </a:r>
          </a:p>
        </p:txBody>
      </p:sp>
      <p:sp>
        <p:nvSpPr>
          <p:cNvPr id="53255" name="Text Box 1062"/>
          <p:cNvSpPr txBox="1">
            <a:spLocks noChangeArrowheads="1"/>
          </p:cNvSpPr>
          <p:nvPr/>
        </p:nvSpPr>
        <p:spPr bwMode="auto">
          <a:xfrm>
            <a:off x="2695575" y="5956300"/>
            <a:ext cx="369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pitchFamily="18" charset="0"/>
              </a:rPr>
              <a:t>不能建立正常的连接</a:t>
            </a:r>
          </a:p>
        </p:txBody>
      </p:sp>
      <p:grpSp>
        <p:nvGrpSpPr>
          <p:cNvPr id="4" name="组合 3"/>
          <p:cNvGrpSpPr>
            <a:grpSpLocks/>
          </p:cNvGrpSpPr>
          <p:nvPr/>
        </p:nvGrpSpPr>
        <p:grpSpPr bwMode="auto">
          <a:xfrm>
            <a:off x="596900" y="4614863"/>
            <a:ext cx="1820863" cy="1863725"/>
            <a:chOff x="596900" y="4614863"/>
            <a:chExt cx="1820863" cy="1863625"/>
          </a:xfrm>
        </p:grpSpPr>
        <p:pic>
          <p:nvPicPr>
            <p:cNvPr id="36907" name="Picture 1075" descr="j030126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900" y="4614863"/>
              <a:ext cx="1820863"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7" name="Text Box 1076"/>
            <p:cNvSpPr txBox="1">
              <a:spLocks noChangeArrowheads="1"/>
            </p:cNvSpPr>
            <p:nvPr/>
          </p:nvSpPr>
          <p:spPr bwMode="auto">
            <a:xfrm>
              <a:off x="738188" y="6021313"/>
              <a:ext cx="1497012" cy="4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kumimoji="1" lang="zh-CN" altLang="en-US" sz="2400" b="1" smtClean="0">
                  <a:latin typeface="+mn-ea"/>
                  <a:ea typeface="+mn-ea"/>
                </a:rPr>
                <a:t>正常用户</a:t>
              </a:r>
            </a:p>
          </p:txBody>
        </p:sp>
      </p:grpSp>
      <p:grpSp>
        <p:nvGrpSpPr>
          <p:cNvPr id="5" name="组合 4"/>
          <p:cNvGrpSpPr>
            <a:grpSpLocks/>
          </p:cNvGrpSpPr>
          <p:nvPr/>
        </p:nvGrpSpPr>
        <p:grpSpPr bwMode="auto">
          <a:xfrm>
            <a:off x="2447925" y="4827588"/>
            <a:ext cx="3921125" cy="922337"/>
            <a:chOff x="2447925" y="4827588"/>
            <a:chExt cx="3921125" cy="922337"/>
          </a:xfrm>
        </p:grpSpPr>
        <p:grpSp>
          <p:nvGrpSpPr>
            <p:cNvPr id="36903" name="Group 1077"/>
            <p:cNvGrpSpPr>
              <a:grpSpLocks/>
            </p:cNvGrpSpPr>
            <p:nvPr/>
          </p:nvGrpSpPr>
          <p:grpSpPr bwMode="auto">
            <a:xfrm>
              <a:off x="2447925" y="4897438"/>
              <a:ext cx="3921125" cy="709612"/>
              <a:chOff x="1488" y="1776"/>
              <a:chExt cx="2496" cy="528"/>
            </a:xfrm>
          </p:grpSpPr>
          <p:sp>
            <p:nvSpPr>
              <p:cNvPr id="36905" name="AutoShape 1078"/>
              <p:cNvSpPr>
                <a:spLocks noChangeArrowheads="1"/>
              </p:cNvSpPr>
              <p:nvPr/>
            </p:nvSpPr>
            <p:spPr bwMode="auto">
              <a:xfrm>
                <a:off x="1488" y="1776"/>
                <a:ext cx="2496" cy="528"/>
              </a:xfrm>
              <a:prstGeom prst="notchedRightArrow">
                <a:avLst>
                  <a:gd name="adj1" fmla="val 50000"/>
                  <a:gd name="adj2" fmla="val 118182"/>
                </a:avLst>
              </a:prstGeom>
              <a:solidFill>
                <a:srgbClr val="FF3300"/>
              </a:solidFill>
              <a:ln w="9525">
                <a:solidFill>
                  <a:schemeClr val="bg1"/>
                </a:solidFill>
                <a:miter lim="800000"/>
                <a:headEnd/>
                <a:tailEnd/>
              </a:ln>
            </p:spPr>
            <p:txBody>
              <a:bodyPr wrap="none" anchor="ctr"/>
              <a:lstStyle/>
              <a:p>
                <a:endParaRPr lang="zh-CN" altLang="en-US"/>
              </a:p>
            </p:txBody>
          </p:sp>
          <p:sp>
            <p:nvSpPr>
              <p:cNvPr id="36906" name="Text Box 1079"/>
              <p:cNvSpPr txBox="1">
                <a:spLocks noChangeArrowheads="1"/>
              </p:cNvSpPr>
              <p:nvPr/>
            </p:nvSpPr>
            <p:spPr bwMode="auto">
              <a:xfrm>
                <a:off x="1825" y="1921"/>
                <a:ext cx="19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1600" b="1">
                    <a:solidFill>
                      <a:schemeClr val="bg1"/>
                    </a:solidFill>
                    <a:latin typeface="Times New Roman" pitchFamily="18" charset="0"/>
                  </a:rPr>
                  <a:t>正常</a:t>
                </a:r>
                <a:r>
                  <a:rPr kumimoji="1" lang="en-US" altLang="zh-CN" sz="1600" b="1">
                    <a:solidFill>
                      <a:schemeClr val="bg1"/>
                    </a:solidFill>
                    <a:latin typeface="Times New Roman" pitchFamily="18" charset="0"/>
                  </a:rPr>
                  <a:t>tcp connect</a:t>
                </a:r>
              </a:p>
            </p:txBody>
          </p:sp>
        </p:grpSp>
        <p:sp>
          <p:nvSpPr>
            <p:cNvPr id="36904" name="AutoShape 1080"/>
            <p:cNvSpPr>
              <a:spLocks noChangeArrowheads="1"/>
            </p:cNvSpPr>
            <p:nvPr/>
          </p:nvSpPr>
          <p:spPr bwMode="auto">
            <a:xfrm>
              <a:off x="4586288" y="4827588"/>
              <a:ext cx="996950" cy="92233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3300"/>
            </a:solidFill>
            <a:ln w="9525">
              <a:solidFill>
                <a:srgbClr val="000000"/>
              </a:solidFill>
              <a:miter lim="800000"/>
              <a:headEnd/>
              <a:tailEnd/>
            </a:ln>
          </p:spPr>
          <p:txBody>
            <a:bodyPr wrap="none" anchor="ctr"/>
            <a:lstStyle/>
            <a:p>
              <a:endParaRPr lang="zh-CN" altLang="en-US"/>
            </a:p>
          </p:txBody>
        </p:sp>
      </p:grpSp>
      <p:grpSp>
        <p:nvGrpSpPr>
          <p:cNvPr id="6" name="Group 1081"/>
          <p:cNvGrpSpPr>
            <a:grpSpLocks/>
          </p:cNvGrpSpPr>
          <p:nvPr/>
        </p:nvGrpSpPr>
        <p:grpSpPr bwMode="auto">
          <a:xfrm>
            <a:off x="3733800" y="3124200"/>
            <a:ext cx="1465263" cy="404813"/>
            <a:chOff x="1920" y="2160"/>
            <a:chExt cx="923" cy="255"/>
          </a:xfrm>
        </p:grpSpPr>
        <p:sp>
          <p:nvSpPr>
            <p:cNvPr id="36901" name="Freeform 1082"/>
            <p:cNvSpPr>
              <a:spLocks/>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902" name="Text Box 1083"/>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t>SYN/ACK</a:t>
              </a:r>
              <a:endParaRPr lang="nl-NL" altLang="zh-CN" sz="2400"/>
            </a:p>
          </p:txBody>
        </p:sp>
      </p:grpSp>
      <p:grpSp>
        <p:nvGrpSpPr>
          <p:cNvPr id="7" name="Group 1084"/>
          <p:cNvGrpSpPr>
            <a:grpSpLocks/>
          </p:cNvGrpSpPr>
          <p:nvPr/>
        </p:nvGrpSpPr>
        <p:grpSpPr bwMode="auto">
          <a:xfrm>
            <a:off x="3581400" y="3276600"/>
            <a:ext cx="1465263" cy="404813"/>
            <a:chOff x="1920" y="2160"/>
            <a:chExt cx="923" cy="255"/>
          </a:xfrm>
        </p:grpSpPr>
        <p:sp>
          <p:nvSpPr>
            <p:cNvPr id="36899" name="Freeform 1085"/>
            <p:cNvSpPr>
              <a:spLocks/>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900" name="Text Box 1086"/>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t>SYN/ACK</a:t>
              </a:r>
              <a:endParaRPr lang="nl-NL" altLang="zh-CN" sz="2400"/>
            </a:p>
          </p:txBody>
        </p:sp>
      </p:grpSp>
      <p:grpSp>
        <p:nvGrpSpPr>
          <p:cNvPr id="8" name="Group 1087"/>
          <p:cNvGrpSpPr>
            <a:grpSpLocks/>
          </p:cNvGrpSpPr>
          <p:nvPr/>
        </p:nvGrpSpPr>
        <p:grpSpPr bwMode="auto">
          <a:xfrm>
            <a:off x="3429000" y="3429000"/>
            <a:ext cx="1465263" cy="404813"/>
            <a:chOff x="1920" y="2160"/>
            <a:chExt cx="923" cy="255"/>
          </a:xfrm>
        </p:grpSpPr>
        <p:sp>
          <p:nvSpPr>
            <p:cNvPr id="36897" name="Freeform 1088"/>
            <p:cNvSpPr>
              <a:spLocks/>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898" name="Text Box 1089"/>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t>SYN/ACK</a:t>
              </a:r>
              <a:endParaRPr lang="nl-NL" altLang="zh-CN" sz="2400"/>
            </a:p>
          </p:txBody>
        </p:sp>
      </p:grpSp>
      <p:grpSp>
        <p:nvGrpSpPr>
          <p:cNvPr id="9" name="Group 1090"/>
          <p:cNvGrpSpPr>
            <a:grpSpLocks/>
          </p:cNvGrpSpPr>
          <p:nvPr/>
        </p:nvGrpSpPr>
        <p:grpSpPr bwMode="auto">
          <a:xfrm>
            <a:off x="3962400" y="2057400"/>
            <a:ext cx="1465263" cy="411163"/>
            <a:chOff x="1525" y="1757"/>
            <a:chExt cx="923" cy="259"/>
          </a:xfrm>
        </p:grpSpPr>
        <p:sp>
          <p:nvSpPr>
            <p:cNvPr id="36895" name="Freeform 1091"/>
            <p:cNvSpPr>
              <a:spLocks/>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896" name="Text Box 1092"/>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t>SYN</a:t>
              </a:r>
              <a:endParaRPr lang="nl-NL" altLang="zh-CN" sz="2400"/>
            </a:p>
          </p:txBody>
        </p:sp>
      </p:grpSp>
      <p:grpSp>
        <p:nvGrpSpPr>
          <p:cNvPr id="10" name="Group 1093"/>
          <p:cNvGrpSpPr>
            <a:grpSpLocks/>
          </p:cNvGrpSpPr>
          <p:nvPr/>
        </p:nvGrpSpPr>
        <p:grpSpPr bwMode="auto">
          <a:xfrm>
            <a:off x="3733800" y="2209800"/>
            <a:ext cx="1465263" cy="411163"/>
            <a:chOff x="1525" y="1757"/>
            <a:chExt cx="923" cy="259"/>
          </a:xfrm>
        </p:grpSpPr>
        <p:sp>
          <p:nvSpPr>
            <p:cNvPr id="36893" name="Freeform 1094"/>
            <p:cNvSpPr>
              <a:spLocks/>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894" name="Text Box 1095"/>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t>SYN</a:t>
              </a:r>
              <a:endParaRPr lang="nl-NL" altLang="zh-CN" sz="2400"/>
            </a:p>
          </p:txBody>
        </p:sp>
      </p:grpSp>
      <p:grpSp>
        <p:nvGrpSpPr>
          <p:cNvPr id="11" name="Group 1096"/>
          <p:cNvGrpSpPr>
            <a:grpSpLocks/>
          </p:cNvGrpSpPr>
          <p:nvPr/>
        </p:nvGrpSpPr>
        <p:grpSpPr bwMode="auto">
          <a:xfrm>
            <a:off x="3505200" y="2362200"/>
            <a:ext cx="1465263" cy="411163"/>
            <a:chOff x="1525" y="1757"/>
            <a:chExt cx="923" cy="259"/>
          </a:xfrm>
        </p:grpSpPr>
        <p:sp>
          <p:nvSpPr>
            <p:cNvPr id="36891" name="Freeform 1097"/>
            <p:cNvSpPr>
              <a:spLocks/>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892" name="Text Box 1098"/>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t>SYN</a:t>
              </a:r>
              <a:endParaRPr lang="nl-NL" altLang="zh-CN" sz="2400"/>
            </a:p>
          </p:txBody>
        </p:sp>
      </p:grpSp>
      <p:grpSp>
        <p:nvGrpSpPr>
          <p:cNvPr id="12" name="Group 1099"/>
          <p:cNvGrpSpPr>
            <a:grpSpLocks/>
          </p:cNvGrpSpPr>
          <p:nvPr/>
        </p:nvGrpSpPr>
        <p:grpSpPr bwMode="auto">
          <a:xfrm>
            <a:off x="3276600" y="2514600"/>
            <a:ext cx="1465263" cy="411163"/>
            <a:chOff x="1525" y="1757"/>
            <a:chExt cx="923" cy="259"/>
          </a:xfrm>
        </p:grpSpPr>
        <p:sp>
          <p:nvSpPr>
            <p:cNvPr id="36889" name="Freeform 1100"/>
            <p:cNvSpPr>
              <a:spLocks/>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890" name="Text Box 1101"/>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solidFill>
                    <a:srgbClr val="FF0000"/>
                  </a:solidFill>
                </a:rPr>
                <a:t>SYN</a:t>
              </a:r>
              <a:endParaRPr lang="nl-NL" altLang="zh-CN" sz="2400">
                <a:solidFill>
                  <a:srgbClr val="FF0000"/>
                </a:solidFill>
              </a:endParaRPr>
            </a:p>
          </p:txBody>
        </p:sp>
      </p:grpSp>
      <p:grpSp>
        <p:nvGrpSpPr>
          <p:cNvPr id="13" name="Group 1102"/>
          <p:cNvGrpSpPr>
            <a:grpSpLocks/>
          </p:cNvGrpSpPr>
          <p:nvPr/>
        </p:nvGrpSpPr>
        <p:grpSpPr bwMode="auto">
          <a:xfrm>
            <a:off x="3276600" y="3581400"/>
            <a:ext cx="1465263" cy="404813"/>
            <a:chOff x="1920" y="2160"/>
            <a:chExt cx="923" cy="255"/>
          </a:xfrm>
        </p:grpSpPr>
        <p:sp>
          <p:nvSpPr>
            <p:cNvPr id="36887" name="Freeform 1103"/>
            <p:cNvSpPr>
              <a:spLocks/>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headEnd/>
              <a:tailEnd/>
            </a:ln>
          </p:spPr>
          <p:txBody>
            <a:bodyPr/>
            <a:lstStyle/>
            <a:p>
              <a:endParaRPr lang="zh-CN" altLang="en-US"/>
            </a:p>
          </p:txBody>
        </p:sp>
        <p:sp>
          <p:nvSpPr>
            <p:cNvPr id="36888" name="Text Box 1104"/>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000">
                  <a:solidFill>
                    <a:srgbClr val="FF0000"/>
                  </a:solidFill>
                </a:rPr>
                <a:t>SYN/ACK</a:t>
              </a:r>
              <a:endParaRPr lang="nl-NL" altLang="zh-CN" sz="2400">
                <a:solidFill>
                  <a:srgbClr val="FF0000"/>
                </a:solidFill>
              </a:endParaRPr>
            </a:p>
          </p:txBody>
        </p:sp>
      </p:grpSp>
      <p:grpSp>
        <p:nvGrpSpPr>
          <p:cNvPr id="14" name="Group 1106"/>
          <p:cNvGrpSpPr>
            <a:grpSpLocks/>
          </p:cNvGrpSpPr>
          <p:nvPr/>
        </p:nvGrpSpPr>
        <p:grpSpPr bwMode="auto">
          <a:xfrm>
            <a:off x="4800600" y="2362200"/>
            <a:ext cx="741363" cy="801688"/>
            <a:chOff x="3014" y="720"/>
            <a:chExt cx="467" cy="505"/>
          </a:xfrm>
        </p:grpSpPr>
        <p:sp>
          <p:nvSpPr>
            <p:cNvPr id="36884" name="Text Box 1107"/>
            <p:cNvSpPr txBox="1">
              <a:spLocks noChangeArrowheads="1"/>
            </p:cNvSpPr>
            <p:nvPr/>
          </p:nvSpPr>
          <p:spPr bwMode="auto">
            <a:xfrm>
              <a:off x="3014" y="937"/>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400"/>
                <a:t>.</a:t>
              </a:r>
            </a:p>
          </p:txBody>
        </p:sp>
        <p:sp>
          <p:nvSpPr>
            <p:cNvPr id="36885" name="Text Box 1108"/>
            <p:cNvSpPr txBox="1">
              <a:spLocks noChangeArrowheads="1"/>
            </p:cNvSpPr>
            <p:nvPr/>
          </p:nvSpPr>
          <p:spPr bwMode="auto">
            <a:xfrm>
              <a:off x="3168" y="816"/>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400"/>
                <a:t>.</a:t>
              </a:r>
            </a:p>
          </p:txBody>
        </p:sp>
        <p:sp>
          <p:nvSpPr>
            <p:cNvPr id="36886" name="Text Box 1109"/>
            <p:cNvSpPr txBox="1">
              <a:spLocks noChangeArrowheads="1"/>
            </p:cNvSpPr>
            <p:nvPr/>
          </p:nvSpPr>
          <p:spPr bwMode="auto">
            <a:xfrm>
              <a:off x="3312" y="720"/>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charset="0"/>
                  <a:ea typeface="宋体" charset="-122"/>
                </a:defRPr>
              </a:lvl1pPr>
              <a:lvl2pPr marL="742950" indent="-285750" defTabSz="762000" eaLnBrk="0" hangingPunct="0">
                <a:defRPr>
                  <a:solidFill>
                    <a:schemeClr val="tx1"/>
                  </a:solidFill>
                  <a:latin typeface="Arial" charset="0"/>
                  <a:ea typeface="宋体" charset="-122"/>
                </a:defRPr>
              </a:lvl2pPr>
              <a:lvl3pPr marL="1143000" indent="-228600" defTabSz="762000" eaLnBrk="0" hangingPunct="0">
                <a:defRPr>
                  <a:solidFill>
                    <a:schemeClr val="tx1"/>
                  </a:solidFill>
                  <a:latin typeface="Arial" charset="0"/>
                  <a:ea typeface="宋体" charset="-122"/>
                </a:defRPr>
              </a:lvl3pPr>
              <a:lvl4pPr marL="1600200" indent="-228600" defTabSz="762000" eaLnBrk="0" hangingPunct="0">
                <a:defRPr>
                  <a:solidFill>
                    <a:schemeClr val="tx1"/>
                  </a:solidFill>
                  <a:latin typeface="Arial" charset="0"/>
                  <a:ea typeface="宋体" charset="-122"/>
                </a:defRPr>
              </a:lvl4pPr>
              <a:lvl5pPr marL="2057400" indent="-228600" defTabSz="762000" eaLnBrk="0" hangingPunct="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lang="nl-NL" altLang="zh-CN" sz="2400"/>
                <a:t>.</a:t>
              </a:r>
            </a:p>
          </p:txBody>
        </p:sp>
      </p:grpSp>
    </p:spTree>
    <p:extLst>
      <p:ext uri="{BB962C8B-B14F-4D97-AF65-F5344CB8AC3E}">
        <p14:creationId xmlns:p14="http://schemas.microsoft.com/office/powerpoint/2010/main" val="34547205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fade">
                                      <p:cBhvr>
                                        <p:cTn id="7" dur="500"/>
                                        <p:tgtEl>
                                          <p:spTgt spid="53253"/>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53252"/>
                                        </p:tgtEl>
                                        <p:attrNameLst>
                                          <p:attrName>style.visibility</p:attrName>
                                        </p:attrNameLst>
                                      </p:cBhvr>
                                      <p:to>
                                        <p:strVal val="visible"/>
                                      </p:to>
                                    </p:set>
                                    <p:anim calcmode="lin" valueType="num">
                                      <p:cBhvr additive="base">
                                        <p:cTn id="11" dur="500" fill="hold"/>
                                        <p:tgtEl>
                                          <p:spTgt spid="53252"/>
                                        </p:tgtEl>
                                        <p:attrNameLst>
                                          <p:attrName>ppt_x</p:attrName>
                                        </p:attrNameLst>
                                      </p:cBhvr>
                                      <p:tavLst>
                                        <p:tav tm="0">
                                          <p:val>
                                            <p:strVal val="#ppt_x"/>
                                          </p:val>
                                        </p:tav>
                                        <p:tav tm="100000">
                                          <p:val>
                                            <p:strVal val="#ppt_x"/>
                                          </p:val>
                                        </p:tav>
                                      </p:tavLst>
                                    </p:anim>
                                    <p:anim calcmode="lin" valueType="num">
                                      <p:cBhvr additive="base">
                                        <p:cTn id="12" dur="500" fill="hold"/>
                                        <p:tgtEl>
                                          <p:spTgt spid="53252"/>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000"/>
                            </p:stCondLst>
                            <p:childTnLst>
                              <p:par>
                                <p:cTn id="24" presetID="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0-#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2500"/>
                            </p:stCondLst>
                            <p:childTnLst>
                              <p:par>
                                <p:cTn id="29" presetID="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3000"/>
                            </p:stCondLst>
                            <p:childTnLst>
                              <p:par>
                                <p:cTn id="34" presetID="2" presetClass="entr" presetSubtype="2"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1+#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3500"/>
                            </p:stCondLst>
                            <p:childTnLst>
                              <p:par>
                                <p:cTn id="39" presetID="2" presetClass="entr" presetSubtype="2"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4000"/>
                            </p:stCondLst>
                            <p:childTnLst>
                              <p:par>
                                <p:cTn id="44" presetID="2" presetClass="entr" presetSubtype="2"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1+#ppt_w/2"/>
                                          </p:val>
                                        </p:tav>
                                        <p:tav tm="100000">
                                          <p:val>
                                            <p:strVal val="#ppt_x"/>
                                          </p:val>
                                        </p:tav>
                                      </p:tavLst>
                                    </p:anim>
                                    <p:anim calcmode="lin" valueType="num">
                                      <p:cBhvr additive="base">
                                        <p:cTn id="47" dur="500" fill="hold"/>
                                        <p:tgtEl>
                                          <p:spTgt spid="7"/>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4500"/>
                            </p:stCondLst>
                            <p:childTnLst>
                              <p:par>
                                <p:cTn id="49" presetID="2" presetClass="entr" presetSubtype="2"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1+#ppt_w/2"/>
                                          </p:val>
                                        </p:tav>
                                        <p:tav tm="100000">
                                          <p:val>
                                            <p:strVal val="#ppt_x"/>
                                          </p:val>
                                        </p:tav>
                                      </p:tavLst>
                                    </p:anim>
                                    <p:anim calcmode="lin" valueType="num">
                                      <p:cBhvr additive="base">
                                        <p:cTn id="52" dur="500" fill="hold"/>
                                        <p:tgtEl>
                                          <p:spTgt spid="6"/>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5000"/>
                            </p:stCondLst>
                            <p:childTnLst>
                              <p:par>
                                <p:cTn id="54" presetID="2" presetClass="entr" presetSubtype="8"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0-#ppt_w/2"/>
                                          </p:val>
                                        </p:tav>
                                        <p:tav tm="100000">
                                          <p:val>
                                            <p:strVal val="#ppt_x"/>
                                          </p:val>
                                        </p:tav>
                                      </p:tavLst>
                                    </p:anim>
                                    <p:anim calcmode="lin" valueType="num">
                                      <p:cBhvr additive="base">
                                        <p:cTn id="57" dur="500" fill="hold"/>
                                        <p:tgtEl>
                                          <p:spTgt spid="14"/>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53290"/>
                                        </p:tgtEl>
                                        <p:attrNameLst>
                                          <p:attrName>style.visibility</p:attrName>
                                        </p:attrNameLst>
                                      </p:cBhvr>
                                      <p:to>
                                        <p:strVal val="visible"/>
                                      </p:to>
                                    </p:set>
                                    <p:animEffect transition="in" filter="fade">
                                      <p:cBhvr>
                                        <p:cTn id="61" dur="1000"/>
                                        <p:tgtEl>
                                          <p:spTgt spid="53290"/>
                                        </p:tgtEl>
                                      </p:cBhvr>
                                    </p:animEffect>
                                    <p:anim calcmode="lin" valueType="num">
                                      <p:cBhvr>
                                        <p:cTn id="62" dur="1000" fill="hold"/>
                                        <p:tgtEl>
                                          <p:spTgt spid="53290"/>
                                        </p:tgtEl>
                                        <p:attrNameLst>
                                          <p:attrName>ppt_x</p:attrName>
                                        </p:attrNameLst>
                                      </p:cBhvr>
                                      <p:tavLst>
                                        <p:tav tm="0">
                                          <p:val>
                                            <p:strVal val="#ppt_x"/>
                                          </p:val>
                                        </p:tav>
                                        <p:tav tm="100000">
                                          <p:val>
                                            <p:strVal val="#ppt_x"/>
                                          </p:val>
                                        </p:tav>
                                      </p:tavLst>
                                    </p:anim>
                                    <p:anim calcmode="lin" valueType="num">
                                      <p:cBhvr>
                                        <p:cTn id="63" dur="1000" fill="hold"/>
                                        <p:tgtEl>
                                          <p:spTgt spid="53290"/>
                                        </p:tgtEl>
                                        <p:attrNameLst>
                                          <p:attrName>ppt_y</p:attrName>
                                        </p:attrNameLst>
                                      </p:cBhvr>
                                      <p:tavLst>
                                        <p:tav tm="0">
                                          <p:val>
                                            <p:strVal val="#ppt_y+.1"/>
                                          </p:val>
                                        </p:tav>
                                        <p:tav tm="100000">
                                          <p:val>
                                            <p:strVal val="#ppt_y"/>
                                          </p:val>
                                        </p:tav>
                                      </p:tavLst>
                                    </p:anim>
                                  </p:childTnLst>
                                </p:cTn>
                              </p:par>
                            </p:childTnLst>
                          </p:cTn>
                        </p:par>
                        <p:par>
                          <p:cTn id="64" fill="hold" nodeType="afterGroup">
                            <p:stCondLst>
                              <p:cond delay="6500"/>
                            </p:stCondLst>
                            <p:childTnLst>
                              <p:par>
                                <p:cTn id="65" presetID="10" presetClass="entr" presetSubtype="0" fill="hold" nodeType="after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par>
                          <p:cTn id="68" fill="hold" nodeType="afterGroup">
                            <p:stCondLst>
                              <p:cond delay="7000"/>
                            </p:stCondLst>
                            <p:childTnLst>
                              <p:par>
                                <p:cTn id="69" presetID="2" presetClass="entr" presetSubtype="4" fill="hold" nodeType="after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7500"/>
                            </p:stCondLst>
                            <p:childTnLst>
                              <p:par>
                                <p:cTn id="74" presetID="10" presetClass="entr" presetSubtype="0" fill="hold" grpId="0" nodeType="afterEffect">
                                  <p:stCondLst>
                                    <p:cond delay="0"/>
                                  </p:stCondLst>
                                  <p:childTnLst>
                                    <p:set>
                                      <p:cBhvr>
                                        <p:cTn id="75" dur="1" fill="hold">
                                          <p:stCondLst>
                                            <p:cond delay="0"/>
                                          </p:stCondLst>
                                        </p:cTn>
                                        <p:tgtEl>
                                          <p:spTgt spid="53255"/>
                                        </p:tgtEl>
                                        <p:attrNameLst>
                                          <p:attrName>style.visibility</p:attrName>
                                        </p:attrNameLst>
                                      </p:cBhvr>
                                      <p:to>
                                        <p:strVal val="visible"/>
                                      </p:to>
                                    </p:set>
                                    <p:animEffect transition="in" filter="fade">
                                      <p:cBhvr>
                                        <p:cTn id="76"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0" grpId="0" animBg="1"/>
      <p:bldP spid="5325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idx="1"/>
          </p:nvPr>
        </p:nvSpPr>
        <p:spPr/>
        <p:txBody>
          <a:bodyPr>
            <a:normAutofit fontScale="92500" lnSpcReduction="10000"/>
          </a:bodyPr>
          <a:lstStyle/>
          <a:p>
            <a:r>
              <a:rPr lang="zh-CN" altLang="en-US" smtClean="0"/>
              <a:t>对于网络</a:t>
            </a:r>
          </a:p>
          <a:p>
            <a:pPr lvl="1"/>
            <a:r>
              <a:rPr lang="zh-CN" altLang="en-US" smtClean="0"/>
              <a:t>路由器和防火墙配置得当，可以减少受</a:t>
            </a:r>
            <a:r>
              <a:rPr lang="en-US" altLang="zh-CN" smtClean="0"/>
              <a:t>DoS</a:t>
            </a:r>
            <a:r>
              <a:rPr lang="zh-CN" altLang="en-US" smtClean="0"/>
              <a:t>攻击的危险</a:t>
            </a:r>
          </a:p>
          <a:p>
            <a:pPr lvl="1"/>
            <a:r>
              <a:rPr lang="zh-CN" altLang="en-US" smtClean="0"/>
              <a:t>入侵检测系统，检测异常行为</a:t>
            </a:r>
          </a:p>
          <a:p>
            <a:r>
              <a:rPr lang="zh-CN" altLang="en-US" smtClean="0"/>
              <a:t>对于系统</a:t>
            </a:r>
          </a:p>
          <a:p>
            <a:pPr lvl="1"/>
            <a:r>
              <a:rPr lang="zh-CN" altLang="en-US" smtClean="0"/>
              <a:t>升级系统内核，打上必要的补丁，特别是一些简单的</a:t>
            </a:r>
            <a:r>
              <a:rPr lang="en-US" altLang="zh-CN" smtClean="0"/>
              <a:t>DoS</a:t>
            </a:r>
            <a:r>
              <a:rPr lang="zh-CN" altLang="en-US" smtClean="0"/>
              <a:t>攻击，例如</a:t>
            </a:r>
            <a:r>
              <a:rPr lang="en-US" altLang="zh-CN" smtClean="0"/>
              <a:t>land</a:t>
            </a:r>
            <a:r>
              <a:rPr lang="zh-CN" altLang="en-US" smtClean="0"/>
              <a:t>、</a:t>
            </a:r>
            <a:r>
              <a:rPr lang="en-US" altLang="zh-CN" smtClean="0"/>
              <a:t>teardrop</a:t>
            </a:r>
            <a:r>
              <a:rPr lang="zh-CN" altLang="en-US" smtClean="0"/>
              <a:t>、</a:t>
            </a:r>
            <a:r>
              <a:rPr lang="en-US" altLang="zh-CN" smtClean="0"/>
              <a:t>smurf</a:t>
            </a:r>
            <a:r>
              <a:rPr lang="zh-CN" altLang="en-US" smtClean="0"/>
              <a:t>等</a:t>
            </a:r>
            <a:endParaRPr lang="en-US" altLang="zh-CN" smtClean="0"/>
          </a:p>
          <a:p>
            <a:pPr lvl="1"/>
            <a:r>
              <a:rPr lang="zh-CN" altLang="en-US" smtClean="0"/>
              <a:t>关掉不必要的服务和网络组件</a:t>
            </a:r>
          </a:p>
          <a:p>
            <a:pPr lvl="1"/>
            <a:r>
              <a:rPr lang="zh-CN" altLang="en-US" smtClean="0"/>
              <a:t>如果有配额功能的话，正确地设置这些配额</a:t>
            </a:r>
          </a:p>
          <a:p>
            <a:pPr lvl="1"/>
            <a:r>
              <a:rPr lang="zh-CN" altLang="en-US" smtClean="0"/>
              <a:t>监视系统的运行，避免降低到基线以下</a:t>
            </a:r>
          </a:p>
          <a:p>
            <a:pPr lvl="1"/>
            <a:r>
              <a:rPr lang="zh-CN" altLang="en-US" smtClean="0"/>
              <a:t>检测系统配置信息的变化情况</a:t>
            </a:r>
          </a:p>
          <a:p>
            <a:r>
              <a:rPr lang="zh-CN" altLang="en-US" smtClean="0"/>
              <a:t>保证物理安全</a:t>
            </a:r>
          </a:p>
          <a:p>
            <a:r>
              <a:rPr lang="zh-CN" altLang="en-US" smtClean="0"/>
              <a:t>建立备份和恢复机制</a:t>
            </a:r>
            <a:endParaRPr lang="zh-CN" altLang="en-US"/>
          </a:p>
        </p:txBody>
      </p:sp>
      <p:sp>
        <p:nvSpPr>
          <p:cNvPr id="290818" name="Rectangle 2"/>
          <p:cNvSpPr>
            <a:spLocks noGrp="1" noChangeArrowheads="1"/>
          </p:cNvSpPr>
          <p:nvPr>
            <p:ph type="title"/>
          </p:nvPr>
        </p:nvSpPr>
        <p:spPr/>
        <p:txBody>
          <a:bodyPr/>
          <a:lstStyle/>
          <a:p>
            <a:r>
              <a:rPr lang="en-US" altLang="zh-CN" dirty="0" err="1" smtClean="0"/>
              <a:t>DoS</a:t>
            </a:r>
            <a:r>
              <a:rPr lang="zh-CN" altLang="en-US" dirty="0" smtClean="0"/>
              <a:t>防御策略</a:t>
            </a:r>
            <a:endParaRPr lang="en-US" altLang="zh-CN" dirty="0"/>
          </a:p>
        </p:txBody>
      </p:sp>
    </p:spTree>
    <p:extLst>
      <p:ext uri="{BB962C8B-B14F-4D97-AF65-F5344CB8AC3E}">
        <p14:creationId xmlns:p14="http://schemas.microsoft.com/office/powerpoint/2010/main" val="3391843316"/>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r>
              <a:rPr lang="zh-CN" altLang="en-US" smtClean="0"/>
              <a:t>内忧外患</a:t>
            </a:r>
            <a:endParaRPr lang="en-US" altLang="zh-CN" smtClean="0"/>
          </a:p>
          <a:p>
            <a:pPr lvl="1"/>
            <a:r>
              <a:rPr lang="zh-CN" altLang="en-US" smtClean="0"/>
              <a:t>内因：信息系统复杂性</a:t>
            </a:r>
            <a:endParaRPr lang="en-US" altLang="zh-CN" smtClean="0"/>
          </a:p>
          <a:p>
            <a:pPr lvl="2"/>
            <a:r>
              <a:rPr lang="zh-CN" altLang="en-US" smtClean="0"/>
              <a:t>过程复杂</a:t>
            </a:r>
            <a:endParaRPr lang="en-US" altLang="zh-CN" smtClean="0"/>
          </a:p>
          <a:p>
            <a:pPr lvl="2"/>
            <a:r>
              <a:rPr lang="zh-CN" altLang="en-US" smtClean="0"/>
              <a:t>结构复杂</a:t>
            </a:r>
            <a:endParaRPr lang="en-US" altLang="zh-CN" smtClean="0"/>
          </a:p>
          <a:p>
            <a:pPr lvl="2"/>
            <a:r>
              <a:rPr lang="zh-CN" altLang="en-US" smtClean="0"/>
              <a:t>应用复杂</a:t>
            </a:r>
          </a:p>
          <a:p>
            <a:pPr lvl="1"/>
            <a:r>
              <a:rPr lang="zh-CN" altLang="en-US" smtClean="0"/>
              <a:t>外因：威胁与破坏</a:t>
            </a:r>
            <a:endParaRPr lang="en-US" altLang="zh-CN" smtClean="0"/>
          </a:p>
          <a:p>
            <a:pPr lvl="2"/>
            <a:r>
              <a:rPr lang="zh-CN" altLang="en-US" smtClean="0"/>
              <a:t>人为，虎视眈眈</a:t>
            </a:r>
            <a:endParaRPr lang="en-US" altLang="zh-CN" smtClean="0"/>
          </a:p>
          <a:p>
            <a:pPr lvl="2"/>
            <a:r>
              <a:rPr lang="zh-CN" altLang="en-US" smtClean="0"/>
              <a:t>环境，恶劣</a:t>
            </a:r>
            <a:endParaRPr lang="en-US" altLang="zh-CN" smtClean="0"/>
          </a:p>
        </p:txBody>
      </p:sp>
      <p:sp>
        <p:nvSpPr>
          <p:cNvPr id="48131" name="标题 3"/>
          <p:cNvSpPr>
            <a:spLocks noGrp="1"/>
          </p:cNvSpPr>
          <p:nvPr>
            <p:ph type="title"/>
          </p:nvPr>
        </p:nvSpPr>
        <p:spPr/>
        <p:txBody>
          <a:bodyPr/>
          <a:lstStyle/>
          <a:p>
            <a:r>
              <a:rPr lang="zh-CN" altLang="en-US" smtClean="0"/>
              <a:t>信息安全问题产生根源</a:t>
            </a:r>
          </a:p>
        </p:txBody>
      </p:sp>
    </p:spTree>
    <p:extLst>
      <p:ext uri="{BB962C8B-B14F-4D97-AF65-F5344CB8AC3E}">
        <p14:creationId xmlns:p14="http://schemas.microsoft.com/office/powerpoint/2010/main" val="2872792842"/>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入侵并控制若干存在安全漏洞的计算机（作为</a:t>
            </a:r>
            <a:r>
              <a:rPr lang="zh-CN" altLang="en-US" dirty="0" smtClean="0"/>
              <a:t>傀儡</a:t>
            </a:r>
            <a:r>
              <a:rPr lang="zh-CN" altLang="en-US" dirty="0"/>
              <a:t>或肉鸡</a:t>
            </a:r>
            <a:r>
              <a:rPr lang="zh-CN" altLang="en-US" dirty="0" smtClean="0"/>
              <a:t>）</a:t>
            </a:r>
            <a:r>
              <a:rPr lang="zh-CN" altLang="en-US" dirty="0"/>
              <a:t>联合起来作为攻击平台</a:t>
            </a:r>
            <a:r>
              <a:rPr lang="en-US" altLang="zh-CN" dirty="0"/>
              <a:t>——</a:t>
            </a:r>
            <a:r>
              <a:rPr lang="zh-CN" altLang="en-US" dirty="0"/>
              <a:t>僵尸网络</a:t>
            </a:r>
            <a:endParaRPr lang="en-US" altLang="zh-CN" dirty="0"/>
          </a:p>
          <a:p>
            <a:r>
              <a:rPr lang="zh-CN" altLang="en-US" dirty="0" smtClean="0"/>
              <a:t>借助客户</a:t>
            </a:r>
            <a:r>
              <a:rPr lang="en-US" altLang="zh-CN" dirty="0"/>
              <a:t>/</a:t>
            </a:r>
            <a:r>
              <a:rPr lang="zh-CN" altLang="en-US" dirty="0"/>
              <a:t>服务器</a:t>
            </a:r>
            <a:r>
              <a:rPr lang="zh-CN" altLang="en-US" dirty="0" smtClean="0"/>
              <a:t>技术</a:t>
            </a:r>
            <a:endParaRPr lang="en-US" altLang="zh-CN" dirty="0" smtClean="0"/>
          </a:p>
          <a:p>
            <a:pPr lvl="1"/>
            <a:r>
              <a:rPr lang="zh-CN" altLang="en-US" dirty="0" smtClean="0"/>
              <a:t>通过主</a:t>
            </a:r>
            <a:r>
              <a:rPr lang="zh-CN" altLang="en-US" dirty="0"/>
              <a:t>控</a:t>
            </a:r>
            <a:r>
              <a:rPr lang="zh-CN" altLang="en-US" dirty="0" smtClean="0"/>
              <a:t>程序与代理程序通讯，发送攻击指令，操纵傀儡</a:t>
            </a:r>
            <a:r>
              <a:rPr lang="zh-CN" altLang="en-US" dirty="0"/>
              <a:t>主机同时对一个或多个目标</a:t>
            </a:r>
            <a:r>
              <a:rPr lang="zh-CN" altLang="en-US" dirty="0" smtClean="0"/>
              <a:t>发动</a:t>
            </a:r>
            <a:r>
              <a:rPr lang="en-US" altLang="zh-CN" dirty="0" err="1" smtClean="0"/>
              <a:t>DoS</a:t>
            </a:r>
            <a:r>
              <a:rPr lang="zh-CN" altLang="en-US" dirty="0" smtClean="0"/>
              <a:t>攻击。</a:t>
            </a:r>
            <a:endParaRPr lang="en-US" altLang="zh-CN" dirty="0" smtClean="0"/>
          </a:p>
          <a:p>
            <a:r>
              <a:rPr lang="zh-CN" altLang="en-US" dirty="0" smtClean="0"/>
              <a:t>主</a:t>
            </a:r>
            <a:r>
              <a:rPr lang="zh-CN" altLang="en-US" dirty="0"/>
              <a:t>控程序能在几秒钟内激活</a:t>
            </a:r>
            <a:r>
              <a:rPr lang="zh-CN" altLang="en-US" dirty="0" smtClean="0"/>
              <a:t>成百上千个代理</a:t>
            </a:r>
            <a:r>
              <a:rPr lang="zh-CN" altLang="en-US" dirty="0"/>
              <a:t>程序的运行</a:t>
            </a:r>
            <a:r>
              <a:rPr lang="zh-CN" altLang="en-US" dirty="0" smtClean="0"/>
              <a:t>。成倍</a:t>
            </a:r>
            <a:r>
              <a:rPr lang="zh-CN" altLang="en-US" dirty="0"/>
              <a:t>地提高拒绝服务攻击的威力</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DDOS</a:t>
            </a:r>
            <a:r>
              <a:rPr lang="zh-CN" altLang="en-US" dirty="0" smtClean="0"/>
              <a:t>定义</a:t>
            </a:r>
            <a:endParaRPr lang="zh-CN" altLang="en-US" dirty="0"/>
          </a:p>
        </p:txBody>
      </p:sp>
    </p:spTree>
    <p:extLst>
      <p:ext uri="{BB962C8B-B14F-4D97-AF65-F5344CB8AC3E}">
        <p14:creationId xmlns:p14="http://schemas.microsoft.com/office/powerpoint/2010/main" val="1018161137"/>
      </p:ext>
    </p:extLst>
  </p:cSld>
  <p:clrMapOvr>
    <a:masterClrMapping/>
  </p:clrMapOvr>
  <p:transition spd="slow">
    <p:pull/>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normAutofit/>
          </a:bodyPr>
          <a:lstStyle/>
          <a:p>
            <a:r>
              <a:rPr lang="zh-CN" altLang="en-US" dirty="0" smtClean="0"/>
              <a:t>两个步骤：</a:t>
            </a:r>
            <a:endParaRPr lang="en-US" altLang="zh-CN" dirty="0" smtClean="0"/>
          </a:p>
          <a:p>
            <a:pPr lvl="1"/>
            <a:r>
              <a:rPr lang="zh-CN" altLang="en-US" dirty="0" smtClean="0"/>
              <a:t>发展团队</a:t>
            </a:r>
            <a:r>
              <a:rPr lang="en-US" altLang="zh-CN" dirty="0" smtClean="0"/>
              <a:t>-</a:t>
            </a:r>
            <a:r>
              <a:rPr lang="zh-CN" altLang="en-US" dirty="0" smtClean="0"/>
              <a:t>攻占代理主机</a:t>
            </a:r>
            <a:endParaRPr lang="en-US" altLang="zh-CN" dirty="0" smtClean="0"/>
          </a:p>
          <a:p>
            <a:pPr lvl="1"/>
            <a:r>
              <a:rPr lang="zh-CN" altLang="en-US" dirty="0"/>
              <a:t>协同</a:t>
            </a:r>
            <a:r>
              <a:rPr lang="zh-CN" altLang="en-US" dirty="0" smtClean="0"/>
              <a:t>攻击</a:t>
            </a:r>
            <a:r>
              <a:rPr lang="en-US" altLang="zh-CN" dirty="0" smtClean="0"/>
              <a:t>-</a:t>
            </a:r>
            <a:r>
              <a:rPr lang="zh-CN" altLang="en-US" dirty="0" smtClean="0"/>
              <a:t>向目标发起攻击</a:t>
            </a:r>
          </a:p>
          <a:p>
            <a:r>
              <a:rPr lang="zh-CN" altLang="en-US" dirty="0" smtClean="0"/>
              <a:t>具体步骤：</a:t>
            </a:r>
          </a:p>
          <a:p>
            <a:pPr lvl="1"/>
            <a:r>
              <a:rPr lang="zh-CN" altLang="en-US" dirty="0" smtClean="0"/>
              <a:t>探测扫描大量主机以寻找可入侵主机；</a:t>
            </a:r>
          </a:p>
          <a:p>
            <a:pPr lvl="1"/>
            <a:r>
              <a:rPr lang="zh-CN" altLang="en-US" dirty="0" smtClean="0"/>
              <a:t>入侵有安全漏洞的主机并获取控制权；</a:t>
            </a:r>
          </a:p>
          <a:p>
            <a:pPr lvl="1"/>
            <a:r>
              <a:rPr lang="zh-CN" altLang="en-US" dirty="0" smtClean="0"/>
              <a:t>安装攻击所用的客户进程或守护进程；</a:t>
            </a:r>
          </a:p>
          <a:p>
            <a:pPr lvl="1"/>
            <a:r>
              <a:rPr lang="zh-CN" altLang="en-US" dirty="0" smtClean="0"/>
              <a:t>向客户进程发出命令，操纵代理主机进行协同入侵。</a:t>
            </a:r>
            <a:endParaRPr lang="zh-CN" altLang="en-US" dirty="0"/>
          </a:p>
        </p:txBody>
      </p:sp>
      <p:sp>
        <p:nvSpPr>
          <p:cNvPr id="4098" name="Rectangle 2"/>
          <p:cNvSpPr>
            <a:spLocks noGrp="1" noChangeArrowheads="1"/>
          </p:cNvSpPr>
          <p:nvPr>
            <p:ph type="title"/>
          </p:nvPr>
        </p:nvSpPr>
        <p:spPr/>
        <p:txBody>
          <a:bodyPr/>
          <a:lstStyle/>
          <a:p>
            <a:r>
              <a:rPr lang="en-US" altLang="zh-CN" smtClean="0"/>
              <a:t>DDOS</a:t>
            </a:r>
            <a:r>
              <a:rPr lang="zh-CN" altLang="en-US" smtClean="0"/>
              <a:t>攻击过程</a:t>
            </a:r>
            <a:endParaRPr lang="zh-CN" altLang="en-US"/>
          </a:p>
        </p:txBody>
      </p:sp>
    </p:spTree>
    <p:extLst>
      <p:ext uri="{BB962C8B-B14F-4D97-AF65-F5344CB8AC3E}">
        <p14:creationId xmlns:p14="http://schemas.microsoft.com/office/powerpoint/2010/main" val="819368509"/>
      </p:ext>
    </p:extLst>
  </p:cSld>
  <p:clrMapOvr>
    <a:masterClrMapping/>
  </p:clrMapOvr>
  <p:transition spd="slow">
    <p:pul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normAutofit fontScale="85000" lnSpcReduction="10000"/>
          </a:bodyPr>
          <a:lstStyle/>
          <a:p>
            <a:r>
              <a:rPr lang="zh-CN" altLang="en-US"/>
              <a:t>本地防御</a:t>
            </a:r>
            <a:endParaRPr lang="en-US" altLang="zh-CN"/>
          </a:p>
          <a:p>
            <a:pPr lvl="1"/>
            <a:r>
              <a:rPr lang="zh-CN" altLang="en-US"/>
              <a:t>分布式</a:t>
            </a:r>
            <a:r>
              <a:rPr lang="zh-CN" altLang="en-US" smtClean="0"/>
              <a:t>集群</a:t>
            </a:r>
            <a:r>
              <a:rPr lang="en-US" altLang="zh-CN" smtClean="0"/>
              <a:t>+</a:t>
            </a:r>
            <a:r>
              <a:rPr lang="zh-CN" altLang="en-US" smtClean="0"/>
              <a:t>负载均衡：在</a:t>
            </a:r>
            <a:r>
              <a:rPr lang="zh-CN" altLang="en-US"/>
              <a:t>每个节点服务器配置多个</a:t>
            </a:r>
            <a:r>
              <a:rPr lang="en-US" altLang="zh-CN"/>
              <a:t>IP</a:t>
            </a:r>
            <a:r>
              <a:rPr lang="zh-CN" altLang="en-US"/>
              <a:t>地址，每个节点能承受不低于</a:t>
            </a:r>
            <a:r>
              <a:rPr lang="en-US" altLang="zh-CN"/>
              <a:t>10G</a:t>
            </a:r>
            <a:r>
              <a:rPr lang="zh-CN" altLang="en-US"/>
              <a:t>的</a:t>
            </a:r>
            <a:r>
              <a:rPr lang="en-US" altLang="zh-CN"/>
              <a:t>DDOS</a:t>
            </a:r>
            <a:r>
              <a:rPr lang="zh-CN" altLang="en-US"/>
              <a:t>攻击，如一个节点受攻击无法提供服务，系统自动切换另一个节点。</a:t>
            </a:r>
          </a:p>
          <a:p>
            <a:pPr lvl="1"/>
            <a:r>
              <a:rPr lang="zh-CN" altLang="en-US" smtClean="0"/>
              <a:t>异常流量清洗：</a:t>
            </a:r>
            <a:r>
              <a:rPr lang="en-US" altLang="zh-CN" smtClean="0"/>
              <a:t>DDOS</a:t>
            </a:r>
            <a:r>
              <a:rPr lang="zh-CN" altLang="en-US" smtClean="0"/>
              <a:t>硬件防火墙清洗异常流量，通过数据包规则、数据流指纹检测、及数据包内容定制过滤判断流量是否正常，单台负载每秒可防御</a:t>
            </a:r>
            <a:r>
              <a:rPr lang="en-US" altLang="zh-CN" smtClean="0"/>
              <a:t>800-927</a:t>
            </a:r>
            <a:r>
              <a:rPr lang="zh-CN" altLang="en-US" smtClean="0"/>
              <a:t>万个</a:t>
            </a:r>
            <a:r>
              <a:rPr lang="en-US" altLang="zh-CN" smtClean="0"/>
              <a:t>syn</a:t>
            </a:r>
            <a:r>
              <a:rPr lang="zh-CN" altLang="en-US" smtClean="0"/>
              <a:t>攻击包。</a:t>
            </a:r>
            <a:endParaRPr lang="en-US" altLang="zh-CN" smtClean="0"/>
          </a:p>
          <a:p>
            <a:pPr lvl="1"/>
            <a:r>
              <a:rPr lang="zh-CN" altLang="en-US"/>
              <a:t>高防智能</a:t>
            </a:r>
            <a:r>
              <a:rPr lang="en-US" altLang="zh-CN"/>
              <a:t>DNS</a:t>
            </a:r>
            <a:r>
              <a:rPr lang="zh-CN" altLang="en-US" smtClean="0"/>
              <a:t>解析：智能</a:t>
            </a:r>
            <a:r>
              <a:rPr lang="zh-CN" altLang="en-US"/>
              <a:t>根据用户的上网路线将</a:t>
            </a:r>
            <a:r>
              <a:rPr lang="en-US" altLang="zh-CN"/>
              <a:t>DNS</a:t>
            </a:r>
            <a:r>
              <a:rPr lang="zh-CN" altLang="en-US"/>
              <a:t>解析请求解析到用户所属网络的服务器</a:t>
            </a:r>
            <a:r>
              <a:rPr lang="zh-CN" altLang="en-US" smtClean="0"/>
              <a:t>。宕</a:t>
            </a:r>
            <a:r>
              <a:rPr lang="zh-CN" altLang="en-US"/>
              <a:t>机</a:t>
            </a:r>
            <a:r>
              <a:rPr lang="zh-CN" altLang="en-US" smtClean="0"/>
              <a:t>检测，随时将瘫痪服务器</a:t>
            </a:r>
            <a:r>
              <a:rPr lang="en-US" altLang="zh-CN"/>
              <a:t>IP</a:t>
            </a:r>
            <a:r>
              <a:rPr lang="zh-CN" altLang="en-US"/>
              <a:t>智能更换成正常服务器</a:t>
            </a:r>
            <a:r>
              <a:rPr lang="en-US" altLang="zh-CN" smtClean="0"/>
              <a:t>IP</a:t>
            </a:r>
            <a:endParaRPr lang="zh-CN" altLang="en-US"/>
          </a:p>
          <a:p>
            <a:r>
              <a:rPr lang="zh-CN" altLang="en-US" smtClean="0"/>
              <a:t>云清洗服务</a:t>
            </a:r>
          </a:p>
          <a:p>
            <a:pPr lvl="1"/>
            <a:r>
              <a:rPr lang="zh-CN" altLang="en-US" smtClean="0"/>
              <a:t>在云端实时检测和缓解</a:t>
            </a:r>
            <a:r>
              <a:rPr lang="en-US" altLang="zh-CN" smtClean="0"/>
              <a:t>DDoS </a:t>
            </a:r>
            <a:r>
              <a:rPr lang="zh-CN" altLang="en-US" smtClean="0"/>
              <a:t>攻击可以确保恶意流量远离您的网络，同时允许合法用户继续使用您的网站和服务</a:t>
            </a:r>
            <a:endParaRPr lang="en-US" altLang="zh-CN" dirty="0"/>
          </a:p>
        </p:txBody>
      </p:sp>
      <p:sp>
        <p:nvSpPr>
          <p:cNvPr id="13314" name="Rectangle 2"/>
          <p:cNvSpPr>
            <a:spLocks noGrp="1" noChangeArrowheads="1"/>
          </p:cNvSpPr>
          <p:nvPr>
            <p:ph type="title"/>
          </p:nvPr>
        </p:nvSpPr>
        <p:spPr/>
        <p:txBody>
          <a:bodyPr/>
          <a:lstStyle/>
          <a:p>
            <a:r>
              <a:rPr lang="en-US" altLang="zh-CN" smtClean="0"/>
              <a:t>DDoS</a:t>
            </a:r>
            <a:r>
              <a:rPr lang="zh-CN" altLang="en-US" smtClean="0"/>
              <a:t>的防范</a:t>
            </a:r>
            <a:r>
              <a:rPr lang="en-US" altLang="zh-CN" smtClean="0"/>
              <a:t>——</a:t>
            </a:r>
            <a:r>
              <a:rPr lang="zh-CN" altLang="en-US" smtClean="0"/>
              <a:t>技术方面 </a:t>
            </a:r>
            <a:endParaRPr lang="zh-CN" altLang="en-US"/>
          </a:p>
        </p:txBody>
      </p:sp>
      <p:sp>
        <p:nvSpPr>
          <p:cNvPr id="2" name="灯片编号占位符 1"/>
          <p:cNvSpPr>
            <a:spLocks noGrp="1"/>
          </p:cNvSpPr>
          <p:nvPr>
            <p:ph type="sldNum" sz="quarter" idx="4294967295"/>
          </p:nvPr>
        </p:nvSpPr>
        <p:spPr/>
        <p:txBody>
          <a:bodyPr/>
          <a:lstStyle/>
          <a:p>
            <a:fld id="{FB72DFFF-1124-4A97-ACB2-F30B7C034DC1}" type="slidenum">
              <a:rPr lang="zh-CN" altLang="en-US" smtClean="0"/>
              <a:pPr/>
              <a:t>62</a:t>
            </a:fld>
            <a:endParaRPr lang="en-US" altLang="zh-CN" dirty="0"/>
          </a:p>
        </p:txBody>
      </p:sp>
    </p:spTree>
    <p:extLst>
      <p:ext uri="{BB962C8B-B14F-4D97-AF65-F5344CB8AC3E}">
        <p14:creationId xmlns:p14="http://schemas.microsoft.com/office/powerpoint/2010/main" val="672410546"/>
      </p:ext>
    </p:extLst>
  </p:cSld>
  <p:clrMapOvr>
    <a:masterClrMapping/>
  </p:clrMapOvr>
  <p:transition spd="slow">
    <p:pull/>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normAutofit lnSpcReduction="10000"/>
          </a:bodyPr>
          <a:lstStyle/>
          <a:p>
            <a:r>
              <a:rPr lang="zh-CN" altLang="en-US" smtClean="0"/>
              <a:t>到目前为止，</a:t>
            </a:r>
            <a:r>
              <a:rPr lang="en-US" altLang="zh-CN" smtClean="0"/>
              <a:t>DDoS</a:t>
            </a:r>
            <a:r>
              <a:rPr lang="zh-CN" altLang="en-US" smtClean="0"/>
              <a:t>攻击防御比较困难</a:t>
            </a:r>
            <a:endParaRPr lang="en-US" altLang="zh-CN" smtClean="0"/>
          </a:p>
          <a:p>
            <a:pPr lvl="1"/>
            <a:r>
              <a:rPr lang="zh-CN" altLang="en-US" smtClean="0"/>
              <a:t>利用</a:t>
            </a:r>
            <a:r>
              <a:rPr lang="en-US" altLang="zh-CN" smtClean="0"/>
              <a:t>TCP/IP</a:t>
            </a:r>
            <a:r>
              <a:rPr lang="zh-CN" altLang="en-US" smtClean="0"/>
              <a:t>协议漏洞，攻击特征不明显，</a:t>
            </a:r>
            <a:r>
              <a:rPr lang="en-US" altLang="zh-CN" smtClean="0"/>
              <a:t>eg,</a:t>
            </a:r>
            <a:r>
              <a:rPr lang="zh-CN" altLang="en-US" smtClean="0"/>
              <a:t>利用</a:t>
            </a:r>
            <a:r>
              <a:rPr lang="en-US" altLang="zh-CN" smtClean="0"/>
              <a:t>IP</a:t>
            </a:r>
            <a:r>
              <a:rPr lang="zh-CN" altLang="en-US"/>
              <a:t>欺骗，</a:t>
            </a:r>
            <a:r>
              <a:rPr lang="en-US" altLang="zh-CN"/>
              <a:t>TCP</a:t>
            </a:r>
            <a:r>
              <a:rPr lang="zh-CN" altLang="en-US"/>
              <a:t>全连接攻击</a:t>
            </a:r>
            <a:endParaRPr lang="en-US" altLang="zh-CN" smtClean="0"/>
          </a:p>
          <a:p>
            <a:pPr lvl="1"/>
            <a:r>
              <a:rPr lang="zh-CN" altLang="en-US" smtClean="0"/>
              <a:t>流量汇聚，近身防御无效</a:t>
            </a:r>
            <a:endParaRPr lang="en-US" altLang="zh-CN" smtClean="0"/>
          </a:p>
          <a:p>
            <a:r>
              <a:rPr lang="zh-CN" altLang="en-US" smtClean="0"/>
              <a:t>最有效的防御</a:t>
            </a:r>
            <a:endParaRPr lang="en-US" altLang="zh-CN" smtClean="0"/>
          </a:p>
          <a:p>
            <a:pPr lvl="1"/>
            <a:r>
              <a:rPr lang="zh-CN" altLang="en-US" smtClean="0"/>
              <a:t>网络出口禁</a:t>
            </a:r>
            <a:r>
              <a:rPr lang="en-US" altLang="zh-CN" smtClean="0"/>
              <a:t>IP</a:t>
            </a:r>
            <a:r>
              <a:rPr lang="zh-CN" altLang="en-US" smtClean="0"/>
              <a:t>欺骗</a:t>
            </a:r>
            <a:endParaRPr lang="en-US" altLang="zh-CN" smtClean="0"/>
          </a:p>
          <a:p>
            <a:pPr lvl="1"/>
            <a:r>
              <a:rPr lang="zh-CN" altLang="en-US" smtClean="0"/>
              <a:t>无驱动力</a:t>
            </a:r>
            <a:endParaRPr lang="en-US" altLang="zh-CN" smtClean="0"/>
          </a:p>
          <a:p>
            <a:r>
              <a:rPr lang="zh-CN" altLang="en-US" smtClean="0"/>
              <a:t>各司其职协调防御（建立纵深体系）：</a:t>
            </a:r>
          </a:p>
          <a:p>
            <a:pPr lvl="1"/>
            <a:r>
              <a:rPr lang="zh-CN" altLang="en-US" smtClean="0"/>
              <a:t>企业网管理员</a:t>
            </a:r>
          </a:p>
          <a:p>
            <a:pPr lvl="1"/>
            <a:r>
              <a:rPr lang="en-US" altLang="zh-CN" smtClean="0"/>
              <a:t>ISP</a:t>
            </a:r>
            <a:r>
              <a:rPr lang="zh-CN" altLang="en-US" smtClean="0"/>
              <a:t>、</a:t>
            </a:r>
            <a:r>
              <a:rPr lang="en-US" altLang="zh-CN" smtClean="0"/>
              <a:t>ICP</a:t>
            </a:r>
            <a:r>
              <a:rPr lang="zh-CN" altLang="en-US" smtClean="0"/>
              <a:t>管理员</a:t>
            </a:r>
          </a:p>
          <a:p>
            <a:pPr lvl="1"/>
            <a:r>
              <a:rPr lang="zh-CN" altLang="en-US" smtClean="0"/>
              <a:t>骨干网络运营商</a:t>
            </a:r>
          </a:p>
          <a:p>
            <a:endParaRPr lang="en-US" altLang="zh-CN"/>
          </a:p>
        </p:txBody>
      </p:sp>
      <p:sp>
        <p:nvSpPr>
          <p:cNvPr id="13314" name="Rectangle 2"/>
          <p:cNvSpPr>
            <a:spLocks noGrp="1" noChangeArrowheads="1"/>
          </p:cNvSpPr>
          <p:nvPr>
            <p:ph type="title"/>
          </p:nvPr>
        </p:nvSpPr>
        <p:spPr/>
        <p:txBody>
          <a:bodyPr/>
          <a:lstStyle/>
          <a:p>
            <a:r>
              <a:rPr lang="en-US" altLang="zh-CN" smtClean="0"/>
              <a:t>DDoS</a:t>
            </a:r>
            <a:r>
              <a:rPr lang="zh-CN" altLang="en-US" smtClean="0"/>
              <a:t>的防范</a:t>
            </a:r>
            <a:r>
              <a:rPr lang="en-US" altLang="zh-CN"/>
              <a:t>——</a:t>
            </a:r>
            <a:r>
              <a:rPr lang="zh-CN" altLang="en-US"/>
              <a:t>管理方面</a:t>
            </a:r>
          </a:p>
        </p:txBody>
      </p:sp>
    </p:spTree>
    <p:extLst>
      <p:ext uri="{BB962C8B-B14F-4D97-AF65-F5344CB8AC3E}">
        <p14:creationId xmlns:p14="http://schemas.microsoft.com/office/powerpoint/2010/main" val="2288829131"/>
      </p:ext>
    </p:extLst>
  </p:cSld>
  <p:clrMapOvr>
    <a:masterClrMapping/>
  </p:clrMapOvr>
  <p:transition spd="slow">
    <p:pull/>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smtClean="0"/>
              <a:t>用真实</a:t>
            </a:r>
            <a:r>
              <a:rPr lang="en-US" altLang="zh-CN" smtClean="0"/>
              <a:t>IP</a:t>
            </a:r>
            <a:r>
              <a:rPr lang="zh-CN" altLang="en-US" smtClean="0"/>
              <a:t>与目标完成 </a:t>
            </a:r>
            <a:r>
              <a:rPr lang="en-US" altLang="zh-CN" smtClean="0"/>
              <a:t>TCP</a:t>
            </a:r>
            <a:r>
              <a:rPr lang="zh-CN" altLang="en-US" smtClean="0"/>
              <a:t>三次握手，建立连接</a:t>
            </a:r>
            <a:r>
              <a:rPr lang="zh-CN" altLang="en-US"/>
              <a:t>，</a:t>
            </a:r>
            <a:r>
              <a:rPr lang="zh-CN" altLang="en-US" smtClean="0"/>
              <a:t>向目标服务器提交大量服务请求，使其处理</a:t>
            </a:r>
            <a:r>
              <a:rPr lang="zh-CN" altLang="en-US"/>
              <a:t>不过来，从而瘫痪，拒绝为正常用户服务</a:t>
            </a:r>
            <a:r>
              <a:rPr lang="zh-CN" altLang="en-US" smtClean="0"/>
              <a:t>。</a:t>
            </a:r>
          </a:p>
          <a:p>
            <a:r>
              <a:rPr lang="zh-CN" altLang="en-US" smtClean="0"/>
              <a:t>最主要技术：实现</a:t>
            </a:r>
            <a:r>
              <a:rPr lang="zh-CN" altLang="en-US"/>
              <a:t>对服务器资源的有效</a:t>
            </a:r>
            <a:r>
              <a:rPr lang="zh-CN" altLang="en-US" smtClean="0"/>
              <a:t>消耗</a:t>
            </a:r>
            <a:endParaRPr lang="zh-CN" altLang="en-US"/>
          </a:p>
          <a:p>
            <a:pPr lvl="1"/>
            <a:r>
              <a:rPr lang="zh-CN" altLang="en-US" smtClean="0"/>
              <a:t>提交</a:t>
            </a:r>
            <a:r>
              <a:rPr lang="zh-CN" altLang="en-US"/>
              <a:t>较</a:t>
            </a:r>
            <a:r>
              <a:rPr lang="zh-CN" altLang="en-US" smtClean="0"/>
              <a:t>长请求</a:t>
            </a:r>
            <a:r>
              <a:rPr lang="zh-CN" altLang="en-US"/>
              <a:t>消耗服务器缓冲区</a:t>
            </a:r>
            <a:r>
              <a:rPr lang="en-US" altLang="zh-CN"/>
              <a:t>, </a:t>
            </a:r>
            <a:r>
              <a:rPr lang="zh-CN" altLang="en-US" smtClean="0"/>
              <a:t>使大量</a:t>
            </a:r>
            <a:r>
              <a:rPr lang="zh-CN" altLang="en-US"/>
              <a:t>合法请求无法进入缓冲区而被</a:t>
            </a:r>
            <a:r>
              <a:rPr lang="zh-CN" altLang="en-US" smtClean="0"/>
              <a:t>丢弃，如伪造较长</a:t>
            </a:r>
            <a:r>
              <a:rPr lang="en-US" altLang="zh-CN" smtClean="0"/>
              <a:t>URL</a:t>
            </a:r>
            <a:r>
              <a:rPr lang="zh-CN" altLang="en-US" smtClean="0"/>
              <a:t>请求</a:t>
            </a:r>
            <a:r>
              <a:rPr lang="zh-CN" altLang="en-US"/>
              <a:t>    </a:t>
            </a:r>
          </a:p>
          <a:p>
            <a:pPr lvl="1"/>
            <a:r>
              <a:rPr lang="zh-CN" altLang="en-US" smtClean="0"/>
              <a:t>下载</a:t>
            </a:r>
            <a:r>
              <a:rPr lang="zh-CN" altLang="en-US"/>
              <a:t>大</a:t>
            </a:r>
            <a:r>
              <a:rPr lang="zh-CN" altLang="en-US" smtClean="0"/>
              <a:t>文件，导致</a:t>
            </a:r>
            <a:r>
              <a:rPr lang="zh-CN" altLang="en-US"/>
              <a:t>对磁盘的频繁</a:t>
            </a:r>
            <a:r>
              <a:rPr lang="zh-CN" altLang="en-US" smtClean="0"/>
              <a:t>访问。</a:t>
            </a:r>
            <a:endParaRPr lang="zh-CN" altLang="en-US"/>
          </a:p>
          <a:p>
            <a:pPr lvl="1"/>
            <a:r>
              <a:rPr lang="zh-CN" altLang="en-US" smtClean="0"/>
              <a:t>请求较大文件</a:t>
            </a:r>
            <a:r>
              <a:rPr lang="en-US" altLang="zh-CN"/>
              <a:t>, </a:t>
            </a:r>
            <a:r>
              <a:rPr lang="zh-CN" altLang="en-US"/>
              <a:t>如</a:t>
            </a:r>
            <a:r>
              <a:rPr lang="zh-CN" altLang="en-US" smtClean="0"/>
              <a:t>较大图片</a:t>
            </a:r>
            <a:r>
              <a:rPr lang="zh-CN" altLang="en-US"/>
              <a:t>和</a:t>
            </a:r>
            <a:r>
              <a:rPr lang="zh-CN" altLang="en-US" smtClean="0"/>
              <a:t>页面，有效</a:t>
            </a:r>
            <a:r>
              <a:rPr lang="zh-CN" altLang="en-US"/>
              <a:t>消耗</a:t>
            </a:r>
            <a:r>
              <a:rPr lang="zh-CN" altLang="en-US" smtClean="0"/>
              <a:t>网卡计算</a:t>
            </a:r>
            <a:r>
              <a:rPr lang="zh-CN" altLang="en-US"/>
              <a:t>能力和下行链路带宽。</a:t>
            </a:r>
          </a:p>
          <a:p>
            <a:pPr lvl="1"/>
            <a:r>
              <a:rPr lang="zh-CN" altLang="en-US" smtClean="0"/>
              <a:t>提交</a:t>
            </a:r>
            <a:r>
              <a:rPr lang="zh-CN" altLang="en-US"/>
              <a:t>大计算开销</a:t>
            </a:r>
            <a:r>
              <a:rPr lang="zh-CN" altLang="en-US" smtClean="0"/>
              <a:t>请求</a:t>
            </a:r>
            <a:r>
              <a:rPr lang="en-US" altLang="zh-CN" smtClean="0"/>
              <a:t>-</a:t>
            </a:r>
            <a:r>
              <a:rPr lang="zh-CN" altLang="en-US" smtClean="0"/>
              <a:t>以小博大</a:t>
            </a:r>
            <a:endParaRPr lang="en-US" altLang="zh-CN" smtClean="0"/>
          </a:p>
          <a:p>
            <a:pPr lvl="2"/>
            <a:r>
              <a:rPr lang="zh-CN" altLang="en-US" smtClean="0"/>
              <a:t>包括</a:t>
            </a:r>
            <a:r>
              <a:rPr lang="zh-CN" altLang="en-US"/>
              <a:t>计算复杂性高的操作</a:t>
            </a:r>
            <a:r>
              <a:rPr lang="en-US" altLang="zh-CN"/>
              <a:t>, </a:t>
            </a:r>
            <a:r>
              <a:rPr lang="zh-CN" altLang="en-US"/>
              <a:t>如加解密</a:t>
            </a:r>
            <a:r>
              <a:rPr lang="zh-CN" altLang="en-US" smtClean="0"/>
              <a:t>计算；</a:t>
            </a:r>
            <a:endParaRPr lang="en-US" altLang="zh-CN" smtClean="0"/>
          </a:p>
          <a:p>
            <a:pPr lvl="2"/>
            <a:r>
              <a:rPr lang="zh-CN" altLang="en-US" smtClean="0"/>
              <a:t>或者复杂数据库</a:t>
            </a:r>
            <a:r>
              <a:rPr lang="zh-CN" altLang="en-US"/>
              <a:t>操作</a:t>
            </a:r>
            <a:r>
              <a:rPr lang="en-US" altLang="zh-CN"/>
              <a:t>, </a:t>
            </a:r>
            <a:r>
              <a:rPr lang="zh-CN" altLang="en-US"/>
              <a:t>如某个属性的最大值</a:t>
            </a:r>
            <a:r>
              <a:rPr lang="zh-CN" altLang="en-US" smtClean="0"/>
              <a:t>查询。有效</a:t>
            </a:r>
            <a:r>
              <a:rPr lang="zh-CN" altLang="en-US"/>
              <a:t>消耗</a:t>
            </a:r>
            <a:r>
              <a:rPr lang="en-US" altLang="zh-CN"/>
              <a:t>CPU </a:t>
            </a:r>
            <a:r>
              <a:rPr lang="zh-CN" altLang="en-US"/>
              <a:t>或数据库服务器的计算能力</a:t>
            </a:r>
            <a:r>
              <a:rPr lang="zh-CN" altLang="en-US" smtClean="0"/>
              <a:t>。如通过</a:t>
            </a:r>
            <a:r>
              <a:rPr lang="zh-CN" altLang="en-US"/>
              <a:t>程序写大量</a:t>
            </a:r>
            <a:r>
              <a:rPr lang="en-US" altLang="zh-CN"/>
              <a:t>POST</a:t>
            </a:r>
            <a:r>
              <a:rPr lang="zh-CN" altLang="en-US"/>
              <a:t>包，提交给服务器</a:t>
            </a:r>
            <a:r>
              <a:rPr lang="zh-CN" altLang="en-US" smtClean="0"/>
              <a:t>，查询数据库。</a:t>
            </a:r>
            <a:endParaRPr lang="zh-CN" altLang="en-US"/>
          </a:p>
        </p:txBody>
      </p:sp>
      <p:sp>
        <p:nvSpPr>
          <p:cNvPr id="3" name="标题 2"/>
          <p:cNvSpPr>
            <a:spLocks noGrp="1"/>
          </p:cNvSpPr>
          <p:nvPr>
            <p:ph type="title"/>
          </p:nvPr>
        </p:nvSpPr>
        <p:spPr/>
        <p:txBody>
          <a:bodyPr/>
          <a:lstStyle/>
          <a:p>
            <a:r>
              <a:rPr lang="zh-CN" altLang="en-US" smtClean="0"/>
              <a:t>应用层 </a:t>
            </a:r>
            <a:r>
              <a:rPr lang="en-US" altLang="zh-CN" smtClean="0"/>
              <a:t>DDOS</a:t>
            </a:r>
            <a:endParaRPr lang="zh-CN" altLang="en-US"/>
          </a:p>
        </p:txBody>
      </p:sp>
      <p:sp>
        <p:nvSpPr>
          <p:cNvPr id="4" name="灯片编号占位符 3"/>
          <p:cNvSpPr>
            <a:spLocks noGrp="1"/>
          </p:cNvSpPr>
          <p:nvPr>
            <p:ph type="sldNum" sz="quarter" idx="4294967295"/>
          </p:nvPr>
        </p:nvSpPr>
        <p:spPr/>
        <p:txBody>
          <a:bodyPr/>
          <a:lstStyle/>
          <a:p>
            <a:fld id="{FB72DFFF-1124-4A97-ACB2-F30B7C034DC1}" type="slidenum">
              <a:rPr lang="zh-CN" altLang="en-US" smtClean="0"/>
              <a:pPr/>
              <a:t>64</a:t>
            </a:fld>
            <a:endParaRPr lang="en-US" altLang="zh-CN" dirty="0"/>
          </a:p>
        </p:txBody>
      </p:sp>
    </p:spTree>
    <p:extLst>
      <p:ext uri="{BB962C8B-B14F-4D97-AF65-F5344CB8AC3E}">
        <p14:creationId xmlns:p14="http://schemas.microsoft.com/office/powerpoint/2010/main" val="1254330806"/>
      </p:ext>
    </p:extLst>
  </p:cSld>
  <p:clrMapOvr>
    <a:masterClrMapping/>
  </p:clrMapOvr>
  <p:transition spd="slow">
    <p:pull/>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mtClean="0"/>
              <a:t>在网络层行为表现正常，能够有效逃避网络层级的检测和过滤。</a:t>
            </a:r>
            <a:endParaRPr lang="en-US" altLang="zh-CN" smtClean="0"/>
          </a:p>
          <a:p>
            <a:r>
              <a:rPr lang="zh-CN" altLang="en-US" smtClean="0"/>
              <a:t>主要防御方式 </a:t>
            </a:r>
            <a:endParaRPr lang="en-US" altLang="zh-CN" smtClean="0"/>
          </a:p>
          <a:p>
            <a:pPr lvl="1"/>
            <a:r>
              <a:rPr lang="zh-CN" altLang="en-US" smtClean="0"/>
              <a:t>应用代码性能优化</a:t>
            </a:r>
            <a:endParaRPr lang="en-US" altLang="zh-CN" smtClean="0"/>
          </a:p>
          <a:p>
            <a:pPr lvl="2"/>
            <a:r>
              <a:rPr lang="zh-CN" altLang="en-US" smtClean="0"/>
              <a:t>合理</a:t>
            </a:r>
            <a:r>
              <a:rPr lang="zh-CN" altLang="en-US"/>
              <a:t>使用</a:t>
            </a:r>
            <a:r>
              <a:rPr lang="en-US" altLang="zh-CN" smtClean="0"/>
              <a:t>memcache</a:t>
            </a:r>
          </a:p>
          <a:p>
            <a:pPr lvl="2"/>
            <a:r>
              <a:rPr lang="zh-CN" altLang="en-US" smtClean="0"/>
              <a:t>及时</a:t>
            </a:r>
            <a:r>
              <a:rPr lang="zh-CN" altLang="en-US"/>
              <a:t>地释放</a:t>
            </a:r>
            <a:r>
              <a:rPr lang="zh-CN" altLang="en-US" smtClean="0"/>
              <a:t>资源</a:t>
            </a:r>
            <a:endParaRPr lang="en-US" altLang="zh-CN" smtClean="0"/>
          </a:p>
          <a:p>
            <a:pPr lvl="1"/>
            <a:r>
              <a:rPr lang="zh-CN" altLang="en-US" smtClean="0"/>
              <a:t>网络架构优化 </a:t>
            </a:r>
            <a:endParaRPr lang="en-US" altLang="zh-CN" smtClean="0"/>
          </a:p>
          <a:p>
            <a:pPr lvl="2"/>
            <a:r>
              <a:rPr lang="zh-CN" altLang="en-US" smtClean="0"/>
              <a:t>善于</a:t>
            </a:r>
            <a:r>
              <a:rPr lang="zh-CN" altLang="en-US"/>
              <a:t>利用负载均衡</a:t>
            </a:r>
            <a:r>
              <a:rPr lang="zh-CN" altLang="en-US" smtClean="0"/>
              <a:t>分流</a:t>
            </a:r>
            <a:endParaRPr lang="en-US" altLang="zh-CN" smtClean="0"/>
          </a:p>
          <a:p>
            <a:pPr lvl="1"/>
            <a:r>
              <a:rPr lang="zh-CN" altLang="en-US" smtClean="0"/>
              <a:t>对抗</a:t>
            </a:r>
            <a:r>
              <a:rPr lang="zh-CN" altLang="en-US"/>
              <a:t>手段 </a:t>
            </a:r>
            <a:endParaRPr lang="en-US" altLang="zh-CN" smtClean="0"/>
          </a:p>
          <a:p>
            <a:pPr lvl="2"/>
            <a:r>
              <a:rPr lang="zh-CN" altLang="en-US" smtClean="0"/>
              <a:t>限制</a:t>
            </a:r>
            <a:r>
              <a:rPr lang="zh-CN" altLang="en-US"/>
              <a:t>每个“客户端” 做请求频率的限制（基于 </a:t>
            </a:r>
            <a:r>
              <a:rPr lang="en-US" altLang="zh-CN"/>
              <a:t>IP</a:t>
            </a:r>
            <a:r>
              <a:rPr lang="zh-CN" altLang="en-US"/>
              <a:t>、</a:t>
            </a:r>
            <a:r>
              <a:rPr lang="en-US" altLang="zh-CN"/>
              <a:t>Cookie </a:t>
            </a:r>
            <a:r>
              <a:rPr lang="zh-CN" altLang="en-US"/>
              <a:t>确定</a:t>
            </a:r>
            <a:r>
              <a:rPr lang="zh-CN" altLang="en-US" smtClean="0"/>
              <a:t>客户端），</a:t>
            </a:r>
            <a:r>
              <a:rPr lang="zh-CN" altLang="en-US"/>
              <a:t>攻击者可以使用代理服务器发起攻击突破该</a:t>
            </a:r>
            <a:r>
              <a:rPr lang="zh-CN" altLang="en-US" smtClean="0"/>
              <a:t>限制。</a:t>
            </a:r>
            <a:endParaRPr lang="en-US" altLang="zh-CN"/>
          </a:p>
          <a:p>
            <a:pPr lvl="2"/>
            <a:endParaRPr lang="en-US" altLang="zh-CN" smtClean="0"/>
          </a:p>
          <a:p>
            <a:endParaRPr lang="en-US" altLang="zh-CN" smtClean="0"/>
          </a:p>
          <a:p>
            <a:endParaRPr lang="zh-CN" altLang="en-US" smtClean="0"/>
          </a:p>
          <a:p>
            <a:endParaRPr lang="zh-CN" altLang="en-US"/>
          </a:p>
        </p:txBody>
      </p:sp>
      <p:sp>
        <p:nvSpPr>
          <p:cNvPr id="3" name="标题 2"/>
          <p:cNvSpPr>
            <a:spLocks noGrp="1"/>
          </p:cNvSpPr>
          <p:nvPr>
            <p:ph type="title"/>
          </p:nvPr>
        </p:nvSpPr>
        <p:spPr/>
        <p:txBody>
          <a:bodyPr/>
          <a:lstStyle/>
          <a:p>
            <a:r>
              <a:rPr lang="zh-CN" altLang="en-US" smtClean="0"/>
              <a:t>应用层 </a:t>
            </a:r>
            <a:r>
              <a:rPr lang="en-US" altLang="zh-CN" smtClean="0"/>
              <a:t>DDOS</a:t>
            </a:r>
            <a:r>
              <a:rPr lang="zh-CN" altLang="en-US" smtClean="0"/>
              <a:t>防御</a:t>
            </a:r>
            <a:endParaRPr lang="zh-CN" altLang="en-US"/>
          </a:p>
        </p:txBody>
      </p:sp>
      <p:sp>
        <p:nvSpPr>
          <p:cNvPr id="4" name="灯片编号占位符 3"/>
          <p:cNvSpPr>
            <a:spLocks noGrp="1"/>
          </p:cNvSpPr>
          <p:nvPr>
            <p:ph type="sldNum" sz="quarter" idx="4294967295"/>
          </p:nvPr>
        </p:nvSpPr>
        <p:spPr/>
        <p:txBody>
          <a:bodyPr/>
          <a:lstStyle/>
          <a:p>
            <a:fld id="{FB72DFFF-1124-4A97-ACB2-F30B7C034DC1}" type="slidenum">
              <a:rPr lang="zh-CN" altLang="en-US" smtClean="0"/>
              <a:pPr/>
              <a:t>65</a:t>
            </a:fld>
            <a:endParaRPr lang="en-US" altLang="zh-CN" dirty="0"/>
          </a:p>
        </p:txBody>
      </p:sp>
    </p:spTree>
    <p:extLst>
      <p:ext uri="{BB962C8B-B14F-4D97-AF65-F5344CB8AC3E}">
        <p14:creationId xmlns:p14="http://schemas.microsoft.com/office/powerpoint/2010/main" val="1446184747"/>
      </p:ext>
    </p:extLst>
  </p:cSld>
  <p:clrMapOvr>
    <a:masterClrMapping/>
  </p:clrMapOvr>
  <p:transition spd="slow">
    <p:pull/>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781800" y="6324600"/>
            <a:ext cx="1905000" cy="457200"/>
          </a:xfrm>
          <a:prstGeom prst="rect">
            <a:avLst/>
          </a:prstGeom>
        </p:spPr>
        <p:txBody>
          <a:bodyPr/>
          <a:lstStyle/>
          <a:p>
            <a:fld id="{1C3D65E1-6F3A-4633-A60C-5385100C907D}" type="slidenum">
              <a:rPr lang="zh-CN" altLang="en-US"/>
              <a:pPr/>
              <a:t>66</a:t>
            </a:fld>
            <a:endParaRPr lang="en-US" altLang="zh-CN"/>
          </a:p>
        </p:txBody>
      </p:sp>
      <p:sp>
        <p:nvSpPr>
          <p:cNvPr id="304130" name="Rectangle 2"/>
          <p:cNvSpPr>
            <a:spLocks noGrp="1" noChangeArrowheads="1"/>
          </p:cNvSpPr>
          <p:nvPr>
            <p:ph type="title"/>
          </p:nvPr>
        </p:nvSpPr>
        <p:spPr/>
        <p:txBody>
          <a:bodyPr/>
          <a:lstStyle/>
          <a:p>
            <a:r>
              <a:rPr lang="zh-CN" altLang="en-US"/>
              <a:t>缓冲区</a:t>
            </a:r>
            <a:r>
              <a:rPr lang="zh-CN" altLang="en-US" smtClean="0"/>
              <a:t>溢出及基本</a:t>
            </a:r>
            <a:r>
              <a:rPr lang="zh-CN" altLang="en-US"/>
              <a:t>概念</a:t>
            </a:r>
          </a:p>
        </p:txBody>
      </p:sp>
      <p:sp>
        <p:nvSpPr>
          <p:cNvPr id="304131" name="Rectangle 3"/>
          <p:cNvSpPr>
            <a:spLocks noGrp="1" noChangeArrowheads="1"/>
          </p:cNvSpPr>
          <p:nvPr>
            <p:ph type="body" idx="1"/>
          </p:nvPr>
        </p:nvSpPr>
        <p:spPr/>
        <p:txBody>
          <a:bodyPr>
            <a:normAutofit fontScale="92500" lnSpcReduction="10000"/>
          </a:bodyPr>
          <a:lstStyle/>
          <a:p>
            <a:r>
              <a:rPr lang="zh-CN" altLang="en-US" smtClean="0"/>
              <a:t>过去</a:t>
            </a:r>
            <a:r>
              <a:rPr lang="zh-CN" altLang="en-US"/>
              <a:t>十多年最大的安全隐患，大部分网络蠕虫都是利用缓冲区溢出进行攻击、传播。</a:t>
            </a:r>
          </a:p>
          <a:p>
            <a:r>
              <a:rPr lang="zh-CN" altLang="en-US" smtClean="0"/>
              <a:t>缓冲区：</a:t>
            </a:r>
            <a:endParaRPr lang="en-US" altLang="zh-CN" smtClean="0"/>
          </a:p>
          <a:p>
            <a:pPr lvl="1"/>
            <a:r>
              <a:rPr lang="zh-CN" altLang="en-US" smtClean="0"/>
              <a:t>程序用于保存</a:t>
            </a:r>
            <a:r>
              <a:rPr lang="zh-CN" altLang="en-US"/>
              <a:t>用户输入数据</a:t>
            </a:r>
            <a:r>
              <a:rPr lang="zh-CN" altLang="en-US" smtClean="0"/>
              <a:t>、临时</a:t>
            </a:r>
            <a:r>
              <a:rPr lang="zh-CN" altLang="en-US"/>
              <a:t>数据的内存</a:t>
            </a:r>
            <a:r>
              <a:rPr lang="zh-CN" altLang="en-US" smtClean="0"/>
              <a:t>空间</a:t>
            </a:r>
            <a:endParaRPr lang="en-US" altLang="zh-CN" smtClean="0"/>
          </a:p>
          <a:p>
            <a:pPr lvl="1"/>
            <a:r>
              <a:rPr lang="zh-CN" altLang="en-US" smtClean="0"/>
              <a:t>局部变量，保存在（堆）栈中</a:t>
            </a:r>
            <a:endParaRPr lang="en-US" altLang="zh-CN" smtClean="0"/>
          </a:p>
          <a:p>
            <a:pPr lvl="1"/>
            <a:r>
              <a:rPr lang="zh-CN" altLang="en-US" smtClean="0"/>
              <a:t>预先分配，后存取</a:t>
            </a:r>
            <a:endParaRPr lang="en-US" altLang="zh-CN" smtClean="0"/>
          </a:p>
          <a:p>
            <a:r>
              <a:rPr lang="zh-CN" altLang="en-US" smtClean="0"/>
              <a:t>缓冲区溢出</a:t>
            </a:r>
            <a:endParaRPr lang="en-US" altLang="zh-CN" smtClean="0"/>
          </a:p>
          <a:p>
            <a:pPr lvl="1"/>
            <a:r>
              <a:rPr lang="zh-CN" altLang="en-US" smtClean="0"/>
              <a:t>输入数据</a:t>
            </a:r>
            <a:r>
              <a:rPr lang="zh-CN" altLang="en-US"/>
              <a:t>长度</a:t>
            </a:r>
            <a:r>
              <a:rPr lang="zh-CN" altLang="en-US" smtClean="0"/>
              <a:t>超出缓冲区预设</a:t>
            </a:r>
            <a:r>
              <a:rPr lang="zh-CN" altLang="en-US"/>
              <a:t>大小</a:t>
            </a:r>
            <a:r>
              <a:rPr lang="zh-CN" altLang="en-US" smtClean="0"/>
              <a:t>，而程序</a:t>
            </a:r>
            <a:r>
              <a:rPr lang="zh-CN" altLang="en-US"/>
              <a:t>不检查</a:t>
            </a:r>
            <a:endParaRPr lang="en-US" altLang="zh-CN" smtClean="0"/>
          </a:p>
          <a:p>
            <a:pPr lvl="1"/>
            <a:r>
              <a:rPr lang="zh-CN" altLang="en-US" smtClean="0"/>
              <a:t>超出数据覆盖</a:t>
            </a:r>
            <a:r>
              <a:rPr lang="zh-CN" altLang="en-US"/>
              <a:t>程序为其它数据分配的内存</a:t>
            </a:r>
            <a:r>
              <a:rPr lang="zh-CN" altLang="en-US" smtClean="0"/>
              <a:t>空间</a:t>
            </a:r>
            <a:endParaRPr lang="en-US" altLang="zh-CN" smtClean="0"/>
          </a:p>
          <a:p>
            <a:pPr lvl="1">
              <a:spcBef>
                <a:spcPct val="30000"/>
              </a:spcBef>
            </a:pPr>
            <a:r>
              <a:rPr lang="zh-CN" altLang="en-US" smtClean="0"/>
              <a:t>安全意识，假设</a:t>
            </a:r>
            <a:r>
              <a:rPr lang="zh-CN" altLang="en-US"/>
              <a:t>数据</a:t>
            </a:r>
            <a:r>
              <a:rPr lang="zh-CN" altLang="en-US" smtClean="0"/>
              <a:t>长度与存储空间</a:t>
            </a:r>
            <a:r>
              <a:rPr lang="zh-CN" altLang="en-US"/>
              <a:t>相</a:t>
            </a:r>
            <a:r>
              <a:rPr lang="zh-CN" altLang="en-US" smtClean="0"/>
              <a:t>匹配</a:t>
            </a:r>
            <a:endParaRPr lang="en-US" altLang="zh-CN"/>
          </a:p>
          <a:p>
            <a:pPr lvl="1">
              <a:spcBef>
                <a:spcPct val="30000"/>
              </a:spcBef>
            </a:pPr>
            <a:r>
              <a:rPr lang="zh-CN" altLang="en-US"/>
              <a:t>历史遗留，压缩程序代码空间</a:t>
            </a:r>
          </a:p>
          <a:p>
            <a:pPr lvl="1"/>
            <a:endParaRPr lang="zh-CN" altLang="en-US"/>
          </a:p>
        </p:txBody>
      </p:sp>
      <p:pic>
        <p:nvPicPr>
          <p:cNvPr id="30413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9550" y="2500306"/>
            <a:ext cx="2584450"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579184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4132"/>
                                        </p:tgtEl>
                                        <p:attrNameLst>
                                          <p:attrName>style.visibility</p:attrName>
                                        </p:attrNameLst>
                                      </p:cBhvr>
                                      <p:to>
                                        <p:strVal val="visible"/>
                                      </p:to>
                                    </p:set>
                                    <p:anim calcmode="lin" valueType="num">
                                      <p:cBhvr additive="base">
                                        <p:cTn id="7" dur="500" fill="hold"/>
                                        <p:tgtEl>
                                          <p:spTgt spid="304132"/>
                                        </p:tgtEl>
                                        <p:attrNameLst>
                                          <p:attrName>ppt_x</p:attrName>
                                        </p:attrNameLst>
                                      </p:cBhvr>
                                      <p:tavLst>
                                        <p:tav tm="0">
                                          <p:val>
                                            <p:strVal val="#ppt_x"/>
                                          </p:val>
                                        </p:tav>
                                        <p:tav tm="100000">
                                          <p:val>
                                            <p:strVal val="#ppt_x"/>
                                          </p:val>
                                        </p:tav>
                                      </p:tavLst>
                                    </p:anim>
                                    <p:anim calcmode="lin" valueType="num">
                                      <p:cBhvr additive="base">
                                        <p:cTn id="8" dur="500" fill="hold"/>
                                        <p:tgtEl>
                                          <p:spTgt spid="304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idx="1"/>
          </p:nvPr>
        </p:nvSpPr>
        <p:spPr/>
        <p:txBody>
          <a:bodyPr>
            <a:normAutofit/>
          </a:bodyPr>
          <a:lstStyle/>
          <a:p>
            <a:r>
              <a:rPr lang="zh-CN" altLang="en-US" dirty="0" smtClean="0"/>
              <a:t>利用目标程序的缓冲区溢出漏洞，向缓冲区写超其长度的内容，造成缓冲区溢出</a:t>
            </a:r>
            <a:endParaRPr lang="en-US" altLang="zh-CN" dirty="0" smtClean="0"/>
          </a:p>
          <a:p>
            <a:r>
              <a:rPr lang="en-US" altLang="zh-CN" dirty="0" smtClean="0"/>
              <a:t>1. </a:t>
            </a:r>
            <a:r>
              <a:rPr lang="zh-CN" altLang="en-US" dirty="0" smtClean="0"/>
              <a:t>破坏程序的堆栈</a:t>
            </a:r>
            <a:endParaRPr lang="en-US" altLang="zh-CN" dirty="0" smtClean="0"/>
          </a:p>
          <a:p>
            <a:pPr lvl="1"/>
            <a:r>
              <a:rPr lang="zh-CN" altLang="en-US" dirty="0" smtClean="0"/>
              <a:t>超出部分写入（覆盖）其他缓冲区，</a:t>
            </a:r>
            <a:endParaRPr lang="en-US" altLang="zh-CN" dirty="0" smtClean="0"/>
          </a:p>
          <a:p>
            <a:pPr lvl="1"/>
            <a:r>
              <a:rPr lang="zh-CN" altLang="en-US" dirty="0" smtClean="0"/>
              <a:t>数据、下一条指令指针，函数返回地址或是其他程序输出内容，</a:t>
            </a:r>
          </a:p>
          <a:p>
            <a:r>
              <a:rPr lang="en-US" altLang="zh-CN" dirty="0" smtClean="0"/>
              <a:t>2. </a:t>
            </a:r>
            <a:r>
              <a:rPr lang="zh-CN" altLang="en-US" dirty="0" smtClean="0"/>
              <a:t>使程序转而执行其它指令</a:t>
            </a:r>
            <a:endParaRPr lang="en-US" altLang="zh-CN" dirty="0" smtClean="0"/>
          </a:p>
          <a:p>
            <a:pPr lvl="1"/>
            <a:r>
              <a:rPr lang="zh-CN" altLang="en-US" dirty="0" smtClean="0"/>
              <a:t>目标系统指令</a:t>
            </a:r>
            <a:endParaRPr lang="en-US" altLang="zh-CN" dirty="0" smtClean="0"/>
          </a:p>
          <a:p>
            <a:pPr lvl="1"/>
            <a:r>
              <a:rPr lang="zh-CN" altLang="en-US" dirty="0"/>
              <a:t>恶意</a:t>
            </a:r>
            <a:r>
              <a:rPr lang="zh-CN" altLang="en-US" dirty="0" smtClean="0"/>
              <a:t>代码</a:t>
            </a:r>
            <a:r>
              <a:rPr lang="en-US" altLang="zh-CN" dirty="0" smtClean="0"/>
              <a:t>shellcode</a:t>
            </a:r>
            <a:r>
              <a:rPr lang="zh-CN" altLang="en-US" dirty="0" smtClean="0"/>
              <a:t>：通过缓冲区溢出注入</a:t>
            </a:r>
            <a:endParaRPr lang="en-US" altLang="zh-CN" dirty="0" smtClean="0"/>
          </a:p>
          <a:p>
            <a:endParaRPr lang="zh-CN" altLang="en-US" dirty="0"/>
          </a:p>
        </p:txBody>
      </p:sp>
      <p:sp>
        <p:nvSpPr>
          <p:cNvPr id="290818" name="Rectangle 2"/>
          <p:cNvSpPr>
            <a:spLocks noGrp="1" noChangeArrowheads="1"/>
          </p:cNvSpPr>
          <p:nvPr>
            <p:ph type="title"/>
          </p:nvPr>
        </p:nvSpPr>
        <p:spPr/>
        <p:txBody>
          <a:bodyPr/>
          <a:lstStyle/>
          <a:p>
            <a:r>
              <a:rPr lang="zh-CN" altLang="en-US" smtClean="0"/>
              <a:t>缓冲区溢出攻击</a:t>
            </a:r>
            <a:endParaRPr lang="zh-CN" altLang="en-US"/>
          </a:p>
        </p:txBody>
      </p:sp>
    </p:spTree>
    <p:extLst>
      <p:ext uri="{BB962C8B-B14F-4D97-AF65-F5344CB8AC3E}">
        <p14:creationId xmlns:p14="http://schemas.microsoft.com/office/powerpoint/2010/main" val="3199391190"/>
      </p:ext>
    </p:extLst>
  </p:cSld>
  <p:clrMapOvr>
    <a:masterClrMapping/>
  </p:clrMapOvr>
  <p:transition>
    <p:pull/>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Rot="1" noChangeArrowheads="1"/>
          </p:cNvSpPr>
          <p:nvPr>
            <p:ph idx="1"/>
          </p:nvPr>
        </p:nvSpPr>
        <p:spPr/>
        <p:txBody>
          <a:bodyPr>
            <a:normAutofit/>
          </a:bodyPr>
          <a:lstStyle/>
          <a:p>
            <a:r>
              <a:rPr lang="zh-CN" altLang="en-US" smtClean="0"/>
              <a:t>在</a:t>
            </a:r>
            <a:r>
              <a:rPr lang="en-US" altLang="zh-CN" smtClean="0"/>
              <a:t>UNIX</a:t>
            </a:r>
            <a:r>
              <a:rPr lang="zh-CN" altLang="en-US" smtClean="0"/>
              <a:t>平台上可获得一个交互式的</a:t>
            </a:r>
            <a:r>
              <a:rPr lang="en-US" altLang="zh-CN" smtClean="0"/>
              <a:t>shell</a:t>
            </a:r>
          </a:p>
          <a:p>
            <a:r>
              <a:rPr lang="zh-CN" altLang="en-US" smtClean="0"/>
              <a:t>在</a:t>
            </a:r>
            <a:r>
              <a:rPr lang="en-US" altLang="zh-CN" smtClean="0"/>
              <a:t>Windows</a:t>
            </a:r>
            <a:r>
              <a:rPr lang="zh-CN" altLang="en-US" smtClean="0"/>
              <a:t>平台上可上载并执行任何的代码</a:t>
            </a:r>
          </a:p>
          <a:p>
            <a:r>
              <a:rPr lang="zh-CN" altLang="en-US" smtClean="0"/>
              <a:t>溢出漏洞发掘需较高技巧和知识背景</a:t>
            </a:r>
            <a:endParaRPr lang="en-US" altLang="zh-CN" smtClean="0"/>
          </a:p>
          <a:p>
            <a:r>
              <a:rPr lang="zh-CN" altLang="en-US" smtClean="0"/>
              <a:t>一旦有人编写出溢出代码，则用起来非常简单</a:t>
            </a:r>
          </a:p>
          <a:p>
            <a:r>
              <a:rPr lang="zh-CN" altLang="en-US" smtClean="0"/>
              <a:t>与其他的攻击类型相比，缓冲区溢出攻击</a:t>
            </a:r>
          </a:p>
          <a:p>
            <a:pPr lvl="1"/>
            <a:r>
              <a:rPr lang="zh-CN" altLang="en-US" smtClean="0"/>
              <a:t>不需要太多的先决条件</a:t>
            </a:r>
          </a:p>
          <a:p>
            <a:pPr lvl="1"/>
            <a:r>
              <a:rPr lang="zh-CN" altLang="en-US" smtClean="0"/>
              <a:t>杀伤力很强</a:t>
            </a:r>
          </a:p>
          <a:p>
            <a:pPr lvl="1"/>
            <a:r>
              <a:rPr lang="zh-CN" altLang="en-US" smtClean="0"/>
              <a:t>技术性强</a:t>
            </a:r>
          </a:p>
          <a:p>
            <a:r>
              <a:rPr lang="zh-CN" altLang="en-US" smtClean="0"/>
              <a:t>穿透防火墙</a:t>
            </a:r>
            <a:endParaRPr lang="zh-CN" altLang="en-US"/>
          </a:p>
        </p:txBody>
      </p:sp>
      <p:sp>
        <p:nvSpPr>
          <p:cNvPr id="159746" name="Rectangle 2"/>
          <p:cNvSpPr>
            <a:spLocks noGrp="1" noRot="1" noChangeArrowheads="1"/>
          </p:cNvSpPr>
          <p:nvPr>
            <p:ph type="title"/>
          </p:nvPr>
        </p:nvSpPr>
        <p:spPr/>
        <p:txBody>
          <a:bodyPr>
            <a:normAutofit/>
          </a:bodyPr>
          <a:lstStyle/>
          <a:p>
            <a:r>
              <a:rPr lang="zh-CN" altLang="en-US"/>
              <a:t>缓冲区溢出攻击</a:t>
            </a:r>
            <a:r>
              <a:rPr lang="zh-CN" altLang="en-US" smtClean="0"/>
              <a:t>危害性</a:t>
            </a:r>
            <a:endParaRPr lang="zh-CN" altLang="en-US"/>
          </a:p>
        </p:txBody>
      </p:sp>
    </p:spTree>
    <p:extLst>
      <p:ext uri="{BB962C8B-B14F-4D97-AF65-F5344CB8AC3E}">
        <p14:creationId xmlns:p14="http://schemas.microsoft.com/office/powerpoint/2010/main" val="3840355817"/>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idx="1"/>
          </p:nvPr>
        </p:nvSpPr>
        <p:spPr/>
        <p:txBody>
          <a:bodyPr/>
          <a:lstStyle/>
          <a:p>
            <a:r>
              <a:rPr lang="zh-CN" altLang="en-US" smtClean="0"/>
              <a:t>操作系统给每个进程分配独立虚拟地址空间</a:t>
            </a:r>
          </a:p>
          <a:p>
            <a:pPr lvl="1"/>
            <a:r>
              <a:rPr lang="zh-CN" altLang="en-US" smtClean="0"/>
              <a:t>编译后</a:t>
            </a:r>
            <a:r>
              <a:rPr lang="en-US" altLang="zh-CN" smtClean="0"/>
              <a:t>C</a:t>
            </a:r>
            <a:r>
              <a:rPr lang="zh-CN" altLang="en-US" smtClean="0"/>
              <a:t>程序运行时，内存空间：</a:t>
            </a:r>
            <a:endParaRPr lang="en-US" altLang="zh-CN" smtClean="0"/>
          </a:p>
          <a:p>
            <a:pPr lvl="2"/>
            <a:r>
              <a:rPr lang="zh-CN" altLang="en-US" smtClean="0"/>
              <a:t>代码区、数据区和堆栈区。</a:t>
            </a:r>
          </a:p>
        </p:txBody>
      </p:sp>
      <p:sp>
        <p:nvSpPr>
          <p:cNvPr id="123906" name="Rectangle 2"/>
          <p:cNvSpPr>
            <a:spLocks noGrp="1" noRot="1" noChangeArrowheads="1"/>
          </p:cNvSpPr>
          <p:nvPr>
            <p:ph type="title"/>
          </p:nvPr>
        </p:nvSpPr>
        <p:spPr/>
        <p:txBody>
          <a:bodyPr/>
          <a:lstStyle/>
          <a:p>
            <a:r>
              <a:rPr lang="zh-CN" altLang="en-US" smtClean="0"/>
              <a:t>缓冲区溢出攻击的内存模型</a:t>
            </a:r>
            <a:endParaRPr lang="zh-CN" altLang="en-US"/>
          </a:p>
        </p:txBody>
      </p:sp>
      <p:grpSp>
        <p:nvGrpSpPr>
          <p:cNvPr id="2" name="组合 1"/>
          <p:cNvGrpSpPr/>
          <p:nvPr/>
        </p:nvGrpSpPr>
        <p:grpSpPr>
          <a:xfrm>
            <a:off x="827584" y="4070350"/>
            <a:ext cx="3311525" cy="2095500"/>
            <a:chOff x="827584" y="4070350"/>
            <a:chExt cx="3311525" cy="2095500"/>
          </a:xfrm>
        </p:grpSpPr>
        <p:sp>
          <p:nvSpPr>
            <p:cNvPr id="25604" name="Rectangle 4"/>
            <p:cNvSpPr>
              <a:spLocks noChangeArrowheads="1"/>
            </p:cNvSpPr>
            <p:nvPr/>
          </p:nvSpPr>
          <p:spPr bwMode="auto">
            <a:xfrm>
              <a:off x="1907084" y="4222750"/>
              <a:ext cx="2232025" cy="647700"/>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b="1"/>
                <a:t>代码段</a:t>
              </a:r>
            </a:p>
          </p:txBody>
        </p:sp>
        <p:sp>
          <p:nvSpPr>
            <p:cNvPr id="25605" name="Rectangle 5"/>
            <p:cNvSpPr>
              <a:spLocks noChangeArrowheads="1"/>
            </p:cNvSpPr>
            <p:nvPr/>
          </p:nvSpPr>
          <p:spPr bwMode="auto">
            <a:xfrm>
              <a:off x="1907084" y="4870450"/>
              <a:ext cx="2232025" cy="647700"/>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b="1"/>
                <a:t>数据段</a:t>
              </a:r>
            </a:p>
          </p:txBody>
        </p:sp>
        <p:sp>
          <p:nvSpPr>
            <p:cNvPr id="25606" name="Rectangle 6"/>
            <p:cNvSpPr>
              <a:spLocks noChangeArrowheads="1"/>
            </p:cNvSpPr>
            <p:nvPr/>
          </p:nvSpPr>
          <p:spPr bwMode="auto">
            <a:xfrm>
              <a:off x="1907084" y="5518150"/>
              <a:ext cx="2232025" cy="647700"/>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b="1"/>
                <a:t>堆栈段</a:t>
              </a:r>
            </a:p>
          </p:txBody>
        </p:sp>
        <p:sp>
          <p:nvSpPr>
            <p:cNvPr id="25607" name="Text Box 7"/>
            <p:cNvSpPr txBox="1">
              <a:spLocks noChangeArrowheads="1"/>
            </p:cNvSpPr>
            <p:nvPr/>
          </p:nvSpPr>
          <p:spPr bwMode="auto">
            <a:xfrm>
              <a:off x="827584" y="4070350"/>
              <a:ext cx="865187" cy="396875"/>
            </a:xfrm>
            <a:prstGeom prst="rect">
              <a:avLst/>
            </a:prstGeom>
            <a:noFill/>
            <a:ln w="9525">
              <a:noFill/>
              <a:miter lim="800000"/>
              <a:headEnd/>
              <a:tailEnd/>
            </a:ln>
          </p:spPr>
          <p:txBody>
            <a:bodyPr>
              <a:spAutoFit/>
            </a:bodyPr>
            <a:lstStyle/>
            <a:p>
              <a:pPr>
                <a:spcBef>
                  <a:spcPct val="50000"/>
                </a:spcBef>
              </a:pPr>
              <a:r>
                <a:rPr lang="en-US" altLang="zh-CN" sz="2000" b="1"/>
                <a:t>CS</a:t>
              </a:r>
              <a:r>
                <a:rPr lang="en-US" altLang="zh-CN" sz="2000" b="1">
                  <a:sym typeface="Wingdings" pitchFamily="2" charset="2"/>
                </a:rPr>
                <a:t></a:t>
              </a:r>
              <a:endParaRPr lang="en-US" altLang="zh-CN" sz="2000" b="1"/>
            </a:p>
          </p:txBody>
        </p:sp>
        <p:sp>
          <p:nvSpPr>
            <p:cNvPr id="25608" name="Text Box 8"/>
            <p:cNvSpPr txBox="1">
              <a:spLocks noChangeArrowheads="1"/>
            </p:cNvSpPr>
            <p:nvPr/>
          </p:nvSpPr>
          <p:spPr bwMode="auto">
            <a:xfrm>
              <a:off x="827584" y="4718050"/>
              <a:ext cx="865187" cy="396875"/>
            </a:xfrm>
            <a:prstGeom prst="rect">
              <a:avLst/>
            </a:prstGeom>
            <a:noFill/>
            <a:ln w="9525">
              <a:noFill/>
              <a:miter lim="800000"/>
              <a:headEnd/>
              <a:tailEnd/>
            </a:ln>
          </p:spPr>
          <p:txBody>
            <a:bodyPr>
              <a:spAutoFit/>
            </a:bodyPr>
            <a:lstStyle/>
            <a:p>
              <a:pPr>
                <a:spcBef>
                  <a:spcPct val="50000"/>
                </a:spcBef>
              </a:pPr>
              <a:r>
                <a:rPr lang="en-US" altLang="zh-CN" sz="2000" b="1"/>
                <a:t>DS</a:t>
              </a:r>
              <a:r>
                <a:rPr lang="en-US" altLang="zh-CN" sz="2000" b="1">
                  <a:sym typeface="Wingdings" pitchFamily="2" charset="2"/>
                </a:rPr>
                <a:t></a:t>
              </a:r>
              <a:endParaRPr lang="en-US" altLang="zh-CN" sz="2000" b="1"/>
            </a:p>
          </p:txBody>
        </p:sp>
        <p:sp>
          <p:nvSpPr>
            <p:cNvPr id="25609" name="Text Box 9"/>
            <p:cNvSpPr txBox="1">
              <a:spLocks noChangeArrowheads="1"/>
            </p:cNvSpPr>
            <p:nvPr/>
          </p:nvSpPr>
          <p:spPr bwMode="auto">
            <a:xfrm>
              <a:off x="827584" y="5373688"/>
              <a:ext cx="865187" cy="396875"/>
            </a:xfrm>
            <a:prstGeom prst="rect">
              <a:avLst/>
            </a:prstGeom>
            <a:noFill/>
            <a:ln w="9525">
              <a:noFill/>
              <a:miter lim="800000"/>
              <a:headEnd/>
              <a:tailEnd/>
            </a:ln>
          </p:spPr>
          <p:txBody>
            <a:bodyPr>
              <a:spAutoFit/>
            </a:bodyPr>
            <a:lstStyle/>
            <a:p>
              <a:pPr>
                <a:spcBef>
                  <a:spcPct val="50000"/>
                </a:spcBef>
              </a:pPr>
              <a:r>
                <a:rPr lang="en-US" altLang="zh-CN" sz="2000" b="1"/>
                <a:t>SS</a:t>
              </a:r>
              <a:r>
                <a:rPr lang="en-US" altLang="zh-CN" sz="2000" b="1">
                  <a:sym typeface="Wingdings" pitchFamily="2" charset="2"/>
                </a:rPr>
                <a:t></a:t>
              </a:r>
              <a:endParaRPr lang="en-US" altLang="zh-CN" sz="2000" b="1"/>
            </a:p>
          </p:txBody>
        </p:sp>
      </p:grpSp>
      <p:sp>
        <p:nvSpPr>
          <p:cNvPr id="3" name="TextBox 2"/>
          <p:cNvSpPr txBox="1"/>
          <p:nvPr/>
        </p:nvSpPr>
        <p:spPr>
          <a:xfrm>
            <a:off x="4572000" y="3861048"/>
            <a:ext cx="4248472" cy="26407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eaLnBrk="1" hangingPunct="1">
              <a:spcBef>
                <a:spcPct val="30000"/>
              </a:spcBef>
            </a:pPr>
            <a:r>
              <a:rPr lang="en-US" altLang="zh-CN" smtClean="0"/>
              <a:t>CS</a:t>
            </a:r>
            <a:r>
              <a:rPr lang="zh-CN" altLang="en-US" smtClean="0"/>
              <a:t>：程序机器码</a:t>
            </a:r>
            <a:r>
              <a:rPr lang="zh-CN" altLang="en-US"/>
              <a:t>和只读数据</a:t>
            </a:r>
            <a:r>
              <a:rPr lang="zh-CN" altLang="en-US" smtClean="0"/>
              <a:t>。</a:t>
            </a:r>
            <a:endParaRPr lang="en-US" altLang="zh-CN" smtClean="0"/>
          </a:p>
          <a:p>
            <a:pPr eaLnBrk="1" hangingPunct="1">
              <a:spcBef>
                <a:spcPct val="30000"/>
              </a:spcBef>
            </a:pPr>
            <a:r>
              <a:rPr lang="en-US" altLang="zh-CN" smtClean="0"/>
              <a:t>DS</a:t>
            </a:r>
            <a:r>
              <a:rPr lang="zh-CN" altLang="en-US" smtClean="0"/>
              <a:t>：程序静态</a:t>
            </a:r>
            <a:r>
              <a:rPr lang="zh-CN" altLang="en-US"/>
              <a:t>数据</a:t>
            </a:r>
            <a:r>
              <a:rPr lang="zh-CN" altLang="en-US" smtClean="0"/>
              <a:t>。</a:t>
            </a:r>
            <a:endParaRPr lang="en-US" altLang="zh-CN" smtClean="0"/>
          </a:p>
          <a:p>
            <a:pPr eaLnBrk="1" hangingPunct="1">
              <a:spcBef>
                <a:spcPct val="30000"/>
              </a:spcBef>
            </a:pPr>
            <a:r>
              <a:rPr lang="en-US" altLang="zh-CN"/>
              <a:t>SS</a:t>
            </a:r>
            <a:r>
              <a:rPr lang="zh-CN" altLang="en-US"/>
              <a:t>：</a:t>
            </a:r>
            <a:r>
              <a:rPr lang="zh-CN" altLang="en-US" smtClean="0"/>
              <a:t>动态数据。</a:t>
            </a:r>
            <a:endParaRPr lang="zh-CN" altLang="en-US"/>
          </a:p>
          <a:p>
            <a:pPr eaLnBrk="1" hangingPunct="1">
              <a:spcBef>
                <a:spcPct val="30000"/>
              </a:spcBef>
            </a:pPr>
            <a:r>
              <a:rPr lang="zh-CN" altLang="en-US" smtClean="0"/>
              <a:t>堆</a:t>
            </a:r>
            <a:r>
              <a:rPr lang="zh-CN" altLang="en-US"/>
              <a:t>和堆栈都可以被利用来进行溢出</a:t>
            </a:r>
          </a:p>
          <a:p>
            <a:endParaRPr lang="zh-CN" altLang="en-US"/>
          </a:p>
        </p:txBody>
      </p:sp>
    </p:spTree>
    <p:extLst>
      <p:ext uri="{BB962C8B-B14F-4D97-AF65-F5344CB8AC3E}">
        <p14:creationId xmlns:p14="http://schemas.microsoft.com/office/powerpoint/2010/main" val="3498785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7"/>
          <p:cNvSpPr>
            <a:spLocks noGrp="1" noChangeArrowheads="1"/>
          </p:cNvSpPr>
          <p:nvPr>
            <p:ph idx="1"/>
          </p:nvPr>
        </p:nvSpPr>
        <p:spPr/>
        <p:txBody>
          <a:bodyPr/>
          <a:lstStyle/>
          <a:p>
            <a:pPr eaLnBrk="1" hangingPunct="1"/>
            <a:r>
              <a:rPr lang="zh-CN" altLang="en-US" smtClean="0"/>
              <a:t>从威胁的来源看可分为</a:t>
            </a:r>
            <a:endParaRPr lang="en-US" altLang="zh-CN" smtClean="0"/>
          </a:p>
          <a:p>
            <a:pPr lvl="1" eaLnBrk="1" hangingPunct="1"/>
            <a:r>
              <a:rPr lang="zh-CN" altLang="en-US" smtClean="0"/>
              <a:t>内部威胁和外部威胁 。</a:t>
            </a:r>
            <a:endParaRPr lang="en-US" altLang="zh-CN" smtClean="0"/>
          </a:p>
          <a:p>
            <a:pPr lvl="1" eaLnBrk="1" hangingPunct="1"/>
            <a:r>
              <a:rPr lang="zh-CN" altLang="en-US" smtClean="0"/>
              <a:t>自然和人为两类。</a:t>
            </a:r>
          </a:p>
          <a:p>
            <a:pPr eaLnBrk="1" hangingPunct="1"/>
            <a:r>
              <a:rPr lang="zh-CN" altLang="en-US" smtClean="0"/>
              <a:t>从攻击者的行为上看可以分成</a:t>
            </a:r>
            <a:endParaRPr lang="en-US" altLang="zh-CN" smtClean="0"/>
          </a:p>
          <a:p>
            <a:pPr lvl="1" eaLnBrk="1" hangingPunct="1"/>
            <a:r>
              <a:rPr lang="zh-CN" altLang="en-US" smtClean="0"/>
              <a:t>主动威胁和被动威胁</a:t>
            </a:r>
          </a:p>
          <a:p>
            <a:pPr eaLnBrk="1" hangingPunct="1"/>
            <a:r>
              <a:rPr lang="zh-CN" altLang="en-US" smtClean="0"/>
              <a:t>从威胁的动机上看分为</a:t>
            </a:r>
            <a:endParaRPr lang="en-US" altLang="zh-CN" smtClean="0"/>
          </a:p>
          <a:p>
            <a:pPr lvl="1" eaLnBrk="1" hangingPunct="1"/>
            <a:r>
              <a:rPr lang="zh-CN" altLang="en-US" smtClean="0"/>
              <a:t>偶发性威胁与故意性威胁</a:t>
            </a:r>
          </a:p>
          <a:p>
            <a:pPr lvl="2" eaLnBrk="1" hangingPunct="1">
              <a:lnSpc>
                <a:spcPct val="80000"/>
              </a:lnSpc>
            </a:pPr>
            <a:endParaRPr lang="zh-CN" altLang="en-US" sz="2800" smtClean="0"/>
          </a:p>
        </p:txBody>
      </p:sp>
      <p:sp>
        <p:nvSpPr>
          <p:cNvPr id="43011" name="Rectangle 1026"/>
          <p:cNvSpPr>
            <a:spLocks noGrp="1" noChangeArrowheads="1"/>
          </p:cNvSpPr>
          <p:nvPr>
            <p:ph type="title"/>
          </p:nvPr>
        </p:nvSpPr>
        <p:spPr/>
        <p:txBody>
          <a:bodyPr/>
          <a:lstStyle/>
          <a:p>
            <a:pPr eaLnBrk="1" fontAlgn="auto" hangingPunct="1">
              <a:spcAft>
                <a:spcPts val="0"/>
              </a:spcAft>
              <a:defRPr/>
            </a:pPr>
            <a:r>
              <a:rPr lang="zh-CN" altLang="en-US" smtClean="0"/>
              <a:t>安全威胁分类 </a:t>
            </a:r>
          </a:p>
        </p:txBody>
      </p:sp>
    </p:spTree>
    <p:extLst>
      <p:ext uri="{BB962C8B-B14F-4D97-AF65-F5344CB8AC3E}">
        <p14:creationId xmlns:p14="http://schemas.microsoft.com/office/powerpoint/2010/main" val="1903011638"/>
      </p:ext>
    </p:extLst>
  </p:cSld>
  <p:clrMapOvr>
    <a:masterClrMapping/>
  </p:clrMapOvr>
  <p:transition spd="slow">
    <p:pull/>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lnSpcReduction="10000"/>
          </a:bodyPr>
          <a:lstStyle/>
          <a:p>
            <a:r>
              <a:rPr lang="en-US" altLang="zh-CN" smtClean="0"/>
              <a:t>PC(EIP</a:t>
            </a:r>
            <a:r>
              <a:rPr lang="zh-CN" altLang="en-US" smtClean="0"/>
              <a:t>寄存器</a:t>
            </a:r>
            <a:r>
              <a:rPr lang="en-US" altLang="zh-CN" smtClean="0"/>
              <a:t>)</a:t>
            </a:r>
            <a:r>
              <a:rPr lang="zh-CN" altLang="en-US" smtClean="0"/>
              <a:t>指针指引程序执行，执行一条代码后</a:t>
            </a:r>
            <a:r>
              <a:rPr lang="en-US" altLang="zh-CN" smtClean="0"/>
              <a:t>+1</a:t>
            </a:r>
            <a:r>
              <a:rPr lang="zh-CN" altLang="en-US" smtClean="0"/>
              <a:t>执行下一条代码。</a:t>
            </a:r>
            <a:endParaRPr lang="en-US" altLang="zh-CN" smtClean="0"/>
          </a:p>
          <a:p>
            <a:r>
              <a:rPr lang="zh-CN" altLang="en-US" smtClean="0"/>
              <a:t>函数调用时</a:t>
            </a:r>
            <a:r>
              <a:rPr lang="en-US" altLang="zh-CN" smtClean="0"/>
              <a:t>PC</a:t>
            </a:r>
            <a:r>
              <a:rPr lang="zh-CN" altLang="en-US" smtClean="0"/>
              <a:t>跳转进入函数代码执行，函数返回后返回主调函数继续执行</a:t>
            </a:r>
            <a:endParaRPr lang="en-US" altLang="zh-CN" smtClean="0"/>
          </a:p>
          <a:p>
            <a:r>
              <a:rPr lang="zh-CN" altLang="en-US" smtClean="0"/>
              <a:t>需要记录程序中一系列函数返回地址</a:t>
            </a:r>
            <a:endParaRPr lang="en-US" altLang="zh-CN" smtClean="0"/>
          </a:p>
          <a:p>
            <a:r>
              <a:rPr lang="zh-CN" altLang="en-US" smtClean="0"/>
              <a:t>顺序</a:t>
            </a:r>
            <a:endParaRPr lang="en-US" altLang="zh-CN" smtClean="0"/>
          </a:p>
          <a:p>
            <a:pPr lvl="1"/>
            <a:r>
              <a:rPr lang="zh-CN" altLang="en-US" smtClean="0"/>
              <a:t>调用（记录）</a:t>
            </a:r>
            <a:r>
              <a:rPr lang="en-US" altLang="zh-CN" smtClean="0"/>
              <a:t>a</a:t>
            </a:r>
            <a:r>
              <a:rPr lang="zh-CN" altLang="en-US" smtClean="0"/>
              <a:t>，</a:t>
            </a:r>
            <a:r>
              <a:rPr lang="en-US" altLang="zh-CN" smtClean="0"/>
              <a:t>b</a:t>
            </a:r>
          </a:p>
          <a:p>
            <a:pPr lvl="1"/>
            <a:r>
              <a:rPr lang="zh-CN" altLang="en-US" smtClean="0"/>
              <a:t>返回（使用）</a:t>
            </a:r>
            <a:r>
              <a:rPr lang="en-US" altLang="zh-CN" smtClean="0"/>
              <a:t>b</a:t>
            </a:r>
            <a:r>
              <a:rPr lang="zh-CN" altLang="en-US" smtClean="0"/>
              <a:t>，</a:t>
            </a:r>
            <a:r>
              <a:rPr lang="en-US" altLang="zh-CN" smtClean="0"/>
              <a:t>a</a:t>
            </a:r>
          </a:p>
          <a:p>
            <a:r>
              <a:rPr lang="zh-CN" altLang="en-US" smtClean="0"/>
              <a:t>与堆栈</a:t>
            </a:r>
            <a:r>
              <a:rPr lang="en-US" altLang="zh-CN" smtClean="0"/>
              <a:t>filo</a:t>
            </a:r>
            <a:r>
              <a:rPr lang="zh-CN" altLang="en-US" smtClean="0"/>
              <a:t>吻合</a:t>
            </a:r>
            <a:endParaRPr lang="en-US" altLang="zh-CN" smtClean="0"/>
          </a:p>
          <a:p>
            <a:pPr lvl="1"/>
            <a:r>
              <a:rPr lang="zh-CN" altLang="en-US" smtClean="0"/>
              <a:t>调用时记录，压栈</a:t>
            </a:r>
            <a:endParaRPr lang="en-US" altLang="zh-CN" smtClean="0"/>
          </a:p>
          <a:p>
            <a:pPr lvl="1"/>
            <a:r>
              <a:rPr lang="zh-CN" altLang="en-US" smtClean="0"/>
              <a:t>返回时使用，弹栈</a:t>
            </a:r>
            <a:endParaRPr lang="zh-CN" altLang="en-US"/>
          </a:p>
        </p:txBody>
      </p:sp>
      <p:sp>
        <p:nvSpPr>
          <p:cNvPr id="145410" name="Rectangle 2"/>
          <p:cNvSpPr>
            <a:spLocks noGrp="1" noRot="1" noChangeArrowheads="1"/>
          </p:cNvSpPr>
          <p:nvPr>
            <p:ph type="title"/>
          </p:nvPr>
        </p:nvSpPr>
        <p:spPr/>
        <p:txBody>
          <a:bodyPr/>
          <a:lstStyle/>
          <a:p>
            <a:r>
              <a:rPr lang="zh-CN" altLang="en-US" smtClean="0"/>
              <a:t>函数调用时堆栈状况</a:t>
            </a:r>
            <a:endParaRPr lang="zh-CN" altLang="en-US"/>
          </a:p>
        </p:txBody>
      </p:sp>
      <p:sp>
        <p:nvSpPr>
          <p:cNvPr id="2" name="灯片编号占位符 1"/>
          <p:cNvSpPr>
            <a:spLocks noGrp="1"/>
          </p:cNvSpPr>
          <p:nvPr>
            <p:ph type="sldNum" sz="quarter" idx="4294967295"/>
          </p:nvPr>
        </p:nvSpPr>
        <p:spPr/>
        <p:txBody>
          <a:bodyPr/>
          <a:lstStyle/>
          <a:p>
            <a:fld id="{FB72DFFF-1124-4A97-ACB2-F30B7C034DC1}" type="slidenum">
              <a:rPr lang="zh-CN" altLang="en-US" smtClean="0"/>
              <a:pPr/>
              <a:t>70</a:t>
            </a:fld>
            <a:endParaRPr lang="en-US" altLang="zh-CN" dirty="0"/>
          </a:p>
        </p:txBody>
      </p:sp>
      <p:pic>
        <p:nvPicPr>
          <p:cNvPr id="747522" name="Picture 2" descr="http://www.hztarena.org/Upfiles/Article/20133149484656.jpg"/>
          <p:cNvPicPr>
            <a:picLocks noChangeAspect="1" noChangeArrowheads="1"/>
          </p:cNvPicPr>
          <p:nvPr/>
        </p:nvPicPr>
        <p:blipFill>
          <a:blip r:embed="rId3" cstate="print"/>
          <a:srcRect/>
          <a:stretch>
            <a:fillRect/>
          </a:stretch>
        </p:blipFill>
        <p:spPr bwMode="auto">
          <a:xfrm>
            <a:off x="4423389" y="3789040"/>
            <a:ext cx="4613107" cy="3000396"/>
          </a:xfrm>
          <a:prstGeom prst="rect">
            <a:avLst/>
          </a:prstGeom>
          <a:noFill/>
        </p:spPr>
      </p:pic>
    </p:spTree>
    <p:extLst>
      <p:ext uri="{BB962C8B-B14F-4D97-AF65-F5344CB8AC3E}">
        <p14:creationId xmlns:p14="http://schemas.microsoft.com/office/powerpoint/2010/main" val="402808434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268760"/>
            <a:ext cx="8229600" cy="5352132"/>
          </a:xfrm>
        </p:spPr>
        <p:txBody>
          <a:bodyPr>
            <a:normAutofit/>
          </a:bodyPr>
          <a:lstStyle/>
          <a:p>
            <a:r>
              <a:rPr lang="zh-CN" altLang="en-US" dirty="0" smtClean="0"/>
              <a:t>使用堆栈记录函数返回地址及函数</a:t>
            </a:r>
            <a:r>
              <a:rPr lang="zh-CN" altLang="en-US" smtClean="0"/>
              <a:t>执行环境</a:t>
            </a:r>
            <a:r>
              <a:rPr lang="en-US" altLang="zh-CN" smtClean="0"/>
              <a:t>——</a:t>
            </a:r>
            <a:r>
              <a:rPr lang="zh-CN" altLang="en-US"/>
              <a:t>函数过程活动记录</a:t>
            </a:r>
            <a:endParaRPr lang="en-US" altLang="zh-CN"/>
          </a:p>
          <a:p>
            <a:r>
              <a:rPr lang="zh-CN" altLang="en-US"/>
              <a:t>栈</a:t>
            </a:r>
            <a:r>
              <a:rPr lang="zh-CN" altLang="en-US" smtClean="0"/>
              <a:t>帧：参数、返回</a:t>
            </a:r>
            <a:r>
              <a:rPr lang="zh-CN" altLang="en-US"/>
              <a:t>地址</a:t>
            </a:r>
            <a:r>
              <a:rPr lang="zh-CN" altLang="en-US" smtClean="0"/>
              <a:t>、局部变量</a:t>
            </a:r>
            <a:endParaRPr lang="zh-CN" altLang="en-US" dirty="0"/>
          </a:p>
          <a:p>
            <a:pPr lvl="1"/>
            <a:r>
              <a:rPr lang="zh-CN" altLang="en-US" smtClean="0"/>
              <a:t>每次函数调用产生</a:t>
            </a:r>
            <a:r>
              <a:rPr lang="zh-CN" altLang="en-US" dirty="0" smtClean="0"/>
              <a:t>对应</a:t>
            </a:r>
            <a:r>
              <a:rPr lang="zh-CN" altLang="en-US" smtClean="0"/>
              <a:t>栈帧</a:t>
            </a:r>
            <a:endParaRPr lang="en-US" altLang="zh-CN" dirty="0" smtClean="0"/>
          </a:p>
        </p:txBody>
      </p:sp>
      <p:sp>
        <p:nvSpPr>
          <p:cNvPr id="145410" name="Rectangle 2"/>
          <p:cNvSpPr>
            <a:spLocks noGrp="1" noRot="1" noChangeArrowheads="1"/>
          </p:cNvSpPr>
          <p:nvPr>
            <p:ph type="title"/>
          </p:nvPr>
        </p:nvSpPr>
        <p:spPr/>
        <p:txBody>
          <a:bodyPr/>
          <a:lstStyle/>
          <a:p>
            <a:r>
              <a:rPr lang="zh-CN" altLang="en-US" smtClean="0"/>
              <a:t>函数调用时堆栈状况</a:t>
            </a:r>
            <a:endParaRPr lang="zh-CN" altLang="en-US"/>
          </a:p>
        </p:txBody>
      </p:sp>
      <p:grpSp>
        <p:nvGrpSpPr>
          <p:cNvPr id="2" name="Group 3"/>
          <p:cNvGrpSpPr>
            <a:grpSpLocks/>
          </p:cNvGrpSpPr>
          <p:nvPr/>
        </p:nvGrpSpPr>
        <p:grpSpPr bwMode="auto">
          <a:xfrm>
            <a:off x="5023865" y="3284984"/>
            <a:ext cx="4084639" cy="3121025"/>
            <a:chOff x="1688" y="1253"/>
            <a:chExt cx="2573" cy="1966"/>
          </a:xfrm>
        </p:grpSpPr>
        <p:sp>
          <p:nvSpPr>
            <p:cNvPr id="36868" name="Rectangle 4"/>
            <p:cNvSpPr>
              <a:spLocks noChangeArrowheads="1"/>
            </p:cNvSpPr>
            <p:nvPr/>
          </p:nvSpPr>
          <p:spPr bwMode="auto">
            <a:xfrm>
              <a:off x="2244" y="1570"/>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局部变量</a:t>
              </a:r>
            </a:p>
          </p:txBody>
        </p:sp>
        <p:sp>
          <p:nvSpPr>
            <p:cNvPr id="36869" name="Rectangle 5"/>
            <p:cNvSpPr>
              <a:spLocks noChangeArrowheads="1"/>
            </p:cNvSpPr>
            <p:nvPr/>
          </p:nvSpPr>
          <p:spPr bwMode="auto">
            <a:xfrm>
              <a:off x="2244" y="1888"/>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dirty="0"/>
                <a:t>堆栈基址</a:t>
              </a:r>
            </a:p>
          </p:txBody>
        </p:sp>
        <p:sp>
          <p:nvSpPr>
            <p:cNvPr id="36870" name="Rectangle 6"/>
            <p:cNvSpPr>
              <a:spLocks noChangeArrowheads="1"/>
            </p:cNvSpPr>
            <p:nvPr/>
          </p:nvSpPr>
          <p:spPr bwMode="auto">
            <a:xfrm>
              <a:off x="2244" y="2205"/>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函数返回地址</a:t>
              </a:r>
            </a:p>
          </p:txBody>
        </p:sp>
        <p:sp>
          <p:nvSpPr>
            <p:cNvPr id="36871" name="Rectangle 7"/>
            <p:cNvSpPr>
              <a:spLocks noChangeArrowheads="1"/>
            </p:cNvSpPr>
            <p:nvPr/>
          </p:nvSpPr>
          <p:spPr bwMode="auto">
            <a:xfrm>
              <a:off x="2244" y="2523"/>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函数参数</a:t>
              </a:r>
            </a:p>
          </p:txBody>
        </p:sp>
        <p:sp>
          <p:nvSpPr>
            <p:cNvPr id="36872" name="Text Box 8"/>
            <p:cNvSpPr txBox="1">
              <a:spLocks noChangeArrowheads="1"/>
            </p:cNvSpPr>
            <p:nvPr/>
          </p:nvSpPr>
          <p:spPr bwMode="auto">
            <a:xfrm>
              <a:off x="3470" y="1570"/>
              <a:ext cx="764" cy="291"/>
            </a:xfrm>
            <a:prstGeom prst="rect">
              <a:avLst/>
            </a:prstGeom>
            <a:noFill/>
            <a:ln w="9525">
              <a:noFill/>
              <a:miter lim="800000"/>
              <a:headEnd/>
              <a:tailEnd/>
            </a:ln>
          </p:spPr>
          <p:txBody>
            <a:bodyPr wrap="square">
              <a:spAutoFit/>
            </a:bodyPr>
            <a:lstStyle/>
            <a:p>
              <a:pPr>
                <a:spcBef>
                  <a:spcPct val="50000"/>
                </a:spcBef>
              </a:pPr>
              <a:r>
                <a:rPr lang="en-US" altLang="zh-CN">
                  <a:sym typeface="Wingdings" pitchFamily="2" charset="2"/>
                </a:rPr>
                <a:t></a:t>
              </a:r>
              <a:r>
                <a:rPr lang="zh-CN" altLang="en-US"/>
                <a:t>栈顶</a:t>
              </a:r>
            </a:p>
          </p:txBody>
        </p:sp>
        <p:sp>
          <p:nvSpPr>
            <p:cNvPr id="36873" name="Text Box 9"/>
            <p:cNvSpPr txBox="1">
              <a:spLocks noChangeArrowheads="1"/>
            </p:cNvSpPr>
            <p:nvPr/>
          </p:nvSpPr>
          <p:spPr bwMode="auto">
            <a:xfrm>
              <a:off x="3470" y="2822"/>
              <a:ext cx="791" cy="288"/>
            </a:xfrm>
            <a:prstGeom prst="rect">
              <a:avLst/>
            </a:prstGeom>
            <a:noFill/>
            <a:ln w="9525">
              <a:noFill/>
              <a:miter lim="800000"/>
              <a:headEnd/>
              <a:tailEnd/>
            </a:ln>
          </p:spPr>
          <p:txBody>
            <a:bodyPr wrap="square">
              <a:spAutoFit/>
            </a:bodyPr>
            <a:lstStyle/>
            <a:p>
              <a:pPr>
                <a:spcBef>
                  <a:spcPct val="50000"/>
                </a:spcBef>
              </a:pPr>
              <a:r>
                <a:rPr lang="en-US" altLang="zh-CN">
                  <a:sym typeface="Wingdings" pitchFamily="2" charset="2"/>
                </a:rPr>
                <a:t></a:t>
              </a:r>
              <a:r>
                <a:rPr lang="zh-CN" altLang="en-US"/>
                <a:t>栈底</a:t>
              </a:r>
            </a:p>
          </p:txBody>
        </p:sp>
        <p:sp>
          <p:nvSpPr>
            <p:cNvPr id="36874" name="Text Box 10"/>
            <p:cNvSpPr txBox="1">
              <a:spLocks noChangeArrowheads="1"/>
            </p:cNvSpPr>
            <p:nvPr/>
          </p:nvSpPr>
          <p:spPr bwMode="auto">
            <a:xfrm>
              <a:off x="1688" y="1570"/>
              <a:ext cx="502" cy="288"/>
            </a:xfrm>
            <a:prstGeom prst="rect">
              <a:avLst/>
            </a:prstGeom>
            <a:noFill/>
            <a:ln w="9525">
              <a:noFill/>
              <a:miter lim="800000"/>
              <a:headEnd/>
              <a:tailEnd/>
            </a:ln>
          </p:spPr>
          <p:txBody>
            <a:bodyPr wrap="square">
              <a:spAutoFit/>
            </a:bodyPr>
            <a:lstStyle/>
            <a:p>
              <a:pPr>
                <a:spcBef>
                  <a:spcPct val="50000"/>
                </a:spcBef>
              </a:pPr>
              <a:r>
                <a:rPr lang="zh-CN" altLang="en-US" smtClean="0"/>
                <a:t>低端</a:t>
              </a:r>
              <a:endParaRPr lang="zh-CN" altLang="en-US"/>
            </a:p>
          </p:txBody>
        </p:sp>
        <p:sp>
          <p:nvSpPr>
            <p:cNvPr id="36875" name="Text Box 11"/>
            <p:cNvSpPr txBox="1">
              <a:spLocks noChangeArrowheads="1"/>
            </p:cNvSpPr>
            <p:nvPr/>
          </p:nvSpPr>
          <p:spPr bwMode="auto">
            <a:xfrm>
              <a:off x="1689" y="2523"/>
              <a:ext cx="502" cy="288"/>
            </a:xfrm>
            <a:prstGeom prst="rect">
              <a:avLst/>
            </a:prstGeom>
            <a:noFill/>
            <a:ln w="9525">
              <a:noFill/>
              <a:miter lim="800000"/>
              <a:headEnd/>
              <a:tailEnd/>
            </a:ln>
          </p:spPr>
          <p:txBody>
            <a:bodyPr wrap="square">
              <a:spAutoFit/>
            </a:bodyPr>
            <a:lstStyle/>
            <a:p>
              <a:pPr>
                <a:spcBef>
                  <a:spcPct val="50000"/>
                </a:spcBef>
              </a:pPr>
              <a:r>
                <a:rPr lang="zh-CN" altLang="en-US" smtClean="0"/>
                <a:t>高端</a:t>
              </a:r>
              <a:endParaRPr lang="zh-CN" altLang="en-US"/>
            </a:p>
          </p:txBody>
        </p:sp>
        <p:sp>
          <p:nvSpPr>
            <p:cNvPr id="36876" name="Line 12"/>
            <p:cNvSpPr>
              <a:spLocks noChangeShapeType="1"/>
            </p:cNvSpPr>
            <p:nvPr/>
          </p:nvSpPr>
          <p:spPr bwMode="auto">
            <a:xfrm>
              <a:off x="2245" y="1253"/>
              <a:ext cx="0" cy="1905"/>
            </a:xfrm>
            <a:prstGeom prst="line">
              <a:avLst/>
            </a:prstGeom>
            <a:noFill/>
            <a:ln w="9525">
              <a:solidFill>
                <a:schemeClr val="tx1"/>
              </a:solidFill>
              <a:round/>
              <a:headEnd/>
              <a:tailEnd/>
            </a:ln>
          </p:spPr>
          <p:txBody>
            <a:bodyPr/>
            <a:lstStyle/>
            <a:p>
              <a:endParaRPr lang="zh-CN" altLang="en-US"/>
            </a:p>
          </p:txBody>
        </p:sp>
        <p:sp>
          <p:nvSpPr>
            <p:cNvPr id="36877" name="Line 13"/>
            <p:cNvSpPr>
              <a:spLocks noChangeShapeType="1"/>
            </p:cNvSpPr>
            <p:nvPr/>
          </p:nvSpPr>
          <p:spPr bwMode="auto">
            <a:xfrm>
              <a:off x="3379" y="1253"/>
              <a:ext cx="0" cy="1905"/>
            </a:xfrm>
            <a:prstGeom prst="line">
              <a:avLst/>
            </a:prstGeom>
            <a:noFill/>
            <a:ln w="9525">
              <a:solidFill>
                <a:schemeClr val="tx1"/>
              </a:solidFill>
              <a:round/>
              <a:headEnd/>
              <a:tailEnd/>
            </a:ln>
          </p:spPr>
          <p:txBody>
            <a:bodyPr/>
            <a:lstStyle/>
            <a:p>
              <a:endParaRPr lang="zh-CN" altLang="en-US"/>
            </a:p>
          </p:txBody>
        </p:sp>
        <p:sp>
          <p:nvSpPr>
            <p:cNvPr id="36878" name="Text Box 14"/>
            <p:cNvSpPr txBox="1">
              <a:spLocks noChangeArrowheads="1"/>
            </p:cNvSpPr>
            <p:nvPr/>
          </p:nvSpPr>
          <p:spPr bwMode="auto">
            <a:xfrm>
              <a:off x="2245" y="2931"/>
              <a:ext cx="1134" cy="288"/>
            </a:xfrm>
            <a:prstGeom prst="rect">
              <a:avLst/>
            </a:prstGeom>
            <a:noFill/>
            <a:ln w="9525">
              <a:noFill/>
              <a:miter lim="800000"/>
              <a:headEnd/>
              <a:tailEnd/>
            </a:ln>
          </p:spPr>
          <p:txBody>
            <a:bodyPr>
              <a:spAutoFit/>
            </a:bodyPr>
            <a:lstStyle/>
            <a:p>
              <a:pPr algn="ctr">
                <a:spcBef>
                  <a:spcPct val="50000"/>
                </a:spcBef>
              </a:pPr>
              <a:r>
                <a:rPr lang="en-US" altLang="zh-CN" b="1"/>
                <a:t>……</a:t>
              </a:r>
            </a:p>
          </p:txBody>
        </p:sp>
        <p:sp>
          <p:nvSpPr>
            <p:cNvPr id="36879" name="Text Box 15"/>
            <p:cNvSpPr txBox="1">
              <a:spLocks noChangeArrowheads="1"/>
            </p:cNvSpPr>
            <p:nvPr/>
          </p:nvSpPr>
          <p:spPr bwMode="auto">
            <a:xfrm>
              <a:off x="2245" y="1253"/>
              <a:ext cx="1134" cy="288"/>
            </a:xfrm>
            <a:prstGeom prst="rect">
              <a:avLst/>
            </a:prstGeom>
            <a:noFill/>
            <a:ln w="9525">
              <a:noFill/>
              <a:miter lim="800000"/>
              <a:headEnd/>
              <a:tailEnd/>
            </a:ln>
          </p:spPr>
          <p:txBody>
            <a:bodyPr>
              <a:spAutoFit/>
            </a:bodyPr>
            <a:lstStyle/>
            <a:p>
              <a:pPr algn="ctr">
                <a:spcBef>
                  <a:spcPct val="50000"/>
                </a:spcBef>
              </a:pPr>
              <a:r>
                <a:rPr lang="en-US" altLang="zh-CN" b="1"/>
                <a:t>……</a:t>
              </a:r>
            </a:p>
          </p:txBody>
        </p:sp>
        <p:sp>
          <p:nvSpPr>
            <p:cNvPr id="36880" name="Line 16"/>
            <p:cNvSpPr>
              <a:spLocks noChangeShapeType="1"/>
            </p:cNvSpPr>
            <p:nvPr/>
          </p:nvSpPr>
          <p:spPr bwMode="auto">
            <a:xfrm>
              <a:off x="2011" y="1842"/>
              <a:ext cx="0" cy="681"/>
            </a:xfrm>
            <a:prstGeom prst="line">
              <a:avLst/>
            </a:prstGeom>
            <a:noFill/>
            <a:ln w="57150">
              <a:solidFill>
                <a:schemeClr val="tx1"/>
              </a:solidFill>
              <a:round/>
              <a:headEnd/>
              <a:tailEnd type="triangle" w="med" len="med"/>
            </a:ln>
          </p:spPr>
          <p:txBody>
            <a:bodyPr/>
            <a:lstStyle/>
            <a:p>
              <a:endParaRPr lang="zh-CN" altLang="en-US"/>
            </a:p>
          </p:txBody>
        </p:sp>
        <p:sp>
          <p:nvSpPr>
            <p:cNvPr id="36881" name="Line 17"/>
            <p:cNvSpPr>
              <a:spLocks noChangeShapeType="1"/>
            </p:cNvSpPr>
            <p:nvPr/>
          </p:nvSpPr>
          <p:spPr bwMode="auto">
            <a:xfrm flipV="1">
              <a:off x="3878" y="2114"/>
              <a:ext cx="0" cy="590"/>
            </a:xfrm>
            <a:prstGeom prst="line">
              <a:avLst/>
            </a:prstGeom>
            <a:noFill/>
            <a:ln w="57150">
              <a:solidFill>
                <a:schemeClr val="tx1"/>
              </a:solidFill>
              <a:round/>
              <a:headEnd/>
              <a:tailEnd type="triangle" w="med" len="med"/>
            </a:ln>
          </p:spPr>
          <p:txBody>
            <a:bodyPr/>
            <a:lstStyle/>
            <a:p>
              <a:endParaRPr lang="zh-CN" altLang="en-US"/>
            </a:p>
          </p:txBody>
        </p:sp>
      </p:grpSp>
      <p:sp>
        <p:nvSpPr>
          <p:cNvPr id="3" name="灯片编号占位符 2"/>
          <p:cNvSpPr>
            <a:spLocks noGrp="1"/>
          </p:cNvSpPr>
          <p:nvPr>
            <p:ph type="sldNum" sz="quarter" idx="4294967295"/>
          </p:nvPr>
        </p:nvSpPr>
        <p:spPr/>
        <p:txBody>
          <a:bodyPr/>
          <a:lstStyle/>
          <a:p>
            <a:fld id="{FB72DFFF-1124-4A97-ACB2-F30B7C034DC1}" type="slidenum">
              <a:rPr lang="zh-CN" altLang="en-US" smtClean="0"/>
              <a:pPr/>
              <a:t>71</a:t>
            </a:fld>
            <a:endParaRPr lang="en-US" altLang="zh-CN" dirty="0"/>
          </a:p>
        </p:txBody>
      </p:sp>
    </p:spTree>
    <p:extLst>
      <p:ext uri="{BB962C8B-B14F-4D97-AF65-F5344CB8AC3E}">
        <p14:creationId xmlns:p14="http://schemas.microsoft.com/office/powerpoint/2010/main" val="28522444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body" idx="1"/>
          </p:nvPr>
        </p:nvSpPr>
        <p:spPr/>
        <p:txBody>
          <a:bodyPr>
            <a:normAutofit fontScale="92500"/>
          </a:bodyPr>
          <a:lstStyle/>
          <a:p>
            <a:r>
              <a:rPr lang="zh-CN" altLang="en-US" smtClean="0"/>
              <a:t>函数调用时，</a:t>
            </a:r>
            <a:r>
              <a:rPr lang="en-US" altLang="zh-CN" smtClean="0"/>
              <a:t>Call</a:t>
            </a:r>
            <a:r>
              <a:rPr lang="zh-CN" altLang="en-US" smtClean="0"/>
              <a:t>指令将返回地址（</a:t>
            </a:r>
            <a:r>
              <a:rPr lang="en-US" altLang="zh-CN" smtClean="0"/>
              <a:t>Call</a:t>
            </a:r>
            <a:r>
              <a:rPr lang="zh-CN" altLang="en-US"/>
              <a:t>指令下一条指令地址）压</a:t>
            </a:r>
            <a:r>
              <a:rPr lang="zh-CN" altLang="en-US" smtClean="0"/>
              <a:t>栈，生成</a:t>
            </a:r>
            <a:r>
              <a:rPr lang="zh-CN" altLang="en-US"/>
              <a:t>栈</a:t>
            </a:r>
            <a:r>
              <a:rPr lang="zh-CN" altLang="en-US" smtClean="0"/>
              <a:t>帧。</a:t>
            </a:r>
            <a:endParaRPr lang="en-US" altLang="zh-CN" smtClean="0"/>
          </a:p>
          <a:p>
            <a:r>
              <a:rPr lang="zh-CN" altLang="en-US" smtClean="0"/>
              <a:t>函数返回时，</a:t>
            </a:r>
            <a:r>
              <a:rPr lang="en-US" altLang="zh-CN" smtClean="0"/>
              <a:t>Ret</a:t>
            </a:r>
            <a:r>
              <a:rPr lang="zh-CN" altLang="en-US" smtClean="0"/>
              <a:t>指令会把压栈的返回地址弹给</a:t>
            </a:r>
            <a:r>
              <a:rPr lang="en-US" altLang="zh-CN" smtClean="0"/>
              <a:t>EIP</a:t>
            </a:r>
            <a:r>
              <a:rPr lang="zh-CN" altLang="en-US" smtClean="0"/>
              <a:t>（指令寄存器），释放栈帧</a:t>
            </a:r>
            <a:endParaRPr lang="en-US" altLang="zh-CN" smtClean="0"/>
          </a:p>
          <a:p>
            <a:r>
              <a:rPr lang="zh-CN" altLang="en-US" smtClean="0"/>
              <a:t>栈溢出攻击的原理</a:t>
            </a:r>
          </a:p>
          <a:p>
            <a:pPr lvl="1"/>
            <a:r>
              <a:rPr lang="zh-CN" altLang="en-US" smtClean="0"/>
              <a:t>缓冲区溢出修改栈中返回地址，使其指向</a:t>
            </a:r>
            <a:r>
              <a:rPr lang="en-US" altLang="zh-CN" smtClean="0"/>
              <a:t>Shellcode</a:t>
            </a:r>
            <a:endParaRPr lang="zh-CN" altLang="en-US" smtClean="0"/>
          </a:p>
          <a:p>
            <a:pPr lvl="1"/>
            <a:r>
              <a:rPr lang="zh-CN" altLang="en-US" smtClean="0"/>
              <a:t>函数返回，</a:t>
            </a:r>
            <a:r>
              <a:rPr lang="en-US" altLang="zh-CN" smtClean="0"/>
              <a:t>EIP</a:t>
            </a:r>
            <a:r>
              <a:rPr lang="zh-CN" altLang="en-US" smtClean="0"/>
              <a:t>取篡改后的返回地址，并执行</a:t>
            </a:r>
            <a:r>
              <a:rPr lang="en-US" altLang="zh-CN" smtClean="0"/>
              <a:t>Shellcode</a:t>
            </a:r>
          </a:p>
          <a:p>
            <a:r>
              <a:rPr lang="zh-CN" altLang="en-US" smtClean="0"/>
              <a:t>挑战</a:t>
            </a:r>
            <a:endParaRPr lang="en-US" altLang="zh-CN" smtClean="0"/>
          </a:p>
          <a:p>
            <a:pPr lvl="1"/>
            <a:r>
              <a:rPr lang="en-US" altLang="zh-CN" smtClean="0"/>
              <a:t>1</a:t>
            </a:r>
            <a:r>
              <a:rPr lang="zh-CN" altLang="en-US" smtClean="0"/>
              <a:t>、准确定位函数返回地址</a:t>
            </a:r>
          </a:p>
          <a:p>
            <a:pPr lvl="1"/>
            <a:r>
              <a:rPr lang="en-US" altLang="zh-CN" smtClean="0"/>
              <a:t>2</a:t>
            </a:r>
            <a:r>
              <a:rPr lang="zh-CN" altLang="en-US" smtClean="0"/>
              <a:t>、篡改返回地址指向</a:t>
            </a:r>
            <a:r>
              <a:rPr lang="en-US" altLang="zh-CN" smtClean="0"/>
              <a:t>Shellcode</a:t>
            </a:r>
            <a:endParaRPr lang="en-US" altLang="zh-CN" dirty="0"/>
          </a:p>
        </p:txBody>
      </p:sp>
      <p:sp>
        <p:nvSpPr>
          <p:cNvPr id="270338" name="Rectangle 2"/>
          <p:cNvSpPr>
            <a:spLocks noGrp="1" noChangeArrowheads="1"/>
          </p:cNvSpPr>
          <p:nvPr>
            <p:ph type="title"/>
          </p:nvPr>
        </p:nvSpPr>
        <p:spPr/>
        <p:txBody>
          <a:bodyPr/>
          <a:lstStyle/>
          <a:p>
            <a:r>
              <a:rPr lang="zh-CN" altLang="en-US" smtClean="0"/>
              <a:t>栈溢出攻击的原理</a:t>
            </a:r>
            <a:endParaRPr lang="zh-CN" altLang="en-US"/>
          </a:p>
        </p:txBody>
      </p:sp>
      <p:sp>
        <p:nvSpPr>
          <p:cNvPr id="6" name="灯片编号占位符 5"/>
          <p:cNvSpPr>
            <a:spLocks noGrp="1"/>
          </p:cNvSpPr>
          <p:nvPr>
            <p:ph type="sldNum" sz="quarter" idx="4294967295"/>
          </p:nvPr>
        </p:nvSpPr>
        <p:spPr/>
        <p:txBody>
          <a:bodyPr/>
          <a:lstStyle/>
          <a:p>
            <a:fld id="{6A1A76DD-83F5-47DB-9B88-5D54EAD265D5}" type="slidenum">
              <a:rPr lang="en-US" altLang="zh-CN" smtClean="0"/>
              <a:pPr/>
              <a:t>72</a:t>
            </a:fld>
            <a:endParaRPr lang="en-US" altLang="zh-CN"/>
          </a:p>
        </p:txBody>
      </p:sp>
      <p:grpSp>
        <p:nvGrpSpPr>
          <p:cNvPr id="5" name="Group 3"/>
          <p:cNvGrpSpPr>
            <a:grpSpLocks/>
          </p:cNvGrpSpPr>
          <p:nvPr/>
        </p:nvGrpSpPr>
        <p:grpSpPr bwMode="auto">
          <a:xfrm>
            <a:off x="5194623" y="4005064"/>
            <a:ext cx="3841872" cy="2760985"/>
            <a:chOff x="1651" y="1253"/>
            <a:chExt cx="2610" cy="1966"/>
          </a:xfrm>
        </p:grpSpPr>
        <p:sp>
          <p:nvSpPr>
            <p:cNvPr id="7" name="Rectangle 4"/>
            <p:cNvSpPr>
              <a:spLocks noChangeArrowheads="1"/>
            </p:cNvSpPr>
            <p:nvPr/>
          </p:nvSpPr>
          <p:spPr bwMode="auto">
            <a:xfrm>
              <a:off x="2244" y="1570"/>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dirty="0"/>
                <a:t>局部变量</a:t>
              </a:r>
            </a:p>
          </p:txBody>
        </p:sp>
        <p:sp>
          <p:nvSpPr>
            <p:cNvPr id="8" name="Rectangle 5"/>
            <p:cNvSpPr>
              <a:spLocks noChangeArrowheads="1"/>
            </p:cNvSpPr>
            <p:nvPr/>
          </p:nvSpPr>
          <p:spPr bwMode="auto">
            <a:xfrm>
              <a:off x="2244" y="1888"/>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dirty="0"/>
                <a:t>堆栈基址</a:t>
              </a:r>
            </a:p>
          </p:txBody>
        </p:sp>
        <p:sp>
          <p:nvSpPr>
            <p:cNvPr id="9" name="Rectangle 6"/>
            <p:cNvSpPr>
              <a:spLocks noChangeArrowheads="1"/>
            </p:cNvSpPr>
            <p:nvPr/>
          </p:nvSpPr>
          <p:spPr bwMode="auto">
            <a:xfrm>
              <a:off x="2244" y="2205"/>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函数返回地址</a:t>
              </a:r>
            </a:p>
          </p:txBody>
        </p:sp>
        <p:sp>
          <p:nvSpPr>
            <p:cNvPr id="10" name="Rectangle 7"/>
            <p:cNvSpPr>
              <a:spLocks noChangeArrowheads="1"/>
            </p:cNvSpPr>
            <p:nvPr/>
          </p:nvSpPr>
          <p:spPr bwMode="auto">
            <a:xfrm>
              <a:off x="2244" y="2523"/>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函数参数</a:t>
              </a:r>
            </a:p>
          </p:txBody>
        </p:sp>
        <p:sp>
          <p:nvSpPr>
            <p:cNvPr id="11" name="Text Box 8"/>
            <p:cNvSpPr txBox="1">
              <a:spLocks noChangeArrowheads="1"/>
            </p:cNvSpPr>
            <p:nvPr/>
          </p:nvSpPr>
          <p:spPr bwMode="auto">
            <a:xfrm>
              <a:off x="3470" y="1570"/>
              <a:ext cx="764" cy="291"/>
            </a:xfrm>
            <a:prstGeom prst="rect">
              <a:avLst/>
            </a:prstGeom>
            <a:noFill/>
            <a:ln w="9525">
              <a:noFill/>
              <a:miter lim="800000"/>
              <a:headEnd/>
              <a:tailEnd/>
            </a:ln>
          </p:spPr>
          <p:txBody>
            <a:bodyPr wrap="square">
              <a:spAutoFit/>
            </a:bodyPr>
            <a:lstStyle/>
            <a:p>
              <a:pPr>
                <a:spcBef>
                  <a:spcPct val="50000"/>
                </a:spcBef>
              </a:pPr>
              <a:r>
                <a:rPr lang="en-US" altLang="zh-CN">
                  <a:sym typeface="Wingdings" pitchFamily="2" charset="2"/>
                </a:rPr>
                <a:t></a:t>
              </a:r>
              <a:r>
                <a:rPr lang="zh-CN" altLang="en-US"/>
                <a:t>栈顶</a:t>
              </a:r>
            </a:p>
          </p:txBody>
        </p:sp>
        <p:sp>
          <p:nvSpPr>
            <p:cNvPr id="12" name="Text Box 9"/>
            <p:cNvSpPr txBox="1">
              <a:spLocks noChangeArrowheads="1"/>
            </p:cNvSpPr>
            <p:nvPr/>
          </p:nvSpPr>
          <p:spPr bwMode="auto">
            <a:xfrm>
              <a:off x="3470" y="2822"/>
              <a:ext cx="791" cy="288"/>
            </a:xfrm>
            <a:prstGeom prst="rect">
              <a:avLst/>
            </a:prstGeom>
            <a:noFill/>
            <a:ln w="9525">
              <a:noFill/>
              <a:miter lim="800000"/>
              <a:headEnd/>
              <a:tailEnd/>
            </a:ln>
          </p:spPr>
          <p:txBody>
            <a:bodyPr wrap="square">
              <a:spAutoFit/>
            </a:bodyPr>
            <a:lstStyle/>
            <a:p>
              <a:pPr>
                <a:spcBef>
                  <a:spcPct val="50000"/>
                </a:spcBef>
              </a:pPr>
              <a:r>
                <a:rPr lang="en-US" altLang="zh-CN">
                  <a:sym typeface="Wingdings" pitchFamily="2" charset="2"/>
                </a:rPr>
                <a:t></a:t>
              </a:r>
              <a:r>
                <a:rPr lang="zh-CN" altLang="en-US"/>
                <a:t>栈底</a:t>
              </a:r>
            </a:p>
          </p:txBody>
        </p:sp>
        <p:sp>
          <p:nvSpPr>
            <p:cNvPr id="13" name="Text Box 10"/>
            <p:cNvSpPr txBox="1">
              <a:spLocks noChangeArrowheads="1"/>
            </p:cNvSpPr>
            <p:nvPr/>
          </p:nvSpPr>
          <p:spPr bwMode="auto">
            <a:xfrm>
              <a:off x="1651" y="1570"/>
              <a:ext cx="539" cy="329"/>
            </a:xfrm>
            <a:prstGeom prst="rect">
              <a:avLst/>
            </a:prstGeom>
            <a:noFill/>
            <a:ln w="9525">
              <a:noFill/>
              <a:miter lim="800000"/>
              <a:headEnd/>
              <a:tailEnd/>
            </a:ln>
          </p:spPr>
          <p:txBody>
            <a:bodyPr wrap="square">
              <a:spAutoFit/>
            </a:bodyPr>
            <a:lstStyle/>
            <a:p>
              <a:pPr>
                <a:spcBef>
                  <a:spcPct val="50000"/>
                </a:spcBef>
              </a:pPr>
              <a:r>
                <a:rPr lang="zh-CN" altLang="en-US" dirty="0" smtClean="0"/>
                <a:t>低端</a:t>
              </a:r>
              <a:endParaRPr lang="zh-CN" altLang="en-US" dirty="0"/>
            </a:p>
          </p:txBody>
        </p:sp>
        <p:sp>
          <p:nvSpPr>
            <p:cNvPr id="14" name="Text Box 11"/>
            <p:cNvSpPr txBox="1">
              <a:spLocks noChangeArrowheads="1"/>
            </p:cNvSpPr>
            <p:nvPr/>
          </p:nvSpPr>
          <p:spPr bwMode="auto">
            <a:xfrm>
              <a:off x="1651" y="2523"/>
              <a:ext cx="540" cy="329"/>
            </a:xfrm>
            <a:prstGeom prst="rect">
              <a:avLst/>
            </a:prstGeom>
            <a:noFill/>
            <a:ln w="9525">
              <a:noFill/>
              <a:miter lim="800000"/>
              <a:headEnd/>
              <a:tailEnd/>
            </a:ln>
          </p:spPr>
          <p:txBody>
            <a:bodyPr wrap="square">
              <a:spAutoFit/>
            </a:bodyPr>
            <a:lstStyle/>
            <a:p>
              <a:pPr>
                <a:spcBef>
                  <a:spcPct val="50000"/>
                </a:spcBef>
              </a:pPr>
              <a:r>
                <a:rPr lang="zh-CN" altLang="en-US" dirty="0" smtClean="0"/>
                <a:t>高端</a:t>
              </a:r>
              <a:endParaRPr lang="zh-CN" altLang="en-US" dirty="0"/>
            </a:p>
          </p:txBody>
        </p:sp>
        <p:sp>
          <p:nvSpPr>
            <p:cNvPr id="15" name="Line 12"/>
            <p:cNvSpPr>
              <a:spLocks noChangeShapeType="1"/>
            </p:cNvSpPr>
            <p:nvPr/>
          </p:nvSpPr>
          <p:spPr bwMode="auto">
            <a:xfrm>
              <a:off x="2245" y="1253"/>
              <a:ext cx="0" cy="1905"/>
            </a:xfrm>
            <a:prstGeom prst="line">
              <a:avLst/>
            </a:prstGeom>
            <a:noFill/>
            <a:ln w="9525">
              <a:solidFill>
                <a:schemeClr val="tx1"/>
              </a:solidFill>
              <a:round/>
              <a:headEnd/>
              <a:tailEnd/>
            </a:ln>
          </p:spPr>
          <p:txBody>
            <a:bodyPr/>
            <a:lstStyle/>
            <a:p>
              <a:endParaRPr lang="zh-CN" altLang="en-US"/>
            </a:p>
          </p:txBody>
        </p:sp>
        <p:sp>
          <p:nvSpPr>
            <p:cNvPr id="16" name="Line 13"/>
            <p:cNvSpPr>
              <a:spLocks noChangeShapeType="1"/>
            </p:cNvSpPr>
            <p:nvPr/>
          </p:nvSpPr>
          <p:spPr bwMode="auto">
            <a:xfrm>
              <a:off x="3379" y="1253"/>
              <a:ext cx="0" cy="1905"/>
            </a:xfrm>
            <a:prstGeom prst="line">
              <a:avLst/>
            </a:prstGeom>
            <a:noFill/>
            <a:ln w="9525">
              <a:solidFill>
                <a:schemeClr val="tx1"/>
              </a:solidFill>
              <a:round/>
              <a:headEnd/>
              <a:tailEnd/>
            </a:ln>
          </p:spPr>
          <p:txBody>
            <a:bodyPr/>
            <a:lstStyle/>
            <a:p>
              <a:endParaRPr lang="zh-CN" altLang="en-US"/>
            </a:p>
          </p:txBody>
        </p:sp>
        <p:sp>
          <p:nvSpPr>
            <p:cNvPr id="17" name="Text Box 14"/>
            <p:cNvSpPr txBox="1">
              <a:spLocks noChangeArrowheads="1"/>
            </p:cNvSpPr>
            <p:nvPr/>
          </p:nvSpPr>
          <p:spPr bwMode="auto">
            <a:xfrm>
              <a:off x="2245" y="2931"/>
              <a:ext cx="1134" cy="288"/>
            </a:xfrm>
            <a:prstGeom prst="rect">
              <a:avLst/>
            </a:prstGeom>
            <a:noFill/>
            <a:ln w="9525">
              <a:noFill/>
              <a:miter lim="800000"/>
              <a:headEnd/>
              <a:tailEnd/>
            </a:ln>
          </p:spPr>
          <p:txBody>
            <a:bodyPr>
              <a:spAutoFit/>
            </a:bodyPr>
            <a:lstStyle/>
            <a:p>
              <a:pPr algn="ctr">
                <a:spcBef>
                  <a:spcPct val="50000"/>
                </a:spcBef>
              </a:pPr>
              <a:r>
                <a:rPr lang="en-US" altLang="zh-CN" b="1"/>
                <a:t>……</a:t>
              </a:r>
            </a:p>
          </p:txBody>
        </p:sp>
        <p:sp>
          <p:nvSpPr>
            <p:cNvPr id="18" name="Text Box 15"/>
            <p:cNvSpPr txBox="1">
              <a:spLocks noChangeArrowheads="1"/>
            </p:cNvSpPr>
            <p:nvPr/>
          </p:nvSpPr>
          <p:spPr bwMode="auto">
            <a:xfrm>
              <a:off x="2245" y="1253"/>
              <a:ext cx="1134" cy="288"/>
            </a:xfrm>
            <a:prstGeom prst="rect">
              <a:avLst/>
            </a:prstGeom>
            <a:noFill/>
            <a:ln w="9525">
              <a:noFill/>
              <a:miter lim="800000"/>
              <a:headEnd/>
              <a:tailEnd/>
            </a:ln>
          </p:spPr>
          <p:txBody>
            <a:bodyPr>
              <a:spAutoFit/>
            </a:bodyPr>
            <a:lstStyle/>
            <a:p>
              <a:pPr algn="ctr">
                <a:spcBef>
                  <a:spcPct val="50000"/>
                </a:spcBef>
              </a:pPr>
              <a:r>
                <a:rPr lang="en-US" altLang="zh-CN" b="1"/>
                <a:t>……</a:t>
              </a:r>
            </a:p>
          </p:txBody>
        </p:sp>
        <p:sp>
          <p:nvSpPr>
            <p:cNvPr id="19" name="Line 16"/>
            <p:cNvSpPr>
              <a:spLocks noChangeShapeType="1"/>
            </p:cNvSpPr>
            <p:nvPr/>
          </p:nvSpPr>
          <p:spPr bwMode="auto">
            <a:xfrm>
              <a:off x="2011" y="1842"/>
              <a:ext cx="0" cy="681"/>
            </a:xfrm>
            <a:prstGeom prst="line">
              <a:avLst/>
            </a:prstGeom>
            <a:noFill/>
            <a:ln w="57150">
              <a:solidFill>
                <a:schemeClr val="tx1"/>
              </a:solidFill>
              <a:round/>
              <a:headEnd/>
              <a:tailEnd type="triangle" w="med" len="med"/>
            </a:ln>
          </p:spPr>
          <p:txBody>
            <a:bodyPr/>
            <a:lstStyle/>
            <a:p>
              <a:endParaRPr lang="zh-CN" altLang="en-US"/>
            </a:p>
          </p:txBody>
        </p:sp>
        <p:sp>
          <p:nvSpPr>
            <p:cNvPr id="20" name="Line 17"/>
            <p:cNvSpPr>
              <a:spLocks noChangeShapeType="1"/>
            </p:cNvSpPr>
            <p:nvPr/>
          </p:nvSpPr>
          <p:spPr bwMode="auto">
            <a:xfrm flipV="1">
              <a:off x="3878" y="2114"/>
              <a:ext cx="0" cy="590"/>
            </a:xfrm>
            <a:prstGeom prst="line">
              <a:avLst/>
            </a:prstGeom>
            <a:noFill/>
            <a:ln w="57150">
              <a:solidFill>
                <a:schemeClr val="tx1"/>
              </a:solidFill>
              <a:round/>
              <a:headEnd/>
              <a:tailEnd type="triangle" w="med" len="med"/>
            </a:ln>
          </p:spPr>
          <p:txBody>
            <a:bodyPr/>
            <a:lstStyle/>
            <a:p>
              <a:endParaRPr lang="zh-CN" altLang="en-US"/>
            </a:p>
          </p:txBody>
        </p:sp>
      </p:grpSp>
      <p:sp>
        <p:nvSpPr>
          <p:cNvPr id="21" name="圆角矩形标注 20"/>
          <p:cNvSpPr/>
          <p:nvPr/>
        </p:nvSpPr>
        <p:spPr>
          <a:xfrm>
            <a:off x="3446224" y="5089744"/>
            <a:ext cx="1802863" cy="571504"/>
          </a:xfrm>
          <a:prstGeom prst="wedgeRoundRectCallout">
            <a:avLst>
              <a:gd name="adj1" fmla="val 85014"/>
              <a:gd name="adj2" fmla="val 8417"/>
              <a:gd name="adj3" fmla="val 16667"/>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nSpc>
                <a:spcPct val="120000"/>
              </a:lnSpc>
            </a:pPr>
            <a:r>
              <a:rPr lang="zh-CN" altLang="en-US" smtClean="0">
                <a:latin typeface="Arial" charset="0"/>
                <a:ea typeface="楷体_GB2312" pitchFamily="49" charset="-122"/>
              </a:rPr>
              <a:t>攻击瞄准器</a:t>
            </a:r>
            <a:endParaRPr lang="en-US" altLang="zh-CN" smtClean="0">
              <a:latin typeface="Arial" charset="0"/>
              <a:ea typeface="楷体_GB2312" pitchFamily="49" charset="-122"/>
            </a:endParaRPr>
          </a:p>
        </p:txBody>
      </p:sp>
    </p:spTree>
    <p:extLst>
      <p:ext uri="{BB962C8B-B14F-4D97-AF65-F5344CB8AC3E}">
        <p14:creationId xmlns:p14="http://schemas.microsoft.com/office/powerpoint/2010/main" val="308731691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idx="1"/>
          </p:nvPr>
        </p:nvSpPr>
        <p:spPr/>
        <p:txBody>
          <a:bodyPr/>
          <a:lstStyle/>
          <a:p>
            <a:r>
              <a:rPr lang="zh-CN" altLang="en-US" smtClean="0"/>
              <a:t>攻击代码安排（代码植入）：</a:t>
            </a:r>
            <a:endParaRPr lang="en-US" altLang="zh-CN" smtClean="0"/>
          </a:p>
          <a:p>
            <a:pPr lvl="1"/>
            <a:r>
              <a:rPr lang="zh-CN" altLang="en-US" smtClean="0"/>
              <a:t>在存在漏洞的某些存储结构（缓冲区）中安排适当的攻击代码</a:t>
            </a:r>
            <a:r>
              <a:rPr lang="en-US" altLang="zh-CN" smtClean="0"/>
              <a:t>shellcode</a:t>
            </a:r>
          </a:p>
          <a:p>
            <a:pPr eaLnBrk="1" hangingPunct="1"/>
            <a:r>
              <a:rPr lang="zh-CN" altLang="en-US" smtClean="0"/>
              <a:t>流程控制：</a:t>
            </a:r>
            <a:endParaRPr lang="en-US" altLang="zh-CN" smtClean="0"/>
          </a:p>
          <a:p>
            <a:pPr lvl="1"/>
            <a:r>
              <a:rPr lang="zh-CN" altLang="en-US" smtClean="0"/>
              <a:t>改写程序执行流程，转移到攻击代码</a:t>
            </a:r>
          </a:p>
          <a:p>
            <a:pPr eaLnBrk="1" hangingPunct="1"/>
            <a:r>
              <a:rPr lang="zh-CN" altLang="en-US" smtClean="0"/>
              <a:t>一步完成代码植入和流程控制</a:t>
            </a:r>
            <a:endParaRPr lang="en-US" altLang="zh-CN" smtClean="0"/>
          </a:p>
          <a:p>
            <a:pPr lvl="1" eaLnBrk="1" hangingPunct="1"/>
            <a:endParaRPr lang="zh-CN" altLang="en-US" smtClean="0"/>
          </a:p>
        </p:txBody>
      </p:sp>
      <p:sp>
        <p:nvSpPr>
          <p:cNvPr id="3" name="标题 2"/>
          <p:cNvSpPr>
            <a:spLocks noGrp="1"/>
          </p:cNvSpPr>
          <p:nvPr>
            <p:ph type="title"/>
          </p:nvPr>
        </p:nvSpPr>
        <p:spPr/>
        <p:txBody>
          <a:bodyPr/>
          <a:lstStyle/>
          <a:p>
            <a:pPr eaLnBrk="1" hangingPunct="1">
              <a:defRPr/>
            </a:pPr>
            <a:r>
              <a:rPr lang="zh-CN" altLang="en-US" smtClean="0"/>
              <a:t>缓冲区溢出攻击</a:t>
            </a:r>
            <a:r>
              <a:rPr lang="en-US" altLang="zh-CN" smtClean="0"/>
              <a:t>	</a:t>
            </a:r>
            <a:r>
              <a:rPr lang="zh-CN" altLang="en-US" smtClean="0"/>
              <a:t>步骤</a:t>
            </a:r>
            <a:endParaRPr lang="zh-CN" altLang="en-US"/>
          </a:p>
        </p:txBody>
      </p:sp>
    </p:spTree>
    <p:extLst>
      <p:ext uri="{BB962C8B-B14F-4D97-AF65-F5344CB8AC3E}">
        <p14:creationId xmlns:p14="http://schemas.microsoft.com/office/powerpoint/2010/main" val="2429073933"/>
      </p:ext>
    </p:extLst>
  </p:cSld>
  <p:clrMapOvr>
    <a:masterClrMapping/>
  </p:clrMapOvr>
  <p:transition spd="slow">
    <p:pull/>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p:txBody>
          <a:bodyPr/>
          <a:lstStyle/>
          <a:p>
            <a:pPr eaLnBrk="1" hangingPunct="1"/>
            <a:r>
              <a:rPr lang="zh-CN" altLang="en-US" smtClean="0"/>
              <a:t>植入法</a:t>
            </a:r>
            <a:endParaRPr lang="en-US" altLang="zh-CN" smtClean="0"/>
          </a:p>
          <a:p>
            <a:pPr lvl="1"/>
            <a:r>
              <a:rPr lang="zh-CN" altLang="en-US" smtClean="0"/>
              <a:t>将攻击代码写入某个缓冲区</a:t>
            </a:r>
            <a:endParaRPr lang="en-US" altLang="zh-CN" smtClean="0"/>
          </a:p>
          <a:p>
            <a:pPr eaLnBrk="1" hangingPunct="1"/>
            <a:r>
              <a:rPr lang="zh-CN" altLang="en-US" smtClean="0"/>
              <a:t>利用已存在的代码</a:t>
            </a:r>
            <a:endParaRPr lang="en-US" altLang="zh-CN" smtClean="0"/>
          </a:p>
          <a:p>
            <a:pPr lvl="1" eaLnBrk="1" hangingPunct="1"/>
            <a:r>
              <a:rPr lang="zh-CN" altLang="en-US" smtClean="0"/>
              <a:t>执行</a:t>
            </a:r>
            <a:r>
              <a:rPr lang="en-US" altLang="zh-CN" smtClean="0"/>
              <a:t>exec</a:t>
            </a:r>
            <a:r>
              <a:rPr lang="zh-CN" altLang="en-US" smtClean="0"/>
              <a:t>（</a:t>
            </a:r>
            <a:r>
              <a:rPr lang="en-US" altLang="zh-CN" smtClean="0"/>
              <a:t>’bin/sh’</a:t>
            </a:r>
            <a:r>
              <a:rPr lang="zh-CN" altLang="en-US" smtClean="0"/>
              <a:t>）</a:t>
            </a:r>
            <a:endParaRPr lang="en-US" altLang="zh-CN" smtClean="0"/>
          </a:p>
          <a:p>
            <a:pPr lvl="1" eaLnBrk="1" hangingPunct="1"/>
            <a:r>
              <a:rPr lang="zh-CN" altLang="en-US" smtClean="0"/>
              <a:t>查找代码</a:t>
            </a:r>
            <a:r>
              <a:rPr lang="en-US" altLang="zh-CN" smtClean="0"/>
              <a:t>Exec(arg)</a:t>
            </a:r>
            <a:r>
              <a:rPr lang="zh-CN" altLang="en-US" smtClean="0"/>
              <a:t>，并修改参数</a:t>
            </a:r>
            <a:r>
              <a:rPr lang="en-US" altLang="zh-CN" smtClean="0"/>
              <a:t>arg</a:t>
            </a:r>
            <a:r>
              <a:rPr lang="zh-CN" altLang="en-US" smtClean="0"/>
              <a:t>为‘</a:t>
            </a:r>
            <a:r>
              <a:rPr lang="en-US" altLang="zh-CN" smtClean="0"/>
              <a:t>bin/sh</a:t>
            </a:r>
            <a:r>
              <a:rPr lang="zh-CN" altLang="en-US" smtClean="0"/>
              <a:t>’</a:t>
            </a:r>
            <a:endParaRPr lang="en-US" altLang="zh-CN" smtClean="0"/>
          </a:p>
          <a:p>
            <a:pPr eaLnBrk="1" hangingPunct="1"/>
            <a:endParaRPr lang="zh-CN" altLang="en-US" smtClean="0"/>
          </a:p>
        </p:txBody>
      </p:sp>
      <p:sp>
        <p:nvSpPr>
          <p:cNvPr id="3" name="标题 2"/>
          <p:cNvSpPr>
            <a:spLocks noGrp="1"/>
          </p:cNvSpPr>
          <p:nvPr>
            <p:ph type="title"/>
          </p:nvPr>
        </p:nvSpPr>
        <p:spPr/>
        <p:txBody>
          <a:bodyPr/>
          <a:lstStyle/>
          <a:p>
            <a:pPr eaLnBrk="1" hangingPunct="1">
              <a:defRPr/>
            </a:pPr>
            <a:r>
              <a:rPr lang="zh-CN" altLang="en-US" smtClean="0"/>
              <a:t>攻击代码安排</a:t>
            </a:r>
            <a:endParaRPr lang="zh-CN" altLang="en-US"/>
          </a:p>
        </p:txBody>
      </p:sp>
    </p:spTree>
    <p:extLst>
      <p:ext uri="{BB962C8B-B14F-4D97-AF65-F5344CB8AC3E}">
        <p14:creationId xmlns:p14="http://schemas.microsoft.com/office/powerpoint/2010/main" val="3144838369"/>
      </p:ext>
    </p:extLst>
  </p:cSld>
  <p:clrMapOvr>
    <a:masterClrMapping/>
  </p:clrMapOvr>
  <p:transition spd="slow">
    <p:pull/>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normAutofit lnSpcReduction="10000"/>
          </a:bodyPr>
          <a:lstStyle/>
          <a:p>
            <a:pPr eaLnBrk="1" hangingPunct="1"/>
            <a:r>
              <a:rPr lang="zh-CN" altLang="en-US" dirty="0" smtClean="0"/>
              <a:t>激活记录</a:t>
            </a:r>
            <a:endParaRPr lang="en-US" altLang="zh-CN" dirty="0" smtClean="0"/>
          </a:p>
          <a:p>
            <a:pPr lvl="1" eaLnBrk="1" hangingPunct="1"/>
            <a:r>
              <a:rPr lang="zh-CN" altLang="en-US" dirty="0" smtClean="0"/>
              <a:t>溢出缓冲区，用攻击代码地址覆盖函数返回地址</a:t>
            </a:r>
            <a:endParaRPr lang="en-US" altLang="zh-CN" dirty="0" smtClean="0"/>
          </a:p>
          <a:p>
            <a:pPr eaLnBrk="1" hangingPunct="1"/>
            <a:r>
              <a:rPr lang="zh-CN" altLang="en-US" dirty="0" smtClean="0"/>
              <a:t>函数指针</a:t>
            </a:r>
            <a:endParaRPr lang="en-US" altLang="zh-CN" dirty="0" smtClean="0"/>
          </a:p>
          <a:p>
            <a:pPr lvl="1" eaLnBrk="1" hangingPunct="1"/>
            <a:r>
              <a:rPr lang="zh-CN" altLang="en-US" dirty="0" smtClean="0"/>
              <a:t>函数指针可定位任何地址空间，并执行</a:t>
            </a:r>
            <a:endParaRPr lang="en-US" altLang="zh-CN" dirty="0" smtClean="0"/>
          </a:p>
          <a:p>
            <a:pPr lvl="1" eaLnBrk="1" hangingPunct="1"/>
            <a:r>
              <a:rPr lang="zh-CN" altLang="en-US" dirty="0" smtClean="0"/>
              <a:t>溢出在函数指针附近的缓冲区，修改函数指针的地址</a:t>
            </a:r>
            <a:endParaRPr lang="en-US" altLang="zh-CN" dirty="0" smtClean="0"/>
          </a:p>
          <a:p>
            <a:pPr eaLnBrk="1" hangingPunct="1"/>
            <a:r>
              <a:rPr lang="zh-CN" altLang="en-US" dirty="0" smtClean="0"/>
              <a:t>长跳转缓冲区</a:t>
            </a:r>
            <a:endParaRPr lang="en-US" altLang="zh-CN" dirty="0" smtClean="0"/>
          </a:p>
          <a:p>
            <a:pPr lvl="1" eaLnBrk="1" hangingPunct="1"/>
            <a:r>
              <a:rPr lang="en-US" altLang="zh-CN" dirty="0" smtClean="0"/>
              <a:t>C</a:t>
            </a:r>
            <a:r>
              <a:rPr lang="zh-CN" altLang="en-US" dirty="0" smtClean="0"/>
              <a:t>语言中的检验</a:t>
            </a:r>
            <a:r>
              <a:rPr lang="en-US" altLang="zh-CN" dirty="0" smtClean="0"/>
              <a:t>/</a:t>
            </a:r>
            <a:r>
              <a:rPr lang="zh-CN" altLang="en-US" dirty="0" smtClean="0"/>
              <a:t>恢复系统，利用</a:t>
            </a:r>
            <a:r>
              <a:rPr lang="en-US" altLang="zh-CN" dirty="0" err="1" smtClean="0"/>
              <a:t>setjmp</a:t>
            </a:r>
            <a:r>
              <a:rPr lang="zh-CN" altLang="en-US" dirty="0" smtClean="0"/>
              <a:t>结合</a:t>
            </a:r>
            <a:r>
              <a:rPr lang="en-US" altLang="zh-CN" dirty="0" err="1" smtClean="0"/>
              <a:t>longjmp</a:t>
            </a:r>
            <a:r>
              <a:rPr lang="zh-CN" altLang="en-US" dirty="0" smtClean="0"/>
              <a:t>进行程序异常处理，</a:t>
            </a:r>
            <a:endParaRPr lang="en-US" altLang="zh-CN" dirty="0" smtClean="0"/>
          </a:p>
          <a:p>
            <a:pPr lvl="1" eaLnBrk="1" hangingPunct="1"/>
            <a:r>
              <a:rPr lang="zh-CN" altLang="en-US" dirty="0" smtClean="0"/>
              <a:t>溢出</a:t>
            </a:r>
            <a:r>
              <a:rPr lang="en-US" altLang="zh-CN" dirty="0" smtClean="0"/>
              <a:t>buffer</a:t>
            </a:r>
            <a:r>
              <a:rPr lang="zh-CN" altLang="en-US" dirty="0" smtClean="0"/>
              <a:t>，利用</a:t>
            </a:r>
            <a:r>
              <a:rPr lang="en-US" altLang="zh-CN" dirty="0" err="1" smtClean="0"/>
              <a:t>longjmp</a:t>
            </a:r>
            <a:r>
              <a:rPr lang="zh-CN" altLang="en-US" dirty="0" smtClean="0"/>
              <a:t>（</a:t>
            </a:r>
            <a:r>
              <a:rPr lang="en-US" altLang="zh-CN" dirty="0" smtClean="0"/>
              <a:t>buffer</a:t>
            </a:r>
            <a:r>
              <a:rPr lang="zh-CN" altLang="en-US" dirty="0" smtClean="0"/>
              <a:t>）进行程序跳转</a:t>
            </a:r>
          </a:p>
        </p:txBody>
      </p:sp>
      <p:sp>
        <p:nvSpPr>
          <p:cNvPr id="3" name="标题 2"/>
          <p:cNvSpPr>
            <a:spLocks noGrp="1"/>
          </p:cNvSpPr>
          <p:nvPr>
            <p:ph type="title"/>
          </p:nvPr>
        </p:nvSpPr>
        <p:spPr/>
        <p:txBody>
          <a:bodyPr/>
          <a:lstStyle/>
          <a:p>
            <a:pPr eaLnBrk="1" hangingPunct="1">
              <a:defRPr/>
            </a:pPr>
            <a:r>
              <a:rPr lang="zh-CN" altLang="en-US" smtClean="0"/>
              <a:t>控制流程转移方法</a:t>
            </a:r>
            <a:endParaRPr lang="zh-CN" altLang="en-US"/>
          </a:p>
        </p:txBody>
      </p:sp>
    </p:spTree>
    <p:extLst>
      <p:ext uri="{BB962C8B-B14F-4D97-AF65-F5344CB8AC3E}">
        <p14:creationId xmlns:p14="http://schemas.microsoft.com/office/powerpoint/2010/main" val="984927640"/>
      </p:ext>
    </p:extLst>
  </p:cSld>
  <p:clrMapOvr>
    <a:masterClrMapping/>
  </p:clrMapOvr>
  <p:transition spd="slow">
    <p:pul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3"/>
          <p:cNvSpPr>
            <a:spLocks noGrp="1"/>
          </p:cNvSpPr>
          <p:nvPr>
            <p:ph idx="1"/>
          </p:nvPr>
        </p:nvSpPr>
        <p:spPr/>
        <p:txBody>
          <a:bodyPr>
            <a:normAutofit fontScale="85000" lnSpcReduction="20000"/>
          </a:bodyPr>
          <a:lstStyle/>
          <a:p>
            <a:pPr eaLnBrk="1" hangingPunct="1"/>
            <a:r>
              <a:rPr lang="zh-CN" altLang="en-US" dirty="0" smtClean="0"/>
              <a:t>防止缓冲区溢出</a:t>
            </a:r>
            <a:endParaRPr lang="en-US" altLang="zh-CN" dirty="0" smtClean="0"/>
          </a:p>
          <a:p>
            <a:pPr lvl="1"/>
            <a:r>
              <a:rPr lang="zh-CN" altLang="en-US" dirty="0" smtClean="0"/>
              <a:t>采用安全</a:t>
            </a:r>
            <a:r>
              <a:rPr lang="en-US" altLang="zh-CN" dirty="0" smtClean="0"/>
              <a:t>C</a:t>
            </a:r>
            <a:r>
              <a:rPr lang="zh-CN" altLang="en-US" dirty="0"/>
              <a:t>语言库</a:t>
            </a:r>
            <a:r>
              <a:rPr lang="zh-CN" altLang="en-US" dirty="0" smtClean="0"/>
              <a:t>函数最新版本</a:t>
            </a:r>
            <a:endParaRPr lang="en-US" altLang="zh-CN" dirty="0" smtClean="0"/>
          </a:p>
          <a:p>
            <a:pPr lvl="2"/>
            <a:r>
              <a:rPr lang="en-US" altLang="zh-CN" dirty="0" err="1"/>
              <a:t>strcpy</a:t>
            </a:r>
            <a:r>
              <a:rPr lang="en-US" altLang="zh-CN" dirty="0" smtClean="0"/>
              <a:t>()——》</a:t>
            </a:r>
            <a:r>
              <a:rPr lang="en-US" altLang="zh-CN" dirty="0" err="1" smtClean="0"/>
              <a:t>strncpy</a:t>
            </a:r>
            <a:r>
              <a:rPr lang="en-US" altLang="zh-CN" dirty="0" smtClean="0"/>
              <a:t>(),</a:t>
            </a:r>
            <a:r>
              <a:rPr lang="en-US" altLang="zh-CN" dirty="0"/>
              <a:t> </a:t>
            </a:r>
            <a:endParaRPr lang="en-US" altLang="zh-CN" dirty="0" smtClean="0"/>
          </a:p>
          <a:p>
            <a:pPr lvl="2"/>
            <a:r>
              <a:rPr lang="en-US" altLang="zh-CN" dirty="0" err="1" smtClean="0"/>
              <a:t>printf</a:t>
            </a:r>
            <a:r>
              <a:rPr lang="en-US" altLang="zh-CN" dirty="0" smtClean="0"/>
              <a:t>()——》</a:t>
            </a:r>
            <a:r>
              <a:rPr lang="en-US" altLang="zh-CN" dirty="0" err="1" smtClean="0"/>
              <a:t>sprintf</a:t>
            </a:r>
            <a:r>
              <a:rPr lang="en-US" altLang="zh-CN" dirty="0" smtClean="0"/>
              <a:t>()</a:t>
            </a:r>
            <a:r>
              <a:rPr lang="zh-CN" altLang="en-US" dirty="0" smtClean="0"/>
              <a:t>等</a:t>
            </a:r>
            <a:endParaRPr lang="zh-CN" altLang="en-US" dirty="0"/>
          </a:p>
          <a:p>
            <a:pPr lvl="1"/>
            <a:r>
              <a:rPr lang="zh-CN" altLang="en-US" dirty="0" smtClean="0"/>
              <a:t>程序员检查</a:t>
            </a:r>
            <a:r>
              <a:rPr lang="zh-CN" altLang="en-US" dirty="0"/>
              <a:t>数组与指针</a:t>
            </a:r>
            <a:r>
              <a:rPr lang="zh-CN" altLang="en-US" dirty="0" smtClean="0"/>
              <a:t>等越界代码</a:t>
            </a:r>
            <a:endParaRPr lang="en-US" altLang="zh-CN" dirty="0" smtClean="0"/>
          </a:p>
          <a:p>
            <a:pPr eaLnBrk="1" hangingPunct="1"/>
            <a:r>
              <a:rPr lang="zh-CN" altLang="en-US" dirty="0" smtClean="0"/>
              <a:t>允许溢出但不允许改变控制流</a:t>
            </a:r>
            <a:endParaRPr lang="en-US" altLang="zh-CN" dirty="0" smtClean="0"/>
          </a:p>
          <a:p>
            <a:pPr lvl="1"/>
            <a:r>
              <a:rPr lang="zh-CN" altLang="en-US" dirty="0"/>
              <a:t>禁止未经授权控制流的改变</a:t>
            </a:r>
            <a:endParaRPr lang="en-US" altLang="zh-CN" dirty="0" smtClean="0"/>
          </a:p>
          <a:p>
            <a:pPr eaLnBrk="1" hangingPunct="1"/>
            <a:r>
              <a:rPr lang="zh-CN" altLang="en-US" dirty="0" smtClean="0"/>
              <a:t>允许改变控制流但禁止敏感代码执行</a:t>
            </a:r>
            <a:endParaRPr lang="en-US" altLang="zh-CN" dirty="0" smtClean="0"/>
          </a:p>
          <a:p>
            <a:pPr lvl="1"/>
            <a:r>
              <a:rPr lang="zh-CN" altLang="en-US" dirty="0"/>
              <a:t>禁止</a:t>
            </a:r>
            <a:r>
              <a:rPr lang="zh-CN" altLang="en-US" dirty="0" smtClean="0"/>
              <a:t>攻击代码执行</a:t>
            </a:r>
            <a:endParaRPr lang="zh-CN" altLang="en-US" dirty="0"/>
          </a:p>
          <a:p>
            <a:pPr lvl="1"/>
            <a:r>
              <a:rPr lang="zh-CN" altLang="en-US" dirty="0" smtClean="0"/>
              <a:t>如禁止</a:t>
            </a:r>
            <a:r>
              <a:rPr lang="zh-CN" altLang="en-US" dirty="0"/>
              <a:t>诸如</a:t>
            </a:r>
            <a:r>
              <a:rPr lang="en-US" altLang="zh-CN" dirty="0"/>
              <a:t>exec()</a:t>
            </a:r>
            <a:r>
              <a:rPr lang="zh-CN" altLang="en-US" dirty="0"/>
              <a:t>等系统调用函数的非法使用</a:t>
            </a:r>
            <a:r>
              <a:rPr lang="zh-CN" altLang="en-US" dirty="0" smtClean="0"/>
              <a:t>，</a:t>
            </a:r>
            <a:endParaRPr lang="en-US" altLang="zh-CN" dirty="0" smtClean="0"/>
          </a:p>
          <a:p>
            <a:pPr lvl="2"/>
            <a:r>
              <a:rPr lang="en-US" altLang="zh-CN" dirty="0" smtClean="0"/>
              <a:t>Unix</a:t>
            </a:r>
            <a:r>
              <a:rPr lang="zh-CN" altLang="en-US" dirty="0"/>
              <a:t>中</a:t>
            </a:r>
            <a:r>
              <a:rPr lang="zh-CN" altLang="en-US" dirty="0" smtClean="0"/>
              <a:t>，程序使用系统调用函数时，返回地址保存</a:t>
            </a:r>
            <a:r>
              <a:rPr lang="zh-CN" altLang="en-US" dirty="0"/>
              <a:t>在系统</a:t>
            </a:r>
            <a:r>
              <a:rPr lang="zh-CN" altLang="en-US" dirty="0" smtClean="0"/>
              <a:t>内核堆栈，</a:t>
            </a:r>
            <a:r>
              <a:rPr lang="zh-CN" altLang="en-US" dirty="0"/>
              <a:t>而不是普通</a:t>
            </a:r>
            <a:r>
              <a:rPr lang="zh-CN" altLang="en-US" dirty="0" smtClean="0"/>
              <a:t>堆栈。</a:t>
            </a:r>
            <a:endParaRPr lang="en-US" altLang="zh-CN" dirty="0" smtClean="0"/>
          </a:p>
          <a:p>
            <a:pPr lvl="2"/>
            <a:r>
              <a:rPr lang="zh-CN" altLang="en-US" dirty="0" smtClean="0"/>
              <a:t>检查</a:t>
            </a:r>
            <a:r>
              <a:rPr lang="zh-CN" altLang="en-US" dirty="0"/>
              <a:t>系统调用的地址是否来自系统内核堆栈就可知道它是否合法。</a:t>
            </a:r>
          </a:p>
          <a:p>
            <a:r>
              <a:rPr lang="zh-CN" altLang="en-US" dirty="0"/>
              <a:t>高版本</a:t>
            </a:r>
            <a:r>
              <a:rPr lang="en-US" altLang="zh-CN" dirty="0"/>
              <a:t>Linux</a:t>
            </a:r>
            <a:r>
              <a:rPr lang="zh-CN" altLang="en-US" dirty="0"/>
              <a:t>已启用数据执行保护和地址随机化安全特性防止这种初级的利用方法。</a:t>
            </a:r>
            <a:endParaRPr lang="zh-CN" altLang="en-US" dirty="0" smtClean="0"/>
          </a:p>
        </p:txBody>
      </p:sp>
      <p:sp>
        <p:nvSpPr>
          <p:cNvPr id="3" name="标题 2"/>
          <p:cNvSpPr>
            <a:spLocks noGrp="1"/>
          </p:cNvSpPr>
          <p:nvPr>
            <p:ph type="title"/>
          </p:nvPr>
        </p:nvSpPr>
        <p:spPr/>
        <p:txBody>
          <a:bodyPr/>
          <a:lstStyle/>
          <a:p>
            <a:pPr eaLnBrk="1" hangingPunct="1">
              <a:defRPr/>
            </a:pPr>
            <a:r>
              <a:rPr lang="zh-CN" altLang="en-US" smtClean="0"/>
              <a:t>防范缓冲区溢出攻击</a:t>
            </a:r>
            <a:endParaRPr lang="zh-CN" altLang="en-US"/>
          </a:p>
        </p:txBody>
      </p:sp>
      <p:sp>
        <p:nvSpPr>
          <p:cNvPr id="58372" name="灯片编号占位符 1"/>
          <p:cNvSpPr>
            <a:spLocks noGrp="1"/>
          </p:cNvSpPr>
          <p:nvPr>
            <p:ph type="sldNum" sz="quarter" idx="4294967295"/>
          </p:nvPr>
        </p:nvSpPr>
        <p:spPr bwMode="auto">
          <a:noFill/>
          <a:ln>
            <a:miter lim="800000"/>
            <a:headEnd/>
            <a:tailEnd/>
          </a:ln>
        </p:spPr>
        <p:txBody>
          <a:bodyPr wrap="square" lIns="91440" tIns="45720" rIns="91440" bIns="45720" numCol="1" anchorCtr="0" compatLnSpc="1">
            <a:prstTxWarp prst="textNoShape">
              <a:avLst/>
            </a:prstTxWarp>
          </a:bodyPr>
          <a:lstStyle/>
          <a:p>
            <a:fld id="{92B7EE74-9AC8-4A42-85BA-4B3091D68183}" type="slidenum">
              <a:rPr lang="zh-CN" altLang="en-US" smtClean="0">
                <a:ea typeface="宋体" charset="-122"/>
              </a:rPr>
              <a:pPr/>
              <a:t>76</a:t>
            </a:fld>
            <a:endParaRPr lang="zh-CN" altLang="en-US" smtClean="0">
              <a:ea typeface="宋体" charset="-122"/>
            </a:endParaRPr>
          </a:p>
        </p:txBody>
      </p:sp>
    </p:spTree>
    <p:extLst>
      <p:ext uri="{BB962C8B-B14F-4D97-AF65-F5344CB8AC3E}">
        <p14:creationId xmlns:p14="http://schemas.microsoft.com/office/powerpoint/2010/main" val="4286005379"/>
      </p:ext>
    </p:extLst>
  </p:cSld>
  <p:clrMapOvr>
    <a:masterClrMapping/>
  </p:clrMapOvr>
  <p:transition spd="slow">
    <p:pull/>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mtClean="0"/>
              <a:t>病毒：</a:t>
            </a:r>
            <a:endParaRPr lang="en-US" altLang="zh-CN" smtClean="0"/>
          </a:p>
          <a:p>
            <a:pPr lvl="1"/>
            <a:r>
              <a:rPr lang="zh-CN" altLang="en-US" smtClean="0"/>
              <a:t>能自我传播、</a:t>
            </a:r>
            <a:r>
              <a:rPr lang="zh-CN" altLang="en-US" smtClean="0">
                <a:solidFill>
                  <a:srgbClr val="FF0000"/>
                </a:solidFill>
              </a:rPr>
              <a:t>需用户干预触</a:t>
            </a:r>
            <a:r>
              <a:rPr lang="zh-CN" altLang="en-US" smtClean="0"/>
              <a:t>发执行的破坏性程序或代码。</a:t>
            </a:r>
          </a:p>
          <a:p>
            <a:pPr lvl="1"/>
            <a:r>
              <a:rPr lang="zh-CN" altLang="en-US" smtClean="0"/>
              <a:t>如</a:t>
            </a:r>
            <a:r>
              <a:rPr lang="en-US" altLang="zh-CN" smtClean="0"/>
              <a:t>CIH</a:t>
            </a:r>
            <a:r>
              <a:rPr lang="zh-CN" altLang="en-US" smtClean="0"/>
              <a:t>、爱虫、新欢乐时光、求职信、恶鹰、</a:t>
            </a:r>
            <a:r>
              <a:rPr lang="en-US" altLang="zh-CN" smtClean="0"/>
              <a:t>rose…</a:t>
            </a:r>
          </a:p>
          <a:p>
            <a:r>
              <a:rPr lang="zh-CN" altLang="en-US" smtClean="0"/>
              <a:t>蠕虫：</a:t>
            </a:r>
            <a:endParaRPr lang="en-US" altLang="zh-CN" smtClean="0"/>
          </a:p>
          <a:p>
            <a:pPr lvl="1"/>
            <a:r>
              <a:rPr lang="zh-CN" altLang="en-US" smtClean="0"/>
              <a:t>能自我传播、不需用户干预即可触发执行的破坏性程序或代码。</a:t>
            </a:r>
          </a:p>
          <a:p>
            <a:pPr lvl="1"/>
            <a:r>
              <a:rPr lang="zh-CN" altLang="en-US" smtClean="0"/>
              <a:t>如红色代码、</a:t>
            </a:r>
            <a:r>
              <a:rPr lang="en-US" altLang="zh-CN" smtClean="0"/>
              <a:t>SQL</a:t>
            </a:r>
            <a:r>
              <a:rPr lang="zh-CN" altLang="en-US" smtClean="0"/>
              <a:t>蠕虫王、冲击波、震荡波、极速波</a:t>
            </a:r>
            <a:r>
              <a:rPr lang="en-US" altLang="zh-CN" smtClean="0"/>
              <a:t>…</a:t>
            </a:r>
          </a:p>
          <a:p>
            <a:r>
              <a:rPr lang="zh-CN" altLang="en-US" smtClean="0"/>
              <a:t>特洛伊木马：</a:t>
            </a:r>
            <a:endParaRPr lang="en-US" altLang="zh-CN" smtClean="0"/>
          </a:p>
          <a:p>
            <a:pPr lvl="1"/>
            <a:r>
              <a:rPr lang="zh-CN" altLang="en-US" smtClean="0"/>
              <a:t>看起来具有正常功能，但实际上隐藏着很多用户不希望功能的程序。</a:t>
            </a:r>
            <a:endParaRPr lang="en-US" altLang="zh-CN" smtClean="0"/>
          </a:p>
          <a:p>
            <a:pPr lvl="1"/>
            <a:r>
              <a:rPr lang="zh-CN" altLang="en-US" smtClean="0"/>
              <a:t>通常由控制端和被控制端两端组成。</a:t>
            </a:r>
          </a:p>
          <a:p>
            <a:pPr lvl="1"/>
            <a:r>
              <a:rPr lang="zh-CN" altLang="en-US" smtClean="0"/>
              <a:t>如冰河、网络神偷、灰鸽子</a:t>
            </a:r>
            <a:r>
              <a:rPr lang="en-US" altLang="zh-CN" smtClean="0"/>
              <a:t>……</a:t>
            </a:r>
            <a:endParaRPr lang="zh-CN" altLang="en-US"/>
          </a:p>
        </p:txBody>
      </p:sp>
      <p:sp>
        <p:nvSpPr>
          <p:cNvPr id="4" name="标题 3"/>
          <p:cNvSpPr>
            <a:spLocks noGrp="1"/>
          </p:cNvSpPr>
          <p:nvPr>
            <p:ph type="title"/>
          </p:nvPr>
        </p:nvSpPr>
        <p:spPr/>
        <p:txBody>
          <a:bodyPr/>
          <a:lstStyle/>
          <a:p>
            <a:r>
              <a:rPr lang="zh-CN" altLang="en-US" smtClean="0"/>
              <a:t>恶意代码的分类</a:t>
            </a:r>
            <a:endParaRPr lang="zh-CN" altLang="en-US"/>
          </a:p>
        </p:txBody>
      </p:sp>
    </p:spTree>
    <p:extLst>
      <p:ext uri="{BB962C8B-B14F-4D97-AF65-F5344CB8AC3E}">
        <p14:creationId xmlns:p14="http://schemas.microsoft.com/office/powerpoint/2010/main" val="1599603365"/>
      </p:ext>
    </p:extLst>
  </p:cSld>
  <p:clrMapOvr>
    <a:masterClrMapping/>
  </p:clrMapOvr>
  <p:transition spd="slow">
    <p:pull/>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a:normAutofit/>
          </a:bodyPr>
          <a:lstStyle/>
          <a:p>
            <a:pPr eaLnBrk="1" hangingPunct="1"/>
            <a:r>
              <a:rPr lang="zh-CN" altLang="en-US" smtClean="0"/>
              <a:t>后门：</a:t>
            </a:r>
            <a:endParaRPr lang="en-US" altLang="zh-CN" smtClean="0"/>
          </a:p>
          <a:p>
            <a:pPr lvl="1"/>
            <a:r>
              <a:rPr lang="zh-CN" altLang="en-US"/>
              <a:t>指那些绕过安全性控制而获取对程序或系统访问权的程序方法。</a:t>
            </a:r>
          </a:p>
          <a:p>
            <a:pPr lvl="1" eaLnBrk="1" hangingPunct="1"/>
            <a:r>
              <a:rPr lang="zh-CN" altLang="en-US" smtClean="0"/>
              <a:t>如</a:t>
            </a:r>
            <a:r>
              <a:rPr lang="en-US" altLang="zh-CN" smtClean="0"/>
              <a:t>Bits</a:t>
            </a:r>
            <a:r>
              <a:rPr lang="zh-CN" altLang="en-US" smtClean="0"/>
              <a:t>、</a:t>
            </a:r>
            <a:r>
              <a:rPr lang="en-US" altLang="zh-CN" smtClean="0"/>
              <a:t>WinEggDrop</a:t>
            </a:r>
            <a:r>
              <a:rPr lang="zh-CN" altLang="en-US" smtClean="0"/>
              <a:t>、</a:t>
            </a:r>
            <a:r>
              <a:rPr lang="en-US" altLang="zh-CN" smtClean="0"/>
              <a:t>Tini…</a:t>
            </a:r>
          </a:p>
          <a:p>
            <a:pPr eaLnBrk="1" hangingPunct="1"/>
            <a:r>
              <a:rPr lang="en-US" altLang="zh-CN" smtClean="0"/>
              <a:t>RootKit</a:t>
            </a:r>
            <a:r>
              <a:rPr lang="zh-CN" altLang="en-US" smtClean="0"/>
              <a:t>：</a:t>
            </a:r>
            <a:endParaRPr lang="en-US" altLang="zh-CN" smtClean="0"/>
          </a:p>
          <a:p>
            <a:pPr lvl="1"/>
            <a:r>
              <a:rPr lang="zh-CN" altLang="en-US"/>
              <a:t>在安装目标上</a:t>
            </a:r>
            <a:r>
              <a:rPr lang="zh-CN" altLang="en-US">
                <a:solidFill>
                  <a:srgbClr val="FF0000"/>
                </a:solidFill>
              </a:rPr>
              <a:t>隐藏</a:t>
            </a:r>
            <a:r>
              <a:rPr lang="zh-CN" altLang="en-US"/>
              <a:t>自身及指定的文件、进程和网络链接等</a:t>
            </a:r>
            <a:r>
              <a:rPr lang="zh-CN" altLang="en-US" smtClean="0"/>
              <a:t>信息，使攻击者获得访问权。</a:t>
            </a:r>
          </a:p>
          <a:p>
            <a:pPr lvl="1" eaLnBrk="1" hangingPunct="1"/>
            <a:r>
              <a:rPr lang="zh-CN" altLang="en-US" smtClean="0"/>
              <a:t>如</a:t>
            </a:r>
            <a:r>
              <a:rPr lang="en-US" altLang="zh-CN" smtClean="0"/>
              <a:t>RootKit</a:t>
            </a:r>
            <a:r>
              <a:rPr lang="zh-CN" altLang="en-US" smtClean="0"/>
              <a:t>、</a:t>
            </a:r>
            <a:r>
              <a:rPr lang="en-US" altLang="zh-CN" smtClean="0"/>
              <a:t>Hkdef</a:t>
            </a:r>
            <a:r>
              <a:rPr lang="zh-CN" altLang="en-US" smtClean="0"/>
              <a:t>、</a:t>
            </a:r>
            <a:r>
              <a:rPr lang="en-US" altLang="zh-CN" smtClean="0"/>
              <a:t>ByShell…</a:t>
            </a:r>
          </a:p>
          <a:p>
            <a:pPr eaLnBrk="1" hangingPunct="1"/>
            <a:r>
              <a:rPr lang="zh-CN" altLang="en-US" smtClean="0"/>
              <a:t>拒绝服务程序，黑客工具，广告软件，间谍软件，恶意网页</a:t>
            </a:r>
            <a:r>
              <a:rPr lang="en-US" altLang="zh-CN" smtClean="0"/>
              <a:t>……</a:t>
            </a:r>
          </a:p>
          <a:p>
            <a:pPr eaLnBrk="1" hangingPunct="1"/>
            <a:endParaRPr lang="zh-CN" alt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smtClean="0"/>
              <a:t>恶意代码的分类（续）</a:t>
            </a:r>
            <a:endParaRPr lang="zh-CN" altLang="en-US"/>
          </a:p>
        </p:txBody>
      </p:sp>
    </p:spTree>
    <p:extLst>
      <p:ext uri="{BB962C8B-B14F-4D97-AF65-F5344CB8AC3E}">
        <p14:creationId xmlns:p14="http://schemas.microsoft.com/office/powerpoint/2010/main" val="1801102800"/>
      </p:ext>
    </p:extLst>
  </p:cSld>
  <p:clrMapOvr>
    <a:masterClrMapping/>
  </p:clrMapOvr>
  <p:transition spd="slow">
    <p:pull/>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mtClean="0"/>
              <a:t>也</a:t>
            </a:r>
            <a:r>
              <a:rPr lang="zh-CN" altLang="en-US"/>
              <a:t>称木马病毒</a:t>
            </a:r>
            <a:r>
              <a:rPr lang="zh-CN" altLang="en-US" smtClean="0"/>
              <a:t>，通过</a:t>
            </a:r>
            <a:r>
              <a:rPr lang="zh-CN" altLang="en-US"/>
              <a:t>特定的程序（木马程序）来控制另一台计算机</a:t>
            </a:r>
            <a:r>
              <a:rPr lang="zh-CN" altLang="en-US" smtClean="0"/>
              <a:t>。</a:t>
            </a:r>
            <a:endParaRPr lang="en-US" altLang="zh-CN" smtClean="0"/>
          </a:p>
          <a:p>
            <a:r>
              <a:rPr lang="zh-CN" altLang="en-US" smtClean="0"/>
              <a:t>通常</a:t>
            </a:r>
            <a:r>
              <a:rPr lang="zh-CN" altLang="en-US"/>
              <a:t>有两个可执行程序</a:t>
            </a:r>
            <a:r>
              <a:rPr lang="zh-CN" altLang="en-US" smtClean="0"/>
              <a:t>：</a:t>
            </a:r>
            <a:endParaRPr lang="en-US" altLang="zh-CN" smtClean="0"/>
          </a:p>
          <a:p>
            <a:pPr lvl="1"/>
            <a:r>
              <a:rPr lang="zh-CN" altLang="en-US" smtClean="0"/>
              <a:t>控制端：</a:t>
            </a:r>
            <a:r>
              <a:rPr lang="en-US" altLang="zh-CN" smtClean="0"/>
              <a:t>——</a:t>
            </a:r>
            <a:r>
              <a:rPr lang="zh-CN" altLang="en-US" smtClean="0"/>
              <a:t>客户端</a:t>
            </a:r>
            <a:r>
              <a:rPr lang="en-US" altLang="zh-CN" smtClean="0"/>
              <a:t>——</a:t>
            </a:r>
            <a:r>
              <a:rPr lang="zh-CN" altLang="en-US" smtClean="0"/>
              <a:t>攻击者</a:t>
            </a:r>
            <a:endParaRPr lang="en-US" altLang="zh-CN" smtClean="0"/>
          </a:p>
          <a:p>
            <a:pPr lvl="1"/>
            <a:r>
              <a:rPr lang="zh-CN" altLang="en-US" smtClean="0"/>
              <a:t>被</a:t>
            </a:r>
            <a:r>
              <a:rPr lang="zh-CN" altLang="en-US"/>
              <a:t>控制</a:t>
            </a:r>
            <a:r>
              <a:rPr lang="zh-CN" altLang="en-US" smtClean="0"/>
              <a:t>端：</a:t>
            </a:r>
            <a:r>
              <a:rPr lang="en-US" altLang="zh-CN" smtClean="0"/>
              <a:t>——</a:t>
            </a:r>
            <a:r>
              <a:rPr lang="zh-CN" altLang="en-US" smtClean="0"/>
              <a:t>服务端</a:t>
            </a:r>
            <a:r>
              <a:rPr lang="en-US" altLang="zh-CN" smtClean="0"/>
              <a:t>——</a:t>
            </a:r>
            <a:r>
              <a:rPr lang="zh-CN" altLang="en-US" smtClean="0"/>
              <a:t>受害者</a:t>
            </a:r>
            <a:endParaRPr lang="zh-CN" altLang="en-US"/>
          </a:p>
        </p:txBody>
      </p:sp>
      <p:sp>
        <p:nvSpPr>
          <p:cNvPr id="4" name="标题 3"/>
          <p:cNvSpPr>
            <a:spLocks noGrp="1"/>
          </p:cNvSpPr>
          <p:nvPr>
            <p:ph type="title"/>
          </p:nvPr>
        </p:nvSpPr>
        <p:spPr/>
        <p:txBody>
          <a:bodyPr/>
          <a:lstStyle/>
          <a:p>
            <a:r>
              <a:rPr lang="zh-CN" altLang="en-US"/>
              <a:t>木马（</a:t>
            </a:r>
            <a:r>
              <a:rPr lang="en-US" altLang="zh-CN"/>
              <a:t>Trojan</a:t>
            </a:r>
            <a:r>
              <a:rPr lang="zh-CN" altLang="en-US"/>
              <a:t>）</a:t>
            </a:r>
          </a:p>
        </p:txBody>
      </p:sp>
    </p:spTree>
    <p:extLst>
      <p:ext uri="{BB962C8B-B14F-4D97-AF65-F5344CB8AC3E}">
        <p14:creationId xmlns:p14="http://schemas.microsoft.com/office/powerpoint/2010/main" val="3786993343"/>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idx="1"/>
          </p:nvPr>
        </p:nvSpPr>
        <p:spPr/>
        <p:txBody>
          <a:bodyPr/>
          <a:lstStyle/>
          <a:p>
            <a:r>
              <a:rPr lang="zh-CN" altLang="en-US"/>
              <a:t>用于防御安全攻击的硬件或者软件方法，及方法构成的系统或整体解决方案</a:t>
            </a:r>
          </a:p>
          <a:p>
            <a:r>
              <a:rPr lang="zh-CN" altLang="en-US" smtClean="0"/>
              <a:t>对信息和信息系统安全功能的抽象描述，从</a:t>
            </a:r>
            <a:r>
              <a:rPr lang="zh-CN" altLang="en-US" smtClean="0">
                <a:solidFill>
                  <a:srgbClr val="C00000"/>
                </a:solidFill>
              </a:rPr>
              <a:t>整体</a:t>
            </a:r>
            <a:r>
              <a:rPr lang="zh-CN" altLang="en-US" smtClean="0"/>
              <a:t>上定义信息及信息系统所提供的</a:t>
            </a:r>
            <a:r>
              <a:rPr lang="zh-CN" altLang="en-US" smtClean="0">
                <a:solidFill>
                  <a:srgbClr val="C00000"/>
                </a:solidFill>
              </a:rPr>
              <a:t>安全服务</a:t>
            </a:r>
            <a:r>
              <a:rPr lang="zh-CN" altLang="en-US" smtClean="0"/>
              <a:t>、安全机制及各种安全组件之间的关系和交互。 </a:t>
            </a:r>
          </a:p>
        </p:txBody>
      </p:sp>
      <p:sp>
        <p:nvSpPr>
          <p:cNvPr id="522242" name="Rectangle 2"/>
          <p:cNvSpPr>
            <a:spLocks noGrp="1" noChangeArrowheads="1"/>
          </p:cNvSpPr>
          <p:nvPr>
            <p:ph type="title"/>
          </p:nvPr>
        </p:nvSpPr>
        <p:spPr/>
        <p:txBody>
          <a:bodyPr>
            <a:normAutofit/>
          </a:bodyPr>
          <a:lstStyle/>
          <a:p>
            <a:r>
              <a:rPr lang="zh-CN" altLang="en-US" smtClean="0"/>
              <a:t>安全体系结构</a:t>
            </a:r>
            <a:r>
              <a:rPr lang="en-US" altLang="zh-CN" smtClean="0"/>
              <a:t>(Security Architecture</a:t>
            </a:r>
            <a:r>
              <a:rPr lang="en-US" altLang="zh-CN"/>
              <a:t>)</a:t>
            </a:r>
            <a:endParaRPr lang="zh-CN" altLang="en-US"/>
          </a:p>
        </p:txBody>
      </p:sp>
    </p:spTree>
    <p:extLst>
      <p:ext uri="{BB962C8B-B14F-4D97-AF65-F5344CB8AC3E}">
        <p14:creationId xmlns:p14="http://schemas.microsoft.com/office/powerpoint/2010/main" val="2320305680"/>
      </p:ext>
    </p:extLst>
  </p:cSld>
  <p:clrMapOvr>
    <a:masterClrMapping/>
  </p:clrMapOvr>
  <p:transition spd="slow">
    <p:pull/>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4"/>
          <p:cNvSpPr>
            <a:spLocks noGrp="1"/>
          </p:cNvSpPr>
          <p:nvPr>
            <p:ph idx="1"/>
          </p:nvPr>
        </p:nvSpPr>
        <p:spPr/>
        <p:txBody>
          <a:bodyPr>
            <a:normAutofit fontScale="92500" lnSpcReduction="20000"/>
          </a:bodyPr>
          <a:lstStyle/>
          <a:p>
            <a:r>
              <a:rPr lang="zh-CN" altLang="en-US" dirty="0" smtClean="0"/>
              <a:t>开始菜单启动项，基本上没有木马会用这种方式。</a:t>
            </a:r>
          </a:p>
          <a:p>
            <a:r>
              <a:rPr lang="zh-CN" altLang="en-US" dirty="0" smtClean="0"/>
              <a:t>自动启动：</a:t>
            </a:r>
            <a:endParaRPr lang="en-US" altLang="zh-CN" dirty="0" smtClean="0"/>
          </a:p>
          <a:p>
            <a:pPr lvl="1"/>
            <a:r>
              <a:rPr lang="zh-CN" altLang="en-US" dirty="0" smtClean="0"/>
              <a:t>在</a:t>
            </a:r>
            <a:r>
              <a:rPr lang="en-US" altLang="zh-CN" dirty="0" smtClean="0"/>
              <a:t>Winstart.bat</a:t>
            </a:r>
            <a:r>
              <a:rPr lang="zh-CN" altLang="en-US" dirty="0" smtClean="0"/>
              <a:t>中启动。</a:t>
            </a:r>
          </a:p>
          <a:p>
            <a:pPr lvl="1"/>
            <a:r>
              <a:rPr lang="zh-CN" altLang="en-US" dirty="0" smtClean="0"/>
              <a:t>在</a:t>
            </a:r>
            <a:r>
              <a:rPr lang="en-US" altLang="zh-CN" dirty="0" smtClean="0"/>
              <a:t>Autoexec.bat</a:t>
            </a:r>
            <a:r>
              <a:rPr lang="zh-CN" altLang="en-US" dirty="0" smtClean="0"/>
              <a:t>和</a:t>
            </a:r>
            <a:r>
              <a:rPr lang="en-US" altLang="zh-CN" dirty="0" smtClean="0"/>
              <a:t>Config.sys</a:t>
            </a:r>
            <a:r>
              <a:rPr lang="zh-CN" altLang="en-US" dirty="0" smtClean="0"/>
              <a:t>中加载运行。</a:t>
            </a:r>
          </a:p>
          <a:p>
            <a:pPr lvl="1"/>
            <a:r>
              <a:rPr lang="zh-CN" altLang="en-US" dirty="0" smtClean="0"/>
              <a:t>注册表：隐蔽性强，多数木马采用。</a:t>
            </a:r>
          </a:p>
          <a:p>
            <a:pPr lvl="1"/>
            <a:r>
              <a:rPr lang="en-US" altLang="zh-CN" dirty="0" smtClean="0"/>
              <a:t>win.ini/system.ini</a:t>
            </a:r>
            <a:r>
              <a:rPr lang="zh-CN" altLang="en-US" dirty="0" smtClean="0"/>
              <a:t>：有部分木马采用，不太隐蔽。</a:t>
            </a:r>
          </a:p>
          <a:p>
            <a:r>
              <a:rPr lang="zh-CN" altLang="en-US" dirty="0" smtClean="0"/>
              <a:t>捆绑方式启动：</a:t>
            </a:r>
            <a:endParaRPr lang="en-US" altLang="zh-CN" dirty="0" smtClean="0"/>
          </a:p>
          <a:p>
            <a:pPr lvl="1"/>
            <a:r>
              <a:rPr lang="zh-CN" altLang="en-US" dirty="0" smtClean="0"/>
              <a:t>捆绑到一般的常用程序或服务上。隐蔽性强，多数木马采用。</a:t>
            </a:r>
            <a:endParaRPr lang="en-US" altLang="zh-CN" dirty="0" smtClean="0"/>
          </a:p>
          <a:p>
            <a:pPr lvl="1"/>
            <a:r>
              <a:rPr lang="zh-CN" altLang="en-US" dirty="0" smtClean="0"/>
              <a:t>黑客确定</a:t>
            </a:r>
            <a:r>
              <a:rPr lang="zh-CN" altLang="en-US" dirty="0"/>
              <a:t>捆绑方式、捆绑位置、捆绑程序等，位置多变使木马有很强的隐蔽性。</a:t>
            </a:r>
          </a:p>
          <a:p>
            <a:pPr lvl="1"/>
            <a:r>
              <a:rPr lang="zh-CN" altLang="en-US" dirty="0" smtClean="0"/>
              <a:t>非捆绑：在注册表等位置留下痕迹，容易被发现</a:t>
            </a:r>
            <a:endParaRPr lang="en-US" altLang="zh-CN" dirty="0" smtClean="0"/>
          </a:p>
          <a:p>
            <a:r>
              <a:rPr lang="zh-CN" altLang="en-US" dirty="0" smtClean="0"/>
              <a:t>修改文件关联</a:t>
            </a:r>
          </a:p>
        </p:txBody>
      </p:sp>
      <p:sp>
        <p:nvSpPr>
          <p:cNvPr id="168962" name="Rectangle 2"/>
          <p:cNvSpPr>
            <a:spLocks noGrp="1" noChangeArrowheads="1"/>
          </p:cNvSpPr>
          <p:nvPr>
            <p:ph type="title"/>
          </p:nvPr>
        </p:nvSpPr>
        <p:spPr/>
        <p:txBody>
          <a:bodyPr/>
          <a:lstStyle/>
          <a:p>
            <a:r>
              <a:rPr lang="zh-CN" altLang="en-US" smtClean="0"/>
              <a:t>特洛伊木马加载及启动方式</a:t>
            </a:r>
            <a:endParaRPr lang="zh-CN" altLang="en-US"/>
          </a:p>
        </p:txBody>
      </p:sp>
    </p:spTree>
    <p:extLst>
      <p:ext uri="{BB962C8B-B14F-4D97-AF65-F5344CB8AC3E}">
        <p14:creationId xmlns:p14="http://schemas.microsoft.com/office/powerpoint/2010/main" val="2165377978"/>
      </p:ext>
    </p:extLst>
  </p:cSld>
  <p:clrMapOvr>
    <a:masterClrMapping/>
  </p:clrMapOvr>
  <p:transition spd="slow">
    <p:pull/>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r>
              <a:rPr lang="zh-CN" altLang="en-US" smtClean="0"/>
              <a:t>存放位置及文件名</a:t>
            </a:r>
            <a:endParaRPr lang="en-US" altLang="zh-CN" smtClean="0"/>
          </a:p>
          <a:p>
            <a:r>
              <a:rPr lang="zh-CN" altLang="en-US" smtClean="0"/>
              <a:t>通信方式</a:t>
            </a:r>
            <a:endParaRPr lang="en-US" altLang="zh-CN" smtClean="0"/>
          </a:p>
          <a:p>
            <a:r>
              <a:rPr lang="zh-CN" altLang="en-US" smtClean="0"/>
              <a:t>进程隐藏</a:t>
            </a:r>
          </a:p>
        </p:txBody>
      </p:sp>
      <p:sp>
        <p:nvSpPr>
          <p:cNvPr id="3" name="标题 2"/>
          <p:cNvSpPr>
            <a:spLocks noGrp="1"/>
          </p:cNvSpPr>
          <p:nvPr>
            <p:ph type="title"/>
          </p:nvPr>
        </p:nvSpPr>
        <p:spPr/>
        <p:txBody>
          <a:bodyPr/>
          <a:lstStyle/>
          <a:p>
            <a:pPr>
              <a:defRPr/>
            </a:pPr>
            <a:r>
              <a:rPr lang="zh-CN" altLang="en-US" smtClean="0">
                <a:latin typeface="Times New Roman" charset="0"/>
              </a:rPr>
              <a:t>特洛伊木马</a:t>
            </a:r>
            <a:r>
              <a:rPr lang="zh-CN" altLang="en-US" smtClean="0"/>
              <a:t>隐蔽性</a:t>
            </a:r>
            <a:endParaRPr lang="zh-CN" altLang="en-US"/>
          </a:p>
        </p:txBody>
      </p:sp>
    </p:spTree>
    <p:extLst>
      <p:ext uri="{BB962C8B-B14F-4D97-AF65-F5344CB8AC3E}">
        <p14:creationId xmlns:p14="http://schemas.microsoft.com/office/powerpoint/2010/main" val="1263333394"/>
      </p:ext>
    </p:extLst>
  </p:cSld>
  <p:clrMapOvr>
    <a:masterClrMapping/>
  </p:clrMapOvr>
  <p:transition spd="slow">
    <p:pull/>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zh-CN" altLang="en-US" smtClean="0"/>
              <a:t>服务器（被控端）程序文件一般位置：</a:t>
            </a:r>
            <a:endParaRPr lang="en-US" altLang="zh-CN" smtClean="0"/>
          </a:p>
          <a:p>
            <a:pPr lvl="1"/>
            <a:r>
              <a:rPr lang="en-US" altLang="zh-CN" smtClean="0"/>
              <a:t>c:\windows</a:t>
            </a:r>
            <a:r>
              <a:rPr lang="zh-CN" altLang="en-US" smtClean="0"/>
              <a:t>和</a:t>
            </a:r>
            <a:r>
              <a:rPr lang="en-US" altLang="zh-CN" smtClean="0"/>
              <a:t>c:\windows\system</a:t>
            </a:r>
            <a:r>
              <a:rPr lang="zh-CN" altLang="en-US" smtClean="0"/>
              <a:t>中,</a:t>
            </a:r>
            <a:endParaRPr lang="en-US" altLang="zh-CN" smtClean="0"/>
          </a:p>
          <a:p>
            <a:pPr lvl="1"/>
            <a:r>
              <a:rPr lang="zh-CN" altLang="en-US" smtClean="0"/>
              <a:t>因为</a:t>
            </a:r>
            <a:r>
              <a:rPr lang="en-US" altLang="zh-CN" smtClean="0"/>
              <a:t>windows</a:t>
            </a:r>
            <a:r>
              <a:rPr lang="zh-CN" altLang="en-US" smtClean="0"/>
              <a:t>一些系统文件在这两个位置。</a:t>
            </a:r>
          </a:p>
          <a:p>
            <a:r>
              <a:rPr lang="zh-CN" altLang="en-US" smtClean="0"/>
              <a:t>文件名尽量和系统文件接近，比如</a:t>
            </a:r>
            <a:endParaRPr lang="en-US" altLang="zh-CN" smtClean="0"/>
          </a:p>
          <a:p>
            <a:pPr lvl="1"/>
            <a:r>
              <a:rPr lang="zh-CN" altLang="en-US" smtClean="0"/>
              <a:t>木马</a:t>
            </a:r>
            <a:r>
              <a:rPr lang="en-US" altLang="zh-CN" smtClean="0"/>
              <a:t>SubSeven 1.7</a:t>
            </a:r>
            <a:r>
              <a:rPr lang="zh-CN" altLang="en-US" smtClean="0"/>
              <a:t>版</a:t>
            </a:r>
            <a:endParaRPr lang="en-US" altLang="zh-CN" smtClean="0"/>
          </a:p>
          <a:p>
            <a:pPr lvl="2"/>
            <a:r>
              <a:rPr lang="en-US" altLang="zh-CN" smtClean="0"/>
              <a:t>c:\windows\KERNEL16.DL</a:t>
            </a:r>
            <a:r>
              <a:rPr lang="zh-CN" altLang="en-US" smtClean="0"/>
              <a:t>：木马服务器文件名</a:t>
            </a:r>
            <a:endParaRPr lang="en-US" altLang="zh-CN" smtClean="0"/>
          </a:p>
          <a:p>
            <a:pPr lvl="2"/>
            <a:r>
              <a:rPr lang="en-US" altLang="zh-CN" smtClean="0"/>
              <a:t>c:\windows\KERNEL32.DLL</a:t>
            </a:r>
            <a:r>
              <a:rPr lang="zh-CN" altLang="en-US" smtClean="0"/>
              <a:t>：系统文件，删除系统瘫痪。</a:t>
            </a:r>
            <a:endParaRPr lang="en-US" altLang="zh-CN" smtClean="0"/>
          </a:p>
          <a:p>
            <a:pPr lvl="1"/>
            <a:r>
              <a:rPr lang="zh-CN" altLang="en-US" smtClean="0"/>
              <a:t>木马</a:t>
            </a:r>
            <a:r>
              <a:rPr lang="en-US" altLang="zh-CN" smtClean="0"/>
              <a:t>SubSeven 1.5</a:t>
            </a:r>
            <a:r>
              <a:rPr lang="zh-CN" altLang="en-US" smtClean="0"/>
              <a:t>版</a:t>
            </a:r>
            <a:endParaRPr lang="en-US" altLang="zh-CN" smtClean="0"/>
          </a:p>
          <a:p>
            <a:pPr lvl="2"/>
            <a:r>
              <a:rPr lang="zh-CN" altLang="en-US" smtClean="0"/>
              <a:t>服务器文件名：</a:t>
            </a:r>
            <a:r>
              <a:rPr lang="en-US" altLang="zh-CN" smtClean="0"/>
              <a:t>c:\windows\window.exe</a:t>
            </a:r>
            <a:r>
              <a:rPr lang="zh-CN" altLang="en-US" smtClean="0"/>
              <a:t>， 少一个</a:t>
            </a:r>
            <a:r>
              <a:rPr lang="en-US" altLang="zh-CN" smtClean="0"/>
              <a:t>s</a:t>
            </a:r>
          </a:p>
        </p:txBody>
      </p:sp>
      <p:sp>
        <p:nvSpPr>
          <p:cNvPr id="171010" name="Rectangle 2"/>
          <p:cNvSpPr>
            <a:spLocks noGrp="1" noChangeArrowheads="1"/>
          </p:cNvSpPr>
          <p:nvPr>
            <p:ph type="title"/>
          </p:nvPr>
        </p:nvSpPr>
        <p:spPr/>
        <p:txBody>
          <a:bodyPr/>
          <a:lstStyle/>
          <a:p>
            <a:r>
              <a:rPr lang="zh-CN" altLang="en-US" smtClean="0"/>
              <a:t>木马存放位置及文件名</a:t>
            </a:r>
            <a:endParaRPr lang="zh-CN" altLang="en-US"/>
          </a:p>
        </p:txBody>
      </p:sp>
    </p:spTree>
    <p:extLst>
      <p:ext uri="{BB962C8B-B14F-4D97-AF65-F5344CB8AC3E}">
        <p14:creationId xmlns:p14="http://schemas.microsoft.com/office/powerpoint/2010/main" val="2973717577"/>
      </p:ext>
    </p:extLst>
  </p:cSld>
  <p:clrMapOvr>
    <a:masterClrMapping/>
  </p:clrMapOvr>
  <p:transition spd="slow">
    <p:pull/>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使用</a:t>
            </a:r>
            <a:r>
              <a:rPr lang="en-US" altLang="zh-CN" smtClean="0"/>
              <a:t>TCP</a:t>
            </a:r>
            <a:r>
              <a:rPr lang="zh-CN" altLang="en-US" smtClean="0"/>
              <a:t>协议，服务端侦听，客户端连接。最简单、最早、最广泛使用。</a:t>
            </a:r>
          </a:p>
          <a:p>
            <a:pPr lvl="1"/>
            <a:r>
              <a:rPr lang="zh-CN" altLang="en-US" smtClean="0"/>
              <a:t>使用工具很容易发现在某一端口上侦听的进程，以及进程对应的可执行文件。</a:t>
            </a:r>
          </a:p>
          <a:p>
            <a:pPr lvl="1"/>
            <a:r>
              <a:rPr lang="zh-CN" altLang="en-US" smtClean="0"/>
              <a:t>客户端发起连接会被防火墙拦截。</a:t>
            </a:r>
          </a:p>
          <a:p>
            <a:pPr lvl="1"/>
            <a:r>
              <a:rPr lang="zh-CN" altLang="en-US" smtClean="0"/>
              <a:t>服务器通过代理上网电脑，没有独立</a:t>
            </a:r>
            <a:r>
              <a:rPr lang="en-US" altLang="zh-CN" smtClean="0"/>
              <a:t>IP</a:t>
            </a:r>
            <a:r>
              <a:rPr lang="zh-CN" altLang="en-US" smtClean="0"/>
              <a:t>地址(只有局域网的</a:t>
            </a:r>
            <a:r>
              <a:rPr lang="en-US" altLang="zh-CN" smtClean="0"/>
              <a:t>IP</a:t>
            </a:r>
            <a:r>
              <a:rPr lang="zh-CN" altLang="en-US" smtClean="0"/>
              <a:t>地址)，客户端找不到服务器。</a:t>
            </a:r>
            <a:endParaRPr lang="zh-CN" altLang="en-US"/>
          </a:p>
        </p:txBody>
      </p:sp>
      <p:sp>
        <p:nvSpPr>
          <p:cNvPr id="3" name="标题 2"/>
          <p:cNvSpPr>
            <a:spLocks noGrp="1"/>
          </p:cNvSpPr>
          <p:nvPr>
            <p:ph type="title"/>
          </p:nvPr>
        </p:nvSpPr>
        <p:spPr/>
        <p:txBody>
          <a:bodyPr/>
          <a:lstStyle/>
          <a:p>
            <a:r>
              <a:rPr lang="zh-CN" altLang="en-US" smtClean="0"/>
              <a:t>木马基本通信方式</a:t>
            </a:r>
            <a:endParaRPr lang="zh-CN" altLang="en-US"/>
          </a:p>
        </p:txBody>
      </p:sp>
    </p:spTree>
    <p:extLst>
      <p:ext uri="{BB962C8B-B14F-4D97-AF65-F5344CB8AC3E}">
        <p14:creationId xmlns:p14="http://schemas.microsoft.com/office/powerpoint/2010/main" val="1967983642"/>
      </p:ext>
    </p:extLst>
  </p:cSld>
  <p:clrMapOvr>
    <a:masterClrMapping/>
  </p:clrMapOvr>
  <p:transition spd="slow">
    <p:pull/>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内容占位符 1"/>
          <p:cNvSpPr>
            <a:spLocks noGrp="1"/>
          </p:cNvSpPr>
          <p:nvPr>
            <p:ph idx="1"/>
          </p:nvPr>
        </p:nvSpPr>
        <p:spPr>
          <a:xfrm>
            <a:off x="457200" y="1196752"/>
            <a:ext cx="8229600" cy="1924545"/>
          </a:xfrm>
        </p:spPr>
        <p:txBody>
          <a:bodyPr>
            <a:normAutofit fontScale="70000" lnSpcReduction="20000"/>
          </a:bodyPr>
          <a:lstStyle/>
          <a:p>
            <a:r>
              <a:rPr lang="zh-CN" altLang="en-US" smtClean="0"/>
              <a:t>客户端：</a:t>
            </a:r>
            <a:endParaRPr lang="en-US" altLang="zh-CN" smtClean="0"/>
          </a:p>
          <a:p>
            <a:pPr lvl="1"/>
            <a:r>
              <a:rPr lang="zh-CN" altLang="en-US" smtClean="0"/>
              <a:t>在有固定</a:t>
            </a:r>
            <a:r>
              <a:rPr lang="en-US" altLang="zh-CN" smtClean="0"/>
              <a:t>IP</a:t>
            </a:r>
            <a:r>
              <a:rPr lang="zh-CN" altLang="en-US" smtClean="0"/>
              <a:t>或者域名</a:t>
            </a:r>
            <a:r>
              <a:rPr lang="zh-CN" altLang="en-US"/>
              <a:t>第三方</a:t>
            </a:r>
            <a:r>
              <a:rPr lang="zh-CN" altLang="en-US" smtClean="0"/>
              <a:t>（如公共邮箱，个人主页）发布自己</a:t>
            </a:r>
            <a:r>
              <a:rPr lang="en-US" altLang="zh-CN" smtClean="0"/>
              <a:t>IP</a:t>
            </a:r>
            <a:r>
              <a:rPr lang="zh-CN" altLang="en-US" smtClean="0"/>
              <a:t>。</a:t>
            </a:r>
            <a:endParaRPr lang="en-US" altLang="zh-CN" smtClean="0"/>
          </a:p>
          <a:p>
            <a:pPr lvl="1"/>
            <a:r>
              <a:rPr lang="zh-CN" altLang="en-US" smtClean="0"/>
              <a:t>打开端口监听，等待服务端连接；</a:t>
            </a:r>
            <a:endParaRPr lang="en-US" altLang="zh-CN" smtClean="0"/>
          </a:p>
          <a:p>
            <a:r>
              <a:rPr lang="zh-CN" altLang="en-US" smtClean="0"/>
              <a:t>服务端：</a:t>
            </a:r>
            <a:endParaRPr lang="en-US" altLang="zh-CN" smtClean="0"/>
          </a:p>
          <a:p>
            <a:pPr lvl="1"/>
            <a:r>
              <a:rPr lang="zh-CN" altLang="en-US" smtClean="0"/>
              <a:t>定期获取客户端</a:t>
            </a:r>
            <a:r>
              <a:rPr lang="en-US" altLang="zh-CN" smtClean="0"/>
              <a:t>IP</a:t>
            </a:r>
            <a:r>
              <a:rPr lang="zh-CN" altLang="en-US" smtClean="0"/>
              <a:t>，主动连接</a:t>
            </a:r>
            <a:endParaRPr lang="en-US" altLang="zh-CN" smtClean="0"/>
          </a:p>
        </p:txBody>
      </p:sp>
      <p:sp>
        <p:nvSpPr>
          <p:cNvPr id="3" name="标题 2"/>
          <p:cNvSpPr>
            <a:spLocks noGrp="1"/>
          </p:cNvSpPr>
          <p:nvPr>
            <p:ph type="title"/>
          </p:nvPr>
        </p:nvSpPr>
        <p:spPr/>
        <p:txBody>
          <a:bodyPr/>
          <a:lstStyle/>
          <a:p>
            <a:r>
              <a:rPr lang="zh-CN" altLang="en-US" smtClean="0"/>
              <a:t>反向连接</a:t>
            </a:r>
            <a:endParaRPr lang="zh-CN" altLang="en-US"/>
          </a:p>
        </p:txBody>
      </p:sp>
      <p:grpSp>
        <p:nvGrpSpPr>
          <p:cNvPr id="8" name="组合 7"/>
          <p:cNvGrpSpPr/>
          <p:nvPr/>
        </p:nvGrpSpPr>
        <p:grpSpPr>
          <a:xfrm>
            <a:off x="1295400" y="3045097"/>
            <a:ext cx="6591300" cy="1600200"/>
            <a:chOff x="1295400" y="1981200"/>
            <a:chExt cx="6591300" cy="1600200"/>
          </a:xfrm>
        </p:grpSpPr>
        <p:pic>
          <p:nvPicPr>
            <p:cNvPr id="9" name="Picture 4"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2098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p:nvSpPr>
          <p:spPr bwMode="auto">
            <a:xfrm>
              <a:off x="5715000" y="1981200"/>
              <a:ext cx="228600" cy="16002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2" name="Line 7"/>
            <p:cNvSpPr>
              <a:spLocks noChangeShapeType="1"/>
            </p:cNvSpPr>
            <p:nvPr/>
          </p:nvSpPr>
          <p:spPr bwMode="auto">
            <a:xfrm>
              <a:off x="2514600" y="2514600"/>
              <a:ext cx="3200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8"/>
            <p:cNvSpPr>
              <a:spLocks noChangeShapeType="1"/>
            </p:cNvSpPr>
            <p:nvPr/>
          </p:nvSpPr>
          <p:spPr bwMode="auto">
            <a:xfrm flipH="1">
              <a:off x="4724400" y="2590800"/>
              <a:ext cx="9144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Text Box 9"/>
            <p:cNvSpPr txBox="1">
              <a:spLocks noChangeArrowheads="1"/>
            </p:cNvSpPr>
            <p:nvPr/>
          </p:nvSpPr>
          <p:spPr bwMode="auto">
            <a:xfrm>
              <a:off x="3184525" y="205422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t>连接请求</a:t>
              </a:r>
            </a:p>
          </p:txBody>
        </p:sp>
      </p:grpSp>
      <p:grpSp>
        <p:nvGrpSpPr>
          <p:cNvPr id="15" name="组合 14"/>
          <p:cNvGrpSpPr/>
          <p:nvPr/>
        </p:nvGrpSpPr>
        <p:grpSpPr>
          <a:xfrm>
            <a:off x="1295400" y="5026297"/>
            <a:ext cx="6667500" cy="1643063"/>
            <a:chOff x="1295400" y="3962400"/>
            <a:chExt cx="6667500" cy="1643063"/>
          </a:xfrm>
        </p:grpSpPr>
        <p:pic>
          <p:nvPicPr>
            <p:cNvPr id="16" name="Picture 10"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40814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1"/>
            <p:cNvSpPr>
              <a:spLocks noChangeArrowheads="1"/>
            </p:cNvSpPr>
            <p:nvPr/>
          </p:nvSpPr>
          <p:spPr bwMode="auto">
            <a:xfrm>
              <a:off x="5715000" y="4081463"/>
              <a:ext cx="228600" cy="15240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8" name="Line 12"/>
            <p:cNvSpPr>
              <a:spLocks noChangeShapeType="1"/>
            </p:cNvSpPr>
            <p:nvPr/>
          </p:nvSpPr>
          <p:spPr bwMode="auto">
            <a:xfrm flipH="1">
              <a:off x="2590800" y="4614863"/>
              <a:ext cx="449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13"/>
            <p:cNvSpPr txBox="1">
              <a:spLocks noChangeArrowheads="1"/>
            </p:cNvSpPr>
            <p:nvPr/>
          </p:nvSpPr>
          <p:spPr bwMode="auto">
            <a:xfrm>
              <a:off x="5868144" y="4157663"/>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t>连接请求</a:t>
              </a:r>
            </a:p>
          </p:txBody>
        </p:sp>
        <p:pic>
          <p:nvPicPr>
            <p:cNvPr id="20" name="Picture 14"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1576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15"/>
            <p:cNvSpPr txBox="1">
              <a:spLocks noChangeArrowheads="1"/>
            </p:cNvSpPr>
            <p:nvPr/>
          </p:nvSpPr>
          <p:spPr bwMode="auto">
            <a:xfrm>
              <a:off x="2422525" y="3962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t>80</a:t>
              </a:r>
            </a:p>
          </p:txBody>
        </p:sp>
      </p:grpSp>
    </p:spTree>
    <p:extLst>
      <p:ext uri="{BB962C8B-B14F-4D97-AF65-F5344CB8AC3E}">
        <p14:creationId xmlns:p14="http://schemas.microsoft.com/office/powerpoint/2010/main" val="18020932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3250">
                                            <p:txEl>
                                              <p:pRg st="0" end="0"/>
                                            </p:txEl>
                                          </p:spTgt>
                                        </p:tgtEl>
                                        <p:attrNameLst>
                                          <p:attrName>style.visibility</p:attrName>
                                        </p:attrNameLst>
                                      </p:cBhvr>
                                      <p:to>
                                        <p:strVal val="visible"/>
                                      </p:to>
                                    </p:set>
                                    <p:animEffect transition="in" filter="fade">
                                      <p:cBhvr>
                                        <p:cTn id="19" dur="500"/>
                                        <p:tgtEl>
                                          <p:spTgt spid="5325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3250">
                                            <p:txEl>
                                              <p:pRg st="1" end="1"/>
                                            </p:txEl>
                                          </p:spTgt>
                                        </p:tgtEl>
                                        <p:attrNameLst>
                                          <p:attrName>style.visibility</p:attrName>
                                        </p:attrNameLst>
                                      </p:cBhvr>
                                      <p:to>
                                        <p:strVal val="visible"/>
                                      </p:to>
                                    </p:set>
                                    <p:animEffect transition="in" filter="fade">
                                      <p:cBhvr>
                                        <p:cTn id="24" dur="500"/>
                                        <p:tgtEl>
                                          <p:spTgt spid="5325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3250">
                                            <p:txEl>
                                              <p:pRg st="2" end="2"/>
                                            </p:txEl>
                                          </p:spTgt>
                                        </p:tgtEl>
                                        <p:attrNameLst>
                                          <p:attrName>style.visibility</p:attrName>
                                        </p:attrNameLst>
                                      </p:cBhvr>
                                      <p:to>
                                        <p:strVal val="visible"/>
                                      </p:to>
                                    </p:set>
                                    <p:animEffect transition="in" filter="fade">
                                      <p:cBhvr>
                                        <p:cTn id="29" dur="500"/>
                                        <p:tgtEl>
                                          <p:spTgt spid="5325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3250">
                                            <p:txEl>
                                              <p:pRg st="3" end="3"/>
                                            </p:txEl>
                                          </p:spTgt>
                                        </p:tgtEl>
                                        <p:attrNameLst>
                                          <p:attrName>style.visibility</p:attrName>
                                        </p:attrNameLst>
                                      </p:cBhvr>
                                      <p:to>
                                        <p:strVal val="visible"/>
                                      </p:to>
                                    </p:set>
                                    <p:animEffect transition="in" filter="fade">
                                      <p:cBhvr>
                                        <p:cTn id="34" dur="500"/>
                                        <p:tgtEl>
                                          <p:spTgt spid="53250">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3250">
                                            <p:txEl>
                                              <p:pRg st="4" end="4"/>
                                            </p:txEl>
                                          </p:spTgt>
                                        </p:tgtEl>
                                        <p:attrNameLst>
                                          <p:attrName>style.visibility</p:attrName>
                                        </p:attrNameLst>
                                      </p:cBhvr>
                                      <p:to>
                                        <p:strVal val="visible"/>
                                      </p:to>
                                    </p:set>
                                    <p:animEffect transition="in" filter="fade">
                                      <p:cBhvr>
                                        <p:cTn id="39" dur="500"/>
                                        <p:tgtEl>
                                          <p:spTgt spid="532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4"/>
          <p:cNvSpPr>
            <a:spLocks noGrp="1"/>
          </p:cNvSpPr>
          <p:nvPr>
            <p:ph idx="1"/>
          </p:nvPr>
        </p:nvSpPr>
        <p:spPr/>
        <p:txBody>
          <a:bodyPr/>
          <a:lstStyle/>
          <a:p>
            <a:r>
              <a:rPr lang="zh-CN" altLang="en-US" smtClean="0"/>
              <a:t>正向：服务端侦听，客户端连接；</a:t>
            </a:r>
            <a:endParaRPr lang="en-US" altLang="zh-CN" smtClean="0"/>
          </a:p>
          <a:p>
            <a:r>
              <a:rPr lang="zh-CN" altLang="en-US" smtClean="0"/>
              <a:t>反向：客户端侦听，服务端连接。</a:t>
            </a:r>
          </a:p>
          <a:p>
            <a:r>
              <a:rPr lang="zh-CN" altLang="en-US" smtClean="0"/>
              <a:t>方法和安全性与使用</a:t>
            </a:r>
            <a:r>
              <a:rPr lang="en-US" altLang="zh-CN" smtClean="0"/>
              <a:t>TCP</a:t>
            </a:r>
            <a:r>
              <a:rPr lang="zh-CN" altLang="en-US" smtClean="0"/>
              <a:t>协议差不多。</a:t>
            </a:r>
            <a:endParaRPr lang="en-US" altLang="zh-CN" smtClean="0"/>
          </a:p>
          <a:p>
            <a:r>
              <a:rPr lang="en-US" altLang="zh-CN" smtClean="0"/>
              <a:t>UDP</a:t>
            </a:r>
            <a:r>
              <a:rPr lang="zh-CN" altLang="en-US" smtClean="0"/>
              <a:t>不可靠：</a:t>
            </a:r>
            <a:endParaRPr lang="en-US" altLang="zh-CN" smtClean="0"/>
          </a:p>
          <a:p>
            <a:pPr lvl="1"/>
            <a:r>
              <a:rPr lang="zh-CN" altLang="en-US" smtClean="0"/>
              <a:t>必须在</a:t>
            </a:r>
            <a:r>
              <a:rPr lang="en-US" altLang="zh-CN" smtClean="0"/>
              <a:t>UDP</a:t>
            </a:r>
            <a:r>
              <a:rPr lang="zh-CN" altLang="en-US" smtClean="0"/>
              <a:t>协议基础上设计一个自己的可靠的报文传递协议。 </a:t>
            </a:r>
          </a:p>
        </p:txBody>
      </p:sp>
      <p:sp>
        <p:nvSpPr>
          <p:cNvPr id="228354" name="Rectangle 2"/>
          <p:cNvSpPr>
            <a:spLocks noGrp="1" noChangeArrowheads="1"/>
          </p:cNvSpPr>
          <p:nvPr>
            <p:ph type="title"/>
          </p:nvPr>
        </p:nvSpPr>
        <p:spPr/>
        <p:txBody>
          <a:bodyPr/>
          <a:lstStyle/>
          <a:p>
            <a:r>
              <a:rPr lang="zh-CN" altLang="en-US" smtClean="0"/>
              <a:t>使用</a:t>
            </a:r>
            <a:r>
              <a:rPr lang="en-US" altLang="zh-CN" smtClean="0"/>
              <a:t>UDP</a:t>
            </a:r>
            <a:r>
              <a:rPr lang="zh-CN" altLang="en-US" smtClean="0"/>
              <a:t>协议</a:t>
            </a:r>
            <a:endParaRPr lang="zh-CN" altLang="en-US"/>
          </a:p>
        </p:txBody>
      </p:sp>
    </p:spTree>
    <p:extLst>
      <p:ext uri="{BB962C8B-B14F-4D97-AF65-F5344CB8AC3E}">
        <p14:creationId xmlns:p14="http://schemas.microsoft.com/office/powerpoint/2010/main" val="1243521973"/>
      </p:ext>
    </p:extLst>
  </p:cSld>
  <p:clrMapOvr>
    <a:masterClrMapping/>
  </p:clrMapOvr>
  <p:transition spd="slow">
    <p:pull/>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4"/>
          <p:cNvSpPr>
            <a:spLocks noGrp="1"/>
          </p:cNvSpPr>
          <p:nvPr>
            <p:ph idx="1"/>
          </p:nvPr>
        </p:nvSpPr>
        <p:spPr/>
        <p:txBody>
          <a:bodyPr>
            <a:normAutofit/>
          </a:bodyPr>
          <a:lstStyle/>
          <a:p>
            <a:r>
              <a:rPr lang="zh-CN" altLang="en-US" smtClean="0"/>
              <a:t>无论正向、反向，服务端和客户端试图建立连接时都会引起防火墙得报警。</a:t>
            </a:r>
          </a:p>
          <a:p>
            <a:r>
              <a:rPr lang="zh-CN" altLang="en-US" smtClean="0"/>
              <a:t>代码注入：</a:t>
            </a:r>
            <a:endParaRPr lang="en-US" altLang="zh-CN" smtClean="0"/>
          </a:p>
          <a:p>
            <a:pPr lvl="1"/>
            <a:r>
              <a:rPr lang="zh-CN" altLang="en-US" smtClean="0"/>
              <a:t>服务端将自己注入可合法与外界网络通讯的进程（如 </a:t>
            </a:r>
            <a:r>
              <a:rPr lang="en-US" altLang="zh-CN" smtClean="0"/>
              <a:t>IE</a:t>
            </a:r>
            <a:r>
              <a:rPr lang="zh-CN" altLang="en-US" smtClean="0"/>
              <a:t>、</a:t>
            </a:r>
            <a:r>
              <a:rPr lang="en-US" altLang="zh-CN" smtClean="0"/>
              <a:t> ICQ</a:t>
            </a:r>
            <a:r>
              <a:rPr lang="zh-CN" altLang="en-US" smtClean="0"/>
              <a:t>、</a:t>
            </a:r>
            <a:r>
              <a:rPr lang="en-US" altLang="zh-CN" smtClean="0"/>
              <a:t>IIS</a:t>
            </a:r>
            <a:r>
              <a:rPr lang="zh-CN" altLang="en-US" smtClean="0"/>
              <a:t>等）地址空间，以</a:t>
            </a:r>
            <a:r>
              <a:rPr lang="zh-CN" altLang="en-US" smtClean="0">
                <a:solidFill>
                  <a:srgbClr val="C00000"/>
                </a:solidFill>
              </a:rPr>
              <a:t>新线程</a:t>
            </a:r>
            <a:r>
              <a:rPr lang="zh-CN" altLang="en-US" smtClean="0"/>
              <a:t>形式运行，</a:t>
            </a:r>
            <a:endParaRPr lang="en-US" altLang="zh-CN" smtClean="0"/>
          </a:p>
          <a:p>
            <a:pPr lvl="1"/>
            <a:r>
              <a:rPr lang="zh-CN" altLang="en-US" smtClean="0"/>
              <a:t>或者只是修改宿主进程，截获宿主进程的网络系统调用(</a:t>
            </a:r>
            <a:r>
              <a:rPr lang="en-US" altLang="zh-CN" smtClean="0"/>
              <a:t>WinSock)。</a:t>
            </a:r>
          </a:p>
        </p:txBody>
      </p:sp>
      <p:sp>
        <p:nvSpPr>
          <p:cNvPr id="230402" name="Rectangle 2"/>
          <p:cNvSpPr>
            <a:spLocks noGrp="1" noChangeArrowheads="1"/>
          </p:cNvSpPr>
          <p:nvPr>
            <p:ph type="title"/>
          </p:nvPr>
        </p:nvSpPr>
        <p:spPr/>
        <p:txBody>
          <a:bodyPr/>
          <a:lstStyle/>
          <a:p>
            <a:r>
              <a:rPr lang="zh-CN" altLang="en-US" smtClean="0"/>
              <a:t>代码注入</a:t>
            </a:r>
            <a:endParaRPr lang="zh-CN" altLang="en-US"/>
          </a:p>
        </p:txBody>
      </p:sp>
    </p:spTree>
    <p:extLst>
      <p:ext uri="{BB962C8B-B14F-4D97-AF65-F5344CB8AC3E}">
        <p14:creationId xmlns:p14="http://schemas.microsoft.com/office/powerpoint/2010/main" val="3261545866"/>
      </p:ext>
    </p:extLst>
  </p:cSld>
  <p:clrMapOvr>
    <a:masterClrMapping/>
  </p:clrMapOvr>
  <p:transition spd="slow">
    <p:pull/>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4"/>
          <p:cNvSpPr>
            <a:spLocks noGrp="1"/>
          </p:cNvSpPr>
          <p:nvPr>
            <p:ph idx="1"/>
          </p:nvPr>
        </p:nvSpPr>
        <p:spPr/>
        <p:txBody>
          <a:bodyPr>
            <a:normAutofit/>
          </a:bodyPr>
          <a:lstStyle/>
          <a:p>
            <a:r>
              <a:rPr lang="zh-CN" altLang="en-US" smtClean="0"/>
              <a:t>使用</a:t>
            </a:r>
            <a:r>
              <a:rPr lang="en-US" altLang="zh-CN" smtClean="0"/>
              <a:t>ICMP</a:t>
            </a:r>
            <a:r>
              <a:rPr lang="zh-CN" altLang="en-US" smtClean="0"/>
              <a:t>协议进行通讯：</a:t>
            </a:r>
            <a:endParaRPr lang="en-US" altLang="zh-CN" smtClean="0"/>
          </a:p>
          <a:p>
            <a:pPr lvl="1"/>
            <a:r>
              <a:rPr lang="zh-CN" altLang="en-US" smtClean="0"/>
              <a:t>由内核或进程直接处理而不需要通过端口。瞒过</a:t>
            </a:r>
            <a:r>
              <a:rPr lang="en-US" altLang="zh-CN" smtClean="0"/>
              <a:t>Netstat</a:t>
            </a:r>
            <a:r>
              <a:rPr lang="zh-CN" altLang="en-US" smtClean="0"/>
              <a:t>和端口扫描软件。</a:t>
            </a:r>
          </a:p>
          <a:p>
            <a:r>
              <a:rPr lang="zh-CN" altLang="en-US" smtClean="0"/>
              <a:t>一般</a:t>
            </a:r>
            <a:r>
              <a:rPr lang="en-US" altLang="zh-CN" smtClean="0"/>
              <a:t>ICMP</a:t>
            </a:r>
            <a:r>
              <a:rPr lang="zh-CN" altLang="en-US" smtClean="0"/>
              <a:t>木马：</a:t>
            </a:r>
            <a:endParaRPr lang="en-US" altLang="zh-CN" smtClean="0"/>
          </a:p>
          <a:p>
            <a:pPr lvl="1"/>
            <a:r>
              <a:rPr lang="zh-CN" altLang="en-US" smtClean="0"/>
              <a:t>监听</a:t>
            </a:r>
            <a:r>
              <a:rPr lang="en-US" altLang="zh-CN" smtClean="0"/>
              <a:t>ICMP</a:t>
            </a:r>
            <a:r>
              <a:rPr lang="zh-CN" altLang="en-US" smtClean="0"/>
              <a:t>报文，当出现特殊报文时（比如特殊大小的包、特殊的报文结构等），打开</a:t>
            </a:r>
            <a:r>
              <a:rPr lang="en-US" altLang="zh-CN" smtClean="0"/>
              <a:t>TCP</a:t>
            </a:r>
            <a:r>
              <a:rPr lang="zh-CN" altLang="en-US" smtClean="0"/>
              <a:t>端口等待控制端的连接 .</a:t>
            </a:r>
            <a:endParaRPr lang="en-US" altLang="zh-CN" smtClean="0"/>
          </a:p>
          <a:p>
            <a:r>
              <a:rPr lang="zh-CN" altLang="en-US" smtClean="0"/>
              <a:t>真正意义上</a:t>
            </a:r>
            <a:r>
              <a:rPr lang="en-US" altLang="zh-CN" smtClean="0"/>
              <a:t>ICMP</a:t>
            </a:r>
            <a:r>
              <a:rPr lang="zh-CN" altLang="en-US" smtClean="0"/>
              <a:t>木马：</a:t>
            </a:r>
            <a:endParaRPr lang="en-US" altLang="zh-CN" smtClean="0"/>
          </a:p>
          <a:p>
            <a:pPr lvl="1"/>
            <a:r>
              <a:rPr lang="zh-CN" altLang="en-US" smtClean="0"/>
              <a:t>严格使用</a:t>
            </a:r>
            <a:r>
              <a:rPr lang="en-US" altLang="zh-CN" smtClean="0"/>
              <a:t>ICMP</a:t>
            </a:r>
            <a:r>
              <a:rPr lang="zh-CN" altLang="en-US" smtClean="0"/>
              <a:t>协议传递数据和控制命令。</a:t>
            </a:r>
          </a:p>
        </p:txBody>
      </p:sp>
      <p:sp>
        <p:nvSpPr>
          <p:cNvPr id="234498" name="Rectangle 2"/>
          <p:cNvSpPr>
            <a:spLocks noGrp="1" noChangeArrowheads="1"/>
          </p:cNvSpPr>
          <p:nvPr>
            <p:ph type="title"/>
          </p:nvPr>
        </p:nvSpPr>
        <p:spPr/>
        <p:txBody>
          <a:bodyPr/>
          <a:lstStyle/>
          <a:p>
            <a:r>
              <a:rPr lang="zh-CN" altLang="en-US" smtClean="0"/>
              <a:t>用</a:t>
            </a:r>
            <a:r>
              <a:rPr lang="en-US" altLang="zh-CN" smtClean="0"/>
              <a:t>ICMP</a:t>
            </a:r>
            <a:r>
              <a:rPr lang="zh-CN" altLang="en-US" smtClean="0"/>
              <a:t>来通讯</a:t>
            </a:r>
            <a:endParaRPr lang="zh-CN" altLang="en-US"/>
          </a:p>
        </p:txBody>
      </p:sp>
    </p:spTree>
    <p:extLst>
      <p:ext uri="{BB962C8B-B14F-4D97-AF65-F5344CB8AC3E}">
        <p14:creationId xmlns:p14="http://schemas.microsoft.com/office/powerpoint/2010/main" val="809891329"/>
      </p:ext>
    </p:extLst>
  </p:cSld>
  <p:clrMapOvr>
    <a:masterClrMapping/>
  </p:clrMapOvr>
  <p:transition spd="slow">
    <p:pull/>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4"/>
          <p:cNvSpPr>
            <a:spLocks noGrp="1"/>
          </p:cNvSpPr>
          <p:nvPr>
            <p:ph idx="1"/>
          </p:nvPr>
        </p:nvSpPr>
        <p:spPr/>
        <p:txBody>
          <a:bodyPr>
            <a:normAutofit/>
          </a:bodyPr>
          <a:lstStyle/>
          <a:p>
            <a:r>
              <a:rPr lang="zh-CN" altLang="en-US" smtClean="0"/>
              <a:t>进程名字迷惑</a:t>
            </a:r>
            <a:endParaRPr lang="en-US" altLang="zh-CN" smtClean="0"/>
          </a:p>
          <a:p>
            <a:r>
              <a:rPr lang="zh-CN" altLang="en-US" smtClean="0"/>
              <a:t>把木马写入到驱动和内核的级别</a:t>
            </a:r>
            <a:endParaRPr lang="en-US" altLang="zh-CN" smtClean="0"/>
          </a:p>
          <a:p>
            <a:pPr lvl="1"/>
            <a:r>
              <a:rPr lang="zh-CN" altLang="en-US" smtClean="0"/>
              <a:t>通过拦截系统调用的服务，替代或嵌入系统功能（驱动程序或动态链接库）如，</a:t>
            </a:r>
            <a:endParaRPr lang="en-US" altLang="zh-CN" smtClean="0"/>
          </a:p>
          <a:p>
            <a:pPr lvl="1"/>
            <a:r>
              <a:rPr lang="zh-CN" altLang="en-US" smtClean="0"/>
              <a:t>将木马嵌入</a:t>
            </a:r>
            <a:r>
              <a:rPr lang="en-US" altLang="zh-CN" smtClean="0"/>
              <a:t>windows.exe</a:t>
            </a:r>
            <a:r>
              <a:rPr lang="zh-CN" altLang="en-US" smtClean="0"/>
              <a:t>，系统运行</a:t>
            </a:r>
            <a:r>
              <a:rPr lang="en-US" altLang="zh-CN" smtClean="0"/>
              <a:t>windows.exe，</a:t>
            </a:r>
            <a:r>
              <a:rPr lang="zh-CN" altLang="en-US" smtClean="0"/>
              <a:t>实际上同时运行了木马和</a:t>
            </a:r>
            <a:r>
              <a:rPr lang="en-US" altLang="zh-CN" smtClean="0"/>
              <a:t>windows.exe。</a:t>
            </a:r>
          </a:p>
          <a:p>
            <a:r>
              <a:rPr lang="zh-CN" altLang="en-US" smtClean="0"/>
              <a:t>木马进程不容易发现，发现后没法或不允许删除</a:t>
            </a:r>
          </a:p>
          <a:p>
            <a:endParaRPr lang="zh-CN" altLang="en-US" smtClean="0"/>
          </a:p>
        </p:txBody>
      </p:sp>
      <p:sp>
        <p:nvSpPr>
          <p:cNvPr id="220162" name="Rectangle 2"/>
          <p:cNvSpPr>
            <a:spLocks noGrp="1" noChangeArrowheads="1"/>
          </p:cNvSpPr>
          <p:nvPr>
            <p:ph type="title"/>
          </p:nvPr>
        </p:nvSpPr>
        <p:spPr/>
        <p:txBody>
          <a:bodyPr/>
          <a:lstStyle/>
          <a:p>
            <a:r>
              <a:rPr lang="zh-CN" altLang="en-US" smtClean="0"/>
              <a:t>进程隐藏</a:t>
            </a:r>
            <a:endParaRPr lang="zh-CN" altLang="en-US"/>
          </a:p>
        </p:txBody>
      </p:sp>
    </p:spTree>
    <p:extLst>
      <p:ext uri="{BB962C8B-B14F-4D97-AF65-F5344CB8AC3E}">
        <p14:creationId xmlns:p14="http://schemas.microsoft.com/office/powerpoint/2010/main" val="2455047662"/>
      </p:ext>
    </p:extLst>
  </p:cSld>
  <p:clrMapOvr>
    <a:masterClrMapping/>
  </p:clrMapOvr>
  <p:transition spd="slow">
    <p:pull/>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pPr lvl="0"/>
            <a:r>
              <a:rPr lang="zh-CN" altLang="en-US" smtClean="0"/>
              <a:t>指那些绕过安全性控制而获取对程序或系统访问权的程序方法。</a:t>
            </a:r>
          </a:p>
          <a:p>
            <a:pPr lvl="0"/>
            <a:r>
              <a:rPr lang="zh-CN" altLang="en-US" smtClean="0"/>
              <a:t>后门、木马联系与区别</a:t>
            </a:r>
          </a:p>
          <a:p>
            <a:pPr lvl="1"/>
            <a:r>
              <a:rPr lang="zh-CN" altLang="en-US" smtClean="0"/>
              <a:t>联系：均隐藏在用户系统中向外发送信息，而且本身具有一定权限，便于远程计算机对本机控制；</a:t>
            </a:r>
          </a:p>
          <a:p>
            <a:pPr lvl="1"/>
            <a:r>
              <a:rPr lang="zh-CN" altLang="en-US" smtClean="0"/>
              <a:t>区别：木马相对独立、完整且功能强大；后门不独立存在，体积小，功能单一。</a:t>
            </a:r>
          </a:p>
          <a:p>
            <a:endParaRPr lang="zh-CN" altLang="en-US"/>
          </a:p>
        </p:txBody>
      </p:sp>
      <p:sp>
        <p:nvSpPr>
          <p:cNvPr id="4" name="标题 3"/>
          <p:cNvSpPr>
            <a:spLocks noGrp="1"/>
          </p:cNvSpPr>
          <p:nvPr>
            <p:ph type="title"/>
          </p:nvPr>
        </p:nvSpPr>
        <p:spPr/>
        <p:txBody>
          <a:bodyPr/>
          <a:lstStyle/>
          <a:p>
            <a:r>
              <a:rPr lang="zh-CN" altLang="en-US" smtClean="0"/>
              <a:t>后门</a:t>
            </a:r>
            <a:endParaRPr lang="zh-CN" altLang="en-US"/>
          </a:p>
        </p:txBody>
      </p:sp>
    </p:spTree>
    <p:extLst>
      <p:ext uri="{BB962C8B-B14F-4D97-AF65-F5344CB8AC3E}">
        <p14:creationId xmlns:p14="http://schemas.microsoft.com/office/powerpoint/2010/main" val="1114357588"/>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301" name="Rectangle 13"/>
          <p:cNvSpPr>
            <a:spLocks noGrp="1" noChangeArrowheads="1"/>
          </p:cNvSpPr>
          <p:nvPr>
            <p:ph type="title"/>
          </p:nvPr>
        </p:nvSpPr>
        <p:spPr/>
        <p:txBody>
          <a:bodyPr/>
          <a:lstStyle/>
          <a:p>
            <a:r>
              <a:rPr lang="zh-CN" altLang="en-US" sz="4400">
                <a:solidFill>
                  <a:srgbClr val="000066"/>
                </a:solidFill>
              </a:rPr>
              <a:t>安全体系结构（续）</a:t>
            </a:r>
          </a:p>
        </p:txBody>
      </p:sp>
      <p:sp>
        <p:nvSpPr>
          <p:cNvPr id="524300" name="AutoShape 12"/>
          <p:cNvSpPr>
            <a:spLocks noChangeArrowheads="1"/>
          </p:cNvSpPr>
          <p:nvPr/>
        </p:nvSpPr>
        <p:spPr bwMode="auto">
          <a:xfrm>
            <a:off x="5867400" y="1484313"/>
            <a:ext cx="2879725" cy="865187"/>
          </a:xfrm>
          <a:prstGeom prst="cloudCallout">
            <a:avLst>
              <a:gd name="adj1" fmla="val -49449"/>
              <a:gd name="adj2" fmla="val 79542"/>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FF0000"/>
                </a:solidFill>
              </a:rPr>
              <a:t>策略是基础</a:t>
            </a:r>
          </a:p>
        </p:txBody>
      </p:sp>
      <p:grpSp>
        <p:nvGrpSpPr>
          <p:cNvPr id="524302" name="Group 14"/>
          <p:cNvGrpSpPr>
            <a:grpSpLocks/>
          </p:cNvGrpSpPr>
          <p:nvPr/>
        </p:nvGrpSpPr>
        <p:grpSpPr bwMode="auto">
          <a:xfrm>
            <a:off x="2362200" y="1309688"/>
            <a:ext cx="4176713" cy="4752975"/>
            <a:chOff x="1628" y="799"/>
            <a:chExt cx="2631" cy="2994"/>
          </a:xfrm>
        </p:grpSpPr>
        <p:sp>
          <p:nvSpPr>
            <p:cNvPr id="524303" name="Rectangle 15"/>
            <p:cNvSpPr>
              <a:spLocks noChangeArrowheads="1"/>
            </p:cNvSpPr>
            <p:nvPr/>
          </p:nvSpPr>
          <p:spPr bwMode="auto">
            <a:xfrm>
              <a:off x="1628" y="2024"/>
              <a:ext cx="2631" cy="1769"/>
            </a:xfrm>
            <a:prstGeom prst="rect">
              <a:avLst/>
            </a:prstGeom>
            <a:solidFill>
              <a:srgbClr val="FFFFFF"/>
            </a:solidFill>
            <a:ln w="9525">
              <a:solidFill>
                <a:schemeClr val="tx1"/>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04" name="Rectangle 16"/>
            <p:cNvSpPr>
              <a:spLocks noChangeArrowheads="1"/>
            </p:cNvSpPr>
            <p:nvPr/>
          </p:nvSpPr>
          <p:spPr bwMode="auto">
            <a:xfrm>
              <a:off x="2091" y="799"/>
              <a:ext cx="1668" cy="356"/>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风险分析</a:t>
              </a:r>
            </a:p>
          </p:txBody>
        </p:sp>
        <p:sp>
          <p:nvSpPr>
            <p:cNvPr id="524305" name="Rectangle 17"/>
            <p:cNvSpPr>
              <a:spLocks noChangeArrowheads="1"/>
            </p:cNvSpPr>
            <p:nvPr/>
          </p:nvSpPr>
          <p:spPr bwMode="auto">
            <a:xfrm>
              <a:off x="2092" y="1407"/>
              <a:ext cx="1668" cy="356"/>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安全策略设计</a:t>
              </a:r>
            </a:p>
          </p:txBody>
        </p:sp>
        <p:sp>
          <p:nvSpPr>
            <p:cNvPr id="524306" name="Rectangle 18"/>
            <p:cNvSpPr>
              <a:spLocks noChangeArrowheads="1"/>
            </p:cNvSpPr>
            <p:nvPr/>
          </p:nvSpPr>
          <p:spPr bwMode="auto">
            <a:xfrm>
              <a:off x="1750" y="2076"/>
              <a:ext cx="2400" cy="356"/>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安全服务与安全机制设计</a:t>
              </a:r>
            </a:p>
          </p:txBody>
        </p:sp>
        <p:sp>
          <p:nvSpPr>
            <p:cNvPr id="524307" name="Rectangle 19"/>
            <p:cNvSpPr>
              <a:spLocks noChangeArrowheads="1"/>
            </p:cNvSpPr>
            <p:nvPr/>
          </p:nvSpPr>
          <p:spPr bwMode="auto">
            <a:xfrm>
              <a:off x="1683" y="2704"/>
              <a:ext cx="2523" cy="356"/>
            </a:xfrm>
            <a:prstGeom prst="rect">
              <a:avLst/>
            </a:prstGeom>
            <a:solidFill>
              <a:srgbClr val="0000FF"/>
            </a:solidFill>
            <a:ln>
              <a:noFill/>
            </a:ln>
            <a:effectLst/>
            <a:extLst>
              <a:ext uri="{91240B29-F687-4F45-9708-019B960494DF}">
                <a14:hiddenLine xmlns:a14="http://schemas.microsoft.com/office/drawing/2010/main" w="9525">
                  <a:solidFill>
                    <a:srgbClr val="FF0000"/>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安全服务与安全机制的关系</a:t>
              </a:r>
            </a:p>
          </p:txBody>
        </p:sp>
        <p:sp>
          <p:nvSpPr>
            <p:cNvPr id="524308" name="Rectangle 20"/>
            <p:cNvSpPr>
              <a:spLocks noChangeArrowheads="1"/>
            </p:cNvSpPr>
            <p:nvPr/>
          </p:nvSpPr>
          <p:spPr bwMode="auto">
            <a:xfrm>
              <a:off x="1837" y="3301"/>
              <a:ext cx="2205" cy="356"/>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安全服务部署</a:t>
              </a:r>
            </a:p>
          </p:txBody>
        </p:sp>
        <p:sp>
          <p:nvSpPr>
            <p:cNvPr id="524309" name="AutoShape 21"/>
            <p:cNvSpPr>
              <a:spLocks noChangeArrowheads="1"/>
            </p:cNvSpPr>
            <p:nvPr/>
          </p:nvSpPr>
          <p:spPr bwMode="auto">
            <a:xfrm>
              <a:off x="2889" y="1173"/>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0" name="AutoShape 22"/>
            <p:cNvSpPr>
              <a:spLocks noChangeArrowheads="1"/>
            </p:cNvSpPr>
            <p:nvPr/>
          </p:nvSpPr>
          <p:spPr bwMode="auto">
            <a:xfrm>
              <a:off x="2880" y="1779"/>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1" name="AutoShape 23"/>
            <p:cNvSpPr>
              <a:spLocks noChangeArrowheads="1"/>
            </p:cNvSpPr>
            <p:nvPr/>
          </p:nvSpPr>
          <p:spPr bwMode="auto">
            <a:xfrm>
              <a:off x="2880" y="2442"/>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2" name="AutoShape 24"/>
            <p:cNvSpPr>
              <a:spLocks noChangeArrowheads="1"/>
            </p:cNvSpPr>
            <p:nvPr/>
          </p:nvSpPr>
          <p:spPr bwMode="auto">
            <a:xfrm>
              <a:off x="2880" y="3068"/>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Tree>
    <p:extLst>
      <p:ext uri="{BB962C8B-B14F-4D97-AF65-F5344CB8AC3E}">
        <p14:creationId xmlns:p14="http://schemas.microsoft.com/office/powerpoint/2010/main" val="338663512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4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00"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4"/>
          <p:cNvSpPr>
            <a:spLocks noGrp="1"/>
          </p:cNvSpPr>
          <p:nvPr>
            <p:ph idx="1"/>
          </p:nvPr>
        </p:nvSpPr>
        <p:spPr/>
        <p:txBody>
          <a:bodyPr>
            <a:normAutofit lnSpcReduction="10000"/>
          </a:bodyPr>
          <a:lstStyle/>
          <a:p>
            <a:pPr lvl="0"/>
            <a:r>
              <a:rPr lang="zh-CN" altLang="en-US" smtClean="0"/>
              <a:t>技术手段：</a:t>
            </a:r>
            <a:endParaRPr lang="en-US" altLang="zh-CN" smtClean="0"/>
          </a:p>
          <a:p>
            <a:pPr lvl="1"/>
            <a:r>
              <a:rPr lang="zh-CN" altLang="zh-CN" smtClean="0"/>
              <a:t>运行</a:t>
            </a:r>
            <a:r>
              <a:rPr lang="zh-CN" altLang="zh-CN"/>
              <a:t>实时</a:t>
            </a:r>
            <a:r>
              <a:rPr lang="zh-CN" altLang="zh-CN" smtClean="0"/>
              <a:t>监控程序</a:t>
            </a:r>
            <a:r>
              <a:rPr lang="zh-CN" altLang="en-US" smtClean="0"/>
              <a:t>：</a:t>
            </a:r>
            <a:endParaRPr lang="zh-CN" altLang="zh-CN"/>
          </a:p>
          <a:p>
            <a:pPr lvl="2"/>
            <a:r>
              <a:rPr lang="zh-CN" altLang="en-US" smtClean="0"/>
              <a:t>防火墙、防病毒软件</a:t>
            </a:r>
            <a:endParaRPr lang="en-US" altLang="zh-CN" smtClean="0"/>
          </a:p>
          <a:p>
            <a:pPr lvl="1"/>
            <a:r>
              <a:rPr lang="zh-CN" altLang="en-US" smtClean="0"/>
              <a:t>端口扫描</a:t>
            </a:r>
            <a:endParaRPr lang="en-US" altLang="zh-CN" smtClean="0"/>
          </a:p>
          <a:p>
            <a:pPr lvl="1"/>
            <a:r>
              <a:rPr lang="zh-CN" altLang="en-US" smtClean="0"/>
              <a:t>查看连接</a:t>
            </a:r>
            <a:endParaRPr lang="en-US" altLang="zh-CN" smtClean="0"/>
          </a:p>
          <a:p>
            <a:pPr lvl="0"/>
            <a:r>
              <a:rPr lang="zh-CN" altLang="en-US" smtClean="0"/>
              <a:t>安全意识：</a:t>
            </a:r>
            <a:endParaRPr lang="en-US" altLang="zh-CN" smtClean="0"/>
          </a:p>
          <a:p>
            <a:pPr lvl="1"/>
            <a:r>
              <a:rPr lang="zh-CN" altLang="en-US" smtClean="0"/>
              <a:t>不要随意打开来历不明的邮件</a:t>
            </a:r>
          </a:p>
          <a:p>
            <a:pPr lvl="1"/>
            <a:r>
              <a:rPr lang="zh-CN" altLang="en-US" smtClean="0"/>
              <a:t>不要随意下载来历不明的软件</a:t>
            </a:r>
          </a:p>
          <a:p>
            <a:pPr lvl="1"/>
            <a:r>
              <a:rPr lang="zh-CN" altLang="en-US" smtClean="0"/>
              <a:t>及时修补漏洞和关闭可疑的端口</a:t>
            </a:r>
          </a:p>
          <a:p>
            <a:pPr lvl="1"/>
            <a:r>
              <a:rPr lang="zh-CN" altLang="en-US" smtClean="0"/>
              <a:t>尽量少用共享文件夹</a:t>
            </a:r>
          </a:p>
          <a:p>
            <a:pPr lvl="1"/>
            <a:r>
              <a:rPr lang="zh-CN" altLang="en-US" smtClean="0"/>
              <a:t>经常升级系统和更新病毒库</a:t>
            </a:r>
          </a:p>
          <a:p>
            <a:endParaRPr lang="en-US" altLang="zh-CN" smtClean="0"/>
          </a:p>
        </p:txBody>
      </p:sp>
      <p:sp>
        <p:nvSpPr>
          <p:cNvPr id="177154" name="Rectangle 2"/>
          <p:cNvSpPr>
            <a:spLocks noGrp="1" noChangeArrowheads="1"/>
          </p:cNvSpPr>
          <p:nvPr>
            <p:ph type="title"/>
          </p:nvPr>
        </p:nvSpPr>
        <p:spPr/>
        <p:txBody>
          <a:bodyPr/>
          <a:lstStyle/>
          <a:p>
            <a:r>
              <a:rPr lang="zh-CN" altLang="en-US"/>
              <a:t>木马与后门的防范方法</a:t>
            </a:r>
          </a:p>
        </p:txBody>
      </p:sp>
    </p:spTree>
    <p:extLst>
      <p:ext uri="{BB962C8B-B14F-4D97-AF65-F5344CB8AC3E}">
        <p14:creationId xmlns:p14="http://schemas.microsoft.com/office/powerpoint/2010/main" val="1518563648"/>
      </p:ext>
    </p:extLst>
  </p:cSld>
  <p:clrMapOvr>
    <a:masterClrMapping/>
  </p:clrMapOvr>
  <p:transition spd="slow">
    <p:pull/>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第三章</a:t>
            </a:r>
            <a:endParaRPr lang="zh-CN" altLang="en-US" dirty="0"/>
          </a:p>
        </p:txBody>
      </p:sp>
      <p:sp>
        <p:nvSpPr>
          <p:cNvPr id="8" name="副标题 7"/>
          <p:cNvSpPr>
            <a:spLocks noGrp="1"/>
          </p:cNvSpPr>
          <p:nvPr>
            <p:ph type="subTitle" idx="1"/>
          </p:nvPr>
        </p:nvSpPr>
        <p:spPr/>
        <p:txBody>
          <a:bodyPr/>
          <a:lstStyle/>
          <a:p>
            <a:r>
              <a:rPr lang="zh-CN" altLang="en-US" smtClean="0"/>
              <a:t>密码学基础</a:t>
            </a:r>
            <a:endParaRPr lang="zh-CN" altLang="en-US" dirty="0"/>
          </a:p>
        </p:txBody>
      </p:sp>
    </p:spTree>
    <p:extLst>
      <p:ext uri="{BB962C8B-B14F-4D97-AF65-F5344CB8AC3E}">
        <p14:creationId xmlns:p14="http://schemas.microsoft.com/office/powerpoint/2010/main" val="4156167132"/>
      </p:ext>
    </p:extLst>
  </p:cSld>
  <p:clrMapOvr>
    <a:masterClrMapping/>
  </p:clrMapOvr>
  <p:transition spd="slow">
    <p:pull/>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a:xfrm>
            <a:off x="912440" y="5301208"/>
            <a:ext cx="7620000" cy="1023392"/>
          </a:xfrm>
        </p:spPr>
        <p:txBody>
          <a:bodyPr>
            <a:noAutofit/>
          </a:bodyPr>
          <a:lstStyle/>
          <a:p>
            <a:pPr marL="0" indent="0" algn="ctr">
              <a:buFontTx/>
              <a:buNone/>
            </a:pPr>
            <a:r>
              <a:rPr lang="en-US" altLang="zh-CN" sz="2400" b="1" smtClean="0"/>
              <a:t> </a:t>
            </a:r>
            <a:r>
              <a:rPr lang="zh-CN" altLang="en-US" sz="2400" b="1" smtClean="0">
                <a:solidFill>
                  <a:srgbClr val="FF0000"/>
                </a:solidFill>
              </a:rPr>
              <a:t>密码学的目的</a:t>
            </a:r>
            <a:r>
              <a:rPr lang="zh-CN" altLang="en-US" sz="2400" b="1" smtClean="0"/>
              <a:t>：信源和信宿在不安全的信道上进行通信，而密码分析员（破译者）不能理解他们通信的内容。</a:t>
            </a:r>
          </a:p>
        </p:txBody>
      </p:sp>
      <p:sp>
        <p:nvSpPr>
          <p:cNvPr id="20486" name="Rectangle 6"/>
          <p:cNvSpPr>
            <a:spLocks noGrp="1" noChangeArrowheads="1"/>
          </p:cNvSpPr>
          <p:nvPr>
            <p:ph type="title"/>
          </p:nvPr>
        </p:nvSpPr>
        <p:spPr>
          <a:xfrm>
            <a:off x="685800" y="609600"/>
            <a:ext cx="7772400" cy="914400"/>
          </a:xfrm>
        </p:spPr>
        <p:txBody>
          <a:bodyPr>
            <a:normAutofit fontScale="90000"/>
          </a:bodyPr>
          <a:lstStyle/>
          <a:p>
            <a:pPr>
              <a:defRPr/>
            </a:pPr>
            <a:r>
              <a:rPr lang="zh-CN" altLang="en-US"/>
              <a:t>加密通信的模型</a:t>
            </a:r>
            <a:br>
              <a:rPr lang="zh-CN" altLang="en-US"/>
            </a:br>
            <a:endParaRPr lang="zh-CN" altLang="en-US"/>
          </a:p>
        </p:txBody>
      </p:sp>
      <p:grpSp>
        <p:nvGrpSpPr>
          <p:cNvPr id="3" name="组合 2"/>
          <p:cNvGrpSpPr/>
          <p:nvPr/>
        </p:nvGrpSpPr>
        <p:grpSpPr>
          <a:xfrm>
            <a:off x="905867" y="1449189"/>
            <a:ext cx="7626573" cy="2555875"/>
            <a:chOff x="251520" y="1428750"/>
            <a:chExt cx="7626573" cy="2555875"/>
          </a:xfrm>
        </p:grpSpPr>
        <p:sp>
          <p:nvSpPr>
            <p:cNvPr id="27" name="TextBox 26"/>
            <p:cNvSpPr txBox="1"/>
            <p:nvPr/>
          </p:nvSpPr>
          <p:spPr bwMode="auto">
            <a:xfrm>
              <a:off x="251520" y="2227263"/>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信源</a:t>
              </a:r>
              <a:endParaRPr lang="en-US" sz="2000" dirty="0">
                <a:solidFill>
                  <a:schemeClr val="tx1"/>
                </a:solidFill>
              </a:endParaRPr>
            </a:p>
          </p:txBody>
        </p:sp>
        <p:sp>
          <p:nvSpPr>
            <p:cNvPr id="28" name="TextBox 27"/>
            <p:cNvSpPr txBox="1"/>
            <p:nvPr/>
          </p:nvSpPr>
          <p:spPr bwMode="auto">
            <a:xfrm>
              <a:off x="2037458" y="3584575"/>
              <a:ext cx="100012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密钥源</a:t>
              </a:r>
              <a:endParaRPr lang="en-US" sz="2000" dirty="0">
                <a:solidFill>
                  <a:schemeClr val="tx1"/>
                </a:solidFill>
              </a:endParaRPr>
            </a:p>
          </p:txBody>
        </p:sp>
        <p:sp>
          <p:nvSpPr>
            <p:cNvPr id="29" name="TextBox 28"/>
            <p:cNvSpPr txBox="1"/>
            <p:nvPr/>
          </p:nvSpPr>
          <p:spPr bwMode="auto">
            <a:xfrm>
              <a:off x="1966020" y="2227263"/>
              <a:ext cx="1143000"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加密器</a:t>
              </a:r>
              <a:r>
                <a:rPr lang="en-US" altLang="zh-CN" sz="2000" dirty="0">
                  <a:solidFill>
                    <a:schemeClr val="tx1"/>
                  </a:solidFill>
                </a:rPr>
                <a:t>E</a:t>
              </a:r>
              <a:endParaRPr lang="en-US" sz="2000" baseline="-25000" dirty="0">
                <a:solidFill>
                  <a:schemeClr val="tx1"/>
                </a:solidFill>
              </a:endParaRPr>
            </a:p>
          </p:txBody>
        </p:sp>
        <p:sp>
          <p:nvSpPr>
            <p:cNvPr id="30" name="TextBox 29"/>
            <p:cNvSpPr txBox="1"/>
            <p:nvPr/>
          </p:nvSpPr>
          <p:spPr bwMode="auto">
            <a:xfrm>
              <a:off x="5037833" y="2227263"/>
              <a:ext cx="128587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解密器</a:t>
              </a:r>
              <a:r>
                <a:rPr lang="en-US" altLang="zh-CN" sz="2000" dirty="0">
                  <a:solidFill>
                    <a:schemeClr val="tx1"/>
                  </a:solidFill>
                </a:rPr>
                <a:t>D</a:t>
              </a:r>
              <a:endParaRPr lang="en-US" sz="2000" baseline="-25000" dirty="0">
                <a:solidFill>
                  <a:schemeClr val="tx1"/>
                </a:solidFill>
              </a:endParaRPr>
            </a:p>
          </p:txBody>
        </p:sp>
        <p:cxnSp>
          <p:nvCxnSpPr>
            <p:cNvPr id="31" name="直接箭头连接符 30"/>
            <p:cNvCxnSpPr>
              <a:stCxn id="27" idx="3"/>
              <a:endCxn id="29" idx="1"/>
            </p:cNvCxnSpPr>
            <p:nvPr/>
          </p:nvCxnSpPr>
          <p:spPr bwMode="auto">
            <a:xfrm>
              <a:off x="1037333" y="2427288"/>
              <a:ext cx="928687"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29"/>
            <p:cNvSpPr txBox="1">
              <a:spLocks noChangeArrowheads="1"/>
            </p:cNvSpPr>
            <p:nvPr/>
          </p:nvSpPr>
          <p:spPr bwMode="auto">
            <a:xfrm>
              <a:off x="1037286" y="2071814"/>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明文</a:t>
              </a:r>
              <a:r>
                <a:rPr lang="en-US" altLang="zh-CN" sz="2000">
                  <a:solidFill>
                    <a:schemeClr val="tx1"/>
                  </a:solidFill>
                  <a:latin typeface="Calibri" pitchFamily="34" charset="0"/>
                </a:rPr>
                <a:t>P</a:t>
              </a:r>
            </a:p>
          </p:txBody>
        </p:sp>
        <p:cxnSp>
          <p:nvCxnSpPr>
            <p:cNvPr id="33" name="直接箭头连接符 32"/>
            <p:cNvCxnSpPr>
              <a:stCxn id="28" idx="0"/>
              <a:endCxn id="29" idx="2"/>
            </p:cNvCxnSpPr>
            <p:nvPr/>
          </p:nvCxnSpPr>
          <p:spPr bwMode="auto">
            <a:xfrm rot="5400000" flipH="1" flipV="1">
              <a:off x="2058096" y="3105150"/>
              <a:ext cx="95726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1"/>
            <p:cNvSpPr txBox="1">
              <a:spLocks noChangeArrowheads="1"/>
            </p:cNvSpPr>
            <p:nvPr/>
          </p:nvSpPr>
          <p:spPr bwMode="auto">
            <a:xfrm>
              <a:off x="1770878" y="3096423"/>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密钥</a:t>
              </a:r>
              <a:r>
                <a:rPr lang="en-US" altLang="zh-CN" sz="2000">
                  <a:solidFill>
                    <a:schemeClr val="tx1"/>
                  </a:solidFill>
                  <a:latin typeface="Calibri" pitchFamily="34" charset="0"/>
                </a:rPr>
                <a:t>K</a:t>
              </a:r>
            </a:p>
          </p:txBody>
        </p:sp>
        <p:cxnSp>
          <p:nvCxnSpPr>
            <p:cNvPr id="35" name="直接箭头连接符 34"/>
            <p:cNvCxnSpPr>
              <a:endCxn id="30" idx="2"/>
            </p:cNvCxnSpPr>
            <p:nvPr/>
          </p:nvCxnSpPr>
          <p:spPr bwMode="auto">
            <a:xfrm rot="5400000" flipH="1" flipV="1">
              <a:off x="5379939" y="2926557"/>
              <a:ext cx="600075"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a:off x="2537520" y="3227388"/>
              <a:ext cx="3143250"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3"/>
              <a:endCxn id="30" idx="1"/>
            </p:cNvCxnSpPr>
            <p:nvPr/>
          </p:nvCxnSpPr>
          <p:spPr bwMode="auto">
            <a:xfrm>
              <a:off x="3109020" y="2427288"/>
              <a:ext cx="1928813"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5"/>
            <p:cNvSpPr txBox="1">
              <a:spLocks noChangeArrowheads="1"/>
            </p:cNvSpPr>
            <p:nvPr/>
          </p:nvSpPr>
          <p:spPr bwMode="auto">
            <a:xfrm>
              <a:off x="3108851" y="2000362"/>
              <a:ext cx="83382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密文</a:t>
              </a:r>
              <a:r>
                <a:rPr lang="en-US" altLang="zh-CN" sz="2000">
                  <a:solidFill>
                    <a:schemeClr val="tx1"/>
                  </a:solidFill>
                  <a:latin typeface="Calibri" pitchFamily="34" charset="0"/>
                </a:rPr>
                <a:t>C</a:t>
              </a:r>
            </a:p>
          </p:txBody>
        </p:sp>
        <p:cxnSp>
          <p:nvCxnSpPr>
            <p:cNvPr id="39" name="直接箭头连接符 38"/>
            <p:cNvCxnSpPr>
              <a:stCxn id="30" idx="3"/>
            </p:cNvCxnSpPr>
            <p:nvPr/>
          </p:nvCxnSpPr>
          <p:spPr bwMode="auto">
            <a:xfrm>
              <a:off x="6323708" y="2427288"/>
              <a:ext cx="78581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7"/>
            <p:cNvSpPr txBox="1">
              <a:spLocks noChangeArrowheads="1"/>
            </p:cNvSpPr>
            <p:nvPr/>
          </p:nvSpPr>
          <p:spPr bwMode="auto">
            <a:xfrm>
              <a:off x="6323348" y="2028885"/>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明文</a:t>
              </a:r>
              <a:r>
                <a:rPr lang="en-US" altLang="zh-CN" sz="2000">
                  <a:solidFill>
                    <a:schemeClr val="tx1"/>
                  </a:solidFill>
                  <a:latin typeface="Calibri" pitchFamily="34" charset="0"/>
                </a:rPr>
                <a:t>P</a:t>
              </a:r>
            </a:p>
          </p:txBody>
        </p:sp>
        <p:cxnSp>
          <p:nvCxnSpPr>
            <p:cNvPr id="41" name="直接箭头连接符 40"/>
            <p:cNvCxnSpPr/>
            <p:nvPr/>
          </p:nvCxnSpPr>
          <p:spPr bwMode="auto">
            <a:xfrm rot="5400000" flipH="1" flipV="1">
              <a:off x="3720208" y="2066925"/>
              <a:ext cx="681038"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39"/>
            <p:cNvSpPr txBox="1">
              <a:spLocks noChangeArrowheads="1"/>
            </p:cNvSpPr>
            <p:nvPr/>
          </p:nvSpPr>
          <p:spPr bwMode="auto">
            <a:xfrm>
              <a:off x="3394584" y="1428750"/>
              <a:ext cx="1466971"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密码分析员</a:t>
              </a:r>
              <a:endParaRPr lang="en-US" sz="2000">
                <a:solidFill>
                  <a:schemeClr val="tx1"/>
                </a:solidFill>
                <a:latin typeface="Calibri" pitchFamily="34" charset="0"/>
              </a:endParaRPr>
            </a:p>
          </p:txBody>
        </p:sp>
        <p:sp>
          <p:nvSpPr>
            <p:cNvPr id="43" name="圆柱形 42"/>
            <p:cNvSpPr/>
            <p:nvPr/>
          </p:nvSpPr>
          <p:spPr bwMode="auto">
            <a:xfrm rot="16200000">
              <a:off x="4073426" y="1977232"/>
              <a:ext cx="142875" cy="2500312"/>
            </a:xfrm>
            <a:prstGeom prst="can">
              <a:avLst>
                <a:gd name="adj" fmla="val 40851"/>
              </a:avLst>
            </a:prstGeom>
            <a:gradFill>
              <a:gsLst>
                <a:gs pos="0">
                  <a:srgbClr val="000000"/>
                </a:gs>
                <a:gs pos="39999">
                  <a:srgbClr val="0A128C"/>
                </a:gs>
                <a:gs pos="70000">
                  <a:srgbClr val="181CC7"/>
                </a:gs>
                <a:gs pos="88000">
                  <a:srgbClr val="7005D4"/>
                </a:gs>
                <a:gs pos="100000">
                  <a:srgbClr val="8C3D9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4" name="TextBox 41"/>
            <p:cNvSpPr txBox="1">
              <a:spLocks noChangeArrowheads="1"/>
            </p:cNvSpPr>
            <p:nvPr/>
          </p:nvSpPr>
          <p:spPr bwMode="auto">
            <a:xfrm>
              <a:off x="3394584" y="2529046"/>
              <a:ext cx="121050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公开信道</a:t>
              </a:r>
              <a:endParaRPr lang="en-US" sz="2000">
                <a:solidFill>
                  <a:schemeClr val="tx1"/>
                </a:solidFill>
                <a:latin typeface="Calibri" pitchFamily="34" charset="0"/>
              </a:endParaRPr>
            </a:p>
          </p:txBody>
        </p:sp>
        <p:sp>
          <p:nvSpPr>
            <p:cNvPr id="45" name="TextBox 42"/>
            <p:cNvSpPr txBox="1">
              <a:spLocks noChangeArrowheads="1"/>
            </p:cNvSpPr>
            <p:nvPr/>
          </p:nvSpPr>
          <p:spPr bwMode="auto">
            <a:xfrm>
              <a:off x="3572460" y="3286489"/>
              <a:ext cx="121050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秘密信道</a:t>
              </a:r>
              <a:endParaRPr lang="en-US" sz="2000">
                <a:solidFill>
                  <a:schemeClr val="tx1"/>
                </a:solidFill>
                <a:latin typeface="Calibri" pitchFamily="34" charset="0"/>
              </a:endParaRPr>
            </a:p>
          </p:txBody>
        </p:sp>
        <p:sp>
          <p:nvSpPr>
            <p:cNvPr id="46" name="圆柱形 45"/>
            <p:cNvSpPr/>
            <p:nvPr/>
          </p:nvSpPr>
          <p:spPr bwMode="auto">
            <a:xfrm rot="16200000">
              <a:off x="3966270" y="1643063"/>
              <a:ext cx="142875" cy="1571625"/>
            </a:xfrm>
            <a:prstGeom prst="can">
              <a:avLst>
                <a:gd name="adj" fmla="val 40851"/>
              </a:avLst>
            </a:prstGeom>
            <a:gradFill>
              <a:gsLst>
                <a:gs pos="0">
                  <a:srgbClr val="FFF200"/>
                </a:gs>
                <a:gs pos="45000">
                  <a:srgbClr val="FF7A00"/>
                </a:gs>
                <a:gs pos="70000">
                  <a:srgbClr val="FF0300"/>
                </a:gs>
                <a:gs pos="100000">
                  <a:srgbClr val="4D0808"/>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7" name="TextBox 46"/>
            <p:cNvSpPr txBox="1"/>
            <p:nvPr/>
          </p:nvSpPr>
          <p:spPr bwMode="auto">
            <a:xfrm>
              <a:off x="7092280" y="2236862"/>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smtClean="0">
                  <a:solidFill>
                    <a:schemeClr val="tx1"/>
                  </a:solidFill>
                </a:rPr>
                <a:t>信</a:t>
              </a:r>
              <a:r>
                <a:rPr lang="zh-CN" altLang="en-US" sz="2000">
                  <a:solidFill>
                    <a:schemeClr val="tx1"/>
                  </a:solidFill>
                </a:rPr>
                <a:t>宿</a:t>
              </a:r>
              <a:endParaRPr lang="en-US" sz="2000" dirty="0">
                <a:solidFill>
                  <a:schemeClr val="tx1"/>
                </a:solidFill>
              </a:endParaRPr>
            </a:p>
          </p:txBody>
        </p:sp>
      </p:grpSp>
    </p:spTree>
    <p:extLst>
      <p:ext uri="{BB962C8B-B14F-4D97-AF65-F5344CB8AC3E}">
        <p14:creationId xmlns:p14="http://schemas.microsoft.com/office/powerpoint/2010/main" val="38321774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fade">
                                      <p:cBhvr>
                                        <p:cTn id="7" dur="500"/>
                                        <p:tgtEl>
                                          <p:spTgt spid="440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507" name="Rectangle 3"/>
              <p:cNvSpPr>
                <a:spLocks noGrp="1" noChangeArrowheads="1"/>
              </p:cNvSpPr>
              <p:nvPr>
                <p:ph idx="1"/>
              </p:nvPr>
            </p:nvSpPr>
            <p:spPr/>
            <p:txBody>
              <a:bodyPr>
                <a:normAutofit/>
              </a:bodyPr>
              <a:lstStyle/>
              <a:p>
                <a:r>
                  <a:rPr lang="zh-CN" altLang="en-US" smtClean="0">
                    <a:sym typeface="Wingdings" pitchFamily="2" charset="2"/>
                  </a:rPr>
                  <a:t>一个五元组（</a:t>
                </a:r>
                <a:r>
                  <a:rPr lang="en-US" altLang="zh-CN" smtClean="0">
                    <a:sym typeface="Wingdings" pitchFamily="2" charset="2"/>
                  </a:rPr>
                  <a:t>P,C,K,E,D)</a:t>
                </a:r>
                <a:r>
                  <a:rPr lang="zh-CN" altLang="en-US" smtClean="0">
                    <a:sym typeface="Wingdings" pitchFamily="2" charset="2"/>
                  </a:rPr>
                  <a:t>：</a:t>
                </a:r>
              </a:p>
              <a:p>
                <a:pPr lvl="1"/>
                <a:r>
                  <a:rPr lang="en-US" altLang="zh-CN" smtClean="0"/>
                  <a:t>P</a:t>
                </a:r>
                <a:r>
                  <a:rPr lang="zh-CN" altLang="en-US" smtClean="0"/>
                  <a:t>：可能明文的有限集（明文空间）</a:t>
                </a:r>
              </a:p>
              <a:p>
                <a:pPr lvl="1"/>
                <a:r>
                  <a:rPr lang="en-US" altLang="zh-CN" smtClean="0"/>
                  <a:t>C</a:t>
                </a:r>
                <a:r>
                  <a:rPr lang="zh-CN" altLang="en-US" smtClean="0"/>
                  <a:t>：可能密文的有限集（密文空间）</a:t>
                </a:r>
              </a:p>
              <a:p>
                <a:pPr lvl="1"/>
                <a:r>
                  <a:rPr lang="en-US" altLang="zh-CN" smtClean="0"/>
                  <a:t>K</a:t>
                </a:r>
                <a:r>
                  <a:rPr lang="zh-CN" altLang="en-US" smtClean="0"/>
                  <a:t>：可能密钥构成的有限集（密钥空间）</a:t>
                </a:r>
              </a:p>
              <a:p>
                <a:pPr lvl="1"/>
                <a:r>
                  <a:rPr lang="zh-CN" altLang="en-US" smtClean="0"/>
                  <a:t>任意</a:t>
                </a:r>
                <a:r>
                  <a:rPr lang="en-US" altLang="zh-CN" smtClean="0"/>
                  <a:t>k∈ K,</a:t>
                </a:r>
                <a:r>
                  <a:rPr lang="zh-CN" altLang="en-US" smtClean="0"/>
                  <a:t>有一个加密算法 </a:t>
                </a:r>
                <a14:m>
                  <m:oMath xmlns:m="http://schemas.openxmlformats.org/officeDocument/2006/math">
                    <m:r>
                      <a:rPr lang="en-US" altLang="zh-CN" smtClean="0">
                        <a:latin typeface="Cambria Math"/>
                      </a:rPr>
                      <m:t>𝑒</m:t>
                    </m:r>
                    <m:r>
                      <a:rPr lang="en-US" altLang="zh-CN" baseline="-25000" smtClean="0">
                        <a:latin typeface="Cambria Math"/>
                      </a:rPr>
                      <m:t>𝑘</m:t>
                    </m:r>
                    <m:r>
                      <a:rPr lang="en-US" altLang="zh-CN" smtClean="0">
                        <a:latin typeface="Cambria Math"/>
                      </a:rPr>
                      <m:t>∈</m:t>
                    </m:r>
                    <m:r>
                      <a:rPr lang="en-US" altLang="zh-CN" smtClean="0">
                        <a:latin typeface="Cambria Math"/>
                      </a:rPr>
                      <m:t>𝐸</m:t>
                    </m:r>
                  </m:oMath>
                </a14:m>
                <a:r>
                  <a:rPr lang="zh-CN" altLang="en-US" smtClean="0"/>
                  <a:t>和相应的解密算法</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𝐷</m:t>
                    </m:r>
                  </m:oMath>
                </a14:m>
                <a:r>
                  <a:rPr lang="zh-CN" altLang="en-US" smtClean="0"/>
                  <a:t>   ，使得</a:t>
                </a:r>
                <a14:m>
                  <m:oMath xmlns:m="http://schemas.openxmlformats.org/officeDocument/2006/math">
                    <m:r>
                      <a:rPr lang="en-US" altLang="zh-CN">
                        <a:latin typeface="Cambria Math"/>
                      </a:rPr>
                      <m:t>𝑒</m:t>
                    </m:r>
                    <m:r>
                      <a:rPr lang="en-US" altLang="zh-CN" baseline="-25000">
                        <a:latin typeface="Cambria Math"/>
                      </a:rPr>
                      <m:t>𝑘</m:t>
                    </m:r>
                    <m:r>
                      <a:rPr lang="en-US" altLang="zh-CN" smtClean="0">
                        <a:latin typeface="Cambria Math"/>
                      </a:rPr>
                      <m:t>:</m:t>
                    </m:r>
                    <m:r>
                      <a:rPr lang="en-US" altLang="zh-CN" smtClean="0">
                        <a:latin typeface="Cambria Math"/>
                      </a:rPr>
                      <m:t>𝑃</m:t>
                    </m:r>
                    <m:r>
                      <a:rPr lang="en-US" altLang="zh-CN" smtClean="0">
                        <a:latin typeface="Cambria Math"/>
                      </a:rPr>
                      <m:t>→</m:t>
                    </m:r>
                    <m:r>
                      <a:rPr lang="en-US" altLang="zh-CN" smtClean="0">
                        <a:latin typeface="Cambria Math"/>
                      </a:rPr>
                      <m:t>𝐶</m:t>
                    </m:r>
                  </m:oMath>
                </a14:m>
                <a:r>
                  <a:rPr lang="zh-CN" altLang="en-US" smtClean="0"/>
                  <a:t> 和</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𝐶</m:t>
                    </m:r>
                    <m:r>
                      <a:rPr lang="en-US" altLang="zh-CN">
                        <a:latin typeface="Cambria Math"/>
                      </a:rPr>
                      <m:t>→</m:t>
                    </m:r>
                    <m:r>
                      <a:rPr lang="en-US" altLang="zh-CN" smtClean="0">
                        <a:latin typeface="Cambria Math"/>
                      </a:rPr>
                      <m:t>𝑃</m:t>
                    </m:r>
                  </m:oMath>
                </a14:m>
                <a:r>
                  <a:rPr lang="zh-CN" altLang="en-US" smtClean="0"/>
                  <a:t> 分别为加密解密函数，满足</a:t>
                </a:r>
                <a14:m>
                  <m:oMath xmlns:m="http://schemas.openxmlformats.org/officeDocument/2006/math">
                    <m:r>
                      <a:rPr lang="en-US" altLang="zh-CN">
                        <a:latin typeface="Cambria Math"/>
                      </a:rPr>
                      <m:t>𝑑</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𝑒</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𝑥</m:t>
                            </m:r>
                          </m:e>
                        </m:d>
                      </m:e>
                    </m:d>
                    <m:r>
                      <a:rPr lang="en-US" altLang="zh-CN" smtClean="0">
                        <a:latin typeface="Cambria Math"/>
                      </a:rPr>
                      <m:t>=</m:t>
                    </m:r>
                    <m:r>
                      <a:rPr lang="en-US" altLang="zh-CN" smtClean="0">
                        <a:latin typeface="Cambria Math"/>
                      </a:rPr>
                      <m:t>𝑥</m:t>
                    </m:r>
                  </m:oMath>
                </a14:m>
                <a:r>
                  <a:rPr lang="en-US" altLang="zh-CN" smtClean="0"/>
                  <a:t>, </a:t>
                </a:r>
                <a:r>
                  <a:rPr lang="zh-CN" altLang="en-US" smtClean="0"/>
                  <a:t>这里</a:t>
                </a:r>
                <a14:m>
                  <m:oMath xmlns:m="http://schemas.openxmlformats.org/officeDocument/2006/math">
                    <m:r>
                      <a:rPr lang="en-US" altLang="zh-CN" smtClean="0">
                        <a:latin typeface="Cambria Math"/>
                      </a:rPr>
                      <m:t>𝑥</m:t>
                    </m:r>
                    <m:r>
                      <a:rPr lang="en-US" altLang="zh-CN">
                        <a:latin typeface="Cambria Math"/>
                      </a:rPr>
                      <m:t>∈</m:t>
                    </m:r>
                    <m:r>
                      <a:rPr lang="en-US" altLang="zh-CN" smtClean="0">
                        <a:latin typeface="Cambria Math"/>
                      </a:rPr>
                      <m:t>𝑃</m:t>
                    </m:r>
                  </m:oMath>
                </a14:m>
                <a:r>
                  <a:rPr lang="zh-CN" altLang="en-US" smtClean="0"/>
                  <a:t>。</a:t>
                </a:r>
                <a:endParaRPr lang="en-US" altLang="zh-CN" smtClean="0"/>
              </a:p>
            </p:txBody>
          </p:sp>
        </mc:Choice>
        <mc:Fallback xmlns="">
          <p:sp>
            <p:nvSpPr>
              <p:cNvPr id="21507" name="Rectangle 3"/>
              <p:cNvSpPr>
                <a:spLocks noGrp="1" noRot="1" noChangeAspect="1" noMove="1" noResize="1" noEditPoints="1" noAdjustHandles="1" noChangeArrowheads="1" noChangeShapeType="1" noTextEdit="1"/>
              </p:cNvSpPr>
              <p:nvPr>
                <p:ph idx="1"/>
              </p:nvPr>
            </p:nvSpPr>
            <p:spPr>
              <a:blipFill rotWithShape="1">
                <a:blip r:embed="rId3"/>
                <a:stretch>
                  <a:fillRect t="-2965" r="-5852"/>
                </a:stretch>
              </a:blipFill>
            </p:spPr>
            <p:txBody>
              <a:bodyPr/>
              <a:lstStyle/>
              <a:p>
                <a:r>
                  <a:rPr lang="zh-CN" altLang="en-US">
                    <a:noFill/>
                  </a:rPr>
                  <a:t> </a:t>
                </a:r>
              </a:p>
            </p:txBody>
          </p:sp>
        </mc:Fallback>
      </mc:AlternateContent>
      <p:sp>
        <p:nvSpPr>
          <p:cNvPr id="21506" name="Rectangle 2"/>
          <p:cNvSpPr>
            <a:spLocks noGrp="1" noChangeArrowheads="1"/>
          </p:cNvSpPr>
          <p:nvPr>
            <p:ph type="title"/>
          </p:nvPr>
        </p:nvSpPr>
        <p:spPr/>
        <p:txBody>
          <a:bodyPr/>
          <a:lstStyle/>
          <a:p>
            <a:r>
              <a:rPr lang="zh-CN" altLang="en-US" smtClean="0"/>
              <a:t>密码体制</a:t>
            </a:r>
            <a:endParaRPr lang="zh-CN" altLang="en-US"/>
          </a:p>
        </p:txBody>
      </p:sp>
    </p:spTree>
    <p:extLst>
      <p:ext uri="{BB962C8B-B14F-4D97-AF65-F5344CB8AC3E}">
        <p14:creationId xmlns:p14="http://schemas.microsoft.com/office/powerpoint/2010/main" val="427083358"/>
      </p:ext>
    </p:extLst>
  </p:cSld>
  <p:clrMapOvr>
    <a:masterClrMapping/>
  </p:clrMapOvr>
  <p:transition spd="slow">
    <p:pull/>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50" name="Rectangle 26"/>
          <p:cNvSpPr>
            <a:spLocks noGrp="1" noChangeArrowheads="1"/>
          </p:cNvSpPr>
          <p:nvPr>
            <p:ph type="title"/>
          </p:nvPr>
        </p:nvSpPr>
        <p:spPr/>
        <p:txBody>
          <a:bodyPr/>
          <a:lstStyle/>
          <a:p>
            <a:pPr>
              <a:defRPr/>
            </a:pPr>
            <a:r>
              <a:rPr lang="zh-CN" altLang="en-US" sz="4400">
                <a:latin typeface="Times New Roman" pitchFamily="18" charset="0"/>
              </a:rPr>
              <a:t>密码</a:t>
            </a:r>
            <a:r>
              <a:rPr lang="zh-CN" altLang="en-US" sz="4400" smtClean="0">
                <a:latin typeface="Times New Roman" pitchFamily="18" charset="0"/>
              </a:rPr>
              <a:t>算法</a:t>
            </a:r>
            <a:r>
              <a:rPr lang="zh-CN" altLang="en-US" sz="4400"/>
              <a:t>分类</a:t>
            </a:r>
            <a:endParaRPr lang="zh-CN" altLang="en-US" sz="4400">
              <a:latin typeface="Times New Roman" pitchFamily="18" charset="0"/>
            </a:endParaRPr>
          </a:p>
        </p:txBody>
      </p:sp>
      <p:grpSp>
        <p:nvGrpSpPr>
          <p:cNvPr id="48132" name="组合 27"/>
          <p:cNvGrpSpPr>
            <a:grpSpLocks/>
          </p:cNvGrpSpPr>
          <p:nvPr/>
        </p:nvGrpSpPr>
        <p:grpSpPr bwMode="auto">
          <a:xfrm>
            <a:off x="762000" y="2060575"/>
            <a:ext cx="7524750" cy="2736850"/>
            <a:chOff x="1476375" y="2060575"/>
            <a:chExt cx="7524750" cy="2736850"/>
          </a:xfrm>
        </p:grpSpPr>
        <p:sp>
          <p:nvSpPr>
            <p:cNvPr id="48135" name="Rectangle 3"/>
            <p:cNvSpPr>
              <a:spLocks noChangeArrowheads="1"/>
            </p:cNvSpPr>
            <p:nvPr/>
          </p:nvSpPr>
          <p:spPr bwMode="auto">
            <a:xfrm>
              <a:off x="3419475" y="2060575"/>
              <a:ext cx="525621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2000" b="1">
                  <a:solidFill>
                    <a:srgbClr val="000000"/>
                  </a:solidFill>
                  <a:ea typeface="黑体" pitchFamily="49" charset="-122"/>
                </a:rPr>
                <a:t>密码算法</a:t>
              </a:r>
            </a:p>
          </p:txBody>
        </p:sp>
        <p:sp>
          <p:nvSpPr>
            <p:cNvPr id="48136" name="Rectangle 4"/>
            <p:cNvSpPr>
              <a:spLocks noChangeArrowheads="1"/>
            </p:cNvSpPr>
            <p:nvPr/>
          </p:nvSpPr>
          <p:spPr bwMode="auto">
            <a:xfrm>
              <a:off x="1619250" y="3213100"/>
              <a:ext cx="187166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2000" b="1">
                  <a:solidFill>
                    <a:srgbClr val="000000"/>
                  </a:solidFill>
                  <a:ea typeface="黑体" pitchFamily="49" charset="-122"/>
                </a:rPr>
                <a:t>基于密钥保密性</a:t>
              </a:r>
            </a:p>
          </p:txBody>
        </p:sp>
        <p:sp>
          <p:nvSpPr>
            <p:cNvPr id="48137" name="Rectangle 5"/>
            <p:cNvSpPr>
              <a:spLocks noChangeArrowheads="1"/>
            </p:cNvSpPr>
            <p:nvPr/>
          </p:nvSpPr>
          <p:spPr bwMode="auto">
            <a:xfrm>
              <a:off x="3706813" y="3213100"/>
              <a:ext cx="1944687"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2000" b="1">
                  <a:solidFill>
                    <a:srgbClr val="000000"/>
                  </a:solidFill>
                  <a:ea typeface="黑体" pitchFamily="49" charset="-122"/>
                </a:rPr>
                <a:t>基于算法保密性</a:t>
              </a:r>
            </a:p>
          </p:txBody>
        </p:sp>
        <p:grpSp>
          <p:nvGrpSpPr>
            <p:cNvPr id="48138" name="Group 6"/>
            <p:cNvGrpSpPr>
              <a:grpSpLocks/>
            </p:cNvGrpSpPr>
            <p:nvPr/>
          </p:nvGrpSpPr>
          <p:grpSpPr bwMode="auto">
            <a:xfrm>
              <a:off x="1906588" y="2492375"/>
              <a:ext cx="2808287" cy="720725"/>
              <a:chOff x="1201" y="1570"/>
              <a:chExt cx="1769" cy="454"/>
            </a:xfrm>
          </p:grpSpPr>
          <p:sp>
            <p:nvSpPr>
              <p:cNvPr id="48152" name="Line 7"/>
              <p:cNvSpPr>
                <a:spLocks noChangeShapeType="1"/>
              </p:cNvSpPr>
              <p:nvPr/>
            </p:nvSpPr>
            <p:spPr bwMode="auto">
              <a:xfrm>
                <a:off x="1882"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53" name="Line 8"/>
              <p:cNvSpPr>
                <a:spLocks noChangeShapeType="1"/>
              </p:cNvSpPr>
              <p:nvPr/>
            </p:nvSpPr>
            <p:spPr bwMode="auto">
              <a:xfrm>
                <a:off x="2970"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54" name="Line 9"/>
              <p:cNvSpPr>
                <a:spLocks noChangeShapeType="1"/>
              </p:cNvSpPr>
              <p:nvPr/>
            </p:nvSpPr>
            <p:spPr bwMode="auto">
              <a:xfrm>
                <a:off x="1882" y="1888"/>
                <a:ext cx="1088"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55" name="Line 10"/>
              <p:cNvSpPr>
                <a:spLocks noChangeShapeType="1"/>
              </p:cNvSpPr>
              <p:nvPr/>
            </p:nvSpPr>
            <p:spPr bwMode="auto">
              <a:xfrm>
                <a:off x="2471" y="1570"/>
                <a:ext cx="0" cy="318"/>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56" name="Text Box 11"/>
              <p:cNvSpPr txBox="1">
                <a:spLocks noChangeArrowheads="1"/>
              </p:cNvSpPr>
              <p:nvPr/>
            </p:nvSpPr>
            <p:spPr bwMode="auto">
              <a:xfrm>
                <a:off x="1201" y="1616"/>
                <a:ext cx="1543" cy="25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zh-CN" altLang="en-US" sz="2000" b="1">
                    <a:solidFill>
                      <a:srgbClr val="000000"/>
                    </a:solidFill>
                    <a:ea typeface="黑体" pitchFamily="49" charset="-122"/>
                  </a:rPr>
                  <a:t>基于保密的内容</a:t>
                </a:r>
              </a:p>
            </p:txBody>
          </p:sp>
        </p:grpSp>
        <p:sp>
          <p:nvSpPr>
            <p:cNvPr id="461836" name="Rectangle 12"/>
            <p:cNvSpPr>
              <a:spLocks noChangeArrowheads="1"/>
            </p:cNvSpPr>
            <p:nvPr/>
          </p:nvSpPr>
          <p:spPr bwMode="auto">
            <a:xfrm>
              <a:off x="1476375" y="4365625"/>
              <a:ext cx="143986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sz="2000" b="1">
                  <a:solidFill>
                    <a:srgbClr val="000000"/>
                  </a:solidFill>
                  <a:ea typeface="黑体" pitchFamily="49" charset="-122"/>
                </a:rPr>
                <a:t>对称密码算法</a:t>
              </a:r>
            </a:p>
          </p:txBody>
        </p:sp>
        <p:sp>
          <p:nvSpPr>
            <p:cNvPr id="461837" name="Rectangle 13"/>
            <p:cNvSpPr>
              <a:spLocks noChangeArrowheads="1"/>
            </p:cNvSpPr>
            <p:nvPr/>
          </p:nvSpPr>
          <p:spPr bwMode="auto">
            <a:xfrm>
              <a:off x="3205163" y="4365625"/>
              <a:ext cx="1727200"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sz="2000" b="1">
                  <a:solidFill>
                    <a:srgbClr val="000000"/>
                  </a:solidFill>
                  <a:ea typeface="黑体" pitchFamily="49" charset="-122"/>
                </a:rPr>
                <a:t>非对称密码算法</a:t>
              </a:r>
            </a:p>
          </p:txBody>
        </p:sp>
        <p:sp>
          <p:nvSpPr>
            <p:cNvPr id="48141" name="Line 14"/>
            <p:cNvSpPr>
              <a:spLocks noChangeShapeType="1"/>
            </p:cNvSpPr>
            <p:nvPr/>
          </p:nvSpPr>
          <p:spPr bwMode="auto">
            <a:xfrm>
              <a:off x="1836738"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42" name="Line 15"/>
            <p:cNvSpPr>
              <a:spLocks noChangeShapeType="1"/>
            </p:cNvSpPr>
            <p:nvPr/>
          </p:nvSpPr>
          <p:spPr bwMode="auto">
            <a:xfrm>
              <a:off x="4068763"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43" name="Line 16"/>
            <p:cNvSpPr>
              <a:spLocks noChangeShapeType="1"/>
            </p:cNvSpPr>
            <p:nvPr/>
          </p:nvSpPr>
          <p:spPr bwMode="auto">
            <a:xfrm>
              <a:off x="1836738" y="4149725"/>
              <a:ext cx="2232025"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44" name="Line 17"/>
            <p:cNvSpPr>
              <a:spLocks noChangeShapeType="1"/>
            </p:cNvSpPr>
            <p:nvPr/>
          </p:nvSpPr>
          <p:spPr bwMode="auto">
            <a:xfrm>
              <a:off x="2916238" y="3644900"/>
              <a:ext cx="0" cy="50482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45" name="Rectangle 18"/>
            <p:cNvSpPr>
              <a:spLocks noChangeArrowheads="1"/>
            </p:cNvSpPr>
            <p:nvPr/>
          </p:nvSpPr>
          <p:spPr bwMode="auto">
            <a:xfrm>
              <a:off x="5795963" y="3213100"/>
              <a:ext cx="1512887"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2000" b="1">
                  <a:solidFill>
                    <a:srgbClr val="000000"/>
                  </a:solidFill>
                  <a:ea typeface="黑体" pitchFamily="49" charset="-122"/>
                </a:rPr>
                <a:t>分组密码算法</a:t>
              </a:r>
            </a:p>
          </p:txBody>
        </p:sp>
        <p:sp>
          <p:nvSpPr>
            <p:cNvPr id="48146" name="Rectangle 19"/>
            <p:cNvSpPr>
              <a:spLocks noChangeArrowheads="1"/>
            </p:cNvSpPr>
            <p:nvPr/>
          </p:nvSpPr>
          <p:spPr bwMode="auto">
            <a:xfrm>
              <a:off x="7524750" y="3213100"/>
              <a:ext cx="1476375"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2000" b="1">
                  <a:solidFill>
                    <a:srgbClr val="000000"/>
                  </a:solidFill>
                  <a:ea typeface="黑体" pitchFamily="49" charset="-122"/>
                </a:rPr>
                <a:t>流密码算法</a:t>
              </a:r>
            </a:p>
          </p:txBody>
        </p:sp>
        <p:sp>
          <p:nvSpPr>
            <p:cNvPr id="48147" name="Line 20"/>
            <p:cNvSpPr>
              <a:spLocks noChangeShapeType="1"/>
            </p:cNvSpPr>
            <p:nvPr/>
          </p:nvSpPr>
          <p:spPr bwMode="auto">
            <a:xfrm>
              <a:off x="6875463"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48" name="Line 21"/>
            <p:cNvSpPr>
              <a:spLocks noChangeShapeType="1"/>
            </p:cNvSpPr>
            <p:nvPr/>
          </p:nvSpPr>
          <p:spPr bwMode="auto">
            <a:xfrm>
              <a:off x="8820150"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49" name="Line 22"/>
            <p:cNvSpPr>
              <a:spLocks noChangeShapeType="1"/>
            </p:cNvSpPr>
            <p:nvPr/>
          </p:nvSpPr>
          <p:spPr bwMode="auto">
            <a:xfrm>
              <a:off x="6875463" y="2997200"/>
              <a:ext cx="1944687"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50" name="Line 23"/>
            <p:cNvSpPr>
              <a:spLocks noChangeShapeType="1"/>
            </p:cNvSpPr>
            <p:nvPr/>
          </p:nvSpPr>
          <p:spPr bwMode="auto">
            <a:xfrm>
              <a:off x="7956550" y="2492375"/>
              <a:ext cx="0" cy="50482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51" name="Text Box 24"/>
            <p:cNvSpPr txBox="1">
              <a:spLocks noChangeArrowheads="1"/>
            </p:cNvSpPr>
            <p:nvPr/>
          </p:nvSpPr>
          <p:spPr bwMode="auto">
            <a:xfrm>
              <a:off x="6372225" y="2565400"/>
              <a:ext cx="1728788" cy="40011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zh-CN" altLang="en-US" sz="2000" b="1">
                  <a:solidFill>
                    <a:srgbClr val="000000"/>
                  </a:solidFill>
                  <a:ea typeface="黑体" pitchFamily="49" charset="-122"/>
                </a:rPr>
                <a:t>明文处理方法</a:t>
              </a:r>
            </a:p>
          </p:txBody>
        </p:sp>
      </p:grpSp>
    </p:spTree>
    <p:extLst>
      <p:ext uri="{BB962C8B-B14F-4D97-AF65-F5344CB8AC3E}">
        <p14:creationId xmlns:p14="http://schemas.microsoft.com/office/powerpoint/2010/main" val="7359416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additive="base">
                                        <p:cTn id="7" dur="500" fill="hold"/>
                                        <p:tgtEl>
                                          <p:spTgt spid="48132"/>
                                        </p:tgtEl>
                                        <p:attrNameLst>
                                          <p:attrName>ppt_x</p:attrName>
                                        </p:attrNameLst>
                                      </p:cBhvr>
                                      <p:tavLst>
                                        <p:tav tm="0">
                                          <p:val>
                                            <p:strVal val="#ppt_x"/>
                                          </p:val>
                                        </p:tav>
                                        <p:tav tm="100000">
                                          <p:val>
                                            <p:strVal val="#ppt_x"/>
                                          </p:val>
                                        </p:tav>
                                      </p:tavLst>
                                    </p:anim>
                                    <p:anim calcmode="lin" valueType="num">
                                      <p:cBhvr additive="base">
                                        <p:cTn id="8"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fontScale="85000" lnSpcReduction="20000"/>
          </a:bodyPr>
          <a:lstStyle/>
          <a:p>
            <a:r>
              <a:rPr lang="zh-CN" altLang="en-US" smtClean="0"/>
              <a:t>目的</a:t>
            </a:r>
            <a:r>
              <a:rPr lang="zh-CN" altLang="en-US"/>
              <a:t>：利用密文发现明文；利用密文发现</a:t>
            </a:r>
            <a:r>
              <a:rPr lang="zh-CN" altLang="en-US" smtClean="0"/>
              <a:t>钥匙</a:t>
            </a:r>
          </a:p>
          <a:p>
            <a:r>
              <a:rPr lang="en-US" altLang="zh-CN" smtClean="0"/>
              <a:t>Kerckhoff</a:t>
            </a:r>
            <a:r>
              <a:rPr lang="zh-CN" altLang="en-US" smtClean="0"/>
              <a:t>原则：破译者已知密码体制，即掌握加解密算法</a:t>
            </a:r>
            <a:endParaRPr lang="en-US" altLang="zh-CN" smtClean="0"/>
          </a:p>
          <a:p>
            <a:r>
              <a:rPr lang="zh-CN" altLang="en-US" smtClean="0"/>
              <a:t>根据破译者具备</a:t>
            </a:r>
            <a:r>
              <a:rPr lang="zh-CN" altLang="en-US"/>
              <a:t>的前提条件，通常将密码分析攻击法分为</a:t>
            </a:r>
            <a:r>
              <a:rPr lang="en-US" altLang="zh-CN"/>
              <a:t>4</a:t>
            </a:r>
            <a:r>
              <a:rPr lang="zh-CN" altLang="en-US"/>
              <a:t>种</a:t>
            </a:r>
            <a:r>
              <a:rPr lang="zh-CN" altLang="en-US" smtClean="0"/>
              <a:t>类型（</a:t>
            </a:r>
            <a:r>
              <a:rPr lang="zh-CN" altLang="en-US"/>
              <a:t>强度按序递增</a:t>
            </a:r>
            <a:r>
              <a:rPr lang="zh-CN" altLang="en-US" smtClean="0"/>
              <a:t>）：</a:t>
            </a:r>
          </a:p>
          <a:p>
            <a:pPr lvl="1"/>
            <a:r>
              <a:rPr lang="zh-CN" altLang="en-US" smtClean="0"/>
              <a:t>唯密文攻击：</a:t>
            </a:r>
            <a:endParaRPr lang="en-US" altLang="zh-CN" smtClean="0"/>
          </a:p>
          <a:p>
            <a:pPr lvl="2"/>
            <a:r>
              <a:rPr lang="zh-CN" altLang="en-US" smtClean="0"/>
              <a:t>掌握一段</a:t>
            </a:r>
            <a:r>
              <a:rPr lang="zh-CN" altLang="en-US"/>
              <a:t>或几</a:t>
            </a:r>
            <a:r>
              <a:rPr lang="zh-CN" altLang="en-US" smtClean="0"/>
              <a:t>段密文</a:t>
            </a:r>
            <a:r>
              <a:rPr lang="en-US" altLang="zh-CN" smtClean="0"/>
              <a:t>y</a:t>
            </a:r>
            <a:r>
              <a:rPr lang="zh-CN" altLang="en-US" smtClean="0"/>
              <a:t>，通过密文分析</a:t>
            </a:r>
            <a:r>
              <a:rPr lang="zh-CN" altLang="en-US"/>
              <a:t>得出</a:t>
            </a:r>
            <a:r>
              <a:rPr lang="zh-CN" altLang="en-US" smtClean="0"/>
              <a:t>明文</a:t>
            </a:r>
            <a:r>
              <a:rPr lang="en-US" altLang="zh-CN" smtClean="0"/>
              <a:t>x</a:t>
            </a:r>
            <a:r>
              <a:rPr lang="zh-CN" altLang="en-US" smtClean="0"/>
              <a:t>或密钥</a:t>
            </a:r>
            <a:r>
              <a:rPr lang="en-US" altLang="zh-CN" smtClean="0"/>
              <a:t>k</a:t>
            </a:r>
            <a:r>
              <a:rPr lang="zh-CN" altLang="en-US" smtClean="0"/>
              <a:t>。主要穷举攻击</a:t>
            </a:r>
            <a:endParaRPr lang="en-US" altLang="zh-CN" smtClean="0"/>
          </a:p>
          <a:p>
            <a:pPr lvl="1"/>
            <a:r>
              <a:rPr lang="zh-CN" altLang="en-US" smtClean="0"/>
              <a:t>已知明文攻击：</a:t>
            </a:r>
            <a:endParaRPr lang="en-US" altLang="zh-CN" smtClean="0"/>
          </a:p>
          <a:p>
            <a:pPr lvl="2"/>
            <a:r>
              <a:rPr lang="zh-CN" altLang="en-US" smtClean="0"/>
              <a:t>掌握一个或多个明文串</a:t>
            </a:r>
            <a:r>
              <a:rPr lang="en-US" altLang="zh-CN" smtClean="0"/>
              <a:t>x</a:t>
            </a:r>
            <a:r>
              <a:rPr lang="zh-CN" altLang="en-US" smtClean="0"/>
              <a:t>和相应的密文</a:t>
            </a:r>
            <a:r>
              <a:rPr lang="en-US" altLang="zh-CN" smtClean="0"/>
              <a:t>y. </a:t>
            </a:r>
            <a:r>
              <a:rPr lang="zh-CN" altLang="en-US" smtClean="0"/>
              <a:t>或特定明文模式（特定文件头格式，软件版权声明等），分析加密钥匙</a:t>
            </a:r>
            <a:r>
              <a:rPr lang="zh-CN" altLang="en-US"/>
              <a:t>。</a:t>
            </a:r>
            <a:endParaRPr lang="en-US" altLang="zh-CN" smtClean="0"/>
          </a:p>
          <a:p>
            <a:pPr lvl="1"/>
            <a:r>
              <a:rPr lang="zh-CN" altLang="en-US" smtClean="0"/>
              <a:t>选择明文攻击：</a:t>
            </a:r>
            <a:endParaRPr lang="en-US" altLang="zh-CN" smtClean="0"/>
          </a:p>
          <a:p>
            <a:pPr lvl="2"/>
            <a:r>
              <a:rPr lang="zh-CN" altLang="en-US" smtClean="0"/>
              <a:t>获得对加密机的暂时访问， 能选择明文串</a:t>
            </a:r>
            <a:r>
              <a:rPr lang="en-US" altLang="zh-CN" smtClean="0"/>
              <a:t>x</a:t>
            </a:r>
            <a:r>
              <a:rPr lang="zh-CN" altLang="en-US" smtClean="0"/>
              <a:t>并构造出相应的密文串</a:t>
            </a:r>
            <a:r>
              <a:rPr lang="en-US" altLang="zh-CN" smtClean="0"/>
              <a:t>y</a:t>
            </a:r>
            <a:r>
              <a:rPr lang="zh-CN" altLang="en-US" smtClean="0"/>
              <a:t>。</a:t>
            </a:r>
            <a:r>
              <a:rPr lang="zh-CN" altLang="en-US"/>
              <a:t>差别比较分析</a:t>
            </a:r>
            <a:r>
              <a:rPr lang="zh-CN" altLang="en-US" smtClean="0"/>
              <a:t>法，加密</a:t>
            </a:r>
            <a:r>
              <a:rPr lang="zh-CN" altLang="en-US"/>
              <a:t>一</a:t>
            </a:r>
            <a:r>
              <a:rPr lang="zh-CN" altLang="en-US" smtClean="0"/>
              <a:t>组差别</a:t>
            </a:r>
            <a:r>
              <a:rPr lang="zh-CN" altLang="en-US"/>
              <a:t>细微的明文，</a:t>
            </a:r>
            <a:endParaRPr lang="zh-CN" altLang="en-US" smtClean="0"/>
          </a:p>
          <a:p>
            <a:pPr lvl="1"/>
            <a:r>
              <a:rPr lang="zh-CN" altLang="en-US" smtClean="0"/>
              <a:t>选择密文攻击：</a:t>
            </a:r>
            <a:endParaRPr lang="en-US" altLang="zh-CN" smtClean="0"/>
          </a:p>
          <a:p>
            <a:pPr lvl="2"/>
            <a:r>
              <a:rPr lang="zh-CN" altLang="en-US" smtClean="0"/>
              <a:t>暂时接近解密机</a:t>
            </a:r>
            <a:r>
              <a:rPr lang="en-US" altLang="zh-CN" smtClean="0"/>
              <a:t>,</a:t>
            </a:r>
            <a:r>
              <a:rPr lang="zh-CN" altLang="en-US" smtClean="0"/>
              <a:t>可选择任何密文串</a:t>
            </a:r>
            <a:r>
              <a:rPr lang="en-US" altLang="zh-CN" smtClean="0"/>
              <a:t>y</a:t>
            </a:r>
            <a:r>
              <a:rPr lang="zh-CN" altLang="en-US" smtClean="0"/>
              <a:t>，并构造出相应的明文</a:t>
            </a:r>
            <a:r>
              <a:rPr lang="en-US" altLang="zh-CN" smtClean="0"/>
              <a:t>x</a:t>
            </a:r>
            <a:r>
              <a:rPr lang="zh-CN" altLang="en-US" smtClean="0"/>
              <a:t>。</a:t>
            </a:r>
            <a:endParaRPr lang="en-US" altLang="zh-CN" smtClean="0"/>
          </a:p>
        </p:txBody>
      </p:sp>
      <p:sp>
        <p:nvSpPr>
          <p:cNvPr id="19458" name="Rectangle 2"/>
          <p:cNvSpPr>
            <a:spLocks noGrp="1" noChangeArrowheads="1"/>
          </p:cNvSpPr>
          <p:nvPr>
            <p:ph type="title"/>
          </p:nvPr>
        </p:nvSpPr>
        <p:spPr/>
        <p:txBody>
          <a:bodyPr/>
          <a:lstStyle/>
          <a:p>
            <a:r>
              <a:rPr lang="zh-CN" altLang="zh-CN" smtClean="0"/>
              <a:t>密码分析</a:t>
            </a:r>
            <a:endParaRPr lang="zh-CN" altLang="en-US"/>
          </a:p>
        </p:txBody>
      </p:sp>
      <p:sp>
        <p:nvSpPr>
          <p:cNvPr id="49154"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49155" name="灯片编号占位符 5"/>
          <p:cNvSpPr>
            <a:spLocks noGrp="1"/>
          </p:cNvSpPr>
          <p:nvPr>
            <p:ph type="sldNum" sz="quarter" idx="4294967295"/>
          </p:nvPr>
        </p:nvSpPr>
        <p:spPr/>
        <p:txBody>
          <a:bodyPr/>
          <a:lstStyle/>
          <a:p>
            <a:fld id="{435AC60D-0A28-4D04-BF28-467B444FA1CC}" type="slidenum">
              <a:rPr lang="en-US" altLang="zh-CN" smtClean="0"/>
              <a:pPr/>
              <a:t>95</a:t>
            </a:fld>
            <a:endParaRPr lang="en-US" altLang="zh-CN" smtClean="0"/>
          </a:p>
        </p:txBody>
      </p:sp>
    </p:spTree>
    <p:extLst>
      <p:ext uri="{BB962C8B-B14F-4D97-AF65-F5344CB8AC3E}">
        <p14:creationId xmlns:p14="http://schemas.microsoft.com/office/powerpoint/2010/main" val="2234109905"/>
      </p:ext>
    </p:extLst>
  </p:cSld>
  <p:clrMapOvr>
    <a:masterClrMapping/>
  </p:clrMapOvr>
  <p:transition spd="slow">
    <p:pull/>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p:txBody>
          <a:bodyPr>
            <a:normAutofit lnSpcReduction="10000"/>
          </a:bodyPr>
          <a:lstStyle/>
          <a:p>
            <a:r>
              <a:rPr lang="zh-CN" altLang="en-US" smtClean="0"/>
              <a:t>无条件安全（</a:t>
            </a:r>
            <a:r>
              <a:rPr lang="en-US" altLang="zh-CN" smtClean="0"/>
              <a:t>Unconditionally secure</a:t>
            </a:r>
            <a:r>
              <a:rPr lang="zh-CN" altLang="en-US" smtClean="0"/>
              <a:t>）</a:t>
            </a:r>
          </a:p>
          <a:p>
            <a:pPr lvl="1"/>
            <a:r>
              <a:rPr lang="zh-CN" altLang="en-US" smtClean="0"/>
              <a:t>无论破译者有多少密文</a:t>
            </a:r>
            <a:r>
              <a:rPr lang="en-US" altLang="zh-CN" smtClean="0"/>
              <a:t>,</a:t>
            </a:r>
            <a:r>
              <a:rPr lang="zh-CN" altLang="en-US" smtClean="0"/>
              <a:t>他也无法解出对应的明文</a:t>
            </a:r>
            <a:r>
              <a:rPr lang="en-US" altLang="zh-CN" smtClean="0"/>
              <a:t>,</a:t>
            </a:r>
            <a:r>
              <a:rPr lang="zh-CN" altLang="en-US" smtClean="0"/>
              <a:t>即使他解出了</a:t>
            </a:r>
            <a:r>
              <a:rPr lang="en-US" altLang="zh-CN" smtClean="0"/>
              <a:t>,</a:t>
            </a:r>
            <a:r>
              <a:rPr lang="zh-CN" altLang="en-US" smtClean="0"/>
              <a:t>他也无法验证结果的正确性</a:t>
            </a:r>
            <a:r>
              <a:rPr lang="en-US" altLang="zh-CN" smtClean="0"/>
              <a:t>.</a:t>
            </a:r>
          </a:p>
          <a:p>
            <a:pPr lvl="1"/>
            <a:r>
              <a:rPr lang="en-US" altLang="zh-CN" smtClean="0"/>
              <a:t>Onetime pad</a:t>
            </a:r>
          </a:p>
          <a:p>
            <a:r>
              <a:rPr lang="zh-CN" altLang="en-US" smtClean="0"/>
              <a:t>计算上安全（</a:t>
            </a:r>
            <a:r>
              <a:rPr lang="en-US" altLang="zh-CN" smtClean="0"/>
              <a:t>Computationally secure</a:t>
            </a:r>
            <a:r>
              <a:rPr lang="zh-CN" altLang="en-US" smtClean="0"/>
              <a:t>）</a:t>
            </a:r>
          </a:p>
          <a:p>
            <a:pPr lvl="1"/>
            <a:r>
              <a:rPr lang="zh-CN" altLang="en-US" smtClean="0"/>
              <a:t>破译的代价超出信息本身的价值</a:t>
            </a:r>
          </a:p>
          <a:p>
            <a:pPr lvl="1"/>
            <a:r>
              <a:rPr lang="zh-CN" altLang="en-US" smtClean="0"/>
              <a:t>破译的时间超出了信息的有效期</a:t>
            </a:r>
            <a:endParaRPr lang="en-US" altLang="zh-CN" smtClean="0"/>
          </a:p>
          <a:p>
            <a:r>
              <a:rPr lang="zh-CN" altLang="en-US" smtClean="0"/>
              <a:t>可证明安全性</a:t>
            </a:r>
            <a:endParaRPr lang="en-US" altLang="zh-CN" smtClean="0"/>
          </a:p>
          <a:p>
            <a:pPr lvl="1"/>
            <a:r>
              <a:rPr lang="zh-CN" altLang="en-US" smtClean="0"/>
              <a:t>密码算法的安全性依赖于复杂问题</a:t>
            </a:r>
            <a:endParaRPr lang="en-US" altLang="zh-CN" smtClean="0"/>
          </a:p>
          <a:p>
            <a:pPr lvl="2"/>
            <a:r>
              <a:rPr lang="zh-CN" altLang="en-US"/>
              <a:t>大数</a:t>
            </a:r>
            <a:r>
              <a:rPr lang="zh-CN" altLang="en-US" smtClean="0"/>
              <a:t>分解</a:t>
            </a:r>
            <a:endParaRPr lang="en-US" altLang="zh-CN" smtClean="0"/>
          </a:p>
          <a:p>
            <a:pPr lvl="2"/>
            <a:r>
              <a:rPr lang="zh-CN" altLang="en-US" smtClean="0"/>
              <a:t>背包问题</a:t>
            </a:r>
            <a:endParaRPr lang="en-US" altLang="zh-CN" smtClean="0"/>
          </a:p>
          <a:p>
            <a:endParaRPr lang="en-US" altLang="zh-CN" smtClean="0">
              <a:sym typeface="ZapfDingbats" pitchFamily="82" charset="2"/>
            </a:endParaRPr>
          </a:p>
          <a:p>
            <a:endParaRPr lang="en-US" altLang="zh-CN" smtClean="0"/>
          </a:p>
        </p:txBody>
      </p:sp>
      <p:sp>
        <p:nvSpPr>
          <p:cNvPr id="23554" name="Rectangle 2"/>
          <p:cNvSpPr>
            <a:spLocks noGrp="1" noChangeArrowheads="1"/>
          </p:cNvSpPr>
          <p:nvPr>
            <p:ph type="title"/>
          </p:nvPr>
        </p:nvSpPr>
        <p:spPr/>
        <p:txBody>
          <a:bodyPr/>
          <a:lstStyle/>
          <a:p>
            <a:r>
              <a:rPr lang="zh-CN" altLang="zh-CN" smtClean="0"/>
              <a:t>密码算法的安全性</a:t>
            </a:r>
            <a:endParaRPr lang="zh-CN" altLang="en-US"/>
          </a:p>
        </p:txBody>
      </p:sp>
    </p:spTree>
    <p:extLst>
      <p:ext uri="{BB962C8B-B14F-4D97-AF65-F5344CB8AC3E}">
        <p14:creationId xmlns:p14="http://schemas.microsoft.com/office/powerpoint/2010/main" val="2250880854"/>
      </p:ext>
    </p:extLst>
  </p:cSld>
  <p:clrMapOvr>
    <a:masterClrMapping/>
  </p:clrMapOvr>
  <p:transition spd="slow">
    <p:pull/>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p:txBody>
          <a:bodyPr>
            <a:normAutofit/>
          </a:bodyPr>
          <a:lstStyle/>
          <a:p>
            <a:r>
              <a:rPr lang="zh-CN" altLang="en-US" smtClean="0"/>
              <a:t>代换（</a:t>
            </a:r>
            <a:r>
              <a:rPr lang="en-US" altLang="zh-CN" smtClean="0"/>
              <a:t>Substitution</a:t>
            </a:r>
            <a:r>
              <a:rPr lang="zh-CN" altLang="en-US" smtClean="0"/>
              <a:t>）</a:t>
            </a:r>
            <a:endParaRPr lang="en-US" altLang="zh-CN" smtClean="0"/>
          </a:p>
          <a:p>
            <a:pPr lvl="1"/>
            <a:r>
              <a:rPr lang="zh-CN" altLang="en-US" smtClean="0"/>
              <a:t>明文内容的表示形式改变，内容元素之间相对位置不变</a:t>
            </a:r>
            <a:endParaRPr lang="en-US" altLang="zh-CN" smtClean="0"/>
          </a:p>
          <a:p>
            <a:pPr lvl="1"/>
            <a:r>
              <a:rPr lang="zh-CN" altLang="en-US" smtClean="0"/>
              <a:t>明文字母用密文中对应字母代替</a:t>
            </a:r>
            <a:endParaRPr lang="en-US" altLang="zh-CN" smtClean="0"/>
          </a:p>
          <a:p>
            <a:r>
              <a:rPr lang="zh-CN" altLang="en-US" smtClean="0"/>
              <a:t>置换（</a:t>
            </a:r>
            <a:r>
              <a:rPr lang="en-US" altLang="zh-CN" smtClean="0"/>
              <a:t>Transposition</a:t>
            </a:r>
            <a:r>
              <a:rPr lang="zh-CN" altLang="en-US" smtClean="0"/>
              <a:t> </a:t>
            </a:r>
            <a:r>
              <a:rPr lang="en-US" altLang="zh-CN" smtClean="0"/>
              <a:t>or Permutation</a:t>
            </a:r>
            <a:r>
              <a:rPr lang="zh-CN" altLang="en-US" smtClean="0"/>
              <a:t>）</a:t>
            </a:r>
            <a:endParaRPr lang="en-US" altLang="zh-CN" smtClean="0"/>
          </a:p>
          <a:p>
            <a:pPr lvl="1"/>
            <a:r>
              <a:rPr lang="zh-CN" altLang="en-US" smtClean="0"/>
              <a:t>明文内容元素的相对位置改变，内容的表示形式不变</a:t>
            </a:r>
            <a:endParaRPr lang="en-US" altLang="zh-CN" smtClean="0"/>
          </a:p>
          <a:p>
            <a:r>
              <a:rPr lang="zh-CN" altLang="en-US" smtClean="0"/>
              <a:t>乘积密码（</a:t>
            </a:r>
            <a:r>
              <a:rPr lang="en-US" altLang="zh-CN" smtClean="0"/>
              <a:t>Product Ciphers</a:t>
            </a:r>
            <a:r>
              <a:rPr lang="zh-CN" altLang="en-US" smtClean="0"/>
              <a:t>）</a:t>
            </a:r>
            <a:endParaRPr lang="en-US" altLang="zh-CN" smtClean="0"/>
          </a:p>
          <a:p>
            <a:pPr lvl="1"/>
            <a:r>
              <a:rPr lang="zh-CN" altLang="en-US" smtClean="0"/>
              <a:t>多个加密技术的叠加</a:t>
            </a:r>
            <a:endParaRPr lang="en-US" altLang="zh-CN" dirty="0" smtClean="0"/>
          </a:p>
        </p:txBody>
      </p:sp>
      <p:sp>
        <p:nvSpPr>
          <p:cNvPr id="27650" name="标题 1"/>
          <p:cNvSpPr>
            <a:spLocks noGrp="1"/>
          </p:cNvSpPr>
          <p:nvPr>
            <p:ph type="title"/>
          </p:nvPr>
        </p:nvSpPr>
        <p:spPr/>
        <p:txBody>
          <a:bodyPr/>
          <a:lstStyle/>
          <a:p>
            <a:r>
              <a:rPr lang="zh-CN" altLang="en-US" smtClean="0"/>
              <a:t>典型加密技术</a:t>
            </a:r>
          </a:p>
        </p:txBody>
      </p:sp>
    </p:spTree>
    <p:extLst>
      <p:ext uri="{BB962C8B-B14F-4D97-AF65-F5344CB8AC3E}">
        <p14:creationId xmlns:p14="http://schemas.microsoft.com/office/powerpoint/2010/main" val="3918677785"/>
      </p:ext>
    </p:extLst>
  </p:cSld>
  <p:clrMapOvr>
    <a:masterClrMapping/>
  </p:clrMapOvr>
  <p:transition spd="slow">
    <p:pull/>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1027"/>
          <p:cNvSpPr>
            <a:spLocks noGrp="1" noChangeArrowheads="1"/>
          </p:cNvSpPr>
          <p:nvPr>
            <p:ph idx="1"/>
          </p:nvPr>
        </p:nvSpPr>
        <p:spPr/>
        <p:txBody>
          <a:bodyPr>
            <a:normAutofit lnSpcReduction="10000"/>
          </a:bodyPr>
          <a:lstStyle/>
          <a:p>
            <a:r>
              <a:rPr lang="zh-CN" altLang="en-US" dirty="0" smtClean="0"/>
              <a:t>采用</a:t>
            </a:r>
            <a:r>
              <a:rPr lang="en-US" altLang="zh-CN" dirty="0" smtClean="0"/>
              <a:t>n</a:t>
            </a:r>
            <a:r>
              <a:rPr lang="zh-CN" altLang="en-US" dirty="0" smtClean="0"/>
              <a:t>个函数</a:t>
            </a:r>
            <a:r>
              <a:rPr lang="en-US" altLang="zh-CN" dirty="0" smtClean="0"/>
              <a:t>f</a:t>
            </a:r>
            <a:r>
              <a:rPr lang="en-US" altLang="zh-CN" baseline="-25000" dirty="0" smtClean="0"/>
              <a:t>1</a:t>
            </a:r>
            <a:r>
              <a:rPr lang="en-US" altLang="zh-CN" dirty="0" smtClean="0"/>
              <a:t>,f</a:t>
            </a:r>
            <a:r>
              <a:rPr lang="en-US" altLang="zh-CN" baseline="-25000" dirty="0" smtClean="0"/>
              <a:t>2</a:t>
            </a:r>
            <a:r>
              <a:rPr lang="en-US" altLang="zh-CN" dirty="0" smtClean="0"/>
              <a:t>,…,</a:t>
            </a:r>
            <a:r>
              <a:rPr lang="en-US" altLang="zh-CN" dirty="0" err="1" smtClean="0"/>
              <a:t>f</a:t>
            </a:r>
            <a:r>
              <a:rPr lang="en-US" altLang="zh-CN" baseline="-25000" dirty="0" err="1" smtClean="0"/>
              <a:t>n</a:t>
            </a:r>
            <a:r>
              <a:rPr lang="zh-CN" altLang="en-US" dirty="0" smtClean="0"/>
              <a:t>的复合</a:t>
            </a:r>
            <a:endParaRPr lang="en-US" altLang="zh-CN" dirty="0" smtClean="0"/>
          </a:p>
          <a:p>
            <a:pPr lvl="1"/>
            <a:r>
              <a:rPr lang="en-US" altLang="zh-CN" dirty="0" smtClean="0"/>
              <a:t>c=f</a:t>
            </a:r>
            <a:r>
              <a:rPr lang="en-US" altLang="zh-CN" baseline="-25000" dirty="0" smtClean="0"/>
              <a:t>1</a:t>
            </a:r>
            <a:r>
              <a:rPr lang="en-US" altLang="zh-CN" dirty="0" smtClean="0"/>
              <a:t>(f</a:t>
            </a:r>
            <a:r>
              <a:rPr lang="en-US" altLang="zh-CN" baseline="-25000" dirty="0" smtClean="0"/>
              <a:t>2</a:t>
            </a:r>
            <a:r>
              <a:rPr lang="en-US" altLang="zh-CN" dirty="0" smtClean="0"/>
              <a:t>(…</a:t>
            </a:r>
            <a:r>
              <a:rPr lang="en-US" altLang="zh-CN" dirty="0" err="1" smtClean="0"/>
              <a:t>f</a:t>
            </a:r>
            <a:r>
              <a:rPr lang="en-US" altLang="zh-CN" baseline="-25000" dirty="0" err="1" smtClean="0"/>
              <a:t>n</a:t>
            </a:r>
            <a:r>
              <a:rPr lang="en-US" altLang="zh-CN" dirty="0" smtClean="0"/>
              <a:t>(m)))</a:t>
            </a:r>
          </a:p>
          <a:p>
            <a:r>
              <a:rPr lang="zh-CN" altLang="en-US" dirty="0" smtClean="0"/>
              <a:t>交替使用</a:t>
            </a:r>
            <a:r>
              <a:rPr lang="zh-CN" altLang="en-US" b="1" dirty="0" smtClean="0">
                <a:solidFill>
                  <a:srgbClr val="C00000"/>
                </a:solidFill>
              </a:rPr>
              <a:t>代换和置换</a:t>
            </a:r>
            <a:r>
              <a:rPr lang="zh-CN" altLang="en-US" dirty="0" smtClean="0"/>
              <a:t>，实现</a:t>
            </a:r>
            <a:r>
              <a:rPr lang="zh-CN" altLang="en-US" b="1" dirty="0" smtClean="0">
                <a:solidFill>
                  <a:srgbClr val="C00000"/>
                </a:solidFill>
              </a:rPr>
              <a:t>混乱（</a:t>
            </a:r>
            <a:r>
              <a:rPr lang="en-US" altLang="zh-CN" b="1" dirty="0" smtClean="0">
                <a:solidFill>
                  <a:srgbClr val="C00000"/>
                </a:solidFill>
              </a:rPr>
              <a:t>confusion）</a:t>
            </a:r>
            <a:r>
              <a:rPr lang="zh-CN" altLang="en-US" b="1" dirty="0" smtClean="0">
                <a:solidFill>
                  <a:srgbClr val="C00000"/>
                </a:solidFill>
              </a:rPr>
              <a:t>和扩散（</a:t>
            </a:r>
            <a:r>
              <a:rPr lang="en-US" altLang="zh-CN" b="1" dirty="0" smtClean="0">
                <a:solidFill>
                  <a:srgbClr val="C00000"/>
                </a:solidFill>
              </a:rPr>
              <a:t>diffusion）</a:t>
            </a:r>
            <a:r>
              <a:rPr lang="zh-CN" altLang="en-US" dirty="0" smtClean="0"/>
              <a:t>，破坏对密码系统进行的各种统计分析</a:t>
            </a:r>
            <a:endParaRPr lang="en-US" altLang="zh-CN" dirty="0" smtClean="0"/>
          </a:p>
          <a:p>
            <a:r>
              <a:rPr lang="zh-CN" altLang="en-US" dirty="0" smtClean="0"/>
              <a:t>扩散：雪崩效应</a:t>
            </a:r>
            <a:endParaRPr lang="en-US" altLang="zh-CN" dirty="0" smtClean="0"/>
          </a:p>
          <a:p>
            <a:pPr lvl="1"/>
            <a:r>
              <a:rPr lang="zh-CN" altLang="en-US" dirty="0" smtClean="0"/>
              <a:t>每一位明文的变化尽可能多影响密文的变化</a:t>
            </a:r>
            <a:endParaRPr lang="en-US" altLang="zh-CN" dirty="0" smtClean="0"/>
          </a:p>
          <a:p>
            <a:pPr lvl="1"/>
            <a:r>
              <a:rPr lang="zh-CN" altLang="en-US" dirty="0" smtClean="0"/>
              <a:t>每一位密钥的变化也尽可能影响密文</a:t>
            </a:r>
            <a:endParaRPr lang="en-US" altLang="zh-CN" dirty="0" smtClean="0"/>
          </a:p>
          <a:p>
            <a:r>
              <a:rPr lang="zh-CN" altLang="en-US" dirty="0" smtClean="0"/>
              <a:t>混乱：搅拌机</a:t>
            </a:r>
            <a:endParaRPr lang="en-US" altLang="zh-CN" dirty="0" smtClean="0"/>
          </a:p>
          <a:p>
            <a:pPr lvl="1"/>
            <a:r>
              <a:rPr lang="zh-CN" altLang="en-US" dirty="0" smtClean="0"/>
              <a:t>使明文、密钥和密文之间的统计关系变得尽可能复杂</a:t>
            </a:r>
          </a:p>
        </p:txBody>
      </p:sp>
      <p:sp>
        <p:nvSpPr>
          <p:cNvPr id="406530" name="Rectangle 1026"/>
          <p:cNvSpPr>
            <a:spLocks noGrp="1" noChangeArrowheads="1"/>
          </p:cNvSpPr>
          <p:nvPr>
            <p:ph type="title"/>
          </p:nvPr>
        </p:nvSpPr>
        <p:spPr/>
        <p:txBody>
          <a:bodyPr/>
          <a:lstStyle/>
          <a:p>
            <a:r>
              <a:rPr lang="zh-CN" altLang="en-US" smtClean="0"/>
              <a:t>乘积密码</a:t>
            </a:r>
            <a:endParaRPr lang="zh-CN" altLang="en-US"/>
          </a:p>
        </p:txBody>
      </p:sp>
    </p:spTree>
    <p:extLst>
      <p:ext uri="{BB962C8B-B14F-4D97-AF65-F5344CB8AC3E}">
        <p14:creationId xmlns:p14="http://schemas.microsoft.com/office/powerpoint/2010/main" val="642052284"/>
      </p:ext>
    </p:extLst>
  </p:cSld>
  <p:clrMapOvr>
    <a:masterClrMapping/>
  </p:clrMapOvr>
  <p:transition spd="slow">
    <p:pull/>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典型</a:t>
            </a:r>
            <a:r>
              <a:rPr lang="zh-CN" altLang="en-US" dirty="0"/>
              <a:t>的迭代</a:t>
            </a:r>
            <a:r>
              <a:rPr lang="zh-CN" altLang="en-US" dirty="0" smtClean="0"/>
              <a:t>密码：</a:t>
            </a:r>
            <a:endParaRPr lang="en-US" altLang="zh-CN" dirty="0" smtClean="0"/>
          </a:p>
          <a:p>
            <a:pPr lvl="1"/>
            <a:r>
              <a:rPr lang="zh-CN" altLang="en-US" dirty="0" smtClean="0"/>
              <a:t>一</a:t>
            </a:r>
            <a:r>
              <a:rPr lang="zh-CN" altLang="en-US" dirty="0"/>
              <a:t>个轮</a:t>
            </a:r>
            <a:r>
              <a:rPr lang="zh-CN" altLang="en-US" dirty="0" smtClean="0"/>
              <a:t>函数</a:t>
            </a:r>
            <a:endParaRPr lang="en-US" altLang="zh-CN" dirty="0" smtClean="0"/>
          </a:p>
          <a:p>
            <a:pPr lvl="1"/>
            <a:r>
              <a:rPr lang="zh-CN" altLang="en-US" dirty="0" smtClean="0"/>
              <a:t>一</a:t>
            </a:r>
            <a:r>
              <a:rPr lang="zh-CN" altLang="en-US" dirty="0"/>
              <a:t>个密钥编排</a:t>
            </a:r>
            <a:r>
              <a:rPr lang="zh-CN" altLang="en-US" dirty="0" smtClean="0"/>
              <a:t>方案</a:t>
            </a:r>
            <a:endParaRPr lang="zh-CN" altLang="en-US" dirty="0"/>
          </a:p>
          <a:p>
            <a:r>
              <a:rPr lang="zh-CN" altLang="en-US" dirty="0" smtClean="0"/>
              <a:t>特殊的迭代密码：代换</a:t>
            </a:r>
            <a:r>
              <a:rPr lang="en-US" altLang="zh-CN" dirty="0"/>
              <a:t>-</a:t>
            </a:r>
            <a:r>
              <a:rPr lang="zh-CN" altLang="en-US" dirty="0"/>
              <a:t>置换</a:t>
            </a:r>
            <a:r>
              <a:rPr lang="zh-CN" altLang="en-US" dirty="0" smtClean="0"/>
              <a:t>网络，</a:t>
            </a:r>
            <a:endParaRPr lang="en-US" altLang="zh-CN" dirty="0" smtClean="0"/>
          </a:p>
          <a:p>
            <a:pPr lvl="1"/>
            <a:r>
              <a:rPr lang="zh-CN" altLang="en-US" dirty="0" smtClean="0"/>
              <a:t>轮</a:t>
            </a:r>
            <a:r>
              <a:rPr lang="zh-CN" altLang="en-US" dirty="0"/>
              <a:t>函数包括三个变换</a:t>
            </a:r>
            <a:r>
              <a:rPr lang="zh-CN" altLang="en-US" dirty="0" smtClean="0"/>
              <a:t>：</a:t>
            </a:r>
            <a:endParaRPr lang="en-US" altLang="zh-CN" dirty="0" smtClean="0"/>
          </a:p>
          <a:p>
            <a:pPr lvl="1"/>
            <a:r>
              <a:rPr lang="zh-CN" altLang="en-US" dirty="0" smtClean="0"/>
              <a:t>代换</a:t>
            </a:r>
            <a:r>
              <a:rPr lang="zh-CN" altLang="en-US" dirty="0"/>
              <a:t>、置换、密钥</a:t>
            </a:r>
            <a:r>
              <a:rPr lang="zh-CN" altLang="en-US" dirty="0" smtClean="0"/>
              <a:t>混合</a:t>
            </a:r>
            <a:endParaRPr lang="zh-CN" altLang="en-US" dirty="0"/>
          </a:p>
        </p:txBody>
      </p:sp>
      <p:sp>
        <p:nvSpPr>
          <p:cNvPr id="3" name="标题 2"/>
          <p:cNvSpPr>
            <a:spLocks noGrp="1"/>
          </p:cNvSpPr>
          <p:nvPr>
            <p:ph type="title"/>
          </p:nvPr>
        </p:nvSpPr>
        <p:spPr/>
        <p:txBody>
          <a:bodyPr>
            <a:normAutofit/>
          </a:bodyPr>
          <a:lstStyle/>
          <a:p>
            <a:r>
              <a:rPr lang="zh-CN" altLang="en-US" dirty="0"/>
              <a:t>常见的乘积</a:t>
            </a:r>
            <a:r>
              <a:rPr lang="zh-CN" altLang="en-US" dirty="0" smtClean="0"/>
              <a:t>密码</a:t>
            </a:r>
            <a:r>
              <a:rPr lang="en-US" altLang="zh-CN" dirty="0" smtClean="0"/>
              <a:t>——</a:t>
            </a:r>
            <a:r>
              <a:rPr lang="zh-CN" altLang="en-US" dirty="0"/>
              <a:t>迭代密码</a:t>
            </a:r>
          </a:p>
        </p:txBody>
      </p:sp>
    </p:spTree>
    <p:extLst>
      <p:ext uri="{BB962C8B-B14F-4D97-AF65-F5344CB8AC3E}">
        <p14:creationId xmlns:p14="http://schemas.microsoft.com/office/powerpoint/2010/main" val="492079034"/>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安">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网安" id="{2D2C1B34-2012-4420-B089-749325A2FB1A}" vid="{E9F09C39-A270-476B-84E7-DD2E98780B21}"/>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网安</Template>
  <TotalTime>6985</TotalTime>
  <Words>16618</Words>
  <Application>Microsoft Office PowerPoint</Application>
  <PresentationFormat>全屏显示(4:3)</PresentationFormat>
  <Paragraphs>2993</Paragraphs>
  <Slides>257</Slides>
  <Notes>122</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7</vt:i4>
      </vt:variant>
      <vt:variant>
        <vt:lpstr>幻灯片标题</vt:lpstr>
      </vt:variant>
      <vt:variant>
        <vt:i4>257</vt:i4>
      </vt:variant>
    </vt:vector>
  </HeadingPairs>
  <TitlesOfParts>
    <vt:vector size="289" baseType="lpstr">
      <vt:lpstr>!Neo'k Oz Handicraft</vt:lpstr>
      <vt:lpstr>ＭＳ Ｐゴシック</vt:lpstr>
      <vt:lpstr>ＭＳ Ｐゴシック</vt:lpstr>
      <vt:lpstr>ZapfDingbats</vt:lpstr>
      <vt:lpstr>仿宋_GB2312</vt:lpstr>
      <vt:lpstr>黑体</vt:lpstr>
      <vt:lpstr>华文行楷</vt:lpstr>
      <vt:lpstr>华文新魏</vt:lpstr>
      <vt:lpstr>楷体_GB2312</vt:lpstr>
      <vt:lpstr>宋体</vt:lpstr>
      <vt:lpstr>微软雅黑</vt:lpstr>
      <vt:lpstr>Arial</vt:lpstr>
      <vt:lpstr>Calibri</vt:lpstr>
      <vt:lpstr>Cambria Math</vt:lpstr>
      <vt:lpstr>Comic Sans MS</vt:lpstr>
      <vt:lpstr>Courier New</vt:lpstr>
      <vt:lpstr>Lucida Sans Unicode</vt:lpstr>
      <vt:lpstr>Symbol</vt:lpstr>
      <vt:lpstr>Tahoma</vt:lpstr>
      <vt:lpstr>Times New Roman</vt:lpstr>
      <vt:lpstr>Verdana</vt:lpstr>
      <vt:lpstr>Wingdings</vt:lpstr>
      <vt:lpstr>Wingdings 2</vt:lpstr>
      <vt:lpstr>Wingdings 3</vt:lpstr>
      <vt:lpstr>网安</vt:lpstr>
      <vt:lpstr>Visio</vt:lpstr>
      <vt:lpstr>位图图像</vt:lpstr>
      <vt:lpstr>ClipArt</vt:lpstr>
      <vt:lpstr>Clip</vt:lpstr>
      <vt:lpstr>公式</vt:lpstr>
      <vt:lpstr>Microsoft Visio 2003-2010 绘图</vt:lpstr>
      <vt:lpstr>BMP 图像</vt:lpstr>
      <vt:lpstr>复习纲要</vt:lpstr>
      <vt:lpstr>考试说明</vt:lpstr>
      <vt:lpstr>第一章 概述</vt:lpstr>
      <vt:lpstr>什么是信息安全？</vt:lpstr>
      <vt:lpstr>信息安全发展阶段</vt:lpstr>
      <vt:lpstr>信息安全问题产生根源</vt:lpstr>
      <vt:lpstr>安全威胁分类 </vt:lpstr>
      <vt:lpstr>安全体系结构(Security Architecture)</vt:lpstr>
      <vt:lpstr>安全体系结构（续）</vt:lpstr>
      <vt:lpstr>安全服务与机制</vt:lpstr>
      <vt:lpstr>X.800规定的安全服务</vt:lpstr>
      <vt:lpstr>X.800规定的安全机制</vt:lpstr>
      <vt:lpstr>安全服务与安全机制的关系</vt:lpstr>
      <vt:lpstr>安全服务与安全机制的关系（续）</vt:lpstr>
      <vt:lpstr>安全服务的部署</vt:lpstr>
      <vt:lpstr>TCP/IP协议模型安全服务的部署</vt:lpstr>
      <vt:lpstr>网络安全策略（模型）</vt:lpstr>
      <vt:lpstr>P2DR安全模型</vt:lpstr>
      <vt:lpstr>IA信息保障体系</vt:lpstr>
      <vt:lpstr>第二章</vt:lpstr>
      <vt:lpstr>安全威胁分类 </vt:lpstr>
      <vt:lpstr>攻击环节</vt:lpstr>
      <vt:lpstr>攻击的过程</vt:lpstr>
      <vt:lpstr>攻击的一般过程及目的、内容</vt:lpstr>
      <vt:lpstr>黑客攻击策略步骤</vt:lpstr>
      <vt:lpstr>网络扫描器</vt:lpstr>
      <vt:lpstr>网络扫描器的主要功能</vt:lpstr>
      <vt:lpstr>扫描器的基本工作原理</vt:lpstr>
      <vt:lpstr>主机扫描技术－传统技术</vt:lpstr>
      <vt:lpstr>主机扫描技术－高级技术</vt:lpstr>
      <vt:lpstr>端口扫描</vt:lpstr>
      <vt:lpstr>端口扫描类型</vt:lpstr>
      <vt:lpstr>端口扫描策略</vt:lpstr>
      <vt:lpstr>操作系统识别</vt:lpstr>
      <vt:lpstr>主动协议栈指纹识别</vt:lpstr>
      <vt:lpstr>被动协议栈指纹识别</vt:lpstr>
      <vt:lpstr>漏洞扫描</vt:lpstr>
      <vt:lpstr>漏洞扫描方法</vt:lpstr>
      <vt:lpstr>网络监听（Sniffer） </vt:lpstr>
      <vt:lpstr>Sniffer网络环境</vt:lpstr>
      <vt:lpstr>共享式网络监听原理</vt:lpstr>
      <vt:lpstr>交换式网络监听原理</vt:lpstr>
      <vt:lpstr>交换机毒化攻击</vt:lpstr>
      <vt:lpstr>ARP工作过程</vt:lpstr>
      <vt:lpstr>ARP协议存在的问题</vt:lpstr>
      <vt:lpstr>ARP欺骗问题的原因：</vt:lpstr>
      <vt:lpstr>IP、TCP协议的安全威胁</vt:lpstr>
      <vt:lpstr>IP欺骗</vt:lpstr>
      <vt:lpstr>IP欺骗对策</vt:lpstr>
      <vt:lpstr>实施会话劫持的一般性过程</vt:lpstr>
      <vt:lpstr>拒绝服务(Denial of Service)</vt:lpstr>
      <vt:lpstr>DOS的基本模式</vt:lpstr>
      <vt:lpstr>DOS的基本模式 ——(1) 资源耗尽型</vt:lpstr>
      <vt:lpstr>DOS的基本模式</vt:lpstr>
      <vt:lpstr>DOS的基本模式</vt:lpstr>
      <vt:lpstr>拒绝服务攻击的本质</vt:lpstr>
      <vt:lpstr>SYN Flood（IP欺骗）</vt:lpstr>
      <vt:lpstr>SYN Flood(大量请求)</vt:lpstr>
      <vt:lpstr>DoS防御策略</vt:lpstr>
      <vt:lpstr>DDOS定义</vt:lpstr>
      <vt:lpstr>DDOS攻击过程</vt:lpstr>
      <vt:lpstr>DDoS的防范——技术方面 </vt:lpstr>
      <vt:lpstr>DDoS的防范——管理方面</vt:lpstr>
      <vt:lpstr>应用层 DDOS</vt:lpstr>
      <vt:lpstr>应用层 DDOS防御</vt:lpstr>
      <vt:lpstr>缓冲区溢出及基本概念</vt:lpstr>
      <vt:lpstr>缓冲区溢出攻击</vt:lpstr>
      <vt:lpstr>缓冲区溢出攻击危害性</vt:lpstr>
      <vt:lpstr>缓冲区溢出攻击的内存模型</vt:lpstr>
      <vt:lpstr>函数调用时堆栈状况</vt:lpstr>
      <vt:lpstr>函数调用时堆栈状况</vt:lpstr>
      <vt:lpstr>栈溢出攻击的原理</vt:lpstr>
      <vt:lpstr>缓冲区溢出攻击 步骤</vt:lpstr>
      <vt:lpstr>攻击代码安排</vt:lpstr>
      <vt:lpstr>控制流程转移方法</vt:lpstr>
      <vt:lpstr>防范缓冲区溢出攻击</vt:lpstr>
      <vt:lpstr>恶意代码的分类</vt:lpstr>
      <vt:lpstr>恶意代码的分类（续）</vt:lpstr>
      <vt:lpstr>木马（Trojan）</vt:lpstr>
      <vt:lpstr>特洛伊木马加载及启动方式</vt:lpstr>
      <vt:lpstr>特洛伊木马隐蔽性</vt:lpstr>
      <vt:lpstr>木马存放位置及文件名</vt:lpstr>
      <vt:lpstr>木马基本通信方式</vt:lpstr>
      <vt:lpstr>反向连接</vt:lpstr>
      <vt:lpstr>使用UDP协议</vt:lpstr>
      <vt:lpstr>代码注入</vt:lpstr>
      <vt:lpstr>用ICMP来通讯</vt:lpstr>
      <vt:lpstr>进程隐藏</vt:lpstr>
      <vt:lpstr>后门</vt:lpstr>
      <vt:lpstr>木马与后门的防范方法</vt:lpstr>
      <vt:lpstr>第三章</vt:lpstr>
      <vt:lpstr>加密通信的模型 </vt:lpstr>
      <vt:lpstr>密码体制</vt:lpstr>
      <vt:lpstr>密码算法分类</vt:lpstr>
      <vt:lpstr>密码分析</vt:lpstr>
      <vt:lpstr>密码算法的安全性</vt:lpstr>
      <vt:lpstr>典型加密技术</vt:lpstr>
      <vt:lpstr>乘积密码</vt:lpstr>
      <vt:lpstr>常见的乘积密码——迭代密码</vt:lpstr>
      <vt:lpstr>迭代密码</vt:lpstr>
      <vt:lpstr>DES算法原理 </vt:lpstr>
      <vt:lpstr>f函数</vt:lpstr>
      <vt:lpstr>子密钥的产生</vt:lpstr>
      <vt:lpstr>DES完整一轮迭代</vt:lpstr>
      <vt:lpstr>分组密码加密模式</vt:lpstr>
      <vt:lpstr>电子代码本（ECB-Electronic Code Book）模式 </vt:lpstr>
      <vt:lpstr>密码块链模式 （CBC-Cipher Block Chaining）</vt:lpstr>
      <vt:lpstr>密文反馈模式 （CFB-Cipher text Feedback）</vt:lpstr>
      <vt:lpstr>输出反馈模式 （OFB-Output Feedback）</vt:lpstr>
      <vt:lpstr>计数器模式（Counter (CTR)）</vt:lpstr>
      <vt:lpstr>公开密钥体制的提出</vt:lpstr>
      <vt:lpstr>公开密码体制</vt:lpstr>
      <vt:lpstr>用公开密钥实现加密</vt:lpstr>
      <vt:lpstr>用公开密钥实现鉴别（签名）</vt:lpstr>
      <vt:lpstr>用公开密钥实现保密和鉴别</vt:lpstr>
      <vt:lpstr>公钥密码体制的安全基础</vt:lpstr>
      <vt:lpstr>基本思想和要求</vt:lpstr>
      <vt:lpstr>RSA密码算法——一对密钥</vt:lpstr>
      <vt:lpstr>RSA密码算法——两个算法 </vt:lpstr>
      <vt:lpstr>RSA算法的安全性</vt:lpstr>
      <vt:lpstr>RSA的主要缺点</vt:lpstr>
      <vt:lpstr>对称-非对称密码</vt:lpstr>
      <vt:lpstr>加密功能的实施方式</vt:lpstr>
      <vt:lpstr>第四章 密钥管理与分配</vt:lpstr>
      <vt:lpstr>基本概念</vt:lpstr>
      <vt:lpstr>4.1 对称密码体制的密钥管理 </vt:lpstr>
      <vt:lpstr>密钥分级 </vt:lpstr>
      <vt:lpstr>分级密钥产生</vt:lpstr>
      <vt:lpstr>密钥分配技术（协议）</vt:lpstr>
      <vt:lpstr>密钥分配中心方式</vt:lpstr>
      <vt:lpstr>密钥分配中心方案</vt:lpstr>
      <vt:lpstr> Diffie-Hellman密钥交换方案 </vt:lpstr>
      <vt:lpstr>利用公钥密码体制来分配密钥</vt:lpstr>
      <vt:lpstr>公钥管理问题的提出——中间人攻击</vt:lpstr>
      <vt:lpstr>公钥管理问题的提出</vt:lpstr>
      <vt:lpstr>公钥管理解决方案</vt:lpstr>
      <vt:lpstr>公钥证书</vt:lpstr>
      <vt:lpstr>公钥证书</vt:lpstr>
      <vt:lpstr>公钥证书形式</vt:lpstr>
      <vt:lpstr>证书的类型 </vt:lpstr>
      <vt:lpstr>证书结构</vt:lpstr>
      <vt:lpstr>证书的使用——基于证书的认证</vt:lpstr>
      <vt:lpstr>代码签名证书</vt:lpstr>
      <vt:lpstr>代码签名证书</vt:lpstr>
      <vt:lpstr>数字信封</vt:lpstr>
      <vt:lpstr>基于Web的认证(续)  —— SSL/TLS认证过程</vt:lpstr>
      <vt:lpstr>PKI——公钥基础设施</vt:lpstr>
      <vt:lpstr>PKI的逻辑结构 </vt:lpstr>
      <vt:lpstr>证书机构</vt:lpstr>
      <vt:lpstr>CA功能</vt:lpstr>
      <vt:lpstr>PowerPoint 演示文稿</vt:lpstr>
      <vt:lpstr>PKI的体系结构 </vt:lpstr>
      <vt:lpstr>证书链</vt:lpstr>
      <vt:lpstr>证书（链）验证</vt:lpstr>
      <vt:lpstr>第五章 </vt:lpstr>
      <vt:lpstr>消息（报文）认证</vt:lpstr>
      <vt:lpstr>消息认证模型</vt:lpstr>
      <vt:lpstr>认证函数</vt:lpstr>
      <vt:lpstr>认证函数：消息认证码（MAC）</vt:lpstr>
      <vt:lpstr>MAC基本用法：消息认证</vt:lpstr>
      <vt:lpstr>散列函数Hash Function</vt:lpstr>
      <vt:lpstr> hash函数通用结构</vt:lpstr>
      <vt:lpstr> hash函数通用结构</vt:lpstr>
      <vt:lpstr>认证函数：Hash函数（续）</vt:lpstr>
      <vt:lpstr>数字签名需求</vt:lpstr>
      <vt:lpstr>数字签名</vt:lpstr>
      <vt:lpstr>数字签名设计要求</vt:lpstr>
      <vt:lpstr>直接数字签名</vt:lpstr>
      <vt:lpstr>仲裁数字签名</vt:lpstr>
      <vt:lpstr>仲裁签名——对称密码</vt:lpstr>
      <vt:lpstr>仲裁签名——公钥密码＋密文传送</vt:lpstr>
      <vt:lpstr>盲签名步骤</vt:lpstr>
      <vt:lpstr>盲RSA签名方案 </vt:lpstr>
      <vt:lpstr>第六章 身份认证</vt:lpstr>
      <vt:lpstr>身份认证概述 </vt:lpstr>
      <vt:lpstr>用户对资源的访问过程</vt:lpstr>
      <vt:lpstr>身份认证组成及模型</vt:lpstr>
      <vt:lpstr>身份认证依据</vt:lpstr>
      <vt:lpstr>身份认证机制</vt:lpstr>
      <vt:lpstr>口令认证机制面临的安全威胁 </vt:lpstr>
      <vt:lpstr>hash口令机制——字典攻击</vt:lpstr>
      <vt:lpstr>字典攻击——查表法获取口令</vt:lpstr>
      <vt:lpstr>口令机制：加盐Hash口令表</vt:lpstr>
      <vt:lpstr>对抗重放攻击——一次性口令 </vt:lpstr>
      <vt:lpstr>挑战/回答</vt:lpstr>
      <vt:lpstr>时间戳</vt:lpstr>
      <vt:lpstr>采用对称密码的认证机制</vt:lpstr>
      <vt:lpstr>基于对称密码的认证 </vt:lpstr>
      <vt:lpstr>基于对称密码的认证 </vt:lpstr>
      <vt:lpstr>Needham－Schroeder协议补充方案</vt:lpstr>
      <vt:lpstr>采用公开密码算法的机制</vt:lpstr>
      <vt:lpstr>基于公钥密码的认证 </vt:lpstr>
      <vt:lpstr>基于公钥密码的认证 </vt:lpstr>
      <vt:lpstr>Needham－Scroeder（公钥方案）</vt:lpstr>
      <vt:lpstr>Needham－Scroeder（公钥方案）</vt:lpstr>
      <vt:lpstr>第七章</vt:lpstr>
      <vt:lpstr>访问控制的概念</vt:lpstr>
      <vt:lpstr>PowerPoint 演示文稿</vt:lpstr>
      <vt:lpstr>访问控制的组成</vt:lpstr>
      <vt:lpstr>访问控制的一般实现机制和方法</vt:lpstr>
      <vt:lpstr>访问控制表(ACL)</vt:lpstr>
      <vt:lpstr>访问能力表(CL)</vt:lpstr>
      <vt:lpstr>访问控制矩阵</vt:lpstr>
      <vt:lpstr>授权关系表</vt:lpstr>
      <vt:lpstr>访问控制安全标签</vt:lpstr>
      <vt:lpstr>访问控制的一般策略</vt:lpstr>
      <vt:lpstr>自主访问控制（DAC）模型</vt:lpstr>
      <vt:lpstr>强制访问控制模型</vt:lpstr>
      <vt:lpstr>强制访问控制</vt:lpstr>
      <vt:lpstr>强制访问控制——下读/上写</vt:lpstr>
      <vt:lpstr>强制访问控制——上读/下写</vt:lpstr>
      <vt:lpstr>Bell－LaPadula(BLP)模型</vt:lpstr>
      <vt:lpstr>BLP应用：防火墙</vt:lpstr>
      <vt:lpstr>Biba模型</vt:lpstr>
      <vt:lpstr>Biba应用：Web服务器</vt:lpstr>
      <vt:lpstr>基于角色的访问控制(RBAC)</vt:lpstr>
      <vt:lpstr>基于角色的访问控制模型</vt:lpstr>
      <vt:lpstr>RBAC系统结构 </vt:lpstr>
      <vt:lpstr>RBAC系统的运行步骤</vt:lpstr>
      <vt:lpstr>第八章 防火墙</vt:lpstr>
      <vt:lpstr>防火墙概念——实意</vt:lpstr>
      <vt:lpstr>防火墙能做什么</vt:lpstr>
      <vt:lpstr>防火墙技术</vt:lpstr>
      <vt:lpstr>包过滤防火墙</vt:lpstr>
      <vt:lpstr>包过滤判据</vt:lpstr>
      <vt:lpstr>包过滤规则</vt:lpstr>
      <vt:lpstr>包过滤操作流程图</vt:lpstr>
      <vt:lpstr>应用代理防火墙</vt:lpstr>
      <vt:lpstr>代理服务器工作原理</vt:lpstr>
      <vt:lpstr>代理服务器的主要功能</vt:lpstr>
      <vt:lpstr>电路级网关 (Circuit-level proxies）</vt:lpstr>
      <vt:lpstr>状态检测包过滤技术</vt:lpstr>
      <vt:lpstr>状态检测过程</vt:lpstr>
      <vt:lpstr>包过滤规则</vt:lpstr>
      <vt:lpstr>防火墙体系结构</vt:lpstr>
      <vt:lpstr>防火墙局限性</vt:lpstr>
      <vt:lpstr>第九章 入侵检测</vt:lpstr>
      <vt:lpstr>入侵检测</vt:lpstr>
      <vt:lpstr>IDS系统原理</vt:lpstr>
      <vt:lpstr>IDS系统原理</vt:lpstr>
      <vt:lpstr>IDS基本结构</vt:lpstr>
      <vt:lpstr>信息收集的来源</vt:lpstr>
      <vt:lpstr>信息分析方法</vt:lpstr>
      <vt:lpstr>入侵检测性能关键参数</vt:lpstr>
      <vt:lpstr>模式匹配</vt:lpstr>
      <vt:lpstr>PowerPoint 演示文稿</vt:lpstr>
      <vt:lpstr>统计分析</vt:lpstr>
      <vt:lpstr>异常检测模型</vt:lpstr>
      <vt:lpstr>完整性分析</vt:lpstr>
      <vt:lpstr>响应方式</vt:lpstr>
      <vt:lpstr>入侵检测分类</vt:lpstr>
      <vt:lpstr>入侵检测的分类（2）</vt:lpstr>
      <vt:lpstr>两类IDS监测软件</vt:lpstr>
      <vt:lpstr>Deployment of IDS</vt:lpstr>
      <vt:lpstr>发展方向</vt:lpstr>
      <vt:lpstr>发展方向</vt:lpstr>
      <vt:lpstr>入侵防护系统（IPS）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郝玉洁</dc:creator>
  <cp:lastModifiedBy>zea rhapsody</cp:lastModifiedBy>
  <cp:revision>258</cp:revision>
  <dcterms:created xsi:type="dcterms:W3CDTF">1999-11-27T07:46:35Z</dcterms:created>
  <dcterms:modified xsi:type="dcterms:W3CDTF">2018-11-19T09:45:53Z</dcterms:modified>
</cp:coreProperties>
</file>