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5"/>
  </p:notesMasterIdLst>
  <p:handoutMasterIdLst>
    <p:handoutMasterId r:id="rId36"/>
  </p:handoutMasterIdLst>
  <p:sldIdLst>
    <p:sldId id="295" r:id="rId5"/>
    <p:sldId id="339" r:id="rId6"/>
    <p:sldId id="338" r:id="rId7"/>
    <p:sldId id="337" r:id="rId8"/>
    <p:sldId id="330" r:id="rId9"/>
    <p:sldId id="331" r:id="rId10"/>
    <p:sldId id="323" r:id="rId11"/>
    <p:sldId id="335" r:id="rId12"/>
    <p:sldId id="344" r:id="rId13"/>
    <p:sldId id="324" r:id="rId14"/>
    <p:sldId id="321" r:id="rId15"/>
    <p:sldId id="329" r:id="rId16"/>
    <p:sldId id="340" r:id="rId17"/>
    <p:sldId id="326" r:id="rId18"/>
    <p:sldId id="333" r:id="rId19"/>
    <p:sldId id="327" r:id="rId20"/>
    <p:sldId id="341" r:id="rId21"/>
    <p:sldId id="342" r:id="rId22"/>
    <p:sldId id="345" r:id="rId23"/>
    <p:sldId id="346" r:id="rId24"/>
    <p:sldId id="353" r:id="rId25"/>
    <p:sldId id="355" r:id="rId26"/>
    <p:sldId id="347" r:id="rId27"/>
    <p:sldId id="348" r:id="rId28"/>
    <p:sldId id="349" r:id="rId29"/>
    <p:sldId id="351" r:id="rId30"/>
    <p:sldId id="352" r:id="rId31"/>
    <p:sldId id="354" r:id="rId32"/>
    <p:sldId id="336" r:id="rId33"/>
    <p:sldId id="29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94EE"/>
    <a:srgbClr val="F092DC"/>
    <a:srgbClr val="FE9A83"/>
    <a:srgbClr val="E25348"/>
    <a:srgbClr val="D24D42"/>
    <a:srgbClr val="F9CDCE"/>
    <a:srgbClr val="FD0000"/>
    <a:srgbClr val="E35347"/>
    <a:srgbClr val="E72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88571" autoAdjust="0"/>
  </p:normalViewPr>
  <p:slideViewPr>
    <p:cSldViewPr snapToGrid="0">
      <p:cViewPr>
        <p:scale>
          <a:sx n="119" d="100"/>
          <a:sy n="119" d="100"/>
        </p:scale>
        <p:origin x="432" y="-40"/>
      </p:cViewPr>
      <p:guideLst/>
    </p:cSldViewPr>
  </p:slideViewPr>
  <p:outlineViewPr>
    <p:cViewPr>
      <p:scale>
        <a:sx n="33" d="100"/>
        <a:sy n="33" d="100"/>
      </p:scale>
      <p:origin x="0" y="-1665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B563F-221B-44AB-9DB9-97CA857BC0D0}" type="datetimeFigureOut">
              <a:rPr lang="zh-CN" altLang="en-US" smtClean="0"/>
              <a:t>2020/7/21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906CBF-5CA4-4476-B4B3-D56C6CDC860E}" type="slidenum">
              <a:rPr lang="zh-CN" altLang="en-US" smtClean="0"/>
              <a:t>‹#›</a:t>
            </a:fld>
            <a:endParaRPr lang="zh-CN" altLang="en-US"/>
          </a:p>
        </p:txBody>
      </p:sp>
    </p:spTree>
    <p:extLst>
      <p:ext uri="{BB962C8B-B14F-4D97-AF65-F5344CB8AC3E}">
        <p14:creationId xmlns:p14="http://schemas.microsoft.com/office/powerpoint/2010/main" val="239558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BA9CF-3777-4982-A16D-2C1FBFC668B8}" type="datetimeFigureOut">
              <a:rPr lang="zh-CN" altLang="en-US" smtClean="0"/>
              <a:t>2020/7/21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8B276-7A50-45C3-934E-C7DD904B3B7A}" type="slidenum">
              <a:rPr lang="zh-CN" altLang="en-US" smtClean="0"/>
              <a:t>‹#›</a:t>
            </a:fld>
            <a:endParaRPr lang="zh-CN" altLang="en-US"/>
          </a:p>
        </p:txBody>
      </p:sp>
    </p:spTree>
    <p:extLst>
      <p:ext uri="{BB962C8B-B14F-4D97-AF65-F5344CB8AC3E}">
        <p14:creationId xmlns:p14="http://schemas.microsoft.com/office/powerpoint/2010/main" val="15570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F8B276-7A50-45C3-934E-C7DD904B3B7A}" type="slidenum">
              <a:rPr lang="zh-CN" altLang="en-US" smtClean="0"/>
              <a:t>1</a:t>
            </a:fld>
            <a:endParaRPr lang="zh-CN" altLang="en-US"/>
          </a:p>
        </p:txBody>
      </p:sp>
    </p:spTree>
    <p:extLst>
      <p:ext uri="{BB962C8B-B14F-4D97-AF65-F5344CB8AC3E}">
        <p14:creationId xmlns:p14="http://schemas.microsoft.com/office/powerpoint/2010/main" val="2249210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身份认证：</a:t>
            </a:r>
            <a:r>
              <a:rPr lang="zh-CN" altLang="zh-CN" sz="1200" kern="1200" dirty="0">
                <a:solidFill>
                  <a:schemeClr val="tx1"/>
                </a:solidFill>
                <a:effectLst/>
                <a:latin typeface="+mn-lt"/>
                <a:ea typeface="+mn-ea"/>
                <a:cs typeface="+mn-cs"/>
              </a:rPr>
              <a:t>一条加密信息若能用</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的公钥能解开，则该信息一定是用</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的私钥加密的，则能确定该用户就是</a:t>
            </a:r>
            <a:r>
              <a:rPr lang="en-US" altLang="zh-CN" sz="1200" kern="1200" dirty="0">
                <a:solidFill>
                  <a:schemeClr val="tx1"/>
                </a:solidFill>
                <a:effectLst/>
                <a:latin typeface="+mn-lt"/>
                <a:ea typeface="+mn-ea"/>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陌生人通信：</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两个人互不认识，</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把自己的公钥发给</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也把自己的公钥发给</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则双方可以通过对方的公钥加密信息通信，</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虽然也能得到</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的公钥，但解不开密文。</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10</a:t>
            </a:fld>
            <a:endParaRPr lang="zh-CN" altLang="en-US"/>
          </a:p>
        </p:txBody>
      </p:sp>
    </p:spTree>
    <p:extLst>
      <p:ext uri="{BB962C8B-B14F-4D97-AF65-F5344CB8AC3E}">
        <p14:creationId xmlns:p14="http://schemas.microsoft.com/office/powerpoint/2010/main" val="302917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商户端私钥：</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由我们自己生成的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私钥（必须与商户端公钥是一对），生成后要保存在服务端，绝对不能保存在客户端，也绝对不能从服务端下发</a:t>
            </a:r>
          </a:p>
          <a:p>
            <a:pPr lvl="0"/>
            <a:r>
              <a:rPr lang="zh-CN" altLang="zh-CN" sz="1200" kern="1200" dirty="0">
                <a:solidFill>
                  <a:schemeClr val="tx1"/>
                </a:solidFill>
                <a:effectLst/>
                <a:latin typeface="+mn-lt"/>
                <a:ea typeface="+mn-ea"/>
                <a:cs typeface="+mn-cs"/>
              </a:rPr>
              <a:t>用来对订单信息进行加签，加签过程一定要在服务端完成，绝对不能在客户端做加签工作，客户端只负责用加签后的订单信息调起支付宝来支付</a:t>
            </a:r>
          </a:p>
          <a:p>
            <a:r>
              <a:rPr lang="zh-CN" altLang="zh-CN" sz="1200" b="1" kern="1200" dirty="0">
                <a:solidFill>
                  <a:schemeClr val="tx1"/>
                </a:solidFill>
                <a:effectLst/>
                <a:latin typeface="+mn-lt"/>
                <a:ea typeface="+mn-ea"/>
                <a:cs typeface="+mn-cs"/>
              </a:rPr>
              <a:t>商户端公钥：</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由我们自己生成的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公钥（必须与商户端私钥是一对），生成后需要填写在支付宝开放平台</a:t>
            </a:r>
          </a:p>
          <a:p>
            <a:pPr lvl="0"/>
            <a:r>
              <a:rPr lang="zh-CN" altLang="zh-CN" sz="1200" kern="1200" dirty="0">
                <a:solidFill>
                  <a:schemeClr val="tx1"/>
                </a:solidFill>
                <a:effectLst/>
                <a:latin typeface="+mn-lt"/>
                <a:ea typeface="+mn-ea"/>
                <a:cs typeface="+mn-cs"/>
              </a:rPr>
              <a:t>用来给支付宝服务端验签经过我们加签后的订单信息，以确保订单信息确实是我们商户端发给支付宝的，并且确保订单信息在传输过程中未被篡改（下面会举例子）</a:t>
            </a:r>
          </a:p>
          <a:p>
            <a:r>
              <a:rPr lang="zh-CN" altLang="zh-CN" sz="1200" b="1" kern="1200" dirty="0">
                <a:solidFill>
                  <a:schemeClr val="tx1"/>
                </a:solidFill>
                <a:effectLst/>
                <a:latin typeface="+mn-lt"/>
                <a:ea typeface="+mn-ea"/>
                <a:cs typeface="+mn-cs"/>
              </a:rPr>
              <a:t>支付宝私钥：</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这个和我们就没关系了，支付宝私钥是人家自己生成的，他们自己保存的</a:t>
            </a:r>
          </a:p>
          <a:p>
            <a:pPr lvl="0"/>
            <a:r>
              <a:rPr lang="zh-CN" altLang="zh-CN" sz="1200" kern="1200" dirty="0">
                <a:solidFill>
                  <a:schemeClr val="tx1"/>
                </a:solidFill>
                <a:effectLst/>
                <a:latin typeface="+mn-lt"/>
                <a:ea typeface="+mn-ea"/>
                <a:cs typeface="+mn-cs"/>
              </a:rPr>
              <a:t>用来对支付结果进行加签</a:t>
            </a:r>
          </a:p>
          <a:p>
            <a:r>
              <a:rPr lang="zh-CN" altLang="zh-CN" sz="1200" b="1" kern="1200" dirty="0">
                <a:solidFill>
                  <a:schemeClr val="tx1"/>
                </a:solidFill>
                <a:effectLst/>
                <a:latin typeface="+mn-lt"/>
                <a:ea typeface="+mn-ea"/>
                <a:cs typeface="+mn-cs"/>
              </a:rPr>
              <a:t>支付宝公钥：</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支付宝公钥和支付宝私钥是一对，也是支付宝生成的，当我们把商户端公钥填写在支付宝开放平台后，平台就会给我们生成一个支付宝公钥，我们可以复制下来保存在服务端，同样不要保存在客户端，并且不要下发，避免被反编译或截获，而被篡改支付结果</a:t>
            </a:r>
          </a:p>
          <a:p>
            <a:pPr lvl="0"/>
            <a:r>
              <a:rPr lang="zh-CN" altLang="zh-CN" sz="1200" kern="1200" dirty="0">
                <a:solidFill>
                  <a:schemeClr val="tx1"/>
                </a:solidFill>
                <a:effectLst/>
                <a:latin typeface="+mn-lt"/>
                <a:ea typeface="+mn-ea"/>
                <a:cs typeface="+mn-cs"/>
              </a:rPr>
              <a:t>用来让服务端对支付宝服务端返给我们的同步或异步支付结果进行验签，以确保支付结果确实是由支付宝服务端返给我们服务端的，而且没有被篡改，对支付结果的验签工作也一定要在服务端完成，绝对不能在客户端验签，因为支付宝公钥一旦存储在客户端用来验签，那就可能被反编译，这样就谁都可以验签支付结果并篡改了</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12</a:t>
            </a:r>
            <a:r>
              <a:rPr lang="zh-CN" altLang="zh-CN" sz="1200" b="1" kern="1200" dirty="0">
                <a:solidFill>
                  <a:schemeClr val="tx1"/>
                </a:solidFill>
                <a:effectLst/>
                <a:latin typeface="+mn-lt"/>
                <a:ea typeface="+mn-ea"/>
                <a:cs typeface="+mn-cs"/>
              </a:rPr>
              <a:t>）对支付结果验签的简单演示</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假设我们服务端收到了来自支付宝服务端的支付结果，即：支付结果</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数字签名。</a:t>
            </a:r>
          </a:p>
          <a:p>
            <a:r>
              <a:rPr lang="zh-CN" altLang="zh-CN" sz="1200" kern="1200" dirty="0">
                <a:solidFill>
                  <a:schemeClr val="tx1"/>
                </a:solidFill>
                <a:effectLst/>
                <a:latin typeface="+mn-lt"/>
                <a:ea typeface="+mn-ea"/>
                <a:cs typeface="+mn-cs"/>
              </a:rPr>
              <a:t>那么我们服务端就会对支付结果进行验签，怎么个验法呢？</a:t>
            </a:r>
          </a:p>
          <a:p>
            <a:pPr lvl="0"/>
            <a:r>
              <a:rPr lang="zh-CN" altLang="zh-CN" sz="1200" kern="1200" dirty="0">
                <a:solidFill>
                  <a:schemeClr val="tx1"/>
                </a:solidFill>
                <a:effectLst/>
                <a:latin typeface="+mn-lt"/>
                <a:ea typeface="+mn-ea"/>
                <a:cs typeface="+mn-cs"/>
              </a:rPr>
              <a:t>首先，服务端会把数字签名截取下来，用支付宝公钥把数字签名给它解密，如果能解密就可以确定确实是支付宝发给我们服务端的支付结果，如果解不了就说明不是支付宝发给我们的支付结果，该报警就报警；</a:t>
            </a:r>
          </a:p>
          <a:p>
            <a:pPr lvl="0"/>
            <a:r>
              <a:rPr lang="zh-CN" altLang="zh-CN" sz="1200" kern="1200" dirty="0">
                <a:solidFill>
                  <a:schemeClr val="tx1"/>
                </a:solidFill>
                <a:effectLst/>
                <a:latin typeface="+mn-lt"/>
                <a:ea typeface="+mn-ea"/>
                <a:cs typeface="+mn-cs"/>
              </a:rPr>
              <a:t>然后，如果解密成功了，服务端还需要把解密后得到的明文支付结果和支付结果来做个对比，如果一样则说明是支付结果没被篡改过，如果不一样则说明支付结果中途被人篡改了，可以打</a:t>
            </a:r>
            <a:r>
              <a:rPr lang="en-US" altLang="zh-CN" sz="1200" kern="1200" dirty="0">
                <a:solidFill>
                  <a:schemeClr val="tx1"/>
                </a:solidFill>
                <a:effectLst/>
                <a:latin typeface="+mn-lt"/>
                <a:ea typeface="+mn-ea"/>
                <a:cs typeface="+mn-cs"/>
              </a:rPr>
              <a:t>110</a:t>
            </a:r>
            <a:r>
              <a:rPr lang="zh-CN" altLang="zh-CN" sz="1200" kern="1200" dirty="0">
                <a:solidFill>
                  <a:schemeClr val="tx1"/>
                </a:solidFill>
                <a:effectLst/>
                <a:latin typeface="+mn-lt"/>
                <a:ea typeface="+mn-ea"/>
                <a:cs typeface="+mn-cs"/>
              </a:rPr>
              <a:t>了。</a:t>
            </a:r>
          </a:p>
          <a:p>
            <a:pPr lvl="0"/>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11</a:t>
            </a:fld>
            <a:endParaRPr lang="zh-CN" altLang="en-US"/>
          </a:p>
        </p:txBody>
      </p:sp>
    </p:spTree>
    <p:extLst>
      <p:ext uri="{BB962C8B-B14F-4D97-AF65-F5344CB8AC3E}">
        <p14:creationId xmlns:p14="http://schemas.microsoft.com/office/powerpoint/2010/main" val="19524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首先，支付宝开放平台说明：当我们采用</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位密钥）来加密的时候，支付宝分配给所有商户的支付宝公钥都是一样的，即支付宝针对那么多的商户只负责维护一对支付宝公私钥；而当我们采</a:t>
            </a:r>
            <a:r>
              <a:rPr lang="en-US" altLang="zh-CN" sz="1200" kern="1200" dirty="0">
                <a:solidFill>
                  <a:schemeClr val="tx1"/>
                </a:solidFill>
                <a:effectLst/>
                <a:latin typeface="+mn-lt"/>
                <a:ea typeface="+mn-ea"/>
                <a:cs typeface="+mn-cs"/>
              </a:rPr>
              <a:t>RSA2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2048</a:t>
            </a:r>
            <a:r>
              <a:rPr lang="zh-CN" altLang="zh-CN" sz="1200" kern="1200" dirty="0">
                <a:solidFill>
                  <a:schemeClr val="tx1"/>
                </a:solidFill>
                <a:effectLst/>
                <a:latin typeface="+mn-lt"/>
                <a:ea typeface="+mn-ea"/>
                <a:cs typeface="+mn-cs"/>
              </a:rPr>
              <a:t>位密钥）来加密的时候，支付宝会分配给每个商户单独的一个支付宝公钥，即支付宝为每一个的商户单独的维护一对独立的支付宝公私钥，当然一个商户下的多个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的支付宝公钥是一样的。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是早就支持的，</a:t>
            </a:r>
            <a:r>
              <a:rPr lang="en-US" altLang="zh-CN" sz="1200" kern="1200" dirty="0">
                <a:solidFill>
                  <a:schemeClr val="tx1"/>
                </a:solidFill>
                <a:effectLst/>
                <a:latin typeface="+mn-lt"/>
                <a:ea typeface="+mn-ea"/>
                <a:cs typeface="+mn-cs"/>
              </a:rPr>
              <a:t>RSA2</a:t>
            </a:r>
            <a:r>
              <a:rPr lang="zh-CN" altLang="zh-CN" sz="1200" kern="1200" dirty="0">
                <a:solidFill>
                  <a:schemeClr val="tx1"/>
                </a:solidFill>
                <a:effectLst/>
                <a:latin typeface="+mn-lt"/>
                <a:ea typeface="+mn-ea"/>
                <a:cs typeface="+mn-cs"/>
              </a:rPr>
              <a:t>是最近才支持的。</a:t>
            </a:r>
          </a:p>
          <a:p>
            <a:endParaRPr kumimoji="1" lang="en-US" altLang="zh-CN" dirty="0"/>
          </a:p>
          <a:p>
            <a:r>
              <a:rPr kumimoji="1" lang="zh-CN" altLang="en-US" dirty="0"/>
              <a:t>而这个过程中的采用</a:t>
            </a:r>
            <a:r>
              <a:rPr kumimoji="1" lang="en-US" altLang="zh-CN" dirty="0"/>
              <a:t>RSA</a:t>
            </a:r>
            <a:r>
              <a:rPr kumimoji="1" lang="zh-CN" altLang="en-US" dirty="0"/>
              <a:t>加密，支付宝公钥很容易被截获，会造成破坏者恶意模拟商户发起支付请求而给商户造成损失，因此，需要使用数字签名来进行验证请求是否是商户发出。</a:t>
            </a:r>
            <a:endParaRPr kumimoji="1" lang="en-US" altLang="zh-CN" dirty="0"/>
          </a:p>
          <a:p>
            <a:r>
              <a:rPr kumimoji="1" lang="zh-CN" altLang="en-US" dirty="0"/>
              <a:t>因此，</a:t>
            </a:r>
            <a:r>
              <a:rPr lang="zh-CN" altLang="zh-CN" sz="1200" b="1" kern="1200" dirty="0">
                <a:solidFill>
                  <a:schemeClr val="tx1"/>
                </a:solidFill>
                <a:effectLst/>
                <a:latin typeface="+mn-lt"/>
                <a:ea typeface="+mn-ea"/>
                <a:cs typeface="+mn-cs"/>
              </a:rPr>
              <a:t>使用支付宝</a:t>
            </a:r>
            <a:r>
              <a:rPr lang="en-US" altLang="zh-CN" sz="1200" b="1" kern="1200" dirty="0">
                <a:solidFill>
                  <a:schemeClr val="tx1"/>
                </a:solidFill>
                <a:effectLst/>
                <a:latin typeface="+mn-lt"/>
                <a:ea typeface="+mn-ea"/>
                <a:cs typeface="+mn-cs"/>
              </a:rPr>
              <a:t>SDK</a:t>
            </a:r>
            <a:r>
              <a:rPr lang="zh-CN" altLang="zh-CN" sz="1200" b="1" kern="1200" dirty="0">
                <a:solidFill>
                  <a:schemeClr val="tx1"/>
                </a:solidFill>
                <a:effectLst/>
                <a:latin typeface="+mn-lt"/>
                <a:ea typeface="+mn-ea"/>
                <a:cs typeface="+mn-cs"/>
              </a:rPr>
              <a:t>确保交易安全注重的其实不是订单信息是否加密传输，而是如何确保商户端和支付宝能够互相确认身份</a:t>
            </a:r>
            <a:r>
              <a:rPr lang="zh-CN" altLang="zh-CN" sz="1200" kern="1200" dirty="0">
                <a:solidFill>
                  <a:schemeClr val="tx1"/>
                </a:solidFill>
                <a:effectLst/>
                <a:latin typeface="+mn-lt"/>
                <a:ea typeface="+mn-ea"/>
                <a:cs typeface="+mn-cs"/>
              </a:rPr>
              <a:t>（形成数字签名才是加密的真正目的，而不是加密传输</a:t>
            </a:r>
            <a:r>
              <a:rPr lang="en-US" altLang="zh-CN" sz="1200" kern="1200" dirty="0">
                <a:solidFill>
                  <a:schemeClr val="tx1"/>
                </a:solidFill>
                <a:effectLst/>
                <a:latin typeface="+mn-lt"/>
                <a:ea typeface="+mn-ea"/>
                <a:cs typeface="+mn-cs"/>
              </a:rPr>
              <a:t>)</a:t>
            </a:r>
          </a:p>
          <a:p>
            <a:endParaRPr kumimoji="1" lang="en-US" altLang="zh-CN" sz="1200" kern="1200" dirty="0">
              <a:solidFill>
                <a:schemeClr val="tx1"/>
              </a:solidFill>
              <a:effectLst/>
              <a:latin typeface="+mn-lt"/>
              <a:ea typeface="+mn-ea"/>
              <a:cs typeface="+mn-cs"/>
            </a:endParaRPr>
          </a:p>
          <a:p>
            <a:r>
              <a:rPr kumimoji="1" lang="zh-CN" altLang="en-US" dirty="0"/>
              <a:t>可以看出数字签名的目的：</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一、用来互相验证接收方和发送方的身份；</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二、在验证身份的基础上再验证一下传递的数据是否被篡改过。</a:t>
            </a:r>
            <a:r>
              <a:rPr lang="zh-CN" altLang="zh-CN" sz="1200" kern="1200" dirty="0">
                <a:solidFill>
                  <a:schemeClr val="tx1"/>
                </a:solidFill>
                <a:effectLst/>
                <a:latin typeface="+mn-lt"/>
                <a:ea typeface="+mn-ea"/>
                <a:cs typeface="+mn-cs"/>
              </a:rPr>
              <a:t>因此</a:t>
            </a:r>
            <a:r>
              <a:rPr lang="zh-CN" altLang="zh-CN" sz="1200" b="1" kern="1200" dirty="0">
                <a:solidFill>
                  <a:schemeClr val="tx1"/>
                </a:solidFill>
                <a:effectLst/>
                <a:latin typeface="+mn-lt"/>
                <a:ea typeface="+mn-ea"/>
                <a:cs typeface="+mn-cs"/>
              </a:rPr>
              <a:t>使用数字签名可以用来达到数据的明文传输。</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12</a:t>
            </a:fld>
            <a:endParaRPr lang="zh-CN" altLang="en-US"/>
          </a:p>
        </p:txBody>
      </p:sp>
    </p:spTree>
    <p:extLst>
      <p:ext uri="{BB962C8B-B14F-4D97-AF65-F5344CB8AC3E}">
        <p14:creationId xmlns:p14="http://schemas.microsoft.com/office/powerpoint/2010/main" val="410934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14</a:t>
            </a:fld>
            <a:endParaRPr lang="zh-CN" altLang="en-US"/>
          </a:p>
        </p:txBody>
      </p:sp>
    </p:spTree>
    <p:extLst>
      <p:ext uri="{BB962C8B-B14F-4D97-AF65-F5344CB8AC3E}">
        <p14:creationId xmlns:p14="http://schemas.microsoft.com/office/powerpoint/2010/main" val="213447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可见，这里通过</a:t>
            </a:r>
            <a:r>
              <a:rPr lang="en-US" altLang="zh-CN" sz="1200" kern="1200" dirty="0">
                <a:solidFill>
                  <a:schemeClr val="tx1"/>
                </a:solidFill>
                <a:effectLst/>
                <a:latin typeface="+mn-lt"/>
                <a:ea typeface="+mn-ea"/>
                <a:cs typeface="+mn-cs"/>
              </a:rPr>
              <a:t>MD5</a:t>
            </a:r>
            <a:r>
              <a:rPr lang="zh-CN" altLang="zh-CN" sz="1200" kern="1200" dirty="0">
                <a:solidFill>
                  <a:schemeClr val="tx1"/>
                </a:solidFill>
                <a:effectLst/>
                <a:latin typeface="+mn-lt"/>
                <a:ea typeface="+mn-ea"/>
                <a:cs typeface="+mn-cs"/>
              </a:rPr>
              <a:t>加密也达到了加签验签的效果，验签的关键参数就是该应用的</a:t>
            </a:r>
            <a:r>
              <a:rPr lang="en-US" altLang="zh-CN" sz="1200" kern="1200" dirty="0" err="1">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密钥，这个东西是在我们申请微信支付功能的时候，在平台上自己填写的一个</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为的字符串，因此</a:t>
            </a:r>
            <a:r>
              <a:rPr lang="zh-CN" altLang="zh-CN" sz="1200" b="1" kern="1200" dirty="0">
                <a:solidFill>
                  <a:schemeClr val="tx1"/>
                </a:solidFill>
                <a:effectLst/>
                <a:latin typeface="+mn-lt"/>
                <a:ea typeface="+mn-ea"/>
                <a:cs typeface="+mn-cs"/>
              </a:rPr>
              <a:t>只有我们商户端和微信两者知道的，这样就用一个</a:t>
            </a:r>
            <a:r>
              <a:rPr lang="en-US" altLang="zh-CN" sz="1200" b="1" kern="1200" dirty="0" err="1">
                <a:solidFill>
                  <a:schemeClr val="tx1"/>
                </a:solidFill>
                <a:effectLst/>
                <a:latin typeface="+mn-lt"/>
                <a:ea typeface="+mn-ea"/>
                <a:cs typeface="+mn-cs"/>
              </a:rPr>
              <a:t>Api</a:t>
            </a:r>
            <a:r>
              <a:rPr lang="zh-CN" altLang="zh-CN" sz="1200" b="1" kern="1200" dirty="0">
                <a:solidFill>
                  <a:schemeClr val="tx1"/>
                </a:solidFill>
                <a:effectLst/>
                <a:latin typeface="+mn-lt"/>
                <a:ea typeface="+mn-ea"/>
                <a:cs typeface="+mn-cs"/>
              </a:rPr>
              <a:t>密钥达到了类似支付宝验签那样公钥私钥的效果</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36F8B276-7A50-45C3-934E-C7DD904B3B7A}" type="slidenum">
              <a:rPr lang="zh-CN" altLang="en-US" smtClean="0"/>
              <a:t>15</a:t>
            </a:fld>
            <a:endParaRPr lang="zh-CN" altLang="en-US"/>
          </a:p>
        </p:txBody>
      </p:sp>
    </p:spTree>
    <p:extLst>
      <p:ext uri="{BB962C8B-B14F-4D97-AF65-F5344CB8AC3E}">
        <p14:creationId xmlns:p14="http://schemas.microsoft.com/office/powerpoint/2010/main" val="128469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16</a:t>
            </a:fld>
            <a:endParaRPr lang="zh-CN" altLang="en-US"/>
          </a:p>
        </p:txBody>
      </p:sp>
    </p:spTree>
    <p:extLst>
      <p:ext uri="{BB962C8B-B14F-4D97-AF65-F5344CB8AC3E}">
        <p14:creationId xmlns:p14="http://schemas.microsoft.com/office/powerpoint/2010/main" val="30524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17</a:t>
            </a:fld>
            <a:endParaRPr lang="zh-CN" altLang="en-US"/>
          </a:p>
        </p:txBody>
      </p:sp>
    </p:spTree>
    <p:extLst>
      <p:ext uri="{BB962C8B-B14F-4D97-AF65-F5344CB8AC3E}">
        <p14:creationId xmlns:p14="http://schemas.microsoft.com/office/powerpoint/2010/main" val="283821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18</a:t>
            </a:fld>
            <a:endParaRPr lang="zh-CN" altLang="en-US"/>
          </a:p>
        </p:txBody>
      </p:sp>
    </p:spTree>
    <p:extLst>
      <p:ext uri="{BB962C8B-B14F-4D97-AF65-F5344CB8AC3E}">
        <p14:creationId xmlns:p14="http://schemas.microsoft.com/office/powerpoint/2010/main" val="299783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19</a:t>
            </a:fld>
            <a:endParaRPr lang="zh-CN" altLang="en-US"/>
          </a:p>
        </p:txBody>
      </p:sp>
    </p:spTree>
    <p:extLst>
      <p:ext uri="{BB962C8B-B14F-4D97-AF65-F5344CB8AC3E}">
        <p14:creationId xmlns:p14="http://schemas.microsoft.com/office/powerpoint/2010/main" val="2175546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20</a:t>
            </a:fld>
            <a:endParaRPr lang="zh-CN" altLang="en-US"/>
          </a:p>
        </p:txBody>
      </p:sp>
    </p:spTree>
    <p:extLst>
      <p:ext uri="{BB962C8B-B14F-4D97-AF65-F5344CB8AC3E}">
        <p14:creationId xmlns:p14="http://schemas.microsoft.com/office/powerpoint/2010/main" val="122465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产品形态：智能终端</a:t>
            </a:r>
            <a:r>
              <a:rPr lang="en-US" altLang="zh-CN" dirty="0"/>
              <a:t>+</a:t>
            </a:r>
            <a:r>
              <a:rPr lang="zh-CN" altLang="en-US" dirty="0"/>
              <a:t>云端部署的形态</a:t>
            </a:r>
          </a:p>
        </p:txBody>
      </p:sp>
      <p:sp>
        <p:nvSpPr>
          <p:cNvPr id="4" name="灯片编号占位符 3"/>
          <p:cNvSpPr>
            <a:spLocks noGrp="1"/>
          </p:cNvSpPr>
          <p:nvPr>
            <p:ph type="sldNum" sz="quarter" idx="5"/>
          </p:nvPr>
        </p:nvSpPr>
        <p:spPr/>
        <p:txBody>
          <a:bodyPr/>
          <a:lstStyle/>
          <a:p>
            <a:fld id="{36F8B276-7A50-45C3-934E-C7DD904B3B7A}" type="slidenum">
              <a:rPr lang="zh-CN" altLang="en-US" smtClean="0"/>
              <a:t>2</a:t>
            </a:fld>
            <a:endParaRPr lang="zh-CN" altLang="en-US"/>
          </a:p>
        </p:txBody>
      </p:sp>
    </p:spTree>
    <p:extLst>
      <p:ext uri="{BB962C8B-B14F-4D97-AF65-F5344CB8AC3E}">
        <p14:creationId xmlns:p14="http://schemas.microsoft.com/office/powerpoint/2010/main" val="2361201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21</a:t>
            </a:fld>
            <a:endParaRPr lang="zh-CN" altLang="en-US"/>
          </a:p>
        </p:txBody>
      </p:sp>
    </p:spTree>
    <p:extLst>
      <p:ext uri="{BB962C8B-B14F-4D97-AF65-F5344CB8AC3E}">
        <p14:creationId xmlns:p14="http://schemas.microsoft.com/office/powerpoint/2010/main" val="2351462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22</a:t>
            </a:fld>
            <a:endParaRPr lang="zh-CN" altLang="en-US"/>
          </a:p>
        </p:txBody>
      </p:sp>
    </p:spTree>
    <p:extLst>
      <p:ext uri="{BB962C8B-B14F-4D97-AF65-F5344CB8AC3E}">
        <p14:creationId xmlns:p14="http://schemas.microsoft.com/office/powerpoint/2010/main" val="1087905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23</a:t>
            </a:fld>
            <a:endParaRPr lang="zh-CN" altLang="en-US"/>
          </a:p>
        </p:txBody>
      </p:sp>
    </p:spTree>
    <p:extLst>
      <p:ext uri="{BB962C8B-B14F-4D97-AF65-F5344CB8AC3E}">
        <p14:creationId xmlns:p14="http://schemas.microsoft.com/office/powerpoint/2010/main" val="2884051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24</a:t>
            </a:fld>
            <a:endParaRPr lang="zh-CN" altLang="en-US"/>
          </a:p>
        </p:txBody>
      </p:sp>
    </p:spTree>
    <p:extLst>
      <p:ext uri="{BB962C8B-B14F-4D97-AF65-F5344CB8AC3E}">
        <p14:creationId xmlns:p14="http://schemas.microsoft.com/office/powerpoint/2010/main" val="1569971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25</a:t>
            </a:fld>
            <a:endParaRPr lang="zh-CN" altLang="en-US"/>
          </a:p>
        </p:txBody>
      </p:sp>
    </p:spTree>
    <p:extLst>
      <p:ext uri="{BB962C8B-B14F-4D97-AF65-F5344CB8AC3E}">
        <p14:creationId xmlns:p14="http://schemas.microsoft.com/office/powerpoint/2010/main" val="615312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26</a:t>
            </a:fld>
            <a:endParaRPr lang="zh-CN" altLang="en-US"/>
          </a:p>
        </p:txBody>
      </p:sp>
    </p:spTree>
    <p:extLst>
      <p:ext uri="{BB962C8B-B14F-4D97-AF65-F5344CB8AC3E}">
        <p14:creationId xmlns:p14="http://schemas.microsoft.com/office/powerpoint/2010/main" val="1171986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27</a:t>
            </a:fld>
            <a:endParaRPr lang="zh-CN" altLang="en-US"/>
          </a:p>
        </p:txBody>
      </p:sp>
    </p:spTree>
    <p:extLst>
      <p:ext uri="{BB962C8B-B14F-4D97-AF65-F5344CB8AC3E}">
        <p14:creationId xmlns:p14="http://schemas.microsoft.com/office/powerpoint/2010/main" val="2839963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28</a:t>
            </a:fld>
            <a:endParaRPr lang="zh-CN" altLang="en-US"/>
          </a:p>
        </p:txBody>
      </p:sp>
    </p:spTree>
    <p:extLst>
      <p:ext uri="{BB962C8B-B14F-4D97-AF65-F5344CB8AC3E}">
        <p14:creationId xmlns:p14="http://schemas.microsoft.com/office/powerpoint/2010/main" val="217487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随着科技的进步，信息要素已是社会发展的决定性力量之一，信息安全是国家战略，是企业红线，也是客户信任的基石。主要针对信息技术类安全进行分享，根据保护侧重点的不同，</a:t>
            </a:r>
            <a:endParaRPr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3</a:t>
            </a:fld>
            <a:endParaRPr lang="zh-CN" altLang="en-US"/>
          </a:p>
        </p:txBody>
      </p:sp>
    </p:spTree>
    <p:extLst>
      <p:ext uri="{BB962C8B-B14F-4D97-AF65-F5344CB8AC3E}">
        <p14:creationId xmlns:p14="http://schemas.microsoft.com/office/powerpoint/2010/main" val="348189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依据信息系统保护等级的不同，可以划分为四级，由上至下，安全保护能力逐渐增强，因此，针对第四级进行阐述</a:t>
            </a:r>
          </a:p>
        </p:txBody>
      </p:sp>
      <p:sp>
        <p:nvSpPr>
          <p:cNvPr id="4" name="灯片编号占位符 3"/>
          <p:cNvSpPr>
            <a:spLocks noGrp="1"/>
          </p:cNvSpPr>
          <p:nvPr>
            <p:ph type="sldNum" sz="quarter" idx="5"/>
          </p:nvPr>
        </p:nvSpPr>
        <p:spPr/>
        <p:txBody>
          <a:bodyPr/>
          <a:lstStyle/>
          <a:p>
            <a:fld id="{36F8B276-7A50-45C3-934E-C7DD904B3B7A}" type="slidenum">
              <a:rPr lang="zh-CN" altLang="en-US" smtClean="0"/>
              <a:t>4</a:t>
            </a:fld>
            <a:endParaRPr lang="zh-CN" altLang="en-US"/>
          </a:p>
        </p:txBody>
      </p:sp>
    </p:spTree>
    <p:extLst>
      <p:ext uri="{BB962C8B-B14F-4D97-AF65-F5344CB8AC3E}">
        <p14:creationId xmlns:p14="http://schemas.microsoft.com/office/powerpoint/2010/main" val="50362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对称加密：</a:t>
            </a:r>
            <a:endParaRPr lang="en-US" altLang="zh-CN" dirty="0"/>
          </a:p>
          <a:p>
            <a:r>
              <a:rPr lang="zh-CN" altLang="en-US" sz="1200" b="0" i="0" kern="1200" dirty="0">
                <a:solidFill>
                  <a:schemeClr val="tx1"/>
                </a:solidFill>
                <a:effectLst/>
                <a:latin typeface="+mn-lt"/>
                <a:ea typeface="+mn-ea"/>
                <a:cs typeface="+mn-cs"/>
              </a:rPr>
              <a:t>流密码不按块加密明文数据，而是以</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比特的流增量进行加密（即</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比特明文一次加密成</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比特密文）。分组密码将数据分组成预定大小的块，并且使用相应的密钥和加密算法（例如，</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位明文被加密成</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位密文）对每个块进行加密。</a:t>
            </a:r>
            <a:endParaRPr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5</a:t>
            </a:fld>
            <a:endParaRPr lang="zh-CN" altLang="en-US"/>
          </a:p>
        </p:txBody>
      </p:sp>
    </p:spTree>
    <p:extLst>
      <p:ext uri="{BB962C8B-B14F-4D97-AF65-F5344CB8AC3E}">
        <p14:creationId xmlns:p14="http://schemas.microsoft.com/office/powerpoint/2010/main" val="292167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base"/>
            <a:r>
              <a:rPr lang="zh-CN" altLang="en-US" sz="1200" b="0" i="0" kern="1200" dirty="0">
                <a:solidFill>
                  <a:schemeClr val="tx1"/>
                </a:solidFill>
                <a:effectLst/>
                <a:latin typeface="+mn-lt"/>
                <a:ea typeface="+mn-ea"/>
                <a:cs typeface="+mn-cs"/>
              </a:rPr>
              <a:t>对称加密算法运算速度快，并且需要较少的计算资源，但它的主要缺点是密钥的分发。因为在加密和解密信息时，使用相同的密钥，所以必须将该密钥分发给需要访问数据的人，这也随之带来了安全风险（如前所述）。</a:t>
            </a:r>
            <a:endParaRPr lang="en-US" altLang="zh-CN" sz="1200" b="0" i="0" kern="1200" dirty="0">
              <a:solidFill>
                <a:schemeClr val="tx1"/>
              </a:solidFill>
              <a:effectLst/>
              <a:latin typeface="+mn-lt"/>
              <a:ea typeface="+mn-ea"/>
              <a:cs typeface="+mn-cs"/>
            </a:endParaRPr>
          </a:p>
          <a:p>
            <a:pPr rtl="0" fontAlgn="base"/>
            <a:r>
              <a:rPr lang="zh-CN" altLang="en-US" sz="1200" b="0" i="0" kern="1200" dirty="0">
                <a:solidFill>
                  <a:schemeClr val="tx1"/>
                </a:solidFill>
                <a:effectLst/>
                <a:latin typeface="+mn-lt"/>
                <a:ea typeface="+mn-ea"/>
                <a:cs typeface="+mn-cs"/>
              </a:rPr>
              <a:t>对称加密系统的安全性基于随机猜测相应密钥以破解它们的难度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使用普通计算机硬件破解</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位的密钥至少需要花费数十亿年。加密密钥的位数越长，破解它就越难。 </a:t>
            </a:r>
            <a:r>
              <a:rPr lang="en-US" altLang="zh-CN" sz="1200" b="0" i="0" kern="1200" dirty="0">
                <a:solidFill>
                  <a:schemeClr val="tx1"/>
                </a:solidFill>
                <a:effectLst/>
                <a:latin typeface="+mn-lt"/>
                <a:ea typeface="+mn-ea"/>
                <a:cs typeface="+mn-cs"/>
              </a:rPr>
              <a:t>256</a:t>
            </a:r>
            <a:r>
              <a:rPr lang="zh-CN" altLang="en-US" sz="1200" b="0" i="0" kern="1200" dirty="0">
                <a:solidFill>
                  <a:schemeClr val="tx1"/>
                </a:solidFill>
                <a:effectLst/>
                <a:latin typeface="+mn-lt"/>
                <a:ea typeface="+mn-ea"/>
                <a:cs typeface="+mn-cs"/>
              </a:rPr>
              <a:t>位的密钥通常被认为是安全度极高的，并且理论上可抵抗量子计算机的暴力攻击。</a:t>
            </a:r>
            <a:endParaRPr lang="en-US" altLang="zh-CN" sz="1200" b="0" i="0" kern="1200" dirty="0">
              <a:solidFill>
                <a:schemeClr val="tx1"/>
              </a:solidFill>
              <a:effectLst/>
              <a:latin typeface="+mn-lt"/>
              <a:ea typeface="+mn-ea"/>
              <a:cs typeface="+mn-cs"/>
            </a:endParaRPr>
          </a:p>
          <a:p>
            <a:pPr rtl="0" fontAlgn="base"/>
            <a:endParaRPr lang="zh-CN" altLang="en-US" sz="1200" b="0" i="0" kern="1200" dirty="0">
              <a:solidFill>
                <a:schemeClr val="tx1"/>
              </a:solidFill>
              <a:effectLst/>
              <a:latin typeface="+mn-lt"/>
              <a:ea typeface="+mn-ea"/>
              <a:cs typeface="+mn-cs"/>
            </a:endParaRPr>
          </a:p>
          <a:p>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6</a:t>
            </a:fld>
            <a:endParaRPr lang="zh-CN" altLang="en-US"/>
          </a:p>
        </p:txBody>
      </p:sp>
    </p:spTree>
    <p:extLst>
      <p:ext uri="{BB962C8B-B14F-4D97-AF65-F5344CB8AC3E}">
        <p14:creationId xmlns:p14="http://schemas.microsoft.com/office/powerpoint/2010/main" val="65066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非对称加密使用公钥进行加密，私钥进行解密，来解决密钥分发的问题。然而，需要权衡的是，与对称加密相比，非对称加密系统运行得非常缓慢，并且由于它们的密钥长度非常长，因此需要更多的计算资源。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6F8B276-7A50-45C3-934E-C7DD904B3B7A}" type="slidenum">
              <a:rPr lang="zh-CN" altLang="en-US" smtClean="0"/>
              <a:t>7</a:t>
            </a:fld>
            <a:endParaRPr lang="zh-CN" altLang="en-US"/>
          </a:p>
        </p:txBody>
      </p:sp>
    </p:spTree>
    <p:extLst>
      <p:ext uri="{BB962C8B-B14F-4D97-AF65-F5344CB8AC3E}">
        <p14:creationId xmlns:p14="http://schemas.microsoft.com/office/powerpoint/2010/main" val="124377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每一级的信息安全都要求从物理，。。。几个层面提出，公司昨天发的邮件，也是从这几个方面进行的说明</a:t>
            </a:r>
          </a:p>
        </p:txBody>
      </p:sp>
      <p:sp>
        <p:nvSpPr>
          <p:cNvPr id="4" name="灯片编号占位符 3"/>
          <p:cNvSpPr>
            <a:spLocks noGrp="1"/>
          </p:cNvSpPr>
          <p:nvPr>
            <p:ph type="sldNum" sz="quarter" idx="5"/>
          </p:nvPr>
        </p:nvSpPr>
        <p:spPr/>
        <p:txBody>
          <a:bodyPr/>
          <a:lstStyle/>
          <a:p>
            <a:fld id="{36F8B276-7A50-45C3-934E-C7DD904B3B7A}" type="slidenum">
              <a:rPr lang="zh-CN" altLang="en-US" smtClean="0"/>
              <a:t>8</a:t>
            </a:fld>
            <a:endParaRPr lang="zh-CN" altLang="en-US"/>
          </a:p>
        </p:txBody>
      </p:sp>
    </p:spTree>
    <p:extLst>
      <p:ext uri="{BB962C8B-B14F-4D97-AF65-F5344CB8AC3E}">
        <p14:creationId xmlns:p14="http://schemas.microsoft.com/office/powerpoint/2010/main" val="42547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6F8B276-7A50-45C3-934E-C7DD904B3B7A}" type="slidenum">
              <a:rPr lang="zh-CN" altLang="en-US" smtClean="0"/>
              <a:t>9</a:t>
            </a:fld>
            <a:endParaRPr lang="zh-CN" altLang="en-US"/>
          </a:p>
        </p:txBody>
      </p:sp>
    </p:spTree>
    <p:extLst>
      <p:ext uri="{BB962C8B-B14F-4D97-AF65-F5344CB8AC3E}">
        <p14:creationId xmlns:p14="http://schemas.microsoft.com/office/powerpoint/2010/main" val="2508049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991" y="761999"/>
            <a:ext cx="8520332" cy="2277587"/>
          </a:xfrm>
        </p:spPr>
        <p:txBody>
          <a:bodyPr anchor="b">
            <a:normAutofit/>
          </a:bodyPr>
          <a:lstStyle>
            <a:lvl1pPr algn="l">
              <a:lnSpc>
                <a:spcPct val="100000"/>
              </a:lnSpc>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单击此处输入标题</a:t>
            </a:r>
            <a:endParaRPr lang="en-US" dirty="0"/>
          </a:p>
        </p:txBody>
      </p:sp>
      <p:sp>
        <p:nvSpPr>
          <p:cNvPr id="3" name="Subtitle 2"/>
          <p:cNvSpPr>
            <a:spLocks noGrp="1"/>
          </p:cNvSpPr>
          <p:nvPr>
            <p:ph type="subTitle" idx="1" hasCustomPrompt="1"/>
          </p:nvPr>
        </p:nvSpPr>
        <p:spPr>
          <a:xfrm>
            <a:off x="482991" y="3636921"/>
            <a:ext cx="8520332" cy="1417679"/>
          </a:xfrm>
        </p:spPr>
        <p:txBody>
          <a:bodyPr>
            <a:normAutofit/>
          </a:bodyPr>
          <a:lstStyle>
            <a:lvl1pPr marL="0" indent="0" algn="l">
              <a:lnSpc>
                <a:spcPct val="150000"/>
              </a:lnSpc>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单击此处输入副标题 </a:t>
            </a:r>
            <a:r>
              <a:rPr lang="en-US" altLang="zh-CN" dirty="0"/>
              <a:t>/ </a:t>
            </a:r>
            <a:r>
              <a:rPr lang="zh-CN" altLang="en-US" dirty="0"/>
              <a:t>日期 </a:t>
            </a:r>
            <a:r>
              <a:rPr lang="en-US" altLang="zh-CN" dirty="0"/>
              <a:t>/ </a:t>
            </a:r>
            <a:r>
              <a:rPr lang="zh-CN" altLang="en-US" dirty="0"/>
              <a:t>主讲人信息等</a:t>
            </a:r>
            <a:endParaRPr lang="en-US" dirty="0"/>
          </a:p>
        </p:txBody>
      </p:sp>
      <p:sp>
        <p:nvSpPr>
          <p:cNvPr id="4" name="Date Placeholder 3"/>
          <p:cNvSpPr>
            <a:spLocks noGrp="1"/>
          </p:cNvSpPr>
          <p:nvPr>
            <p:ph type="dt" sz="half" idx="10"/>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5EDE31D2-A1B8-4A0F-939D-A3212B55E4AC}"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pPr/>
              <a:t>‹#›</a:t>
            </a:fld>
            <a:endParaRPr lang="zh-CN" altLang="en-US"/>
          </a:p>
        </p:txBody>
      </p:sp>
    </p:spTree>
    <p:extLst>
      <p:ext uri="{BB962C8B-B14F-4D97-AF65-F5344CB8AC3E}">
        <p14:creationId xmlns:p14="http://schemas.microsoft.com/office/powerpoint/2010/main" val="149993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页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A94C9384-5299-44B9-805E-49AE6EA0C4C0}"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864325" y="1101633"/>
            <a:ext cx="10489475" cy="505042"/>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9" name="图片占位符 8"/>
          <p:cNvSpPr>
            <a:spLocks noGrp="1"/>
          </p:cNvSpPr>
          <p:nvPr>
            <p:ph type="pic" sz="quarter" idx="16"/>
          </p:nvPr>
        </p:nvSpPr>
        <p:spPr>
          <a:xfrm>
            <a:off x="864326" y="3352800"/>
            <a:ext cx="10463347" cy="2838994"/>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10" name="文本占位符 7"/>
          <p:cNvSpPr>
            <a:spLocks noGrp="1"/>
          </p:cNvSpPr>
          <p:nvPr>
            <p:ph type="body" sz="quarter" idx="18" hasCustomPrompt="1"/>
          </p:nvPr>
        </p:nvSpPr>
        <p:spPr>
          <a:xfrm>
            <a:off x="864324" y="1733675"/>
            <a:ext cx="10489475" cy="1454569"/>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5877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页 4">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C284C8-28BB-4143-8AA6-2157ECAADB45}"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493360" y="3779652"/>
            <a:ext cx="5345737" cy="645774"/>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9" name="图片占位符 8"/>
          <p:cNvSpPr>
            <a:spLocks noGrp="1"/>
          </p:cNvSpPr>
          <p:nvPr>
            <p:ph type="pic" sz="quarter" idx="16"/>
          </p:nvPr>
        </p:nvSpPr>
        <p:spPr>
          <a:xfrm>
            <a:off x="1" y="-1"/>
            <a:ext cx="12192000" cy="3500847"/>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8" name="文本占位符 7"/>
          <p:cNvSpPr>
            <a:spLocks noGrp="1"/>
          </p:cNvSpPr>
          <p:nvPr>
            <p:ph type="body" sz="quarter" idx="17" hasCustomPrompt="1"/>
          </p:nvPr>
        </p:nvSpPr>
        <p:spPr>
          <a:xfrm>
            <a:off x="6201829" y="3779652"/>
            <a:ext cx="5345737" cy="634556"/>
          </a:xfrm>
        </p:spPr>
        <p:txBody>
          <a:bodyPr vert="horz" lIns="91440" tIns="45720" rIns="91440" bIns="45720" rtlCol="0" anchor="ctr">
            <a:noAutofit/>
          </a:bodyPr>
          <a:lstStyle>
            <a:lvl1pPr marL="228600" indent="-228600">
              <a:buNone/>
              <a:defRPr lang="zh-CN" altLang="en-US" sz="2800" dirty="0"/>
            </a:lvl1pPr>
          </a:lstStyle>
          <a:p>
            <a:pPr marL="0" lvl="0" indent="0"/>
            <a:r>
              <a:rPr lang="zh-CN" altLang="en-US" dirty="0"/>
              <a:t>单击此处输入标题</a:t>
            </a:r>
          </a:p>
        </p:txBody>
      </p:sp>
      <p:sp>
        <p:nvSpPr>
          <p:cNvPr id="10" name="文本占位符 7"/>
          <p:cNvSpPr>
            <a:spLocks noGrp="1"/>
          </p:cNvSpPr>
          <p:nvPr>
            <p:ph type="body" sz="quarter" idx="18" hasCustomPrompt="1"/>
          </p:nvPr>
        </p:nvSpPr>
        <p:spPr>
          <a:xfrm>
            <a:off x="493360" y="4520444"/>
            <a:ext cx="5345737" cy="1664456"/>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12" name="文本占位符 7"/>
          <p:cNvSpPr>
            <a:spLocks noGrp="1"/>
          </p:cNvSpPr>
          <p:nvPr>
            <p:ph type="body" sz="quarter" idx="19" hasCustomPrompt="1"/>
          </p:nvPr>
        </p:nvSpPr>
        <p:spPr>
          <a:xfrm>
            <a:off x="6201828" y="4520444"/>
            <a:ext cx="5345737" cy="1664456"/>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4554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片页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5647A1CC-FC8E-4AC8-9EF6-8278EDCA6DAA}"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842219" y="1074452"/>
            <a:ext cx="10507766" cy="529376"/>
          </a:xfrm>
        </p:spPr>
        <p:txBody>
          <a:bodyPr vert="horz" lIns="91440" tIns="45720" rIns="91440" bIns="45720" rtlCol="0" anchor="ctr">
            <a:noAutofit/>
          </a:bodyPr>
          <a:lstStyle>
            <a:lvl1pPr marL="457200" indent="-457200">
              <a:buFont typeface="Arial" panose="020B0604020202020204" pitchFamily="34" charset="0"/>
              <a:buNone/>
              <a:defRPr lang="zh-CN" altLang="en-US" sz="2800" dirty="0" smtClean="0"/>
            </a:lvl1pPr>
          </a:lstStyle>
          <a:p>
            <a:pPr marL="0" lvl="0" indent="0"/>
            <a:r>
              <a:rPr lang="zh-CN" altLang="en-US" dirty="0"/>
              <a:t>单击此处输入标题</a:t>
            </a:r>
          </a:p>
        </p:txBody>
      </p:sp>
      <p:sp>
        <p:nvSpPr>
          <p:cNvPr id="9" name="图片占位符 8"/>
          <p:cNvSpPr>
            <a:spLocks noGrp="1"/>
          </p:cNvSpPr>
          <p:nvPr>
            <p:ph type="pic" sz="quarter" idx="16"/>
          </p:nvPr>
        </p:nvSpPr>
        <p:spPr>
          <a:xfrm>
            <a:off x="838199" y="1837678"/>
            <a:ext cx="5080001" cy="283807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7" name="图片占位符 6"/>
          <p:cNvSpPr>
            <a:spLocks noGrp="1"/>
          </p:cNvSpPr>
          <p:nvPr>
            <p:ph type="pic" sz="quarter" idx="17"/>
          </p:nvPr>
        </p:nvSpPr>
        <p:spPr>
          <a:xfrm>
            <a:off x="6269984" y="1837678"/>
            <a:ext cx="5080001" cy="2838450"/>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11" name="文本占位符 7"/>
          <p:cNvSpPr>
            <a:spLocks noGrp="1"/>
          </p:cNvSpPr>
          <p:nvPr>
            <p:ph type="body" sz="quarter" idx="18" hasCustomPrompt="1"/>
          </p:nvPr>
        </p:nvSpPr>
        <p:spPr>
          <a:xfrm>
            <a:off x="838199" y="4821799"/>
            <a:ext cx="5080001" cy="13885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15" name="文本占位符 7"/>
          <p:cNvSpPr>
            <a:spLocks noGrp="1"/>
          </p:cNvSpPr>
          <p:nvPr>
            <p:ph type="body" sz="quarter" idx="19" hasCustomPrompt="1"/>
          </p:nvPr>
        </p:nvSpPr>
        <p:spPr>
          <a:xfrm>
            <a:off x="6269983" y="4821799"/>
            <a:ext cx="5080001" cy="13885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421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页 6">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13" name="文本占位符 12"/>
          <p:cNvSpPr>
            <a:spLocks noGrp="1"/>
          </p:cNvSpPr>
          <p:nvPr>
            <p:ph type="body" sz="quarter" idx="13" hasCustomPrompt="1"/>
          </p:nvPr>
        </p:nvSpPr>
        <p:spPr>
          <a:xfrm>
            <a:off x="838200" y="1074452"/>
            <a:ext cx="10515600" cy="529376"/>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14" name="图片占位符 8"/>
          <p:cNvSpPr>
            <a:spLocks noGrp="1"/>
          </p:cNvSpPr>
          <p:nvPr>
            <p:ph type="pic" sz="quarter" idx="16"/>
          </p:nvPr>
        </p:nvSpPr>
        <p:spPr>
          <a:xfrm>
            <a:off x="838200" y="1840738"/>
            <a:ext cx="3352800" cy="283807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15" name="图片占位符 6"/>
          <p:cNvSpPr>
            <a:spLocks noGrp="1"/>
          </p:cNvSpPr>
          <p:nvPr>
            <p:ph type="pic" sz="quarter" idx="20"/>
          </p:nvPr>
        </p:nvSpPr>
        <p:spPr>
          <a:xfrm>
            <a:off x="4419600" y="1840548"/>
            <a:ext cx="3352800" cy="2838450"/>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16" name="图片占位符 7"/>
          <p:cNvSpPr>
            <a:spLocks noGrp="1"/>
          </p:cNvSpPr>
          <p:nvPr>
            <p:ph type="pic" sz="quarter" idx="21"/>
          </p:nvPr>
        </p:nvSpPr>
        <p:spPr>
          <a:xfrm>
            <a:off x="8001000" y="1840548"/>
            <a:ext cx="3352800" cy="2838450"/>
          </a:xfrm>
        </p:spPr>
        <p:txBody>
          <a:bodyPr anchor="ctr">
            <a:normAutofit/>
          </a:bodyPr>
          <a:lstStyle>
            <a:lvl1pPr marL="0" indent="0">
              <a:lnSpc>
                <a:spcPct val="100000"/>
              </a:lnSpc>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20" name="Date Placeholder 3"/>
          <p:cNvSpPr>
            <a:spLocks noGrp="1"/>
          </p:cNvSpPr>
          <p:nvPr>
            <p:ph type="dt" sz="half" idx="10"/>
          </p:nvPr>
        </p:nvSpPr>
        <p:spPr>
          <a:xfrm>
            <a:off x="838200" y="6356350"/>
            <a:ext cx="2743200" cy="365125"/>
          </a:xfrm>
        </p:spPr>
        <p:txBody>
          <a:bodyPr/>
          <a:lstStyle/>
          <a:p>
            <a:fld id="{BCA76EA8-CB0F-47E2-B4D9-BAB773BCB0D1}" type="datetime1">
              <a:rPr lang="zh-CN" altLang="en-US" smtClean="0"/>
              <a:t>2020/7/21</a:t>
            </a:fld>
            <a:endParaRPr lang="zh-CN" altLang="en-US" dirty="0"/>
          </a:p>
        </p:txBody>
      </p:sp>
      <p:sp>
        <p:nvSpPr>
          <p:cNvPr id="21" name="Footer Placeholder 4"/>
          <p:cNvSpPr>
            <a:spLocks noGrp="1"/>
          </p:cNvSpPr>
          <p:nvPr>
            <p:ph type="ftr" sz="quarter" idx="11"/>
          </p:nvPr>
        </p:nvSpPr>
        <p:spPr>
          <a:xfrm>
            <a:off x="4038600" y="6356350"/>
            <a:ext cx="4114800" cy="365125"/>
          </a:xfrm>
        </p:spPr>
        <p:txBody>
          <a:bodyPr/>
          <a:lstStyle/>
          <a:p>
            <a:endParaRPr lang="zh-CN" altLang="en-US"/>
          </a:p>
        </p:txBody>
      </p:sp>
      <p:sp>
        <p:nvSpPr>
          <p:cNvPr id="22" name="Slide Number Placeholder 5"/>
          <p:cNvSpPr>
            <a:spLocks noGrp="1"/>
          </p:cNvSpPr>
          <p:nvPr>
            <p:ph type="sldNum" sz="quarter" idx="12"/>
          </p:nvPr>
        </p:nvSpPr>
        <p:spPr>
          <a:xfrm>
            <a:off x="8610600" y="6356350"/>
            <a:ext cx="2743200" cy="365125"/>
          </a:xfrm>
        </p:spPr>
        <p:txBody>
          <a:bodyPr/>
          <a:lstStyle/>
          <a:p>
            <a:fld id="{32C7CECE-DE29-40DD-9057-B4251DD9339B}" type="slidenum">
              <a:rPr lang="zh-CN" altLang="en-US" smtClean="0"/>
              <a:t>‹#›</a:t>
            </a:fld>
            <a:endParaRPr lang="zh-CN" altLang="en-US"/>
          </a:p>
        </p:txBody>
      </p:sp>
      <p:sp>
        <p:nvSpPr>
          <p:cNvPr id="23" name="文本占位符 7"/>
          <p:cNvSpPr>
            <a:spLocks noGrp="1"/>
          </p:cNvSpPr>
          <p:nvPr>
            <p:ph type="body" sz="quarter" idx="18" hasCustomPrompt="1"/>
          </p:nvPr>
        </p:nvSpPr>
        <p:spPr>
          <a:xfrm>
            <a:off x="838201" y="4769206"/>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24" name="文本占位符 7"/>
          <p:cNvSpPr>
            <a:spLocks noGrp="1"/>
          </p:cNvSpPr>
          <p:nvPr>
            <p:ph type="body" sz="quarter" idx="25" hasCustomPrompt="1"/>
          </p:nvPr>
        </p:nvSpPr>
        <p:spPr>
          <a:xfrm>
            <a:off x="4419600" y="4769206"/>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25" name="文本占位符 7"/>
          <p:cNvSpPr>
            <a:spLocks noGrp="1"/>
          </p:cNvSpPr>
          <p:nvPr>
            <p:ph type="body" sz="quarter" idx="26" hasCustomPrompt="1"/>
          </p:nvPr>
        </p:nvSpPr>
        <p:spPr>
          <a:xfrm>
            <a:off x="8000999" y="4769205"/>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4573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页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12" name="Date Placeholder 3"/>
          <p:cNvSpPr>
            <a:spLocks noGrp="1"/>
          </p:cNvSpPr>
          <p:nvPr>
            <p:ph type="dt" sz="half" idx="10"/>
          </p:nvPr>
        </p:nvSpPr>
        <p:spPr>
          <a:xfrm>
            <a:off x="838200" y="6356350"/>
            <a:ext cx="2743200" cy="365125"/>
          </a:xfrm>
        </p:spPr>
        <p:txBody>
          <a:bodyPr/>
          <a:lstStyle/>
          <a:p>
            <a:fld id="{52F23EF5-CC9A-4471-8C4D-CAD957CF4FE5}" type="datetime1">
              <a:rPr lang="zh-CN" altLang="en-US" smtClean="0"/>
              <a:t>2020/7/21</a:t>
            </a:fld>
            <a:endParaRPr lang="zh-CN" altLang="en-US"/>
          </a:p>
        </p:txBody>
      </p:sp>
      <p:sp>
        <p:nvSpPr>
          <p:cNvPr id="15" name="Footer Placeholder 4"/>
          <p:cNvSpPr>
            <a:spLocks noGrp="1"/>
          </p:cNvSpPr>
          <p:nvPr>
            <p:ph type="ftr" sz="quarter" idx="11"/>
          </p:nvPr>
        </p:nvSpPr>
        <p:spPr>
          <a:xfrm>
            <a:off x="4038600" y="6356350"/>
            <a:ext cx="4114800" cy="365125"/>
          </a:xfrm>
        </p:spPr>
        <p:txBody>
          <a:bodyPr/>
          <a:lstStyle/>
          <a:p>
            <a:endParaRPr lang="zh-CN" altLang="en-US" dirty="0"/>
          </a:p>
        </p:txBody>
      </p:sp>
      <p:sp>
        <p:nvSpPr>
          <p:cNvPr id="16" name="Slide Number Placeholder 5"/>
          <p:cNvSpPr>
            <a:spLocks noGrp="1"/>
          </p:cNvSpPr>
          <p:nvPr>
            <p:ph type="sldNum" sz="quarter" idx="12"/>
          </p:nvPr>
        </p:nvSpPr>
        <p:spPr>
          <a:xfrm>
            <a:off x="8610600" y="6356350"/>
            <a:ext cx="2743200" cy="365125"/>
          </a:xfrm>
        </p:spPr>
        <p:txBody>
          <a:bodyPr/>
          <a:lstStyle/>
          <a:p>
            <a:fld id="{32C7CECE-DE29-40DD-9057-B4251DD9339B}" type="slidenum">
              <a:rPr lang="zh-CN" altLang="en-US" smtClean="0"/>
              <a:t>‹#›</a:t>
            </a:fld>
            <a:endParaRPr lang="zh-CN" altLang="en-US"/>
          </a:p>
        </p:txBody>
      </p:sp>
      <p:sp>
        <p:nvSpPr>
          <p:cNvPr id="17" name="文本占位符 12"/>
          <p:cNvSpPr>
            <a:spLocks noGrp="1"/>
          </p:cNvSpPr>
          <p:nvPr>
            <p:ph type="body" sz="quarter" idx="13" hasCustomPrompt="1"/>
          </p:nvPr>
        </p:nvSpPr>
        <p:spPr>
          <a:xfrm>
            <a:off x="510836" y="1072274"/>
            <a:ext cx="7772400" cy="529376"/>
          </a:xfrm>
        </p:spPr>
        <p:txBody>
          <a:bodyPr vert="horz" lIns="91440" tIns="45720" rIns="91440" bIns="45720" rtlCol="0" anchor="ctr">
            <a:noAutofit/>
          </a:bodyPr>
          <a:lstStyle>
            <a:lvl1pPr marL="457200" indent="-457200">
              <a:buFont typeface="Arial" panose="020B0604020202020204" pitchFamily="34" charset="0"/>
              <a:buNone/>
              <a:defRPr lang="zh-CN" altLang="en-US" sz="2800" dirty="0" smtClean="0"/>
            </a:lvl1pPr>
          </a:lstStyle>
          <a:p>
            <a:pPr marL="0" lvl="0" indent="0"/>
            <a:r>
              <a:rPr lang="zh-CN" altLang="en-US" dirty="0"/>
              <a:t>单击此处输入标题</a:t>
            </a:r>
          </a:p>
        </p:txBody>
      </p:sp>
      <p:sp>
        <p:nvSpPr>
          <p:cNvPr id="18" name="图片占位符 8"/>
          <p:cNvSpPr>
            <a:spLocks noGrp="1"/>
          </p:cNvSpPr>
          <p:nvPr>
            <p:ph type="pic" sz="quarter" idx="16"/>
          </p:nvPr>
        </p:nvSpPr>
        <p:spPr>
          <a:xfrm>
            <a:off x="521523" y="1781427"/>
            <a:ext cx="2594847" cy="2576222"/>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19" name="图片占位符 6"/>
          <p:cNvSpPr>
            <a:spLocks noGrp="1"/>
          </p:cNvSpPr>
          <p:nvPr>
            <p:ph type="pic" sz="quarter" idx="17"/>
          </p:nvPr>
        </p:nvSpPr>
        <p:spPr>
          <a:xfrm>
            <a:off x="3379703" y="1781048"/>
            <a:ext cx="2594848" cy="2576568"/>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20" name="图片占位符 7"/>
          <p:cNvSpPr>
            <a:spLocks noGrp="1"/>
          </p:cNvSpPr>
          <p:nvPr>
            <p:ph type="pic" sz="quarter" idx="19"/>
          </p:nvPr>
        </p:nvSpPr>
        <p:spPr>
          <a:xfrm>
            <a:off x="6237884" y="1792885"/>
            <a:ext cx="2594848" cy="2576259"/>
          </a:xfrm>
        </p:spPr>
        <p:txBody>
          <a:bodyPr anchor="ctr">
            <a:normAutofit/>
          </a:bodyPr>
          <a:lstStyle>
            <a:lvl1pPr marL="0" indent="0">
              <a:lnSpc>
                <a:spcPct val="100000"/>
              </a:lnSpc>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21" name="图片占位符 11"/>
          <p:cNvSpPr>
            <a:spLocks noGrp="1"/>
          </p:cNvSpPr>
          <p:nvPr>
            <p:ph type="pic" sz="quarter" idx="21"/>
          </p:nvPr>
        </p:nvSpPr>
        <p:spPr>
          <a:xfrm>
            <a:off x="9096065" y="1781365"/>
            <a:ext cx="2605533" cy="2576875"/>
          </a:xfrm>
        </p:spPr>
        <p:txBody>
          <a:bodyPr anchor="ctr">
            <a:normAutofit/>
          </a:bodyPr>
          <a:lstStyle>
            <a:lvl1pPr marL="0" indent="0" algn="l">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p>
        </p:txBody>
      </p:sp>
      <p:sp>
        <p:nvSpPr>
          <p:cNvPr id="26" name="文本占位符 7"/>
          <p:cNvSpPr>
            <a:spLocks noGrp="1"/>
          </p:cNvSpPr>
          <p:nvPr>
            <p:ph type="body" sz="quarter" idx="18" hasCustomPrompt="1"/>
          </p:nvPr>
        </p:nvSpPr>
        <p:spPr>
          <a:xfrm>
            <a:off x="533400" y="4492494"/>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27" name="文本占位符 7"/>
          <p:cNvSpPr>
            <a:spLocks noGrp="1"/>
          </p:cNvSpPr>
          <p:nvPr>
            <p:ph type="body" sz="quarter" idx="27" hasCustomPrompt="1"/>
          </p:nvPr>
        </p:nvSpPr>
        <p:spPr>
          <a:xfrm>
            <a:off x="3391581" y="4480967"/>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28" name="文本占位符 7"/>
          <p:cNvSpPr>
            <a:spLocks noGrp="1"/>
          </p:cNvSpPr>
          <p:nvPr>
            <p:ph type="body" sz="quarter" idx="28" hasCustomPrompt="1"/>
          </p:nvPr>
        </p:nvSpPr>
        <p:spPr>
          <a:xfrm>
            <a:off x="6249762" y="4480967"/>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29" name="文本占位符 7"/>
          <p:cNvSpPr>
            <a:spLocks noGrp="1"/>
          </p:cNvSpPr>
          <p:nvPr>
            <p:ph type="body" sz="quarter" idx="29" hasCustomPrompt="1"/>
          </p:nvPr>
        </p:nvSpPr>
        <p:spPr>
          <a:xfrm>
            <a:off x="9096064" y="4492494"/>
            <a:ext cx="2618233"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2778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页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F2A3D-06F7-4F82-A72A-4C72830AB5CD}" type="datetime1">
              <a:rPr lang="zh-CN" altLang="en-US" smtClean="0"/>
              <a:t>2020/7/21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C7CECE-DE29-40DD-9057-B4251DD9339B}" type="slidenum">
              <a:rPr lang="zh-CN" altLang="en-US" smtClean="0"/>
              <a:t>‹#›</a:t>
            </a:fld>
            <a:endParaRPr lang="zh-CN" altLang="en-US"/>
          </a:p>
        </p:txBody>
      </p:sp>
    </p:spTree>
    <p:extLst>
      <p:ext uri="{BB962C8B-B14F-4D97-AF65-F5344CB8AC3E}">
        <p14:creationId xmlns:p14="http://schemas.microsoft.com/office/powerpoint/2010/main" val="315712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页 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758B993-432D-49DC-857E-FA30D063EB1A}" type="datetime1">
              <a:rPr lang="zh-CN" altLang="en-US" smtClean="0"/>
              <a:t>2020/7/21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32C7CECE-DE29-40DD-9057-B4251DD9339B}" type="slidenum">
              <a:rPr lang="zh-CN" altLang="en-US" smtClean="0"/>
              <a:pPr/>
              <a:t>‹#›</a:t>
            </a:fld>
            <a:endParaRPr lang="zh-CN" altLang="en-US"/>
          </a:p>
        </p:txBody>
      </p:sp>
    </p:spTree>
    <p:extLst>
      <p:ext uri="{BB962C8B-B14F-4D97-AF65-F5344CB8AC3E}">
        <p14:creationId xmlns:p14="http://schemas.microsoft.com/office/powerpoint/2010/main" val="3672097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991" y="1879601"/>
            <a:ext cx="8520332" cy="1159986"/>
          </a:xfrm>
        </p:spPr>
        <p:txBody>
          <a:bodyPr anchor="b">
            <a:normAutofit/>
          </a:bodyPr>
          <a:lstStyle>
            <a:lvl1pPr algn="l">
              <a:defRPr sz="4800">
                <a:solidFill>
                  <a:schemeClr val="bg1"/>
                </a:solidFill>
                <a:latin typeface="Calibri" panose="020F0502020204030204" pitchFamily="34" charset="0"/>
                <a:ea typeface="微软雅黑" panose="020B0503020204020204" pitchFamily="34" charset="-122"/>
                <a:cs typeface="Calibri" panose="020F0502020204030204" pitchFamily="34" charset="0"/>
              </a:defRPr>
            </a:lvl1pPr>
          </a:lstStyle>
          <a:p>
            <a:r>
              <a:rPr lang="zh-CN" altLang="en-US" dirty="0"/>
              <a:t>单击此处输入结束语</a:t>
            </a:r>
            <a:endParaRPr lang="en-US" dirty="0"/>
          </a:p>
        </p:txBody>
      </p:sp>
      <p:sp>
        <p:nvSpPr>
          <p:cNvPr id="4" name="Date Placeholder 3"/>
          <p:cNvSpPr>
            <a:spLocks noGrp="1"/>
          </p:cNvSpPr>
          <p:nvPr>
            <p:ph type="dt" sz="half" idx="10"/>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EEC0744A-1ADE-441A-9FF5-DEAB8808D70B}"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pPr/>
              <a:t>‹#›</a:t>
            </a:fld>
            <a:endParaRPr lang="zh-CN" altLang="en-US"/>
          </a:p>
        </p:txBody>
      </p:sp>
    </p:spTree>
    <p:extLst>
      <p:ext uri="{BB962C8B-B14F-4D97-AF65-F5344CB8AC3E}">
        <p14:creationId xmlns:p14="http://schemas.microsoft.com/office/powerpoint/2010/main" val="39723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369" y="660400"/>
            <a:ext cx="1180621" cy="676994"/>
          </a:xfrm>
        </p:spPr>
        <p:txBody>
          <a:bodyPr anchor="b">
            <a:normAutofit/>
          </a:bodyPr>
          <a:lstStyle>
            <a:lvl1pPr algn="l">
              <a:defRPr sz="3600" b="1">
                <a:solidFill>
                  <a:srgbClr val="E72427"/>
                </a:solidFill>
                <a:latin typeface="微软雅黑" panose="020B0503020204020204" pitchFamily="34" charset="-122"/>
                <a:ea typeface="微软雅黑" panose="020B0503020204020204" pitchFamily="34" charset="-122"/>
              </a:defRPr>
            </a:lvl1pPr>
          </a:lstStyle>
          <a:p>
            <a:r>
              <a:rPr lang="zh-CN" altLang="en-US" dirty="0"/>
              <a:t>目录</a:t>
            </a:r>
            <a:endParaRPr lang="en-US" dirty="0"/>
          </a:p>
        </p:txBody>
      </p:sp>
      <p:sp>
        <p:nvSpPr>
          <p:cNvPr id="3" name="Subtitle 2"/>
          <p:cNvSpPr>
            <a:spLocks noGrp="1"/>
          </p:cNvSpPr>
          <p:nvPr>
            <p:ph type="subTitle" idx="1" hasCustomPrompt="1"/>
          </p:nvPr>
        </p:nvSpPr>
        <p:spPr>
          <a:xfrm>
            <a:off x="2305537" y="1739900"/>
            <a:ext cx="6608881" cy="730614"/>
          </a:xfrm>
        </p:spPr>
        <p:txBody>
          <a:bodyPr anchor="ctr">
            <a:noAutofit/>
          </a:bodyPr>
          <a:lstStyle>
            <a:lvl1pPr marL="0" indent="0" algn="l">
              <a:lnSpc>
                <a:spcPct val="150000"/>
              </a:lnSpc>
              <a:buNone/>
              <a:defRPr sz="2600">
                <a:solidFill>
                  <a:srgbClr val="E72427"/>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单击此处输入第</a:t>
            </a:r>
            <a:r>
              <a:rPr lang="en-US" altLang="zh-CN" dirty="0"/>
              <a:t>1</a:t>
            </a:r>
            <a:r>
              <a:rPr lang="zh-CN" altLang="en-US" dirty="0"/>
              <a:t>章节标题</a:t>
            </a:r>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78703318-8A2B-4EAB-9A2C-445ACA003AB6}"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pPr/>
              <a:t>‹#›</a:t>
            </a:fld>
            <a:endParaRPr lang="zh-CN" altLang="en-US"/>
          </a:p>
        </p:txBody>
      </p:sp>
      <p:sp>
        <p:nvSpPr>
          <p:cNvPr id="11" name="文本占位符 10"/>
          <p:cNvSpPr>
            <a:spLocks noGrp="1"/>
          </p:cNvSpPr>
          <p:nvPr>
            <p:ph type="body" sz="quarter" idx="13" hasCustomPrompt="1"/>
          </p:nvPr>
        </p:nvSpPr>
        <p:spPr>
          <a:xfrm>
            <a:off x="838324" y="1739900"/>
            <a:ext cx="1307913" cy="730614"/>
          </a:xfrm>
        </p:spPr>
        <p:txBody>
          <a:bodyPr anchor="ctr">
            <a:noAutofit/>
          </a:bodyPr>
          <a:lstStyle>
            <a:lvl1pPr marL="0" indent="0">
              <a:lnSpc>
                <a:spcPct val="150000"/>
              </a:lnSpc>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latin typeface="微软雅黑" panose="020B0503020204020204" pitchFamily="34" charset="-122"/>
                <a:ea typeface="微软雅黑" panose="020B0503020204020204" pitchFamily="34" charset="-122"/>
              </a:defRPr>
            </a:lvl2pPr>
            <a:lvl3pPr marL="914400" indent="0">
              <a:buFontTx/>
              <a:buNone/>
              <a:defRPr sz="2000">
                <a:latin typeface="微软雅黑" panose="020B0503020204020204" pitchFamily="34" charset="-122"/>
                <a:ea typeface="微软雅黑" panose="020B0503020204020204" pitchFamily="34" charset="-122"/>
              </a:defRPr>
            </a:lvl3pPr>
            <a:lvl4pPr marL="1371600" indent="0">
              <a:buFontTx/>
              <a:buNone/>
              <a:defRPr sz="2000">
                <a:latin typeface="微软雅黑" panose="020B0503020204020204" pitchFamily="34" charset="-122"/>
                <a:ea typeface="微软雅黑" panose="020B0503020204020204" pitchFamily="34" charset="-122"/>
              </a:defRPr>
            </a:lvl4pPr>
            <a:lvl5pPr marL="1828800" indent="0">
              <a:buFontTx/>
              <a:buNone/>
              <a:defRPr sz="2000">
                <a:latin typeface="微软雅黑" panose="020B0503020204020204" pitchFamily="34" charset="-122"/>
                <a:ea typeface="微软雅黑" panose="020B0503020204020204" pitchFamily="34" charset="-122"/>
              </a:defRPr>
            </a:lvl5pPr>
          </a:lstStyle>
          <a:p>
            <a:pPr lvl="0"/>
            <a:r>
              <a:rPr lang="zh-CN" altLang="en-US" dirty="0"/>
              <a:t>第</a:t>
            </a:r>
            <a:r>
              <a:rPr lang="en-US" altLang="zh-CN" dirty="0"/>
              <a:t>1</a:t>
            </a:r>
            <a:r>
              <a:rPr lang="zh-CN" altLang="en-US" dirty="0"/>
              <a:t>章 </a:t>
            </a:r>
            <a:r>
              <a:rPr lang="en-US" altLang="zh-CN" dirty="0"/>
              <a:t>/ </a:t>
            </a:r>
          </a:p>
        </p:txBody>
      </p:sp>
      <p:sp>
        <p:nvSpPr>
          <p:cNvPr id="13" name="文本占位符 12"/>
          <p:cNvSpPr>
            <a:spLocks noGrp="1"/>
          </p:cNvSpPr>
          <p:nvPr>
            <p:ph type="body" sz="quarter" idx="14" hasCustomPrompt="1"/>
          </p:nvPr>
        </p:nvSpPr>
        <p:spPr>
          <a:xfrm>
            <a:off x="838199" y="2598810"/>
            <a:ext cx="1308443"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tabLst/>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zh-CN" altLang="en-US" dirty="0"/>
              <a:t>第</a:t>
            </a:r>
            <a:r>
              <a:rPr lang="en-US" altLang="zh-CN" dirty="0"/>
              <a:t>2</a:t>
            </a:r>
            <a:r>
              <a:rPr lang="zh-CN" altLang="en-US" dirty="0"/>
              <a:t>章 </a:t>
            </a:r>
            <a:r>
              <a:rPr lang="en-US" altLang="zh-CN" dirty="0"/>
              <a:t>/ </a:t>
            </a:r>
          </a:p>
        </p:txBody>
      </p:sp>
      <p:sp>
        <p:nvSpPr>
          <p:cNvPr id="15" name="文本占位符 14"/>
          <p:cNvSpPr>
            <a:spLocks noGrp="1"/>
          </p:cNvSpPr>
          <p:nvPr>
            <p:ph type="body" sz="quarter" idx="15" hasCustomPrompt="1"/>
          </p:nvPr>
        </p:nvSpPr>
        <p:spPr>
          <a:xfrm>
            <a:off x="2305537" y="2598810"/>
            <a:ext cx="6610350" cy="715890"/>
          </a:xfrm>
        </p:spPr>
        <p:txBody>
          <a:bodyPr anchor="ctr">
            <a:noAutofit/>
          </a:bodyPr>
          <a:lstStyle>
            <a:lvl1pPr marL="0" indent="0">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r>
              <a:rPr lang="zh-CN" altLang="en-US" dirty="0"/>
              <a:t>单击此处输入第</a:t>
            </a:r>
            <a:r>
              <a:rPr lang="en-US" altLang="zh-CN" dirty="0"/>
              <a:t>2</a:t>
            </a:r>
            <a:r>
              <a:rPr lang="zh-CN" altLang="en-US" dirty="0"/>
              <a:t>章节标题</a:t>
            </a:r>
            <a:endParaRPr lang="en-US" altLang="zh-CN" dirty="0"/>
          </a:p>
        </p:txBody>
      </p:sp>
      <p:sp>
        <p:nvSpPr>
          <p:cNvPr id="17" name="文本占位符 16"/>
          <p:cNvSpPr>
            <a:spLocks noGrp="1"/>
          </p:cNvSpPr>
          <p:nvPr>
            <p:ph type="body" sz="quarter" idx="16" hasCustomPrompt="1"/>
          </p:nvPr>
        </p:nvSpPr>
        <p:spPr>
          <a:xfrm>
            <a:off x="838200" y="3442996"/>
            <a:ext cx="1308100"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tabLst/>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zh-CN" altLang="en-US" dirty="0"/>
              <a:t>第</a:t>
            </a:r>
            <a:r>
              <a:rPr lang="en-US" altLang="zh-CN" dirty="0"/>
              <a:t>3</a:t>
            </a:r>
            <a:r>
              <a:rPr lang="zh-CN" altLang="en-US" dirty="0"/>
              <a:t>章 </a:t>
            </a:r>
            <a:r>
              <a:rPr lang="en-US" altLang="zh-CN" dirty="0"/>
              <a:t>/ </a:t>
            </a:r>
          </a:p>
        </p:txBody>
      </p:sp>
      <p:sp>
        <p:nvSpPr>
          <p:cNvPr id="19" name="文本占位符 18"/>
          <p:cNvSpPr>
            <a:spLocks noGrp="1"/>
          </p:cNvSpPr>
          <p:nvPr>
            <p:ph type="body" sz="quarter" idx="17" hasCustomPrompt="1"/>
          </p:nvPr>
        </p:nvSpPr>
        <p:spPr>
          <a:xfrm>
            <a:off x="2304886" y="3442996"/>
            <a:ext cx="6609532"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tabLst/>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zh-CN" altLang="en-US" dirty="0"/>
              <a:t>单击此处输入第</a:t>
            </a:r>
            <a:r>
              <a:rPr lang="en-US" altLang="zh-CN" dirty="0"/>
              <a:t>3</a:t>
            </a:r>
            <a:r>
              <a:rPr lang="zh-CN" altLang="en-US" dirty="0"/>
              <a:t>章节标题</a:t>
            </a:r>
            <a:endParaRPr lang="en-US" altLang="zh-CN" dirty="0"/>
          </a:p>
        </p:txBody>
      </p:sp>
    </p:spTree>
    <p:extLst>
      <p:ext uri="{BB962C8B-B14F-4D97-AF65-F5344CB8AC3E}">
        <p14:creationId xmlns:p14="http://schemas.microsoft.com/office/powerpoint/2010/main" val="211218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章节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193801"/>
            <a:ext cx="8520332" cy="1765482"/>
          </a:xfrm>
        </p:spPr>
        <p:txBody>
          <a:bodyPr anchor="b">
            <a:normAutofit/>
          </a:bodyPr>
          <a:lstStyle>
            <a:lvl1pPr algn="l">
              <a:lnSpc>
                <a:spcPct val="150000"/>
              </a:lnSpc>
              <a:defRPr sz="3200">
                <a:solidFill>
                  <a:srgbClr val="E72427"/>
                </a:solidFill>
                <a:latin typeface="微软雅黑" panose="020B0503020204020204" pitchFamily="34" charset="-122"/>
                <a:ea typeface="微软雅黑" panose="020B0503020204020204" pitchFamily="34" charset="-122"/>
              </a:defRPr>
            </a:lvl1pPr>
          </a:lstStyle>
          <a:p>
            <a:r>
              <a:rPr lang="zh-CN" altLang="en-US" dirty="0"/>
              <a:t>单击此处输入章节序号</a:t>
            </a:r>
            <a:endParaRPr lang="en-US" dirty="0"/>
          </a:p>
        </p:txBody>
      </p:sp>
      <p:sp>
        <p:nvSpPr>
          <p:cNvPr id="3" name="Subtitle 2"/>
          <p:cNvSpPr>
            <a:spLocks noGrp="1"/>
          </p:cNvSpPr>
          <p:nvPr>
            <p:ph type="subTitle" idx="1" hasCustomPrompt="1"/>
          </p:nvPr>
        </p:nvSpPr>
        <p:spPr>
          <a:xfrm>
            <a:off x="838200" y="3134584"/>
            <a:ext cx="8520332" cy="2161316"/>
          </a:xfrm>
        </p:spPr>
        <p:txBody>
          <a:bodyPr>
            <a:normAutofit/>
          </a:bodyPr>
          <a:lstStyle>
            <a:lvl1pPr marL="0" indent="0" algn="l">
              <a:lnSpc>
                <a:spcPct val="100000"/>
              </a:lnSpc>
              <a:buNone/>
              <a:defRPr sz="4800">
                <a:solidFill>
                  <a:srgbClr val="E72427"/>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单击此处输入章节标题</a:t>
            </a:r>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4663C8C-8A9F-4A0E-A008-A456FF0F21DE}"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pPr/>
              <a:t>‹#›</a:t>
            </a:fld>
            <a:endParaRPr lang="zh-CN" altLang="en-US"/>
          </a:p>
        </p:txBody>
      </p:sp>
    </p:spTree>
    <p:extLst>
      <p:ext uri="{BB962C8B-B14F-4D97-AF65-F5344CB8AC3E}">
        <p14:creationId xmlns:p14="http://schemas.microsoft.com/office/powerpoint/2010/main" val="180972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文字页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F6232617-530D-47A1-8845-064AFCDE0DDC}" type="datetime1">
              <a:rPr lang="zh-CN" altLang="en-US" smtClean="0"/>
              <a:t>2020/7/21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1268437" y="1507966"/>
            <a:ext cx="9655126" cy="534863"/>
          </a:xfrm>
        </p:spPr>
        <p:txBody>
          <a:bodyPr anchor="ctr">
            <a:noAutofit/>
          </a:bodyPr>
          <a:lstStyle>
            <a:lvl1pPr marL="0" indent="0">
              <a:lnSpc>
                <a:spcPct val="150000"/>
              </a:lnSpc>
              <a:buFontTx/>
              <a:buNone/>
              <a:defRPr sz="2800">
                <a:latin typeface="微软雅黑" panose="020B0503020204020204" pitchFamily="34" charset="-122"/>
                <a:ea typeface="微软雅黑" panose="020B0503020204020204" pitchFamily="34" charset="-122"/>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zh-CN" altLang="en-US" dirty="0"/>
              <a:t>单击此处输入标题</a:t>
            </a:r>
          </a:p>
        </p:txBody>
      </p:sp>
      <p:sp>
        <p:nvSpPr>
          <p:cNvPr id="8" name="文本占位符 7"/>
          <p:cNvSpPr>
            <a:spLocks noGrp="1"/>
          </p:cNvSpPr>
          <p:nvPr>
            <p:ph type="body" sz="quarter" idx="14" hasCustomPrompt="1"/>
          </p:nvPr>
        </p:nvSpPr>
        <p:spPr>
          <a:xfrm>
            <a:off x="1268388" y="2303185"/>
            <a:ext cx="9655175" cy="314511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0461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页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3876C0EB-52BB-49C6-941E-FF1D8D179923}"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1268437" y="1173873"/>
            <a:ext cx="9655126"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8" name="文本占位符 7"/>
          <p:cNvSpPr>
            <a:spLocks noGrp="1"/>
          </p:cNvSpPr>
          <p:nvPr>
            <p:ph type="body" sz="quarter" idx="14" hasCustomPrompt="1"/>
          </p:nvPr>
        </p:nvSpPr>
        <p:spPr>
          <a:xfrm>
            <a:off x="1268413" y="3741279"/>
            <a:ext cx="9655175"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10" name="文本占位符 7"/>
          <p:cNvSpPr>
            <a:spLocks noGrp="1"/>
          </p:cNvSpPr>
          <p:nvPr>
            <p:ph type="body" sz="quarter" idx="17" hasCustomPrompt="1"/>
          </p:nvPr>
        </p:nvSpPr>
        <p:spPr>
          <a:xfrm>
            <a:off x="1268388" y="4470400"/>
            <a:ext cx="9655175" cy="15367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
        <p:nvSpPr>
          <p:cNvPr id="11" name="文本占位符 7"/>
          <p:cNvSpPr>
            <a:spLocks noGrp="1"/>
          </p:cNvSpPr>
          <p:nvPr>
            <p:ph type="body" sz="quarter" idx="18" hasCustomPrompt="1"/>
          </p:nvPr>
        </p:nvSpPr>
        <p:spPr>
          <a:xfrm>
            <a:off x="1268387" y="1896269"/>
            <a:ext cx="9655175" cy="15367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75551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文字页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9E7ABF56-E0E0-4C02-AB6F-48823B766406}"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6304156" y="1186574"/>
            <a:ext cx="5049644" cy="651915"/>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8" name="文本占位符 7"/>
          <p:cNvSpPr>
            <a:spLocks noGrp="1"/>
          </p:cNvSpPr>
          <p:nvPr>
            <p:ph type="body" sz="quarter" idx="14" hasCustomPrompt="1"/>
          </p:nvPr>
        </p:nvSpPr>
        <p:spPr>
          <a:xfrm>
            <a:off x="838199" y="1205840"/>
            <a:ext cx="5027613" cy="631539"/>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10" name="文本占位符 7"/>
          <p:cNvSpPr>
            <a:spLocks noGrp="1"/>
          </p:cNvSpPr>
          <p:nvPr>
            <p:ph type="body" sz="quarter" idx="18" hasCustomPrompt="1"/>
          </p:nvPr>
        </p:nvSpPr>
        <p:spPr>
          <a:xfrm>
            <a:off x="838199" y="1953102"/>
            <a:ext cx="5027613" cy="3965098"/>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11" name="文本占位符 7"/>
          <p:cNvSpPr>
            <a:spLocks noGrp="1"/>
          </p:cNvSpPr>
          <p:nvPr>
            <p:ph type="body" sz="quarter" idx="19" hasCustomPrompt="1"/>
          </p:nvPr>
        </p:nvSpPr>
        <p:spPr>
          <a:xfrm>
            <a:off x="6326187" y="1953102"/>
            <a:ext cx="5027613" cy="3965098"/>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Tree>
    <p:extLst>
      <p:ext uri="{BB962C8B-B14F-4D97-AF65-F5344CB8AC3E}">
        <p14:creationId xmlns:p14="http://schemas.microsoft.com/office/powerpoint/2010/main" val="403796622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文字页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0068140D-3B42-468C-8DF8-A75DA4329C50}"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4459770" y="1208907"/>
            <a:ext cx="3272459" cy="644243"/>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8" name="文本占位符 7"/>
          <p:cNvSpPr>
            <a:spLocks noGrp="1"/>
          </p:cNvSpPr>
          <p:nvPr>
            <p:ph type="body" sz="quarter" idx="14" hasCustomPrompt="1"/>
          </p:nvPr>
        </p:nvSpPr>
        <p:spPr>
          <a:xfrm>
            <a:off x="838200" y="1218540"/>
            <a:ext cx="3265715" cy="624107"/>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9" name="文本占位符 8"/>
          <p:cNvSpPr>
            <a:spLocks noGrp="1"/>
          </p:cNvSpPr>
          <p:nvPr>
            <p:ph type="body" sz="quarter" idx="16" hasCustomPrompt="1"/>
          </p:nvPr>
        </p:nvSpPr>
        <p:spPr>
          <a:xfrm>
            <a:off x="8088084" y="1218891"/>
            <a:ext cx="3265715" cy="633809"/>
          </a:xfrm>
        </p:spPr>
        <p:txBody>
          <a:bodyPr vert="horz" lIns="91440" tIns="45720" rIns="91440" bIns="45720" rtlCol="0" anchor="ctr">
            <a:noAutofit/>
          </a:bodyPr>
          <a:lstStyle>
            <a:lvl1pPr marL="228600" indent="-228600">
              <a:buNone/>
              <a:defRPr lang="zh-CN" altLang="en-US" sz="2800" dirty="0"/>
            </a:lvl1pPr>
          </a:lstStyle>
          <a:p>
            <a:pPr marL="0" lvl="0" indent="0"/>
            <a:r>
              <a:rPr lang="zh-CN" altLang="en-US" dirty="0"/>
              <a:t>单击此处输入标题</a:t>
            </a:r>
          </a:p>
        </p:txBody>
      </p:sp>
      <p:sp>
        <p:nvSpPr>
          <p:cNvPr id="12" name="文本占位符 7"/>
          <p:cNvSpPr>
            <a:spLocks noGrp="1"/>
          </p:cNvSpPr>
          <p:nvPr>
            <p:ph type="body" sz="quarter" idx="18" hasCustomPrompt="1"/>
          </p:nvPr>
        </p:nvSpPr>
        <p:spPr>
          <a:xfrm>
            <a:off x="838200" y="1953101"/>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15" name="文本占位符 7"/>
          <p:cNvSpPr>
            <a:spLocks noGrp="1"/>
          </p:cNvSpPr>
          <p:nvPr>
            <p:ph type="body" sz="quarter" idx="19" hasCustomPrompt="1"/>
          </p:nvPr>
        </p:nvSpPr>
        <p:spPr>
          <a:xfrm>
            <a:off x="4459770" y="1953100"/>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16" name="文本占位符 7"/>
          <p:cNvSpPr>
            <a:spLocks noGrp="1"/>
          </p:cNvSpPr>
          <p:nvPr>
            <p:ph type="body" sz="quarter" idx="20" hasCustomPrompt="1"/>
          </p:nvPr>
        </p:nvSpPr>
        <p:spPr>
          <a:xfrm>
            <a:off x="8081340" y="1953100"/>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Tree>
    <p:extLst>
      <p:ext uri="{BB962C8B-B14F-4D97-AF65-F5344CB8AC3E}">
        <p14:creationId xmlns:p14="http://schemas.microsoft.com/office/powerpoint/2010/main" val="419732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页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84475AB5-A356-40D5-8990-FF023FBF4D34}"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7011727" y="1617650"/>
            <a:ext cx="4342073" cy="529376"/>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p>
        </p:txBody>
      </p:sp>
      <p:sp>
        <p:nvSpPr>
          <p:cNvPr id="9" name="图片占位符 8"/>
          <p:cNvSpPr>
            <a:spLocks noGrp="1"/>
          </p:cNvSpPr>
          <p:nvPr>
            <p:ph type="pic" sz="quarter" idx="16"/>
          </p:nvPr>
        </p:nvSpPr>
        <p:spPr>
          <a:xfrm>
            <a:off x="864326" y="1617650"/>
            <a:ext cx="5680165" cy="3995749"/>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10" name="文本占位符 7"/>
          <p:cNvSpPr>
            <a:spLocks noGrp="1"/>
          </p:cNvSpPr>
          <p:nvPr>
            <p:ph type="body" sz="quarter" idx="18" hasCustomPrompt="1"/>
          </p:nvPr>
        </p:nvSpPr>
        <p:spPr>
          <a:xfrm>
            <a:off x="7011726" y="2306608"/>
            <a:ext cx="4342073" cy="3306792"/>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Tree>
    <p:extLst>
      <p:ext uri="{BB962C8B-B14F-4D97-AF65-F5344CB8AC3E}">
        <p14:creationId xmlns:p14="http://schemas.microsoft.com/office/powerpoint/2010/main" val="293435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页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5244229"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806FE124-F279-407C-A249-C6B311D042F0}" type="datetime1">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t>‹#›</a:t>
            </a:fld>
            <a:endParaRPr lang="zh-CN" altLang="en-US"/>
          </a:p>
        </p:txBody>
      </p:sp>
      <p:sp>
        <p:nvSpPr>
          <p:cNvPr id="13" name="文本占位符 12"/>
          <p:cNvSpPr>
            <a:spLocks noGrp="1"/>
          </p:cNvSpPr>
          <p:nvPr>
            <p:ph type="body" sz="quarter" idx="13" hasCustomPrompt="1"/>
          </p:nvPr>
        </p:nvSpPr>
        <p:spPr>
          <a:xfrm>
            <a:off x="663178" y="1150756"/>
            <a:ext cx="4442221"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单击此处输入主标题</a:t>
            </a:r>
          </a:p>
        </p:txBody>
      </p:sp>
      <p:sp>
        <p:nvSpPr>
          <p:cNvPr id="9" name="图片占位符 8"/>
          <p:cNvSpPr>
            <a:spLocks noGrp="1"/>
          </p:cNvSpPr>
          <p:nvPr>
            <p:ph type="pic" sz="quarter" idx="16"/>
          </p:nvPr>
        </p:nvSpPr>
        <p:spPr>
          <a:xfrm>
            <a:off x="7093131" y="0"/>
            <a:ext cx="5098869" cy="685800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p>
        </p:txBody>
      </p:sp>
      <p:sp>
        <p:nvSpPr>
          <p:cNvPr id="7" name="文本占位符 6"/>
          <p:cNvSpPr>
            <a:spLocks noGrp="1"/>
          </p:cNvSpPr>
          <p:nvPr>
            <p:ph type="body" sz="quarter" idx="17" hasCustomPrompt="1"/>
          </p:nvPr>
        </p:nvSpPr>
        <p:spPr>
          <a:xfrm>
            <a:off x="663574" y="1871435"/>
            <a:ext cx="4441825" cy="502341"/>
          </a:xfrm>
        </p:spPr>
        <p:txBody>
          <a:bodyPr anchor="ctr">
            <a:noAutofit/>
          </a:bodyPr>
          <a:lstStyle>
            <a:lvl1pPr marL="0" indent="0" algn="l">
              <a:lnSpc>
                <a:spcPct val="150000"/>
              </a:lnSpc>
              <a:buFont typeface="Arial" panose="020B0604020202020204" pitchFamily="34" charset="0"/>
              <a:buNone/>
              <a:defRPr sz="2400">
                <a:latin typeface="微软雅黑" panose="020B0503020204020204" pitchFamily="34" charset="-122"/>
                <a:ea typeface="微软雅黑" panose="020B0503020204020204" pitchFamily="34" charset="-122"/>
              </a:defRPr>
            </a:lvl1pPr>
            <a:lvl2pPr marL="457200" indent="0" algn="l">
              <a:lnSpc>
                <a:spcPct val="150000"/>
              </a:lnSpc>
              <a:buNone/>
              <a:defRPr sz="2000">
                <a:latin typeface="微软雅黑" panose="020B0503020204020204" pitchFamily="34" charset="-122"/>
                <a:ea typeface="微软雅黑" panose="020B0503020204020204" pitchFamily="34" charset="-122"/>
              </a:defRPr>
            </a:lvl2pPr>
            <a:lvl3pPr marL="914400" indent="0" algn="l">
              <a:lnSpc>
                <a:spcPct val="150000"/>
              </a:lnSpc>
              <a:buNone/>
              <a:defRPr sz="2000">
                <a:latin typeface="微软雅黑" panose="020B0503020204020204" pitchFamily="34" charset="-122"/>
                <a:ea typeface="微软雅黑" panose="020B0503020204020204" pitchFamily="34" charset="-122"/>
              </a:defRPr>
            </a:lvl3pPr>
            <a:lvl4pPr marL="1371600" indent="0" algn="l">
              <a:lnSpc>
                <a:spcPct val="150000"/>
              </a:lnSpc>
              <a:buNone/>
              <a:defRPr sz="2000">
                <a:latin typeface="微软雅黑" panose="020B0503020204020204" pitchFamily="34" charset="-122"/>
                <a:ea typeface="微软雅黑" panose="020B0503020204020204" pitchFamily="34" charset="-122"/>
              </a:defRPr>
            </a:lvl4pPr>
            <a:lvl5pPr marL="1828800" indent="0" algn="l">
              <a:lnSpc>
                <a:spcPct val="150000"/>
              </a:lnSpc>
              <a:buNone/>
              <a:defRPr sz="2000">
                <a:latin typeface="微软雅黑" panose="020B0503020204020204" pitchFamily="34" charset="-122"/>
                <a:ea typeface="微软雅黑" panose="020B0503020204020204" pitchFamily="34" charset="-122"/>
              </a:defRPr>
            </a:lvl5pPr>
          </a:lstStyle>
          <a:p>
            <a:pPr lvl="0"/>
            <a:r>
              <a:rPr lang="zh-CN" altLang="en-US" dirty="0"/>
              <a:t>单击此处输入副标题</a:t>
            </a:r>
          </a:p>
        </p:txBody>
      </p:sp>
      <p:sp>
        <p:nvSpPr>
          <p:cNvPr id="10" name="文本占位符 7"/>
          <p:cNvSpPr>
            <a:spLocks noGrp="1"/>
          </p:cNvSpPr>
          <p:nvPr>
            <p:ph type="body" sz="quarter" idx="18" hasCustomPrompt="1"/>
          </p:nvPr>
        </p:nvSpPr>
        <p:spPr>
          <a:xfrm>
            <a:off x="649877" y="2587367"/>
            <a:ext cx="5954123" cy="347053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p>
          <a:p>
            <a:pPr lvl="1"/>
            <a:r>
              <a:rPr lang="zh-CN" altLang="en-US" dirty="0"/>
              <a:t>第二级</a:t>
            </a:r>
          </a:p>
          <a:p>
            <a:pPr lvl="2"/>
            <a:r>
              <a:rPr lang="zh-CN" altLang="en-US" dirty="0"/>
              <a:t>第三级</a:t>
            </a:r>
            <a:endParaRPr lang="en-US" altLang="zh-CN" dirty="0"/>
          </a:p>
          <a:p>
            <a:pPr lvl="3"/>
            <a:r>
              <a:rPr lang="zh-CN" altLang="en-US" dirty="0"/>
              <a:t>第四级</a:t>
            </a:r>
          </a:p>
        </p:txBody>
      </p:sp>
    </p:spTree>
    <p:extLst>
      <p:ext uri="{BB962C8B-B14F-4D97-AF65-F5344CB8AC3E}">
        <p14:creationId xmlns:p14="http://schemas.microsoft.com/office/powerpoint/2010/main" val="269777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50000"/>
                  </a:schemeClr>
                </a:solidFill>
                <a:latin typeface="微软雅黑" panose="020B0503020204020204" pitchFamily="34" charset="-122"/>
                <a:ea typeface="微软雅黑" panose="020B0503020204020204" pitchFamily="34" charset="-122"/>
              </a:defRPr>
            </a:lvl1pPr>
          </a:lstStyle>
          <a:p>
            <a:fld id="{F2A67E61-4711-4BE2-BF9B-451D4982351C}" type="datetime1">
              <a:rPr lang="zh-CN" altLang="en-US" smtClean="0"/>
              <a:t>2020/7/21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pPr/>
              <a:t>‹#›</a:t>
            </a:fld>
            <a:endParaRPr lang="zh-CN" altLang="en-US"/>
          </a:p>
        </p:txBody>
      </p:sp>
    </p:spTree>
    <p:extLst>
      <p:ext uri="{BB962C8B-B14F-4D97-AF65-F5344CB8AC3E}">
        <p14:creationId xmlns:p14="http://schemas.microsoft.com/office/powerpoint/2010/main" val="2336534480"/>
      </p:ext>
    </p:extLst>
  </p:cSld>
  <p:clrMap bg1="lt1" tx1="dk1" bg2="lt2" tx2="dk2" accent1="accent1" accent2="accent2" accent3="accent3" accent4="accent4" accent5="accent5" accent6="accent6" hlink="hlink" folHlink="folHlink"/>
  <p:sldLayoutIdLst>
    <p:sldLayoutId id="2147483697" r:id="rId1"/>
    <p:sldLayoutId id="2147483713" r:id="rId2"/>
    <p:sldLayoutId id="2147483710" r:id="rId3"/>
    <p:sldLayoutId id="2147483708" r:id="rId4"/>
    <p:sldLayoutId id="2147483714" r:id="rId5"/>
    <p:sldLayoutId id="2147483715" r:id="rId6"/>
    <p:sldLayoutId id="2147483716" r:id="rId7"/>
    <p:sldLayoutId id="2147483717" r:id="rId8"/>
    <p:sldLayoutId id="2147483719" r:id="rId9"/>
    <p:sldLayoutId id="2147483722" r:id="rId10"/>
    <p:sldLayoutId id="2147483721" r:id="rId11"/>
    <p:sldLayoutId id="2147483723" r:id="rId12"/>
    <p:sldLayoutId id="2147483720" r:id="rId13"/>
    <p:sldLayoutId id="2147483718" r:id="rId14"/>
    <p:sldLayoutId id="2147483703" r:id="rId15"/>
    <p:sldLayoutId id="2147483727" r:id="rId16"/>
    <p:sldLayoutId id="2147483726" r:id="rId17"/>
  </p:sldLayoutIdLst>
  <p:hf hdr="0" ftr="0" dt="0"/>
  <p:txStyles>
    <p:titleStyle>
      <a:lvl1pPr algn="l" defTabSz="914400" rtl="0" eaLnBrk="1" latinLnBrk="0" hangingPunct="1">
        <a:lnSpc>
          <a:spcPct val="90000"/>
        </a:lnSpc>
        <a:spcBef>
          <a:spcPct val="0"/>
        </a:spcBef>
        <a:buNone/>
        <a:defRPr sz="4000" kern="1200">
          <a:solidFill>
            <a:schemeClr val="tx1">
              <a:lumMod val="95000"/>
              <a:lumOff val="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topic/security/best-practices?hl=zh-c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jf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B764C760-3881-4411-AAF1-3C4AF9B8BD4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012" b="10752"/>
          <a:stretch/>
        </p:blipFill>
        <p:spPr>
          <a:xfrm>
            <a:off x="20" y="1"/>
            <a:ext cx="12191980" cy="6857999"/>
          </a:xfrm>
          <a:prstGeom prst="rect">
            <a:avLst/>
          </a:prstGeom>
        </p:spPr>
      </p:pic>
      <p:sp>
        <p:nvSpPr>
          <p:cNvPr id="5" name="标题 4"/>
          <p:cNvSpPr>
            <a:spLocks noGrp="1"/>
          </p:cNvSpPr>
          <p:nvPr>
            <p:ph type="ctrTitle"/>
          </p:nvPr>
        </p:nvSpPr>
        <p:spPr>
          <a:xfrm>
            <a:off x="1524000" y="1122362"/>
            <a:ext cx="9144000" cy="2900518"/>
          </a:xfrm>
        </p:spPr>
        <p:txBody>
          <a:bodyPr>
            <a:normAutofit/>
          </a:bodyPr>
          <a:lstStyle/>
          <a:p>
            <a:r>
              <a:rPr lang="zh-CN" altLang="en-US" dirty="0">
                <a:solidFill>
                  <a:srgbClr val="FFFFFF"/>
                </a:solidFill>
              </a:rPr>
              <a:t>系统信息安全</a:t>
            </a:r>
          </a:p>
        </p:txBody>
      </p:sp>
      <p:sp>
        <p:nvSpPr>
          <p:cNvPr id="6" name="副标题 5"/>
          <p:cNvSpPr>
            <a:spLocks noGrp="1"/>
          </p:cNvSpPr>
          <p:nvPr>
            <p:ph type="subTitle" idx="1"/>
          </p:nvPr>
        </p:nvSpPr>
        <p:spPr>
          <a:xfrm>
            <a:off x="1524000" y="4159404"/>
            <a:ext cx="9144000" cy="1098395"/>
          </a:xfrm>
        </p:spPr>
        <p:txBody>
          <a:bodyPr>
            <a:normAutofit/>
          </a:bodyPr>
          <a:lstStyle/>
          <a:p>
            <a:r>
              <a:rPr lang="en-US" altLang="zh-CN" dirty="0">
                <a:solidFill>
                  <a:srgbClr val="FFFFFF"/>
                </a:solidFill>
              </a:rPr>
              <a:t>2019/8/2</a:t>
            </a:r>
            <a:endParaRPr lang="zh-CN" altLang="en-US" dirty="0">
              <a:solidFill>
                <a:srgbClr val="FFFFFF"/>
              </a:solidFill>
            </a:endParaRPr>
          </a:p>
        </p:txBody>
      </p:sp>
      <p:sp>
        <p:nvSpPr>
          <p:cNvPr id="4" name="灯片编号占位符 3"/>
          <p:cNvSpPr>
            <a:spLocks noGrp="1"/>
          </p:cNvSpPr>
          <p:nvPr>
            <p:ph type="sldNum" sz="quarter" idx="12"/>
          </p:nvPr>
        </p:nvSpPr>
        <p:spPr>
          <a:xfrm>
            <a:off x="8610600" y="6356350"/>
            <a:ext cx="2743200" cy="365125"/>
          </a:xfrm>
        </p:spPr>
        <p:txBody>
          <a:bodyPr>
            <a:normAutofit/>
          </a:bodyPr>
          <a:lstStyle/>
          <a:p>
            <a:pPr>
              <a:spcAft>
                <a:spcPts val="600"/>
              </a:spcAft>
            </a:pPr>
            <a:fld id="{32C7CECE-DE29-40DD-9057-B4251DD9339B}" type="slidenum">
              <a:rPr lang="zh-CN" altLang="en-US" smtClean="0">
                <a:solidFill>
                  <a:srgbClr val="FFFFFF"/>
                </a:solidFill>
              </a:rPr>
              <a:pPr>
                <a:spcAft>
                  <a:spcPts val="600"/>
                </a:spcAft>
              </a:pPr>
              <a:t>1</a:t>
            </a:fld>
            <a:endParaRPr lang="zh-CN" altLang="en-US">
              <a:solidFill>
                <a:srgbClr val="FFFFFF"/>
              </a:solidFill>
            </a:endParaRPr>
          </a:p>
        </p:txBody>
      </p:sp>
      <p:pic>
        <p:nvPicPr>
          <p:cNvPr id="7" name="图片 6">
            <a:extLst>
              <a:ext uri="{FF2B5EF4-FFF2-40B4-BE49-F238E27FC236}">
                <a16:creationId xmlns:a16="http://schemas.microsoft.com/office/drawing/2014/main" id="{B99ED940-742D-4576-9055-D2F4434DA554}"/>
              </a:ext>
            </a:extLst>
          </p:cNvPr>
          <p:cNvPicPr>
            <a:picLocks noChangeAspect="1"/>
          </p:cNvPicPr>
          <p:nvPr/>
        </p:nvPicPr>
        <p:blipFill>
          <a:blip r:embed="rId4"/>
          <a:stretch>
            <a:fillRect/>
          </a:stretch>
        </p:blipFill>
        <p:spPr>
          <a:xfrm>
            <a:off x="9737951" y="195871"/>
            <a:ext cx="2295525" cy="733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158449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B160AE68-F4F9-5D40-B096-8059D42A44D7}"/>
              </a:ext>
            </a:extLst>
          </p:cNvPr>
          <p:cNvSpPr>
            <a:spLocks noGrp="1"/>
          </p:cNvSpPr>
          <p:nvPr>
            <p:ph type="ctrTitle"/>
          </p:nvPr>
        </p:nvSpPr>
        <p:spPr>
          <a:xfrm>
            <a:off x="342424" y="337367"/>
            <a:ext cx="8039100" cy="527612"/>
          </a:xfrm>
        </p:spPr>
        <p:txBody>
          <a:bodyPr>
            <a:noAutofit/>
          </a:bodyPr>
          <a:lstStyle/>
          <a:p>
            <a:r>
              <a:rPr lang="zh-CN" altLang="en-US" sz="3600" dirty="0"/>
              <a:t>非对称加密用途</a:t>
            </a:r>
          </a:p>
        </p:txBody>
      </p:sp>
      <p:sp>
        <p:nvSpPr>
          <p:cNvPr id="3" name="文本框 2">
            <a:extLst>
              <a:ext uri="{FF2B5EF4-FFF2-40B4-BE49-F238E27FC236}">
                <a16:creationId xmlns:a16="http://schemas.microsoft.com/office/drawing/2014/main" id="{084B66A4-7999-478F-8783-DA4FD489C737}"/>
              </a:ext>
            </a:extLst>
          </p:cNvPr>
          <p:cNvSpPr txBox="1"/>
          <p:nvPr/>
        </p:nvSpPr>
        <p:spPr>
          <a:xfrm>
            <a:off x="647700" y="1314450"/>
            <a:ext cx="2400300"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solidFill>
                  <a:schemeClr val="accent6"/>
                </a:solidFill>
                <a:latin typeface="Microsoft YaHei Light" panose="020B0502040204020203" pitchFamily="34" charset="-122"/>
                <a:ea typeface="Microsoft YaHei Light" panose="020B0502040204020203" pitchFamily="34" charset="-122"/>
              </a:rPr>
              <a:t>身份认证</a:t>
            </a:r>
          </a:p>
        </p:txBody>
      </p:sp>
      <p:pic>
        <p:nvPicPr>
          <p:cNvPr id="7" name="图片 6">
            <a:extLst>
              <a:ext uri="{FF2B5EF4-FFF2-40B4-BE49-F238E27FC236}">
                <a16:creationId xmlns:a16="http://schemas.microsoft.com/office/drawing/2014/main" id="{6C8669F8-BB3A-43BC-9371-6EA4E243D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732" y="1116689"/>
            <a:ext cx="6974439" cy="2049308"/>
          </a:xfrm>
          <a:prstGeom prst="rect">
            <a:avLst/>
          </a:prstGeom>
        </p:spPr>
      </p:pic>
      <p:sp>
        <p:nvSpPr>
          <p:cNvPr id="16" name="文本框 15">
            <a:extLst>
              <a:ext uri="{FF2B5EF4-FFF2-40B4-BE49-F238E27FC236}">
                <a16:creationId xmlns:a16="http://schemas.microsoft.com/office/drawing/2014/main" id="{8A319EB6-390C-4770-A16C-32E4DA8A2E21}"/>
              </a:ext>
            </a:extLst>
          </p:cNvPr>
          <p:cNvSpPr txBox="1"/>
          <p:nvPr/>
        </p:nvSpPr>
        <p:spPr>
          <a:xfrm>
            <a:off x="747032" y="3423193"/>
            <a:ext cx="2400300"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solidFill>
                  <a:schemeClr val="accent6"/>
                </a:solidFill>
                <a:latin typeface="Microsoft YaHei Light" panose="020B0502040204020203" pitchFamily="34" charset="-122"/>
                <a:ea typeface="Microsoft YaHei Light" panose="020B0502040204020203" pitchFamily="34" charset="-122"/>
              </a:rPr>
              <a:t>陌生人通信</a:t>
            </a:r>
          </a:p>
        </p:txBody>
      </p:sp>
      <p:pic>
        <p:nvPicPr>
          <p:cNvPr id="9" name="图片 8" descr="图片包含 屏幕截图&#10;&#10;描述已自动生成">
            <a:extLst>
              <a:ext uri="{FF2B5EF4-FFF2-40B4-BE49-F238E27FC236}">
                <a16:creationId xmlns:a16="http://schemas.microsoft.com/office/drawing/2014/main" id="{D26C5ECB-060D-4519-828D-56E02CD2F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142" y="3429000"/>
            <a:ext cx="6237515" cy="3272332"/>
          </a:xfrm>
          <a:prstGeom prst="rect">
            <a:avLst/>
          </a:prstGeom>
        </p:spPr>
      </p:pic>
      <p:cxnSp>
        <p:nvCxnSpPr>
          <p:cNvPr id="4" name="直接连接符 3">
            <a:extLst>
              <a:ext uri="{FF2B5EF4-FFF2-40B4-BE49-F238E27FC236}">
                <a16:creationId xmlns:a16="http://schemas.microsoft.com/office/drawing/2014/main" id="{4946AB71-2044-49A0-B93C-3DDF3F3DDC47}"/>
              </a:ext>
            </a:extLst>
          </p:cNvPr>
          <p:cNvCxnSpPr>
            <a:cxnSpLocks/>
          </p:cNvCxnSpPr>
          <p:nvPr/>
        </p:nvCxnSpPr>
        <p:spPr>
          <a:xfrm>
            <a:off x="892629" y="3274854"/>
            <a:ext cx="10123714"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9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5">
            <a:extLst>
              <a:ext uri="{FF2B5EF4-FFF2-40B4-BE49-F238E27FC236}">
                <a16:creationId xmlns:a16="http://schemas.microsoft.com/office/drawing/2014/main" id="{B160AE68-F4F9-5D40-B096-8059D42A44D7}"/>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zh-CN" altLang="en-US" sz="2600" kern="1200" dirty="0">
                <a:solidFill>
                  <a:srgbClr val="FFFFFF"/>
                </a:solidFill>
                <a:latin typeface="+mj-lt"/>
                <a:ea typeface="+mj-ea"/>
                <a:cs typeface="+mj-cs"/>
              </a:rPr>
              <a:t>第三方支付渠道</a:t>
            </a:r>
            <a:r>
              <a:rPr lang="en-US" altLang="zh-CN" sz="2600" kern="1200" dirty="0">
                <a:solidFill>
                  <a:srgbClr val="FFFFFF"/>
                </a:solidFill>
                <a:latin typeface="+mj-lt"/>
                <a:ea typeface="+mj-ea"/>
                <a:cs typeface="+mj-cs"/>
              </a:rPr>
              <a:t>-</a:t>
            </a:r>
            <a:r>
              <a:rPr lang="zh-CN" altLang="en-US" sz="2800" kern="1200" dirty="0">
                <a:solidFill>
                  <a:srgbClr val="FF0000"/>
                </a:solidFill>
                <a:latin typeface="+mj-lt"/>
                <a:ea typeface="+mj-ea"/>
                <a:cs typeface="+mj-cs"/>
              </a:rPr>
              <a:t>支付宝</a:t>
            </a:r>
            <a:r>
              <a:rPr lang="zh-CN" altLang="en-US" sz="2600" kern="1200" dirty="0">
                <a:solidFill>
                  <a:srgbClr val="FFFFFF"/>
                </a:solidFill>
                <a:latin typeface="+mj-lt"/>
                <a:ea typeface="+mj-ea"/>
                <a:cs typeface="+mj-cs"/>
              </a:rPr>
              <a:t>的加密过程</a:t>
            </a:r>
          </a:p>
        </p:txBody>
      </p:sp>
      <p:pic>
        <p:nvPicPr>
          <p:cNvPr id="3" name="图片 2">
            <a:extLst>
              <a:ext uri="{FF2B5EF4-FFF2-40B4-BE49-F238E27FC236}">
                <a16:creationId xmlns:a16="http://schemas.microsoft.com/office/drawing/2014/main" id="{39FAAA8A-1FC0-49B9-B7E4-759BBA20D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148" y="0"/>
            <a:ext cx="8420337" cy="6858000"/>
          </a:xfrm>
          <a:prstGeom prst="rect">
            <a:avLst/>
          </a:prstGeom>
        </p:spPr>
      </p:pic>
    </p:spTree>
    <p:extLst>
      <p:ext uri="{BB962C8B-B14F-4D97-AF65-F5344CB8AC3E}">
        <p14:creationId xmlns:p14="http://schemas.microsoft.com/office/powerpoint/2010/main" val="14411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DD3205-FCCC-4B54-9312-339638C0BB79}"/>
              </a:ext>
            </a:extLst>
          </p:cNvPr>
          <p:cNvSpPr txBox="1"/>
          <p:nvPr/>
        </p:nvSpPr>
        <p:spPr>
          <a:xfrm>
            <a:off x="919480" y="796337"/>
            <a:ext cx="10353040" cy="4524315"/>
          </a:xfrm>
          <a:prstGeom prst="rect">
            <a:avLst/>
          </a:prstGeom>
          <a:noFill/>
        </p:spPr>
        <p:txBody>
          <a:bodyPr wrap="square" rtlCol="0">
            <a:spAutoFit/>
          </a:bodyPr>
          <a:lstStyle/>
          <a:p>
            <a:pPr>
              <a:lnSpc>
                <a:spcPct val="150000"/>
              </a:lnSpc>
            </a:pPr>
            <a:r>
              <a:rPr lang="zh-CN" altLang="en-US" sz="3600" dirty="0">
                <a:latin typeface="微软雅黑" panose="020B0503020204020204" pitchFamily="34" charset="-122"/>
                <a:ea typeface="微软雅黑" panose="020B0503020204020204" pitchFamily="34" charset="-122"/>
              </a:rPr>
              <a:t>支付宝</a:t>
            </a:r>
            <a:r>
              <a:rPr lang="zh-CN" altLang="zh-CN" sz="3600" dirty="0">
                <a:latin typeface="微软雅黑" panose="020B0503020204020204" pitchFamily="34" charset="-122"/>
                <a:ea typeface="微软雅黑" panose="020B0503020204020204" pitchFamily="34" charset="-122"/>
              </a:rPr>
              <a:t>支付</a:t>
            </a:r>
            <a:r>
              <a:rPr lang="zh-CN" altLang="en-US" sz="3600" dirty="0">
                <a:latin typeface="微软雅黑" panose="020B0503020204020204" pitchFamily="34" charset="-122"/>
                <a:ea typeface="微软雅黑" panose="020B0503020204020204" pitchFamily="34" charset="-122"/>
              </a:rPr>
              <a:t>过程</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457200" lvl="0" indent="-457200">
              <a:lnSpc>
                <a:spcPct val="150000"/>
              </a:lnSpc>
              <a:buFont typeface="+mj-ea"/>
              <a:buAutoNum type="circleNumDbPlain"/>
            </a:pPr>
            <a:r>
              <a:rPr lang="zh-CN" altLang="en-US" sz="2400" b="1" dirty="0">
                <a:solidFill>
                  <a:srgbClr val="FF0000"/>
                </a:solidFill>
                <a:latin typeface="+mn-ea"/>
              </a:rPr>
              <a:t>订单</a:t>
            </a:r>
            <a:r>
              <a:rPr lang="zh-CN" altLang="en-US" sz="2400" b="1" dirty="0">
                <a:latin typeface="+mn-ea"/>
              </a:rPr>
              <a:t>信息加签</a:t>
            </a:r>
            <a:endParaRPr lang="en-US" altLang="zh-CN" sz="2400" b="1" dirty="0">
              <a:latin typeface="+mn-ea"/>
            </a:endParaRPr>
          </a:p>
          <a:p>
            <a:pPr lvl="0">
              <a:lnSpc>
                <a:spcPct val="150000"/>
              </a:lnSpc>
            </a:pPr>
            <a:r>
              <a:rPr lang="zh-CN" altLang="zh-CN" sz="2400" b="1" dirty="0">
                <a:latin typeface="+mn-ea"/>
              </a:rPr>
              <a:t>商户端</a:t>
            </a:r>
            <a:r>
              <a:rPr lang="zh-CN" altLang="en-US" sz="2400" dirty="0">
                <a:latin typeface="+mn-ea"/>
              </a:rPr>
              <a:t>：         </a:t>
            </a:r>
            <a:r>
              <a:rPr lang="en-US" altLang="zh-CN" sz="2400" dirty="0">
                <a:latin typeface="+mn-ea"/>
              </a:rPr>
              <a:t>+  </a:t>
            </a:r>
            <a:r>
              <a:rPr lang="zh-CN" altLang="zh-CN" sz="2400" dirty="0">
                <a:latin typeface="+mn-ea"/>
              </a:rPr>
              <a:t>商户端私钥加密</a:t>
            </a:r>
            <a:r>
              <a:rPr lang="en-US" altLang="zh-CN" sz="2400" dirty="0">
                <a:latin typeface="+mn-ea"/>
              </a:rPr>
              <a:t>= </a:t>
            </a:r>
            <a:br>
              <a:rPr lang="en-US" altLang="zh-CN" sz="2400" dirty="0">
                <a:latin typeface="+mn-ea"/>
              </a:rPr>
            </a:br>
            <a:endParaRPr lang="en-US" altLang="zh-CN" sz="2400" dirty="0">
              <a:latin typeface="+mn-ea"/>
            </a:endParaRPr>
          </a:p>
          <a:p>
            <a:pPr lvl="0">
              <a:lnSpc>
                <a:spcPct val="150000"/>
              </a:lnSpc>
            </a:pPr>
            <a:br>
              <a:rPr lang="en-US" altLang="zh-CN" sz="2400" dirty="0">
                <a:latin typeface="+mn-ea"/>
              </a:rPr>
            </a:br>
            <a:r>
              <a:rPr lang="zh-CN" altLang="zh-CN" sz="2400" b="1" dirty="0">
                <a:latin typeface="+mn-ea"/>
              </a:rPr>
              <a:t>支付宝</a:t>
            </a:r>
            <a:r>
              <a:rPr lang="zh-CN" altLang="en-US" sz="2400" dirty="0">
                <a:latin typeface="+mn-ea"/>
              </a:rPr>
              <a:t>：</a:t>
            </a:r>
            <a:r>
              <a:rPr lang="en-US" altLang="zh-CN" sz="2400" dirty="0">
                <a:latin typeface="+mn-ea"/>
              </a:rPr>
              <a:t>         +   </a:t>
            </a:r>
            <a:r>
              <a:rPr lang="zh-CN" altLang="zh-CN" sz="2400" dirty="0">
                <a:latin typeface="+mn-ea"/>
              </a:rPr>
              <a:t>商户端公钥解密</a:t>
            </a:r>
            <a:r>
              <a:rPr lang="en-US" altLang="zh-CN" sz="2400" dirty="0">
                <a:latin typeface="+mn-ea"/>
              </a:rPr>
              <a:t>=   </a:t>
            </a:r>
            <a:endParaRPr lang="zh-CN" altLang="zh-CN" sz="2400" dirty="0">
              <a:latin typeface="+mn-ea"/>
            </a:endParaRPr>
          </a:p>
          <a:p>
            <a:endParaRPr lang="en-US" altLang="zh-CN" dirty="0"/>
          </a:p>
          <a:p>
            <a:r>
              <a:rPr lang="zh-CN" altLang="en-US" sz="2800" b="1" dirty="0">
                <a:solidFill>
                  <a:schemeClr val="accent6"/>
                </a:solidFill>
              </a:rPr>
              <a:t>              </a:t>
            </a:r>
            <a:r>
              <a:rPr lang="en-US" altLang="zh-CN" sz="3600" b="1" dirty="0">
                <a:solidFill>
                  <a:schemeClr val="accent6"/>
                </a:solidFill>
              </a:rPr>
              <a:t>RAS2</a:t>
            </a:r>
            <a:r>
              <a:rPr lang="zh-CN" altLang="en-US" sz="3600" b="1" dirty="0">
                <a:solidFill>
                  <a:schemeClr val="accent6"/>
                </a:solidFill>
              </a:rPr>
              <a:t>非对称加密</a:t>
            </a:r>
            <a:r>
              <a:rPr lang="en-US" altLang="zh-CN" sz="3600" b="1" dirty="0">
                <a:solidFill>
                  <a:schemeClr val="accent6"/>
                </a:solidFill>
              </a:rPr>
              <a:t>+RAS</a:t>
            </a:r>
            <a:r>
              <a:rPr lang="zh-CN" altLang="zh-CN" sz="3600" b="1" dirty="0">
                <a:solidFill>
                  <a:schemeClr val="accent6"/>
                </a:solidFill>
              </a:rPr>
              <a:t>数字签名</a:t>
            </a:r>
            <a:endParaRPr lang="zh-CN" altLang="en-US" sz="2400" dirty="0">
              <a:solidFill>
                <a:schemeClr val="accent6"/>
              </a:solidFill>
            </a:endParaRPr>
          </a:p>
        </p:txBody>
      </p:sp>
      <p:grpSp>
        <p:nvGrpSpPr>
          <p:cNvPr id="10" name="组合 9">
            <a:extLst>
              <a:ext uri="{FF2B5EF4-FFF2-40B4-BE49-F238E27FC236}">
                <a16:creationId xmlns:a16="http://schemas.microsoft.com/office/drawing/2014/main" id="{7D908A21-5427-48F4-BD91-F9CC0C8F0D19}"/>
              </a:ext>
            </a:extLst>
          </p:cNvPr>
          <p:cNvGrpSpPr/>
          <p:nvPr/>
        </p:nvGrpSpPr>
        <p:grpSpPr>
          <a:xfrm>
            <a:off x="4054927" y="2717828"/>
            <a:ext cx="642257" cy="1295400"/>
            <a:chOff x="4054927" y="2717828"/>
            <a:chExt cx="642257" cy="1295400"/>
          </a:xfrm>
        </p:grpSpPr>
        <p:sp>
          <p:nvSpPr>
            <p:cNvPr id="2" name="箭头: 下 1">
              <a:extLst>
                <a:ext uri="{FF2B5EF4-FFF2-40B4-BE49-F238E27FC236}">
                  <a16:creationId xmlns:a16="http://schemas.microsoft.com/office/drawing/2014/main" id="{D08F48F3-2F88-4357-A327-4A237E377014}"/>
                </a:ext>
              </a:extLst>
            </p:cNvPr>
            <p:cNvSpPr/>
            <p:nvPr/>
          </p:nvSpPr>
          <p:spPr>
            <a:xfrm>
              <a:off x="4054927" y="2717828"/>
              <a:ext cx="642257" cy="1295400"/>
            </a:xfrm>
            <a:prstGeom prst="downArrow">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16EEFAF-28C1-4099-A5AC-44001A38D2AE}"/>
                </a:ext>
              </a:extLst>
            </p:cNvPr>
            <p:cNvSpPr txBox="1"/>
            <p:nvPr/>
          </p:nvSpPr>
          <p:spPr>
            <a:xfrm>
              <a:off x="4147457" y="2950030"/>
              <a:ext cx="413657" cy="1005673"/>
            </a:xfrm>
            <a:prstGeom prst="rect">
              <a:avLst/>
            </a:prstGeom>
            <a:noFill/>
          </p:spPr>
          <p:txBody>
            <a:bodyPr wrap="square" rtlCol="0">
              <a:spAutoFit/>
            </a:bodyPr>
            <a:lstStyle/>
            <a:p>
              <a:r>
                <a:rPr lang="zh-CN" altLang="en-US" sz="2400" b="1" dirty="0">
                  <a:latin typeface="Microsoft YaHei Light" panose="020B0502040204020203" pitchFamily="34" charset="-122"/>
                  <a:ea typeface="Microsoft YaHei Light" panose="020B0502040204020203" pitchFamily="34" charset="-122"/>
                </a:rPr>
                <a:t>传输</a:t>
              </a:r>
            </a:p>
          </p:txBody>
        </p:sp>
      </p:grpSp>
      <p:grpSp>
        <p:nvGrpSpPr>
          <p:cNvPr id="5" name="组合 4">
            <a:extLst>
              <a:ext uri="{FF2B5EF4-FFF2-40B4-BE49-F238E27FC236}">
                <a16:creationId xmlns:a16="http://schemas.microsoft.com/office/drawing/2014/main" id="{4D6F9F55-1398-401F-841A-0E98309C96AF}"/>
              </a:ext>
            </a:extLst>
          </p:cNvPr>
          <p:cNvGrpSpPr/>
          <p:nvPr/>
        </p:nvGrpSpPr>
        <p:grpSpPr>
          <a:xfrm>
            <a:off x="1050109" y="4724401"/>
            <a:ext cx="931819" cy="429985"/>
            <a:chOff x="1050109" y="4724401"/>
            <a:chExt cx="931819" cy="429985"/>
          </a:xfrm>
        </p:grpSpPr>
        <p:sp>
          <p:nvSpPr>
            <p:cNvPr id="7" name="星形: 六角 6">
              <a:extLst>
                <a:ext uri="{FF2B5EF4-FFF2-40B4-BE49-F238E27FC236}">
                  <a16:creationId xmlns:a16="http://schemas.microsoft.com/office/drawing/2014/main" id="{64CAFCA1-1B2C-473D-BC59-FE40BBA13F97}"/>
                </a:ext>
              </a:extLst>
            </p:cNvPr>
            <p:cNvSpPr/>
            <p:nvPr/>
          </p:nvSpPr>
          <p:spPr>
            <a:xfrm>
              <a:off x="1050109" y="4724401"/>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星形: 六角 7">
              <a:extLst>
                <a:ext uri="{FF2B5EF4-FFF2-40B4-BE49-F238E27FC236}">
                  <a16:creationId xmlns:a16="http://schemas.microsoft.com/office/drawing/2014/main" id="{D16B4D39-A7A1-4504-B382-9537FD14C058}"/>
                </a:ext>
              </a:extLst>
            </p:cNvPr>
            <p:cNvSpPr/>
            <p:nvPr/>
          </p:nvSpPr>
          <p:spPr>
            <a:xfrm>
              <a:off x="1360715" y="4724401"/>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星形: 六角 8">
              <a:extLst>
                <a:ext uri="{FF2B5EF4-FFF2-40B4-BE49-F238E27FC236}">
                  <a16:creationId xmlns:a16="http://schemas.microsoft.com/office/drawing/2014/main" id="{7223E75F-197B-48CE-9A34-3E518EEFE782}"/>
                </a:ext>
              </a:extLst>
            </p:cNvPr>
            <p:cNvSpPr/>
            <p:nvPr/>
          </p:nvSpPr>
          <p:spPr>
            <a:xfrm>
              <a:off x="1671322" y="4729844"/>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2" name="图片 11">
            <a:extLst>
              <a:ext uri="{FF2B5EF4-FFF2-40B4-BE49-F238E27FC236}">
                <a16:creationId xmlns:a16="http://schemas.microsoft.com/office/drawing/2014/main" id="{871A2340-3582-4628-84CD-B210A2C66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441" y="2094621"/>
            <a:ext cx="1246414" cy="1246414"/>
          </a:xfrm>
          <a:prstGeom prst="rect">
            <a:avLst/>
          </a:prstGeom>
        </p:spPr>
      </p:pic>
      <p:pic>
        <p:nvPicPr>
          <p:cNvPr id="14" name="图片 13">
            <a:extLst>
              <a:ext uri="{FF2B5EF4-FFF2-40B4-BE49-F238E27FC236}">
                <a16:creationId xmlns:a16="http://schemas.microsoft.com/office/drawing/2014/main" id="{61FC8CED-F943-415B-A4DE-64612B9E05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522" y="1920450"/>
            <a:ext cx="1246414" cy="1246414"/>
          </a:xfrm>
          <a:prstGeom prst="rect">
            <a:avLst/>
          </a:prstGeom>
        </p:spPr>
      </p:pic>
      <p:pic>
        <p:nvPicPr>
          <p:cNvPr id="17" name="图片 16">
            <a:extLst>
              <a:ext uri="{FF2B5EF4-FFF2-40B4-BE49-F238E27FC236}">
                <a16:creationId xmlns:a16="http://schemas.microsoft.com/office/drawing/2014/main" id="{AF0FD2E6-A073-4958-B752-490F1F72F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285" y="3343275"/>
            <a:ext cx="1378364" cy="1378364"/>
          </a:xfrm>
          <a:prstGeom prst="rect">
            <a:avLst/>
          </a:prstGeom>
        </p:spPr>
      </p:pic>
      <p:pic>
        <p:nvPicPr>
          <p:cNvPr id="18" name="图片 17">
            <a:extLst>
              <a:ext uri="{FF2B5EF4-FFF2-40B4-BE49-F238E27FC236}">
                <a16:creationId xmlns:a16="http://schemas.microsoft.com/office/drawing/2014/main" id="{83A6EDE4-7D07-468C-BD40-D568A5CD3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17" y="3492808"/>
            <a:ext cx="1246414" cy="1246414"/>
          </a:xfrm>
          <a:prstGeom prst="rect">
            <a:avLst/>
          </a:prstGeom>
        </p:spPr>
      </p:pic>
    </p:spTree>
    <p:extLst>
      <p:ext uri="{BB962C8B-B14F-4D97-AF65-F5344CB8AC3E}">
        <p14:creationId xmlns:p14="http://schemas.microsoft.com/office/powerpoint/2010/main" val="107682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65D2CE6-5D4B-44C9-BEB3-BE32C06F0F9C}"/>
              </a:ext>
            </a:extLst>
          </p:cNvPr>
          <p:cNvSpPr>
            <a:spLocks noGrp="1"/>
          </p:cNvSpPr>
          <p:nvPr>
            <p:ph type="sldNum" sz="quarter" idx="12"/>
          </p:nvPr>
        </p:nvSpPr>
        <p:spPr/>
        <p:txBody>
          <a:bodyPr/>
          <a:lstStyle/>
          <a:p>
            <a:fld id="{32C7CECE-DE29-40DD-9057-B4251DD9339B}" type="slidenum">
              <a:rPr lang="zh-CN" altLang="en-US" smtClean="0"/>
              <a:pPr/>
              <a:t>13</a:t>
            </a:fld>
            <a:endParaRPr lang="zh-CN" altLang="en-US"/>
          </a:p>
        </p:txBody>
      </p:sp>
      <p:sp>
        <p:nvSpPr>
          <p:cNvPr id="5" name="文本框 4">
            <a:extLst>
              <a:ext uri="{FF2B5EF4-FFF2-40B4-BE49-F238E27FC236}">
                <a16:creationId xmlns:a16="http://schemas.microsoft.com/office/drawing/2014/main" id="{8B68DD8B-D3D2-4D02-AB38-99FAA94A3754}"/>
              </a:ext>
            </a:extLst>
          </p:cNvPr>
          <p:cNvSpPr txBox="1"/>
          <p:nvPr/>
        </p:nvSpPr>
        <p:spPr>
          <a:xfrm>
            <a:off x="919480" y="796337"/>
            <a:ext cx="10353040" cy="4801314"/>
          </a:xfrm>
          <a:prstGeom prst="rect">
            <a:avLst/>
          </a:prstGeom>
          <a:noFill/>
        </p:spPr>
        <p:txBody>
          <a:bodyPr wrap="square" rtlCol="0">
            <a:spAutoFit/>
          </a:bodyPr>
          <a:lstStyle/>
          <a:p>
            <a:pPr>
              <a:lnSpc>
                <a:spcPct val="150000"/>
              </a:lnSpc>
            </a:pPr>
            <a:r>
              <a:rPr lang="zh-CN" altLang="en-US" sz="3600" dirty="0">
                <a:latin typeface="微软雅黑" panose="020B0503020204020204" pitchFamily="34" charset="-122"/>
                <a:ea typeface="微软雅黑" panose="020B0503020204020204" pitchFamily="34" charset="-122"/>
              </a:rPr>
              <a:t>支付宝</a:t>
            </a:r>
            <a:r>
              <a:rPr lang="zh-CN" altLang="zh-CN" sz="3600" dirty="0">
                <a:latin typeface="微软雅黑" panose="020B0503020204020204" pitchFamily="34" charset="-122"/>
                <a:ea typeface="微软雅黑" panose="020B0503020204020204" pitchFamily="34" charset="-122"/>
              </a:rPr>
              <a:t>支付</a:t>
            </a:r>
            <a:r>
              <a:rPr lang="zh-CN" altLang="en-US" sz="3600" dirty="0">
                <a:latin typeface="微软雅黑" panose="020B0503020204020204" pitchFamily="34" charset="-122"/>
                <a:ea typeface="微软雅黑" panose="020B0503020204020204" pitchFamily="34" charset="-122"/>
              </a:rPr>
              <a:t>过程</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457200" lvl="0" indent="-457200">
              <a:lnSpc>
                <a:spcPct val="150000"/>
              </a:lnSpc>
              <a:buFont typeface="+mj-ea"/>
              <a:buAutoNum type="circleNumDbPlain" startAt="2"/>
            </a:pPr>
            <a:r>
              <a:rPr lang="zh-CN" altLang="en-US" sz="2400" b="1" dirty="0">
                <a:solidFill>
                  <a:srgbClr val="FF0000"/>
                </a:solidFill>
                <a:latin typeface="+mn-ea"/>
              </a:rPr>
              <a:t>支付</a:t>
            </a:r>
            <a:r>
              <a:rPr lang="zh-CN" altLang="en-US" sz="2400" b="1" dirty="0">
                <a:latin typeface="+mn-ea"/>
              </a:rPr>
              <a:t>结果验签</a:t>
            </a:r>
            <a:endParaRPr lang="en-US" altLang="zh-CN" sz="2400" b="1" dirty="0">
              <a:latin typeface="+mn-ea"/>
            </a:endParaRPr>
          </a:p>
          <a:p>
            <a:pPr lvl="0">
              <a:lnSpc>
                <a:spcPct val="150000"/>
              </a:lnSpc>
            </a:pPr>
            <a:r>
              <a:rPr lang="zh-CN" altLang="en-US" sz="2400" b="1" dirty="0">
                <a:latin typeface="+mn-ea"/>
              </a:rPr>
              <a:t>支付宝</a:t>
            </a:r>
            <a:r>
              <a:rPr lang="zh-CN" altLang="en-US" sz="2400" dirty="0">
                <a:latin typeface="+mn-ea"/>
              </a:rPr>
              <a:t>：          </a:t>
            </a:r>
            <a:r>
              <a:rPr lang="en-US" altLang="zh-CN" sz="2400" dirty="0">
                <a:latin typeface="+mn-ea"/>
              </a:rPr>
              <a:t>+ </a:t>
            </a:r>
            <a:r>
              <a:rPr lang="zh-CN" altLang="en-US" sz="2400" dirty="0">
                <a:latin typeface="+mn-ea"/>
              </a:rPr>
              <a:t>支付宝</a:t>
            </a:r>
            <a:r>
              <a:rPr lang="zh-CN" altLang="zh-CN" sz="2400" dirty="0">
                <a:latin typeface="+mn-ea"/>
              </a:rPr>
              <a:t>私钥加密</a:t>
            </a:r>
            <a:r>
              <a:rPr lang="en-US" altLang="zh-CN" sz="2400" dirty="0">
                <a:latin typeface="+mn-ea"/>
              </a:rPr>
              <a:t> =  </a:t>
            </a:r>
            <a:br>
              <a:rPr lang="en-US" altLang="zh-CN" sz="2400" dirty="0">
                <a:latin typeface="+mn-ea"/>
              </a:rPr>
            </a:br>
            <a:endParaRPr lang="en-US" altLang="zh-CN" sz="2400" dirty="0">
              <a:latin typeface="+mn-ea"/>
            </a:endParaRPr>
          </a:p>
          <a:p>
            <a:pPr lvl="0">
              <a:lnSpc>
                <a:spcPct val="150000"/>
              </a:lnSpc>
            </a:pPr>
            <a:br>
              <a:rPr lang="en-US" altLang="zh-CN" sz="2400" dirty="0">
                <a:latin typeface="+mn-ea"/>
              </a:rPr>
            </a:br>
            <a:r>
              <a:rPr lang="zh-CN" altLang="en-US" sz="2400" b="1" dirty="0">
                <a:latin typeface="+mn-ea"/>
              </a:rPr>
              <a:t>商户端</a:t>
            </a:r>
            <a:r>
              <a:rPr lang="zh-CN" altLang="en-US" sz="2400" dirty="0">
                <a:latin typeface="+mn-ea"/>
              </a:rPr>
              <a:t>：          </a:t>
            </a:r>
            <a:r>
              <a:rPr lang="en-US" altLang="zh-CN" sz="2400" dirty="0">
                <a:latin typeface="+mn-ea"/>
              </a:rPr>
              <a:t>+  </a:t>
            </a:r>
            <a:r>
              <a:rPr lang="zh-CN" altLang="en-US" sz="2400" dirty="0">
                <a:latin typeface="+mn-ea"/>
              </a:rPr>
              <a:t>支付宝</a:t>
            </a:r>
            <a:r>
              <a:rPr lang="zh-CN" altLang="zh-CN" sz="2400" dirty="0">
                <a:latin typeface="+mn-ea"/>
              </a:rPr>
              <a:t>公钥解密</a:t>
            </a:r>
            <a:r>
              <a:rPr lang="en-US" altLang="zh-CN" sz="2400" dirty="0">
                <a:latin typeface="+mn-ea"/>
              </a:rPr>
              <a:t> =  </a:t>
            </a:r>
            <a:endParaRPr lang="en-US" altLang="zh-CN" dirty="0"/>
          </a:p>
          <a:p>
            <a:r>
              <a:rPr lang="en-US" altLang="zh-CN" sz="3600" b="1" dirty="0">
                <a:solidFill>
                  <a:schemeClr val="accent6"/>
                </a:solidFill>
              </a:rPr>
              <a:t>            </a:t>
            </a:r>
          </a:p>
          <a:p>
            <a:r>
              <a:rPr lang="en-US" altLang="zh-CN" sz="3600" b="1" dirty="0">
                <a:solidFill>
                  <a:schemeClr val="accent6"/>
                </a:solidFill>
              </a:rPr>
              <a:t>              RAS2</a:t>
            </a:r>
            <a:r>
              <a:rPr lang="zh-CN" altLang="en-US" sz="3600" b="1" dirty="0">
                <a:solidFill>
                  <a:schemeClr val="accent6"/>
                </a:solidFill>
              </a:rPr>
              <a:t>非对称加密</a:t>
            </a:r>
            <a:r>
              <a:rPr lang="en-US" altLang="zh-CN" sz="3600" b="1" dirty="0">
                <a:solidFill>
                  <a:schemeClr val="accent6"/>
                </a:solidFill>
              </a:rPr>
              <a:t>+RAS</a:t>
            </a:r>
            <a:r>
              <a:rPr lang="zh-CN" altLang="zh-CN" sz="3600" b="1" dirty="0">
                <a:solidFill>
                  <a:schemeClr val="accent6"/>
                </a:solidFill>
              </a:rPr>
              <a:t>数字签名</a:t>
            </a:r>
            <a:endParaRPr lang="zh-CN" altLang="en-US" sz="2400" dirty="0">
              <a:solidFill>
                <a:schemeClr val="accent6"/>
              </a:solidFill>
            </a:endParaRPr>
          </a:p>
        </p:txBody>
      </p:sp>
      <p:grpSp>
        <p:nvGrpSpPr>
          <p:cNvPr id="9" name="组合 8">
            <a:extLst>
              <a:ext uri="{FF2B5EF4-FFF2-40B4-BE49-F238E27FC236}">
                <a16:creationId xmlns:a16="http://schemas.microsoft.com/office/drawing/2014/main" id="{667CA52B-6851-4292-ADDA-68A886A56FC2}"/>
              </a:ext>
            </a:extLst>
          </p:cNvPr>
          <p:cNvGrpSpPr/>
          <p:nvPr/>
        </p:nvGrpSpPr>
        <p:grpSpPr>
          <a:xfrm>
            <a:off x="1023257" y="4778829"/>
            <a:ext cx="1105261" cy="399077"/>
            <a:chOff x="1023257" y="4778829"/>
            <a:chExt cx="1105261" cy="399077"/>
          </a:xfrm>
        </p:grpSpPr>
        <p:sp>
          <p:nvSpPr>
            <p:cNvPr id="6" name="星形: 六角 5">
              <a:extLst>
                <a:ext uri="{FF2B5EF4-FFF2-40B4-BE49-F238E27FC236}">
                  <a16:creationId xmlns:a16="http://schemas.microsoft.com/office/drawing/2014/main" id="{EFC36623-8505-40C1-87C9-F11624FFBFA3}"/>
                </a:ext>
              </a:extLst>
            </p:cNvPr>
            <p:cNvSpPr/>
            <p:nvPr/>
          </p:nvSpPr>
          <p:spPr>
            <a:xfrm>
              <a:off x="1023257" y="4778829"/>
              <a:ext cx="370114" cy="389423"/>
            </a:xfrm>
            <a:prstGeom prst="star6">
              <a:avLst>
                <a:gd name="adj" fmla="val 31663"/>
                <a:gd name="hf" fmla="val 115470"/>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星形: 六角 6">
              <a:extLst>
                <a:ext uri="{FF2B5EF4-FFF2-40B4-BE49-F238E27FC236}">
                  <a16:creationId xmlns:a16="http://schemas.microsoft.com/office/drawing/2014/main" id="{F0A08022-D017-45B0-8B6F-62650950D82C}"/>
                </a:ext>
              </a:extLst>
            </p:cNvPr>
            <p:cNvSpPr/>
            <p:nvPr/>
          </p:nvSpPr>
          <p:spPr>
            <a:xfrm>
              <a:off x="1388290" y="4788483"/>
              <a:ext cx="370114" cy="389423"/>
            </a:xfrm>
            <a:prstGeom prst="star6">
              <a:avLst>
                <a:gd name="adj" fmla="val 31663"/>
                <a:gd name="hf" fmla="val 115470"/>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星形: 六角 7">
              <a:extLst>
                <a:ext uri="{FF2B5EF4-FFF2-40B4-BE49-F238E27FC236}">
                  <a16:creationId xmlns:a16="http://schemas.microsoft.com/office/drawing/2014/main" id="{43E9EF3A-DEFE-4F63-9235-DE05179688F8}"/>
                </a:ext>
              </a:extLst>
            </p:cNvPr>
            <p:cNvSpPr/>
            <p:nvPr/>
          </p:nvSpPr>
          <p:spPr>
            <a:xfrm>
              <a:off x="1758404" y="4788482"/>
              <a:ext cx="370114" cy="389423"/>
            </a:xfrm>
            <a:prstGeom prst="star6">
              <a:avLst>
                <a:gd name="adj" fmla="val 31663"/>
                <a:gd name="hf" fmla="val 115470"/>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a:extLst>
              <a:ext uri="{FF2B5EF4-FFF2-40B4-BE49-F238E27FC236}">
                <a16:creationId xmlns:a16="http://schemas.microsoft.com/office/drawing/2014/main" id="{CBC57903-8E55-4D7D-93AB-79673B01C1CB}"/>
              </a:ext>
            </a:extLst>
          </p:cNvPr>
          <p:cNvGrpSpPr/>
          <p:nvPr/>
        </p:nvGrpSpPr>
        <p:grpSpPr>
          <a:xfrm>
            <a:off x="4054927" y="2717828"/>
            <a:ext cx="642257" cy="1295400"/>
            <a:chOff x="4054927" y="2717828"/>
            <a:chExt cx="642257" cy="1295400"/>
          </a:xfrm>
        </p:grpSpPr>
        <p:sp>
          <p:nvSpPr>
            <p:cNvPr id="11" name="箭头: 下 10">
              <a:extLst>
                <a:ext uri="{FF2B5EF4-FFF2-40B4-BE49-F238E27FC236}">
                  <a16:creationId xmlns:a16="http://schemas.microsoft.com/office/drawing/2014/main" id="{069F950E-7F1F-4350-8ED4-72C7894B647B}"/>
                </a:ext>
              </a:extLst>
            </p:cNvPr>
            <p:cNvSpPr/>
            <p:nvPr/>
          </p:nvSpPr>
          <p:spPr>
            <a:xfrm>
              <a:off x="4054927" y="2717828"/>
              <a:ext cx="642257" cy="1295400"/>
            </a:xfrm>
            <a:prstGeom prst="downArrow">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CE43D14-73C4-4FEE-91C9-6F248EE807D3}"/>
                </a:ext>
              </a:extLst>
            </p:cNvPr>
            <p:cNvSpPr txBox="1"/>
            <p:nvPr/>
          </p:nvSpPr>
          <p:spPr>
            <a:xfrm>
              <a:off x="4147457" y="2950030"/>
              <a:ext cx="413657" cy="1005673"/>
            </a:xfrm>
            <a:prstGeom prst="rect">
              <a:avLst/>
            </a:prstGeom>
            <a:noFill/>
          </p:spPr>
          <p:txBody>
            <a:bodyPr wrap="square" rtlCol="0">
              <a:spAutoFit/>
            </a:bodyPr>
            <a:lstStyle/>
            <a:p>
              <a:r>
                <a:rPr lang="zh-CN" altLang="en-US" sz="2400" b="1" dirty="0">
                  <a:latin typeface="Microsoft YaHei Light" panose="020B0502040204020203" pitchFamily="34" charset="-122"/>
                  <a:ea typeface="Microsoft YaHei Light" panose="020B0502040204020203" pitchFamily="34" charset="-122"/>
                </a:rPr>
                <a:t>传输</a:t>
              </a:r>
            </a:p>
          </p:txBody>
        </p:sp>
      </p:grpSp>
      <p:pic>
        <p:nvPicPr>
          <p:cNvPr id="13" name="图片 12">
            <a:extLst>
              <a:ext uri="{FF2B5EF4-FFF2-40B4-BE49-F238E27FC236}">
                <a16:creationId xmlns:a16="http://schemas.microsoft.com/office/drawing/2014/main" id="{8B530ED7-52FC-4AE8-B758-E12F7CA24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71" y="2121475"/>
            <a:ext cx="1056273" cy="1056273"/>
          </a:xfrm>
          <a:prstGeom prst="rect">
            <a:avLst/>
          </a:prstGeom>
        </p:spPr>
      </p:pic>
      <p:pic>
        <p:nvPicPr>
          <p:cNvPr id="14" name="图片 13">
            <a:extLst>
              <a:ext uri="{FF2B5EF4-FFF2-40B4-BE49-F238E27FC236}">
                <a16:creationId xmlns:a16="http://schemas.microsoft.com/office/drawing/2014/main" id="{8A71B5DD-A669-4848-AE74-157C05049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975" y="1976118"/>
            <a:ext cx="973911" cy="973911"/>
          </a:xfrm>
          <a:prstGeom prst="rect">
            <a:avLst/>
          </a:prstGeom>
        </p:spPr>
      </p:pic>
      <p:pic>
        <p:nvPicPr>
          <p:cNvPr id="15" name="图片 14">
            <a:extLst>
              <a:ext uri="{FF2B5EF4-FFF2-40B4-BE49-F238E27FC236}">
                <a16:creationId xmlns:a16="http://schemas.microsoft.com/office/drawing/2014/main" id="{1DDD4C68-55DC-4C7B-9A51-5A2D9DCD0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437" y="3703254"/>
            <a:ext cx="1056273" cy="1056273"/>
          </a:xfrm>
          <a:prstGeom prst="rect">
            <a:avLst/>
          </a:prstGeom>
        </p:spPr>
      </p:pic>
      <p:pic>
        <p:nvPicPr>
          <p:cNvPr id="16" name="图片 15">
            <a:extLst>
              <a:ext uri="{FF2B5EF4-FFF2-40B4-BE49-F238E27FC236}">
                <a16:creationId xmlns:a16="http://schemas.microsoft.com/office/drawing/2014/main" id="{FDE51132-6761-42C0-8161-582A8AF57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521" y="3578720"/>
            <a:ext cx="1102179" cy="1102179"/>
          </a:xfrm>
          <a:prstGeom prst="rect">
            <a:avLst/>
          </a:prstGeom>
        </p:spPr>
      </p:pic>
    </p:spTree>
    <p:extLst>
      <p:ext uri="{BB962C8B-B14F-4D97-AF65-F5344CB8AC3E}">
        <p14:creationId xmlns:p14="http://schemas.microsoft.com/office/powerpoint/2010/main" val="303827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051B9AE-29C2-B44A-9517-59240CB23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85" y="0"/>
            <a:ext cx="5800229" cy="6858000"/>
          </a:xfrm>
          <a:prstGeom prst="rect">
            <a:avLst/>
          </a:prstGeom>
        </p:spPr>
      </p:pic>
      <p:sp>
        <p:nvSpPr>
          <p:cNvPr id="9" name="文本框 8">
            <a:extLst>
              <a:ext uri="{FF2B5EF4-FFF2-40B4-BE49-F238E27FC236}">
                <a16:creationId xmlns:a16="http://schemas.microsoft.com/office/drawing/2014/main" id="{0C9FFEE4-257D-4ACF-8512-219E5292E6CF}"/>
              </a:ext>
            </a:extLst>
          </p:cNvPr>
          <p:cNvSpPr txBox="1"/>
          <p:nvPr/>
        </p:nvSpPr>
        <p:spPr>
          <a:xfrm>
            <a:off x="675953" y="474462"/>
            <a:ext cx="738664" cy="5689600"/>
          </a:xfrm>
          <a:prstGeom prst="rect">
            <a:avLst/>
          </a:prstGeom>
          <a:solidFill>
            <a:schemeClr val="bg1"/>
          </a:solidFill>
        </p:spPr>
        <p:txBody>
          <a:bodyPr vert="eaVert" wrap="square" rtlCol="0">
            <a:spAutoFit/>
          </a:bodyPr>
          <a:lstStyle/>
          <a:p>
            <a:r>
              <a:rPr lang="zh-CN" altLang="en-US" sz="3600" dirty="0">
                <a:latin typeface="微软雅黑" panose="020B0503020204020204" pitchFamily="34" charset="-122"/>
                <a:ea typeface="微软雅黑" panose="020B0503020204020204" pitchFamily="34" charset="-122"/>
              </a:rPr>
              <a:t>微信支付流程及加密流程</a:t>
            </a:r>
          </a:p>
        </p:txBody>
      </p:sp>
      <p:pic>
        <p:nvPicPr>
          <p:cNvPr id="6" name="图片 5">
            <a:extLst>
              <a:ext uri="{FF2B5EF4-FFF2-40B4-BE49-F238E27FC236}">
                <a16:creationId xmlns:a16="http://schemas.microsoft.com/office/drawing/2014/main" id="{115673BE-F69B-F94C-84FC-A6778E9EA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514" y="346968"/>
            <a:ext cx="5011433" cy="6164063"/>
          </a:xfrm>
          <a:prstGeom prst="rect">
            <a:avLst/>
          </a:prstGeom>
        </p:spPr>
      </p:pic>
    </p:spTree>
    <p:extLst>
      <p:ext uri="{BB962C8B-B14F-4D97-AF65-F5344CB8AC3E}">
        <p14:creationId xmlns:p14="http://schemas.microsoft.com/office/powerpoint/2010/main" val="248383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DD3205-FCCC-4B54-9312-339638C0BB79}"/>
              </a:ext>
            </a:extLst>
          </p:cNvPr>
          <p:cNvSpPr txBox="1"/>
          <p:nvPr/>
        </p:nvSpPr>
        <p:spPr>
          <a:xfrm>
            <a:off x="865051" y="859809"/>
            <a:ext cx="10353040" cy="5632311"/>
          </a:xfrm>
          <a:prstGeom prst="rect">
            <a:avLst/>
          </a:prstGeom>
          <a:noFill/>
        </p:spPr>
        <p:txBody>
          <a:bodyPr wrap="square" rtlCol="0">
            <a:spAutoFit/>
          </a:bodyPr>
          <a:lstStyle/>
          <a:p>
            <a:pPr>
              <a:lnSpc>
                <a:spcPct val="150000"/>
              </a:lnSpc>
            </a:pPr>
            <a:r>
              <a:rPr lang="zh-CN" altLang="en-US" sz="3600" dirty="0">
                <a:latin typeface="微软雅黑" panose="020B0503020204020204" pitchFamily="34" charset="-122"/>
                <a:ea typeface="微软雅黑" panose="020B0503020204020204" pitchFamily="34" charset="-122"/>
              </a:rPr>
              <a:t>微信</a:t>
            </a:r>
            <a:r>
              <a:rPr lang="zh-CN" altLang="zh-CN" sz="3600" dirty="0">
                <a:latin typeface="微软雅黑" panose="020B0503020204020204" pitchFamily="34" charset="-122"/>
                <a:ea typeface="微软雅黑" panose="020B0503020204020204" pitchFamily="34" charset="-122"/>
              </a:rPr>
              <a:t>支付</a:t>
            </a:r>
            <a:r>
              <a:rPr lang="zh-CN" altLang="en-US" sz="3600" dirty="0">
                <a:latin typeface="微软雅黑" panose="020B0503020204020204" pitchFamily="34" charset="-122"/>
                <a:ea typeface="微软雅黑" panose="020B0503020204020204" pitchFamily="34" charset="-122"/>
              </a:rPr>
              <a:t>过程</a:t>
            </a:r>
            <a:endParaRPr lang="en-US" altLang="zh-CN" sz="3600" b="1"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400" b="1" dirty="0">
              <a:latin typeface="+mn-ea"/>
            </a:endParaRPr>
          </a:p>
          <a:p>
            <a:pPr lvl="0">
              <a:lnSpc>
                <a:spcPct val="150000"/>
              </a:lnSpc>
            </a:pPr>
            <a:r>
              <a:rPr lang="zh-CN" altLang="zh-CN" sz="2400" b="1" dirty="0">
                <a:latin typeface="+mn-ea"/>
              </a:rPr>
              <a:t>商户端</a:t>
            </a:r>
            <a:r>
              <a:rPr lang="zh-CN" altLang="en-US" sz="2400" b="1" dirty="0">
                <a:latin typeface="+mn-ea"/>
              </a:rPr>
              <a:t>服务器加签</a:t>
            </a:r>
            <a:r>
              <a:rPr lang="zh-CN" altLang="en-US" sz="2400" dirty="0">
                <a:latin typeface="+mn-ea"/>
              </a:rPr>
              <a:t>：</a:t>
            </a:r>
            <a:r>
              <a:rPr lang="zh-CN" altLang="zh-CN" sz="2400" dirty="0">
                <a:latin typeface="+mn-ea"/>
              </a:rPr>
              <a:t>明文订单信息</a:t>
            </a:r>
            <a:r>
              <a:rPr lang="en-US" altLang="zh-CN" sz="2400" dirty="0">
                <a:latin typeface="+mn-ea"/>
              </a:rPr>
              <a:t>+</a:t>
            </a:r>
            <a:r>
              <a:rPr lang="en-US" altLang="zh-CN" sz="2400" b="1" dirty="0">
                <a:solidFill>
                  <a:srgbClr val="7030A0"/>
                </a:solidFill>
                <a:latin typeface="+mn-ea"/>
              </a:rPr>
              <a:t>MD5/HMAC-SHA256</a:t>
            </a:r>
            <a:r>
              <a:rPr lang="zh-CN" altLang="en-US" sz="2400" b="1" dirty="0">
                <a:solidFill>
                  <a:srgbClr val="7030A0"/>
                </a:solidFill>
                <a:latin typeface="+mn-ea"/>
              </a:rPr>
              <a:t>数字签名加密</a:t>
            </a:r>
            <a:r>
              <a:rPr lang="en-US" altLang="zh-CN" sz="2400" dirty="0">
                <a:latin typeface="+mn-ea"/>
              </a:rPr>
              <a:t>=</a:t>
            </a:r>
            <a:r>
              <a:rPr lang="zh-CN" altLang="zh-CN" sz="2400" dirty="0">
                <a:latin typeface="+mn-ea"/>
              </a:rPr>
              <a:t>加密订单信息</a:t>
            </a:r>
            <a:br>
              <a:rPr lang="en-US" altLang="zh-CN" sz="2400" dirty="0">
                <a:latin typeface="+mn-ea"/>
              </a:rPr>
            </a:br>
            <a:endParaRPr lang="en-US" altLang="zh-CN" sz="2400" dirty="0">
              <a:latin typeface="+mn-ea"/>
            </a:endParaRPr>
          </a:p>
          <a:p>
            <a:pPr lvl="0">
              <a:lnSpc>
                <a:spcPct val="150000"/>
              </a:lnSpc>
            </a:pPr>
            <a:br>
              <a:rPr lang="en-US" altLang="zh-CN" sz="2400" dirty="0">
                <a:latin typeface="+mn-ea"/>
              </a:rPr>
            </a:br>
            <a:r>
              <a:rPr lang="zh-CN" altLang="en-US" sz="2400" b="1" dirty="0">
                <a:latin typeface="+mn-ea"/>
              </a:rPr>
              <a:t>微信服务器验签</a:t>
            </a:r>
            <a:r>
              <a:rPr lang="zh-CN" altLang="en-US" sz="2400" dirty="0">
                <a:latin typeface="+mn-ea"/>
              </a:rPr>
              <a:t>：  </a:t>
            </a:r>
            <a:r>
              <a:rPr lang="zh-CN" altLang="zh-CN" sz="2400" dirty="0">
                <a:latin typeface="+mn-ea"/>
              </a:rPr>
              <a:t>加密订单信息</a:t>
            </a:r>
            <a:r>
              <a:rPr lang="en-US" altLang="zh-CN" sz="2400" dirty="0">
                <a:latin typeface="+mn-ea"/>
              </a:rPr>
              <a:t>+</a:t>
            </a:r>
            <a:r>
              <a:rPr lang="en-US" altLang="zh-CN" sz="2400" b="1" dirty="0">
                <a:solidFill>
                  <a:srgbClr val="A194EE"/>
                </a:solidFill>
                <a:latin typeface="+mn-ea"/>
              </a:rPr>
              <a:t>MD5/HMAC-SHA256</a:t>
            </a:r>
            <a:r>
              <a:rPr lang="zh-CN" altLang="en-US" sz="2400" b="1" dirty="0">
                <a:solidFill>
                  <a:srgbClr val="A194EE"/>
                </a:solidFill>
                <a:latin typeface="+mn-ea"/>
              </a:rPr>
              <a:t>数字签名解密</a:t>
            </a:r>
            <a:r>
              <a:rPr lang="en-US" altLang="zh-CN" sz="2400" dirty="0">
                <a:latin typeface="+mn-ea"/>
              </a:rPr>
              <a:t>=</a:t>
            </a:r>
            <a:r>
              <a:rPr lang="zh-CN" altLang="zh-CN" sz="2400" dirty="0">
                <a:latin typeface="+mn-ea"/>
              </a:rPr>
              <a:t>明文订单信息</a:t>
            </a:r>
          </a:p>
          <a:p>
            <a:endParaRPr lang="en-US" altLang="zh-CN" dirty="0"/>
          </a:p>
          <a:p>
            <a:r>
              <a:rPr lang="zh-CN" altLang="en-US" sz="2800" b="1" dirty="0">
                <a:solidFill>
                  <a:schemeClr val="accent6"/>
                </a:solidFill>
              </a:rPr>
              <a:t>              </a:t>
            </a:r>
            <a:r>
              <a:rPr lang="zh-CN" altLang="en-US" sz="3600" b="1" dirty="0">
                <a:solidFill>
                  <a:schemeClr val="accent6"/>
                </a:solidFill>
              </a:rPr>
              <a:t>对称加密</a:t>
            </a:r>
            <a:r>
              <a:rPr lang="en-US" altLang="zh-CN" sz="3600" b="1" dirty="0">
                <a:solidFill>
                  <a:schemeClr val="accent6"/>
                </a:solidFill>
              </a:rPr>
              <a:t>+MD5/HMAC-SHA256</a:t>
            </a:r>
            <a:r>
              <a:rPr lang="zh-CN" altLang="zh-CN" sz="3600" b="1" dirty="0">
                <a:solidFill>
                  <a:schemeClr val="accent6"/>
                </a:solidFill>
              </a:rPr>
              <a:t>数字签名</a:t>
            </a:r>
            <a:endParaRPr lang="zh-CN" altLang="en-US" sz="2400" dirty="0">
              <a:solidFill>
                <a:schemeClr val="accent6"/>
              </a:solidFill>
            </a:endParaRPr>
          </a:p>
        </p:txBody>
      </p:sp>
      <p:grpSp>
        <p:nvGrpSpPr>
          <p:cNvPr id="5" name="组合 4">
            <a:extLst>
              <a:ext uri="{FF2B5EF4-FFF2-40B4-BE49-F238E27FC236}">
                <a16:creationId xmlns:a16="http://schemas.microsoft.com/office/drawing/2014/main" id="{BA4EE3B8-83D9-4231-B916-51B2EE89D53D}"/>
              </a:ext>
            </a:extLst>
          </p:cNvPr>
          <p:cNvGrpSpPr/>
          <p:nvPr/>
        </p:nvGrpSpPr>
        <p:grpSpPr>
          <a:xfrm>
            <a:off x="6188526" y="2781300"/>
            <a:ext cx="642257" cy="1295400"/>
            <a:chOff x="4054927" y="2717828"/>
            <a:chExt cx="642257" cy="1295400"/>
          </a:xfrm>
        </p:grpSpPr>
        <p:sp>
          <p:nvSpPr>
            <p:cNvPr id="2" name="箭头: 下 1">
              <a:extLst>
                <a:ext uri="{FF2B5EF4-FFF2-40B4-BE49-F238E27FC236}">
                  <a16:creationId xmlns:a16="http://schemas.microsoft.com/office/drawing/2014/main" id="{D08F48F3-2F88-4357-A327-4A237E377014}"/>
                </a:ext>
              </a:extLst>
            </p:cNvPr>
            <p:cNvSpPr/>
            <p:nvPr/>
          </p:nvSpPr>
          <p:spPr>
            <a:xfrm>
              <a:off x="4054927" y="2717828"/>
              <a:ext cx="642257" cy="1295400"/>
            </a:xfrm>
            <a:prstGeom prst="downArrow">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16EEFAF-28C1-4099-A5AC-44001A38D2AE}"/>
                </a:ext>
              </a:extLst>
            </p:cNvPr>
            <p:cNvSpPr txBox="1"/>
            <p:nvPr/>
          </p:nvSpPr>
          <p:spPr>
            <a:xfrm>
              <a:off x="4147457" y="2950030"/>
              <a:ext cx="413657" cy="830997"/>
            </a:xfrm>
            <a:prstGeom prst="rect">
              <a:avLst/>
            </a:prstGeom>
            <a:noFill/>
          </p:spPr>
          <p:txBody>
            <a:bodyPr wrap="square" rtlCol="0">
              <a:spAutoFit/>
            </a:bodyPr>
            <a:lstStyle/>
            <a:p>
              <a:r>
                <a:rPr lang="zh-CN" altLang="en-US" sz="2400" b="1" dirty="0">
                  <a:latin typeface="Microsoft YaHei Light" panose="020B0502040204020203" pitchFamily="34" charset="-122"/>
                  <a:ea typeface="Microsoft YaHei Light" panose="020B0502040204020203" pitchFamily="34" charset="-122"/>
                </a:rPr>
                <a:t>传输</a:t>
              </a:r>
            </a:p>
          </p:txBody>
        </p:sp>
      </p:grpSp>
      <p:sp>
        <p:nvSpPr>
          <p:cNvPr id="7" name="星形: 六角 6">
            <a:extLst>
              <a:ext uri="{FF2B5EF4-FFF2-40B4-BE49-F238E27FC236}">
                <a16:creationId xmlns:a16="http://schemas.microsoft.com/office/drawing/2014/main" id="{64CAFCA1-1B2C-473D-BC59-FE40BBA13F97}"/>
              </a:ext>
            </a:extLst>
          </p:cNvPr>
          <p:cNvSpPr/>
          <p:nvPr/>
        </p:nvSpPr>
        <p:spPr>
          <a:xfrm>
            <a:off x="1050109" y="4724401"/>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星形: 六角 7">
            <a:extLst>
              <a:ext uri="{FF2B5EF4-FFF2-40B4-BE49-F238E27FC236}">
                <a16:creationId xmlns:a16="http://schemas.microsoft.com/office/drawing/2014/main" id="{D16B4D39-A7A1-4504-B382-9537FD14C058}"/>
              </a:ext>
            </a:extLst>
          </p:cNvPr>
          <p:cNvSpPr/>
          <p:nvPr/>
        </p:nvSpPr>
        <p:spPr>
          <a:xfrm>
            <a:off x="1360715" y="4724401"/>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星形: 六角 8">
            <a:extLst>
              <a:ext uri="{FF2B5EF4-FFF2-40B4-BE49-F238E27FC236}">
                <a16:creationId xmlns:a16="http://schemas.microsoft.com/office/drawing/2014/main" id="{7223E75F-197B-48CE-9A34-3E518EEFE782}"/>
              </a:ext>
            </a:extLst>
          </p:cNvPr>
          <p:cNvSpPr/>
          <p:nvPr/>
        </p:nvSpPr>
        <p:spPr>
          <a:xfrm>
            <a:off x="1671322" y="4729844"/>
            <a:ext cx="310606" cy="424542"/>
          </a:xfrm>
          <a:prstGeom prst="star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4A2C6EE2-0CDE-4CC6-8FA7-6947DC17DC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9383" y="3013502"/>
            <a:ext cx="642257" cy="642257"/>
          </a:xfrm>
          <a:prstGeom prst="rect">
            <a:avLst/>
          </a:prstGeom>
        </p:spPr>
      </p:pic>
    </p:spTree>
    <p:extLst>
      <p:ext uri="{BB962C8B-B14F-4D97-AF65-F5344CB8AC3E}">
        <p14:creationId xmlns:p14="http://schemas.microsoft.com/office/powerpoint/2010/main" val="115302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EE19A8-F289-4F71-B6BF-64E944BC5C61}"/>
              </a:ext>
            </a:extLst>
          </p:cNvPr>
          <p:cNvSpPr txBox="1"/>
          <p:nvPr/>
        </p:nvSpPr>
        <p:spPr>
          <a:xfrm>
            <a:off x="1076960" y="701040"/>
            <a:ext cx="2753360" cy="646331"/>
          </a:xfrm>
          <a:prstGeom prst="rect">
            <a:avLst/>
          </a:prstGeom>
          <a:noFill/>
        </p:spPr>
        <p:txBody>
          <a:bodyPr wrap="square" rtlCol="0">
            <a:spAutoFit/>
          </a:bodyPr>
          <a:lstStyle/>
          <a:p>
            <a:r>
              <a:rPr lang="zh-CN" altLang="en-US" sz="3600" b="1" dirty="0">
                <a:solidFill>
                  <a:srgbClr val="FF0000"/>
                </a:solidFill>
              </a:rPr>
              <a:t>二者异同</a:t>
            </a:r>
          </a:p>
        </p:txBody>
      </p:sp>
      <p:graphicFrame>
        <p:nvGraphicFramePr>
          <p:cNvPr id="3" name="表格 2">
            <a:extLst>
              <a:ext uri="{FF2B5EF4-FFF2-40B4-BE49-F238E27FC236}">
                <a16:creationId xmlns:a16="http://schemas.microsoft.com/office/drawing/2014/main" id="{0E86FF3A-77F0-4BEF-9C62-0947FDB3C323}"/>
              </a:ext>
            </a:extLst>
          </p:cNvPr>
          <p:cNvGraphicFramePr>
            <a:graphicFrameLocks noGrp="1"/>
          </p:cNvGraphicFramePr>
          <p:nvPr>
            <p:extLst>
              <p:ext uri="{D42A27DB-BD31-4B8C-83A1-F6EECF244321}">
                <p14:modId xmlns:p14="http://schemas.microsoft.com/office/powerpoint/2010/main" val="197903375"/>
              </p:ext>
            </p:extLst>
          </p:nvPr>
        </p:nvGraphicFramePr>
        <p:xfrm>
          <a:off x="1825897" y="1448284"/>
          <a:ext cx="8540206" cy="3961432"/>
        </p:xfrm>
        <a:graphic>
          <a:graphicData uri="http://schemas.openxmlformats.org/drawingml/2006/table">
            <a:tbl>
              <a:tblPr firstRow="1" bandRow="1">
                <a:tableStyleId>{3C2FFA5D-87B4-456A-9821-1D502468CF0F}</a:tableStyleId>
              </a:tblPr>
              <a:tblGrid>
                <a:gridCol w="3017710">
                  <a:extLst>
                    <a:ext uri="{9D8B030D-6E8A-4147-A177-3AD203B41FA5}">
                      <a16:colId xmlns:a16="http://schemas.microsoft.com/office/drawing/2014/main" val="3408539879"/>
                    </a:ext>
                  </a:extLst>
                </a:gridCol>
                <a:gridCol w="2761248">
                  <a:extLst>
                    <a:ext uri="{9D8B030D-6E8A-4147-A177-3AD203B41FA5}">
                      <a16:colId xmlns:a16="http://schemas.microsoft.com/office/drawing/2014/main" val="4172130517"/>
                    </a:ext>
                  </a:extLst>
                </a:gridCol>
                <a:gridCol w="2761248">
                  <a:extLst>
                    <a:ext uri="{9D8B030D-6E8A-4147-A177-3AD203B41FA5}">
                      <a16:colId xmlns:a16="http://schemas.microsoft.com/office/drawing/2014/main" val="1905049104"/>
                    </a:ext>
                  </a:extLst>
                </a:gridCol>
              </a:tblGrid>
              <a:tr h="507482">
                <a:tc>
                  <a:txBody>
                    <a:bodyPr/>
                    <a:lstStyle/>
                    <a:p>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zh-CN" altLang="en-US" sz="2000" dirty="0"/>
                        <a:t>支付宝</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zh-CN" altLang="en-US" sz="2000" dirty="0"/>
                        <a:t>微信</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3281770206"/>
                  </a:ext>
                </a:extLst>
              </a:tr>
              <a:tr h="875926">
                <a:tc>
                  <a:txBody>
                    <a:bodyPr/>
                    <a:lstStyle/>
                    <a:p>
                      <a:pPr algn="ctr"/>
                      <a:r>
                        <a:rPr lang="zh-CN" altLang="zh-CN" sz="2000" kern="1200" dirty="0">
                          <a:effectLst/>
                        </a:rPr>
                        <a:t>数字签名的加密算法</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en-US" altLang="zh-CN" sz="2000" kern="1200" dirty="0">
                          <a:effectLst/>
                        </a:rPr>
                        <a:t>RSA2</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en-US" altLang="zh-CN" sz="2000" kern="1200" dirty="0">
                          <a:effectLst/>
                        </a:rPr>
                        <a:t>MD5</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96027087"/>
                  </a:ext>
                </a:extLst>
              </a:tr>
              <a:tr h="875926">
                <a:tc>
                  <a:txBody>
                    <a:bodyPr/>
                    <a:lstStyle/>
                    <a:p>
                      <a:pPr algn="ctr"/>
                      <a:r>
                        <a:rPr lang="zh-CN" altLang="en-US" sz="2000" dirty="0"/>
                        <a:t>服务器返回信息</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zh-CN" altLang="zh-CN" sz="2000" kern="1200" dirty="0">
                          <a:effectLst/>
                        </a:rPr>
                        <a:t>返回给我们调起支付宝支付的</a:t>
                      </a:r>
                      <a:r>
                        <a:rPr lang="en-US" altLang="zh-CN" sz="2000" kern="1200" dirty="0" err="1">
                          <a:effectLst/>
                        </a:rPr>
                        <a:t>orderString</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zh-CN" altLang="zh-CN" sz="2000" kern="1200" dirty="0">
                          <a:effectLst/>
                        </a:rPr>
                        <a:t>需要将</a:t>
                      </a:r>
                      <a:r>
                        <a:rPr lang="zh-CN" altLang="en-US" sz="2000" kern="1200" dirty="0">
                          <a:effectLst/>
                        </a:rPr>
                        <a:t>返回</a:t>
                      </a:r>
                      <a:r>
                        <a:rPr lang="zh-CN" altLang="zh-CN" sz="2000" kern="1200" dirty="0">
                          <a:effectLst/>
                        </a:rPr>
                        <a:t>信息拼一个请求体来调起微信支付</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1054092235"/>
                  </a:ext>
                </a:extLst>
              </a:tr>
              <a:tr h="500529">
                <a:tc>
                  <a:txBody>
                    <a:bodyPr/>
                    <a:lstStyle/>
                    <a:p>
                      <a:pPr algn="ctr"/>
                      <a:r>
                        <a:rPr lang="zh-CN" altLang="en-US" sz="2000" dirty="0"/>
                        <a:t>传输方式</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en-US" altLang="zh-CN" sz="2000" dirty="0"/>
                        <a:t>HTTPS</a:t>
                      </a:r>
                      <a:r>
                        <a:rPr lang="zh-CN" altLang="en-US" sz="2000" dirty="0"/>
                        <a:t>传输</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HTTPS</a:t>
                      </a:r>
                      <a:r>
                        <a:rPr lang="zh-CN" altLang="en-US" sz="2000" dirty="0"/>
                        <a:t>传输</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2738834209"/>
                  </a:ext>
                </a:extLst>
              </a:tr>
              <a:tr h="500529">
                <a:tc>
                  <a:txBody>
                    <a:bodyPr/>
                    <a:lstStyle/>
                    <a:p>
                      <a:pPr algn="ctr"/>
                      <a:r>
                        <a:rPr lang="zh-CN" altLang="en-US" sz="2000" dirty="0"/>
                        <a:t>提交方式</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algn="ctr"/>
                      <a:r>
                        <a:rPr lang="en-US" altLang="zh-CN" sz="2000" dirty="0"/>
                        <a:t>POST</a:t>
                      </a:r>
                      <a:r>
                        <a:rPr lang="zh-CN" altLang="en-US" sz="2000" dirty="0"/>
                        <a:t>请求</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POST</a:t>
                      </a:r>
                      <a:r>
                        <a:rPr lang="zh-CN" altLang="en-US" sz="2000" dirty="0"/>
                        <a:t>请求</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3584475525"/>
                  </a:ext>
                </a:extLst>
              </a:tr>
              <a:tr h="500529">
                <a:tc>
                  <a:txBody>
                    <a:bodyPr/>
                    <a:lstStyle/>
                    <a:p>
                      <a:pPr algn="ctr"/>
                      <a:r>
                        <a:rPr lang="zh-CN" altLang="en-US" sz="2000" dirty="0"/>
                        <a:t>签名要求</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r>
                        <a:rPr lang="zh-CN" altLang="en-US" sz="2000" dirty="0"/>
                        <a:t>接受和发送数据均需要校验签名</a:t>
                      </a:r>
                      <a:endParaRPr lang="zh-CN" altLang="en-US" sz="2000" dirty="0">
                        <a:latin typeface="Microsoft YaHei Light" panose="020B0502040204020203" pitchFamily="34" charset="-122"/>
                        <a:ea typeface="Microsoft YaHei Light" panose="020B0502040204020203"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接受和发送数据均需要校验签名</a:t>
                      </a:r>
                      <a:endParaRPr lang="zh-CN" altLang="en-US" sz="2000" dirty="0">
                        <a:latin typeface="Microsoft YaHei Light" panose="020B0502040204020203" pitchFamily="34" charset="-122"/>
                        <a:ea typeface="Microsoft YaHei Light" panose="020B0502040204020203" pitchFamily="34" charset="-122"/>
                      </a:endParaRPr>
                    </a:p>
                  </a:txBody>
                  <a:tcPr/>
                </a:tc>
                <a:extLst>
                  <a:ext uri="{0D108BD9-81ED-4DB2-BD59-A6C34878D82A}">
                    <a16:rowId xmlns:a16="http://schemas.microsoft.com/office/drawing/2014/main" val="1715902950"/>
                  </a:ext>
                </a:extLst>
              </a:tr>
            </a:tbl>
          </a:graphicData>
        </a:graphic>
      </p:graphicFrame>
    </p:spTree>
    <p:extLst>
      <p:ext uri="{BB962C8B-B14F-4D97-AF65-F5344CB8AC3E}">
        <p14:creationId xmlns:p14="http://schemas.microsoft.com/office/powerpoint/2010/main" val="223636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AF9047-3CE6-964B-8420-BA2D8B24D25C}"/>
              </a:ext>
            </a:extLst>
          </p:cNvPr>
          <p:cNvSpPr txBox="1"/>
          <p:nvPr/>
        </p:nvSpPr>
        <p:spPr>
          <a:xfrm>
            <a:off x="419547" y="311972"/>
            <a:ext cx="1559859" cy="369332"/>
          </a:xfrm>
          <a:prstGeom prst="rect">
            <a:avLst/>
          </a:prstGeom>
          <a:noFill/>
        </p:spPr>
        <p:txBody>
          <a:bodyPr wrap="square" rtlCol="0">
            <a:spAutoFit/>
          </a:bodyPr>
          <a:lstStyle/>
          <a:p>
            <a:r>
              <a:rPr kumimoji="1" lang="zh-CN" altLang="en-US" dirty="0"/>
              <a:t>登录流程</a:t>
            </a:r>
          </a:p>
        </p:txBody>
      </p:sp>
      <p:pic>
        <p:nvPicPr>
          <p:cNvPr id="6" name="图片 5">
            <a:extLst>
              <a:ext uri="{FF2B5EF4-FFF2-40B4-BE49-F238E27FC236}">
                <a16:creationId xmlns:a16="http://schemas.microsoft.com/office/drawing/2014/main" id="{346E345E-FD23-504D-AB7D-BC7776739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148" y="1124697"/>
            <a:ext cx="7620000" cy="4178300"/>
          </a:xfrm>
          <a:prstGeom prst="rect">
            <a:avLst/>
          </a:prstGeom>
        </p:spPr>
      </p:pic>
    </p:spTree>
    <p:extLst>
      <p:ext uri="{BB962C8B-B14F-4D97-AF65-F5344CB8AC3E}">
        <p14:creationId xmlns:p14="http://schemas.microsoft.com/office/powerpoint/2010/main" val="268704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15AE8B-1608-5949-AD62-18EB95AF1F13}"/>
              </a:ext>
            </a:extLst>
          </p:cNvPr>
          <p:cNvSpPr txBox="1"/>
          <p:nvPr/>
        </p:nvSpPr>
        <p:spPr>
          <a:xfrm>
            <a:off x="408791" y="279698"/>
            <a:ext cx="5804409" cy="461665"/>
          </a:xfrm>
          <a:prstGeom prst="rect">
            <a:avLst/>
          </a:prstGeom>
          <a:noFill/>
        </p:spPr>
        <p:txBody>
          <a:bodyPr wrap="none" rtlCol="0">
            <a:spAutoFit/>
          </a:bodyPr>
          <a:lstStyle/>
          <a:p>
            <a:r>
              <a:rPr kumimoji="1" lang="en-US" altLang="zh-CN" sz="2400" b="1" dirty="0"/>
              <a:t>HTTP/HTTPS</a:t>
            </a:r>
            <a:r>
              <a:rPr kumimoji="1" lang="zh-CN" altLang="en-US" sz="2400" b="1" dirty="0"/>
              <a:t>过程中数据安全及完整性校验</a:t>
            </a:r>
          </a:p>
        </p:txBody>
      </p:sp>
      <p:sp>
        <p:nvSpPr>
          <p:cNvPr id="5" name="文本框 4">
            <a:extLst>
              <a:ext uri="{FF2B5EF4-FFF2-40B4-BE49-F238E27FC236}">
                <a16:creationId xmlns:a16="http://schemas.microsoft.com/office/drawing/2014/main" id="{ADB2B667-07A2-D34F-93D2-4443EC0E4E17}"/>
              </a:ext>
            </a:extLst>
          </p:cNvPr>
          <p:cNvSpPr txBox="1"/>
          <p:nvPr/>
        </p:nvSpPr>
        <p:spPr>
          <a:xfrm>
            <a:off x="408791" y="1258645"/>
            <a:ext cx="1569660" cy="369332"/>
          </a:xfrm>
          <a:prstGeom prst="rect">
            <a:avLst/>
          </a:prstGeom>
          <a:noFill/>
        </p:spPr>
        <p:txBody>
          <a:bodyPr wrap="none" rtlCol="0">
            <a:spAutoFit/>
          </a:bodyPr>
          <a:lstStyle/>
          <a:p>
            <a:r>
              <a:rPr kumimoji="1" lang="zh-CN" altLang="en-US" dirty="0"/>
              <a:t>海康网络请求</a:t>
            </a:r>
          </a:p>
        </p:txBody>
      </p:sp>
      <p:pic>
        <p:nvPicPr>
          <p:cNvPr id="7" name="图片 6">
            <a:extLst>
              <a:ext uri="{FF2B5EF4-FFF2-40B4-BE49-F238E27FC236}">
                <a16:creationId xmlns:a16="http://schemas.microsoft.com/office/drawing/2014/main" id="{00233A50-7CB2-294C-9834-A74500097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04" y="1874445"/>
            <a:ext cx="8445500" cy="1689100"/>
          </a:xfrm>
          <a:prstGeom prst="rect">
            <a:avLst/>
          </a:prstGeom>
        </p:spPr>
      </p:pic>
      <p:sp>
        <p:nvSpPr>
          <p:cNvPr id="10" name="圆角矩形 9">
            <a:extLst>
              <a:ext uri="{FF2B5EF4-FFF2-40B4-BE49-F238E27FC236}">
                <a16:creationId xmlns:a16="http://schemas.microsoft.com/office/drawing/2014/main" id="{21492019-AA2E-3E44-B25D-E982B0B4F608}"/>
              </a:ext>
            </a:extLst>
          </p:cNvPr>
          <p:cNvSpPr/>
          <p:nvPr/>
        </p:nvSpPr>
        <p:spPr>
          <a:xfrm>
            <a:off x="1300719" y="4001847"/>
            <a:ext cx="1355463" cy="8821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签名字符串</a:t>
            </a:r>
            <a:endParaRPr kumimoji="1" lang="en-US" altLang="zh-CN" dirty="0"/>
          </a:p>
        </p:txBody>
      </p:sp>
      <p:sp>
        <p:nvSpPr>
          <p:cNvPr id="11" name="圆角矩形 10">
            <a:extLst>
              <a:ext uri="{FF2B5EF4-FFF2-40B4-BE49-F238E27FC236}">
                <a16:creationId xmlns:a16="http://schemas.microsoft.com/office/drawing/2014/main" id="{EC8BB27A-37C6-B240-9188-DB7B7631A708}"/>
              </a:ext>
            </a:extLst>
          </p:cNvPr>
          <p:cNvSpPr/>
          <p:nvPr/>
        </p:nvSpPr>
        <p:spPr>
          <a:xfrm>
            <a:off x="6095999" y="3973145"/>
            <a:ext cx="1355463" cy="88931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签名字符串</a:t>
            </a:r>
            <a:endParaRPr kumimoji="1" lang="en-US" altLang="zh-CN" dirty="0"/>
          </a:p>
        </p:txBody>
      </p:sp>
      <p:sp>
        <p:nvSpPr>
          <p:cNvPr id="12" name="一个圆顶角并剪去另一个顶角的矩形 11">
            <a:extLst>
              <a:ext uri="{FF2B5EF4-FFF2-40B4-BE49-F238E27FC236}">
                <a16:creationId xmlns:a16="http://schemas.microsoft.com/office/drawing/2014/main" id="{1B7A1CA4-B1E4-3D44-B6E7-C5CD5B95E0CB}"/>
              </a:ext>
            </a:extLst>
          </p:cNvPr>
          <p:cNvSpPr/>
          <p:nvPr/>
        </p:nvSpPr>
        <p:spPr>
          <a:xfrm>
            <a:off x="3633724" y="5421854"/>
            <a:ext cx="1282520" cy="1258645"/>
          </a:xfrm>
          <a:prstGeom prst="snip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Client Request</a:t>
            </a:r>
            <a:endParaRPr kumimoji="1" lang="zh-CN" altLang="en-US" dirty="0"/>
          </a:p>
        </p:txBody>
      </p:sp>
      <p:cxnSp>
        <p:nvCxnSpPr>
          <p:cNvPr id="14" name="肘形连接符 13">
            <a:extLst>
              <a:ext uri="{FF2B5EF4-FFF2-40B4-BE49-F238E27FC236}">
                <a16:creationId xmlns:a16="http://schemas.microsoft.com/office/drawing/2014/main" id="{28ECD180-1E41-5345-9CC3-5BDF95DD6B87}"/>
              </a:ext>
            </a:extLst>
          </p:cNvPr>
          <p:cNvCxnSpPr>
            <a:cxnSpLocks/>
            <a:stCxn id="10" idx="3"/>
            <a:endCxn id="11" idx="1"/>
          </p:cNvCxnSpPr>
          <p:nvPr/>
        </p:nvCxnSpPr>
        <p:spPr>
          <a:xfrm flipV="1">
            <a:off x="2656182" y="4417801"/>
            <a:ext cx="3439817" cy="25109"/>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文本框 19">
            <a:extLst>
              <a:ext uri="{FF2B5EF4-FFF2-40B4-BE49-F238E27FC236}">
                <a16:creationId xmlns:a16="http://schemas.microsoft.com/office/drawing/2014/main" id="{000D34F8-5ACC-9B43-B825-735729E3E711}"/>
              </a:ext>
            </a:extLst>
          </p:cNvPr>
          <p:cNvSpPr txBox="1"/>
          <p:nvPr/>
        </p:nvSpPr>
        <p:spPr>
          <a:xfrm>
            <a:off x="3188137" y="4073578"/>
            <a:ext cx="2375907" cy="369332"/>
          </a:xfrm>
          <a:prstGeom prst="rect">
            <a:avLst/>
          </a:prstGeom>
          <a:noFill/>
        </p:spPr>
        <p:txBody>
          <a:bodyPr wrap="none" rtlCol="0">
            <a:spAutoFit/>
          </a:bodyPr>
          <a:lstStyle/>
          <a:p>
            <a:r>
              <a:rPr kumimoji="1" lang="en-US" altLang="zh-CN" dirty="0"/>
              <a:t>HMAC-SHA256+Base64</a:t>
            </a:r>
            <a:endParaRPr kumimoji="1" lang="zh-CN" altLang="en-US" dirty="0"/>
          </a:p>
        </p:txBody>
      </p:sp>
      <p:cxnSp>
        <p:nvCxnSpPr>
          <p:cNvPr id="21" name="肘形连接符 20">
            <a:extLst>
              <a:ext uri="{FF2B5EF4-FFF2-40B4-BE49-F238E27FC236}">
                <a16:creationId xmlns:a16="http://schemas.microsoft.com/office/drawing/2014/main" id="{F1734397-F121-3D48-BDF6-6B085D788246}"/>
              </a:ext>
            </a:extLst>
          </p:cNvPr>
          <p:cNvCxnSpPr>
            <a:cxnSpLocks/>
            <a:stCxn id="11" idx="2"/>
            <a:endCxn id="12" idx="3"/>
          </p:cNvCxnSpPr>
          <p:nvPr/>
        </p:nvCxnSpPr>
        <p:spPr>
          <a:xfrm rot="5400000">
            <a:off x="5244659" y="3892782"/>
            <a:ext cx="559398" cy="2498747"/>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肘形连接符 21">
            <a:extLst>
              <a:ext uri="{FF2B5EF4-FFF2-40B4-BE49-F238E27FC236}">
                <a16:creationId xmlns:a16="http://schemas.microsoft.com/office/drawing/2014/main" id="{5D28BB21-246F-4244-833C-1BA8694F5E48}"/>
              </a:ext>
            </a:extLst>
          </p:cNvPr>
          <p:cNvCxnSpPr>
            <a:cxnSpLocks/>
            <a:stCxn id="12" idx="2"/>
            <a:endCxn id="10" idx="2"/>
          </p:cNvCxnSpPr>
          <p:nvPr/>
        </p:nvCxnSpPr>
        <p:spPr>
          <a:xfrm rot="10800000">
            <a:off x="1978452" y="4883973"/>
            <a:ext cx="1655273" cy="1167204"/>
          </a:xfrm>
          <a:prstGeom prst="bentConnector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750D3C6A-96FE-A044-B511-195994132524}"/>
              </a:ext>
            </a:extLst>
          </p:cNvPr>
          <p:cNvSpPr txBox="1"/>
          <p:nvPr/>
        </p:nvSpPr>
        <p:spPr>
          <a:xfrm>
            <a:off x="2019823" y="5720307"/>
            <a:ext cx="1362104" cy="369332"/>
          </a:xfrm>
          <a:prstGeom prst="rect">
            <a:avLst/>
          </a:prstGeom>
          <a:noFill/>
        </p:spPr>
        <p:txBody>
          <a:bodyPr wrap="none" rtlCol="0">
            <a:spAutoFit/>
          </a:bodyPr>
          <a:lstStyle/>
          <a:p>
            <a:r>
              <a:rPr kumimoji="1" lang="zh-CN" altLang="en-US" dirty="0"/>
              <a:t>来自</a:t>
            </a:r>
            <a:r>
              <a:rPr kumimoji="1" lang="en-US" altLang="zh-CN" dirty="0"/>
              <a:t>request</a:t>
            </a:r>
            <a:endParaRPr kumimoji="1" lang="zh-CN" altLang="en-US" dirty="0"/>
          </a:p>
        </p:txBody>
      </p:sp>
      <p:sp>
        <p:nvSpPr>
          <p:cNvPr id="34" name="文本框 33">
            <a:extLst>
              <a:ext uri="{FF2B5EF4-FFF2-40B4-BE49-F238E27FC236}">
                <a16:creationId xmlns:a16="http://schemas.microsoft.com/office/drawing/2014/main" id="{4EB76712-9633-B842-9048-E9CA9549B3D5}"/>
              </a:ext>
            </a:extLst>
          </p:cNvPr>
          <p:cNvSpPr txBox="1"/>
          <p:nvPr/>
        </p:nvSpPr>
        <p:spPr>
          <a:xfrm>
            <a:off x="4443886" y="4787133"/>
            <a:ext cx="2021707" cy="369332"/>
          </a:xfrm>
          <a:prstGeom prst="rect">
            <a:avLst/>
          </a:prstGeom>
          <a:noFill/>
        </p:spPr>
        <p:txBody>
          <a:bodyPr wrap="none" rtlCol="0">
            <a:spAutoFit/>
          </a:bodyPr>
          <a:lstStyle/>
          <a:p>
            <a:r>
              <a:rPr kumimoji="1" lang="zh-CN" altLang="en-US" dirty="0"/>
              <a:t>作为</a:t>
            </a:r>
            <a:r>
              <a:rPr kumimoji="1" lang="en-US" altLang="zh-CN" dirty="0"/>
              <a:t>Header</a:t>
            </a:r>
            <a:r>
              <a:rPr kumimoji="1" lang="zh-CN" altLang="en-US" dirty="0"/>
              <a:t>的</a:t>
            </a:r>
            <a:r>
              <a:rPr kumimoji="1" lang="en-US" altLang="zh-CN" dirty="0"/>
              <a:t>MD5</a:t>
            </a:r>
            <a:endParaRPr kumimoji="1" lang="zh-CN" altLang="en-US" dirty="0"/>
          </a:p>
        </p:txBody>
      </p:sp>
      <p:sp>
        <p:nvSpPr>
          <p:cNvPr id="38" name="右箭头 37">
            <a:extLst>
              <a:ext uri="{FF2B5EF4-FFF2-40B4-BE49-F238E27FC236}">
                <a16:creationId xmlns:a16="http://schemas.microsoft.com/office/drawing/2014/main" id="{3EED6D2D-475E-324B-833D-A044F3C8DF28}"/>
              </a:ext>
            </a:extLst>
          </p:cNvPr>
          <p:cNvSpPr/>
          <p:nvPr/>
        </p:nvSpPr>
        <p:spPr>
          <a:xfrm>
            <a:off x="4911435" y="5666591"/>
            <a:ext cx="3646842" cy="769171"/>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一个圆顶角并剪去另一个顶角的矩形 38">
            <a:extLst>
              <a:ext uri="{FF2B5EF4-FFF2-40B4-BE49-F238E27FC236}">
                <a16:creationId xmlns:a16="http://schemas.microsoft.com/office/drawing/2014/main" id="{5FDD8959-F9BF-9C4C-B03E-6D0226656D8B}"/>
              </a:ext>
            </a:extLst>
          </p:cNvPr>
          <p:cNvSpPr/>
          <p:nvPr/>
        </p:nvSpPr>
        <p:spPr>
          <a:xfrm>
            <a:off x="8553467" y="5401149"/>
            <a:ext cx="1282520" cy="1258645"/>
          </a:xfrm>
          <a:prstGeom prst="snip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Server</a:t>
            </a:r>
            <a:endParaRPr kumimoji="1" lang="zh-CN" altLang="en-US" dirty="0"/>
          </a:p>
        </p:txBody>
      </p:sp>
    </p:spTree>
    <p:extLst>
      <p:ext uri="{BB962C8B-B14F-4D97-AF65-F5344CB8AC3E}">
        <p14:creationId xmlns:p14="http://schemas.microsoft.com/office/powerpoint/2010/main" val="3727926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F659F0B-E0FF-8743-9BEB-D2F977D47A21}"/>
              </a:ext>
            </a:extLst>
          </p:cNvPr>
          <p:cNvPicPr>
            <a:picLocks noChangeAspect="1"/>
          </p:cNvPicPr>
          <p:nvPr/>
        </p:nvPicPr>
        <p:blipFill rotWithShape="1">
          <a:blip r:embed="rId3">
            <a:extLst>
              <a:ext uri="{28A0092B-C50C-407E-A947-70E740481C1C}">
                <a14:useLocalDpi xmlns:a14="http://schemas.microsoft.com/office/drawing/2010/main" val="0"/>
              </a:ext>
            </a:extLst>
          </a:blip>
          <a:srcRect l="3371" r="14232"/>
          <a:stretch/>
        </p:blipFill>
        <p:spPr>
          <a:xfrm>
            <a:off x="7934777" y="3864450"/>
            <a:ext cx="4212401" cy="2402899"/>
          </a:xfrm>
          <a:prstGeom prst="rect">
            <a:avLst/>
          </a:prstGeom>
        </p:spPr>
      </p:pic>
      <p:sp>
        <p:nvSpPr>
          <p:cNvPr id="11" name="云形标注 10">
            <a:extLst>
              <a:ext uri="{FF2B5EF4-FFF2-40B4-BE49-F238E27FC236}">
                <a16:creationId xmlns:a16="http://schemas.microsoft.com/office/drawing/2014/main" id="{912F9DC1-D512-4647-AD18-89DFDC57FC24}"/>
              </a:ext>
            </a:extLst>
          </p:cNvPr>
          <p:cNvSpPr/>
          <p:nvPr/>
        </p:nvSpPr>
        <p:spPr>
          <a:xfrm>
            <a:off x="6691255" y="2806401"/>
            <a:ext cx="2441985" cy="1262962"/>
          </a:xfrm>
          <a:prstGeom prst="cloudCallout">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聊天内容</a:t>
            </a:r>
            <a:r>
              <a:rPr kumimoji="1" lang="en-US" altLang="zh-CN" dirty="0" err="1"/>
              <a:t>imei</a:t>
            </a:r>
            <a:r>
              <a:rPr kumimoji="1" lang="zh-CN" altLang="en-US" dirty="0"/>
              <a:t>循环异或加密</a:t>
            </a:r>
          </a:p>
        </p:txBody>
      </p:sp>
      <p:sp>
        <p:nvSpPr>
          <p:cNvPr id="2" name="文本框 1">
            <a:extLst>
              <a:ext uri="{FF2B5EF4-FFF2-40B4-BE49-F238E27FC236}">
                <a16:creationId xmlns:a16="http://schemas.microsoft.com/office/drawing/2014/main" id="{2EE70B36-6A45-A24D-9002-3D3209E63539}"/>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3" name="文本框 2">
            <a:extLst>
              <a:ext uri="{FF2B5EF4-FFF2-40B4-BE49-F238E27FC236}">
                <a16:creationId xmlns:a16="http://schemas.microsoft.com/office/drawing/2014/main" id="{FA835EBD-2359-CF40-AE01-799F4FDC4D65}"/>
              </a:ext>
            </a:extLst>
          </p:cNvPr>
          <p:cNvSpPr txBox="1"/>
          <p:nvPr/>
        </p:nvSpPr>
        <p:spPr>
          <a:xfrm>
            <a:off x="575503" y="1043492"/>
            <a:ext cx="2492990" cy="369332"/>
          </a:xfrm>
          <a:prstGeom prst="rect">
            <a:avLst/>
          </a:prstGeom>
          <a:noFill/>
        </p:spPr>
        <p:txBody>
          <a:bodyPr wrap="none" rtlCol="0">
            <a:spAutoFit/>
          </a:bodyPr>
          <a:lstStyle/>
          <a:p>
            <a:r>
              <a:rPr kumimoji="1" lang="zh-CN" altLang="en-US" dirty="0"/>
              <a:t>本地数据库加密方案：</a:t>
            </a:r>
          </a:p>
        </p:txBody>
      </p:sp>
      <p:sp>
        <p:nvSpPr>
          <p:cNvPr id="4" name="文本框 3">
            <a:extLst>
              <a:ext uri="{FF2B5EF4-FFF2-40B4-BE49-F238E27FC236}">
                <a16:creationId xmlns:a16="http://schemas.microsoft.com/office/drawing/2014/main" id="{C8CE407D-9C21-C740-AF02-81421C7A4DA3}"/>
              </a:ext>
            </a:extLst>
          </p:cNvPr>
          <p:cNvSpPr txBox="1"/>
          <p:nvPr/>
        </p:nvSpPr>
        <p:spPr>
          <a:xfrm>
            <a:off x="1043013" y="1714953"/>
            <a:ext cx="7767499" cy="1477328"/>
          </a:xfrm>
          <a:prstGeom prst="rect">
            <a:avLst/>
          </a:prstGeom>
          <a:noFill/>
        </p:spPr>
        <p:txBody>
          <a:bodyPr wrap="square" rtlCol="0">
            <a:spAutoFit/>
          </a:bodyPr>
          <a:lstStyle/>
          <a:p>
            <a:pPr marL="342900" indent="-342900">
              <a:buFont typeface="+mj-lt"/>
              <a:buAutoNum type="arabicPeriod"/>
            </a:pPr>
            <a:r>
              <a:rPr kumimoji="1" lang="zh-CN" altLang="en-US" dirty="0"/>
              <a:t>数据库文件混淆</a:t>
            </a:r>
            <a:r>
              <a:rPr kumimoji="1" lang="en-US" altLang="zh-CN" dirty="0"/>
              <a:t>(</a:t>
            </a:r>
            <a:r>
              <a:rPr kumimoji="1" lang="en-US" altLang="zh-CN" dirty="0" err="1"/>
              <a:t>uin+imei</a:t>
            </a:r>
            <a:r>
              <a:rPr kumimoji="1" lang="en-US" altLang="zh-CN" dirty="0"/>
              <a:t> =&gt; MD5</a:t>
            </a:r>
            <a:r>
              <a:rPr kumimoji="1" lang="zh-CN" altLang="en-US" dirty="0"/>
              <a:t>作为文件名</a:t>
            </a:r>
            <a:r>
              <a:rPr kumimoji="1" lang="en-US" altLang="zh-CN" dirty="0"/>
              <a:t>)</a:t>
            </a:r>
            <a:r>
              <a:rPr kumimoji="1" lang="zh-CN" altLang="en-US" dirty="0"/>
              <a:t>；</a:t>
            </a:r>
            <a:endParaRPr kumimoji="1" lang="en-US" altLang="zh-CN" dirty="0"/>
          </a:p>
          <a:p>
            <a:pPr marL="342900" indent="-342900">
              <a:buFont typeface="+mj-lt"/>
              <a:buAutoNum type="arabicPeriod"/>
            </a:pPr>
            <a:r>
              <a:rPr kumimoji="1" lang="zh-CN" altLang="en-US" dirty="0"/>
              <a:t>数据库本身加密：微信：</a:t>
            </a:r>
            <a:r>
              <a:rPr lang="en" altLang="zh-CN" dirty="0" err="1"/>
              <a:t>imei</a:t>
            </a:r>
            <a:r>
              <a:rPr lang="en" altLang="zh-CN" dirty="0"/>
              <a:t> + </a:t>
            </a:r>
            <a:r>
              <a:rPr lang="en" altLang="zh-CN" dirty="0" err="1"/>
              <a:t>uin</a:t>
            </a:r>
            <a:r>
              <a:rPr lang="zh-CN" altLang="en-US" dirty="0"/>
              <a:t>账号唯一标示 </a:t>
            </a:r>
            <a:r>
              <a:rPr lang="en-US" altLang="zh-CN" dirty="0"/>
              <a:t>=&gt; </a:t>
            </a:r>
            <a:r>
              <a:rPr lang="en" altLang="zh-CN" dirty="0"/>
              <a:t>MD5 </a:t>
            </a:r>
            <a:r>
              <a:rPr lang="zh-CN" altLang="en-US" dirty="0"/>
              <a:t>取前</a:t>
            </a:r>
            <a:r>
              <a:rPr lang="en-US" altLang="zh-CN" dirty="0"/>
              <a:t>7</a:t>
            </a:r>
            <a:r>
              <a:rPr lang="zh-CN" altLang="en-US" dirty="0"/>
              <a:t>位；</a:t>
            </a:r>
            <a:endParaRPr lang="en-US" altLang="zh-CN" dirty="0"/>
          </a:p>
          <a:p>
            <a:pPr marL="342900" indent="-342900">
              <a:buFont typeface="+mj-lt"/>
              <a:buAutoNum type="arabicPeriod"/>
            </a:pPr>
            <a:r>
              <a:rPr kumimoji="1" lang="zh-CN" altLang="en-US" dirty="0"/>
              <a:t>数据库内容加密：</a:t>
            </a:r>
            <a:r>
              <a:rPr kumimoji="1" lang="en-US" altLang="zh-CN" dirty="0"/>
              <a:t>QQ:</a:t>
            </a:r>
            <a:r>
              <a:rPr lang="zh-CN" altLang="en-US" dirty="0"/>
              <a:t>每个会话都是根据</a:t>
            </a:r>
            <a:r>
              <a:rPr lang="en" altLang="zh-CN" dirty="0" err="1"/>
              <a:t>sessionID</a:t>
            </a:r>
            <a:r>
              <a:rPr lang="zh-CN" altLang="en-US" dirty="0"/>
              <a:t>取</a:t>
            </a:r>
            <a:r>
              <a:rPr lang="en" altLang="zh-CN" dirty="0"/>
              <a:t>MD5</a:t>
            </a:r>
            <a:r>
              <a:rPr lang="zh-CN" altLang="en" dirty="0"/>
              <a:t>，</a:t>
            </a:r>
            <a:r>
              <a:rPr lang="zh-CN" altLang="en-US" dirty="0"/>
              <a:t>然后创建聊天会话的表，根据手机</a:t>
            </a:r>
            <a:r>
              <a:rPr lang="en" altLang="zh-CN" dirty="0"/>
              <a:t>IMEI</a:t>
            </a:r>
            <a:r>
              <a:rPr lang="zh-CN" altLang="en-US" dirty="0"/>
              <a:t>循环逐位异或来加密聊天的内容（每个会话都是一张表）</a:t>
            </a:r>
            <a:endParaRPr kumimoji="1" lang="zh-CN" altLang="en-US" dirty="0"/>
          </a:p>
        </p:txBody>
      </p:sp>
      <p:sp>
        <p:nvSpPr>
          <p:cNvPr id="5" name="磁盘 4">
            <a:extLst>
              <a:ext uri="{FF2B5EF4-FFF2-40B4-BE49-F238E27FC236}">
                <a16:creationId xmlns:a16="http://schemas.microsoft.com/office/drawing/2014/main" id="{C825330F-5C6F-294B-9F6E-1E149613DD9E}"/>
              </a:ext>
            </a:extLst>
          </p:cNvPr>
          <p:cNvSpPr/>
          <p:nvPr/>
        </p:nvSpPr>
        <p:spPr>
          <a:xfrm>
            <a:off x="1113415" y="4826364"/>
            <a:ext cx="2108499" cy="1247887"/>
          </a:xfrm>
          <a:prstGeom prst="flowChartMagneticDisk">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数据库不加密</a:t>
            </a:r>
          </a:p>
        </p:txBody>
      </p:sp>
      <p:sp>
        <p:nvSpPr>
          <p:cNvPr id="6" name="下箭头 5">
            <a:extLst>
              <a:ext uri="{FF2B5EF4-FFF2-40B4-BE49-F238E27FC236}">
                <a16:creationId xmlns:a16="http://schemas.microsoft.com/office/drawing/2014/main" id="{50ECBA6E-6E25-6545-9839-2EDC045D9D16}"/>
              </a:ext>
            </a:extLst>
          </p:cNvPr>
          <p:cNvSpPr/>
          <p:nvPr/>
        </p:nvSpPr>
        <p:spPr>
          <a:xfrm>
            <a:off x="1936376" y="4130936"/>
            <a:ext cx="656217" cy="602429"/>
          </a:xfrm>
          <a:prstGeom prst="downArrow">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A0B4EFC2-6873-9142-A6A7-05E855528DC5}"/>
              </a:ext>
            </a:extLst>
          </p:cNvPr>
          <p:cNvSpPr/>
          <p:nvPr/>
        </p:nvSpPr>
        <p:spPr>
          <a:xfrm>
            <a:off x="903642" y="3437882"/>
            <a:ext cx="2528047" cy="611311"/>
          </a:xfrm>
          <a:prstGeom prst="rect">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err="1"/>
              <a:t>imei</a:t>
            </a:r>
            <a:r>
              <a:rPr lang="en" altLang="zh-CN" dirty="0"/>
              <a:t> + </a:t>
            </a:r>
            <a:r>
              <a:rPr lang="en" altLang="zh-CN" dirty="0" err="1"/>
              <a:t>uin</a:t>
            </a:r>
            <a:r>
              <a:rPr lang="zh-CN" altLang="en-US" dirty="0"/>
              <a:t> </a:t>
            </a:r>
            <a:r>
              <a:rPr lang="en-US" altLang="zh-CN" dirty="0"/>
              <a:t>=&gt; </a:t>
            </a:r>
            <a:r>
              <a:rPr lang="en" altLang="zh-CN" dirty="0"/>
              <a:t>MD5 </a:t>
            </a:r>
            <a:r>
              <a:rPr lang="zh-CN" altLang="en-US" dirty="0"/>
              <a:t>取</a:t>
            </a:r>
            <a:r>
              <a:rPr lang="en-US" altLang="zh-CN" dirty="0"/>
              <a:t>7</a:t>
            </a:r>
            <a:r>
              <a:rPr lang="zh-CN" altLang="en-US" dirty="0"/>
              <a:t>位</a:t>
            </a:r>
            <a:endParaRPr kumimoji="1" lang="zh-CN" altLang="en-US" dirty="0"/>
          </a:p>
        </p:txBody>
      </p:sp>
      <p:sp>
        <p:nvSpPr>
          <p:cNvPr id="9" name="卡片 8">
            <a:extLst>
              <a:ext uri="{FF2B5EF4-FFF2-40B4-BE49-F238E27FC236}">
                <a16:creationId xmlns:a16="http://schemas.microsoft.com/office/drawing/2014/main" id="{5B0B2B9E-79B8-0A45-9274-65FC8DD03072}"/>
              </a:ext>
            </a:extLst>
          </p:cNvPr>
          <p:cNvSpPr/>
          <p:nvPr/>
        </p:nvSpPr>
        <p:spPr>
          <a:xfrm>
            <a:off x="4170382" y="3385379"/>
            <a:ext cx="3385069" cy="2881970"/>
          </a:xfrm>
          <a:prstGeom prst="flowChartPunchedCard">
            <a:avLst/>
          </a:prstGeom>
          <a:gradFill flip="none" rotWithShape="1">
            <a:gsLst>
              <a:gs pos="0">
                <a:srgbClr val="E72427"/>
              </a:gs>
              <a:gs pos="70000">
                <a:srgbClr val="E72427"/>
              </a:gs>
              <a:gs pos="100000">
                <a:srgbClr val="E72427">
                  <a:alpha val="3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SessionID001 =&gt; MD5 =&gt; table001</a:t>
            </a:r>
          </a:p>
          <a:p>
            <a:pPr algn="ctr"/>
            <a:r>
              <a:rPr kumimoji="1" lang="en-US" altLang="zh-CN" dirty="0"/>
              <a:t>SessionID001 =&gt; MD5 =&gt; table001</a:t>
            </a:r>
            <a:endParaRPr kumimoji="1" lang="zh-CN" altLang="en-US" dirty="0"/>
          </a:p>
          <a:p>
            <a:pPr algn="ctr"/>
            <a:r>
              <a:rPr kumimoji="1" lang="en-US" altLang="zh-CN" dirty="0"/>
              <a:t>……</a:t>
            </a:r>
          </a:p>
          <a:p>
            <a:pPr algn="ctr"/>
            <a:r>
              <a:rPr kumimoji="1" lang="en-US" altLang="zh-CN" dirty="0" err="1"/>
              <a:t>SessionID</a:t>
            </a:r>
            <a:r>
              <a:rPr kumimoji="1" lang="en-US" altLang="zh-CN" dirty="0"/>
              <a:t>-N =&gt; MD5 =&gt; table-N</a:t>
            </a:r>
            <a:endParaRPr kumimoji="1" lang="zh-CN" altLang="en-US" dirty="0"/>
          </a:p>
          <a:p>
            <a:pPr algn="ctr"/>
            <a:endParaRPr kumimoji="1" lang="zh-CN" altLang="en-US" dirty="0"/>
          </a:p>
        </p:txBody>
      </p:sp>
      <p:sp>
        <p:nvSpPr>
          <p:cNvPr id="14" name="文本框 13">
            <a:extLst>
              <a:ext uri="{FF2B5EF4-FFF2-40B4-BE49-F238E27FC236}">
                <a16:creationId xmlns:a16="http://schemas.microsoft.com/office/drawing/2014/main" id="{67A726BC-4946-7242-9A57-1EE09AC028BC}"/>
              </a:ext>
            </a:extLst>
          </p:cNvPr>
          <p:cNvSpPr txBox="1"/>
          <p:nvPr/>
        </p:nvSpPr>
        <p:spPr>
          <a:xfrm>
            <a:off x="824316" y="4378361"/>
            <a:ext cx="646331" cy="369332"/>
          </a:xfrm>
          <a:prstGeom prst="rect">
            <a:avLst/>
          </a:prstGeom>
          <a:noFill/>
        </p:spPr>
        <p:txBody>
          <a:bodyPr wrap="none" rtlCol="0">
            <a:spAutoFit/>
          </a:bodyPr>
          <a:lstStyle/>
          <a:p>
            <a:r>
              <a:rPr kumimoji="1" lang="zh-CN" altLang="en-US" dirty="0"/>
              <a:t>微信</a:t>
            </a:r>
          </a:p>
        </p:txBody>
      </p:sp>
      <p:sp>
        <p:nvSpPr>
          <p:cNvPr id="15" name="文本框 14">
            <a:extLst>
              <a:ext uri="{FF2B5EF4-FFF2-40B4-BE49-F238E27FC236}">
                <a16:creationId xmlns:a16="http://schemas.microsoft.com/office/drawing/2014/main" id="{95B2BB5B-557F-8843-A33E-91EA50BD8F74}"/>
              </a:ext>
            </a:extLst>
          </p:cNvPr>
          <p:cNvSpPr txBox="1"/>
          <p:nvPr/>
        </p:nvSpPr>
        <p:spPr>
          <a:xfrm>
            <a:off x="5249732" y="6305481"/>
            <a:ext cx="495649" cy="646331"/>
          </a:xfrm>
          <a:prstGeom prst="rect">
            <a:avLst/>
          </a:prstGeom>
          <a:noFill/>
        </p:spPr>
        <p:txBody>
          <a:bodyPr wrap="none" rtlCol="0">
            <a:spAutoFit/>
          </a:bodyPr>
          <a:lstStyle/>
          <a:p>
            <a:r>
              <a:rPr kumimoji="1" lang="en-US" altLang="zh-CN" dirty="0"/>
              <a:t>QQ</a:t>
            </a:r>
          </a:p>
          <a:p>
            <a:endParaRPr kumimoji="1" lang="zh-CN" altLang="en-US" dirty="0"/>
          </a:p>
        </p:txBody>
      </p:sp>
    </p:spTree>
    <p:extLst>
      <p:ext uri="{BB962C8B-B14F-4D97-AF65-F5344CB8AC3E}">
        <p14:creationId xmlns:p14="http://schemas.microsoft.com/office/powerpoint/2010/main" val="290955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E182094-C260-41DB-9308-1BA58CEDE2C2}"/>
              </a:ext>
            </a:extLst>
          </p:cNvPr>
          <p:cNvSpPr>
            <a:spLocks noGrp="1"/>
          </p:cNvSpPr>
          <p:nvPr>
            <p:ph type="sldNum" sz="quarter" idx="12"/>
          </p:nvPr>
        </p:nvSpPr>
        <p:spPr/>
        <p:txBody>
          <a:bodyPr/>
          <a:lstStyle/>
          <a:p>
            <a:fld id="{32C7CECE-DE29-40DD-9057-B4251DD9339B}" type="slidenum">
              <a:rPr lang="zh-CN" altLang="en-US" smtClean="0"/>
              <a:pPr/>
              <a:t>2</a:t>
            </a:fld>
            <a:endParaRPr lang="zh-CN" altLang="en-US"/>
          </a:p>
        </p:txBody>
      </p:sp>
      <p:pic>
        <p:nvPicPr>
          <p:cNvPr id="16" name="图片 15">
            <a:extLst>
              <a:ext uri="{FF2B5EF4-FFF2-40B4-BE49-F238E27FC236}">
                <a16:creationId xmlns:a16="http://schemas.microsoft.com/office/drawing/2014/main" id="{845CC319-9003-4B32-AB1E-6F8E728D8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681" y="0"/>
            <a:ext cx="8608519" cy="6858000"/>
          </a:xfrm>
          <a:prstGeom prst="rect">
            <a:avLst/>
          </a:prstGeom>
        </p:spPr>
      </p:pic>
      <p:sp>
        <p:nvSpPr>
          <p:cNvPr id="12" name="文本框 11">
            <a:extLst>
              <a:ext uri="{FF2B5EF4-FFF2-40B4-BE49-F238E27FC236}">
                <a16:creationId xmlns:a16="http://schemas.microsoft.com/office/drawing/2014/main" id="{47757210-5923-42FA-A7BC-9ACC25DDEE07}"/>
              </a:ext>
            </a:extLst>
          </p:cNvPr>
          <p:cNvSpPr txBox="1"/>
          <p:nvPr/>
        </p:nvSpPr>
        <p:spPr>
          <a:xfrm>
            <a:off x="763092" y="402772"/>
            <a:ext cx="957943" cy="523220"/>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背景</a:t>
            </a:r>
          </a:p>
        </p:txBody>
      </p:sp>
    </p:spTree>
    <p:extLst>
      <p:ext uri="{BB962C8B-B14F-4D97-AF65-F5344CB8AC3E}">
        <p14:creationId xmlns:p14="http://schemas.microsoft.com/office/powerpoint/2010/main" val="89308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E70B36-6A45-A24D-9002-3D3209E63539}"/>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5" name="文本框 4">
            <a:extLst>
              <a:ext uri="{FF2B5EF4-FFF2-40B4-BE49-F238E27FC236}">
                <a16:creationId xmlns:a16="http://schemas.microsoft.com/office/drawing/2014/main" id="{1EE88EE7-5E09-E142-B51D-F2C8354D8BCD}"/>
              </a:ext>
            </a:extLst>
          </p:cNvPr>
          <p:cNvSpPr txBox="1"/>
          <p:nvPr/>
        </p:nvSpPr>
        <p:spPr>
          <a:xfrm>
            <a:off x="408791" y="1021976"/>
            <a:ext cx="2659702" cy="923330"/>
          </a:xfrm>
          <a:prstGeom prst="rect">
            <a:avLst/>
          </a:prstGeom>
          <a:noFill/>
        </p:spPr>
        <p:txBody>
          <a:bodyPr wrap="square" rtlCol="0">
            <a:spAutoFit/>
          </a:bodyPr>
          <a:lstStyle/>
          <a:p>
            <a:r>
              <a:rPr kumimoji="1" lang="zh-CN" altLang="en-US" dirty="0"/>
              <a:t>无论是对数据库加密还是内容加密，都会存在</a:t>
            </a:r>
            <a:r>
              <a:rPr kumimoji="1" lang="en-US" altLang="zh-CN" dirty="0"/>
              <a:t>Key</a:t>
            </a:r>
            <a:r>
              <a:rPr kumimoji="1" lang="zh-CN" altLang="en-US" dirty="0"/>
              <a:t>保存的问题</a:t>
            </a:r>
            <a:endParaRPr kumimoji="1" lang="en-US" altLang="zh-CN" dirty="0"/>
          </a:p>
        </p:txBody>
      </p:sp>
      <p:sp>
        <p:nvSpPr>
          <p:cNvPr id="6" name="文本框 5">
            <a:extLst>
              <a:ext uri="{FF2B5EF4-FFF2-40B4-BE49-F238E27FC236}">
                <a16:creationId xmlns:a16="http://schemas.microsoft.com/office/drawing/2014/main" id="{F7C18598-2F86-5D46-8E39-80DB46ACFFBA}"/>
              </a:ext>
            </a:extLst>
          </p:cNvPr>
          <p:cNvSpPr txBox="1"/>
          <p:nvPr/>
        </p:nvSpPr>
        <p:spPr>
          <a:xfrm>
            <a:off x="408791" y="2130014"/>
            <a:ext cx="4195483" cy="1477328"/>
          </a:xfrm>
          <a:prstGeom prst="rect">
            <a:avLst/>
          </a:prstGeom>
          <a:noFill/>
        </p:spPr>
        <p:txBody>
          <a:bodyPr wrap="square" rtlCol="0">
            <a:spAutoFit/>
          </a:bodyPr>
          <a:lstStyle/>
          <a:p>
            <a:r>
              <a:rPr kumimoji="1" lang="zh-CN" altLang="en-US" dirty="0"/>
              <a:t>两种方案：</a:t>
            </a:r>
            <a:br>
              <a:rPr kumimoji="1" lang="en-US" altLang="zh-CN" dirty="0"/>
            </a:br>
            <a:r>
              <a:rPr kumimoji="1" lang="en-US" altLang="zh-CN" dirty="0"/>
              <a:t>1</a:t>
            </a:r>
            <a:r>
              <a:rPr kumimoji="1" lang="zh-CN" altLang="en-US" dirty="0"/>
              <a:t>、动态约定密码</a:t>
            </a:r>
            <a:r>
              <a:rPr kumimoji="1" lang="en-US" altLang="zh-CN" dirty="0"/>
              <a:t>/</a:t>
            </a:r>
            <a:r>
              <a:rPr kumimoji="1" lang="zh-CN" altLang="en-US" dirty="0"/>
              <a:t>密匙统一加密</a:t>
            </a:r>
            <a:r>
              <a:rPr kumimoji="1" lang="en-US" altLang="zh-CN" dirty="0"/>
              <a:t>(</a:t>
            </a:r>
            <a:r>
              <a:rPr kumimoji="1" lang="en-US" altLang="zh-CN" dirty="0" err="1"/>
              <a:t>qq</a:t>
            </a:r>
            <a:r>
              <a:rPr kumimoji="1" lang="en-US" altLang="zh-CN" dirty="0"/>
              <a:t>/</a:t>
            </a:r>
            <a:r>
              <a:rPr kumimoji="1" lang="en-US" altLang="zh-CN" dirty="0" err="1"/>
              <a:t>weixin</a:t>
            </a:r>
            <a:r>
              <a:rPr kumimoji="1" lang="en-US" altLang="zh-CN" dirty="0"/>
              <a:t>)</a:t>
            </a:r>
          </a:p>
          <a:p>
            <a:r>
              <a:rPr kumimoji="1" lang="en-US" altLang="zh-CN" dirty="0"/>
              <a:t>2</a:t>
            </a:r>
            <a:r>
              <a:rPr kumimoji="1" lang="zh-CN" altLang="en-US" dirty="0"/>
              <a:t>、对每一项都动态生成密匙，然后统一由</a:t>
            </a:r>
            <a:r>
              <a:rPr kumimoji="1" lang="en-US" altLang="zh-CN" dirty="0"/>
              <a:t>KMS(Key Management System)</a:t>
            </a:r>
            <a:r>
              <a:rPr kumimoji="1" lang="zh-CN" altLang="en-US" dirty="0"/>
              <a:t>管理</a:t>
            </a:r>
          </a:p>
        </p:txBody>
      </p:sp>
      <p:pic>
        <p:nvPicPr>
          <p:cNvPr id="4" name="图片 3">
            <a:extLst>
              <a:ext uri="{FF2B5EF4-FFF2-40B4-BE49-F238E27FC236}">
                <a16:creationId xmlns:a16="http://schemas.microsoft.com/office/drawing/2014/main" id="{2206258B-DD16-0948-BD4D-93254426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979" y="510530"/>
            <a:ext cx="8317230" cy="6063238"/>
          </a:xfrm>
          <a:prstGeom prst="rect">
            <a:avLst/>
          </a:prstGeom>
        </p:spPr>
      </p:pic>
    </p:spTree>
    <p:extLst>
      <p:ext uri="{BB962C8B-B14F-4D97-AF65-F5344CB8AC3E}">
        <p14:creationId xmlns:p14="http://schemas.microsoft.com/office/powerpoint/2010/main" val="341758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pic>
        <p:nvPicPr>
          <p:cNvPr id="7" name="图片 6">
            <a:extLst>
              <a:ext uri="{FF2B5EF4-FFF2-40B4-BE49-F238E27FC236}">
                <a16:creationId xmlns:a16="http://schemas.microsoft.com/office/drawing/2014/main" id="{CA6EC700-5E03-904C-B2C6-97475F56A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859" y="1112520"/>
            <a:ext cx="6936484" cy="4395396"/>
          </a:xfrm>
          <a:prstGeom prst="rect">
            <a:avLst/>
          </a:prstGeom>
        </p:spPr>
      </p:pic>
      <p:sp>
        <p:nvSpPr>
          <p:cNvPr id="8" name="文本框 7">
            <a:extLst>
              <a:ext uri="{FF2B5EF4-FFF2-40B4-BE49-F238E27FC236}">
                <a16:creationId xmlns:a16="http://schemas.microsoft.com/office/drawing/2014/main" id="{338C5D36-92B0-9E49-840E-56AD2E56A69D}"/>
              </a:ext>
            </a:extLst>
          </p:cNvPr>
          <p:cNvSpPr txBox="1"/>
          <p:nvPr/>
        </p:nvSpPr>
        <p:spPr>
          <a:xfrm>
            <a:off x="634701" y="1463040"/>
            <a:ext cx="2659703" cy="1477328"/>
          </a:xfrm>
          <a:prstGeom prst="rect">
            <a:avLst/>
          </a:prstGeom>
          <a:noFill/>
        </p:spPr>
        <p:txBody>
          <a:bodyPr wrap="square" rtlCol="0">
            <a:spAutoFit/>
          </a:bodyPr>
          <a:lstStyle/>
          <a:p>
            <a:r>
              <a:rPr kumimoji="1" lang="zh-CN" altLang="en-US" dirty="0"/>
              <a:t>很多时候，一种加密方式并不能处理复杂的场景，如图，对</a:t>
            </a:r>
            <a:r>
              <a:rPr kumimoji="1" lang="en-US" altLang="zh-CN" dirty="0"/>
              <a:t>IM</a:t>
            </a:r>
            <a:r>
              <a:rPr kumimoji="1" lang="zh-CN" altLang="en-US" dirty="0"/>
              <a:t>应用，消息传输过程用到</a:t>
            </a:r>
            <a:r>
              <a:rPr kumimoji="1" lang="en-US" altLang="zh-CN" dirty="0"/>
              <a:t>RAS</a:t>
            </a:r>
            <a:r>
              <a:rPr kumimoji="1" lang="zh-CN" altLang="en-US" dirty="0"/>
              <a:t>、</a:t>
            </a:r>
            <a:r>
              <a:rPr kumimoji="1" lang="en-US" altLang="zh-CN" dirty="0"/>
              <a:t>MD5</a:t>
            </a:r>
            <a:r>
              <a:rPr kumimoji="1" lang="zh-CN" altLang="en-US" dirty="0"/>
              <a:t>、</a:t>
            </a:r>
            <a:r>
              <a:rPr kumimoji="1" lang="en-US" altLang="zh-CN" dirty="0"/>
              <a:t>DES</a:t>
            </a:r>
            <a:r>
              <a:rPr kumimoji="1" lang="zh-CN" altLang="en-US" dirty="0"/>
              <a:t>等加密</a:t>
            </a:r>
          </a:p>
        </p:txBody>
      </p:sp>
    </p:spTree>
    <p:extLst>
      <p:ext uri="{BB962C8B-B14F-4D97-AF65-F5344CB8AC3E}">
        <p14:creationId xmlns:p14="http://schemas.microsoft.com/office/powerpoint/2010/main" val="77094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3" name="文本框 2">
            <a:extLst>
              <a:ext uri="{FF2B5EF4-FFF2-40B4-BE49-F238E27FC236}">
                <a16:creationId xmlns:a16="http://schemas.microsoft.com/office/drawing/2014/main" id="{AE34DAA7-3B89-5147-918A-BCBE60C94CE9}"/>
              </a:ext>
            </a:extLst>
          </p:cNvPr>
          <p:cNvSpPr txBox="1"/>
          <p:nvPr/>
        </p:nvSpPr>
        <p:spPr>
          <a:xfrm>
            <a:off x="408791" y="980295"/>
            <a:ext cx="2492990" cy="369332"/>
          </a:xfrm>
          <a:prstGeom prst="rect">
            <a:avLst/>
          </a:prstGeom>
          <a:noFill/>
        </p:spPr>
        <p:txBody>
          <a:bodyPr wrap="none" rtlCol="0">
            <a:spAutoFit/>
          </a:bodyPr>
          <a:lstStyle/>
          <a:p>
            <a:r>
              <a:rPr kumimoji="1" lang="zh-CN" altLang="en-US" dirty="0"/>
              <a:t>可能需要加密的数据：</a:t>
            </a:r>
          </a:p>
        </p:txBody>
      </p:sp>
      <p:sp>
        <p:nvSpPr>
          <p:cNvPr id="5" name="文本框 4">
            <a:extLst>
              <a:ext uri="{FF2B5EF4-FFF2-40B4-BE49-F238E27FC236}">
                <a16:creationId xmlns:a16="http://schemas.microsoft.com/office/drawing/2014/main" id="{742B4674-D8B6-3A47-AE9F-8AD74CBCFC41}"/>
              </a:ext>
            </a:extLst>
          </p:cNvPr>
          <p:cNvSpPr txBox="1"/>
          <p:nvPr/>
        </p:nvSpPr>
        <p:spPr>
          <a:xfrm>
            <a:off x="1118795" y="1516828"/>
            <a:ext cx="5421677"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口令</a:t>
            </a:r>
            <a:r>
              <a:rPr kumimoji="1" lang="en-US" altLang="zh-CN" dirty="0"/>
              <a:t>(token)</a:t>
            </a:r>
            <a:r>
              <a:rPr kumimoji="1" lang="zh-CN" altLang="en-US" dirty="0"/>
              <a:t>、密匙</a:t>
            </a:r>
            <a:endParaRPr kumimoji="1" lang="en-US" altLang="zh-CN" dirty="0"/>
          </a:p>
          <a:p>
            <a:pPr marL="285750" indent="-285750">
              <a:buFont typeface="Arial" panose="020B0604020202020204" pitchFamily="34" charset="0"/>
              <a:buChar char="•"/>
            </a:pPr>
            <a:r>
              <a:rPr kumimoji="1" lang="en-US" altLang="zh-CN" dirty="0"/>
              <a:t>Cookie</a:t>
            </a:r>
          </a:p>
          <a:p>
            <a:pPr marL="285750" indent="-285750">
              <a:buFont typeface="Arial" panose="020B0604020202020204" pitchFamily="34" charset="0"/>
              <a:buChar char="•"/>
            </a:pPr>
            <a:r>
              <a:rPr kumimoji="1" lang="zh-CN" altLang="en-US" dirty="0"/>
              <a:t>用户信息</a:t>
            </a:r>
            <a:r>
              <a:rPr kumimoji="1" lang="en-US" altLang="zh-CN" dirty="0"/>
              <a:t>(</a:t>
            </a:r>
            <a:r>
              <a:rPr kumimoji="1" lang="zh-CN" altLang="en-US" dirty="0"/>
              <a:t>手机、姓名、地址、银行卡号等</a:t>
            </a:r>
            <a:r>
              <a:rPr kumimoji="1" lang="en-US" altLang="zh-CN" dirty="0"/>
              <a:t>)</a:t>
            </a:r>
            <a:r>
              <a:rPr kumimoji="1" lang="zh-CN" altLang="en-US" dirty="0"/>
              <a:t>、隐私</a:t>
            </a:r>
            <a:endParaRPr kumimoji="1" lang="en-US" altLang="zh-CN" dirty="0"/>
          </a:p>
          <a:p>
            <a:pPr marL="285750" indent="-285750">
              <a:buFont typeface="Arial" panose="020B0604020202020204" pitchFamily="34" charset="0"/>
              <a:buChar char="•"/>
            </a:pPr>
            <a:r>
              <a:rPr kumimoji="1" lang="zh-CN" altLang="en-US" dirty="0"/>
              <a:t>设备运行需要的信息，如</a:t>
            </a:r>
            <a:r>
              <a:rPr kumimoji="1" lang="en-US" altLang="zh-CN" dirty="0"/>
              <a:t>feature</a:t>
            </a:r>
            <a:r>
              <a:rPr kumimoji="1" lang="zh-CN" altLang="en-US" dirty="0"/>
              <a:t>、</a:t>
            </a:r>
            <a:r>
              <a:rPr kumimoji="1" lang="en-US" altLang="zh-CN" dirty="0"/>
              <a:t>picture</a:t>
            </a:r>
            <a:r>
              <a:rPr kumimoji="1" lang="zh-CN" altLang="en-US" dirty="0"/>
              <a:t>等。</a:t>
            </a:r>
            <a:endParaRPr kumimoji="1" lang="en-US" altLang="zh-CN" dirty="0"/>
          </a:p>
        </p:txBody>
      </p:sp>
    </p:spTree>
    <p:extLst>
      <p:ext uri="{BB962C8B-B14F-4D97-AF65-F5344CB8AC3E}">
        <p14:creationId xmlns:p14="http://schemas.microsoft.com/office/powerpoint/2010/main" val="250127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E70B36-6A45-A24D-9002-3D3209E63539}"/>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3" name="文本框 2">
            <a:extLst>
              <a:ext uri="{FF2B5EF4-FFF2-40B4-BE49-F238E27FC236}">
                <a16:creationId xmlns:a16="http://schemas.microsoft.com/office/drawing/2014/main" id="{A6C4CC4E-B093-434A-AE81-1D17F923E35A}"/>
              </a:ext>
            </a:extLst>
          </p:cNvPr>
          <p:cNvSpPr txBox="1"/>
          <p:nvPr/>
        </p:nvSpPr>
        <p:spPr>
          <a:xfrm>
            <a:off x="699247" y="1032734"/>
            <a:ext cx="2248348" cy="923330"/>
          </a:xfrm>
          <a:prstGeom prst="rect">
            <a:avLst/>
          </a:prstGeom>
          <a:noFill/>
        </p:spPr>
        <p:txBody>
          <a:bodyPr wrap="square" rtlCol="0">
            <a:spAutoFit/>
          </a:bodyPr>
          <a:lstStyle/>
          <a:p>
            <a:r>
              <a:rPr kumimoji="1" lang="zh-CN" altLang="en-US" dirty="0"/>
              <a:t>有些本地文件也需要加密，比如个人信息头像</a:t>
            </a:r>
          </a:p>
        </p:txBody>
      </p:sp>
      <p:pic>
        <p:nvPicPr>
          <p:cNvPr id="5" name="图片 4">
            <a:extLst>
              <a:ext uri="{FF2B5EF4-FFF2-40B4-BE49-F238E27FC236}">
                <a16:creationId xmlns:a16="http://schemas.microsoft.com/office/drawing/2014/main" id="{841C91F0-DC50-5A46-8E56-16D22956C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605" y="644544"/>
            <a:ext cx="2387600" cy="5765800"/>
          </a:xfrm>
          <a:prstGeom prst="rect">
            <a:avLst/>
          </a:prstGeom>
        </p:spPr>
      </p:pic>
      <p:pic>
        <p:nvPicPr>
          <p:cNvPr id="7" name="图片 6">
            <a:extLst>
              <a:ext uri="{FF2B5EF4-FFF2-40B4-BE49-F238E27FC236}">
                <a16:creationId xmlns:a16="http://schemas.microsoft.com/office/drawing/2014/main" id="{D6F6F43F-B483-744B-9285-D2783F210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336" y="510530"/>
            <a:ext cx="3187252" cy="6058526"/>
          </a:xfrm>
          <a:prstGeom prst="rect">
            <a:avLst/>
          </a:prstGeom>
        </p:spPr>
      </p:pic>
      <p:sp>
        <p:nvSpPr>
          <p:cNvPr id="8" name="文本框 7">
            <a:extLst>
              <a:ext uri="{FF2B5EF4-FFF2-40B4-BE49-F238E27FC236}">
                <a16:creationId xmlns:a16="http://schemas.microsoft.com/office/drawing/2014/main" id="{A31EABD9-E570-0543-B40B-BF426044E3C7}"/>
              </a:ext>
            </a:extLst>
          </p:cNvPr>
          <p:cNvSpPr txBox="1"/>
          <p:nvPr/>
        </p:nvSpPr>
        <p:spPr>
          <a:xfrm>
            <a:off x="2794300" y="2645574"/>
            <a:ext cx="430305" cy="2308324"/>
          </a:xfrm>
          <a:prstGeom prst="rect">
            <a:avLst/>
          </a:prstGeom>
          <a:noFill/>
        </p:spPr>
        <p:txBody>
          <a:bodyPr wrap="square" rtlCol="0">
            <a:spAutoFit/>
          </a:bodyPr>
          <a:lstStyle/>
          <a:p>
            <a:r>
              <a:rPr kumimoji="1" lang="zh-CN" altLang="en-US" dirty="0"/>
              <a:t>有赞图片安全获取</a:t>
            </a:r>
          </a:p>
        </p:txBody>
      </p:sp>
      <p:sp>
        <p:nvSpPr>
          <p:cNvPr id="9" name="文本框 8">
            <a:extLst>
              <a:ext uri="{FF2B5EF4-FFF2-40B4-BE49-F238E27FC236}">
                <a16:creationId xmlns:a16="http://schemas.microsoft.com/office/drawing/2014/main" id="{4B7C8642-BD40-AD4E-A2EF-A1806E70A7EE}"/>
              </a:ext>
            </a:extLst>
          </p:cNvPr>
          <p:cNvSpPr txBox="1"/>
          <p:nvPr/>
        </p:nvSpPr>
        <p:spPr>
          <a:xfrm>
            <a:off x="7282032" y="2613828"/>
            <a:ext cx="430305" cy="2308324"/>
          </a:xfrm>
          <a:prstGeom prst="rect">
            <a:avLst/>
          </a:prstGeom>
          <a:noFill/>
        </p:spPr>
        <p:txBody>
          <a:bodyPr wrap="square" rtlCol="0">
            <a:spAutoFit/>
          </a:bodyPr>
          <a:lstStyle/>
          <a:p>
            <a:r>
              <a:rPr kumimoji="1" lang="zh-CN" altLang="en-US" dirty="0"/>
              <a:t>有赞消费安全图片</a:t>
            </a:r>
          </a:p>
        </p:txBody>
      </p:sp>
    </p:spTree>
    <p:extLst>
      <p:ext uri="{BB962C8B-B14F-4D97-AF65-F5344CB8AC3E}">
        <p14:creationId xmlns:p14="http://schemas.microsoft.com/office/powerpoint/2010/main" val="314363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9" name="文本框 8">
            <a:extLst>
              <a:ext uri="{FF2B5EF4-FFF2-40B4-BE49-F238E27FC236}">
                <a16:creationId xmlns:a16="http://schemas.microsoft.com/office/drawing/2014/main" id="{1256946E-6B8E-834C-A0F3-CB2155FEC9C0}"/>
              </a:ext>
            </a:extLst>
          </p:cNvPr>
          <p:cNvSpPr txBox="1"/>
          <p:nvPr/>
        </p:nvSpPr>
        <p:spPr>
          <a:xfrm>
            <a:off x="408791" y="1021977"/>
            <a:ext cx="2262158" cy="369332"/>
          </a:xfrm>
          <a:prstGeom prst="rect">
            <a:avLst/>
          </a:prstGeom>
          <a:noFill/>
        </p:spPr>
        <p:txBody>
          <a:bodyPr wrap="none" rtlCol="0">
            <a:spAutoFit/>
          </a:bodyPr>
          <a:lstStyle/>
          <a:p>
            <a:r>
              <a:rPr kumimoji="1" lang="zh-CN" altLang="en-US" dirty="0"/>
              <a:t>其他文件的处理方案</a:t>
            </a:r>
          </a:p>
        </p:txBody>
      </p:sp>
      <p:pic>
        <p:nvPicPr>
          <p:cNvPr id="11" name="图片 10">
            <a:extLst>
              <a:ext uri="{FF2B5EF4-FFF2-40B4-BE49-F238E27FC236}">
                <a16:creationId xmlns:a16="http://schemas.microsoft.com/office/drawing/2014/main" id="{610EDB6E-47EE-3D44-96D5-DCE097B45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626" y="1021977"/>
            <a:ext cx="7498080" cy="5175666"/>
          </a:xfrm>
          <a:prstGeom prst="rect">
            <a:avLst/>
          </a:prstGeom>
        </p:spPr>
      </p:pic>
    </p:spTree>
    <p:extLst>
      <p:ext uri="{BB962C8B-B14F-4D97-AF65-F5344CB8AC3E}">
        <p14:creationId xmlns:p14="http://schemas.microsoft.com/office/powerpoint/2010/main" val="3724237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2659702" cy="461665"/>
          </a:xfrm>
          <a:prstGeom prst="rect">
            <a:avLst/>
          </a:prstGeom>
          <a:noFill/>
        </p:spPr>
        <p:txBody>
          <a:bodyPr wrap="none" rtlCol="0">
            <a:spAutoFit/>
          </a:bodyPr>
          <a:lstStyle/>
          <a:p>
            <a:r>
              <a:rPr kumimoji="1" lang="zh-CN" altLang="en-US" sz="2400" b="1" dirty="0"/>
              <a:t>设备本地数据安全</a:t>
            </a:r>
          </a:p>
        </p:txBody>
      </p:sp>
      <p:sp>
        <p:nvSpPr>
          <p:cNvPr id="2" name="文本框 1">
            <a:extLst>
              <a:ext uri="{FF2B5EF4-FFF2-40B4-BE49-F238E27FC236}">
                <a16:creationId xmlns:a16="http://schemas.microsoft.com/office/drawing/2014/main" id="{31A2EAF8-7E5A-C24B-A65B-2967A558A1CF}"/>
              </a:ext>
            </a:extLst>
          </p:cNvPr>
          <p:cNvSpPr txBox="1"/>
          <p:nvPr/>
        </p:nvSpPr>
        <p:spPr>
          <a:xfrm>
            <a:off x="408791" y="1086522"/>
            <a:ext cx="1069524" cy="369332"/>
          </a:xfrm>
          <a:prstGeom prst="rect">
            <a:avLst/>
          </a:prstGeom>
          <a:noFill/>
        </p:spPr>
        <p:txBody>
          <a:bodyPr wrap="none" rtlCol="0">
            <a:spAutoFit/>
          </a:bodyPr>
          <a:lstStyle/>
          <a:p>
            <a:r>
              <a:rPr kumimoji="1" lang="zh-CN" altLang="en-US" dirty="0"/>
              <a:t>关于</a:t>
            </a:r>
            <a:r>
              <a:rPr kumimoji="1" lang="en-US" altLang="zh-CN" dirty="0"/>
              <a:t>KMS</a:t>
            </a:r>
            <a:endParaRPr kumimoji="1" lang="zh-CN" altLang="en-US" dirty="0"/>
          </a:p>
        </p:txBody>
      </p:sp>
      <p:pic>
        <p:nvPicPr>
          <p:cNvPr id="10" name="图片 9">
            <a:extLst>
              <a:ext uri="{FF2B5EF4-FFF2-40B4-BE49-F238E27FC236}">
                <a16:creationId xmlns:a16="http://schemas.microsoft.com/office/drawing/2014/main" id="{429A5B0A-628D-704C-B64D-282CC1985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2159000"/>
            <a:ext cx="8940800" cy="2540000"/>
          </a:xfrm>
          <a:prstGeom prst="rect">
            <a:avLst/>
          </a:prstGeom>
        </p:spPr>
      </p:pic>
    </p:spTree>
    <p:extLst>
      <p:ext uri="{BB962C8B-B14F-4D97-AF65-F5344CB8AC3E}">
        <p14:creationId xmlns:p14="http://schemas.microsoft.com/office/powerpoint/2010/main" val="36590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1319592" cy="461665"/>
          </a:xfrm>
          <a:prstGeom prst="rect">
            <a:avLst/>
          </a:prstGeom>
          <a:noFill/>
        </p:spPr>
        <p:txBody>
          <a:bodyPr wrap="none" rtlCol="0">
            <a:spAutoFit/>
          </a:bodyPr>
          <a:lstStyle/>
          <a:p>
            <a:r>
              <a:rPr kumimoji="1" lang="en-US" altLang="zh-CN" sz="2400" b="1" dirty="0"/>
              <a:t>App</a:t>
            </a:r>
            <a:r>
              <a:rPr kumimoji="1" lang="zh-CN" altLang="en-US" sz="2400" b="1" dirty="0"/>
              <a:t>安全</a:t>
            </a:r>
          </a:p>
        </p:txBody>
      </p:sp>
      <p:sp>
        <p:nvSpPr>
          <p:cNvPr id="2" name="文本框 1">
            <a:extLst>
              <a:ext uri="{FF2B5EF4-FFF2-40B4-BE49-F238E27FC236}">
                <a16:creationId xmlns:a16="http://schemas.microsoft.com/office/drawing/2014/main" id="{31A2EAF8-7E5A-C24B-A65B-2967A558A1CF}"/>
              </a:ext>
            </a:extLst>
          </p:cNvPr>
          <p:cNvSpPr txBox="1"/>
          <p:nvPr/>
        </p:nvSpPr>
        <p:spPr>
          <a:xfrm>
            <a:off x="408791" y="1086522"/>
            <a:ext cx="1338828" cy="369332"/>
          </a:xfrm>
          <a:prstGeom prst="rect">
            <a:avLst/>
          </a:prstGeom>
          <a:noFill/>
        </p:spPr>
        <p:txBody>
          <a:bodyPr wrap="none" rtlCol="0">
            <a:spAutoFit/>
          </a:bodyPr>
          <a:lstStyle/>
          <a:p>
            <a:r>
              <a:rPr kumimoji="1" lang="zh-CN" altLang="en-US" dirty="0"/>
              <a:t>代码层面：</a:t>
            </a:r>
            <a:endParaRPr kumimoji="1" lang="en-US" altLang="zh-CN" dirty="0"/>
          </a:p>
        </p:txBody>
      </p:sp>
      <p:sp>
        <p:nvSpPr>
          <p:cNvPr id="5" name="文本框 4">
            <a:extLst>
              <a:ext uri="{FF2B5EF4-FFF2-40B4-BE49-F238E27FC236}">
                <a16:creationId xmlns:a16="http://schemas.microsoft.com/office/drawing/2014/main" id="{CC1695E3-A403-1C48-8721-D378CB73E379}"/>
              </a:ext>
            </a:extLst>
          </p:cNvPr>
          <p:cNvSpPr txBox="1"/>
          <p:nvPr/>
        </p:nvSpPr>
        <p:spPr>
          <a:xfrm>
            <a:off x="408791" y="4277972"/>
            <a:ext cx="1338828" cy="369332"/>
          </a:xfrm>
          <a:prstGeom prst="rect">
            <a:avLst/>
          </a:prstGeom>
          <a:noFill/>
        </p:spPr>
        <p:txBody>
          <a:bodyPr wrap="none" rtlCol="0">
            <a:spAutoFit/>
          </a:bodyPr>
          <a:lstStyle/>
          <a:p>
            <a:r>
              <a:rPr kumimoji="1" lang="zh-CN" altLang="en-US" dirty="0"/>
              <a:t>应用层面：</a:t>
            </a:r>
            <a:endParaRPr kumimoji="1" lang="en-US" altLang="zh-CN" dirty="0"/>
          </a:p>
        </p:txBody>
      </p:sp>
      <p:sp>
        <p:nvSpPr>
          <p:cNvPr id="3" name="文本框 2">
            <a:extLst>
              <a:ext uri="{FF2B5EF4-FFF2-40B4-BE49-F238E27FC236}">
                <a16:creationId xmlns:a16="http://schemas.microsoft.com/office/drawing/2014/main" id="{FC85BA75-34FC-DE46-8C8E-C5FF3DADA271}"/>
              </a:ext>
            </a:extLst>
          </p:cNvPr>
          <p:cNvSpPr txBox="1"/>
          <p:nvPr/>
        </p:nvSpPr>
        <p:spPr>
          <a:xfrm>
            <a:off x="871369" y="1462216"/>
            <a:ext cx="10803150" cy="2585323"/>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尽量在应用内存储（有沙盒机制），并使用加密方式存文件（</a:t>
            </a:r>
            <a:r>
              <a:rPr kumimoji="1" lang="en-US" altLang="zh-CN" dirty="0"/>
              <a:t>Android</a:t>
            </a:r>
            <a:r>
              <a:rPr kumimoji="1" lang="zh-CN" altLang="en-US" dirty="0"/>
              <a:t> 有</a:t>
            </a:r>
            <a:r>
              <a:rPr kumimoji="1" lang="en-US" altLang="zh-CN" dirty="0" err="1"/>
              <a:t>EncryptedFile</a:t>
            </a:r>
            <a:r>
              <a:rPr kumimoji="1" lang="zh-CN" altLang="en-US" dirty="0"/>
              <a:t>）</a:t>
            </a:r>
            <a:endParaRPr kumimoji="1" lang="en-US" altLang="zh-CN" dirty="0"/>
          </a:p>
          <a:p>
            <a:pPr marL="285750" indent="-285750">
              <a:buFont typeface="Arial" panose="020B0604020202020204" pitchFamily="34" charset="0"/>
              <a:buChar char="•"/>
            </a:pPr>
            <a:r>
              <a:rPr kumimoji="1" lang="zh-CN" altLang="en-US" dirty="0"/>
              <a:t>谨慎对待共享数据，</a:t>
            </a:r>
            <a:r>
              <a:rPr kumimoji="1" lang="en-US" altLang="zh-CN" dirty="0"/>
              <a:t>Android</a:t>
            </a:r>
            <a:r>
              <a:rPr kumimoji="1" lang="zh-CN" altLang="en-US" dirty="0"/>
              <a:t>尽量少使用全局变量以及通知</a:t>
            </a:r>
            <a:endParaRPr kumimoji="1" lang="en-US" altLang="zh-CN" dirty="0"/>
          </a:p>
          <a:p>
            <a:pPr marL="285750" indent="-285750">
              <a:buFont typeface="Arial" panose="020B0604020202020204" pitchFamily="34" charset="0"/>
              <a:buChar char="•"/>
            </a:pPr>
            <a:r>
              <a:rPr kumimoji="1" lang="zh-CN" altLang="en-US" dirty="0"/>
              <a:t>需要存在外部的信息需用专用目录，使用时检查数据有效性、完整性。</a:t>
            </a:r>
            <a:endParaRPr kumimoji="1" lang="en-US" altLang="zh-CN" dirty="0"/>
          </a:p>
          <a:p>
            <a:pPr marL="285750" indent="-285750">
              <a:buFont typeface="Arial" panose="020B0604020202020204" pitchFamily="34" charset="0"/>
              <a:buChar char="•"/>
            </a:pPr>
            <a:r>
              <a:rPr kumimoji="1" lang="zh-CN" altLang="en-US" dirty="0"/>
              <a:t>多用由硬件提供的加密算法</a:t>
            </a:r>
            <a:endParaRPr kumimoji="1" lang="en-US" altLang="zh-CN" dirty="0"/>
          </a:p>
          <a:p>
            <a:pPr marL="285750" indent="-285750">
              <a:buFont typeface="Arial" panose="020B0604020202020204" pitchFamily="34" charset="0"/>
              <a:buChar char="•"/>
            </a:pPr>
            <a:r>
              <a:rPr kumimoji="1" lang="zh-CN" altLang="en-US" dirty="0"/>
              <a:t>数字签名和密匙保护，敏感数据不能直接存储</a:t>
            </a:r>
            <a:endParaRPr kumimoji="1" lang="en-US" altLang="zh-CN" dirty="0"/>
          </a:p>
          <a:p>
            <a:pPr marL="285750" indent="-285750">
              <a:buFont typeface="Arial" panose="020B0604020202020204" pitchFamily="34" charset="0"/>
              <a:buChar char="•"/>
            </a:pPr>
            <a:r>
              <a:rPr kumimoji="1" lang="en-US" altLang="zh-CN" dirty="0"/>
              <a:t>Android</a:t>
            </a:r>
            <a:r>
              <a:rPr kumimoji="1" lang="zh-CN" altLang="en-US" dirty="0"/>
              <a:t>的</a:t>
            </a:r>
            <a:r>
              <a:rPr kumimoji="1" lang="en-US" altLang="zh-CN" dirty="0"/>
              <a:t>Intent</a:t>
            </a:r>
            <a:r>
              <a:rPr kumimoji="1" lang="zh-CN" altLang="en-US" dirty="0"/>
              <a:t>权限很大，谨慎使用</a:t>
            </a:r>
            <a:r>
              <a:rPr kumimoji="1" lang="en-US" altLang="zh-CN" dirty="0"/>
              <a:t>(</a:t>
            </a:r>
            <a:r>
              <a:rPr lang="en" altLang="zh-CN" dirty="0">
                <a:hlinkClick r:id="rId3"/>
              </a:rPr>
              <a:t>https://developer.android.com/topic/security/best-practices?hl=zh-cn</a:t>
            </a:r>
            <a:r>
              <a:rPr kumimoji="1" lang="en-US" altLang="zh-CN" dirty="0"/>
              <a:t>)</a:t>
            </a:r>
          </a:p>
          <a:p>
            <a:pPr marL="285750" indent="-285750">
              <a:buFont typeface="Arial" panose="020B0604020202020204" pitchFamily="34" charset="0"/>
              <a:buChar char="•"/>
            </a:pPr>
            <a:r>
              <a:rPr kumimoji="1" lang="zh-CN" altLang="en-US" dirty="0"/>
              <a:t>谨慎使用会泄漏的控件</a:t>
            </a:r>
            <a:r>
              <a:rPr kumimoji="1" lang="en-US" altLang="zh-CN" dirty="0"/>
              <a:t>(iOS </a:t>
            </a:r>
            <a:r>
              <a:rPr kumimoji="1" lang="zh-CN" altLang="en-US" dirty="0"/>
              <a:t>中的</a:t>
            </a:r>
            <a:r>
              <a:rPr kumimoji="1" lang="en-US" altLang="zh-CN" dirty="0" err="1"/>
              <a:t>UIWebView</a:t>
            </a:r>
            <a:r>
              <a:rPr kumimoji="1" lang="zh-CN" altLang="en-US" dirty="0"/>
              <a:t>，容易被攻击</a:t>
            </a:r>
            <a:r>
              <a:rPr kumimoji="1" lang="en-US" altLang="zh-CN" dirty="0"/>
              <a:t>)</a:t>
            </a:r>
          </a:p>
          <a:p>
            <a:pPr marL="285750" indent="-285750">
              <a:buFont typeface="Arial" panose="020B0604020202020204" pitchFamily="34" charset="0"/>
              <a:buChar char="•"/>
            </a:pPr>
            <a:r>
              <a:rPr kumimoji="1" lang="zh-CN" altLang="en-US" dirty="0"/>
              <a:t>谨慎打印日志，日志中不该打印敏感信息</a:t>
            </a:r>
            <a:endParaRPr kumimoji="1" lang="en-US" altLang="zh-CN" dirty="0"/>
          </a:p>
          <a:p>
            <a:pPr marL="285750" indent="-285750">
              <a:buFont typeface="Arial" panose="020B0604020202020204" pitchFamily="34" charset="0"/>
              <a:buChar char="•"/>
            </a:pPr>
            <a:r>
              <a:rPr kumimoji="1" lang="zh-CN" altLang="en-US" dirty="0"/>
              <a:t>脱敏展示敏感数据</a:t>
            </a:r>
            <a:r>
              <a:rPr kumimoji="1" lang="en-US" altLang="zh-CN" dirty="0"/>
              <a:t>(</a:t>
            </a:r>
            <a:r>
              <a:rPr kumimoji="1" lang="zh-CN" altLang="en-US" dirty="0"/>
              <a:t>姓名、地址、银行卡、证件号、手机号等</a:t>
            </a:r>
            <a:r>
              <a:rPr kumimoji="1" lang="en-US" altLang="zh-CN" dirty="0"/>
              <a:t>)</a:t>
            </a:r>
            <a:endParaRPr kumimoji="1" lang="zh-CN" altLang="en-US" dirty="0"/>
          </a:p>
        </p:txBody>
      </p:sp>
      <p:sp>
        <p:nvSpPr>
          <p:cNvPr id="6" name="文本框 5">
            <a:extLst>
              <a:ext uri="{FF2B5EF4-FFF2-40B4-BE49-F238E27FC236}">
                <a16:creationId xmlns:a16="http://schemas.microsoft.com/office/drawing/2014/main" id="{2D63E749-782D-A041-909E-976A7FA4B613}"/>
              </a:ext>
            </a:extLst>
          </p:cNvPr>
          <p:cNvSpPr txBox="1"/>
          <p:nvPr/>
        </p:nvSpPr>
        <p:spPr>
          <a:xfrm>
            <a:off x="1095001" y="4647304"/>
            <a:ext cx="2579552" cy="1477328"/>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硬件沙盒机制</a:t>
            </a:r>
            <a:endParaRPr kumimoji="1" lang="en-US" altLang="zh-CN" dirty="0"/>
          </a:p>
          <a:p>
            <a:pPr marL="285750" indent="-285750">
              <a:buFont typeface="Arial" panose="020B0604020202020204" pitchFamily="34" charset="0"/>
              <a:buChar char="•"/>
            </a:pPr>
            <a:r>
              <a:rPr kumimoji="1" lang="en-US" altLang="zh-CN" dirty="0" err="1"/>
              <a:t>Apk</a:t>
            </a:r>
            <a:r>
              <a:rPr kumimoji="1" lang="en-US" altLang="zh-CN" dirty="0"/>
              <a:t>/IPA</a:t>
            </a:r>
            <a:r>
              <a:rPr kumimoji="1" lang="zh-CN" altLang="en-US" dirty="0"/>
              <a:t>包加固</a:t>
            </a:r>
            <a:endParaRPr kumimoji="1" lang="en-US" altLang="zh-CN" dirty="0"/>
          </a:p>
          <a:p>
            <a:pPr marL="285750" indent="-285750">
              <a:buFont typeface="Arial" panose="020B0604020202020204" pitchFamily="34" charset="0"/>
              <a:buChar char="•"/>
            </a:pPr>
            <a:r>
              <a:rPr kumimoji="1" lang="zh-CN" altLang="en-US" dirty="0"/>
              <a:t>代码混淆</a:t>
            </a:r>
            <a:endParaRPr kumimoji="1" lang="en-US" altLang="zh-CN" dirty="0"/>
          </a:p>
          <a:p>
            <a:pPr marL="285750" indent="-285750">
              <a:buFont typeface="Arial" panose="020B0604020202020204" pitchFamily="34" charset="0"/>
              <a:buChar char="•"/>
            </a:pPr>
            <a:r>
              <a:rPr kumimoji="1" lang="zh-CN" altLang="en-US" dirty="0"/>
              <a:t>日志清理</a:t>
            </a:r>
            <a:endParaRPr kumimoji="1" lang="en-US" altLang="zh-CN" dirty="0"/>
          </a:p>
          <a:p>
            <a:pPr marL="285750" indent="-285750">
              <a:buFont typeface="Arial" panose="020B0604020202020204" pitchFamily="34" charset="0"/>
              <a:buChar char="•"/>
            </a:pPr>
            <a:r>
              <a:rPr kumimoji="1" lang="zh-CN" altLang="en-US" dirty="0"/>
              <a:t>发布前进行安全检查</a:t>
            </a:r>
          </a:p>
        </p:txBody>
      </p:sp>
    </p:spTree>
    <p:extLst>
      <p:ext uri="{BB962C8B-B14F-4D97-AF65-F5344CB8AC3E}">
        <p14:creationId xmlns:p14="http://schemas.microsoft.com/office/powerpoint/2010/main" val="290986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800219" cy="461665"/>
          </a:xfrm>
          <a:prstGeom prst="rect">
            <a:avLst/>
          </a:prstGeom>
          <a:noFill/>
        </p:spPr>
        <p:txBody>
          <a:bodyPr wrap="none" rtlCol="0">
            <a:spAutoFit/>
          </a:bodyPr>
          <a:lstStyle/>
          <a:p>
            <a:r>
              <a:rPr kumimoji="1" lang="zh-CN" altLang="en-US" sz="2400" dirty="0"/>
              <a:t>硬件</a:t>
            </a:r>
            <a:endParaRPr kumimoji="1" lang="zh-CN" altLang="en-US" sz="2400" b="1" dirty="0"/>
          </a:p>
        </p:txBody>
      </p:sp>
      <p:pic>
        <p:nvPicPr>
          <p:cNvPr id="7" name="图片 6">
            <a:extLst>
              <a:ext uri="{FF2B5EF4-FFF2-40B4-BE49-F238E27FC236}">
                <a16:creationId xmlns:a16="http://schemas.microsoft.com/office/drawing/2014/main" id="{300D699E-A5A0-BB48-A19A-F0F1481BB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642" y="1455854"/>
            <a:ext cx="5626100" cy="2984500"/>
          </a:xfrm>
          <a:prstGeom prst="rect">
            <a:avLst/>
          </a:prstGeom>
        </p:spPr>
      </p:pic>
      <p:sp>
        <p:nvSpPr>
          <p:cNvPr id="8" name="文本框 7">
            <a:extLst>
              <a:ext uri="{FF2B5EF4-FFF2-40B4-BE49-F238E27FC236}">
                <a16:creationId xmlns:a16="http://schemas.microsoft.com/office/drawing/2014/main" id="{3B5DA501-1802-6840-8D64-07BE3DE694D9}"/>
              </a:ext>
            </a:extLst>
          </p:cNvPr>
          <p:cNvSpPr txBox="1"/>
          <p:nvPr/>
        </p:nvSpPr>
        <p:spPr>
          <a:xfrm>
            <a:off x="978946" y="5154845"/>
            <a:ext cx="3185487" cy="646331"/>
          </a:xfrm>
          <a:prstGeom prst="rect">
            <a:avLst/>
          </a:prstGeom>
          <a:noFill/>
        </p:spPr>
        <p:txBody>
          <a:bodyPr wrap="none" rtlCol="0">
            <a:spAutoFit/>
          </a:bodyPr>
          <a:lstStyle/>
          <a:p>
            <a:r>
              <a:rPr kumimoji="1" lang="zh-CN" altLang="en-US" dirty="0"/>
              <a:t>设置生物识别锁，或者密码锁</a:t>
            </a:r>
            <a:endParaRPr kumimoji="1" lang="en-US" altLang="zh-CN" dirty="0"/>
          </a:p>
          <a:p>
            <a:r>
              <a:rPr kumimoji="1" lang="zh-CN" altLang="en-US" dirty="0"/>
              <a:t>增加权限管理等。。。</a:t>
            </a:r>
          </a:p>
        </p:txBody>
      </p:sp>
    </p:spTree>
    <p:extLst>
      <p:ext uri="{BB962C8B-B14F-4D97-AF65-F5344CB8AC3E}">
        <p14:creationId xmlns:p14="http://schemas.microsoft.com/office/powerpoint/2010/main" val="162143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E889C-6803-B843-BAF7-0E36EA6DA04A}"/>
              </a:ext>
            </a:extLst>
          </p:cNvPr>
          <p:cNvSpPr txBox="1"/>
          <p:nvPr/>
        </p:nvSpPr>
        <p:spPr>
          <a:xfrm>
            <a:off x="408791" y="279698"/>
            <a:ext cx="3587842" cy="461665"/>
          </a:xfrm>
          <a:prstGeom prst="rect">
            <a:avLst/>
          </a:prstGeom>
          <a:noFill/>
        </p:spPr>
        <p:txBody>
          <a:bodyPr wrap="none" rtlCol="0">
            <a:spAutoFit/>
          </a:bodyPr>
          <a:lstStyle/>
          <a:p>
            <a:r>
              <a:rPr kumimoji="1" lang="zh-CN" altLang="en-US" sz="2400" b="1" dirty="0"/>
              <a:t>来自互联网里的一张图片</a:t>
            </a:r>
          </a:p>
        </p:txBody>
      </p:sp>
      <p:pic>
        <p:nvPicPr>
          <p:cNvPr id="5" name="图片 4">
            <a:extLst>
              <a:ext uri="{FF2B5EF4-FFF2-40B4-BE49-F238E27FC236}">
                <a16:creationId xmlns:a16="http://schemas.microsoft.com/office/drawing/2014/main" id="{D1E77E35-0FDD-8F4B-861C-95578953D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36" y="1041400"/>
            <a:ext cx="10960100" cy="2946400"/>
          </a:xfrm>
          <a:prstGeom prst="rect">
            <a:avLst/>
          </a:prstGeom>
        </p:spPr>
      </p:pic>
      <p:sp>
        <p:nvSpPr>
          <p:cNvPr id="6" name="文本框 5">
            <a:extLst>
              <a:ext uri="{FF2B5EF4-FFF2-40B4-BE49-F238E27FC236}">
                <a16:creationId xmlns:a16="http://schemas.microsoft.com/office/drawing/2014/main" id="{B71EE81D-34B6-FE48-A8A8-6F3B6674431C}"/>
              </a:ext>
            </a:extLst>
          </p:cNvPr>
          <p:cNvSpPr txBox="1"/>
          <p:nvPr/>
        </p:nvSpPr>
        <p:spPr>
          <a:xfrm>
            <a:off x="161364" y="4496696"/>
            <a:ext cx="10682343" cy="1200329"/>
          </a:xfrm>
          <a:prstGeom prst="rect">
            <a:avLst/>
          </a:prstGeom>
          <a:noFill/>
        </p:spPr>
        <p:txBody>
          <a:bodyPr wrap="square" rtlCol="0">
            <a:spAutoFit/>
          </a:bodyPr>
          <a:lstStyle/>
          <a:p>
            <a:r>
              <a:rPr lang="zh-CN" altLang="en-US" dirty="0"/>
              <a:t>在互联网和新兴技术高速发展的今天，数据信息充斥在各行各业中，并发挥着重要的作用。</a:t>
            </a:r>
            <a:endParaRPr lang="en-US" altLang="zh-CN" dirty="0"/>
          </a:p>
          <a:p>
            <a:r>
              <a:rPr lang="zh-CN" altLang="en-US" dirty="0"/>
              <a:t>无论是</a:t>
            </a:r>
            <a:r>
              <a:rPr lang="en" altLang="zh-CN" dirty="0" err="1"/>
              <a:t>toB</a:t>
            </a:r>
            <a:r>
              <a:rPr lang="zh-CN" altLang="en" dirty="0"/>
              <a:t>、</a:t>
            </a:r>
            <a:r>
              <a:rPr lang="en" altLang="zh-CN" dirty="0" err="1"/>
              <a:t>toC</a:t>
            </a:r>
            <a:r>
              <a:rPr lang="zh-CN" altLang="en" dirty="0"/>
              <a:t>、</a:t>
            </a:r>
            <a:r>
              <a:rPr lang="en" altLang="zh-CN" dirty="0" err="1"/>
              <a:t>toG</a:t>
            </a:r>
            <a:r>
              <a:rPr lang="zh-CN" altLang="en-US" dirty="0"/>
              <a:t>的各个业务场景来看，数据安全</a:t>
            </a:r>
            <a:r>
              <a:rPr lang="en-US" altLang="zh-CN" dirty="0"/>
              <a:t>(</a:t>
            </a:r>
            <a:r>
              <a:rPr lang="en" altLang="zh-CN" dirty="0"/>
              <a:t>Data Security)</a:t>
            </a:r>
            <a:r>
              <a:rPr lang="zh-CN" altLang="en-US" dirty="0"/>
              <a:t>在新兴技术日新月异的数据时代变得越来越重要</a:t>
            </a:r>
            <a:endParaRPr kumimoji="1" lang="en-US" altLang="zh-CN" dirty="0"/>
          </a:p>
          <a:p>
            <a:r>
              <a:rPr lang="zh-CN" altLang="en-US" dirty="0"/>
              <a:t>数据安全，轻则损失名誉，重则倒闭。数据安全是企业走的更远更高层次的基础</a:t>
            </a:r>
            <a:endParaRPr kumimoji="1" lang="zh-CN" altLang="en-US" dirty="0"/>
          </a:p>
        </p:txBody>
      </p:sp>
    </p:spTree>
    <p:extLst>
      <p:ext uri="{BB962C8B-B14F-4D97-AF65-F5344CB8AC3E}">
        <p14:creationId xmlns:p14="http://schemas.microsoft.com/office/powerpoint/2010/main" val="3913439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53721D5-7647-4A5E-A514-2C775F11F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3749"/>
          </a:xfrm>
          <a:prstGeom prst="rect">
            <a:avLst/>
          </a:prstGeom>
        </p:spPr>
      </p:pic>
      <p:sp>
        <p:nvSpPr>
          <p:cNvPr id="4" name="灯片编号占位符 3">
            <a:extLst>
              <a:ext uri="{FF2B5EF4-FFF2-40B4-BE49-F238E27FC236}">
                <a16:creationId xmlns:a16="http://schemas.microsoft.com/office/drawing/2014/main" id="{DB1FE101-56E4-44A7-AA2C-44E5F952537A}"/>
              </a:ext>
            </a:extLst>
          </p:cNvPr>
          <p:cNvSpPr>
            <a:spLocks noGrp="1"/>
          </p:cNvSpPr>
          <p:nvPr>
            <p:ph type="sldNum" sz="quarter" idx="12"/>
          </p:nvPr>
        </p:nvSpPr>
        <p:spPr/>
        <p:txBody>
          <a:bodyPr/>
          <a:lstStyle/>
          <a:p>
            <a:fld id="{32C7CECE-DE29-40DD-9057-B4251DD9339B}" type="slidenum">
              <a:rPr lang="zh-CN" altLang="en-US" smtClean="0"/>
              <a:pPr/>
              <a:t>29</a:t>
            </a:fld>
            <a:endParaRPr lang="zh-CN" altLang="en-US"/>
          </a:p>
        </p:txBody>
      </p:sp>
      <p:sp>
        <p:nvSpPr>
          <p:cNvPr id="9" name="文本框 8">
            <a:extLst>
              <a:ext uri="{FF2B5EF4-FFF2-40B4-BE49-F238E27FC236}">
                <a16:creationId xmlns:a16="http://schemas.microsoft.com/office/drawing/2014/main" id="{5D9ABBA9-6FEC-4B4F-91AD-B39EF5E04AD2}"/>
              </a:ext>
            </a:extLst>
          </p:cNvPr>
          <p:cNvSpPr txBox="1"/>
          <p:nvPr/>
        </p:nvSpPr>
        <p:spPr>
          <a:xfrm>
            <a:off x="1099360" y="165834"/>
            <a:ext cx="9109647" cy="65556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solidFill>
                  <a:srgbClr val="FF0000"/>
                </a:solidFill>
                <a:latin typeface="+mj-ea"/>
                <a:ea typeface="+mj-ea"/>
              </a:rPr>
              <a:t>物理安全</a:t>
            </a:r>
            <a:endParaRPr lang="en-US" altLang="zh-CN" sz="2800" dirty="0">
              <a:solidFill>
                <a:srgbClr val="FF0000"/>
              </a:solidFill>
              <a:latin typeface="+mj-ea"/>
              <a:ea typeface="+mj-ea"/>
            </a:endParaRPr>
          </a:p>
          <a:p>
            <a:pPr marL="742950" lvl="1" indent="-285750">
              <a:buFont typeface="Arial" panose="020B0604020202020204" pitchFamily="34" charset="0"/>
              <a:buChar char="•"/>
            </a:pPr>
            <a:r>
              <a:rPr lang="zh-CN" altLang="en-US" sz="2800" dirty="0">
                <a:solidFill>
                  <a:srgbClr val="FF0000"/>
                </a:solidFill>
                <a:latin typeface="+mj-ea"/>
                <a:ea typeface="+mj-ea"/>
              </a:rPr>
              <a:t>安全第一，预防为主</a:t>
            </a:r>
            <a:endParaRPr lang="en-US" altLang="zh-CN" sz="2800" dirty="0">
              <a:solidFill>
                <a:srgbClr val="FF0000"/>
              </a:solidFill>
              <a:latin typeface="+mj-ea"/>
              <a:ea typeface="+mj-ea"/>
            </a:endParaRPr>
          </a:p>
          <a:p>
            <a:pPr lvl="1"/>
            <a:endParaRPr lang="en-US" altLang="zh-CN" sz="2800" dirty="0">
              <a:solidFill>
                <a:srgbClr val="FF0000"/>
              </a:solidFill>
              <a:latin typeface="+mj-ea"/>
              <a:ea typeface="+mj-ea"/>
            </a:endParaRPr>
          </a:p>
          <a:p>
            <a:pPr marL="342900" indent="-342900">
              <a:buFont typeface="Wingdings" panose="05000000000000000000" pitchFamily="2" charset="2"/>
              <a:buChar char="Ø"/>
            </a:pPr>
            <a:r>
              <a:rPr lang="zh-CN" altLang="en-US" sz="2800" dirty="0">
                <a:solidFill>
                  <a:srgbClr val="FF0000"/>
                </a:solidFill>
                <a:latin typeface="+mj-ea"/>
                <a:ea typeface="+mj-ea"/>
              </a:rPr>
              <a:t>网络安全</a:t>
            </a:r>
            <a:r>
              <a:rPr lang="en-US" altLang="zh-CN" sz="2800" dirty="0">
                <a:solidFill>
                  <a:srgbClr val="FF0000"/>
                </a:solidFill>
                <a:latin typeface="+mj-ea"/>
                <a:ea typeface="+mj-ea"/>
              </a:rPr>
              <a:t>:</a:t>
            </a:r>
          </a:p>
          <a:p>
            <a:pPr marL="800100" lvl="1" indent="-342900">
              <a:buFont typeface="Arial" panose="020B0604020202020204" pitchFamily="34" charset="0"/>
              <a:buChar char="•"/>
            </a:pPr>
            <a:r>
              <a:rPr lang="zh-CN" altLang="en-US" sz="2800" dirty="0">
                <a:solidFill>
                  <a:srgbClr val="FF0000"/>
                </a:solidFill>
                <a:latin typeface="+mj-ea"/>
                <a:ea typeface="+mj-ea"/>
              </a:rPr>
              <a:t>网络拓扑架构设计、入侵防范、恶意代码防范</a:t>
            </a:r>
            <a:endParaRPr lang="en-US" altLang="zh-CN" sz="2800" dirty="0">
              <a:solidFill>
                <a:srgbClr val="FF0000"/>
              </a:solidFill>
              <a:latin typeface="+mj-ea"/>
              <a:ea typeface="+mj-ea"/>
            </a:endParaRPr>
          </a:p>
          <a:p>
            <a:pPr lvl="1"/>
            <a:endParaRPr lang="en-US" altLang="zh-CN" sz="2800" dirty="0">
              <a:solidFill>
                <a:srgbClr val="FF0000"/>
              </a:solidFill>
              <a:latin typeface="+mj-ea"/>
              <a:ea typeface="+mj-ea"/>
            </a:endParaRPr>
          </a:p>
          <a:p>
            <a:pPr marL="342900" indent="-342900">
              <a:buFont typeface="Wingdings" panose="05000000000000000000" pitchFamily="2" charset="2"/>
              <a:buChar char="Ø"/>
            </a:pPr>
            <a:r>
              <a:rPr lang="zh-CN" altLang="en-US" sz="2800" dirty="0">
                <a:solidFill>
                  <a:srgbClr val="FF0000"/>
                </a:solidFill>
                <a:latin typeface="+mj-ea"/>
                <a:ea typeface="+mj-ea"/>
              </a:rPr>
              <a:t>主机安全</a:t>
            </a:r>
            <a:r>
              <a:rPr lang="en-US" altLang="zh-CN" sz="2800" dirty="0">
                <a:solidFill>
                  <a:srgbClr val="FF0000"/>
                </a:solidFill>
                <a:latin typeface="+mj-ea"/>
                <a:ea typeface="+mj-ea"/>
              </a:rPr>
              <a:t>:</a:t>
            </a:r>
          </a:p>
          <a:p>
            <a:pPr marL="800100" lvl="1" indent="-342900">
              <a:buFont typeface="Arial" panose="020B0604020202020204" pitchFamily="34" charset="0"/>
              <a:buChar char="•"/>
            </a:pPr>
            <a:r>
              <a:rPr lang="zh-CN" altLang="en-US" sz="2800" dirty="0">
                <a:solidFill>
                  <a:srgbClr val="FF0000"/>
                </a:solidFill>
                <a:latin typeface="+mj-ea"/>
                <a:ea typeface="+mj-ea"/>
              </a:rPr>
              <a:t>信息传输、入侵防范、恶意代码防范</a:t>
            </a:r>
            <a:endParaRPr lang="en-US" altLang="zh-CN" sz="2800" dirty="0">
              <a:solidFill>
                <a:srgbClr val="FF0000"/>
              </a:solidFill>
              <a:latin typeface="+mj-ea"/>
              <a:ea typeface="+mj-ea"/>
            </a:endParaRPr>
          </a:p>
          <a:p>
            <a:pPr lvl="1"/>
            <a:endParaRPr lang="en-US" altLang="zh-CN" sz="2800" dirty="0">
              <a:solidFill>
                <a:srgbClr val="FF0000"/>
              </a:solidFill>
              <a:latin typeface="+mj-ea"/>
              <a:ea typeface="+mj-ea"/>
            </a:endParaRPr>
          </a:p>
          <a:p>
            <a:pPr marL="342900" indent="-342900">
              <a:buFont typeface="Wingdings" panose="05000000000000000000" pitchFamily="2" charset="2"/>
              <a:buChar char="Ø"/>
            </a:pPr>
            <a:r>
              <a:rPr lang="zh-CN" altLang="en-US" sz="2800" dirty="0">
                <a:solidFill>
                  <a:srgbClr val="FF0000"/>
                </a:solidFill>
                <a:latin typeface="+mj-ea"/>
                <a:ea typeface="+mj-ea"/>
              </a:rPr>
              <a:t>应用安全</a:t>
            </a:r>
            <a:r>
              <a:rPr lang="en-US" altLang="zh-CN" sz="2800" dirty="0">
                <a:solidFill>
                  <a:srgbClr val="FF0000"/>
                </a:solidFill>
                <a:latin typeface="+mj-ea"/>
                <a:ea typeface="+mj-ea"/>
              </a:rPr>
              <a:t>:</a:t>
            </a:r>
          </a:p>
          <a:p>
            <a:pPr marL="800100" lvl="1" indent="-342900">
              <a:buFont typeface="Arial" panose="020B0604020202020204" pitchFamily="34" charset="0"/>
              <a:buChar char="•"/>
            </a:pPr>
            <a:r>
              <a:rPr lang="zh-CN" altLang="en-US" sz="2800" dirty="0">
                <a:solidFill>
                  <a:srgbClr val="FF0000"/>
                </a:solidFill>
                <a:latin typeface="+mj-ea"/>
                <a:ea typeface="+mj-ea"/>
              </a:rPr>
              <a:t>访问控制、可信路径、通信完整性、通信保密性</a:t>
            </a:r>
            <a:endParaRPr lang="en-US" altLang="zh-CN" sz="2800" dirty="0">
              <a:solidFill>
                <a:srgbClr val="FF0000"/>
              </a:solidFill>
              <a:latin typeface="+mj-ea"/>
              <a:ea typeface="+mj-ea"/>
            </a:endParaRPr>
          </a:p>
          <a:p>
            <a:pPr lvl="1"/>
            <a:endParaRPr lang="en-US" altLang="zh-CN" sz="2800" dirty="0">
              <a:solidFill>
                <a:srgbClr val="FF0000"/>
              </a:solidFill>
              <a:latin typeface="+mj-ea"/>
              <a:ea typeface="+mj-ea"/>
            </a:endParaRPr>
          </a:p>
          <a:p>
            <a:pPr marL="342900" indent="-342900">
              <a:buFont typeface="Wingdings" panose="05000000000000000000" pitchFamily="2" charset="2"/>
              <a:buChar char="Ø"/>
            </a:pPr>
            <a:r>
              <a:rPr lang="zh-CN" altLang="en-US" sz="2800" dirty="0">
                <a:solidFill>
                  <a:srgbClr val="FF0000"/>
                </a:solidFill>
                <a:latin typeface="+mj-ea"/>
                <a:ea typeface="+mj-ea"/>
              </a:rPr>
              <a:t>数据安全</a:t>
            </a:r>
            <a:r>
              <a:rPr lang="en-US" altLang="zh-CN" sz="2800" dirty="0">
                <a:solidFill>
                  <a:srgbClr val="FF0000"/>
                </a:solidFill>
                <a:latin typeface="+mn-ea"/>
              </a:rPr>
              <a:t>:</a:t>
            </a:r>
          </a:p>
          <a:p>
            <a:pPr marL="800100" lvl="1" indent="-342900">
              <a:buFont typeface="Arial" panose="020B0604020202020204" pitchFamily="34" charset="0"/>
              <a:buChar char="•"/>
            </a:pPr>
            <a:r>
              <a:rPr lang="zh-CN" altLang="en-US" sz="2800" dirty="0">
                <a:solidFill>
                  <a:srgbClr val="FF0000"/>
                </a:solidFill>
                <a:latin typeface="+mn-ea"/>
              </a:rPr>
              <a:t>完整性、保密性、备份和恢复</a:t>
            </a:r>
            <a:endParaRPr lang="en-US" altLang="zh-CN" sz="2800" dirty="0">
              <a:solidFill>
                <a:srgbClr val="FF0000"/>
              </a:solidFill>
              <a:latin typeface="+mn-ea"/>
            </a:endParaRPr>
          </a:p>
          <a:p>
            <a:pPr marL="742950" lvl="1" indent="-285750">
              <a:buFont typeface="Arial" panose="020B0604020202020204" pitchFamily="34" charset="0"/>
              <a:buChar char="•"/>
            </a:pPr>
            <a:endParaRPr lang="en-US" altLang="zh-CN" sz="2800" dirty="0">
              <a:solidFill>
                <a:srgbClr val="FF0000"/>
              </a:solidFill>
              <a:latin typeface="+mn-ea"/>
            </a:endParaRPr>
          </a:p>
        </p:txBody>
      </p:sp>
    </p:spTree>
    <p:extLst>
      <p:ext uri="{BB962C8B-B14F-4D97-AF65-F5344CB8AC3E}">
        <p14:creationId xmlns:p14="http://schemas.microsoft.com/office/powerpoint/2010/main" val="11603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C922C9D-8E20-4AB6-B9D7-C814F2118204}"/>
              </a:ext>
            </a:extLst>
          </p:cNvPr>
          <p:cNvSpPr>
            <a:spLocks noGrp="1"/>
          </p:cNvSpPr>
          <p:nvPr>
            <p:ph type="sldNum" sz="quarter" idx="12"/>
          </p:nvPr>
        </p:nvSpPr>
        <p:spPr>
          <a:xfrm>
            <a:off x="8610600" y="6356350"/>
            <a:ext cx="2743200" cy="365125"/>
          </a:xfrm>
        </p:spPr>
        <p:txBody>
          <a:bodyPr/>
          <a:lstStyle/>
          <a:p>
            <a:fld id="{32C7CECE-DE29-40DD-9057-B4251DD9339B}" type="slidenum">
              <a:rPr lang="zh-CN" altLang="en-US" smtClean="0"/>
              <a:pPr/>
              <a:t>3</a:t>
            </a:fld>
            <a:endParaRPr lang="zh-CN" altLang="en-US"/>
          </a:p>
        </p:txBody>
      </p:sp>
      <p:pic>
        <p:nvPicPr>
          <p:cNvPr id="5" name="图片 4">
            <a:extLst>
              <a:ext uri="{FF2B5EF4-FFF2-40B4-BE49-F238E27FC236}">
                <a16:creationId xmlns:a16="http://schemas.microsoft.com/office/drawing/2014/main" id="{65706B21-11C1-7042-ADDC-6C61E558B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26" y="548418"/>
            <a:ext cx="9615947" cy="5456327"/>
          </a:xfrm>
          <a:prstGeom prst="rect">
            <a:avLst/>
          </a:prstGeom>
        </p:spPr>
      </p:pic>
      <p:sp>
        <p:nvSpPr>
          <p:cNvPr id="6" name="文本框 5">
            <a:extLst>
              <a:ext uri="{FF2B5EF4-FFF2-40B4-BE49-F238E27FC236}">
                <a16:creationId xmlns:a16="http://schemas.microsoft.com/office/drawing/2014/main" id="{07401FE6-3AB1-5143-992F-88789566947D}"/>
              </a:ext>
            </a:extLst>
          </p:cNvPr>
          <p:cNvSpPr txBox="1"/>
          <p:nvPr/>
        </p:nvSpPr>
        <p:spPr>
          <a:xfrm>
            <a:off x="474726" y="179086"/>
            <a:ext cx="1107996" cy="369332"/>
          </a:xfrm>
          <a:prstGeom prst="rect">
            <a:avLst/>
          </a:prstGeom>
          <a:noFill/>
        </p:spPr>
        <p:txBody>
          <a:bodyPr wrap="none" rtlCol="0">
            <a:spAutoFit/>
          </a:bodyPr>
          <a:lstStyle/>
          <a:p>
            <a:r>
              <a:rPr kumimoji="1" lang="zh-CN" altLang="en-US" dirty="0"/>
              <a:t>设备安全</a:t>
            </a:r>
          </a:p>
        </p:txBody>
      </p:sp>
    </p:spTree>
    <p:extLst>
      <p:ext uri="{BB962C8B-B14F-4D97-AF65-F5344CB8AC3E}">
        <p14:creationId xmlns:p14="http://schemas.microsoft.com/office/powerpoint/2010/main" val="3588677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1695" y="2170177"/>
            <a:ext cx="8520332" cy="1159986"/>
          </a:xfrm>
        </p:spPr>
        <p:txBody>
          <a:bodyPr>
            <a:normAutofit/>
          </a:bodyPr>
          <a:lstStyle/>
          <a:p>
            <a:r>
              <a:rPr lang="en-US" altLang="zh-CN" sz="6600" dirty="0"/>
              <a:t>Thanks</a:t>
            </a:r>
            <a:endParaRPr lang="zh-CN" altLang="en-US" sz="6600" dirty="0"/>
          </a:p>
        </p:txBody>
      </p:sp>
      <p:sp>
        <p:nvSpPr>
          <p:cNvPr id="3" name="灯片编号占位符 2"/>
          <p:cNvSpPr>
            <a:spLocks noGrp="1"/>
          </p:cNvSpPr>
          <p:nvPr>
            <p:ph type="sldNum" sz="quarter" idx="12"/>
          </p:nvPr>
        </p:nvSpPr>
        <p:spPr/>
        <p:txBody>
          <a:bodyPr/>
          <a:lstStyle/>
          <a:p>
            <a:fld id="{32C7CECE-DE29-40DD-9057-B4251DD9339B}" type="slidenum">
              <a:rPr lang="zh-CN" altLang="en-US" smtClean="0"/>
              <a:pPr/>
              <a:t>30</a:t>
            </a:fld>
            <a:endParaRPr lang="zh-CN" altLang="en-US"/>
          </a:p>
        </p:txBody>
      </p:sp>
    </p:spTree>
    <p:extLst>
      <p:ext uri="{BB962C8B-B14F-4D97-AF65-F5344CB8AC3E}">
        <p14:creationId xmlns:p14="http://schemas.microsoft.com/office/powerpoint/2010/main" val="80793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2FFD033-C031-47D7-A934-67308F61AD6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2C7CECE-DE29-40DD-9057-B4251DD9339B}" type="slidenum">
              <a:rPr lang="en-US" altLang="zh-CN" smtClean="0">
                <a:solidFill>
                  <a:schemeClr val="tx1">
                    <a:tint val="75000"/>
                  </a:schemeClr>
                </a:solidFill>
                <a:latin typeface="+mn-lt"/>
                <a:ea typeface="+mn-ea"/>
              </a:rPr>
              <a:pPr>
                <a:spcAft>
                  <a:spcPts val="600"/>
                </a:spcAft>
              </a:pPr>
              <a:t>4</a:t>
            </a:fld>
            <a:endParaRPr lang="en-US" altLang="zh-CN">
              <a:solidFill>
                <a:schemeClr val="tx1">
                  <a:tint val="75000"/>
                </a:schemeClr>
              </a:solidFill>
              <a:latin typeface="+mn-lt"/>
              <a:ea typeface="+mn-ea"/>
            </a:endParaRPr>
          </a:p>
        </p:txBody>
      </p:sp>
      <p:sp>
        <p:nvSpPr>
          <p:cNvPr id="2" name="文本框 1">
            <a:extLst>
              <a:ext uri="{FF2B5EF4-FFF2-40B4-BE49-F238E27FC236}">
                <a16:creationId xmlns:a16="http://schemas.microsoft.com/office/drawing/2014/main" id="{C48E44A9-C999-564D-A41E-2DDD4605A068}"/>
              </a:ext>
            </a:extLst>
          </p:cNvPr>
          <p:cNvSpPr txBox="1"/>
          <p:nvPr/>
        </p:nvSpPr>
        <p:spPr>
          <a:xfrm>
            <a:off x="361245" y="169333"/>
            <a:ext cx="1991251" cy="400110"/>
          </a:xfrm>
          <a:prstGeom prst="rect">
            <a:avLst/>
          </a:prstGeom>
          <a:noFill/>
        </p:spPr>
        <p:txBody>
          <a:bodyPr wrap="none" rtlCol="0">
            <a:spAutoFit/>
          </a:bodyPr>
          <a:lstStyle/>
          <a:p>
            <a:r>
              <a:rPr kumimoji="1" lang="zh-CN" altLang="en-US" sz="2000" b="1" dirty="0"/>
              <a:t>数据面临的问题</a:t>
            </a:r>
          </a:p>
        </p:txBody>
      </p:sp>
      <p:sp>
        <p:nvSpPr>
          <p:cNvPr id="3" name="文本框 2">
            <a:extLst>
              <a:ext uri="{FF2B5EF4-FFF2-40B4-BE49-F238E27FC236}">
                <a16:creationId xmlns:a16="http://schemas.microsoft.com/office/drawing/2014/main" id="{8BD720F3-2141-E640-AAAA-D54CFDE0B8EA}"/>
              </a:ext>
            </a:extLst>
          </p:cNvPr>
          <p:cNvSpPr txBox="1"/>
          <p:nvPr/>
        </p:nvSpPr>
        <p:spPr>
          <a:xfrm>
            <a:off x="361245" y="767645"/>
            <a:ext cx="5360763" cy="338554"/>
          </a:xfrm>
          <a:prstGeom prst="rect">
            <a:avLst/>
          </a:prstGeom>
          <a:noFill/>
        </p:spPr>
        <p:txBody>
          <a:bodyPr wrap="none" rtlCol="0">
            <a:spAutoFit/>
          </a:bodyPr>
          <a:lstStyle/>
          <a:p>
            <a:r>
              <a:rPr kumimoji="1" lang="zh-CN" altLang="en-US" sz="1600" dirty="0"/>
              <a:t>攻击途径包括：云平台、设备</a:t>
            </a:r>
            <a:r>
              <a:rPr kumimoji="1" lang="en-US" altLang="zh-CN" sz="1600" dirty="0"/>
              <a:t>(</a:t>
            </a:r>
            <a:r>
              <a:rPr kumimoji="1" lang="zh-CN" altLang="en-US" sz="1600" dirty="0"/>
              <a:t>硬件</a:t>
            </a:r>
            <a:r>
              <a:rPr kumimoji="1" lang="en-US" altLang="zh-CN" sz="1600" dirty="0"/>
              <a:t>/</a:t>
            </a:r>
            <a:r>
              <a:rPr kumimoji="1" lang="zh-CN" altLang="en-US" sz="1600" dirty="0"/>
              <a:t>系统级别</a:t>
            </a:r>
            <a:r>
              <a:rPr kumimoji="1" lang="en-US" altLang="zh-CN" sz="1600" dirty="0"/>
              <a:t>)</a:t>
            </a:r>
            <a:r>
              <a:rPr kumimoji="1" lang="zh-CN" altLang="en-US" sz="1600" dirty="0"/>
              <a:t>、软件</a:t>
            </a:r>
            <a:r>
              <a:rPr kumimoji="1" lang="en-US" altLang="zh-CN" sz="1600" dirty="0"/>
              <a:t>(App)</a:t>
            </a:r>
          </a:p>
        </p:txBody>
      </p:sp>
      <p:sp>
        <p:nvSpPr>
          <p:cNvPr id="7" name="文本框 6">
            <a:extLst>
              <a:ext uri="{FF2B5EF4-FFF2-40B4-BE49-F238E27FC236}">
                <a16:creationId xmlns:a16="http://schemas.microsoft.com/office/drawing/2014/main" id="{7EF417EC-B535-2C48-8904-95915BACB5B8}"/>
              </a:ext>
            </a:extLst>
          </p:cNvPr>
          <p:cNvSpPr txBox="1"/>
          <p:nvPr/>
        </p:nvSpPr>
        <p:spPr>
          <a:xfrm>
            <a:off x="597408" y="1316736"/>
            <a:ext cx="7656576" cy="341632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服务器</a:t>
            </a:r>
            <a:r>
              <a:rPr kumimoji="1" lang="en-US" altLang="zh-CN" dirty="0"/>
              <a:t>(</a:t>
            </a:r>
            <a:r>
              <a:rPr kumimoji="1" lang="zh-CN" altLang="en-US" dirty="0"/>
              <a:t>云平台</a:t>
            </a:r>
            <a:r>
              <a:rPr kumimoji="1" lang="en-US" altLang="zh-CN" dirty="0"/>
              <a:t>)</a:t>
            </a:r>
          </a:p>
          <a:p>
            <a:pPr marL="742950" lvl="1" indent="-285750">
              <a:buFont typeface="Arial" panose="020B0604020202020204" pitchFamily="34" charset="0"/>
              <a:buChar char="•"/>
            </a:pPr>
            <a:r>
              <a:rPr lang="en" altLang="zh-CN" dirty="0"/>
              <a:t>DDOS</a:t>
            </a:r>
            <a:r>
              <a:rPr lang="zh-CN" altLang="en-US" dirty="0"/>
              <a:t>攻击</a:t>
            </a:r>
            <a:endParaRPr lang="en-US" altLang="zh-CN" dirty="0"/>
          </a:p>
          <a:p>
            <a:pPr marL="742950" lvl="1" indent="-285750">
              <a:buFont typeface="Arial" panose="020B0604020202020204" pitchFamily="34" charset="0"/>
              <a:buChar char="•"/>
            </a:pPr>
            <a:r>
              <a:rPr lang="en" altLang="zh-CN" dirty="0"/>
              <a:t>CC</a:t>
            </a:r>
            <a:r>
              <a:rPr lang="zh-CN" altLang="en-US" dirty="0"/>
              <a:t>攻击</a:t>
            </a:r>
            <a:endParaRPr kumimoji="1" lang="en-US" altLang="zh-CN" dirty="0"/>
          </a:p>
          <a:p>
            <a:pPr marL="742950" lvl="1" indent="-285750">
              <a:buFont typeface="Arial" panose="020B0604020202020204" pitchFamily="34" charset="0"/>
              <a:buChar char="•"/>
            </a:pPr>
            <a:r>
              <a:rPr kumimoji="1" lang="en-US" altLang="zh-CN" dirty="0"/>
              <a:t>Web</a:t>
            </a:r>
            <a:r>
              <a:rPr kumimoji="1" lang="zh-CN" altLang="en-US" dirty="0"/>
              <a:t>安全等</a:t>
            </a:r>
            <a:endParaRPr kumimoji="1" lang="en-US" altLang="zh-CN" dirty="0"/>
          </a:p>
          <a:p>
            <a:pPr marL="285750" indent="-285750">
              <a:buFont typeface="Arial" panose="020B0604020202020204" pitchFamily="34" charset="0"/>
              <a:buChar char="•"/>
            </a:pPr>
            <a:r>
              <a:rPr kumimoji="1" lang="zh-CN" altLang="en-US" dirty="0"/>
              <a:t>设备</a:t>
            </a:r>
            <a:r>
              <a:rPr kumimoji="1" lang="en-US" altLang="zh-CN" dirty="0"/>
              <a:t>(</a:t>
            </a:r>
            <a:r>
              <a:rPr kumimoji="1" lang="zh-CN" altLang="en-US" dirty="0"/>
              <a:t>硬件</a:t>
            </a:r>
            <a:r>
              <a:rPr kumimoji="1" lang="en-US" altLang="zh-CN" dirty="0"/>
              <a:t>/</a:t>
            </a:r>
            <a:r>
              <a:rPr kumimoji="1" lang="zh-CN" altLang="en-US" dirty="0"/>
              <a:t>系统</a:t>
            </a:r>
            <a:r>
              <a:rPr kumimoji="1" lang="en-US" altLang="zh-CN" dirty="0"/>
              <a:t>)</a:t>
            </a:r>
          </a:p>
          <a:p>
            <a:pPr marL="742950" lvl="1" indent="-285750">
              <a:buFont typeface="Arial" panose="020B0604020202020204" pitchFamily="34" charset="0"/>
              <a:buChar char="•"/>
            </a:pPr>
            <a:r>
              <a:rPr kumimoji="1" lang="en-US" altLang="zh-CN" dirty="0"/>
              <a:t>Root</a:t>
            </a:r>
            <a:r>
              <a:rPr kumimoji="1" lang="zh-CN" altLang="en-US" dirty="0"/>
              <a:t>权限：固件可信源</a:t>
            </a:r>
            <a:endParaRPr kumimoji="1" lang="en-US" altLang="zh-CN" dirty="0"/>
          </a:p>
          <a:p>
            <a:pPr marL="742950" lvl="1" indent="-285750">
              <a:buFont typeface="Arial" panose="020B0604020202020204" pitchFamily="34" charset="0"/>
              <a:buChar char="•"/>
            </a:pPr>
            <a:r>
              <a:rPr kumimoji="1" lang="zh-CN" altLang="en-US" dirty="0"/>
              <a:t>设备文件被</a:t>
            </a:r>
            <a:r>
              <a:rPr kumimoji="1" lang="en-US" altLang="zh-CN" dirty="0"/>
              <a:t>copy</a:t>
            </a:r>
          </a:p>
          <a:p>
            <a:pPr marL="742950" lvl="1" indent="-285750">
              <a:buFont typeface="Arial" panose="020B0604020202020204" pitchFamily="34" charset="0"/>
              <a:buChar char="•"/>
            </a:pPr>
            <a:r>
              <a:rPr kumimoji="1" lang="zh-CN" altLang="en-US" dirty="0"/>
              <a:t>芯片漏洞，固件代码不严谨，通信接口</a:t>
            </a:r>
            <a:endParaRPr kumimoji="1" lang="en-US" altLang="zh-CN" dirty="0"/>
          </a:p>
          <a:p>
            <a:pPr marL="285750" indent="-285750">
              <a:buFont typeface="Arial" panose="020B0604020202020204" pitchFamily="34" charset="0"/>
              <a:buChar char="•"/>
            </a:pPr>
            <a:r>
              <a:rPr kumimoji="1" lang="en-US" altLang="zh-CN" dirty="0"/>
              <a:t>App(</a:t>
            </a:r>
            <a:r>
              <a:rPr kumimoji="1" lang="zh-CN" altLang="en-US" dirty="0"/>
              <a:t>软件</a:t>
            </a:r>
            <a:r>
              <a:rPr kumimoji="1" lang="en-US" altLang="zh-CN" dirty="0"/>
              <a:t>)</a:t>
            </a:r>
          </a:p>
          <a:p>
            <a:pPr marL="742950" lvl="1" indent="-285750">
              <a:buFont typeface="Arial" panose="020B0604020202020204" pitchFamily="34" charset="0"/>
              <a:buChar char="•"/>
            </a:pPr>
            <a:r>
              <a:rPr kumimoji="1" lang="zh-CN" altLang="en-US" dirty="0"/>
              <a:t>二次打包，反编译，被逆向</a:t>
            </a:r>
            <a:endParaRPr kumimoji="1" lang="en-US" altLang="zh-CN" dirty="0"/>
          </a:p>
          <a:p>
            <a:pPr marL="742950" lvl="1" indent="-285750">
              <a:buFont typeface="Arial" panose="020B0604020202020204" pitchFamily="34" charset="0"/>
              <a:buChar char="•"/>
            </a:pPr>
            <a:r>
              <a:rPr kumimoji="1" lang="zh-CN" altLang="en-US" dirty="0"/>
              <a:t>敏感信息被获取：源码、敏感信息存在代码、日志、抓包等</a:t>
            </a:r>
            <a:endParaRPr kumimoji="1" lang="en-US" altLang="zh-CN" dirty="0"/>
          </a:p>
          <a:p>
            <a:pPr marL="742950" lvl="1" indent="-285750">
              <a:buFont typeface="Arial" panose="020B0604020202020204" pitchFamily="34" charset="0"/>
              <a:buChar char="•"/>
            </a:pPr>
            <a:r>
              <a:rPr kumimoji="1" lang="zh-CN" altLang="en-US" dirty="0"/>
              <a:t>本地数据泄漏，文件</a:t>
            </a:r>
            <a:r>
              <a:rPr kumimoji="1" lang="en-US" altLang="zh-CN" dirty="0"/>
              <a:t>/</a:t>
            </a:r>
            <a:r>
              <a:rPr kumimoji="1" lang="zh-CN" altLang="en-US" dirty="0"/>
              <a:t>数据库内容未加密导致泄漏</a:t>
            </a:r>
          </a:p>
        </p:txBody>
      </p:sp>
    </p:spTree>
    <p:extLst>
      <p:ext uri="{BB962C8B-B14F-4D97-AF65-F5344CB8AC3E}">
        <p14:creationId xmlns:p14="http://schemas.microsoft.com/office/powerpoint/2010/main" val="241042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13DD9-2519-4DFD-8D62-6AC87129D67D}"/>
              </a:ext>
            </a:extLst>
          </p:cNvPr>
          <p:cNvSpPr>
            <a:spLocks noGrp="1"/>
          </p:cNvSpPr>
          <p:nvPr>
            <p:ph type="ctrTitle"/>
          </p:nvPr>
        </p:nvSpPr>
        <p:spPr>
          <a:xfrm>
            <a:off x="476250" y="266700"/>
            <a:ext cx="8010525" cy="549458"/>
          </a:xfrm>
        </p:spPr>
        <p:txBody>
          <a:bodyPr>
            <a:normAutofit fontScale="90000"/>
          </a:bodyPr>
          <a:lstStyle/>
          <a:p>
            <a:r>
              <a:rPr lang="zh-CN" altLang="en-US" dirty="0"/>
              <a:t>数据密码机制分类的各自特点和应用领域</a:t>
            </a:r>
          </a:p>
        </p:txBody>
      </p:sp>
      <p:sp>
        <p:nvSpPr>
          <p:cNvPr id="4" name="灯片编号占位符 3">
            <a:extLst>
              <a:ext uri="{FF2B5EF4-FFF2-40B4-BE49-F238E27FC236}">
                <a16:creationId xmlns:a16="http://schemas.microsoft.com/office/drawing/2014/main" id="{2C1DB7A0-82DF-403F-B2B7-80382147D519}"/>
              </a:ext>
            </a:extLst>
          </p:cNvPr>
          <p:cNvSpPr>
            <a:spLocks noGrp="1"/>
          </p:cNvSpPr>
          <p:nvPr>
            <p:ph type="sldNum" sz="quarter" idx="12"/>
          </p:nvPr>
        </p:nvSpPr>
        <p:spPr/>
        <p:txBody>
          <a:bodyPr/>
          <a:lstStyle/>
          <a:p>
            <a:fld id="{32C7CECE-DE29-40DD-9057-B4251DD9339B}" type="slidenum">
              <a:rPr lang="zh-CN" altLang="en-US" smtClean="0"/>
              <a:pPr/>
              <a:t>5</a:t>
            </a:fld>
            <a:endParaRPr lang="zh-CN" altLang="en-US"/>
          </a:p>
        </p:txBody>
      </p:sp>
      <p:graphicFrame>
        <p:nvGraphicFramePr>
          <p:cNvPr id="5" name="表格 4">
            <a:extLst>
              <a:ext uri="{FF2B5EF4-FFF2-40B4-BE49-F238E27FC236}">
                <a16:creationId xmlns:a16="http://schemas.microsoft.com/office/drawing/2014/main" id="{604FB580-C82E-4663-82BE-1CB3551ABC71}"/>
              </a:ext>
            </a:extLst>
          </p:cNvPr>
          <p:cNvGraphicFramePr>
            <a:graphicFrameLocks noGrp="1"/>
          </p:cNvGraphicFramePr>
          <p:nvPr>
            <p:extLst>
              <p:ext uri="{D42A27DB-BD31-4B8C-83A1-F6EECF244321}">
                <p14:modId xmlns:p14="http://schemas.microsoft.com/office/powerpoint/2010/main" val="652985695"/>
              </p:ext>
            </p:extLst>
          </p:nvPr>
        </p:nvGraphicFramePr>
        <p:xfrm>
          <a:off x="1460500" y="816158"/>
          <a:ext cx="7931468" cy="5400040"/>
        </p:xfrm>
        <a:graphic>
          <a:graphicData uri="http://schemas.openxmlformats.org/drawingml/2006/table">
            <a:tbl>
              <a:tblPr firstRow="1" bandRow="1">
                <a:tableStyleId>{3C2FFA5D-87B4-456A-9821-1D502468CF0F}</a:tableStyleId>
              </a:tblPr>
              <a:tblGrid>
                <a:gridCol w="1835468">
                  <a:extLst>
                    <a:ext uri="{9D8B030D-6E8A-4147-A177-3AD203B41FA5}">
                      <a16:colId xmlns:a16="http://schemas.microsoft.com/office/drawing/2014/main" val="2978265607"/>
                    </a:ext>
                  </a:extLst>
                </a:gridCol>
                <a:gridCol w="2032000">
                  <a:extLst>
                    <a:ext uri="{9D8B030D-6E8A-4147-A177-3AD203B41FA5}">
                      <a16:colId xmlns:a16="http://schemas.microsoft.com/office/drawing/2014/main" val="1495570432"/>
                    </a:ext>
                  </a:extLst>
                </a:gridCol>
                <a:gridCol w="2032000">
                  <a:extLst>
                    <a:ext uri="{9D8B030D-6E8A-4147-A177-3AD203B41FA5}">
                      <a16:colId xmlns:a16="http://schemas.microsoft.com/office/drawing/2014/main" val="1825688746"/>
                    </a:ext>
                  </a:extLst>
                </a:gridCol>
                <a:gridCol w="2032000">
                  <a:extLst>
                    <a:ext uri="{9D8B030D-6E8A-4147-A177-3AD203B41FA5}">
                      <a16:colId xmlns:a16="http://schemas.microsoft.com/office/drawing/2014/main" val="1604140845"/>
                    </a:ext>
                  </a:extLst>
                </a:gridCol>
              </a:tblGrid>
              <a:tr h="370840">
                <a:tc>
                  <a:txBody>
                    <a:bodyPr/>
                    <a:lstStyle/>
                    <a:p>
                      <a:r>
                        <a:rPr lang="zh-CN" altLang="en-US" dirty="0"/>
                        <a:t>分类</a:t>
                      </a:r>
                    </a:p>
                  </a:txBody>
                  <a:tcPr/>
                </a:tc>
                <a:tc>
                  <a:txBody>
                    <a:bodyPr/>
                    <a:lstStyle/>
                    <a:p>
                      <a:r>
                        <a:rPr lang="zh-CN" altLang="en-US" dirty="0"/>
                        <a:t>具体类型</a:t>
                      </a:r>
                    </a:p>
                  </a:txBody>
                  <a:tcPr/>
                </a:tc>
                <a:tc>
                  <a:txBody>
                    <a:bodyPr/>
                    <a:lstStyle/>
                    <a:p>
                      <a:r>
                        <a:rPr lang="zh-CN" altLang="en-US" dirty="0"/>
                        <a:t>技术特征</a:t>
                      </a:r>
                    </a:p>
                  </a:txBody>
                  <a:tcPr/>
                </a:tc>
                <a:tc>
                  <a:txBody>
                    <a:bodyPr/>
                    <a:lstStyle/>
                    <a:p>
                      <a:r>
                        <a:rPr lang="zh-CN" altLang="en-US" dirty="0"/>
                        <a:t>主要应用领域</a:t>
                      </a:r>
                    </a:p>
                  </a:txBody>
                  <a:tcPr/>
                </a:tc>
                <a:extLst>
                  <a:ext uri="{0D108BD9-81ED-4DB2-BD59-A6C34878D82A}">
                    <a16:rowId xmlns:a16="http://schemas.microsoft.com/office/drawing/2014/main" val="4093381653"/>
                  </a:ext>
                </a:extLst>
              </a:tr>
              <a:tr h="320040">
                <a:tc rowSpan="2">
                  <a:txBody>
                    <a:bodyPr/>
                    <a:lstStyle/>
                    <a:p>
                      <a:pPr algn="ctr"/>
                      <a:r>
                        <a:rPr lang="zh-CN" altLang="en-US" dirty="0"/>
                        <a:t>对称密码机制</a:t>
                      </a:r>
                      <a:endParaRPr lang="en-US" altLang="zh-CN" dirty="0"/>
                    </a:p>
                    <a:p>
                      <a:pPr algn="ctr"/>
                      <a:r>
                        <a:rPr lang="en-US" altLang="zh-CN" dirty="0"/>
                        <a:t>(</a:t>
                      </a:r>
                      <a:r>
                        <a:rPr lang="zh-CN" altLang="en-US" dirty="0"/>
                        <a:t>单钥密码机制</a:t>
                      </a:r>
                      <a:r>
                        <a:rPr lang="en-US" altLang="zh-CN" dirty="0"/>
                        <a:t>)</a:t>
                      </a:r>
                      <a:endParaRPr lang="zh-CN" altLang="en-US" dirty="0"/>
                    </a:p>
                  </a:txBody>
                  <a:tcPr anchor="ctr"/>
                </a:tc>
                <a:tc>
                  <a:txBody>
                    <a:bodyPr/>
                    <a:lstStyle/>
                    <a:p>
                      <a:r>
                        <a:rPr lang="zh-CN" altLang="en-US" dirty="0"/>
                        <a:t>流密码</a:t>
                      </a:r>
                    </a:p>
                  </a:txBody>
                  <a:tcPr/>
                </a:tc>
                <a:tc>
                  <a:txBody>
                    <a:bodyPr/>
                    <a:lstStyle/>
                    <a:p>
                      <a:r>
                        <a:rPr lang="zh-CN" altLang="en-US" dirty="0"/>
                        <a:t>利用种子密钥生成密钥流</a:t>
                      </a:r>
                    </a:p>
                  </a:txBody>
                  <a:tcPr/>
                </a:tc>
                <a:tc>
                  <a:txBody>
                    <a:bodyPr/>
                    <a:lstStyle/>
                    <a:p>
                      <a:r>
                        <a:rPr lang="zh-CN" altLang="en-US" dirty="0"/>
                        <a:t>链路实时加密等</a:t>
                      </a:r>
                    </a:p>
                  </a:txBody>
                  <a:tcPr/>
                </a:tc>
                <a:extLst>
                  <a:ext uri="{0D108BD9-81ED-4DB2-BD59-A6C34878D82A}">
                    <a16:rowId xmlns:a16="http://schemas.microsoft.com/office/drawing/2014/main" val="3279748349"/>
                  </a:ext>
                </a:extLst>
              </a:tr>
              <a:tr h="320040">
                <a:tc vMerge="1">
                  <a:txBody>
                    <a:bodyPr/>
                    <a:lstStyle/>
                    <a:p>
                      <a:endParaRPr lang="zh-CN" altLang="en-US"/>
                    </a:p>
                  </a:txBody>
                  <a:tcPr/>
                </a:tc>
                <a:tc>
                  <a:txBody>
                    <a:bodyPr/>
                    <a:lstStyle/>
                    <a:p>
                      <a:r>
                        <a:rPr lang="zh-CN" altLang="en-US" dirty="0"/>
                        <a:t>分组密码</a:t>
                      </a:r>
                    </a:p>
                  </a:txBody>
                  <a:tcPr/>
                </a:tc>
                <a:tc>
                  <a:txBody>
                    <a:bodyPr/>
                    <a:lstStyle/>
                    <a:p>
                      <a:r>
                        <a:rPr lang="zh-CN" altLang="en-US" dirty="0"/>
                        <a:t>输入与一组明文有关</a:t>
                      </a:r>
                    </a:p>
                  </a:txBody>
                  <a:tcPr/>
                </a:tc>
                <a:tc>
                  <a:txBody>
                    <a:bodyPr/>
                    <a:lstStyle/>
                    <a:p>
                      <a:r>
                        <a:rPr lang="zh-CN" altLang="en-US" dirty="0"/>
                        <a:t>网络包交换加密等</a:t>
                      </a:r>
                    </a:p>
                  </a:txBody>
                  <a:tcPr/>
                </a:tc>
                <a:extLst>
                  <a:ext uri="{0D108BD9-81ED-4DB2-BD59-A6C34878D82A}">
                    <a16:rowId xmlns:a16="http://schemas.microsoft.com/office/drawing/2014/main" val="2002649264"/>
                  </a:ext>
                </a:extLst>
              </a:tr>
              <a:tr h="320040">
                <a:tc rowSpan="2">
                  <a:txBody>
                    <a:bodyPr/>
                    <a:lstStyle/>
                    <a:p>
                      <a:pPr algn="ctr"/>
                      <a:r>
                        <a:rPr lang="zh-CN" altLang="en-US" dirty="0"/>
                        <a:t>非对称密码机制</a:t>
                      </a:r>
                      <a:endParaRPr lang="en-US" altLang="zh-CN" dirty="0"/>
                    </a:p>
                    <a:p>
                      <a:pPr algn="ctr"/>
                      <a:r>
                        <a:rPr lang="en-US" altLang="zh-CN" dirty="0"/>
                        <a:t>(</a:t>
                      </a:r>
                      <a:r>
                        <a:rPr lang="zh-CN" altLang="en-US" dirty="0"/>
                        <a:t>公钥密码机制</a:t>
                      </a:r>
                      <a:r>
                        <a:rPr lang="en-US" altLang="zh-CN" dirty="0"/>
                        <a:t>)</a:t>
                      </a:r>
                      <a:endParaRPr lang="zh-CN" altLang="en-US" dirty="0"/>
                    </a:p>
                  </a:txBody>
                  <a:tcPr anchor="ctr"/>
                </a:tc>
                <a:tc>
                  <a:txBody>
                    <a:bodyPr/>
                    <a:lstStyle/>
                    <a:p>
                      <a:r>
                        <a:rPr lang="en-US" altLang="zh-CN" b="1" dirty="0">
                          <a:solidFill>
                            <a:srgbClr val="FF0000"/>
                          </a:solidFill>
                        </a:rPr>
                        <a:t>RSA</a:t>
                      </a:r>
                      <a:r>
                        <a:rPr lang="zh-CN" altLang="en-US" b="1" dirty="0">
                          <a:solidFill>
                            <a:srgbClr val="FF0000"/>
                          </a:solidFill>
                        </a:rPr>
                        <a:t>公钥密码</a:t>
                      </a:r>
                      <a:endParaRPr lang="en-US" altLang="zh-CN" b="1" dirty="0">
                        <a:solidFill>
                          <a:srgbClr val="FF0000"/>
                        </a:solidFill>
                      </a:endParaRPr>
                    </a:p>
                  </a:txBody>
                  <a:tcPr/>
                </a:tc>
                <a:tc>
                  <a:txBody>
                    <a:bodyPr/>
                    <a:lstStyle/>
                    <a:p>
                      <a:r>
                        <a:rPr lang="zh-CN" altLang="en-US" dirty="0"/>
                        <a:t>基于大素数分解难题</a:t>
                      </a:r>
                    </a:p>
                  </a:txBody>
                  <a:tcPr/>
                </a:tc>
                <a:tc>
                  <a:txBody>
                    <a:bodyPr/>
                    <a:lstStyle/>
                    <a:p>
                      <a:r>
                        <a:rPr lang="zh-CN" altLang="en-US" b="1" dirty="0">
                          <a:solidFill>
                            <a:srgbClr val="FF0000"/>
                          </a:solidFill>
                        </a:rPr>
                        <a:t>加密、密钥管理和数字签名</a:t>
                      </a:r>
                      <a:r>
                        <a:rPr lang="zh-CN" altLang="en-US" dirty="0"/>
                        <a:t>等</a:t>
                      </a:r>
                    </a:p>
                  </a:txBody>
                  <a:tcPr/>
                </a:tc>
                <a:extLst>
                  <a:ext uri="{0D108BD9-81ED-4DB2-BD59-A6C34878D82A}">
                    <a16:rowId xmlns:a16="http://schemas.microsoft.com/office/drawing/2014/main" val="2605100811"/>
                  </a:ext>
                </a:extLst>
              </a:tr>
              <a:tr h="320040">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离散对数公钥密码</a:t>
                      </a:r>
                    </a:p>
                  </a:txBody>
                  <a:tcPr/>
                </a:tc>
                <a:tc>
                  <a:txBody>
                    <a:bodyPr/>
                    <a:lstStyle/>
                    <a:p>
                      <a:r>
                        <a:rPr lang="zh-CN" altLang="en-US" dirty="0"/>
                        <a:t>基于有限域上的离散指数计算难题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加密、密钥管理和数字签名等</a:t>
                      </a:r>
                    </a:p>
                  </a:txBody>
                  <a:tcPr/>
                </a:tc>
                <a:extLst>
                  <a:ext uri="{0D108BD9-81ED-4DB2-BD59-A6C34878D82A}">
                    <a16:rowId xmlns:a16="http://schemas.microsoft.com/office/drawing/2014/main" val="652570342"/>
                  </a:ext>
                </a:extLst>
              </a:tr>
              <a:tr h="320040">
                <a:tc rowSpan="2">
                  <a:txBody>
                    <a:bodyPr/>
                    <a:lstStyle/>
                    <a:p>
                      <a:pPr algn="ctr"/>
                      <a:r>
                        <a:rPr lang="zh-CN" altLang="en-US" dirty="0"/>
                        <a:t>哈希函数</a:t>
                      </a:r>
                      <a:endParaRPr lang="en-US" altLang="zh-CN" dirty="0"/>
                    </a:p>
                    <a:p>
                      <a:pPr algn="ctr"/>
                      <a:r>
                        <a:rPr lang="en-US" altLang="zh-CN" dirty="0"/>
                        <a:t>(</a:t>
                      </a:r>
                      <a:r>
                        <a:rPr lang="zh-CN" altLang="en-US" dirty="0"/>
                        <a:t>散列函数</a:t>
                      </a:r>
                      <a:r>
                        <a:rPr lang="en-US" altLang="zh-CN" dirty="0"/>
                        <a:t>)</a:t>
                      </a:r>
                      <a:endParaRPr lang="zh-CN" altLang="en-US" dirty="0"/>
                    </a:p>
                  </a:txBody>
                  <a:tcPr anchor="ctr"/>
                </a:tc>
                <a:tc>
                  <a:txBody>
                    <a:bodyPr/>
                    <a:lstStyle/>
                    <a:p>
                      <a:r>
                        <a:rPr lang="en-US" altLang="zh-CN" b="1" dirty="0">
                          <a:solidFill>
                            <a:srgbClr val="FF0000"/>
                          </a:solidFill>
                        </a:rPr>
                        <a:t>MD5</a:t>
                      </a:r>
                      <a:r>
                        <a:rPr lang="zh-CN" altLang="en-US" b="1" dirty="0">
                          <a:solidFill>
                            <a:srgbClr val="FF0000"/>
                          </a:solidFill>
                        </a:rPr>
                        <a:t>算法</a:t>
                      </a:r>
                    </a:p>
                  </a:txBody>
                  <a:tcPr/>
                </a:tc>
                <a:tc>
                  <a:txBody>
                    <a:bodyPr/>
                    <a:lstStyle/>
                    <a:p>
                      <a:r>
                        <a:rPr lang="zh-CN" altLang="en-US" b="1" dirty="0">
                          <a:solidFill>
                            <a:srgbClr val="FF0000"/>
                          </a:solidFill>
                        </a:rPr>
                        <a:t>单向</a:t>
                      </a:r>
                      <a:r>
                        <a:rPr lang="zh-CN" altLang="en-US" dirty="0"/>
                        <a:t>散列算法</a:t>
                      </a:r>
                    </a:p>
                  </a:txBody>
                  <a:tcPr/>
                </a:tc>
                <a:tc rowSpan="2">
                  <a:txBody>
                    <a:bodyPr/>
                    <a:lstStyle/>
                    <a:p>
                      <a:r>
                        <a:rPr lang="zh-CN" altLang="en-US" dirty="0"/>
                        <a:t>数据完整性校验、身份认证、消息指纹等</a:t>
                      </a:r>
                      <a:endParaRPr lang="zh-CN" altLang="en-US" b="1" dirty="0">
                        <a:solidFill>
                          <a:srgbClr val="FF0000"/>
                        </a:solidFill>
                      </a:endParaRPr>
                    </a:p>
                  </a:txBody>
                  <a:tcPr/>
                </a:tc>
                <a:extLst>
                  <a:ext uri="{0D108BD9-81ED-4DB2-BD59-A6C34878D82A}">
                    <a16:rowId xmlns:a16="http://schemas.microsoft.com/office/drawing/2014/main" val="1731396983"/>
                  </a:ext>
                </a:extLst>
              </a:tr>
              <a:tr h="320040">
                <a:tc vMerge="1">
                  <a:txBody>
                    <a:bodyPr/>
                    <a:lstStyle/>
                    <a:p>
                      <a:endParaRPr lang="zh-CN" altLang="en-US"/>
                    </a:p>
                  </a:txBody>
                  <a:tcPr/>
                </a:tc>
                <a:tc>
                  <a:txBody>
                    <a:bodyPr/>
                    <a:lstStyle/>
                    <a:p>
                      <a:r>
                        <a:rPr lang="en-US" altLang="zh-CN" dirty="0"/>
                        <a:t>SHA-1</a:t>
                      </a:r>
                      <a:r>
                        <a:rPr lang="zh-CN" altLang="en-US" dirty="0"/>
                        <a:t>算法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单向散列算法</a:t>
                      </a:r>
                    </a:p>
                  </a:txBody>
                  <a:tcPr/>
                </a:tc>
                <a:tc vMerge="1">
                  <a:txBody>
                    <a:bodyPr/>
                    <a:lstStyle/>
                    <a:p>
                      <a:endParaRPr lang="zh-CN" altLang="en-US"/>
                    </a:p>
                  </a:txBody>
                  <a:tcPr/>
                </a:tc>
                <a:extLst>
                  <a:ext uri="{0D108BD9-81ED-4DB2-BD59-A6C34878D82A}">
                    <a16:rowId xmlns:a16="http://schemas.microsoft.com/office/drawing/2014/main" val="2110240494"/>
                  </a:ext>
                </a:extLst>
              </a:tr>
              <a:tr h="370840">
                <a:tc rowSpan="2">
                  <a:txBody>
                    <a:bodyPr/>
                    <a:lstStyle/>
                    <a:p>
                      <a:pPr algn="ctr"/>
                      <a:r>
                        <a:rPr lang="zh-CN" altLang="en-US" dirty="0"/>
                        <a:t>新密码机制</a:t>
                      </a:r>
                    </a:p>
                  </a:txBody>
                  <a:tcPr anchor="ctr"/>
                </a:tc>
                <a:tc>
                  <a:txBody>
                    <a:bodyPr/>
                    <a:lstStyle/>
                    <a:p>
                      <a:r>
                        <a:rPr lang="zh-CN" altLang="en-US" dirty="0"/>
                        <a:t>量子密码</a:t>
                      </a:r>
                    </a:p>
                  </a:txBody>
                  <a:tcPr/>
                </a:tc>
                <a:tc>
                  <a:txBody>
                    <a:bodyPr/>
                    <a:lstStyle/>
                    <a:p>
                      <a:r>
                        <a:rPr lang="zh-CN" altLang="en-US" dirty="0"/>
                        <a:t>应用量子纠缠态效应</a:t>
                      </a:r>
                    </a:p>
                  </a:txBody>
                  <a:tcPr/>
                </a:tc>
                <a:tc>
                  <a:txBody>
                    <a:bodyPr/>
                    <a:lstStyle/>
                    <a:p>
                      <a:r>
                        <a:rPr lang="zh-CN" altLang="en-US" dirty="0"/>
                        <a:t>量子加密通信</a:t>
                      </a:r>
                    </a:p>
                  </a:txBody>
                  <a:tcPr/>
                </a:tc>
                <a:extLst>
                  <a:ext uri="{0D108BD9-81ED-4DB2-BD59-A6C34878D82A}">
                    <a16:rowId xmlns:a16="http://schemas.microsoft.com/office/drawing/2014/main" val="359994732"/>
                  </a:ext>
                </a:extLst>
              </a:tr>
              <a:tr h="370840">
                <a:tc vMerge="1">
                  <a:txBody>
                    <a:bodyPr/>
                    <a:lstStyle/>
                    <a:p>
                      <a:endParaRPr lang="zh-CN" altLang="en-US" dirty="0"/>
                    </a:p>
                  </a:txBody>
                  <a:tcPr/>
                </a:tc>
                <a:tc>
                  <a:txBody>
                    <a:bodyPr/>
                    <a:lstStyle/>
                    <a:p>
                      <a:r>
                        <a:rPr lang="zh-CN" altLang="en-US" dirty="0"/>
                        <a:t>混沌密码</a:t>
                      </a:r>
                    </a:p>
                  </a:txBody>
                  <a:tcPr/>
                </a:tc>
                <a:tc>
                  <a:txBody>
                    <a:bodyPr/>
                    <a:lstStyle/>
                    <a:p>
                      <a:r>
                        <a:rPr lang="zh-CN" altLang="en-US" dirty="0"/>
                        <a:t>利用混沌系统对参数和初始值的敏感性</a:t>
                      </a:r>
                    </a:p>
                  </a:txBody>
                  <a:tcPr/>
                </a:tc>
                <a:tc>
                  <a:txBody>
                    <a:bodyPr/>
                    <a:lstStyle/>
                    <a:p>
                      <a:r>
                        <a:rPr lang="zh-CN" altLang="en-US" dirty="0"/>
                        <a:t>混沌保密通信</a:t>
                      </a:r>
                    </a:p>
                  </a:txBody>
                  <a:tcPr/>
                </a:tc>
                <a:extLst>
                  <a:ext uri="{0D108BD9-81ED-4DB2-BD59-A6C34878D82A}">
                    <a16:rowId xmlns:a16="http://schemas.microsoft.com/office/drawing/2014/main" val="1772133275"/>
                  </a:ext>
                </a:extLst>
              </a:tr>
            </a:tbl>
          </a:graphicData>
        </a:graphic>
      </p:graphicFrame>
    </p:spTree>
    <p:extLst>
      <p:ext uri="{BB962C8B-B14F-4D97-AF65-F5344CB8AC3E}">
        <p14:creationId xmlns:p14="http://schemas.microsoft.com/office/powerpoint/2010/main" val="255471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7A245-4C11-4C9F-BF2E-4376DD402191}"/>
              </a:ext>
            </a:extLst>
          </p:cNvPr>
          <p:cNvSpPr>
            <a:spLocks noGrp="1"/>
          </p:cNvSpPr>
          <p:nvPr>
            <p:ph type="ctrTitle"/>
          </p:nvPr>
        </p:nvSpPr>
        <p:spPr>
          <a:xfrm>
            <a:off x="302414" y="394385"/>
            <a:ext cx="2699657" cy="684169"/>
          </a:xfrm>
        </p:spPr>
        <p:txBody>
          <a:bodyPr>
            <a:normAutofit fontScale="90000"/>
          </a:bodyPr>
          <a:lstStyle/>
          <a:p>
            <a:r>
              <a:rPr lang="zh-CN" altLang="en-US" dirty="0"/>
              <a:t>对称加密过程</a:t>
            </a:r>
          </a:p>
        </p:txBody>
      </p:sp>
      <p:sp>
        <p:nvSpPr>
          <p:cNvPr id="4" name="灯片编号占位符 3">
            <a:extLst>
              <a:ext uri="{FF2B5EF4-FFF2-40B4-BE49-F238E27FC236}">
                <a16:creationId xmlns:a16="http://schemas.microsoft.com/office/drawing/2014/main" id="{E9EF0B66-D854-4200-80DF-CE17D21F47C5}"/>
              </a:ext>
            </a:extLst>
          </p:cNvPr>
          <p:cNvSpPr>
            <a:spLocks noGrp="1"/>
          </p:cNvSpPr>
          <p:nvPr>
            <p:ph type="sldNum" sz="quarter" idx="12"/>
          </p:nvPr>
        </p:nvSpPr>
        <p:spPr/>
        <p:txBody>
          <a:bodyPr/>
          <a:lstStyle/>
          <a:p>
            <a:fld id="{32C7CECE-DE29-40DD-9057-B4251DD9339B}" type="slidenum">
              <a:rPr lang="zh-CN" altLang="en-US" smtClean="0"/>
              <a:pPr/>
              <a:t>6</a:t>
            </a:fld>
            <a:endParaRPr lang="zh-CN" altLang="en-US"/>
          </a:p>
        </p:txBody>
      </p:sp>
      <p:grpSp>
        <p:nvGrpSpPr>
          <p:cNvPr id="9" name="组合 8">
            <a:extLst>
              <a:ext uri="{FF2B5EF4-FFF2-40B4-BE49-F238E27FC236}">
                <a16:creationId xmlns:a16="http://schemas.microsoft.com/office/drawing/2014/main" id="{CFF3BD67-830E-448D-8DAE-0D835F3FE44F}"/>
              </a:ext>
            </a:extLst>
          </p:cNvPr>
          <p:cNvGrpSpPr/>
          <p:nvPr/>
        </p:nvGrpSpPr>
        <p:grpSpPr>
          <a:xfrm>
            <a:off x="3493519" y="0"/>
            <a:ext cx="6782596" cy="6776812"/>
            <a:chOff x="2938347" y="-163286"/>
            <a:chExt cx="6848707" cy="7021286"/>
          </a:xfrm>
        </p:grpSpPr>
        <p:pic>
          <p:nvPicPr>
            <p:cNvPr id="5" name="图片 4">
              <a:extLst>
                <a:ext uri="{FF2B5EF4-FFF2-40B4-BE49-F238E27FC236}">
                  <a16:creationId xmlns:a16="http://schemas.microsoft.com/office/drawing/2014/main" id="{6A5311D8-9FDD-402A-8237-21B569046425}"/>
                </a:ext>
              </a:extLst>
            </p:cNvPr>
            <p:cNvPicPr>
              <a:picLocks noChangeAspect="1"/>
            </p:cNvPicPr>
            <p:nvPr/>
          </p:nvPicPr>
          <p:blipFill>
            <a:blip r:embed="rId3"/>
            <a:stretch>
              <a:fillRect/>
            </a:stretch>
          </p:blipFill>
          <p:spPr>
            <a:xfrm>
              <a:off x="2938347" y="0"/>
              <a:ext cx="6848707" cy="6858000"/>
            </a:xfrm>
            <a:prstGeom prst="rect">
              <a:avLst/>
            </a:prstGeom>
          </p:spPr>
        </p:pic>
        <p:pic>
          <p:nvPicPr>
            <p:cNvPr id="7" name="图片 6">
              <a:extLst>
                <a:ext uri="{FF2B5EF4-FFF2-40B4-BE49-F238E27FC236}">
                  <a16:creationId xmlns:a16="http://schemas.microsoft.com/office/drawing/2014/main" id="{00E1C889-50FD-456E-BF32-26DF3F5B7C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6639488" y="-163286"/>
              <a:ext cx="817225" cy="817225"/>
            </a:xfrm>
            <a:prstGeom prst="rect">
              <a:avLst/>
            </a:prstGeom>
          </p:spPr>
        </p:pic>
        <p:pic>
          <p:nvPicPr>
            <p:cNvPr id="8" name="图片 7">
              <a:extLst>
                <a:ext uri="{FF2B5EF4-FFF2-40B4-BE49-F238E27FC236}">
                  <a16:creationId xmlns:a16="http://schemas.microsoft.com/office/drawing/2014/main" id="{4D05DD05-1D35-4A70-92C1-A73B4C960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552402" y="3690257"/>
              <a:ext cx="904311" cy="904311"/>
            </a:xfrm>
            <a:prstGeom prst="rect">
              <a:avLst/>
            </a:prstGeom>
          </p:spPr>
        </p:pic>
      </p:grpSp>
      <p:sp>
        <p:nvSpPr>
          <p:cNvPr id="10" name="文本框 9">
            <a:extLst>
              <a:ext uri="{FF2B5EF4-FFF2-40B4-BE49-F238E27FC236}">
                <a16:creationId xmlns:a16="http://schemas.microsoft.com/office/drawing/2014/main" id="{CD47E702-5EEB-415B-9280-EAC4B94D52A7}"/>
              </a:ext>
            </a:extLst>
          </p:cNvPr>
          <p:cNvSpPr txBox="1"/>
          <p:nvPr/>
        </p:nvSpPr>
        <p:spPr>
          <a:xfrm>
            <a:off x="302414" y="1955518"/>
            <a:ext cx="3168539" cy="30660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一把钥匙，</a:t>
            </a:r>
            <a:r>
              <a:rPr lang="zh-CN" altLang="en-US" sz="2800" b="1" dirty="0">
                <a:solidFill>
                  <a:srgbClr val="FF0000"/>
                </a:solidFill>
                <a:latin typeface="Microsoft YaHei Light" panose="020B0502040204020203" pitchFamily="34" charset="-122"/>
                <a:ea typeface="Microsoft YaHei Light" panose="020B0502040204020203" pitchFamily="34" charset="-122"/>
              </a:rPr>
              <a:t>安全性低</a:t>
            </a:r>
            <a:endParaRPr lang="en-US" altLang="zh-CN" sz="2400" b="1" dirty="0">
              <a:solidFill>
                <a:srgbClr val="FF0000"/>
              </a:solidFill>
              <a:latin typeface="Microsoft YaHei Light" panose="020B0502040204020203" pitchFamily="34" charset="-122"/>
              <a:ea typeface="Microsoft YaHei Light" panose="020B0502040204020203"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运算速度</a:t>
            </a:r>
            <a:r>
              <a:rPr lang="zh-CN" altLang="en-US" sz="2800" b="1" dirty="0">
                <a:solidFill>
                  <a:srgbClr val="FF0000"/>
                </a:solidFill>
                <a:latin typeface="Microsoft YaHei Light" panose="020B0502040204020203" pitchFamily="34" charset="-122"/>
                <a:ea typeface="Microsoft YaHei Light" panose="020B0502040204020203" pitchFamily="34" charset="-122"/>
              </a:rPr>
              <a:t>快</a:t>
            </a:r>
            <a:r>
              <a:rPr lang="zh-CN" altLang="en-US" sz="2000" dirty="0">
                <a:latin typeface="微软雅黑" panose="020B0503020204020204" pitchFamily="34" charset="-122"/>
                <a:ea typeface="微软雅黑" panose="020B0503020204020204" pitchFamily="34" charset="-122"/>
              </a:rPr>
              <a:t>，需较少计算资源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DES</a:t>
            </a:r>
            <a:r>
              <a:rPr lang="zh-CN" altLang="zh-CN" sz="2000" dirty="0">
                <a:latin typeface="微软雅黑" panose="020B0503020204020204" pitchFamily="34" charset="-122"/>
                <a:ea typeface="微软雅黑" panose="020B0503020204020204" pitchFamily="34" charset="-122"/>
              </a:rPr>
              <a:t>算法</a:t>
            </a:r>
            <a:r>
              <a:rPr lang="en-US" altLang="zh-CN" sz="2400" dirty="0">
                <a:latin typeface="Microsoft YaHei Light" panose="020B0502040204020203" pitchFamily="34" charset="-122"/>
                <a:ea typeface="Microsoft YaHei Light" panose="020B0502040204020203" pitchFamily="34" charset="-122"/>
                <a:sym typeface="Wingdings" panose="05000000000000000000" pitchFamily="2" charset="2"/>
              </a:rPr>
              <a:t></a:t>
            </a:r>
            <a:r>
              <a:rPr lang="en-US" altLang="zh-CN" sz="2800" b="1" dirty="0">
                <a:solidFill>
                  <a:srgbClr val="FF0000"/>
                </a:solidFill>
                <a:latin typeface="Microsoft YaHei Light" panose="020B0502040204020203" pitchFamily="34" charset="-122"/>
                <a:ea typeface="Microsoft YaHei Light" panose="020B0502040204020203" pitchFamily="34" charset="-122"/>
              </a:rPr>
              <a:t>AES</a:t>
            </a:r>
            <a:r>
              <a:rPr lang="zh-CN" altLang="zh-CN"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位</a:t>
            </a:r>
            <a:r>
              <a:rPr lang="en-US" altLang="zh-CN" sz="2400" dirty="0">
                <a:latin typeface="Microsoft YaHei Light" panose="020B0502040204020203" pitchFamily="34" charset="-122"/>
                <a:ea typeface="Microsoft YaHei Light" panose="020B0502040204020203" pitchFamily="34" charset="-122"/>
                <a:sym typeface="Wingdings" panose="05000000000000000000" pitchFamily="2" charset="2"/>
              </a:rPr>
              <a:t></a:t>
            </a:r>
            <a:r>
              <a:rPr lang="en-US" altLang="zh-CN" sz="2800" b="1" dirty="0">
                <a:solidFill>
                  <a:srgbClr val="FF0000"/>
                </a:solidFill>
                <a:latin typeface="Microsoft YaHei Light" panose="020B0502040204020203" pitchFamily="34" charset="-122"/>
                <a:ea typeface="Microsoft YaHei Light" panose="020B0502040204020203" pitchFamily="34" charset="-122"/>
                <a:sym typeface="Wingdings" panose="05000000000000000000" pitchFamily="2" charset="2"/>
              </a:rPr>
              <a:t>256</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位</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275412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B160AE68-F4F9-5D40-B096-8059D42A44D7}"/>
              </a:ext>
            </a:extLst>
          </p:cNvPr>
          <p:cNvSpPr>
            <a:spLocks noGrp="1"/>
          </p:cNvSpPr>
          <p:nvPr>
            <p:ph type="ctrTitle"/>
          </p:nvPr>
        </p:nvSpPr>
        <p:spPr>
          <a:xfrm>
            <a:off x="342424" y="337367"/>
            <a:ext cx="8039100" cy="527612"/>
          </a:xfrm>
        </p:spPr>
        <p:txBody>
          <a:bodyPr>
            <a:noAutofit/>
          </a:bodyPr>
          <a:lstStyle/>
          <a:p>
            <a:r>
              <a:rPr lang="zh-CN" altLang="en-US" sz="3600" dirty="0"/>
              <a:t>非对称加密过程</a:t>
            </a:r>
          </a:p>
        </p:txBody>
      </p:sp>
      <p:sp>
        <p:nvSpPr>
          <p:cNvPr id="2" name="文本框 1">
            <a:extLst>
              <a:ext uri="{FF2B5EF4-FFF2-40B4-BE49-F238E27FC236}">
                <a16:creationId xmlns:a16="http://schemas.microsoft.com/office/drawing/2014/main" id="{84F6BE7F-6A2A-48B9-B6D2-D71FA16D96D4}"/>
              </a:ext>
            </a:extLst>
          </p:cNvPr>
          <p:cNvSpPr txBox="1"/>
          <p:nvPr/>
        </p:nvSpPr>
        <p:spPr>
          <a:xfrm>
            <a:off x="1448656" y="4880225"/>
            <a:ext cx="8794679" cy="1006867"/>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997CE7F1-65E3-43D8-AEA4-1CC1E72FF78E}"/>
              </a:ext>
            </a:extLst>
          </p:cNvPr>
          <p:cNvSpPr txBox="1"/>
          <p:nvPr/>
        </p:nvSpPr>
        <p:spPr>
          <a:xfrm>
            <a:off x="2726231" y="4664411"/>
            <a:ext cx="9072081" cy="1781385"/>
          </a:xfrm>
          <a:prstGeom prst="rect">
            <a:avLst/>
          </a:prstGeom>
          <a:noFill/>
        </p:spPr>
        <p:txBody>
          <a:bodyPr wrap="square" rtlCol="0">
            <a:spAutoFit/>
          </a:bodyPr>
          <a:lstStyle/>
          <a:p>
            <a:pPr indent="457200">
              <a:lnSpc>
                <a:spcPct val="150000"/>
              </a:lnSpc>
            </a:pPr>
            <a:r>
              <a:rPr lang="zh-CN" altLang="zh-CN" sz="2400" dirty="0">
                <a:latin typeface="微软雅黑" panose="020B0503020204020204" pitchFamily="34" charset="-122"/>
                <a:ea typeface="微软雅黑" panose="020B0503020204020204" pitchFamily="34" charset="-122"/>
              </a:rPr>
              <a:t>解密基于大数因式分解成两个质数，位数越长越安全，</a:t>
            </a:r>
            <a:r>
              <a:rPr lang="en-US" altLang="zh-CN" sz="2400" dirty="0">
                <a:latin typeface="微软雅黑" panose="020B0503020204020204" pitchFamily="34" charset="-122"/>
                <a:ea typeface="微软雅黑" panose="020B0503020204020204" pitchFamily="34" charset="-122"/>
              </a:rPr>
              <a:t>1024</a:t>
            </a:r>
            <a:r>
              <a:rPr lang="zh-CN" altLang="zh-CN" sz="2400" dirty="0">
                <a:latin typeface="微软雅黑" panose="020B0503020204020204" pitchFamily="34" charset="-122"/>
                <a:ea typeface="微软雅黑" panose="020B0503020204020204" pitchFamily="34" charset="-122"/>
              </a:rPr>
              <a:t>位的</a:t>
            </a:r>
            <a:r>
              <a:rPr lang="en-US" altLang="zh-CN" sz="2400" dirty="0">
                <a:latin typeface="微软雅黑" panose="020B0503020204020204" pitchFamily="34" charset="-122"/>
                <a:ea typeface="微软雅黑" panose="020B0503020204020204" pitchFamily="34" charset="-122"/>
              </a:rPr>
              <a:t>RSA</a:t>
            </a:r>
            <a:r>
              <a:rPr lang="zh-CN" altLang="zh-CN" sz="2400" dirty="0">
                <a:latin typeface="微软雅黑" panose="020B0503020204020204" pitchFamily="34" charset="-122"/>
                <a:ea typeface="微软雅黑" panose="020B0503020204020204" pitchFamily="34" charset="-122"/>
              </a:rPr>
              <a:t>密钥基本安全，</a:t>
            </a:r>
            <a:r>
              <a:rPr lang="en-US" altLang="zh-CN" sz="2800" b="1" dirty="0">
                <a:solidFill>
                  <a:srgbClr val="FF0000"/>
                </a:solidFill>
                <a:latin typeface="微软雅黑" panose="020B0503020204020204" pitchFamily="34" charset="-122"/>
                <a:ea typeface="微软雅黑" panose="020B0503020204020204" pitchFamily="34" charset="-122"/>
              </a:rPr>
              <a:t>2048</a:t>
            </a:r>
            <a:r>
              <a:rPr lang="zh-CN" altLang="zh-CN" sz="2800" b="1" dirty="0">
                <a:solidFill>
                  <a:srgbClr val="FF0000"/>
                </a:solidFill>
                <a:latin typeface="微软雅黑" panose="020B0503020204020204" pitchFamily="34" charset="-122"/>
                <a:ea typeface="微软雅黑" panose="020B0503020204020204" pitchFamily="34" charset="-122"/>
              </a:rPr>
              <a:t>位</a:t>
            </a:r>
            <a:r>
              <a:rPr lang="zh-CN" altLang="zh-CN" sz="2400" dirty="0">
                <a:latin typeface="微软雅黑" panose="020B0503020204020204" pitchFamily="34" charset="-122"/>
                <a:ea typeface="微软雅黑" panose="020B0503020204020204" pitchFamily="34" charset="-122"/>
              </a:rPr>
              <a:t>密钥及其安全，</a:t>
            </a:r>
            <a:r>
              <a:rPr lang="zh-CN" altLang="zh-CN" sz="2400" b="1" dirty="0">
                <a:solidFill>
                  <a:schemeClr val="accent6"/>
                </a:solidFill>
                <a:latin typeface="微软雅黑" panose="020B0503020204020204" pitchFamily="34" charset="-122"/>
                <a:ea typeface="微软雅黑" panose="020B0503020204020204" pitchFamily="34" charset="-122"/>
              </a:rPr>
              <a:t>银行和支付宝都采用这种加密算法</a:t>
            </a:r>
            <a:r>
              <a:rPr lang="zh-CN" altLang="zh-CN" sz="2400" dirty="0">
                <a:latin typeface="微软雅黑" panose="020B0503020204020204" pitchFamily="34" charset="-122"/>
                <a:ea typeface="微软雅黑" panose="020B0503020204020204" pitchFamily="34" charset="-122"/>
              </a:rPr>
              <a:t>。</a:t>
            </a:r>
          </a:p>
        </p:txBody>
      </p:sp>
      <p:grpSp>
        <p:nvGrpSpPr>
          <p:cNvPr id="9" name="组合 8">
            <a:extLst>
              <a:ext uri="{FF2B5EF4-FFF2-40B4-BE49-F238E27FC236}">
                <a16:creationId xmlns:a16="http://schemas.microsoft.com/office/drawing/2014/main" id="{CBF3291D-71AD-4298-B2A9-9D564A0EE9D0}"/>
              </a:ext>
            </a:extLst>
          </p:cNvPr>
          <p:cNvGrpSpPr/>
          <p:nvPr/>
        </p:nvGrpSpPr>
        <p:grpSpPr>
          <a:xfrm>
            <a:off x="4361974" y="1047855"/>
            <a:ext cx="5771505" cy="3057852"/>
            <a:chOff x="3098943" y="1216636"/>
            <a:chExt cx="5771505" cy="3057852"/>
          </a:xfrm>
        </p:grpSpPr>
        <p:pic>
          <p:nvPicPr>
            <p:cNvPr id="22" name="图片 21">
              <a:extLst>
                <a:ext uri="{FF2B5EF4-FFF2-40B4-BE49-F238E27FC236}">
                  <a16:creationId xmlns:a16="http://schemas.microsoft.com/office/drawing/2014/main" id="{E18BC012-A1B7-495B-B379-5AAF7155A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943" y="1229273"/>
              <a:ext cx="5771505" cy="3045215"/>
            </a:xfrm>
            <a:prstGeom prst="rect">
              <a:avLst/>
            </a:prstGeom>
          </p:spPr>
        </p:pic>
        <p:pic>
          <p:nvPicPr>
            <p:cNvPr id="7" name="图片 6">
              <a:extLst>
                <a:ext uri="{FF2B5EF4-FFF2-40B4-BE49-F238E27FC236}">
                  <a16:creationId xmlns:a16="http://schemas.microsoft.com/office/drawing/2014/main" id="{1394A13F-8E15-467D-845F-7D25738C4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048691" y="1264584"/>
              <a:ext cx="1405051" cy="1405051"/>
            </a:xfrm>
            <a:prstGeom prst="rect">
              <a:avLst/>
            </a:prstGeom>
          </p:spPr>
        </p:pic>
        <p:pic>
          <p:nvPicPr>
            <p:cNvPr id="8" name="图片 7">
              <a:extLst>
                <a:ext uri="{FF2B5EF4-FFF2-40B4-BE49-F238E27FC236}">
                  <a16:creationId xmlns:a16="http://schemas.microsoft.com/office/drawing/2014/main" id="{A3EB3C96-C76B-4512-80D0-1DEC4DA1D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6576252" y="1216636"/>
              <a:ext cx="1500948" cy="1500948"/>
            </a:xfrm>
            <a:prstGeom prst="rect">
              <a:avLst/>
            </a:prstGeom>
          </p:spPr>
        </p:pic>
      </p:grpSp>
      <p:sp>
        <p:nvSpPr>
          <p:cNvPr id="11" name="文本框 10">
            <a:extLst>
              <a:ext uri="{FF2B5EF4-FFF2-40B4-BE49-F238E27FC236}">
                <a16:creationId xmlns:a16="http://schemas.microsoft.com/office/drawing/2014/main" id="{1EFF4D39-4961-4AF9-88A1-ED6EBC48BAB6}"/>
              </a:ext>
            </a:extLst>
          </p:cNvPr>
          <p:cNvSpPr txBox="1"/>
          <p:nvPr/>
        </p:nvSpPr>
        <p:spPr>
          <a:xfrm>
            <a:off x="386423" y="1423683"/>
            <a:ext cx="3168539" cy="30632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两把钥匙，安全性</a:t>
            </a:r>
            <a:r>
              <a:rPr lang="zh-CN" altLang="en-US" sz="2800" dirty="0">
                <a:solidFill>
                  <a:srgbClr val="FF0000"/>
                </a:solidFill>
                <a:latin typeface="微软雅黑" panose="020B0503020204020204" pitchFamily="34" charset="-122"/>
                <a:ea typeface="微软雅黑" panose="020B0503020204020204" pitchFamily="34" charset="-122"/>
              </a:rPr>
              <a:t>高</a:t>
            </a:r>
            <a:endParaRPr lang="en-US" altLang="zh-CN" sz="28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运算速度</a:t>
            </a:r>
            <a:r>
              <a:rPr lang="zh-CN" altLang="en-US" sz="2800" dirty="0">
                <a:solidFill>
                  <a:srgbClr val="FF0000"/>
                </a:solidFill>
                <a:latin typeface="微软雅黑" panose="020B0503020204020204" pitchFamily="34" charset="-122"/>
                <a:ea typeface="微软雅黑" panose="020B0503020204020204" pitchFamily="34" charset="-122"/>
              </a:rPr>
              <a:t>慢</a:t>
            </a:r>
            <a:r>
              <a:rPr lang="zh-CN" altLang="en-US" sz="2000" dirty="0">
                <a:latin typeface="微软雅黑" panose="020B0503020204020204" pitchFamily="34" charset="-122"/>
                <a:ea typeface="微软雅黑" panose="020B0503020204020204" pitchFamily="34" charset="-122"/>
              </a:rPr>
              <a:t>，需较多计算资源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RSA</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800" dirty="0">
                <a:solidFill>
                  <a:srgbClr val="FF0000"/>
                </a:solidFill>
                <a:latin typeface="微软雅黑" panose="020B0503020204020204" pitchFamily="34" charset="-122"/>
                <a:ea typeface="微软雅黑" panose="020B0503020204020204" pitchFamily="34" charset="-122"/>
              </a:rPr>
              <a:t>RSA2</a:t>
            </a:r>
            <a:r>
              <a:rPr lang="zh-CN" altLang="zh-CN"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1024</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2048</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位</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63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2FFD033-C031-47D7-A934-67308F61AD6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2C7CECE-DE29-40DD-9057-B4251DD9339B}" type="slidenum">
              <a:rPr lang="en-US" altLang="zh-CN" smtClean="0">
                <a:solidFill>
                  <a:schemeClr val="tx1">
                    <a:tint val="75000"/>
                  </a:schemeClr>
                </a:solidFill>
                <a:latin typeface="+mn-lt"/>
                <a:ea typeface="+mn-ea"/>
              </a:rPr>
              <a:pPr>
                <a:spcAft>
                  <a:spcPts val="600"/>
                </a:spcAft>
              </a:pPr>
              <a:t>8</a:t>
            </a:fld>
            <a:endParaRPr lang="en-US" altLang="zh-CN">
              <a:solidFill>
                <a:schemeClr val="tx1">
                  <a:tint val="75000"/>
                </a:schemeClr>
              </a:solidFill>
              <a:latin typeface="+mn-lt"/>
              <a:ea typeface="+mn-ea"/>
            </a:endParaRPr>
          </a:p>
        </p:txBody>
      </p:sp>
      <p:sp>
        <p:nvSpPr>
          <p:cNvPr id="2" name="文本框 1">
            <a:extLst>
              <a:ext uri="{FF2B5EF4-FFF2-40B4-BE49-F238E27FC236}">
                <a16:creationId xmlns:a16="http://schemas.microsoft.com/office/drawing/2014/main" id="{12EEAAB3-C459-B34F-8661-C89B6D53170F}"/>
              </a:ext>
            </a:extLst>
          </p:cNvPr>
          <p:cNvSpPr txBox="1"/>
          <p:nvPr/>
        </p:nvSpPr>
        <p:spPr>
          <a:xfrm>
            <a:off x="280416" y="243840"/>
            <a:ext cx="2492990" cy="369332"/>
          </a:xfrm>
          <a:prstGeom prst="rect">
            <a:avLst/>
          </a:prstGeom>
          <a:noFill/>
        </p:spPr>
        <p:txBody>
          <a:bodyPr wrap="none" rtlCol="0">
            <a:spAutoFit/>
          </a:bodyPr>
          <a:lstStyle/>
          <a:p>
            <a:r>
              <a:rPr kumimoji="1" lang="zh-CN" altLang="en-US" dirty="0"/>
              <a:t>常用加密算法补充说明</a:t>
            </a:r>
          </a:p>
        </p:txBody>
      </p:sp>
      <p:graphicFrame>
        <p:nvGraphicFramePr>
          <p:cNvPr id="5" name="表格 4">
            <a:extLst>
              <a:ext uri="{FF2B5EF4-FFF2-40B4-BE49-F238E27FC236}">
                <a16:creationId xmlns:a16="http://schemas.microsoft.com/office/drawing/2014/main" id="{7E8CEE3E-7CCA-5D46-8FFB-3C9D3A60252C}"/>
              </a:ext>
            </a:extLst>
          </p:cNvPr>
          <p:cNvGraphicFramePr>
            <a:graphicFrameLocks noGrp="1"/>
          </p:cNvGraphicFramePr>
          <p:nvPr>
            <p:extLst>
              <p:ext uri="{D42A27DB-BD31-4B8C-83A1-F6EECF244321}">
                <p14:modId xmlns:p14="http://schemas.microsoft.com/office/powerpoint/2010/main" val="18434312"/>
              </p:ext>
            </p:extLst>
          </p:nvPr>
        </p:nvGraphicFramePr>
        <p:xfrm>
          <a:off x="280417" y="792480"/>
          <a:ext cx="10655807" cy="5340095"/>
        </p:xfrm>
        <a:graphic>
          <a:graphicData uri="http://schemas.openxmlformats.org/drawingml/2006/table">
            <a:tbl>
              <a:tblPr firstRow="1" bandRow="1">
                <a:tableStyleId>{5C22544A-7EE6-4342-B048-85BDC9FD1C3A}</a:tableStyleId>
              </a:tblPr>
              <a:tblGrid>
                <a:gridCol w="1301059">
                  <a:extLst>
                    <a:ext uri="{9D8B030D-6E8A-4147-A177-3AD203B41FA5}">
                      <a16:colId xmlns:a16="http://schemas.microsoft.com/office/drawing/2014/main" val="3201598132"/>
                    </a:ext>
                  </a:extLst>
                </a:gridCol>
                <a:gridCol w="2632455">
                  <a:extLst>
                    <a:ext uri="{9D8B030D-6E8A-4147-A177-3AD203B41FA5}">
                      <a16:colId xmlns:a16="http://schemas.microsoft.com/office/drawing/2014/main" val="1045660953"/>
                    </a:ext>
                  </a:extLst>
                </a:gridCol>
                <a:gridCol w="1497903">
                  <a:extLst>
                    <a:ext uri="{9D8B030D-6E8A-4147-A177-3AD203B41FA5}">
                      <a16:colId xmlns:a16="http://schemas.microsoft.com/office/drawing/2014/main" val="3807097388"/>
                    </a:ext>
                  </a:extLst>
                </a:gridCol>
                <a:gridCol w="1985025">
                  <a:extLst>
                    <a:ext uri="{9D8B030D-6E8A-4147-A177-3AD203B41FA5}">
                      <a16:colId xmlns:a16="http://schemas.microsoft.com/office/drawing/2014/main" val="3013089018"/>
                    </a:ext>
                  </a:extLst>
                </a:gridCol>
                <a:gridCol w="3239365">
                  <a:extLst>
                    <a:ext uri="{9D8B030D-6E8A-4147-A177-3AD203B41FA5}">
                      <a16:colId xmlns:a16="http://schemas.microsoft.com/office/drawing/2014/main" val="2318663393"/>
                    </a:ext>
                  </a:extLst>
                </a:gridCol>
              </a:tblGrid>
              <a:tr h="487876">
                <a:tc>
                  <a:txBody>
                    <a:bodyPr/>
                    <a:lstStyle/>
                    <a:p>
                      <a:r>
                        <a:rPr lang="zh-CN" altLang="en-US" dirty="0"/>
                        <a:t>名称</a:t>
                      </a:r>
                    </a:p>
                  </a:txBody>
                  <a:tcPr/>
                </a:tc>
                <a:tc>
                  <a:txBody>
                    <a:bodyPr/>
                    <a:lstStyle/>
                    <a:p>
                      <a:r>
                        <a:rPr lang="zh-CN" altLang="en-US" dirty="0"/>
                        <a:t>密匙长度</a:t>
                      </a:r>
                    </a:p>
                  </a:txBody>
                  <a:tcPr/>
                </a:tc>
                <a:tc>
                  <a:txBody>
                    <a:bodyPr/>
                    <a:lstStyle/>
                    <a:p>
                      <a:r>
                        <a:rPr lang="zh-CN" altLang="en-US" dirty="0"/>
                        <a:t>运算速度</a:t>
                      </a:r>
                    </a:p>
                  </a:txBody>
                  <a:tcPr/>
                </a:tc>
                <a:tc>
                  <a:txBody>
                    <a:bodyPr/>
                    <a:lstStyle/>
                    <a:p>
                      <a:r>
                        <a:rPr lang="zh-CN" altLang="en-US" dirty="0"/>
                        <a:t>安全性</a:t>
                      </a:r>
                    </a:p>
                  </a:txBody>
                  <a:tcPr/>
                </a:tc>
                <a:tc>
                  <a:txBody>
                    <a:bodyPr/>
                    <a:lstStyle/>
                    <a:p>
                      <a:r>
                        <a:rPr lang="zh-CN" altLang="en-US" dirty="0"/>
                        <a:t>资源消耗</a:t>
                      </a:r>
                    </a:p>
                  </a:txBody>
                  <a:tcPr/>
                </a:tc>
                <a:extLst>
                  <a:ext uri="{0D108BD9-81ED-4DB2-BD59-A6C34878D82A}">
                    <a16:rowId xmlns:a16="http://schemas.microsoft.com/office/drawing/2014/main" val="3799893543"/>
                  </a:ext>
                </a:extLst>
              </a:tr>
              <a:tr h="536293">
                <a:tc>
                  <a:txBody>
                    <a:bodyPr/>
                    <a:lstStyle/>
                    <a:p>
                      <a:r>
                        <a:rPr lang="en-US" altLang="zh-CN" dirty="0"/>
                        <a:t>DES</a:t>
                      </a:r>
                      <a:endParaRPr lang="zh-CN" altLang="en-US" dirty="0"/>
                    </a:p>
                  </a:txBody>
                  <a:tcPr/>
                </a:tc>
                <a:tc>
                  <a:txBody>
                    <a:bodyPr/>
                    <a:lstStyle/>
                    <a:p>
                      <a:r>
                        <a:rPr lang="en-US" altLang="zh-CN" dirty="0"/>
                        <a:t>56</a:t>
                      </a:r>
                      <a:r>
                        <a:rPr lang="zh-CN" altLang="en-US" dirty="0"/>
                        <a:t>位</a:t>
                      </a:r>
                    </a:p>
                  </a:txBody>
                  <a:tcPr/>
                </a:tc>
                <a:tc>
                  <a:txBody>
                    <a:bodyPr/>
                    <a:lstStyle/>
                    <a:p>
                      <a:r>
                        <a:rPr lang="zh-CN" altLang="en-US" dirty="0"/>
                        <a:t>较快</a:t>
                      </a:r>
                    </a:p>
                  </a:txBody>
                  <a:tcPr/>
                </a:tc>
                <a:tc>
                  <a:txBody>
                    <a:bodyPr/>
                    <a:lstStyle/>
                    <a:p>
                      <a:r>
                        <a:rPr lang="zh-CN" altLang="en-US" dirty="0"/>
                        <a:t>低</a:t>
                      </a:r>
                    </a:p>
                  </a:txBody>
                  <a:tcPr/>
                </a:tc>
                <a:tc>
                  <a:txBody>
                    <a:bodyPr/>
                    <a:lstStyle/>
                    <a:p>
                      <a:r>
                        <a:rPr lang="zh-CN" altLang="en-US" dirty="0"/>
                        <a:t>中</a:t>
                      </a:r>
                    </a:p>
                  </a:txBody>
                  <a:tcPr/>
                </a:tc>
                <a:extLst>
                  <a:ext uri="{0D108BD9-81ED-4DB2-BD59-A6C34878D82A}">
                    <a16:rowId xmlns:a16="http://schemas.microsoft.com/office/drawing/2014/main" val="2727842908"/>
                  </a:ext>
                </a:extLst>
              </a:tr>
              <a:tr h="601305">
                <a:tc>
                  <a:txBody>
                    <a:bodyPr/>
                    <a:lstStyle/>
                    <a:p>
                      <a:r>
                        <a:rPr lang="en-US" altLang="zh-CN" dirty="0"/>
                        <a:t>3DES</a:t>
                      </a:r>
                      <a:endParaRPr lang="zh-CN" altLang="en-US" dirty="0"/>
                    </a:p>
                  </a:txBody>
                  <a:tcPr/>
                </a:tc>
                <a:tc>
                  <a:txBody>
                    <a:bodyPr/>
                    <a:lstStyle/>
                    <a:p>
                      <a:r>
                        <a:rPr lang="en-US" altLang="zh-CN" dirty="0"/>
                        <a:t>112</a:t>
                      </a:r>
                      <a:r>
                        <a:rPr lang="zh-CN" altLang="en-US" dirty="0"/>
                        <a:t>位或</a:t>
                      </a:r>
                      <a:r>
                        <a:rPr lang="en-US" altLang="zh-CN" dirty="0"/>
                        <a:t>168</a:t>
                      </a:r>
                      <a:r>
                        <a:rPr lang="zh-CN" altLang="en-US" dirty="0"/>
                        <a:t>位</a:t>
                      </a:r>
                    </a:p>
                  </a:txBody>
                  <a:tcPr/>
                </a:tc>
                <a:tc>
                  <a:txBody>
                    <a:bodyPr/>
                    <a:lstStyle/>
                    <a:p>
                      <a:r>
                        <a:rPr lang="zh-CN" altLang="en-US" dirty="0"/>
                        <a:t>慢</a:t>
                      </a:r>
                    </a:p>
                  </a:txBody>
                  <a:tcPr/>
                </a:tc>
                <a:tc>
                  <a:txBody>
                    <a:bodyPr/>
                    <a:lstStyle/>
                    <a:p>
                      <a:r>
                        <a:rPr lang="zh-CN" altLang="en-US" dirty="0"/>
                        <a:t>中</a:t>
                      </a:r>
                    </a:p>
                  </a:txBody>
                  <a:tcPr/>
                </a:tc>
                <a:tc>
                  <a:txBody>
                    <a:bodyPr/>
                    <a:lstStyle/>
                    <a:p>
                      <a:r>
                        <a:rPr lang="zh-CN" altLang="en-US" dirty="0"/>
                        <a:t>高</a:t>
                      </a:r>
                    </a:p>
                  </a:txBody>
                  <a:tcPr/>
                </a:tc>
                <a:extLst>
                  <a:ext uri="{0D108BD9-81ED-4DB2-BD59-A6C34878D82A}">
                    <a16:rowId xmlns:a16="http://schemas.microsoft.com/office/drawing/2014/main" val="1966263491"/>
                  </a:ext>
                </a:extLst>
              </a:tr>
              <a:tr h="601305">
                <a:tc>
                  <a:txBody>
                    <a:bodyPr/>
                    <a:lstStyle/>
                    <a:p>
                      <a:r>
                        <a:rPr lang="en-US" altLang="zh-CN" dirty="0"/>
                        <a:t>AES</a:t>
                      </a:r>
                      <a:endParaRPr lang="zh-CN" altLang="en-US" dirty="0"/>
                    </a:p>
                  </a:txBody>
                  <a:tcPr/>
                </a:tc>
                <a:tc>
                  <a:txBody>
                    <a:bodyPr/>
                    <a:lstStyle/>
                    <a:p>
                      <a:r>
                        <a:rPr lang="en-US" altLang="zh-CN" dirty="0"/>
                        <a:t>128</a:t>
                      </a:r>
                      <a:r>
                        <a:rPr lang="zh-CN" altLang="en-US" dirty="0"/>
                        <a:t>、</a:t>
                      </a:r>
                      <a:r>
                        <a:rPr lang="en-US" altLang="zh-CN" dirty="0"/>
                        <a:t>192</a:t>
                      </a:r>
                      <a:r>
                        <a:rPr lang="zh-CN" altLang="en-US" dirty="0"/>
                        <a:t>、</a:t>
                      </a:r>
                      <a:r>
                        <a:rPr lang="en-US" altLang="zh-CN" dirty="0"/>
                        <a:t>256</a:t>
                      </a:r>
                      <a:endParaRPr lang="zh-CN" altLang="en-US" dirty="0"/>
                    </a:p>
                  </a:txBody>
                  <a:tcPr/>
                </a:tc>
                <a:tc>
                  <a:txBody>
                    <a:bodyPr/>
                    <a:lstStyle/>
                    <a:p>
                      <a:r>
                        <a:rPr lang="zh-CN" altLang="en-US" dirty="0"/>
                        <a:t>快</a:t>
                      </a:r>
                    </a:p>
                  </a:txBody>
                  <a:tcPr/>
                </a:tc>
                <a:tc>
                  <a:txBody>
                    <a:bodyPr/>
                    <a:lstStyle/>
                    <a:p>
                      <a:r>
                        <a:rPr lang="zh-CN" altLang="en-US" dirty="0"/>
                        <a:t>高</a:t>
                      </a:r>
                    </a:p>
                  </a:txBody>
                  <a:tcPr/>
                </a:tc>
                <a:tc>
                  <a:txBody>
                    <a:bodyPr/>
                    <a:lstStyle/>
                    <a:p>
                      <a:r>
                        <a:rPr lang="zh-CN" altLang="en-US" dirty="0"/>
                        <a:t>低</a:t>
                      </a:r>
                    </a:p>
                  </a:txBody>
                  <a:tcPr/>
                </a:tc>
                <a:extLst>
                  <a:ext uri="{0D108BD9-81ED-4DB2-BD59-A6C34878D82A}">
                    <a16:rowId xmlns:a16="http://schemas.microsoft.com/office/drawing/2014/main" val="4187247942"/>
                  </a:ext>
                </a:extLst>
              </a:tr>
              <a:tr h="1116709">
                <a:tc>
                  <a:txBody>
                    <a:bodyPr/>
                    <a:lstStyle/>
                    <a:p>
                      <a:r>
                        <a:rPr lang="en-US" altLang="zh-CN" dirty="0"/>
                        <a:t>RSA/RSA2</a:t>
                      </a:r>
                      <a:endParaRPr lang="zh-CN" altLang="en-US" dirty="0"/>
                    </a:p>
                  </a:txBody>
                  <a:tcPr/>
                </a:tc>
                <a:tc>
                  <a:txBody>
                    <a:bodyPr/>
                    <a:lstStyle/>
                    <a:p>
                      <a:r>
                        <a:rPr lang="en-US" altLang="zh-CN" dirty="0"/>
                        <a:t>RSA2</a:t>
                      </a:r>
                      <a:r>
                        <a:rPr lang="zh-CN" altLang="en-US" dirty="0"/>
                        <a:t>强制</a:t>
                      </a:r>
                      <a:r>
                        <a:rPr lang="en-US" altLang="zh-CN" dirty="0"/>
                        <a:t>2048</a:t>
                      </a:r>
                      <a:r>
                        <a:rPr lang="zh-CN" altLang="en-US" dirty="0"/>
                        <a:t>以上</a:t>
                      </a:r>
                      <a:br>
                        <a:rPr lang="en-US" altLang="zh-CN" dirty="0"/>
                      </a:br>
                      <a:r>
                        <a:rPr lang="en-US" altLang="zh-CN" dirty="0"/>
                        <a:t>RSA</a:t>
                      </a:r>
                      <a:r>
                        <a:rPr lang="zh-CN" altLang="en-US" dirty="0"/>
                        <a:t>建议</a:t>
                      </a:r>
                      <a:r>
                        <a:rPr lang="en-US" altLang="zh-CN" dirty="0"/>
                        <a:t>2048</a:t>
                      </a:r>
                      <a:r>
                        <a:rPr lang="zh-CN" altLang="en-US" dirty="0"/>
                        <a:t>以上</a:t>
                      </a:r>
                    </a:p>
                  </a:txBody>
                  <a:tcPr/>
                </a:tc>
                <a:tc>
                  <a:txBody>
                    <a:bodyPr/>
                    <a:lstStyle/>
                    <a:p>
                      <a:r>
                        <a:rPr lang="zh-CN" altLang="en-US" dirty="0"/>
                        <a:t>慢</a:t>
                      </a:r>
                    </a:p>
                  </a:txBody>
                  <a:tcPr/>
                </a:tc>
                <a:tc>
                  <a:txBody>
                    <a:bodyPr/>
                    <a:lstStyle/>
                    <a:p>
                      <a:r>
                        <a:rPr lang="zh-CN" altLang="en-US" dirty="0"/>
                        <a:t>高</a:t>
                      </a:r>
                    </a:p>
                  </a:txBody>
                  <a:tcPr/>
                </a:tc>
                <a:tc>
                  <a:txBody>
                    <a:bodyPr/>
                    <a:lstStyle/>
                    <a:p>
                      <a:r>
                        <a:rPr lang="zh-CN" altLang="en-US" dirty="0"/>
                        <a:t>高</a:t>
                      </a:r>
                    </a:p>
                  </a:txBody>
                  <a:tcPr/>
                </a:tc>
                <a:extLst>
                  <a:ext uri="{0D108BD9-81ED-4DB2-BD59-A6C34878D82A}">
                    <a16:rowId xmlns:a16="http://schemas.microsoft.com/office/drawing/2014/main" val="1333102750"/>
                  </a:ext>
                </a:extLst>
              </a:tr>
              <a:tr h="859009">
                <a:tc>
                  <a:txBody>
                    <a:bodyPr/>
                    <a:lstStyle/>
                    <a:p>
                      <a:r>
                        <a:rPr lang="en-US" altLang="zh-CN" dirty="0"/>
                        <a:t>ECC</a:t>
                      </a:r>
                      <a:endParaRPr lang="zh-CN" altLang="en-US" dirty="0"/>
                    </a:p>
                  </a:txBody>
                  <a:tcPr/>
                </a:tc>
                <a:tc>
                  <a:txBody>
                    <a:bodyPr/>
                    <a:lstStyle/>
                    <a:p>
                      <a:r>
                        <a:rPr lang="en-US" altLang="zh-CN" dirty="0"/>
                        <a:t>--</a:t>
                      </a:r>
                      <a:endParaRPr lang="zh-CN" altLang="en-US" dirty="0"/>
                    </a:p>
                  </a:txBody>
                  <a:tcPr/>
                </a:tc>
                <a:tc>
                  <a:txBody>
                    <a:bodyPr/>
                    <a:lstStyle/>
                    <a:p>
                      <a:r>
                        <a:rPr lang="zh-CN" altLang="en-US" dirty="0"/>
                        <a:t>快</a:t>
                      </a:r>
                    </a:p>
                  </a:txBody>
                  <a:tcPr/>
                </a:tc>
                <a:tc>
                  <a:txBody>
                    <a:bodyPr/>
                    <a:lstStyle/>
                    <a:p>
                      <a:r>
                        <a:rPr lang="zh-CN" altLang="en-US" dirty="0"/>
                        <a:t>高（取决于密匙的长度）</a:t>
                      </a:r>
                    </a:p>
                  </a:txBody>
                  <a:tcPr/>
                </a:tc>
                <a:tc>
                  <a:txBody>
                    <a:bodyPr/>
                    <a:lstStyle/>
                    <a:p>
                      <a:r>
                        <a:rPr lang="zh-CN" altLang="en-US" dirty="0"/>
                        <a:t>低（计算量小，存储空间小，要求宽带低）</a:t>
                      </a:r>
                    </a:p>
                  </a:txBody>
                  <a:tcPr/>
                </a:tc>
                <a:extLst>
                  <a:ext uri="{0D108BD9-81ED-4DB2-BD59-A6C34878D82A}">
                    <a16:rowId xmlns:a16="http://schemas.microsoft.com/office/drawing/2014/main" val="3741097929"/>
                  </a:ext>
                </a:extLst>
              </a:tr>
              <a:tr h="601305">
                <a:tc>
                  <a:txBody>
                    <a:bodyPr/>
                    <a:lstStyle/>
                    <a:p>
                      <a:r>
                        <a:rPr lang="en-US" altLang="zh-CN" dirty="0"/>
                        <a:t>SHA-2</a:t>
                      </a:r>
                      <a:endParaRPr lang="zh-CN" altLang="en-US" dirty="0"/>
                    </a:p>
                  </a:txBody>
                  <a:tcPr/>
                </a:tc>
                <a:tc>
                  <a:txBody>
                    <a:bodyPr/>
                    <a:lstStyle/>
                    <a:p>
                      <a:r>
                        <a:rPr lang="en-US" altLang="zh-CN" dirty="0"/>
                        <a:t>--</a:t>
                      </a:r>
                      <a:endParaRPr lang="zh-CN" altLang="en-US" dirty="0"/>
                    </a:p>
                  </a:txBody>
                  <a:tcPr/>
                </a:tc>
                <a:tc>
                  <a:txBody>
                    <a:bodyPr/>
                    <a:lstStyle/>
                    <a:p>
                      <a:r>
                        <a:rPr lang="zh-CN" altLang="en-US" dirty="0"/>
                        <a:t>慢</a:t>
                      </a:r>
                    </a:p>
                  </a:txBody>
                  <a:tcPr/>
                </a:tc>
                <a:tc>
                  <a:txBody>
                    <a:bodyPr/>
                    <a:lstStyle/>
                    <a:p>
                      <a:r>
                        <a:rPr lang="zh-CN" altLang="en-US" dirty="0"/>
                        <a:t>高（相对于</a:t>
                      </a:r>
                      <a:r>
                        <a:rPr lang="en-US" altLang="zh-CN" dirty="0"/>
                        <a:t>MD5</a:t>
                      </a:r>
                      <a:r>
                        <a:rPr lang="zh-CN" altLang="en-US" dirty="0"/>
                        <a:t>）</a:t>
                      </a:r>
                    </a:p>
                  </a:txBody>
                  <a:tcPr/>
                </a:tc>
                <a:tc>
                  <a:txBody>
                    <a:bodyPr/>
                    <a:lstStyle/>
                    <a:p>
                      <a:r>
                        <a:rPr lang="zh-CN" altLang="en-US" dirty="0"/>
                        <a:t>低</a:t>
                      </a:r>
                    </a:p>
                  </a:txBody>
                  <a:tcPr/>
                </a:tc>
                <a:extLst>
                  <a:ext uri="{0D108BD9-81ED-4DB2-BD59-A6C34878D82A}">
                    <a16:rowId xmlns:a16="http://schemas.microsoft.com/office/drawing/2014/main" val="1981487879"/>
                  </a:ext>
                </a:extLst>
              </a:tr>
              <a:tr h="536293">
                <a:tc>
                  <a:txBody>
                    <a:bodyPr/>
                    <a:lstStyle/>
                    <a:p>
                      <a:r>
                        <a:rPr lang="en-US" altLang="zh-CN" dirty="0"/>
                        <a:t>MD5</a:t>
                      </a:r>
                      <a:endParaRPr lang="zh-CN" altLang="en-US" dirty="0"/>
                    </a:p>
                  </a:txBody>
                  <a:tcPr/>
                </a:tc>
                <a:tc>
                  <a:txBody>
                    <a:bodyPr/>
                    <a:lstStyle/>
                    <a:p>
                      <a:r>
                        <a:rPr lang="en-US" altLang="zh-CN" dirty="0"/>
                        <a:t>128</a:t>
                      </a:r>
                      <a:endParaRPr lang="zh-CN" altLang="en-US" dirty="0"/>
                    </a:p>
                  </a:txBody>
                  <a:tcPr/>
                </a:tc>
                <a:tc>
                  <a:txBody>
                    <a:bodyPr/>
                    <a:lstStyle/>
                    <a:p>
                      <a:r>
                        <a:rPr lang="zh-CN" altLang="en-US" dirty="0"/>
                        <a:t>快</a:t>
                      </a:r>
                    </a:p>
                  </a:txBody>
                  <a:tcPr/>
                </a:tc>
                <a:tc>
                  <a:txBody>
                    <a:bodyPr/>
                    <a:lstStyle/>
                    <a:p>
                      <a:r>
                        <a:rPr lang="zh-CN" altLang="en-US" dirty="0"/>
                        <a:t>中</a:t>
                      </a:r>
                    </a:p>
                  </a:txBody>
                  <a:tcPr/>
                </a:tc>
                <a:tc>
                  <a:txBody>
                    <a:bodyPr/>
                    <a:lstStyle/>
                    <a:p>
                      <a:r>
                        <a:rPr lang="zh-CN" altLang="en-US" dirty="0"/>
                        <a:t>低</a:t>
                      </a:r>
                    </a:p>
                  </a:txBody>
                  <a:tcPr/>
                </a:tc>
                <a:extLst>
                  <a:ext uri="{0D108BD9-81ED-4DB2-BD59-A6C34878D82A}">
                    <a16:rowId xmlns:a16="http://schemas.microsoft.com/office/drawing/2014/main" val="2284637610"/>
                  </a:ext>
                </a:extLst>
              </a:tr>
            </a:tbl>
          </a:graphicData>
        </a:graphic>
      </p:graphicFrame>
    </p:spTree>
    <p:extLst>
      <p:ext uri="{BB962C8B-B14F-4D97-AF65-F5344CB8AC3E}">
        <p14:creationId xmlns:p14="http://schemas.microsoft.com/office/powerpoint/2010/main" val="176976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126D9D-EA87-ED45-A0F4-394B99E18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085" y="1335742"/>
            <a:ext cx="7505700" cy="2895600"/>
          </a:xfrm>
          <a:prstGeom prst="rect">
            <a:avLst/>
          </a:prstGeom>
        </p:spPr>
      </p:pic>
      <p:sp>
        <p:nvSpPr>
          <p:cNvPr id="4" name="文本框 3">
            <a:extLst>
              <a:ext uri="{FF2B5EF4-FFF2-40B4-BE49-F238E27FC236}">
                <a16:creationId xmlns:a16="http://schemas.microsoft.com/office/drawing/2014/main" id="{D5AC433A-7AC7-114C-9756-F586FA48E29D}"/>
              </a:ext>
            </a:extLst>
          </p:cNvPr>
          <p:cNvSpPr txBox="1"/>
          <p:nvPr/>
        </p:nvSpPr>
        <p:spPr>
          <a:xfrm>
            <a:off x="322729" y="301214"/>
            <a:ext cx="2173045" cy="461665"/>
          </a:xfrm>
          <a:prstGeom prst="rect">
            <a:avLst/>
          </a:prstGeom>
          <a:noFill/>
        </p:spPr>
        <p:txBody>
          <a:bodyPr wrap="square" rtlCol="0">
            <a:spAutoFit/>
          </a:bodyPr>
          <a:lstStyle/>
          <a:p>
            <a:r>
              <a:rPr kumimoji="1" lang="zh-CN" altLang="en-US" sz="2400" b="1" dirty="0"/>
              <a:t>各算法的对比</a:t>
            </a:r>
          </a:p>
        </p:txBody>
      </p:sp>
    </p:spTree>
    <p:extLst>
      <p:ext uri="{BB962C8B-B14F-4D97-AF65-F5344CB8AC3E}">
        <p14:creationId xmlns:p14="http://schemas.microsoft.com/office/powerpoint/2010/main" val="312681140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E72427"/>
            </a:gs>
            <a:gs pos="70000">
              <a:srgbClr val="E72427"/>
            </a:gs>
            <a:gs pos="100000">
              <a:srgbClr val="E72427">
                <a:alpha val="30000"/>
              </a:srgbClr>
            </a:gs>
          </a:gsLst>
          <a:lin ang="0" scaled="0"/>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A36451AF92CBDB41AD94C3AB57AEE43B" ma:contentTypeVersion="2" ma:contentTypeDescription="新建文档。" ma:contentTypeScope="" ma:versionID="59cda22506719b160fd9fb699b7988b6">
  <xsd:schema xmlns:xsd="http://www.w3.org/2001/XMLSchema" xmlns:xs="http://www.w3.org/2001/XMLSchema" xmlns:p="http://schemas.microsoft.com/office/2006/metadata/properties" xmlns:ns2="3302fbfc-d97f-48fb-ab03-c0f44aa9db80" targetNamespace="http://schemas.microsoft.com/office/2006/metadata/properties" ma:root="true" ma:fieldsID="65d64a9dd05b70e24b6537ee9128e542" ns2:_="">
    <xsd:import namespace="3302fbfc-d97f-48fb-ab03-c0f44aa9db8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02fbfc-d97f-48fb-ab03-c0f44aa9db80"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3A283E-C7ED-46DA-9208-AF971633ECFF}">
  <ds:schemaRefs>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3302fbfc-d97f-48fb-ab03-c0f44aa9db80"/>
  </ds:schemaRefs>
</ds:datastoreItem>
</file>

<file path=customXml/itemProps2.xml><?xml version="1.0" encoding="utf-8"?>
<ds:datastoreItem xmlns:ds="http://schemas.openxmlformats.org/officeDocument/2006/customXml" ds:itemID="{D86D33AA-09AC-4D43-816F-A93CF09E8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02fbfc-d97f-48fb-ab03-c0f44aa9db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A566A-50A3-49FB-900F-8D41B6427B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3263</TotalTime>
  <Words>2766</Words>
  <Application>Microsoft Macintosh PowerPoint</Application>
  <PresentationFormat>宽屏</PresentationFormat>
  <Paragraphs>309</Paragraphs>
  <Slides>30</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宋体</vt:lpstr>
      <vt:lpstr>微软雅黑</vt:lpstr>
      <vt:lpstr>Microsoft YaHei Light</vt:lpstr>
      <vt:lpstr>Arial</vt:lpstr>
      <vt:lpstr>Calibri</vt:lpstr>
      <vt:lpstr>Wingdings</vt:lpstr>
      <vt:lpstr>Office 主题</vt:lpstr>
      <vt:lpstr>系统信息安全</vt:lpstr>
      <vt:lpstr>PowerPoint 演示文稿</vt:lpstr>
      <vt:lpstr>PowerPoint 演示文稿</vt:lpstr>
      <vt:lpstr>PowerPoint 演示文稿</vt:lpstr>
      <vt:lpstr>数据密码机制分类的各自特点和应用领域</vt:lpstr>
      <vt:lpstr>对称加密过程</vt:lpstr>
      <vt:lpstr>非对称加密过程</vt:lpstr>
      <vt:lpstr>PowerPoint 演示文稿</vt:lpstr>
      <vt:lpstr>PowerPoint 演示文稿</vt:lpstr>
      <vt:lpstr>非对称加密用途</vt:lpstr>
      <vt:lpstr>第三方支付渠道-支付宝的加密过程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系统信息安全</dc:title>
  <dc:creator>曹金荣</dc:creator>
  <cp:lastModifiedBy>梅良俊</cp:lastModifiedBy>
  <cp:revision>98</cp:revision>
  <dcterms:created xsi:type="dcterms:W3CDTF">2019-08-01T09:39:15Z</dcterms:created>
  <dcterms:modified xsi:type="dcterms:W3CDTF">2020-07-22T10:48:49Z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0x010100A36451AF92CBDB41AD94C3AB57AEE43B</vt:lpwstr>
  </property>
</Properties>
</file>