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A20BEE-2846-4A15-AF0F-7ABAD301CAC3}">
  <a:tblStyle styleId="{D6A20BEE-2846-4A15-AF0F-7ABAD301C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www.w3schools.com/js/js_variables.asp" TargetMode="External"/><Relationship Id="rId5" Type="http://schemas.openxmlformats.org/officeDocument/2006/relationships/hyperlink" Target="https://www.w3schools.com/js/js_operators.asp" TargetMode="External"/><Relationship Id="rId6" Type="http://schemas.openxmlformats.org/officeDocument/2006/relationships/hyperlink" Target="https://www.w3schools.com/jsref/jsref_parseint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4294967295" type="ctrTitle"/>
          </p:nvPr>
        </p:nvSpPr>
        <p:spPr>
          <a:xfrm>
            <a:off x="685800" y="1507950"/>
            <a:ext cx="5324100" cy="2127600"/>
          </a:xfrm>
          <a:prstGeom prst="rect">
            <a:avLst/>
          </a:prstGeom>
          <a:solidFill>
            <a:srgbClr val="F1C23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Javascript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introduction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logobecode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100" y="32807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4294967295" type="ctrTitle"/>
          </p:nvPr>
        </p:nvSpPr>
        <p:spPr>
          <a:xfrm>
            <a:off x="685800" y="1507950"/>
            <a:ext cx="5324100" cy="2127600"/>
          </a:xfrm>
          <a:prstGeom prst="rect">
            <a:avLst/>
          </a:prstGeom>
          <a:solidFill>
            <a:srgbClr val="F1C23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Javascript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variables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logobecode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100" y="32807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Qu’est-ce qu’une variable 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13175" y="2098375"/>
            <a:ext cx="10920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23</a:t>
            </a:r>
            <a:endParaRPr sz="3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295461" y="2323327"/>
            <a:ext cx="774900" cy="3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2527400" y="3480725"/>
            <a:ext cx="3891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$age = 23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627175" y="1679450"/>
            <a:ext cx="1618500" cy="1618500"/>
          </a:xfrm>
          <a:prstGeom prst="rect">
            <a:avLst/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2694975" y="2144675"/>
            <a:ext cx="1482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$age</a:t>
            </a:r>
            <a:endParaRPr sz="30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Qu’est-ce qu’une variable 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13175" y="2098375"/>
            <a:ext cx="10920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25</a:t>
            </a:r>
            <a:endParaRPr sz="3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295461" y="2323327"/>
            <a:ext cx="774900" cy="3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527400" y="3480725"/>
            <a:ext cx="3891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$age = 25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627175" y="1679450"/>
            <a:ext cx="1618500" cy="1618500"/>
          </a:xfrm>
          <a:prstGeom prst="rect">
            <a:avLst/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2694975" y="2144675"/>
            <a:ext cx="1482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$age</a:t>
            </a:r>
            <a:endParaRPr sz="30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445125" y="2295550"/>
            <a:ext cx="1092000" cy="546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613325" y="2124000"/>
            <a:ext cx="10920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Karla"/>
                <a:ea typeface="Karla"/>
                <a:cs typeface="Karla"/>
                <a:sym typeface="Karla"/>
              </a:rPr>
              <a:t>23</a:t>
            </a:r>
            <a:endParaRPr sz="3600">
              <a:solidFill>
                <a:srgbClr val="D9D9D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Quelques types de variable ?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215" name="Shape 215"/>
          <p:cNvGraphicFramePr/>
          <p:nvPr/>
        </p:nvGraphicFramePr>
        <p:xfrm>
          <a:off x="4191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{D6A20BEE-2846-4A15-AF0F-7ABAD301CAC3}</a:tableStyleId>
              </a:tblPr>
              <a:tblGrid>
                <a:gridCol w="2012075"/>
                <a:gridCol w="2012075"/>
                <a:gridCol w="2012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Number</a:t>
                      </a:r>
                      <a:endParaRPr sz="1800">
                        <a:solidFill>
                          <a:srgbClr val="434343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String</a:t>
                      </a:r>
                      <a:endParaRPr sz="1800">
                        <a:solidFill>
                          <a:srgbClr val="434343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Boolean</a:t>
                      </a:r>
                      <a:endParaRPr sz="1800">
                        <a:solidFill>
                          <a:srgbClr val="434343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5.5</a:t>
                      </a:r>
                      <a:endParaRPr sz="1800">
                        <a:solidFill>
                          <a:srgbClr val="434343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“Le dev, c’est chouette”</a:t>
                      </a:r>
                      <a:endParaRPr sz="1800">
                        <a:solidFill>
                          <a:srgbClr val="434343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TRUE/FALSE</a:t>
                      </a:r>
                      <a:endParaRPr sz="1800">
                        <a:solidFill>
                          <a:srgbClr val="434343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88850" y="666525"/>
            <a:ext cx="497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Créer et nommer une variable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54500" y="1486300"/>
            <a:ext cx="6058200" cy="288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65100" y="1783550"/>
            <a:ext cx="55413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age = 23;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alert(age);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userAge = prompt("Quel est ton âge ?");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alert(userAge);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becode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Shape 224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225" name="Shape 22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788850" y="666525"/>
            <a:ext cx="497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Numbers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54500" y="1486300"/>
            <a:ext cx="6058200" cy="288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665100" y="1783550"/>
            <a:ext cx="55413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age = 23;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ageSoeur = age + 11;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age +=12; </a:t>
            </a:r>
            <a:r>
              <a:rPr lang="en" sz="1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age = age + 12;</a:t>
            </a:r>
            <a:endParaRPr sz="18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alert(age);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becode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Shape 239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240" name="Shape 240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788850" y="666525"/>
            <a:ext cx="497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Opérations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logobecode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Shape 252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253" name="Shape 25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59" name="Shape 25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{D6A20BEE-2846-4A15-AF0F-7ABAD301CAC3}</a:tableStyleId>
              </a:tblPr>
              <a:tblGrid>
                <a:gridCol w="2796425"/>
                <a:gridCol w="2796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Opérateur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</a:rPr>
                        <a:t>Signe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addition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+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soustraction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-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multiplication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*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division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/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modulo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</a:rPr>
                        <a:t>%</a:t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788850" y="666525"/>
            <a:ext cx="497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Strings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54500" y="1486300"/>
            <a:ext cx="6058200" cy="288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665100" y="1783550"/>
            <a:ext cx="55413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name = "Jean";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nameSister = "Emma";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alert('Je m\'appelle '+name);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prompt("Comment t'appelles-tu ?");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console.log("Il s'appelle "+userName);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becode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Shape 268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269" name="Shape 269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788850" y="666525"/>
            <a:ext cx="497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parseInt()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454500" y="1486300"/>
            <a:ext cx="6058200" cy="323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665100" y="1783550"/>
            <a:ext cx="55413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badgesHTML = prompt('Combien de badges HTML as-tu ?');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badgesCSS = prompt('Combien de badgets CSS as-tu ?');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totalbadge = parseInt(badgesHTML) + paseInt(badgesCSS);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alert('Woaw, tu as '+totalbadges+" !");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becode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Shape 283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284" name="Shape 284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788850" y="666525"/>
            <a:ext cx="497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ATTENTION ATTENTION !!!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788850" y="1486300"/>
            <a:ext cx="5724000" cy="1783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975500" y="1783550"/>
            <a:ext cx="52308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'10' + '5' = '105'; </a:t>
            </a:r>
            <a:r>
              <a:rPr lang="en" sz="1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type strings</a:t>
            </a:r>
            <a:endParaRPr sz="18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 + 5 = 15; </a:t>
            </a:r>
            <a:r>
              <a:rPr lang="en" sz="1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type number</a:t>
            </a:r>
            <a:endParaRPr sz="18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becode.pn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Shape 298"/>
          <p:cNvGrpSpPr/>
          <p:nvPr/>
        </p:nvGrpSpPr>
        <p:grpSpPr>
          <a:xfrm>
            <a:off x="6074663" y="419209"/>
            <a:ext cx="438048" cy="694493"/>
            <a:chOff x="6718575" y="2318625"/>
            <a:chExt cx="256950" cy="407375"/>
          </a:xfrm>
        </p:grpSpPr>
        <p:sp>
          <p:nvSpPr>
            <p:cNvPr id="299" name="Shape 29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4294967295" type="subTitle"/>
          </p:nvPr>
        </p:nvSpPr>
        <p:spPr>
          <a:xfrm>
            <a:off x="541700" y="609600"/>
            <a:ext cx="6175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Qu’est-ce que </a:t>
            </a:r>
            <a:r>
              <a:rPr lang="en" sz="3600">
                <a:solidFill>
                  <a:schemeClr val="accent2"/>
                </a:solidFill>
              </a:rPr>
              <a:t>Javascript</a:t>
            </a:r>
            <a:r>
              <a:rPr lang="en" sz="3600"/>
              <a:t> ?</a:t>
            </a:r>
            <a:endParaRPr sz="3600"/>
          </a:p>
        </p:txBody>
      </p:sp>
      <p:sp>
        <p:nvSpPr>
          <p:cNvPr id="72" name="Shape 72"/>
          <p:cNvSpPr txBox="1"/>
          <p:nvPr>
            <p:ph idx="4294967295" type="body"/>
          </p:nvPr>
        </p:nvSpPr>
        <p:spPr>
          <a:xfrm>
            <a:off x="541700" y="1505670"/>
            <a:ext cx="5324100" cy="18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Javascript est un langage puissant utilisé pour l'interactivité des pages web et améliorant grandement l'expérience utilisateur. Il est présent sur tous les supports et navigateurs d'aujourd'hui.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Ne pas confondre Javascript et Java !</a:t>
            </a:r>
            <a:endParaRPr sz="1800"/>
          </a:p>
        </p:txBody>
      </p:sp>
      <p:grpSp>
        <p:nvGrpSpPr>
          <p:cNvPr id="73" name="Shape 73"/>
          <p:cNvGrpSpPr/>
          <p:nvPr/>
        </p:nvGrpSpPr>
        <p:grpSpPr>
          <a:xfrm>
            <a:off x="693843" y="3356387"/>
            <a:ext cx="699809" cy="662495"/>
            <a:chOff x="6618700" y="1635475"/>
            <a:chExt cx="456675" cy="432325"/>
          </a:xfrm>
        </p:grpSpPr>
        <p:sp>
          <p:nvSpPr>
            <p:cNvPr id="74" name="Shape 74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28575">
              <a:solidFill>
                <a:srgbClr val="E91E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rgbClr val="E91E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28575">
              <a:solidFill>
                <a:srgbClr val="E91E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28575">
              <a:solidFill>
                <a:srgbClr val="E91E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28575">
              <a:solidFill>
                <a:srgbClr val="E91E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CHALLENGE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838250" y="1352550"/>
            <a:ext cx="60345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Créez un "Story Teller".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Capturez des phrases venant de l'utilisateur. Stockez les. Affichez dans l'ordre que vous voulez les réponses de l'utilisateur afin que ça donne une histoire complètement loufoque !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 : Lorsque vous posez des questions à l'utilisateur, il doit être capable de voir le nombre de questions qui lui reste à répondre.</a:t>
            </a:r>
            <a:endParaRPr/>
          </a:p>
        </p:txBody>
      </p:sp>
      <p:pic>
        <p:nvPicPr>
          <p:cNvPr descr="logobecode.png"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</a:t>
            </a:r>
            <a:r>
              <a:rPr lang="en">
                <a:solidFill>
                  <a:schemeClr val="accent2"/>
                </a:solidFill>
              </a:rPr>
              <a:t>ressources</a:t>
            </a:r>
            <a:r>
              <a:rPr lang="en"/>
              <a:t>...</a:t>
            </a:r>
            <a:endParaRPr/>
          </a:p>
        </p:txBody>
      </p:sp>
      <p:pic>
        <p:nvPicPr>
          <p:cNvPr descr="logobecode.png"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Shape 320"/>
          <p:cNvGrpSpPr/>
          <p:nvPr/>
        </p:nvGrpSpPr>
        <p:grpSpPr>
          <a:xfrm>
            <a:off x="147813" y="3938303"/>
            <a:ext cx="1088079" cy="1088018"/>
            <a:chOff x="576250" y="4319400"/>
            <a:chExt cx="442075" cy="442050"/>
          </a:xfrm>
        </p:grpSpPr>
        <p:sp>
          <p:nvSpPr>
            <p:cNvPr id="321" name="Shape 32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1B7E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1B7E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1B7E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1B7E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25" name="Shape 325"/>
          <p:cNvSpPr txBox="1"/>
          <p:nvPr/>
        </p:nvSpPr>
        <p:spPr>
          <a:xfrm>
            <a:off x="1640600" y="1640600"/>
            <a:ext cx="32811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EB3B"/>
              </a:buClr>
              <a:buSzPts val="1800"/>
              <a:buFont typeface="Karla"/>
              <a:buChar char="●"/>
            </a:pPr>
            <a:r>
              <a:rPr lang="en" sz="18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Variable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EB3B"/>
              </a:buClr>
              <a:buSzPts val="1800"/>
              <a:buFont typeface="Karla"/>
              <a:buChar char="●"/>
            </a:pPr>
            <a:r>
              <a:rPr lang="en" sz="18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Opérateurs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EB3B"/>
              </a:buClr>
              <a:buSzPts val="1800"/>
              <a:buFont typeface="Karla"/>
              <a:buChar char="●"/>
            </a:pPr>
            <a:r>
              <a:rPr lang="en" sz="18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6"/>
              </a:rPr>
              <a:t>parseInt</a:t>
            </a:r>
            <a:endParaRPr sz="18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2779150" y="4897800"/>
            <a:ext cx="52989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Template issu de SlidesCarnival. Licence : Creative Commons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Ajouter Javascript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38650" y="1486300"/>
            <a:ext cx="5774100" cy="288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1026900" y="1783550"/>
            <a:ext cx="51795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alert("Hello !");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becode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Shape 87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88" name="Shape 88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alert()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738650" y="1257700"/>
            <a:ext cx="4249500" cy="63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becode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102" name="Shape 102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738650" y="2103900"/>
            <a:ext cx="4249500" cy="63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98300" y="1326350"/>
            <a:ext cx="51795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alert("Hello, c'est moi !");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alert('Hello, c\'est moi !');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shot.jp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350" y="3178703"/>
            <a:ext cx="2861400" cy="179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 flipH="1" rot="10800000">
            <a:off x="2217025" y="3178700"/>
            <a:ext cx="1064100" cy="1064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prompt(</a:t>
            </a:r>
            <a:r>
              <a:rPr lang="en"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38650" y="1257700"/>
            <a:ext cx="4249500" cy="63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becode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Shape 119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120" name="Shape 120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/>
        </p:nvSpPr>
        <p:spPr>
          <a:xfrm>
            <a:off x="798300" y="1326350"/>
            <a:ext cx="5179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"M’entendez-vous ?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ompt.jp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350" y="2983303"/>
            <a:ext cx="2861400" cy="1817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 flipH="1" rot="10800000">
            <a:off x="2072900" y="2635525"/>
            <a:ext cx="1064100" cy="1064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console.log</a:t>
            </a:r>
            <a:r>
              <a:rPr lang="en">
                <a:solidFill>
                  <a:schemeClr val="accent2"/>
                </a:solidFill>
              </a:rPr>
              <a:t>()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38650" y="1257700"/>
            <a:ext cx="4801500" cy="63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becode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Shape 136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137" name="Shape 13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 txBox="1"/>
          <p:nvPr/>
        </p:nvSpPr>
        <p:spPr>
          <a:xfrm>
            <a:off x="798300" y="1326350"/>
            <a:ext cx="51795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"M’entendez-vous ?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onsolelog.jp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13" y="3339350"/>
            <a:ext cx="54006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2912150" y="2272425"/>
            <a:ext cx="454500" cy="90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831375" y="3825775"/>
            <a:ext cx="1629600" cy="321300"/>
          </a:xfrm>
          <a:prstGeom prst="ellipse">
            <a:avLst/>
          </a:prstGeom>
          <a:noFill/>
          <a:ln cap="flat" cmpd="sng" w="28575">
            <a:solidFill>
              <a:srgbClr val="FFEB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console.log()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logobecode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Shape 153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154" name="Shape 154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Shape 160"/>
          <p:cNvSpPr txBox="1"/>
          <p:nvPr/>
        </p:nvSpPr>
        <p:spPr>
          <a:xfrm>
            <a:off x="798300" y="1326350"/>
            <a:ext cx="5985900" cy="3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Souvent utilisé pour débugger son code.</a:t>
            </a:r>
            <a:endParaRPr sz="20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Chaque navigateur contient une console, elle peut également interpréter en direct du code Javascript.</a:t>
            </a:r>
            <a:endParaRPr sz="20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S'il y a une erreur, le fichier et la ligne où l'erreur a été commise est indiquée.</a:t>
            </a:r>
            <a:endParaRPr sz="20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document.write()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38650" y="1486300"/>
            <a:ext cx="5774100" cy="2882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1026900" y="1783550"/>
            <a:ext cx="51795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document.write('&lt;h2&gt;Mon super titre&lt;/h2&gt;');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becode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50" y="4044550"/>
            <a:ext cx="908125" cy="90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Shape 169"/>
          <p:cNvGrpSpPr/>
          <p:nvPr/>
        </p:nvGrpSpPr>
        <p:grpSpPr>
          <a:xfrm>
            <a:off x="6080381" y="514115"/>
            <a:ext cx="432381" cy="432313"/>
            <a:chOff x="1923675" y="1633650"/>
            <a:chExt cx="436000" cy="435975"/>
          </a:xfrm>
        </p:grpSpPr>
        <p:sp>
          <p:nvSpPr>
            <p:cNvPr id="170" name="Shape 170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CHALLENGE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Intégrer du code HTML avec du Javascript dans un de vos projets précédents.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Afficher une fenêtre pour indiquer que tout s'est bien exécuté.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Utiliser la console lors de chaque étape d'insertion de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