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05" r:id="rId2"/>
    <p:sldId id="295" r:id="rId3"/>
    <p:sldId id="303" r:id="rId4"/>
    <p:sldId id="312" r:id="rId5"/>
    <p:sldId id="342" r:id="rId6"/>
    <p:sldId id="324" r:id="rId7"/>
    <p:sldId id="328" r:id="rId8"/>
    <p:sldId id="355" r:id="rId9"/>
    <p:sldId id="354" r:id="rId10"/>
    <p:sldId id="356" r:id="rId11"/>
    <p:sldId id="367" r:id="rId12"/>
    <p:sldId id="313" r:id="rId13"/>
    <p:sldId id="357" r:id="rId14"/>
    <p:sldId id="358" r:id="rId15"/>
    <p:sldId id="359" r:id="rId16"/>
    <p:sldId id="360" r:id="rId17"/>
    <p:sldId id="370" r:id="rId18"/>
    <p:sldId id="314" r:id="rId19"/>
    <p:sldId id="361" r:id="rId20"/>
    <p:sldId id="362" r:id="rId21"/>
    <p:sldId id="315" r:id="rId22"/>
    <p:sldId id="363" r:id="rId23"/>
    <p:sldId id="364" r:id="rId24"/>
    <p:sldId id="368" r:id="rId25"/>
    <p:sldId id="316" r:id="rId26"/>
    <p:sldId id="365" r:id="rId27"/>
    <p:sldId id="366" r:id="rId28"/>
    <p:sldId id="369" r:id="rId29"/>
    <p:sldId id="352"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09" autoAdjust="0"/>
    <p:restoredTop sz="94660"/>
  </p:normalViewPr>
  <p:slideViewPr>
    <p:cSldViewPr snapToGrid="0">
      <p:cViewPr>
        <p:scale>
          <a:sx n="119" d="100"/>
          <a:sy n="119" d="100"/>
        </p:scale>
        <p:origin x="-120" y="-7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67" d="100"/>
          <a:sy n="67" d="100"/>
        </p:scale>
        <p:origin x="374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FA209B-2A58-46BD-98C4-4ADC420342F6}" type="datetimeFigureOut">
              <a:rPr lang="zh-CN" altLang="en-US" smtClean="0"/>
              <a:t>2018/7/2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3B42-D1E1-47CB-A9E4-A63D9C533E94}" type="slidenum">
              <a:rPr lang="zh-CN" altLang="en-US" smtClean="0"/>
              <a:t>‹#›</a:t>
            </a:fld>
            <a:endParaRPr lang="zh-CN" altLang="en-US"/>
          </a:p>
        </p:txBody>
      </p:sp>
    </p:spTree>
    <p:extLst>
      <p:ext uri="{BB962C8B-B14F-4D97-AF65-F5344CB8AC3E}">
        <p14:creationId xmlns:p14="http://schemas.microsoft.com/office/powerpoint/2010/main" val="443591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a:t>
            </a:fld>
            <a:endParaRPr lang="zh-CN" altLang="en-US"/>
          </a:p>
        </p:txBody>
      </p:sp>
    </p:spTree>
    <p:extLst>
      <p:ext uri="{BB962C8B-B14F-4D97-AF65-F5344CB8AC3E}">
        <p14:creationId xmlns:p14="http://schemas.microsoft.com/office/powerpoint/2010/main" val="3215802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3</a:t>
            </a:fld>
            <a:endParaRPr lang="zh-CN" altLang="en-US"/>
          </a:p>
        </p:txBody>
      </p:sp>
    </p:spTree>
    <p:extLst>
      <p:ext uri="{BB962C8B-B14F-4D97-AF65-F5344CB8AC3E}">
        <p14:creationId xmlns:p14="http://schemas.microsoft.com/office/powerpoint/2010/main" val="900408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5</a:t>
            </a:fld>
            <a:endParaRPr lang="zh-CN" altLang="en-US"/>
          </a:p>
        </p:txBody>
      </p:sp>
    </p:spTree>
    <p:extLst>
      <p:ext uri="{BB962C8B-B14F-4D97-AF65-F5344CB8AC3E}">
        <p14:creationId xmlns:p14="http://schemas.microsoft.com/office/powerpoint/2010/main" val="3393900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29</a:t>
            </a:fld>
            <a:endParaRPr lang="zh-CN" altLang="en-US"/>
          </a:p>
        </p:txBody>
      </p:sp>
    </p:spTree>
    <p:extLst>
      <p:ext uri="{BB962C8B-B14F-4D97-AF65-F5344CB8AC3E}">
        <p14:creationId xmlns:p14="http://schemas.microsoft.com/office/powerpoint/2010/main" val="104622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23019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7" name="图片占位符 7"/>
          <p:cNvSpPr>
            <a:spLocks noGrp="1"/>
          </p:cNvSpPr>
          <p:nvPr>
            <p:ph type="pic" sz="quarter" idx="10" hasCustomPrompt="1"/>
          </p:nvPr>
        </p:nvSpPr>
        <p:spPr>
          <a:xfrm>
            <a:off x="4176712" y="1174746"/>
            <a:ext cx="3838576" cy="3838575"/>
          </a:xfrm>
          <a:prstGeom prst="ellipse">
            <a:avLst/>
          </a:prstGeom>
          <a:solidFill>
            <a:schemeClr val="bg1">
              <a:lumMod val="85000"/>
              <a:alpha val="50000"/>
            </a:schemeClr>
          </a:solidFill>
          <a:ln>
            <a:solidFill>
              <a:schemeClr val="tx1">
                <a:lumMod val="50000"/>
                <a:lumOff val="50000"/>
              </a:schemeClr>
            </a:solidFill>
          </a:ln>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267366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par>
                                <p:cTn id="11" presetID="22" presetClass="exit" presetSubtype="2" fill="hold" nodeType="withEffect">
                                  <p:stCondLst>
                                    <p:cond delay="200"/>
                                  </p:stCondLst>
                                  <p:childTnLst>
                                    <p:animEffect transition="out" filter="wipe(righ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700"/>
                            </p:stCondLst>
                            <p:childTnLst>
                              <p:par>
                                <p:cTn id="15" presetID="49" presetClass="entr" presetSubtype="0" decel="100000" fill="hold" grpId="0" nodeType="afterEffect">
                                  <p:stCondLst>
                                    <p:cond delay="75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 calcmode="lin" valueType="num">
                                      <p:cBhvr>
                                        <p:cTn id="19" dur="500" fill="hold"/>
                                        <p:tgtEl>
                                          <p:spTgt spid="7"/>
                                        </p:tgtEl>
                                        <p:attrNameLst>
                                          <p:attrName>style.rotation</p:attrName>
                                        </p:attrNameLst>
                                      </p:cBhvr>
                                      <p:tavLst>
                                        <p:tav tm="0">
                                          <p:val>
                                            <p:fltVal val="360"/>
                                          </p:val>
                                        </p:tav>
                                        <p:tav tm="100000">
                                          <p:val>
                                            <p:fltVal val="0"/>
                                          </p:val>
                                        </p:tav>
                                      </p:tavLst>
                                    </p:anim>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9" name="图片占位符 7"/>
          <p:cNvSpPr>
            <a:spLocks noGrp="1"/>
          </p:cNvSpPr>
          <p:nvPr>
            <p:ph type="pic" sz="quarter" idx="11" hasCustomPrompt="1"/>
          </p:nvPr>
        </p:nvSpPr>
        <p:spPr>
          <a:xfrm>
            <a:off x="6186998" y="2092960"/>
            <a:ext cx="2375110" cy="3690633"/>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1088526" y="2092960"/>
            <a:ext cx="2375110" cy="3690633"/>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4" name="矩形 3"/>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76740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22" presetClass="entr" presetSubtype="2"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par>
                                <p:cTn id="18" presetID="22" presetClass="entr" presetSubtype="2"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right)">
                                      <p:cBhvr>
                                        <p:cTn id="20" dur="500"/>
                                        <p:tgtEl>
                                          <p:spTgt spid="5"/>
                                        </p:tgtEl>
                                      </p:cBhvr>
                                    </p:animEffect>
                                  </p:childTnLst>
                                </p:cTn>
                              </p:par>
                              <p:par>
                                <p:cTn id="21" presetID="22" presetClass="exit" presetSubtype="2" fill="hold" nodeType="withEffect">
                                  <p:stCondLst>
                                    <p:cond delay="200"/>
                                  </p:stCondLst>
                                  <p:childTnLst>
                                    <p:animEffect transition="out" filter="wipe(right)">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6"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9" name="图片占位符 7"/>
          <p:cNvSpPr>
            <a:spLocks noGrp="1"/>
          </p:cNvSpPr>
          <p:nvPr>
            <p:ph type="pic" sz="quarter" idx="11" hasCustomPrompt="1"/>
          </p:nvPr>
        </p:nvSpPr>
        <p:spPr>
          <a:xfrm>
            <a:off x="8725169" y="1560068"/>
            <a:ext cx="2114550" cy="2112963"/>
          </a:xfrm>
          <a:prstGeom prst="ellipse">
            <a:avLst/>
          </a:prstGeom>
          <a:solidFill>
            <a:schemeClr val="bg1">
              <a:lumMod val="85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5239019" y="1560068"/>
            <a:ext cx="2114550" cy="2112963"/>
          </a:xfrm>
          <a:prstGeom prst="ellipse">
            <a:avLst/>
          </a:prstGeom>
          <a:solidFill>
            <a:schemeClr val="bg1">
              <a:lumMod val="85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4" name="矩形 3"/>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248225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xit" presetSubtype="8" fill="hold" nodeType="withEffect">
                                  <p:stCondLst>
                                    <p:cond delay="200"/>
                                  </p:stCondLst>
                                  <p:childTnLst>
                                    <p:animEffect transition="out" filter="wipe(left)">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par>
                                <p:cTn id="14" presetID="53" presetClass="entr" presetSubtype="16" fill="hold" grpId="0" nodeType="withEffect">
                                  <p:stCondLst>
                                    <p:cond delay="100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10" name="图片占位符 7"/>
          <p:cNvSpPr>
            <a:spLocks noGrp="1"/>
          </p:cNvSpPr>
          <p:nvPr>
            <p:ph type="pic" sz="quarter" idx="11" hasCustomPrompt="1"/>
          </p:nvPr>
        </p:nvSpPr>
        <p:spPr>
          <a:xfrm>
            <a:off x="8798220" y="1702868"/>
            <a:ext cx="2114550" cy="2112963"/>
          </a:xfrm>
          <a:prstGeom prst="ellipse">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9" name="图片占位符 7"/>
          <p:cNvSpPr>
            <a:spLocks noGrp="1"/>
          </p:cNvSpPr>
          <p:nvPr>
            <p:ph type="pic" sz="quarter" idx="10" hasCustomPrompt="1"/>
          </p:nvPr>
        </p:nvSpPr>
        <p:spPr>
          <a:xfrm>
            <a:off x="5037138" y="1702868"/>
            <a:ext cx="2114550" cy="2112963"/>
          </a:xfrm>
          <a:prstGeom prst="ellipse">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1" name="图片占位符 7"/>
          <p:cNvSpPr>
            <a:spLocks noGrp="1"/>
          </p:cNvSpPr>
          <p:nvPr>
            <p:ph type="pic" sz="quarter" idx="12" hasCustomPrompt="1"/>
          </p:nvPr>
        </p:nvSpPr>
        <p:spPr>
          <a:xfrm>
            <a:off x="1461307" y="1702868"/>
            <a:ext cx="2114550" cy="2112963"/>
          </a:xfrm>
          <a:prstGeom prst="ellipse">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5" name="矩形 4"/>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408291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500"/>
                                        <p:tgtEl>
                                          <p:spTgt spid="6"/>
                                        </p:tgtEl>
                                      </p:cBhvr>
                                    </p:animEffect>
                                  </p:childTnLst>
                                </p:cTn>
                              </p:par>
                              <p:par>
                                <p:cTn id="11" presetID="22" presetClass="exit" presetSubtype="2" fill="hold" nodeType="withEffect">
                                  <p:stCondLst>
                                    <p:cond delay="200"/>
                                  </p:stCondLst>
                                  <p:childTnLst>
                                    <p:animEffect transition="out" filter="wipe(right)">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par>
                                <p:cTn id="14" presetID="53" presetClass="entr" presetSubtype="16" fill="hold" grpId="0" nodeType="withEffect">
                                  <p:stCondLst>
                                    <p:cond delay="100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1" grpId="0" animBg="1"/>
      <p:bldP spid="7"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9" name="图片占位符 7"/>
          <p:cNvSpPr>
            <a:spLocks noGrp="1"/>
          </p:cNvSpPr>
          <p:nvPr>
            <p:ph type="pic" sz="quarter" idx="11" hasCustomPrompt="1"/>
          </p:nvPr>
        </p:nvSpPr>
        <p:spPr>
          <a:xfrm>
            <a:off x="6299200" y="4352636"/>
            <a:ext cx="4461162" cy="1567031"/>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0" y="633306"/>
            <a:ext cx="4572000" cy="6234854"/>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2" name="矩形 11"/>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381839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50" presetClass="entr" presetSubtype="0" decel="10000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strVal val="#ppt_w+.3"/>
                                          </p:val>
                                        </p:tav>
                                        <p:tav tm="100000">
                                          <p:val>
                                            <p:strVal val="#ppt_w"/>
                                          </p:val>
                                        </p:tav>
                                      </p:tavLst>
                                    </p:anim>
                                    <p:anim calcmode="lin" valueType="num">
                                      <p:cBhvr>
                                        <p:cTn id="13" dur="1000" fill="hold"/>
                                        <p:tgtEl>
                                          <p:spTgt spid="9"/>
                                        </p:tgtEl>
                                        <p:attrNameLst>
                                          <p:attrName>ppt_h</p:attrName>
                                        </p:attrNameLst>
                                      </p:cBhvr>
                                      <p:tavLst>
                                        <p:tav tm="0">
                                          <p:val>
                                            <p:strVal val="#ppt_h"/>
                                          </p:val>
                                        </p:tav>
                                        <p:tav tm="100000">
                                          <p:val>
                                            <p:strVal val="#ppt_h"/>
                                          </p:val>
                                        </p:tav>
                                      </p:tavLst>
                                    </p:anim>
                                    <p:animEffect transition="in" filter="fade">
                                      <p:cBhvr>
                                        <p:cTn id="14" dur="1000"/>
                                        <p:tgtEl>
                                          <p:spTgt spid="9"/>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right)">
                                      <p:cBhvr>
                                        <p:cTn id="17" dur="500"/>
                                        <p:tgtEl>
                                          <p:spTgt spid="14"/>
                                        </p:tgtEl>
                                      </p:cBhvr>
                                    </p:animEffect>
                                  </p:childTnLst>
                                </p:cTn>
                              </p:par>
                              <p:par>
                                <p:cTn id="18" presetID="22" presetClass="entr" presetSubtype="2"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par>
                                <p:cTn id="21" presetID="22" presetClass="exit" presetSubtype="2" fill="hold" nodeType="withEffect">
                                  <p:stCondLst>
                                    <p:cond delay="200"/>
                                  </p:stCondLst>
                                  <p:childTnLst>
                                    <p:animEffect transition="out" filter="wipe(right)">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7" name="图片占位符 7"/>
          <p:cNvSpPr>
            <a:spLocks noGrp="1"/>
          </p:cNvSpPr>
          <p:nvPr>
            <p:ph type="pic" sz="quarter" idx="11" hasCustomPrompt="1"/>
          </p:nvPr>
        </p:nvSpPr>
        <p:spPr>
          <a:xfrm>
            <a:off x="2951544" y="0"/>
            <a:ext cx="9240456" cy="6857999"/>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391148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84693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10" name="图片占位符 9"/>
          <p:cNvSpPr>
            <a:spLocks noGrp="1"/>
          </p:cNvSpPr>
          <p:nvPr>
            <p:ph type="pic" sz="quarter" idx="11" hasCustomPrompt="1"/>
          </p:nvPr>
        </p:nvSpPr>
        <p:spPr>
          <a:xfrm>
            <a:off x="3307782" y="3440322"/>
            <a:ext cx="5563906" cy="3417677"/>
          </a:xfrm>
          <a:custGeom>
            <a:avLst/>
            <a:gdLst>
              <a:gd name="connsiteX0" fmla="*/ 3111940 w 6246994"/>
              <a:gd name="connsiteY0" fmla="*/ 0 h 3837270"/>
              <a:gd name="connsiteX1" fmla="*/ 6246994 w 6246994"/>
              <a:gd name="connsiteY1" fmla="*/ 3837270 h 3837270"/>
              <a:gd name="connsiteX2" fmla="*/ 0 w 6246994"/>
              <a:gd name="connsiteY2" fmla="*/ 3837270 h 3837270"/>
            </a:gdLst>
            <a:ahLst/>
            <a:cxnLst>
              <a:cxn ang="0">
                <a:pos x="connsiteX0" y="connsiteY0"/>
              </a:cxn>
              <a:cxn ang="0">
                <a:pos x="connsiteX1" y="connsiteY1"/>
              </a:cxn>
              <a:cxn ang="0">
                <a:pos x="connsiteX2" y="connsiteY2"/>
              </a:cxn>
            </a:cxnLst>
            <a:rect l="l" t="t" r="r" b="b"/>
            <a:pathLst>
              <a:path w="6246994" h="3837270">
                <a:moveTo>
                  <a:pt x="3111940" y="0"/>
                </a:moveTo>
                <a:lnTo>
                  <a:pt x="6246994" y="3837270"/>
                </a:lnTo>
                <a:lnTo>
                  <a:pt x="0" y="3837270"/>
                </a:lnTo>
                <a:close/>
              </a:path>
            </a:pathLst>
          </a:custGeom>
          <a:solidFill>
            <a:schemeClr val="bg1">
              <a:lumMod val="85000"/>
              <a:alpha val="50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13" name="图片占位符 12"/>
          <p:cNvSpPr>
            <a:spLocks noGrp="1"/>
          </p:cNvSpPr>
          <p:nvPr>
            <p:ph type="pic" sz="quarter" idx="13" hasCustomPrompt="1"/>
          </p:nvPr>
        </p:nvSpPr>
        <p:spPr>
          <a:xfrm>
            <a:off x="3321014" y="636338"/>
            <a:ext cx="5563906" cy="3417677"/>
          </a:xfrm>
          <a:custGeom>
            <a:avLst/>
            <a:gdLst>
              <a:gd name="connsiteX0" fmla="*/ 0 w 6246994"/>
              <a:gd name="connsiteY0" fmla="*/ 0 h 3837270"/>
              <a:gd name="connsiteX1" fmla="*/ 6246994 w 6246994"/>
              <a:gd name="connsiteY1" fmla="*/ 0 h 3837270"/>
              <a:gd name="connsiteX2" fmla="*/ 3135054 w 6246994"/>
              <a:gd name="connsiteY2" fmla="*/ 3837270 h 3837270"/>
            </a:gdLst>
            <a:ahLst/>
            <a:cxnLst>
              <a:cxn ang="0">
                <a:pos x="connsiteX0" y="connsiteY0"/>
              </a:cxn>
              <a:cxn ang="0">
                <a:pos x="connsiteX1" y="connsiteY1"/>
              </a:cxn>
              <a:cxn ang="0">
                <a:pos x="connsiteX2" y="connsiteY2"/>
              </a:cxn>
            </a:cxnLst>
            <a:rect l="l" t="t" r="r" b="b"/>
            <a:pathLst>
              <a:path w="6246994" h="3837270">
                <a:moveTo>
                  <a:pt x="0" y="0"/>
                </a:moveTo>
                <a:lnTo>
                  <a:pt x="6246994" y="0"/>
                </a:lnTo>
                <a:lnTo>
                  <a:pt x="3135054" y="3837270"/>
                </a:lnTo>
                <a:close/>
              </a:path>
            </a:pathLst>
          </a:custGeom>
          <a:solidFill>
            <a:schemeClr val="bg1">
              <a:lumMod val="85000"/>
              <a:alpha val="50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268273134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700"/>
                                </p:stCondLst>
                                <p:childTnLst>
                                  <p:par>
                                    <p:cTn id="15" presetID="2" presetClass="entr" presetSubtype="8" fill="hold" grpId="0" nodeType="afterEffect" p14:presetBounceEnd="26667">
                                      <p:stCondLst>
                                        <p:cond delay="1000"/>
                                      </p:stCondLst>
                                      <p:childTnLst>
                                        <p:set>
                                          <p:cBhvr>
                                            <p:cTn id="16" dur="1" fill="hold">
                                              <p:stCondLst>
                                                <p:cond delay="0"/>
                                              </p:stCondLst>
                                            </p:cTn>
                                            <p:tgtEl>
                                              <p:spTgt spid="13"/>
                                            </p:tgtEl>
                                            <p:attrNameLst>
                                              <p:attrName>style.visibility</p:attrName>
                                            </p:attrNameLst>
                                          </p:cBhvr>
                                          <p:to>
                                            <p:strVal val="visible"/>
                                          </p:to>
                                        </p:set>
                                        <p:anim calcmode="lin" valueType="num" p14:bounceEnd="26667">
                                          <p:cBhvr additive="base">
                                            <p:cTn id="17" dur="750" fill="hold"/>
                                            <p:tgtEl>
                                              <p:spTgt spid="13"/>
                                            </p:tgtEl>
                                            <p:attrNameLst>
                                              <p:attrName>ppt_x</p:attrName>
                                            </p:attrNameLst>
                                          </p:cBhvr>
                                          <p:tavLst>
                                            <p:tav tm="0">
                                              <p:val>
                                                <p:strVal val="0-#ppt_w/2"/>
                                              </p:val>
                                            </p:tav>
                                            <p:tav tm="100000">
                                              <p:val>
                                                <p:strVal val="#ppt_x"/>
                                              </p:val>
                                            </p:tav>
                                          </p:tavLst>
                                        </p:anim>
                                        <p:anim calcmode="lin" valueType="num" p14:bounceEnd="26667">
                                          <p:cBhvr additive="base">
                                            <p:cTn id="18" dur="750" fill="hold"/>
                                            <p:tgtEl>
                                              <p:spTgt spid="1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14:presetBounceEnd="26667">
                                      <p:stCondLst>
                                        <p:cond delay="1000"/>
                                      </p:stCondLst>
                                      <p:childTnLst>
                                        <p:set>
                                          <p:cBhvr>
                                            <p:cTn id="20" dur="1" fill="hold">
                                              <p:stCondLst>
                                                <p:cond delay="0"/>
                                              </p:stCondLst>
                                            </p:cTn>
                                            <p:tgtEl>
                                              <p:spTgt spid="10"/>
                                            </p:tgtEl>
                                            <p:attrNameLst>
                                              <p:attrName>style.visibility</p:attrName>
                                            </p:attrNameLst>
                                          </p:cBhvr>
                                          <p:to>
                                            <p:strVal val="visible"/>
                                          </p:to>
                                        </p:set>
                                        <p:anim calcmode="lin" valueType="num" p14:bounceEnd="26667">
                                          <p:cBhvr additive="base">
                                            <p:cTn id="21" dur="750" fill="hold"/>
                                            <p:tgtEl>
                                              <p:spTgt spid="10"/>
                                            </p:tgtEl>
                                            <p:attrNameLst>
                                              <p:attrName>ppt_x</p:attrName>
                                            </p:attrNameLst>
                                          </p:cBhvr>
                                          <p:tavLst>
                                            <p:tav tm="0">
                                              <p:val>
                                                <p:strVal val="1+#ppt_w/2"/>
                                              </p:val>
                                            </p:tav>
                                            <p:tav tm="100000">
                                              <p:val>
                                                <p:strVal val="#ppt_x"/>
                                              </p:val>
                                            </p:tav>
                                          </p:tavLst>
                                        </p:anim>
                                        <p:anim calcmode="lin" valueType="num" p14:bounceEnd="26667">
                                          <p:cBhvr additive="base">
                                            <p:cTn id="22"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1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700"/>
                                </p:stCondLst>
                                <p:childTnLst>
                                  <p:par>
                                    <p:cTn id="15" presetID="2" presetClass="entr" presetSubtype="8" fill="hold" grpId="0" nodeType="afterEffect">
                                      <p:stCondLst>
                                        <p:cond delay="100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750" fill="hold"/>
                                            <p:tgtEl>
                                              <p:spTgt spid="13"/>
                                            </p:tgtEl>
                                            <p:attrNameLst>
                                              <p:attrName>ppt_x</p:attrName>
                                            </p:attrNameLst>
                                          </p:cBhvr>
                                          <p:tavLst>
                                            <p:tav tm="0">
                                              <p:val>
                                                <p:strVal val="0-#ppt_w/2"/>
                                              </p:val>
                                            </p:tav>
                                            <p:tav tm="100000">
                                              <p:val>
                                                <p:strVal val="#ppt_x"/>
                                              </p:val>
                                            </p:tav>
                                          </p:tavLst>
                                        </p:anim>
                                        <p:anim calcmode="lin" valueType="num">
                                          <p:cBhvr additive="base">
                                            <p:cTn id="18" dur="750" fill="hold"/>
                                            <p:tgtEl>
                                              <p:spTgt spid="1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100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750" fill="hold"/>
                                            <p:tgtEl>
                                              <p:spTgt spid="10"/>
                                            </p:tgtEl>
                                            <p:attrNameLst>
                                              <p:attrName>ppt_x</p:attrName>
                                            </p:attrNameLst>
                                          </p:cBhvr>
                                          <p:tavLst>
                                            <p:tav tm="0">
                                              <p:val>
                                                <p:strVal val="1+#ppt_w/2"/>
                                              </p:val>
                                            </p:tav>
                                            <p:tav tm="100000">
                                              <p:val>
                                                <p:strVal val="#ppt_x"/>
                                              </p:val>
                                            </p:tav>
                                          </p:tavLst>
                                        </p:anim>
                                        <p:anim calcmode="lin" valueType="num">
                                          <p:cBhvr additive="base">
                                            <p:cTn id="22"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13" grpId="0" animBg="1"/>
        </p:bldLst>
      </p:timing>
    </mc:Fallback>
  </mc:AlternateContent>
  <p:extLst mod="1">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160714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5" name="矩形 4"/>
          <p:cNvSpPr/>
          <p:nvPr userDrawn="1"/>
        </p:nvSpPr>
        <p:spPr>
          <a:xfrm>
            <a:off x="996972" y="4329000"/>
            <a:ext cx="2012999" cy="177927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3248278" y="4639605"/>
            <a:ext cx="227035" cy="227035"/>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图片占位符 7"/>
          <p:cNvSpPr>
            <a:spLocks noGrp="1"/>
          </p:cNvSpPr>
          <p:nvPr>
            <p:ph type="pic" sz="quarter" idx="11" hasCustomPrompt="1"/>
          </p:nvPr>
        </p:nvSpPr>
        <p:spPr>
          <a:xfrm>
            <a:off x="1148501" y="1622236"/>
            <a:ext cx="1684350" cy="1697412"/>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3" name="图片占位符 7"/>
          <p:cNvSpPr>
            <a:spLocks noGrp="1"/>
          </p:cNvSpPr>
          <p:nvPr>
            <p:ph type="pic" sz="quarter" idx="12" hasCustomPrompt="1"/>
          </p:nvPr>
        </p:nvSpPr>
        <p:spPr>
          <a:xfrm>
            <a:off x="2482471" y="2932177"/>
            <a:ext cx="1684350" cy="1407085"/>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4" name="图片占位符 7"/>
          <p:cNvSpPr>
            <a:spLocks noGrp="1"/>
          </p:cNvSpPr>
          <p:nvPr>
            <p:ph type="pic" sz="quarter" idx="13" hasCustomPrompt="1"/>
          </p:nvPr>
        </p:nvSpPr>
        <p:spPr>
          <a:xfrm>
            <a:off x="884750" y="3915645"/>
            <a:ext cx="1948100" cy="2061471"/>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105795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37" presetClass="entr" presetSubtype="0" fill="hold" grpId="0" nodeType="withEffect">
                                  <p:stCondLst>
                                    <p:cond delay="30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900" decel="100000" fill="hold"/>
                                        <p:tgtEl>
                                          <p:spTgt spid="10"/>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par>
                                <p:cTn id="20" presetID="37" presetClass="entr" presetSubtype="0" fill="hold" grpId="0" nodeType="withEffect">
                                  <p:stCondLst>
                                    <p:cond delay="3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900" decel="100000" fill="hold"/>
                                        <p:tgtEl>
                                          <p:spTgt spid="5"/>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0" presetClass="path" presetSubtype="0" accel="50000" decel="50000" fill="hold" grpId="1" nodeType="withEffect">
                                  <p:stCondLst>
                                    <p:cond delay="900"/>
                                  </p:stCondLst>
                                  <p:childTnLst>
                                    <p:animMotion origin="layout" path="M -1.04167E-6 4.81481E-6 C -0.07396 -0.01204 -0.14453 -0.01551 -0.22174 -0.03565 C -0.30768 -0.05394 -0.34492 -0.07639 -0.40612 -0.0963 " pathEditMode="relative" rAng="0" ptsTypes="AAA">
                                      <p:cBhvr>
                                        <p:cTn id="30" dur="1000" spd="-100000" fill="hold"/>
                                        <p:tgtEl>
                                          <p:spTgt spid="12"/>
                                        </p:tgtEl>
                                        <p:attrNameLst>
                                          <p:attrName>ppt_x</p:attrName>
                                          <p:attrName>ppt_y</p:attrName>
                                        </p:attrNameLst>
                                      </p:cBhvr>
                                      <p:rCtr x="-20299" y="-4815"/>
                                    </p:animMotion>
                                  </p:childTnLst>
                                </p:cTn>
                              </p:par>
                              <p:par>
                                <p:cTn id="31" presetID="10" presetClass="entr" presetSubtype="0" fill="hold" grpId="0" nodeType="withEffect">
                                  <p:stCondLst>
                                    <p:cond delay="100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0" presetClass="path" presetSubtype="0" accel="50000" decel="50000" fill="hold" grpId="1" nodeType="withEffect">
                                  <p:stCondLst>
                                    <p:cond delay="1000"/>
                                  </p:stCondLst>
                                  <p:childTnLst>
                                    <p:animMotion origin="layout" path="M 3.75E-6 -2.59259E-6 C -0.07396 -0.01203 -0.14453 -0.01551 -0.22175 -0.03565 C -0.30769 -0.05393 -0.34493 -0.07639 -0.40612 -0.09629 " pathEditMode="relative" rAng="0" ptsTypes="AAA">
                                      <p:cBhvr>
                                        <p:cTn id="35" dur="1000" spd="-100000" fill="hold"/>
                                        <p:tgtEl>
                                          <p:spTgt spid="13"/>
                                        </p:tgtEl>
                                        <p:attrNameLst>
                                          <p:attrName>ppt_x</p:attrName>
                                          <p:attrName>ppt_y</p:attrName>
                                        </p:attrNameLst>
                                      </p:cBhvr>
                                      <p:rCtr x="-20313" y="-4815"/>
                                    </p:animMotion>
                                  </p:childTnLst>
                                </p:cTn>
                              </p:par>
                              <p:par>
                                <p:cTn id="36" presetID="10" presetClass="entr" presetSubtype="0" fill="hold" grpId="0" nodeType="withEffect">
                                  <p:stCondLst>
                                    <p:cond delay="75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0" presetClass="path" presetSubtype="0" accel="50000" decel="50000" fill="hold" grpId="1" nodeType="withEffect">
                                  <p:stCondLst>
                                    <p:cond delay="750"/>
                                  </p:stCondLst>
                                  <p:childTnLst>
                                    <p:animMotion origin="layout" path="M -3.75E-6 3.7037E-6 C -0.07395 -0.01204 -0.14453 -0.01551 -0.22174 -0.03565 C -0.30768 -0.05394 -0.34492 -0.07639 -0.40612 -0.0963 " pathEditMode="relative" rAng="0" ptsTypes="AAA">
                                      <p:cBhvr>
                                        <p:cTn id="40" dur="1000" spd="-100000" fill="hold"/>
                                        <p:tgtEl>
                                          <p:spTgt spid="14"/>
                                        </p:tgtEl>
                                        <p:attrNameLst>
                                          <p:attrName>ppt_x</p:attrName>
                                          <p:attrName>ppt_y</p:attrName>
                                        </p:attrNameLst>
                                      </p:cBhvr>
                                      <p:rCtr x="-20299" y="-48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2" grpId="0" animBg="1"/>
      <p:bldP spid="12" grpId="1" animBg="1"/>
      <p:bldP spid="13" grpId="0" animBg="1"/>
      <p:bldP spid="13" grpId="1" animBg="1"/>
      <p:bldP spid="14" grpId="0" animBg="1"/>
      <p:bldP spid="14" grpId="1" animBg="1"/>
      <p:bldP spid="6"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6" name="矩形 5"/>
          <p:cNvSpPr/>
          <p:nvPr userDrawn="1"/>
        </p:nvSpPr>
        <p:spPr>
          <a:xfrm>
            <a:off x="11220828" y="6611779"/>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5871" y="0"/>
            <a:ext cx="3726180" cy="7452360"/>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52055" y="1605280"/>
            <a:ext cx="3978161" cy="5712930"/>
          </a:xfrm>
          <a:prstGeom prst="rect">
            <a:avLst/>
          </a:prstGeom>
        </p:spPr>
      </p:pic>
    </p:spTree>
    <p:extLst>
      <p:ext uri="{BB962C8B-B14F-4D97-AF65-F5344CB8AC3E}">
        <p14:creationId xmlns:p14="http://schemas.microsoft.com/office/powerpoint/2010/main" val="258164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750"/>
                            </p:stCondLst>
                            <p:childTnLst>
                              <p:par>
                                <p:cTn id="9" presetID="22" presetClass="entr" presetSubtype="1" fill="hold"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5" name="图片占位符 7"/>
          <p:cNvSpPr>
            <a:spLocks noGrp="1"/>
          </p:cNvSpPr>
          <p:nvPr>
            <p:ph type="pic" sz="quarter" idx="11" hasCustomPrompt="1"/>
          </p:nvPr>
        </p:nvSpPr>
        <p:spPr>
          <a:xfrm>
            <a:off x="560015" y="1920025"/>
            <a:ext cx="3718144" cy="4330303"/>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132675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10" presetClass="entr" presetSubtype="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0" presetClass="path" presetSubtype="0" accel="50000" decel="50000" fill="hold" grpId="1" nodeType="withEffect">
                                  <p:stCondLst>
                                    <p:cond delay="750"/>
                                  </p:stCondLst>
                                  <p:childTnLst>
                                    <p:animMotion origin="layout" path="M 2.5E-6 -1.85185E-6 C -0.07396 -0.01204 -0.14453 -0.01551 -0.22175 -0.03565 C -0.30768 -0.05393 -0.34492 -0.07639 -0.40612 -0.09629 " pathEditMode="relative" rAng="0" ptsTypes="AAA">
                                      <p:cBhvr>
                                        <p:cTn id="18" dur="1000" spd="-100000" fill="hold"/>
                                        <p:tgtEl>
                                          <p:spTgt spid="5"/>
                                        </p:tgtEl>
                                        <p:attrNameLst>
                                          <p:attrName>ppt_x</p:attrName>
                                          <p:attrName>ppt_y</p:attrName>
                                        </p:attrNameLst>
                                      </p:cBhvr>
                                      <p:rCtr x="-20299" y="-48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5" grpId="1"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5" name="图片占位符 7"/>
          <p:cNvSpPr>
            <a:spLocks noGrp="1"/>
          </p:cNvSpPr>
          <p:nvPr>
            <p:ph type="pic" sz="quarter" idx="11" hasCustomPrompt="1"/>
          </p:nvPr>
        </p:nvSpPr>
        <p:spPr>
          <a:xfrm>
            <a:off x="1481559" y="2025571"/>
            <a:ext cx="9375493" cy="1562581"/>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86076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50" presetClass="entr" presetSubtype="0" decel="10000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strVal val="#ppt_w+.3"/>
                                          </p:val>
                                        </p:tav>
                                        <p:tav tm="100000">
                                          <p:val>
                                            <p:strVal val="#ppt_w"/>
                                          </p:val>
                                        </p:tav>
                                      </p:tavLst>
                                    </p:anim>
                                    <p:anim calcmode="lin" valueType="num">
                                      <p:cBhvr>
                                        <p:cTn id="17" dur="1000" fill="hold"/>
                                        <p:tgtEl>
                                          <p:spTgt spid="5"/>
                                        </p:tgtEl>
                                        <p:attrNameLst>
                                          <p:attrName>ppt_h</p:attrName>
                                        </p:attrNameLst>
                                      </p:cBhvr>
                                      <p:tavLst>
                                        <p:tav tm="0">
                                          <p:val>
                                            <p:strVal val="#ppt_h"/>
                                          </p:val>
                                        </p:tav>
                                        <p:tav tm="100000">
                                          <p:val>
                                            <p:strVal val="#ppt_h"/>
                                          </p:val>
                                        </p:tav>
                                      </p:tavLst>
                                    </p:anim>
                                    <p:animEffect transition="in" filter="fade">
                                      <p:cBhvr>
                                        <p:cTn id="1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203194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par>
                                <p:cTn id="11" presetID="22" presetClass="exit" presetSubtype="2" fill="hold" nodeType="withEffect">
                                  <p:stCondLst>
                                    <p:cond delay="200"/>
                                  </p:stCondLst>
                                  <p:childTnLst>
                                    <p:animEffect transition="out" filter="wipe(righ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5" name="矩形 4"/>
          <p:cNvSpPr/>
          <p:nvPr userDrawn="1"/>
        </p:nvSpPr>
        <p:spPr>
          <a:xfrm>
            <a:off x="7992243" y="4374722"/>
            <a:ext cx="2310514" cy="18425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0886159" y="4848824"/>
            <a:ext cx="190500" cy="1905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11076659" y="5033054"/>
            <a:ext cx="311820" cy="31182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图片占位符 7"/>
          <p:cNvSpPr>
            <a:spLocks noGrp="1"/>
          </p:cNvSpPr>
          <p:nvPr>
            <p:ph type="pic" sz="quarter" idx="12" hasCustomPrompt="1"/>
          </p:nvPr>
        </p:nvSpPr>
        <p:spPr>
          <a:xfrm>
            <a:off x="7898260" y="3729823"/>
            <a:ext cx="2326813" cy="2340000"/>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1" name="图片占位符 7"/>
          <p:cNvSpPr>
            <a:spLocks noGrp="1"/>
          </p:cNvSpPr>
          <p:nvPr>
            <p:ph type="pic" sz="quarter" idx="11" hasCustomPrompt="1"/>
          </p:nvPr>
        </p:nvSpPr>
        <p:spPr>
          <a:xfrm>
            <a:off x="9245247" y="2180794"/>
            <a:ext cx="2326813" cy="2340000"/>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77070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par>
                                <p:cTn id="11" presetID="22" presetClass="exit" presetSubtype="2" fill="hold" nodeType="withEffect">
                                  <p:stCondLst>
                                    <p:cond delay="200"/>
                                  </p:stCondLst>
                                  <p:childTnLst>
                                    <p:animEffect transition="out" filter="wipe(righ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7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10" presetClass="entr" presetSubtype="0" fill="hold" grpId="0" nodeType="withEffect">
                                  <p:stCondLst>
                                    <p:cond delay="7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0" presetClass="path" presetSubtype="0" accel="50000" decel="50000" fill="hold" grpId="1" nodeType="withEffect">
                                  <p:stCondLst>
                                    <p:cond delay="750"/>
                                  </p:stCondLst>
                                  <p:childTnLst>
                                    <p:animMotion origin="layout" path="M 4.16667E-6 2.59259E-6 C 0.03958 -0.01991 0.07773 -0.02547 0.11927 -0.05857 C 0.16549 -0.08843 0.18554 -0.12547 0.21888 -0.15787 " pathEditMode="relative" rAng="0" ptsTypes="AAA">
                                      <p:cBhvr>
                                        <p:cTn id="31" dur="1000" spd="-100000" fill="hold"/>
                                        <p:tgtEl>
                                          <p:spTgt spid="11"/>
                                        </p:tgtEl>
                                        <p:attrNameLst>
                                          <p:attrName>ppt_x</p:attrName>
                                          <p:attrName>ppt_y</p:attrName>
                                        </p:attrNameLst>
                                      </p:cBhvr>
                                      <p:rCtr x="10938" y="-7894"/>
                                    </p:animMotion>
                                  </p:childTnLst>
                                </p:cTn>
                              </p:par>
                              <p:par>
                                <p:cTn id="32" presetID="10" presetClass="entr" presetSubtype="0" fill="hold" grpId="0" nodeType="withEffect">
                                  <p:stCondLst>
                                    <p:cond delay="90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0" presetClass="path" presetSubtype="0" accel="50000" decel="50000" fill="hold" grpId="1" nodeType="withEffect">
                                  <p:stCondLst>
                                    <p:cond delay="900"/>
                                  </p:stCondLst>
                                  <p:childTnLst>
                                    <p:animMotion origin="layout" path="M 8.33333E-7 -1.85185E-6 C 0.05221 -0.02153 0.10208 -0.02754 0.15651 -0.06319 C 0.21732 -0.0956 0.24362 -0.13541 0.28685 -0.1706 " pathEditMode="relative" rAng="0" ptsTypes="AAA">
                                      <p:cBhvr>
                                        <p:cTn id="36" dur="1000" spd="-100000" fill="hold"/>
                                        <p:tgtEl>
                                          <p:spTgt spid="12"/>
                                        </p:tgtEl>
                                        <p:attrNameLst>
                                          <p:attrName>ppt_x</p:attrName>
                                          <p:attrName>ppt_y</p:attrName>
                                        </p:attrNameLst>
                                      </p:cBhvr>
                                      <p:rCtr x="14336" y="-85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9" grpId="0" animBg="1"/>
      <p:bldP spid="10" grpId="0" animBg="1"/>
      <p:bldP spid="12" grpId="0" animBg="1"/>
      <p:bldP spid="12" grpId="1" animBg="1"/>
      <p:bldP spid="11" grpId="0" animBg="1"/>
      <p:bldP spid="11" grpId="1"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405163">
            <a:off x="213360" y="1680656"/>
            <a:ext cx="12192000" cy="6849488"/>
          </a:xfrm>
          <a:prstGeom prst="rect">
            <a:avLst/>
          </a:prstGeom>
        </p:spPr>
      </p:pic>
    </p:spTree>
    <p:extLst>
      <p:ext uri="{BB962C8B-B14F-4D97-AF65-F5344CB8AC3E}">
        <p14:creationId xmlns:p14="http://schemas.microsoft.com/office/powerpoint/2010/main" val="182090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lum bright="20000"/>
          </a:blip>
          <a:stretch>
            <a:fillRect/>
          </a:stretch>
        </p:blipFill>
        <p:spPr>
          <a:xfrm rot="10800000">
            <a:off x="0" y="3152607"/>
            <a:ext cx="12192000" cy="1929971"/>
          </a:xfrm>
          <a:prstGeom prst="rect">
            <a:avLst/>
          </a:prstGeom>
        </p:spPr>
      </p:pic>
    </p:spTree>
    <p:extLst>
      <p:ext uri="{BB962C8B-B14F-4D97-AF65-F5344CB8AC3E}">
        <p14:creationId xmlns:p14="http://schemas.microsoft.com/office/powerpoint/2010/main" val="3860775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2907304"/>
          </a:xfrm>
          <a:prstGeom prst="rect">
            <a:avLst/>
          </a:prstGeom>
        </p:spPr>
      </p:pic>
      <p:sp>
        <p:nvSpPr>
          <p:cNvPr id="7" name="矩形 6"/>
          <p:cNvSpPr/>
          <p:nvPr userDrawn="1"/>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9843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1" y="1405171"/>
            <a:ext cx="12192000" cy="3669174"/>
          </a:xfrm>
          <a:prstGeom prst="rect">
            <a:avLst/>
          </a:prstGeom>
        </p:spPr>
      </p:pic>
      <p:sp>
        <p:nvSpPr>
          <p:cNvPr id="7" name="矩形 6"/>
          <p:cNvSpPr/>
          <p:nvPr userDrawn="1"/>
        </p:nvSpPr>
        <p:spPr>
          <a:xfrm>
            <a:off x="0" y="0"/>
            <a:ext cx="12192000" cy="6858000"/>
          </a:xfrm>
          <a:prstGeom prst="rect">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9680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775970"/>
            <a:ext cx="12192000" cy="5306060"/>
          </a:xfrm>
          <a:prstGeom prst="rect">
            <a:avLst/>
          </a:prstGeom>
        </p:spPr>
      </p:pic>
      <p:sp>
        <p:nvSpPr>
          <p:cNvPr id="7" name="矩形 6"/>
          <p:cNvSpPr/>
          <p:nvPr userDrawn="1"/>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673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892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3" name="Picture Placeholder 13"/>
          <p:cNvSpPr>
            <a:spLocks noGrp="1"/>
          </p:cNvSpPr>
          <p:nvPr>
            <p:ph type="pic" sz="quarter" idx="58" hasCustomPrompt="1"/>
          </p:nvPr>
        </p:nvSpPr>
        <p:spPr>
          <a:xfrm>
            <a:off x="7352482" y="2803411"/>
            <a:ext cx="3579677" cy="2242856"/>
          </a:xfrm>
          <a:prstGeom prst="rect">
            <a:avLst/>
          </a:prstGeom>
          <a:solidFill>
            <a:schemeClr val="bg1">
              <a:lumMod val="85000"/>
            </a:schemeClr>
          </a:solidFill>
          <a:ln>
            <a:noFill/>
          </a:ln>
        </p:spPr>
        <p:txBody>
          <a:bodyPr wrap="square">
            <a:noAutofit/>
          </a:bodyPr>
          <a:lstStyle>
            <a:lvl1pPr>
              <a:defRPr lang="en-US" dirty="0"/>
            </a:lvl1pPr>
          </a:lstStyle>
          <a:p>
            <a:pPr marL="0" lvl="0" indent="0" algn="ctr">
              <a:buNone/>
            </a:pPr>
            <a:r>
              <a:rPr lang="zh-CN" altLang="en-US" dirty="0"/>
              <a:t>点击添加图片</a:t>
            </a:r>
            <a:endParaRPr lang="en-US" dirty="0"/>
          </a:p>
        </p:txBody>
      </p:sp>
    </p:spTree>
    <p:extLst>
      <p:ext uri="{BB962C8B-B14F-4D97-AF65-F5344CB8AC3E}">
        <p14:creationId xmlns:p14="http://schemas.microsoft.com/office/powerpoint/2010/main" val="314125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63" presetClass="path" presetSubtype="0" decel="30000" fill="hold" grpId="1" nodeType="withEffect">
                                  <p:stCondLst>
                                    <p:cond delay="750"/>
                                  </p:stCondLst>
                                  <p:childTnLst>
                                    <p:animMotion origin="layout" path="M -0.22344 -0.2456 L 4.16667E-7 -2.22222E-6 " pathEditMode="relative" rAng="0" ptsTypes="AA">
                                      <p:cBhvr>
                                        <p:cTn id="9" dur="1000" fill="hold"/>
                                        <p:tgtEl>
                                          <p:spTgt spid="3"/>
                                        </p:tgtEl>
                                        <p:attrNameLst>
                                          <p:attrName>ppt_x</p:attrName>
                                          <p:attrName>ppt_y</p:attrName>
                                        </p:attrNameLst>
                                      </p:cBhvr>
                                      <p:rCtr x="11172" y="12269"/>
                                    </p:animMotion>
                                  </p:childTnLst>
                                </p:cTn>
                              </p:par>
                              <p:par>
                                <p:cTn id="10" presetID="6" presetClass="emph" presetSubtype="0" decel="30000" fill="hold" grpId="2" nodeType="withEffect">
                                  <p:stCondLst>
                                    <p:cond delay="750"/>
                                  </p:stCondLst>
                                  <p:childTnLst>
                                    <p:animScale>
                                      <p:cBhvr>
                                        <p:cTn id="11" dur="1000" fill="hold"/>
                                        <p:tgtEl>
                                          <p:spTgt spid="3"/>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9" name="图片占位符 8"/>
          <p:cNvSpPr>
            <a:spLocks noGrp="1"/>
          </p:cNvSpPr>
          <p:nvPr>
            <p:ph type="pic" sz="quarter" idx="11" hasCustomPrompt="1"/>
          </p:nvPr>
        </p:nvSpPr>
        <p:spPr>
          <a:xfrm>
            <a:off x="5000243" y="2247900"/>
            <a:ext cx="7191757" cy="4610100"/>
          </a:xfrm>
          <a:custGeom>
            <a:avLst/>
            <a:gdLst>
              <a:gd name="connsiteX0" fmla="*/ 5209088 w 10418176"/>
              <a:gd name="connsiteY0" fmla="*/ 0 h 5209089"/>
              <a:gd name="connsiteX1" fmla="*/ 10418176 w 10418176"/>
              <a:gd name="connsiteY1" fmla="*/ 5209089 h 5209089"/>
              <a:gd name="connsiteX2" fmla="*/ 0 w 10418176"/>
              <a:gd name="connsiteY2" fmla="*/ 5209089 h 5209089"/>
            </a:gdLst>
            <a:ahLst/>
            <a:cxnLst>
              <a:cxn ang="0">
                <a:pos x="connsiteX0" y="connsiteY0"/>
              </a:cxn>
              <a:cxn ang="0">
                <a:pos x="connsiteX1" y="connsiteY1"/>
              </a:cxn>
              <a:cxn ang="0">
                <a:pos x="connsiteX2" y="connsiteY2"/>
              </a:cxn>
            </a:cxnLst>
            <a:rect l="l" t="t" r="r" b="b"/>
            <a:pathLst>
              <a:path w="10418176" h="5209089">
                <a:moveTo>
                  <a:pt x="5209088" y="0"/>
                </a:moveTo>
                <a:lnTo>
                  <a:pt x="10418176" y="5209089"/>
                </a:lnTo>
                <a:lnTo>
                  <a:pt x="0" y="5209089"/>
                </a:lnTo>
                <a:close/>
              </a:path>
            </a:pathLst>
          </a:cu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0" y="0"/>
            <a:ext cx="6985483" cy="4636520"/>
          </a:xfrm>
          <a:custGeom>
            <a:avLst/>
            <a:gdLst>
              <a:gd name="connsiteX0" fmla="*/ 0 w 6217069"/>
              <a:gd name="connsiteY0" fmla="*/ 0 h 3108535"/>
              <a:gd name="connsiteX1" fmla="*/ 6217069 w 6217069"/>
              <a:gd name="connsiteY1" fmla="*/ 0 h 3108535"/>
              <a:gd name="connsiteX2" fmla="*/ 3108535 w 6217069"/>
              <a:gd name="connsiteY2" fmla="*/ 3108535 h 3108535"/>
            </a:gdLst>
            <a:ahLst/>
            <a:cxnLst>
              <a:cxn ang="0">
                <a:pos x="connsiteX0" y="connsiteY0"/>
              </a:cxn>
              <a:cxn ang="0">
                <a:pos x="connsiteX1" y="connsiteY1"/>
              </a:cxn>
              <a:cxn ang="0">
                <a:pos x="connsiteX2" y="connsiteY2"/>
              </a:cxn>
            </a:cxnLst>
            <a:rect l="l" t="t" r="r" b="b"/>
            <a:pathLst>
              <a:path w="6217069" h="3108535">
                <a:moveTo>
                  <a:pt x="0" y="0"/>
                </a:moveTo>
                <a:lnTo>
                  <a:pt x="6217069" y="0"/>
                </a:lnTo>
                <a:lnTo>
                  <a:pt x="3108535" y="3108535"/>
                </a:lnTo>
                <a:close/>
              </a:path>
            </a:pathLst>
          </a:cu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61423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Left)">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strips(downLef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9065947"/>
      </p:ext>
    </p:extLst>
  </p:cSld>
  <p:clrMap bg1="lt1" tx1="dk1" bg2="lt2" tx2="dk2" accent1="accent1" accent2="accent2" accent3="accent3" accent4="accent4" accent5="accent5" accent6="accent6" hlink="hlink" folHlink="folHlink"/>
  <p:sldLayoutIdLst>
    <p:sldLayoutId id="2147483650" r:id="rId1"/>
    <p:sldLayoutId id="2147483673" r:id="rId2"/>
    <p:sldLayoutId id="2147483675" r:id="rId3"/>
    <p:sldLayoutId id="2147483661" r:id="rId4"/>
    <p:sldLayoutId id="2147483662" r:id="rId5"/>
    <p:sldLayoutId id="2147483663" r:id="rId6"/>
    <p:sldLayoutId id="2147483664" r:id="rId7"/>
    <p:sldLayoutId id="2147483674" r:id="rId8"/>
    <p:sldLayoutId id="2147483665" r:id="rId9"/>
    <p:sldLayoutId id="2147483666" r:id="rId10"/>
    <p:sldLayoutId id="2147483667" r:id="rId11"/>
    <p:sldLayoutId id="2147483668" r:id="rId12"/>
    <p:sldLayoutId id="2147483669" r:id="rId13"/>
    <p:sldLayoutId id="2147483670" r:id="rId14"/>
    <p:sldLayoutId id="2147483671" r:id="rId15"/>
    <p:sldLayoutId id="2147483679" r:id="rId16"/>
    <p:sldLayoutId id="2147483678" r:id="rId17"/>
    <p:sldLayoutId id="2147483676" r:id="rId18"/>
    <p:sldLayoutId id="2147483683" r:id="rId19"/>
    <p:sldLayoutId id="2147483681" r:id="rId20"/>
    <p:sldLayoutId id="2147483680" r:id="rId21"/>
    <p:sldLayoutId id="2147483677" r:id="rId22"/>
    <p:sldLayoutId id="2147483682" r:id="rId23"/>
    <p:sldLayoutId id="2147483686"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1.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2.xml"/><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github.com/Zeb-D/distributed-id" TargetMode="External"/><Relationship Id="rId1" Type="http://schemas.openxmlformats.org/officeDocument/2006/relationships/slideLayout" Target="../slideLayouts/slideLayout22.xml"/><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Zeb-D/distributed-id" TargetMode="Externa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5" name="文本框 4"/>
          <p:cNvSpPr txBox="1"/>
          <p:nvPr/>
        </p:nvSpPr>
        <p:spPr>
          <a:xfrm>
            <a:off x="4211053" y="4508468"/>
            <a:ext cx="6844918" cy="400110"/>
          </a:xfrm>
          <a:prstGeom prst="rect">
            <a:avLst/>
          </a:prstGeom>
          <a:noFill/>
        </p:spPr>
        <p:txBody>
          <a:bodyPr vert="horz" wrap="square" rtlCol="0">
            <a:spAutoFit/>
          </a:bodyPr>
          <a:lstStyle/>
          <a:p>
            <a:pPr algn="ctr"/>
            <a:r>
              <a:rPr lang="zh-CN" altLang="en-US" sz="20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基于</a:t>
            </a:r>
            <a:r>
              <a:rPr lang="en-US" altLang="zh-CN" sz="20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netty4+twitter-SnowFlake</a:t>
            </a:r>
            <a:r>
              <a:rPr lang="zh-CN" altLang="en-US" sz="2000" dirty="0" smtClean="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分布式</a:t>
            </a:r>
            <a:r>
              <a:rPr lang="en-US" altLang="zh-CN" sz="2000" dirty="0" smtClean="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Id</a:t>
            </a:r>
            <a:r>
              <a:rPr lang="zh-CN" altLang="en-US" sz="2000" dirty="0" smtClean="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生成之服务</a:t>
            </a:r>
            <a:r>
              <a:rPr lang="zh-CN" altLang="en-US" sz="20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实现</a:t>
            </a:r>
          </a:p>
        </p:txBody>
      </p:sp>
      <p:sp>
        <p:nvSpPr>
          <p:cNvPr id="24" name="矩形 23"/>
          <p:cNvSpPr/>
          <p:nvPr/>
        </p:nvSpPr>
        <p:spPr>
          <a:xfrm>
            <a:off x="8292858" y="5237795"/>
            <a:ext cx="74376" cy="198080"/>
          </a:xfrm>
          <a:prstGeom prst="rect">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文本框 25"/>
          <p:cNvSpPr txBox="1"/>
          <p:nvPr/>
        </p:nvSpPr>
        <p:spPr>
          <a:xfrm>
            <a:off x="8461762" y="5130832"/>
            <a:ext cx="2109599" cy="369332"/>
          </a:xfrm>
          <a:prstGeom prst="rect">
            <a:avLst/>
          </a:prstGeom>
          <a:noFill/>
        </p:spPr>
        <p:txBody>
          <a:bodyPr wrap="square" rtlCol="0">
            <a:spAutoFit/>
          </a:bodyPr>
          <a:lstStyle/>
          <a:p>
            <a:r>
              <a:rPr lang="zh-CN" altLang="en-US" dirty="0">
                <a:latin typeface="+mj-ea"/>
                <a:ea typeface="+mj-ea"/>
                <a:sym typeface="Arial" panose="020B0604020202020204" pitchFamily="34" charset="0"/>
              </a:rPr>
              <a:t>开</a:t>
            </a:r>
            <a:r>
              <a:rPr lang="zh-CN" altLang="en-US" dirty="0" smtClean="0">
                <a:latin typeface="+mj-ea"/>
                <a:ea typeface="+mj-ea"/>
                <a:sym typeface="Arial" panose="020B0604020202020204" pitchFamily="34" charset="0"/>
              </a:rPr>
              <a:t>源人：</a:t>
            </a:r>
            <a:r>
              <a:rPr lang="en-US" altLang="zh-CN" dirty="0" err="1" smtClean="0">
                <a:latin typeface="+mj-ea"/>
                <a:ea typeface="+mj-ea"/>
                <a:sym typeface="Arial" panose="020B0604020202020204" pitchFamily="34" charset="0"/>
              </a:rPr>
              <a:t>Zeb</a:t>
            </a:r>
            <a:r>
              <a:rPr lang="zh-CN" altLang="en-US" dirty="0" smtClean="0">
                <a:latin typeface="+mj-ea"/>
                <a:ea typeface="+mj-ea"/>
                <a:sym typeface="Arial" panose="020B0604020202020204" pitchFamily="34" charset="0"/>
              </a:rPr>
              <a:t>灬</a:t>
            </a:r>
            <a:r>
              <a:rPr lang="en-US" altLang="zh-CN" dirty="0" smtClean="0">
                <a:latin typeface="+mj-ea"/>
                <a:ea typeface="+mj-ea"/>
                <a:sym typeface="Arial" panose="020B0604020202020204" pitchFamily="34" charset="0"/>
              </a:rPr>
              <a:t>D</a:t>
            </a:r>
            <a:endParaRPr lang="zh-CN" altLang="en-US" dirty="0">
              <a:latin typeface="+mj-ea"/>
              <a:ea typeface="+mj-ea"/>
              <a:sym typeface="Arial" panose="020B0604020202020204" pitchFamily="34" charset="0"/>
            </a:endParaRPr>
          </a:p>
        </p:txBody>
      </p:sp>
      <p:cxnSp>
        <p:nvCxnSpPr>
          <p:cNvPr id="27" name="直接连接符 26"/>
          <p:cNvCxnSpPr/>
          <p:nvPr/>
        </p:nvCxnSpPr>
        <p:spPr>
          <a:xfrm flipH="1">
            <a:off x="3164121" y="4970133"/>
            <a:ext cx="8042118" cy="0"/>
          </a:xfrm>
          <a:prstGeom prst="line">
            <a:avLst/>
          </a:prstGeom>
          <a:ln>
            <a:prstDash val="dash"/>
          </a:ln>
        </p:spPr>
        <p:style>
          <a:lnRef idx="1">
            <a:schemeClr val="accent3"/>
          </a:lnRef>
          <a:fillRef idx="0">
            <a:schemeClr val="accent3"/>
          </a:fillRef>
          <a:effectRef idx="0">
            <a:schemeClr val="accent3"/>
          </a:effectRef>
          <a:fontRef idx="minor">
            <a:schemeClr val="tx1"/>
          </a:fontRef>
        </p:style>
      </p:cxnSp>
      <p:sp>
        <p:nvSpPr>
          <p:cNvPr id="10" name="矩形 9"/>
          <p:cNvSpPr/>
          <p:nvPr/>
        </p:nvSpPr>
        <p:spPr>
          <a:xfrm>
            <a:off x="4667581" y="3532187"/>
            <a:ext cx="6135924" cy="507831"/>
          </a:xfrm>
          <a:prstGeom prst="rect">
            <a:avLst/>
          </a:prstGeom>
        </p:spPr>
        <p:txBody>
          <a:bodyPr wrap="square">
            <a:spAutoFit/>
          </a:bodyPr>
          <a:lstStyle/>
          <a:p>
            <a:pPr algn="ctr">
              <a:lnSpc>
                <a:spcPct val="150000"/>
              </a:lnSpc>
              <a:buClr>
                <a:srgbClr val="E24848"/>
              </a:buClr>
            </a:pPr>
            <a:r>
              <a:rPr lang="en-US" altLang="zh-CN"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D</a:t>
            </a:r>
            <a:r>
              <a:rPr lang="en-US" altLang="zh-CN" noProof="1"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istributed-id Server Base-On </a:t>
            </a:r>
            <a:r>
              <a:rPr lang="en-US" altLang="zh-CN" noProof="1"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Netty4+Twitter-SnowFlake </a:t>
            </a:r>
            <a:endParaRPr lang="en-US" altLang="zh-CN"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grpSp>
        <p:nvGrpSpPr>
          <p:cNvPr id="2" name="组合 1"/>
          <p:cNvGrpSpPr/>
          <p:nvPr/>
        </p:nvGrpSpPr>
        <p:grpSpPr>
          <a:xfrm>
            <a:off x="5797922" y="2564440"/>
            <a:ext cx="4738308" cy="585357"/>
            <a:chOff x="1666701" y="1868156"/>
            <a:chExt cx="7748611" cy="957241"/>
          </a:xfrm>
        </p:grpSpPr>
        <p:sp>
          <p:nvSpPr>
            <p:cNvPr id="12" name="圆角矩形 11"/>
            <p:cNvSpPr/>
            <p:nvPr/>
          </p:nvSpPr>
          <p:spPr>
            <a:xfrm>
              <a:off x="1666701"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W</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3" name="圆角矩形 12"/>
            <p:cNvSpPr/>
            <p:nvPr/>
          </p:nvSpPr>
          <p:spPr>
            <a:xfrm>
              <a:off x="2796715"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E</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4" name="圆角矩形 13"/>
            <p:cNvSpPr/>
            <p:nvPr/>
          </p:nvSpPr>
          <p:spPr>
            <a:xfrm>
              <a:off x="3926729"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800" dirty="0">
                  <a:solidFill>
                    <a:prstClr val="white"/>
                  </a:solidFill>
                  <a:latin typeface="Arial" panose="020B0604020202020204" pitchFamily="34" charset="0"/>
                  <a:ea typeface="微软雅黑" panose="020B0503020204020204" pitchFamily="34" charset="-122"/>
                  <a:sym typeface="Arial" panose="020B0604020202020204" pitchFamily="34" charset="0"/>
                </a:rPr>
                <a:t>L</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5" name="圆角矩形 14"/>
            <p:cNvSpPr/>
            <p:nvPr/>
          </p:nvSpPr>
          <p:spPr>
            <a:xfrm>
              <a:off x="5056743"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C</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7" name="圆角矩形 16"/>
            <p:cNvSpPr/>
            <p:nvPr/>
          </p:nvSpPr>
          <p:spPr>
            <a:xfrm>
              <a:off x="6186757"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O</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9" name="圆角矩形 18"/>
            <p:cNvSpPr/>
            <p:nvPr/>
          </p:nvSpPr>
          <p:spPr>
            <a:xfrm>
              <a:off x="7316771"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M</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1" name="圆角矩形 20"/>
            <p:cNvSpPr/>
            <p:nvPr/>
          </p:nvSpPr>
          <p:spPr>
            <a:xfrm>
              <a:off x="8446785"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E</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35132235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500"/>
                                  </p:stCondLst>
                                  <p:childTnLst>
                                    <p:set>
                                      <p:cBhvr>
                                        <p:cTn id="6" dur="1" fill="hold">
                                          <p:stCondLst>
                                            <p:cond delay="0"/>
                                          </p:stCondLst>
                                        </p:cTn>
                                        <p:tgtEl>
                                          <p:spTgt spid="27"/>
                                        </p:tgtEl>
                                        <p:attrNameLst>
                                          <p:attrName>style.visibility</p:attrName>
                                        </p:attrNameLst>
                                      </p:cBhvr>
                                      <p:to>
                                        <p:strVal val="visible"/>
                                      </p:to>
                                    </p:set>
                                    <p:animEffect transition="in" filter="wipe(right)">
                                      <p:cBhvr>
                                        <p:cTn id="7" dur="500"/>
                                        <p:tgtEl>
                                          <p:spTgt spid="27"/>
                                        </p:tgtEl>
                                      </p:cBhvr>
                                    </p:animEffect>
                                  </p:childTnLst>
                                </p:cTn>
                              </p:par>
                            </p:childTnLst>
                          </p:cTn>
                        </p:par>
                        <p:par>
                          <p:cTn id="8" fill="hold">
                            <p:stCondLst>
                              <p:cond delay="1000"/>
                            </p:stCondLst>
                            <p:childTnLst>
                              <p:par>
                                <p:cTn id="9" presetID="53" presetClass="entr" presetSubtype="16" fill="hold" grpId="0" nodeType="afterEffect">
                                  <p:stCondLst>
                                    <p:cond delay="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fltVal val="0"/>
                                          </p:val>
                                        </p:tav>
                                        <p:tav tm="100000">
                                          <p:val>
                                            <p:strVal val="#ppt_w"/>
                                          </p:val>
                                        </p:tav>
                                      </p:tavLst>
                                    </p:anim>
                                    <p:anim calcmode="lin" valueType="num">
                                      <p:cBhvr>
                                        <p:cTn id="12" dur="1000" fill="hold"/>
                                        <p:tgtEl>
                                          <p:spTgt spid="5"/>
                                        </p:tgtEl>
                                        <p:attrNameLst>
                                          <p:attrName>ppt_h</p:attrName>
                                        </p:attrNameLst>
                                      </p:cBhvr>
                                      <p:tavLst>
                                        <p:tav tm="0">
                                          <p:val>
                                            <p:fltVal val="0"/>
                                          </p:val>
                                        </p:tav>
                                        <p:tav tm="100000">
                                          <p:val>
                                            <p:strVal val="#ppt_h"/>
                                          </p:val>
                                        </p:tav>
                                      </p:tavLst>
                                    </p:anim>
                                    <p:animEffect transition="in" filter="fade">
                                      <p:cBhvr>
                                        <p:cTn id="13" dur="1000"/>
                                        <p:tgtEl>
                                          <p:spTgt spid="5"/>
                                        </p:tgtEl>
                                      </p:cBhvr>
                                    </p:animEffect>
                                  </p:childTnLst>
                                </p:cTn>
                              </p:par>
                              <p:par>
                                <p:cTn id="14" presetID="42" presetClass="entr" presetSubtype="0" fill="hold" grpId="0" nodeType="withEffect">
                                  <p:stCondLst>
                                    <p:cond delay="85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anim calcmode="lin" valueType="num">
                                      <p:cBhvr>
                                        <p:cTn id="17" dur="500" fill="hold"/>
                                        <p:tgtEl>
                                          <p:spTgt spid="10"/>
                                        </p:tgtEl>
                                        <p:attrNameLst>
                                          <p:attrName>ppt_x</p:attrName>
                                        </p:attrNameLst>
                                      </p:cBhvr>
                                      <p:tavLst>
                                        <p:tav tm="0">
                                          <p:val>
                                            <p:strVal val="#ppt_x"/>
                                          </p:val>
                                        </p:tav>
                                        <p:tav tm="100000">
                                          <p:val>
                                            <p:strVal val="#ppt_x"/>
                                          </p:val>
                                        </p:tav>
                                      </p:tavLst>
                                    </p:anim>
                                    <p:anim calcmode="lin" valueType="num">
                                      <p:cBhvr>
                                        <p:cTn id="18" dur="500" fill="hold"/>
                                        <p:tgtEl>
                                          <p:spTgt spid="10"/>
                                        </p:tgtEl>
                                        <p:attrNameLst>
                                          <p:attrName>ppt_y</p:attrName>
                                        </p:attrNameLst>
                                      </p:cBhvr>
                                      <p:tavLst>
                                        <p:tav tm="0">
                                          <p:val>
                                            <p:strVal val="#ppt_y+.1"/>
                                          </p:val>
                                        </p:tav>
                                        <p:tav tm="100000">
                                          <p:val>
                                            <p:strVal val="#ppt_y"/>
                                          </p:val>
                                        </p:tav>
                                      </p:tavLst>
                                    </p:anim>
                                  </p:childTnLst>
                                </p:cTn>
                              </p:par>
                            </p:childTnLst>
                          </p:cTn>
                        </p:par>
                        <p:par>
                          <p:cTn id="19" fill="hold">
                            <p:stCondLst>
                              <p:cond delay="5700"/>
                            </p:stCondLst>
                            <p:childTnLst>
                              <p:par>
                                <p:cTn id="20" presetID="17" presetClass="entr" presetSubtype="1"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p:cTn id="22" dur="500" fill="hold"/>
                                        <p:tgtEl>
                                          <p:spTgt spid="24"/>
                                        </p:tgtEl>
                                        <p:attrNameLst>
                                          <p:attrName>ppt_x</p:attrName>
                                        </p:attrNameLst>
                                      </p:cBhvr>
                                      <p:tavLst>
                                        <p:tav tm="0">
                                          <p:val>
                                            <p:strVal val="#ppt_x"/>
                                          </p:val>
                                        </p:tav>
                                        <p:tav tm="100000">
                                          <p:val>
                                            <p:strVal val="#ppt_x"/>
                                          </p:val>
                                        </p:tav>
                                      </p:tavLst>
                                    </p:anim>
                                    <p:anim calcmode="lin" valueType="num">
                                      <p:cBhvr>
                                        <p:cTn id="23" dur="500" fill="hold"/>
                                        <p:tgtEl>
                                          <p:spTgt spid="24"/>
                                        </p:tgtEl>
                                        <p:attrNameLst>
                                          <p:attrName>ppt_y</p:attrName>
                                        </p:attrNameLst>
                                      </p:cBhvr>
                                      <p:tavLst>
                                        <p:tav tm="0">
                                          <p:val>
                                            <p:strVal val="#ppt_y-#ppt_h/2"/>
                                          </p:val>
                                        </p:tav>
                                        <p:tav tm="100000">
                                          <p:val>
                                            <p:strVal val="#ppt_y"/>
                                          </p:val>
                                        </p:tav>
                                      </p:tavLst>
                                    </p:anim>
                                    <p:anim calcmode="lin" valueType="num">
                                      <p:cBhvr>
                                        <p:cTn id="24" dur="500" fill="hold"/>
                                        <p:tgtEl>
                                          <p:spTgt spid="24"/>
                                        </p:tgtEl>
                                        <p:attrNameLst>
                                          <p:attrName>ppt_w</p:attrName>
                                        </p:attrNameLst>
                                      </p:cBhvr>
                                      <p:tavLst>
                                        <p:tav tm="0">
                                          <p:val>
                                            <p:strVal val="#ppt_w"/>
                                          </p:val>
                                        </p:tav>
                                        <p:tav tm="100000">
                                          <p:val>
                                            <p:strVal val="#ppt_w"/>
                                          </p:val>
                                        </p:tav>
                                      </p:tavLst>
                                    </p:anim>
                                    <p:anim calcmode="lin" valueType="num">
                                      <p:cBhvr>
                                        <p:cTn id="25" dur="500" fill="hold"/>
                                        <p:tgtEl>
                                          <p:spTgt spid="24"/>
                                        </p:tgtEl>
                                        <p:attrNameLst>
                                          <p:attrName>ppt_h</p:attrName>
                                        </p:attrNameLst>
                                      </p:cBhvr>
                                      <p:tavLst>
                                        <p:tav tm="0">
                                          <p:val>
                                            <p:fltVal val="0"/>
                                          </p:val>
                                        </p:tav>
                                        <p:tav tm="100000">
                                          <p:val>
                                            <p:strVal val="#ppt_h"/>
                                          </p:val>
                                        </p:tav>
                                      </p:tavLst>
                                    </p:anim>
                                  </p:childTnLst>
                                </p:cTn>
                              </p:par>
                              <p:par>
                                <p:cTn id="26" presetID="22" presetClass="entr" presetSubtype="8" fill="hold" grpId="0" nodeType="withEffect">
                                  <p:stCondLst>
                                    <p:cond delay="1400"/>
                                  </p:stCondLst>
                                  <p:childTnLst>
                                    <p:set>
                                      <p:cBhvr>
                                        <p:cTn id="27" dur="1" fill="hold">
                                          <p:stCondLst>
                                            <p:cond delay="0"/>
                                          </p:stCondLst>
                                        </p:cTn>
                                        <p:tgtEl>
                                          <p:spTgt spid="26"/>
                                        </p:tgtEl>
                                        <p:attrNameLst>
                                          <p:attrName>style.visibility</p:attrName>
                                        </p:attrNameLst>
                                      </p:cBhvr>
                                      <p:to>
                                        <p:strVal val="visible"/>
                                      </p:to>
                                    </p:set>
                                    <p:animEffect transition="in" filter="wipe(left)">
                                      <p:cBhvr>
                                        <p:cTn id="28" dur="750"/>
                                        <p:tgtEl>
                                          <p:spTgt spid="26"/>
                                        </p:tgtEl>
                                      </p:cBhvr>
                                    </p:animEffect>
                                  </p:childTnLst>
                                </p:cTn>
                              </p:par>
                            </p:childTnLst>
                          </p:cTn>
                        </p:par>
                        <p:par>
                          <p:cTn id="29" fill="hold">
                            <p:stCondLst>
                              <p:cond delay="7850"/>
                            </p:stCondLst>
                            <p:childTnLst>
                              <p:par>
                                <p:cTn id="30" presetID="37" presetClass="entr" presetSubtype="0"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1000"/>
                                        <p:tgtEl>
                                          <p:spTgt spid="2"/>
                                        </p:tgtEl>
                                      </p:cBhvr>
                                    </p:animEffect>
                                    <p:anim calcmode="lin" valueType="num">
                                      <p:cBhvr>
                                        <p:cTn id="33" dur="1000" fill="hold"/>
                                        <p:tgtEl>
                                          <p:spTgt spid="2"/>
                                        </p:tgtEl>
                                        <p:attrNameLst>
                                          <p:attrName>ppt_x</p:attrName>
                                        </p:attrNameLst>
                                      </p:cBhvr>
                                      <p:tavLst>
                                        <p:tav tm="0">
                                          <p:val>
                                            <p:strVal val="#ppt_x"/>
                                          </p:val>
                                        </p:tav>
                                        <p:tav tm="100000">
                                          <p:val>
                                            <p:strVal val="#ppt_x"/>
                                          </p:val>
                                        </p:tav>
                                      </p:tavLst>
                                    </p:anim>
                                    <p:anim calcmode="lin" valueType="num">
                                      <p:cBhvr>
                                        <p:cTn id="34" dur="900" decel="100000" fill="hold"/>
                                        <p:tgtEl>
                                          <p:spTgt spid="2"/>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4" grpId="0" animBg="1"/>
      <p:bldP spid="26"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085314" y="324061"/>
            <a:ext cx="2810347" cy="276999"/>
          </a:xfrm>
          <a:prstGeom prst="rect">
            <a:avLst/>
          </a:prstGeom>
          <a:noFill/>
        </p:spPr>
        <p:txBody>
          <a:bodyPr wrap="square" rtlCol="0">
            <a:spAutoFit/>
          </a:bodyPr>
          <a:lstStyle/>
          <a:p>
            <a:pPr algn="r"/>
            <a:r>
              <a:rPr lang="en-US" altLang="zh-CN" sz="12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twitter-</a:t>
            </a:r>
            <a:r>
              <a:rPr lang="en-US" altLang="zh-CN" sz="1200" dirty="0" err="1">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s</a:t>
            </a:r>
            <a:r>
              <a:rPr lang="en-US" altLang="zh-CN" sz="1200" dirty="0" err="1"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nowFlake</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10461450" y="261573"/>
            <a:ext cx="1548394" cy="369332"/>
          </a:xfrm>
          <a:prstGeom prst="rect">
            <a:avLst/>
          </a:prstGeom>
          <a:noFill/>
        </p:spPr>
        <p:txBody>
          <a:bodyPr wrap="square" rtlCol="0">
            <a:spAutoFit/>
          </a:bodyPr>
          <a:lstStyle/>
          <a:p>
            <a:pPr algn="ctr"/>
            <a:r>
              <a:rPr lang="en-US" altLang="zh-CN" spc="3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1-2-4</a:t>
            </a:r>
            <a:endPar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Rectangle 23"/>
          <p:cNvSpPr/>
          <p:nvPr/>
        </p:nvSpPr>
        <p:spPr>
          <a:xfrm>
            <a:off x="3828645" y="5422590"/>
            <a:ext cx="1967949" cy="276999"/>
          </a:xfrm>
          <a:prstGeom prst="rect">
            <a:avLst/>
          </a:prstGeom>
        </p:spPr>
        <p:txBody>
          <a:bodyPr wrap="square">
            <a:spAutoFit/>
          </a:bodyPr>
          <a:lstStyle/>
          <a:p>
            <a:pPr algn="ctr">
              <a:defRPr/>
            </a:pPr>
            <a:r>
              <a:rPr lang="en-US" sz="12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1-2-1 UUID</a:t>
            </a:r>
          </a:p>
        </p:txBody>
      </p:sp>
      <p:sp>
        <p:nvSpPr>
          <p:cNvPr id="44" name="Rectangle 23"/>
          <p:cNvSpPr/>
          <p:nvPr/>
        </p:nvSpPr>
        <p:spPr>
          <a:xfrm>
            <a:off x="9022716" y="5262134"/>
            <a:ext cx="1967949" cy="523220"/>
          </a:xfrm>
          <a:prstGeom prst="rect">
            <a:avLst/>
          </a:prstGeom>
        </p:spPr>
        <p:txBody>
          <a:bodyPr wrap="square">
            <a:spAutoFit/>
          </a:bodyPr>
          <a:lstStyle/>
          <a:p>
            <a:pPr algn="ctr">
              <a:defRPr/>
            </a:pPr>
            <a:r>
              <a:rPr lang="en-US" sz="14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1-2-4 </a:t>
            </a:r>
            <a:r>
              <a:rPr lang="en-US" sz="1400" noProof="1" smtClean="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Twitter-snowflake</a:t>
            </a:r>
            <a:endParaRPr lang="en-US" sz="14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 name="矩形 1"/>
          <p:cNvSpPr/>
          <p:nvPr/>
        </p:nvSpPr>
        <p:spPr>
          <a:xfrm>
            <a:off x="780645" y="831594"/>
            <a:ext cx="9574534" cy="461665"/>
          </a:xfrm>
          <a:prstGeom prst="rect">
            <a:avLst/>
          </a:prstGeom>
        </p:spPr>
        <p:txBody>
          <a:bodyPr wrap="square">
            <a:spAutoFit/>
          </a:bodyPr>
          <a:lstStyle/>
          <a:p>
            <a:r>
              <a:rPr lang="en-US" altLang="zh-CN" sz="1200" dirty="0"/>
              <a:t>snowflake</a:t>
            </a:r>
            <a:r>
              <a:rPr lang="zh-CN" altLang="en-US" sz="1200" dirty="0"/>
              <a:t>是</a:t>
            </a:r>
            <a:r>
              <a:rPr lang="en-US" altLang="zh-CN" sz="1200" dirty="0"/>
              <a:t>twitter</a:t>
            </a:r>
            <a:r>
              <a:rPr lang="zh-CN" altLang="en-US" sz="1200" dirty="0"/>
              <a:t>开源的分布式</a:t>
            </a:r>
            <a:r>
              <a:rPr lang="en-US" altLang="zh-CN" sz="1200" dirty="0"/>
              <a:t>ID</a:t>
            </a:r>
            <a:r>
              <a:rPr lang="zh-CN" altLang="en-US" sz="1200" dirty="0"/>
              <a:t>生成系统。 </a:t>
            </a:r>
            <a:r>
              <a:rPr lang="en-US" altLang="zh-CN" sz="1200" dirty="0"/>
              <a:t>Twitter</a:t>
            </a:r>
            <a:r>
              <a:rPr lang="zh-CN" altLang="en-US" sz="1200" dirty="0"/>
              <a:t>每秒有数十万条消息的请求，每条消息都必须分配一条唯一的</a:t>
            </a:r>
            <a:r>
              <a:rPr lang="en-US" altLang="zh-CN" sz="1200" dirty="0"/>
              <a:t>id</a:t>
            </a:r>
            <a:r>
              <a:rPr lang="zh-CN" altLang="en-US" sz="1200" dirty="0"/>
              <a:t>，这些</a:t>
            </a:r>
            <a:r>
              <a:rPr lang="en-US" altLang="zh-CN" sz="1200" dirty="0"/>
              <a:t>id</a:t>
            </a:r>
            <a:r>
              <a:rPr lang="zh-CN" altLang="en-US" sz="1200" dirty="0"/>
              <a:t>还需要一些大致的顺序（方便客户端排序），并且在分布式系统中不同机器产生的</a:t>
            </a:r>
            <a:r>
              <a:rPr lang="en-US" altLang="zh-CN" sz="1200" dirty="0"/>
              <a:t>id</a:t>
            </a:r>
            <a:r>
              <a:rPr lang="zh-CN" altLang="en-US" sz="1200" dirty="0"/>
              <a:t>必须不同。</a:t>
            </a:r>
          </a:p>
        </p:txBody>
      </p:sp>
      <p:sp>
        <p:nvSpPr>
          <p:cNvPr id="3" name="矩形 2"/>
          <p:cNvSpPr/>
          <p:nvPr/>
        </p:nvSpPr>
        <p:spPr>
          <a:xfrm>
            <a:off x="882315" y="1772198"/>
            <a:ext cx="9272337" cy="523220"/>
          </a:xfrm>
          <a:prstGeom prst="rect">
            <a:avLst/>
          </a:prstGeom>
        </p:spPr>
        <p:txBody>
          <a:bodyPr wrap="square">
            <a:spAutoFit/>
          </a:bodyPr>
          <a:lstStyle/>
          <a:p>
            <a:pPr latinLnBrk="1"/>
            <a:r>
              <a:rPr lang="en-US" altLang="zh-CN" sz="1400" dirty="0"/>
              <a:t>snowflake</a:t>
            </a:r>
            <a:r>
              <a:rPr lang="zh-CN" altLang="en-US" sz="1400" dirty="0"/>
              <a:t>的结构如下</a:t>
            </a:r>
            <a:r>
              <a:rPr lang="en-US" altLang="zh-CN" sz="1400" dirty="0"/>
              <a:t>(</a:t>
            </a:r>
            <a:r>
              <a:rPr lang="zh-CN" altLang="en-US" sz="1400" dirty="0"/>
              <a:t>每部分用</a:t>
            </a:r>
            <a:r>
              <a:rPr lang="en-US" altLang="zh-CN" sz="1400" dirty="0"/>
              <a:t>-</a:t>
            </a:r>
            <a:r>
              <a:rPr lang="zh-CN" altLang="en-US" sz="1400" dirty="0"/>
              <a:t>分开</a:t>
            </a:r>
            <a:r>
              <a:rPr lang="en-US" altLang="zh-CN" sz="1400" dirty="0"/>
              <a:t>):64</a:t>
            </a:r>
            <a:r>
              <a:rPr lang="zh-CN" altLang="en-US" sz="1400" dirty="0"/>
              <a:t>位</a:t>
            </a:r>
            <a:endParaRPr lang="en-US" altLang="zh-CN" sz="1400" dirty="0"/>
          </a:p>
          <a:p>
            <a:pPr latinLnBrk="1"/>
            <a:r>
              <a:rPr lang="en-US" altLang="zh-CN" sz="1400" dirty="0"/>
              <a:t>0 - 0000000000 0000000000 0000000000 0000000000 0 - 00000 - 00000 – 000000000000</a:t>
            </a:r>
          </a:p>
        </p:txBody>
      </p:sp>
      <p:sp>
        <p:nvSpPr>
          <p:cNvPr id="4" name="矩形 3"/>
          <p:cNvSpPr/>
          <p:nvPr/>
        </p:nvSpPr>
        <p:spPr>
          <a:xfrm>
            <a:off x="882315" y="2377515"/>
            <a:ext cx="8627928" cy="738664"/>
          </a:xfrm>
          <a:prstGeom prst="rect">
            <a:avLst/>
          </a:prstGeom>
        </p:spPr>
        <p:txBody>
          <a:bodyPr wrap="square">
            <a:spAutoFit/>
          </a:bodyPr>
          <a:lstStyle/>
          <a:p>
            <a:r>
              <a:rPr lang="zh-CN" altLang="en-US" sz="1400" dirty="0"/>
              <a:t>第一位为未使用，接下来的</a:t>
            </a:r>
            <a:r>
              <a:rPr lang="en-US" altLang="zh-CN" sz="1400" dirty="0"/>
              <a:t>41</a:t>
            </a:r>
            <a:r>
              <a:rPr lang="zh-CN" altLang="en-US" sz="1400" dirty="0"/>
              <a:t>位为毫秒级时间</a:t>
            </a:r>
            <a:r>
              <a:rPr lang="en-US" altLang="zh-CN" sz="1400" dirty="0"/>
              <a:t>(41</a:t>
            </a:r>
            <a:r>
              <a:rPr lang="zh-CN" altLang="en-US" sz="1400" dirty="0"/>
              <a:t>位的长度可以使用</a:t>
            </a:r>
            <a:r>
              <a:rPr lang="en-US" altLang="zh-CN" sz="1400" dirty="0"/>
              <a:t>69</a:t>
            </a:r>
            <a:r>
              <a:rPr lang="zh-CN" altLang="en-US" sz="1400" dirty="0"/>
              <a:t>年</a:t>
            </a:r>
            <a:r>
              <a:rPr lang="en-US" altLang="zh-CN" sz="1400" dirty="0"/>
              <a:t>)</a:t>
            </a:r>
            <a:r>
              <a:rPr lang="zh-CN" altLang="en-US" sz="1400" dirty="0"/>
              <a:t>，然后是</a:t>
            </a:r>
            <a:r>
              <a:rPr lang="en-US" altLang="zh-CN" sz="1400" dirty="0"/>
              <a:t>5</a:t>
            </a:r>
            <a:r>
              <a:rPr lang="zh-CN" altLang="en-US" sz="1400" dirty="0"/>
              <a:t>位</a:t>
            </a:r>
            <a:r>
              <a:rPr lang="en-US" altLang="zh-CN" sz="1400" dirty="0" err="1"/>
              <a:t>datacenterId</a:t>
            </a:r>
            <a:r>
              <a:rPr lang="zh-CN" altLang="en-US" sz="1400" dirty="0"/>
              <a:t>和</a:t>
            </a:r>
            <a:r>
              <a:rPr lang="en-US" altLang="zh-CN" sz="1400" dirty="0"/>
              <a:t>5</a:t>
            </a:r>
            <a:r>
              <a:rPr lang="zh-CN" altLang="en-US" sz="1400" dirty="0"/>
              <a:t>位</a:t>
            </a:r>
            <a:r>
              <a:rPr lang="en-US" altLang="zh-CN" sz="1400" dirty="0" err="1"/>
              <a:t>workerId</a:t>
            </a:r>
            <a:r>
              <a:rPr lang="en-US" altLang="zh-CN" sz="1400" dirty="0"/>
              <a:t>(10</a:t>
            </a:r>
            <a:r>
              <a:rPr lang="zh-CN" altLang="en-US" sz="1400" dirty="0"/>
              <a:t>位的长度最多支持部署</a:t>
            </a:r>
            <a:r>
              <a:rPr lang="en-US" altLang="zh-CN" sz="1400" dirty="0"/>
              <a:t>1024</a:t>
            </a:r>
            <a:r>
              <a:rPr lang="zh-CN" altLang="en-US" sz="1400" dirty="0"/>
              <a:t>个节点） ，最后</a:t>
            </a:r>
            <a:r>
              <a:rPr lang="en-US" altLang="zh-CN" sz="1400" dirty="0"/>
              <a:t>12</a:t>
            </a:r>
            <a:r>
              <a:rPr lang="zh-CN" altLang="en-US" sz="1400" dirty="0"/>
              <a:t>位是毫秒内的计数（</a:t>
            </a:r>
            <a:r>
              <a:rPr lang="en-US" altLang="zh-CN" sz="1400" dirty="0"/>
              <a:t>12</a:t>
            </a:r>
            <a:r>
              <a:rPr lang="zh-CN" altLang="en-US" sz="1400" dirty="0"/>
              <a:t>位的计数顺序号支持每个节点每毫秒产生</a:t>
            </a:r>
            <a:r>
              <a:rPr lang="en-US" altLang="zh-CN" sz="1400" dirty="0"/>
              <a:t>4096</a:t>
            </a:r>
            <a:r>
              <a:rPr lang="zh-CN" altLang="en-US" sz="1400" dirty="0"/>
              <a:t>个</a:t>
            </a:r>
            <a:r>
              <a:rPr lang="en-US" altLang="zh-CN" sz="1400" dirty="0"/>
              <a:t>ID</a:t>
            </a:r>
            <a:r>
              <a:rPr lang="zh-CN" altLang="en-US" sz="1400" dirty="0"/>
              <a:t>序号）</a:t>
            </a:r>
          </a:p>
        </p:txBody>
      </p:sp>
      <p:sp>
        <p:nvSpPr>
          <p:cNvPr id="5" name="矩形 4"/>
          <p:cNvSpPr/>
          <p:nvPr/>
        </p:nvSpPr>
        <p:spPr>
          <a:xfrm>
            <a:off x="922408" y="3429000"/>
            <a:ext cx="7243024" cy="738664"/>
          </a:xfrm>
          <a:prstGeom prst="rect">
            <a:avLst/>
          </a:prstGeom>
        </p:spPr>
        <p:txBody>
          <a:bodyPr wrap="square">
            <a:spAutoFit/>
          </a:bodyPr>
          <a:lstStyle/>
          <a:p>
            <a:pPr latinLnBrk="1"/>
            <a:r>
              <a:rPr lang="zh-CN" altLang="en-US" sz="1400" dirty="0" smtClean="0"/>
              <a:t>优点：</a:t>
            </a:r>
            <a:endParaRPr lang="en-US" altLang="zh-CN" sz="1400" dirty="0" smtClean="0"/>
          </a:p>
          <a:p>
            <a:pPr latinLnBrk="1"/>
            <a:r>
              <a:rPr lang="en-US" altLang="zh-CN" sz="1400" dirty="0" smtClean="0"/>
              <a:t>1</a:t>
            </a:r>
            <a:r>
              <a:rPr lang="zh-CN" altLang="en-US" sz="1400" dirty="0" smtClean="0"/>
              <a:t>）</a:t>
            </a:r>
            <a:r>
              <a:rPr lang="en-US" altLang="zh-CN" sz="1400" dirty="0" smtClean="0"/>
              <a:t>snowflake</a:t>
            </a:r>
            <a:r>
              <a:rPr lang="zh-CN" altLang="en-US" sz="1400" dirty="0"/>
              <a:t>生成的</a:t>
            </a:r>
            <a:r>
              <a:rPr lang="en-US" altLang="zh-CN" sz="1400" dirty="0"/>
              <a:t>ID</a:t>
            </a:r>
            <a:r>
              <a:rPr lang="zh-CN" altLang="en-US" sz="1400" dirty="0"/>
              <a:t>整体上按照时间自增</a:t>
            </a:r>
            <a:r>
              <a:rPr lang="zh-CN" altLang="en-US" sz="1400" dirty="0" smtClean="0"/>
              <a:t>排序</a:t>
            </a:r>
            <a:endParaRPr lang="en-US" altLang="zh-CN" sz="1400" dirty="0" smtClean="0"/>
          </a:p>
          <a:p>
            <a:pPr latinLnBrk="1"/>
            <a:r>
              <a:rPr lang="en-US" altLang="zh-CN" sz="1400" dirty="0" smtClean="0"/>
              <a:t>2</a:t>
            </a:r>
            <a:r>
              <a:rPr lang="zh-CN" altLang="en-US" sz="1400" dirty="0" smtClean="0"/>
              <a:t>）整个</a:t>
            </a:r>
            <a:r>
              <a:rPr lang="zh-CN" altLang="en-US" sz="1400" dirty="0"/>
              <a:t>分布式系统内不会产生</a:t>
            </a:r>
            <a:r>
              <a:rPr lang="en-US" altLang="zh-CN" sz="1400" dirty="0"/>
              <a:t>ID</a:t>
            </a:r>
            <a:r>
              <a:rPr lang="zh-CN" altLang="en-US" sz="1400" dirty="0"/>
              <a:t>碰撞（由</a:t>
            </a:r>
            <a:r>
              <a:rPr lang="en-US" altLang="zh-CN" sz="1400" dirty="0"/>
              <a:t>datacenter</a:t>
            </a:r>
            <a:r>
              <a:rPr lang="zh-CN" altLang="en-US" sz="1400" dirty="0"/>
              <a:t>和</a:t>
            </a:r>
            <a:r>
              <a:rPr lang="en-US" altLang="zh-CN" sz="1400" dirty="0" err="1"/>
              <a:t>workerId</a:t>
            </a:r>
            <a:r>
              <a:rPr lang="zh-CN" altLang="en-US" sz="1400" dirty="0"/>
              <a:t>作区分），并且效率较高</a:t>
            </a:r>
            <a:r>
              <a:rPr lang="zh-CN" altLang="en-US" sz="1400" dirty="0" smtClean="0"/>
              <a:t>。</a:t>
            </a:r>
            <a:endParaRPr lang="en-US" altLang="zh-CN" sz="1400" dirty="0" smtClean="0"/>
          </a:p>
        </p:txBody>
      </p:sp>
      <p:sp>
        <p:nvSpPr>
          <p:cNvPr id="6" name="矩形 5"/>
          <p:cNvSpPr/>
          <p:nvPr/>
        </p:nvSpPr>
        <p:spPr>
          <a:xfrm>
            <a:off x="989312" y="4167664"/>
            <a:ext cx="7585191" cy="738664"/>
          </a:xfrm>
          <a:prstGeom prst="rect">
            <a:avLst/>
          </a:prstGeom>
        </p:spPr>
        <p:txBody>
          <a:bodyPr wrap="square">
            <a:spAutoFit/>
          </a:bodyPr>
          <a:lstStyle/>
          <a:p>
            <a:pPr latinLnBrk="1"/>
            <a:r>
              <a:rPr lang="en-US" altLang="zh-CN" sz="1400" dirty="0"/>
              <a:t>snowflake</a:t>
            </a:r>
            <a:r>
              <a:rPr lang="zh-CN" altLang="en-US" sz="1400" dirty="0"/>
              <a:t>的缺点是</a:t>
            </a:r>
            <a:r>
              <a:rPr lang="en-US" altLang="zh-CN" sz="1400" dirty="0"/>
              <a:t>:</a:t>
            </a:r>
          </a:p>
          <a:p>
            <a:pPr latinLnBrk="1"/>
            <a:r>
              <a:rPr lang="en-US" altLang="zh-CN" sz="1400" dirty="0" smtClean="0"/>
              <a:t>1</a:t>
            </a:r>
            <a:r>
              <a:rPr lang="zh-CN" altLang="en-US" sz="1400" dirty="0" smtClean="0"/>
              <a:t>）强</a:t>
            </a:r>
            <a:r>
              <a:rPr lang="zh-CN" altLang="en-US" sz="1400" dirty="0"/>
              <a:t>依赖时钟</a:t>
            </a:r>
            <a:r>
              <a:rPr lang="en-US" altLang="zh-CN" sz="1400" dirty="0"/>
              <a:t>,</a:t>
            </a:r>
            <a:r>
              <a:rPr lang="zh-CN" altLang="en-US" sz="1400" dirty="0"/>
              <a:t>如果主机时间回拨</a:t>
            </a:r>
            <a:r>
              <a:rPr lang="en-US" altLang="zh-CN" sz="1400" dirty="0"/>
              <a:t>,</a:t>
            </a:r>
            <a:r>
              <a:rPr lang="zh-CN" altLang="en-US" sz="1400" dirty="0"/>
              <a:t>则会造成重复</a:t>
            </a:r>
            <a:r>
              <a:rPr lang="en-US" altLang="zh-CN" sz="1400" dirty="0" smtClean="0"/>
              <a:t>ID</a:t>
            </a:r>
            <a:r>
              <a:rPr lang="zh-CN" altLang="en-US" sz="1400" dirty="0" smtClean="0"/>
              <a:t>产生</a:t>
            </a:r>
            <a:endParaRPr lang="zh-CN" altLang="en-US" sz="1400" dirty="0"/>
          </a:p>
          <a:p>
            <a:pPr latinLnBrk="1"/>
            <a:r>
              <a:rPr lang="en-US" altLang="zh-CN" sz="1400" dirty="0" smtClean="0"/>
              <a:t>2</a:t>
            </a:r>
            <a:r>
              <a:rPr lang="zh-CN" altLang="en-US" sz="1400" dirty="0" smtClean="0"/>
              <a:t>）</a:t>
            </a:r>
            <a:r>
              <a:rPr lang="en-US" altLang="zh-CN" sz="1400" dirty="0" smtClean="0"/>
              <a:t>ID</a:t>
            </a:r>
            <a:r>
              <a:rPr lang="zh-CN" altLang="en-US" sz="1400" dirty="0"/>
              <a:t>虽然有序</a:t>
            </a:r>
            <a:r>
              <a:rPr lang="en-US" altLang="zh-CN" sz="1400" dirty="0"/>
              <a:t>,</a:t>
            </a:r>
            <a:r>
              <a:rPr lang="zh-CN" altLang="en-US" sz="1400" dirty="0"/>
              <a:t>但是不连续</a:t>
            </a:r>
          </a:p>
        </p:txBody>
      </p:sp>
      <p:sp>
        <p:nvSpPr>
          <p:cNvPr id="7" name="矩形 6"/>
          <p:cNvSpPr/>
          <p:nvPr/>
        </p:nvSpPr>
        <p:spPr>
          <a:xfrm>
            <a:off x="836791" y="5237924"/>
            <a:ext cx="6096000" cy="461665"/>
          </a:xfrm>
          <a:prstGeom prst="rect">
            <a:avLst/>
          </a:prstGeom>
        </p:spPr>
        <p:txBody>
          <a:bodyPr>
            <a:spAutoFit/>
          </a:bodyPr>
          <a:lstStyle/>
          <a:p>
            <a:r>
              <a:rPr lang="zh-CN" altLang="en-US" sz="1200" dirty="0" smtClean="0"/>
              <a:t>延伸优化：</a:t>
            </a:r>
            <a:endParaRPr lang="en-US" altLang="zh-CN" sz="1200" dirty="0" smtClean="0"/>
          </a:p>
          <a:p>
            <a:r>
              <a:rPr lang="zh-CN" altLang="en-US" sz="1200" dirty="0" smtClean="0"/>
              <a:t>比如</a:t>
            </a:r>
            <a:r>
              <a:rPr lang="zh-CN" altLang="en-US" sz="1200" dirty="0"/>
              <a:t>美团点评开源的分布式</a:t>
            </a:r>
            <a:r>
              <a:rPr lang="en-US" altLang="zh-CN" sz="1200" dirty="0"/>
              <a:t>ID</a:t>
            </a:r>
            <a:r>
              <a:rPr lang="zh-CN" altLang="en-US" sz="1200" dirty="0"/>
              <a:t>框架：</a:t>
            </a:r>
            <a:r>
              <a:rPr lang="en-US" altLang="zh-CN" sz="1200" dirty="0"/>
              <a:t>leaf</a:t>
            </a:r>
            <a:r>
              <a:rPr lang="zh-CN" altLang="en-US" sz="1200" dirty="0"/>
              <a:t>，通过使用</a:t>
            </a:r>
            <a:r>
              <a:rPr lang="en-US" altLang="zh-CN" sz="1200" dirty="0" err="1"/>
              <a:t>ZooKeeper</a:t>
            </a:r>
            <a:r>
              <a:rPr lang="zh-CN" altLang="en-US" sz="1200" dirty="0"/>
              <a:t>解决了时钟依赖问题。</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0399" y="4564336"/>
            <a:ext cx="521970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2840" y="5720732"/>
            <a:ext cx="37433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4874" y="3794046"/>
            <a:ext cx="42291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86361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10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09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2" grpId="0"/>
      <p:bldP spid="3" grpId="0"/>
      <p:bldP spid="4" grpId="0"/>
      <p:bldP spid="5"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21368"/>
            <a:ext cx="6577263" cy="369332"/>
          </a:xfrm>
          <a:prstGeom prst="rect">
            <a:avLst/>
          </a:prstGeom>
          <a:noFill/>
        </p:spPr>
        <p:txBody>
          <a:bodyPr wrap="square" rtlCol="0">
            <a:spAutoFit/>
          </a:bodyPr>
          <a:lstStyle/>
          <a:p>
            <a:r>
              <a:rPr lang="zh-CN" altLang="en-US" dirty="0"/>
              <a:t>四</a:t>
            </a:r>
            <a:r>
              <a:rPr lang="zh-CN" altLang="en-US" dirty="0" smtClean="0"/>
              <a:t>种生成</a:t>
            </a:r>
            <a:r>
              <a:rPr lang="en-US" altLang="zh-CN" dirty="0" smtClean="0"/>
              <a:t>Id</a:t>
            </a:r>
            <a:r>
              <a:rPr lang="zh-CN" altLang="en-US" dirty="0" smtClean="0"/>
              <a:t>方式总结</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475298829"/>
              </p:ext>
            </p:extLst>
          </p:nvPr>
        </p:nvGraphicFramePr>
        <p:xfrm>
          <a:off x="620295" y="1265097"/>
          <a:ext cx="9213516" cy="2225040"/>
        </p:xfrm>
        <a:graphic>
          <a:graphicData uri="http://schemas.openxmlformats.org/drawingml/2006/table">
            <a:tbl>
              <a:tblPr firstRow="1" bandRow="1">
                <a:tableStyleId>{5C22544A-7EE6-4342-B048-85BDC9FD1C3A}</a:tableStyleId>
              </a:tblPr>
              <a:tblGrid>
                <a:gridCol w="2709333"/>
                <a:gridCol w="3207530"/>
                <a:gridCol w="3296653"/>
              </a:tblGrid>
              <a:tr h="370840">
                <a:tc>
                  <a:txBody>
                    <a:bodyPr/>
                    <a:lstStyle/>
                    <a:p>
                      <a:r>
                        <a:rPr lang="zh-CN" altLang="en-US" sz="1800" b="1" i="0" kern="1200" dirty="0" smtClean="0">
                          <a:solidFill>
                            <a:schemeClr val="lt1"/>
                          </a:solidFill>
                          <a:effectLst/>
                          <a:latin typeface="+mn-lt"/>
                          <a:ea typeface="+mn-ea"/>
                          <a:cs typeface="+mn-cs"/>
                        </a:rPr>
                        <a:t>方式</a:t>
                      </a:r>
                      <a:endParaRPr lang="zh-CN" altLang="en-US" dirty="0"/>
                    </a:p>
                  </a:txBody>
                  <a:tcPr/>
                </a:tc>
                <a:tc>
                  <a:txBody>
                    <a:bodyPr/>
                    <a:lstStyle/>
                    <a:p>
                      <a:r>
                        <a:rPr lang="zh-CN" altLang="en-US" sz="1800" b="1" i="0" kern="1200" dirty="0" smtClean="0">
                          <a:solidFill>
                            <a:schemeClr val="lt1"/>
                          </a:solidFill>
                          <a:effectLst/>
                          <a:latin typeface="+mn-lt"/>
                          <a:ea typeface="+mn-ea"/>
                          <a:cs typeface="+mn-cs"/>
                        </a:rPr>
                        <a:t>优点</a:t>
                      </a:r>
                      <a:endParaRPr lang="zh-CN" altLang="en-US" dirty="0"/>
                    </a:p>
                  </a:txBody>
                  <a:tcPr/>
                </a:tc>
                <a:tc>
                  <a:txBody>
                    <a:bodyPr/>
                    <a:lstStyle/>
                    <a:p>
                      <a:r>
                        <a:rPr lang="zh-CN" altLang="en-US" sz="1800" b="1" i="0" kern="1200" dirty="0" smtClean="0">
                          <a:solidFill>
                            <a:schemeClr val="lt1"/>
                          </a:solidFill>
                          <a:effectLst/>
                          <a:latin typeface="+mn-lt"/>
                          <a:ea typeface="+mn-ea"/>
                          <a:cs typeface="+mn-cs"/>
                        </a:rPr>
                        <a:t>缺点</a:t>
                      </a:r>
                      <a:endParaRPr lang="zh-CN" altLang="en-US" dirty="0"/>
                    </a:p>
                  </a:txBody>
                  <a:tcPr/>
                </a:tc>
              </a:tr>
              <a:tr h="370840">
                <a:tc>
                  <a:txBody>
                    <a:bodyPr/>
                    <a:lstStyle/>
                    <a:p>
                      <a:r>
                        <a:rPr lang="en-US" altLang="zh-CN" sz="1800" b="0" i="0" kern="1200" dirty="0" smtClean="0">
                          <a:solidFill>
                            <a:schemeClr val="dk1"/>
                          </a:solidFill>
                          <a:effectLst/>
                          <a:latin typeface="+mn-lt"/>
                          <a:ea typeface="+mn-ea"/>
                          <a:cs typeface="+mn-cs"/>
                        </a:rPr>
                        <a:t>UUID</a:t>
                      </a:r>
                      <a:endParaRPr lang="zh-CN" altLang="en-US" dirty="0"/>
                    </a:p>
                  </a:txBody>
                  <a:tcPr/>
                </a:tc>
                <a:tc>
                  <a:txBody>
                    <a:bodyPr/>
                    <a:lstStyle/>
                    <a:p>
                      <a:r>
                        <a:rPr lang="zh-CN" altLang="en-US" dirty="0" smtClean="0"/>
                        <a:t>本地生成</a:t>
                      </a:r>
                      <a:r>
                        <a:rPr lang="en-US" altLang="zh-CN" dirty="0" smtClean="0"/>
                        <a:t>,</a:t>
                      </a:r>
                      <a:r>
                        <a:rPr lang="zh-CN" altLang="en-US" dirty="0" smtClean="0"/>
                        <a:t>无中心</a:t>
                      </a:r>
                      <a:r>
                        <a:rPr lang="en-US" altLang="zh-CN" dirty="0" smtClean="0"/>
                        <a:t>,</a:t>
                      </a:r>
                      <a:r>
                        <a:rPr lang="zh-CN" altLang="en-US" dirty="0" smtClean="0"/>
                        <a:t>无性能瓶颈</a:t>
                      </a:r>
                      <a:endParaRPr lang="zh-CN" altLang="en-US" dirty="0"/>
                    </a:p>
                  </a:txBody>
                  <a:tcPr/>
                </a:tc>
                <a:tc>
                  <a:txBody>
                    <a:bodyPr/>
                    <a:lstStyle/>
                    <a:p>
                      <a:r>
                        <a:rPr lang="zh-CN" altLang="en-US" sz="1800" b="0" i="0" kern="1200" dirty="0" smtClean="0">
                          <a:solidFill>
                            <a:schemeClr val="dk1"/>
                          </a:solidFill>
                          <a:effectLst/>
                          <a:latin typeface="+mn-lt"/>
                          <a:ea typeface="+mn-ea"/>
                          <a:cs typeface="+mn-cs"/>
                        </a:rPr>
                        <a:t>无序</a:t>
                      </a:r>
                      <a:r>
                        <a:rPr lang="en-US" altLang="zh-CN" sz="1800" b="0" i="0" kern="1200" dirty="0" smtClean="0">
                          <a:solidFill>
                            <a:schemeClr val="dk1"/>
                          </a:solidFill>
                          <a:effectLst/>
                          <a:latin typeface="+mn-lt"/>
                          <a:ea typeface="+mn-ea"/>
                          <a:cs typeface="+mn-cs"/>
                        </a:rPr>
                        <a:t>,</a:t>
                      </a:r>
                      <a:r>
                        <a:rPr lang="zh-CN" altLang="en-US" sz="1800" b="0" i="0" kern="1200" dirty="0" smtClean="0">
                          <a:solidFill>
                            <a:schemeClr val="dk1"/>
                          </a:solidFill>
                          <a:effectLst/>
                          <a:latin typeface="+mn-lt"/>
                          <a:ea typeface="+mn-ea"/>
                          <a:cs typeface="+mn-cs"/>
                        </a:rPr>
                        <a:t>过长</a:t>
                      </a:r>
                      <a:endParaRPr lang="zh-CN" altLang="en-US" dirty="0"/>
                    </a:p>
                  </a:txBody>
                  <a:tcPr/>
                </a:tc>
              </a:tr>
              <a:tr h="370840">
                <a:tc>
                  <a:txBody>
                    <a:bodyPr/>
                    <a:lstStyle/>
                    <a:p>
                      <a:r>
                        <a:rPr lang="zh-CN" altLang="en-US" sz="1800" b="0" i="0" kern="1200" dirty="0" smtClean="0">
                          <a:solidFill>
                            <a:schemeClr val="dk1"/>
                          </a:solidFill>
                          <a:effectLst/>
                          <a:latin typeface="+mn-lt"/>
                          <a:ea typeface="+mn-ea"/>
                          <a:cs typeface="+mn-cs"/>
                        </a:rPr>
                        <a:t>数据库</a:t>
                      </a:r>
                      <a:r>
                        <a:rPr lang="en-US" altLang="zh-CN" sz="1800" b="0" i="0" kern="1200" dirty="0" smtClean="0">
                          <a:solidFill>
                            <a:schemeClr val="dk1"/>
                          </a:solidFill>
                          <a:effectLst/>
                          <a:latin typeface="+mn-lt"/>
                          <a:ea typeface="+mn-ea"/>
                          <a:cs typeface="+mn-cs"/>
                        </a:rPr>
                        <a:t>sequence</a:t>
                      </a:r>
                      <a:endParaRPr lang="zh-CN" altLang="en-US" dirty="0"/>
                    </a:p>
                  </a:txBody>
                  <a:tcPr/>
                </a:tc>
                <a:tc>
                  <a:txBody>
                    <a:bodyPr/>
                    <a:lstStyle/>
                    <a:p>
                      <a:r>
                        <a:rPr lang="zh-CN" altLang="en-US" sz="1800" b="0" i="0" kern="1200" dirty="0" smtClean="0">
                          <a:solidFill>
                            <a:schemeClr val="dk1"/>
                          </a:solidFill>
                          <a:effectLst/>
                          <a:latin typeface="+mn-lt"/>
                          <a:ea typeface="+mn-ea"/>
                          <a:cs typeface="+mn-cs"/>
                        </a:rPr>
                        <a:t>本地生成</a:t>
                      </a:r>
                      <a:r>
                        <a:rPr lang="en-US" altLang="zh-CN" sz="1800" b="0" i="0" kern="1200" dirty="0" smtClean="0">
                          <a:solidFill>
                            <a:schemeClr val="dk1"/>
                          </a:solidFill>
                          <a:effectLst/>
                          <a:latin typeface="+mn-lt"/>
                          <a:ea typeface="+mn-ea"/>
                          <a:cs typeface="+mn-cs"/>
                        </a:rPr>
                        <a:t>,</a:t>
                      </a:r>
                      <a:r>
                        <a:rPr lang="zh-CN" altLang="en-US" sz="1800" b="0" i="0" kern="1200" dirty="0" smtClean="0">
                          <a:solidFill>
                            <a:schemeClr val="dk1"/>
                          </a:solidFill>
                          <a:effectLst/>
                          <a:latin typeface="+mn-lt"/>
                          <a:ea typeface="+mn-ea"/>
                          <a:cs typeface="+mn-cs"/>
                        </a:rPr>
                        <a:t>含时间戳</a:t>
                      </a:r>
                      <a:r>
                        <a:rPr lang="en-US" altLang="zh-CN" sz="1800" b="0" i="0" kern="1200" dirty="0" smtClean="0">
                          <a:solidFill>
                            <a:schemeClr val="dk1"/>
                          </a:solidFill>
                          <a:effectLst/>
                          <a:latin typeface="+mn-lt"/>
                          <a:ea typeface="+mn-ea"/>
                          <a:cs typeface="+mn-cs"/>
                        </a:rPr>
                        <a:t>,</a:t>
                      </a:r>
                      <a:r>
                        <a:rPr lang="zh-CN" altLang="en-US" sz="1800" b="0" i="0" kern="1200" dirty="0" smtClean="0">
                          <a:solidFill>
                            <a:schemeClr val="dk1"/>
                          </a:solidFill>
                          <a:effectLst/>
                          <a:latin typeface="+mn-lt"/>
                          <a:ea typeface="+mn-ea"/>
                          <a:cs typeface="+mn-cs"/>
                        </a:rPr>
                        <a:t>有序</a:t>
                      </a:r>
                      <a:endParaRPr lang="zh-CN" altLang="en-US" dirty="0"/>
                    </a:p>
                  </a:txBody>
                  <a:tcPr/>
                </a:tc>
                <a:tc>
                  <a:txBody>
                    <a:bodyPr/>
                    <a:lstStyle/>
                    <a:p>
                      <a:r>
                        <a:rPr lang="zh-CN" altLang="en-US" sz="1800" b="0" i="0" kern="1200" dirty="0" smtClean="0">
                          <a:solidFill>
                            <a:schemeClr val="dk1"/>
                          </a:solidFill>
                          <a:effectLst/>
                          <a:latin typeface="+mn-lt"/>
                          <a:ea typeface="+mn-ea"/>
                          <a:cs typeface="+mn-cs"/>
                        </a:rPr>
                        <a:t>过长</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err="1" smtClean="0">
                          <a:solidFill>
                            <a:schemeClr val="dk1"/>
                          </a:solidFill>
                          <a:effectLst/>
                          <a:latin typeface="+mn-lt"/>
                          <a:ea typeface="+mn-ea"/>
                          <a:cs typeface="+mn-cs"/>
                          <a:sym typeface="Arial" panose="020B0604020202020204" pitchFamily="34" charset="0"/>
                        </a:rPr>
                        <a:t>Redis</a:t>
                      </a:r>
                      <a:r>
                        <a:rPr lang="zh-CN" altLang="en-US" sz="1800" b="0" i="0" kern="1200" dirty="0" smtClean="0">
                          <a:solidFill>
                            <a:schemeClr val="dk1"/>
                          </a:solidFill>
                          <a:effectLst/>
                          <a:latin typeface="+mn-lt"/>
                          <a:ea typeface="+mn-ea"/>
                          <a:cs typeface="+mn-cs"/>
                          <a:sym typeface="Arial" panose="020B0604020202020204" pitchFamily="34" charset="0"/>
                        </a:rPr>
                        <a:t>生成</a:t>
                      </a:r>
                      <a:r>
                        <a:rPr lang="en-US" altLang="zh-CN" sz="1800" b="0" i="0" kern="1200" dirty="0" smtClean="0">
                          <a:solidFill>
                            <a:schemeClr val="dk1"/>
                          </a:solidFill>
                          <a:effectLst/>
                          <a:latin typeface="+mn-lt"/>
                          <a:ea typeface="+mn-ea"/>
                          <a:cs typeface="+mn-cs"/>
                          <a:sym typeface="Arial" panose="020B0604020202020204" pitchFamily="34" charset="0"/>
                        </a:rPr>
                        <a:t>ID</a:t>
                      </a:r>
                      <a:endParaRPr lang="zh-CN" altLang="en-US" sz="1800" b="0" i="0" kern="1200" dirty="0" smtClean="0">
                        <a:solidFill>
                          <a:schemeClr val="dk1"/>
                        </a:solidFill>
                        <a:effectLst/>
                        <a:latin typeface="+mn-lt"/>
                        <a:ea typeface="+mn-ea"/>
                        <a:cs typeface="+mn-cs"/>
                        <a:sym typeface="Arial" panose="020B0604020202020204" pitchFamily="34" charset="0"/>
                      </a:endParaRPr>
                    </a:p>
                  </a:txBody>
                  <a:tcPr/>
                </a:tc>
                <a:tc>
                  <a:txBody>
                    <a:bodyPr/>
                    <a:lstStyle/>
                    <a:p>
                      <a:r>
                        <a:rPr lang="zh-CN" altLang="en-US" sz="1800" b="0" i="0" kern="1200" dirty="0" smtClean="0">
                          <a:solidFill>
                            <a:schemeClr val="dk1"/>
                          </a:solidFill>
                          <a:effectLst/>
                          <a:latin typeface="+mn-lt"/>
                          <a:ea typeface="+mn-ea"/>
                          <a:cs typeface="+mn-cs"/>
                        </a:rPr>
                        <a:t>有序</a:t>
                      </a:r>
                      <a:endParaRPr lang="zh-CN" altLang="en-US" dirty="0"/>
                    </a:p>
                  </a:txBody>
                  <a:tcPr/>
                </a:tc>
                <a:tc>
                  <a:txBody>
                    <a:bodyPr/>
                    <a:lstStyle/>
                    <a:p>
                      <a:r>
                        <a:rPr lang="zh-CN" altLang="en-US" sz="1800" b="0" i="0" kern="1200" dirty="0" smtClean="0">
                          <a:solidFill>
                            <a:schemeClr val="dk1"/>
                          </a:solidFill>
                          <a:effectLst/>
                          <a:latin typeface="+mn-lt"/>
                          <a:ea typeface="+mn-ea"/>
                          <a:cs typeface="+mn-cs"/>
                        </a:rPr>
                        <a:t>中心生成</a:t>
                      </a:r>
                      <a:r>
                        <a:rPr lang="en-US" altLang="zh-CN" sz="1800" b="0" i="0" kern="1200" dirty="0" smtClean="0">
                          <a:solidFill>
                            <a:schemeClr val="dk1"/>
                          </a:solidFill>
                          <a:effectLst/>
                          <a:latin typeface="+mn-lt"/>
                          <a:ea typeface="+mn-ea"/>
                          <a:cs typeface="+mn-cs"/>
                        </a:rPr>
                        <a:t>,</a:t>
                      </a:r>
                      <a:r>
                        <a:rPr lang="zh-CN" altLang="en-US" sz="1800" b="0" i="0" kern="1200" dirty="0" smtClean="0">
                          <a:solidFill>
                            <a:schemeClr val="dk1"/>
                          </a:solidFill>
                          <a:effectLst/>
                          <a:latin typeface="+mn-lt"/>
                          <a:ea typeface="+mn-ea"/>
                          <a:cs typeface="+mn-cs"/>
                        </a:rPr>
                        <a:t>独立部署</a:t>
                      </a:r>
                      <a:r>
                        <a:rPr lang="en-US" altLang="zh-CN" sz="1800" b="0" i="0" kern="1200" dirty="0" err="1" smtClean="0">
                          <a:solidFill>
                            <a:schemeClr val="dk1"/>
                          </a:solidFill>
                          <a:effectLst/>
                          <a:latin typeface="+mn-lt"/>
                          <a:ea typeface="+mn-ea"/>
                          <a:cs typeface="+mn-cs"/>
                        </a:rPr>
                        <a:t>Redis</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smtClean="0">
                          <a:solidFill>
                            <a:schemeClr val="dk1"/>
                          </a:solidFill>
                          <a:effectLst/>
                          <a:latin typeface="+mn-lt"/>
                          <a:ea typeface="+mn-ea"/>
                          <a:cs typeface="+mn-cs"/>
                          <a:sym typeface="Arial" panose="020B0604020202020204" pitchFamily="34" charset="0"/>
                        </a:rPr>
                        <a:t>Twitter-snowflake</a:t>
                      </a:r>
                      <a:endParaRPr lang="zh-CN" altLang="en-US" sz="1800" b="0" i="0" kern="1200" dirty="0" smtClean="0">
                        <a:solidFill>
                          <a:schemeClr val="dk1"/>
                        </a:solidFill>
                        <a:effectLst/>
                        <a:latin typeface="+mn-lt"/>
                        <a:ea typeface="+mn-ea"/>
                        <a:cs typeface="+mn-cs"/>
                        <a:sym typeface="Arial" panose="020B0604020202020204" pitchFamily="34" charset="0"/>
                      </a:endParaRPr>
                    </a:p>
                  </a:txBody>
                  <a:tcPr/>
                </a:tc>
                <a:tc>
                  <a:txBody>
                    <a:bodyPr/>
                    <a:lstStyle/>
                    <a:p>
                      <a:r>
                        <a:rPr lang="zh-CN" altLang="en-US" sz="1800" b="0" i="0" kern="1200" dirty="0" smtClean="0">
                          <a:solidFill>
                            <a:schemeClr val="dk1"/>
                          </a:solidFill>
                          <a:effectLst/>
                          <a:latin typeface="+mn-lt"/>
                          <a:ea typeface="+mn-ea"/>
                          <a:cs typeface="+mn-cs"/>
                        </a:rPr>
                        <a:t>有序</a:t>
                      </a:r>
                      <a:r>
                        <a:rPr lang="en-US" altLang="zh-CN" sz="1800" b="0" i="0" kern="1200" dirty="0" smtClean="0">
                          <a:solidFill>
                            <a:schemeClr val="dk1"/>
                          </a:solidFill>
                          <a:effectLst/>
                          <a:latin typeface="+mn-lt"/>
                          <a:ea typeface="+mn-ea"/>
                          <a:cs typeface="+mn-cs"/>
                        </a:rPr>
                        <a:t>,Long</a:t>
                      </a:r>
                      <a:r>
                        <a:rPr lang="zh-CN" altLang="en-US" sz="1800" b="0" i="0" kern="1200" dirty="0" smtClean="0">
                          <a:solidFill>
                            <a:schemeClr val="dk1"/>
                          </a:solidFill>
                          <a:effectLst/>
                          <a:latin typeface="+mn-lt"/>
                          <a:ea typeface="+mn-ea"/>
                          <a:cs typeface="+mn-cs"/>
                        </a:rPr>
                        <a:t>型</a:t>
                      </a:r>
                      <a:endParaRPr lang="zh-CN" altLang="en-US" dirty="0"/>
                    </a:p>
                  </a:txBody>
                  <a:tcPr/>
                </a:tc>
                <a:tc>
                  <a:txBody>
                    <a:bodyPr/>
                    <a:lstStyle/>
                    <a:p>
                      <a:r>
                        <a:rPr lang="zh-CN" altLang="en-US" sz="1800" b="0" i="0" kern="1200" dirty="0" smtClean="0">
                          <a:solidFill>
                            <a:schemeClr val="dk1"/>
                          </a:solidFill>
                          <a:effectLst/>
                          <a:latin typeface="+mn-lt"/>
                          <a:ea typeface="+mn-ea"/>
                          <a:cs typeface="+mn-cs"/>
                        </a:rPr>
                        <a:t>中心生成</a:t>
                      </a:r>
                      <a:r>
                        <a:rPr lang="en-US" altLang="zh-CN" sz="1800" b="0" i="0" kern="1200" dirty="0" smtClean="0">
                          <a:solidFill>
                            <a:schemeClr val="dk1"/>
                          </a:solidFill>
                          <a:effectLst/>
                          <a:latin typeface="+mn-lt"/>
                          <a:ea typeface="+mn-ea"/>
                          <a:cs typeface="+mn-cs"/>
                        </a:rPr>
                        <a:t>,</a:t>
                      </a:r>
                      <a:r>
                        <a:rPr lang="zh-CN" altLang="en-US" sz="1800" b="0" i="0" kern="1200" dirty="0" smtClean="0">
                          <a:solidFill>
                            <a:schemeClr val="dk1"/>
                          </a:solidFill>
                          <a:effectLst/>
                          <a:latin typeface="+mn-lt"/>
                          <a:ea typeface="+mn-ea"/>
                          <a:cs typeface="+mn-cs"/>
                        </a:rPr>
                        <a:t>独立部署</a:t>
                      </a:r>
                      <a:r>
                        <a:rPr lang="en-US" altLang="zh-CN" sz="1800" b="0" i="0" kern="1200" dirty="0" smtClean="0">
                          <a:solidFill>
                            <a:schemeClr val="dk1"/>
                          </a:solidFill>
                          <a:effectLst/>
                          <a:latin typeface="+mn-lt"/>
                          <a:ea typeface="+mn-ea"/>
                          <a:cs typeface="+mn-cs"/>
                        </a:rPr>
                        <a:t>ID</a:t>
                      </a:r>
                      <a:r>
                        <a:rPr lang="zh-CN" altLang="en-US" sz="1800" b="0" i="0" kern="1200" dirty="0" smtClean="0">
                          <a:solidFill>
                            <a:schemeClr val="dk1"/>
                          </a:solidFill>
                          <a:effectLst/>
                          <a:latin typeface="+mn-lt"/>
                          <a:ea typeface="+mn-ea"/>
                          <a:cs typeface="+mn-cs"/>
                        </a:rPr>
                        <a:t>生成器</a:t>
                      </a:r>
                      <a:endParaRPr lang="zh-CN" altLang="en-US" dirty="0"/>
                    </a:p>
                  </a:txBody>
                  <a:tcPr/>
                </a:tc>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305157527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pic>
        <p:nvPicPr>
          <p:cNvPr id="3" name="图片 2"/>
          <p:cNvPicPr>
            <a:picLocks/>
          </p:cNvPicPr>
          <p:nvPr/>
        </p:nvPicPr>
        <p:blipFill>
          <a:blip r:embed="rId3" cstate="print">
            <a:extLst>
              <a:ext uri="{28A0092B-C50C-407E-A947-70E740481C1C}">
                <a14:useLocalDpi xmlns:a14="http://schemas.microsoft.com/office/drawing/2010/main" val="0"/>
              </a:ext>
            </a:extLst>
          </a:blip>
          <a:stretch>
            <a:fillRect/>
          </a:stretch>
        </p:blipFill>
        <p:spPr>
          <a:xfrm flipV="1">
            <a:off x="-472440" y="2552722"/>
            <a:ext cx="13731240" cy="2538000"/>
          </a:xfrm>
          <a:prstGeom prst="rect">
            <a:avLst/>
          </a:prstGeom>
        </p:spPr>
      </p:pic>
      <p:sp>
        <p:nvSpPr>
          <p:cNvPr id="4" name="椭圆 3"/>
          <p:cNvSpPr>
            <a:spLocks noChangeAspect="1"/>
          </p:cNvSpPr>
          <p:nvPr/>
        </p:nvSpPr>
        <p:spPr>
          <a:xfrm>
            <a:off x="3155951" y="2030825"/>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3296141" y="2004588"/>
            <a:ext cx="897399" cy="1708160"/>
          </a:xfrm>
          <a:prstGeom prst="rect">
            <a:avLst/>
          </a:prstGeom>
          <a:noFill/>
        </p:spPr>
        <p:txBody>
          <a:bodyPr wrap="square" rtlCol="0">
            <a:spAutoFit/>
          </a:bodyPr>
          <a:lstStyle/>
          <a:p>
            <a:r>
              <a:rPr lang="en-US" altLang="zh-CN"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a:t>
            </a:r>
            <a:endParaRPr lang="zh-CN" altLang="en-US"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矩形 9"/>
          <p:cNvSpPr/>
          <p:nvPr/>
        </p:nvSpPr>
        <p:spPr>
          <a:xfrm>
            <a:off x="5038901" y="2175911"/>
            <a:ext cx="3143249" cy="769441"/>
          </a:xfrm>
          <a:prstGeom prst="rect">
            <a:avLst/>
          </a:prstGeom>
          <a:noFill/>
        </p:spPr>
        <p:txBody>
          <a:bodyPr vert="horz" wrap="square" rtlCol="0">
            <a:spAutoFit/>
          </a:bodyPr>
          <a:lstStyle/>
          <a:p>
            <a:pPr algn="ctr"/>
            <a:r>
              <a:rPr lang="en-US" altLang="zh-CN" sz="4400" spc="600" dirty="0" err="1" smtClean="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netty</a:t>
            </a:r>
            <a:r>
              <a:rPr lang="zh-CN" altLang="en-US" sz="4400" spc="600" dirty="0" smtClean="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相关</a:t>
            </a:r>
            <a:endParaRPr lang="zh-CN" altLang="en-US" sz="4400" spc="6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11" name="矩形 10"/>
          <p:cNvSpPr/>
          <p:nvPr/>
        </p:nvSpPr>
        <p:spPr>
          <a:xfrm>
            <a:off x="4776899" y="2969323"/>
            <a:ext cx="5377754" cy="507831"/>
          </a:xfrm>
          <a:prstGeom prst="rect">
            <a:avLst/>
          </a:prstGeom>
          <a:solidFill>
            <a:schemeClr val="bg1">
              <a:alpha val="50000"/>
            </a:schemeClr>
          </a:solidFill>
        </p:spPr>
        <p:txBody>
          <a:bodyPr wrap="square">
            <a:spAutoFit/>
          </a:bodyPr>
          <a:lstStyle/>
          <a:p>
            <a:pPr algn="ctr">
              <a:lnSpc>
                <a:spcPct val="150000"/>
              </a:lnSpc>
              <a:spcBef>
                <a:spcPct val="0"/>
              </a:spcBef>
            </a:pPr>
            <a:r>
              <a:rPr kumimoji="1" lang="en-US" altLang="zh-CN"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2-1 </a:t>
            </a:r>
            <a:r>
              <a:rPr kumimoji="1" lang="zh-CN" altLang="en-US"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流</a:t>
            </a:r>
            <a:r>
              <a:rPr kumimoji="1" lang="en-US" altLang="zh-CN"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  2-2 </a:t>
            </a:r>
            <a:r>
              <a:rPr kumimoji="1" lang="zh-CN" altLang="en-US"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线程池</a:t>
            </a:r>
            <a:r>
              <a:rPr kumimoji="1" lang="en-US" altLang="zh-CN"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CN"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2-3 </a:t>
            </a:r>
            <a:r>
              <a:rPr lang="en-US" altLang="zh-CN" dirty="0" err="1"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netty</a:t>
            </a:r>
            <a:r>
              <a:rPr lang="zh-CN" altLang="en-US"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线程模型</a:t>
            </a:r>
            <a:r>
              <a:rPr lang="en-US" altLang="zh-CN"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CN"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 2-4 </a:t>
            </a:r>
            <a:r>
              <a:rPr lang="zh-CN" altLang="en-US"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总结</a:t>
            </a:r>
            <a:endParaRPr kumimoji="1" lang="en-US" altLang="zh-CN"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8884529" y="5563271"/>
            <a:ext cx="2877711" cy="307777"/>
          </a:xfrm>
          <a:prstGeom prst="rect">
            <a:avLst/>
          </a:prstGeom>
        </p:spPr>
        <p:txBody>
          <a:bodyPr wrap="none">
            <a:spAutoFit/>
          </a:bodyPr>
          <a:lstStyle/>
          <a:p>
            <a:r>
              <a:rPr lang="en-US" altLang="zh-CN" sz="1400" dirty="0" err="1"/>
              <a:t>Netty</a:t>
            </a:r>
            <a:r>
              <a:rPr lang="zh-CN" altLang="en-US" sz="1400" dirty="0"/>
              <a:t>是一款高效的</a:t>
            </a:r>
            <a:r>
              <a:rPr lang="en-US" altLang="zh-CN" sz="1400" dirty="0"/>
              <a:t>NIO</a:t>
            </a:r>
            <a:r>
              <a:rPr lang="zh-CN" altLang="en-US" sz="1400" dirty="0"/>
              <a:t>框架和工具</a:t>
            </a:r>
          </a:p>
        </p:txBody>
      </p:sp>
    </p:spTree>
    <p:extLst>
      <p:ext uri="{BB962C8B-B14F-4D97-AF65-F5344CB8AC3E}">
        <p14:creationId xmlns:p14="http://schemas.microsoft.com/office/powerpoint/2010/main" val="72702867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900" decel="100000" fill="hold"/>
                                        <p:tgtEl>
                                          <p:spTgt spid="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17" fill="hold">
                            <p:stCondLst>
                              <p:cond delay="11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par>
                          <p:cTn id="21" fill="hold">
                            <p:stCondLst>
                              <p:cond delay="16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childTnLst>
                          </p:cTn>
                        </p:par>
                        <p:par>
                          <p:cTn id="27" fill="hold">
                            <p:stCondLst>
                              <p:cond delay="2400"/>
                            </p:stCondLst>
                            <p:childTnLst>
                              <p:par>
                                <p:cTn id="28" presetID="22" presetClass="entr" presetSubtype="8"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p:bldP spid="11" grpId="0" animBg="1"/>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3"/>
          <p:cNvSpPr/>
          <p:nvPr/>
        </p:nvSpPr>
        <p:spPr>
          <a:xfrm>
            <a:off x="8819207" y="4619524"/>
            <a:ext cx="2037846" cy="861774"/>
          </a:xfrm>
          <a:prstGeom prst="rect">
            <a:avLst/>
          </a:prstGeom>
        </p:spPr>
        <p:txBody>
          <a:bodyPr wrap="square">
            <a:spAutoFit/>
          </a:bodyPr>
          <a:lstStyle/>
          <a:p>
            <a:pPr>
              <a:defRPr/>
            </a:pPr>
            <a:r>
              <a:rPr lang="en-US" altLang="zh-CN" sz="10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Lorem ipsum dolor sit amet, consectetuer adipiscing elit, sed diam nonummy nibh euismod tincidunt ut laoreet dolore magna aliquam erat volutpat.</a:t>
            </a:r>
            <a:endParaRPr lang="en-US" sz="10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8" name="文本框 27"/>
          <p:cNvSpPr txBox="1"/>
          <p:nvPr/>
        </p:nvSpPr>
        <p:spPr>
          <a:xfrm>
            <a:off x="8819207" y="4242709"/>
            <a:ext cx="1361113" cy="369332"/>
          </a:xfrm>
          <a:prstGeom prst="rect">
            <a:avLst/>
          </a:prstGeom>
          <a:noFill/>
        </p:spPr>
        <p:txBody>
          <a:bodyPr wrap="square" rtlCol="0">
            <a:spAutoFit/>
          </a:bodyPr>
          <a:lstStyle/>
          <a:p>
            <a:r>
              <a:rPr lang="en-US" altLang="zh-CN"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TITLE</a:t>
            </a:r>
            <a:r>
              <a:rPr lang="en-US" altLang="zh-CN" b="1" dirty="0">
                <a:solidFill>
                  <a:schemeClr val="bg1"/>
                </a:solidFill>
                <a:latin typeface="Arial" panose="020B0604020202020204" pitchFamily="34" charset="0"/>
                <a:ea typeface="微软雅黑" panose="020B0503020204020204" pitchFamily="34" charset="-122"/>
                <a:sym typeface="Arial" panose="020B0604020202020204" pitchFamily="34" charset="0"/>
              </a:rPr>
              <a:t> 03</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文本框 28"/>
          <p:cNvSpPr txBox="1"/>
          <p:nvPr/>
        </p:nvSpPr>
        <p:spPr>
          <a:xfrm>
            <a:off x="2208514" y="324061"/>
            <a:ext cx="2810347" cy="276999"/>
          </a:xfrm>
          <a:prstGeom prst="rect">
            <a:avLst/>
          </a:prstGeom>
          <a:noFill/>
        </p:spPr>
        <p:txBody>
          <a:bodyPr wrap="square" rtlCol="0">
            <a:spAutoFit/>
          </a:bodyPr>
          <a:lstStyle/>
          <a:p>
            <a:r>
              <a:rPr lang="en-US" altLang="zh-CN" sz="1200" b="1" dirty="0" smtClean="0">
                <a:latin typeface="Arial" panose="020B0604020202020204" pitchFamily="34" charset="0"/>
                <a:ea typeface="微软雅黑" panose="020B0503020204020204" pitchFamily="34" charset="-122"/>
                <a:sym typeface="Arial" panose="020B0604020202020204" pitchFamily="34" charset="0"/>
              </a:rPr>
              <a:t>IO</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9" name="文本框 18"/>
          <p:cNvSpPr txBox="1"/>
          <p:nvPr/>
        </p:nvSpPr>
        <p:spPr>
          <a:xfrm>
            <a:off x="397246" y="246333"/>
            <a:ext cx="1254944" cy="276999"/>
          </a:xfrm>
          <a:prstGeom prst="rect">
            <a:avLst/>
          </a:prstGeom>
          <a:noFill/>
        </p:spPr>
        <p:txBody>
          <a:bodyPr wrap="square" rtlCol="0">
            <a:spAutoFit/>
          </a:bodyPr>
          <a:lstStyle/>
          <a:p>
            <a:r>
              <a:rPr lang="en-US" altLang="zh-CN" sz="1200" spc="3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2-1-1</a:t>
            </a:r>
            <a:endPar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032" y="705853"/>
            <a:ext cx="5147381" cy="5743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5158" y="2454442"/>
            <a:ext cx="6369223" cy="453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0069" y="705853"/>
            <a:ext cx="6118276"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7621" y="691377"/>
            <a:ext cx="3455320" cy="1743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48095" y="5279046"/>
            <a:ext cx="3978630" cy="107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098050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126"/>
                                        </p:tgtEl>
                                        <p:attrNameLst>
                                          <p:attrName>style.visibility</p:attrName>
                                        </p:attrNameLst>
                                      </p:cBhvr>
                                      <p:to>
                                        <p:strVal val="visible"/>
                                      </p:to>
                                    </p:set>
                                    <p:animEffect transition="in" filter="fade">
                                      <p:cBhvr>
                                        <p:cTn id="23" dur="500"/>
                                        <p:tgtEl>
                                          <p:spTgt spid="512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127"/>
                                        </p:tgtEl>
                                        <p:attrNameLst>
                                          <p:attrName>style.visibility</p:attrName>
                                        </p:attrNameLst>
                                      </p:cBhvr>
                                      <p:to>
                                        <p:strVal val="visible"/>
                                      </p:to>
                                    </p:set>
                                    <p:anim calcmode="lin" valueType="num">
                                      <p:cBhvr additive="base">
                                        <p:cTn id="28" dur="500" fill="hold"/>
                                        <p:tgtEl>
                                          <p:spTgt spid="5127"/>
                                        </p:tgtEl>
                                        <p:attrNameLst>
                                          <p:attrName>ppt_x</p:attrName>
                                        </p:attrNameLst>
                                      </p:cBhvr>
                                      <p:tavLst>
                                        <p:tav tm="0">
                                          <p:val>
                                            <p:strVal val="#ppt_x"/>
                                          </p:val>
                                        </p:tav>
                                        <p:tav tm="100000">
                                          <p:val>
                                            <p:strVal val="#ppt_x"/>
                                          </p:val>
                                        </p:tav>
                                      </p:tavLst>
                                    </p:anim>
                                    <p:anim calcmode="lin" valueType="num">
                                      <p:cBhvr additive="base">
                                        <p:cTn id="29" dur="500" fill="hold"/>
                                        <p:tgtEl>
                                          <p:spTgt spid="512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5125"/>
                                        </p:tgtEl>
                                        <p:attrNameLst>
                                          <p:attrName>style.visibility</p:attrName>
                                        </p:attrNameLst>
                                      </p:cBhvr>
                                      <p:to>
                                        <p:strVal val="visible"/>
                                      </p:to>
                                    </p:set>
                                    <p:animEffect transition="in" filter="fade">
                                      <p:cBhvr>
                                        <p:cTn id="34" dur="1000"/>
                                        <p:tgtEl>
                                          <p:spTgt spid="5125"/>
                                        </p:tgtEl>
                                      </p:cBhvr>
                                    </p:animEffect>
                                    <p:anim calcmode="lin" valueType="num">
                                      <p:cBhvr>
                                        <p:cTn id="35" dur="1000" fill="hold"/>
                                        <p:tgtEl>
                                          <p:spTgt spid="5125"/>
                                        </p:tgtEl>
                                        <p:attrNameLst>
                                          <p:attrName>ppt_x</p:attrName>
                                        </p:attrNameLst>
                                      </p:cBhvr>
                                      <p:tavLst>
                                        <p:tav tm="0">
                                          <p:val>
                                            <p:strVal val="#ppt_x"/>
                                          </p:val>
                                        </p:tav>
                                        <p:tav tm="100000">
                                          <p:val>
                                            <p:strVal val="#ppt_x"/>
                                          </p:val>
                                        </p:tav>
                                      </p:tavLst>
                                    </p:anim>
                                    <p:anim calcmode="lin" valueType="num">
                                      <p:cBhvr>
                                        <p:cTn id="36" dur="1000" fill="hold"/>
                                        <p:tgtEl>
                                          <p:spTgt spid="512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5128"/>
                                        </p:tgtEl>
                                        <p:attrNameLst>
                                          <p:attrName>style.visibility</p:attrName>
                                        </p:attrNameLst>
                                      </p:cBhvr>
                                      <p:to>
                                        <p:strVal val="visible"/>
                                      </p:to>
                                    </p:set>
                                    <p:animEffect transition="in" filter="wipe(down)">
                                      <p:cBhvr>
                                        <p:cTn id="41" dur="500"/>
                                        <p:tgtEl>
                                          <p:spTgt spid="5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085314" y="324061"/>
            <a:ext cx="2810347" cy="276999"/>
          </a:xfrm>
          <a:prstGeom prst="rect">
            <a:avLst/>
          </a:prstGeom>
          <a:noFill/>
        </p:spPr>
        <p:txBody>
          <a:bodyPr wrap="square" rtlCol="0">
            <a:spAutoFit/>
          </a:bodyPr>
          <a:lstStyle/>
          <a:p>
            <a:pPr algn="r"/>
            <a:r>
              <a:rPr lang="en-US" altLang="zh-CN" sz="12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NIO</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10461450" y="261573"/>
            <a:ext cx="1548394" cy="369332"/>
          </a:xfrm>
          <a:prstGeom prst="rect">
            <a:avLst/>
          </a:prstGeom>
          <a:noFill/>
        </p:spPr>
        <p:txBody>
          <a:bodyPr wrap="square" rtlCol="0">
            <a:spAutoFit/>
          </a:bodyPr>
          <a:lstStyle/>
          <a:p>
            <a:pPr algn="ctr"/>
            <a:r>
              <a:rPr lang="en-US" altLang="zh-CN" spc="3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2-1-2</a:t>
            </a:r>
            <a:endPar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Rectangle 23"/>
          <p:cNvSpPr/>
          <p:nvPr/>
        </p:nvSpPr>
        <p:spPr>
          <a:xfrm>
            <a:off x="1213233" y="5396973"/>
            <a:ext cx="1967949" cy="461665"/>
          </a:xfrm>
          <a:prstGeom prst="rect">
            <a:avLst/>
          </a:prstGeom>
        </p:spPr>
        <p:txBody>
          <a:bodyPr wrap="square">
            <a:spAutoFit/>
          </a:bodyPr>
          <a:lstStyle/>
          <a:p>
            <a:pPr algn="ctr">
              <a:defRPr/>
            </a:pPr>
            <a:r>
              <a:rPr lang="en-US" sz="1200" noProof="1" smtClean="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1-2-1</a:t>
            </a:r>
            <a:r>
              <a:rPr lang="zh-CN" altLang="en-US" sz="12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数据库自增长序列或字段</a:t>
            </a:r>
            <a:endParaRPr lang="en-US" sz="12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8" name="Rectangle 23"/>
          <p:cNvSpPr/>
          <p:nvPr/>
        </p:nvSpPr>
        <p:spPr>
          <a:xfrm>
            <a:off x="3828645" y="5422590"/>
            <a:ext cx="1967949" cy="276999"/>
          </a:xfrm>
          <a:prstGeom prst="rect">
            <a:avLst/>
          </a:prstGeom>
        </p:spPr>
        <p:txBody>
          <a:bodyPr wrap="square">
            <a:spAutoFit/>
          </a:bodyPr>
          <a:lstStyle/>
          <a:p>
            <a:pPr algn="ctr">
              <a:defRPr/>
            </a:pPr>
            <a:r>
              <a:rPr lang="en-US" sz="12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1-2-1 UUID</a:t>
            </a:r>
          </a:p>
        </p:txBody>
      </p:sp>
      <p:sp>
        <p:nvSpPr>
          <p:cNvPr id="41" name="Rectangle 23"/>
          <p:cNvSpPr/>
          <p:nvPr/>
        </p:nvSpPr>
        <p:spPr>
          <a:xfrm>
            <a:off x="6353934" y="5376423"/>
            <a:ext cx="1967949" cy="307777"/>
          </a:xfrm>
          <a:prstGeom prst="rect">
            <a:avLst/>
          </a:prstGeom>
        </p:spPr>
        <p:txBody>
          <a:bodyPr wrap="square">
            <a:spAutoFit/>
          </a:bodyPr>
          <a:lstStyle/>
          <a:p>
            <a:pPr algn="ctr">
              <a:defRPr/>
            </a:pPr>
            <a:r>
              <a:rPr lang="en-US" sz="14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1-2-3 Redis</a:t>
            </a:r>
            <a:r>
              <a:rPr lang="zh-CN" altLang="en-US" sz="14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生成</a:t>
            </a:r>
            <a:r>
              <a:rPr lang="en-US" sz="14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ID</a:t>
            </a:r>
          </a:p>
        </p:txBody>
      </p:sp>
      <p:sp>
        <p:nvSpPr>
          <p:cNvPr id="44" name="Rectangle 23"/>
          <p:cNvSpPr/>
          <p:nvPr/>
        </p:nvSpPr>
        <p:spPr>
          <a:xfrm>
            <a:off x="9022716" y="5262134"/>
            <a:ext cx="1967949" cy="523220"/>
          </a:xfrm>
          <a:prstGeom prst="rect">
            <a:avLst/>
          </a:prstGeom>
        </p:spPr>
        <p:txBody>
          <a:bodyPr wrap="square">
            <a:spAutoFit/>
          </a:bodyPr>
          <a:lstStyle/>
          <a:p>
            <a:pPr algn="ctr">
              <a:defRPr/>
            </a:pPr>
            <a:r>
              <a:rPr lang="en-US" sz="14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1-2-4 </a:t>
            </a:r>
            <a:r>
              <a:rPr lang="en-US" sz="1400" noProof="1" smtClean="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Twitter-snowflake</a:t>
            </a:r>
            <a:endParaRPr lang="en-US" sz="14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 name="矩形 1"/>
          <p:cNvSpPr/>
          <p:nvPr/>
        </p:nvSpPr>
        <p:spPr>
          <a:xfrm>
            <a:off x="630527" y="725724"/>
            <a:ext cx="2749471" cy="369332"/>
          </a:xfrm>
          <a:prstGeom prst="rect">
            <a:avLst/>
          </a:prstGeom>
        </p:spPr>
        <p:txBody>
          <a:bodyPr wrap="none">
            <a:spAutoFit/>
          </a:bodyPr>
          <a:lstStyle/>
          <a:p>
            <a:r>
              <a:rPr lang="en-US" altLang="zh-CN" b="1" dirty="0"/>
              <a:t>Java NIO</a:t>
            </a:r>
            <a:r>
              <a:rPr lang="zh-CN" altLang="en-US" b="1" dirty="0"/>
              <a:t>和</a:t>
            </a:r>
            <a:r>
              <a:rPr lang="en-US" altLang="zh-CN" b="1" dirty="0"/>
              <a:t>IO</a:t>
            </a:r>
            <a:r>
              <a:rPr lang="zh-CN" altLang="en-US" b="1" dirty="0"/>
              <a:t>的主要区别</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695" y="1095056"/>
            <a:ext cx="2352675"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30527" y="2459868"/>
            <a:ext cx="6096000" cy="1954381"/>
          </a:xfrm>
          <a:prstGeom prst="rect">
            <a:avLst/>
          </a:prstGeom>
        </p:spPr>
        <p:txBody>
          <a:bodyPr>
            <a:spAutoFit/>
          </a:bodyPr>
          <a:lstStyle/>
          <a:p>
            <a:r>
              <a:rPr lang="en-US" altLang="zh-CN" sz="1100" dirty="0" smtClean="0"/>
              <a:t>Java </a:t>
            </a:r>
            <a:r>
              <a:rPr lang="en-US" altLang="zh-CN" sz="1100" dirty="0"/>
              <a:t>IO</a:t>
            </a:r>
            <a:r>
              <a:rPr lang="zh-CN" altLang="en-US" sz="1100" dirty="0"/>
              <a:t>面向流意味着每次从流中读一个或多个字节，直至读取所有字节，它们没有被缓存在任何地方。此外，它不能前后移动流中的数据。如果需要前后移动从流中读取的数据，需要先将它缓存到一个缓冲区</a:t>
            </a:r>
            <a:r>
              <a:rPr lang="zh-CN" altLang="en-US" sz="1100" dirty="0" smtClean="0"/>
              <a:t>。</a:t>
            </a:r>
            <a:endParaRPr lang="en-US" altLang="zh-CN" sz="1100" dirty="0" smtClean="0"/>
          </a:p>
          <a:p>
            <a:r>
              <a:rPr lang="en-US" altLang="zh-CN" sz="1100" dirty="0"/>
              <a:t>Java NIO</a:t>
            </a:r>
            <a:r>
              <a:rPr lang="zh-CN" altLang="en-US" sz="1100" dirty="0"/>
              <a:t>的非阻塞模式，使一个线程从某通道发送请求读取数据，但是它仅能得到目前可用的数据，如果目前没有数据可用时，就什么都不会获取。而不是保持线程阻塞，所以直至数据变的可以读取之前，该线程可以继续做其他的事情</a:t>
            </a:r>
            <a:r>
              <a:rPr lang="zh-CN" altLang="en-US" sz="1100" dirty="0" smtClean="0"/>
              <a:t>。</a:t>
            </a:r>
            <a:endParaRPr lang="en-US" altLang="zh-CN" sz="1100" dirty="0" smtClean="0"/>
          </a:p>
          <a:p>
            <a:r>
              <a:rPr lang="en-US" altLang="zh-CN" sz="1100" dirty="0"/>
              <a:t>Java NIO</a:t>
            </a:r>
            <a:r>
              <a:rPr lang="zh-CN" altLang="en-US" sz="1100" dirty="0"/>
              <a:t>的选择器允许一个单独的线程来监视多个输入通道，你可以注册多个通道使用一个选择器，然后使用一个单独的线程来“选择”通道：这些通道里已经有可以处理的输入，或者选择已准备写入的通道。这种选择机制，使得一个单独的线程很容易来管理多个通道。</a:t>
            </a:r>
          </a:p>
          <a:p>
            <a:r>
              <a:rPr lang="zh-CN" altLang="en-US" sz="1100" dirty="0"/>
              <a:t>使用</a:t>
            </a:r>
            <a:r>
              <a:rPr lang="en-US" altLang="zh-CN" sz="1100" dirty="0"/>
              <a:t>NIO</a:t>
            </a:r>
            <a:r>
              <a:rPr lang="zh-CN" altLang="en-US" sz="1100" dirty="0"/>
              <a:t>的</a:t>
            </a:r>
            <a:r>
              <a:rPr lang="en-US" altLang="zh-CN" sz="1100" dirty="0"/>
              <a:t>API</a:t>
            </a:r>
            <a:r>
              <a:rPr lang="zh-CN" altLang="en-US" sz="1100" dirty="0"/>
              <a:t>调用时看起来与使用</a:t>
            </a:r>
            <a:r>
              <a:rPr lang="en-US" altLang="zh-CN" sz="1100" dirty="0"/>
              <a:t>IO</a:t>
            </a:r>
            <a:r>
              <a:rPr lang="zh-CN" altLang="en-US" sz="1100" dirty="0"/>
              <a:t>时有所不同，但这并不意外，因为并不是仅从一个</a:t>
            </a:r>
            <a:r>
              <a:rPr lang="en-US" altLang="zh-CN" sz="1100" dirty="0" err="1"/>
              <a:t>InputStream</a:t>
            </a:r>
            <a:r>
              <a:rPr lang="zh-CN" altLang="en-US" sz="1100" dirty="0"/>
              <a:t>逐字节读取，而是数据必须先读入缓冲区再处理</a:t>
            </a:r>
            <a:r>
              <a:rPr lang="zh-CN" altLang="en-US" sz="1100" dirty="0" smtClean="0"/>
              <a:t>。</a:t>
            </a:r>
            <a:endParaRPr lang="zh-CN" altLang="en-US" sz="1100" dirty="0"/>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619" y="1657031"/>
            <a:ext cx="8382000" cy="516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6917" y="725724"/>
            <a:ext cx="6071598" cy="5935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056280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4340"/>
                                        </p:tgtEl>
                                        <p:attrNameLst>
                                          <p:attrName>style.visibility</p:attrName>
                                        </p:attrNameLst>
                                      </p:cBhvr>
                                      <p:to>
                                        <p:strVal val="visible"/>
                                      </p:to>
                                    </p:set>
                                    <p:anim calcmode="lin" valueType="num">
                                      <p:cBhvr additive="base">
                                        <p:cTn id="28" dur="500" fill="hold"/>
                                        <p:tgtEl>
                                          <p:spTgt spid="14340"/>
                                        </p:tgtEl>
                                        <p:attrNameLst>
                                          <p:attrName>ppt_x</p:attrName>
                                        </p:attrNameLst>
                                      </p:cBhvr>
                                      <p:tavLst>
                                        <p:tav tm="0">
                                          <p:val>
                                            <p:strVal val="#ppt_x"/>
                                          </p:val>
                                        </p:tav>
                                        <p:tav tm="100000">
                                          <p:val>
                                            <p:strVal val="#ppt_x"/>
                                          </p:val>
                                        </p:tav>
                                      </p:tavLst>
                                    </p:anim>
                                    <p:anim calcmode="lin" valueType="num">
                                      <p:cBhvr additive="base">
                                        <p:cTn id="29" dur="500" fill="hold"/>
                                        <p:tgtEl>
                                          <p:spTgt spid="1434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additive="base">
                                        <p:cTn id="34" dur="500" fill="hold"/>
                                        <p:tgtEl>
                                          <p:spTgt spid="23"/>
                                        </p:tgtEl>
                                        <p:attrNameLst>
                                          <p:attrName>ppt_x</p:attrName>
                                        </p:attrNameLst>
                                      </p:cBhvr>
                                      <p:tavLst>
                                        <p:tav tm="0">
                                          <p:val>
                                            <p:strVal val="#ppt_x"/>
                                          </p:val>
                                        </p:tav>
                                        <p:tav tm="100000">
                                          <p:val>
                                            <p:strVal val="#ppt_x"/>
                                          </p:val>
                                        </p:tav>
                                      </p:tavLst>
                                    </p:anim>
                                    <p:anim calcmode="lin" valueType="num">
                                      <p:cBhvr additive="base">
                                        <p:cTn id="3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2"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3"/>
          <p:cNvSpPr/>
          <p:nvPr/>
        </p:nvSpPr>
        <p:spPr>
          <a:xfrm>
            <a:off x="8819207" y="4619524"/>
            <a:ext cx="2037846" cy="861774"/>
          </a:xfrm>
          <a:prstGeom prst="rect">
            <a:avLst/>
          </a:prstGeom>
        </p:spPr>
        <p:txBody>
          <a:bodyPr wrap="square">
            <a:spAutoFit/>
          </a:bodyPr>
          <a:lstStyle/>
          <a:p>
            <a:pPr>
              <a:defRPr/>
            </a:pPr>
            <a:r>
              <a:rPr lang="en-US" altLang="zh-CN" sz="10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Lorem ipsum dolor sit amet, consectetuer adipiscing elit, sed diam nonummy nibh euismod tincidunt ut laoreet dolore magna aliquam erat volutpat.</a:t>
            </a:r>
            <a:endParaRPr lang="en-US" sz="10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8" name="文本框 27"/>
          <p:cNvSpPr txBox="1"/>
          <p:nvPr/>
        </p:nvSpPr>
        <p:spPr>
          <a:xfrm>
            <a:off x="8819207" y="4242709"/>
            <a:ext cx="1361113" cy="369332"/>
          </a:xfrm>
          <a:prstGeom prst="rect">
            <a:avLst/>
          </a:prstGeom>
          <a:noFill/>
        </p:spPr>
        <p:txBody>
          <a:bodyPr wrap="square" rtlCol="0">
            <a:spAutoFit/>
          </a:bodyPr>
          <a:lstStyle/>
          <a:p>
            <a:r>
              <a:rPr lang="en-US" altLang="zh-CN"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TITLE</a:t>
            </a:r>
            <a:r>
              <a:rPr lang="en-US" altLang="zh-CN" b="1" dirty="0">
                <a:solidFill>
                  <a:schemeClr val="bg1"/>
                </a:solidFill>
                <a:latin typeface="Arial" panose="020B0604020202020204" pitchFamily="34" charset="0"/>
                <a:ea typeface="微软雅黑" panose="020B0503020204020204" pitchFamily="34" charset="-122"/>
                <a:sym typeface="Arial" panose="020B0604020202020204" pitchFamily="34" charset="0"/>
              </a:rPr>
              <a:t> 03</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文本框 28"/>
          <p:cNvSpPr txBox="1"/>
          <p:nvPr/>
        </p:nvSpPr>
        <p:spPr>
          <a:xfrm>
            <a:off x="2208514" y="324061"/>
            <a:ext cx="2810347" cy="276999"/>
          </a:xfrm>
          <a:prstGeom prst="rect">
            <a:avLst/>
          </a:prstGeom>
          <a:noFill/>
        </p:spPr>
        <p:txBody>
          <a:bodyPr wrap="square" rtlCol="0">
            <a:spAutoFit/>
          </a:bodyPr>
          <a:lstStyle/>
          <a:p>
            <a:r>
              <a:rPr lang="en-US" altLang="zh-CN" sz="1200" b="1" dirty="0" smtClean="0">
                <a:latin typeface="Arial" panose="020B0604020202020204" pitchFamily="34" charset="0"/>
                <a:ea typeface="微软雅黑" panose="020B0503020204020204" pitchFamily="34" charset="-122"/>
                <a:sym typeface="Arial" panose="020B0604020202020204" pitchFamily="34" charset="0"/>
              </a:rPr>
              <a:t>java-</a:t>
            </a:r>
            <a:r>
              <a:rPr lang="zh-CN" altLang="en-US" sz="1200" b="1" dirty="0" smtClean="0">
                <a:latin typeface="Arial" panose="020B0604020202020204" pitchFamily="34" charset="0"/>
                <a:ea typeface="微软雅黑" panose="020B0503020204020204" pitchFamily="34" charset="-122"/>
                <a:sym typeface="Arial" panose="020B0604020202020204" pitchFamily="34" charset="0"/>
              </a:rPr>
              <a:t>线程</a:t>
            </a:r>
            <a:r>
              <a:rPr lang="zh-CN" altLang="en-US" sz="1200" b="1" dirty="0">
                <a:latin typeface="Arial" panose="020B0604020202020204" pitchFamily="34" charset="0"/>
                <a:ea typeface="微软雅黑" panose="020B0503020204020204" pitchFamily="34" charset="-122"/>
                <a:sym typeface="Arial" panose="020B0604020202020204" pitchFamily="34" charset="0"/>
              </a:rPr>
              <a:t>池</a:t>
            </a:r>
          </a:p>
        </p:txBody>
      </p:sp>
      <p:sp>
        <p:nvSpPr>
          <p:cNvPr id="19" name="文本框 18"/>
          <p:cNvSpPr txBox="1"/>
          <p:nvPr/>
        </p:nvSpPr>
        <p:spPr>
          <a:xfrm>
            <a:off x="397246" y="246333"/>
            <a:ext cx="1254944" cy="276999"/>
          </a:xfrm>
          <a:prstGeom prst="rect">
            <a:avLst/>
          </a:prstGeom>
          <a:noFill/>
        </p:spPr>
        <p:txBody>
          <a:bodyPr wrap="square" rtlCol="0">
            <a:spAutoFit/>
          </a:bodyPr>
          <a:lstStyle/>
          <a:p>
            <a:r>
              <a:rPr lang="en-US" altLang="zh-CN" sz="1200" spc="3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2-2</a:t>
            </a:r>
            <a:endPar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572092" y="2500750"/>
            <a:ext cx="2108269" cy="1015663"/>
          </a:xfrm>
          <a:prstGeom prst="rect">
            <a:avLst/>
          </a:prstGeom>
        </p:spPr>
        <p:txBody>
          <a:bodyPr wrap="none">
            <a:spAutoFit/>
          </a:bodyPr>
          <a:lstStyle/>
          <a:p>
            <a:r>
              <a:rPr lang="zh-CN" altLang="en-US" sz="1200" dirty="0"/>
              <a:t>初始化</a:t>
            </a:r>
            <a:r>
              <a:rPr lang="en-US" altLang="zh-CN" sz="1200" dirty="0"/>
              <a:t>4</a:t>
            </a:r>
            <a:r>
              <a:rPr lang="zh-CN" altLang="en-US" sz="1200" dirty="0"/>
              <a:t>种类型的线程</a:t>
            </a:r>
            <a:r>
              <a:rPr lang="zh-CN" altLang="en-US" sz="1200" dirty="0" smtClean="0"/>
              <a:t>池</a:t>
            </a:r>
            <a:r>
              <a:rPr lang="en-US" altLang="zh-CN" sz="1200" dirty="0" smtClean="0"/>
              <a:t>:</a:t>
            </a:r>
          </a:p>
          <a:p>
            <a:r>
              <a:rPr lang="en-US" altLang="zh-CN" sz="1200" dirty="0" err="1"/>
              <a:t>newFixedThreadPool</a:t>
            </a:r>
            <a:r>
              <a:rPr lang="en-US" altLang="zh-CN" sz="1200" dirty="0" smtClean="0"/>
              <a:t>()</a:t>
            </a:r>
          </a:p>
          <a:p>
            <a:r>
              <a:rPr lang="en-US" altLang="zh-CN" sz="1200" dirty="0" err="1"/>
              <a:t>newCachedThreadPool</a:t>
            </a:r>
            <a:r>
              <a:rPr lang="en-US" altLang="zh-CN" sz="1200" dirty="0" smtClean="0"/>
              <a:t>()</a:t>
            </a:r>
          </a:p>
          <a:p>
            <a:r>
              <a:rPr lang="en-US" altLang="zh-CN" sz="1200" dirty="0" err="1"/>
              <a:t>newSingleThreadExecutor</a:t>
            </a:r>
            <a:r>
              <a:rPr lang="en-US" altLang="zh-CN" sz="1200" dirty="0" smtClean="0"/>
              <a:t>()</a:t>
            </a:r>
          </a:p>
          <a:p>
            <a:r>
              <a:rPr lang="en-US" altLang="zh-CN" sz="1200" dirty="0" err="1"/>
              <a:t>newScheduledThreadPool</a:t>
            </a:r>
            <a:r>
              <a:rPr lang="en-US" altLang="zh-CN" sz="1200" dirty="0"/>
              <a:t>()</a:t>
            </a:r>
            <a:endParaRPr lang="zh-CN" altLang="en-US" sz="1200" dirty="0"/>
          </a:p>
        </p:txBody>
      </p:sp>
      <p:sp>
        <p:nvSpPr>
          <p:cNvPr id="4" name="矩形 3"/>
          <p:cNvSpPr/>
          <p:nvPr/>
        </p:nvSpPr>
        <p:spPr>
          <a:xfrm>
            <a:off x="467241" y="998440"/>
            <a:ext cx="4769254" cy="1446550"/>
          </a:xfrm>
          <a:prstGeom prst="rect">
            <a:avLst/>
          </a:prstGeom>
        </p:spPr>
        <p:txBody>
          <a:bodyPr wrap="none">
            <a:spAutoFit/>
          </a:bodyPr>
          <a:lstStyle/>
          <a:p>
            <a:r>
              <a:rPr lang="en-US" altLang="zh-CN" sz="1100" dirty="0" err="1" smtClean="0"/>
              <a:t>ThreadPoolExecutor</a:t>
            </a:r>
            <a:r>
              <a:rPr lang="en-US" altLang="zh-CN" sz="1100" dirty="0" smtClean="0"/>
              <a:t>:</a:t>
            </a:r>
          </a:p>
          <a:p>
            <a:r>
              <a:rPr lang="en-US" altLang="zh-CN" sz="1100" dirty="0" err="1"/>
              <a:t>corePoolSize</a:t>
            </a:r>
            <a:r>
              <a:rPr lang="zh-CN" altLang="en-US" sz="1100" dirty="0"/>
              <a:t>：核心线程数</a:t>
            </a:r>
          </a:p>
          <a:p>
            <a:r>
              <a:rPr lang="en-US" altLang="zh-CN" sz="1100" dirty="0" err="1" smtClean="0"/>
              <a:t>maxPoolSize</a:t>
            </a:r>
            <a:r>
              <a:rPr lang="zh-CN" altLang="en-US" sz="1100" dirty="0" smtClean="0"/>
              <a:t>：最大线程数</a:t>
            </a:r>
            <a:endParaRPr lang="zh-CN" altLang="en-US" sz="1100" dirty="0"/>
          </a:p>
          <a:p>
            <a:r>
              <a:rPr lang="en-US" altLang="zh-CN" sz="1100" dirty="0" err="1" smtClean="0"/>
              <a:t>keepAliveTime</a:t>
            </a:r>
            <a:r>
              <a:rPr lang="zh-CN" altLang="en-US" sz="1100" dirty="0"/>
              <a:t>：线程存活时间（在</a:t>
            </a:r>
            <a:r>
              <a:rPr lang="en-US" altLang="zh-CN" sz="1100" dirty="0" err="1"/>
              <a:t>corePore</a:t>
            </a:r>
            <a:r>
              <a:rPr lang="en-US" altLang="zh-CN" sz="1100" dirty="0"/>
              <a:t>&lt;*&lt;</a:t>
            </a:r>
            <a:r>
              <a:rPr lang="en-US" altLang="zh-CN" sz="1100" dirty="0" err="1"/>
              <a:t>maxPoolSize</a:t>
            </a:r>
            <a:r>
              <a:rPr lang="zh-CN" altLang="en-US" sz="1100" dirty="0"/>
              <a:t>情况下有用）</a:t>
            </a:r>
          </a:p>
          <a:p>
            <a:r>
              <a:rPr lang="en-US" altLang="zh-CN" sz="1100" dirty="0" err="1" smtClean="0"/>
              <a:t>timeUnit</a:t>
            </a:r>
            <a:r>
              <a:rPr lang="zh-CN" altLang="en-US" sz="1100" dirty="0"/>
              <a:t>：存活时间的时间单位</a:t>
            </a:r>
          </a:p>
          <a:p>
            <a:r>
              <a:rPr lang="en-US" altLang="zh-CN" sz="1100" dirty="0" err="1" smtClean="0"/>
              <a:t>workQueue</a:t>
            </a:r>
            <a:r>
              <a:rPr lang="zh-CN" altLang="en-US" sz="1100" dirty="0"/>
              <a:t>：阻塞队列（用来保存等待被执行的任务</a:t>
            </a:r>
            <a:r>
              <a:rPr lang="zh-CN" altLang="en-US" sz="1100" dirty="0" smtClean="0"/>
              <a:t>）</a:t>
            </a:r>
            <a:endParaRPr lang="en-US" altLang="zh-CN" sz="1100" dirty="0" smtClean="0"/>
          </a:p>
          <a:p>
            <a:r>
              <a:rPr lang="en-US" altLang="zh-CN" sz="1100" dirty="0" err="1"/>
              <a:t>threadFactory</a:t>
            </a:r>
            <a:r>
              <a:rPr lang="zh-CN" altLang="en-US" sz="1100" dirty="0"/>
              <a:t>：线程工厂，主要用来创建线程；</a:t>
            </a:r>
            <a:endParaRPr lang="en-US" altLang="zh-CN" sz="1100" dirty="0"/>
          </a:p>
          <a:p>
            <a:r>
              <a:rPr lang="en-US" altLang="zh-CN" sz="1100" dirty="0" err="1"/>
              <a:t>RejectedExecutionHandler</a:t>
            </a:r>
            <a:r>
              <a:rPr lang="en-US" altLang="zh-CN" sz="1100" dirty="0"/>
              <a:t>:</a:t>
            </a:r>
            <a:r>
              <a:rPr lang="zh-CN" altLang="en-US" sz="1100" dirty="0"/>
              <a:t>拒绝处理任务时的策略</a:t>
            </a:r>
            <a:endParaRPr lang="en-US" altLang="zh-CN" sz="1100" dirty="0"/>
          </a:p>
        </p:txBody>
      </p:sp>
      <p:sp>
        <p:nvSpPr>
          <p:cNvPr id="6" name="矩形 5"/>
          <p:cNvSpPr/>
          <p:nvPr/>
        </p:nvSpPr>
        <p:spPr>
          <a:xfrm>
            <a:off x="629236" y="3733619"/>
            <a:ext cx="8533105" cy="1061829"/>
          </a:xfrm>
          <a:prstGeom prst="rect">
            <a:avLst/>
          </a:prstGeom>
        </p:spPr>
        <p:txBody>
          <a:bodyPr wrap="none">
            <a:spAutoFit/>
          </a:bodyPr>
          <a:lstStyle/>
          <a:p>
            <a:r>
              <a:rPr lang="zh-CN" altLang="en-US" sz="1050" b="1" dirty="0"/>
              <a:t>线程池的</a:t>
            </a:r>
            <a:r>
              <a:rPr lang="zh-CN" altLang="en-US" sz="1050" b="1" dirty="0" smtClean="0"/>
              <a:t>状态：</a:t>
            </a:r>
            <a:endParaRPr lang="en-US" altLang="zh-CN" sz="1050" b="1" dirty="0" smtClean="0"/>
          </a:p>
          <a:p>
            <a:r>
              <a:rPr lang="en-US" altLang="zh-CN" sz="1050" dirty="0"/>
              <a:t>1</a:t>
            </a:r>
            <a:r>
              <a:rPr lang="zh-CN" altLang="en-US" sz="1050" dirty="0"/>
              <a:t>、</a:t>
            </a:r>
            <a:r>
              <a:rPr lang="en-US" altLang="zh-CN" sz="1050" b="1" dirty="0"/>
              <a:t>RUNNING</a:t>
            </a:r>
            <a:r>
              <a:rPr lang="zh-CN" altLang="en-US" sz="1050" dirty="0"/>
              <a:t>：</a:t>
            </a:r>
            <a:r>
              <a:rPr lang="en-US" altLang="zh-CN" sz="1050" dirty="0"/>
              <a:t>-1 &lt;&lt; COUNT_BITS</a:t>
            </a:r>
            <a:r>
              <a:rPr lang="zh-CN" altLang="en-US" sz="1050" dirty="0"/>
              <a:t>，即高</a:t>
            </a:r>
            <a:r>
              <a:rPr lang="en-US" altLang="zh-CN" sz="1050" dirty="0"/>
              <a:t>3</a:t>
            </a:r>
            <a:r>
              <a:rPr lang="zh-CN" altLang="en-US" sz="1050" dirty="0"/>
              <a:t>位为</a:t>
            </a:r>
            <a:r>
              <a:rPr lang="en-US" altLang="zh-CN" sz="1050" dirty="0"/>
              <a:t>111</a:t>
            </a:r>
            <a:r>
              <a:rPr lang="zh-CN" altLang="en-US" sz="1050" dirty="0"/>
              <a:t>，该状态的线程池会接收新任务，并处理阻塞队列中的任务；</a:t>
            </a:r>
            <a:br>
              <a:rPr lang="zh-CN" altLang="en-US" sz="1050" dirty="0"/>
            </a:br>
            <a:r>
              <a:rPr lang="en-US" altLang="zh-CN" sz="1050" dirty="0"/>
              <a:t>2</a:t>
            </a:r>
            <a:r>
              <a:rPr lang="zh-CN" altLang="en-US" sz="1050" dirty="0"/>
              <a:t>、</a:t>
            </a:r>
            <a:r>
              <a:rPr lang="en-US" altLang="zh-CN" sz="1050" b="1" dirty="0"/>
              <a:t>SHUTDOWN</a:t>
            </a:r>
            <a:r>
              <a:rPr lang="zh-CN" altLang="en-US" sz="1050" dirty="0"/>
              <a:t>： </a:t>
            </a:r>
            <a:r>
              <a:rPr lang="en-US" altLang="zh-CN" sz="1050" dirty="0"/>
              <a:t>0 &lt;&lt; COUNT_BITS</a:t>
            </a:r>
            <a:r>
              <a:rPr lang="zh-CN" altLang="en-US" sz="1050" dirty="0"/>
              <a:t>，即高</a:t>
            </a:r>
            <a:r>
              <a:rPr lang="en-US" altLang="zh-CN" sz="1050" dirty="0"/>
              <a:t>3</a:t>
            </a:r>
            <a:r>
              <a:rPr lang="zh-CN" altLang="en-US" sz="1050" dirty="0"/>
              <a:t>位为</a:t>
            </a:r>
            <a:r>
              <a:rPr lang="en-US" altLang="zh-CN" sz="1050" dirty="0"/>
              <a:t>000</a:t>
            </a:r>
            <a:r>
              <a:rPr lang="zh-CN" altLang="en-US" sz="1050" dirty="0"/>
              <a:t>，该状态的线程池不会接收新任务，但会处理阻塞队列中的任务；</a:t>
            </a:r>
            <a:br>
              <a:rPr lang="zh-CN" altLang="en-US" sz="1050" dirty="0"/>
            </a:br>
            <a:r>
              <a:rPr lang="en-US" altLang="zh-CN" sz="1050" dirty="0"/>
              <a:t>3</a:t>
            </a:r>
            <a:r>
              <a:rPr lang="zh-CN" altLang="en-US" sz="1050" dirty="0"/>
              <a:t>、</a:t>
            </a:r>
            <a:r>
              <a:rPr lang="en-US" altLang="zh-CN" sz="1050" b="1" dirty="0"/>
              <a:t>STOP</a:t>
            </a:r>
            <a:r>
              <a:rPr lang="zh-CN" altLang="en-US" sz="1050" dirty="0"/>
              <a:t> ： </a:t>
            </a:r>
            <a:r>
              <a:rPr lang="en-US" altLang="zh-CN" sz="1050" dirty="0"/>
              <a:t>1 &lt;&lt; COUNT_BITS</a:t>
            </a:r>
            <a:r>
              <a:rPr lang="zh-CN" altLang="en-US" sz="1050" dirty="0"/>
              <a:t>，即高</a:t>
            </a:r>
            <a:r>
              <a:rPr lang="en-US" altLang="zh-CN" sz="1050" dirty="0"/>
              <a:t>3</a:t>
            </a:r>
            <a:r>
              <a:rPr lang="zh-CN" altLang="en-US" sz="1050" dirty="0"/>
              <a:t>位为</a:t>
            </a:r>
            <a:r>
              <a:rPr lang="en-US" altLang="zh-CN" sz="1050" dirty="0"/>
              <a:t>001</a:t>
            </a:r>
            <a:r>
              <a:rPr lang="zh-CN" altLang="en-US" sz="1050" dirty="0"/>
              <a:t>，该状态的线程不会接收新任务，也不会处理阻塞队列中的任务，而且会中断正在运行的任务；</a:t>
            </a:r>
            <a:br>
              <a:rPr lang="zh-CN" altLang="en-US" sz="1050" dirty="0"/>
            </a:br>
            <a:r>
              <a:rPr lang="en-US" altLang="zh-CN" sz="1050" dirty="0"/>
              <a:t>4</a:t>
            </a:r>
            <a:r>
              <a:rPr lang="zh-CN" altLang="en-US" sz="1050" dirty="0"/>
              <a:t>、</a:t>
            </a:r>
            <a:r>
              <a:rPr lang="en-US" altLang="zh-CN" sz="1050" b="1" dirty="0"/>
              <a:t>TIDYING</a:t>
            </a:r>
            <a:r>
              <a:rPr lang="zh-CN" altLang="en-US" sz="1050" dirty="0"/>
              <a:t> ： </a:t>
            </a:r>
            <a:r>
              <a:rPr lang="en-US" altLang="zh-CN" sz="1050" dirty="0"/>
              <a:t>2 &lt;&lt; COUNT_BITS</a:t>
            </a:r>
            <a:r>
              <a:rPr lang="zh-CN" altLang="en-US" sz="1050" dirty="0"/>
              <a:t>，即高</a:t>
            </a:r>
            <a:r>
              <a:rPr lang="en-US" altLang="zh-CN" sz="1050" dirty="0"/>
              <a:t>3</a:t>
            </a:r>
            <a:r>
              <a:rPr lang="zh-CN" altLang="en-US" sz="1050" dirty="0"/>
              <a:t>位为</a:t>
            </a:r>
            <a:r>
              <a:rPr lang="en-US" altLang="zh-CN" sz="1050" dirty="0"/>
              <a:t>010</a:t>
            </a:r>
            <a:r>
              <a:rPr lang="zh-CN" altLang="en-US" sz="1050" dirty="0"/>
              <a:t>，该状态表示线程池对线程进行整理优化；</a:t>
            </a:r>
            <a:br>
              <a:rPr lang="zh-CN" altLang="en-US" sz="1050" dirty="0"/>
            </a:br>
            <a:r>
              <a:rPr lang="en-US" altLang="zh-CN" sz="1050" dirty="0"/>
              <a:t>5</a:t>
            </a:r>
            <a:r>
              <a:rPr lang="zh-CN" altLang="en-US" sz="1050" dirty="0"/>
              <a:t>、</a:t>
            </a:r>
            <a:r>
              <a:rPr lang="en-US" altLang="zh-CN" sz="1050" b="1" dirty="0"/>
              <a:t>TERMINATED</a:t>
            </a:r>
            <a:r>
              <a:rPr lang="zh-CN" altLang="en-US" sz="1050" dirty="0"/>
              <a:t>： </a:t>
            </a:r>
            <a:r>
              <a:rPr lang="en-US" altLang="zh-CN" sz="1050" dirty="0"/>
              <a:t>3 &lt;&lt; COUNT_BITS</a:t>
            </a:r>
            <a:r>
              <a:rPr lang="zh-CN" altLang="en-US" sz="1050" dirty="0"/>
              <a:t>，即高</a:t>
            </a:r>
            <a:r>
              <a:rPr lang="en-US" altLang="zh-CN" sz="1050" dirty="0"/>
              <a:t>3</a:t>
            </a:r>
            <a:r>
              <a:rPr lang="zh-CN" altLang="en-US" sz="1050" dirty="0"/>
              <a:t>位为</a:t>
            </a:r>
            <a:r>
              <a:rPr lang="en-US" altLang="zh-CN" sz="1050" dirty="0"/>
              <a:t>011</a:t>
            </a:r>
            <a:r>
              <a:rPr lang="zh-CN" altLang="en-US" sz="1050" dirty="0"/>
              <a:t>，该状态表示线程池停止工作；</a:t>
            </a:r>
            <a:endParaRPr lang="zh-CN" altLang="en-US" sz="1050" b="1" dirty="0"/>
          </a:p>
        </p:txBody>
      </p:sp>
      <p:sp>
        <p:nvSpPr>
          <p:cNvPr id="7" name="矩形 6"/>
          <p:cNvSpPr/>
          <p:nvPr/>
        </p:nvSpPr>
        <p:spPr>
          <a:xfrm>
            <a:off x="629236" y="4904217"/>
            <a:ext cx="3012363" cy="577081"/>
          </a:xfrm>
          <a:prstGeom prst="rect">
            <a:avLst/>
          </a:prstGeom>
        </p:spPr>
        <p:txBody>
          <a:bodyPr wrap="none">
            <a:spAutoFit/>
          </a:bodyPr>
          <a:lstStyle/>
          <a:p>
            <a:r>
              <a:rPr lang="zh-CN" altLang="en-US" sz="1050" b="1" dirty="0"/>
              <a:t>向线程池提交</a:t>
            </a:r>
            <a:r>
              <a:rPr lang="zh-CN" altLang="en-US" sz="1050" b="1" dirty="0" smtClean="0"/>
              <a:t>任务：</a:t>
            </a:r>
            <a:endParaRPr lang="en-US" altLang="zh-CN" sz="1050" b="1" dirty="0" smtClean="0"/>
          </a:p>
          <a:p>
            <a:r>
              <a:rPr lang="en-US" altLang="zh-CN" sz="1050" b="1" dirty="0"/>
              <a:t> </a:t>
            </a:r>
            <a:r>
              <a:rPr lang="en-US" altLang="zh-CN" sz="1050" b="1" dirty="0" err="1"/>
              <a:t>Executor.execute</a:t>
            </a:r>
            <a:r>
              <a:rPr lang="en-US" altLang="zh-CN" sz="1050" b="1" dirty="0"/>
              <a:t>(Runnable command);</a:t>
            </a:r>
            <a:endParaRPr lang="en-US" altLang="zh-CN" sz="1050" dirty="0"/>
          </a:p>
          <a:p>
            <a:r>
              <a:rPr lang="en-US" altLang="zh-CN" sz="1050" b="1" dirty="0"/>
              <a:t> </a:t>
            </a:r>
            <a:r>
              <a:rPr lang="en-US" altLang="zh-CN" sz="1050" b="1" dirty="0" err="1" smtClean="0"/>
              <a:t>ExecutorService.submit</a:t>
            </a:r>
            <a:r>
              <a:rPr lang="en-US" altLang="zh-CN" sz="1050" b="1" dirty="0" smtClean="0"/>
              <a:t>(Callable&lt;T</a:t>
            </a:r>
            <a:r>
              <a:rPr lang="en-US" altLang="zh-CN" sz="1050" b="1" dirty="0"/>
              <a:t>&gt; task</a:t>
            </a:r>
            <a:r>
              <a:rPr lang="en-US" altLang="zh-CN" sz="1050" b="1" dirty="0" smtClean="0"/>
              <a:t>);</a:t>
            </a:r>
            <a:endParaRPr lang="en-US" altLang="zh-CN" sz="105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0408" y="601060"/>
            <a:ext cx="6321592" cy="5657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7559" y="1571092"/>
            <a:ext cx="6166184" cy="2495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733" y="3323561"/>
            <a:ext cx="5590675" cy="3453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3671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050"/>
                                        </p:tgtEl>
                                        <p:attrNameLst>
                                          <p:attrName>style.visibility</p:attrName>
                                        </p:attrNameLst>
                                      </p:cBhvr>
                                      <p:to>
                                        <p:strVal val="visible"/>
                                      </p:to>
                                    </p:set>
                                    <p:animEffect transition="in" filter="fade">
                                      <p:cBhvr>
                                        <p:cTn id="33" dur="500"/>
                                        <p:tgtEl>
                                          <p:spTgt spid="2050"/>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2051"/>
                                        </p:tgtEl>
                                        <p:attrNameLst>
                                          <p:attrName>style.visibility</p:attrName>
                                        </p:attrNameLst>
                                      </p:cBhvr>
                                      <p:to>
                                        <p:strVal val="visible"/>
                                      </p:to>
                                    </p:set>
                                    <p:anim calcmode="lin" valueType="num">
                                      <p:cBhvr additive="base">
                                        <p:cTn id="38" dur="500" fill="hold"/>
                                        <p:tgtEl>
                                          <p:spTgt spid="2051"/>
                                        </p:tgtEl>
                                        <p:attrNameLst>
                                          <p:attrName>ppt_x</p:attrName>
                                        </p:attrNameLst>
                                      </p:cBhvr>
                                      <p:tavLst>
                                        <p:tav tm="0">
                                          <p:val>
                                            <p:strVal val="#ppt_x"/>
                                          </p:val>
                                        </p:tav>
                                        <p:tav tm="100000">
                                          <p:val>
                                            <p:strVal val="#ppt_x"/>
                                          </p:val>
                                        </p:tav>
                                      </p:tavLst>
                                    </p:anim>
                                    <p:anim calcmode="lin" valueType="num">
                                      <p:cBhvr additive="base">
                                        <p:cTn id="39"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2052"/>
                                        </p:tgtEl>
                                        <p:attrNameLst>
                                          <p:attrName>style.visibility</p:attrName>
                                        </p:attrNameLst>
                                      </p:cBhvr>
                                      <p:to>
                                        <p:strVal val="visible"/>
                                      </p:to>
                                    </p:set>
                                    <p:animEffect transition="in" filter="fade">
                                      <p:cBhvr>
                                        <p:cTn id="44" dur="1000"/>
                                        <p:tgtEl>
                                          <p:spTgt spid="2052"/>
                                        </p:tgtEl>
                                      </p:cBhvr>
                                    </p:animEffect>
                                    <p:anim calcmode="lin" valueType="num">
                                      <p:cBhvr>
                                        <p:cTn id="45" dur="1000" fill="hold"/>
                                        <p:tgtEl>
                                          <p:spTgt spid="2052"/>
                                        </p:tgtEl>
                                        <p:attrNameLst>
                                          <p:attrName>ppt_x</p:attrName>
                                        </p:attrNameLst>
                                      </p:cBhvr>
                                      <p:tavLst>
                                        <p:tav tm="0">
                                          <p:val>
                                            <p:strVal val="#ppt_x"/>
                                          </p:val>
                                        </p:tav>
                                        <p:tav tm="100000">
                                          <p:val>
                                            <p:strVal val="#ppt_x"/>
                                          </p:val>
                                        </p:tav>
                                      </p:tavLst>
                                    </p:anim>
                                    <p:anim calcmode="lin" valueType="num">
                                      <p:cBhvr>
                                        <p:cTn id="46"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9" grpId="0"/>
      <p:bldP spid="2" grpId="0"/>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085314" y="324061"/>
            <a:ext cx="2810347" cy="276999"/>
          </a:xfrm>
          <a:prstGeom prst="rect">
            <a:avLst/>
          </a:prstGeom>
          <a:noFill/>
        </p:spPr>
        <p:txBody>
          <a:bodyPr wrap="square" rtlCol="0">
            <a:spAutoFit/>
          </a:bodyPr>
          <a:lstStyle/>
          <a:p>
            <a:pPr algn="r"/>
            <a:r>
              <a:rPr lang="en-US" altLang="zh-CN" sz="1200" dirty="0" err="1">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netty</a:t>
            </a:r>
            <a:r>
              <a:rPr lang="zh-CN" altLang="en-US"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线程模型</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10461450" y="261573"/>
            <a:ext cx="1548394" cy="369332"/>
          </a:xfrm>
          <a:prstGeom prst="rect">
            <a:avLst/>
          </a:prstGeom>
          <a:noFill/>
        </p:spPr>
        <p:txBody>
          <a:bodyPr wrap="square" rtlCol="0">
            <a:spAutoFit/>
          </a:bodyPr>
          <a:lstStyle/>
          <a:p>
            <a:pPr algn="ctr"/>
            <a:r>
              <a:rPr lang="en-US" altLang="zh-CN" spc="3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2-3</a:t>
            </a:r>
            <a:endPar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Rectangle 23"/>
          <p:cNvSpPr/>
          <p:nvPr/>
        </p:nvSpPr>
        <p:spPr>
          <a:xfrm>
            <a:off x="9022716" y="5262134"/>
            <a:ext cx="1967949" cy="523220"/>
          </a:xfrm>
          <a:prstGeom prst="rect">
            <a:avLst/>
          </a:prstGeom>
        </p:spPr>
        <p:txBody>
          <a:bodyPr wrap="square">
            <a:spAutoFit/>
          </a:bodyPr>
          <a:lstStyle/>
          <a:p>
            <a:pPr algn="ctr">
              <a:defRPr/>
            </a:pPr>
            <a:r>
              <a:rPr lang="en-US" sz="14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1-2-4 </a:t>
            </a:r>
            <a:r>
              <a:rPr lang="en-US" sz="1400" noProof="1" smtClean="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Twitter-snowflake</a:t>
            </a:r>
            <a:endParaRPr lang="en-US" sz="14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4263" y="2193311"/>
            <a:ext cx="4522374" cy="423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59" y="3753613"/>
            <a:ext cx="5939589" cy="3017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148388" y="931203"/>
            <a:ext cx="7603958" cy="461665"/>
          </a:xfrm>
          <a:prstGeom prst="rect">
            <a:avLst/>
          </a:prstGeom>
        </p:spPr>
        <p:txBody>
          <a:bodyPr wrap="square">
            <a:spAutoFit/>
          </a:bodyPr>
          <a:lstStyle/>
          <a:p>
            <a:r>
              <a:rPr lang="en-US" altLang="zh-CN" sz="1200" dirty="0" err="1"/>
              <a:t>Netty</a:t>
            </a:r>
            <a:r>
              <a:rPr lang="zh-CN" altLang="en-US" sz="1200" dirty="0"/>
              <a:t>是一款高效的</a:t>
            </a:r>
            <a:r>
              <a:rPr lang="en-US" altLang="zh-CN" sz="1200" dirty="0"/>
              <a:t>NIO</a:t>
            </a:r>
            <a:r>
              <a:rPr lang="zh-CN" altLang="en-US" sz="1200" dirty="0"/>
              <a:t>框架和工具，基于</a:t>
            </a:r>
            <a:r>
              <a:rPr lang="en-US" altLang="zh-CN" sz="1200" dirty="0"/>
              <a:t>JAVA NIO</a:t>
            </a:r>
            <a:r>
              <a:rPr lang="zh-CN" altLang="en-US" sz="1200" dirty="0"/>
              <a:t>提供的</a:t>
            </a:r>
            <a:r>
              <a:rPr lang="en-US" altLang="zh-CN" sz="1200" dirty="0"/>
              <a:t>API</a:t>
            </a:r>
            <a:r>
              <a:rPr lang="zh-CN" altLang="en-US" sz="1200" dirty="0"/>
              <a:t>实现</a:t>
            </a:r>
            <a:r>
              <a:rPr lang="zh-CN" altLang="en-US" sz="1200" dirty="0" smtClean="0"/>
              <a:t>。</a:t>
            </a:r>
            <a:endParaRPr lang="en-US" altLang="zh-CN" sz="1200" dirty="0" smtClean="0"/>
          </a:p>
          <a:p>
            <a:r>
              <a:rPr lang="zh-CN" altLang="en-US" sz="1200" dirty="0" smtClean="0"/>
              <a:t>在</a:t>
            </a:r>
            <a:r>
              <a:rPr lang="en-US" altLang="zh-CN" sz="1200" dirty="0"/>
              <a:t>JAVA NIO</a:t>
            </a:r>
            <a:r>
              <a:rPr lang="zh-CN" altLang="en-US" sz="1200" dirty="0"/>
              <a:t>方面</a:t>
            </a:r>
            <a:r>
              <a:rPr lang="en-US" altLang="zh-CN" sz="1200" dirty="0"/>
              <a:t>Selector</a:t>
            </a:r>
            <a:r>
              <a:rPr lang="zh-CN" altLang="en-US" sz="1200" dirty="0"/>
              <a:t>给</a:t>
            </a:r>
            <a:r>
              <a:rPr lang="en-US" altLang="zh-CN" sz="1200" dirty="0"/>
              <a:t>Reactor</a:t>
            </a:r>
            <a:r>
              <a:rPr lang="zh-CN" altLang="en-US" sz="1200" dirty="0"/>
              <a:t>模式提供了基础，</a:t>
            </a:r>
            <a:r>
              <a:rPr lang="en-US" altLang="zh-CN" sz="1200" dirty="0" err="1"/>
              <a:t>Netty</a:t>
            </a:r>
            <a:r>
              <a:rPr lang="zh-CN" altLang="en-US" sz="1200" dirty="0"/>
              <a:t>结合</a:t>
            </a:r>
            <a:r>
              <a:rPr lang="en-US" altLang="zh-CN" sz="1200" dirty="0"/>
              <a:t>Selector</a:t>
            </a:r>
            <a:r>
              <a:rPr lang="zh-CN" altLang="en-US" sz="1200" dirty="0"/>
              <a:t>和</a:t>
            </a:r>
            <a:r>
              <a:rPr lang="en-US" altLang="zh-CN" sz="1200" dirty="0"/>
              <a:t>Reactor</a:t>
            </a:r>
            <a:r>
              <a:rPr lang="zh-CN" altLang="en-US" sz="1200" dirty="0"/>
              <a:t>模式设计了高效的线程模型</a:t>
            </a:r>
            <a:r>
              <a:rPr lang="zh-CN" altLang="en-US" sz="1200" dirty="0" smtClean="0"/>
              <a:t>，</a:t>
            </a:r>
            <a:endParaRPr lang="en-US" altLang="zh-CN" sz="1200" dirty="0" smtClean="0"/>
          </a:p>
        </p:txBody>
      </p:sp>
      <p:sp>
        <p:nvSpPr>
          <p:cNvPr id="11" name="Rectangle 23"/>
          <p:cNvSpPr/>
          <p:nvPr/>
        </p:nvSpPr>
        <p:spPr>
          <a:xfrm>
            <a:off x="212636" y="1625232"/>
            <a:ext cx="7760409" cy="2031325"/>
          </a:xfrm>
          <a:prstGeom prst="rect">
            <a:avLst/>
          </a:prstGeom>
        </p:spPr>
        <p:txBody>
          <a:bodyPr wrap="square">
            <a:spAutoFit/>
          </a:bodyPr>
          <a:lstStyle/>
          <a:p>
            <a:pPr>
              <a:defRPr/>
            </a:pPr>
            <a:r>
              <a:rPr lang="en-US" altLang="zh-CN" sz="1100" b="1" dirty="0"/>
              <a:t>Selector</a:t>
            </a:r>
            <a:r>
              <a:rPr lang="zh-CN" altLang="en-US" sz="1100" dirty="0"/>
              <a:t>是</a:t>
            </a:r>
            <a:r>
              <a:rPr lang="en-US" altLang="zh-CN" sz="1100" dirty="0"/>
              <a:t>JAVA NIO</a:t>
            </a:r>
            <a:r>
              <a:rPr lang="zh-CN" altLang="en-US" sz="1100" dirty="0"/>
              <a:t>提供的</a:t>
            </a:r>
            <a:r>
              <a:rPr lang="en-US" altLang="zh-CN" sz="1100" dirty="0" err="1"/>
              <a:t>SelectableChannel</a:t>
            </a:r>
            <a:r>
              <a:rPr lang="zh-CN" altLang="en-US" sz="1100" dirty="0"/>
              <a:t>多路复用器，它内部维护着三个</a:t>
            </a:r>
            <a:r>
              <a:rPr lang="en-US" altLang="zh-CN" sz="1100" dirty="0" err="1"/>
              <a:t>SelectionKey</a:t>
            </a:r>
            <a:r>
              <a:rPr lang="zh-CN" altLang="en-US" sz="1100" dirty="0"/>
              <a:t>集合，负责配合</a:t>
            </a:r>
            <a:r>
              <a:rPr lang="en-US" altLang="zh-CN" sz="1100" dirty="0"/>
              <a:t>select</a:t>
            </a:r>
            <a:r>
              <a:rPr lang="zh-CN" altLang="en-US" sz="1100" dirty="0"/>
              <a:t>操作将就绪的</a:t>
            </a:r>
            <a:r>
              <a:rPr lang="en-US" altLang="zh-CN" sz="1100" dirty="0"/>
              <a:t>IO</a:t>
            </a:r>
            <a:r>
              <a:rPr lang="zh-CN" altLang="en-US" sz="1100" dirty="0"/>
              <a:t>事件分离出来，落地为</a:t>
            </a:r>
            <a:r>
              <a:rPr lang="en-US" altLang="zh-CN" sz="1100" dirty="0" err="1"/>
              <a:t>SelectionKey</a:t>
            </a:r>
            <a:r>
              <a:rPr lang="zh-CN" altLang="en-US" sz="1100" dirty="0" smtClean="0"/>
              <a:t>。在</a:t>
            </a:r>
            <a:r>
              <a:rPr lang="en-US" altLang="zh-CN" sz="1100" dirty="0" err="1"/>
              <a:t>Netty</a:t>
            </a:r>
            <a:r>
              <a:rPr lang="zh-CN" altLang="en-US" sz="1100" dirty="0"/>
              <a:t>线程模型中，</a:t>
            </a:r>
            <a:r>
              <a:rPr lang="en-US" altLang="zh-CN" sz="1100" dirty="0"/>
              <a:t>Selector</a:t>
            </a:r>
            <a:r>
              <a:rPr lang="zh-CN" altLang="en-US" sz="1100" dirty="0"/>
              <a:t>充当着</a:t>
            </a:r>
            <a:r>
              <a:rPr lang="en-US" altLang="zh-CN" sz="1100" dirty="0" err="1"/>
              <a:t>demultiplexer</a:t>
            </a:r>
            <a:r>
              <a:rPr lang="zh-CN" altLang="en-US" sz="1100" dirty="0"/>
              <a:t>的角色，而对于</a:t>
            </a:r>
            <a:r>
              <a:rPr lang="en-US" altLang="zh-CN" sz="1100" dirty="0" err="1"/>
              <a:t>SelectionKey</a:t>
            </a:r>
            <a:r>
              <a:rPr lang="zh-CN" altLang="en-US" sz="1100" dirty="0"/>
              <a:t>我们可以将它看成</a:t>
            </a:r>
            <a:r>
              <a:rPr lang="en-US" altLang="zh-CN" sz="1100" dirty="0"/>
              <a:t>Reactor</a:t>
            </a:r>
            <a:r>
              <a:rPr lang="zh-CN" altLang="en-US" sz="1100" dirty="0"/>
              <a:t>模式中的资源</a:t>
            </a:r>
            <a:r>
              <a:rPr lang="zh-CN" altLang="en-US" sz="1100" dirty="0" smtClean="0"/>
              <a:t>。</a:t>
            </a:r>
            <a:endParaRPr lang="en-US" altLang="zh-CN" sz="1100" dirty="0" smtClean="0"/>
          </a:p>
          <a:p>
            <a:pPr>
              <a:defRPr/>
            </a:pPr>
            <a:endParaRPr lang="en-US" altLang="zh-CN" sz="1100" dirty="0" smtClean="0"/>
          </a:p>
          <a:p>
            <a:pPr>
              <a:defRPr/>
            </a:pPr>
            <a:r>
              <a:rPr lang="en-US" altLang="zh-CN" sz="1100" b="1" dirty="0" err="1"/>
              <a:t>EventLoopGroup</a:t>
            </a:r>
            <a:r>
              <a:rPr lang="zh-CN" altLang="en-US" sz="1100" dirty="0"/>
              <a:t>是一组</a:t>
            </a:r>
            <a:r>
              <a:rPr lang="en-US" altLang="zh-CN" sz="1100" dirty="0" err="1"/>
              <a:t>EventLoop</a:t>
            </a:r>
            <a:r>
              <a:rPr lang="zh-CN" altLang="en-US" sz="1100" dirty="0"/>
              <a:t>的抽象，由于</a:t>
            </a:r>
            <a:r>
              <a:rPr lang="en-US" altLang="zh-CN" sz="1100" dirty="0" err="1"/>
              <a:t>Netty</a:t>
            </a:r>
            <a:r>
              <a:rPr lang="zh-CN" altLang="en-US" sz="1100" dirty="0"/>
              <a:t>对</a:t>
            </a:r>
            <a:r>
              <a:rPr lang="en-US" altLang="zh-CN" sz="1100" dirty="0"/>
              <a:t>Reactor</a:t>
            </a:r>
            <a:r>
              <a:rPr lang="zh-CN" altLang="en-US" sz="1100" dirty="0"/>
              <a:t>模式进行了变种，实际上为更好的利用多核</a:t>
            </a:r>
            <a:r>
              <a:rPr lang="en-US" altLang="zh-CN" sz="1100" dirty="0"/>
              <a:t>CPU</a:t>
            </a:r>
            <a:r>
              <a:rPr lang="zh-CN" altLang="en-US" sz="1100" dirty="0"/>
              <a:t>资源，</a:t>
            </a:r>
            <a:r>
              <a:rPr lang="en-US" altLang="zh-CN" sz="1100" dirty="0" err="1"/>
              <a:t>Netty</a:t>
            </a:r>
            <a:r>
              <a:rPr lang="zh-CN" altLang="en-US" sz="1100" dirty="0"/>
              <a:t>实例中一般会有多个</a:t>
            </a:r>
            <a:r>
              <a:rPr lang="en-US" altLang="zh-CN" sz="1100" dirty="0" err="1"/>
              <a:t>EventLoop</a:t>
            </a:r>
            <a:r>
              <a:rPr lang="zh-CN" altLang="en-US" sz="1100" dirty="0"/>
              <a:t>同时工作，每个</a:t>
            </a:r>
            <a:r>
              <a:rPr lang="en-US" altLang="zh-CN" sz="1100" dirty="0" err="1"/>
              <a:t>EventLoop</a:t>
            </a:r>
            <a:r>
              <a:rPr lang="zh-CN" altLang="en-US" sz="1100" dirty="0"/>
              <a:t>维护着一个</a:t>
            </a:r>
            <a:r>
              <a:rPr lang="en-US" altLang="zh-CN" sz="1100" dirty="0"/>
              <a:t>Selector</a:t>
            </a:r>
            <a:r>
              <a:rPr lang="zh-CN" altLang="en-US" sz="1100" dirty="0"/>
              <a:t>实例，类似单线程</a:t>
            </a:r>
            <a:r>
              <a:rPr lang="en-US" altLang="zh-CN" sz="1100" dirty="0"/>
              <a:t>Reactor</a:t>
            </a:r>
            <a:r>
              <a:rPr lang="zh-CN" altLang="en-US" sz="1100" dirty="0"/>
              <a:t>模式地工作着。至于多少线程可有用户决定，</a:t>
            </a:r>
            <a:r>
              <a:rPr lang="en-US" altLang="zh-CN" sz="1100" dirty="0" err="1"/>
              <a:t>Netty</a:t>
            </a:r>
            <a:r>
              <a:rPr lang="zh-CN" altLang="en-US" sz="1100" dirty="0"/>
              <a:t>也根据实际上的处理器核数提供了一个默认的数字 </a:t>
            </a:r>
            <a:r>
              <a:rPr lang="en-US" altLang="zh-CN" sz="800" dirty="0"/>
              <a:t>DEFAULT_EVENT_LOOP_THREADS = </a:t>
            </a:r>
            <a:r>
              <a:rPr lang="en-US" altLang="zh-CN" sz="800" dirty="0" err="1"/>
              <a:t>Math.max</a:t>
            </a:r>
            <a:r>
              <a:rPr lang="en-US" altLang="zh-CN" sz="800" dirty="0"/>
              <a:t>(1, </a:t>
            </a:r>
            <a:r>
              <a:rPr lang="en-US" altLang="zh-CN" sz="800" dirty="0" err="1"/>
              <a:t>SystemPropertyUtil.getInt</a:t>
            </a:r>
            <a:r>
              <a:rPr lang="en-US" altLang="zh-CN" sz="800" dirty="0"/>
              <a:t>( "</a:t>
            </a:r>
            <a:r>
              <a:rPr lang="en-US" altLang="zh-CN" sz="800" dirty="0" err="1"/>
              <a:t>io.netty.eventLoopThreads</a:t>
            </a:r>
            <a:r>
              <a:rPr lang="en-US" altLang="zh-CN" sz="800" dirty="0"/>
              <a:t>", </a:t>
            </a:r>
            <a:r>
              <a:rPr lang="en-US" altLang="zh-CN" sz="800" dirty="0" err="1"/>
              <a:t>Runtime.getRuntime</a:t>
            </a:r>
            <a:r>
              <a:rPr lang="en-US" altLang="zh-CN" sz="800" dirty="0"/>
              <a:t>().</a:t>
            </a:r>
            <a:r>
              <a:rPr lang="en-US" altLang="zh-CN" sz="800" dirty="0" err="1"/>
              <a:t>availableProcessors</a:t>
            </a:r>
            <a:r>
              <a:rPr lang="en-US" altLang="zh-CN" sz="800" dirty="0"/>
              <a:t>() * 2</a:t>
            </a:r>
            <a:r>
              <a:rPr lang="en-US" altLang="zh-CN" sz="800" dirty="0" smtClean="0"/>
              <a:t>));</a:t>
            </a:r>
          </a:p>
          <a:p>
            <a:pPr>
              <a:defRPr/>
            </a:pPr>
            <a:endParaRPr lang="zh-CN" altLang="en-US" sz="800" dirty="0"/>
          </a:p>
          <a:p>
            <a:pPr>
              <a:defRPr/>
            </a:pPr>
            <a:r>
              <a:rPr lang="zh-CN" altLang="en-US" sz="1100" dirty="0"/>
              <a:t>在</a:t>
            </a:r>
            <a:r>
              <a:rPr lang="en-US" altLang="zh-CN" sz="1100" dirty="0" err="1"/>
              <a:t>Netty</a:t>
            </a:r>
            <a:r>
              <a:rPr lang="zh-CN" altLang="en-US" sz="1100" dirty="0"/>
              <a:t>中</a:t>
            </a:r>
            <a:r>
              <a:rPr lang="en-US" altLang="zh-CN" sz="1100" b="1" dirty="0" err="1"/>
              <a:t>ChannelPipeline</a:t>
            </a:r>
            <a:r>
              <a:rPr lang="zh-CN" altLang="en-US" sz="1100" dirty="0"/>
              <a:t>维护着一个</a:t>
            </a:r>
            <a:r>
              <a:rPr lang="en-US" altLang="zh-CN" sz="1100" dirty="0" err="1"/>
              <a:t>ChannelHandler</a:t>
            </a:r>
            <a:r>
              <a:rPr lang="zh-CN" altLang="en-US" sz="1100" dirty="0"/>
              <a:t>的链表队列，每个</a:t>
            </a:r>
            <a:r>
              <a:rPr lang="en-US" altLang="zh-CN" sz="1100" dirty="0" err="1"/>
              <a:t>SocketChannel</a:t>
            </a:r>
            <a:r>
              <a:rPr lang="zh-CN" altLang="en-US" sz="1100" dirty="0"/>
              <a:t>都有一个维护着一个</a:t>
            </a:r>
            <a:r>
              <a:rPr lang="en-US" altLang="zh-CN" sz="1100" dirty="0" err="1"/>
              <a:t>ChannelPipeline</a:t>
            </a:r>
            <a:r>
              <a:rPr lang="zh-CN" altLang="en-US" sz="1100" dirty="0"/>
              <a:t>实例，而每个</a:t>
            </a:r>
            <a:r>
              <a:rPr lang="en-US" altLang="zh-CN" sz="1100" dirty="0" err="1"/>
              <a:t>ChannelPipeline</a:t>
            </a:r>
            <a:r>
              <a:rPr lang="zh-CN" altLang="en-US" sz="1100" dirty="0"/>
              <a:t>实例通常维护着一个</a:t>
            </a:r>
            <a:r>
              <a:rPr lang="en-US" altLang="zh-CN" sz="1100" dirty="0" err="1"/>
              <a:t>ChannelHandler</a:t>
            </a:r>
            <a:r>
              <a:rPr lang="zh-CN" altLang="en-US" sz="1100" dirty="0"/>
              <a:t>链表队列。其实是维护了入站、出站事件处理</a:t>
            </a:r>
            <a:r>
              <a:rPr lang="zh-CN" altLang="en-US" sz="1100" dirty="0" smtClean="0"/>
              <a:t>。</a:t>
            </a:r>
            <a:endParaRPr lang="en-US" altLang="zh-CN" sz="1100" dirty="0"/>
          </a:p>
        </p:txBody>
      </p:sp>
    </p:spTree>
    <p:extLst>
      <p:ext uri="{BB962C8B-B14F-4D97-AF65-F5344CB8AC3E}">
        <p14:creationId xmlns:p14="http://schemas.microsoft.com/office/powerpoint/2010/main" val="141048037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099"/>
                                        </p:tgtEl>
                                        <p:attrNameLst>
                                          <p:attrName>style.visibility</p:attrName>
                                        </p:attrNameLst>
                                      </p:cBhvr>
                                      <p:to>
                                        <p:strVal val="visible"/>
                                      </p:to>
                                    </p:set>
                                    <p:anim calcmode="lin" valueType="num">
                                      <p:cBhvr additive="base">
                                        <p:cTn id="23" dur="500" fill="hold"/>
                                        <p:tgtEl>
                                          <p:spTgt spid="4099"/>
                                        </p:tgtEl>
                                        <p:attrNameLst>
                                          <p:attrName>ppt_x</p:attrName>
                                        </p:attrNameLst>
                                      </p:cBhvr>
                                      <p:tavLst>
                                        <p:tav tm="0">
                                          <p:val>
                                            <p:strVal val="#ppt_x"/>
                                          </p:val>
                                        </p:tav>
                                        <p:tav tm="100000">
                                          <p:val>
                                            <p:strVal val="#ppt_x"/>
                                          </p:val>
                                        </p:tav>
                                      </p:tavLst>
                                    </p:anim>
                                    <p:anim calcmode="lin" valueType="num">
                                      <p:cBhvr additive="base">
                                        <p:cTn id="24"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101"/>
                                        </p:tgtEl>
                                        <p:attrNameLst>
                                          <p:attrName>style.visibility</p:attrName>
                                        </p:attrNameLst>
                                      </p:cBhvr>
                                      <p:to>
                                        <p:strVal val="visible"/>
                                      </p:to>
                                    </p:set>
                                    <p:anim calcmode="lin" valueType="num">
                                      <p:cBhvr additive="base">
                                        <p:cTn id="29" dur="500" fill="hold"/>
                                        <p:tgtEl>
                                          <p:spTgt spid="4101"/>
                                        </p:tgtEl>
                                        <p:attrNameLst>
                                          <p:attrName>ppt_x</p:attrName>
                                        </p:attrNameLst>
                                      </p:cBhvr>
                                      <p:tavLst>
                                        <p:tav tm="0">
                                          <p:val>
                                            <p:strVal val="#ppt_x"/>
                                          </p:val>
                                        </p:tav>
                                        <p:tav tm="100000">
                                          <p:val>
                                            <p:strVal val="#ppt_x"/>
                                          </p:val>
                                        </p:tav>
                                      </p:tavLst>
                                    </p:anim>
                                    <p:anim calcmode="lin" valueType="num">
                                      <p:cBhvr additive="base">
                                        <p:cTn id="30" dur="500" fill="hold"/>
                                        <p:tgtEl>
                                          <p:spTgt spid="41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2"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3"/>
          <p:cNvSpPr/>
          <p:nvPr/>
        </p:nvSpPr>
        <p:spPr>
          <a:xfrm>
            <a:off x="8819207" y="4619524"/>
            <a:ext cx="2037846" cy="861774"/>
          </a:xfrm>
          <a:prstGeom prst="rect">
            <a:avLst/>
          </a:prstGeom>
        </p:spPr>
        <p:txBody>
          <a:bodyPr wrap="square">
            <a:spAutoFit/>
          </a:bodyPr>
          <a:lstStyle/>
          <a:p>
            <a:pPr>
              <a:defRPr/>
            </a:pPr>
            <a:r>
              <a:rPr lang="en-US" altLang="zh-CN" sz="10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Lorem ipsum dolor sit amet, consectetuer adipiscing elit, sed diam nonummy nibh euismod tincidunt ut laoreet dolore magna aliquam erat volutpat.</a:t>
            </a:r>
            <a:endParaRPr lang="en-US" sz="10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8" name="文本框 27"/>
          <p:cNvSpPr txBox="1"/>
          <p:nvPr/>
        </p:nvSpPr>
        <p:spPr>
          <a:xfrm>
            <a:off x="8819207" y="4242709"/>
            <a:ext cx="1361113" cy="369332"/>
          </a:xfrm>
          <a:prstGeom prst="rect">
            <a:avLst/>
          </a:prstGeom>
          <a:noFill/>
        </p:spPr>
        <p:txBody>
          <a:bodyPr wrap="square" rtlCol="0">
            <a:spAutoFit/>
          </a:bodyPr>
          <a:lstStyle/>
          <a:p>
            <a:r>
              <a:rPr lang="en-US" altLang="zh-CN"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TITLE</a:t>
            </a:r>
            <a:r>
              <a:rPr lang="en-US" altLang="zh-CN" b="1" dirty="0">
                <a:solidFill>
                  <a:schemeClr val="bg1"/>
                </a:solidFill>
                <a:latin typeface="Arial" panose="020B0604020202020204" pitchFamily="34" charset="0"/>
                <a:ea typeface="微软雅黑" panose="020B0503020204020204" pitchFamily="34" charset="-122"/>
                <a:sym typeface="Arial" panose="020B0604020202020204" pitchFamily="34" charset="0"/>
              </a:rPr>
              <a:t> 03</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文本框 28"/>
          <p:cNvSpPr txBox="1"/>
          <p:nvPr/>
        </p:nvSpPr>
        <p:spPr>
          <a:xfrm>
            <a:off x="2208514" y="324061"/>
            <a:ext cx="2810347" cy="276999"/>
          </a:xfrm>
          <a:prstGeom prst="rect">
            <a:avLst/>
          </a:prstGeom>
          <a:noFill/>
        </p:spPr>
        <p:txBody>
          <a:bodyPr wrap="square" rtlCol="0">
            <a:spAutoFit/>
          </a:bodyPr>
          <a:lstStyle/>
          <a:p>
            <a:r>
              <a:rPr lang="zh-CN" altLang="en-US" sz="1200" b="1" dirty="0" smtClean="0">
                <a:latin typeface="Arial" panose="020B0604020202020204" pitchFamily="34" charset="0"/>
                <a:ea typeface="微软雅黑" panose="020B0503020204020204" pitchFamily="34" charset="-122"/>
                <a:sym typeface="Arial" panose="020B0604020202020204" pitchFamily="34" charset="0"/>
              </a:rPr>
              <a:t>总结：较与</a:t>
            </a:r>
            <a:r>
              <a:rPr lang="en-US" altLang="zh-CN" sz="1200" b="1" dirty="0" err="1" smtClean="0">
                <a:latin typeface="Arial" panose="020B0604020202020204" pitchFamily="34" charset="0"/>
                <a:ea typeface="微软雅黑" panose="020B0503020204020204" pitchFamily="34" charset="-122"/>
                <a:sym typeface="Arial" panose="020B0604020202020204" pitchFamily="34" charset="0"/>
              </a:rPr>
              <a:t>Jdk</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9" name="文本框 18"/>
          <p:cNvSpPr txBox="1"/>
          <p:nvPr/>
        </p:nvSpPr>
        <p:spPr>
          <a:xfrm>
            <a:off x="397246" y="246333"/>
            <a:ext cx="1254944" cy="276999"/>
          </a:xfrm>
          <a:prstGeom prst="rect">
            <a:avLst/>
          </a:prstGeom>
          <a:noFill/>
        </p:spPr>
        <p:txBody>
          <a:bodyPr wrap="square" rtlCol="0">
            <a:spAutoFit/>
          </a:bodyPr>
          <a:lstStyle/>
          <a:p>
            <a:r>
              <a:rPr lang="en-US" altLang="zh-CN" sz="1200" spc="3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2-4</a:t>
            </a:r>
            <a:endPar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3"/>
          <p:cNvSpPr txBox="1"/>
          <p:nvPr/>
        </p:nvSpPr>
        <p:spPr>
          <a:xfrm>
            <a:off x="629235" y="761818"/>
            <a:ext cx="6970295" cy="369332"/>
          </a:xfrm>
          <a:prstGeom prst="rect">
            <a:avLst/>
          </a:prstGeom>
          <a:noFill/>
        </p:spPr>
        <p:txBody>
          <a:bodyPr wrap="square" rtlCol="0">
            <a:spAutoFit/>
          </a:bodyPr>
          <a:lstStyle/>
          <a:p>
            <a:r>
              <a:rPr lang="en-US" altLang="zh-CN" dirty="0" smtClean="0"/>
              <a:t>1</a:t>
            </a:r>
            <a:r>
              <a:rPr lang="zh-CN" altLang="en-US" dirty="0" smtClean="0"/>
              <a:t>、</a:t>
            </a:r>
            <a:r>
              <a:rPr lang="en-US" altLang="zh-CN" dirty="0" smtClean="0"/>
              <a:t>Selector</a:t>
            </a:r>
            <a:r>
              <a:rPr lang="zh-CN" altLang="en-US" dirty="0"/>
              <a:t>空轮询</a:t>
            </a:r>
            <a:r>
              <a:rPr lang="zh-CN" altLang="en-US" dirty="0" smtClean="0"/>
              <a:t>处理</a:t>
            </a:r>
            <a:endParaRPr lang="zh-CN" altLang="en-US" dirty="0"/>
          </a:p>
        </p:txBody>
      </p:sp>
      <p:sp>
        <p:nvSpPr>
          <p:cNvPr id="5" name="矩形 4"/>
          <p:cNvSpPr/>
          <p:nvPr/>
        </p:nvSpPr>
        <p:spPr>
          <a:xfrm>
            <a:off x="1024716" y="1131150"/>
            <a:ext cx="10116525" cy="1107996"/>
          </a:xfrm>
          <a:prstGeom prst="rect">
            <a:avLst/>
          </a:prstGeom>
        </p:spPr>
        <p:txBody>
          <a:bodyPr wrap="square">
            <a:spAutoFit/>
          </a:bodyPr>
          <a:lstStyle/>
          <a:p>
            <a:r>
              <a:rPr lang="zh-CN" altLang="en-US" sz="1100" dirty="0" smtClean="0"/>
              <a:t>根据</a:t>
            </a:r>
            <a:r>
              <a:rPr lang="en-US" altLang="zh-CN" sz="1100" dirty="0" smtClean="0"/>
              <a:t>JDK NIO </a:t>
            </a:r>
            <a:r>
              <a:rPr lang="en-US" altLang="zh-CN" sz="1100" dirty="0" err="1" smtClean="0"/>
              <a:t>api</a:t>
            </a:r>
            <a:r>
              <a:rPr lang="zh-CN" altLang="en-US" sz="1100" dirty="0" smtClean="0"/>
              <a:t>描述，</a:t>
            </a:r>
            <a:r>
              <a:rPr lang="en-US" altLang="zh-CN" sz="1100" dirty="0" smtClean="0"/>
              <a:t>Selector</a:t>
            </a:r>
            <a:r>
              <a:rPr lang="zh-CN" altLang="en-US" sz="1100" dirty="0" smtClean="0"/>
              <a:t>的</a:t>
            </a:r>
            <a:r>
              <a:rPr lang="en-US" altLang="zh-CN" sz="1100" dirty="0" smtClean="0"/>
              <a:t>select</a:t>
            </a:r>
            <a:r>
              <a:rPr lang="zh-CN" altLang="en-US" sz="1100" dirty="0" smtClean="0"/>
              <a:t>方法会一直阻塞，直到</a:t>
            </a:r>
            <a:r>
              <a:rPr lang="en-US" altLang="zh-CN" sz="1100" dirty="0" smtClean="0"/>
              <a:t>IO</a:t>
            </a:r>
            <a:r>
              <a:rPr lang="zh-CN" altLang="en-US" sz="1100" dirty="0" smtClean="0"/>
              <a:t>事件达到或超时，但是在</a:t>
            </a:r>
            <a:r>
              <a:rPr lang="en-US" altLang="zh-CN" sz="1100" dirty="0" smtClean="0"/>
              <a:t>Linux</a:t>
            </a:r>
            <a:r>
              <a:rPr lang="zh-CN" altLang="en-US" sz="1100" dirty="0" smtClean="0"/>
              <a:t>平台上这里有时会出现问题，在某些场景下</a:t>
            </a:r>
            <a:r>
              <a:rPr lang="en-US" altLang="zh-CN" sz="1100" dirty="0" smtClean="0"/>
              <a:t>select</a:t>
            </a:r>
            <a:r>
              <a:rPr lang="zh-CN" altLang="en-US" sz="1100" dirty="0" smtClean="0"/>
              <a:t>方法会直接返回，即使没有超时并且也没有</a:t>
            </a:r>
            <a:r>
              <a:rPr lang="en-US" altLang="zh-CN" sz="1100" dirty="0" smtClean="0"/>
              <a:t>IO</a:t>
            </a:r>
            <a:r>
              <a:rPr lang="zh-CN" altLang="en-US" sz="1100" dirty="0" smtClean="0"/>
              <a:t>事件到达，这就是著名的</a:t>
            </a:r>
            <a:r>
              <a:rPr lang="en-US" altLang="zh-CN" sz="1100" dirty="0" err="1" smtClean="0"/>
              <a:t>epoll</a:t>
            </a:r>
            <a:r>
              <a:rPr lang="en-US" altLang="zh-CN" sz="1100" dirty="0" smtClean="0"/>
              <a:t> bug</a:t>
            </a:r>
            <a:r>
              <a:rPr lang="zh-CN" altLang="en-US" sz="1100" dirty="0" smtClean="0"/>
              <a:t>，这是一个比较严重的</a:t>
            </a:r>
            <a:r>
              <a:rPr lang="en-US" altLang="zh-CN" sz="1100" dirty="0" smtClean="0"/>
              <a:t>bug</a:t>
            </a:r>
            <a:r>
              <a:rPr lang="zh-CN" altLang="en-US" sz="1100" dirty="0" smtClean="0"/>
              <a:t>，它会导致线程陷入死循环，会让</a:t>
            </a:r>
            <a:r>
              <a:rPr lang="en-US" altLang="zh-CN" sz="1100" dirty="0" smtClean="0"/>
              <a:t>CPU</a:t>
            </a:r>
            <a:r>
              <a:rPr lang="zh-CN" altLang="en-US" sz="1100" dirty="0" smtClean="0"/>
              <a:t>飙到</a:t>
            </a:r>
            <a:r>
              <a:rPr lang="en-US" altLang="zh-CN" sz="1100" dirty="0" smtClean="0"/>
              <a:t>100%</a:t>
            </a:r>
            <a:r>
              <a:rPr lang="zh-CN" altLang="en-US" sz="1100" dirty="0" smtClean="0"/>
              <a:t>，极大地影响系统的可靠性，到目前为止，</a:t>
            </a:r>
            <a:r>
              <a:rPr lang="en-US" altLang="zh-CN" sz="1100" dirty="0" smtClean="0"/>
              <a:t>JDK</a:t>
            </a:r>
            <a:r>
              <a:rPr lang="zh-CN" altLang="en-US" sz="1100" dirty="0" smtClean="0"/>
              <a:t>都没有完全解决这个问题。</a:t>
            </a:r>
            <a:endParaRPr lang="en-US" altLang="zh-CN" sz="1100" dirty="0" smtClean="0"/>
          </a:p>
          <a:p>
            <a:r>
              <a:rPr lang="zh-CN" altLang="en-US" sz="1100" dirty="0" smtClean="0"/>
              <a:t>记录</a:t>
            </a:r>
            <a:r>
              <a:rPr lang="en-US" altLang="zh-CN" sz="1100" dirty="0" smtClean="0"/>
              <a:t>select</a:t>
            </a:r>
            <a:r>
              <a:rPr lang="zh-CN" altLang="en-US" sz="1100" dirty="0" smtClean="0"/>
              <a:t>空转的次数，定义一个阀值，这个阀值默认是</a:t>
            </a:r>
            <a:r>
              <a:rPr lang="en-US" altLang="zh-CN" sz="1100" dirty="0" smtClean="0"/>
              <a:t>512</a:t>
            </a:r>
            <a:r>
              <a:rPr lang="zh-CN" altLang="en-US" sz="1100" dirty="0" smtClean="0"/>
              <a:t>，可以在应用层通过设置系统属性</a:t>
            </a:r>
            <a:r>
              <a:rPr lang="en-US" altLang="zh-CN" sz="1100" dirty="0" err="1" smtClean="0"/>
              <a:t>io.netty.selectorAutoRebuildThreshold</a:t>
            </a:r>
            <a:r>
              <a:rPr lang="zh-CN" altLang="en-US" sz="1100" dirty="0" smtClean="0"/>
              <a:t>传入，当空转的次数超过了这个阀值，重新构建新</a:t>
            </a:r>
            <a:r>
              <a:rPr lang="en-US" altLang="zh-CN" sz="1100" dirty="0" smtClean="0"/>
              <a:t>Selector</a:t>
            </a:r>
            <a:r>
              <a:rPr lang="zh-CN" altLang="en-US" sz="1100" dirty="0" smtClean="0"/>
              <a:t>，将老</a:t>
            </a:r>
            <a:r>
              <a:rPr lang="en-US" altLang="zh-CN" sz="1100" dirty="0" smtClean="0"/>
              <a:t>Selector</a:t>
            </a:r>
            <a:r>
              <a:rPr lang="zh-CN" altLang="en-US" sz="1100" dirty="0" smtClean="0"/>
              <a:t>上注册的</a:t>
            </a:r>
            <a:r>
              <a:rPr lang="en-US" altLang="zh-CN" sz="1100" dirty="0" smtClean="0"/>
              <a:t>Channel</a:t>
            </a:r>
            <a:r>
              <a:rPr lang="zh-CN" altLang="en-US" sz="1100" dirty="0" smtClean="0"/>
              <a:t>转移到新建的</a:t>
            </a:r>
            <a:r>
              <a:rPr lang="en-US" altLang="zh-CN" sz="1100" dirty="0" smtClean="0"/>
              <a:t>Selector</a:t>
            </a:r>
            <a:r>
              <a:rPr lang="zh-CN" altLang="en-US" sz="1100" dirty="0" smtClean="0"/>
              <a:t>上，关闭老</a:t>
            </a:r>
            <a:r>
              <a:rPr lang="en-US" altLang="zh-CN" sz="1100" dirty="0" smtClean="0"/>
              <a:t>Selector</a:t>
            </a:r>
            <a:r>
              <a:rPr lang="zh-CN" altLang="en-US" sz="1100" dirty="0" smtClean="0"/>
              <a:t>，用新的</a:t>
            </a:r>
            <a:r>
              <a:rPr lang="en-US" altLang="zh-CN" sz="1100" dirty="0" smtClean="0"/>
              <a:t>Selector</a:t>
            </a:r>
            <a:r>
              <a:rPr lang="zh-CN" altLang="en-US" sz="1100" dirty="0" smtClean="0"/>
              <a:t>代替老</a:t>
            </a:r>
            <a:r>
              <a:rPr lang="en-US" altLang="zh-CN" sz="1100" dirty="0" smtClean="0"/>
              <a:t>Selector</a:t>
            </a:r>
            <a:r>
              <a:rPr lang="zh-CN" altLang="en-US" sz="1100" dirty="0" smtClean="0"/>
              <a:t>，详细实现可以查看</a:t>
            </a:r>
            <a:r>
              <a:rPr lang="en-US" altLang="zh-CN" sz="1100" dirty="0" err="1" smtClean="0"/>
              <a:t>NioEventLoop</a:t>
            </a:r>
            <a:r>
              <a:rPr lang="zh-CN" altLang="en-US" sz="1100" dirty="0" smtClean="0"/>
              <a:t>中的</a:t>
            </a:r>
            <a:r>
              <a:rPr lang="en-US" altLang="zh-CN" sz="1100" dirty="0" smtClean="0"/>
              <a:t>selector</a:t>
            </a:r>
            <a:r>
              <a:rPr lang="zh-CN" altLang="en-US" sz="1100" dirty="0" smtClean="0"/>
              <a:t>和</a:t>
            </a:r>
            <a:r>
              <a:rPr lang="en-US" altLang="zh-CN" sz="1100" dirty="0" err="1" smtClean="0"/>
              <a:t>rebuildSelector</a:t>
            </a:r>
            <a:r>
              <a:rPr lang="zh-CN" altLang="en-US" sz="1100" dirty="0" smtClean="0"/>
              <a:t>方法。</a:t>
            </a:r>
            <a:endParaRPr lang="zh-CN" altLang="en-US" sz="1100" dirty="0"/>
          </a:p>
        </p:txBody>
      </p:sp>
      <p:sp>
        <p:nvSpPr>
          <p:cNvPr id="8" name="矩形 7"/>
          <p:cNvSpPr/>
          <p:nvPr/>
        </p:nvSpPr>
        <p:spPr>
          <a:xfrm>
            <a:off x="629234" y="2213992"/>
            <a:ext cx="1928733" cy="369332"/>
          </a:xfrm>
          <a:prstGeom prst="rect">
            <a:avLst/>
          </a:prstGeom>
        </p:spPr>
        <p:txBody>
          <a:bodyPr wrap="none">
            <a:spAutoFit/>
          </a:bodyPr>
          <a:lstStyle/>
          <a:p>
            <a:r>
              <a:rPr lang="en-US" altLang="zh-CN" dirty="0" smtClean="0"/>
              <a:t>2</a:t>
            </a:r>
            <a:r>
              <a:rPr lang="zh-CN" altLang="en-US" dirty="0" smtClean="0"/>
              <a:t>、防止</a:t>
            </a:r>
            <a:r>
              <a:rPr lang="zh-CN" altLang="en-US" dirty="0"/>
              <a:t>线程跑飞</a:t>
            </a:r>
          </a:p>
        </p:txBody>
      </p:sp>
      <p:sp>
        <p:nvSpPr>
          <p:cNvPr id="9" name="矩形 8"/>
          <p:cNvSpPr/>
          <p:nvPr/>
        </p:nvSpPr>
        <p:spPr>
          <a:xfrm>
            <a:off x="1024718" y="2582596"/>
            <a:ext cx="10547684" cy="938719"/>
          </a:xfrm>
          <a:prstGeom prst="rect">
            <a:avLst/>
          </a:prstGeom>
        </p:spPr>
        <p:txBody>
          <a:bodyPr wrap="square">
            <a:spAutoFit/>
          </a:bodyPr>
          <a:lstStyle/>
          <a:p>
            <a:r>
              <a:rPr lang="zh-CN" altLang="en-US" sz="1100" dirty="0"/>
              <a:t>线程是多路复用器的核心，所有</a:t>
            </a:r>
            <a:r>
              <a:rPr lang="en-US" altLang="zh-CN" sz="1100" dirty="0"/>
              <a:t>IO</a:t>
            </a:r>
            <a:r>
              <a:rPr lang="zh-CN" altLang="en-US" sz="1100" dirty="0"/>
              <a:t>事件执行的载体，一旦线程出现异常线程跑飞（</a:t>
            </a:r>
            <a:r>
              <a:rPr lang="en-US" altLang="zh-CN" sz="1100" dirty="0"/>
              <a:t>run</a:t>
            </a:r>
            <a:r>
              <a:rPr lang="zh-CN" altLang="en-US" sz="1100" dirty="0"/>
              <a:t>方法执行结束），那么可能会导致整个多路复用器不可用，导致挂载在多路复用器上的连接不可用，进而大量的业务请求失败</a:t>
            </a:r>
            <a:r>
              <a:rPr lang="zh-CN" altLang="en-US" sz="1100" dirty="0" smtClean="0"/>
              <a:t>。</a:t>
            </a:r>
            <a:endParaRPr lang="en-US" altLang="zh-CN" sz="1100" dirty="0" smtClean="0"/>
          </a:p>
          <a:p>
            <a:r>
              <a:rPr lang="zh-CN" altLang="en-US" sz="1100" dirty="0"/>
              <a:t>由于</a:t>
            </a:r>
            <a:r>
              <a:rPr lang="en-US" altLang="zh-CN" sz="1100" dirty="0" err="1"/>
              <a:t>Netty</a:t>
            </a:r>
            <a:r>
              <a:rPr lang="zh-CN" altLang="en-US" sz="1100" dirty="0"/>
              <a:t>中的同时处理</a:t>
            </a:r>
            <a:r>
              <a:rPr lang="en-US" altLang="zh-CN" sz="1100" dirty="0"/>
              <a:t>IO</a:t>
            </a:r>
            <a:r>
              <a:rPr lang="zh-CN" altLang="en-US" sz="1100" dirty="0"/>
              <a:t>事件和非</a:t>
            </a:r>
            <a:r>
              <a:rPr lang="en-US" altLang="zh-CN" sz="1100" dirty="0"/>
              <a:t>IO</a:t>
            </a:r>
            <a:r>
              <a:rPr lang="zh-CN" altLang="en-US" sz="1100" dirty="0"/>
              <a:t>事件逻辑，所以线程不仅仅要处理</a:t>
            </a:r>
            <a:r>
              <a:rPr lang="en-US" altLang="zh-CN" sz="1100" dirty="0"/>
              <a:t>IO</a:t>
            </a:r>
            <a:r>
              <a:rPr lang="zh-CN" altLang="en-US" sz="1100" dirty="0"/>
              <a:t>异常，业务测触发的异常也需要被正确的处理，一旦处理不当，会导致线程跑飞。</a:t>
            </a:r>
            <a:r>
              <a:rPr lang="en-US" altLang="zh-CN" sz="1100" dirty="0" err="1"/>
              <a:t>Netty</a:t>
            </a:r>
            <a:r>
              <a:rPr lang="zh-CN" altLang="en-US" sz="1100" dirty="0"/>
              <a:t>的处理是在</a:t>
            </a:r>
            <a:r>
              <a:rPr lang="en-US" altLang="zh-CN" sz="1100" dirty="0"/>
              <a:t>run</a:t>
            </a:r>
            <a:r>
              <a:rPr lang="zh-CN" altLang="en-US" sz="1100" dirty="0"/>
              <a:t>方法中</a:t>
            </a:r>
            <a:r>
              <a:rPr lang="en-US" altLang="zh-CN" sz="1100" dirty="0"/>
              <a:t>catch</a:t>
            </a:r>
            <a:r>
              <a:rPr lang="zh-CN" altLang="en-US" sz="1100" dirty="0"/>
              <a:t>所有的</a:t>
            </a:r>
            <a:r>
              <a:rPr lang="en-US" altLang="zh-CN" sz="1100" dirty="0" err="1"/>
              <a:t>Throwable</a:t>
            </a:r>
            <a:r>
              <a:rPr lang="zh-CN" altLang="en-US" sz="1100" dirty="0"/>
              <a:t>即所有的</a:t>
            </a:r>
            <a:r>
              <a:rPr lang="en-US" altLang="zh-CN" sz="1100" dirty="0"/>
              <a:t>Exception</a:t>
            </a:r>
            <a:r>
              <a:rPr lang="zh-CN" altLang="en-US" sz="1100" dirty="0"/>
              <a:t>和</a:t>
            </a:r>
            <a:r>
              <a:rPr lang="en-US" altLang="zh-CN" sz="1100" dirty="0"/>
              <a:t>Error</a:t>
            </a:r>
            <a:r>
              <a:rPr lang="zh-CN" altLang="en-US" sz="1100" dirty="0"/>
              <a:t>，不做任何处理，休眠</a:t>
            </a:r>
            <a:r>
              <a:rPr lang="en-US" altLang="zh-CN" sz="1100" dirty="0"/>
              <a:t>1s</a:t>
            </a:r>
            <a:r>
              <a:rPr lang="zh-CN" altLang="en-US" sz="1100" dirty="0"/>
              <a:t>继续执行循环，休眠</a:t>
            </a:r>
            <a:r>
              <a:rPr lang="en-US" altLang="zh-CN" sz="1100" dirty="0"/>
              <a:t>1s</a:t>
            </a:r>
            <a:r>
              <a:rPr lang="zh-CN" altLang="en-US" sz="1100" dirty="0"/>
              <a:t>的目的是为了防止捕获异常之后继续执行再次进入该异常形成死循环。</a:t>
            </a:r>
          </a:p>
        </p:txBody>
      </p:sp>
      <p:sp>
        <p:nvSpPr>
          <p:cNvPr id="10" name="矩形 9"/>
          <p:cNvSpPr/>
          <p:nvPr/>
        </p:nvSpPr>
        <p:spPr>
          <a:xfrm>
            <a:off x="687823" y="3508629"/>
            <a:ext cx="1928733" cy="369332"/>
          </a:xfrm>
          <a:prstGeom prst="rect">
            <a:avLst/>
          </a:prstGeom>
        </p:spPr>
        <p:txBody>
          <a:bodyPr wrap="none">
            <a:spAutoFit/>
          </a:bodyPr>
          <a:lstStyle/>
          <a:p>
            <a:r>
              <a:rPr lang="en-US" altLang="zh-CN" dirty="0" smtClean="0"/>
              <a:t>3</a:t>
            </a:r>
            <a:r>
              <a:rPr lang="zh-CN" altLang="en-US" dirty="0" smtClean="0"/>
              <a:t>、连接</a:t>
            </a:r>
            <a:r>
              <a:rPr lang="zh-CN" altLang="en-US" dirty="0"/>
              <a:t>中断处理</a:t>
            </a:r>
          </a:p>
        </p:txBody>
      </p:sp>
      <p:sp>
        <p:nvSpPr>
          <p:cNvPr id="11" name="矩形 10"/>
          <p:cNvSpPr/>
          <p:nvPr/>
        </p:nvSpPr>
        <p:spPr>
          <a:xfrm>
            <a:off x="1147010" y="3889702"/>
            <a:ext cx="10162674" cy="769441"/>
          </a:xfrm>
          <a:prstGeom prst="rect">
            <a:avLst/>
          </a:prstGeom>
        </p:spPr>
        <p:txBody>
          <a:bodyPr wrap="square">
            <a:spAutoFit/>
          </a:bodyPr>
          <a:lstStyle/>
          <a:p>
            <a:r>
              <a:rPr lang="en-US" altLang="zh-CN" sz="1100" dirty="0"/>
              <a:t>TCP</a:t>
            </a:r>
            <a:r>
              <a:rPr lang="zh-CN" altLang="en-US" sz="1100" dirty="0"/>
              <a:t>是全双工协议，通信双方都需要关闭和释放</a:t>
            </a:r>
            <a:r>
              <a:rPr lang="en-US" altLang="zh-CN" sz="1100" dirty="0"/>
              <a:t>Socket</a:t>
            </a:r>
            <a:r>
              <a:rPr lang="zh-CN" altLang="en-US" sz="1100" dirty="0"/>
              <a:t>句柄才不会发生句柄的泄漏，如不经过特殊处理是会发生句柄泄露</a:t>
            </a:r>
            <a:r>
              <a:rPr lang="zh-CN" altLang="en-US" sz="1100" dirty="0" smtClean="0"/>
              <a:t>的。</a:t>
            </a:r>
            <a:endParaRPr lang="en-US" altLang="zh-CN" sz="1100" dirty="0" smtClean="0"/>
          </a:p>
          <a:p>
            <a:r>
              <a:rPr lang="zh-CN" altLang="en-US" sz="1100" dirty="0"/>
              <a:t>如果连接发生了意外中断，</a:t>
            </a:r>
            <a:r>
              <a:rPr lang="en-US" altLang="zh-CN" sz="1100" dirty="0" err="1"/>
              <a:t>Netty</a:t>
            </a:r>
            <a:r>
              <a:rPr lang="zh-CN" altLang="en-US" sz="1100" dirty="0"/>
              <a:t>也会及时释放连接句柄</a:t>
            </a:r>
            <a:r>
              <a:rPr lang="zh-CN" altLang="en-US" sz="1100" dirty="0" smtClean="0"/>
              <a:t>资源：</a:t>
            </a:r>
            <a:r>
              <a:rPr lang="zh-CN" altLang="en-US" sz="1100" dirty="0"/>
              <a:t>在读取数据时会调用</a:t>
            </a:r>
            <a:r>
              <a:rPr lang="en-US" altLang="zh-CN" sz="1100" dirty="0" err="1"/>
              <a:t>io.netty.buffer.AbstractByteBuf.writeBytes</a:t>
            </a:r>
            <a:r>
              <a:rPr lang="en-US" altLang="zh-CN" sz="1100" dirty="0"/>
              <a:t>(</a:t>
            </a:r>
            <a:r>
              <a:rPr lang="en-US" altLang="zh-CN" sz="1100" dirty="0" err="1"/>
              <a:t>ScatteringByteChannel</a:t>
            </a:r>
            <a:r>
              <a:rPr lang="en-US" altLang="zh-CN" sz="1100" dirty="0"/>
              <a:t>, </a:t>
            </a:r>
            <a:r>
              <a:rPr lang="en-US" altLang="zh-CN" sz="1100" dirty="0" err="1"/>
              <a:t>int</a:t>
            </a:r>
            <a:r>
              <a:rPr lang="en-US" altLang="zh-CN" sz="1100" dirty="0"/>
              <a:t>)</a:t>
            </a:r>
            <a:r>
              <a:rPr lang="zh-CN" altLang="en-US" sz="1100" dirty="0"/>
              <a:t>，然后调用</a:t>
            </a:r>
            <a:r>
              <a:rPr lang="en-US" altLang="zh-CN" sz="1100" dirty="0" err="1"/>
              <a:t>io.netty.buffer.ByteBuf.setBytes</a:t>
            </a:r>
            <a:r>
              <a:rPr lang="en-US" altLang="zh-CN" sz="1100" dirty="0"/>
              <a:t>(</a:t>
            </a:r>
            <a:r>
              <a:rPr lang="en-US" altLang="zh-CN" sz="1100" dirty="0" err="1"/>
              <a:t>int</a:t>
            </a:r>
            <a:r>
              <a:rPr lang="en-US" altLang="zh-CN" sz="1100" dirty="0"/>
              <a:t>, </a:t>
            </a:r>
            <a:r>
              <a:rPr lang="en-US" altLang="zh-CN" sz="1100" dirty="0" err="1"/>
              <a:t>ScatteringByteChannel</a:t>
            </a:r>
            <a:r>
              <a:rPr lang="en-US" altLang="zh-CN" sz="1100" dirty="0"/>
              <a:t>, </a:t>
            </a:r>
            <a:r>
              <a:rPr lang="en-US" altLang="zh-CN" sz="1100" dirty="0" err="1"/>
              <a:t>int</a:t>
            </a:r>
            <a:r>
              <a:rPr lang="en-US" altLang="zh-CN" sz="1100" dirty="0"/>
              <a:t>)</a:t>
            </a:r>
            <a:r>
              <a:rPr lang="zh-CN" altLang="en-US" sz="1100" dirty="0"/>
              <a:t>，</a:t>
            </a:r>
            <a:r>
              <a:rPr lang="en-US" altLang="zh-CN" sz="1100" dirty="0" err="1"/>
              <a:t>setBytes</a:t>
            </a:r>
            <a:r>
              <a:rPr lang="zh-CN" altLang="en-US" sz="1100" dirty="0"/>
              <a:t>方法调用</a:t>
            </a:r>
            <a:r>
              <a:rPr lang="en-US" altLang="zh-CN" sz="1100" dirty="0" err="1"/>
              <a:t>nio.channel.read</a:t>
            </a:r>
            <a:r>
              <a:rPr lang="zh-CN" altLang="en-US" sz="1100" dirty="0"/>
              <a:t>，如果当前连接已经意外中断，会收到</a:t>
            </a:r>
            <a:r>
              <a:rPr lang="en-US" altLang="zh-CN" sz="1100" dirty="0"/>
              <a:t>JDK NIO</a:t>
            </a:r>
            <a:r>
              <a:rPr lang="zh-CN" altLang="en-US" sz="1100" dirty="0"/>
              <a:t>层抛出的</a:t>
            </a:r>
            <a:r>
              <a:rPr lang="en-US" altLang="zh-CN" sz="1100" dirty="0" err="1"/>
              <a:t>ClosedChannelException</a:t>
            </a:r>
            <a:r>
              <a:rPr lang="zh-CN" altLang="en-US" sz="1100" dirty="0"/>
              <a:t>异常，</a:t>
            </a:r>
            <a:r>
              <a:rPr lang="en-US" altLang="zh-CN" sz="1100" dirty="0" err="1"/>
              <a:t>setBytes</a:t>
            </a:r>
            <a:r>
              <a:rPr lang="zh-CN" altLang="en-US" sz="1100" dirty="0"/>
              <a:t>方法捕获该异常之后直接返回</a:t>
            </a:r>
            <a:r>
              <a:rPr lang="en-US" altLang="zh-CN" sz="1100" dirty="0"/>
              <a:t>-</a:t>
            </a:r>
            <a:r>
              <a:rPr lang="en-US" altLang="zh-CN" sz="1100" dirty="0" smtClean="0"/>
              <a:t>1</a:t>
            </a:r>
            <a:r>
              <a:rPr lang="zh-CN" altLang="en-US" sz="1100" dirty="0" smtClean="0"/>
              <a:t>。</a:t>
            </a:r>
            <a:endParaRPr lang="zh-CN" altLang="en-US" sz="1100" dirty="0"/>
          </a:p>
        </p:txBody>
      </p:sp>
      <p:sp>
        <p:nvSpPr>
          <p:cNvPr id="12" name="矩形 11"/>
          <p:cNvSpPr/>
          <p:nvPr/>
        </p:nvSpPr>
        <p:spPr>
          <a:xfrm>
            <a:off x="687823" y="4684908"/>
            <a:ext cx="1463862" cy="369332"/>
          </a:xfrm>
          <a:prstGeom prst="rect">
            <a:avLst/>
          </a:prstGeom>
        </p:spPr>
        <p:txBody>
          <a:bodyPr wrap="none">
            <a:spAutoFit/>
          </a:bodyPr>
          <a:lstStyle/>
          <a:p>
            <a:r>
              <a:rPr lang="en-US" altLang="zh-CN" dirty="0" smtClean="0"/>
              <a:t>4</a:t>
            </a:r>
            <a:r>
              <a:rPr lang="zh-CN" altLang="en-US" dirty="0" smtClean="0"/>
              <a:t>、流量</a:t>
            </a:r>
            <a:r>
              <a:rPr lang="zh-CN" altLang="en-US" dirty="0"/>
              <a:t>整形</a:t>
            </a:r>
          </a:p>
        </p:txBody>
      </p:sp>
      <p:sp>
        <p:nvSpPr>
          <p:cNvPr id="13" name="矩形 12"/>
          <p:cNvSpPr/>
          <p:nvPr/>
        </p:nvSpPr>
        <p:spPr>
          <a:xfrm>
            <a:off x="1066382" y="5054240"/>
            <a:ext cx="10243302" cy="769441"/>
          </a:xfrm>
          <a:prstGeom prst="rect">
            <a:avLst/>
          </a:prstGeom>
        </p:spPr>
        <p:txBody>
          <a:bodyPr wrap="square">
            <a:spAutoFit/>
          </a:bodyPr>
          <a:lstStyle/>
          <a:p>
            <a:r>
              <a:rPr lang="zh-CN" altLang="en-US" sz="1100" dirty="0"/>
              <a:t>一般大型的系统都包含多个模块，在部署时不同的模块可能部署在不同的机器</a:t>
            </a:r>
            <a:r>
              <a:rPr lang="zh-CN" altLang="en-US" sz="1100" dirty="0" smtClean="0"/>
              <a:t>上，</a:t>
            </a:r>
            <a:r>
              <a:rPr lang="zh-CN" altLang="en-US" sz="1100" dirty="0"/>
              <a:t>系统运行时会涉及到大量的上下游部件的</a:t>
            </a:r>
            <a:r>
              <a:rPr lang="zh-CN" altLang="en-US" sz="1100" dirty="0" smtClean="0"/>
              <a:t>通信：</a:t>
            </a:r>
            <a:r>
              <a:rPr lang="zh-CN" altLang="en-US" sz="1100" dirty="0"/>
              <a:t>上下游消息的传递速度和下游部件的消息处理速度失去平衡，下游部件接收到的消息量远远超过了它的处理能力，导致大量的业务无法被及时的处理，甚至可能导致下游服务器被压垮</a:t>
            </a:r>
            <a:r>
              <a:rPr lang="zh-CN" altLang="en-US" sz="1100" dirty="0" smtClean="0"/>
              <a:t>。</a:t>
            </a:r>
            <a:endParaRPr lang="en-US" altLang="zh-CN" sz="1100" dirty="0" smtClean="0"/>
          </a:p>
          <a:p>
            <a:r>
              <a:rPr lang="zh-CN" altLang="en-US" sz="1100" dirty="0"/>
              <a:t>在</a:t>
            </a:r>
            <a:r>
              <a:rPr lang="en-US" altLang="zh-CN" sz="1100" dirty="0" err="1"/>
              <a:t>Netty</a:t>
            </a:r>
            <a:r>
              <a:rPr lang="zh-CN" altLang="en-US" sz="1100" dirty="0"/>
              <a:t>框架中提供了流量整形处理机制来应付这种场景，通过控制服务器单位时间内发送</a:t>
            </a:r>
            <a:r>
              <a:rPr lang="en-US" altLang="zh-CN" sz="1100" dirty="0"/>
              <a:t>/</a:t>
            </a:r>
            <a:r>
              <a:rPr lang="zh-CN" altLang="en-US" sz="1100" dirty="0"/>
              <a:t>接收消息的字节数来使上下游服务器处理相对平衡的状态。</a:t>
            </a:r>
            <a:r>
              <a:rPr lang="en-US" altLang="zh-CN" sz="1100" dirty="0" err="1"/>
              <a:t>Netty</a:t>
            </a:r>
            <a:r>
              <a:rPr lang="zh-CN" altLang="en-US" sz="1100" dirty="0"/>
              <a:t>中的流量整形包含了两种：一种是针对单个连接的流量整形，另一种是针对全局即所有连接的流量整形。</a:t>
            </a:r>
          </a:p>
        </p:txBody>
      </p:sp>
      <p:sp>
        <p:nvSpPr>
          <p:cNvPr id="14" name="矩形 13"/>
          <p:cNvSpPr/>
          <p:nvPr/>
        </p:nvSpPr>
        <p:spPr>
          <a:xfrm>
            <a:off x="687823" y="5843552"/>
            <a:ext cx="1928733" cy="338554"/>
          </a:xfrm>
          <a:prstGeom prst="rect">
            <a:avLst/>
          </a:prstGeom>
        </p:spPr>
        <p:txBody>
          <a:bodyPr wrap="none">
            <a:spAutoFit/>
          </a:bodyPr>
          <a:lstStyle/>
          <a:p>
            <a:r>
              <a:rPr lang="en-US" altLang="zh-CN" sz="1600" dirty="0" smtClean="0"/>
              <a:t>5</a:t>
            </a:r>
            <a:r>
              <a:rPr lang="zh-CN" altLang="en-US" sz="1600" dirty="0" smtClean="0"/>
              <a:t>、</a:t>
            </a:r>
            <a:r>
              <a:rPr lang="en-US" altLang="zh-CN" sz="1600" dirty="0" smtClean="0"/>
              <a:t>Netty4</a:t>
            </a:r>
            <a:r>
              <a:rPr lang="zh-CN" altLang="en-US" sz="1600" dirty="0"/>
              <a:t>的内存池</a:t>
            </a:r>
          </a:p>
        </p:txBody>
      </p:sp>
      <p:sp>
        <p:nvSpPr>
          <p:cNvPr id="15" name="矩形 14"/>
          <p:cNvSpPr/>
          <p:nvPr/>
        </p:nvSpPr>
        <p:spPr>
          <a:xfrm>
            <a:off x="1066382" y="6209998"/>
            <a:ext cx="9312860" cy="261610"/>
          </a:xfrm>
          <a:prstGeom prst="rect">
            <a:avLst/>
          </a:prstGeom>
        </p:spPr>
        <p:txBody>
          <a:bodyPr wrap="square">
            <a:spAutoFit/>
          </a:bodyPr>
          <a:lstStyle/>
          <a:p>
            <a:r>
              <a:rPr lang="zh-CN" altLang="en-US" sz="1100" dirty="0"/>
              <a:t>参考了</a:t>
            </a:r>
            <a:r>
              <a:rPr lang="en-US" altLang="zh-CN" sz="1100" dirty="0"/>
              <a:t>slab</a:t>
            </a:r>
            <a:r>
              <a:rPr lang="zh-CN" altLang="en-US" sz="1100" dirty="0"/>
              <a:t>分配，</a:t>
            </a:r>
            <a:r>
              <a:rPr lang="en-US" altLang="zh-CN" sz="1100" dirty="0"/>
              <a:t>Buddy</a:t>
            </a:r>
            <a:r>
              <a:rPr lang="zh-CN" altLang="en-US" sz="1100" dirty="0"/>
              <a:t>（伙伴）分配。线程私有分配，全局分配，内存释放</a:t>
            </a:r>
          </a:p>
        </p:txBody>
      </p:sp>
    </p:spTree>
    <p:extLst>
      <p:ext uri="{BB962C8B-B14F-4D97-AF65-F5344CB8AC3E}">
        <p14:creationId xmlns:p14="http://schemas.microsoft.com/office/powerpoint/2010/main" val="13388243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5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9" grpId="0"/>
      <p:bldP spid="4" grpId="0"/>
      <p:bldP spid="5" grpId="0"/>
      <p:bldP spid="8" grpId="0"/>
      <p:bldP spid="9" grpId="0"/>
      <p:bldP spid="10" grpId="0"/>
      <p:bldP spid="11" grpId="0"/>
      <p:bldP spid="12" grpId="0"/>
      <p:bldP spid="13" grpId="0"/>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 name="椭圆 3"/>
          <p:cNvSpPr>
            <a:spLocks noChangeAspect="1"/>
          </p:cNvSpPr>
          <p:nvPr/>
        </p:nvSpPr>
        <p:spPr>
          <a:xfrm>
            <a:off x="7253260" y="1976577"/>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7393450" y="1950340"/>
            <a:ext cx="897399" cy="1708160"/>
          </a:xfrm>
          <a:prstGeom prst="rect">
            <a:avLst/>
          </a:prstGeom>
          <a:noFill/>
        </p:spPr>
        <p:txBody>
          <a:bodyPr wrap="square" rtlCol="0">
            <a:spAutoFit/>
          </a:bodyPr>
          <a:lstStyle/>
          <a:p>
            <a:r>
              <a:rPr lang="en-US" altLang="zh-CN"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3</a:t>
            </a:r>
            <a:endParaRPr lang="zh-CN" altLang="en-US"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269" y="2745545"/>
            <a:ext cx="13181642" cy="2520744"/>
          </a:xfrm>
          <a:prstGeom prst="rect">
            <a:avLst/>
          </a:prstGeom>
        </p:spPr>
      </p:pic>
      <p:sp>
        <p:nvSpPr>
          <p:cNvPr id="10" name="矩形 9"/>
          <p:cNvSpPr/>
          <p:nvPr/>
        </p:nvSpPr>
        <p:spPr>
          <a:xfrm>
            <a:off x="3078474" y="2221856"/>
            <a:ext cx="3143249" cy="769441"/>
          </a:xfrm>
          <a:prstGeom prst="rect">
            <a:avLst/>
          </a:prstGeom>
          <a:noFill/>
        </p:spPr>
        <p:txBody>
          <a:bodyPr vert="horz" wrap="square" rtlCol="0">
            <a:spAutoFit/>
          </a:bodyPr>
          <a:lstStyle/>
          <a:p>
            <a:pPr algn="ctr"/>
            <a:r>
              <a:rPr lang="zh-CN" altLang="en-US" sz="44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代码实现</a:t>
            </a:r>
            <a:endParaRPr lang="zh-CN" altLang="en-US" sz="4400" spc="3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15" name="矩形 14"/>
          <p:cNvSpPr/>
          <p:nvPr/>
        </p:nvSpPr>
        <p:spPr>
          <a:xfrm>
            <a:off x="3334795" y="3196835"/>
            <a:ext cx="3624865" cy="923330"/>
          </a:xfrm>
          <a:prstGeom prst="rect">
            <a:avLst/>
          </a:prstGeom>
          <a:solidFill>
            <a:schemeClr val="bg1">
              <a:alpha val="50000"/>
            </a:schemeClr>
          </a:solidFill>
        </p:spPr>
        <p:txBody>
          <a:bodyPr wrap="square">
            <a:spAutoFit/>
          </a:bodyPr>
          <a:lstStyle/>
          <a:p>
            <a:pPr>
              <a:lnSpc>
                <a:spcPct val="150000"/>
              </a:lnSpc>
            </a:pPr>
            <a:r>
              <a:rPr kumimoji="1" lang="en-US" altLang="zh-CN"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3-1 </a:t>
            </a:r>
            <a:r>
              <a:rPr kumimoji="1" lang="zh-CN" altLang="en-US"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定制</a:t>
            </a:r>
            <a:r>
              <a:rPr kumimoji="1" lang="en-US" altLang="zh-CN" dirty="0" err="1"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ChannelHander</a:t>
            </a:r>
            <a:r>
              <a:rPr lang="zh-CN" altLang="en-US"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     </a:t>
            </a:r>
            <a:endParaRPr lang="en-US" altLang="zh-CN"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3-2 </a:t>
            </a:r>
            <a:r>
              <a:rPr lang="zh-CN" altLang="en-US"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启动</a:t>
            </a:r>
            <a:endParaRPr lang="en-US" altLang="zh-CN"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54726399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par>
                                <p:cTn id="8" presetID="37" presetClass="entr" presetSubtype="0" fill="hold" grpId="0" nodeType="withEffect">
                                  <p:stCondLst>
                                    <p:cond delay="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900" decel="100000" fill="hold"/>
                                        <p:tgtEl>
                                          <p:spTgt spid="4"/>
                                        </p:tgtEl>
                                        <p:attrNameLst>
                                          <p:attrName>ppt_y</p:attrName>
                                        </p:attrNameLst>
                                      </p:cBhvr>
                                      <p:tavLst>
                                        <p:tav tm="0">
                                          <p:val>
                                            <p:strVal val="#ppt_y+1"/>
                                          </p:val>
                                        </p:tav>
                                        <p:tav tm="100000">
                                          <p:val>
                                            <p:strVal val="#ppt_y-.03"/>
                                          </p:val>
                                        </p:tav>
                                      </p:tavLst>
                                    </p:anim>
                                    <p:anim calcmode="lin" valueType="num">
                                      <p:cBhvr>
                                        <p:cTn id="13"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4" presetID="37" presetClass="entr" presetSubtype="0" fill="hold" grpId="0" nodeType="withEffect">
                                  <p:stCondLst>
                                    <p:cond delay="1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900" decel="100000" fill="hold"/>
                                        <p:tgtEl>
                                          <p:spTgt spid="5"/>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20" fill="hold">
                            <p:stCondLst>
                              <p:cond delay="1250"/>
                            </p:stCondLst>
                            <p:childTnLst>
                              <p:par>
                                <p:cTn id="21" presetID="53" presetClass="entr" presetSubtype="16" fill="hold" grpId="0" nodeType="afterEffect">
                                  <p:stCondLst>
                                    <p:cond delay="0"/>
                                  </p:stCondLst>
                                  <p:iterate type="lt">
                                    <p:tmPct val="10000"/>
                                  </p:iterate>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par>
                          <p:cTn id="26" fill="hold">
                            <p:stCondLst>
                              <p:cond delay="1900"/>
                            </p:stCondLst>
                            <p:childTnLst>
                              <p:par>
                                <p:cTn id="27" presetID="22" presetClass="entr" presetSubtype="8"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3"/>
          <p:cNvSpPr/>
          <p:nvPr/>
        </p:nvSpPr>
        <p:spPr>
          <a:xfrm>
            <a:off x="8819207" y="4619524"/>
            <a:ext cx="2037846" cy="861774"/>
          </a:xfrm>
          <a:prstGeom prst="rect">
            <a:avLst/>
          </a:prstGeom>
        </p:spPr>
        <p:txBody>
          <a:bodyPr wrap="square">
            <a:spAutoFit/>
          </a:bodyPr>
          <a:lstStyle/>
          <a:p>
            <a:pPr>
              <a:defRPr/>
            </a:pPr>
            <a:r>
              <a:rPr lang="en-US" altLang="zh-CN" sz="10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Lorem ipsum dolor sit amet, consectetuer adipiscing elit, sed diam nonummy nibh euismod tincidunt ut laoreet dolore magna aliquam erat volutpat.</a:t>
            </a:r>
            <a:endParaRPr lang="en-US" sz="10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8" name="文本框 27"/>
          <p:cNvSpPr txBox="1"/>
          <p:nvPr/>
        </p:nvSpPr>
        <p:spPr>
          <a:xfrm>
            <a:off x="8819207" y="4242709"/>
            <a:ext cx="1361113" cy="369332"/>
          </a:xfrm>
          <a:prstGeom prst="rect">
            <a:avLst/>
          </a:prstGeom>
          <a:noFill/>
        </p:spPr>
        <p:txBody>
          <a:bodyPr wrap="square" rtlCol="0">
            <a:spAutoFit/>
          </a:bodyPr>
          <a:lstStyle/>
          <a:p>
            <a:r>
              <a:rPr lang="en-US" altLang="zh-CN"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TITLE</a:t>
            </a:r>
            <a:r>
              <a:rPr lang="en-US" altLang="zh-CN" b="1" dirty="0">
                <a:solidFill>
                  <a:schemeClr val="bg1"/>
                </a:solidFill>
                <a:latin typeface="Arial" panose="020B0604020202020204" pitchFamily="34" charset="0"/>
                <a:ea typeface="微软雅黑" panose="020B0503020204020204" pitchFamily="34" charset="-122"/>
                <a:sym typeface="Arial" panose="020B0604020202020204" pitchFamily="34" charset="0"/>
              </a:rPr>
              <a:t> 03</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文本框 28"/>
          <p:cNvSpPr txBox="1"/>
          <p:nvPr/>
        </p:nvSpPr>
        <p:spPr>
          <a:xfrm>
            <a:off x="2208514" y="324061"/>
            <a:ext cx="2810347" cy="276999"/>
          </a:xfrm>
          <a:prstGeom prst="rect">
            <a:avLst/>
          </a:prstGeom>
          <a:noFill/>
        </p:spPr>
        <p:txBody>
          <a:bodyPr wrap="square" rtlCol="0">
            <a:spAutoFit/>
          </a:bodyPr>
          <a:lstStyle/>
          <a:p>
            <a:r>
              <a:rPr lang="en-US" altLang="zh-CN" sz="1200" dirty="0" err="1" smtClean="0"/>
              <a:t>HttpServerHandler</a:t>
            </a:r>
            <a:r>
              <a:rPr lang="en-US" altLang="zh-CN" sz="1200" dirty="0" smtClean="0"/>
              <a:t> </a:t>
            </a:r>
            <a:r>
              <a:rPr lang="zh-CN" altLang="en-US" sz="1200" dirty="0" smtClean="0"/>
              <a:t>基于</a:t>
            </a:r>
            <a:r>
              <a:rPr lang="en-US" altLang="zh-CN" sz="1200" dirty="0" smtClean="0"/>
              <a:t>Http</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9" name="文本框 18"/>
          <p:cNvSpPr txBox="1"/>
          <p:nvPr/>
        </p:nvSpPr>
        <p:spPr>
          <a:xfrm>
            <a:off x="397246" y="246333"/>
            <a:ext cx="1254944" cy="276999"/>
          </a:xfrm>
          <a:prstGeom prst="rect">
            <a:avLst/>
          </a:prstGeom>
          <a:noFill/>
        </p:spPr>
        <p:txBody>
          <a:bodyPr wrap="square" rtlCol="0">
            <a:spAutoFit/>
          </a:bodyPr>
          <a:lstStyle/>
          <a:p>
            <a:r>
              <a:rPr lang="en-US" altLang="zh-CN" sz="1200" spc="3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3-1</a:t>
            </a:r>
            <a:endPar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246" y="836130"/>
            <a:ext cx="5567279" cy="3219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9267" y="1860885"/>
            <a:ext cx="6024832" cy="4940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592406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123"/>
                                        </p:tgtEl>
                                        <p:attrNameLst>
                                          <p:attrName>style.visibility</p:attrName>
                                        </p:attrNameLst>
                                      </p:cBhvr>
                                      <p:to>
                                        <p:strVal val="visible"/>
                                      </p:to>
                                    </p:set>
                                    <p:animEffect transition="in" filter="fade">
                                      <p:cBhvr>
                                        <p:cTn id="19" dur="500"/>
                                        <p:tgtEl>
                                          <p:spTgt spid="5123"/>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124"/>
                                        </p:tgtEl>
                                        <p:attrNameLst>
                                          <p:attrName>style.visibility</p:attrName>
                                        </p:attrNameLst>
                                      </p:cBhvr>
                                      <p:to>
                                        <p:strVal val="visible"/>
                                      </p:to>
                                    </p:set>
                                    <p:anim calcmode="lin" valueType="num">
                                      <p:cBhvr additive="base">
                                        <p:cTn id="24" dur="500" fill="hold"/>
                                        <p:tgtEl>
                                          <p:spTgt spid="5124"/>
                                        </p:tgtEl>
                                        <p:attrNameLst>
                                          <p:attrName>ppt_x</p:attrName>
                                        </p:attrNameLst>
                                      </p:cBhvr>
                                      <p:tavLst>
                                        <p:tav tm="0">
                                          <p:val>
                                            <p:strVal val="#ppt_x"/>
                                          </p:val>
                                        </p:tav>
                                        <p:tav tm="100000">
                                          <p:val>
                                            <p:strVal val="#ppt_x"/>
                                          </p:val>
                                        </p:tav>
                                      </p:tavLst>
                                    </p:anim>
                                    <p:anim calcmode="lin" valueType="num">
                                      <p:cBhvr additive="base">
                                        <p:cTn id="25"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 name="矩形 3"/>
          <p:cNvSpPr/>
          <p:nvPr/>
        </p:nvSpPr>
        <p:spPr>
          <a:xfrm>
            <a:off x="1041720" y="3442522"/>
            <a:ext cx="6482027" cy="2031325"/>
          </a:xfrm>
          <a:prstGeom prst="rect">
            <a:avLst/>
          </a:prstGeom>
        </p:spPr>
        <p:txBody>
          <a:bodyPr wrap="square">
            <a:spAutoFit/>
          </a:bodyPr>
          <a:lstStyle/>
          <a:p>
            <a:pPr>
              <a:lnSpc>
                <a:spcPct val="150000"/>
              </a:lnSpc>
            </a:pPr>
            <a:r>
              <a:rPr lang="zh-CN" altLang="en-US" sz="1400" dirty="0" smtClean="0">
                <a:latin typeface="Arial" panose="020B0604020202020204" pitchFamily="34" charset="0"/>
                <a:ea typeface="微软雅黑" panose="020B0503020204020204" pitchFamily="34" charset="-122"/>
                <a:sym typeface="Arial" panose="020B0604020202020204" pitchFamily="34" charset="0"/>
              </a:rPr>
              <a:t>开发这么一个分布式</a:t>
            </a:r>
            <a:r>
              <a:rPr lang="en-US" altLang="zh-CN" sz="1400" dirty="0" smtClean="0">
                <a:latin typeface="Arial" panose="020B0604020202020204" pitchFamily="34" charset="0"/>
                <a:ea typeface="微软雅黑" panose="020B0503020204020204" pitchFamily="34" charset="-122"/>
                <a:sym typeface="Arial" panose="020B0604020202020204" pitchFamily="34" charset="0"/>
              </a:rPr>
              <a:t>Id</a:t>
            </a:r>
            <a:r>
              <a:rPr lang="zh-CN" altLang="en-US" sz="1400" dirty="0" smtClean="0">
                <a:latin typeface="Arial" panose="020B0604020202020204" pitchFamily="34" charset="0"/>
                <a:ea typeface="微软雅黑" panose="020B0503020204020204" pitchFamily="34" charset="-122"/>
                <a:sym typeface="Arial" panose="020B0604020202020204" pitchFamily="34" charset="0"/>
              </a:rPr>
              <a:t>生成服务，那需要注意些什么事项，或者需要哪些技术点？</a:t>
            </a:r>
            <a:endParaRPr lang="en-US" altLang="zh-CN" sz="1400" dirty="0" smtClean="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1400" dirty="0" smtClean="0">
                <a:latin typeface="Arial" panose="020B0604020202020204" pitchFamily="34" charset="0"/>
                <a:ea typeface="微软雅黑" panose="020B0503020204020204" pitchFamily="34" charset="-122"/>
                <a:sym typeface="Arial" panose="020B0604020202020204" pitchFamily="34" charset="0"/>
              </a:rPr>
              <a:t>数据传输：</a:t>
            </a:r>
            <a:r>
              <a:rPr lang="en-US" altLang="zh-CN" sz="1400" dirty="0" smtClean="0">
                <a:latin typeface="Arial" panose="020B0604020202020204" pitchFamily="34" charset="0"/>
                <a:ea typeface="微软雅黑" panose="020B0503020204020204" pitchFamily="34" charset="-122"/>
                <a:sym typeface="Arial" panose="020B0604020202020204" pitchFamily="34" charset="0"/>
              </a:rPr>
              <a:t>Http</a:t>
            </a:r>
            <a:r>
              <a:rPr lang="zh-CN" altLang="en-US" sz="1400" dirty="0" smtClean="0">
                <a:latin typeface="Arial" panose="020B0604020202020204" pitchFamily="34" charset="0"/>
                <a:ea typeface="微软雅黑" panose="020B0503020204020204" pitchFamily="34" charset="-122"/>
                <a:sym typeface="Arial" panose="020B0604020202020204" pitchFamily="34" charset="0"/>
              </a:rPr>
              <a:t>？</a:t>
            </a:r>
            <a:r>
              <a:rPr lang="en-US" altLang="zh-CN" sz="1400" dirty="0" err="1" smtClean="0">
                <a:latin typeface="Arial" panose="020B0604020202020204" pitchFamily="34" charset="0"/>
                <a:ea typeface="微软雅黑" panose="020B0503020204020204" pitchFamily="34" charset="-122"/>
                <a:sym typeface="Arial" panose="020B0604020202020204" pitchFamily="34" charset="0"/>
              </a:rPr>
              <a:t>Tcp</a:t>
            </a:r>
            <a:r>
              <a:rPr lang="zh-CN" altLang="en-US" sz="1400" dirty="0" smtClean="0">
                <a:latin typeface="Arial" panose="020B0604020202020204" pitchFamily="34" charset="0"/>
                <a:ea typeface="微软雅黑" panose="020B0503020204020204" pitchFamily="34" charset="-122"/>
                <a:sym typeface="Arial" panose="020B0604020202020204" pitchFamily="34" charset="0"/>
              </a:rPr>
              <a:t>？</a:t>
            </a:r>
            <a:r>
              <a:rPr lang="en-US" altLang="zh-CN" sz="1400" dirty="0" smtClean="0">
                <a:latin typeface="Arial" panose="020B0604020202020204" pitchFamily="34" charset="0"/>
                <a:ea typeface="微软雅黑" panose="020B0503020204020204" pitchFamily="34" charset="-122"/>
                <a:sym typeface="Arial" panose="020B0604020202020204" pitchFamily="34" charset="0"/>
              </a:rPr>
              <a:t>socket</a:t>
            </a:r>
            <a:r>
              <a:rPr lang="zh-CN" altLang="en-US" sz="1400" dirty="0" smtClean="0">
                <a:latin typeface="Arial" panose="020B0604020202020204" pitchFamily="34" charset="0"/>
                <a:ea typeface="微软雅黑" panose="020B0503020204020204" pitchFamily="34" charset="-122"/>
                <a:sym typeface="Arial" panose="020B0604020202020204" pitchFamily="34" charset="0"/>
              </a:rPr>
              <a:t>？还是自定义协议？</a:t>
            </a:r>
            <a:endParaRPr lang="en-US" altLang="zh-CN" sz="1400" dirty="0" smtClean="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1400" dirty="0" smtClean="0">
                <a:latin typeface="Arial" panose="020B0604020202020204" pitchFamily="34" charset="0"/>
                <a:ea typeface="微软雅黑" panose="020B0503020204020204" pitchFamily="34" charset="-122"/>
                <a:sym typeface="Arial" panose="020B0604020202020204" pitchFamily="34" charset="0"/>
              </a:rPr>
              <a:t>数据读取：</a:t>
            </a:r>
            <a:r>
              <a:rPr lang="en-US" altLang="zh-CN" sz="1400" dirty="0" smtClean="0">
                <a:latin typeface="Arial" panose="020B0604020202020204" pitchFamily="34" charset="0"/>
                <a:ea typeface="微软雅黑" panose="020B0503020204020204" pitchFamily="34" charset="-122"/>
                <a:sym typeface="Arial" panose="020B0604020202020204" pitchFamily="34" charset="0"/>
              </a:rPr>
              <a:t>Io</a:t>
            </a:r>
            <a:r>
              <a:rPr lang="zh-CN" altLang="en-US" sz="1400" dirty="0" smtClean="0">
                <a:latin typeface="Arial" panose="020B0604020202020204" pitchFamily="34" charset="0"/>
                <a:ea typeface="微软雅黑" panose="020B0503020204020204" pitchFamily="34" charset="-122"/>
                <a:sym typeface="Arial" panose="020B0604020202020204" pitchFamily="34" charset="0"/>
              </a:rPr>
              <a:t>？</a:t>
            </a:r>
            <a:r>
              <a:rPr lang="en-US" altLang="zh-CN" sz="1400" dirty="0" err="1" smtClean="0">
                <a:latin typeface="Arial" panose="020B0604020202020204" pitchFamily="34" charset="0"/>
                <a:ea typeface="微软雅黑" panose="020B0503020204020204" pitchFamily="34" charset="-122"/>
                <a:sym typeface="Arial" panose="020B0604020202020204" pitchFamily="34" charset="0"/>
              </a:rPr>
              <a:t>Nio</a:t>
            </a:r>
            <a:r>
              <a:rPr lang="zh-CN" altLang="en-US" sz="1400" dirty="0">
                <a:latin typeface="Arial" panose="020B0604020202020204" pitchFamily="34" charset="0"/>
                <a:ea typeface="微软雅黑" panose="020B0503020204020204" pitchFamily="34" charset="-122"/>
                <a:sym typeface="Arial" panose="020B0604020202020204" pitchFamily="34" charset="0"/>
              </a:rPr>
              <a:t>？</a:t>
            </a:r>
            <a:endParaRPr lang="en-US" altLang="zh-CN" sz="1400" dirty="0" smtClean="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1400" dirty="0" smtClean="0">
                <a:latin typeface="Arial" panose="020B0604020202020204" pitchFamily="34" charset="0"/>
                <a:ea typeface="微软雅黑" panose="020B0503020204020204" pitchFamily="34" charset="-122"/>
                <a:sym typeface="Arial" panose="020B0604020202020204" pitchFamily="34" charset="0"/>
              </a:rPr>
              <a:t>处理数据：单线程？线程池？</a:t>
            </a:r>
            <a:endParaRPr lang="en-US" altLang="zh-CN" sz="1400" dirty="0" smtClean="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1400" dirty="0" smtClean="0">
                <a:latin typeface="Arial" panose="020B0604020202020204" pitchFamily="34" charset="0"/>
                <a:ea typeface="微软雅黑" panose="020B0503020204020204" pitchFamily="34" charset="-122"/>
                <a:sym typeface="Arial" panose="020B0604020202020204" pitchFamily="34" charset="0"/>
              </a:rPr>
              <a:t>Id</a:t>
            </a:r>
            <a:r>
              <a:rPr lang="zh-CN" altLang="en-US" sz="1400" dirty="0" smtClean="0">
                <a:latin typeface="Arial" panose="020B0604020202020204" pitchFamily="34" charset="0"/>
                <a:ea typeface="微软雅黑" panose="020B0503020204020204" pitchFamily="34" charset="-122"/>
                <a:sym typeface="Arial" panose="020B0604020202020204" pitchFamily="34" charset="0"/>
              </a:rPr>
              <a:t>生成策略：。。。</a:t>
            </a:r>
            <a:endParaRPr lang="en-US" altLang="zh-CN" sz="1400" dirty="0" smtClean="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1400" dirty="0" smtClean="0">
                <a:latin typeface="Arial" panose="020B0604020202020204" pitchFamily="34" charset="0"/>
                <a:ea typeface="微软雅黑" panose="020B0503020204020204" pitchFamily="34" charset="-122"/>
                <a:sym typeface="Arial" panose="020B0604020202020204" pitchFamily="34" charset="0"/>
              </a:rPr>
              <a:t>。。。。。接下来让我们如何进行技术选型</a:t>
            </a:r>
            <a:endParaRPr lang="en-US" altLang="zh-CN" sz="1400" dirty="0" smtClean="0">
              <a:latin typeface="Arial" panose="020B0604020202020204" pitchFamily="34" charset="0"/>
              <a:ea typeface="微软雅黑" panose="020B0503020204020204" pitchFamily="34" charset="-122"/>
              <a:sym typeface="Arial" panose="020B0604020202020204" pitchFamily="34" charset="0"/>
            </a:endParaRPr>
          </a:p>
        </p:txBody>
      </p:sp>
      <p:cxnSp>
        <p:nvCxnSpPr>
          <p:cNvPr id="20" name="直接连接符 19"/>
          <p:cNvCxnSpPr/>
          <p:nvPr/>
        </p:nvCxnSpPr>
        <p:spPr>
          <a:xfrm flipV="1">
            <a:off x="6096000" y="1238031"/>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22" idx="0"/>
          </p:cNvCxnSpPr>
          <p:nvPr/>
        </p:nvCxnSpPr>
        <p:spPr>
          <a:xfrm flipV="1">
            <a:off x="4116000" y="123471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376000" y="1234715"/>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 name="文本框 23"/>
          <p:cNvSpPr txBox="1"/>
          <p:nvPr/>
        </p:nvSpPr>
        <p:spPr>
          <a:xfrm>
            <a:off x="4944618" y="627080"/>
            <a:ext cx="3429762"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前言 </a:t>
            </a:r>
            <a:r>
              <a:rPr lang="en-US" altLang="zh-CN"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PREFACE</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1041722" y="1960100"/>
            <a:ext cx="2386239" cy="27622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Rectangle 70"/>
          <p:cNvSpPr>
            <a:spLocks noChangeArrowheads="1"/>
          </p:cNvSpPr>
          <p:nvPr/>
        </p:nvSpPr>
        <p:spPr bwMode="auto">
          <a:xfrm>
            <a:off x="1605090" y="1896923"/>
            <a:ext cx="16344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0000"/>
              </a:lnSpc>
              <a:spcBef>
                <a:spcPct val="0"/>
              </a:spcBef>
              <a:buFontTx/>
              <a:buNone/>
            </a:pPr>
            <a:r>
              <a:rPr lang="en-US" altLang="zh-CN" sz="2000" b="1"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Title here</a:t>
            </a:r>
            <a:endParaRPr lang="en-US" altLang="zh-CN" sz="2400" b="1"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6" name="任意多边形 5"/>
          <p:cNvSpPr/>
          <p:nvPr/>
        </p:nvSpPr>
        <p:spPr>
          <a:xfrm>
            <a:off x="1041721" y="2800095"/>
            <a:ext cx="10372845" cy="2673752"/>
          </a:xfrm>
          <a:custGeom>
            <a:avLst/>
            <a:gdLst>
              <a:gd name="connsiteX0" fmla="*/ 10637134 w 10637134"/>
              <a:gd name="connsiteY0" fmla="*/ 0 h 2673752"/>
              <a:gd name="connsiteX1" fmla="*/ 10637134 w 10637134"/>
              <a:gd name="connsiteY1" fmla="*/ 2673752 h 2673752"/>
              <a:gd name="connsiteX2" fmla="*/ 0 w 10637134"/>
              <a:gd name="connsiteY2" fmla="*/ 2673752 h 2673752"/>
            </a:gdLst>
            <a:ahLst/>
            <a:cxnLst>
              <a:cxn ang="0">
                <a:pos x="connsiteX0" y="connsiteY0"/>
              </a:cxn>
              <a:cxn ang="0">
                <a:pos x="connsiteX1" y="connsiteY1"/>
              </a:cxn>
              <a:cxn ang="0">
                <a:pos x="connsiteX2" y="connsiteY2"/>
              </a:cxn>
            </a:cxnLst>
            <a:rect l="l" t="t" r="r" b="b"/>
            <a:pathLst>
              <a:path w="10637134" h="2673752">
                <a:moveTo>
                  <a:pt x="10637134" y="0"/>
                </a:moveTo>
                <a:lnTo>
                  <a:pt x="10637134" y="2673752"/>
                </a:lnTo>
                <a:lnTo>
                  <a:pt x="0" y="2673752"/>
                </a:lnTo>
              </a:path>
            </a:pathLst>
          </a:cu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1041721" y="2497559"/>
            <a:ext cx="6096000" cy="738664"/>
          </a:xfrm>
          <a:prstGeom prst="rect">
            <a:avLst/>
          </a:prstGeom>
        </p:spPr>
        <p:txBody>
          <a:bodyPr>
            <a:spAutoFit/>
          </a:bodyPr>
          <a:lstStyle/>
          <a:p>
            <a:pPr>
              <a:lnSpc>
                <a:spcPct val="150000"/>
              </a:lnSpc>
            </a:pPr>
            <a:r>
              <a:rPr lang="zh-CN" altLang="en-US" sz="1400" dirty="0">
                <a:latin typeface="Arial" panose="020B0604020202020204" pitchFamily="34" charset="0"/>
                <a:ea typeface="微软雅黑" panose="020B0503020204020204" pitchFamily="34" charset="-122"/>
                <a:sym typeface="Arial" panose="020B0604020202020204" pitchFamily="34" charset="0"/>
              </a:rPr>
              <a:t>如何进行实现一个高并发、高可用、高扩展的服务？</a:t>
            </a:r>
            <a:endParaRPr lang="en-US" altLang="zh-CN" sz="1400"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1400" dirty="0">
                <a:latin typeface="Arial" panose="020B0604020202020204" pitchFamily="34" charset="0"/>
                <a:ea typeface="微软雅黑" panose="020B0503020204020204" pitchFamily="34" charset="-122"/>
                <a:sym typeface="Arial" panose="020B0604020202020204" pitchFamily="34" charset="0"/>
              </a:rPr>
              <a:t>这其中涉及到的难度 比 架构一个上万、千万访问的网站 也容易不了多少</a:t>
            </a:r>
            <a:endParaRPr lang="en-US" altLang="zh-CN" sz="1400" dirty="0">
              <a:latin typeface="Arial" panose="020B0604020202020204" pitchFamily="34" charset="0"/>
              <a:ea typeface="微软雅黑" panose="020B0503020204020204" pitchFamily="34" charset="-122"/>
              <a:sym typeface="Arial" panose="020B0604020202020204"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7782" y="2222537"/>
            <a:ext cx="3226784" cy="3214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840905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par>
                                <p:cTn id="8" presetID="22" presetClass="exit" presetSubtype="2" fill="hold" nodeType="withEffect">
                                  <p:stCondLst>
                                    <p:cond delay="200"/>
                                  </p:stCondLst>
                                  <p:childTnLst>
                                    <p:animEffect transition="out" filter="wipe(right)">
                                      <p:cBhvr>
                                        <p:cTn id="9" dur="500"/>
                                        <p:tgtEl>
                                          <p:spTgt spid="20"/>
                                        </p:tgtEl>
                                      </p:cBhvr>
                                    </p:animEffect>
                                    <p:set>
                                      <p:cBhvr>
                                        <p:cTn id="10" dur="1" fill="hold">
                                          <p:stCondLst>
                                            <p:cond delay="499"/>
                                          </p:stCondLst>
                                        </p:cTn>
                                        <p:tgtEl>
                                          <p:spTgt spid="20"/>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par>
                                <p:cTn id="14" presetID="22" presetClass="exit" presetSubtype="8" fill="hold" nodeType="withEffect">
                                  <p:stCondLst>
                                    <p:cond delay="200"/>
                                  </p:stCondLst>
                                  <p:childTnLst>
                                    <p:animEffect transition="out" filter="wipe(left)">
                                      <p:cBhvr>
                                        <p:cTn id="15" dur="500"/>
                                        <p:tgtEl>
                                          <p:spTgt spid="21"/>
                                        </p:tgtEl>
                                      </p:cBhvr>
                                    </p:animEffect>
                                    <p:set>
                                      <p:cBhvr>
                                        <p:cTn id="16" dur="1" fill="hold">
                                          <p:stCondLst>
                                            <p:cond delay="499"/>
                                          </p:stCondLst>
                                        </p:cTn>
                                        <p:tgtEl>
                                          <p:spTgt spid="21"/>
                                        </p:tgtEl>
                                        <p:attrNameLst>
                                          <p:attrName>style.visibility</p:attrName>
                                        </p:attrNameLst>
                                      </p:cBhvr>
                                      <p:to>
                                        <p:strVal val="hidden"/>
                                      </p:to>
                                    </p:set>
                                  </p:childTnLst>
                                </p:cTn>
                              </p:par>
                              <p:par>
                                <p:cTn id="17" presetID="53" presetClass="entr" presetSubtype="16" fill="hold" grpId="0" nodeType="withEffect">
                                  <p:stCondLst>
                                    <p:cond delay="500"/>
                                  </p:stCondLst>
                                  <p:iterate type="lt">
                                    <p:tmPct val="10000"/>
                                  </p:iterate>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childTnLst>
                          </p:cTn>
                        </p:par>
                        <p:par>
                          <p:cTn id="22" fill="hold">
                            <p:stCondLst>
                              <p:cond delay="1400"/>
                            </p:stCondLst>
                            <p:childTnLst>
                              <p:par>
                                <p:cTn id="23" presetID="22" presetClass="entr" presetSubtype="8"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53" presetClass="entr" presetSubtype="16" fill="hold" grpId="0" nodeType="withEffect">
                                  <p:stCondLst>
                                    <p:cond delay="250"/>
                                  </p:stCondLst>
                                  <p:iterate type="lt">
                                    <p:tmPct val="10000"/>
                                  </p:iterate>
                                  <p:childTnLst>
                                    <p:set>
                                      <p:cBhvr>
                                        <p:cTn id="27" dur="1" fill="hold">
                                          <p:stCondLst>
                                            <p:cond delay="0"/>
                                          </p:stCondLst>
                                        </p:cTn>
                                        <p:tgtEl>
                                          <p:spTgt spid="29"/>
                                        </p:tgtEl>
                                        <p:attrNameLst>
                                          <p:attrName>style.visibility</p:attrName>
                                        </p:attrNameLst>
                                      </p:cBhvr>
                                      <p:to>
                                        <p:strVal val="visible"/>
                                      </p:to>
                                    </p:set>
                                    <p:anim calcmode="lin" valueType="num">
                                      <p:cBhvr>
                                        <p:cTn id="28" dur="500" fill="hold"/>
                                        <p:tgtEl>
                                          <p:spTgt spid="29"/>
                                        </p:tgtEl>
                                        <p:attrNameLst>
                                          <p:attrName>ppt_w</p:attrName>
                                        </p:attrNameLst>
                                      </p:cBhvr>
                                      <p:tavLst>
                                        <p:tav tm="0">
                                          <p:val>
                                            <p:fltVal val="0"/>
                                          </p:val>
                                        </p:tav>
                                        <p:tav tm="100000">
                                          <p:val>
                                            <p:strVal val="#ppt_w"/>
                                          </p:val>
                                        </p:tav>
                                      </p:tavLst>
                                    </p:anim>
                                    <p:anim calcmode="lin" valueType="num">
                                      <p:cBhvr>
                                        <p:cTn id="29" dur="500" fill="hold"/>
                                        <p:tgtEl>
                                          <p:spTgt spid="29"/>
                                        </p:tgtEl>
                                        <p:attrNameLst>
                                          <p:attrName>ppt_h</p:attrName>
                                        </p:attrNameLst>
                                      </p:cBhvr>
                                      <p:tavLst>
                                        <p:tav tm="0">
                                          <p:val>
                                            <p:fltVal val="0"/>
                                          </p:val>
                                        </p:tav>
                                        <p:tav tm="100000">
                                          <p:val>
                                            <p:strVal val="#ppt_h"/>
                                          </p:val>
                                        </p:tav>
                                      </p:tavLst>
                                    </p:anim>
                                    <p:animEffect transition="in" filter="fade">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circle(in)">
                                      <p:cBhvr>
                                        <p:cTn id="40" dur="20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074"/>
                                        </p:tgtEl>
                                        <p:attrNameLst>
                                          <p:attrName>style.visibility</p:attrName>
                                        </p:attrNameLst>
                                      </p:cBhvr>
                                      <p:to>
                                        <p:strVal val="visible"/>
                                      </p:to>
                                    </p:set>
                                    <p:animEffect transition="in" filter="fade">
                                      <p:cBhvr>
                                        <p:cTn id="45" dur="1000"/>
                                        <p:tgtEl>
                                          <p:spTgt spid="3074"/>
                                        </p:tgtEl>
                                      </p:cBhvr>
                                    </p:animEffect>
                                    <p:anim calcmode="lin" valueType="num">
                                      <p:cBhvr>
                                        <p:cTn id="46" dur="1000" fill="hold"/>
                                        <p:tgtEl>
                                          <p:spTgt spid="3074"/>
                                        </p:tgtEl>
                                        <p:attrNameLst>
                                          <p:attrName>ppt_x</p:attrName>
                                        </p:attrNameLst>
                                      </p:cBhvr>
                                      <p:tavLst>
                                        <p:tav tm="0">
                                          <p:val>
                                            <p:strVal val="#ppt_x"/>
                                          </p:val>
                                        </p:tav>
                                        <p:tav tm="100000">
                                          <p:val>
                                            <p:strVal val="#ppt_x"/>
                                          </p:val>
                                        </p:tav>
                                      </p:tavLst>
                                    </p:anim>
                                    <p:anim calcmode="lin" valueType="num">
                                      <p:cBhvr>
                                        <p:cTn id="47"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4" grpId="0"/>
      <p:bldP spid="28" grpId="0" animBg="1"/>
      <p:bldP spid="29"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085314" y="324061"/>
            <a:ext cx="2810347" cy="336374"/>
          </a:xfrm>
          <a:prstGeom prst="rect">
            <a:avLst/>
          </a:prstGeom>
          <a:noFill/>
        </p:spPr>
        <p:txBody>
          <a:bodyPr wrap="square" rtlCol="0">
            <a:spAutoFit/>
          </a:bodyPr>
          <a:lstStyle/>
          <a:p>
            <a:pPr algn="r">
              <a:lnSpc>
                <a:spcPct val="150000"/>
              </a:lnSpc>
            </a:pPr>
            <a:r>
              <a:rPr lang="zh-CN" altLang="en-US"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启动</a:t>
            </a:r>
            <a:endParaRPr lang="en-US" altLang="zh-CN"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10461450" y="261573"/>
            <a:ext cx="1548394" cy="369332"/>
          </a:xfrm>
          <a:prstGeom prst="rect">
            <a:avLst/>
          </a:prstGeom>
          <a:noFill/>
        </p:spPr>
        <p:txBody>
          <a:bodyPr wrap="square" rtlCol="0">
            <a:spAutoFit/>
          </a:bodyPr>
          <a:lstStyle/>
          <a:p>
            <a:pPr algn="ctr"/>
            <a:r>
              <a:rPr lang="en-US" altLang="zh-CN" spc="3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3-2</a:t>
            </a:r>
            <a:endPar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Rectangle 23"/>
          <p:cNvSpPr/>
          <p:nvPr/>
        </p:nvSpPr>
        <p:spPr>
          <a:xfrm>
            <a:off x="1213233" y="5396973"/>
            <a:ext cx="1967949" cy="461665"/>
          </a:xfrm>
          <a:prstGeom prst="rect">
            <a:avLst/>
          </a:prstGeom>
        </p:spPr>
        <p:txBody>
          <a:bodyPr wrap="square">
            <a:spAutoFit/>
          </a:bodyPr>
          <a:lstStyle/>
          <a:p>
            <a:pPr algn="ctr">
              <a:defRPr/>
            </a:pPr>
            <a:r>
              <a:rPr lang="en-US" sz="1200" noProof="1" smtClean="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1-2-1</a:t>
            </a:r>
            <a:r>
              <a:rPr lang="zh-CN" altLang="en-US" sz="12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数据库自增长序列或字段</a:t>
            </a:r>
            <a:endParaRPr lang="en-US" sz="12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8" name="Rectangle 23"/>
          <p:cNvSpPr/>
          <p:nvPr/>
        </p:nvSpPr>
        <p:spPr>
          <a:xfrm>
            <a:off x="3828645" y="5422590"/>
            <a:ext cx="1967949" cy="276999"/>
          </a:xfrm>
          <a:prstGeom prst="rect">
            <a:avLst/>
          </a:prstGeom>
        </p:spPr>
        <p:txBody>
          <a:bodyPr wrap="square">
            <a:spAutoFit/>
          </a:bodyPr>
          <a:lstStyle/>
          <a:p>
            <a:pPr algn="ctr">
              <a:defRPr/>
            </a:pPr>
            <a:r>
              <a:rPr lang="en-US" sz="12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1-2-1 UUID</a:t>
            </a:r>
          </a:p>
        </p:txBody>
      </p:sp>
      <p:sp>
        <p:nvSpPr>
          <p:cNvPr id="41" name="Rectangle 23"/>
          <p:cNvSpPr/>
          <p:nvPr/>
        </p:nvSpPr>
        <p:spPr>
          <a:xfrm>
            <a:off x="6353934" y="5376423"/>
            <a:ext cx="1967949" cy="307777"/>
          </a:xfrm>
          <a:prstGeom prst="rect">
            <a:avLst/>
          </a:prstGeom>
        </p:spPr>
        <p:txBody>
          <a:bodyPr wrap="square">
            <a:spAutoFit/>
          </a:bodyPr>
          <a:lstStyle/>
          <a:p>
            <a:pPr algn="ctr">
              <a:defRPr/>
            </a:pPr>
            <a:r>
              <a:rPr lang="en-US" sz="14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1-2-3 Redis</a:t>
            </a:r>
            <a:r>
              <a:rPr lang="zh-CN" altLang="en-US" sz="14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生成</a:t>
            </a:r>
            <a:r>
              <a:rPr lang="en-US" sz="14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ID</a:t>
            </a:r>
          </a:p>
        </p:txBody>
      </p:sp>
      <p:sp>
        <p:nvSpPr>
          <p:cNvPr id="44" name="Rectangle 23"/>
          <p:cNvSpPr/>
          <p:nvPr/>
        </p:nvSpPr>
        <p:spPr>
          <a:xfrm>
            <a:off x="9022716" y="5262134"/>
            <a:ext cx="1967949" cy="523220"/>
          </a:xfrm>
          <a:prstGeom prst="rect">
            <a:avLst/>
          </a:prstGeom>
        </p:spPr>
        <p:txBody>
          <a:bodyPr wrap="square">
            <a:spAutoFit/>
          </a:bodyPr>
          <a:lstStyle/>
          <a:p>
            <a:pPr algn="ctr">
              <a:defRPr/>
            </a:pPr>
            <a:r>
              <a:rPr lang="en-US" sz="14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1-2-4 </a:t>
            </a:r>
            <a:r>
              <a:rPr lang="en-US" sz="1400" noProof="1" smtClean="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Twitter-snowflake</a:t>
            </a:r>
            <a:endParaRPr lang="en-US" sz="14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055" y="660436"/>
            <a:ext cx="5327667" cy="4039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055" y="4706570"/>
            <a:ext cx="5294450" cy="1842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9722" y="3360822"/>
            <a:ext cx="6160208" cy="3055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6552" y="630904"/>
            <a:ext cx="3110037" cy="6227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178028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147"/>
                                        </p:tgtEl>
                                        <p:attrNameLst>
                                          <p:attrName>style.visibility</p:attrName>
                                        </p:attrNameLst>
                                      </p:cBhvr>
                                      <p:to>
                                        <p:strVal val="visible"/>
                                      </p:to>
                                    </p:set>
                                    <p:animEffect transition="in" filter="fade">
                                      <p:cBhvr>
                                        <p:cTn id="23" dur="500"/>
                                        <p:tgtEl>
                                          <p:spTgt spid="614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148"/>
                                        </p:tgtEl>
                                        <p:attrNameLst>
                                          <p:attrName>style.visibility</p:attrName>
                                        </p:attrNameLst>
                                      </p:cBhvr>
                                      <p:to>
                                        <p:strVal val="visible"/>
                                      </p:to>
                                    </p:set>
                                    <p:anim calcmode="lin" valueType="num">
                                      <p:cBhvr additive="base">
                                        <p:cTn id="28" dur="500" fill="hold"/>
                                        <p:tgtEl>
                                          <p:spTgt spid="6148"/>
                                        </p:tgtEl>
                                        <p:attrNameLst>
                                          <p:attrName>ppt_x</p:attrName>
                                        </p:attrNameLst>
                                      </p:cBhvr>
                                      <p:tavLst>
                                        <p:tav tm="0">
                                          <p:val>
                                            <p:strVal val="#ppt_x"/>
                                          </p:val>
                                        </p:tav>
                                        <p:tav tm="100000">
                                          <p:val>
                                            <p:strVal val="#ppt_x"/>
                                          </p:val>
                                        </p:tav>
                                      </p:tavLst>
                                    </p:anim>
                                    <p:anim calcmode="lin" valueType="num">
                                      <p:cBhvr additive="base">
                                        <p:cTn id="29"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6149"/>
                                        </p:tgtEl>
                                        <p:attrNameLst>
                                          <p:attrName>style.visibility</p:attrName>
                                        </p:attrNameLst>
                                      </p:cBhvr>
                                      <p:to>
                                        <p:strVal val="visible"/>
                                      </p:to>
                                    </p:set>
                                    <p:animEffect transition="in" filter="barn(inVertical)">
                                      <p:cBhvr>
                                        <p:cTn id="34" dur="5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12" name="椭圆 11"/>
          <p:cNvSpPr>
            <a:spLocks noChangeAspect="1"/>
          </p:cNvSpPr>
          <p:nvPr/>
        </p:nvSpPr>
        <p:spPr>
          <a:xfrm>
            <a:off x="5462271" y="1574800"/>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p:cNvPicPr>
            <a:picLocks/>
          </p:cNvPicPr>
          <p:nvPr/>
        </p:nvPicPr>
        <p:blipFill>
          <a:blip r:embed="rId3" cstate="print">
            <a:extLst>
              <a:ext uri="{28A0092B-C50C-407E-A947-70E740481C1C}">
                <a14:useLocalDpi xmlns:a14="http://schemas.microsoft.com/office/drawing/2010/main" val="0"/>
              </a:ext>
            </a:extLst>
          </a:blip>
          <a:stretch>
            <a:fillRect/>
          </a:stretch>
        </p:blipFill>
        <p:spPr>
          <a:xfrm rot="21420000" flipV="1">
            <a:off x="-197198" y="2350587"/>
            <a:ext cx="12782231" cy="2691236"/>
          </a:xfrm>
          <a:prstGeom prst="rect">
            <a:avLst/>
          </a:prstGeom>
        </p:spPr>
      </p:pic>
      <p:sp>
        <p:nvSpPr>
          <p:cNvPr id="8" name="矩形 7"/>
          <p:cNvSpPr/>
          <p:nvPr/>
        </p:nvSpPr>
        <p:spPr>
          <a:xfrm>
            <a:off x="4571541" y="3574285"/>
            <a:ext cx="3553785" cy="769441"/>
          </a:xfrm>
          <a:prstGeom prst="rect">
            <a:avLst/>
          </a:prstGeom>
          <a:solidFill>
            <a:schemeClr val="bg1">
              <a:alpha val="50000"/>
            </a:schemeClr>
          </a:solidFill>
        </p:spPr>
        <p:txBody>
          <a:bodyPr vert="horz" wrap="square" rtlCol="0">
            <a:spAutoFit/>
          </a:bodyPr>
          <a:lstStyle/>
          <a:p>
            <a:pPr algn="ctr"/>
            <a:r>
              <a:rPr lang="zh-CN" altLang="en-US" sz="44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测试与部署</a:t>
            </a:r>
            <a:endParaRPr lang="zh-CN" altLang="en-US" sz="4400" spc="6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13" name="文本框 12"/>
          <p:cNvSpPr txBox="1"/>
          <p:nvPr/>
        </p:nvSpPr>
        <p:spPr>
          <a:xfrm>
            <a:off x="5566901" y="1470324"/>
            <a:ext cx="627017" cy="1862048"/>
          </a:xfrm>
          <a:prstGeom prst="rect">
            <a:avLst/>
          </a:prstGeom>
          <a:noFill/>
        </p:spPr>
        <p:txBody>
          <a:bodyPr wrap="square" rtlCol="0">
            <a:spAutoFit/>
          </a:bodyPr>
          <a:lstStyle/>
          <a:p>
            <a:r>
              <a:rPr lang="en-US" altLang="zh-CN" sz="11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4</a:t>
            </a:r>
            <a:endParaRPr lang="zh-CN" altLang="en-US" sz="11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4" name="矩形 13"/>
          <p:cNvSpPr/>
          <p:nvPr/>
        </p:nvSpPr>
        <p:spPr>
          <a:xfrm>
            <a:off x="2607400" y="4732866"/>
            <a:ext cx="7007680" cy="507831"/>
          </a:xfrm>
          <a:prstGeom prst="rect">
            <a:avLst/>
          </a:prstGeom>
          <a:solidFill>
            <a:schemeClr val="bg1">
              <a:alpha val="50000"/>
            </a:schemeClr>
          </a:solidFill>
        </p:spPr>
        <p:txBody>
          <a:bodyPr wrap="square">
            <a:spAutoFit/>
          </a:bodyPr>
          <a:lstStyle/>
          <a:p>
            <a:pPr algn="ctr">
              <a:lnSpc>
                <a:spcPct val="150000"/>
              </a:lnSpc>
              <a:spcBef>
                <a:spcPct val="0"/>
              </a:spcBef>
            </a:pPr>
            <a:r>
              <a:rPr kumimoji="1" lang="en-US" altLang="zh-CN"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4-1 </a:t>
            </a:r>
            <a:r>
              <a:rPr kumimoji="1" lang="zh-CN" altLang="en-US"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编译</a:t>
            </a:r>
            <a:r>
              <a:rPr kumimoji="1" lang="en-US" altLang="zh-CN"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CN"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4-2 </a:t>
            </a:r>
            <a:r>
              <a:rPr lang="zh-CN" altLang="en-US"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部署</a:t>
            </a:r>
            <a:r>
              <a:rPr lang="en-US" altLang="zh-CN"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     </a:t>
            </a:r>
            <a:r>
              <a:rPr kumimoji="1" lang="en-US" altLang="zh-CN"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4-3 </a:t>
            </a:r>
            <a:r>
              <a:rPr kumimoji="1" lang="zh-CN" altLang="en-US"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测试</a:t>
            </a:r>
            <a:endParaRPr lang="zh-CN" altLang="en-US"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93759105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900" decel="100000" fill="hold"/>
                                        <p:tgtEl>
                                          <p:spTgt spid="13"/>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childTnLst>
                          </p:cTn>
                        </p:par>
                        <p:par>
                          <p:cTn id="17" fill="hold">
                            <p:stCondLst>
                              <p:cond delay="1100"/>
                            </p:stCondLst>
                            <p:childTnLst>
                              <p:par>
                                <p:cTn id="18" presetID="16" presetClass="entr" presetSubtype="21"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childTnLst>
                          </p:cTn>
                        </p:par>
                        <p:par>
                          <p:cTn id="21" fill="hold">
                            <p:stCondLst>
                              <p:cond delay="16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childTnLst>
                          </p:cTn>
                        </p:par>
                        <p:par>
                          <p:cTn id="27" fill="hold">
                            <p:stCondLst>
                              <p:cond delay="2300"/>
                            </p:stCondLst>
                            <p:childTnLst>
                              <p:par>
                                <p:cTn id="28" presetID="22" presetClass="entr" presetSubtype="8"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P spid="13" grpId="0"/>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3"/>
          <p:cNvSpPr/>
          <p:nvPr/>
        </p:nvSpPr>
        <p:spPr>
          <a:xfrm>
            <a:off x="8819207" y="4619524"/>
            <a:ext cx="2037846" cy="861774"/>
          </a:xfrm>
          <a:prstGeom prst="rect">
            <a:avLst/>
          </a:prstGeom>
        </p:spPr>
        <p:txBody>
          <a:bodyPr wrap="square">
            <a:spAutoFit/>
          </a:bodyPr>
          <a:lstStyle/>
          <a:p>
            <a:pPr>
              <a:defRPr/>
            </a:pPr>
            <a:r>
              <a:rPr lang="en-US" altLang="zh-CN" sz="10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Lorem ipsum dolor sit amet, consectetuer adipiscing elit, sed diam nonummy nibh euismod tincidunt ut laoreet dolore magna aliquam erat volutpat.</a:t>
            </a:r>
            <a:endParaRPr lang="en-US" sz="10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8" name="文本框 27"/>
          <p:cNvSpPr txBox="1"/>
          <p:nvPr/>
        </p:nvSpPr>
        <p:spPr>
          <a:xfrm>
            <a:off x="8819207" y="4242709"/>
            <a:ext cx="1361113" cy="369332"/>
          </a:xfrm>
          <a:prstGeom prst="rect">
            <a:avLst/>
          </a:prstGeom>
          <a:noFill/>
        </p:spPr>
        <p:txBody>
          <a:bodyPr wrap="square" rtlCol="0">
            <a:spAutoFit/>
          </a:bodyPr>
          <a:lstStyle/>
          <a:p>
            <a:r>
              <a:rPr lang="en-US" altLang="zh-CN"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TITLE</a:t>
            </a:r>
            <a:r>
              <a:rPr lang="en-US" altLang="zh-CN" b="1" dirty="0">
                <a:solidFill>
                  <a:schemeClr val="bg1"/>
                </a:solidFill>
                <a:latin typeface="Arial" panose="020B0604020202020204" pitchFamily="34" charset="0"/>
                <a:ea typeface="微软雅黑" panose="020B0503020204020204" pitchFamily="34" charset="-122"/>
                <a:sym typeface="Arial" panose="020B0604020202020204" pitchFamily="34" charset="0"/>
              </a:rPr>
              <a:t> 03</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文本框 28"/>
          <p:cNvSpPr txBox="1"/>
          <p:nvPr/>
        </p:nvSpPr>
        <p:spPr>
          <a:xfrm>
            <a:off x="2208514" y="324061"/>
            <a:ext cx="2810347" cy="276999"/>
          </a:xfrm>
          <a:prstGeom prst="rect">
            <a:avLst/>
          </a:prstGeom>
          <a:noFill/>
        </p:spPr>
        <p:txBody>
          <a:bodyPr wrap="square" rtlCol="0">
            <a:spAutoFit/>
          </a:bodyPr>
          <a:lstStyle/>
          <a:p>
            <a:r>
              <a:rPr lang="zh-CN" altLang="en-US" sz="1200" b="1" dirty="0" smtClean="0">
                <a:latin typeface="Arial" panose="020B0604020202020204" pitchFamily="34" charset="0"/>
                <a:ea typeface="微软雅黑" panose="020B0503020204020204" pitchFamily="34" charset="-122"/>
                <a:sym typeface="Arial" panose="020B0604020202020204" pitchFamily="34" charset="0"/>
              </a:rPr>
              <a:t>编译</a:t>
            </a:r>
            <a:endParaRPr lang="en-US" altLang="zh-CN" sz="1200" b="1" dirty="0" smtClean="0">
              <a:latin typeface="Arial" panose="020B0604020202020204" pitchFamily="34" charset="0"/>
              <a:ea typeface="微软雅黑" panose="020B0503020204020204" pitchFamily="34" charset="-122"/>
              <a:sym typeface="Arial" panose="020B0604020202020204" pitchFamily="34" charset="0"/>
            </a:endParaRPr>
          </a:p>
        </p:txBody>
      </p:sp>
      <p:sp>
        <p:nvSpPr>
          <p:cNvPr id="19" name="文本框 18"/>
          <p:cNvSpPr txBox="1"/>
          <p:nvPr/>
        </p:nvSpPr>
        <p:spPr>
          <a:xfrm>
            <a:off x="397246" y="246333"/>
            <a:ext cx="1254944" cy="276999"/>
          </a:xfrm>
          <a:prstGeom prst="rect">
            <a:avLst/>
          </a:prstGeom>
          <a:noFill/>
        </p:spPr>
        <p:txBody>
          <a:bodyPr wrap="square" rtlCol="0">
            <a:spAutoFit/>
          </a:bodyPr>
          <a:lstStyle/>
          <a:p>
            <a:r>
              <a:rPr lang="en-US" altLang="zh-CN" sz="1200" spc="3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4-1</a:t>
            </a:r>
            <a:endPar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884" y="1561048"/>
            <a:ext cx="5039979" cy="5239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97246" y="938463"/>
            <a:ext cx="6276270" cy="369332"/>
          </a:xfrm>
          <a:prstGeom prst="rect">
            <a:avLst/>
          </a:prstGeom>
          <a:noFill/>
        </p:spPr>
        <p:txBody>
          <a:bodyPr wrap="square" rtlCol="0">
            <a:spAutoFit/>
          </a:bodyPr>
          <a:lstStyle/>
          <a:p>
            <a:r>
              <a:rPr lang="en-US" altLang="zh-CN" dirty="0" err="1" smtClean="0"/>
              <a:t>mvn</a:t>
            </a:r>
            <a:r>
              <a:rPr lang="en-US" altLang="zh-CN" dirty="0" smtClean="0"/>
              <a:t> clean install</a:t>
            </a:r>
            <a:endParaRPr lang="zh-CN" altLang="en-US" dirty="0"/>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9882" y="1972176"/>
            <a:ext cx="2724150"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031675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170"/>
                                        </p:tgtEl>
                                        <p:attrNameLst>
                                          <p:attrName>style.visibility</p:attrName>
                                        </p:attrNameLst>
                                      </p:cBhvr>
                                      <p:to>
                                        <p:strVal val="visible"/>
                                      </p:to>
                                    </p:set>
                                    <p:anim calcmode="lin" valueType="num">
                                      <p:cBhvr additive="base">
                                        <p:cTn id="24" dur="500" fill="hold"/>
                                        <p:tgtEl>
                                          <p:spTgt spid="7170"/>
                                        </p:tgtEl>
                                        <p:attrNameLst>
                                          <p:attrName>ppt_x</p:attrName>
                                        </p:attrNameLst>
                                      </p:cBhvr>
                                      <p:tavLst>
                                        <p:tav tm="0">
                                          <p:val>
                                            <p:strVal val="#ppt_x"/>
                                          </p:val>
                                        </p:tav>
                                        <p:tav tm="100000">
                                          <p:val>
                                            <p:strVal val="#ppt_x"/>
                                          </p:val>
                                        </p:tav>
                                      </p:tavLst>
                                    </p:anim>
                                    <p:anim calcmode="lin" valueType="num">
                                      <p:cBhvr additive="base">
                                        <p:cTn id="25"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7172"/>
                                        </p:tgtEl>
                                        <p:attrNameLst>
                                          <p:attrName>style.visibility</p:attrName>
                                        </p:attrNameLst>
                                      </p:cBhvr>
                                      <p:to>
                                        <p:strVal val="visible"/>
                                      </p:to>
                                    </p:set>
                                    <p:animEffect transition="in" filter="fade">
                                      <p:cBhvr>
                                        <p:cTn id="30" dur="1000"/>
                                        <p:tgtEl>
                                          <p:spTgt spid="7172"/>
                                        </p:tgtEl>
                                      </p:cBhvr>
                                    </p:animEffect>
                                    <p:anim calcmode="lin" valueType="num">
                                      <p:cBhvr>
                                        <p:cTn id="31" dur="1000" fill="hold"/>
                                        <p:tgtEl>
                                          <p:spTgt spid="7172"/>
                                        </p:tgtEl>
                                        <p:attrNameLst>
                                          <p:attrName>ppt_x</p:attrName>
                                        </p:attrNameLst>
                                      </p:cBhvr>
                                      <p:tavLst>
                                        <p:tav tm="0">
                                          <p:val>
                                            <p:strVal val="#ppt_x"/>
                                          </p:val>
                                        </p:tav>
                                        <p:tav tm="100000">
                                          <p:val>
                                            <p:strVal val="#ppt_x"/>
                                          </p:val>
                                        </p:tav>
                                      </p:tavLst>
                                    </p:anim>
                                    <p:anim calcmode="lin" valueType="num">
                                      <p:cBhvr>
                                        <p:cTn id="32" dur="1000" fill="hold"/>
                                        <p:tgtEl>
                                          <p:spTgt spid="71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9"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085314" y="324061"/>
            <a:ext cx="2810347" cy="276999"/>
          </a:xfrm>
          <a:prstGeom prst="rect">
            <a:avLst/>
          </a:prstGeom>
          <a:noFill/>
        </p:spPr>
        <p:txBody>
          <a:bodyPr wrap="square" rtlCol="0">
            <a:spAutoFit/>
          </a:bodyPr>
          <a:lstStyle/>
          <a:p>
            <a:pPr algn="r"/>
            <a:r>
              <a:rPr lang="zh-CN" altLang="en-US" sz="1200" b="1" dirty="0">
                <a:latin typeface="Arial" panose="020B0604020202020204" pitchFamily="34" charset="0"/>
                <a:ea typeface="微软雅黑" panose="020B0503020204020204" pitchFamily="34" charset="-122"/>
                <a:sym typeface="Arial" panose="020B0604020202020204" pitchFamily="34" charset="0"/>
              </a:rPr>
              <a:t>部署</a:t>
            </a:r>
          </a:p>
        </p:txBody>
      </p:sp>
      <p:sp>
        <p:nvSpPr>
          <p:cNvPr id="22" name="文本框 21"/>
          <p:cNvSpPr txBox="1"/>
          <p:nvPr/>
        </p:nvSpPr>
        <p:spPr>
          <a:xfrm>
            <a:off x="10461450" y="261573"/>
            <a:ext cx="1548394" cy="276999"/>
          </a:xfrm>
          <a:prstGeom prst="rect">
            <a:avLst/>
          </a:prstGeom>
          <a:noFill/>
        </p:spPr>
        <p:txBody>
          <a:bodyPr wrap="square" rtlCol="0">
            <a:spAutoFit/>
          </a:bodyPr>
          <a:lstStyle/>
          <a:p>
            <a:pPr algn="ctr"/>
            <a:r>
              <a:rPr lang="en-US" altLang="zh-CN" sz="1200" spc="3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4-2</a:t>
            </a:r>
            <a:endPar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727" y="4076998"/>
            <a:ext cx="11418470" cy="2054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37411" y="818147"/>
            <a:ext cx="6547903" cy="369332"/>
          </a:xfrm>
          <a:prstGeom prst="rect">
            <a:avLst/>
          </a:prstGeom>
          <a:noFill/>
        </p:spPr>
        <p:txBody>
          <a:bodyPr wrap="square" rtlCol="0">
            <a:spAutoFit/>
          </a:bodyPr>
          <a:lstStyle/>
          <a:p>
            <a:r>
              <a:rPr lang="en-US" altLang="zh-CN" dirty="0"/>
              <a:t>java –jar </a:t>
            </a:r>
            <a:r>
              <a:rPr lang="en-US" altLang="zh-CN" dirty="0" smtClean="0"/>
              <a:t>DistributedId.jar 1 2</a:t>
            </a:r>
            <a:endParaRPr lang="zh-CN" alt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727" y="665838"/>
            <a:ext cx="10505377" cy="3218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591906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195"/>
                                        </p:tgtEl>
                                        <p:attrNameLst>
                                          <p:attrName>style.visibility</p:attrName>
                                        </p:attrNameLst>
                                      </p:cBhvr>
                                      <p:to>
                                        <p:strVal val="visible"/>
                                      </p:to>
                                    </p:set>
                                    <p:animEffect transition="in" filter="fade">
                                      <p:cBhvr>
                                        <p:cTn id="24"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085314" y="324061"/>
            <a:ext cx="2810347" cy="336374"/>
          </a:xfrm>
          <a:prstGeom prst="rect">
            <a:avLst/>
          </a:prstGeom>
          <a:noFill/>
        </p:spPr>
        <p:txBody>
          <a:bodyPr wrap="square" rtlCol="0">
            <a:spAutoFit/>
          </a:bodyPr>
          <a:lstStyle/>
          <a:p>
            <a:pPr algn="r">
              <a:lnSpc>
                <a:spcPct val="150000"/>
              </a:lnSpc>
              <a:spcBef>
                <a:spcPct val="0"/>
              </a:spcBef>
            </a:pPr>
            <a:r>
              <a:rPr kumimoji="1" lang="zh-CN" altLang="en-US"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测试</a:t>
            </a:r>
            <a:endParaRPr lang="zh-CN" altLang="en-US"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10461450" y="261573"/>
            <a:ext cx="1548394" cy="369332"/>
          </a:xfrm>
          <a:prstGeom prst="rect">
            <a:avLst/>
          </a:prstGeom>
          <a:noFill/>
        </p:spPr>
        <p:txBody>
          <a:bodyPr wrap="square" rtlCol="0">
            <a:spAutoFit/>
          </a:bodyPr>
          <a:lstStyle/>
          <a:p>
            <a:pPr algn="ctr"/>
            <a:r>
              <a:rPr lang="en-US" altLang="zh-CN" spc="3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4-3</a:t>
            </a:r>
            <a:endPar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Rectangle 23"/>
          <p:cNvSpPr/>
          <p:nvPr/>
        </p:nvSpPr>
        <p:spPr>
          <a:xfrm>
            <a:off x="1213233" y="5396973"/>
            <a:ext cx="1967949" cy="461665"/>
          </a:xfrm>
          <a:prstGeom prst="rect">
            <a:avLst/>
          </a:prstGeom>
        </p:spPr>
        <p:txBody>
          <a:bodyPr wrap="square">
            <a:spAutoFit/>
          </a:bodyPr>
          <a:lstStyle/>
          <a:p>
            <a:pPr algn="ctr">
              <a:defRPr/>
            </a:pPr>
            <a:r>
              <a:rPr lang="en-US" sz="1200" noProof="1" smtClean="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1-2-1</a:t>
            </a:r>
            <a:r>
              <a:rPr lang="zh-CN" altLang="en-US" sz="12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数据库自增长序列或字段</a:t>
            </a:r>
            <a:endParaRPr lang="en-US" sz="12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8" name="Rectangle 23"/>
          <p:cNvSpPr/>
          <p:nvPr/>
        </p:nvSpPr>
        <p:spPr>
          <a:xfrm>
            <a:off x="3828645" y="5422590"/>
            <a:ext cx="1967949" cy="276999"/>
          </a:xfrm>
          <a:prstGeom prst="rect">
            <a:avLst/>
          </a:prstGeom>
        </p:spPr>
        <p:txBody>
          <a:bodyPr wrap="square">
            <a:spAutoFit/>
          </a:bodyPr>
          <a:lstStyle/>
          <a:p>
            <a:pPr algn="ctr">
              <a:defRPr/>
            </a:pPr>
            <a:r>
              <a:rPr lang="en-US" sz="12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1-2-1 UUID</a:t>
            </a:r>
          </a:p>
        </p:txBody>
      </p:sp>
      <p:sp>
        <p:nvSpPr>
          <p:cNvPr id="41" name="Rectangle 23"/>
          <p:cNvSpPr/>
          <p:nvPr/>
        </p:nvSpPr>
        <p:spPr>
          <a:xfrm>
            <a:off x="6353934" y="5376423"/>
            <a:ext cx="1967949" cy="307777"/>
          </a:xfrm>
          <a:prstGeom prst="rect">
            <a:avLst/>
          </a:prstGeom>
        </p:spPr>
        <p:txBody>
          <a:bodyPr wrap="square">
            <a:spAutoFit/>
          </a:bodyPr>
          <a:lstStyle/>
          <a:p>
            <a:pPr algn="ctr">
              <a:defRPr/>
            </a:pPr>
            <a:r>
              <a:rPr lang="en-US" sz="14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1-2-3 Redis</a:t>
            </a:r>
            <a:r>
              <a:rPr lang="zh-CN" altLang="en-US" sz="14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生成</a:t>
            </a:r>
            <a:r>
              <a:rPr lang="en-US" sz="14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ID</a:t>
            </a:r>
          </a:p>
        </p:txBody>
      </p:sp>
      <p:sp>
        <p:nvSpPr>
          <p:cNvPr id="44" name="Rectangle 23"/>
          <p:cNvSpPr/>
          <p:nvPr/>
        </p:nvSpPr>
        <p:spPr>
          <a:xfrm>
            <a:off x="9022716" y="5262134"/>
            <a:ext cx="1967949" cy="523220"/>
          </a:xfrm>
          <a:prstGeom prst="rect">
            <a:avLst/>
          </a:prstGeom>
        </p:spPr>
        <p:txBody>
          <a:bodyPr wrap="square">
            <a:spAutoFit/>
          </a:bodyPr>
          <a:lstStyle/>
          <a:p>
            <a:pPr algn="ctr">
              <a:defRPr/>
            </a:pPr>
            <a:r>
              <a:rPr lang="en-US" sz="14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1-2-4 </a:t>
            </a:r>
            <a:r>
              <a:rPr lang="en-US" sz="1400" noProof="1" smtClean="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Twitter-snowflake</a:t>
            </a:r>
            <a:endParaRPr lang="en-US" sz="14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 name="TextBox 1"/>
          <p:cNvSpPr txBox="1"/>
          <p:nvPr/>
        </p:nvSpPr>
        <p:spPr>
          <a:xfrm>
            <a:off x="89066" y="906379"/>
            <a:ext cx="6184232" cy="1169551"/>
          </a:xfrm>
          <a:prstGeom prst="rect">
            <a:avLst/>
          </a:prstGeom>
          <a:noFill/>
        </p:spPr>
        <p:txBody>
          <a:bodyPr wrap="square" rtlCol="0">
            <a:spAutoFit/>
          </a:bodyPr>
          <a:lstStyle/>
          <a:p>
            <a:r>
              <a:rPr lang="zh-CN" altLang="en-US" dirty="0" smtClean="0"/>
              <a:t>压测前准备：</a:t>
            </a:r>
            <a:endParaRPr lang="en-US" altLang="zh-CN" dirty="0" smtClean="0"/>
          </a:p>
          <a:p>
            <a:r>
              <a:rPr lang="en-US" altLang="zh-CN" sz="1400" dirty="0" smtClean="0"/>
              <a:t>1</a:t>
            </a:r>
            <a:r>
              <a:rPr lang="zh-CN" altLang="en-US" sz="1400" dirty="0" smtClean="0"/>
              <a:t>、</a:t>
            </a:r>
            <a:r>
              <a:rPr lang="en-US" altLang="zh-CN" sz="1400" dirty="0" err="1" smtClean="0"/>
              <a:t>GlobalConfig.</a:t>
            </a:r>
            <a:r>
              <a:rPr lang="en-US" altLang="zh-CN" sz="1400" i="1" dirty="0" err="1" smtClean="0"/>
              <a:t>HANDLE_HTTP_TPS</a:t>
            </a:r>
            <a:r>
              <a:rPr lang="en-US" altLang="zh-CN" sz="1400" i="1" dirty="0" smtClean="0"/>
              <a:t> </a:t>
            </a:r>
            <a:r>
              <a:rPr lang="zh-CN" altLang="en-US" sz="1400" i="1" dirty="0"/>
              <a:t>更改每秒处理的并发</a:t>
            </a:r>
            <a:r>
              <a:rPr lang="zh-CN" altLang="en-US" sz="1400" i="1" dirty="0" smtClean="0"/>
              <a:t>数</a:t>
            </a:r>
            <a:r>
              <a:rPr lang="en-US" altLang="zh-CN" sz="1400" i="1" dirty="0" smtClean="0"/>
              <a:t>;</a:t>
            </a:r>
            <a:r>
              <a:rPr lang="zh-CN" altLang="en-US" sz="1000" dirty="0"/>
              <a:t>大量的访问会占网络资源，本访问采用了限流的</a:t>
            </a:r>
            <a:r>
              <a:rPr lang="zh-CN" altLang="en-US" sz="1000" dirty="0" smtClean="0"/>
              <a:t>方式</a:t>
            </a:r>
            <a:r>
              <a:rPr lang="en-US" altLang="zh-CN" sz="1000" dirty="0" smtClean="0"/>
              <a:t>,</a:t>
            </a:r>
            <a:r>
              <a:rPr lang="zh-CN" altLang="en-US" sz="1000" dirty="0" smtClean="0"/>
              <a:t>视情况下，配置获取信号量时间。</a:t>
            </a:r>
            <a:endParaRPr lang="en-US" altLang="zh-CN" sz="1000" i="1" dirty="0" smtClean="0"/>
          </a:p>
          <a:p>
            <a:r>
              <a:rPr lang="en-US" altLang="zh-CN" sz="1400" dirty="0" smtClean="0"/>
              <a:t>2</a:t>
            </a:r>
            <a:r>
              <a:rPr lang="zh-CN" altLang="en-US" sz="1400" i="1" dirty="0" smtClean="0"/>
              <a:t>、</a:t>
            </a:r>
            <a:r>
              <a:rPr lang="zh-CN" altLang="en-US" sz="1400" dirty="0" smtClean="0"/>
              <a:t>想测并发极限值，需要配置多台测试主机，具体压测数据请看</a:t>
            </a:r>
            <a:r>
              <a:rPr lang="en-US" altLang="zh-CN" sz="1400" dirty="0" smtClean="0">
                <a:hlinkClick r:id="rId2"/>
              </a:rPr>
              <a:t>README.md</a:t>
            </a:r>
            <a:endParaRPr lang="en-US" altLang="zh-CN" sz="1400" dirty="0" smtClean="0"/>
          </a:p>
          <a:p>
            <a:r>
              <a:rPr lang="en-US" altLang="zh-CN" sz="1400" dirty="0" smtClean="0"/>
              <a:t>3</a:t>
            </a:r>
            <a:r>
              <a:rPr lang="zh-CN" altLang="en-US" sz="1400" dirty="0" smtClean="0"/>
              <a:t>、需要会一些压测工具，及压测技巧</a:t>
            </a:r>
            <a:endParaRPr lang="en-US" altLang="zh-CN" sz="1400" dirty="0" smtClean="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3298" y="1029829"/>
            <a:ext cx="5736546" cy="5620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2" y="2751722"/>
            <a:ext cx="32385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317179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9218"/>
                                        </p:tgtEl>
                                        <p:attrNameLst>
                                          <p:attrName>style.visibility</p:attrName>
                                        </p:attrNameLst>
                                      </p:cBhvr>
                                      <p:to>
                                        <p:strVal val="visible"/>
                                      </p:to>
                                    </p:set>
                                    <p:animEffect transition="in" filter="barn(inVertical)">
                                      <p:cBhvr>
                                        <p:cTn id="26" dur="500"/>
                                        <p:tgtEl>
                                          <p:spTgt spid="921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219"/>
                                        </p:tgtEl>
                                        <p:attrNameLst>
                                          <p:attrName>style.visibility</p:attrName>
                                        </p:attrNameLst>
                                      </p:cBhvr>
                                      <p:to>
                                        <p:strVal val="visible"/>
                                      </p:to>
                                    </p:set>
                                    <p:animEffect transition="in" filter="fade">
                                      <p:cBhvr>
                                        <p:cTn id="31" dur="5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2"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 name="椭圆 3"/>
          <p:cNvSpPr>
            <a:spLocks noChangeAspect="1"/>
          </p:cNvSpPr>
          <p:nvPr/>
        </p:nvSpPr>
        <p:spPr>
          <a:xfrm>
            <a:off x="5523231" y="1452880"/>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60000" flipH="1">
            <a:off x="-207234" y="2388730"/>
            <a:ext cx="12606468" cy="2450362"/>
          </a:xfrm>
          <a:prstGeom prst="rect">
            <a:avLst/>
          </a:prstGeom>
        </p:spPr>
      </p:pic>
      <p:sp>
        <p:nvSpPr>
          <p:cNvPr id="5" name="文本框 4"/>
          <p:cNvSpPr txBox="1"/>
          <p:nvPr/>
        </p:nvSpPr>
        <p:spPr>
          <a:xfrm>
            <a:off x="5668501" y="1389044"/>
            <a:ext cx="627017" cy="1708160"/>
          </a:xfrm>
          <a:prstGeom prst="rect">
            <a:avLst/>
          </a:prstGeom>
          <a:noFill/>
        </p:spPr>
        <p:txBody>
          <a:bodyPr wrap="square" rtlCol="0">
            <a:spAutoFit/>
          </a:bodyPr>
          <a:lstStyle/>
          <a:p>
            <a:r>
              <a:rPr lang="en-US" altLang="zh-CN"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5</a:t>
            </a:r>
            <a:endParaRPr lang="zh-CN" altLang="en-US"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9" name="矩形 8"/>
          <p:cNvSpPr/>
          <p:nvPr/>
        </p:nvSpPr>
        <p:spPr>
          <a:xfrm>
            <a:off x="2592160" y="4671906"/>
            <a:ext cx="7007680" cy="507831"/>
          </a:xfrm>
          <a:prstGeom prst="rect">
            <a:avLst/>
          </a:prstGeom>
          <a:solidFill>
            <a:schemeClr val="bg1">
              <a:alpha val="50000"/>
            </a:schemeClr>
          </a:solidFill>
        </p:spPr>
        <p:txBody>
          <a:bodyPr wrap="square">
            <a:spAutoFit/>
          </a:bodyPr>
          <a:lstStyle/>
          <a:p>
            <a:pPr algn="ctr">
              <a:lnSpc>
                <a:spcPct val="150000"/>
              </a:lnSpc>
              <a:spcBef>
                <a:spcPct val="0"/>
              </a:spcBef>
            </a:pPr>
            <a:r>
              <a:rPr kumimoji="1" lang="en-US" altLang="zh-CN"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5-1 </a:t>
            </a:r>
            <a:r>
              <a:rPr kumimoji="1" lang="zh-CN" altLang="en-US"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总结</a:t>
            </a:r>
            <a:r>
              <a:rPr kumimoji="1" lang="en-US" altLang="zh-CN"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CN"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5-2 </a:t>
            </a:r>
            <a:r>
              <a:rPr lang="zh-CN" altLang="en-US"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优化</a:t>
            </a:r>
            <a:r>
              <a:rPr lang="en-US" altLang="zh-CN"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     </a:t>
            </a:r>
            <a:r>
              <a:rPr kumimoji="1" lang="en-US" altLang="zh-CN"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5-3 </a:t>
            </a:r>
            <a:r>
              <a:rPr kumimoji="1" lang="zh-CN" altLang="en-US"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项目推广</a:t>
            </a:r>
            <a:endParaRPr lang="zh-CN" altLang="en-US"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nvSpPr>
        <p:spPr>
          <a:xfrm>
            <a:off x="4362349" y="3229191"/>
            <a:ext cx="3602178" cy="769441"/>
          </a:xfrm>
          <a:prstGeom prst="rect">
            <a:avLst/>
          </a:prstGeom>
          <a:noFill/>
        </p:spPr>
        <p:txBody>
          <a:bodyPr vert="horz" wrap="square" rtlCol="0">
            <a:spAutoFit/>
          </a:bodyPr>
          <a:lstStyle/>
          <a:p>
            <a:pPr algn="ctr">
              <a:lnSpc>
                <a:spcPct val="100000"/>
              </a:lnSpc>
              <a:spcBef>
                <a:spcPct val="0"/>
              </a:spcBef>
              <a:buNone/>
            </a:pPr>
            <a:r>
              <a:rPr lang="zh-CN" altLang="en-US" sz="44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展望</a:t>
            </a:r>
            <a:endParaRPr lang="en-US" altLang="zh-CN" sz="44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extLst>
      <p:ext uri="{BB962C8B-B14F-4D97-AF65-F5344CB8AC3E}">
        <p14:creationId xmlns:p14="http://schemas.microsoft.com/office/powerpoint/2010/main" val="20990720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900" decel="100000" fill="hold"/>
                                        <p:tgtEl>
                                          <p:spTgt spid="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17" fill="hold">
                            <p:stCondLst>
                              <p:cond delay="1100"/>
                            </p:stCondLst>
                            <p:childTnLst>
                              <p:par>
                                <p:cTn id="18" presetID="16" presetClass="entr" presetSubtype="21"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arn(inVertical)">
                                      <p:cBhvr>
                                        <p:cTn id="20" dur="500"/>
                                        <p:tgtEl>
                                          <p:spTgt spid="2"/>
                                        </p:tgtEl>
                                      </p:cBhvr>
                                    </p:animEffect>
                                  </p:childTnLst>
                                </p:cTn>
                              </p:par>
                            </p:childTnLst>
                          </p:cTn>
                        </p:par>
                        <p:par>
                          <p:cTn id="21" fill="hold">
                            <p:stCondLst>
                              <p:cond delay="16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childTnLst>
                          </p:cTn>
                        </p:par>
                        <p:par>
                          <p:cTn id="27" fill="hold">
                            <p:stCondLst>
                              <p:cond delay="2150"/>
                            </p:stCondLst>
                            <p:childTnLst>
                              <p:par>
                                <p:cTn id="28" presetID="22" presetClass="entr" presetSubtype="8"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9" grpId="0" animBg="1"/>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3"/>
          <p:cNvSpPr/>
          <p:nvPr/>
        </p:nvSpPr>
        <p:spPr>
          <a:xfrm>
            <a:off x="8819207" y="4619524"/>
            <a:ext cx="2037846" cy="861774"/>
          </a:xfrm>
          <a:prstGeom prst="rect">
            <a:avLst/>
          </a:prstGeom>
        </p:spPr>
        <p:txBody>
          <a:bodyPr wrap="square">
            <a:spAutoFit/>
          </a:bodyPr>
          <a:lstStyle/>
          <a:p>
            <a:pPr>
              <a:defRPr/>
            </a:pPr>
            <a:r>
              <a:rPr lang="en-US" altLang="zh-CN" sz="10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Lorem ipsum dolor sit amet, consectetuer adipiscing elit, sed diam nonummy nibh euismod tincidunt ut laoreet dolore magna aliquam erat volutpat.</a:t>
            </a:r>
            <a:endParaRPr lang="en-US" sz="10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8" name="文本框 27"/>
          <p:cNvSpPr txBox="1"/>
          <p:nvPr/>
        </p:nvSpPr>
        <p:spPr>
          <a:xfrm>
            <a:off x="8819207" y="4242709"/>
            <a:ext cx="1361113" cy="369332"/>
          </a:xfrm>
          <a:prstGeom prst="rect">
            <a:avLst/>
          </a:prstGeom>
          <a:noFill/>
        </p:spPr>
        <p:txBody>
          <a:bodyPr wrap="square" rtlCol="0">
            <a:spAutoFit/>
          </a:bodyPr>
          <a:lstStyle/>
          <a:p>
            <a:r>
              <a:rPr lang="en-US" altLang="zh-CN"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TITLE</a:t>
            </a:r>
            <a:r>
              <a:rPr lang="en-US" altLang="zh-CN" b="1" dirty="0">
                <a:solidFill>
                  <a:schemeClr val="bg1"/>
                </a:solidFill>
                <a:latin typeface="Arial" panose="020B0604020202020204" pitchFamily="34" charset="0"/>
                <a:ea typeface="微软雅黑" panose="020B0503020204020204" pitchFamily="34" charset="-122"/>
                <a:sym typeface="Arial" panose="020B0604020202020204" pitchFamily="34" charset="0"/>
              </a:rPr>
              <a:t> 03</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文本框 28"/>
          <p:cNvSpPr txBox="1"/>
          <p:nvPr/>
        </p:nvSpPr>
        <p:spPr>
          <a:xfrm>
            <a:off x="2208514" y="324061"/>
            <a:ext cx="2810347" cy="276999"/>
          </a:xfrm>
          <a:prstGeom prst="rect">
            <a:avLst/>
          </a:prstGeom>
          <a:noFill/>
        </p:spPr>
        <p:txBody>
          <a:bodyPr wrap="square" rtlCol="0">
            <a:spAutoFit/>
          </a:bodyPr>
          <a:lstStyle/>
          <a:p>
            <a:r>
              <a:rPr lang="zh-CN" altLang="en-US" sz="1200" b="1" dirty="0" smtClean="0">
                <a:latin typeface="Arial" panose="020B0604020202020204" pitchFamily="34" charset="0"/>
                <a:ea typeface="微软雅黑" panose="020B0503020204020204" pitchFamily="34" charset="-122"/>
                <a:sym typeface="Arial" panose="020B0604020202020204" pitchFamily="34" charset="0"/>
              </a:rPr>
              <a:t>总结</a:t>
            </a:r>
            <a:r>
              <a:rPr lang="en-US" altLang="zh-CN" sz="1200" b="1" dirty="0">
                <a:latin typeface="Arial" panose="020B0604020202020204" pitchFamily="34" charset="0"/>
                <a:ea typeface="微软雅黑" panose="020B0503020204020204" pitchFamily="34" charset="-122"/>
                <a:sym typeface="Arial" panose="020B0604020202020204" pitchFamily="34" charset="0"/>
              </a:rPr>
              <a:t> </a:t>
            </a:r>
            <a:r>
              <a:rPr lang="zh-CN" altLang="en-US" sz="1200" b="1" smtClean="0">
                <a:latin typeface="Arial" panose="020B0604020202020204" pitchFamily="34" charset="0"/>
                <a:ea typeface="微软雅黑" panose="020B0503020204020204" pitchFamily="34" charset="-122"/>
                <a:sym typeface="Arial" panose="020B0604020202020204" pitchFamily="34" charset="0"/>
              </a:rPr>
              <a:t>与 问答</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9" name="文本框 18"/>
          <p:cNvSpPr txBox="1"/>
          <p:nvPr/>
        </p:nvSpPr>
        <p:spPr>
          <a:xfrm>
            <a:off x="397246" y="246333"/>
            <a:ext cx="1254944" cy="276999"/>
          </a:xfrm>
          <a:prstGeom prst="rect">
            <a:avLst/>
          </a:prstGeom>
          <a:noFill/>
        </p:spPr>
        <p:txBody>
          <a:bodyPr wrap="square" rtlCol="0">
            <a:spAutoFit/>
          </a:bodyPr>
          <a:lstStyle/>
          <a:p>
            <a:r>
              <a:rPr lang="en-US" altLang="zh-CN" sz="1200" spc="3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5-1</a:t>
            </a:r>
            <a:endPar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TextBox 1"/>
          <p:cNvSpPr txBox="1"/>
          <p:nvPr/>
        </p:nvSpPr>
        <p:spPr>
          <a:xfrm>
            <a:off x="577516" y="1066800"/>
            <a:ext cx="5334000" cy="1754326"/>
          </a:xfrm>
          <a:prstGeom prst="rect">
            <a:avLst/>
          </a:prstGeom>
          <a:noFill/>
        </p:spPr>
        <p:txBody>
          <a:bodyPr wrap="square" rtlCol="0">
            <a:spAutoFit/>
          </a:bodyPr>
          <a:lstStyle/>
          <a:p>
            <a:r>
              <a:rPr lang="en-US" altLang="zh-CN" dirty="0" smtClean="0"/>
              <a:t>1</a:t>
            </a:r>
            <a:r>
              <a:rPr lang="zh-CN" altLang="en-US" dirty="0" smtClean="0"/>
              <a:t>、整个分享大纲</a:t>
            </a:r>
            <a:endParaRPr lang="en-US" altLang="zh-CN" dirty="0" smtClean="0"/>
          </a:p>
          <a:p>
            <a:r>
              <a:rPr lang="en-US" altLang="zh-CN" dirty="0"/>
              <a:t>2</a:t>
            </a:r>
            <a:r>
              <a:rPr lang="zh-CN" altLang="en-US" dirty="0" smtClean="0"/>
              <a:t>、前面两个章节 所讲的技术点比较片面片面</a:t>
            </a:r>
            <a:endParaRPr lang="en-US" altLang="zh-CN" dirty="0" smtClean="0"/>
          </a:p>
          <a:p>
            <a:r>
              <a:rPr lang="en-US" altLang="zh-CN" dirty="0" smtClean="0"/>
              <a:t>   </a:t>
            </a:r>
            <a:r>
              <a:rPr lang="zh-CN" altLang="en-US" dirty="0" smtClean="0"/>
              <a:t>私下自我学习？我再深入讲解？</a:t>
            </a:r>
            <a:endParaRPr lang="en-US" altLang="zh-CN" dirty="0" smtClean="0"/>
          </a:p>
          <a:p>
            <a:r>
              <a:rPr lang="en-US" altLang="zh-CN" dirty="0"/>
              <a:t>3</a:t>
            </a:r>
            <a:r>
              <a:rPr lang="zh-CN" altLang="en-US" dirty="0" smtClean="0"/>
              <a:t>、代码中</a:t>
            </a:r>
            <a:r>
              <a:rPr lang="en-US" altLang="zh-CN" dirty="0" smtClean="0"/>
              <a:t>SDK</a:t>
            </a:r>
            <a:r>
              <a:rPr lang="zh-CN" altLang="en-US" dirty="0" smtClean="0"/>
              <a:t>接入，需要有兴趣的小伙伴私下看</a:t>
            </a:r>
            <a:endParaRPr lang="en-US" altLang="zh-CN" dirty="0"/>
          </a:p>
          <a:p>
            <a:r>
              <a:rPr lang="en-US" altLang="zh-CN" dirty="0" smtClean="0"/>
              <a:t>4</a:t>
            </a:r>
            <a:r>
              <a:rPr lang="zh-CN" altLang="en-US" dirty="0" smtClean="0"/>
              <a:t>、本开源项目开发背景</a:t>
            </a:r>
            <a:endParaRPr lang="en-US" altLang="zh-CN" dirty="0" smtClean="0"/>
          </a:p>
          <a:p>
            <a:r>
              <a:rPr lang="en-US" altLang="zh-CN" dirty="0" smtClean="0"/>
              <a:t>5</a:t>
            </a:r>
            <a:r>
              <a:rPr lang="zh-CN" altLang="en-US" dirty="0" smtClean="0"/>
              <a:t>、有较多</a:t>
            </a:r>
            <a:r>
              <a:rPr lang="en-US" altLang="zh-CN" dirty="0" err="1" smtClean="0"/>
              <a:t>netty</a:t>
            </a:r>
            <a:r>
              <a:rPr lang="zh-CN" altLang="en-US" dirty="0" smtClean="0"/>
              <a:t>涉及技术未讲，如缓冲、</a:t>
            </a:r>
            <a:r>
              <a:rPr lang="en-US" altLang="zh-CN" dirty="0" smtClean="0"/>
              <a:t>channel</a:t>
            </a:r>
            <a:r>
              <a:rPr lang="zh-CN" altLang="en-US" dirty="0" smtClean="0"/>
              <a:t>等</a:t>
            </a:r>
            <a:endParaRPr lang="en-US" altLang="zh-CN" dirty="0" smtClean="0"/>
          </a:p>
        </p:txBody>
      </p:sp>
    </p:spTree>
    <p:extLst>
      <p:ext uri="{BB962C8B-B14F-4D97-AF65-F5344CB8AC3E}">
        <p14:creationId xmlns:p14="http://schemas.microsoft.com/office/powerpoint/2010/main" val="130039552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9" grpId="0"/>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085314" y="324061"/>
            <a:ext cx="2810347" cy="276999"/>
          </a:xfrm>
          <a:prstGeom prst="rect">
            <a:avLst/>
          </a:prstGeom>
          <a:noFill/>
        </p:spPr>
        <p:txBody>
          <a:bodyPr wrap="square" rtlCol="0">
            <a:spAutoFit/>
          </a:bodyPr>
          <a:lstStyle/>
          <a:p>
            <a:pPr algn="r"/>
            <a:r>
              <a:rPr lang="zh-CN" altLang="en-US" sz="1200" b="1" dirty="0" smtClean="0">
                <a:latin typeface="Arial" panose="020B0604020202020204" pitchFamily="34" charset="0"/>
                <a:ea typeface="微软雅黑" panose="020B0503020204020204" pitchFamily="34" charset="-122"/>
                <a:sym typeface="Arial" panose="020B0604020202020204" pitchFamily="34" charset="0"/>
              </a:rPr>
              <a:t>优化</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10461450" y="261573"/>
            <a:ext cx="1548394" cy="369332"/>
          </a:xfrm>
          <a:prstGeom prst="rect">
            <a:avLst/>
          </a:prstGeom>
          <a:noFill/>
        </p:spPr>
        <p:txBody>
          <a:bodyPr wrap="square" rtlCol="0">
            <a:spAutoFit/>
          </a:bodyPr>
          <a:lstStyle/>
          <a:p>
            <a:pPr algn="ctr"/>
            <a:r>
              <a:rPr lang="en-US" altLang="zh-CN" spc="3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5-2</a:t>
            </a:r>
            <a:endPar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Rectangle 23"/>
          <p:cNvSpPr/>
          <p:nvPr/>
        </p:nvSpPr>
        <p:spPr>
          <a:xfrm>
            <a:off x="1213233" y="5396973"/>
            <a:ext cx="1967949" cy="461665"/>
          </a:xfrm>
          <a:prstGeom prst="rect">
            <a:avLst/>
          </a:prstGeom>
        </p:spPr>
        <p:txBody>
          <a:bodyPr wrap="square">
            <a:spAutoFit/>
          </a:bodyPr>
          <a:lstStyle/>
          <a:p>
            <a:pPr algn="ctr">
              <a:defRPr/>
            </a:pPr>
            <a:r>
              <a:rPr lang="en-US" sz="1200" noProof="1" smtClean="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1-2-1</a:t>
            </a:r>
            <a:r>
              <a:rPr lang="zh-CN" altLang="en-US" sz="12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数据库自增长序列或字段</a:t>
            </a:r>
            <a:endParaRPr lang="en-US" sz="12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8" name="Rectangle 23"/>
          <p:cNvSpPr/>
          <p:nvPr/>
        </p:nvSpPr>
        <p:spPr>
          <a:xfrm>
            <a:off x="3828645" y="5422590"/>
            <a:ext cx="1967949" cy="276999"/>
          </a:xfrm>
          <a:prstGeom prst="rect">
            <a:avLst/>
          </a:prstGeom>
        </p:spPr>
        <p:txBody>
          <a:bodyPr wrap="square">
            <a:spAutoFit/>
          </a:bodyPr>
          <a:lstStyle/>
          <a:p>
            <a:pPr algn="ctr">
              <a:defRPr/>
            </a:pPr>
            <a:r>
              <a:rPr lang="en-US" sz="12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1-2-1 UUID</a:t>
            </a:r>
          </a:p>
        </p:txBody>
      </p:sp>
      <p:sp>
        <p:nvSpPr>
          <p:cNvPr id="41" name="Rectangle 23"/>
          <p:cNvSpPr/>
          <p:nvPr/>
        </p:nvSpPr>
        <p:spPr>
          <a:xfrm>
            <a:off x="6353934" y="5376423"/>
            <a:ext cx="1967949" cy="307777"/>
          </a:xfrm>
          <a:prstGeom prst="rect">
            <a:avLst/>
          </a:prstGeom>
        </p:spPr>
        <p:txBody>
          <a:bodyPr wrap="square">
            <a:spAutoFit/>
          </a:bodyPr>
          <a:lstStyle/>
          <a:p>
            <a:pPr algn="ctr">
              <a:defRPr/>
            </a:pPr>
            <a:r>
              <a:rPr lang="en-US" sz="14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1-2-3 Redis</a:t>
            </a:r>
            <a:r>
              <a:rPr lang="zh-CN" altLang="en-US" sz="14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生成</a:t>
            </a:r>
            <a:r>
              <a:rPr lang="en-US" sz="14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ID</a:t>
            </a:r>
          </a:p>
        </p:txBody>
      </p:sp>
      <p:sp>
        <p:nvSpPr>
          <p:cNvPr id="44" name="Rectangle 23"/>
          <p:cNvSpPr/>
          <p:nvPr/>
        </p:nvSpPr>
        <p:spPr>
          <a:xfrm>
            <a:off x="9022716" y="5262134"/>
            <a:ext cx="1967949" cy="523220"/>
          </a:xfrm>
          <a:prstGeom prst="rect">
            <a:avLst/>
          </a:prstGeom>
        </p:spPr>
        <p:txBody>
          <a:bodyPr wrap="square">
            <a:spAutoFit/>
          </a:bodyPr>
          <a:lstStyle/>
          <a:p>
            <a:pPr algn="ctr">
              <a:defRPr/>
            </a:pPr>
            <a:r>
              <a:rPr lang="en-US" sz="14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1-2-4 </a:t>
            </a:r>
            <a:r>
              <a:rPr lang="en-US" sz="1400" noProof="1" smtClean="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Twitter-snowflake</a:t>
            </a:r>
            <a:endParaRPr lang="en-US" sz="14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 name="TextBox 1"/>
          <p:cNvSpPr txBox="1"/>
          <p:nvPr/>
        </p:nvSpPr>
        <p:spPr>
          <a:xfrm>
            <a:off x="545432" y="858253"/>
            <a:ext cx="6898105" cy="1477328"/>
          </a:xfrm>
          <a:prstGeom prst="rect">
            <a:avLst/>
          </a:prstGeom>
          <a:noFill/>
        </p:spPr>
        <p:txBody>
          <a:bodyPr wrap="square" rtlCol="0">
            <a:spAutoFit/>
          </a:bodyPr>
          <a:lstStyle/>
          <a:p>
            <a:r>
              <a:rPr lang="en-US" altLang="zh-CN" dirty="0" smtClean="0"/>
              <a:t>1</a:t>
            </a:r>
            <a:r>
              <a:rPr lang="zh-CN" altLang="en-US" dirty="0" smtClean="0"/>
              <a:t>、对</a:t>
            </a:r>
            <a:r>
              <a:rPr lang="en-US" altLang="zh-CN" dirty="0" err="1" smtClean="0"/>
              <a:t>netty</a:t>
            </a:r>
            <a:r>
              <a:rPr lang="zh-CN" altLang="en-US" dirty="0" smtClean="0"/>
              <a:t>不深入，故没发挥</a:t>
            </a:r>
            <a:r>
              <a:rPr lang="en-US" altLang="zh-CN" dirty="0" err="1" smtClean="0"/>
              <a:t>netty</a:t>
            </a:r>
            <a:r>
              <a:rPr lang="zh-CN" altLang="en-US" dirty="0" smtClean="0"/>
              <a:t>最大优势，如一些参数</a:t>
            </a:r>
            <a:endParaRPr lang="en-US" altLang="zh-CN" dirty="0" smtClean="0"/>
          </a:p>
          <a:p>
            <a:r>
              <a:rPr lang="en-US" altLang="zh-CN" dirty="0" smtClean="0"/>
              <a:t>2</a:t>
            </a:r>
            <a:r>
              <a:rPr lang="zh-CN" altLang="en-US" dirty="0" smtClean="0"/>
              <a:t>、限流策略及</a:t>
            </a:r>
            <a:r>
              <a:rPr lang="en-US" altLang="zh-CN" dirty="0" err="1" smtClean="0"/>
              <a:t>snowFlake</a:t>
            </a:r>
            <a:r>
              <a:rPr lang="zh-CN" altLang="en-US" dirty="0" smtClean="0"/>
              <a:t>并发 如何去均衡</a:t>
            </a:r>
            <a:endParaRPr lang="en-US" altLang="zh-CN" dirty="0" smtClean="0"/>
          </a:p>
          <a:p>
            <a:r>
              <a:rPr lang="en-US" altLang="zh-CN" dirty="0" smtClean="0"/>
              <a:t>3</a:t>
            </a:r>
            <a:r>
              <a:rPr lang="zh-CN" altLang="en-US" dirty="0" smtClean="0"/>
              <a:t>、代码优化，如采用业务处理线程组等</a:t>
            </a:r>
            <a:endParaRPr lang="en-US" altLang="zh-CN" dirty="0" smtClean="0"/>
          </a:p>
          <a:p>
            <a:r>
              <a:rPr lang="en-US" altLang="zh-CN" dirty="0" smtClean="0"/>
              <a:t>4</a:t>
            </a:r>
            <a:r>
              <a:rPr lang="zh-CN" altLang="en-US" dirty="0" smtClean="0"/>
              <a:t>、准备接入</a:t>
            </a:r>
            <a:r>
              <a:rPr lang="en-US" altLang="zh-CN" dirty="0" smtClean="0"/>
              <a:t>ZK</a:t>
            </a:r>
            <a:r>
              <a:rPr lang="zh-CN" altLang="en-US" dirty="0" smtClean="0"/>
              <a:t>解决时钟问题，及集群部署</a:t>
            </a:r>
            <a:endParaRPr lang="en-US" altLang="zh-CN" dirty="0" smtClean="0"/>
          </a:p>
          <a:p>
            <a:r>
              <a:rPr lang="en-US" altLang="zh-CN" dirty="0" smtClean="0"/>
              <a:t>5</a:t>
            </a:r>
            <a:r>
              <a:rPr lang="zh-CN" altLang="en-US" dirty="0" smtClean="0"/>
              <a:t>、如何使用压测说话</a:t>
            </a:r>
            <a:endParaRPr lang="zh-CN" altLang="en-US" dirty="0"/>
          </a:p>
        </p:txBody>
      </p:sp>
    </p:spTree>
    <p:extLst>
      <p:ext uri="{BB962C8B-B14F-4D97-AF65-F5344CB8AC3E}">
        <p14:creationId xmlns:p14="http://schemas.microsoft.com/office/powerpoint/2010/main" val="410903880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3"/>
          <p:cNvSpPr/>
          <p:nvPr/>
        </p:nvSpPr>
        <p:spPr>
          <a:xfrm>
            <a:off x="8819207" y="4619524"/>
            <a:ext cx="2037846" cy="861774"/>
          </a:xfrm>
          <a:prstGeom prst="rect">
            <a:avLst/>
          </a:prstGeom>
        </p:spPr>
        <p:txBody>
          <a:bodyPr wrap="square">
            <a:spAutoFit/>
          </a:bodyPr>
          <a:lstStyle/>
          <a:p>
            <a:pPr>
              <a:defRPr/>
            </a:pPr>
            <a:r>
              <a:rPr lang="en-US" altLang="zh-CN" sz="10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Lorem ipsum dolor sit amet, consectetuer adipiscing elit, sed diam nonummy nibh euismod tincidunt ut laoreet dolore magna aliquam erat volutpat.</a:t>
            </a:r>
            <a:endParaRPr lang="en-US" sz="10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8" name="文本框 27"/>
          <p:cNvSpPr txBox="1"/>
          <p:nvPr/>
        </p:nvSpPr>
        <p:spPr>
          <a:xfrm>
            <a:off x="8819207" y="4242709"/>
            <a:ext cx="1361113" cy="369332"/>
          </a:xfrm>
          <a:prstGeom prst="rect">
            <a:avLst/>
          </a:prstGeom>
          <a:noFill/>
        </p:spPr>
        <p:txBody>
          <a:bodyPr wrap="square" rtlCol="0">
            <a:spAutoFit/>
          </a:bodyPr>
          <a:lstStyle/>
          <a:p>
            <a:r>
              <a:rPr lang="en-US" altLang="zh-CN"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TITLE</a:t>
            </a:r>
            <a:r>
              <a:rPr lang="en-US" altLang="zh-CN" b="1" dirty="0">
                <a:solidFill>
                  <a:schemeClr val="bg1"/>
                </a:solidFill>
                <a:latin typeface="Arial" panose="020B0604020202020204" pitchFamily="34" charset="0"/>
                <a:ea typeface="微软雅黑" panose="020B0503020204020204" pitchFamily="34" charset="-122"/>
                <a:sym typeface="Arial" panose="020B0604020202020204" pitchFamily="34" charset="0"/>
              </a:rPr>
              <a:t> 03</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文本框 28"/>
          <p:cNvSpPr txBox="1"/>
          <p:nvPr/>
        </p:nvSpPr>
        <p:spPr>
          <a:xfrm>
            <a:off x="2208514" y="324061"/>
            <a:ext cx="2810347" cy="276999"/>
          </a:xfrm>
          <a:prstGeom prst="rect">
            <a:avLst/>
          </a:prstGeom>
          <a:noFill/>
        </p:spPr>
        <p:txBody>
          <a:bodyPr wrap="square" rtlCol="0">
            <a:spAutoFit/>
          </a:bodyPr>
          <a:lstStyle/>
          <a:p>
            <a:r>
              <a:rPr lang="zh-CN" altLang="en-US" sz="1200" b="1" dirty="0">
                <a:latin typeface="Arial" panose="020B0604020202020204" pitchFamily="34" charset="0"/>
                <a:ea typeface="微软雅黑" panose="020B0503020204020204" pitchFamily="34" charset="-122"/>
                <a:sym typeface="Arial" panose="020B0604020202020204" pitchFamily="34" charset="0"/>
              </a:rPr>
              <a:t>项目推广</a:t>
            </a:r>
          </a:p>
        </p:txBody>
      </p:sp>
      <p:sp>
        <p:nvSpPr>
          <p:cNvPr id="19" name="文本框 18"/>
          <p:cNvSpPr txBox="1"/>
          <p:nvPr/>
        </p:nvSpPr>
        <p:spPr>
          <a:xfrm>
            <a:off x="397246" y="246333"/>
            <a:ext cx="1254944" cy="276999"/>
          </a:xfrm>
          <a:prstGeom prst="rect">
            <a:avLst/>
          </a:prstGeom>
          <a:noFill/>
        </p:spPr>
        <p:txBody>
          <a:bodyPr wrap="square" rtlCol="0">
            <a:spAutoFit/>
          </a:bodyPr>
          <a:lstStyle/>
          <a:p>
            <a:r>
              <a:rPr lang="en-US" altLang="zh-CN" sz="1200" spc="3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5-3</a:t>
            </a:r>
            <a:endPar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TextBox 1"/>
          <p:cNvSpPr txBox="1"/>
          <p:nvPr/>
        </p:nvSpPr>
        <p:spPr>
          <a:xfrm>
            <a:off x="577516" y="1066800"/>
            <a:ext cx="5975684" cy="584775"/>
          </a:xfrm>
          <a:prstGeom prst="rect">
            <a:avLst/>
          </a:prstGeom>
          <a:noFill/>
        </p:spPr>
        <p:txBody>
          <a:bodyPr wrap="square" rtlCol="0">
            <a:spAutoFit/>
          </a:bodyPr>
          <a:lstStyle/>
          <a:p>
            <a:r>
              <a:rPr lang="zh-CN" altLang="en-US" dirty="0" smtClean="0"/>
              <a:t>项目地址：</a:t>
            </a:r>
            <a:r>
              <a:rPr lang="en-US" altLang="zh-CN" u="sng" dirty="0" smtClean="0">
                <a:solidFill>
                  <a:schemeClr val="accent1">
                    <a:lumMod val="75000"/>
                  </a:schemeClr>
                </a:solidFill>
                <a:hlinkClick r:id="rId2"/>
              </a:rPr>
              <a:t>https</a:t>
            </a:r>
            <a:r>
              <a:rPr lang="en-US" altLang="zh-CN" u="sng" dirty="0">
                <a:solidFill>
                  <a:schemeClr val="accent1">
                    <a:lumMod val="75000"/>
                  </a:schemeClr>
                </a:solidFill>
                <a:hlinkClick r:id="rId2"/>
              </a:rPr>
              <a:t>://</a:t>
            </a:r>
            <a:r>
              <a:rPr lang="en-US" altLang="zh-CN" u="sng" dirty="0" smtClean="0">
                <a:solidFill>
                  <a:schemeClr val="accent1">
                    <a:lumMod val="75000"/>
                  </a:schemeClr>
                </a:solidFill>
                <a:hlinkClick r:id="rId2"/>
              </a:rPr>
              <a:t>github.com/Zeb-D/distributed-id</a:t>
            </a:r>
            <a:endParaRPr lang="en-US" altLang="zh-CN" u="sng" dirty="0" smtClean="0">
              <a:solidFill>
                <a:schemeClr val="accent1">
                  <a:lumMod val="75000"/>
                </a:schemeClr>
              </a:solidFill>
            </a:endParaRPr>
          </a:p>
          <a:p>
            <a:r>
              <a:rPr lang="zh-CN" altLang="en-US" sz="1400" dirty="0" smtClean="0"/>
              <a:t>个人</a:t>
            </a:r>
            <a:r>
              <a:rPr lang="en-US" altLang="zh-CN" sz="1400" dirty="0" err="1" smtClean="0"/>
              <a:t>netty</a:t>
            </a:r>
            <a:r>
              <a:rPr lang="zh-CN" altLang="en-US" sz="1400" dirty="0" smtClean="0"/>
              <a:t>后续学习请看：</a:t>
            </a:r>
            <a:r>
              <a:rPr lang="en-US" altLang="zh-CN" sz="1400" u="sng" dirty="0"/>
              <a:t>https://github.com/Zeb-D/learn-netty</a:t>
            </a:r>
            <a:endParaRPr lang="en-US" altLang="zh-CN" sz="1400" u="sng" dirty="0" smtClean="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6092" y="1496587"/>
            <a:ext cx="3226784" cy="3214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810926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9" grpId="0"/>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7" name="文本框 6"/>
          <p:cNvSpPr txBox="1"/>
          <p:nvPr/>
        </p:nvSpPr>
        <p:spPr>
          <a:xfrm>
            <a:off x="906494" y="3018792"/>
            <a:ext cx="7141381" cy="923330"/>
          </a:xfrm>
          <a:prstGeom prst="rect">
            <a:avLst/>
          </a:prstGeom>
          <a:noFill/>
        </p:spPr>
        <p:txBody>
          <a:bodyPr vert="horz" wrap="square" rtlCol="0">
            <a:spAutoFit/>
          </a:bodyPr>
          <a:lstStyle/>
          <a:p>
            <a:r>
              <a:rPr lang="zh-CN" altLang="en-US" sz="5400" spc="1200" dirty="0" smtClean="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感谢 你的聆听</a:t>
            </a:r>
            <a:endParaRPr lang="zh-CN" altLang="en-US" sz="5400" spc="12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cxnSp>
        <p:nvCxnSpPr>
          <p:cNvPr id="12" name="直接连接符 11"/>
          <p:cNvCxnSpPr/>
          <p:nvPr/>
        </p:nvCxnSpPr>
        <p:spPr>
          <a:xfrm flipH="1">
            <a:off x="1041721" y="4139591"/>
            <a:ext cx="6486839" cy="0"/>
          </a:xfrm>
          <a:prstGeom prst="line">
            <a:avLst/>
          </a:prstGeom>
          <a:ln>
            <a:prstDash val="dash"/>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20624284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par>
                                <p:cTn id="10" presetID="22" presetClass="entr" presetSubtype="2" fill="hold" nodeType="withEffect">
                                  <p:stCondLst>
                                    <p:cond delay="500"/>
                                  </p:stCondLst>
                                  <p:childTnLst>
                                    <p:set>
                                      <p:cBhvr>
                                        <p:cTn id="11" dur="1" fill="hold">
                                          <p:stCondLst>
                                            <p:cond delay="0"/>
                                          </p:stCondLst>
                                        </p:cTn>
                                        <p:tgtEl>
                                          <p:spTgt spid="12"/>
                                        </p:tgtEl>
                                        <p:attrNameLst>
                                          <p:attrName>style.visibility</p:attrName>
                                        </p:attrNameLst>
                                      </p:cBhvr>
                                      <p:to>
                                        <p:strVal val="visible"/>
                                      </p:to>
                                    </p:set>
                                    <p:animEffect transition="in" filter="wipe(righ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4" name="文本框 43"/>
          <p:cNvSpPr txBox="1"/>
          <p:nvPr/>
        </p:nvSpPr>
        <p:spPr>
          <a:xfrm>
            <a:off x="4944618" y="742827"/>
            <a:ext cx="3429762"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目录 </a:t>
            </a:r>
            <a:r>
              <a:rPr lang="en-US" altLang="zh-CN"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43" name="直接连接符 42"/>
          <p:cNvCxnSpPr/>
          <p:nvPr/>
        </p:nvCxnSpPr>
        <p:spPr>
          <a:xfrm flipV="1">
            <a:off x="6096000" y="1353778"/>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1465789" y="2927860"/>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1400375" y="2788107"/>
            <a:ext cx="470000" cy="707886"/>
          </a:xfrm>
          <a:prstGeom prst="rect">
            <a:avLst/>
          </a:prstGeom>
          <a:noFill/>
        </p:spPr>
        <p:txBody>
          <a:bodyPr wrap="non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1</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3" name="Rectangle 70"/>
          <p:cNvSpPr>
            <a:spLocks noChangeArrowheads="1"/>
          </p:cNvSpPr>
          <p:nvPr/>
        </p:nvSpPr>
        <p:spPr bwMode="auto">
          <a:xfrm>
            <a:off x="899000" y="2137812"/>
            <a:ext cx="16212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en-US" altLang="zh-CN" sz="1600" spc="600" noProof="1" smtClean="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ID</a:t>
            </a:r>
            <a:r>
              <a:rPr lang="zh-CN" altLang="en-US" sz="1600" spc="600" noProof="1" smtClean="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相关</a:t>
            </a:r>
            <a:endParaRPr lang="en-US" altLang="zh-CN" sz="1600" spc="6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5" name="椭圆 24"/>
          <p:cNvSpPr/>
          <p:nvPr/>
        </p:nvSpPr>
        <p:spPr>
          <a:xfrm>
            <a:off x="2819217" y="4888044"/>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 name="文本框 25"/>
          <p:cNvSpPr txBox="1"/>
          <p:nvPr/>
        </p:nvSpPr>
        <p:spPr>
          <a:xfrm>
            <a:off x="2776817" y="4780159"/>
            <a:ext cx="470000" cy="707886"/>
          </a:xfrm>
          <a:prstGeom prst="rect">
            <a:avLst/>
          </a:prstGeom>
          <a:noFill/>
        </p:spPr>
        <p:txBody>
          <a:bodyPr wrap="non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7" name="Rectangle 70"/>
          <p:cNvSpPr>
            <a:spLocks noChangeArrowheads="1"/>
          </p:cNvSpPr>
          <p:nvPr/>
        </p:nvSpPr>
        <p:spPr bwMode="auto">
          <a:xfrm>
            <a:off x="2316987" y="5345996"/>
            <a:ext cx="1462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en-US" altLang="zh-CN" sz="1600" spc="300" noProof="1" smtClean="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netty</a:t>
            </a:r>
            <a:r>
              <a:rPr lang="zh-CN" altLang="en-US" sz="1600" spc="300" noProof="1" smtClean="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相关</a:t>
            </a:r>
            <a:endParaRPr lang="en-US" alt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9" name="椭圆 28"/>
          <p:cNvSpPr/>
          <p:nvPr/>
        </p:nvSpPr>
        <p:spPr>
          <a:xfrm>
            <a:off x="5877045" y="3414046"/>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0" name="文本框 29"/>
          <p:cNvSpPr txBox="1"/>
          <p:nvPr/>
        </p:nvSpPr>
        <p:spPr>
          <a:xfrm>
            <a:off x="5831202" y="3253402"/>
            <a:ext cx="290501" cy="707886"/>
          </a:xfrm>
          <a:prstGeom prst="rect">
            <a:avLst/>
          </a:prstGeom>
          <a:noFill/>
        </p:spPr>
        <p:txBody>
          <a:bodyPr wrap="squar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3</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1" name="Rectangle 70"/>
          <p:cNvSpPr>
            <a:spLocks noChangeArrowheads="1"/>
          </p:cNvSpPr>
          <p:nvPr/>
        </p:nvSpPr>
        <p:spPr bwMode="auto">
          <a:xfrm>
            <a:off x="5337562" y="2546630"/>
            <a:ext cx="1522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zh-CN" altLang="en-US" sz="1600" spc="300" noProof="1" smtClean="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代码实现</a:t>
            </a:r>
            <a:endParaRPr lang="en-US" alt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3" name="椭圆 32"/>
          <p:cNvSpPr/>
          <p:nvPr/>
        </p:nvSpPr>
        <p:spPr>
          <a:xfrm>
            <a:off x="8988530" y="4668788"/>
            <a:ext cx="385258" cy="3852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文本框 33"/>
          <p:cNvSpPr txBox="1"/>
          <p:nvPr/>
        </p:nvSpPr>
        <p:spPr>
          <a:xfrm>
            <a:off x="8965209" y="4580598"/>
            <a:ext cx="470000" cy="707886"/>
          </a:xfrm>
          <a:prstGeom prst="rect">
            <a:avLst/>
          </a:prstGeom>
          <a:noFill/>
        </p:spPr>
        <p:txBody>
          <a:bodyPr wrap="none" rtlCol="0">
            <a:spAutoFit/>
          </a:bodyPr>
          <a:lstStyle/>
          <a:p>
            <a:pPr algn="ctr"/>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4</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5" name="Rectangle 70"/>
          <p:cNvSpPr>
            <a:spLocks noChangeArrowheads="1"/>
          </p:cNvSpPr>
          <p:nvPr/>
        </p:nvSpPr>
        <p:spPr bwMode="auto">
          <a:xfrm>
            <a:off x="8466528" y="5179861"/>
            <a:ext cx="16159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zh-CN" altLang="en-US" sz="1600" spc="300" noProof="1" smtClean="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测试与部署</a:t>
            </a:r>
            <a:endParaRPr lang="en-US" alt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cxnSp>
        <p:nvCxnSpPr>
          <p:cNvPr id="38" name="直接连接符 37"/>
          <p:cNvCxnSpPr/>
          <p:nvPr/>
        </p:nvCxnSpPr>
        <p:spPr>
          <a:xfrm flipV="1">
            <a:off x="4116000" y="1360622"/>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5376000" y="1350462"/>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5" name="椭圆 54"/>
          <p:cNvSpPr/>
          <p:nvPr/>
        </p:nvSpPr>
        <p:spPr>
          <a:xfrm>
            <a:off x="10470255" y="2994231"/>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6" name="文本框 55"/>
          <p:cNvSpPr txBox="1"/>
          <p:nvPr/>
        </p:nvSpPr>
        <p:spPr>
          <a:xfrm>
            <a:off x="10427855" y="2886346"/>
            <a:ext cx="470000" cy="707886"/>
          </a:xfrm>
          <a:prstGeom prst="rect">
            <a:avLst/>
          </a:prstGeom>
          <a:noFill/>
        </p:spPr>
        <p:txBody>
          <a:bodyPr wrap="non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5</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7" name="Rectangle 70"/>
          <p:cNvSpPr>
            <a:spLocks noChangeArrowheads="1"/>
          </p:cNvSpPr>
          <p:nvPr/>
        </p:nvSpPr>
        <p:spPr bwMode="auto">
          <a:xfrm>
            <a:off x="9838485" y="2215151"/>
            <a:ext cx="1462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zh-CN" altLang="en-US" sz="1600" spc="300" noProof="1" smtClean="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展望</a:t>
            </a:r>
            <a:endParaRPr lang="en-US" alt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extLst>
      <p:ext uri="{BB962C8B-B14F-4D97-AF65-F5344CB8AC3E}">
        <p14:creationId xmlns:p14="http://schemas.microsoft.com/office/powerpoint/2010/main" val="344137851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right)">
                                      <p:cBhvr>
                                        <p:cTn id="7" dur="500"/>
                                        <p:tgtEl>
                                          <p:spTgt spid="43"/>
                                        </p:tgtEl>
                                      </p:cBhvr>
                                    </p:animEffect>
                                  </p:childTnLst>
                                </p:cTn>
                              </p:par>
                              <p:par>
                                <p:cTn id="8" presetID="22" presetClass="exit" presetSubtype="2" fill="hold" nodeType="withEffect">
                                  <p:stCondLst>
                                    <p:cond delay="200"/>
                                  </p:stCondLst>
                                  <p:childTnLst>
                                    <p:animEffect transition="out" filter="wipe(right)">
                                      <p:cBhvr>
                                        <p:cTn id="9" dur="500"/>
                                        <p:tgtEl>
                                          <p:spTgt spid="43"/>
                                        </p:tgtEl>
                                      </p:cBhvr>
                                    </p:animEffect>
                                    <p:set>
                                      <p:cBhvr>
                                        <p:cTn id="10" dur="1" fill="hold">
                                          <p:stCondLst>
                                            <p:cond delay="499"/>
                                          </p:stCondLst>
                                        </p:cTn>
                                        <p:tgtEl>
                                          <p:spTgt spid="43"/>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left)">
                                      <p:cBhvr>
                                        <p:cTn id="13" dur="500"/>
                                        <p:tgtEl>
                                          <p:spTgt spid="38"/>
                                        </p:tgtEl>
                                      </p:cBhvr>
                                    </p:animEffect>
                                  </p:childTnLst>
                                </p:cTn>
                              </p:par>
                              <p:par>
                                <p:cTn id="14" presetID="22" presetClass="exit" presetSubtype="8" fill="hold" nodeType="withEffect">
                                  <p:stCondLst>
                                    <p:cond delay="200"/>
                                  </p:stCondLst>
                                  <p:childTnLst>
                                    <p:animEffect transition="out" filter="wipe(left)">
                                      <p:cBhvr>
                                        <p:cTn id="15" dur="500"/>
                                        <p:tgtEl>
                                          <p:spTgt spid="38"/>
                                        </p:tgtEl>
                                      </p:cBhvr>
                                    </p:animEffect>
                                    <p:set>
                                      <p:cBhvr>
                                        <p:cTn id="16" dur="1" fill="hold">
                                          <p:stCondLst>
                                            <p:cond delay="499"/>
                                          </p:stCondLst>
                                        </p:cTn>
                                        <p:tgtEl>
                                          <p:spTgt spid="38"/>
                                        </p:tgtEl>
                                        <p:attrNameLst>
                                          <p:attrName>style.visibility</p:attrName>
                                        </p:attrNameLst>
                                      </p:cBhvr>
                                      <p:to>
                                        <p:strVal val="hidden"/>
                                      </p:to>
                                    </p:set>
                                  </p:childTnLst>
                                </p:cTn>
                              </p:par>
                              <p:par>
                                <p:cTn id="17" presetID="53" presetClass="entr" presetSubtype="16" fill="hold" grpId="0" nodeType="withEffect">
                                  <p:stCondLst>
                                    <p:cond delay="200"/>
                                  </p:stCondLst>
                                  <p:iterate type="lt">
                                    <p:tmPct val="10000"/>
                                  </p:iterate>
                                  <p:childTnLst>
                                    <p:set>
                                      <p:cBhvr>
                                        <p:cTn id="18" dur="1" fill="hold">
                                          <p:stCondLst>
                                            <p:cond delay="0"/>
                                          </p:stCondLst>
                                        </p:cTn>
                                        <p:tgtEl>
                                          <p:spTgt spid="44"/>
                                        </p:tgtEl>
                                        <p:attrNameLst>
                                          <p:attrName>style.visibility</p:attrName>
                                        </p:attrNameLst>
                                      </p:cBhvr>
                                      <p:to>
                                        <p:strVal val="visible"/>
                                      </p:to>
                                    </p:set>
                                    <p:anim calcmode="lin" valueType="num">
                                      <p:cBhvr>
                                        <p:cTn id="19" dur="500" fill="hold"/>
                                        <p:tgtEl>
                                          <p:spTgt spid="44"/>
                                        </p:tgtEl>
                                        <p:attrNameLst>
                                          <p:attrName>ppt_w</p:attrName>
                                        </p:attrNameLst>
                                      </p:cBhvr>
                                      <p:tavLst>
                                        <p:tav tm="0">
                                          <p:val>
                                            <p:fltVal val="0"/>
                                          </p:val>
                                        </p:tav>
                                        <p:tav tm="100000">
                                          <p:val>
                                            <p:strVal val="#ppt_w"/>
                                          </p:val>
                                        </p:tav>
                                      </p:tavLst>
                                    </p:anim>
                                    <p:anim calcmode="lin" valueType="num">
                                      <p:cBhvr>
                                        <p:cTn id="20" dur="500" fill="hold"/>
                                        <p:tgtEl>
                                          <p:spTgt spid="44"/>
                                        </p:tgtEl>
                                        <p:attrNameLst>
                                          <p:attrName>ppt_h</p:attrName>
                                        </p:attrNameLst>
                                      </p:cBhvr>
                                      <p:tavLst>
                                        <p:tav tm="0">
                                          <p:val>
                                            <p:fltVal val="0"/>
                                          </p:val>
                                        </p:tav>
                                        <p:tav tm="100000">
                                          <p:val>
                                            <p:strVal val="#ppt_h"/>
                                          </p:val>
                                        </p:tav>
                                      </p:tavLst>
                                    </p:anim>
                                    <p:animEffect transition="in" filter="fade">
                                      <p:cBhvr>
                                        <p:cTn id="21" dur="500"/>
                                        <p:tgtEl>
                                          <p:spTgt spid="44"/>
                                        </p:tgtEl>
                                      </p:cBhvr>
                                    </p:animEffect>
                                  </p:childTnLst>
                                </p:cTn>
                              </p:par>
                            </p:childTnLst>
                          </p:cTn>
                        </p:par>
                        <p:par>
                          <p:cTn id="22" fill="hold">
                            <p:stCondLst>
                              <p:cond delay="1150"/>
                            </p:stCondLst>
                            <p:childTnLst>
                              <p:par>
                                <p:cTn id="23" presetID="18" presetClass="entr" presetSubtype="12"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strips(downLeft)">
                                      <p:cBhvr>
                                        <p:cTn id="25" dur="500"/>
                                        <p:tgtEl>
                                          <p:spTgt spid="21"/>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ppt_w</p:attrName>
                                        </p:attrNameLst>
                                      </p:cBhvr>
                                      <p:tavLst>
                                        <p:tav tm="0">
                                          <p:val>
                                            <p:fltVal val="0"/>
                                          </p:val>
                                        </p:tav>
                                        <p:tav tm="100000">
                                          <p:val>
                                            <p:strVal val="#ppt_w"/>
                                          </p:val>
                                        </p:tav>
                                      </p:tavLst>
                                    </p:anim>
                                    <p:anim calcmode="lin" valueType="num">
                                      <p:cBhvr>
                                        <p:cTn id="29" dur="500" fill="hold"/>
                                        <p:tgtEl>
                                          <p:spTgt spid="22"/>
                                        </p:tgtEl>
                                        <p:attrNameLst>
                                          <p:attrName>ppt_h</p:attrName>
                                        </p:attrNameLst>
                                      </p:cBhvr>
                                      <p:tavLst>
                                        <p:tav tm="0">
                                          <p:val>
                                            <p:fltVal val="0"/>
                                          </p:val>
                                        </p:tav>
                                        <p:tav tm="100000">
                                          <p:val>
                                            <p:strVal val="#ppt_h"/>
                                          </p:val>
                                        </p:tav>
                                      </p:tavLst>
                                    </p:anim>
                                    <p:animEffect transition="in" filter="fade">
                                      <p:cBhvr>
                                        <p:cTn id="30" dur="500"/>
                                        <p:tgtEl>
                                          <p:spTgt spid="22"/>
                                        </p:tgtEl>
                                      </p:cBhvr>
                                    </p:animEffect>
                                  </p:childTnLst>
                                </p:cTn>
                              </p:par>
                            </p:childTnLst>
                          </p:cTn>
                        </p:par>
                        <p:par>
                          <p:cTn id="31" fill="hold">
                            <p:stCondLst>
                              <p:cond delay="1650"/>
                            </p:stCondLst>
                            <p:childTnLst>
                              <p:par>
                                <p:cTn id="32" presetID="47" presetClass="entr" presetSubtype="0" fill="hold" grpId="0" nodeType="afterEffect">
                                  <p:stCondLst>
                                    <p:cond delay="0"/>
                                  </p:stCondLst>
                                  <p:iterate type="lt">
                                    <p:tmPct val="10000"/>
                                  </p:iterate>
                                  <p:childTnLst>
                                    <p:set>
                                      <p:cBhvr>
                                        <p:cTn id="33" dur="1" fill="hold">
                                          <p:stCondLst>
                                            <p:cond delay="0"/>
                                          </p:stCondLst>
                                        </p:cTn>
                                        <p:tgtEl>
                                          <p:spTgt spid="23">
                                            <p:txEl>
                                              <p:pRg st="0" end="0"/>
                                            </p:txEl>
                                          </p:spTgt>
                                        </p:tgtEl>
                                        <p:attrNameLst>
                                          <p:attrName>style.visibility</p:attrName>
                                        </p:attrNameLst>
                                      </p:cBhvr>
                                      <p:to>
                                        <p:strVal val="visible"/>
                                      </p:to>
                                    </p:set>
                                    <p:animEffect transition="in" filter="fade">
                                      <p:cBhvr>
                                        <p:cTn id="34" dur="250"/>
                                        <p:tgtEl>
                                          <p:spTgt spid="23">
                                            <p:txEl>
                                              <p:pRg st="0" end="0"/>
                                            </p:txEl>
                                          </p:spTgt>
                                        </p:tgtEl>
                                      </p:cBhvr>
                                    </p:animEffect>
                                    <p:anim calcmode="lin" valueType="num">
                                      <p:cBhvr>
                                        <p:cTn id="35" dur="25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36" dur="25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par>
                          <p:cTn id="37" fill="hold">
                            <p:stCondLst>
                              <p:cond delay="1975"/>
                            </p:stCondLst>
                            <p:childTnLst>
                              <p:par>
                                <p:cTn id="38" presetID="18" presetClass="entr" presetSubtype="12"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strips(downLeft)">
                                      <p:cBhvr>
                                        <p:cTn id="40" dur="500"/>
                                        <p:tgtEl>
                                          <p:spTgt spid="25"/>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p:cTn id="43" dur="500" fill="hold"/>
                                        <p:tgtEl>
                                          <p:spTgt spid="26"/>
                                        </p:tgtEl>
                                        <p:attrNameLst>
                                          <p:attrName>ppt_w</p:attrName>
                                        </p:attrNameLst>
                                      </p:cBhvr>
                                      <p:tavLst>
                                        <p:tav tm="0">
                                          <p:val>
                                            <p:fltVal val="0"/>
                                          </p:val>
                                        </p:tav>
                                        <p:tav tm="100000">
                                          <p:val>
                                            <p:strVal val="#ppt_w"/>
                                          </p:val>
                                        </p:tav>
                                      </p:tavLst>
                                    </p:anim>
                                    <p:anim calcmode="lin" valueType="num">
                                      <p:cBhvr>
                                        <p:cTn id="44" dur="500" fill="hold"/>
                                        <p:tgtEl>
                                          <p:spTgt spid="26"/>
                                        </p:tgtEl>
                                        <p:attrNameLst>
                                          <p:attrName>ppt_h</p:attrName>
                                        </p:attrNameLst>
                                      </p:cBhvr>
                                      <p:tavLst>
                                        <p:tav tm="0">
                                          <p:val>
                                            <p:fltVal val="0"/>
                                          </p:val>
                                        </p:tav>
                                        <p:tav tm="100000">
                                          <p:val>
                                            <p:strVal val="#ppt_h"/>
                                          </p:val>
                                        </p:tav>
                                      </p:tavLst>
                                    </p:anim>
                                    <p:animEffect transition="in" filter="fade">
                                      <p:cBhvr>
                                        <p:cTn id="45" dur="500"/>
                                        <p:tgtEl>
                                          <p:spTgt spid="26"/>
                                        </p:tgtEl>
                                      </p:cBhvr>
                                    </p:animEffect>
                                  </p:childTnLst>
                                </p:cTn>
                              </p:par>
                            </p:childTnLst>
                          </p:cTn>
                        </p:par>
                        <p:par>
                          <p:cTn id="46" fill="hold">
                            <p:stCondLst>
                              <p:cond delay="2475"/>
                            </p:stCondLst>
                            <p:childTnLst>
                              <p:par>
                                <p:cTn id="47" presetID="47" presetClass="entr" presetSubtype="0" fill="hold" grpId="0" nodeType="afterEffect">
                                  <p:stCondLst>
                                    <p:cond delay="0"/>
                                  </p:stCondLst>
                                  <p:iterate type="lt">
                                    <p:tmPct val="10000"/>
                                  </p:iterate>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fade">
                                      <p:cBhvr>
                                        <p:cTn id="49" dur="250"/>
                                        <p:tgtEl>
                                          <p:spTgt spid="27">
                                            <p:txEl>
                                              <p:pRg st="0" end="0"/>
                                            </p:txEl>
                                          </p:spTgt>
                                        </p:tgtEl>
                                      </p:cBhvr>
                                    </p:animEffect>
                                    <p:anim calcmode="lin" valueType="num">
                                      <p:cBhvr>
                                        <p:cTn id="50" dur="25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51" dur="250" fill="hold"/>
                                        <p:tgtEl>
                                          <p:spTgt spid="27">
                                            <p:txEl>
                                              <p:pRg st="0" end="0"/>
                                            </p:txEl>
                                          </p:spTgt>
                                        </p:tgtEl>
                                        <p:attrNameLst>
                                          <p:attrName>ppt_y</p:attrName>
                                        </p:attrNameLst>
                                      </p:cBhvr>
                                      <p:tavLst>
                                        <p:tav tm="0">
                                          <p:val>
                                            <p:strVal val="#ppt_y-.1"/>
                                          </p:val>
                                        </p:tav>
                                        <p:tav tm="100000">
                                          <p:val>
                                            <p:strVal val="#ppt_y"/>
                                          </p:val>
                                        </p:tav>
                                      </p:tavLst>
                                    </p:anim>
                                  </p:childTnLst>
                                </p:cTn>
                              </p:par>
                            </p:childTnLst>
                          </p:cTn>
                        </p:par>
                        <p:par>
                          <p:cTn id="52" fill="hold">
                            <p:stCondLst>
                              <p:cond delay="2875"/>
                            </p:stCondLst>
                            <p:childTnLst>
                              <p:par>
                                <p:cTn id="53" presetID="18" presetClass="entr" presetSubtype="12"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strips(downLeft)">
                                      <p:cBhvr>
                                        <p:cTn id="55" dur="500"/>
                                        <p:tgtEl>
                                          <p:spTgt spid="29"/>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 calcmode="lin" valueType="num">
                                      <p:cBhvr>
                                        <p:cTn id="58" dur="500" fill="hold"/>
                                        <p:tgtEl>
                                          <p:spTgt spid="30"/>
                                        </p:tgtEl>
                                        <p:attrNameLst>
                                          <p:attrName>ppt_w</p:attrName>
                                        </p:attrNameLst>
                                      </p:cBhvr>
                                      <p:tavLst>
                                        <p:tav tm="0">
                                          <p:val>
                                            <p:fltVal val="0"/>
                                          </p:val>
                                        </p:tav>
                                        <p:tav tm="100000">
                                          <p:val>
                                            <p:strVal val="#ppt_w"/>
                                          </p:val>
                                        </p:tav>
                                      </p:tavLst>
                                    </p:anim>
                                    <p:anim calcmode="lin" valueType="num">
                                      <p:cBhvr>
                                        <p:cTn id="59" dur="500" fill="hold"/>
                                        <p:tgtEl>
                                          <p:spTgt spid="30"/>
                                        </p:tgtEl>
                                        <p:attrNameLst>
                                          <p:attrName>ppt_h</p:attrName>
                                        </p:attrNameLst>
                                      </p:cBhvr>
                                      <p:tavLst>
                                        <p:tav tm="0">
                                          <p:val>
                                            <p:fltVal val="0"/>
                                          </p:val>
                                        </p:tav>
                                        <p:tav tm="100000">
                                          <p:val>
                                            <p:strVal val="#ppt_h"/>
                                          </p:val>
                                        </p:tav>
                                      </p:tavLst>
                                    </p:anim>
                                    <p:animEffect transition="in" filter="fade">
                                      <p:cBhvr>
                                        <p:cTn id="60" dur="500"/>
                                        <p:tgtEl>
                                          <p:spTgt spid="30"/>
                                        </p:tgtEl>
                                      </p:cBhvr>
                                    </p:animEffect>
                                  </p:childTnLst>
                                </p:cTn>
                              </p:par>
                            </p:childTnLst>
                          </p:cTn>
                        </p:par>
                        <p:par>
                          <p:cTn id="61" fill="hold">
                            <p:stCondLst>
                              <p:cond delay="3375"/>
                            </p:stCondLst>
                            <p:childTnLst>
                              <p:par>
                                <p:cTn id="62" presetID="47" presetClass="entr" presetSubtype="0" fill="hold" grpId="0" nodeType="afterEffect">
                                  <p:stCondLst>
                                    <p:cond delay="0"/>
                                  </p:stCondLst>
                                  <p:iterate type="lt">
                                    <p:tmPct val="10000"/>
                                  </p:iterate>
                                  <p:childTnLst>
                                    <p:set>
                                      <p:cBhvr>
                                        <p:cTn id="63" dur="1" fill="hold">
                                          <p:stCondLst>
                                            <p:cond delay="0"/>
                                          </p:stCondLst>
                                        </p:cTn>
                                        <p:tgtEl>
                                          <p:spTgt spid="31">
                                            <p:txEl>
                                              <p:pRg st="0" end="0"/>
                                            </p:txEl>
                                          </p:spTgt>
                                        </p:tgtEl>
                                        <p:attrNameLst>
                                          <p:attrName>style.visibility</p:attrName>
                                        </p:attrNameLst>
                                      </p:cBhvr>
                                      <p:to>
                                        <p:strVal val="visible"/>
                                      </p:to>
                                    </p:set>
                                    <p:animEffect transition="in" filter="fade">
                                      <p:cBhvr>
                                        <p:cTn id="64" dur="250"/>
                                        <p:tgtEl>
                                          <p:spTgt spid="31">
                                            <p:txEl>
                                              <p:pRg st="0" end="0"/>
                                            </p:txEl>
                                          </p:spTgt>
                                        </p:tgtEl>
                                      </p:cBhvr>
                                    </p:animEffect>
                                    <p:anim calcmode="lin" valueType="num">
                                      <p:cBhvr>
                                        <p:cTn id="65" dur="25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66" dur="25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par>
                          <p:cTn id="67" fill="hold">
                            <p:stCondLst>
                              <p:cond delay="3700"/>
                            </p:stCondLst>
                            <p:childTnLst>
                              <p:par>
                                <p:cTn id="68" presetID="18" presetClass="entr" presetSubtype="12"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strips(downLeft)">
                                      <p:cBhvr>
                                        <p:cTn id="70" dur="500"/>
                                        <p:tgtEl>
                                          <p:spTgt spid="33"/>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p:cTn id="73" dur="500" fill="hold"/>
                                        <p:tgtEl>
                                          <p:spTgt spid="34"/>
                                        </p:tgtEl>
                                        <p:attrNameLst>
                                          <p:attrName>ppt_w</p:attrName>
                                        </p:attrNameLst>
                                      </p:cBhvr>
                                      <p:tavLst>
                                        <p:tav tm="0">
                                          <p:val>
                                            <p:fltVal val="0"/>
                                          </p:val>
                                        </p:tav>
                                        <p:tav tm="100000">
                                          <p:val>
                                            <p:strVal val="#ppt_w"/>
                                          </p:val>
                                        </p:tav>
                                      </p:tavLst>
                                    </p:anim>
                                    <p:anim calcmode="lin" valueType="num">
                                      <p:cBhvr>
                                        <p:cTn id="74" dur="500" fill="hold"/>
                                        <p:tgtEl>
                                          <p:spTgt spid="34"/>
                                        </p:tgtEl>
                                        <p:attrNameLst>
                                          <p:attrName>ppt_h</p:attrName>
                                        </p:attrNameLst>
                                      </p:cBhvr>
                                      <p:tavLst>
                                        <p:tav tm="0">
                                          <p:val>
                                            <p:fltVal val="0"/>
                                          </p:val>
                                        </p:tav>
                                        <p:tav tm="100000">
                                          <p:val>
                                            <p:strVal val="#ppt_h"/>
                                          </p:val>
                                        </p:tav>
                                      </p:tavLst>
                                    </p:anim>
                                    <p:animEffect transition="in" filter="fade">
                                      <p:cBhvr>
                                        <p:cTn id="75" dur="500"/>
                                        <p:tgtEl>
                                          <p:spTgt spid="34"/>
                                        </p:tgtEl>
                                      </p:cBhvr>
                                    </p:animEffect>
                                  </p:childTnLst>
                                </p:cTn>
                              </p:par>
                            </p:childTnLst>
                          </p:cTn>
                        </p:par>
                        <p:par>
                          <p:cTn id="76" fill="hold">
                            <p:stCondLst>
                              <p:cond delay="4200"/>
                            </p:stCondLst>
                            <p:childTnLst>
                              <p:par>
                                <p:cTn id="77" presetID="47" presetClass="entr" presetSubtype="0" fill="hold" grpId="0" nodeType="afterEffect">
                                  <p:stCondLst>
                                    <p:cond delay="0"/>
                                  </p:stCondLst>
                                  <p:iterate type="lt">
                                    <p:tmPct val="10000"/>
                                  </p:iterate>
                                  <p:childTnLst>
                                    <p:set>
                                      <p:cBhvr>
                                        <p:cTn id="78" dur="1" fill="hold">
                                          <p:stCondLst>
                                            <p:cond delay="0"/>
                                          </p:stCondLst>
                                        </p:cTn>
                                        <p:tgtEl>
                                          <p:spTgt spid="35">
                                            <p:txEl>
                                              <p:pRg st="0" end="0"/>
                                            </p:txEl>
                                          </p:spTgt>
                                        </p:tgtEl>
                                        <p:attrNameLst>
                                          <p:attrName>style.visibility</p:attrName>
                                        </p:attrNameLst>
                                      </p:cBhvr>
                                      <p:to>
                                        <p:strVal val="visible"/>
                                      </p:to>
                                    </p:set>
                                    <p:animEffect transition="in" filter="fade">
                                      <p:cBhvr>
                                        <p:cTn id="79" dur="250"/>
                                        <p:tgtEl>
                                          <p:spTgt spid="35">
                                            <p:txEl>
                                              <p:pRg st="0" end="0"/>
                                            </p:txEl>
                                          </p:spTgt>
                                        </p:tgtEl>
                                      </p:cBhvr>
                                    </p:animEffect>
                                    <p:anim calcmode="lin" valueType="num">
                                      <p:cBhvr>
                                        <p:cTn id="80" dur="25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81" dur="25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82" fill="hold">
                            <p:stCondLst>
                              <p:cond delay="4550"/>
                            </p:stCondLst>
                            <p:childTnLst>
                              <p:par>
                                <p:cTn id="83" presetID="18" presetClass="entr" presetSubtype="12" fill="hold" grpId="0" nodeType="afterEffect">
                                  <p:stCondLst>
                                    <p:cond delay="0"/>
                                  </p:stCondLst>
                                  <p:childTnLst>
                                    <p:set>
                                      <p:cBhvr>
                                        <p:cTn id="84" dur="1" fill="hold">
                                          <p:stCondLst>
                                            <p:cond delay="0"/>
                                          </p:stCondLst>
                                        </p:cTn>
                                        <p:tgtEl>
                                          <p:spTgt spid="55"/>
                                        </p:tgtEl>
                                        <p:attrNameLst>
                                          <p:attrName>style.visibility</p:attrName>
                                        </p:attrNameLst>
                                      </p:cBhvr>
                                      <p:to>
                                        <p:strVal val="visible"/>
                                      </p:to>
                                    </p:set>
                                    <p:animEffect transition="in" filter="strips(downLeft)">
                                      <p:cBhvr>
                                        <p:cTn id="85" dur="500"/>
                                        <p:tgtEl>
                                          <p:spTgt spid="55"/>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56"/>
                                        </p:tgtEl>
                                        <p:attrNameLst>
                                          <p:attrName>style.visibility</p:attrName>
                                        </p:attrNameLst>
                                      </p:cBhvr>
                                      <p:to>
                                        <p:strVal val="visible"/>
                                      </p:to>
                                    </p:set>
                                    <p:anim calcmode="lin" valueType="num">
                                      <p:cBhvr>
                                        <p:cTn id="88" dur="500" fill="hold"/>
                                        <p:tgtEl>
                                          <p:spTgt spid="56"/>
                                        </p:tgtEl>
                                        <p:attrNameLst>
                                          <p:attrName>ppt_w</p:attrName>
                                        </p:attrNameLst>
                                      </p:cBhvr>
                                      <p:tavLst>
                                        <p:tav tm="0">
                                          <p:val>
                                            <p:fltVal val="0"/>
                                          </p:val>
                                        </p:tav>
                                        <p:tav tm="100000">
                                          <p:val>
                                            <p:strVal val="#ppt_w"/>
                                          </p:val>
                                        </p:tav>
                                      </p:tavLst>
                                    </p:anim>
                                    <p:anim calcmode="lin" valueType="num">
                                      <p:cBhvr>
                                        <p:cTn id="89" dur="500" fill="hold"/>
                                        <p:tgtEl>
                                          <p:spTgt spid="56"/>
                                        </p:tgtEl>
                                        <p:attrNameLst>
                                          <p:attrName>ppt_h</p:attrName>
                                        </p:attrNameLst>
                                      </p:cBhvr>
                                      <p:tavLst>
                                        <p:tav tm="0">
                                          <p:val>
                                            <p:fltVal val="0"/>
                                          </p:val>
                                        </p:tav>
                                        <p:tav tm="100000">
                                          <p:val>
                                            <p:strVal val="#ppt_h"/>
                                          </p:val>
                                        </p:tav>
                                      </p:tavLst>
                                    </p:anim>
                                    <p:animEffect transition="in" filter="fade">
                                      <p:cBhvr>
                                        <p:cTn id="90" dur="500"/>
                                        <p:tgtEl>
                                          <p:spTgt spid="56"/>
                                        </p:tgtEl>
                                      </p:cBhvr>
                                    </p:animEffect>
                                  </p:childTnLst>
                                </p:cTn>
                              </p:par>
                            </p:childTnLst>
                          </p:cTn>
                        </p:par>
                        <p:par>
                          <p:cTn id="91" fill="hold">
                            <p:stCondLst>
                              <p:cond delay="5050"/>
                            </p:stCondLst>
                            <p:childTnLst>
                              <p:par>
                                <p:cTn id="92" presetID="47" presetClass="entr" presetSubtype="0" fill="hold" grpId="0" nodeType="afterEffect">
                                  <p:stCondLst>
                                    <p:cond delay="0"/>
                                  </p:stCondLst>
                                  <p:iterate type="lt">
                                    <p:tmPct val="10000"/>
                                  </p:iterate>
                                  <p:childTnLst>
                                    <p:set>
                                      <p:cBhvr>
                                        <p:cTn id="93" dur="1" fill="hold">
                                          <p:stCondLst>
                                            <p:cond delay="0"/>
                                          </p:stCondLst>
                                        </p:cTn>
                                        <p:tgtEl>
                                          <p:spTgt spid="57">
                                            <p:txEl>
                                              <p:pRg st="0" end="0"/>
                                            </p:txEl>
                                          </p:spTgt>
                                        </p:tgtEl>
                                        <p:attrNameLst>
                                          <p:attrName>style.visibility</p:attrName>
                                        </p:attrNameLst>
                                      </p:cBhvr>
                                      <p:to>
                                        <p:strVal val="visible"/>
                                      </p:to>
                                    </p:set>
                                    <p:animEffect transition="in" filter="fade">
                                      <p:cBhvr>
                                        <p:cTn id="94" dur="250"/>
                                        <p:tgtEl>
                                          <p:spTgt spid="57">
                                            <p:txEl>
                                              <p:pRg st="0" end="0"/>
                                            </p:txEl>
                                          </p:spTgt>
                                        </p:tgtEl>
                                      </p:cBhvr>
                                    </p:animEffect>
                                    <p:anim calcmode="lin" valueType="num">
                                      <p:cBhvr>
                                        <p:cTn id="95" dur="250" fill="hold"/>
                                        <p:tgtEl>
                                          <p:spTgt spid="57">
                                            <p:txEl>
                                              <p:pRg st="0" end="0"/>
                                            </p:txEl>
                                          </p:spTgt>
                                        </p:tgtEl>
                                        <p:attrNameLst>
                                          <p:attrName>ppt_x</p:attrName>
                                        </p:attrNameLst>
                                      </p:cBhvr>
                                      <p:tavLst>
                                        <p:tav tm="0">
                                          <p:val>
                                            <p:strVal val="#ppt_x"/>
                                          </p:val>
                                        </p:tav>
                                        <p:tav tm="100000">
                                          <p:val>
                                            <p:strVal val="#ppt_x"/>
                                          </p:val>
                                        </p:tav>
                                      </p:tavLst>
                                    </p:anim>
                                    <p:anim calcmode="lin" valueType="num">
                                      <p:cBhvr>
                                        <p:cTn id="96" dur="250" fill="hold"/>
                                        <p:tgtEl>
                                          <p:spTgt spid="5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21" grpId="0" animBg="1"/>
      <p:bldP spid="22" grpId="0"/>
      <p:bldP spid="23" grpId="0" build="p"/>
      <p:bldP spid="25" grpId="0" animBg="1"/>
      <p:bldP spid="26" grpId="0"/>
      <p:bldP spid="27" grpId="0" build="p"/>
      <p:bldP spid="29" grpId="0" animBg="1"/>
      <p:bldP spid="30" grpId="0"/>
      <p:bldP spid="31" grpId="0" build="p"/>
      <p:bldP spid="33" grpId="0" animBg="1"/>
      <p:bldP spid="34" grpId="0"/>
      <p:bldP spid="35" grpId="0" build="p"/>
      <p:bldP spid="55" grpId="0" animBg="1"/>
      <p:bldP spid="56" grpId="0"/>
      <p:bldP spid="5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 name="椭圆 3"/>
          <p:cNvSpPr>
            <a:spLocks noChangeAspect="1"/>
          </p:cNvSpPr>
          <p:nvPr/>
        </p:nvSpPr>
        <p:spPr>
          <a:xfrm>
            <a:off x="5523231" y="1605280"/>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5587221" y="1541444"/>
            <a:ext cx="627017" cy="1862048"/>
          </a:xfrm>
          <a:prstGeom prst="rect">
            <a:avLst/>
          </a:prstGeom>
          <a:noFill/>
        </p:spPr>
        <p:txBody>
          <a:bodyPr wrap="square" rtlCol="0">
            <a:spAutoFit/>
          </a:bodyPr>
          <a:lstStyle/>
          <a:p>
            <a:r>
              <a:rPr lang="en-US" altLang="zh-CN" sz="11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1</a:t>
            </a:r>
            <a:endParaRPr lang="zh-CN" altLang="en-US" sz="11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428960">
            <a:off x="-287387" y="2533291"/>
            <a:ext cx="12993189" cy="2515008"/>
          </a:xfrm>
          <a:prstGeom prst="rect">
            <a:avLst/>
          </a:prstGeom>
        </p:spPr>
      </p:pic>
      <p:sp>
        <p:nvSpPr>
          <p:cNvPr id="9" name="矩形 8"/>
          <p:cNvSpPr/>
          <p:nvPr/>
        </p:nvSpPr>
        <p:spPr>
          <a:xfrm>
            <a:off x="2592160" y="4671906"/>
            <a:ext cx="7007680" cy="507831"/>
          </a:xfrm>
          <a:prstGeom prst="rect">
            <a:avLst/>
          </a:prstGeom>
          <a:solidFill>
            <a:schemeClr val="bg1">
              <a:alpha val="50000"/>
            </a:schemeClr>
          </a:solidFill>
        </p:spPr>
        <p:txBody>
          <a:bodyPr wrap="square">
            <a:spAutoFit/>
          </a:bodyPr>
          <a:lstStyle/>
          <a:p>
            <a:pPr algn="ctr">
              <a:lnSpc>
                <a:spcPct val="150000"/>
              </a:lnSpc>
              <a:spcBef>
                <a:spcPct val="0"/>
              </a:spcBef>
            </a:pPr>
            <a:r>
              <a:rPr kumimoji="1" lang="en-US" altLang="zh-CN"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1-1 </a:t>
            </a:r>
            <a:r>
              <a:rPr kumimoji="1" lang="en-US" altLang="zh-CN"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ID</a:t>
            </a:r>
            <a:r>
              <a:rPr kumimoji="1" lang="zh-CN" altLang="en-US"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背景</a:t>
            </a:r>
            <a:r>
              <a:rPr kumimoji="1" lang="en-US" altLang="zh-CN"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CN"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1-2 </a:t>
            </a:r>
            <a:r>
              <a:rPr lang="en-US" altLang="zh-CN"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ID</a:t>
            </a:r>
            <a:r>
              <a:rPr lang="zh-CN" altLang="en-US"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生成策略与分析</a:t>
            </a:r>
            <a:endParaRPr lang="zh-CN" altLang="en-US"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nvSpPr>
        <p:spPr>
          <a:xfrm>
            <a:off x="4785233" y="3353094"/>
            <a:ext cx="2621533" cy="830997"/>
          </a:xfrm>
          <a:prstGeom prst="rect">
            <a:avLst/>
          </a:prstGeom>
          <a:noFill/>
        </p:spPr>
        <p:txBody>
          <a:bodyPr vert="horz" wrap="square" rtlCol="0">
            <a:spAutoFit/>
          </a:bodyPr>
          <a:lstStyle/>
          <a:p>
            <a:pPr algn="ctr"/>
            <a:r>
              <a:rPr lang="en-US" altLang="zh-CN" sz="4800" dirty="0" smtClean="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ID</a:t>
            </a:r>
            <a:r>
              <a:rPr lang="zh-CN" altLang="en-US" sz="4800" dirty="0" smtClean="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相关</a:t>
            </a:r>
            <a:endParaRPr lang="zh-CN" altLang="en-US" sz="48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extLst>
      <p:ext uri="{BB962C8B-B14F-4D97-AF65-F5344CB8AC3E}">
        <p14:creationId xmlns:p14="http://schemas.microsoft.com/office/powerpoint/2010/main" val="236631110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900" decel="100000" fill="hold"/>
                                        <p:tgtEl>
                                          <p:spTgt spid="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17" presetID="16" presetClass="entr" presetSubtype="21" fill="hold" nodeType="withEffect">
                                  <p:stCondLst>
                                    <p:cond delay="75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par>
                          <p:cTn id="20" fill="hold">
                            <p:stCondLst>
                              <p:cond delay="1250"/>
                            </p:stCondLst>
                            <p:childTnLst>
                              <p:par>
                                <p:cTn id="21" presetID="53" presetClass="entr" presetSubtype="16" fill="hold" grpId="0" nodeType="afterEffect">
                                  <p:stCondLst>
                                    <p:cond delay="0"/>
                                  </p:stCondLst>
                                  <p:iterate type="lt">
                                    <p:tmPct val="10000"/>
                                  </p:iterate>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par>
                          <p:cTn id="26" fill="hold">
                            <p:stCondLst>
                              <p:cond delay="1900"/>
                            </p:stCondLst>
                            <p:childTnLst>
                              <p:par>
                                <p:cTn id="27" presetID="22" presetClass="entr" presetSubtype="8"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9" grpId="0" animBg="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cxnSp>
        <p:nvCxnSpPr>
          <p:cNvPr id="18" name="直接连接符 17"/>
          <p:cNvCxnSpPr/>
          <p:nvPr/>
        </p:nvCxnSpPr>
        <p:spPr>
          <a:xfrm>
            <a:off x="5136381" y="2023872"/>
            <a:ext cx="0" cy="483412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a:grpSpLocks noChangeAspect="1"/>
          </p:cNvGrpSpPr>
          <p:nvPr/>
        </p:nvGrpSpPr>
        <p:grpSpPr>
          <a:xfrm>
            <a:off x="4786013" y="1805508"/>
            <a:ext cx="720000" cy="742089"/>
            <a:chOff x="4724972" y="1458268"/>
            <a:chExt cx="742579" cy="816111"/>
          </a:xfrm>
        </p:grpSpPr>
        <p:sp>
          <p:nvSpPr>
            <p:cNvPr id="6" name="菱形 5"/>
            <p:cNvSpPr/>
            <p:nvPr/>
          </p:nvSpPr>
          <p:spPr>
            <a:xfrm>
              <a:off x="4724972" y="1458268"/>
              <a:ext cx="742579" cy="789978"/>
            </a:xfrm>
            <a:prstGeom prst="diamond">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7" name="Rectangle 22"/>
            <p:cNvSpPr>
              <a:spLocks noChangeArrowheads="1"/>
            </p:cNvSpPr>
            <p:nvPr/>
          </p:nvSpPr>
          <p:spPr bwMode="auto">
            <a:xfrm>
              <a:off x="4819195" y="1495882"/>
              <a:ext cx="414266" cy="778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0000"/>
                </a:lnSpc>
                <a:spcBef>
                  <a:spcPct val="0"/>
                </a:spcBef>
                <a:buFontTx/>
                <a:buNone/>
              </a:pPr>
              <a:r>
                <a:rPr lang="zh-CN" altLang="zh-CN" sz="40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1</a:t>
              </a:r>
            </a:p>
          </p:txBody>
        </p:sp>
      </p:grpSp>
      <p:grpSp>
        <p:nvGrpSpPr>
          <p:cNvPr id="3" name="组合 2"/>
          <p:cNvGrpSpPr>
            <a:grpSpLocks noChangeAspect="1"/>
          </p:cNvGrpSpPr>
          <p:nvPr/>
        </p:nvGrpSpPr>
        <p:grpSpPr>
          <a:xfrm>
            <a:off x="4773068" y="3389040"/>
            <a:ext cx="720000" cy="720000"/>
            <a:chOff x="4714013" y="3041801"/>
            <a:chExt cx="846000" cy="846000"/>
          </a:xfrm>
        </p:grpSpPr>
        <p:sp>
          <p:nvSpPr>
            <p:cNvPr id="8" name="菱形 7"/>
            <p:cNvSpPr/>
            <p:nvPr/>
          </p:nvSpPr>
          <p:spPr>
            <a:xfrm>
              <a:off x="4714013" y="3041801"/>
              <a:ext cx="846000" cy="846000"/>
            </a:xfrm>
            <a:prstGeom prst="diamond">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9" name="Rectangle 22"/>
            <p:cNvSpPr>
              <a:spLocks noChangeArrowheads="1"/>
            </p:cNvSpPr>
            <p:nvPr/>
          </p:nvSpPr>
          <p:spPr bwMode="auto">
            <a:xfrm>
              <a:off x="4853274" y="3052780"/>
              <a:ext cx="414266" cy="831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0000"/>
                </a:lnSpc>
                <a:spcBef>
                  <a:spcPct val="0"/>
                </a:spcBef>
                <a:buFontTx/>
                <a:buNone/>
              </a:pPr>
              <a:r>
                <a:rPr lang="en-US" altLang="zh-CN" sz="40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2</a:t>
              </a:r>
              <a:endParaRPr lang="zh-CN" altLang="zh-CN" sz="40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grpSp>
      <p:grpSp>
        <p:nvGrpSpPr>
          <p:cNvPr id="16" name="组合 15"/>
          <p:cNvGrpSpPr>
            <a:grpSpLocks noChangeAspect="1"/>
          </p:cNvGrpSpPr>
          <p:nvPr/>
        </p:nvGrpSpPr>
        <p:grpSpPr>
          <a:xfrm>
            <a:off x="4774792" y="4972574"/>
            <a:ext cx="720000" cy="720000"/>
            <a:chOff x="4719547" y="4625335"/>
            <a:chExt cx="846000" cy="846000"/>
          </a:xfrm>
        </p:grpSpPr>
        <p:sp>
          <p:nvSpPr>
            <p:cNvPr id="10" name="菱形 9"/>
            <p:cNvSpPr/>
            <p:nvPr/>
          </p:nvSpPr>
          <p:spPr>
            <a:xfrm>
              <a:off x="4719547" y="4625335"/>
              <a:ext cx="846000" cy="846000"/>
            </a:xfrm>
            <a:prstGeom prst="diamond">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11" name="Rectangle 22"/>
            <p:cNvSpPr>
              <a:spLocks noChangeArrowheads="1"/>
            </p:cNvSpPr>
            <p:nvPr/>
          </p:nvSpPr>
          <p:spPr bwMode="auto">
            <a:xfrm>
              <a:off x="4828202" y="4636314"/>
              <a:ext cx="414266" cy="831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0000"/>
                </a:lnSpc>
                <a:spcBef>
                  <a:spcPct val="0"/>
                </a:spcBef>
                <a:buFontTx/>
                <a:buNone/>
              </a:pPr>
              <a:r>
                <a:rPr lang="en-US" altLang="zh-CN" sz="40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3</a:t>
              </a:r>
              <a:endParaRPr lang="zh-CN" altLang="zh-CN" sz="40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grpSp>
      <p:sp>
        <p:nvSpPr>
          <p:cNvPr id="12" name="Rectangle 23"/>
          <p:cNvSpPr/>
          <p:nvPr/>
        </p:nvSpPr>
        <p:spPr>
          <a:xfrm>
            <a:off x="5792661" y="1997410"/>
            <a:ext cx="3627564" cy="246221"/>
          </a:xfrm>
          <a:prstGeom prst="rect">
            <a:avLst/>
          </a:prstGeom>
        </p:spPr>
        <p:txBody>
          <a:bodyPr wrap="square">
            <a:spAutoFit/>
          </a:bodyPr>
          <a:lstStyle/>
          <a:p>
            <a:pPr algn="just">
              <a:defRPr/>
            </a:pPr>
            <a:r>
              <a:rPr lang="en-US" sz="1000" noProof="1"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I</a:t>
            </a:r>
            <a:r>
              <a:rPr lang="en-US" altLang="zh-CN" sz="1000" noProof="1"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D(</a:t>
            </a:r>
            <a:r>
              <a:rPr lang="en-US" altLang="zh-CN" sz="1000" dirty="0"/>
              <a:t>identity</a:t>
            </a:r>
            <a:r>
              <a:rPr lang="en-US" altLang="zh-CN" sz="1000" noProof="1"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1000" noProof="1"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身份？代表</a:t>
            </a:r>
            <a:r>
              <a:rPr lang="en-US" altLang="zh-CN" sz="1000" noProof="1"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DB</a:t>
            </a:r>
            <a:r>
              <a:rPr lang="zh-CN" altLang="en-US" sz="1000" noProof="1"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每行数据唯一性</a:t>
            </a:r>
            <a:r>
              <a:rPr lang="zh-CN" altLang="en-US" sz="1000" noProof="1">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，事物的</a:t>
            </a:r>
            <a:r>
              <a:rPr lang="zh-CN" altLang="en-US" sz="1000" noProof="1"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唯一性</a:t>
            </a:r>
            <a:endParaRPr lang="en-US" altLang="zh-CN" sz="1000" noProof="1">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Rectangle 23"/>
          <p:cNvSpPr/>
          <p:nvPr/>
        </p:nvSpPr>
        <p:spPr>
          <a:xfrm>
            <a:off x="5792661" y="3625929"/>
            <a:ext cx="3627564" cy="400110"/>
          </a:xfrm>
          <a:prstGeom prst="rect">
            <a:avLst/>
          </a:prstGeom>
        </p:spPr>
        <p:txBody>
          <a:bodyPr wrap="square">
            <a:spAutoFit/>
          </a:bodyPr>
          <a:lstStyle/>
          <a:p>
            <a:pPr algn="just">
              <a:defRPr/>
            </a:pPr>
            <a:r>
              <a:rPr lang="en-US" altLang="zh-CN" sz="1000" noProof="1"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ID</a:t>
            </a:r>
            <a:r>
              <a:rPr lang="zh-CN" altLang="en-US" sz="1000" noProof="1"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的重要性，如历史数据</a:t>
            </a:r>
            <a:r>
              <a:rPr lang="en-US" altLang="zh-CN" sz="1000" noProof="1"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Id</a:t>
            </a:r>
            <a:r>
              <a:rPr lang="zh-CN" altLang="en-US" sz="1000" noProof="1"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识别</a:t>
            </a:r>
            <a:r>
              <a:rPr lang="zh-CN" altLang="en-US" sz="1000" noProof="1">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、事务版本号、</a:t>
            </a:r>
            <a:r>
              <a:rPr lang="en-US" altLang="zh-CN" sz="1000" noProof="1">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IM</a:t>
            </a:r>
            <a:r>
              <a:rPr lang="zh-CN" altLang="en-US" sz="1000" noProof="1">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增量消息、排序等特殊需求</a:t>
            </a:r>
            <a:endParaRPr lang="en-US" sz="1000" noProof="1">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文本框 20"/>
          <p:cNvSpPr txBox="1"/>
          <p:nvPr/>
        </p:nvSpPr>
        <p:spPr>
          <a:xfrm>
            <a:off x="2208514" y="324061"/>
            <a:ext cx="2810347" cy="276999"/>
          </a:xfrm>
          <a:prstGeom prst="rect">
            <a:avLst/>
          </a:prstGeom>
          <a:noFill/>
        </p:spPr>
        <p:txBody>
          <a:bodyPr wrap="square" rtlCol="0">
            <a:spAutoFit/>
          </a:bodyPr>
          <a:lstStyle/>
          <a:p>
            <a:r>
              <a:rPr kumimoji="1" lang="en-US" altLang="zh-CN" sz="12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ID</a:t>
            </a:r>
            <a:r>
              <a:rPr kumimoji="1" lang="zh-CN" altLang="en-US"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背景</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97246" y="246333"/>
            <a:ext cx="1254944" cy="369332"/>
          </a:xfrm>
          <a:prstGeom prst="rect">
            <a:avLst/>
          </a:prstGeom>
          <a:noFill/>
        </p:spPr>
        <p:txBody>
          <a:bodyPr wrap="square" rtlCol="0">
            <a:spAutoFit/>
          </a:bodyPr>
          <a:lstStyle/>
          <a:p>
            <a:r>
              <a:rPr lang="en-US" altLang="zh-CN" spc="3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1-1</a:t>
            </a:r>
            <a:endPar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8228601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par>
                          <p:cTn id="15" fill="hold">
                            <p:stCondLst>
                              <p:cond delay="900"/>
                            </p:stCondLst>
                            <p:childTnLst>
                              <p:par>
                                <p:cTn id="16" presetID="22" presetClass="entr" presetSubtype="4"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down)">
                                      <p:cBhvr>
                                        <p:cTn id="18" dur="500"/>
                                        <p:tgtEl>
                                          <p:spTgt spid="18"/>
                                        </p:tgtEl>
                                      </p:cBhvr>
                                    </p:animEffect>
                                  </p:childTnLst>
                                </p:cTn>
                              </p:par>
                            </p:childTnLst>
                          </p:cTn>
                        </p:par>
                        <p:par>
                          <p:cTn id="19" fill="hold">
                            <p:stCondLst>
                              <p:cond delay="1400"/>
                            </p:stCondLst>
                            <p:childTnLst>
                              <p:par>
                                <p:cTn id="20" presetID="37"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900" decel="100000" fill="hold"/>
                                        <p:tgtEl>
                                          <p:spTgt spid="2"/>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par>
                                <p:cTn id="26" presetID="42" presetClass="entr" presetSubtype="0" fill="hold" grpId="0" nodeType="withEffect">
                                  <p:stCondLst>
                                    <p:cond delay="25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anim calcmode="lin" valueType="num">
                                      <p:cBhvr>
                                        <p:cTn id="29" dur="500" fill="hold"/>
                                        <p:tgtEl>
                                          <p:spTgt spid="12"/>
                                        </p:tgtEl>
                                        <p:attrNameLst>
                                          <p:attrName>ppt_x</p:attrName>
                                        </p:attrNameLst>
                                      </p:cBhvr>
                                      <p:tavLst>
                                        <p:tav tm="0">
                                          <p:val>
                                            <p:strVal val="#ppt_x"/>
                                          </p:val>
                                        </p:tav>
                                        <p:tav tm="100000">
                                          <p:val>
                                            <p:strVal val="#ppt_x"/>
                                          </p:val>
                                        </p:tav>
                                      </p:tavLst>
                                    </p:anim>
                                    <p:anim calcmode="lin" valueType="num">
                                      <p:cBhvr>
                                        <p:cTn id="30" dur="500" fill="hold"/>
                                        <p:tgtEl>
                                          <p:spTgt spid="12"/>
                                        </p:tgtEl>
                                        <p:attrNameLst>
                                          <p:attrName>ppt_y</p:attrName>
                                        </p:attrNameLst>
                                      </p:cBhvr>
                                      <p:tavLst>
                                        <p:tav tm="0">
                                          <p:val>
                                            <p:strVal val="#ppt_y+.1"/>
                                          </p:val>
                                        </p:tav>
                                        <p:tav tm="100000">
                                          <p:val>
                                            <p:strVal val="#ppt_y"/>
                                          </p:val>
                                        </p:tav>
                                      </p:tavLst>
                                    </p:anim>
                                  </p:childTnLst>
                                </p:cTn>
                              </p:par>
                            </p:childTnLst>
                          </p:cTn>
                        </p:par>
                        <p:par>
                          <p:cTn id="31" fill="hold">
                            <p:stCondLst>
                              <p:cond delay="2400"/>
                            </p:stCondLst>
                            <p:childTnLst>
                              <p:par>
                                <p:cTn id="32" presetID="37" presetClass="entr" presetSubtype="0"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1000"/>
                                        <p:tgtEl>
                                          <p:spTgt spid="3"/>
                                        </p:tgtEl>
                                      </p:cBhvr>
                                    </p:animEffect>
                                    <p:anim calcmode="lin" valueType="num">
                                      <p:cBhvr>
                                        <p:cTn id="35" dur="1000" fill="hold"/>
                                        <p:tgtEl>
                                          <p:spTgt spid="3"/>
                                        </p:tgtEl>
                                        <p:attrNameLst>
                                          <p:attrName>ppt_x</p:attrName>
                                        </p:attrNameLst>
                                      </p:cBhvr>
                                      <p:tavLst>
                                        <p:tav tm="0">
                                          <p:val>
                                            <p:strVal val="#ppt_x"/>
                                          </p:val>
                                        </p:tav>
                                        <p:tav tm="100000">
                                          <p:val>
                                            <p:strVal val="#ppt_x"/>
                                          </p:val>
                                        </p:tav>
                                      </p:tavLst>
                                    </p:anim>
                                    <p:anim calcmode="lin" valueType="num">
                                      <p:cBhvr>
                                        <p:cTn id="36" dur="900" decel="100000" fill="hold"/>
                                        <p:tgtEl>
                                          <p:spTgt spid="3"/>
                                        </p:tgtEl>
                                        <p:attrNameLst>
                                          <p:attrName>ppt_y</p:attrName>
                                        </p:attrNameLst>
                                      </p:cBhvr>
                                      <p:tavLst>
                                        <p:tav tm="0">
                                          <p:val>
                                            <p:strVal val="#ppt_y+1"/>
                                          </p:val>
                                        </p:tav>
                                        <p:tav tm="100000">
                                          <p:val>
                                            <p:strVal val="#ppt_y-.03"/>
                                          </p:val>
                                        </p:tav>
                                      </p:tavLst>
                                    </p:anim>
                                    <p:anim calcmode="lin" valueType="num">
                                      <p:cBhvr>
                                        <p:cTn id="37"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par>
                                <p:cTn id="38" presetID="42" presetClass="entr" presetSubtype="0" fill="hold" grpId="0" nodeType="withEffect">
                                  <p:stCondLst>
                                    <p:cond delay="25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anim calcmode="lin" valueType="num">
                                      <p:cBhvr>
                                        <p:cTn id="41" dur="500" fill="hold"/>
                                        <p:tgtEl>
                                          <p:spTgt spid="13"/>
                                        </p:tgtEl>
                                        <p:attrNameLst>
                                          <p:attrName>ppt_x</p:attrName>
                                        </p:attrNameLst>
                                      </p:cBhvr>
                                      <p:tavLst>
                                        <p:tav tm="0">
                                          <p:val>
                                            <p:strVal val="#ppt_x"/>
                                          </p:val>
                                        </p:tav>
                                        <p:tav tm="100000">
                                          <p:val>
                                            <p:strVal val="#ppt_x"/>
                                          </p:val>
                                        </p:tav>
                                      </p:tavLst>
                                    </p:anim>
                                    <p:anim calcmode="lin" valueType="num">
                                      <p:cBhvr>
                                        <p:cTn id="42" dur="500" fill="hold"/>
                                        <p:tgtEl>
                                          <p:spTgt spid="13"/>
                                        </p:tgtEl>
                                        <p:attrNameLst>
                                          <p:attrName>ppt_y</p:attrName>
                                        </p:attrNameLst>
                                      </p:cBhvr>
                                      <p:tavLst>
                                        <p:tav tm="0">
                                          <p:val>
                                            <p:strVal val="#ppt_y+.1"/>
                                          </p:val>
                                        </p:tav>
                                        <p:tav tm="100000">
                                          <p:val>
                                            <p:strVal val="#ppt_y"/>
                                          </p:val>
                                        </p:tav>
                                      </p:tavLst>
                                    </p:anim>
                                  </p:childTnLst>
                                </p:cTn>
                              </p:par>
                            </p:childTnLst>
                          </p:cTn>
                        </p:par>
                        <p:par>
                          <p:cTn id="43" fill="hold">
                            <p:stCondLst>
                              <p:cond delay="3400"/>
                            </p:stCondLst>
                            <p:childTnLst>
                              <p:par>
                                <p:cTn id="44" presetID="37" presetClass="entr" presetSubtype="0" fill="hold"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anim calcmode="lin" valueType="num">
                                      <p:cBhvr>
                                        <p:cTn id="47" dur="1000" fill="hold"/>
                                        <p:tgtEl>
                                          <p:spTgt spid="16"/>
                                        </p:tgtEl>
                                        <p:attrNameLst>
                                          <p:attrName>ppt_x</p:attrName>
                                        </p:attrNameLst>
                                      </p:cBhvr>
                                      <p:tavLst>
                                        <p:tav tm="0">
                                          <p:val>
                                            <p:strVal val="#ppt_x"/>
                                          </p:val>
                                        </p:tav>
                                        <p:tav tm="100000">
                                          <p:val>
                                            <p:strVal val="#ppt_x"/>
                                          </p:val>
                                        </p:tav>
                                      </p:tavLst>
                                    </p:anim>
                                    <p:anim calcmode="lin" valueType="num">
                                      <p:cBhvr>
                                        <p:cTn id="48" dur="900" decel="100000" fill="hold"/>
                                        <p:tgtEl>
                                          <p:spTgt spid="16"/>
                                        </p:tgtEl>
                                        <p:attrNameLst>
                                          <p:attrName>ppt_y</p:attrName>
                                        </p:attrNameLst>
                                      </p:cBhvr>
                                      <p:tavLst>
                                        <p:tav tm="0">
                                          <p:val>
                                            <p:strVal val="#ppt_y+1"/>
                                          </p:val>
                                        </p:tav>
                                        <p:tav tm="100000">
                                          <p:val>
                                            <p:strVal val="#ppt_y-.03"/>
                                          </p:val>
                                        </p:tav>
                                      </p:tavLst>
                                    </p:anim>
                                    <p:anim calcmode="lin" valueType="num">
                                      <p:cBhvr>
                                        <p:cTn id="49"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grpSp>
        <p:nvGrpSpPr>
          <p:cNvPr id="5" name="组合 4"/>
          <p:cNvGrpSpPr/>
          <p:nvPr/>
        </p:nvGrpSpPr>
        <p:grpSpPr>
          <a:xfrm>
            <a:off x="0" y="4084320"/>
            <a:ext cx="12192000" cy="2773679"/>
            <a:chOff x="0" y="3429000"/>
            <a:chExt cx="12192000" cy="3429000"/>
          </a:xfrm>
          <a:solidFill>
            <a:schemeClr val="tx1">
              <a:lumMod val="85000"/>
              <a:lumOff val="15000"/>
            </a:schemeClr>
          </a:solidFill>
        </p:grpSpPr>
        <p:sp>
          <p:nvSpPr>
            <p:cNvPr id="10" name="矩形 9"/>
            <p:cNvSpPr/>
            <p:nvPr/>
          </p:nvSpPr>
          <p:spPr>
            <a:xfrm>
              <a:off x="0" y="3618000"/>
              <a:ext cx="12192000" cy="32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0" y="3429000"/>
              <a:ext cx="12192000" cy="3276600"/>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3" name="文本框 12"/>
          <p:cNvSpPr txBox="1"/>
          <p:nvPr/>
        </p:nvSpPr>
        <p:spPr>
          <a:xfrm>
            <a:off x="7085314" y="324061"/>
            <a:ext cx="2810347" cy="276999"/>
          </a:xfrm>
          <a:prstGeom prst="rect">
            <a:avLst/>
          </a:prstGeom>
          <a:noFill/>
        </p:spPr>
        <p:txBody>
          <a:bodyPr wrap="square" rtlCol="0">
            <a:spAutoFit/>
          </a:bodyPr>
          <a:lstStyle/>
          <a:p>
            <a:pPr algn="r"/>
            <a:r>
              <a:rPr lang="en-US" altLang="zh-CN"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ID</a:t>
            </a:r>
            <a:r>
              <a:rPr lang="zh-CN" altLang="en-US"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生成策略与分析</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10461450" y="261573"/>
            <a:ext cx="1548394" cy="369332"/>
          </a:xfrm>
          <a:prstGeom prst="rect">
            <a:avLst/>
          </a:prstGeom>
          <a:noFill/>
        </p:spPr>
        <p:txBody>
          <a:bodyPr wrap="square" rtlCol="0">
            <a:spAutoFit/>
          </a:bodyPr>
          <a:lstStyle/>
          <a:p>
            <a:pPr algn="ctr"/>
            <a:r>
              <a:rPr lang="en-US" altLang="zh-CN" spc="3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1-2</a:t>
            </a:r>
            <a:endPar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矩形 22"/>
          <p:cNvSpPr/>
          <p:nvPr/>
        </p:nvSpPr>
        <p:spPr>
          <a:xfrm>
            <a:off x="1144109" y="1542590"/>
            <a:ext cx="4494691" cy="461665"/>
          </a:xfrm>
          <a:prstGeom prst="rect">
            <a:avLst/>
          </a:prstGeom>
        </p:spPr>
        <p:txBody>
          <a:bodyPr wrap="square">
            <a:spAutoFit/>
          </a:bodyPr>
          <a:lstStyle/>
          <a:p>
            <a:r>
              <a:rPr lang="zh-CN" altLang="en-US" sz="2400" dirty="0" smtClean="0">
                <a:latin typeface="Arial" panose="020B0604020202020204" pitchFamily="34" charset="0"/>
                <a:ea typeface="微软雅黑" panose="020B0503020204020204" pitchFamily="34" charset="-122"/>
                <a:sym typeface="Arial" panose="020B0604020202020204" pitchFamily="34" charset="0"/>
              </a:rPr>
              <a:t>如何</a:t>
            </a:r>
            <a:r>
              <a:rPr lang="en-US" altLang="zh-CN" sz="2400" dirty="0" smtClean="0">
                <a:latin typeface="Arial" panose="020B0604020202020204" pitchFamily="34" charset="0"/>
                <a:ea typeface="微软雅黑" panose="020B0503020204020204" pitchFamily="34" charset="-122"/>
                <a:sym typeface="Arial" panose="020B0604020202020204" pitchFamily="34" charset="0"/>
              </a:rPr>
              <a:t>ID</a:t>
            </a:r>
            <a:r>
              <a:rPr lang="zh-CN" altLang="en-US" sz="2400" dirty="0" smtClean="0">
                <a:latin typeface="Arial" panose="020B0604020202020204" pitchFamily="34" charset="0"/>
                <a:ea typeface="微软雅黑" panose="020B0503020204020204" pitchFamily="34" charset="-122"/>
                <a:sym typeface="Arial" panose="020B0604020202020204" pitchFamily="34" charset="0"/>
              </a:rPr>
              <a:t>生成</a:t>
            </a:r>
            <a:endParaRPr lang="zh-CN" altLang="en-US" sz="2400" dirty="0">
              <a:latin typeface="Arial" panose="020B0604020202020204" pitchFamily="34" charset="0"/>
              <a:ea typeface="微软雅黑" panose="020B0503020204020204" pitchFamily="34" charset="-122"/>
              <a:sym typeface="Arial" panose="020B0604020202020204" pitchFamily="34" charset="0"/>
            </a:endParaRPr>
          </a:p>
        </p:txBody>
      </p:sp>
      <p:sp>
        <p:nvSpPr>
          <p:cNvPr id="24" name="Rectangle 23"/>
          <p:cNvSpPr/>
          <p:nvPr/>
        </p:nvSpPr>
        <p:spPr>
          <a:xfrm>
            <a:off x="1144109" y="2209292"/>
            <a:ext cx="8464960" cy="276999"/>
          </a:xfrm>
          <a:prstGeom prst="rect">
            <a:avLst/>
          </a:prstGeom>
        </p:spPr>
        <p:txBody>
          <a:bodyPr wrap="square">
            <a:spAutoFit/>
          </a:bodyPr>
          <a:lstStyle/>
          <a:p>
            <a:pPr>
              <a:defRPr/>
            </a:pPr>
            <a:r>
              <a:rPr lang="zh-CN" altLang="en-US" sz="1200" noProof="1" smtClean="0">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设计一个大型系统时，如何保证系统唯一</a:t>
            </a:r>
            <a:r>
              <a:rPr lang="en-US" altLang="zh-CN" sz="1200" noProof="1" smtClean="0">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ID</a:t>
            </a:r>
            <a:r>
              <a:rPr lang="zh-CN" altLang="en-US" sz="1200" noProof="1" smtClean="0">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，如分库分表</a:t>
            </a:r>
            <a:r>
              <a:rPr lang="en-US" altLang="zh-CN" sz="1200" noProof="1" smtClean="0">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Id</a:t>
            </a:r>
            <a:r>
              <a:rPr lang="zh-CN" altLang="en-US" sz="1200" noProof="1" smtClean="0">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生成、分布式服务中存在各个服务需要</a:t>
            </a:r>
            <a:r>
              <a:rPr lang="en-US" altLang="zh-CN" sz="1200" noProof="1" smtClean="0">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ID</a:t>
            </a:r>
            <a:r>
              <a:rPr lang="zh-CN" altLang="en-US" sz="1200" noProof="1" smtClean="0">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关联等；</a:t>
            </a:r>
            <a:endParaRPr lang="en-US" altLang="zh-CN" sz="1200" noProof="1" smtClean="0">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5" name="Hexagon 59"/>
          <p:cNvSpPr>
            <a:spLocks noChangeAspect="1"/>
          </p:cNvSpPr>
          <p:nvPr/>
        </p:nvSpPr>
        <p:spPr>
          <a:xfrm>
            <a:off x="9175661" y="3468855"/>
            <a:ext cx="1440000" cy="1241380"/>
          </a:xfrm>
          <a:prstGeom prst="hexagon">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26" name="Hexagon 60"/>
          <p:cNvSpPr>
            <a:spLocks noChangeAspect="1"/>
          </p:cNvSpPr>
          <p:nvPr/>
        </p:nvSpPr>
        <p:spPr>
          <a:xfrm>
            <a:off x="6617909" y="3468856"/>
            <a:ext cx="1440000" cy="1241380"/>
          </a:xfrm>
          <a:prstGeom prst="hexagon">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7" name="Hexagon 61"/>
          <p:cNvSpPr>
            <a:spLocks noChangeAspect="1"/>
          </p:cNvSpPr>
          <p:nvPr/>
        </p:nvSpPr>
        <p:spPr>
          <a:xfrm>
            <a:off x="4092620" y="3468856"/>
            <a:ext cx="1440000" cy="1241380"/>
          </a:xfrm>
          <a:prstGeom prst="hexagon">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8" name="Hexagon 62"/>
          <p:cNvSpPr>
            <a:spLocks noChangeAspect="1"/>
          </p:cNvSpPr>
          <p:nvPr/>
        </p:nvSpPr>
        <p:spPr>
          <a:xfrm>
            <a:off x="1565516" y="3468856"/>
            <a:ext cx="1440000" cy="1241380"/>
          </a:xfrm>
          <a:prstGeom prst="hexagon">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5" name="Rectangle 23"/>
          <p:cNvSpPr/>
          <p:nvPr/>
        </p:nvSpPr>
        <p:spPr>
          <a:xfrm>
            <a:off x="1565516" y="3761154"/>
            <a:ext cx="1330084" cy="646331"/>
          </a:xfrm>
          <a:prstGeom prst="rect">
            <a:avLst/>
          </a:prstGeom>
        </p:spPr>
        <p:txBody>
          <a:bodyPr wrap="square">
            <a:spAutoFit/>
          </a:bodyPr>
          <a:lstStyle/>
          <a:p>
            <a:pPr algn="ctr">
              <a:defRPr/>
            </a:pPr>
            <a:r>
              <a:rPr lang="en-US" sz="1200" noProof="1" smtClean="0">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1-2-1</a:t>
            </a:r>
          </a:p>
          <a:p>
            <a:pPr algn="ctr">
              <a:defRPr/>
            </a:pPr>
            <a:r>
              <a:rPr lang="zh-CN" altLang="en-US" sz="1200" noProof="1" smtClean="0">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数据库</a:t>
            </a:r>
            <a:r>
              <a:rPr lang="zh-CN" altLang="en-US" sz="1200" noProof="1">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自增长序列或字段</a:t>
            </a:r>
            <a:endParaRPr lang="en-US" sz="1200" noProof="1">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8" name="Rectangle 23"/>
          <p:cNvSpPr/>
          <p:nvPr/>
        </p:nvSpPr>
        <p:spPr>
          <a:xfrm>
            <a:off x="4092620" y="3830192"/>
            <a:ext cx="1440000" cy="461665"/>
          </a:xfrm>
          <a:prstGeom prst="rect">
            <a:avLst/>
          </a:prstGeom>
        </p:spPr>
        <p:txBody>
          <a:bodyPr wrap="square">
            <a:spAutoFit/>
          </a:bodyPr>
          <a:lstStyle/>
          <a:p>
            <a:pPr algn="ctr">
              <a:defRPr/>
            </a:pPr>
            <a:r>
              <a:rPr lang="en-US" sz="1200" noProof="1">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1-2-1 </a:t>
            </a:r>
            <a:endParaRPr lang="en-US" sz="1200" noProof="1" smtClean="0">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a:p>
            <a:pPr algn="ctr">
              <a:defRPr/>
            </a:pPr>
            <a:r>
              <a:rPr lang="en-US" sz="1200" noProof="1" smtClean="0">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UUID</a:t>
            </a:r>
            <a:endParaRPr lang="en-US" sz="1200" noProof="1">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41" name="Rectangle 23"/>
          <p:cNvSpPr/>
          <p:nvPr/>
        </p:nvSpPr>
        <p:spPr>
          <a:xfrm>
            <a:off x="6353934" y="3822709"/>
            <a:ext cx="1967949" cy="523220"/>
          </a:xfrm>
          <a:prstGeom prst="rect">
            <a:avLst/>
          </a:prstGeom>
        </p:spPr>
        <p:txBody>
          <a:bodyPr wrap="square">
            <a:spAutoFit/>
          </a:bodyPr>
          <a:lstStyle/>
          <a:p>
            <a:pPr algn="ctr">
              <a:defRPr/>
            </a:pPr>
            <a:r>
              <a:rPr lang="en-US" sz="1400" noProof="1">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1-2-3 </a:t>
            </a:r>
            <a:endParaRPr lang="en-US" sz="1400" noProof="1" smtClean="0">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a:p>
            <a:pPr algn="ctr">
              <a:defRPr/>
            </a:pPr>
            <a:r>
              <a:rPr lang="en-US" sz="1400" noProof="1" smtClean="0">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Redis</a:t>
            </a:r>
            <a:r>
              <a:rPr lang="zh-CN" altLang="en-US" sz="1400" noProof="1">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生成</a:t>
            </a:r>
            <a:r>
              <a:rPr lang="en-US" sz="1400" noProof="1">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ID</a:t>
            </a:r>
          </a:p>
        </p:txBody>
      </p:sp>
      <p:sp>
        <p:nvSpPr>
          <p:cNvPr id="44" name="Rectangle 23"/>
          <p:cNvSpPr/>
          <p:nvPr/>
        </p:nvSpPr>
        <p:spPr>
          <a:xfrm>
            <a:off x="8911686" y="3822709"/>
            <a:ext cx="1967949" cy="523220"/>
          </a:xfrm>
          <a:prstGeom prst="rect">
            <a:avLst/>
          </a:prstGeom>
        </p:spPr>
        <p:txBody>
          <a:bodyPr wrap="square">
            <a:spAutoFit/>
          </a:bodyPr>
          <a:lstStyle/>
          <a:p>
            <a:pPr algn="ctr">
              <a:defRPr/>
            </a:pPr>
            <a:r>
              <a:rPr lang="en-US" sz="1400" noProof="1">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1-2-4 </a:t>
            </a:r>
            <a:endParaRPr lang="en-US" sz="1400" noProof="1" smtClean="0">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a:p>
            <a:pPr algn="ctr">
              <a:defRPr/>
            </a:pPr>
            <a:r>
              <a:rPr lang="en-US" sz="1400" noProof="1">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Twitter-SnowFlake </a:t>
            </a:r>
            <a:endParaRPr lang="en-US" sz="1400" noProof="1">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extLst>
      <p:ext uri="{BB962C8B-B14F-4D97-AF65-F5344CB8AC3E}">
        <p14:creationId xmlns:p14="http://schemas.microsoft.com/office/powerpoint/2010/main" val="26872488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childTnLst>
                          </p:cTn>
                        </p:par>
                        <p:par>
                          <p:cTn id="15" fill="hold">
                            <p:stCondLst>
                              <p:cond delay="115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23"/>
                                        </p:tgtEl>
                                        <p:attrNameLst>
                                          <p:attrName>style.visibility</p:attrName>
                                        </p:attrNameLst>
                                      </p:cBhvr>
                                      <p:to>
                                        <p:strVal val="visible"/>
                                      </p:to>
                                    </p:set>
                                    <p:anim calcmode="lin" valueType="num">
                                      <p:cBhvr>
                                        <p:cTn id="18" dur="250" fill="hold"/>
                                        <p:tgtEl>
                                          <p:spTgt spid="23"/>
                                        </p:tgtEl>
                                        <p:attrNameLst>
                                          <p:attrName>ppt_w</p:attrName>
                                        </p:attrNameLst>
                                      </p:cBhvr>
                                      <p:tavLst>
                                        <p:tav tm="0">
                                          <p:val>
                                            <p:fltVal val="0"/>
                                          </p:val>
                                        </p:tav>
                                        <p:tav tm="100000">
                                          <p:val>
                                            <p:strVal val="#ppt_w"/>
                                          </p:val>
                                        </p:tav>
                                      </p:tavLst>
                                    </p:anim>
                                    <p:anim calcmode="lin" valueType="num">
                                      <p:cBhvr>
                                        <p:cTn id="19" dur="250" fill="hold"/>
                                        <p:tgtEl>
                                          <p:spTgt spid="23"/>
                                        </p:tgtEl>
                                        <p:attrNameLst>
                                          <p:attrName>ppt_h</p:attrName>
                                        </p:attrNameLst>
                                      </p:cBhvr>
                                      <p:tavLst>
                                        <p:tav tm="0">
                                          <p:val>
                                            <p:fltVal val="0"/>
                                          </p:val>
                                        </p:tav>
                                        <p:tav tm="100000">
                                          <p:val>
                                            <p:strVal val="#ppt_h"/>
                                          </p:val>
                                        </p:tav>
                                      </p:tavLst>
                                    </p:anim>
                                    <p:animEffect transition="in" filter="fade">
                                      <p:cBhvr>
                                        <p:cTn id="20" dur="250"/>
                                        <p:tgtEl>
                                          <p:spTgt spid="23"/>
                                        </p:tgtEl>
                                      </p:cBhvr>
                                    </p:animEffect>
                                  </p:childTnLst>
                                </p:cTn>
                              </p:par>
                              <p:par>
                                <p:cTn id="21" presetID="42" presetClass="entr" presetSubtype="0" fill="hold" grpId="0" nodeType="withEffect">
                                  <p:stCondLst>
                                    <p:cond delay="50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750"/>
                                        <p:tgtEl>
                                          <p:spTgt spid="24"/>
                                        </p:tgtEl>
                                      </p:cBhvr>
                                    </p:animEffect>
                                    <p:anim calcmode="lin" valueType="num">
                                      <p:cBhvr>
                                        <p:cTn id="24" dur="750" fill="hold"/>
                                        <p:tgtEl>
                                          <p:spTgt spid="24"/>
                                        </p:tgtEl>
                                        <p:attrNameLst>
                                          <p:attrName>ppt_x</p:attrName>
                                        </p:attrNameLst>
                                      </p:cBhvr>
                                      <p:tavLst>
                                        <p:tav tm="0">
                                          <p:val>
                                            <p:strVal val="#ppt_x"/>
                                          </p:val>
                                        </p:tav>
                                        <p:tav tm="100000">
                                          <p:val>
                                            <p:strVal val="#ppt_x"/>
                                          </p:val>
                                        </p:tav>
                                      </p:tavLst>
                                    </p:anim>
                                    <p:anim calcmode="lin" valueType="num">
                                      <p:cBhvr>
                                        <p:cTn id="25" dur="750" fill="hold"/>
                                        <p:tgtEl>
                                          <p:spTgt spid="24"/>
                                        </p:tgtEl>
                                        <p:attrNameLst>
                                          <p:attrName>ppt_y</p:attrName>
                                        </p:attrNameLst>
                                      </p:cBhvr>
                                      <p:tavLst>
                                        <p:tav tm="0">
                                          <p:val>
                                            <p:strVal val="#ppt_y+.1"/>
                                          </p:val>
                                        </p:tav>
                                        <p:tav tm="100000">
                                          <p:val>
                                            <p:strVal val="#ppt_y"/>
                                          </p:val>
                                        </p:tav>
                                      </p:tavLst>
                                    </p:anim>
                                  </p:childTnLst>
                                </p:cTn>
                              </p:par>
                              <p:par>
                                <p:cTn id="26" presetID="2" presetClass="entr" presetSubtype="4" fill="hold" nodeType="withEffect">
                                  <p:stCondLst>
                                    <p:cond delay="50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ppt_x"/>
                                          </p:val>
                                        </p:tav>
                                        <p:tav tm="100000">
                                          <p:val>
                                            <p:strVal val="#ppt_x"/>
                                          </p:val>
                                        </p:tav>
                                      </p:tavLst>
                                    </p:anim>
                                    <p:anim calcmode="lin" valueType="num">
                                      <p:cBhvr additive="base">
                                        <p:cTn id="29" dur="500" fill="hold"/>
                                        <p:tgtEl>
                                          <p:spTgt spid="5"/>
                                        </p:tgtEl>
                                        <p:attrNameLst>
                                          <p:attrName>ppt_y</p:attrName>
                                        </p:attrNameLst>
                                      </p:cBhvr>
                                      <p:tavLst>
                                        <p:tav tm="0">
                                          <p:val>
                                            <p:strVal val="1+#ppt_h/2"/>
                                          </p:val>
                                        </p:tav>
                                        <p:tav tm="100000">
                                          <p:val>
                                            <p:strVal val="#ppt_y"/>
                                          </p:val>
                                        </p:tav>
                                      </p:tavLst>
                                    </p:anim>
                                  </p:childTnLst>
                                </p:cTn>
                              </p:par>
                            </p:childTnLst>
                          </p:cTn>
                        </p:par>
                        <p:par>
                          <p:cTn id="30" fill="hold">
                            <p:stCondLst>
                              <p:cond delay="2400"/>
                            </p:stCondLst>
                            <p:childTnLst>
                              <p:par>
                                <p:cTn id="31" presetID="49" presetClass="entr" presetSubtype="0" decel="100000"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p:cTn id="33" dur="500" fill="hold"/>
                                        <p:tgtEl>
                                          <p:spTgt spid="28"/>
                                        </p:tgtEl>
                                        <p:attrNameLst>
                                          <p:attrName>ppt_w</p:attrName>
                                        </p:attrNameLst>
                                      </p:cBhvr>
                                      <p:tavLst>
                                        <p:tav tm="0">
                                          <p:val>
                                            <p:fltVal val="0"/>
                                          </p:val>
                                        </p:tav>
                                        <p:tav tm="100000">
                                          <p:val>
                                            <p:strVal val="#ppt_w"/>
                                          </p:val>
                                        </p:tav>
                                      </p:tavLst>
                                    </p:anim>
                                    <p:anim calcmode="lin" valueType="num">
                                      <p:cBhvr>
                                        <p:cTn id="34" dur="500" fill="hold"/>
                                        <p:tgtEl>
                                          <p:spTgt spid="28"/>
                                        </p:tgtEl>
                                        <p:attrNameLst>
                                          <p:attrName>ppt_h</p:attrName>
                                        </p:attrNameLst>
                                      </p:cBhvr>
                                      <p:tavLst>
                                        <p:tav tm="0">
                                          <p:val>
                                            <p:fltVal val="0"/>
                                          </p:val>
                                        </p:tav>
                                        <p:tav tm="100000">
                                          <p:val>
                                            <p:strVal val="#ppt_h"/>
                                          </p:val>
                                        </p:tav>
                                      </p:tavLst>
                                    </p:anim>
                                    <p:anim calcmode="lin" valueType="num">
                                      <p:cBhvr>
                                        <p:cTn id="35" dur="500" fill="hold"/>
                                        <p:tgtEl>
                                          <p:spTgt spid="28"/>
                                        </p:tgtEl>
                                        <p:attrNameLst>
                                          <p:attrName>style.rotation</p:attrName>
                                        </p:attrNameLst>
                                      </p:cBhvr>
                                      <p:tavLst>
                                        <p:tav tm="0">
                                          <p:val>
                                            <p:fltVal val="360"/>
                                          </p:val>
                                        </p:tav>
                                        <p:tav tm="100000">
                                          <p:val>
                                            <p:fltVal val="0"/>
                                          </p:val>
                                        </p:tav>
                                      </p:tavLst>
                                    </p:anim>
                                    <p:animEffect transition="in" filter="fade">
                                      <p:cBhvr>
                                        <p:cTn id="36" dur="500"/>
                                        <p:tgtEl>
                                          <p:spTgt spid="28"/>
                                        </p:tgtEl>
                                      </p:cBhvr>
                                    </p:animEffect>
                                  </p:childTnLst>
                                </p:cTn>
                              </p:par>
                            </p:childTnLst>
                          </p:cTn>
                        </p:par>
                        <p:par>
                          <p:cTn id="37" fill="hold">
                            <p:stCondLst>
                              <p:cond delay="2900"/>
                            </p:stCondLst>
                            <p:childTnLst>
                              <p:par>
                                <p:cTn id="38" presetID="49" presetClass="entr" presetSubtype="0" decel="100000" fill="hold" grpId="0" nodeType="afterEffect">
                                  <p:stCondLst>
                                    <p:cond delay="0"/>
                                  </p:stCondLst>
                                  <p:childTnLst>
                                    <p:set>
                                      <p:cBhvr>
                                        <p:cTn id="39" dur="1" fill="hold">
                                          <p:stCondLst>
                                            <p:cond delay="0"/>
                                          </p:stCondLst>
                                        </p:cTn>
                                        <p:tgtEl>
                                          <p:spTgt spid="27"/>
                                        </p:tgtEl>
                                        <p:attrNameLst>
                                          <p:attrName>style.visibility</p:attrName>
                                        </p:attrNameLst>
                                      </p:cBhvr>
                                      <p:to>
                                        <p:strVal val="visible"/>
                                      </p:to>
                                    </p:set>
                                    <p:anim calcmode="lin" valueType="num">
                                      <p:cBhvr>
                                        <p:cTn id="40" dur="500" fill="hold"/>
                                        <p:tgtEl>
                                          <p:spTgt spid="27"/>
                                        </p:tgtEl>
                                        <p:attrNameLst>
                                          <p:attrName>ppt_w</p:attrName>
                                        </p:attrNameLst>
                                      </p:cBhvr>
                                      <p:tavLst>
                                        <p:tav tm="0">
                                          <p:val>
                                            <p:fltVal val="0"/>
                                          </p:val>
                                        </p:tav>
                                        <p:tav tm="100000">
                                          <p:val>
                                            <p:strVal val="#ppt_w"/>
                                          </p:val>
                                        </p:tav>
                                      </p:tavLst>
                                    </p:anim>
                                    <p:anim calcmode="lin" valueType="num">
                                      <p:cBhvr>
                                        <p:cTn id="41" dur="500" fill="hold"/>
                                        <p:tgtEl>
                                          <p:spTgt spid="27"/>
                                        </p:tgtEl>
                                        <p:attrNameLst>
                                          <p:attrName>ppt_h</p:attrName>
                                        </p:attrNameLst>
                                      </p:cBhvr>
                                      <p:tavLst>
                                        <p:tav tm="0">
                                          <p:val>
                                            <p:fltVal val="0"/>
                                          </p:val>
                                        </p:tav>
                                        <p:tav tm="100000">
                                          <p:val>
                                            <p:strVal val="#ppt_h"/>
                                          </p:val>
                                        </p:tav>
                                      </p:tavLst>
                                    </p:anim>
                                    <p:anim calcmode="lin" valueType="num">
                                      <p:cBhvr>
                                        <p:cTn id="42" dur="500" fill="hold"/>
                                        <p:tgtEl>
                                          <p:spTgt spid="27"/>
                                        </p:tgtEl>
                                        <p:attrNameLst>
                                          <p:attrName>style.rotation</p:attrName>
                                        </p:attrNameLst>
                                      </p:cBhvr>
                                      <p:tavLst>
                                        <p:tav tm="0">
                                          <p:val>
                                            <p:fltVal val="360"/>
                                          </p:val>
                                        </p:tav>
                                        <p:tav tm="100000">
                                          <p:val>
                                            <p:fltVal val="0"/>
                                          </p:val>
                                        </p:tav>
                                      </p:tavLst>
                                    </p:anim>
                                    <p:animEffect transition="in" filter="fade">
                                      <p:cBhvr>
                                        <p:cTn id="43" dur="500"/>
                                        <p:tgtEl>
                                          <p:spTgt spid="27"/>
                                        </p:tgtEl>
                                      </p:cBhvr>
                                    </p:animEffect>
                                  </p:childTnLst>
                                </p:cTn>
                              </p:par>
                            </p:childTnLst>
                          </p:cTn>
                        </p:par>
                        <p:par>
                          <p:cTn id="44" fill="hold">
                            <p:stCondLst>
                              <p:cond delay="3400"/>
                            </p:stCondLst>
                            <p:childTnLst>
                              <p:par>
                                <p:cTn id="45" presetID="49" presetClass="entr" presetSubtype="0" decel="100000" fill="hold" grpId="0" nodeType="after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p:cTn id="47" dur="500" fill="hold"/>
                                        <p:tgtEl>
                                          <p:spTgt spid="26"/>
                                        </p:tgtEl>
                                        <p:attrNameLst>
                                          <p:attrName>ppt_w</p:attrName>
                                        </p:attrNameLst>
                                      </p:cBhvr>
                                      <p:tavLst>
                                        <p:tav tm="0">
                                          <p:val>
                                            <p:fltVal val="0"/>
                                          </p:val>
                                        </p:tav>
                                        <p:tav tm="100000">
                                          <p:val>
                                            <p:strVal val="#ppt_w"/>
                                          </p:val>
                                        </p:tav>
                                      </p:tavLst>
                                    </p:anim>
                                    <p:anim calcmode="lin" valueType="num">
                                      <p:cBhvr>
                                        <p:cTn id="48" dur="500" fill="hold"/>
                                        <p:tgtEl>
                                          <p:spTgt spid="26"/>
                                        </p:tgtEl>
                                        <p:attrNameLst>
                                          <p:attrName>ppt_h</p:attrName>
                                        </p:attrNameLst>
                                      </p:cBhvr>
                                      <p:tavLst>
                                        <p:tav tm="0">
                                          <p:val>
                                            <p:fltVal val="0"/>
                                          </p:val>
                                        </p:tav>
                                        <p:tav tm="100000">
                                          <p:val>
                                            <p:strVal val="#ppt_h"/>
                                          </p:val>
                                        </p:tav>
                                      </p:tavLst>
                                    </p:anim>
                                    <p:anim calcmode="lin" valueType="num">
                                      <p:cBhvr>
                                        <p:cTn id="49" dur="500" fill="hold"/>
                                        <p:tgtEl>
                                          <p:spTgt spid="26"/>
                                        </p:tgtEl>
                                        <p:attrNameLst>
                                          <p:attrName>style.rotation</p:attrName>
                                        </p:attrNameLst>
                                      </p:cBhvr>
                                      <p:tavLst>
                                        <p:tav tm="0">
                                          <p:val>
                                            <p:fltVal val="360"/>
                                          </p:val>
                                        </p:tav>
                                        <p:tav tm="100000">
                                          <p:val>
                                            <p:fltVal val="0"/>
                                          </p:val>
                                        </p:tav>
                                      </p:tavLst>
                                    </p:anim>
                                    <p:animEffect transition="in" filter="fade">
                                      <p:cBhvr>
                                        <p:cTn id="50" dur="500"/>
                                        <p:tgtEl>
                                          <p:spTgt spid="26"/>
                                        </p:tgtEl>
                                      </p:cBhvr>
                                    </p:animEffect>
                                  </p:childTnLst>
                                </p:cTn>
                              </p:par>
                            </p:childTnLst>
                          </p:cTn>
                        </p:par>
                        <p:par>
                          <p:cTn id="51" fill="hold">
                            <p:stCondLst>
                              <p:cond delay="3900"/>
                            </p:stCondLst>
                            <p:childTnLst>
                              <p:par>
                                <p:cTn id="52" presetID="49" presetClass="entr" presetSubtype="0" decel="100000" fill="hold" grpId="0" nodeType="after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p:cTn id="54" dur="500" fill="hold"/>
                                        <p:tgtEl>
                                          <p:spTgt spid="25"/>
                                        </p:tgtEl>
                                        <p:attrNameLst>
                                          <p:attrName>ppt_w</p:attrName>
                                        </p:attrNameLst>
                                      </p:cBhvr>
                                      <p:tavLst>
                                        <p:tav tm="0">
                                          <p:val>
                                            <p:fltVal val="0"/>
                                          </p:val>
                                        </p:tav>
                                        <p:tav tm="100000">
                                          <p:val>
                                            <p:strVal val="#ppt_w"/>
                                          </p:val>
                                        </p:tav>
                                      </p:tavLst>
                                    </p:anim>
                                    <p:anim calcmode="lin" valueType="num">
                                      <p:cBhvr>
                                        <p:cTn id="55" dur="500" fill="hold"/>
                                        <p:tgtEl>
                                          <p:spTgt spid="25"/>
                                        </p:tgtEl>
                                        <p:attrNameLst>
                                          <p:attrName>ppt_h</p:attrName>
                                        </p:attrNameLst>
                                      </p:cBhvr>
                                      <p:tavLst>
                                        <p:tav tm="0">
                                          <p:val>
                                            <p:fltVal val="0"/>
                                          </p:val>
                                        </p:tav>
                                        <p:tav tm="100000">
                                          <p:val>
                                            <p:strVal val="#ppt_h"/>
                                          </p:val>
                                        </p:tav>
                                      </p:tavLst>
                                    </p:anim>
                                    <p:anim calcmode="lin" valueType="num">
                                      <p:cBhvr>
                                        <p:cTn id="56" dur="500" fill="hold"/>
                                        <p:tgtEl>
                                          <p:spTgt spid="25"/>
                                        </p:tgtEl>
                                        <p:attrNameLst>
                                          <p:attrName>style.rotation</p:attrName>
                                        </p:attrNameLst>
                                      </p:cBhvr>
                                      <p:tavLst>
                                        <p:tav tm="0">
                                          <p:val>
                                            <p:fltVal val="360"/>
                                          </p:val>
                                        </p:tav>
                                        <p:tav tm="100000">
                                          <p:val>
                                            <p:fltVal val="0"/>
                                          </p:val>
                                        </p:tav>
                                      </p:tavLst>
                                    </p:anim>
                                    <p:animEffect transition="in" filter="fade">
                                      <p:cBhvr>
                                        <p:cTn id="57" dur="500"/>
                                        <p:tgtEl>
                                          <p:spTgt spid="2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fade">
                                      <p:cBhvr>
                                        <p:cTn id="62" dur="500"/>
                                        <p:tgtEl>
                                          <p:spTgt spid="35"/>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8"/>
                                        </p:tgtEl>
                                        <p:attrNameLst>
                                          <p:attrName>style.visibility</p:attrName>
                                        </p:attrNameLst>
                                      </p:cBhvr>
                                      <p:to>
                                        <p:strVal val="visible"/>
                                      </p:to>
                                    </p:set>
                                    <p:anim calcmode="lin" valueType="num">
                                      <p:cBhvr additive="base">
                                        <p:cTn id="67" dur="500" fill="hold"/>
                                        <p:tgtEl>
                                          <p:spTgt spid="38"/>
                                        </p:tgtEl>
                                        <p:attrNameLst>
                                          <p:attrName>ppt_x</p:attrName>
                                        </p:attrNameLst>
                                      </p:cBhvr>
                                      <p:tavLst>
                                        <p:tav tm="0">
                                          <p:val>
                                            <p:strVal val="#ppt_x"/>
                                          </p:val>
                                        </p:tav>
                                        <p:tav tm="100000">
                                          <p:val>
                                            <p:strVal val="#ppt_x"/>
                                          </p:val>
                                        </p:tav>
                                      </p:tavLst>
                                    </p:anim>
                                    <p:anim calcmode="lin" valueType="num">
                                      <p:cBhvr additive="base">
                                        <p:cTn id="6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barn(inVertical)">
                                      <p:cBhvr>
                                        <p:cTn id="73" dur="500"/>
                                        <p:tgtEl>
                                          <p:spTgt spid="41"/>
                                        </p:tgtEl>
                                      </p:cBhvr>
                                    </p:animEffect>
                                  </p:childTnLst>
                                </p:cTn>
                              </p:par>
                            </p:childTnLst>
                          </p:cTn>
                        </p:par>
                      </p:childTnLst>
                    </p:cTn>
                  </p:par>
                  <p:par>
                    <p:cTn id="74" fill="hold">
                      <p:stCondLst>
                        <p:cond delay="indefinite"/>
                      </p:stCondLst>
                      <p:childTnLst>
                        <p:par>
                          <p:cTn id="75" fill="hold">
                            <p:stCondLst>
                              <p:cond delay="0"/>
                            </p:stCondLst>
                            <p:childTnLst>
                              <p:par>
                                <p:cTn id="76" presetID="6" presetClass="entr" presetSubtype="16" fill="hold" grpId="0" nodeType="clickEffect">
                                  <p:stCondLst>
                                    <p:cond delay="0"/>
                                  </p:stCondLst>
                                  <p:childTnLst>
                                    <p:set>
                                      <p:cBhvr>
                                        <p:cTn id="77" dur="1" fill="hold">
                                          <p:stCondLst>
                                            <p:cond delay="0"/>
                                          </p:stCondLst>
                                        </p:cTn>
                                        <p:tgtEl>
                                          <p:spTgt spid="44"/>
                                        </p:tgtEl>
                                        <p:attrNameLst>
                                          <p:attrName>style.visibility</p:attrName>
                                        </p:attrNameLst>
                                      </p:cBhvr>
                                      <p:to>
                                        <p:strVal val="visible"/>
                                      </p:to>
                                    </p:set>
                                    <p:animEffect transition="in" filter="circle(in)">
                                      <p:cBhvr>
                                        <p:cTn id="78" dur="2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2" grpId="0"/>
      <p:bldP spid="23" grpId="0"/>
      <p:bldP spid="24" grpId="0"/>
      <p:bldP spid="25" grpId="0" animBg="1"/>
      <p:bldP spid="26" grpId="0" animBg="1"/>
      <p:bldP spid="27" grpId="0" animBg="1"/>
      <p:bldP spid="28" grpId="0" animBg="1"/>
      <p:bldP spid="35" grpId="0"/>
      <p:bldP spid="38" grpId="0"/>
      <p:bldP spid="41" grpId="0"/>
      <p:bldP spid="4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23" name="Rectangle 23"/>
          <p:cNvSpPr/>
          <p:nvPr/>
        </p:nvSpPr>
        <p:spPr>
          <a:xfrm>
            <a:off x="1240429" y="4599281"/>
            <a:ext cx="2498766" cy="861774"/>
          </a:xfrm>
          <a:prstGeom prst="rect">
            <a:avLst/>
          </a:prstGeom>
        </p:spPr>
        <p:txBody>
          <a:bodyPr wrap="square">
            <a:spAutoFit/>
          </a:bodyPr>
          <a:lstStyle/>
          <a:p>
            <a:r>
              <a:rPr lang="en-US" altLang="zh-CN" sz="10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Lorem ipsum dolor sit amet, consectetuer adipiscing elit, sed diam nonummy nibh euismod tincidunt ut laoreet dolore magna aliquam erat volutpat.</a:t>
            </a:r>
            <a:endParaRPr lang="en-US" sz="10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7" name="Rectangle 23"/>
          <p:cNvSpPr/>
          <p:nvPr/>
        </p:nvSpPr>
        <p:spPr>
          <a:xfrm>
            <a:off x="8819207" y="4619524"/>
            <a:ext cx="2037846" cy="861774"/>
          </a:xfrm>
          <a:prstGeom prst="rect">
            <a:avLst/>
          </a:prstGeom>
        </p:spPr>
        <p:txBody>
          <a:bodyPr wrap="square">
            <a:spAutoFit/>
          </a:bodyPr>
          <a:lstStyle/>
          <a:p>
            <a:pPr>
              <a:defRPr/>
            </a:pPr>
            <a:r>
              <a:rPr lang="en-US" altLang="zh-CN" sz="10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Lorem ipsum dolor sit amet, consectetuer adipiscing elit, sed diam nonummy nibh euismod tincidunt ut laoreet dolore magna aliquam erat volutpat.</a:t>
            </a:r>
            <a:endParaRPr lang="en-US" sz="10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9" name="文本框 28"/>
          <p:cNvSpPr txBox="1"/>
          <p:nvPr/>
        </p:nvSpPr>
        <p:spPr>
          <a:xfrm>
            <a:off x="2208514" y="324061"/>
            <a:ext cx="2810347" cy="276999"/>
          </a:xfrm>
          <a:prstGeom prst="rect">
            <a:avLst/>
          </a:prstGeom>
          <a:noFill/>
        </p:spPr>
        <p:txBody>
          <a:bodyPr wrap="square" rtlCol="0">
            <a:spAutoFit/>
          </a:bodyPr>
          <a:lstStyle/>
          <a:p>
            <a:r>
              <a:rPr lang="zh-CN" altLang="en-US" sz="1200" b="1" dirty="0">
                <a:latin typeface="Arial" panose="020B0604020202020204" pitchFamily="34" charset="0"/>
                <a:ea typeface="微软雅黑" panose="020B0503020204020204" pitchFamily="34" charset="-122"/>
                <a:sym typeface="Arial" panose="020B0604020202020204" pitchFamily="34" charset="0"/>
              </a:rPr>
              <a:t>数据库自增长序列或字段</a:t>
            </a:r>
          </a:p>
        </p:txBody>
      </p:sp>
      <p:sp>
        <p:nvSpPr>
          <p:cNvPr id="19" name="文本框 18"/>
          <p:cNvSpPr txBox="1"/>
          <p:nvPr/>
        </p:nvSpPr>
        <p:spPr>
          <a:xfrm>
            <a:off x="397246" y="246333"/>
            <a:ext cx="1254944" cy="276999"/>
          </a:xfrm>
          <a:prstGeom prst="rect">
            <a:avLst/>
          </a:prstGeom>
          <a:noFill/>
        </p:spPr>
        <p:txBody>
          <a:bodyPr wrap="square" rtlCol="0">
            <a:spAutoFit/>
          </a:bodyPr>
          <a:lstStyle/>
          <a:p>
            <a:r>
              <a:rPr lang="en-US" altLang="zh-CN" sz="1200" spc="3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1-2-1</a:t>
            </a:r>
            <a:endPar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TextBox 2"/>
          <p:cNvSpPr txBox="1"/>
          <p:nvPr/>
        </p:nvSpPr>
        <p:spPr>
          <a:xfrm>
            <a:off x="745958" y="1050758"/>
            <a:ext cx="8073249" cy="1384995"/>
          </a:xfrm>
          <a:prstGeom prst="rect">
            <a:avLst/>
          </a:prstGeom>
          <a:noFill/>
        </p:spPr>
        <p:txBody>
          <a:bodyPr wrap="square" rtlCol="0">
            <a:spAutoFit/>
          </a:bodyPr>
          <a:lstStyle/>
          <a:p>
            <a:r>
              <a:rPr lang="zh-CN" altLang="en-US" sz="1400" dirty="0"/>
              <a:t>最常见的方式。利用数据库，全数据库唯一。</a:t>
            </a:r>
            <a:endParaRPr lang="en-US" altLang="zh-CN" sz="1400" dirty="0" smtClean="0"/>
          </a:p>
          <a:p>
            <a:r>
              <a:rPr lang="zh-CN" altLang="en-US" sz="1400" dirty="0" smtClean="0"/>
              <a:t>不同数据库大多数都实现了自增系列；</a:t>
            </a:r>
            <a:endParaRPr lang="en-US" altLang="zh-CN" sz="1400" dirty="0" smtClean="0"/>
          </a:p>
          <a:p>
            <a:r>
              <a:rPr lang="zh-CN" altLang="en-US" sz="1400" dirty="0" smtClean="0"/>
              <a:t>那么如何在代码上进行访问呢？</a:t>
            </a:r>
            <a:endParaRPr lang="en-US" altLang="zh-CN" sz="1400" dirty="0" smtClean="0"/>
          </a:p>
          <a:p>
            <a:r>
              <a:rPr lang="zh-CN" altLang="en-US" sz="1400" dirty="0" smtClean="0"/>
              <a:t>目前有两种以上方式：</a:t>
            </a:r>
            <a:endParaRPr lang="en-US" altLang="zh-CN" sz="1400" dirty="0" smtClean="0"/>
          </a:p>
          <a:p>
            <a:r>
              <a:rPr lang="en-US" altLang="zh-CN" sz="1400" dirty="0" smtClean="0"/>
              <a:t>1</a:t>
            </a:r>
            <a:r>
              <a:rPr lang="zh-CN" altLang="en-US" sz="1400" dirty="0" smtClean="0"/>
              <a:t>、如果数据库支持</a:t>
            </a:r>
            <a:r>
              <a:rPr lang="en-US" altLang="zh-CN" sz="1400" dirty="0" smtClean="0"/>
              <a:t>select </a:t>
            </a:r>
            <a:r>
              <a:rPr lang="en-US" altLang="zh-CN" sz="1400" dirty="0" err="1" smtClean="0"/>
              <a:t>nextval</a:t>
            </a:r>
            <a:r>
              <a:rPr lang="en-US" altLang="zh-CN" sz="1400" dirty="0" smtClean="0"/>
              <a:t> from dual</a:t>
            </a:r>
          </a:p>
          <a:p>
            <a:r>
              <a:rPr lang="en-US" altLang="zh-CN" sz="1400" dirty="0" smtClean="0"/>
              <a:t>2</a:t>
            </a:r>
            <a:r>
              <a:rPr lang="zh-CN" altLang="en-US" sz="1400" dirty="0" smtClean="0"/>
              <a:t>、不支持</a:t>
            </a:r>
            <a:r>
              <a:rPr lang="en-US" altLang="zh-CN" sz="1400" dirty="0" smtClean="0"/>
              <a:t>(</a:t>
            </a:r>
            <a:r>
              <a:rPr lang="zh-CN" altLang="en-US" sz="1400" dirty="0" smtClean="0"/>
              <a:t>如</a:t>
            </a:r>
            <a:r>
              <a:rPr lang="en-US" altLang="zh-CN" sz="1400" dirty="0" err="1" smtClean="0"/>
              <a:t>Mysql</a:t>
            </a:r>
            <a:r>
              <a:rPr lang="en-US" altLang="zh-CN" sz="1400" dirty="0" smtClean="0"/>
              <a:t>),</a:t>
            </a:r>
            <a:r>
              <a:rPr lang="zh-CN" altLang="en-US" sz="1400" dirty="0" smtClean="0"/>
              <a:t>手写</a:t>
            </a:r>
            <a:r>
              <a:rPr lang="en-US" altLang="zh-CN" sz="1400" dirty="0" smtClean="0"/>
              <a:t>Function</a:t>
            </a:r>
            <a:endParaRPr lang="zh-CN" altLang="en-US" sz="1400" dirty="0"/>
          </a:p>
        </p:txBody>
      </p:sp>
      <p:sp>
        <p:nvSpPr>
          <p:cNvPr id="4" name="AutoShape 2" descr="C:\Users\dell1\Documents\WXWork\1688850106352460\Cache\Image\2018-06\%E4%BC%81%E4%B8%9A%E5%BE%AE%E4%BF%A1%E6%88%AA%E5%9B%BE_15281834164213.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4" descr="C:\Users\dell1\Documents\WXWork\1688850106352460\Cache\Image\2018-06\%E4%BC%81%E4%B8%9A%E5%BE%AE%E4%BF%A1%E6%88%AA%E5%9B%BE_15281834164213.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6119" y="1655024"/>
            <a:ext cx="661035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818147" y="3101552"/>
            <a:ext cx="6096000" cy="738664"/>
          </a:xfrm>
          <a:prstGeom prst="rect">
            <a:avLst/>
          </a:prstGeom>
        </p:spPr>
        <p:txBody>
          <a:bodyPr>
            <a:spAutoFit/>
          </a:bodyPr>
          <a:lstStyle/>
          <a:p>
            <a:r>
              <a:rPr lang="zh-CN" altLang="en-US" sz="1200" dirty="0"/>
              <a:t>优点：</a:t>
            </a:r>
          </a:p>
          <a:p>
            <a:r>
              <a:rPr lang="en-US" altLang="zh-CN" sz="1200" dirty="0"/>
              <a:t>1</a:t>
            </a:r>
            <a:r>
              <a:rPr lang="zh-CN" altLang="en-US" sz="1200" dirty="0"/>
              <a:t>）简单，代码方便，性能可以接受。</a:t>
            </a:r>
          </a:p>
          <a:p>
            <a:r>
              <a:rPr lang="en-US" altLang="zh-CN" sz="1200" dirty="0"/>
              <a:t>2</a:t>
            </a:r>
            <a:r>
              <a:rPr lang="zh-CN" altLang="en-US" sz="1200" dirty="0"/>
              <a:t>）数字</a:t>
            </a:r>
            <a:r>
              <a:rPr lang="en-US" altLang="zh-CN" sz="1200" dirty="0"/>
              <a:t>ID</a:t>
            </a:r>
            <a:r>
              <a:rPr lang="zh-CN" altLang="en-US" sz="1200" dirty="0"/>
              <a:t>天然排序，对分页或者需要排序的结果很有帮助</a:t>
            </a:r>
            <a:r>
              <a:rPr lang="zh-CN" altLang="en-US" dirty="0"/>
              <a:t>。</a:t>
            </a:r>
          </a:p>
        </p:txBody>
      </p:sp>
      <p:sp>
        <p:nvSpPr>
          <p:cNvPr id="11" name="矩形 10"/>
          <p:cNvSpPr/>
          <p:nvPr/>
        </p:nvSpPr>
        <p:spPr>
          <a:xfrm>
            <a:off x="818147" y="4138190"/>
            <a:ext cx="6096000" cy="1569660"/>
          </a:xfrm>
          <a:prstGeom prst="rect">
            <a:avLst/>
          </a:prstGeom>
        </p:spPr>
        <p:txBody>
          <a:bodyPr>
            <a:spAutoFit/>
          </a:bodyPr>
          <a:lstStyle/>
          <a:p>
            <a:r>
              <a:rPr lang="zh-CN" altLang="en-US" sz="1200" dirty="0"/>
              <a:t>缺点：</a:t>
            </a:r>
          </a:p>
          <a:p>
            <a:r>
              <a:rPr lang="en-US" altLang="zh-CN" sz="1200" dirty="0"/>
              <a:t>1</a:t>
            </a:r>
            <a:r>
              <a:rPr lang="zh-CN" altLang="en-US" sz="1200" dirty="0"/>
              <a:t>）不同数据库语法和实现不同，数据库迁移的时候或多数据库版本支持的时候需要处理。</a:t>
            </a:r>
          </a:p>
          <a:p>
            <a:r>
              <a:rPr lang="en-US" altLang="zh-CN" sz="1200" dirty="0"/>
              <a:t>2</a:t>
            </a:r>
            <a:r>
              <a:rPr lang="zh-CN" altLang="en-US" sz="1200" dirty="0"/>
              <a:t>）在单个数据库或读写分离或一主多从的情况下，只有一个主库可以生成。有单点故障的风险。</a:t>
            </a:r>
          </a:p>
          <a:p>
            <a:r>
              <a:rPr lang="en-US" altLang="zh-CN" sz="1200" dirty="0" smtClean="0"/>
              <a:t>3</a:t>
            </a:r>
            <a:r>
              <a:rPr lang="zh-CN" altLang="en-US" sz="1200" dirty="0" smtClean="0"/>
              <a:t>）</a:t>
            </a:r>
            <a:r>
              <a:rPr lang="en-US" altLang="zh-CN" sz="1200" dirty="0"/>
              <a:t>ID</a:t>
            </a:r>
            <a:r>
              <a:rPr lang="zh-CN" altLang="en-US" sz="1200" dirty="0"/>
              <a:t>发号性能瓶颈限制在单台</a:t>
            </a:r>
            <a:r>
              <a:rPr lang="en-US" altLang="zh-CN" sz="1200" dirty="0"/>
              <a:t>MySQL</a:t>
            </a:r>
            <a:r>
              <a:rPr lang="zh-CN" altLang="en-US" sz="1200" dirty="0"/>
              <a:t>的读写性能。在性能达不到要求的情况下，比较难于扩展。</a:t>
            </a:r>
          </a:p>
          <a:p>
            <a:r>
              <a:rPr lang="en-US" altLang="zh-CN" sz="1200" dirty="0" smtClean="0"/>
              <a:t>4</a:t>
            </a:r>
            <a:r>
              <a:rPr lang="zh-CN" altLang="en-US" sz="1200" dirty="0"/>
              <a:t>）如果遇见多个系统需要合并或者涉及到数据迁移会相当痛苦。</a:t>
            </a:r>
          </a:p>
          <a:p>
            <a:r>
              <a:rPr lang="en-US" altLang="zh-CN" sz="1200" dirty="0"/>
              <a:t>5</a:t>
            </a:r>
            <a:r>
              <a:rPr lang="zh-CN" altLang="en-US" sz="1200" dirty="0"/>
              <a:t>）分表分库的时候会有麻烦。</a:t>
            </a:r>
          </a:p>
        </p:txBody>
      </p:sp>
      <p:sp>
        <p:nvSpPr>
          <p:cNvPr id="12" name="矩形 11"/>
          <p:cNvSpPr/>
          <p:nvPr/>
        </p:nvSpPr>
        <p:spPr>
          <a:xfrm>
            <a:off x="5446294" y="5232012"/>
            <a:ext cx="6096000" cy="1015663"/>
          </a:xfrm>
          <a:prstGeom prst="rect">
            <a:avLst/>
          </a:prstGeom>
        </p:spPr>
        <p:txBody>
          <a:bodyPr>
            <a:spAutoFit/>
          </a:bodyPr>
          <a:lstStyle/>
          <a:p>
            <a:r>
              <a:rPr lang="zh-CN" altLang="en-US" sz="1200" dirty="0"/>
              <a:t>优化方案：</a:t>
            </a:r>
          </a:p>
          <a:p>
            <a:r>
              <a:rPr lang="en-US" altLang="zh-CN" sz="1200" dirty="0"/>
              <a:t>1</a:t>
            </a:r>
            <a:r>
              <a:rPr lang="zh-CN" altLang="en-US" sz="1200" dirty="0"/>
              <a:t>）针对主库单点，如果有多个</a:t>
            </a:r>
            <a:r>
              <a:rPr lang="en-US" altLang="zh-CN" sz="1200" dirty="0"/>
              <a:t>Master</a:t>
            </a:r>
            <a:r>
              <a:rPr lang="zh-CN" altLang="en-US" sz="1200" dirty="0"/>
              <a:t>库，则每个</a:t>
            </a:r>
            <a:r>
              <a:rPr lang="en-US" altLang="zh-CN" sz="1200" dirty="0"/>
              <a:t>Master</a:t>
            </a:r>
            <a:r>
              <a:rPr lang="zh-CN" altLang="en-US" sz="1200" dirty="0"/>
              <a:t>库设置的起始数字不一样，步长一样，可以是</a:t>
            </a:r>
            <a:r>
              <a:rPr lang="en-US" altLang="zh-CN" sz="1200" dirty="0"/>
              <a:t>Master</a:t>
            </a:r>
            <a:r>
              <a:rPr lang="zh-CN" altLang="en-US" sz="1200" dirty="0"/>
              <a:t>的个数。比如：</a:t>
            </a:r>
            <a:r>
              <a:rPr lang="en-US" altLang="zh-CN" sz="1200" dirty="0"/>
              <a:t>Master1 </a:t>
            </a:r>
            <a:r>
              <a:rPr lang="zh-CN" altLang="en-US" sz="1200" dirty="0"/>
              <a:t>生成的是 </a:t>
            </a:r>
            <a:r>
              <a:rPr lang="en-US" altLang="zh-CN" sz="1200" dirty="0"/>
              <a:t>1</a:t>
            </a:r>
            <a:r>
              <a:rPr lang="zh-CN" altLang="en-US" sz="1200" dirty="0"/>
              <a:t>，</a:t>
            </a:r>
            <a:r>
              <a:rPr lang="en-US" altLang="zh-CN" sz="1200" dirty="0"/>
              <a:t>4</a:t>
            </a:r>
            <a:r>
              <a:rPr lang="zh-CN" altLang="en-US" sz="1200" dirty="0"/>
              <a:t>，</a:t>
            </a:r>
            <a:r>
              <a:rPr lang="en-US" altLang="zh-CN" sz="1200" dirty="0"/>
              <a:t>7</a:t>
            </a:r>
            <a:r>
              <a:rPr lang="zh-CN" altLang="en-US" sz="1200" dirty="0"/>
              <a:t>，</a:t>
            </a:r>
            <a:r>
              <a:rPr lang="en-US" altLang="zh-CN" sz="1200" dirty="0"/>
              <a:t>10</a:t>
            </a:r>
            <a:r>
              <a:rPr lang="zh-CN" altLang="en-US" sz="1200" dirty="0"/>
              <a:t>，</a:t>
            </a:r>
            <a:r>
              <a:rPr lang="en-US" altLang="zh-CN" sz="1200" dirty="0"/>
              <a:t>Master2</a:t>
            </a:r>
            <a:r>
              <a:rPr lang="zh-CN" altLang="en-US" sz="1200" dirty="0"/>
              <a:t>生成的是</a:t>
            </a:r>
            <a:r>
              <a:rPr lang="en-US" altLang="zh-CN" sz="1200" dirty="0"/>
              <a:t>2,5,8,11 Master3</a:t>
            </a:r>
            <a:r>
              <a:rPr lang="zh-CN" altLang="en-US" sz="1200" dirty="0"/>
              <a:t>生成的是 </a:t>
            </a:r>
            <a:r>
              <a:rPr lang="en-US" altLang="zh-CN" sz="1200" dirty="0"/>
              <a:t>3,6,9,12</a:t>
            </a:r>
            <a:r>
              <a:rPr lang="zh-CN" altLang="en-US" sz="1200" dirty="0"/>
              <a:t>。这样就可以有效生成集群中的唯一</a:t>
            </a:r>
            <a:r>
              <a:rPr lang="en-US" altLang="zh-CN" sz="1200" dirty="0"/>
              <a:t>ID</a:t>
            </a:r>
            <a:r>
              <a:rPr lang="zh-CN" altLang="en-US" sz="1200" dirty="0"/>
              <a:t>，也可以大大降低</a:t>
            </a:r>
            <a:r>
              <a:rPr lang="en-US" altLang="zh-CN" sz="1200" dirty="0"/>
              <a:t>ID</a:t>
            </a:r>
            <a:r>
              <a:rPr lang="zh-CN" altLang="en-US" sz="1200" dirty="0"/>
              <a:t>生成数据库操作的负载。</a:t>
            </a:r>
          </a:p>
        </p:txBody>
      </p:sp>
    </p:spTree>
    <p:extLst>
      <p:ext uri="{BB962C8B-B14F-4D97-AF65-F5344CB8AC3E}">
        <p14:creationId xmlns:p14="http://schemas.microsoft.com/office/powerpoint/2010/main" val="346639943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9" grpId="0"/>
      <p:bldP spid="10"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085314" y="324061"/>
            <a:ext cx="2810347" cy="276999"/>
          </a:xfrm>
          <a:prstGeom prst="rect">
            <a:avLst/>
          </a:prstGeom>
          <a:noFill/>
        </p:spPr>
        <p:txBody>
          <a:bodyPr wrap="square" rtlCol="0">
            <a:spAutoFit/>
          </a:bodyPr>
          <a:lstStyle/>
          <a:p>
            <a:pPr algn="r"/>
            <a:r>
              <a:rPr lang="en-US" altLang="zh-CN"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UUID</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10461450" y="261573"/>
            <a:ext cx="1548394" cy="369332"/>
          </a:xfrm>
          <a:prstGeom prst="rect">
            <a:avLst/>
          </a:prstGeom>
          <a:noFill/>
        </p:spPr>
        <p:txBody>
          <a:bodyPr wrap="square" rtlCol="0">
            <a:spAutoFit/>
          </a:bodyPr>
          <a:lstStyle/>
          <a:p>
            <a:pPr algn="ctr"/>
            <a:r>
              <a:rPr lang="en-US" altLang="zh-CN" spc="3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1-2-2</a:t>
            </a:r>
            <a:endPar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Rectangle 23"/>
          <p:cNvSpPr/>
          <p:nvPr/>
        </p:nvSpPr>
        <p:spPr>
          <a:xfrm>
            <a:off x="1213233" y="5396973"/>
            <a:ext cx="1967949" cy="461665"/>
          </a:xfrm>
          <a:prstGeom prst="rect">
            <a:avLst/>
          </a:prstGeom>
        </p:spPr>
        <p:txBody>
          <a:bodyPr wrap="square">
            <a:spAutoFit/>
          </a:bodyPr>
          <a:lstStyle/>
          <a:p>
            <a:pPr algn="ctr">
              <a:defRPr/>
            </a:pPr>
            <a:r>
              <a:rPr lang="en-US" sz="1200" noProof="1" smtClean="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1-2-1</a:t>
            </a:r>
            <a:r>
              <a:rPr lang="zh-CN" altLang="en-US" sz="12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数据库自增长序列或字段</a:t>
            </a:r>
            <a:endParaRPr lang="en-US" sz="12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8" name="Rectangle 23"/>
          <p:cNvSpPr/>
          <p:nvPr/>
        </p:nvSpPr>
        <p:spPr>
          <a:xfrm>
            <a:off x="3828645" y="5422590"/>
            <a:ext cx="1967949" cy="276999"/>
          </a:xfrm>
          <a:prstGeom prst="rect">
            <a:avLst/>
          </a:prstGeom>
        </p:spPr>
        <p:txBody>
          <a:bodyPr wrap="square">
            <a:spAutoFit/>
          </a:bodyPr>
          <a:lstStyle/>
          <a:p>
            <a:pPr algn="ctr">
              <a:defRPr/>
            </a:pPr>
            <a:r>
              <a:rPr lang="en-US" sz="12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1-2-1 UUID</a:t>
            </a:r>
          </a:p>
        </p:txBody>
      </p:sp>
      <p:sp>
        <p:nvSpPr>
          <p:cNvPr id="41" name="Rectangle 23"/>
          <p:cNvSpPr/>
          <p:nvPr/>
        </p:nvSpPr>
        <p:spPr>
          <a:xfrm>
            <a:off x="6353934" y="5376423"/>
            <a:ext cx="1967949" cy="307777"/>
          </a:xfrm>
          <a:prstGeom prst="rect">
            <a:avLst/>
          </a:prstGeom>
        </p:spPr>
        <p:txBody>
          <a:bodyPr wrap="square">
            <a:spAutoFit/>
          </a:bodyPr>
          <a:lstStyle/>
          <a:p>
            <a:pPr algn="ctr">
              <a:defRPr/>
            </a:pPr>
            <a:r>
              <a:rPr lang="en-US" sz="14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1-2-3 Redis</a:t>
            </a:r>
            <a:r>
              <a:rPr lang="zh-CN" altLang="en-US" sz="14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生成</a:t>
            </a:r>
            <a:r>
              <a:rPr lang="en-US" sz="14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ID</a:t>
            </a:r>
          </a:p>
        </p:txBody>
      </p:sp>
      <p:sp>
        <p:nvSpPr>
          <p:cNvPr id="44" name="Rectangle 23"/>
          <p:cNvSpPr/>
          <p:nvPr/>
        </p:nvSpPr>
        <p:spPr>
          <a:xfrm>
            <a:off x="9022716" y="5262134"/>
            <a:ext cx="1967949" cy="523220"/>
          </a:xfrm>
          <a:prstGeom prst="rect">
            <a:avLst/>
          </a:prstGeom>
        </p:spPr>
        <p:txBody>
          <a:bodyPr wrap="square">
            <a:spAutoFit/>
          </a:bodyPr>
          <a:lstStyle/>
          <a:p>
            <a:pPr algn="ctr">
              <a:defRPr/>
            </a:pPr>
            <a:r>
              <a:rPr lang="en-US" sz="14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1-2-4 </a:t>
            </a:r>
            <a:r>
              <a:rPr lang="en-US" sz="1400" noProof="1" smtClean="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Twitter-snowflake</a:t>
            </a:r>
            <a:endParaRPr lang="en-US" sz="14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 name="矩形 2"/>
          <p:cNvSpPr/>
          <p:nvPr/>
        </p:nvSpPr>
        <p:spPr>
          <a:xfrm>
            <a:off x="805077" y="894166"/>
            <a:ext cx="6186309" cy="369332"/>
          </a:xfrm>
          <a:prstGeom prst="rect">
            <a:avLst/>
          </a:prstGeom>
        </p:spPr>
        <p:txBody>
          <a:bodyPr wrap="none">
            <a:spAutoFit/>
          </a:bodyPr>
          <a:lstStyle/>
          <a:p>
            <a:r>
              <a:rPr lang="zh-CN" altLang="en-US" dirty="0"/>
              <a:t>可以利用数据库也可以利用程序生成，一般来说全球唯一。</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061" y="1383381"/>
            <a:ext cx="744855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1098884" y="2610126"/>
            <a:ext cx="6096000" cy="1015663"/>
          </a:xfrm>
          <a:prstGeom prst="rect">
            <a:avLst/>
          </a:prstGeom>
        </p:spPr>
        <p:txBody>
          <a:bodyPr>
            <a:spAutoFit/>
          </a:bodyPr>
          <a:lstStyle/>
          <a:p>
            <a:r>
              <a:rPr lang="zh-CN" altLang="en-US" sz="1200" dirty="0"/>
              <a:t>优点：</a:t>
            </a:r>
          </a:p>
          <a:p>
            <a:r>
              <a:rPr lang="en-US" altLang="zh-CN" sz="1200" dirty="0"/>
              <a:t>1</a:t>
            </a:r>
            <a:r>
              <a:rPr lang="zh-CN" altLang="en-US" sz="1200" dirty="0"/>
              <a:t>）简单，代码方便。</a:t>
            </a:r>
          </a:p>
          <a:p>
            <a:r>
              <a:rPr lang="en-US" altLang="zh-CN" sz="1200" dirty="0"/>
              <a:t>2</a:t>
            </a:r>
            <a:r>
              <a:rPr lang="zh-CN" altLang="en-US" sz="1200" dirty="0"/>
              <a:t>）生成</a:t>
            </a:r>
            <a:r>
              <a:rPr lang="en-US" altLang="zh-CN" sz="1200" dirty="0"/>
              <a:t>ID</a:t>
            </a:r>
            <a:r>
              <a:rPr lang="zh-CN" altLang="en-US" sz="1200" dirty="0"/>
              <a:t>性能非常好，基本不会有性能问题。</a:t>
            </a:r>
          </a:p>
          <a:p>
            <a:r>
              <a:rPr lang="en-US" altLang="zh-CN" sz="1200" dirty="0"/>
              <a:t>3</a:t>
            </a:r>
            <a:r>
              <a:rPr lang="zh-CN" altLang="en-US" sz="1200" dirty="0"/>
              <a:t>）全球唯一，在遇见数据迁移，系统数据合并，或者数据库变更等情况下，可以从容应对。</a:t>
            </a:r>
          </a:p>
        </p:txBody>
      </p:sp>
      <p:sp>
        <p:nvSpPr>
          <p:cNvPr id="8" name="矩形 7"/>
          <p:cNvSpPr/>
          <p:nvPr/>
        </p:nvSpPr>
        <p:spPr>
          <a:xfrm>
            <a:off x="1381675" y="3704727"/>
            <a:ext cx="6096000" cy="1200329"/>
          </a:xfrm>
          <a:prstGeom prst="rect">
            <a:avLst/>
          </a:prstGeom>
        </p:spPr>
        <p:txBody>
          <a:bodyPr>
            <a:spAutoFit/>
          </a:bodyPr>
          <a:lstStyle/>
          <a:p>
            <a:r>
              <a:rPr lang="zh-CN" altLang="en-US" sz="1200" dirty="0"/>
              <a:t>缺点：</a:t>
            </a:r>
          </a:p>
          <a:p>
            <a:r>
              <a:rPr lang="en-US" altLang="zh-CN" sz="1200" dirty="0"/>
              <a:t>1</a:t>
            </a:r>
            <a:r>
              <a:rPr lang="zh-CN" altLang="en-US" sz="1200" dirty="0"/>
              <a:t>）没有排序，无法保证趋势递增。</a:t>
            </a:r>
          </a:p>
          <a:p>
            <a:r>
              <a:rPr lang="en-US" altLang="zh-CN" sz="1200" dirty="0"/>
              <a:t>2</a:t>
            </a:r>
            <a:r>
              <a:rPr lang="zh-CN" altLang="en-US" sz="1200" dirty="0"/>
              <a:t>）</a:t>
            </a:r>
            <a:r>
              <a:rPr lang="en-US" altLang="zh-CN" sz="1200" dirty="0"/>
              <a:t>UUID</a:t>
            </a:r>
            <a:r>
              <a:rPr lang="zh-CN" altLang="en-US" sz="1200" dirty="0"/>
              <a:t>往往是使用字符串存储，查询的效率比较低。</a:t>
            </a:r>
          </a:p>
          <a:p>
            <a:r>
              <a:rPr lang="en-US" altLang="zh-CN" sz="1200" dirty="0"/>
              <a:t>3</a:t>
            </a:r>
            <a:r>
              <a:rPr lang="zh-CN" altLang="en-US" sz="1200" dirty="0"/>
              <a:t>）存储空间比较大，如果是海量数据库，就需要考虑存储量的问题。</a:t>
            </a:r>
          </a:p>
          <a:p>
            <a:r>
              <a:rPr lang="en-US" altLang="zh-CN" sz="1200" dirty="0"/>
              <a:t>4</a:t>
            </a:r>
            <a:r>
              <a:rPr lang="zh-CN" altLang="en-US" sz="1200" dirty="0"/>
              <a:t>）传输数据量大</a:t>
            </a:r>
          </a:p>
          <a:p>
            <a:r>
              <a:rPr lang="en-US" altLang="zh-CN" sz="1200" dirty="0"/>
              <a:t>5</a:t>
            </a:r>
            <a:r>
              <a:rPr lang="zh-CN" altLang="en-US" sz="1200" dirty="0"/>
              <a:t>）不可读。</a:t>
            </a:r>
          </a:p>
        </p:txBody>
      </p:sp>
      <p:sp>
        <p:nvSpPr>
          <p:cNvPr id="9" name="矩形 8"/>
          <p:cNvSpPr/>
          <p:nvPr/>
        </p:nvSpPr>
        <p:spPr>
          <a:xfrm>
            <a:off x="4572000" y="5243084"/>
            <a:ext cx="7096815" cy="769441"/>
          </a:xfrm>
          <a:prstGeom prst="rect">
            <a:avLst/>
          </a:prstGeom>
        </p:spPr>
        <p:txBody>
          <a:bodyPr wrap="none">
            <a:spAutoFit/>
          </a:bodyPr>
          <a:lstStyle/>
          <a:p>
            <a:r>
              <a:rPr lang="zh-CN" altLang="en-US" sz="1100" dirty="0" smtClean="0"/>
              <a:t>优化方案：</a:t>
            </a:r>
            <a:endParaRPr lang="en-US" altLang="zh-CN" sz="1100" dirty="0" smtClean="0"/>
          </a:p>
          <a:p>
            <a:r>
              <a:rPr lang="en-US" altLang="zh-CN" sz="1100" dirty="0" smtClean="0"/>
              <a:t>1</a:t>
            </a:r>
            <a:r>
              <a:rPr lang="zh-CN" altLang="en-US" sz="1100" dirty="0"/>
              <a:t>）为了解决</a:t>
            </a:r>
            <a:r>
              <a:rPr lang="en-US" altLang="zh-CN" sz="1100" dirty="0"/>
              <a:t>UUID</a:t>
            </a:r>
            <a:r>
              <a:rPr lang="zh-CN" altLang="en-US" sz="1100" dirty="0"/>
              <a:t>不可读，可以使用</a:t>
            </a:r>
            <a:r>
              <a:rPr lang="en-US" altLang="zh-CN" sz="1100" dirty="0"/>
              <a:t>UUID to Int64</a:t>
            </a:r>
            <a:r>
              <a:rPr lang="zh-CN" altLang="en-US" sz="1100" dirty="0"/>
              <a:t>的方法</a:t>
            </a:r>
            <a:r>
              <a:rPr lang="zh-CN" altLang="en-US" sz="1100" dirty="0" smtClean="0"/>
              <a:t>。转化成十进制</a:t>
            </a:r>
            <a:endParaRPr lang="en-US" altLang="zh-CN" sz="1100" dirty="0" smtClean="0"/>
          </a:p>
          <a:p>
            <a:r>
              <a:rPr lang="en-US" altLang="zh-CN" sz="1100" dirty="0"/>
              <a:t>2</a:t>
            </a:r>
            <a:r>
              <a:rPr lang="zh-CN" altLang="en-US" sz="1100" dirty="0"/>
              <a:t>）为了解决</a:t>
            </a:r>
            <a:r>
              <a:rPr lang="en-US" altLang="zh-CN" sz="1100" dirty="0"/>
              <a:t>UUID</a:t>
            </a:r>
            <a:r>
              <a:rPr lang="zh-CN" altLang="en-US" sz="1100" dirty="0"/>
              <a:t>无序的问题</a:t>
            </a:r>
            <a:r>
              <a:rPr lang="zh-CN" altLang="en-US" sz="1100" dirty="0" smtClean="0"/>
              <a:t>，</a:t>
            </a:r>
            <a:r>
              <a:rPr lang="en-US" altLang="zh-CN" sz="1100" dirty="0" smtClean="0"/>
              <a:t>Hibernate</a:t>
            </a:r>
            <a:r>
              <a:rPr lang="zh-CN" altLang="en-US" sz="1100" dirty="0"/>
              <a:t>在其主键生成方式中提供了</a:t>
            </a:r>
            <a:r>
              <a:rPr lang="en-US" altLang="zh-CN" sz="1100" dirty="0"/>
              <a:t>Comb</a:t>
            </a:r>
            <a:r>
              <a:rPr lang="zh-CN" altLang="en-US" sz="1100" dirty="0"/>
              <a:t>算法（</a:t>
            </a:r>
            <a:r>
              <a:rPr lang="en-US" altLang="zh-CN" sz="1100" dirty="0"/>
              <a:t>combined </a:t>
            </a:r>
            <a:r>
              <a:rPr lang="en-US" altLang="zh-CN" sz="1100" dirty="0" err="1"/>
              <a:t>guid</a:t>
            </a:r>
            <a:r>
              <a:rPr lang="en-US" altLang="zh-CN" sz="1100" dirty="0"/>
              <a:t>/timestamp</a:t>
            </a:r>
            <a:r>
              <a:rPr lang="zh-CN" altLang="en-US" sz="1100" dirty="0"/>
              <a:t>）</a:t>
            </a:r>
            <a:r>
              <a:rPr lang="zh-CN" altLang="en-US" sz="1100" dirty="0" smtClean="0"/>
              <a:t>。</a:t>
            </a:r>
            <a:endParaRPr lang="en-US" altLang="zh-CN" sz="1100" dirty="0" smtClean="0"/>
          </a:p>
          <a:p>
            <a:r>
              <a:rPr lang="zh-CN" altLang="en-US" sz="1100" dirty="0" smtClean="0"/>
              <a:t>保留</a:t>
            </a:r>
            <a:r>
              <a:rPr lang="en-US" altLang="zh-CN" sz="1100" dirty="0"/>
              <a:t>GUID</a:t>
            </a:r>
            <a:r>
              <a:rPr lang="zh-CN" altLang="en-US" sz="1100" dirty="0"/>
              <a:t>的</a:t>
            </a:r>
            <a:r>
              <a:rPr lang="en-US" altLang="zh-CN" sz="1100" dirty="0"/>
              <a:t>10</a:t>
            </a:r>
            <a:r>
              <a:rPr lang="zh-CN" altLang="en-US" sz="1100" dirty="0"/>
              <a:t>个字节，用另</a:t>
            </a:r>
            <a:r>
              <a:rPr lang="en-US" altLang="zh-CN" sz="1100" dirty="0"/>
              <a:t>6</a:t>
            </a:r>
            <a:r>
              <a:rPr lang="zh-CN" altLang="en-US" sz="1100" dirty="0"/>
              <a:t>个字节表示</a:t>
            </a:r>
            <a:r>
              <a:rPr lang="en-US" altLang="zh-CN" sz="1100" dirty="0"/>
              <a:t>GUID</a:t>
            </a:r>
            <a:r>
              <a:rPr lang="zh-CN" altLang="en-US" sz="1100" dirty="0"/>
              <a:t>生成的时间（</a:t>
            </a:r>
            <a:r>
              <a:rPr lang="en-US" altLang="zh-CN" sz="1100" dirty="0" err="1"/>
              <a:t>DateTime</a:t>
            </a:r>
            <a:r>
              <a:rPr lang="zh-CN" altLang="en-US" sz="1100" dirty="0"/>
              <a: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8901" y="2057676"/>
            <a:ext cx="355282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867817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fade">
                                      <p:cBhvr>
                                        <p:cTn id="19" dur="500"/>
                                        <p:tgtEl>
                                          <p:spTgt spid="205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02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2" grpId="0"/>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3"/>
          <p:cNvSpPr/>
          <p:nvPr/>
        </p:nvSpPr>
        <p:spPr>
          <a:xfrm>
            <a:off x="8819207" y="4619524"/>
            <a:ext cx="2037846" cy="861774"/>
          </a:xfrm>
          <a:prstGeom prst="rect">
            <a:avLst/>
          </a:prstGeom>
        </p:spPr>
        <p:txBody>
          <a:bodyPr wrap="square">
            <a:spAutoFit/>
          </a:bodyPr>
          <a:lstStyle/>
          <a:p>
            <a:pPr>
              <a:defRPr/>
            </a:pPr>
            <a:r>
              <a:rPr lang="en-US" altLang="zh-CN" sz="10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Lorem ipsum dolor sit amet, consectetuer adipiscing elit, sed diam nonummy nibh euismod tincidunt ut laoreet dolore magna aliquam erat volutpat.</a:t>
            </a:r>
            <a:endParaRPr lang="en-US" sz="1000" noProof="1">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8" name="文本框 27"/>
          <p:cNvSpPr txBox="1"/>
          <p:nvPr/>
        </p:nvSpPr>
        <p:spPr>
          <a:xfrm>
            <a:off x="8819207" y="4242709"/>
            <a:ext cx="1361113" cy="369332"/>
          </a:xfrm>
          <a:prstGeom prst="rect">
            <a:avLst/>
          </a:prstGeom>
          <a:noFill/>
        </p:spPr>
        <p:txBody>
          <a:bodyPr wrap="square" rtlCol="0">
            <a:spAutoFit/>
          </a:bodyPr>
          <a:lstStyle/>
          <a:p>
            <a:r>
              <a:rPr lang="en-US" altLang="zh-CN"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TITLE</a:t>
            </a:r>
            <a:r>
              <a:rPr lang="en-US" altLang="zh-CN" b="1" dirty="0">
                <a:solidFill>
                  <a:schemeClr val="bg1"/>
                </a:solidFill>
                <a:latin typeface="Arial" panose="020B0604020202020204" pitchFamily="34" charset="0"/>
                <a:ea typeface="微软雅黑" panose="020B0503020204020204" pitchFamily="34" charset="-122"/>
                <a:sym typeface="Arial" panose="020B0604020202020204" pitchFamily="34" charset="0"/>
              </a:rPr>
              <a:t> 03</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文本框 28"/>
          <p:cNvSpPr txBox="1"/>
          <p:nvPr/>
        </p:nvSpPr>
        <p:spPr>
          <a:xfrm>
            <a:off x="2208514" y="324061"/>
            <a:ext cx="2810347" cy="276999"/>
          </a:xfrm>
          <a:prstGeom prst="rect">
            <a:avLst/>
          </a:prstGeom>
          <a:noFill/>
        </p:spPr>
        <p:txBody>
          <a:bodyPr wrap="square" rtlCol="0">
            <a:spAutoFit/>
          </a:bodyPr>
          <a:lstStyle/>
          <a:p>
            <a:r>
              <a:rPr lang="en-US" altLang="zh-CN" sz="1200" b="1" dirty="0" err="1">
                <a:latin typeface="Arial" panose="020B0604020202020204" pitchFamily="34" charset="0"/>
                <a:ea typeface="微软雅黑" panose="020B0503020204020204" pitchFamily="34" charset="-122"/>
                <a:sym typeface="Arial" panose="020B0604020202020204" pitchFamily="34" charset="0"/>
              </a:rPr>
              <a:t>Redis</a:t>
            </a:r>
            <a:r>
              <a:rPr lang="zh-CN" altLang="en-US" sz="1200" b="1" dirty="0">
                <a:latin typeface="Arial" panose="020B0604020202020204" pitchFamily="34" charset="0"/>
                <a:ea typeface="微软雅黑" panose="020B0503020204020204" pitchFamily="34" charset="-122"/>
                <a:sym typeface="Arial" panose="020B0604020202020204" pitchFamily="34" charset="0"/>
              </a:rPr>
              <a:t>生成</a:t>
            </a:r>
            <a:r>
              <a:rPr lang="en-US" altLang="zh-CN" sz="1200" b="1" dirty="0">
                <a:latin typeface="Arial" panose="020B0604020202020204" pitchFamily="34" charset="0"/>
                <a:ea typeface="微软雅黑" panose="020B0503020204020204" pitchFamily="34" charset="-122"/>
                <a:sym typeface="Arial" panose="020B0604020202020204" pitchFamily="34" charset="0"/>
              </a:rPr>
              <a:t>ID</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9" name="文本框 18"/>
          <p:cNvSpPr txBox="1"/>
          <p:nvPr/>
        </p:nvSpPr>
        <p:spPr>
          <a:xfrm>
            <a:off x="397246" y="246333"/>
            <a:ext cx="1254944" cy="276999"/>
          </a:xfrm>
          <a:prstGeom prst="rect">
            <a:avLst/>
          </a:prstGeom>
          <a:noFill/>
        </p:spPr>
        <p:txBody>
          <a:bodyPr wrap="square" rtlCol="0">
            <a:spAutoFit/>
          </a:bodyPr>
          <a:lstStyle/>
          <a:p>
            <a:r>
              <a:rPr lang="en-US" altLang="zh-CN" sz="1200" spc="3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1-2-3</a:t>
            </a:r>
            <a:endPar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794083" y="879720"/>
            <a:ext cx="8879305" cy="738664"/>
          </a:xfrm>
          <a:prstGeom prst="rect">
            <a:avLst/>
          </a:prstGeom>
        </p:spPr>
        <p:txBody>
          <a:bodyPr wrap="square">
            <a:spAutoFit/>
          </a:bodyPr>
          <a:lstStyle/>
          <a:p>
            <a:r>
              <a:rPr lang="zh-CN" altLang="en-US" sz="1400" dirty="0"/>
              <a:t>当使用数据库来生成</a:t>
            </a:r>
            <a:r>
              <a:rPr lang="en-US" altLang="zh-CN" sz="1400" dirty="0"/>
              <a:t>ID</a:t>
            </a:r>
            <a:r>
              <a:rPr lang="zh-CN" altLang="en-US" sz="1400" dirty="0"/>
              <a:t>性能不够要求的时候，我们可以尝试使用</a:t>
            </a:r>
            <a:r>
              <a:rPr lang="en-US" altLang="zh-CN" sz="1400" dirty="0" err="1"/>
              <a:t>Redis</a:t>
            </a:r>
            <a:r>
              <a:rPr lang="zh-CN" altLang="en-US" sz="1400" dirty="0"/>
              <a:t>来生成</a:t>
            </a:r>
            <a:r>
              <a:rPr lang="en-US" altLang="zh-CN" sz="1400" dirty="0"/>
              <a:t>ID</a:t>
            </a:r>
            <a:r>
              <a:rPr lang="zh-CN" altLang="en-US" sz="1400" dirty="0" smtClean="0"/>
              <a:t>。</a:t>
            </a:r>
            <a:endParaRPr lang="en-US" altLang="zh-CN" sz="1400" dirty="0" smtClean="0"/>
          </a:p>
          <a:p>
            <a:r>
              <a:rPr lang="zh-CN" altLang="en-US" sz="1400" dirty="0" smtClean="0"/>
              <a:t>这</a:t>
            </a:r>
            <a:r>
              <a:rPr lang="zh-CN" altLang="en-US" sz="1400" dirty="0"/>
              <a:t>主要依赖于</a:t>
            </a:r>
            <a:r>
              <a:rPr lang="en-US" altLang="zh-CN" sz="1400" dirty="0" err="1"/>
              <a:t>Redis</a:t>
            </a:r>
            <a:r>
              <a:rPr lang="zh-CN" altLang="en-US" sz="1400" dirty="0"/>
              <a:t>是单线程的，所以也可以用生成全局唯一的</a:t>
            </a:r>
            <a:r>
              <a:rPr lang="en-US" altLang="zh-CN" sz="1400" dirty="0"/>
              <a:t>ID</a:t>
            </a:r>
            <a:r>
              <a:rPr lang="zh-CN" altLang="en-US" sz="1400" dirty="0" smtClean="0"/>
              <a:t>。</a:t>
            </a:r>
            <a:endParaRPr lang="en-US" altLang="zh-CN" sz="1400" dirty="0" smtClean="0"/>
          </a:p>
          <a:p>
            <a:r>
              <a:rPr lang="zh-CN" altLang="en-US" sz="1400" dirty="0" smtClean="0"/>
              <a:t>可以</a:t>
            </a:r>
            <a:r>
              <a:rPr lang="zh-CN" altLang="en-US" sz="1400" dirty="0"/>
              <a:t>用</a:t>
            </a:r>
            <a:r>
              <a:rPr lang="en-US" altLang="zh-CN" sz="1400" dirty="0" err="1"/>
              <a:t>Redis</a:t>
            </a:r>
            <a:r>
              <a:rPr lang="zh-CN" altLang="en-US" sz="1400" dirty="0"/>
              <a:t>的原子操作 </a:t>
            </a:r>
            <a:r>
              <a:rPr lang="en-US" altLang="zh-CN" sz="1400" dirty="0"/>
              <a:t>INCR</a:t>
            </a:r>
            <a:r>
              <a:rPr lang="zh-CN" altLang="en-US" sz="1400" dirty="0"/>
              <a:t>和</a:t>
            </a:r>
            <a:r>
              <a:rPr lang="en-US" altLang="zh-CN" sz="1400" dirty="0"/>
              <a:t>INCRBY</a:t>
            </a:r>
            <a:r>
              <a:rPr lang="zh-CN" altLang="en-US" sz="1400" dirty="0"/>
              <a:t>来实现。</a:t>
            </a:r>
          </a:p>
        </p:txBody>
      </p:sp>
      <p:sp>
        <p:nvSpPr>
          <p:cNvPr id="3" name="矩形 2"/>
          <p:cNvSpPr/>
          <p:nvPr/>
        </p:nvSpPr>
        <p:spPr>
          <a:xfrm>
            <a:off x="852263" y="3596378"/>
            <a:ext cx="6096000" cy="646331"/>
          </a:xfrm>
          <a:prstGeom prst="rect">
            <a:avLst/>
          </a:prstGeom>
        </p:spPr>
        <p:txBody>
          <a:bodyPr>
            <a:spAutoFit/>
          </a:bodyPr>
          <a:lstStyle/>
          <a:p>
            <a:r>
              <a:rPr lang="zh-CN" altLang="en-US" sz="1200" dirty="0"/>
              <a:t>优点：</a:t>
            </a:r>
          </a:p>
          <a:p>
            <a:r>
              <a:rPr lang="en-US" altLang="zh-CN" sz="1200" dirty="0"/>
              <a:t>1</a:t>
            </a:r>
            <a:r>
              <a:rPr lang="zh-CN" altLang="en-US" sz="1200" dirty="0"/>
              <a:t>）不依赖于数据库，灵活方便，且性能优于数据库。</a:t>
            </a:r>
          </a:p>
          <a:p>
            <a:r>
              <a:rPr lang="en-US" altLang="zh-CN" sz="1200" dirty="0"/>
              <a:t>2</a:t>
            </a:r>
            <a:r>
              <a:rPr lang="zh-CN" altLang="en-US" sz="1200" dirty="0"/>
              <a:t>）数字</a:t>
            </a:r>
            <a:r>
              <a:rPr lang="en-US" altLang="zh-CN" sz="1200" dirty="0"/>
              <a:t>ID</a:t>
            </a:r>
            <a:r>
              <a:rPr lang="zh-CN" altLang="en-US" sz="1200" dirty="0"/>
              <a:t>天然排序，对分页或者需要排序的结果很有帮助。</a:t>
            </a:r>
          </a:p>
        </p:txBody>
      </p:sp>
      <p:sp>
        <p:nvSpPr>
          <p:cNvPr id="4" name="矩形 3"/>
          <p:cNvSpPr/>
          <p:nvPr/>
        </p:nvSpPr>
        <p:spPr>
          <a:xfrm>
            <a:off x="852263" y="4593726"/>
            <a:ext cx="6096000" cy="646331"/>
          </a:xfrm>
          <a:prstGeom prst="rect">
            <a:avLst/>
          </a:prstGeom>
        </p:spPr>
        <p:txBody>
          <a:bodyPr>
            <a:spAutoFit/>
          </a:bodyPr>
          <a:lstStyle/>
          <a:p>
            <a:r>
              <a:rPr lang="zh-CN" altLang="en-US" sz="1200" dirty="0"/>
              <a:t>缺点：</a:t>
            </a:r>
          </a:p>
          <a:p>
            <a:r>
              <a:rPr lang="en-US" altLang="zh-CN" sz="1200" dirty="0"/>
              <a:t>1</a:t>
            </a:r>
            <a:r>
              <a:rPr lang="zh-CN" altLang="en-US" sz="1200" dirty="0"/>
              <a:t>）如果系统中没有</a:t>
            </a:r>
            <a:r>
              <a:rPr lang="en-US" altLang="zh-CN" sz="1200" dirty="0" err="1"/>
              <a:t>Redis</a:t>
            </a:r>
            <a:r>
              <a:rPr lang="zh-CN" altLang="en-US" sz="1200" dirty="0"/>
              <a:t>，还需要引入新的组件，增加系统复杂度。</a:t>
            </a:r>
          </a:p>
          <a:p>
            <a:r>
              <a:rPr lang="en-US" altLang="zh-CN" sz="1200" dirty="0"/>
              <a:t>2</a:t>
            </a:r>
            <a:r>
              <a:rPr lang="zh-CN" altLang="en-US" sz="1200" dirty="0"/>
              <a:t>）需要编码和配置的工作量比较大。</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0895" y="1618384"/>
            <a:ext cx="645795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5542548" y="5481298"/>
            <a:ext cx="5056297" cy="461665"/>
          </a:xfrm>
          <a:prstGeom prst="rect">
            <a:avLst/>
          </a:prstGeom>
        </p:spPr>
        <p:txBody>
          <a:bodyPr wrap="square">
            <a:spAutoFit/>
          </a:bodyPr>
          <a:lstStyle/>
          <a:p>
            <a:r>
              <a:rPr lang="zh-CN" altLang="en-US" sz="1200" dirty="0" smtClean="0"/>
              <a:t>类似实现：</a:t>
            </a:r>
            <a:endParaRPr lang="en-US" altLang="zh-CN" sz="1200" dirty="0" smtClean="0"/>
          </a:p>
          <a:p>
            <a:r>
              <a:rPr lang="en-US" altLang="zh-CN" sz="1200" dirty="0" err="1" smtClean="0"/>
              <a:t>ZooKeeper</a:t>
            </a:r>
            <a:r>
              <a:rPr lang="zh-CN" altLang="en-US" sz="1200" dirty="0"/>
              <a:t>生成</a:t>
            </a:r>
            <a:r>
              <a:rPr lang="en-US" altLang="zh-CN" sz="1200" dirty="0"/>
              <a:t>ID</a:t>
            </a:r>
            <a:r>
              <a:rPr lang="zh-CN" altLang="en-US" sz="1200" dirty="0"/>
              <a:t>、</a:t>
            </a:r>
            <a:r>
              <a:rPr lang="en-US" altLang="zh-CN" sz="1200" dirty="0" err="1"/>
              <a:t>MongoDB</a:t>
            </a:r>
            <a:r>
              <a:rPr lang="zh-CN" altLang="en-US" sz="1200" dirty="0"/>
              <a:t>的</a:t>
            </a:r>
            <a:r>
              <a:rPr lang="en-US" altLang="zh-CN" sz="1200" dirty="0" err="1"/>
              <a:t>ObjectID</a:t>
            </a:r>
            <a:r>
              <a:rPr lang="zh-CN" altLang="en-US" sz="1200" dirty="0"/>
              <a:t>等均可实现唯一性的要求</a:t>
            </a:r>
          </a:p>
        </p:txBody>
      </p:sp>
    </p:spTree>
    <p:extLst>
      <p:ext uri="{BB962C8B-B14F-4D97-AF65-F5344CB8AC3E}">
        <p14:creationId xmlns:p14="http://schemas.microsoft.com/office/powerpoint/2010/main" val="25609286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1000"/>
                                        <p:tgtEl>
                                          <p:spTgt spid="5"/>
                                        </p:tgtEl>
                                      </p:cBhvr>
                                    </p:animEffect>
                                    <p:anim calcmode="lin" valueType="num">
                                      <p:cBhvr>
                                        <p:cTn id="35" dur="1000" fill="hold"/>
                                        <p:tgtEl>
                                          <p:spTgt spid="5"/>
                                        </p:tgtEl>
                                        <p:attrNameLst>
                                          <p:attrName>ppt_x</p:attrName>
                                        </p:attrNameLst>
                                      </p:cBhvr>
                                      <p:tavLst>
                                        <p:tav tm="0">
                                          <p:val>
                                            <p:strVal val="#ppt_x"/>
                                          </p:val>
                                        </p:tav>
                                        <p:tav tm="100000">
                                          <p:val>
                                            <p:strVal val="#ppt_x"/>
                                          </p:val>
                                        </p:tav>
                                      </p:tavLst>
                                    </p:anim>
                                    <p:anim calcmode="lin" valueType="num">
                                      <p:cBhvr>
                                        <p:cTn id="3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9" grpId="0"/>
      <p:bldP spid="3" grpId="0"/>
      <p:bldP spid="4" grpId="0"/>
      <p:bldP spid="5"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兰亭粗黑+细黑_GBK">
      <a:majorFont>
        <a:latin typeface="Open Sans Semibold"/>
        <a:ea typeface="方正黑体简体"/>
        <a:cs typeface=""/>
      </a:majorFont>
      <a:minorFont>
        <a:latin typeface="Open Sans Light"/>
        <a:ea typeface="方正兰亭细黑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6822</TotalTime>
  <Words>3057</Words>
  <Application>Microsoft Office PowerPoint</Application>
  <PresentationFormat>自定义</PresentationFormat>
  <Paragraphs>281</Paragraphs>
  <Slides>29</Slides>
  <Notes>4</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dc:creator>
  <dc:description>第一PPT</dc:description>
  <cp:lastModifiedBy>zouYD</cp:lastModifiedBy>
  <cp:revision>299</cp:revision>
  <dcterms:created xsi:type="dcterms:W3CDTF">2017-03-26T06:32:59Z</dcterms:created>
  <dcterms:modified xsi:type="dcterms:W3CDTF">2018-07-02T05:01:50Z</dcterms:modified>
</cp:coreProperties>
</file>