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51F8-3750-4BA7-8291-7B4DA7133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3B67C-5F29-4E13-96C7-FEF0F491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51B3-065B-430E-9ED9-26FDF01F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27D7-3B77-4379-97BD-071A31D1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BFCC-AAC3-430C-A2D4-1BAEB21C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8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3781-2593-419B-B5C1-074460B0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A50BE-0D26-4636-A959-A387CD6E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0E47-7E25-4A86-ABFB-F15337FA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1A6E-ABF5-4CAB-9EBE-2385E052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5981-80E4-46FD-A765-103C97E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0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777E0-2F0C-4A49-AB20-4A20DCD48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AD174-5E7A-4CDC-9474-98364F568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D311-3D72-4093-89A2-34214880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7A85-3175-417A-B19F-3EAFD2EB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CAA4-2C19-463B-A90C-34894A8E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8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245-EE2A-43F2-914E-FB2D1AAB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0C63-A020-4C6A-AF8B-85298861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2341-E25B-4768-B02D-C68DE911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17A4-6C2E-4E45-AF81-F45FB5EA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1C15-A108-426C-8211-48A54617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F6BB-7F6D-48AE-83E6-13D5700D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6A986-513B-407C-966A-9D35FD07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8FEC-7E52-4269-B346-1BC4D35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361F-AAE3-4C88-97DB-562BA1C2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9D-B034-4BC4-B8E1-FFDAF9BB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DA1F-4D3E-4A5D-8F64-A462FC39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F866-7E9C-44F1-9E5B-38AC3B819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08E0-3D76-4E61-B96D-D984B2E7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00C1-71AF-4175-9E67-82518038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63EB-FD5B-4086-857B-796BB30C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A956-F666-4AC1-9BDE-1F22A3B4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5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9F00-4EE4-4305-817E-B3495B30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0C0F-6145-43FB-AB88-6C46FE34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4D98A-D9DA-4D1A-9323-F962FEE0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9C688-42EE-459F-844F-09957E24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E4DB6-507A-4E77-AE53-F9B1A10F5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48878-6695-49AA-BA1A-905CB3F3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CBCD-3505-4CAF-AB8F-12C3936C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8678-F58F-4F36-888C-34CA7654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08E3-93C8-4035-BCC8-27859052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05C0A-CB01-4848-B28F-A69E6ED2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40AFA-7F33-49A0-8941-CF6A282F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48CC-A66A-4C4D-B1D5-909D5F9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84FD-6641-4242-99B6-C841B467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0B959-5D8C-4E9F-8953-54564C43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EE26F-188A-490D-9312-3C6BAE59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CAC4-EC61-4AE0-9D2A-2EC34CF5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7EB0-4212-4A75-8622-1128415C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A9916-F655-44C0-A58C-2F4F608EE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F3548-7BC7-4FF2-8734-1B50B85C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364F3-1030-4CF4-9FA3-7549DF77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1472B-F2DF-4E9F-94C6-E134DD3E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64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7FAA-21AF-40FA-8E55-DEDD6F44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479F3-05CF-4352-8529-A61626E5A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C402-8F95-499C-8CD2-B30BB43EB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9CA91-E870-48A7-A165-6CEEFBA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259E-DFE1-4D7E-8200-BFFC88BB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A3D2C-553F-45D7-8022-DFF3BC0C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125DB-25D0-4543-A2FD-DACB43D4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89A1-04D2-45DB-BA26-58DA6249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D019-8B40-4113-BB4D-8101A0921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E757-F10B-435D-A71C-12126908FDE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B5B0-6D02-45D1-A380-9CB70A230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3CE9-7A70-454F-8A67-3251EB67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3FF5-5052-4A75-AF9E-48BA4BA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1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F641D03A-E5C4-4702-8EE9-70E544CDA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4"/>
          <a:stretch/>
        </p:blipFill>
        <p:spPr>
          <a:xfrm>
            <a:off x="0" y="120117"/>
            <a:ext cx="10128718" cy="66177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A8BE27-B630-4C86-A950-0FE424EE1456}"/>
              </a:ext>
            </a:extLst>
          </p:cNvPr>
          <p:cNvSpPr txBox="1"/>
          <p:nvPr/>
        </p:nvSpPr>
        <p:spPr>
          <a:xfrm>
            <a:off x="10128718" y="4811150"/>
            <a:ext cx="1922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问题处理：</a:t>
            </a:r>
            <a:endParaRPr lang="en-US" altLang="zh-CN" dirty="0"/>
          </a:p>
          <a:p>
            <a:r>
              <a:rPr lang="zh-CN" altLang="en-US" dirty="0"/>
              <a:t>只显示报警和告警的信息，无需显示消息提示的信息</a:t>
            </a:r>
          </a:p>
        </p:txBody>
      </p:sp>
    </p:spTree>
    <p:extLst>
      <p:ext uri="{BB962C8B-B14F-4D97-AF65-F5344CB8AC3E}">
        <p14:creationId xmlns:p14="http://schemas.microsoft.com/office/powerpoint/2010/main" val="364304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450D29-F135-49E0-A590-6605BE5C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793117"/>
            <a:ext cx="11744325" cy="4791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2E1F5D-7BDA-4A1C-B364-8E5783D096C8}"/>
              </a:ext>
            </a:extLst>
          </p:cNvPr>
          <p:cNvSpPr txBox="1"/>
          <p:nvPr/>
        </p:nvSpPr>
        <p:spPr>
          <a:xfrm>
            <a:off x="433752" y="467494"/>
            <a:ext cx="1107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腐蚀：</a:t>
            </a:r>
            <a:r>
              <a:rPr lang="zh-CN" altLang="en-US" b="1" dirty="0"/>
              <a:t>设备标识、设备描述、</a:t>
            </a:r>
            <a:r>
              <a:rPr lang="zh-CN" altLang="en-US" dirty="0"/>
              <a:t>腐蚀速度（</a:t>
            </a:r>
            <a:r>
              <a:rPr lang="en-US" altLang="zh-CN" dirty="0"/>
              <a:t>mm/year</a:t>
            </a:r>
            <a:r>
              <a:rPr lang="zh-CN" altLang="en-US" dirty="0"/>
              <a:t>）、壁厚（</a:t>
            </a:r>
            <a:r>
              <a:rPr lang="en-US" altLang="zh-CN" dirty="0"/>
              <a:t>mm</a:t>
            </a:r>
            <a:r>
              <a:rPr lang="zh-CN" altLang="en-US" dirty="0"/>
              <a:t>）、</a:t>
            </a:r>
            <a:r>
              <a:rPr lang="en-US" altLang="zh-CN" dirty="0"/>
              <a:t>PH</a:t>
            </a:r>
            <a:r>
              <a:rPr lang="zh-CN" altLang="en-US" dirty="0"/>
              <a:t>、</a:t>
            </a:r>
            <a:r>
              <a:rPr lang="en-US" altLang="zh-CN" dirty="0"/>
              <a:t> Fe2+</a:t>
            </a:r>
            <a:r>
              <a:rPr lang="zh-CN" altLang="en-US" dirty="0"/>
              <a:t>浓度（</a:t>
            </a:r>
            <a:r>
              <a:rPr lang="en-US" altLang="zh-CN" dirty="0"/>
              <a:t>mol/L</a:t>
            </a:r>
            <a:r>
              <a:rPr lang="zh-CN" altLang="en-US" dirty="0"/>
              <a:t>）</a:t>
            </a:r>
            <a:r>
              <a:rPr lang="zh-CN" altLang="en-US" b="1" dirty="0"/>
              <a:t>、最后测量时间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61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450D29-F135-49E0-A590-6605BE5C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793117"/>
            <a:ext cx="11744325" cy="4791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2E1F5D-7BDA-4A1C-B364-8E5783D096C8}"/>
              </a:ext>
            </a:extLst>
          </p:cNvPr>
          <p:cNvSpPr txBox="1"/>
          <p:nvPr/>
        </p:nvSpPr>
        <p:spPr>
          <a:xfrm>
            <a:off x="433752" y="467494"/>
            <a:ext cx="1107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建筑和结构件：</a:t>
            </a:r>
            <a:r>
              <a:rPr lang="zh-CN" altLang="en-US" b="1" dirty="0"/>
              <a:t>设备标识、设备描述、</a:t>
            </a:r>
            <a:r>
              <a:rPr lang="zh-CN" altLang="en-US" b="1" dirty="0">
                <a:solidFill>
                  <a:srgbClr val="FF0000"/>
                </a:solidFill>
              </a:rPr>
              <a:t>应力（</a:t>
            </a:r>
            <a:r>
              <a:rPr lang="en-US" altLang="zh-CN" b="1" dirty="0">
                <a:solidFill>
                  <a:srgbClr val="FF0000"/>
                </a:solidFill>
              </a:rPr>
              <a:t>Pa</a:t>
            </a:r>
            <a:r>
              <a:rPr lang="zh-CN" altLang="en-US" b="1" dirty="0">
                <a:solidFill>
                  <a:srgbClr val="FF0000"/>
                </a:solidFill>
              </a:rPr>
              <a:t>）？</a:t>
            </a:r>
            <a:r>
              <a:rPr lang="zh-CN" altLang="en-US" b="1" dirty="0"/>
              <a:t>、应变（</a:t>
            </a:r>
            <a:r>
              <a:rPr lang="el-GR" altLang="zh-CN" dirty="0"/>
              <a:t>με</a:t>
            </a:r>
            <a:r>
              <a:rPr lang="zh-CN" altLang="en-US" b="1" dirty="0"/>
              <a:t>）、倾斜总值</a:t>
            </a:r>
            <a:r>
              <a:rPr lang="en-US" altLang="zh-CN" b="1" dirty="0"/>
              <a:t>(°)</a:t>
            </a:r>
            <a:r>
              <a:rPr lang="zh-CN" altLang="en-US" b="1" dirty="0"/>
              <a:t>、倾斜</a:t>
            </a:r>
            <a:r>
              <a:rPr lang="en-US" altLang="zh-CN" b="1" dirty="0"/>
              <a:t>X</a:t>
            </a:r>
            <a:r>
              <a:rPr lang="zh-CN" altLang="en-US" b="1" dirty="0"/>
              <a:t>轴（</a:t>
            </a:r>
            <a:r>
              <a:rPr lang="en-US" altLang="zh-CN" b="1" dirty="0"/>
              <a:t>°</a:t>
            </a:r>
            <a:r>
              <a:rPr lang="zh-CN" altLang="en-US" b="1" dirty="0"/>
              <a:t>）、倾斜</a:t>
            </a:r>
            <a:r>
              <a:rPr lang="en-US" altLang="zh-CN" b="1" dirty="0"/>
              <a:t>Y</a:t>
            </a:r>
            <a:r>
              <a:rPr lang="zh-CN" altLang="en-US" b="1" dirty="0"/>
              <a:t>轴（</a:t>
            </a:r>
            <a:r>
              <a:rPr lang="en-US" altLang="zh-CN" b="1" dirty="0"/>
              <a:t>°</a:t>
            </a:r>
            <a:r>
              <a:rPr lang="zh-CN" altLang="en-US" b="1" dirty="0"/>
              <a:t>）、最后测量时间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84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22F85263-A721-4A84-8824-C0741357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" y="225084"/>
            <a:ext cx="9564461" cy="61475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338356-5A35-433D-9E97-195406D6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97" y="225084"/>
            <a:ext cx="638175" cy="619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54EEBB-D49D-4B62-A6CB-887D783A7A51}"/>
              </a:ext>
            </a:extLst>
          </p:cNvPr>
          <p:cNvSpPr txBox="1"/>
          <p:nvPr/>
        </p:nvSpPr>
        <p:spPr>
          <a:xfrm>
            <a:off x="9935820" y="844209"/>
            <a:ext cx="1805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该图标表示设备健康状态趋势，指设备健康状态和上一次比，分值为上升、降低和持平。健康分值降低为红色下降图标。持平为绿色横向图标。上升为绿色上升图标。点击图标可显示设备健康状态趋势图。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87870B-75E4-482F-A797-00D23BB1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19" y="4537528"/>
            <a:ext cx="447675" cy="438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CABBFF6-A0B3-4170-ACDE-3AB4B4857F5A}"/>
              </a:ext>
            </a:extLst>
          </p:cNvPr>
          <p:cNvSpPr txBox="1"/>
          <p:nvPr/>
        </p:nvSpPr>
        <p:spPr>
          <a:xfrm>
            <a:off x="9833317" y="4975678"/>
            <a:ext cx="2244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该图标表示建议替换分值。鼠标滑动可显示具体分数。如：</a:t>
            </a:r>
            <a:r>
              <a:rPr lang="en-US" altLang="zh-CN" dirty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65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30B844-9DA1-425F-B477-2FEFBAF7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3" y="0"/>
            <a:ext cx="7934466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43E2BA-CA3A-488A-9006-587A8A5AE5B8}"/>
              </a:ext>
            </a:extLst>
          </p:cNvPr>
          <p:cNvSpPr/>
          <p:nvPr/>
        </p:nvSpPr>
        <p:spPr>
          <a:xfrm>
            <a:off x="1472131" y="1903827"/>
            <a:ext cx="146304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5861CA-7B91-4865-A863-BC01934CFCEC}"/>
              </a:ext>
            </a:extLst>
          </p:cNvPr>
          <p:cNvSpPr/>
          <p:nvPr/>
        </p:nvSpPr>
        <p:spPr>
          <a:xfrm>
            <a:off x="1472131" y="5303959"/>
            <a:ext cx="146304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72CDF0-AF20-416C-9FBF-B72D1BE0100B}"/>
              </a:ext>
            </a:extLst>
          </p:cNvPr>
          <p:cNvCxnSpPr>
            <a:cxnSpLocks/>
          </p:cNvCxnSpPr>
          <p:nvPr/>
        </p:nvCxnSpPr>
        <p:spPr>
          <a:xfrm flipH="1" flipV="1">
            <a:off x="2988562" y="2198690"/>
            <a:ext cx="1068607" cy="1"/>
          </a:xfrm>
          <a:prstGeom prst="line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8B396AC-498B-4639-B15C-FEF0730DB02B}"/>
              </a:ext>
            </a:extLst>
          </p:cNvPr>
          <p:cNvSpPr/>
          <p:nvPr/>
        </p:nvSpPr>
        <p:spPr>
          <a:xfrm>
            <a:off x="8277935" y="1237617"/>
            <a:ext cx="146304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24654B-0548-4858-A28F-F8626E34AA50}"/>
              </a:ext>
            </a:extLst>
          </p:cNvPr>
          <p:cNvSpPr/>
          <p:nvPr/>
        </p:nvSpPr>
        <p:spPr>
          <a:xfrm>
            <a:off x="8312828" y="3393652"/>
            <a:ext cx="146304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高温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35B61E-924C-4C0D-99AD-72C48CB17732}"/>
              </a:ext>
            </a:extLst>
          </p:cNvPr>
          <p:cNvSpPr/>
          <p:nvPr/>
        </p:nvSpPr>
        <p:spPr>
          <a:xfrm>
            <a:off x="8281417" y="5324959"/>
            <a:ext cx="146304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短路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08296E5-5786-44D8-A8A8-C13212275C66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7437153" y="1533038"/>
            <a:ext cx="840783" cy="1533041"/>
          </a:xfrm>
          <a:prstGeom prst="bentConnector2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097CE1F-0C9C-4121-A6EF-00E25E9A60E0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7262971" y="4489453"/>
            <a:ext cx="1018447" cy="1130929"/>
          </a:xfrm>
          <a:prstGeom prst="bentConnector2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FA1BA98-0DE3-4C04-BB82-E412B72D78A1}"/>
              </a:ext>
            </a:extLst>
          </p:cNvPr>
          <p:cNvCxnSpPr>
            <a:cxnSpLocks/>
          </p:cNvCxnSpPr>
          <p:nvPr/>
        </p:nvCxnSpPr>
        <p:spPr>
          <a:xfrm flipH="1">
            <a:off x="7437153" y="3684890"/>
            <a:ext cx="875675" cy="1"/>
          </a:xfrm>
          <a:prstGeom prst="line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4174C22-B467-4CD9-B318-EC7D59EF21E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35171" y="4824324"/>
            <a:ext cx="1267993" cy="775057"/>
          </a:xfrm>
          <a:prstGeom prst="bentConnector3">
            <a:avLst>
              <a:gd name="adj1" fmla="val 100113"/>
            </a:avLst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671E1CA-0DAA-4192-BA3A-630FAD4EB06B}"/>
              </a:ext>
            </a:extLst>
          </p:cNvPr>
          <p:cNvSpPr txBox="1"/>
          <p:nvPr/>
        </p:nvSpPr>
        <p:spPr>
          <a:xfrm>
            <a:off x="506437" y="337625"/>
            <a:ext cx="242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位置示意</a:t>
            </a:r>
          </a:p>
        </p:txBody>
      </p:sp>
    </p:spTree>
    <p:extLst>
      <p:ext uri="{BB962C8B-B14F-4D97-AF65-F5344CB8AC3E}">
        <p14:creationId xmlns:p14="http://schemas.microsoft.com/office/powerpoint/2010/main" val="215418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A6762D-05DC-4D56-B68C-36CC4A19F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381000"/>
            <a:ext cx="6582011" cy="6096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4CEBB81-8492-4F49-AACD-EFE48C6801E9}"/>
              </a:ext>
            </a:extLst>
          </p:cNvPr>
          <p:cNvSpPr/>
          <p:nvPr/>
        </p:nvSpPr>
        <p:spPr>
          <a:xfrm>
            <a:off x="5029241" y="1160646"/>
            <a:ext cx="1624777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驱动系统故障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42C5B8-E6DA-4A80-999B-4F740DB9A9D8}"/>
              </a:ext>
            </a:extLst>
          </p:cNvPr>
          <p:cNvSpPr/>
          <p:nvPr/>
        </p:nvSpPr>
        <p:spPr>
          <a:xfrm>
            <a:off x="8567223" y="2838157"/>
            <a:ext cx="1624777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冷却系统故障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40D9B7-D4CC-4B8E-9279-0E90E7EF7C3D}"/>
              </a:ext>
            </a:extLst>
          </p:cNvPr>
          <p:cNvSpPr/>
          <p:nvPr/>
        </p:nvSpPr>
        <p:spPr>
          <a:xfrm>
            <a:off x="1187611" y="3001135"/>
            <a:ext cx="1624777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润滑系统故障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B75962-EFDE-46A9-B55B-2B550B0B51D3}"/>
              </a:ext>
            </a:extLst>
          </p:cNvPr>
          <p:cNvSpPr txBox="1"/>
          <p:nvPr/>
        </p:nvSpPr>
        <p:spPr>
          <a:xfrm>
            <a:off x="506437" y="337625"/>
            <a:ext cx="242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位置示意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B396AC-498B-4639-B15C-FEF0730DB02B}"/>
              </a:ext>
            </a:extLst>
          </p:cNvPr>
          <p:cNvSpPr/>
          <p:nvPr/>
        </p:nvSpPr>
        <p:spPr>
          <a:xfrm>
            <a:off x="5173415" y="4889871"/>
            <a:ext cx="1624776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压缩机体故障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FA1BA98-0DE3-4C04-BB82-E412B72D78A1}"/>
              </a:ext>
            </a:extLst>
          </p:cNvPr>
          <p:cNvCxnSpPr>
            <a:cxnSpLocks/>
          </p:cNvCxnSpPr>
          <p:nvPr/>
        </p:nvCxnSpPr>
        <p:spPr>
          <a:xfrm flipH="1" flipV="1">
            <a:off x="5985802" y="4301346"/>
            <a:ext cx="1" cy="566837"/>
          </a:xfrm>
          <a:prstGeom prst="line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13E4B5C-5352-4668-895C-91AE11489455}"/>
              </a:ext>
            </a:extLst>
          </p:cNvPr>
          <p:cNvCxnSpPr>
            <a:cxnSpLocks/>
          </p:cNvCxnSpPr>
          <p:nvPr/>
        </p:nvCxnSpPr>
        <p:spPr>
          <a:xfrm flipV="1">
            <a:off x="5682513" y="1794865"/>
            <a:ext cx="1" cy="736270"/>
          </a:xfrm>
          <a:prstGeom prst="line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486F3A3-1F82-4A74-B526-40D6BE730969}"/>
              </a:ext>
            </a:extLst>
          </p:cNvPr>
          <p:cNvCxnSpPr>
            <a:cxnSpLocks/>
          </p:cNvCxnSpPr>
          <p:nvPr/>
        </p:nvCxnSpPr>
        <p:spPr>
          <a:xfrm flipV="1">
            <a:off x="7348742" y="3133579"/>
            <a:ext cx="1218481" cy="1"/>
          </a:xfrm>
          <a:prstGeom prst="line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53AD70E-3D5C-48C9-8DAF-B32850704F8C}"/>
              </a:ext>
            </a:extLst>
          </p:cNvPr>
          <p:cNvCxnSpPr>
            <a:cxnSpLocks/>
          </p:cNvCxnSpPr>
          <p:nvPr/>
        </p:nvCxnSpPr>
        <p:spPr>
          <a:xfrm flipV="1">
            <a:off x="2935171" y="3266023"/>
            <a:ext cx="1218481" cy="30534"/>
          </a:xfrm>
          <a:prstGeom prst="line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0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1E032-6BF1-41A7-A0B7-93816726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所有设备的铭牌页面都增加一个重要性的值。</a:t>
            </a:r>
          </a:p>
        </p:txBody>
      </p:sp>
    </p:spTree>
    <p:extLst>
      <p:ext uri="{BB962C8B-B14F-4D97-AF65-F5344CB8AC3E}">
        <p14:creationId xmlns:p14="http://schemas.microsoft.com/office/powerpoint/2010/main" val="150334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D4B03B0-89B7-470A-BE16-106855EA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928812"/>
            <a:ext cx="7705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450D29-F135-49E0-A590-6605BE5C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793117"/>
            <a:ext cx="11744325" cy="4791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B956C6-43D0-47C8-82CB-0897700191D8}"/>
              </a:ext>
            </a:extLst>
          </p:cNvPr>
          <p:cNvSpPr txBox="1"/>
          <p:nvPr/>
        </p:nvSpPr>
        <p:spPr>
          <a:xfrm>
            <a:off x="450166" y="548640"/>
            <a:ext cx="11071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变压器：</a:t>
            </a:r>
            <a:r>
              <a:rPr lang="zh-CN" altLang="en-US" b="1" dirty="0"/>
              <a:t>设备标识、设备描述、</a:t>
            </a:r>
            <a:r>
              <a:rPr lang="zh-CN" altLang="en-US" dirty="0"/>
              <a:t>乙炔（</a:t>
            </a:r>
            <a:r>
              <a:rPr lang="en-US" altLang="zh-CN" dirty="0"/>
              <a:t>PPM</a:t>
            </a:r>
            <a:r>
              <a:rPr lang="zh-CN" altLang="en-US" dirty="0"/>
              <a:t>）、二氧化碳（</a:t>
            </a:r>
            <a:r>
              <a:rPr lang="en-US" altLang="zh-CN" dirty="0"/>
              <a:t>PPM</a:t>
            </a:r>
            <a:r>
              <a:rPr lang="zh-CN" altLang="en-US" dirty="0"/>
              <a:t>） 、一氧化碳（</a:t>
            </a:r>
            <a:r>
              <a:rPr lang="en-US" altLang="zh-CN" dirty="0"/>
              <a:t>PPM</a:t>
            </a:r>
            <a:r>
              <a:rPr lang="zh-CN" altLang="en-US" dirty="0"/>
              <a:t>）、乙烷（</a:t>
            </a:r>
            <a:r>
              <a:rPr lang="en-US" altLang="zh-CN" dirty="0"/>
              <a:t>PPM</a:t>
            </a:r>
            <a:r>
              <a:rPr lang="zh-CN" altLang="en-US" dirty="0"/>
              <a:t>） 、乙烯（</a:t>
            </a:r>
            <a:r>
              <a:rPr lang="en-US" altLang="zh-CN" dirty="0"/>
              <a:t>PPM</a:t>
            </a:r>
            <a:r>
              <a:rPr lang="zh-CN" altLang="en-US" dirty="0"/>
              <a:t>）、氢（</a:t>
            </a:r>
            <a:r>
              <a:rPr lang="en-US" altLang="zh-CN" dirty="0"/>
              <a:t>PPM</a:t>
            </a:r>
            <a:r>
              <a:rPr lang="zh-CN" altLang="en-US" dirty="0"/>
              <a:t>）、甲烷（</a:t>
            </a:r>
            <a:r>
              <a:rPr lang="en-US" altLang="zh-CN" dirty="0"/>
              <a:t>PPM</a:t>
            </a:r>
            <a:r>
              <a:rPr lang="zh-CN" altLang="en-US" dirty="0"/>
              <a:t>）、微水（</a:t>
            </a:r>
            <a:r>
              <a:rPr lang="en-US" altLang="zh-CN" dirty="0"/>
              <a:t>PPM</a:t>
            </a:r>
            <a:r>
              <a:rPr lang="zh-CN" altLang="en-US" dirty="0"/>
              <a:t>）、击穿电压（</a:t>
            </a:r>
            <a:r>
              <a:rPr lang="en-US" altLang="zh-CN" dirty="0"/>
              <a:t>kV</a:t>
            </a:r>
            <a:r>
              <a:rPr lang="zh-CN" altLang="en-US" dirty="0"/>
              <a:t>）、酸度</a:t>
            </a:r>
            <a:r>
              <a:rPr lang="en-US" altLang="zh-CN" dirty="0" err="1"/>
              <a:t>mgKOH</a:t>
            </a:r>
            <a:r>
              <a:rPr lang="en-US" altLang="zh-CN" dirty="0"/>
              <a:t>/g</a:t>
            </a:r>
            <a:r>
              <a:rPr lang="zh-CN" altLang="en-US" dirty="0"/>
              <a:t>、介损（</a:t>
            </a:r>
            <a:r>
              <a:rPr lang="en-US" altLang="zh-CN" dirty="0"/>
              <a:t>%</a:t>
            </a:r>
            <a:r>
              <a:rPr lang="zh-CN" altLang="en-US" dirty="0"/>
              <a:t>）、顶层油温、</a:t>
            </a:r>
            <a:r>
              <a:rPr lang="zh-CN" altLang="en-US" b="1" dirty="0"/>
              <a:t>最后测量时间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740044-603E-4BB3-94F7-123C2BCD04CA}"/>
              </a:ext>
            </a:extLst>
          </p:cNvPr>
          <p:cNvSpPr txBox="1"/>
          <p:nvPr/>
        </p:nvSpPr>
        <p:spPr>
          <a:xfrm>
            <a:off x="647114" y="168812"/>
            <a:ext cx="44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要设计离线数据和在线数据切换的按钮</a:t>
            </a:r>
          </a:p>
        </p:txBody>
      </p:sp>
    </p:spTree>
    <p:extLst>
      <p:ext uri="{BB962C8B-B14F-4D97-AF65-F5344CB8AC3E}">
        <p14:creationId xmlns:p14="http://schemas.microsoft.com/office/powerpoint/2010/main" val="40429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450D29-F135-49E0-A590-6605BE5C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793117"/>
            <a:ext cx="11744325" cy="4791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36DBC1-0A8C-4ECD-AE66-3FD18325FCA4}"/>
              </a:ext>
            </a:extLst>
          </p:cNvPr>
          <p:cNvSpPr txBox="1"/>
          <p:nvPr/>
        </p:nvSpPr>
        <p:spPr>
          <a:xfrm>
            <a:off x="450166" y="323557"/>
            <a:ext cx="1107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断路器：</a:t>
            </a:r>
            <a:r>
              <a:rPr lang="zh-CN" altLang="en-US" b="1" dirty="0"/>
              <a:t>设备标识、设备描述、</a:t>
            </a:r>
            <a:r>
              <a:rPr lang="zh-CN" altLang="en-US" dirty="0"/>
              <a:t>主回路电阻（</a:t>
            </a:r>
            <a:r>
              <a:rPr lang="en-US" altLang="zh-CN" dirty="0"/>
              <a:t>A</a:t>
            </a:r>
            <a:r>
              <a:rPr lang="zh-CN" altLang="en-US" dirty="0"/>
              <a:t>相）</a:t>
            </a:r>
            <a:r>
              <a:rPr lang="en-US" altLang="zh-CN" dirty="0"/>
              <a:t>micro-Ohms</a:t>
            </a:r>
            <a:r>
              <a:rPr lang="zh-CN" altLang="en-US" dirty="0"/>
              <a:t>、主回路电阻（</a:t>
            </a:r>
            <a:r>
              <a:rPr lang="en-US" altLang="zh-CN" dirty="0"/>
              <a:t>B</a:t>
            </a:r>
            <a:r>
              <a:rPr lang="zh-CN" altLang="en-US" dirty="0"/>
              <a:t>相） 、主回路电阻（</a:t>
            </a:r>
            <a:r>
              <a:rPr lang="en-US" altLang="zh-CN" dirty="0"/>
              <a:t>C</a:t>
            </a:r>
            <a:r>
              <a:rPr lang="zh-CN" altLang="en-US" dirty="0"/>
              <a:t>相）、</a:t>
            </a:r>
            <a:r>
              <a:rPr lang="en-US" altLang="zh-CN" dirty="0"/>
              <a:t> SF6</a:t>
            </a:r>
            <a:r>
              <a:rPr lang="zh-CN" altLang="en-US" dirty="0"/>
              <a:t>气体水分含量（</a:t>
            </a:r>
            <a:r>
              <a:rPr lang="en-US" altLang="zh-CN" dirty="0"/>
              <a:t> A</a:t>
            </a:r>
            <a:r>
              <a:rPr lang="zh-CN" altLang="en-US" dirty="0"/>
              <a:t>相）</a:t>
            </a:r>
            <a:r>
              <a:rPr lang="en-US" altLang="zh-CN" dirty="0"/>
              <a:t>ppm</a:t>
            </a:r>
            <a:r>
              <a:rPr lang="zh-CN" altLang="en-US" dirty="0"/>
              <a:t>、</a:t>
            </a:r>
            <a:r>
              <a:rPr lang="en-US" altLang="zh-CN" dirty="0"/>
              <a:t> SF6</a:t>
            </a:r>
            <a:r>
              <a:rPr lang="zh-CN" altLang="en-US" dirty="0"/>
              <a:t>气体水分含量（</a:t>
            </a:r>
            <a:r>
              <a:rPr lang="en-US" altLang="zh-CN" dirty="0"/>
              <a:t> B</a:t>
            </a:r>
            <a:r>
              <a:rPr lang="zh-CN" altLang="en-US" dirty="0"/>
              <a:t>相）</a:t>
            </a:r>
            <a:r>
              <a:rPr lang="en-US" altLang="zh-CN" dirty="0"/>
              <a:t> ppm </a:t>
            </a:r>
            <a:r>
              <a:rPr lang="zh-CN" altLang="en-US" dirty="0"/>
              <a:t>、</a:t>
            </a:r>
            <a:r>
              <a:rPr lang="en-US" altLang="zh-CN" dirty="0"/>
              <a:t> SF6</a:t>
            </a:r>
            <a:r>
              <a:rPr lang="zh-CN" altLang="en-US" dirty="0"/>
              <a:t>气体水分含量（</a:t>
            </a:r>
            <a:r>
              <a:rPr lang="en-US" altLang="zh-CN" dirty="0"/>
              <a:t> C</a:t>
            </a:r>
            <a:r>
              <a:rPr lang="zh-CN" altLang="en-US" dirty="0"/>
              <a:t>相）</a:t>
            </a:r>
            <a:r>
              <a:rPr lang="en-US" altLang="zh-CN" dirty="0"/>
              <a:t> ppm </a:t>
            </a:r>
            <a:r>
              <a:rPr lang="zh-CN" altLang="en-US" dirty="0"/>
              <a:t>、</a:t>
            </a:r>
            <a:r>
              <a:rPr lang="en-US" altLang="zh-CN" dirty="0"/>
              <a:t> SF6</a:t>
            </a:r>
            <a:r>
              <a:rPr lang="zh-CN" altLang="en-US" dirty="0"/>
              <a:t>气体压力</a:t>
            </a:r>
            <a:r>
              <a:rPr lang="en-US" altLang="zh-CN" dirty="0"/>
              <a:t>(A</a:t>
            </a:r>
            <a:r>
              <a:rPr lang="zh-CN" altLang="en-US" dirty="0"/>
              <a:t>相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 SF6</a:t>
            </a:r>
            <a:r>
              <a:rPr lang="zh-CN" altLang="en-US" dirty="0"/>
              <a:t>气体压力</a:t>
            </a:r>
            <a:r>
              <a:rPr lang="en-US" altLang="zh-CN" dirty="0"/>
              <a:t>(B</a:t>
            </a:r>
            <a:r>
              <a:rPr lang="zh-CN" altLang="en-US" dirty="0"/>
              <a:t>相</a:t>
            </a:r>
            <a:r>
              <a:rPr lang="en-US" altLang="zh-CN" dirty="0"/>
              <a:t>) psi</a:t>
            </a:r>
            <a:r>
              <a:rPr lang="zh-CN" altLang="en-US" dirty="0"/>
              <a:t>、</a:t>
            </a:r>
            <a:r>
              <a:rPr lang="en-US" altLang="zh-CN" dirty="0"/>
              <a:t> SF6</a:t>
            </a:r>
            <a:r>
              <a:rPr lang="zh-CN" altLang="en-US" dirty="0"/>
              <a:t>气体压力</a:t>
            </a:r>
            <a:r>
              <a:rPr lang="en-US" altLang="zh-CN" dirty="0"/>
              <a:t>(C</a:t>
            </a:r>
            <a:r>
              <a:rPr lang="zh-CN" altLang="en-US" dirty="0"/>
              <a:t>相</a:t>
            </a:r>
            <a:r>
              <a:rPr lang="en-US" altLang="zh-CN" dirty="0"/>
              <a:t>) psi </a:t>
            </a:r>
            <a:r>
              <a:rPr lang="zh-CN" altLang="en-US" dirty="0"/>
              <a:t>、合闸时间（</a:t>
            </a:r>
            <a:r>
              <a:rPr lang="en-US" altLang="zh-CN" dirty="0"/>
              <a:t> A</a:t>
            </a:r>
            <a:r>
              <a:rPr lang="zh-CN" altLang="en-US" dirty="0"/>
              <a:t>相）</a:t>
            </a:r>
            <a:r>
              <a:rPr lang="en-US" altLang="zh-CN" dirty="0"/>
              <a:t> milliseconds </a:t>
            </a:r>
            <a:r>
              <a:rPr lang="zh-CN" altLang="en-US" dirty="0"/>
              <a:t>、合闸时间（</a:t>
            </a:r>
            <a:r>
              <a:rPr lang="en-US" altLang="zh-CN" dirty="0"/>
              <a:t> B</a:t>
            </a:r>
            <a:r>
              <a:rPr lang="zh-CN" altLang="en-US" dirty="0"/>
              <a:t>相）、合闸时间（</a:t>
            </a:r>
            <a:r>
              <a:rPr lang="en-US" altLang="zh-CN" dirty="0"/>
              <a:t> C</a:t>
            </a:r>
            <a:r>
              <a:rPr lang="zh-CN" altLang="en-US" dirty="0"/>
              <a:t>相）、分闸时间（</a:t>
            </a:r>
            <a:r>
              <a:rPr lang="en-US" altLang="zh-CN" dirty="0"/>
              <a:t> A</a:t>
            </a:r>
            <a:r>
              <a:rPr lang="zh-CN" altLang="en-US" dirty="0"/>
              <a:t>相） 、分闸时间（</a:t>
            </a:r>
            <a:r>
              <a:rPr lang="en-US" altLang="zh-CN" dirty="0"/>
              <a:t> B</a:t>
            </a:r>
            <a:r>
              <a:rPr lang="zh-CN" altLang="en-US" dirty="0"/>
              <a:t>相） 、分闸时间（</a:t>
            </a:r>
            <a:r>
              <a:rPr lang="en-US" altLang="zh-CN" dirty="0"/>
              <a:t> C</a:t>
            </a:r>
            <a:r>
              <a:rPr lang="zh-CN" altLang="en-US" dirty="0"/>
              <a:t>相）、</a:t>
            </a:r>
            <a:r>
              <a:rPr lang="zh-CN" altLang="en-US" b="1" dirty="0"/>
              <a:t>最后测量时间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44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450D29-F135-49E0-A590-6605BE5C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793117"/>
            <a:ext cx="11744325" cy="47910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01E190-6E41-45B5-A71A-74CA98112722}"/>
              </a:ext>
            </a:extLst>
          </p:cNvPr>
          <p:cNvSpPr txBox="1"/>
          <p:nvPr/>
        </p:nvSpPr>
        <p:spPr>
          <a:xfrm>
            <a:off x="450166" y="323557"/>
            <a:ext cx="1107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压缩机：</a:t>
            </a:r>
            <a:r>
              <a:rPr lang="zh-CN" altLang="en-US" b="1" dirty="0"/>
              <a:t>设备标识、设备描述、</a:t>
            </a:r>
            <a:r>
              <a:rPr lang="zh-CN" altLang="en-US" dirty="0"/>
              <a:t>振动总值（</a:t>
            </a:r>
            <a:r>
              <a:rPr lang="en-US" altLang="zh-CN" dirty="0"/>
              <a:t>mm/s</a:t>
            </a:r>
            <a:r>
              <a:rPr lang="zh-CN" altLang="en-US" dirty="0"/>
              <a:t>）、进气口压力（</a:t>
            </a:r>
            <a:r>
              <a:rPr lang="en-US" altLang="zh-CN" dirty="0" err="1"/>
              <a:t>kgf</a:t>
            </a:r>
            <a:r>
              <a:rPr lang="en-US" altLang="zh-CN" dirty="0"/>
              <a:t>/cm2</a:t>
            </a:r>
            <a:r>
              <a:rPr lang="zh-CN" altLang="en-US" dirty="0"/>
              <a:t>）、排放压力（</a:t>
            </a:r>
            <a:r>
              <a:rPr lang="en-US" altLang="zh-CN" dirty="0" err="1"/>
              <a:t>kgf</a:t>
            </a:r>
            <a:r>
              <a:rPr lang="en-US" altLang="zh-CN" dirty="0"/>
              <a:t>/cm2</a:t>
            </a:r>
            <a:r>
              <a:rPr lang="zh-CN" altLang="en-US" dirty="0"/>
              <a:t>） 、轴承温度</a:t>
            </a:r>
            <a:r>
              <a:rPr lang="en-US" altLang="zh-CN" dirty="0"/>
              <a:t>(</a:t>
            </a:r>
            <a:r>
              <a:rPr lang="zh-CN" altLang="en-US" dirty="0"/>
              <a:t>℃</a:t>
            </a:r>
            <a:r>
              <a:rPr lang="en-US" altLang="zh-CN" dirty="0"/>
              <a:t>) </a:t>
            </a:r>
            <a:r>
              <a:rPr lang="zh-CN" altLang="en-US" dirty="0"/>
              <a:t>、冷却水箱水位</a:t>
            </a:r>
            <a:r>
              <a:rPr lang="en-US" altLang="zh-CN" dirty="0"/>
              <a:t>(mm)</a:t>
            </a:r>
            <a:r>
              <a:rPr lang="zh-CN" altLang="en-US" dirty="0"/>
              <a:t>、电机轴承温度</a:t>
            </a:r>
            <a:r>
              <a:rPr lang="en-US" altLang="zh-CN" dirty="0"/>
              <a:t>(</a:t>
            </a:r>
            <a:r>
              <a:rPr lang="zh-CN" altLang="en-US" dirty="0"/>
              <a:t>℃</a:t>
            </a:r>
            <a:r>
              <a:rPr lang="en-US" altLang="zh-CN" dirty="0"/>
              <a:t>)</a:t>
            </a:r>
            <a:r>
              <a:rPr lang="zh-CN" altLang="en-US" dirty="0"/>
              <a:t>、电机绕组温度</a:t>
            </a:r>
            <a:r>
              <a:rPr lang="en-US" altLang="zh-CN" dirty="0"/>
              <a:t>(</a:t>
            </a:r>
            <a:r>
              <a:rPr lang="zh-CN" altLang="en-US" dirty="0"/>
              <a:t>℃</a:t>
            </a:r>
            <a:r>
              <a:rPr lang="en-US" altLang="zh-CN" dirty="0"/>
              <a:t>) </a:t>
            </a:r>
            <a:r>
              <a:rPr lang="zh-CN" altLang="en-US" b="1" dirty="0"/>
              <a:t>、最后测量时间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41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478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所有设备的铭牌页面都增加一个重要性的值。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lihaikun haikun</dc:creator>
  <cp:lastModifiedBy>an jun</cp:lastModifiedBy>
  <cp:revision>84</cp:revision>
  <dcterms:created xsi:type="dcterms:W3CDTF">2019-07-03T10:31:59Z</dcterms:created>
  <dcterms:modified xsi:type="dcterms:W3CDTF">2019-07-05T03:01:00Z</dcterms:modified>
</cp:coreProperties>
</file>