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911" r:id="rId2"/>
    <p:sldId id="943" r:id="rId3"/>
    <p:sldId id="955" r:id="rId4"/>
    <p:sldId id="962" r:id="rId5"/>
    <p:sldId id="944" r:id="rId6"/>
    <p:sldId id="961" r:id="rId7"/>
    <p:sldId id="951" r:id="rId8"/>
    <p:sldId id="94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6E04"/>
    <a:srgbClr val="F1F1F1"/>
    <a:srgbClr val="3D70B2"/>
    <a:srgbClr val="F4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1" autoAdjust="0"/>
    <p:restoredTop sz="90130" autoAdjust="0"/>
  </p:normalViewPr>
  <p:slideViewPr>
    <p:cSldViewPr snapToGrid="0">
      <p:cViewPr varScale="1">
        <p:scale>
          <a:sx n="61" d="100"/>
          <a:sy n="61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CB1D8-69E4-48A5-A836-56E9B65C0C6C}" type="datetimeFigureOut">
              <a:rPr lang="zh-CN" altLang="en-US" smtClean="0"/>
              <a:t>2019-07-16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77BC-1D19-40DA-A5C5-CB7BCD726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2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针对变压器设备，参考该页面开发变压器状态信息展示页面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377BC-1D19-40DA-A5C5-CB7BCD726A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3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/>
          <a:srcRect l="9221" t="21143" r="48845" b="-16492"/>
          <a:stretch/>
        </p:blipFill>
        <p:spPr bwMode="gray">
          <a:xfrm flipH="1">
            <a:off x="0" y="0"/>
            <a:ext cx="12192000" cy="4710467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 baseline="0">
                <a:ea typeface="ABBvoice CNSG" panose="020B0600000000000000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D4DCBA-4C7A-4489-854D-9CAAB7BC53A0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55A9BD9-4AB1-4514-A40D-3F4348B2CF77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AB57985-67D2-4C2C-8135-28A8C8C9566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C4B2A68-D918-4286-96B0-6342B7A9B0CE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72E678C-17C0-4756-8034-8236E2D4136B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6DACDBD-1DFF-49BA-A724-30E3F02C142A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1783AD7-02E7-449A-B532-68934DEE5F31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6897"/>
          <a:stretch/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4DE7E8-58C9-4B5A-B686-53E1B76B68C9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BA06A1-F808-4CBA-9D28-8D357F795D4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CD425E-9028-4049-A9A0-DC6F9DF0806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6C11801-1BEF-46D9-879F-590C601D8597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5ACC3D8-F658-404B-AC58-DFDEB860C833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E78DB5F-64D9-442E-954C-935C935B4142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E78DB5F-64D9-442E-954C-935C935B4142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1D0314D-AAD8-43AE-987E-1CD311B19016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C3EC54A-C632-4B8A-8DD8-4163ADA26599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094DB61-25C8-4EF5-ACA6-394B43063948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0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6B2BC20-ABC6-478C-8E1B-2165F3667B32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176D1A0-7D36-42FE-8B65-73ABE00A4B81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78EC23C-A2EE-4E37-B3CA-EB5FB6E0A626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B49FC10-E749-4C4C-8DA8-5C5C82B618BE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15E654D-F1FE-47BD-AEB4-A952F2E268AF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4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79F5AED-CDE6-4CF9-A19E-ACD3A4FD6C29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DF793CCD-C37B-40CA-9C03-8963978AEAF0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32E27045-0511-42A6-9AC3-A3212EB4288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6C11801-1BEF-46D9-879F-590C601D8597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32E27045-0511-42A6-9AC3-A3212EB4288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6E7D5807-0F83-4687-8EA8-403E998DE912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FC62351-A650-4DF6-986F-78B25B039145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9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ED4418A7-E8E0-42C3-AC0C-9BF91949BA0B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1</a:t>
            </a:r>
            <a:endParaRPr lang="en-GB" dirty="0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2</a:t>
            </a:r>
            <a:endParaRPr lang="en-GB" dirty="0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3</a:t>
            </a:r>
            <a:endParaRPr lang="en-GB" dirty="0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7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61D1DE91-E2DE-4375-B4FF-ECFCEDDDCBE0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9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0C3FEDD-2DA3-4289-9B1F-96211D1B5114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A1F808C0-290B-4263-8A52-B569B4875133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 dirty="0">
                <a:solidFill>
                  <a:srgbClr val="FF0000"/>
                </a:solidFill>
              </a:rPr>
              <a:t>—</a:t>
            </a:r>
            <a:endParaRPr lang="en-US" sz="18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7AFF65D-AAB4-46ED-A858-A6BA48891152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1F808C0-290B-4263-8A52-B569B4875133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0479A72-920A-415B-8469-E7772A79C549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FAB2352-921F-4DD8-A99A-A1474F6943FF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FAB2352-921F-4DD8-A99A-A1474F6943FF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7488BFE-015E-452C-932B-DB979AC8F282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D4DCBA-4C7A-4489-854D-9CAAB7BC53A0}" type="datetime4">
              <a:rPr lang="en-US" smtClean="0"/>
              <a:t>July 16,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2016A11-4950-4F3F-938B-45DEE5F72969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 dirty="0">
                <a:solidFill>
                  <a:schemeClr val="bg2"/>
                </a:solidFill>
              </a:rPr>
              <a:t>—</a:t>
            </a:r>
            <a:endParaRPr lang="en-US" sz="2400" b="1" dirty="0" err="1">
              <a:solidFill>
                <a:schemeClr val="bg2"/>
              </a:solidFill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4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0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18">
          <p15:clr>
            <a:srgbClr val="F26B43"/>
          </p15:clr>
        </p15:guide>
        <p15:guide id="2" pos="7469">
          <p15:clr>
            <a:srgbClr val="F26B43"/>
          </p15:clr>
        </p15:guide>
        <p15:guide id="3" pos="212">
          <p15:clr>
            <a:srgbClr val="F26B43"/>
          </p15:clr>
        </p15:guide>
        <p15:guide id="4" orient="horz" pos="3726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B857-1711-41DE-90E1-374ECFE6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Portal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B5C3B-F2D7-4804-A20F-D39314D44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88" y="1249838"/>
            <a:ext cx="11521281" cy="360865"/>
          </a:xfrm>
        </p:spPr>
        <p:txBody>
          <a:bodyPr/>
          <a:lstStyle/>
          <a:p>
            <a:r>
              <a:rPr lang="zh-CN" altLang="en-US" dirty="0"/>
              <a:t>设备健康 </a:t>
            </a:r>
            <a:r>
              <a:rPr lang="en-US" altLang="zh-CN" dirty="0"/>
              <a:t>– </a:t>
            </a:r>
            <a:r>
              <a:rPr lang="zh-CN" altLang="en-US" dirty="0"/>
              <a:t>设备详情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244F5-ECEA-4622-B7B6-82B6CA63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6" y="1999347"/>
            <a:ext cx="2293819" cy="441236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0514660-B82F-495B-A1BF-3843EA851F33}"/>
              </a:ext>
            </a:extLst>
          </p:cNvPr>
          <p:cNvGrpSpPr/>
          <p:nvPr/>
        </p:nvGrpSpPr>
        <p:grpSpPr>
          <a:xfrm>
            <a:off x="2782085" y="1461645"/>
            <a:ext cx="8397321" cy="5115175"/>
            <a:chOff x="2782085" y="1461645"/>
            <a:chExt cx="8397321" cy="51151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70949B-FFCA-4B14-A8A0-174C9ABD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2085" y="1461645"/>
              <a:ext cx="8397321" cy="49500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5BE229-1573-4BA8-BD6F-A0F394A57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3774" y="1839715"/>
              <a:ext cx="1995632" cy="47371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417ACC-948A-48E2-BFF2-B28E38601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9221" y="2546187"/>
              <a:ext cx="5909651" cy="331868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52C628F-94F7-4B5B-A9A7-5E8654FC5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3398" y="2546187"/>
              <a:ext cx="1200150" cy="495300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12F9E45-4CB2-4B33-BCBE-F6A619DFD157}"/>
              </a:ext>
            </a:extLst>
          </p:cNvPr>
          <p:cNvSpPr txBox="1"/>
          <p:nvPr/>
        </p:nvSpPr>
        <p:spPr bwMode="gray">
          <a:xfrm>
            <a:off x="3578772" y="2644874"/>
            <a:ext cx="909678" cy="67003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altLang="zh-CN" dirty="0"/>
              <a:t>92</a:t>
            </a:r>
            <a:endParaRPr lang="zh-CN" altLang="en-US" dirty="0" err="1"/>
          </a:p>
        </p:txBody>
      </p:sp>
      <p:pic>
        <p:nvPicPr>
          <p:cNvPr id="13" name="图片 12" descr="图片包含 天空, 工厂, 户外&#10;&#10;描述已自动生成">
            <a:extLst>
              <a:ext uri="{FF2B5EF4-FFF2-40B4-BE49-F238E27FC236}">
                <a16:creationId xmlns:a16="http://schemas.microsoft.com/office/drawing/2014/main" id="{942EA116-69F8-41D2-BBA0-2043CABC8C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82" y="3314908"/>
            <a:ext cx="2174154" cy="21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DAEB87-6901-476E-B4AE-3747F91AD161}"/>
              </a:ext>
            </a:extLst>
          </p:cNvPr>
          <p:cNvSpPr txBox="1"/>
          <p:nvPr/>
        </p:nvSpPr>
        <p:spPr bwMode="gray">
          <a:xfrm>
            <a:off x="1513490" y="804041"/>
            <a:ext cx="9205310" cy="1765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2400" b="1" dirty="0"/>
              <a:t>第一部分展示建筑和结构件的相关参数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4F3336-374A-467F-A62C-7CCCFCA569E4}"/>
              </a:ext>
            </a:extLst>
          </p:cNvPr>
          <p:cNvSpPr txBox="1"/>
          <p:nvPr/>
        </p:nvSpPr>
        <p:spPr bwMode="gray">
          <a:xfrm>
            <a:off x="1015999" y="1686910"/>
            <a:ext cx="5479393" cy="140313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b="1" dirty="0"/>
              <a:t>设备标识：</a:t>
            </a:r>
            <a:r>
              <a:rPr lang="en-US" altLang="zh-CN" dirty="0"/>
              <a:t> UNIT1500   </a:t>
            </a:r>
          </a:p>
          <a:p>
            <a:r>
              <a:rPr lang="zh-CN" altLang="en-US" b="1" dirty="0"/>
              <a:t>设备描述：</a:t>
            </a:r>
            <a:r>
              <a:rPr lang="zh-CN" altLang="zh-CN" dirty="0"/>
              <a:t>硫磺回收</a:t>
            </a:r>
            <a:r>
              <a:rPr lang="zh-CN" altLang="en-US" dirty="0"/>
              <a:t>装置</a:t>
            </a:r>
            <a:endParaRPr lang="en-US" altLang="zh-CN" b="1" dirty="0"/>
          </a:p>
          <a:p>
            <a:r>
              <a:rPr lang="zh-CN" altLang="en-US" b="1" dirty="0"/>
              <a:t>设备型号：</a:t>
            </a:r>
            <a:endParaRPr lang="en-US" altLang="zh-CN" dirty="0"/>
          </a:p>
          <a:p>
            <a:r>
              <a:rPr lang="zh-CN" altLang="en-US" b="1" dirty="0"/>
              <a:t>制造商：</a:t>
            </a:r>
            <a:endParaRPr lang="zh-CN" altLang="en-US" dirty="0"/>
          </a:p>
          <a:p>
            <a:r>
              <a:rPr lang="zh-CN" altLang="en-US" b="1" dirty="0"/>
              <a:t>安装日期：</a:t>
            </a:r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ADC1C9-990D-42F0-9A49-AD3D88B118B7}"/>
              </a:ext>
            </a:extLst>
          </p:cNvPr>
          <p:cNvSpPr txBox="1"/>
          <p:nvPr/>
        </p:nvSpPr>
        <p:spPr bwMode="gray">
          <a:xfrm>
            <a:off x="204952" y="1686910"/>
            <a:ext cx="630620" cy="4572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公共部分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4D3B74-7BBF-4A5A-AD8E-64F2987A5860}"/>
              </a:ext>
            </a:extLst>
          </p:cNvPr>
          <p:cNvSpPr txBox="1"/>
          <p:nvPr/>
        </p:nvSpPr>
        <p:spPr bwMode="gray">
          <a:xfrm>
            <a:off x="6632025" y="1757854"/>
            <a:ext cx="630620" cy="112723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容器特有部分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012531-DC60-42C5-AFA3-946205774D56}"/>
              </a:ext>
            </a:extLst>
          </p:cNvPr>
          <p:cNvSpPr txBox="1"/>
          <p:nvPr/>
        </p:nvSpPr>
        <p:spPr bwMode="gray">
          <a:xfrm>
            <a:off x="835572" y="3581366"/>
            <a:ext cx="5785944" cy="244106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b="1" dirty="0"/>
              <a:t>公共部分的设备属性固定显示，特殊部分的属性通过点击后展开显示。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29C186-664F-4838-9F02-2D3F017D2B55}"/>
              </a:ext>
            </a:extLst>
          </p:cNvPr>
          <p:cNvSpPr/>
          <p:nvPr/>
        </p:nvSpPr>
        <p:spPr>
          <a:xfrm>
            <a:off x="7399278" y="1686910"/>
            <a:ext cx="422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包含子设备：</a:t>
            </a:r>
            <a:endParaRPr lang="en-US" altLang="zh-CN" dirty="0"/>
          </a:p>
          <a:p>
            <a:r>
              <a:rPr lang="en-US" altLang="zh-CN" dirty="0"/>
              <a:t>1581-STR-100</a:t>
            </a:r>
          </a:p>
          <a:p>
            <a:r>
              <a:rPr lang="en-US" altLang="zh-CN" dirty="0"/>
              <a:t>Tail gas tower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D46D7E-F49E-4DC4-BFDC-D241D4C6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73995"/>
              </p:ext>
            </p:extLst>
          </p:nvPr>
        </p:nvGraphicFramePr>
        <p:xfrm>
          <a:off x="9512610" y="4013481"/>
          <a:ext cx="1070610" cy="157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378650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1300-PR-100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6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1300-PR-200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44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1300-PR-300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82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K-1301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236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K-1302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588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K-1401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35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C-1305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99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C-1315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70309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5F14AC7-4498-4C23-B732-FE961E1FBB35}"/>
              </a:ext>
            </a:extLst>
          </p:cNvPr>
          <p:cNvSpPr/>
          <p:nvPr/>
        </p:nvSpPr>
        <p:spPr>
          <a:xfrm>
            <a:off x="7399278" y="358136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UNIT1300</a:t>
            </a:r>
            <a:r>
              <a:rPr lang="zh-CN" altLang="en-US" dirty="0"/>
              <a:t>包含的子设备如下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1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1C788B64-BCD7-4E77-8B1A-F31C9530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20" y="800100"/>
            <a:ext cx="6146980" cy="3886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4DB15C-11E8-42F6-A4A8-AA9E8D22E474}"/>
              </a:ext>
            </a:extLst>
          </p:cNvPr>
          <p:cNvSpPr txBox="1"/>
          <p:nvPr/>
        </p:nvSpPr>
        <p:spPr bwMode="gray">
          <a:xfrm>
            <a:off x="482600" y="800100"/>
            <a:ext cx="6235700" cy="9271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按照变压器故障的设计思路，建筑和结构件的故障大类为：</a:t>
            </a:r>
            <a:endParaRPr lang="en-US" altLang="zh-CN" sz="1400" dirty="0"/>
          </a:p>
          <a:p>
            <a:r>
              <a:rPr lang="zh-CN" altLang="en-US" sz="1400" dirty="0"/>
              <a:t>应变故障</a:t>
            </a:r>
            <a:endParaRPr lang="en-US" altLang="zh-CN" sz="1400" dirty="0"/>
          </a:p>
          <a:p>
            <a:r>
              <a:rPr lang="zh-CN" altLang="en-US" sz="1400" dirty="0"/>
              <a:t>倾角故障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一共两个大类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监测的参数为：</a:t>
            </a:r>
            <a:endParaRPr lang="en-US" altLang="zh-CN" sz="1400" dirty="0"/>
          </a:p>
          <a:p>
            <a:r>
              <a:rPr lang="zh-CN" altLang="en-US" sz="1400" dirty="0"/>
              <a:t>应变、倾斜角度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应变故障</a:t>
            </a:r>
            <a:endParaRPr lang="en-US" altLang="zh-CN" sz="1400" dirty="0"/>
          </a:p>
          <a:p>
            <a:r>
              <a:rPr lang="zh-CN" altLang="en-US" sz="1400" b="1" dirty="0"/>
              <a:t>故障子类包含：</a:t>
            </a:r>
            <a:endParaRPr lang="en-US" altLang="zh-CN" sz="1400" b="1" dirty="0"/>
          </a:p>
          <a:p>
            <a:r>
              <a:rPr lang="zh-CN" altLang="en-US" sz="1400" b="1" dirty="0"/>
              <a:t>突发应变</a:t>
            </a:r>
            <a:endParaRPr lang="en-US" altLang="zh-CN" sz="1400" b="1" dirty="0"/>
          </a:p>
          <a:p>
            <a:r>
              <a:rPr lang="zh-CN" altLang="en-US" sz="1400" b="1" dirty="0"/>
              <a:t>结构不稳定</a:t>
            </a:r>
            <a:endParaRPr lang="en-US" altLang="zh-CN" sz="1400" b="1" dirty="0"/>
          </a:p>
          <a:p>
            <a:endParaRPr lang="en-US" altLang="zh-CN" sz="14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0774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1C788B64-BCD7-4E77-8B1A-F31C9530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20" y="800100"/>
            <a:ext cx="6146980" cy="3886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4DB15C-11E8-42F6-A4A8-AA9E8D22E474}"/>
              </a:ext>
            </a:extLst>
          </p:cNvPr>
          <p:cNvSpPr txBox="1"/>
          <p:nvPr/>
        </p:nvSpPr>
        <p:spPr bwMode="gray">
          <a:xfrm>
            <a:off x="482600" y="800100"/>
            <a:ext cx="6235700" cy="9271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按照变压器故障的设计思路，建筑和结构件的故障大类为：</a:t>
            </a:r>
            <a:endParaRPr lang="en-US" altLang="zh-CN" sz="1400" dirty="0"/>
          </a:p>
          <a:p>
            <a:r>
              <a:rPr lang="zh-CN" altLang="en-US" sz="1400" dirty="0"/>
              <a:t>应变故障</a:t>
            </a:r>
            <a:endParaRPr lang="en-US" altLang="zh-CN" sz="1400" dirty="0"/>
          </a:p>
          <a:p>
            <a:r>
              <a:rPr lang="zh-CN" altLang="en-US" sz="1400" dirty="0"/>
              <a:t>倾角故障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一共两个大类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监测的参数为：</a:t>
            </a:r>
            <a:endParaRPr lang="en-US" altLang="zh-CN" sz="1400" dirty="0"/>
          </a:p>
          <a:p>
            <a:r>
              <a:rPr lang="zh-CN" altLang="en-US" sz="1400" dirty="0"/>
              <a:t>应变、倾斜角度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倾角故障</a:t>
            </a:r>
            <a:endParaRPr lang="en-US" altLang="zh-CN" sz="1400" dirty="0"/>
          </a:p>
          <a:p>
            <a:r>
              <a:rPr lang="zh-CN" altLang="en-US" sz="1400" b="1" dirty="0"/>
              <a:t>故障子类包含：</a:t>
            </a:r>
            <a:endParaRPr lang="en-US" altLang="zh-CN" sz="1400" b="1" dirty="0"/>
          </a:p>
          <a:p>
            <a:r>
              <a:rPr lang="zh-CN" altLang="en-US" sz="1400" b="1" dirty="0"/>
              <a:t>突发形变</a:t>
            </a:r>
            <a:endParaRPr lang="en-US" altLang="zh-CN" sz="1400" b="1" dirty="0"/>
          </a:p>
          <a:p>
            <a:r>
              <a:rPr lang="zh-CN" altLang="en-US" sz="1400" b="1" dirty="0"/>
              <a:t>结构松动</a:t>
            </a:r>
            <a:endParaRPr lang="en-US" altLang="zh-CN" sz="1400" b="1" dirty="0"/>
          </a:p>
          <a:p>
            <a:r>
              <a:rPr lang="zh-CN" altLang="en-US" sz="1400" b="1" dirty="0"/>
              <a:t>结构倾斜</a:t>
            </a:r>
            <a:endParaRPr lang="en-US" altLang="zh-CN" sz="1400" b="1" dirty="0"/>
          </a:p>
          <a:p>
            <a:endParaRPr lang="en-US" altLang="zh-CN" sz="14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0503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2B6B23-931C-40F1-BCA4-69E659C8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9" y="1288089"/>
            <a:ext cx="1000125" cy="666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FA41A4-C7AF-4A81-91D5-BC57BB0F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14" y="1314670"/>
            <a:ext cx="990600" cy="628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7D1170-FBF2-4FD8-B36A-A0054E00FDD3}"/>
              </a:ext>
            </a:extLst>
          </p:cNvPr>
          <p:cNvSpPr txBox="1"/>
          <p:nvPr/>
        </p:nvSpPr>
        <p:spPr bwMode="gray">
          <a:xfrm>
            <a:off x="821919" y="2461438"/>
            <a:ext cx="3090531" cy="96756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把这些图标换成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8C8DF-1504-4D66-8614-AA73D2C8D90F}"/>
              </a:ext>
            </a:extLst>
          </p:cNvPr>
          <p:cNvSpPr/>
          <p:nvPr/>
        </p:nvSpPr>
        <p:spPr bwMode="gray">
          <a:xfrm>
            <a:off x="4412511" y="2461438"/>
            <a:ext cx="1531088" cy="7814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倾角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正常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EB0422-3001-460A-A7AE-5AEFB4F76F98}"/>
              </a:ext>
            </a:extLst>
          </p:cNvPr>
          <p:cNvSpPr/>
          <p:nvPr/>
        </p:nvSpPr>
        <p:spPr bwMode="gray">
          <a:xfrm>
            <a:off x="4958850" y="3037398"/>
            <a:ext cx="445273" cy="1351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8ADA16-24AD-47A5-9D41-F94F04183F4A}"/>
              </a:ext>
            </a:extLst>
          </p:cNvPr>
          <p:cNvSpPr/>
          <p:nvPr/>
        </p:nvSpPr>
        <p:spPr bwMode="gray">
          <a:xfrm>
            <a:off x="4460277" y="3037398"/>
            <a:ext cx="445273" cy="1351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F9C8A4-5BA3-46DF-ADFA-8EFF37D89B43}"/>
              </a:ext>
            </a:extLst>
          </p:cNvPr>
          <p:cNvSpPr/>
          <p:nvPr/>
        </p:nvSpPr>
        <p:spPr bwMode="gray">
          <a:xfrm>
            <a:off x="5472312" y="3036601"/>
            <a:ext cx="445273" cy="1351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77A1B6-4EB3-44EF-9EBD-E963EBAA1BF9}"/>
              </a:ext>
            </a:extLst>
          </p:cNvPr>
          <p:cNvSpPr/>
          <p:nvPr/>
        </p:nvSpPr>
        <p:spPr bwMode="gray">
          <a:xfrm>
            <a:off x="2598042" y="2461438"/>
            <a:ext cx="1531088" cy="7814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告警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8C5999-68BB-4A37-9E98-866D8546D1EE}"/>
              </a:ext>
            </a:extLst>
          </p:cNvPr>
          <p:cNvSpPr/>
          <p:nvPr/>
        </p:nvSpPr>
        <p:spPr bwMode="gray">
          <a:xfrm>
            <a:off x="3144381" y="3037398"/>
            <a:ext cx="445273" cy="135172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8054D5-AFA2-41A2-B7DB-A479D3D9AE3D}"/>
              </a:ext>
            </a:extLst>
          </p:cNvPr>
          <p:cNvSpPr/>
          <p:nvPr/>
        </p:nvSpPr>
        <p:spPr bwMode="gray">
          <a:xfrm>
            <a:off x="2645808" y="3037398"/>
            <a:ext cx="445273" cy="135172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3AD05-82C7-458C-A9A1-562EC315BD0D}"/>
              </a:ext>
            </a:extLst>
          </p:cNvPr>
          <p:cNvSpPr/>
          <p:nvPr/>
        </p:nvSpPr>
        <p:spPr bwMode="gray">
          <a:xfrm>
            <a:off x="6100029" y="2461438"/>
            <a:ext cx="1531088" cy="7814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倾角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异常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30F138-1B81-4624-B65C-CD86E56B3282}"/>
              </a:ext>
            </a:extLst>
          </p:cNvPr>
          <p:cNvSpPr/>
          <p:nvPr/>
        </p:nvSpPr>
        <p:spPr bwMode="gray">
          <a:xfrm>
            <a:off x="6147795" y="3037398"/>
            <a:ext cx="445273" cy="1351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9A45F-DFD0-4191-9685-DCF7217B48ED}"/>
              </a:ext>
            </a:extLst>
          </p:cNvPr>
          <p:cNvSpPr txBox="1"/>
          <p:nvPr/>
        </p:nvSpPr>
        <p:spPr bwMode="gray">
          <a:xfrm>
            <a:off x="7315449" y="2929258"/>
            <a:ext cx="747423" cy="45322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＞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859A71-F221-4B55-8A21-2746714B0111}"/>
              </a:ext>
            </a:extLst>
          </p:cNvPr>
          <p:cNvSpPr txBox="1"/>
          <p:nvPr/>
        </p:nvSpPr>
        <p:spPr bwMode="gray">
          <a:xfrm>
            <a:off x="2138104" y="3216420"/>
            <a:ext cx="2322173" cy="4213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有超过报警值的参数就标黄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0B5816-4838-4FE9-A723-40EB694501C7}"/>
              </a:ext>
            </a:extLst>
          </p:cNvPr>
          <p:cNvSpPr txBox="1"/>
          <p:nvPr/>
        </p:nvSpPr>
        <p:spPr bwMode="gray">
          <a:xfrm>
            <a:off x="4364398" y="3215623"/>
            <a:ext cx="1783397" cy="4213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全都是正常的为绿色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80D249-339C-4C48-8D25-CADDFBB9EF05}"/>
              </a:ext>
            </a:extLst>
          </p:cNvPr>
          <p:cNvSpPr txBox="1"/>
          <p:nvPr/>
        </p:nvSpPr>
        <p:spPr bwMode="gray">
          <a:xfrm>
            <a:off x="6062560" y="3207012"/>
            <a:ext cx="2389926" cy="4213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有超过异常值的参数就标红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A0668C-D5D6-480D-87D0-CFC59820FDC0}"/>
              </a:ext>
            </a:extLst>
          </p:cNvPr>
          <p:cNvSpPr txBox="1"/>
          <p:nvPr/>
        </p:nvSpPr>
        <p:spPr bwMode="gray">
          <a:xfrm>
            <a:off x="1731210" y="3899943"/>
            <a:ext cx="7261715" cy="4213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每一个方块点开可以显示子故障及对应分值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D4D6BF-D81E-4875-874B-BA4929CB4B4E}"/>
              </a:ext>
            </a:extLst>
          </p:cNvPr>
          <p:cNvSpPr txBox="1"/>
          <p:nvPr/>
        </p:nvSpPr>
        <p:spPr bwMode="gray">
          <a:xfrm>
            <a:off x="1466800" y="4478042"/>
            <a:ext cx="6023034" cy="187609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突发形变：</a:t>
            </a:r>
            <a:r>
              <a:rPr lang="en-US" altLang="zh-CN" sz="1400" dirty="0"/>
              <a:t>5</a:t>
            </a:r>
          </a:p>
          <a:p>
            <a:r>
              <a:rPr lang="zh-CN" altLang="en-US" sz="1400" dirty="0"/>
              <a:t>结构松动：</a:t>
            </a:r>
            <a:r>
              <a:rPr lang="en-US" altLang="zh-CN" sz="1400" dirty="0"/>
              <a:t>20</a:t>
            </a:r>
          </a:p>
          <a:p>
            <a:r>
              <a:rPr lang="zh-CN" altLang="en-US" sz="1400" dirty="0"/>
              <a:t>结构倾斜：</a:t>
            </a:r>
            <a:r>
              <a:rPr lang="en-US" altLang="zh-CN" sz="1400" dirty="0"/>
              <a:t>20</a:t>
            </a:r>
          </a:p>
          <a:p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285E2F-7E7F-45EA-9B45-3143431ADAE6}"/>
              </a:ext>
            </a:extLst>
          </p:cNvPr>
          <p:cNvCxnSpPr>
            <a:cxnSpLocks/>
          </p:cNvCxnSpPr>
          <p:nvPr/>
        </p:nvCxnSpPr>
        <p:spPr bwMode="gray">
          <a:xfrm>
            <a:off x="5472312" y="3429000"/>
            <a:ext cx="1843137" cy="98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E9CF252-9268-4087-86E1-6246C94597B4}"/>
              </a:ext>
            </a:extLst>
          </p:cNvPr>
          <p:cNvSpPr/>
          <p:nvPr/>
        </p:nvSpPr>
        <p:spPr bwMode="gray">
          <a:xfrm>
            <a:off x="1403131" y="4410216"/>
            <a:ext cx="6369269" cy="1876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1338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3B2FB9-477A-4A1C-9433-4CDE394E400F}"/>
              </a:ext>
            </a:extLst>
          </p:cNvPr>
          <p:cNvSpPr txBox="1"/>
          <p:nvPr/>
        </p:nvSpPr>
        <p:spPr bwMode="gray">
          <a:xfrm>
            <a:off x="1011665" y="919392"/>
            <a:ext cx="1216550" cy="461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应变故障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EDA30E-489F-43D5-9B08-8B5E7BC24C92}"/>
              </a:ext>
            </a:extLst>
          </p:cNvPr>
          <p:cNvSpPr txBox="1"/>
          <p:nvPr/>
        </p:nvSpPr>
        <p:spPr bwMode="gray">
          <a:xfrm>
            <a:off x="968460" y="1787860"/>
            <a:ext cx="1216550" cy="461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倾角故障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D0CDC1-636B-4B1D-BD2F-90B26BD33645}"/>
              </a:ext>
            </a:extLst>
          </p:cNvPr>
          <p:cNvCxnSpPr>
            <a:cxnSpLocks/>
          </p:cNvCxnSpPr>
          <p:nvPr/>
        </p:nvCxnSpPr>
        <p:spPr bwMode="gray">
          <a:xfrm>
            <a:off x="669852" y="1010093"/>
            <a:ext cx="0" cy="943542"/>
          </a:xfrm>
          <a:prstGeom prst="line">
            <a:avLst/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81640D7-360B-47E5-8937-4862A9BF5987}"/>
              </a:ext>
            </a:extLst>
          </p:cNvPr>
          <p:cNvSpPr txBox="1"/>
          <p:nvPr/>
        </p:nvSpPr>
        <p:spPr bwMode="gray">
          <a:xfrm>
            <a:off x="1011665" y="297712"/>
            <a:ext cx="1216550" cy="3296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故障大类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79182C-B595-4CDB-84BA-8EA92149D229}"/>
              </a:ext>
            </a:extLst>
          </p:cNvPr>
          <p:cNvSpPr txBox="1"/>
          <p:nvPr/>
        </p:nvSpPr>
        <p:spPr bwMode="gray">
          <a:xfrm>
            <a:off x="2897172" y="297712"/>
            <a:ext cx="1216550" cy="3296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故障子类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7921A8-4BCB-4ECF-A61B-47F2F53C978F}"/>
              </a:ext>
            </a:extLst>
          </p:cNvPr>
          <p:cNvSpPr txBox="1"/>
          <p:nvPr/>
        </p:nvSpPr>
        <p:spPr bwMode="gray">
          <a:xfrm>
            <a:off x="5778954" y="263497"/>
            <a:ext cx="1342614" cy="30777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b="1" dirty="0"/>
              <a:t>倾斜角度监测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93E61AE-A49B-4D09-8445-6D020E02D39B}"/>
              </a:ext>
            </a:extLst>
          </p:cNvPr>
          <p:cNvSpPr txBox="1"/>
          <p:nvPr/>
        </p:nvSpPr>
        <p:spPr bwMode="gray">
          <a:xfrm>
            <a:off x="9613225" y="215194"/>
            <a:ext cx="574725" cy="3296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液位</a:t>
            </a:r>
          </a:p>
        </p:txBody>
      </p:sp>
      <p:sp>
        <p:nvSpPr>
          <p:cNvPr id="82" name="流程图: 摘录 81">
            <a:extLst>
              <a:ext uri="{FF2B5EF4-FFF2-40B4-BE49-F238E27FC236}">
                <a16:creationId xmlns:a16="http://schemas.microsoft.com/office/drawing/2014/main" id="{A5B55400-2845-47A7-9171-9E1ABEA484F7}"/>
              </a:ext>
            </a:extLst>
          </p:cNvPr>
          <p:cNvSpPr/>
          <p:nvPr/>
        </p:nvSpPr>
        <p:spPr bwMode="gray">
          <a:xfrm>
            <a:off x="6379280" y="1812081"/>
            <a:ext cx="277151" cy="273019"/>
          </a:xfrm>
          <a:prstGeom prst="flowChartExtra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7B8601E-2233-4891-9133-E73B52D11079}"/>
              </a:ext>
            </a:extLst>
          </p:cNvPr>
          <p:cNvSpPr txBox="1"/>
          <p:nvPr/>
        </p:nvSpPr>
        <p:spPr bwMode="gray">
          <a:xfrm>
            <a:off x="1216788" y="1323235"/>
            <a:ext cx="939911" cy="23165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altLang="zh-CN" sz="1400" b="1" dirty="0"/>
              <a:t>45</a:t>
            </a:r>
            <a:r>
              <a:rPr lang="zh-CN" altLang="en-US" sz="1400" b="1" dirty="0"/>
              <a:t>分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7AB99D7-1585-4FA0-83CB-492C7E19A285}"/>
              </a:ext>
            </a:extLst>
          </p:cNvPr>
          <p:cNvSpPr txBox="1"/>
          <p:nvPr/>
        </p:nvSpPr>
        <p:spPr bwMode="gray">
          <a:xfrm>
            <a:off x="1216788" y="2174496"/>
            <a:ext cx="939911" cy="23165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altLang="zh-CN" sz="1400" b="1" dirty="0"/>
              <a:t>45</a:t>
            </a:r>
            <a:r>
              <a:rPr lang="zh-CN" altLang="en-US" sz="1400" b="1" dirty="0"/>
              <a:t>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52D283D-0396-4B43-9650-A2E97EDFE32C}"/>
              </a:ext>
            </a:extLst>
          </p:cNvPr>
          <p:cNvSpPr/>
          <p:nvPr/>
        </p:nvSpPr>
        <p:spPr bwMode="gray">
          <a:xfrm>
            <a:off x="10187950" y="122495"/>
            <a:ext cx="1970939" cy="3173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5337FA-5D36-4805-AF43-72577960E2CD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 bwMode="gray">
          <a:xfrm flipV="1">
            <a:off x="6587143" y="1709292"/>
            <a:ext cx="3600807" cy="239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0575C05-E2CE-4C57-94B0-205BA64FDE19}"/>
              </a:ext>
            </a:extLst>
          </p:cNvPr>
          <p:cNvSpPr txBox="1"/>
          <p:nvPr/>
        </p:nvSpPr>
        <p:spPr bwMode="gray">
          <a:xfrm>
            <a:off x="9055592" y="904114"/>
            <a:ext cx="1216550" cy="3296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点击或者</a:t>
            </a:r>
            <a:endParaRPr lang="en-US" altLang="zh-CN" sz="1400" b="1" dirty="0"/>
          </a:p>
          <a:p>
            <a:r>
              <a:rPr lang="zh-CN" altLang="en-US" sz="1400" b="1" dirty="0"/>
              <a:t>鼠标滑动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DF88798-9512-46CA-B5AC-267EFE97EBBE}"/>
              </a:ext>
            </a:extLst>
          </p:cNvPr>
          <p:cNvSpPr txBox="1"/>
          <p:nvPr/>
        </p:nvSpPr>
        <p:spPr bwMode="gray">
          <a:xfrm>
            <a:off x="10244100" y="163183"/>
            <a:ext cx="705381" cy="23341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监测值：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90F0BCB-2D3B-42D1-9DD4-F829E6E6AC7E}"/>
              </a:ext>
            </a:extLst>
          </p:cNvPr>
          <p:cNvSpPr txBox="1"/>
          <p:nvPr/>
        </p:nvSpPr>
        <p:spPr bwMode="gray">
          <a:xfrm>
            <a:off x="10262471" y="504582"/>
            <a:ext cx="705381" cy="23341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阈值：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8652A9B-E988-41B0-937A-E80B4F8B23F1}"/>
              </a:ext>
            </a:extLst>
          </p:cNvPr>
          <p:cNvSpPr txBox="1"/>
          <p:nvPr/>
        </p:nvSpPr>
        <p:spPr bwMode="gray">
          <a:xfrm>
            <a:off x="10282613" y="876342"/>
            <a:ext cx="705381" cy="23341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分值：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D63B18-7FFB-48E8-906C-DD233F2C9649}"/>
              </a:ext>
            </a:extLst>
          </p:cNvPr>
          <p:cNvSpPr txBox="1"/>
          <p:nvPr/>
        </p:nvSpPr>
        <p:spPr bwMode="gray">
          <a:xfrm>
            <a:off x="10850931" y="509825"/>
            <a:ext cx="1488917" cy="3641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大于</a:t>
            </a:r>
            <a:r>
              <a:rPr lang="en-US" altLang="zh-CN" sz="1400" dirty="0"/>
              <a:t>2°</a:t>
            </a:r>
            <a:endParaRPr lang="zh-CN" altLang="en-US" sz="14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C6A771C-0CA9-4DD2-AE0C-578A1953706A}"/>
              </a:ext>
            </a:extLst>
          </p:cNvPr>
          <p:cNvSpPr txBox="1"/>
          <p:nvPr/>
        </p:nvSpPr>
        <p:spPr bwMode="gray">
          <a:xfrm>
            <a:off x="10987994" y="143308"/>
            <a:ext cx="1249278" cy="33492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altLang="zh-CN" sz="1400" dirty="0"/>
              <a:t>4°</a:t>
            </a:r>
            <a:endParaRPr lang="zh-CN" altLang="en-US" sz="14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53D45F7-7660-4FC5-9A1C-0EE3056401FC}"/>
              </a:ext>
            </a:extLst>
          </p:cNvPr>
          <p:cNvSpPr txBox="1"/>
          <p:nvPr/>
        </p:nvSpPr>
        <p:spPr bwMode="gray">
          <a:xfrm>
            <a:off x="10850932" y="867100"/>
            <a:ext cx="1249278" cy="33492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altLang="zh-CN" sz="1400" dirty="0"/>
              <a:t>-5</a:t>
            </a:r>
            <a:endParaRPr lang="zh-CN" altLang="en-US" sz="14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7449BE8-D8CB-4BFD-B56F-1F3D47542031}"/>
              </a:ext>
            </a:extLst>
          </p:cNvPr>
          <p:cNvSpPr txBox="1"/>
          <p:nvPr/>
        </p:nvSpPr>
        <p:spPr bwMode="gray">
          <a:xfrm>
            <a:off x="10272142" y="2506147"/>
            <a:ext cx="879708" cy="30144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解决措施：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7D4F7CC-A1DE-47E4-B533-ED83398A12F7}"/>
              </a:ext>
            </a:extLst>
          </p:cNvPr>
          <p:cNvSpPr/>
          <p:nvPr/>
        </p:nvSpPr>
        <p:spPr>
          <a:xfrm>
            <a:off x="10217283" y="2881787"/>
            <a:ext cx="1690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加强平时巡查。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6BC7F64-E0F3-401D-89B6-D8DB8889BEDD}"/>
              </a:ext>
            </a:extLst>
          </p:cNvPr>
          <p:cNvSpPr txBox="1"/>
          <p:nvPr/>
        </p:nvSpPr>
        <p:spPr bwMode="gray">
          <a:xfrm>
            <a:off x="3411939" y="3769255"/>
            <a:ext cx="8825329" cy="254221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、按照故障大类、每类故障有故障子类，故障子类下有不同的监测参数的思路。故障大类每个类型的分值可以</a:t>
            </a:r>
            <a:r>
              <a:rPr lang="zh-CN" altLang="en-US" sz="1400" b="1" dirty="0">
                <a:solidFill>
                  <a:schemeClr val="bg2"/>
                </a:solidFill>
              </a:rPr>
              <a:t>在后台进行设置</a:t>
            </a:r>
            <a:r>
              <a:rPr lang="zh-CN" altLang="en-US" sz="1400" dirty="0"/>
              <a:t>，总分为</a:t>
            </a:r>
            <a:r>
              <a:rPr lang="en-US" altLang="zh-CN" sz="1400" dirty="0"/>
              <a:t>100</a:t>
            </a:r>
            <a:r>
              <a:rPr lang="zh-CN" altLang="en-US" sz="1400" dirty="0"/>
              <a:t>分，样例中显示的是每类故障</a:t>
            </a:r>
            <a:r>
              <a:rPr lang="en-US" altLang="zh-CN" sz="1400" dirty="0"/>
              <a:t>50</a:t>
            </a:r>
            <a:r>
              <a:rPr lang="zh-CN" altLang="en-US" sz="1400" dirty="0"/>
              <a:t>分。每个子类的分值也是在后台进行设置的，每个子类的总分不能超过</a:t>
            </a:r>
            <a:r>
              <a:rPr lang="en-US" altLang="zh-CN" sz="1400" dirty="0"/>
              <a:t>25</a:t>
            </a:r>
            <a:r>
              <a:rPr lang="zh-CN" altLang="en-US" sz="1400" dirty="0"/>
              <a:t>分。当监测参数正常时，显示为绿色。当监测参数异常时，点击或者鼠标滑动，可以将具体的扣分信息和解决措施展示出来。倾角故障</a:t>
            </a:r>
            <a:endParaRPr lang="en-US" altLang="zh-CN" sz="1400" dirty="0"/>
          </a:p>
          <a:p>
            <a:r>
              <a:rPr lang="zh-CN" altLang="en-US" sz="1400" dirty="0"/>
              <a:t>突发形变：本次接收到的数据和上一次比，发生</a:t>
            </a:r>
            <a:r>
              <a:rPr lang="en-US" altLang="zh-CN" sz="1400" dirty="0"/>
              <a:t>2°</a:t>
            </a:r>
            <a:r>
              <a:rPr lang="zh-CN" altLang="en-US" sz="1400" dirty="0"/>
              <a:t>的变化时，说明突发大风或者地陷或者降雪。</a:t>
            </a:r>
            <a:endParaRPr lang="en-US" altLang="zh-CN" sz="1400" dirty="0"/>
          </a:p>
          <a:p>
            <a:r>
              <a:rPr lang="zh-CN" altLang="en-US" sz="1400" dirty="0"/>
              <a:t>结构松动：对近</a:t>
            </a:r>
            <a:r>
              <a:rPr lang="en-US" altLang="zh-CN" sz="1400" dirty="0"/>
              <a:t>20</a:t>
            </a:r>
            <a:r>
              <a:rPr lang="zh-CN" altLang="en-US" sz="1400" dirty="0"/>
              <a:t>组倾角数据取均方差，当均方差大于</a:t>
            </a:r>
            <a:r>
              <a:rPr lang="en-US" altLang="zh-CN" sz="1400" dirty="0"/>
              <a:t>1</a:t>
            </a:r>
            <a:r>
              <a:rPr lang="zh-CN" altLang="en-US" sz="1400" dirty="0"/>
              <a:t>时，说明结构处于不稳定的状态，可能由于大风、或者震动导致结构出现了松动。</a:t>
            </a:r>
            <a:endParaRPr lang="en-US" altLang="zh-CN" sz="1400" dirty="0"/>
          </a:p>
          <a:p>
            <a:r>
              <a:rPr lang="zh-CN" altLang="en-US" sz="1400" dirty="0"/>
              <a:t>结构倾斜：将接收到的数据和结构最初始的值进行比对，当累积变化大于</a:t>
            </a:r>
            <a:r>
              <a:rPr lang="en-US" altLang="zh-CN" sz="1400" dirty="0"/>
              <a:t>5°</a:t>
            </a:r>
            <a:r>
              <a:rPr lang="zh-CN" altLang="en-US" sz="1400" dirty="0"/>
              <a:t>时，说明结构朝同一方向倾斜。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应变故障中突发形变指本次接收到的数据和上一次比，发生</a:t>
            </a:r>
            <a:r>
              <a:rPr lang="en-US" altLang="zh-CN" sz="1400" dirty="0"/>
              <a:t>500μ</a:t>
            </a:r>
            <a:r>
              <a:rPr lang="el-GR" altLang="zh-CN" dirty="0"/>
              <a:t>ε</a:t>
            </a:r>
            <a:r>
              <a:rPr lang="zh-CN" altLang="en-US" sz="1400" dirty="0"/>
              <a:t>的变化时（该阈值可动态设置并修改），说明突发大风或者地陷或者降雪。</a:t>
            </a:r>
            <a:endParaRPr lang="en-US" altLang="zh-CN" sz="1400" dirty="0"/>
          </a:p>
          <a:p>
            <a:r>
              <a:rPr lang="zh-CN" altLang="en-US" sz="1400" dirty="0"/>
              <a:t>结构不稳定指和预先设置好的阈值（可动态设置并修改）阈值的设置要区分不同的模式不同的值如夏天的温度高，对应变的影响较大。超过设置的阈值说明结构处于不稳定的状态，可能由于大风、或者震动导致结构出现了松动。</a:t>
            </a:r>
            <a:endParaRPr lang="en-US" altLang="zh-CN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E92F01F-724E-420D-866F-8FBDD5B5575E}"/>
              </a:ext>
            </a:extLst>
          </p:cNvPr>
          <p:cNvSpPr txBox="1"/>
          <p:nvPr/>
        </p:nvSpPr>
        <p:spPr bwMode="gray">
          <a:xfrm>
            <a:off x="10288542" y="1303733"/>
            <a:ext cx="879708" cy="30144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/>
              <a:t>存在问题：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2BDAAAF-817D-49D0-9D82-E5333618714A}"/>
              </a:ext>
            </a:extLst>
          </p:cNvPr>
          <p:cNvSpPr/>
          <p:nvPr/>
        </p:nvSpPr>
        <p:spPr>
          <a:xfrm>
            <a:off x="10233683" y="1679373"/>
            <a:ext cx="1690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可能由于地陷、强风、降雪等导致结构发生形变。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E8B18D6-1545-4FA1-8F45-70F0453D1B35}"/>
              </a:ext>
            </a:extLst>
          </p:cNvPr>
          <p:cNvSpPr txBox="1"/>
          <p:nvPr/>
        </p:nvSpPr>
        <p:spPr bwMode="gray">
          <a:xfrm>
            <a:off x="301624" y="-31779"/>
            <a:ext cx="4476585" cy="5905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点击总分可以显示子评分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FD931EF-5125-415B-B05D-F706DA53835D}"/>
              </a:ext>
            </a:extLst>
          </p:cNvPr>
          <p:cNvSpPr txBox="1"/>
          <p:nvPr/>
        </p:nvSpPr>
        <p:spPr bwMode="gray">
          <a:xfrm>
            <a:off x="8790440" y="1624026"/>
            <a:ext cx="1216550" cy="3296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b="1" dirty="0">
                <a:solidFill>
                  <a:schemeClr val="bg2"/>
                </a:solidFill>
              </a:rPr>
              <a:t>一个监测值可能对应多个监测参数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E232B-9008-4C47-BA6F-8996C67DFEFB}"/>
              </a:ext>
            </a:extLst>
          </p:cNvPr>
          <p:cNvSpPr/>
          <p:nvPr/>
        </p:nvSpPr>
        <p:spPr>
          <a:xfrm>
            <a:off x="4294052" y="28526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应变监测</a:t>
            </a: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09D0E24A-D107-48B5-B642-9E44308A1232}"/>
              </a:ext>
            </a:extLst>
          </p:cNvPr>
          <p:cNvSpPr/>
          <p:nvPr/>
        </p:nvSpPr>
        <p:spPr bwMode="gray">
          <a:xfrm>
            <a:off x="6409896" y="2715858"/>
            <a:ext cx="252445" cy="253765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8A78D2AC-CB67-4BEE-8E24-F3B54DCC45EA}"/>
              </a:ext>
            </a:extLst>
          </p:cNvPr>
          <p:cNvSpPr/>
          <p:nvPr/>
        </p:nvSpPr>
        <p:spPr bwMode="gray">
          <a:xfrm>
            <a:off x="6409896" y="3394746"/>
            <a:ext cx="252445" cy="253765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4B5956D-74D9-409D-9BA4-CE6BE5782B72}"/>
              </a:ext>
            </a:extLst>
          </p:cNvPr>
          <p:cNvSpPr txBox="1"/>
          <p:nvPr/>
        </p:nvSpPr>
        <p:spPr bwMode="gray">
          <a:xfrm>
            <a:off x="2846498" y="1794253"/>
            <a:ext cx="1216550" cy="461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突发形变</a:t>
            </a:r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分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D2A2FDC-5C40-466C-9C33-4203A361F5CF}"/>
              </a:ext>
            </a:extLst>
          </p:cNvPr>
          <p:cNvSpPr txBox="1"/>
          <p:nvPr/>
        </p:nvSpPr>
        <p:spPr bwMode="gray">
          <a:xfrm>
            <a:off x="2819625" y="2623300"/>
            <a:ext cx="1216550" cy="461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结构松动</a:t>
            </a:r>
            <a:endParaRPr lang="en-US" altLang="zh-CN" sz="1400" dirty="0"/>
          </a:p>
          <a:p>
            <a:r>
              <a:rPr lang="en-US" altLang="zh-CN" sz="1400" dirty="0"/>
              <a:t>20</a:t>
            </a:r>
            <a:r>
              <a:rPr lang="zh-CN" altLang="en-US" sz="1400" dirty="0"/>
              <a:t>分</a:t>
            </a:r>
            <a:endParaRPr lang="en-US" altLang="zh-CN" sz="14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7A569E6-6670-40ED-B4BD-51C3A3CB197A}"/>
              </a:ext>
            </a:extLst>
          </p:cNvPr>
          <p:cNvSpPr txBox="1"/>
          <p:nvPr/>
        </p:nvSpPr>
        <p:spPr bwMode="gray">
          <a:xfrm>
            <a:off x="2819625" y="3318112"/>
            <a:ext cx="1216550" cy="461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结构倾斜</a:t>
            </a:r>
            <a:endParaRPr lang="en-US" altLang="zh-CN" sz="1400" dirty="0"/>
          </a:p>
          <a:p>
            <a:r>
              <a:rPr lang="en-US" altLang="zh-CN" sz="1400" dirty="0"/>
              <a:t>20</a:t>
            </a:r>
            <a:r>
              <a:rPr lang="zh-CN" altLang="en-US" sz="1400" dirty="0"/>
              <a:t>分</a:t>
            </a:r>
            <a:endParaRPr lang="en-US" altLang="zh-CN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5E4458-A4A1-43CF-BE9E-50E3639262F0}"/>
              </a:ext>
            </a:extLst>
          </p:cNvPr>
          <p:cNvSpPr txBox="1"/>
          <p:nvPr/>
        </p:nvSpPr>
        <p:spPr bwMode="gray">
          <a:xfrm>
            <a:off x="2880141" y="723392"/>
            <a:ext cx="1216550" cy="461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/>
              <a:t>突发应变</a:t>
            </a:r>
            <a:endParaRPr lang="en-US" altLang="zh-CN" sz="1400" dirty="0"/>
          </a:p>
          <a:p>
            <a:r>
              <a:rPr lang="en-US" altLang="zh-CN" sz="1400" dirty="0"/>
              <a:t>25</a:t>
            </a:r>
            <a:r>
              <a:rPr lang="zh-CN" altLang="en-US" sz="1400" dirty="0"/>
              <a:t>分</a:t>
            </a:r>
            <a:endParaRPr lang="en-US" altLang="zh-CN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357E99-4128-468A-9D05-0744BC5E15CE}"/>
              </a:ext>
            </a:extLst>
          </p:cNvPr>
          <p:cNvSpPr txBox="1"/>
          <p:nvPr/>
        </p:nvSpPr>
        <p:spPr bwMode="gray">
          <a:xfrm>
            <a:off x="2872041" y="1231259"/>
            <a:ext cx="1216550" cy="46117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结构不稳定</a:t>
            </a:r>
            <a:endParaRPr lang="en-US" altLang="zh-CN" sz="1400" dirty="0"/>
          </a:p>
          <a:p>
            <a:r>
              <a:rPr lang="en-US" altLang="zh-CN" sz="1400" dirty="0"/>
              <a:t>20</a:t>
            </a:r>
            <a:r>
              <a:rPr lang="zh-CN" altLang="en-US" sz="1400" dirty="0"/>
              <a:t>分</a:t>
            </a:r>
            <a:endParaRPr lang="en-US" altLang="zh-CN" sz="1400" dirty="0"/>
          </a:p>
        </p:txBody>
      </p:sp>
      <p:sp>
        <p:nvSpPr>
          <p:cNvPr id="53" name="流程图: 摘录 52">
            <a:extLst>
              <a:ext uri="{FF2B5EF4-FFF2-40B4-BE49-F238E27FC236}">
                <a16:creationId xmlns:a16="http://schemas.microsoft.com/office/drawing/2014/main" id="{B17D8206-46F9-455D-9EE4-D90853E4CCF1}"/>
              </a:ext>
            </a:extLst>
          </p:cNvPr>
          <p:cNvSpPr/>
          <p:nvPr/>
        </p:nvSpPr>
        <p:spPr bwMode="gray">
          <a:xfrm>
            <a:off x="4579536" y="1302553"/>
            <a:ext cx="277151" cy="273019"/>
          </a:xfrm>
          <a:prstGeom prst="flowChartExtra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64E18CF2-B3F8-4EC2-968A-9B223F452960}"/>
              </a:ext>
            </a:extLst>
          </p:cNvPr>
          <p:cNvSpPr/>
          <p:nvPr/>
        </p:nvSpPr>
        <p:spPr bwMode="gray">
          <a:xfrm>
            <a:off x="4575442" y="775855"/>
            <a:ext cx="252445" cy="253765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5568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50509-FCF5-4638-8B3C-BACE84E2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" y="1750150"/>
            <a:ext cx="1781424" cy="356284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4FCA8E0-5FD1-47AD-882B-1E2D20C9E63E}"/>
              </a:ext>
            </a:extLst>
          </p:cNvPr>
          <p:cNvSpPr/>
          <p:nvPr/>
        </p:nvSpPr>
        <p:spPr bwMode="gray">
          <a:xfrm>
            <a:off x="2511955" y="3115310"/>
            <a:ext cx="244549" cy="23391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6E68D6B-7861-40D6-A31D-A32FFE850B62}"/>
              </a:ext>
            </a:extLst>
          </p:cNvPr>
          <p:cNvSpPr/>
          <p:nvPr/>
        </p:nvSpPr>
        <p:spPr bwMode="gray">
          <a:xfrm>
            <a:off x="8508274" y="3297657"/>
            <a:ext cx="244549" cy="23391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241DDE-9A8F-4DFA-9017-37352D734149}"/>
              </a:ext>
            </a:extLst>
          </p:cNvPr>
          <p:cNvSpPr txBox="1"/>
          <p:nvPr/>
        </p:nvSpPr>
        <p:spPr bwMode="gray">
          <a:xfrm>
            <a:off x="4093535" y="777922"/>
            <a:ext cx="6483480" cy="8598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问题和解决措施页按故障大类进行分类：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F28820-C53F-4A7F-B263-C20B76F6F126}"/>
              </a:ext>
            </a:extLst>
          </p:cNvPr>
          <p:cNvSpPr txBox="1"/>
          <p:nvPr/>
        </p:nvSpPr>
        <p:spPr bwMode="gray">
          <a:xfrm>
            <a:off x="9073054" y="2679545"/>
            <a:ext cx="3217056" cy="41346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问题：可能由于地陷、强风、降雪等导致结构发生形变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建议：加强平时巡查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AD9E21-8360-4E83-B4C6-FFF15FA3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1476375"/>
            <a:ext cx="5383188" cy="39052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4FF5B5-F781-4899-875E-E170FE94B613}"/>
              </a:ext>
            </a:extLst>
          </p:cNvPr>
          <p:cNvSpPr txBox="1"/>
          <p:nvPr/>
        </p:nvSpPr>
        <p:spPr bwMode="gray">
          <a:xfrm>
            <a:off x="3893046" y="1609065"/>
            <a:ext cx="2202954" cy="28216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倾角故障报警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3D9725-36DC-42CE-833B-6324F0A0A27D}"/>
              </a:ext>
            </a:extLst>
          </p:cNvPr>
          <p:cNvSpPr/>
          <p:nvPr/>
        </p:nvSpPr>
        <p:spPr>
          <a:xfrm>
            <a:off x="3248432" y="191990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UNIT1500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9F7390-E796-4D7E-AE9D-AE137782D2A9}"/>
              </a:ext>
            </a:extLst>
          </p:cNvPr>
          <p:cNvSpPr/>
          <p:nvPr/>
        </p:nvSpPr>
        <p:spPr>
          <a:xfrm>
            <a:off x="3248431" y="218622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硫磺回收装置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7AA2C1-F7CD-41B9-A991-B65B2F3A799F}"/>
              </a:ext>
            </a:extLst>
          </p:cNvPr>
          <p:cNvSpPr/>
          <p:nvPr/>
        </p:nvSpPr>
        <p:spPr>
          <a:xfrm>
            <a:off x="3892171" y="2979894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UNIT1500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70D71-7A10-4BC7-B2C4-10FCFB42C903}"/>
              </a:ext>
            </a:extLst>
          </p:cNvPr>
          <p:cNvSpPr/>
          <p:nvPr/>
        </p:nvSpPr>
        <p:spPr>
          <a:xfrm>
            <a:off x="4008304" y="3139443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700-VT-901A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9AACC6-4793-4FFC-BA45-FECE807E2EA1}"/>
              </a:ext>
            </a:extLst>
          </p:cNvPr>
          <p:cNvSpPr/>
          <p:nvPr/>
        </p:nvSpPr>
        <p:spPr>
          <a:xfrm>
            <a:off x="5066001" y="33492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倾斜角度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186948-F633-4AF2-8C0B-8AAE1B586C47}"/>
              </a:ext>
            </a:extLst>
          </p:cNvPr>
          <p:cNvSpPr/>
          <p:nvPr/>
        </p:nvSpPr>
        <p:spPr>
          <a:xfrm>
            <a:off x="4248067" y="356516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4°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657F9F-1CA3-4BDC-824B-2B303A44ED75}"/>
              </a:ext>
            </a:extLst>
          </p:cNvPr>
          <p:cNvSpPr/>
          <p:nvPr/>
        </p:nvSpPr>
        <p:spPr>
          <a:xfrm>
            <a:off x="4248067" y="38881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超限报警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7E8CB8-D9B6-4907-9E0D-5B5307BBEF82}"/>
              </a:ext>
            </a:extLst>
          </p:cNvPr>
          <p:cNvSpPr/>
          <p:nvPr/>
        </p:nvSpPr>
        <p:spPr>
          <a:xfrm>
            <a:off x="3750360" y="41801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倾斜角度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67D5C6-73BC-4994-A4F4-7BAD4F38C95E}"/>
              </a:ext>
            </a:extLst>
          </p:cNvPr>
          <p:cNvSpPr txBox="1"/>
          <p:nvPr/>
        </p:nvSpPr>
        <p:spPr bwMode="gray">
          <a:xfrm>
            <a:off x="2505075" y="5548393"/>
            <a:ext cx="3260294" cy="8834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点击行动按钮，弹出页面，显示问题和解决措施。点击不采纳按钮，可添加新的建议解决措施。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5BBE2A-D9BE-4D8D-AB3C-D8887E7C0894}"/>
              </a:ext>
            </a:extLst>
          </p:cNvPr>
          <p:cNvSpPr/>
          <p:nvPr/>
        </p:nvSpPr>
        <p:spPr bwMode="gray">
          <a:xfrm>
            <a:off x="9073055" y="4072789"/>
            <a:ext cx="1109332" cy="4767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采纳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DE1576-59EE-4966-892B-3695A554C382}"/>
              </a:ext>
            </a:extLst>
          </p:cNvPr>
          <p:cNvSpPr/>
          <p:nvPr/>
        </p:nvSpPr>
        <p:spPr bwMode="gray">
          <a:xfrm>
            <a:off x="10577015" y="4068210"/>
            <a:ext cx="1109332" cy="4767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不采纳</a:t>
            </a:r>
          </a:p>
        </p:txBody>
      </p:sp>
    </p:spTree>
    <p:extLst>
      <p:ext uri="{BB962C8B-B14F-4D97-AF65-F5344CB8AC3E}">
        <p14:creationId xmlns:p14="http://schemas.microsoft.com/office/powerpoint/2010/main" val="26230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3EFBFC-61F9-436A-A1DA-444388B75E59}"/>
              </a:ext>
            </a:extLst>
          </p:cNvPr>
          <p:cNvSpPr txBox="1"/>
          <p:nvPr/>
        </p:nvSpPr>
        <p:spPr bwMode="gray">
          <a:xfrm>
            <a:off x="402095" y="761274"/>
            <a:ext cx="2242268" cy="43436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在参数管理中做应力、倾斜角度、温度、</a:t>
            </a:r>
            <a:endParaRPr lang="en-US" altLang="zh-CN" sz="1400" dirty="0"/>
          </a:p>
          <a:p>
            <a:r>
              <a:rPr lang="zh-CN" altLang="en-US" sz="1400" dirty="0"/>
              <a:t>按时间显示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39F610-9A63-4EBB-BB53-80866428BE0D}"/>
              </a:ext>
            </a:extLst>
          </p:cNvPr>
          <p:cNvSpPr txBox="1"/>
          <p:nvPr/>
        </p:nvSpPr>
        <p:spPr bwMode="gray">
          <a:xfrm>
            <a:off x="9683132" y="2030839"/>
            <a:ext cx="2092272" cy="85240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测点名称：</a:t>
            </a:r>
            <a:endParaRPr lang="en-US" altLang="zh-CN" sz="1400" dirty="0"/>
          </a:p>
          <a:p>
            <a:r>
              <a:rPr lang="en-GB" altLang="zh-CN" dirty="0"/>
              <a:t>1101iaGT002</a:t>
            </a:r>
            <a:r>
              <a:rPr lang="zh-CN" altLang="en-US" dirty="0"/>
              <a:t>倾斜角度</a:t>
            </a:r>
            <a:endParaRPr lang="en-GB" altLang="zh-CN" dirty="0"/>
          </a:p>
          <a:p>
            <a:r>
              <a:rPr lang="en-GB" altLang="zh-CN" dirty="0"/>
              <a:t>1101iaGT003 </a:t>
            </a:r>
            <a:r>
              <a:rPr lang="zh-CN" altLang="en-US" dirty="0"/>
              <a:t>倾斜角度</a:t>
            </a:r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9C90A7-6F75-4A36-8FDC-65BE8C5A2CE5}"/>
              </a:ext>
            </a:extLst>
          </p:cNvPr>
          <p:cNvSpPr txBox="1"/>
          <p:nvPr/>
        </p:nvSpPr>
        <p:spPr bwMode="gray">
          <a:xfrm>
            <a:off x="9683132" y="3682139"/>
            <a:ext cx="1584136" cy="131735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点击右侧的测点可以显示不同监测点的数据</a:t>
            </a:r>
          </a:p>
        </p:txBody>
      </p:sp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9C8C368D-D86B-4677-979E-ADFD0AD6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5" y="1442358"/>
            <a:ext cx="8374473" cy="17422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A8BB43-082E-449B-97A8-9E06EB1BA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5" y="3319175"/>
            <a:ext cx="6335009" cy="34771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3FC9C39-CE0A-4482-A42F-BDA98AECA909}"/>
              </a:ext>
            </a:extLst>
          </p:cNvPr>
          <p:cNvSpPr txBox="1"/>
          <p:nvPr/>
        </p:nvSpPr>
        <p:spPr bwMode="gray">
          <a:xfrm>
            <a:off x="7346731" y="4999495"/>
            <a:ext cx="4443174" cy="119635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横坐标的值是时间，每一分钟一个值，纵坐标是倾斜角度。图上显示三个条曲线，分别为</a:t>
            </a:r>
            <a:r>
              <a:rPr lang="en-US" altLang="zh-CN" sz="1400" dirty="0"/>
              <a:t>X</a:t>
            </a:r>
            <a:r>
              <a:rPr lang="zh-CN" altLang="en-US" sz="1400" dirty="0"/>
              <a:t>轴、</a:t>
            </a:r>
            <a:r>
              <a:rPr lang="en-US" altLang="zh-CN" sz="1400" dirty="0"/>
              <a:t>Y</a:t>
            </a:r>
            <a:r>
              <a:rPr lang="zh-CN" altLang="en-US" sz="1400" dirty="0"/>
              <a:t>轴和</a:t>
            </a:r>
            <a:r>
              <a:rPr lang="en-US" altLang="zh-CN" sz="1400" dirty="0"/>
              <a:t>Z</a:t>
            </a:r>
            <a:r>
              <a:rPr lang="zh-CN" altLang="en-US" sz="1400" dirty="0"/>
              <a:t>轴的值</a:t>
            </a:r>
          </a:p>
        </p:txBody>
      </p:sp>
    </p:spTree>
    <p:extLst>
      <p:ext uri="{BB962C8B-B14F-4D97-AF65-F5344CB8AC3E}">
        <p14:creationId xmlns:p14="http://schemas.microsoft.com/office/powerpoint/2010/main" val="34668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 Chinese">
      <a:majorFont>
        <a:latin typeface="ABBvoice"/>
        <a:ea typeface="ABBvoice CNSG"/>
        <a:cs typeface="ABBvoice"/>
      </a:majorFont>
      <a:minorFont>
        <a:latin typeface="ABBvoice"/>
        <a:ea typeface="ABBvoice CNSG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Presentation1" id="{9B839F05-9C14-404A-9472-5F396697C7C3}" vid="{196DC659-739B-4215-9059-50D695664E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14688</TotalTime>
  <Words>814</Words>
  <Application>Microsoft Office PowerPoint</Application>
  <PresentationFormat>宽屏</PresentationFormat>
  <Paragraphs>133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ABBvoice</vt:lpstr>
      <vt:lpstr>ABBvoiceOffice</vt:lpstr>
      <vt:lpstr>等线</vt:lpstr>
      <vt:lpstr>Arial</vt:lpstr>
      <vt:lpstr>Calibri</vt:lpstr>
      <vt:lpstr>Symbol</vt:lpstr>
      <vt:lpstr>ABB Master</vt:lpstr>
      <vt:lpstr>Portal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Eric-Dong Geng</dc:creator>
  <cp:lastModifiedBy>lihaikun haikun</cp:lastModifiedBy>
  <cp:revision>366</cp:revision>
  <dcterms:created xsi:type="dcterms:W3CDTF">2018-12-30T08:52:33Z</dcterms:created>
  <dcterms:modified xsi:type="dcterms:W3CDTF">2019-07-16T15:35:36Z</dcterms:modified>
</cp:coreProperties>
</file>