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3"/>
    <p:sldMasterId id="214748370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ato"/>
      <p:regular r:id="rId15"/>
      <p:bold r:id="rId16"/>
      <p:italic r:id="rId17"/>
      <p:boldItalic r:id="rId18"/>
    </p:embeddedFont>
    <p:embeddedFont>
      <p:font typeface="Lato Black"/>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lack-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19" Type="http://schemas.openxmlformats.org/officeDocument/2006/relationships/font" Target="fonts/LatoBlack-bold.fntdata"/><Relationship Id="rId18" Type="http://schemas.openxmlformats.org/officeDocument/2006/relationships/font" Target="fonts/La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11"/>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11"/>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1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12"/>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12"/>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1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1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1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13"/>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1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1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1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1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14"/>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1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1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1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1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15"/>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1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1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1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1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1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17"/>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1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18"/>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1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19"/>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20"/>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20"/>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3"/>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2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21"/>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2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22"/>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23"/>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23"/>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28"/>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28"/>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2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29"/>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31"/>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32"/>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33"/>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33"/>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33"/>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3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34"/>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34"/>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34"/>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34"/>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3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35"/>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35"/>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35"/>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35"/>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3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3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36"/>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3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36"/>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3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36"/>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36"/>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36"/>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36"/>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3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37"/>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3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37"/>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3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37"/>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37"/>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37"/>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37"/>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37"/>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37"/>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37"/>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3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38"/>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38"/>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3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3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3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39"/>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39"/>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3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3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3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3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0"/>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4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41"/>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4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4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4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4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4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42"/>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4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42"/>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4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4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4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4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46"/>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4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47"/>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4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48"/>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49"/>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49"/>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6"/>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6"/>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6"/>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5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5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56"/>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7"/>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7"/>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7"/>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8"/>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8"/>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8"/>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8"/>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9"/>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9"/>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9"/>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9"/>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9"/>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9"/>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10"/>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1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10"/>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1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1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10"/>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10"/>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10"/>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10"/>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10"/>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10"/>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10"/>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1.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202725" y="100150"/>
            <a:ext cx="10049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4000"/>
              <a:t>                        </a:t>
            </a:r>
            <a:r>
              <a:rPr b="0" lang="en" sz="4000"/>
              <a:t>PLEDGE TO PROGRESS</a:t>
            </a:r>
            <a:br>
              <a:rPr b="0" lang="en" sz="4000"/>
            </a:br>
            <a:r>
              <a:rPr b="0" lang="en" sz="4000"/>
              <a:t>   </a:t>
            </a:r>
            <a:r>
              <a:rPr lang="en" sz="3600"/>
              <a:t>Green Software Sustainability Hackathon</a:t>
            </a:r>
            <a:r>
              <a:rPr lang="en" sz="4000"/>
              <a:t> </a:t>
            </a:r>
            <a:endParaRPr sz="4000"/>
          </a:p>
        </p:txBody>
      </p:sp>
      <p:sp>
        <p:nvSpPr>
          <p:cNvPr id="339" name="Google Shape;339;p57"/>
          <p:cNvSpPr txBox="1"/>
          <p:nvPr/>
        </p:nvSpPr>
        <p:spPr>
          <a:xfrm>
            <a:off x="-3574390" y="3103026"/>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p:txBody>
      </p:sp>
      <p:sp>
        <p:nvSpPr>
          <p:cNvPr id="340" name="Google Shape;340;p57"/>
          <p:cNvSpPr txBox="1"/>
          <p:nvPr/>
        </p:nvSpPr>
        <p:spPr>
          <a:xfrm>
            <a:off x="202721" y="2914651"/>
            <a:ext cx="55467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a:t>Team Name :</a:t>
            </a:r>
            <a:r>
              <a:rPr lang="en"/>
              <a:t> InfinityVerse</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en"/>
              <a:t>Your Team Bio :</a:t>
            </a:r>
            <a:r>
              <a:rPr lang="en"/>
              <a:t> Unleashing the Power of Technology with Nikhil Soni and Sneha Gupta</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en"/>
              <a:t>Green Software: Building Sustainable Tools and Frameworks for Reducing Carbon Footprint in Software Development</a:t>
            </a:r>
            <a:endParaRPr b="1" i="0" sz="1400" u="none" cap="none" strike="noStrike">
              <a:solidFill>
                <a:srgbClr val="000000"/>
              </a:solidFill>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i="0" lang="en" sz="1400" u="none" cap="none" strike="noStrike">
                <a:solidFill>
                  <a:srgbClr val="000000"/>
                </a:solidFill>
              </a:rPr>
              <a:t>Date :</a:t>
            </a:r>
            <a:r>
              <a:rPr b="0" i="0" lang="en" sz="1400" u="none" cap="none" strike="noStrike">
                <a:solidFill>
                  <a:srgbClr val="000000"/>
                </a:solidFill>
                <a:latin typeface="Arial"/>
                <a:ea typeface="Arial"/>
                <a:cs typeface="Arial"/>
                <a:sym typeface="Arial"/>
              </a:rPr>
              <a:t> 19</a:t>
            </a:r>
            <a:r>
              <a:rPr lang="en"/>
              <a:t> April 2023</a:t>
            </a:r>
            <a:endParaRPr/>
          </a:p>
        </p:txBody>
      </p:sp>
      <p:pic>
        <p:nvPicPr>
          <p:cNvPr descr="Icon&#10;&#10;Description automatically generated" id="341" name="Google Shape;341;p57"/>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342" name="Google Shape;342;p57"/>
          <p:cNvPicPr preferRelativeResize="0"/>
          <p:nvPr/>
        </p:nvPicPr>
        <p:blipFill rotWithShape="1">
          <a:blip r:embed="rId4">
            <a:alphaModFix/>
          </a:blip>
          <a:srcRect b="0" l="0" r="0" t="0"/>
          <a:stretch/>
        </p:blipFill>
        <p:spPr>
          <a:xfrm>
            <a:off x="4060885" y="1910571"/>
            <a:ext cx="2057400" cy="438150"/>
          </a:xfrm>
          <a:prstGeom prst="rect">
            <a:avLst/>
          </a:prstGeom>
          <a:noFill/>
          <a:ln>
            <a:noFill/>
          </a:ln>
        </p:spPr>
      </p:pic>
      <p:sp>
        <p:nvSpPr>
          <p:cNvPr id="343" name="Google Shape;343;p57"/>
          <p:cNvSpPr txBox="1"/>
          <p:nvPr/>
        </p:nvSpPr>
        <p:spPr>
          <a:xfrm>
            <a:off x="4383479" y="1496355"/>
            <a:ext cx="1359035" cy="38427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400" u="none" cap="none" strike="noStrike">
                <a:solidFill>
                  <a:srgbClr val="000000"/>
                </a:solidFill>
                <a:highlight>
                  <a:srgbClr val="FFFFFF"/>
                </a:highlight>
                <a:latin typeface="Arial"/>
                <a:ea typeface="Arial"/>
                <a:cs typeface="Arial"/>
                <a:sym typeface="Arial"/>
              </a:rPr>
              <a:t>Sponsored By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Problem Statement?</a:t>
            </a:r>
            <a:endParaRPr sz="2000"/>
          </a:p>
        </p:txBody>
      </p:sp>
      <p:sp>
        <p:nvSpPr>
          <p:cNvPr id="349" name="Google Shape;349;p58"/>
          <p:cNvSpPr txBox="1"/>
          <p:nvPr/>
        </p:nvSpPr>
        <p:spPr>
          <a:xfrm>
            <a:off x="452700" y="805550"/>
            <a:ext cx="8238600" cy="3414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600" u="none" cap="none" strike="noStrike">
                <a:solidFill>
                  <a:srgbClr val="222222"/>
                </a:solidFill>
                <a:highlight>
                  <a:srgbClr val="FFFFFF"/>
                </a:highlight>
                <a:latin typeface="Lato"/>
                <a:ea typeface="Lato"/>
                <a:cs typeface="Lato"/>
                <a:sym typeface="Lato"/>
              </a:rPr>
              <a:t>Why did you decide to solve this Problem statement?</a:t>
            </a:r>
            <a:endParaRPr b="1" i="0" sz="1600" u="none" cap="none" strike="noStrike">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t/>
            </a:r>
            <a:endParaRPr b="1" sz="1600">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rPr lang="en" sz="1500">
                <a:solidFill>
                  <a:srgbClr val="222222"/>
                </a:solidFill>
                <a:highlight>
                  <a:srgbClr val="FFFFFF"/>
                </a:highlight>
                <a:latin typeface="Lato"/>
                <a:ea typeface="Lato"/>
                <a:cs typeface="Lato"/>
                <a:sym typeface="Lato"/>
              </a:rPr>
              <a:t>The technology industry has a significant impact on the environment, with software development being one of the biggest contributors. The growing demand for technology has led to an increase in energy consumption and carbon emissions, which have adverse effects on the environment.</a:t>
            </a:r>
            <a:endParaRPr sz="1500">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t/>
            </a:r>
            <a:endParaRPr sz="1500">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rPr lang="en" sz="1500">
                <a:solidFill>
                  <a:srgbClr val="222222"/>
                </a:solidFill>
                <a:highlight>
                  <a:srgbClr val="FFFFFF"/>
                </a:highlight>
                <a:latin typeface="Lato"/>
                <a:ea typeface="Lato"/>
                <a:cs typeface="Lato"/>
                <a:sym typeface="Lato"/>
              </a:rPr>
              <a:t>Green software is a new approach to software development that aims to reduce the environmental impact of technology. Our goal is to build an All-in-One App that combines essential day-to-day utility software features into a single app, enabling users to reduce the number of apps they use and the associated energy consumption and carbon emissions.</a:t>
            </a:r>
            <a:endParaRPr sz="1500">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t/>
            </a:r>
            <a:endParaRPr sz="1500">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rPr lang="en" sz="1500">
                <a:solidFill>
                  <a:srgbClr val="222222"/>
                </a:solidFill>
                <a:highlight>
                  <a:srgbClr val="FFFFFF"/>
                </a:highlight>
                <a:latin typeface="Lato"/>
                <a:ea typeface="Lato"/>
                <a:cs typeface="Lato"/>
                <a:sym typeface="Lato"/>
              </a:rPr>
              <a:t>We decided to solve this problem statement using Microsoft tools and technology because we believe that building sustainable software solutions is critical for the future of our planet. By using Microsoft tools and technology, we can create an app that is optimized for energy efficiency and sustainability. We are committed to building sustainable software solutions that align with our core values of sustainability and environmental responsibility.</a:t>
            </a:r>
            <a:endParaRPr sz="1500">
              <a:solidFill>
                <a:srgbClr val="222222"/>
              </a:solidFill>
              <a:highlight>
                <a:srgbClr val="FFFFFF"/>
              </a:highlight>
              <a:latin typeface="Lato"/>
              <a:ea typeface="Lato"/>
              <a:cs typeface="Lato"/>
              <a:sym typeface="Lato"/>
            </a:endParaRPr>
          </a:p>
        </p:txBody>
      </p:sp>
      <p:pic>
        <p:nvPicPr>
          <p:cNvPr descr="Icon&#10;&#10;Description automatically generated" id="350" name="Google Shape;350;p58"/>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6" name="Google Shape;356;p59"/>
          <p:cNvSpPr txBox="1"/>
          <p:nvPr/>
        </p:nvSpPr>
        <p:spPr>
          <a:xfrm>
            <a:off x="494625" y="805550"/>
            <a:ext cx="4234800" cy="3414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000"/>
              </a:spcBef>
              <a:spcAft>
                <a:spcPts val="0"/>
              </a:spcAft>
              <a:buNone/>
            </a:pPr>
            <a:r>
              <a:rPr lang="en">
                <a:latin typeface="Lato"/>
                <a:ea typeface="Lato"/>
                <a:cs typeface="Lato"/>
                <a:sym typeface="Lato"/>
              </a:rPr>
              <a:t>Our All-in-One App is targeted at users who rely on multiple day-to-day utility software for their personal or professional use. This user segment includes students, working professionals, small business owners, and anyone who uses a variety of apps to perform their daily tasks.</a:t>
            </a:r>
            <a:endParaRPr>
              <a:latin typeface="Lato"/>
              <a:ea typeface="Lato"/>
              <a:cs typeface="Lato"/>
              <a:sym typeface="Lato"/>
            </a:endParaRPr>
          </a:p>
          <a:p>
            <a:pPr indent="0" lvl="0" marL="0" marR="0" rtl="0" algn="just">
              <a:lnSpc>
                <a:spcPct val="115000"/>
              </a:lnSpc>
              <a:spcBef>
                <a:spcPts val="1000"/>
              </a:spcBef>
              <a:spcAft>
                <a:spcPts val="0"/>
              </a:spcAft>
              <a:buNone/>
            </a:pPr>
            <a:r>
              <a:t/>
            </a:r>
            <a:endParaRPr>
              <a:latin typeface="Lato"/>
              <a:ea typeface="Lato"/>
              <a:cs typeface="Lato"/>
              <a:sym typeface="Lato"/>
            </a:endParaRPr>
          </a:p>
          <a:p>
            <a:pPr indent="0" lvl="0" marL="0" marR="0" rtl="0" algn="just">
              <a:lnSpc>
                <a:spcPct val="115000"/>
              </a:lnSpc>
              <a:spcBef>
                <a:spcPts val="1000"/>
              </a:spcBef>
              <a:spcAft>
                <a:spcPts val="1000"/>
              </a:spcAft>
              <a:buNone/>
            </a:pPr>
            <a:r>
              <a:rPr lang="en">
                <a:latin typeface="Lato"/>
                <a:ea typeface="Lato"/>
                <a:cs typeface="Lato"/>
                <a:sym typeface="Lato"/>
              </a:rPr>
              <a:t>Our early adopters are likely to be users who are concerned about their carbon footprint and the environmental impact of software usage. They will be interested in an app that combines essential features into a single app, enabling them to reduce the number of apps they use and the associated energy consumption and carbon emissions.</a:t>
            </a:r>
            <a:endParaRPr>
              <a:latin typeface="Lato"/>
              <a:ea typeface="Lato"/>
              <a:cs typeface="Lato"/>
              <a:sym typeface="Lato"/>
            </a:endParaRPr>
          </a:p>
        </p:txBody>
      </p:sp>
      <p:pic>
        <p:nvPicPr>
          <p:cNvPr descr="Icon&#10;&#10;Description automatically generated" id="357" name="Google Shape;357;p59"/>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358" name="Google Shape;358;p59"/>
          <p:cNvSpPr txBox="1"/>
          <p:nvPr/>
        </p:nvSpPr>
        <p:spPr>
          <a:xfrm>
            <a:off x="5020725" y="805550"/>
            <a:ext cx="41232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ato"/>
                <a:ea typeface="Lato"/>
                <a:cs typeface="Lato"/>
                <a:sym typeface="Lato"/>
              </a:rPr>
              <a:t>Additionally, our app will cater to users who face issues with accessing multiple apps on low-end devices. These users often face slow device performance due to the high resource requirements of multiple apps running simultaneously. Our app will provide a solution to this pain point by offering a lightweight, optimized app that requires minimal system resources.</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en">
                <a:latin typeface="Lato"/>
                <a:ea typeface="Lato"/>
                <a:cs typeface="Lato"/>
                <a:sym typeface="Lato"/>
              </a:rPr>
              <a:t>Overall, our All-in-One App will benefit a wide range of users, including those concerned about the environment and those facing performance issues on low-end devices. We believe that by addressing these pain points, we can create an app that provides a sustainable and efficient solution for day-to-day utility software needs.</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0"/>
          <p:cNvSpPr txBox="1"/>
          <p:nvPr/>
        </p:nvSpPr>
        <p:spPr>
          <a:xfrm>
            <a:off x="362925" y="864600"/>
            <a:ext cx="8238600" cy="3414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000"/>
              </a:spcBef>
              <a:spcAft>
                <a:spcPts val="0"/>
              </a:spcAft>
              <a:buNone/>
            </a:pPr>
            <a:r>
              <a:rPr lang="en" sz="1500">
                <a:solidFill>
                  <a:srgbClr val="222222"/>
                </a:solidFill>
                <a:highlight>
                  <a:srgbClr val="FFFFFF"/>
                </a:highlight>
                <a:latin typeface="Lato"/>
                <a:ea typeface="Lato"/>
                <a:cs typeface="Lato"/>
                <a:sym typeface="Lato"/>
              </a:rPr>
              <a:t>As we aim to provide an All-in-One App for day-to-day utility software needs, there are several competitive products in the market that users can choose from. These include apps such as Microsoft Office Suite, Google Workspace, and other productivity software that offer a range of features in a single app.</a:t>
            </a:r>
            <a:endParaRPr sz="1500">
              <a:solidFill>
                <a:srgbClr val="222222"/>
              </a:solidFill>
              <a:highlight>
                <a:srgbClr val="FFFFFF"/>
              </a:highlight>
              <a:latin typeface="Lato"/>
              <a:ea typeface="Lato"/>
              <a:cs typeface="Lato"/>
              <a:sym typeface="Lato"/>
            </a:endParaRPr>
          </a:p>
          <a:p>
            <a:pPr indent="0" lvl="0" marL="0" marR="0" rtl="0" algn="just">
              <a:lnSpc>
                <a:spcPct val="115000"/>
              </a:lnSpc>
              <a:spcBef>
                <a:spcPts val="1000"/>
              </a:spcBef>
              <a:spcAft>
                <a:spcPts val="0"/>
              </a:spcAft>
              <a:buNone/>
            </a:pPr>
            <a:r>
              <a:rPr lang="en" sz="1500">
                <a:solidFill>
                  <a:srgbClr val="222222"/>
                </a:solidFill>
                <a:highlight>
                  <a:srgbClr val="FFFFFF"/>
                </a:highlight>
                <a:latin typeface="Lato"/>
                <a:ea typeface="Lato"/>
                <a:cs typeface="Lato"/>
                <a:sym typeface="Lato"/>
              </a:rPr>
              <a:t>However, these apps often require high resource consumption and may not be optimized for energy efficiency or sustainability. Furthermore, they may not provide the specific combination of features that our app offers, making them less suitable for users who prioritize simplicity and efficiency.</a:t>
            </a:r>
            <a:endParaRPr sz="1500">
              <a:solidFill>
                <a:srgbClr val="222222"/>
              </a:solidFill>
              <a:highlight>
                <a:srgbClr val="FFFFFF"/>
              </a:highlight>
              <a:latin typeface="Lato"/>
              <a:ea typeface="Lato"/>
              <a:cs typeface="Lato"/>
              <a:sym typeface="Lato"/>
            </a:endParaRPr>
          </a:p>
          <a:p>
            <a:pPr indent="0" lvl="0" marL="0" marR="0" rtl="0" algn="just">
              <a:lnSpc>
                <a:spcPct val="115000"/>
              </a:lnSpc>
              <a:spcBef>
                <a:spcPts val="1000"/>
              </a:spcBef>
              <a:spcAft>
                <a:spcPts val="0"/>
              </a:spcAft>
              <a:buNone/>
            </a:pPr>
            <a:r>
              <a:rPr lang="en" sz="1500">
                <a:solidFill>
                  <a:srgbClr val="222222"/>
                </a:solidFill>
                <a:highlight>
                  <a:srgbClr val="FFFFFF"/>
                </a:highlight>
                <a:latin typeface="Lato"/>
                <a:ea typeface="Lato"/>
                <a:cs typeface="Lato"/>
                <a:sym typeface="Lato"/>
              </a:rPr>
              <a:t>Our All-in-One App offers a lightweight, energy-efficient, and sustainable solution for day-to-day utility software needs. By combining essential features into a single app, our app reduces the number of apps users need to use, saving them time and reducing the associated energy consumption and carbon emissions.</a:t>
            </a:r>
            <a:endParaRPr sz="1500">
              <a:solidFill>
                <a:srgbClr val="222222"/>
              </a:solidFill>
              <a:highlight>
                <a:srgbClr val="FFFFFF"/>
              </a:highlight>
              <a:latin typeface="Lato"/>
              <a:ea typeface="Lato"/>
              <a:cs typeface="Lato"/>
              <a:sym typeface="Lato"/>
            </a:endParaRPr>
          </a:p>
          <a:p>
            <a:pPr indent="0" lvl="0" marL="0" marR="0" rtl="0" algn="just">
              <a:lnSpc>
                <a:spcPct val="115000"/>
              </a:lnSpc>
              <a:spcBef>
                <a:spcPts val="1000"/>
              </a:spcBef>
              <a:spcAft>
                <a:spcPts val="1000"/>
              </a:spcAft>
              <a:buNone/>
            </a:pPr>
            <a:r>
              <a:rPr lang="en" sz="1500">
                <a:solidFill>
                  <a:srgbClr val="222222"/>
                </a:solidFill>
                <a:highlight>
                  <a:srgbClr val="FFFFFF"/>
                </a:highlight>
                <a:latin typeface="Lato"/>
                <a:ea typeface="Lato"/>
                <a:cs typeface="Lato"/>
                <a:sym typeface="Lato"/>
              </a:rPr>
              <a:t>Overall, we believe that our All-in-One App provides a unique value proposition in the market, offering a sustainable and efficient solution for day-to-day utility software needs.</a:t>
            </a:r>
            <a:endParaRPr sz="1500">
              <a:solidFill>
                <a:srgbClr val="222222"/>
              </a:solidFill>
              <a:highlight>
                <a:srgbClr val="FFFFFF"/>
              </a:highlight>
              <a:latin typeface="Lato"/>
              <a:ea typeface="Lato"/>
              <a:cs typeface="Lato"/>
              <a:sym typeface="Lato"/>
            </a:endParaRPr>
          </a:p>
        </p:txBody>
      </p:sp>
      <p:sp>
        <p:nvSpPr>
          <p:cNvPr id="364" name="Google Shape;364;p60"/>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Pre-Requisite</a:t>
            </a:r>
            <a:endParaRPr sz="2000"/>
          </a:p>
        </p:txBody>
      </p:sp>
      <p:pic>
        <p:nvPicPr>
          <p:cNvPr descr="Icon&#10;&#10;Description automatically generated" id="365" name="Google Shape;365;p60"/>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4" y="146650"/>
            <a:ext cx="82800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solidFill>
                  <a:srgbClr val="4A4548"/>
                </a:solidFill>
                <a:highlight>
                  <a:srgbClr val="FFFFFF"/>
                </a:highlight>
              </a:rPr>
              <a:t>Tools or resources</a:t>
            </a:r>
            <a:endParaRPr sz="2000"/>
          </a:p>
        </p:txBody>
      </p:sp>
      <p:sp>
        <p:nvSpPr>
          <p:cNvPr id="371" name="Google Shape;371;p61"/>
          <p:cNvSpPr txBox="1"/>
          <p:nvPr>
            <p:ph type="title"/>
          </p:nvPr>
        </p:nvSpPr>
        <p:spPr>
          <a:xfrm>
            <a:off x="0" y="722650"/>
            <a:ext cx="8997900" cy="576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500"/>
              <a:t>As we plan to build our All-in-One App using Microsoft tools and technology, we will utilize several Azure tools and resources to develop our prototype. These tools include:</a:t>
            </a:r>
            <a:endParaRPr sz="1500"/>
          </a:p>
          <a:p>
            <a:pPr indent="0" lvl="0" marL="0" rtl="0" algn="just">
              <a:lnSpc>
                <a:spcPct val="100000"/>
              </a:lnSpc>
              <a:spcBef>
                <a:spcPts val="0"/>
              </a:spcBef>
              <a:spcAft>
                <a:spcPts val="0"/>
              </a:spcAft>
              <a:buNone/>
            </a:pPr>
            <a:r>
              <a:t/>
            </a:r>
            <a:endParaRPr sz="1500"/>
          </a:p>
          <a:p>
            <a:pPr indent="-323850" lvl="0" marL="457200" rtl="0" algn="just">
              <a:lnSpc>
                <a:spcPct val="100000"/>
              </a:lnSpc>
              <a:spcBef>
                <a:spcPts val="0"/>
              </a:spcBef>
              <a:spcAft>
                <a:spcPts val="0"/>
              </a:spcAft>
              <a:buSzPts val="1500"/>
              <a:buChar char="●"/>
            </a:pPr>
            <a:r>
              <a:rPr lang="en" sz="1500"/>
              <a:t>Azure App Service: </a:t>
            </a:r>
            <a:r>
              <a:rPr b="0" lang="en" sz="1500"/>
              <a:t>This tool enables us to quickly build, deploy, and scale web and mobile apps on a fully-managed platform.</a:t>
            </a:r>
            <a:endParaRPr b="0" sz="1500"/>
          </a:p>
          <a:p>
            <a:pPr indent="-323850" lvl="0" marL="457200" rtl="0" algn="just">
              <a:lnSpc>
                <a:spcPct val="100000"/>
              </a:lnSpc>
              <a:spcBef>
                <a:spcPts val="0"/>
              </a:spcBef>
              <a:spcAft>
                <a:spcPts val="0"/>
              </a:spcAft>
              <a:buSzPts val="1500"/>
              <a:buChar char="●"/>
            </a:pPr>
            <a:r>
              <a:rPr lang="en" sz="1500"/>
              <a:t>Azure Functions: </a:t>
            </a:r>
            <a:r>
              <a:rPr b="0" lang="en" sz="1500"/>
              <a:t>This tool allows us to create event-driven, serverless applications that scale dynamically based on demand.</a:t>
            </a:r>
            <a:endParaRPr b="0" sz="1500"/>
          </a:p>
          <a:p>
            <a:pPr indent="-323850" lvl="0" marL="457200" rtl="0" algn="just">
              <a:lnSpc>
                <a:spcPct val="100000"/>
              </a:lnSpc>
              <a:spcBef>
                <a:spcPts val="0"/>
              </a:spcBef>
              <a:spcAft>
                <a:spcPts val="0"/>
              </a:spcAft>
              <a:buSzPts val="1500"/>
              <a:buChar char="●"/>
            </a:pPr>
            <a:r>
              <a:rPr lang="en" sz="1500"/>
              <a:t>Azure DevOps: </a:t>
            </a:r>
            <a:r>
              <a:rPr b="0" lang="en" sz="1500"/>
              <a:t>This tool provides a set of collaborative tools and services that enable us to plan, build, and deploy software faster and more reliably.</a:t>
            </a:r>
            <a:endParaRPr b="0" sz="1500"/>
          </a:p>
          <a:p>
            <a:pPr indent="-323850" lvl="0" marL="457200" rtl="0" algn="just">
              <a:lnSpc>
                <a:spcPct val="100000"/>
              </a:lnSpc>
              <a:spcBef>
                <a:spcPts val="0"/>
              </a:spcBef>
              <a:spcAft>
                <a:spcPts val="0"/>
              </a:spcAft>
              <a:buSzPts val="1500"/>
              <a:buChar char="●"/>
            </a:pPr>
            <a:r>
              <a:rPr lang="en" sz="1500"/>
              <a:t>Azure Cognitive Services: </a:t>
            </a:r>
            <a:r>
              <a:rPr b="0" lang="en" sz="1500"/>
              <a:t>This suite of pre-built AI models and APIs enables us to integrate natural language processing, computer vision, and speech recognition capabilities into our app.</a:t>
            </a:r>
            <a:endParaRPr b="0" sz="1500"/>
          </a:p>
          <a:p>
            <a:pPr indent="-323850" lvl="0" marL="457200" rtl="0" algn="just">
              <a:lnSpc>
                <a:spcPct val="100000"/>
              </a:lnSpc>
              <a:spcBef>
                <a:spcPts val="0"/>
              </a:spcBef>
              <a:spcAft>
                <a:spcPts val="0"/>
              </a:spcAft>
              <a:buSzPts val="1500"/>
              <a:buChar char="●"/>
            </a:pPr>
            <a:r>
              <a:rPr lang="en" sz="1500"/>
              <a:t>OpenAI API: </a:t>
            </a:r>
            <a:r>
              <a:rPr b="0" lang="en" sz="1500"/>
              <a:t>This API provides access to state-of-the-art language processing and machine learning models that we can use to enhance the capabilities of our app.</a:t>
            </a:r>
            <a:endParaRPr b="0" sz="1500"/>
          </a:p>
          <a:p>
            <a:pPr indent="0" lvl="0" marL="0" rtl="0" algn="just">
              <a:lnSpc>
                <a:spcPct val="100000"/>
              </a:lnSpc>
              <a:spcBef>
                <a:spcPts val="0"/>
              </a:spcBef>
              <a:spcAft>
                <a:spcPts val="0"/>
              </a:spcAft>
              <a:buNone/>
            </a:pPr>
            <a:r>
              <a:t/>
            </a:r>
            <a:endParaRPr sz="1500"/>
          </a:p>
          <a:p>
            <a:pPr indent="0" lvl="0" marL="0" rtl="0" algn="just">
              <a:lnSpc>
                <a:spcPct val="100000"/>
              </a:lnSpc>
              <a:spcBef>
                <a:spcPts val="0"/>
              </a:spcBef>
              <a:spcAft>
                <a:spcPts val="0"/>
              </a:spcAft>
              <a:buNone/>
            </a:pPr>
            <a:r>
              <a:rPr lang="en" sz="1500"/>
              <a:t>By utilizing these tools and resources, we can develop a robust and efficient prototype for our All-in-One App, enabling us to provide users with a sustainable and streamlined solution for day-to-day utility software needs.</a:t>
            </a:r>
            <a:endParaRPr sz="1500"/>
          </a:p>
          <a:p>
            <a:pPr indent="0" lvl="0" marL="0" rtl="0" algn="just">
              <a:lnSpc>
                <a:spcPct val="100000"/>
              </a:lnSpc>
              <a:spcBef>
                <a:spcPts val="0"/>
              </a:spcBef>
              <a:spcAft>
                <a:spcPts val="0"/>
              </a:spcAft>
              <a:buSzPts val="2800"/>
              <a:buNone/>
            </a:pPr>
            <a:r>
              <a:t/>
            </a:r>
            <a:endParaRPr sz="1500"/>
          </a:p>
        </p:txBody>
      </p:sp>
      <p:pic>
        <p:nvPicPr>
          <p:cNvPr descr="Icon&#10;&#10;Description automatically generated" id="372" name="Google Shape;372;p61"/>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2"/>
          <p:cNvSpPr txBox="1"/>
          <p:nvPr>
            <p:ph type="title"/>
          </p:nvPr>
        </p:nvSpPr>
        <p:spPr>
          <a:xfrm>
            <a:off x="2491604"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Any Supporting Functional Documents</a:t>
            </a:r>
            <a:endParaRPr sz="2000"/>
          </a:p>
        </p:txBody>
      </p:sp>
      <p:sp>
        <p:nvSpPr>
          <p:cNvPr id="378" name="Google Shape;378;p62"/>
          <p:cNvSpPr txBox="1"/>
          <p:nvPr/>
        </p:nvSpPr>
        <p:spPr>
          <a:xfrm>
            <a:off x="-800925" y="805550"/>
            <a:ext cx="9865500" cy="3759900"/>
          </a:xfrm>
          <a:prstGeom prst="rect">
            <a:avLst/>
          </a:prstGeom>
          <a:noFill/>
          <a:ln>
            <a:noFill/>
          </a:ln>
        </p:spPr>
        <p:txBody>
          <a:bodyPr anchorCtr="0" anchor="t" bIns="91425" lIns="91425" spcFirstLastPara="1" rIns="91425" wrap="square" tIns="91425">
            <a:noAutofit/>
          </a:bodyPr>
          <a:lstStyle/>
          <a:p>
            <a:pPr indent="0" lvl="0" marL="914400" marR="0" rtl="0" algn="just">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Our solution is an All-in-One App that provides users with a single platform to access all essential day-to-day utility software. The app will be built using Microsoft tools and technology, including Azure App Service, Azure Functions, Azure DevOps, Azure Cognitive Services, and the OpenAI API.</a:t>
            </a:r>
            <a:endParaRPr>
              <a:solidFill>
                <a:srgbClr val="222222"/>
              </a:solidFill>
              <a:highlight>
                <a:srgbClr val="FFFFFF"/>
              </a:highlight>
              <a:latin typeface="Lato"/>
              <a:ea typeface="Lato"/>
              <a:cs typeface="Lato"/>
              <a:sym typeface="Lato"/>
            </a:endParaRPr>
          </a:p>
          <a:p>
            <a:pPr indent="0" lvl="0" marL="914400" marR="0" rtl="0" algn="just">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914400" marR="0" rtl="0" algn="just">
              <a:lnSpc>
                <a:spcPct val="100000"/>
              </a:lnSpc>
              <a:spcBef>
                <a:spcPts val="0"/>
              </a:spcBef>
              <a:spcAft>
                <a:spcPts val="0"/>
              </a:spcAft>
              <a:buNone/>
            </a:pPr>
            <a:r>
              <a:rPr b="1" lang="en">
                <a:solidFill>
                  <a:srgbClr val="222222"/>
                </a:solidFill>
                <a:highlight>
                  <a:srgbClr val="FFFFFF"/>
                </a:highlight>
                <a:latin typeface="Lato"/>
                <a:ea typeface="Lato"/>
                <a:cs typeface="Lato"/>
                <a:sym typeface="Lato"/>
              </a:rPr>
              <a:t>Methodology:</a:t>
            </a:r>
            <a:r>
              <a:rPr lang="en">
                <a:solidFill>
                  <a:srgbClr val="222222"/>
                </a:solidFill>
                <a:highlight>
                  <a:srgbClr val="FFFFFF"/>
                </a:highlight>
                <a:latin typeface="Lato"/>
                <a:ea typeface="Lato"/>
                <a:cs typeface="Lato"/>
                <a:sym typeface="Lato"/>
              </a:rPr>
              <a:t> We will use an agile methodology for software development, which involves iterative and incremental development, with continuous feedback and collaboration between the development team and stakeholders. This approach allows us to respond quickly to changes in user requirements and market needs.</a:t>
            </a:r>
            <a:endParaRPr>
              <a:solidFill>
                <a:srgbClr val="222222"/>
              </a:solidFill>
              <a:highlight>
                <a:srgbClr val="FFFFFF"/>
              </a:highlight>
              <a:latin typeface="Lato"/>
              <a:ea typeface="Lato"/>
              <a:cs typeface="Lato"/>
              <a:sym typeface="Lato"/>
            </a:endParaRPr>
          </a:p>
          <a:p>
            <a:pPr indent="0" lvl="0" marL="914400" marR="0" rtl="0" algn="just">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914400" marR="0" rtl="0" algn="just">
              <a:lnSpc>
                <a:spcPct val="100000"/>
              </a:lnSpc>
              <a:spcBef>
                <a:spcPts val="0"/>
              </a:spcBef>
              <a:spcAft>
                <a:spcPts val="0"/>
              </a:spcAft>
              <a:buNone/>
            </a:pPr>
            <a:r>
              <a:rPr b="1" lang="en">
                <a:solidFill>
                  <a:srgbClr val="222222"/>
                </a:solidFill>
                <a:highlight>
                  <a:srgbClr val="FFFFFF"/>
                </a:highlight>
                <a:latin typeface="Lato"/>
                <a:ea typeface="Lato"/>
                <a:cs typeface="Lato"/>
                <a:sym typeface="Lato"/>
              </a:rPr>
              <a:t>Architecture:</a:t>
            </a:r>
            <a:r>
              <a:rPr lang="en">
                <a:solidFill>
                  <a:srgbClr val="222222"/>
                </a:solidFill>
                <a:highlight>
                  <a:srgbClr val="FFFFFF"/>
                </a:highlight>
                <a:latin typeface="Lato"/>
                <a:ea typeface="Lato"/>
                <a:cs typeface="Lato"/>
                <a:sym typeface="Lato"/>
              </a:rPr>
              <a:t> The All-in-One App will be designed using a microservices architecture, which enables us to build the app as a collection of small, independent services that communicate with each other via APIs. This approach offers several advantages, including improved scalability, flexibility, and resilience.</a:t>
            </a:r>
            <a:endParaRPr>
              <a:solidFill>
                <a:srgbClr val="222222"/>
              </a:solidFill>
              <a:highlight>
                <a:srgbClr val="FFFFFF"/>
              </a:highlight>
              <a:latin typeface="Lato"/>
              <a:ea typeface="Lato"/>
              <a:cs typeface="Lato"/>
              <a:sym typeface="Lato"/>
            </a:endParaRPr>
          </a:p>
          <a:p>
            <a:pPr indent="0" lvl="0" marL="914400" marR="0" rtl="0" algn="just">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914400" marR="0" rtl="0" algn="just">
              <a:lnSpc>
                <a:spcPct val="100000"/>
              </a:lnSpc>
              <a:spcBef>
                <a:spcPts val="0"/>
              </a:spcBef>
              <a:spcAft>
                <a:spcPts val="0"/>
              </a:spcAft>
              <a:buNone/>
            </a:pPr>
            <a:r>
              <a:rPr b="1" lang="en">
                <a:solidFill>
                  <a:srgbClr val="222222"/>
                </a:solidFill>
                <a:highlight>
                  <a:srgbClr val="FFFFFF"/>
                </a:highlight>
                <a:latin typeface="Lato"/>
                <a:ea typeface="Lato"/>
                <a:cs typeface="Lato"/>
                <a:sym typeface="Lato"/>
              </a:rPr>
              <a:t>Scalability:</a:t>
            </a:r>
            <a:r>
              <a:rPr lang="en">
                <a:solidFill>
                  <a:srgbClr val="222222"/>
                </a:solidFill>
                <a:highlight>
                  <a:srgbClr val="FFFFFF"/>
                </a:highlight>
                <a:latin typeface="Lato"/>
                <a:ea typeface="Lato"/>
                <a:cs typeface="Lato"/>
                <a:sym typeface="Lato"/>
              </a:rPr>
              <a:t> The app will be built to handle a large volume of users, with the ability to scale up or down dynamically based on demand. We will utilize Azure Functions to enable serverless scaling, which means that our app can automatically handle changes in traffic and usage patterns without requiring manual intervention.</a:t>
            </a:r>
            <a:endParaRPr>
              <a:solidFill>
                <a:srgbClr val="222222"/>
              </a:solidFill>
              <a:highlight>
                <a:srgbClr val="FFFFFF"/>
              </a:highlight>
              <a:latin typeface="Lato"/>
              <a:ea typeface="Lato"/>
              <a:cs typeface="Lato"/>
              <a:sym typeface="Lato"/>
            </a:endParaRPr>
          </a:p>
          <a:p>
            <a:pPr indent="0" lvl="0" marL="914400" marR="0" rtl="0" algn="just">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914400" marR="0" rtl="0" algn="just">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With this solution, we aim to provide users with a sustainable and streamlined platform for accessing essential utility software, while also reducing the environmental impact of technology by reducing the number of apps required to be installed on a device.</a:t>
            </a:r>
            <a:endParaRPr>
              <a:solidFill>
                <a:srgbClr val="222222"/>
              </a:solidFill>
              <a:highlight>
                <a:srgbClr val="FFFFFF"/>
              </a:highlight>
              <a:latin typeface="Lato"/>
              <a:ea typeface="Lato"/>
              <a:cs typeface="Lato"/>
              <a:sym typeface="Lato"/>
            </a:endParaRPr>
          </a:p>
        </p:txBody>
      </p:sp>
      <p:pic>
        <p:nvPicPr>
          <p:cNvPr descr="Icon&#10;&#10;Description automatically generated" id="379" name="Google Shape;379;p62"/>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2449029" y="12732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85" name="Google Shape;385;p63"/>
          <p:cNvSpPr txBox="1"/>
          <p:nvPr/>
        </p:nvSpPr>
        <p:spPr>
          <a:xfrm>
            <a:off x="0" y="640075"/>
            <a:ext cx="90645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latin typeface="Lato"/>
                <a:ea typeface="Lato"/>
                <a:cs typeface="Lato"/>
                <a:sym typeface="Lato"/>
              </a:rPr>
              <a:t>Our solution has several key differentiators that set it apart from existing alternatives in the market. Firstly, the All-in-One App provides users with a single platform to access all essential day-to-day utility software, reducing the need to install and use multiple apps on their devices. This results in lower energy consumption, lower carbon emissions, and ultimately, a more sustainable solution for users.</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en">
                <a:latin typeface="Lato"/>
                <a:ea typeface="Lato"/>
                <a:cs typeface="Lato"/>
                <a:sym typeface="Lato"/>
              </a:rPr>
              <a:t>Secondly, our app will utilize Azure Cognitive Services and the OpenAI API to provide intelligent recommendations and personalized experiences to users. This will enable the app to offer more targeted and relevant functionality to users, improving their overall experience and satisfaction.</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en">
                <a:latin typeface="Lato"/>
                <a:ea typeface="Lato"/>
                <a:cs typeface="Lato"/>
                <a:sym typeface="Lato"/>
              </a:rPr>
              <a:t>Finally, our app will be built using a microservices architecture, which offers improved scalability, flexibility, and resilience compared to traditional monolithic architectures. This enables us to quickly respond to changing user needs and requirements, and provide a more seamless and robust user experience.</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en">
                <a:latin typeface="Lato"/>
                <a:ea typeface="Lato"/>
                <a:cs typeface="Lato"/>
                <a:sym typeface="Lato"/>
              </a:rPr>
              <a:t>In terms of adoption, we plan to leverage various marketing channels, including social media, search engine marketing, and content marketing, to promote our app to potential users. Additionally, we will collaborate with key industry influencers and thought leaders to build awareness and generate interest in our solution.</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en">
                <a:latin typeface="Lato"/>
                <a:ea typeface="Lato"/>
                <a:cs typeface="Lato"/>
                <a:sym typeface="Lato"/>
              </a:rPr>
              <a:t>We will also implement a referral program to incentivize existing users to invite their friends and colleagues to use our app. This approach will help us to rapidly grow our user base and build a strong community of users who are committed to sustainability and reducing their carbon footprint.</a:t>
            </a:r>
            <a:endParaRPr>
              <a:latin typeface="Lato"/>
              <a:ea typeface="Lato"/>
              <a:cs typeface="Lato"/>
              <a:sym typeface="Lato"/>
            </a:endParaRPr>
          </a:p>
        </p:txBody>
      </p:sp>
      <p:pic>
        <p:nvPicPr>
          <p:cNvPr descr="Icon&#10;&#10;Description automatically generated" id="386" name="Google Shape;386;p63"/>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nvSpPr>
        <p:spPr>
          <a:xfrm>
            <a:off x="0" y="0"/>
            <a:ext cx="920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F1F50"/>
                </a:solidFill>
                <a:latin typeface="Lato"/>
                <a:ea typeface="Lato"/>
                <a:cs typeface="Lato"/>
                <a:sym typeface="Lato"/>
              </a:rPr>
              <a:t>GitHub Repository Link &amp; </a:t>
            </a:r>
            <a:r>
              <a:rPr b="1" i="0" lang="en" sz="2000" u="none" cap="none" strike="noStrike">
                <a:solidFill>
                  <a:srgbClr val="4A4548"/>
                </a:solidFill>
                <a:highlight>
                  <a:srgbClr val="FFFFFF"/>
                </a:highlight>
                <a:latin typeface="Lato"/>
                <a:ea typeface="Lato"/>
                <a:cs typeface="Lato"/>
                <a:sym typeface="Lato"/>
              </a:rPr>
              <a:t>supporting diagrams, screenshots, if any</a:t>
            </a:r>
            <a:endParaRPr b="1" i="0" sz="2000" u="none" cap="none" strike="noStrike">
              <a:solidFill>
                <a:srgbClr val="1F1F50"/>
              </a:solidFill>
              <a:latin typeface="Lato"/>
              <a:ea typeface="Lato"/>
              <a:cs typeface="Lato"/>
              <a:sym typeface="Lato"/>
            </a:endParaRPr>
          </a:p>
        </p:txBody>
      </p:sp>
      <p:sp>
        <p:nvSpPr>
          <p:cNvPr id="392" name="Google Shape;392;p64"/>
          <p:cNvSpPr txBox="1"/>
          <p:nvPr/>
        </p:nvSpPr>
        <p:spPr>
          <a:xfrm>
            <a:off x="0" y="854250"/>
            <a:ext cx="8954100" cy="4063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The All-in-One App has the potential to revolutionize the way people use and interact with technology. By consolidating essential day-to-day utilities and features into a single app, we are able to reduce the carbon footprint of technology usage while also simplifying the user experience.</a:t>
            </a:r>
            <a:endParaRPr>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As technology continues to play an increasingly important role in our lives, the All-in-One App can be a valuable tool for users of all ages and backgrounds. It has the potential to be used in a wide variety of settings, including homes, offices, schools, and more.</a:t>
            </a:r>
            <a:endParaRPr>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In terms of scalability, the microservices architecture of the app allows for easy expansion and adaptation to changing user needs. As new features and functionalities are added, the app can continue to grow and evolve with the needs of its users.</a:t>
            </a:r>
            <a:endParaRPr>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Finally, with Microsoft Azure's robust infrastructure and tools, we have the ability to ensure that the app is highly available, secure, and scalable. With the power of Azure, the All-in-One App can truly go the distance, serving as a valuable tool for users around the globe.</a:t>
            </a:r>
            <a:endParaRPr>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For GitHub Link and Diagrams, Screenshots we are working on it’s prototype which we’ll provide after Selection of or Idea for next round.</a:t>
            </a:r>
            <a:endParaRPr b="0" i="0" sz="1400" u="none" cap="none" strike="noStrike">
              <a:solidFill>
                <a:srgbClr val="000000"/>
              </a:solidFill>
              <a:latin typeface="Lato"/>
              <a:ea typeface="Lato"/>
              <a:cs typeface="Lato"/>
              <a:sym typeface="Lato"/>
            </a:endParaRPr>
          </a:p>
        </p:txBody>
      </p:sp>
      <p:pic>
        <p:nvPicPr>
          <p:cNvPr descr="Icon&#10;&#10;Description automatically generated" id="393" name="Google Shape;393;p64"/>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399" name="Google Shape;399;p65"/>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SzPts val="1800"/>
              <a:buNone/>
            </a:pPr>
            <a:r>
              <a:rPr lang="en" sz="1500"/>
              <a:t>Team member names</a:t>
            </a:r>
            <a:endParaRPr sz="1500"/>
          </a:p>
        </p:txBody>
      </p:sp>
      <p:pic>
        <p:nvPicPr>
          <p:cNvPr descr="Icon&#10;&#10;Description automatically generated" id="400" name="Google Shape;400;p65"/>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