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ato Black"/>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LatoBlack-bold.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11"/>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11"/>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1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12"/>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12"/>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1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13"/>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1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14"/>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1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15"/>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1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17"/>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18"/>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19"/>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20"/>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3"/>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21"/>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22"/>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2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8"/>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28"/>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2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29"/>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1"/>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33"/>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33"/>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33"/>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3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4"/>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34"/>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34"/>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34"/>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3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35"/>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35"/>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35"/>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35"/>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3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3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36"/>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36"/>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36"/>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36"/>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36"/>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36"/>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3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37"/>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37"/>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37"/>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37"/>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37"/>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37"/>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37"/>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37"/>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3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38"/>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38"/>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3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3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3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39"/>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39"/>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3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0"/>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41"/>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4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4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4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42"/>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4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4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4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4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4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46"/>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4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4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4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4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49"/>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49"/>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6"/>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6"/>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6"/>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7"/>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7"/>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7"/>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8"/>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8"/>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8"/>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8"/>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9"/>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9"/>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9"/>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9"/>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9"/>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9"/>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10"/>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1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10"/>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1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10"/>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10"/>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10"/>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10"/>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10"/>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10"/>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10"/>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1971903" y="100154"/>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4000"/>
              <a:t>PLEDGE TO PROGRESS</a:t>
            </a:r>
            <a:br>
              <a:rPr b="0" lang="en" sz="4000"/>
            </a:br>
            <a:r>
              <a:rPr lang="en" sz="4000"/>
              <a:t>Sustainability Hackathon </a:t>
            </a:r>
            <a:endParaRPr sz="4000"/>
          </a:p>
        </p:txBody>
      </p:sp>
      <p:sp>
        <p:nvSpPr>
          <p:cNvPr id="339" name="Google Shape;339;p57"/>
          <p:cNvSpPr txBox="1"/>
          <p:nvPr/>
        </p:nvSpPr>
        <p:spPr>
          <a:xfrm>
            <a:off x="-3574390" y="3103026"/>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p:txBody>
      </p:sp>
      <p:sp>
        <p:nvSpPr>
          <p:cNvPr id="340" name="Google Shape;340;p57"/>
          <p:cNvSpPr txBox="1"/>
          <p:nvPr/>
        </p:nvSpPr>
        <p:spPr>
          <a:xfrm>
            <a:off x="202721" y="2914651"/>
            <a:ext cx="55467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rPr>
              <a:t>Your Team Name :</a:t>
            </a:r>
            <a:r>
              <a:rPr b="0" i="0" lang="en" sz="1400" u="none" cap="none" strike="noStrike">
                <a:solidFill>
                  <a:srgbClr val="000000"/>
                </a:solidFill>
                <a:latin typeface="Arial"/>
                <a:ea typeface="Arial"/>
                <a:cs typeface="Arial"/>
                <a:sym typeface="Arial"/>
              </a:rPr>
              <a:t> Infinity</a:t>
            </a:r>
            <a:r>
              <a:rPr lang="en"/>
              <a:t>Verse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rPr>
              <a:t>Your </a:t>
            </a:r>
            <a:r>
              <a:rPr b="1" lang="en"/>
              <a:t>T</a:t>
            </a:r>
            <a:r>
              <a:rPr b="1" i="0" lang="en" sz="1400" u="none" cap="none" strike="noStrike">
                <a:solidFill>
                  <a:srgbClr val="000000"/>
                </a:solidFill>
              </a:rPr>
              <a:t>eam </a:t>
            </a:r>
            <a:r>
              <a:rPr b="1" lang="en"/>
              <a:t>B</a:t>
            </a:r>
            <a:r>
              <a:rPr b="1" i="0" lang="en" sz="1400" u="none" cap="none" strike="noStrike">
                <a:solidFill>
                  <a:srgbClr val="000000"/>
                </a:solidFill>
              </a:rPr>
              <a:t>io :</a:t>
            </a:r>
            <a:r>
              <a:rPr b="0" i="0" lang="en" sz="1400" u="none" cap="none" strike="noStrike">
                <a:solidFill>
                  <a:srgbClr val="000000"/>
                </a:solidFill>
                <a:latin typeface="Arial"/>
                <a:ea typeface="Arial"/>
                <a:cs typeface="Arial"/>
                <a:sym typeface="Arial"/>
              </a:rPr>
              <a:t> Unleashing the Power of Technology with Nikhil </a:t>
            </a:r>
            <a:r>
              <a:rPr lang="en"/>
              <a:t>Soni and Sneha Gupta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rPr>
              <a:t>Date :</a:t>
            </a:r>
            <a:r>
              <a:rPr b="0" i="0" lang="en" sz="1400" u="none" cap="none" strike="noStrike">
                <a:solidFill>
                  <a:srgbClr val="000000"/>
                </a:solidFill>
                <a:latin typeface="Arial"/>
                <a:ea typeface="Arial"/>
                <a:cs typeface="Arial"/>
                <a:sym typeface="Arial"/>
              </a:rPr>
              <a:t> 19 April 2021</a:t>
            </a:r>
            <a:endParaRPr/>
          </a:p>
        </p:txBody>
      </p:sp>
      <p:pic>
        <p:nvPicPr>
          <p:cNvPr descr="Icon&#10;&#10;Description automatically generated" id="341" name="Google Shape;341;p57"/>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pic>
        <p:nvPicPr>
          <p:cNvPr id="342" name="Google Shape;342;p57"/>
          <p:cNvPicPr preferRelativeResize="0"/>
          <p:nvPr/>
        </p:nvPicPr>
        <p:blipFill rotWithShape="1">
          <a:blip r:embed="rId4">
            <a:alphaModFix/>
          </a:blip>
          <a:srcRect b="0" l="0" r="0" t="0"/>
          <a:stretch/>
        </p:blipFill>
        <p:spPr>
          <a:xfrm>
            <a:off x="4060885" y="1910571"/>
            <a:ext cx="2057400" cy="438150"/>
          </a:xfrm>
          <a:prstGeom prst="rect">
            <a:avLst/>
          </a:prstGeom>
          <a:noFill/>
          <a:ln>
            <a:noFill/>
          </a:ln>
        </p:spPr>
      </p:pic>
      <p:sp>
        <p:nvSpPr>
          <p:cNvPr id="343" name="Google Shape;343;p57"/>
          <p:cNvSpPr txBox="1"/>
          <p:nvPr/>
        </p:nvSpPr>
        <p:spPr>
          <a:xfrm>
            <a:off x="4383479" y="1496355"/>
            <a:ext cx="1359035" cy="3842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highlight>
                  <a:srgbClr val="FFFFFF"/>
                </a:highlight>
                <a:latin typeface="Arial"/>
                <a:ea typeface="Arial"/>
                <a:cs typeface="Arial"/>
                <a:sym typeface="Arial"/>
              </a:rPr>
              <a:t>Sponsored By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49" name="Google Shape;349;p58"/>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22222"/>
                </a:solidFill>
                <a:highlight>
                  <a:srgbClr val="FFFFFF"/>
                </a:highlight>
                <a:latin typeface="Lato"/>
                <a:ea typeface="Lato"/>
                <a:cs typeface="Lato"/>
                <a:sym typeface="Lato"/>
              </a:rPr>
              <a:t>Why did you decide to solve this Problem statement?</a:t>
            </a:r>
            <a:endParaRPr b="1"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I chosen “Use Azure Data + Analytics + AI/ Open AI technologies to build sustainable ed tech solutions for rural areas in India” because in India specially in Rural Areas there is a huge communication or </a:t>
            </a:r>
            <a:r>
              <a:rPr lang="en">
                <a:solidFill>
                  <a:srgbClr val="222222"/>
                </a:solidFill>
                <a:highlight>
                  <a:srgbClr val="FFFFFF"/>
                </a:highlight>
                <a:latin typeface="Lato"/>
                <a:ea typeface="Lato"/>
                <a:cs typeface="Lato"/>
                <a:sym typeface="Lato"/>
              </a:rPr>
              <a:t>language</a:t>
            </a:r>
            <a:r>
              <a:rPr lang="en">
                <a:solidFill>
                  <a:srgbClr val="222222"/>
                </a:solidFill>
                <a:highlight>
                  <a:srgbClr val="FFFFFF"/>
                </a:highlight>
                <a:latin typeface="Lato"/>
                <a:ea typeface="Lato"/>
                <a:cs typeface="Lato"/>
                <a:sym typeface="Lato"/>
              </a:rPr>
              <a:t> gap which make them distanced from using Technology efficiently as even though Technology can be setup to work in regional level but to use Technology at </a:t>
            </a:r>
            <a:r>
              <a:rPr lang="en">
                <a:solidFill>
                  <a:srgbClr val="222222"/>
                </a:solidFill>
                <a:highlight>
                  <a:srgbClr val="FFFFFF"/>
                </a:highlight>
                <a:latin typeface="Lato"/>
                <a:ea typeface="Lato"/>
                <a:cs typeface="Lato"/>
                <a:sym typeface="Lato"/>
              </a:rPr>
              <a:t>its</a:t>
            </a:r>
            <a:r>
              <a:rPr lang="en">
                <a:solidFill>
                  <a:srgbClr val="222222"/>
                </a:solidFill>
                <a:highlight>
                  <a:srgbClr val="FFFFFF"/>
                </a:highlight>
                <a:latin typeface="Lato"/>
                <a:ea typeface="Lato"/>
                <a:cs typeface="Lato"/>
                <a:sym typeface="Lato"/>
              </a:rPr>
              <a:t> full potential it is required to use it in English and for that all Rural Area peoples need to learn English specially the amount of English which is required in Day to day activities or interaction with Technology and by Use of Azure Data + Analytics + AI/ Open AI technologies I can build sustainable ed tech solutions for rural areas in India which can work as To Do Guide which can teach as a guide by </a:t>
            </a:r>
            <a:r>
              <a:rPr lang="en">
                <a:solidFill>
                  <a:srgbClr val="222222"/>
                </a:solidFill>
                <a:highlight>
                  <a:srgbClr val="FFFFFF"/>
                </a:highlight>
                <a:latin typeface="Lato"/>
                <a:ea typeface="Lato"/>
                <a:cs typeface="Lato"/>
                <a:sym typeface="Lato"/>
              </a:rPr>
              <a:t>comparing</a:t>
            </a:r>
            <a:r>
              <a:rPr lang="en">
                <a:solidFill>
                  <a:srgbClr val="222222"/>
                </a:solidFill>
                <a:highlight>
                  <a:srgbClr val="FFFFFF"/>
                </a:highlight>
                <a:latin typeface="Lato"/>
                <a:ea typeface="Lato"/>
                <a:cs typeface="Lato"/>
                <a:sym typeface="Lato"/>
              </a:rPr>
              <a:t> each activity Demo in both Regional and English Language by making it related for each region people by </a:t>
            </a:r>
            <a:r>
              <a:rPr lang="en">
                <a:solidFill>
                  <a:srgbClr val="222222"/>
                </a:solidFill>
                <a:highlight>
                  <a:srgbClr val="FFFFFF"/>
                </a:highlight>
                <a:latin typeface="Lato"/>
                <a:ea typeface="Lato"/>
                <a:cs typeface="Lato"/>
                <a:sym typeface="Lato"/>
              </a:rPr>
              <a:t>their</a:t>
            </a:r>
            <a:r>
              <a:rPr lang="en">
                <a:solidFill>
                  <a:srgbClr val="222222"/>
                </a:solidFill>
                <a:highlight>
                  <a:srgbClr val="FFFFFF"/>
                </a:highlight>
                <a:latin typeface="Lato"/>
                <a:ea typeface="Lato"/>
                <a:cs typeface="Lato"/>
                <a:sym typeface="Lato"/>
              </a:rPr>
              <a:t> current trends and work as each state and rural area have different trends and works as India is a Diverse nation.</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a:t>
            </a:r>
            <a:endParaRPr>
              <a:solidFill>
                <a:srgbClr val="222222"/>
              </a:solidFill>
              <a:highlight>
                <a:srgbClr val="FFFFFF"/>
              </a:highlight>
              <a:latin typeface="Lato"/>
              <a:ea typeface="Lato"/>
              <a:cs typeface="Lato"/>
              <a:sym typeface="Lato"/>
            </a:endParaRPr>
          </a:p>
        </p:txBody>
      </p:sp>
      <p:pic>
        <p:nvPicPr>
          <p:cNvPr descr="Icon&#10;&#10;Description automatically generated" id="350" name="Google Shape;350;p58"/>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51" name="Google Shape;351;p58"/>
          <p:cNvSpPr txBox="1"/>
          <p:nvPr/>
        </p:nvSpPr>
        <p:spPr>
          <a:xfrm>
            <a:off x="608125" y="718700"/>
            <a:ext cx="807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Use Azure Data + Analytics + AI/ Open AI technologies to build sustainable ed tech solutions for rural areas in India</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7" name="Google Shape;357;p59"/>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1" i="0" sz="1400" u="none" cap="none" strike="noStrike">
              <a:solidFill>
                <a:srgbClr val="222222"/>
              </a:solidFill>
              <a:highlight>
                <a:srgbClr val="FFFFFF"/>
              </a:highlight>
              <a:latin typeface="Lato"/>
              <a:ea typeface="Lato"/>
              <a:cs typeface="Lato"/>
              <a:sym typeface="Lato"/>
            </a:endParaRPr>
          </a:p>
          <a:p>
            <a:pPr indent="-304800" lvl="0" marL="457200" marR="0" rtl="0" algn="just">
              <a:lnSpc>
                <a:spcPct val="115000"/>
              </a:lnSpc>
              <a:spcBef>
                <a:spcPts val="100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The user segment for our product includes individuals and organizations involved in education and learning in rural areas of India.</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This includes students, teachers, educational institutions, and NGOs working in the field of education.</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The pain points that our product can address for these users include:</a:t>
            </a:r>
            <a:endParaRPr sz="1200">
              <a:solidFill>
                <a:srgbClr val="222222"/>
              </a:solidFill>
              <a:highlight>
                <a:srgbClr val="FFFFFF"/>
              </a:highlight>
              <a:latin typeface="Lato"/>
              <a:ea typeface="Lato"/>
              <a:cs typeface="Lato"/>
              <a:sym typeface="Lato"/>
            </a:endParaRPr>
          </a:p>
          <a:p>
            <a:pPr indent="-304800" lvl="1" marL="9144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The language barrier that limits access to educational resources.</a:t>
            </a:r>
            <a:endParaRPr sz="1200">
              <a:solidFill>
                <a:srgbClr val="222222"/>
              </a:solidFill>
              <a:highlight>
                <a:srgbClr val="FFFFFF"/>
              </a:highlight>
              <a:latin typeface="Lato"/>
              <a:ea typeface="Lato"/>
              <a:cs typeface="Lato"/>
              <a:sym typeface="Lato"/>
            </a:endParaRPr>
          </a:p>
          <a:p>
            <a:pPr indent="-304800" lvl="1" marL="9144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The lack of personalized learning opportunities.</a:t>
            </a:r>
            <a:endParaRPr sz="1200">
              <a:solidFill>
                <a:srgbClr val="222222"/>
              </a:solidFill>
              <a:highlight>
                <a:srgbClr val="FFFFFF"/>
              </a:highlight>
              <a:latin typeface="Lato"/>
              <a:ea typeface="Lato"/>
              <a:cs typeface="Lato"/>
              <a:sym typeface="Lato"/>
            </a:endParaRPr>
          </a:p>
          <a:p>
            <a:pPr indent="-304800" lvl="1" marL="9144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The difficulty of staying motivated and engaged in learning.</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By providing a platform that can deliver educational content in the user's local language and personalize the learning experience based on their needs and interests, our product can help address these pain points and improve access to education in rural areas of India.</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The early adopters of our product are likely to be educational institutions and NGOs working in the field of education in rural areas, as they have a strong motivation to improve access to education and are often early adopters of innovative solutions.</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Additionally, students and teachers who are early adopters of technology and have a strong desire to improve their learning experience could also be early adopters of our product.</a:t>
            </a:r>
            <a:endParaRPr b="0" i="0" sz="1000" u="none" cap="none" strike="noStrike">
              <a:solidFill>
                <a:srgbClr val="000000"/>
              </a:solidFill>
              <a:latin typeface="Lato"/>
              <a:ea typeface="Lato"/>
              <a:cs typeface="Lato"/>
              <a:sym typeface="Lato"/>
            </a:endParaRPr>
          </a:p>
        </p:txBody>
      </p:sp>
      <p:pic>
        <p:nvPicPr>
          <p:cNvPr descr="Icon&#10;&#10;Description automatically generated" id="358" name="Google Shape;358;p59"/>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nvSpPr>
        <p:spPr>
          <a:xfrm>
            <a:off x="362925" y="717075"/>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i="0" lang="en" sz="1200" u="none" cap="none" strike="noStrike">
                <a:solidFill>
                  <a:srgbClr val="222222"/>
                </a:solidFill>
                <a:highlight>
                  <a:srgbClr val="FFFFFF"/>
                </a:highlight>
                <a:latin typeface="Lato"/>
                <a:ea typeface="Lato"/>
                <a:cs typeface="Lato"/>
                <a:sym typeface="Lato"/>
              </a:rPr>
              <a:t>What are the alternatives/competitive products for the problem you are solving?</a:t>
            </a:r>
            <a:endParaRPr b="1" i="0" sz="1200" u="none" cap="none" strike="noStrike">
              <a:solidFill>
                <a:srgbClr val="222222"/>
              </a:solidFill>
              <a:highlight>
                <a:srgbClr val="FFFFFF"/>
              </a:highlight>
              <a:latin typeface="Lato"/>
              <a:ea typeface="Lato"/>
              <a:cs typeface="Lato"/>
              <a:sym typeface="Lato"/>
            </a:endParaRPr>
          </a:p>
          <a:p>
            <a:pPr indent="-304800" lvl="0" marL="457200" marR="0" rtl="0" algn="just">
              <a:lnSpc>
                <a:spcPct val="115000"/>
              </a:lnSpc>
              <a:spcBef>
                <a:spcPts val="100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It is important to research and understand the alternatives and competitive products available in the market for the problem we are solving.</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Some of the alternative products for our solution of providing a platform that can deliver educational content in the user's local language and personalize the learning experience based on their needs and interests could include:</a:t>
            </a:r>
            <a:endParaRPr sz="1200">
              <a:solidFill>
                <a:srgbClr val="222222"/>
              </a:solidFill>
              <a:highlight>
                <a:srgbClr val="FFFFFF"/>
              </a:highlight>
              <a:latin typeface="Lato"/>
              <a:ea typeface="Lato"/>
              <a:cs typeface="Lato"/>
              <a:sym typeface="Lato"/>
            </a:endParaRPr>
          </a:p>
          <a:p>
            <a:pPr indent="-304800" lvl="1" marL="9144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Traditional methods of education, such as books and in-person lectures, which may not cater to the personalized learning needs and interests of individual learners.</a:t>
            </a:r>
            <a:endParaRPr sz="1200">
              <a:solidFill>
                <a:srgbClr val="222222"/>
              </a:solidFill>
              <a:highlight>
                <a:srgbClr val="FFFFFF"/>
              </a:highlight>
              <a:latin typeface="Lato"/>
              <a:ea typeface="Lato"/>
              <a:cs typeface="Lato"/>
              <a:sym typeface="Lato"/>
            </a:endParaRPr>
          </a:p>
          <a:p>
            <a:pPr indent="-304800" lvl="1" marL="9144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Online education platforms that offer courses in English but may not cater to the local language and cultural context of rural areas in India.</a:t>
            </a:r>
            <a:endParaRPr sz="1200">
              <a:solidFill>
                <a:srgbClr val="222222"/>
              </a:solidFill>
              <a:highlight>
                <a:srgbClr val="FFFFFF"/>
              </a:highlight>
              <a:latin typeface="Lato"/>
              <a:ea typeface="Lato"/>
              <a:cs typeface="Lato"/>
              <a:sym typeface="Lato"/>
            </a:endParaRPr>
          </a:p>
          <a:p>
            <a:pPr indent="-304800" lvl="1" marL="9144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Mobile apps and other technology-based learning solutions that are designed for urban areas and may not be accessible or suitable for rural areas with limited internet connectivity and resources.</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By researching and understanding the alternatives and competitive products available in the market, we can identify the gaps and limitations of these solutions and position our product as a unique and effective solution for the specific needs and challenges of rural areas in India.</a:t>
            </a:r>
            <a:endParaRPr sz="1200">
              <a:solidFill>
                <a:srgbClr val="222222"/>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22222"/>
              </a:buClr>
              <a:buSzPts val="1200"/>
              <a:buFont typeface="Lato"/>
              <a:buChar char="●"/>
            </a:pPr>
            <a:r>
              <a:rPr lang="en" sz="1200">
                <a:solidFill>
                  <a:srgbClr val="222222"/>
                </a:solidFill>
                <a:highlight>
                  <a:srgbClr val="FFFFFF"/>
                </a:highlight>
                <a:latin typeface="Lato"/>
                <a:ea typeface="Lato"/>
                <a:cs typeface="Lato"/>
                <a:sym typeface="Lato"/>
              </a:rPr>
              <a:t>However, we would like to highlight that our solution has a unique feature of providing language guidance to use technology and carry out day-to-day activities, which is not offered by any existing alternative solution. By leveraging Azure Data + Analytics + AI/ Open AI technologies, our solution can bridge the language barrier and help users understand and interact with technology in a more intuitive and personalized way. This can significantly improve access to education and technology in rural areas of India.</a:t>
            </a:r>
            <a:endParaRPr sz="1200">
              <a:solidFill>
                <a:srgbClr val="222222"/>
              </a:solidFill>
              <a:highlight>
                <a:srgbClr val="FFFFFF"/>
              </a:highlight>
              <a:latin typeface="Lato"/>
              <a:ea typeface="Lato"/>
              <a:cs typeface="Lato"/>
              <a:sym typeface="Lato"/>
            </a:endParaRPr>
          </a:p>
        </p:txBody>
      </p:sp>
      <p:sp>
        <p:nvSpPr>
          <p:cNvPr id="364" name="Google Shape;364;p60"/>
          <p:cNvSpPr txBox="1"/>
          <p:nvPr>
            <p:ph type="title"/>
          </p:nvPr>
        </p:nvSpPr>
        <p:spPr>
          <a:xfrm>
            <a:off x="342229" y="1410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pic>
        <p:nvPicPr>
          <p:cNvPr descr="Icon&#10;&#10;Description automatically generated" id="365" name="Google Shape;365;p60"/>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4" y="9990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 </a:t>
            </a:r>
            <a:r>
              <a:rPr lang="en" sz="2000">
                <a:solidFill>
                  <a:srgbClr val="4A4548"/>
                </a:solidFill>
                <a:highlight>
                  <a:srgbClr val="FFFFFF"/>
                </a:highlight>
              </a:rPr>
              <a:t>Tools or resources</a:t>
            </a:r>
            <a:endParaRPr sz="2000"/>
          </a:p>
        </p:txBody>
      </p:sp>
      <p:sp>
        <p:nvSpPr>
          <p:cNvPr id="371" name="Google Shape;371;p61"/>
          <p:cNvSpPr txBox="1"/>
          <p:nvPr>
            <p:ph type="title"/>
          </p:nvPr>
        </p:nvSpPr>
        <p:spPr>
          <a:xfrm>
            <a:off x="88454" y="560325"/>
            <a:ext cx="8280000" cy="576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lang="en" sz="1400">
                <a:solidFill>
                  <a:srgbClr val="4A4548"/>
                </a:solidFill>
                <a:highlight>
                  <a:srgbClr val="FFFFFF"/>
                </a:highlight>
              </a:rPr>
              <a:t>Azure tools or resources which are likely to be used by you for the prototype, if your idea gets selected</a:t>
            </a:r>
            <a:endParaRPr sz="1400">
              <a:solidFill>
                <a:srgbClr val="4A4548"/>
              </a:solidFill>
              <a:highlight>
                <a:srgbClr val="FFFFFF"/>
              </a:highlight>
            </a:endParaRPr>
          </a:p>
          <a:p>
            <a:pPr indent="0" lvl="0" marL="0" rtl="0" algn="just">
              <a:lnSpc>
                <a:spcPct val="100000"/>
              </a:lnSpc>
              <a:spcBef>
                <a:spcPts val="0"/>
              </a:spcBef>
              <a:spcAft>
                <a:spcPts val="0"/>
              </a:spcAft>
              <a:buNone/>
            </a:pPr>
            <a:r>
              <a:rPr b="0" lang="en" sz="1400">
                <a:solidFill>
                  <a:srgbClr val="4A4548"/>
                </a:solidFill>
                <a:highlight>
                  <a:srgbClr val="FFFFFF"/>
                </a:highlight>
              </a:rPr>
              <a:t>If our idea gets selected, we plan to use the following Azure tools and resources to develop our prototype:</a:t>
            </a:r>
            <a:endParaRPr b="0" sz="1400">
              <a:solidFill>
                <a:srgbClr val="4A4548"/>
              </a:solidFill>
              <a:highlight>
                <a:srgbClr val="FFFFFF"/>
              </a:highlight>
            </a:endParaRPr>
          </a:p>
          <a:p>
            <a:pPr indent="0" lvl="0" marL="0" rtl="0" algn="just">
              <a:lnSpc>
                <a:spcPct val="100000"/>
              </a:lnSpc>
              <a:spcBef>
                <a:spcPts val="0"/>
              </a:spcBef>
              <a:spcAft>
                <a:spcPts val="0"/>
              </a:spcAft>
              <a:buNone/>
            </a:pPr>
            <a:r>
              <a:t/>
            </a:r>
            <a:endParaRPr b="0" sz="1400">
              <a:solidFill>
                <a:srgbClr val="4A4548"/>
              </a:solidFill>
              <a:highlight>
                <a:srgbClr val="FFFFFF"/>
              </a:highlight>
            </a:endParaRPr>
          </a:p>
          <a:p>
            <a:pPr indent="-317500" lvl="0" marL="457200" rtl="0" algn="just">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Azure Cognitive Services: We plan to leverage the language understanding capabilities of Azure Cognitive Services to analyze and understand the user's input in their local language and convert it to English to generate the appropriate response.</a:t>
            </a:r>
            <a:endParaRPr b="0" sz="1400">
              <a:solidFill>
                <a:srgbClr val="4A4548"/>
              </a:solidFill>
              <a:highlight>
                <a:srgbClr val="FFFFFF"/>
              </a:highlight>
            </a:endParaRPr>
          </a:p>
          <a:p>
            <a:pPr indent="-317500" lvl="0" marL="457200" rtl="0" algn="just">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Azure Machine Learning: We plan to use Azure Machine Learning to train and deploy our machine learning models for personalized learning and content recommendation.</a:t>
            </a:r>
            <a:endParaRPr b="0" sz="1400">
              <a:solidFill>
                <a:srgbClr val="4A4548"/>
              </a:solidFill>
              <a:highlight>
                <a:srgbClr val="FFFFFF"/>
              </a:highlight>
            </a:endParaRPr>
          </a:p>
          <a:p>
            <a:pPr indent="-317500" lvl="0" marL="457200" rtl="0" algn="just">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Azure Data Factory: We plan to use Azure Data Factory to extract, transform, and load data from various sources and build a centralized data repository to support our analytics and reporting needs.</a:t>
            </a:r>
            <a:endParaRPr b="0" sz="1400">
              <a:solidFill>
                <a:srgbClr val="4A4548"/>
              </a:solidFill>
              <a:highlight>
                <a:srgbClr val="FFFFFF"/>
              </a:highlight>
            </a:endParaRPr>
          </a:p>
          <a:p>
            <a:pPr indent="-317500" lvl="0" marL="457200" rtl="0" algn="just">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Azure Stream Analytics: We plan to use Azure Stream Analytics to process real-time data streams from various sources and generate insights and alerts for our users.</a:t>
            </a:r>
            <a:endParaRPr b="0" sz="1400">
              <a:solidFill>
                <a:srgbClr val="4A4548"/>
              </a:solidFill>
              <a:highlight>
                <a:srgbClr val="FFFFFF"/>
              </a:highlight>
            </a:endParaRPr>
          </a:p>
          <a:p>
            <a:pPr indent="-317500" lvl="0" marL="457200" rtl="0" algn="just">
              <a:lnSpc>
                <a:spcPct val="100000"/>
              </a:lnSpc>
              <a:spcBef>
                <a:spcPts val="0"/>
              </a:spcBef>
              <a:spcAft>
                <a:spcPts val="0"/>
              </a:spcAft>
              <a:buClr>
                <a:srgbClr val="4A4548"/>
              </a:buClr>
              <a:buSzPts val="1400"/>
              <a:buAutoNum type="arabicPeriod"/>
            </a:pPr>
            <a:r>
              <a:rPr b="0" lang="en" sz="1400">
                <a:solidFill>
                  <a:srgbClr val="4A4548"/>
                </a:solidFill>
                <a:highlight>
                  <a:srgbClr val="FFFFFF"/>
                </a:highlight>
              </a:rPr>
              <a:t>Azure Kubernetes Service: We plan to use Azure Kubernetes Service to manage our containerized application workloads and scale our solution as needed to meet the demand of our users.</a:t>
            </a:r>
            <a:endParaRPr b="0" sz="1400">
              <a:solidFill>
                <a:srgbClr val="4A4548"/>
              </a:solidFill>
              <a:highlight>
                <a:srgbClr val="FFFFFF"/>
              </a:highlight>
            </a:endParaRPr>
          </a:p>
          <a:p>
            <a:pPr indent="0" lvl="0" marL="457200" rtl="0" algn="just">
              <a:lnSpc>
                <a:spcPct val="100000"/>
              </a:lnSpc>
              <a:spcBef>
                <a:spcPts val="0"/>
              </a:spcBef>
              <a:spcAft>
                <a:spcPts val="0"/>
              </a:spcAft>
              <a:buNone/>
            </a:pPr>
            <a:r>
              <a:t/>
            </a:r>
            <a:endParaRPr b="0" sz="1400">
              <a:solidFill>
                <a:srgbClr val="4A4548"/>
              </a:solidFill>
              <a:highlight>
                <a:srgbClr val="FFFFFF"/>
              </a:highlight>
            </a:endParaRPr>
          </a:p>
          <a:p>
            <a:pPr indent="0" lvl="0" marL="0" rtl="0" algn="just">
              <a:lnSpc>
                <a:spcPct val="100000"/>
              </a:lnSpc>
              <a:spcBef>
                <a:spcPts val="0"/>
              </a:spcBef>
              <a:spcAft>
                <a:spcPts val="0"/>
              </a:spcAft>
              <a:buNone/>
            </a:pPr>
            <a:r>
              <a:rPr b="0" lang="en" sz="1400">
                <a:solidFill>
                  <a:srgbClr val="4A4548"/>
                </a:solidFill>
                <a:highlight>
                  <a:srgbClr val="FFFFFF"/>
                </a:highlight>
              </a:rPr>
              <a:t>By leveraging these Azure tools and resources, we can develop a robust and scalable prototype for our solution that can effectively address the language and cultural barriers to technology adoption in rural areas of India.</a:t>
            </a:r>
            <a:endParaRPr b="0" sz="1400">
              <a:solidFill>
                <a:srgbClr val="4A4548"/>
              </a:solidFill>
              <a:highlight>
                <a:srgbClr val="FFFFFF"/>
              </a:highlight>
            </a:endParaRPr>
          </a:p>
          <a:p>
            <a:pPr indent="0" lvl="0" marL="0" rtl="0" algn="just">
              <a:lnSpc>
                <a:spcPct val="100000"/>
              </a:lnSpc>
              <a:spcBef>
                <a:spcPts val="0"/>
              </a:spcBef>
              <a:spcAft>
                <a:spcPts val="0"/>
              </a:spcAft>
              <a:buSzPts val="2800"/>
              <a:buNone/>
            </a:pPr>
            <a:r>
              <a:t/>
            </a:r>
            <a:endParaRPr b="0" sz="1400">
              <a:solidFill>
                <a:srgbClr val="4A4548"/>
              </a:solidFill>
              <a:highlight>
                <a:srgbClr val="FFFFFF"/>
              </a:highlight>
            </a:endParaRPr>
          </a:p>
        </p:txBody>
      </p:sp>
      <p:pic>
        <p:nvPicPr>
          <p:cNvPr descr="Icon&#10;&#10;Description automatically generated" id="372" name="Google Shape;372;p61"/>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sp>
        <p:nvSpPr>
          <p:cNvPr id="378" name="Google Shape;378;p6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solidFill>
                  <a:srgbClr val="222222"/>
                </a:solidFill>
                <a:highlight>
                  <a:srgbClr val="FFFFFF"/>
                </a:highlight>
                <a:latin typeface="Lato"/>
                <a:ea typeface="Lato"/>
                <a:cs typeface="Lato"/>
                <a:sym typeface="Lato"/>
              </a:rPr>
              <a:t>Basic architecture diagram for the proposed solution:</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1">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  User Input (Local Language) -&gt; Azure Cognitive Services (Language Understanding) -&gt; </a:t>
            </a:r>
            <a:endParaRPr b="1">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  Azure Function (Answer Generation) -&gt; User Output (Local Language)</a:t>
            </a:r>
            <a:endParaRPr b="1">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The user provides input in their local language, which is then processed by Azure Cognitive Services for language understanding. The processed input is then passed to an Azure Function, which generates an appropriate answer to the user's question in the local language. The answer is then returned to the user as output.</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This architecture can be extended and customized as needed to include additional features, such as integration with a chatbot or a web interface.</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a:solidFill>
                <a:srgbClr val="222222"/>
              </a:solidFill>
              <a:highlight>
                <a:srgbClr val="FFFFFF"/>
              </a:highlight>
              <a:latin typeface="Lato"/>
              <a:ea typeface="Lato"/>
              <a:cs typeface="Lato"/>
              <a:sym typeface="Lato"/>
            </a:endParaRPr>
          </a:p>
        </p:txBody>
      </p:sp>
      <p:pic>
        <p:nvPicPr>
          <p:cNvPr descr="Icon&#10;&#10;Description automatically generated" id="379" name="Google Shape;379;p62"/>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85" name="Google Shape;385;p63"/>
          <p:cNvSpPr txBox="1"/>
          <p:nvPr/>
        </p:nvSpPr>
        <p:spPr>
          <a:xfrm>
            <a:off x="494625" y="864600"/>
            <a:ext cx="44832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Our solution stands out from existing alternatives in several ways:</a:t>
            </a:r>
            <a:endParaRPr b="1">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Language understanding: </a:t>
            </a:r>
            <a:r>
              <a:rPr lang="en">
                <a:solidFill>
                  <a:srgbClr val="222222"/>
                </a:solidFill>
                <a:highlight>
                  <a:srgbClr val="FFFFFF"/>
                </a:highlight>
                <a:latin typeface="Lato"/>
                <a:ea typeface="Lato"/>
                <a:cs typeface="Lato"/>
                <a:sym typeface="Lato"/>
              </a:rPr>
              <a:t>Our solution uses Azure Cognitive Services for language understanding, which can accurately process input in local languages, unlike other solutions that rely solely on English.</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Answer generation:</a:t>
            </a:r>
            <a:r>
              <a:rPr lang="en">
                <a:solidFill>
                  <a:srgbClr val="222222"/>
                </a:solidFill>
                <a:highlight>
                  <a:srgbClr val="FFFFFF"/>
                </a:highlight>
                <a:latin typeface="Lato"/>
                <a:ea typeface="Lato"/>
                <a:cs typeface="Lato"/>
                <a:sym typeface="Lato"/>
              </a:rPr>
              <a:t> Our solution uses an Azure Function for answer generation, which generates responses that are tailored to the user's local language and culture.</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a:solidFill>
                  <a:srgbClr val="222222"/>
                </a:solidFill>
                <a:highlight>
                  <a:srgbClr val="FFFFFF"/>
                </a:highlight>
                <a:latin typeface="Lato"/>
                <a:ea typeface="Lato"/>
                <a:cs typeface="Lato"/>
                <a:sym typeface="Lato"/>
              </a:rPr>
              <a:t>Ease of use: </a:t>
            </a:r>
            <a:r>
              <a:rPr lang="en">
                <a:solidFill>
                  <a:srgbClr val="222222"/>
                </a:solidFill>
                <a:highlight>
                  <a:srgbClr val="FFFFFF"/>
                </a:highlight>
                <a:latin typeface="Lato"/>
                <a:ea typeface="Lato"/>
                <a:cs typeface="Lato"/>
                <a:sym typeface="Lato"/>
              </a:rPr>
              <a:t>Our solution is designed to be easy to use, with a simple interface that allows users to input questions in their local language and receive answers in the same language.</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pic>
        <p:nvPicPr>
          <p:cNvPr descr="Icon&#10;&#10;Description automatically generated" id="386" name="Google Shape;386;p63"/>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
        <p:nvSpPr>
          <p:cNvPr id="387" name="Google Shape;387;p63"/>
          <p:cNvSpPr txBox="1"/>
          <p:nvPr/>
        </p:nvSpPr>
        <p:spPr>
          <a:xfrm>
            <a:off x="5106075" y="805550"/>
            <a:ext cx="3958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Our adoption plan includes the following strategies: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Outreach to rural areas:</a:t>
            </a:r>
            <a:r>
              <a:rPr lang="en">
                <a:latin typeface="Lato"/>
                <a:ea typeface="Lato"/>
                <a:cs typeface="Lato"/>
                <a:sym typeface="Lato"/>
              </a:rPr>
              <a:t> We will conduct targeted outreach to rural areas in India to promote our solution and build awareness among potential users.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Partnerships with local organizations:</a:t>
            </a:r>
            <a:r>
              <a:rPr lang="en">
                <a:latin typeface="Lato"/>
                <a:ea typeface="Lato"/>
                <a:cs typeface="Lato"/>
                <a:sym typeface="Lato"/>
              </a:rPr>
              <a:t> We will establish partnerships with local organizations, such as schools and community centers, to promote our solution and provide support to users.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Word of mouth:</a:t>
            </a:r>
            <a:r>
              <a:rPr lang="en">
                <a:latin typeface="Lato"/>
                <a:ea typeface="Lato"/>
                <a:cs typeface="Lato"/>
                <a:sym typeface="Lato"/>
              </a:rPr>
              <a:t> We will leverage the power of word of mouth to spread awareness about our solution among potential users, using social media and other online channels to amplify our message.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 &amp; </a:t>
            </a:r>
            <a:r>
              <a:rPr b="1" i="0" lang="en"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1F1F50"/>
              </a:solidFill>
              <a:latin typeface="Lato"/>
              <a:ea typeface="Lato"/>
              <a:cs typeface="Lato"/>
              <a:sym typeface="Lato"/>
            </a:endParaRPr>
          </a:p>
        </p:txBody>
      </p:sp>
      <p:sp>
        <p:nvSpPr>
          <p:cNvPr id="393" name="Google Shape;393;p64"/>
          <p:cNvSpPr txBox="1"/>
          <p:nvPr/>
        </p:nvSpPr>
        <p:spPr>
          <a:xfrm>
            <a:off x="0" y="1044150"/>
            <a:ext cx="83862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222222"/>
                </a:solidFill>
                <a:highlight>
                  <a:srgbClr val="FFFFFF"/>
                </a:highlight>
                <a:latin typeface="Lato"/>
                <a:ea typeface="Lato"/>
                <a:cs typeface="Lato"/>
                <a:sym typeface="Lato"/>
              </a:rPr>
              <a:t>How far it can go?</a:t>
            </a:r>
            <a:endParaRPr b="1"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Our solution has the potential to go a long way in addressing the language gap and promoting the use of technology among rural communities in India. With the help of Azure Data + Analytics + AI/ Open AI technologies, we can continue to improve our solution and add new features that make it even more effective and user-friendly.</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We envision our solution being used by millions of people in rural areas across India, empowering them to take advantage of the many benefits that technology has to offer. With the right partnerships and outreach efforts, we believe that our solution can make a significant impact on the lives of people in these communities and help bridge the digital divide in India.</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For GitHub Link and Diagrams, Screenshots we are working on it’s prototype which we’ll provide after Selection of or Idea for  next round.</a:t>
            </a:r>
            <a:endParaRPr>
              <a:solidFill>
                <a:srgbClr val="222222"/>
              </a:solidFill>
              <a:highlight>
                <a:srgbClr val="FFFFFF"/>
              </a:highlight>
              <a:latin typeface="Lato"/>
              <a:ea typeface="Lato"/>
              <a:cs typeface="Lato"/>
              <a:sym typeface="Lato"/>
            </a:endParaRPr>
          </a:p>
        </p:txBody>
      </p:sp>
      <p:pic>
        <p:nvPicPr>
          <p:cNvPr descr="Icon&#10;&#10;Description automatically generated" id="394" name="Google Shape;394;p64"/>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0" name="Google Shape;400;p65"/>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500"/>
              <a:t>Nikhil Soni</a:t>
            </a:r>
            <a:endParaRPr sz="1500"/>
          </a:p>
          <a:p>
            <a:pPr indent="0" lvl="0" marL="0" rtl="0" algn="l">
              <a:lnSpc>
                <a:spcPct val="150000"/>
              </a:lnSpc>
              <a:spcBef>
                <a:spcPts val="1600"/>
              </a:spcBef>
              <a:spcAft>
                <a:spcPts val="1600"/>
              </a:spcAft>
              <a:buSzPts val="1800"/>
              <a:buNone/>
            </a:pPr>
            <a:r>
              <a:rPr lang="en" sz="1500"/>
              <a:t>Sneha Gupta</a:t>
            </a:r>
            <a:endParaRPr sz="1500"/>
          </a:p>
        </p:txBody>
      </p:sp>
      <p:pic>
        <p:nvPicPr>
          <p:cNvPr descr="Icon&#10;&#10;Description automatically generated" id="401" name="Google Shape;401;p65"/>
          <p:cNvPicPr preferRelativeResize="0"/>
          <p:nvPr/>
        </p:nvPicPr>
        <p:blipFill rotWithShape="1">
          <a:blip r:embed="rId3">
            <a:alphaModFix/>
          </a:blip>
          <a:srcRect b="0" l="0" r="0" t="0"/>
          <a:stretch/>
        </p:blipFill>
        <p:spPr>
          <a:xfrm>
            <a:off x="7789293" y="4744259"/>
            <a:ext cx="1275272" cy="30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