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60" r:id="rId5"/>
    <p:sldId id="261" r:id="rId6"/>
    <p:sldId id="262" r:id="rId7"/>
    <p:sldId id="263" r:id="rId8"/>
    <p:sldId id="264" r:id="rId9"/>
    <p:sldId id="265" r:id="rId10"/>
    <p:sldId id="266" r:id="rId11"/>
    <p:sldId id="269" r:id="rId12"/>
    <p:sldId id="271" r:id="rId13"/>
    <p:sldId id="270" r:id="rId14"/>
    <p:sldId id="272" r:id="rId15"/>
    <p:sldId id="259" r:id="rId16"/>
    <p:sldId id="267" r:id="rId17"/>
    <p:sldId id="268"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052" autoAdjust="0"/>
  </p:normalViewPr>
  <p:slideViewPr>
    <p:cSldViewPr>
      <p:cViewPr varScale="1">
        <p:scale>
          <a:sx n="82" d="100"/>
          <a:sy n="82" d="100"/>
        </p:scale>
        <p:origin x="691"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0F95394-83B2-4F82-9A63-DF24CA6F037C}" type="datetimeFigureOut">
              <a:rPr lang="en-IN" smtClean="0"/>
              <a:t>13-05-2024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DBED96A-8B64-4450-A225-ECC2D90B9F53}" type="slidenum">
              <a:rPr lang="en-IN" smtClean="0"/>
              <a:t>‹#›</a:t>
            </a:fld>
            <a:endParaRPr lang="en-IN"/>
          </a:p>
        </p:txBody>
      </p:sp>
    </p:spTree>
    <p:extLst>
      <p:ext uri="{BB962C8B-B14F-4D97-AF65-F5344CB8AC3E}">
        <p14:creationId xmlns:p14="http://schemas.microsoft.com/office/powerpoint/2010/main" val="363363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DBED96A-8B64-4450-A225-ECC2D90B9F53}" type="slidenum">
              <a:rPr lang="en-IN" smtClean="0"/>
              <a:t>8</a:t>
            </a:fld>
            <a:endParaRPr lang="en-IN"/>
          </a:p>
        </p:txBody>
      </p:sp>
    </p:spTree>
    <p:extLst>
      <p:ext uri="{BB962C8B-B14F-4D97-AF65-F5344CB8AC3E}">
        <p14:creationId xmlns:p14="http://schemas.microsoft.com/office/powerpoint/2010/main" val="2000607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DBED96A-8B64-4450-A225-ECC2D90B9F53}" type="slidenum">
              <a:rPr lang="en-IN" smtClean="0"/>
              <a:t>9</a:t>
            </a:fld>
            <a:endParaRPr lang="en-IN"/>
          </a:p>
        </p:txBody>
      </p:sp>
    </p:spTree>
    <p:extLst>
      <p:ext uri="{BB962C8B-B14F-4D97-AF65-F5344CB8AC3E}">
        <p14:creationId xmlns:p14="http://schemas.microsoft.com/office/powerpoint/2010/main" val="839312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DBED96A-8B64-4450-A225-ECC2D90B9F53}" type="slidenum">
              <a:rPr lang="en-IN" smtClean="0"/>
              <a:t>11</a:t>
            </a:fld>
            <a:endParaRPr lang="en-IN"/>
          </a:p>
        </p:txBody>
      </p:sp>
    </p:spTree>
    <p:extLst>
      <p:ext uri="{BB962C8B-B14F-4D97-AF65-F5344CB8AC3E}">
        <p14:creationId xmlns:p14="http://schemas.microsoft.com/office/powerpoint/2010/main" val="3008037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DBED96A-8B64-4450-A225-ECC2D90B9F53}" type="slidenum">
              <a:rPr lang="en-IN" smtClean="0"/>
              <a:t>13</a:t>
            </a:fld>
            <a:endParaRPr lang="en-IN"/>
          </a:p>
        </p:txBody>
      </p:sp>
    </p:spTree>
    <p:extLst>
      <p:ext uri="{BB962C8B-B14F-4D97-AF65-F5344CB8AC3E}">
        <p14:creationId xmlns:p14="http://schemas.microsoft.com/office/powerpoint/2010/main" val="1952421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5/13/2024</a:t>
            </a:fld>
            <a:endParaRPr lang="en-US"/>
          </a:p>
        </p:txBody>
      </p:sp>
      <p:sp>
        <p:nvSpPr>
          <p:cNvPr id="6" name="Holder 6"/>
          <p:cNvSpPr>
            <a:spLocks noGrp="1"/>
          </p:cNvSpPr>
          <p:nvPr>
            <p:ph type="sldNum" sz="quarter" idx="7"/>
          </p:nvPr>
        </p:nvSpPr>
        <p:spPr/>
        <p:txBody>
          <a:bodyPr lIns="0" tIns="0" rIns="0" bIns="0"/>
          <a:lstStyle>
            <a:lvl1pPr>
              <a:defRPr sz="1800" b="0" i="0">
                <a:solidFill>
                  <a:schemeClr val="tx1"/>
                </a:solidFill>
                <a:latin typeface="Arial MT"/>
                <a:cs typeface="Arial MT"/>
              </a:defRPr>
            </a:lvl1pPr>
          </a:lstStyle>
          <a:p>
            <a:pPr marL="38100">
              <a:lnSpc>
                <a:spcPts val="2090"/>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FF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5/13/2024</a:t>
            </a:fld>
            <a:endParaRPr lang="en-US"/>
          </a:p>
        </p:txBody>
      </p:sp>
      <p:sp>
        <p:nvSpPr>
          <p:cNvPr id="6" name="Holder 6"/>
          <p:cNvSpPr>
            <a:spLocks noGrp="1"/>
          </p:cNvSpPr>
          <p:nvPr>
            <p:ph type="sldNum" sz="quarter" idx="7"/>
          </p:nvPr>
        </p:nvSpPr>
        <p:spPr/>
        <p:txBody>
          <a:bodyPr lIns="0" tIns="0" rIns="0" bIns="0"/>
          <a:lstStyle>
            <a:lvl1pPr>
              <a:defRPr sz="1800" b="0" i="0">
                <a:solidFill>
                  <a:schemeClr val="tx1"/>
                </a:solidFill>
                <a:latin typeface="Arial MT"/>
                <a:cs typeface="Arial MT"/>
              </a:defRPr>
            </a:lvl1pPr>
          </a:lstStyle>
          <a:p>
            <a:pPr marL="38100">
              <a:lnSpc>
                <a:spcPts val="2090"/>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FF0000"/>
                </a:solidFill>
                <a:latin typeface="Times New Roman"/>
                <a:cs typeface="Times New Roman"/>
              </a:defRPr>
            </a:lvl1pPr>
          </a:lstStyle>
          <a:p>
            <a:endParaRPr/>
          </a:p>
        </p:txBody>
      </p:sp>
      <p:sp>
        <p:nvSpPr>
          <p:cNvPr id="3" name="Holder 3"/>
          <p:cNvSpPr>
            <a:spLocks noGrp="1"/>
          </p:cNvSpPr>
          <p:nvPr>
            <p:ph sz="half" idx="2"/>
          </p:nvPr>
        </p:nvSpPr>
        <p:spPr>
          <a:xfrm>
            <a:off x="2261361" y="1994154"/>
            <a:ext cx="3490595" cy="3989704"/>
          </a:xfrm>
          <a:prstGeom prst="rect">
            <a:avLst/>
          </a:prstGeom>
        </p:spPr>
        <p:txBody>
          <a:bodyPr wrap="square" lIns="0" tIns="0" rIns="0" bIns="0">
            <a:spAutoFit/>
          </a:bodyPr>
          <a:lstStyle>
            <a:lvl1pPr>
              <a:defRPr sz="2000" b="0" i="0">
                <a:solidFill>
                  <a:schemeClr val="tx1"/>
                </a:solidFill>
                <a:latin typeface="Times New Roman"/>
                <a:cs typeface="Times New Roman"/>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5/13/2024</a:t>
            </a:fld>
            <a:endParaRPr lang="en-US"/>
          </a:p>
        </p:txBody>
      </p:sp>
      <p:sp>
        <p:nvSpPr>
          <p:cNvPr id="7" name="Holder 7"/>
          <p:cNvSpPr>
            <a:spLocks noGrp="1"/>
          </p:cNvSpPr>
          <p:nvPr>
            <p:ph type="sldNum" sz="quarter" idx="7"/>
          </p:nvPr>
        </p:nvSpPr>
        <p:spPr/>
        <p:txBody>
          <a:bodyPr lIns="0" tIns="0" rIns="0" bIns="0"/>
          <a:lstStyle>
            <a:lvl1pPr>
              <a:defRPr sz="1800" b="0" i="0">
                <a:solidFill>
                  <a:schemeClr val="tx1"/>
                </a:solidFill>
                <a:latin typeface="Arial MT"/>
                <a:cs typeface="Arial MT"/>
              </a:defRPr>
            </a:lvl1pPr>
          </a:lstStyle>
          <a:p>
            <a:pPr marL="38100">
              <a:lnSpc>
                <a:spcPts val="2090"/>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FF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5/13/2024</a:t>
            </a:fld>
            <a:endParaRPr lang="en-US"/>
          </a:p>
        </p:txBody>
      </p:sp>
      <p:sp>
        <p:nvSpPr>
          <p:cNvPr id="5" name="Holder 5"/>
          <p:cNvSpPr>
            <a:spLocks noGrp="1"/>
          </p:cNvSpPr>
          <p:nvPr>
            <p:ph type="sldNum" sz="quarter" idx="7"/>
          </p:nvPr>
        </p:nvSpPr>
        <p:spPr/>
        <p:txBody>
          <a:bodyPr lIns="0" tIns="0" rIns="0" bIns="0"/>
          <a:lstStyle>
            <a:lvl1pPr>
              <a:defRPr sz="1800" b="0" i="0">
                <a:solidFill>
                  <a:schemeClr val="tx1"/>
                </a:solidFill>
                <a:latin typeface="Arial MT"/>
                <a:cs typeface="Arial MT"/>
              </a:defRPr>
            </a:lvl1pPr>
          </a:lstStyle>
          <a:p>
            <a:pPr marL="38100">
              <a:lnSpc>
                <a:spcPts val="2090"/>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5/13/2024</a:t>
            </a:fld>
            <a:endParaRPr lang="en-US"/>
          </a:p>
        </p:txBody>
      </p:sp>
      <p:sp>
        <p:nvSpPr>
          <p:cNvPr id="4" name="Holder 4"/>
          <p:cNvSpPr>
            <a:spLocks noGrp="1"/>
          </p:cNvSpPr>
          <p:nvPr>
            <p:ph type="sldNum" sz="quarter" idx="7"/>
          </p:nvPr>
        </p:nvSpPr>
        <p:spPr/>
        <p:txBody>
          <a:bodyPr lIns="0" tIns="0" rIns="0" bIns="0"/>
          <a:lstStyle>
            <a:lvl1pPr>
              <a:defRPr sz="1800" b="0" i="0">
                <a:solidFill>
                  <a:schemeClr val="tx1"/>
                </a:solidFill>
                <a:latin typeface="Arial MT"/>
                <a:cs typeface="Arial MT"/>
              </a:defRPr>
            </a:lvl1pPr>
          </a:lstStyle>
          <a:p>
            <a:pPr marL="38100">
              <a:lnSpc>
                <a:spcPts val="2090"/>
              </a:lnSpc>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1999" cy="6857996"/>
          </a:xfrm>
          <a:prstGeom prst="rect">
            <a:avLst/>
          </a:prstGeom>
        </p:spPr>
      </p:pic>
      <p:sp>
        <p:nvSpPr>
          <p:cNvPr id="2" name="Holder 2"/>
          <p:cNvSpPr>
            <a:spLocks noGrp="1"/>
          </p:cNvSpPr>
          <p:nvPr>
            <p:ph type="title"/>
          </p:nvPr>
        </p:nvSpPr>
        <p:spPr>
          <a:xfrm>
            <a:off x="4257293" y="394207"/>
            <a:ext cx="3677412" cy="513715"/>
          </a:xfrm>
          <a:prstGeom prst="rect">
            <a:avLst/>
          </a:prstGeom>
        </p:spPr>
        <p:txBody>
          <a:bodyPr wrap="square" lIns="0" tIns="0" rIns="0" bIns="0">
            <a:spAutoFit/>
          </a:bodyPr>
          <a:lstStyle>
            <a:lvl1pPr>
              <a:defRPr sz="3200" b="0" i="0">
                <a:solidFill>
                  <a:srgbClr val="FF0000"/>
                </a:solidFill>
                <a:latin typeface="Times New Roman"/>
                <a:cs typeface="Times New Roman"/>
              </a:defRPr>
            </a:lvl1pPr>
          </a:lstStyle>
          <a:p>
            <a:endParaRPr/>
          </a:p>
        </p:txBody>
      </p:sp>
      <p:sp>
        <p:nvSpPr>
          <p:cNvPr id="3" name="Holder 3"/>
          <p:cNvSpPr>
            <a:spLocks noGrp="1"/>
          </p:cNvSpPr>
          <p:nvPr>
            <p:ph type="body" idx="1"/>
          </p:nvPr>
        </p:nvSpPr>
        <p:spPr>
          <a:xfrm>
            <a:off x="645159" y="1444879"/>
            <a:ext cx="10901680" cy="4737100"/>
          </a:xfrm>
          <a:prstGeom prst="rect">
            <a:avLst/>
          </a:prstGeom>
        </p:spPr>
        <p:txBody>
          <a:bodyPr wrap="square" lIns="0" tIns="0" rIns="0" bIns="0">
            <a:spAutoFit/>
          </a:bodyPr>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5/13/2024</a:t>
            </a:fld>
            <a:endParaRPr lang="en-US"/>
          </a:p>
        </p:txBody>
      </p:sp>
      <p:sp>
        <p:nvSpPr>
          <p:cNvPr id="6" name="Holder 6"/>
          <p:cNvSpPr>
            <a:spLocks noGrp="1"/>
          </p:cNvSpPr>
          <p:nvPr>
            <p:ph type="sldNum" sz="quarter" idx="7"/>
          </p:nvPr>
        </p:nvSpPr>
        <p:spPr>
          <a:xfrm>
            <a:off x="10938636" y="6535941"/>
            <a:ext cx="329565" cy="281304"/>
          </a:xfrm>
          <a:prstGeom prst="rect">
            <a:avLst/>
          </a:prstGeom>
        </p:spPr>
        <p:txBody>
          <a:bodyPr wrap="square" lIns="0" tIns="0" rIns="0" bIns="0">
            <a:spAutoFit/>
          </a:bodyPr>
          <a:lstStyle>
            <a:lvl1pPr>
              <a:defRPr sz="1800" b="0" i="0">
                <a:solidFill>
                  <a:schemeClr val="tx1"/>
                </a:solidFill>
                <a:latin typeface="Arial MT"/>
                <a:cs typeface="Arial MT"/>
              </a:defRPr>
            </a:lvl1pPr>
          </a:lstStyle>
          <a:p>
            <a:pPr marL="38100">
              <a:lnSpc>
                <a:spcPts val="2090"/>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2.jpeg"/></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drive.google.com/drive/folders/1vhymKZiuXCBayVEtJdLQbBvI3WsOITDm"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2233930" cy="6858000"/>
            <a:chOff x="0" y="0"/>
            <a:chExt cx="2233930" cy="6858000"/>
          </a:xfrm>
        </p:grpSpPr>
        <p:pic>
          <p:nvPicPr>
            <p:cNvPr id="3" name="object 3"/>
            <p:cNvPicPr/>
            <p:nvPr/>
          </p:nvPicPr>
          <p:blipFill>
            <a:blip r:embed="rId2" cstate="print"/>
            <a:stretch>
              <a:fillRect/>
            </a:stretch>
          </p:blipFill>
          <p:spPr>
            <a:xfrm>
              <a:off x="0" y="0"/>
              <a:ext cx="2233574" cy="6821421"/>
            </a:xfrm>
            <a:prstGeom prst="rect">
              <a:avLst/>
            </a:prstGeom>
          </p:spPr>
        </p:pic>
        <p:pic>
          <p:nvPicPr>
            <p:cNvPr id="4" name="object 4"/>
            <p:cNvPicPr/>
            <p:nvPr/>
          </p:nvPicPr>
          <p:blipFill>
            <a:blip r:embed="rId3" cstate="print"/>
            <a:stretch>
              <a:fillRect/>
            </a:stretch>
          </p:blipFill>
          <p:spPr>
            <a:xfrm>
              <a:off x="629412" y="1213103"/>
              <a:ext cx="1374648" cy="1066800"/>
            </a:xfrm>
            <a:prstGeom prst="rect">
              <a:avLst/>
            </a:prstGeom>
          </p:spPr>
        </p:pic>
        <p:pic>
          <p:nvPicPr>
            <p:cNvPr id="5" name="object 5"/>
            <p:cNvPicPr/>
            <p:nvPr/>
          </p:nvPicPr>
          <p:blipFill>
            <a:blip r:embed="rId4" cstate="print"/>
            <a:stretch>
              <a:fillRect/>
            </a:stretch>
          </p:blipFill>
          <p:spPr>
            <a:xfrm>
              <a:off x="0" y="4732019"/>
              <a:ext cx="1478279" cy="2125979"/>
            </a:xfrm>
            <a:prstGeom prst="rect">
              <a:avLst/>
            </a:prstGeom>
          </p:spPr>
        </p:pic>
      </p:grpSp>
      <p:sp>
        <p:nvSpPr>
          <p:cNvPr id="6" name="object 6"/>
          <p:cNvSpPr txBox="1"/>
          <p:nvPr/>
        </p:nvSpPr>
        <p:spPr>
          <a:xfrm>
            <a:off x="2862986" y="1888874"/>
            <a:ext cx="8600695" cy="1515800"/>
          </a:xfrm>
          <a:prstGeom prst="rect">
            <a:avLst/>
          </a:prstGeom>
        </p:spPr>
        <p:txBody>
          <a:bodyPr vert="horz" wrap="square" lIns="0" tIns="12700" rIns="0" bIns="0" rtlCol="0">
            <a:spAutoFit/>
          </a:bodyPr>
          <a:lstStyle/>
          <a:p>
            <a:pPr marL="3067050" marR="5080" indent="-3054985">
              <a:lnSpc>
                <a:spcPct val="100000"/>
              </a:lnSpc>
              <a:spcBef>
                <a:spcPts val="100"/>
              </a:spcBef>
            </a:pPr>
            <a:r>
              <a:rPr sz="2400" b="1" spc="-5" dirty="0">
                <a:solidFill>
                  <a:srgbClr val="FF0000"/>
                </a:solidFill>
                <a:latin typeface="Times New Roman"/>
                <a:cs typeface="Times New Roman"/>
              </a:rPr>
              <a:t>DEPARTMENT</a:t>
            </a:r>
            <a:r>
              <a:rPr sz="2400" b="1" spc="20" dirty="0">
                <a:solidFill>
                  <a:srgbClr val="FF0000"/>
                </a:solidFill>
                <a:latin typeface="Times New Roman"/>
                <a:cs typeface="Times New Roman"/>
              </a:rPr>
              <a:t> </a:t>
            </a:r>
            <a:r>
              <a:rPr sz="2400" b="1" spc="-5" dirty="0">
                <a:solidFill>
                  <a:srgbClr val="FF0000"/>
                </a:solidFill>
                <a:latin typeface="Times New Roman"/>
                <a:cs typeface="Times New Roman"/>
              </a:rPr>
              <a:t>OF</a:t>
            </a:r>
            <a:r>
              <a:rPr sz="2400" b="1" dirty="0">
                <a:solidFill>
                  <a:srgbClr val="FF0000"/>
                </a:solidFill>
                <a:latin typeface="Times New Roman"/>
                <a:cs typeface="Times New Roman"/>
              </a:rPr>
              <a:t> </a:t>
            </a:r>
            <a:r>
              <a:rPr sz="2400" b="1" spc="-5" dirty="0">
                <a:solidFill>
                  <a:srgbClr val="FF0000"/>
                </a:solidFill>
                <a:latin typeface="Times New Roman"/>
                <a:cs typeface="Times New Roman"/>
              </a:rPr>
              <a:t>ELECTRONICS</a:t>
            </a:r>
            <a:r>
              <a:rPr sz="2400" b="1" spc="10" dirty="0">
                <a:solidFill>
                  <a:srgbClr val="FF0000"/>
                </a:solidFill>
                <a:latin typeface="Times New Roman"/>
                <a:cs typeface="Times New Roman"/>
              </a:rPr>
              <a:t> </a:t>
            </a:r>
            <a:r>
              <a:rPr sz="2400" b="1" spc="-5" dirty="0">
                <a:solidFill>
                  <a:srgbClr val="FF0000"/>
                </a:solidFill>
                <a:latin typeface="Times New Roman"/>
                <a:cs typeface="Times New Roman"/>
              </a:rPr>
              <a:t>AND</a:t>
            </a:r>
            <a:r>
              <a:rPr sz="2400" b="1" spc="25" dirty="0">
                <a:solidFill>
                  <a:srgbClr val="FF0000"/>
                </a:solidFill>
                <a:latin typeface="Times New Roman"/>
                <a:cs typeface="Times New Roman"/>
              </a:rPr>
              <a:t> </a:t>
            </a:r>
            <a:r>
              <a:rPr sz="2400" b="1" spc="-5" dirty="0">
                <a:solidFill>
                  <a:srgbClr val="FF0000"/>
                </a:solidFill>
                <a:latin typeface="Times New Roman"/>
                <a:cs typeface="Times New Roman"/>
              </a:rPr>
              <a:t>COMMUNICATION </a:t>
            </a:r>
            <a:r>
              <a:rPr sz="2400" b="1" spc="-585" dirty="0">
                <a:solidFill>
                  <a:srgbClr val="FF0000"/>
                </a:solidFill>
                <a:latin typeface="Times New Roman"/>
                <a:cs typeface="Times New Roman"/>
              </a:rPr>
              <a:t> </a:t>
            </a:r>
            <a:r>
              <a:rPr sz="2400" b="1" spc="-5" dirty="0">
                <a:solidFill>
                  <a:srgbClr val="FF0000"/>
                </a:solidFill>
                <a:latin typeface="Times New Roman"/>
                <a:cs typeface="Times New Roman"/>
              </a:rPr>
              <a:t>ENGINEERING</a:t>
            </a:r>
            <a:endParaRPr lang="en-US" sz="2400" b="1" dirty="0">
              <a:solidFill>
                <a:srgbClr val="FF0000"/>
              </a:solidFill>
              <a:latin typeface="Times New Roman"/>
              <a:cs typeface="Times New Roman"/>
            </a:endParaRPr>
          </a:p>
          <a:p>
            <a:pPr marL="3067050" marR="5080" indent="-3054985">
              <a:lnSpc>
                <a:spcPct val="100000"/>
              </a:lnSpc>
              <a:spcBef>
                <a:spcPts val="100"/>
              </a:spcBef>
            </a:pPr>
            <a:endParaRPr lang="en-IN" sz="2400" b="1" i="1" spc="-5" dirty="0">
              <a:solidFill>
                <a:srgbClr val="FF0000"/>
              </a:solidFill>
              <a:latin typeface="Times New Roman"/>
              <a:cs typeface="Times New Roman"/>
            </a:endParaRPr>
          </a:p>
          <a:p>
            <a:pPr marL="3067050" marR="5080" indent="-3054985">
              <a:lnSpc>
                <a:spcPct val="100000"/>
              </a:lnSpc>
              <a:spcBef>
                <a:spcPts val="100"/>
              </a:spcBef>
            </a:pPr>
            <a:r>
              <a:rPr lang="en-IN" sz="2400" b="1" i="1" spc="-5" dirty="0">
                <a:solidFill>
                  <a:srgbClr val="FF0000"/>
                </a:solidFill>
                <a:latin typeface="Times New Roman"/>
                <a:cs typeface="Times New Roman"/>
              </a:rPr>
              <a:t>                                     </a:t>
            </a:r>
            <a:r>
              <a:rPr lang="en-US" sz="2400" b="1" i="1" spc="-5" dirty="0">
                <a:latin typeface="Times New Roman"/>
                <a:cs typeface="Times New Roman"/>
              </a:rPr>
              <a:t> </a:t>
            </a:r>
            <a:r>
              <a:rPr sz="2400" b="1" i="1" spc="-5" dirty="0">
                <a:latin typeface="Times New Roman"/>
                <a:cs typeface="Times New Roman"/>
              </a:rPr>
              <a:t>BATCH</a:t>
            </a:r>
            <a:r>
              <a:rPr sz="2400" b="1" i="1" spc="-35" dirty="0">
                <a:latin typeface="Times New Roman"/>
                <a:cs typeface="Times New Roman"/>
              </a:rPr>
              <a:t> </a:t>
            </a:r>
            <a:r>
              <a:rPr sz="2400" b="1" i="1" spc="-5" dirty="0">
                <a:latin typeface="Times New Roman"/>
                <a:cs typeface="Times New Roman"/>
              </a:rPr>
              <a:t>NO:8</a:t>
            </a:r>
            <a:endParaRPr sz="2400" dirty="0">
              <a:latin typeface="Times New Roman"/>
              <a:cs typeface="Times New Roman"/>
            </a:endParaRPr>
          </a:p>
        </p:txBody>
      </p:sp>
      <p:sp>
        <p:nvSpPr>
          <p:cNvPr id="7" name="object 7"/>
          <p:cNvSpPr txBox="1"/>
          <p:nvPr/>
        </p:nvSpPr>
        <p:spPr>
          <a:xfrm>
            <a:off x="2536965" y="3764915"/>
            <a:ext cx="1771014"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PRESENTED</a:t>
            </a:r>
            <a:r>
              <a:rPr sz="1800" b="1" spc="-55" dirty="0">
                <a:latin typeface="Times New Roman"/>
                <a:cs typeface="Times New Roman"/>
              </a:rPr>
              <a:t> </a:t>
            </a:r>
            <a:r>
              <a:rPr sz="1800" b="1" spc="-5" dirty="0">
                <a:latin typeface="Times New Roman"/>
                <a:cs typeface="Times New Roman"/>
              </a:rPr>
              <a:t>BY</a:t>
            </a:r>
            <a:endParaRPr sz="1800" dirty="0">
              <a:latin typeface="Times New Roman"/>
              <a:cs typeface="Times New Roman"/>
            </a:endParaRPr>
          </a:p>
        </p:txBody>
      </p:sp>
      <p:sp>
        <p:nvSpPr>
          <p:cNvPr id="8" name="object 8"/>
          <p:cNvSpPr txBox="1"/>
          <p:nvPr/>
        </p:nvSpPr>
        <p:spPr>
          <a:xfrm>
            <a:off x="2536965" y="4207857"/>
            <a:ext cx="3389249" cy="843821"/>
          </a:xfrm>
          <a:prstGeom prst="rect">
            <a:avLst/>
          </a:prstGeom>
        </p:spPr>
        <p:txBody>
          <a:bodyPr vert="horz" wrap="square" lIns="0" tIns="12700" rIns="0" bIns="0" rtlCol="0">
            <a:spAutoFit/>
          </a:bodyPr>
          <a:lstStyle/>
          <a:p>
            <a:pPr marL="12700" marR="1032510">
              <a:lnSpc>
                <a:spcPct val="100000"/>
              </a:lnSpc>
              <a:spcBef>
                <a:spcPts val="100"/>
              </a:spcBef>
            </a:pPr>
            <a:r>
              <a:rPr sz="1800" b="1" spc="-5" dirty="0">
                <a:solidFill>
                  <a:schemeClr val="tx2"/>
                </a:solidFill>
                <a:latin typeface="Times New Roman"/>
                <a:cs typeface="Times New Roman"/>
              </a:rPr>
              <a:t>JEGAN</a:t>
            </a:r>
            <a:r>
              <a:rPr sz="1800" b="1" spc="-40" dirty="0">
                <a:solidFill>
                  <a:schemeClr val="tx2"/>
                </a:solidFill>
                <a:latin typeface="Times New Roman"/>
                <a:cs typeface="Times New Roman"/>
              </a:rPr>
              <a:t> </a:t>
            </a:r>
            <a:r>
              <a:rPr sz="1800" b="1" spc="-5" dirty="0">
                <a:solidFill>
                  <a:schemeClr val="tx2"/>
                </a:solidFill>
                <a:latin typeface="Times New Roman"/>
                <a:cs typeface="Times New Roman"/>
              </a:rPr>
              <a:t>M</a:t>
            </a:r>
            <a:r>
              <a:rPr sz="1800" b="1" spc="-35" dirty="0">
                <a:solidFill>
                  <a:schemeClr val="tx2"/>
                </a:solidFill>
                <a:latin typeface="Times New Roman"/>
                <a:cs typeface="Times New Roman"/>
              </a:rPr>
              <a:t> </a:t>
            </a:r>
            <a:r>
              <a:rPr lang="en-US" b="1" spc="-35" dirty="0">
                <a:solidFill>
                  <a:schemeClr val="tx2"/>
                </a:solidFill>
                <a:latin typeface="Times New Roman"/>
                <a:cs typeface="Times New Roman"/>
              </a:rPr>
              <a:t>- </a:t>
            </a:r>
            <a:r>
              <a:rPr sz="1800" b="1" dirty="0">
                <a:solidFill>
                  <a:schemeClr val="tx2"/>
                </a:solidFill>
                <a:latin typeface="Times New Roman"/>
                <a:cs typeface="Times New Roman"/>
              </a:rPr>
              <a:t>21ECR089</a:t>
            </a:r>
            <a:r>
              <a:rPr sz="1800" b="1" spc="-434" dirty="0">
                <a:solidFill>
                  <a:schemeClr val="tx2"/>
                </a:solidFill>
                <a:latin typeface="Times New Roman"/>
                <a:cs typeface="Times New Roman"/>
              </a:rPr>
              <a:t> </a:t>
            </a:r>
            <a:r>
              <a:rPr sz="1800" b="1" spc="-5" dirty="0">
                <a:solidFill>
                  <a:schemeClr val="tx2"/>
                </a:solidFill>
                <a:latin typeface="Times New Roman"/>
                <a:cs typeface="Times New Roman"/>
              </a:rPr>
              <a:t>JEGAN</a:t>
            </a:r>
            <a:r>
              <a:rPr sz="1800" b="1" spc="-25" dirty="0">
                <a:solidFill>
                  <a:schemeClr val="tx2"/>
                </a:solidFill>
                <a:latin typeface="Times New Roman"/>
                <a:cs typeface="Times New Roman"/>
              </a:rPr>
              <a:t> </a:t>
            </a:r>
            <a:r>
              <a:rPr sz="1800" b="1" spc="-5" dirty="0">
                <a:solidFill>
                  <a:schemeClr val="tx2"/>
                </a:solidFill>
                <a:latin typeface="Times New Roman"/>
                <a:cs typeface="Times New Roman"/>
              </a:rPr>
              <a:t>P</a:t>
            </a:r>
            <a:r>
              <a:rPr sz="1800" b="1" spc="-25" dirty="0">
                <a:solidFill>
                  <a:schemeClr val="tx2"/>
                </a:solidFill>
                <a:latin typeface="Times New Roman"/>
                <a:cs typeface="Times New Roman"/>
              </a:rPr>
              <a:t> </a:t>
            </a:r>
            <a:r>
              <a:rPr lang="en-US" b="1" spc="-25" dirty="0">
                <a:solidFill>
                  <a:schemeClr val="tx2"/>
                </a:solidFill>
                <a:latin typeface="Times New Roman"/>
                <a:cs typeface="Times New Roman"/>
              </a:rPr>
              <a:t>- </a:t>
            </a:r>
            <a:r>
              <a:rPr sz="1800" b="1" dirty="0">
                <a:solidFill>
                  <a:schemeClr val="tx2"/>
                </a:solidFill>
                <a:latin typeface="Times New Roman"/>
                <a:cs typeface="Times New Roman"/>
              </a:rPr>
              <a:t>21ECR090</a:t>
            </a:r>
          </a:p>
          <a:p>
            <a:pPr marL="12700">
              <a:lnSpc>
                <a:spcPct val="100000"/>
              </a:lnSpc>
            </a:pPr>
            <a:r>
              <a:rPr sz="1800" b="1" spc="-5" dirty="0">
                <a:solidFill>
                  <a:schemeClr val="tx2"/>
                </a:solidFill>
                <a:latin typeface="Times New Roman"/>
                <a:cs typeface="Times New Roman"/>
              </a:rPr>
              <a:t>MEIPRASAANTH</a:t>
            </a:r>
            <a:r>
              <a:rPr sz="1800" b="1" spc="-10" dirty="0">
                <a:solidFill>
                  <a:schemeClr val="tx2"/>
                </a:solidFill>
                <a:latin typeface="Times New Roman"/>
                <a:cs typeface="Times New Roman"/>
              </a:rPr>
              <a:t> </a:t>
            </a:r>
            <a:r>
              <a:rPr sz="1800" b="1" spc="-5" dirty="0">
                <a:solidFill>
                  <a:schemeClr val="tx2"/>
                </a:solidFill>
                <a:latin typeface="Times New Roman"/>
                <a:cs typeface="Times New Roman"/>
              </a:rPr>
              <a:t>V</a:t>
            </a:r>
            <a:r>
              <a:rPr sz="1800" b="1" spc="-40" dirty="0">
                <a:solidFill>
                  <a:schemeClr val="tx2"/>
                </a:solidFill>
                <a:latin typeface="Times New Roman"/>
                <a:cs typeface="Times New Roman"/>
              </a:rPr>
              <a:t> </a:t>
            </a:r>
            <a:r>
              <a:rPr lang="en-US" b="1" spc="-40" dirty="0">
                <a:solidFill>
                  <a:schemeClr val="tx2"/>
                </a:solidFill>
                <a:latin typeface="Times New Roman"/>
                <a:cs typeface="Times New Roman"/>
              </a:rPr>
              <a:t>- </a:t>
            </a:r>
            <a:r>
              <a:rPr sz="1800" b="1" dirty="0">
                <a:solidFill>
                  <a:schemeClr val="tx2"/>
                </a:solidFill>
                <a:latin typeface="Times New Roman"/>
                <a:cs typeface="Times New Roman"/>
              </a:rPr>
              <a:t>21ECR116</a:t>
            </a:r>
          </a:p>
        </p:txBody>
      </p:sp>
      <p:sp>
        <p:nvSpPr>
          <p:cNvPr id="9" name="object 9"/>
          <p:cNvSpPr txBox="1"/>
          <p:nvPr/>
        </p:nvSpPr>
        <p:spPr>
          <a:xfrm>
            <a:off x="5926214" y="5511597"/>
            <a:ext cx="1825549" cy="566822"/>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DATE:</a:t>
            </a:r>
            <a:r>
              <a:rPr sz="1800" b="1" spc="-65" dirty="0">
                <a:latin typeface="Times New Roman"/>
                <a:cs typeface="Times New Roman"/>
              </a:rPr>
              <a:t> </a:t>
            </a:r>
            <a:r>
              <a:rPr lang="en-US" b="1" spc="-65" dirty="0">
                <a:latin typeface="Times New Roman"/>
                <a:cs typeface="Times New Roman"/>
              </a:rPr>
              <a:t>13</a:t>
            </a:r>
            <a:r>
              <a:rPr sz="1800" b="1" dirty="0">
                <a:latin typeface="Times New Roman"/>
                <a:cs typeface="Times New Roman"/>
              </a:rPr>
              <a:t>.0</a:t>
            </a:r>
            <a:r>
              <a:rPr lang="en-US" sz="1800" b="1" dirty="0">
                <a:latin typeface="Times New Roman"/>
                <a:cs typeface="Times New Roman"/>
              </a:rPr>
              <a:t>5</a:t>
            </a:r>
            <a:r>
              <a:rPr sz="1800" b="1" dirty="0">
                <a:latin typeface="Times New Roman"/>
                <a:cs typeface="Times New Roman"/>
              </a:rPr>
              <a:t>.24</a:t>
            </a:r>
          </a:p>
          <a:p>
            <a:pPr marL="12700">
              <a:lnSpc>
                <a:spcPct val="100000"/>
              </a:lnSpc>
            </a:pPr>
            <a:r>
              <a:rPr lang="en-US" b="1" spc="-50" dirty="0">
                <a:latin typeface="Times New Roman"/>
                <a:cs typeface="Times New Roman"/>
              </a:rPr>
              <a:t>THIRD REVIEW</a:t>
            </a:r>
            <a:endParaRPr sz="1800" b="1" dirty="0">
              <a:latin typeface="Times New Roman"/>
              <a:cs typeface="Times New Roman"/>
            </a:endParaRPr>
          </a:p>
        </p:txBody>
      </p:sp>
      <p:sp>
        <p:nvSpPr>
          <p:cNvPr id="10" name="object 10"/>
          <p:cNvSpPr txBox="1"/>
          <p:nvPr/>
        </p:nvSpPr>
        <p:spPr>
          <a:xfrm>
            <a:off x="8153399" y="3764915"/>
            <a:ext cx="131572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GUIDED</a:t>
            </a:r>
            <a:r>
              <a:rPr sz="1800" b="1" spc="-50" dirty="0">
                <a:latin typeface="Times New Roman"/>
                <a:cs typeface="Times New Roman"/>
              </a:rPr>
              <a:t> </a:t>
            </a:r>
            <a:r>
              <a:rPr sz="1800" b="1" spc="-5" dirty="0">
                <a:latin typeface="Times New Roman"/>
                <a:cs typeface="Times New Roman"/>
              </a:rPr>
              <a:t>BY</a:t>
            </a:r>
            <a:endParaRPr sz="1800" dirty="0">
              <a:latin typeface="Times New Roman"/>
              <a:cs typeface="Times New Roman"/>
            </a:endParaRPr>
          </a:p>
        </p:txBody>
      </p:sp>
      <p:sp>
        <p:nvSpPr>
          <p:cNvPr id="11" name="object 11"/>
          <p:cNvSpPr txBox="1"/>
          <p:nvPr/>
        </p:nvSpPr>
        <p:spPr>
          <a:xfrm>
            <a:off x="8153399" y="4207857"/>
            <a:ext cx="3733801" cy="1397819"/>
          </a:xfrm>
          <a:prstGeom prst="rect">
            <a:avLst/>
          </a:prstGeom>
        </p:spPr>
        <p:txBody>
          <a:bodyPr vert="horz" wrap="square" lIns="0" tIns="12700" rIns="0" bIns="0" rtlCol="0">
            <a:spAutoFit/>
          </a:bodyPr>
          <a:lstStyle/>
          <a:p>
            <a:pPr marL="12700">
              <a:lnSpc>
                <a:spcPct val="100000"/>
              </a:lnSpc>
              <a:spcBef>
                <a:spcPts val="100"/>
              </a:spcBef>
            </a:pPr>
            <a:r>
              <a:rPr sz="1800" b="1" spc="-5" dirty="0" err="1">
                <a:solidFill>
                  <a:schemeClr val="tx2"/>
                </a:solidFill>
                <a:latin typeface="Times New Roman"/>
                <a:cs typeface="Times New Roman"/>
              </a:rPr>
              <a:t>Mrs.V.MEKALA</a:t>
            </a:r>
            <a:r>
              <a:rPr lang="en-US" sz="1800" b="1" spc="-5" dirty="0">
                <a:solidFill>
                  <a:schemeClr val="tx2"/>
                </a:solidFill>
                <a:latin typeface="Times New Roman"/>
                <a:cs typeface="Times New Roman"/>
              </a:rPr>
              <a:t> M.E.</a:t>
            </a:r>
            <a:r>
              <a:rPr sz="1800" b="1" spc="-5" dirty="0">
                <a:solidFill>
                  <a:schemeClr val="tx2"/>
                </a:solidFill>
                <a:latin typeface="Times New Roman"/>
                <a:cs typeface="Times New Roman"/>
              </a:rPr>
              <a:t>,</a:t>
            </a:r>
            <a:endParaRPr sz="1800" b="1" dirty="0">
              <a:solidFill>
                <a:schemeClr val="tx2"/>
              </a:solidFill>
              <a:latin typeface="Times New Roman"/>
              <a:cs typeface="Times New Roman"/>
            </a:endParaRPr>
          </a:p>
          <a:p>
            <a:pPr marL="12700">
              <a:lnSpc>
                <a:spcPct val="100000"/>
              </a:lnSpc>
            </a:pPr>
            <a:r>
              <a:rPr lang="en-IN" sz="1800" b="1" spc="-5" dirty="0">
                <a:solidFill>
                  <a:schemeClr val="tx2"/>
                </a:solidFill>
                <a:latin typeface="Times New Roman"/>
                <a:cs typeface="Times New Roman"/>
              </a:rPr>
              <a:t>ASSISTANT</a:t>
            </a:r>
            <a:r>
              <a:rPr lang="en-IN" sz="1800" b="1" spc="-25" dirty="0">
                <a:solidFill>
                  <a:schemeClr val="tx2"/>
                </a:solidFill>
                <a:latin typeface="Times New Roman"/>
                <a:cs typeface="Times New Roman"/>
              </a:rPr>
              <a:t> </a:t>
            </a:r>
            <a:r>
              <a:rPr lang="en-IN" sz="1800" b="1" spc="-5" dirty="0">
                <a:solidFill>
                  <a:schemeClr val="tx2"/>
                </a:solidFill>
                <a:latin typeface="Times New Roman"/>
                <a:cs typeface="Times New Roman"/>
              </a:rPr>
              <a:t>PROFESSOR</a:t>
            </a:r>
            <a:r>
              <a:rPr lang="en-IN" b="1" spc="-5" dirty="0">
                <a:solidFill>
                  <a:schemeClr val="tx2"/>
                </a:solidFill>
                <a:latin typeface="Times New Roman"/>
                <a:cs typeface="Times New Roman"/>
              </a:rPr>
              <a:t>(SR.G),</a:t>
            </a:r>
          </a:p>
          <a:p>
            <a:pPr marL="12700">
              <a:lnSpc>
                <a:spcPct val="100000"/>
              </a:lnSpc>
            </a:pPr>
            <a:r>
              <a:rPr lang="en-IN" b="1" spc="-5" dirty="0">
                <a:solidFill>
                  <a:schemeClr val="tx2"/>
                </a:solidFill>
                <a:latin typeface="Times New Roman"/>
                <a:cs typeface="Times New Roman"/>
              </a:rPr>
              <a:t>DEPARTMENT OF ECE.</a:t>
            </a:r>
          </a:p>
          <a:p>
            <a:pPr marL="12700">
              <a:lnSpc>
                <a:spcPct val="100000"/>
              </a:lnSpc>
            </a:pPr>
            <a:r>
              <a:rPr lang="en-IN" b="1" spc="-5" dirty="0">
                <a:solidFill>
                  <a:schemeClr val="tx2"/>
                </a:solidFill>
                <a:latin typeface="Times New Roman"/>
                <a:cs typeface="Times New Roman"/>
              </a:rPr>
              <a:t>KEC</a:t>
            </a:r>
          </a:p>
          <a:p>
            <a:pPr marL="12700">
              <a:lnSpc>
                <a:spcPct val="100000"/>
              </a:lnSpc>
            </a:pPr>
            <a:endParaRPr lang="en-IN" b="1" spc="-5" dirty="0">
              <a:solidFill>
                <a:schemeClr val="tx2"/>
              </a:solidFill>
              <a:latin typeface="Times New Roman"/>
              <a:cs typeface="Times New Roman"/>
            </a:endParaRPr>
          </a:p>
        </p:txBody>
      </p:sp>
      <p:sp>
        <p:nvSpPr>
          <p:cNvPr id="12" name="object 12"/>
          <p:cNvSpPr txBox="1">
            <a:spLocks noGrp="1"/>
          </p:cNvSpPr>
          <p:nvPr>
            <p:ph type="title"/>
          </p:nvPr>
        </p:nvSpPr>
        <p:spPr>
          <a:xfrm>
            <a:off x="2905505" y="885520"/>
            <a:ext cx="7690484"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0A5293"/>
                </a:solidFill>
                <a:latin typeface="Times New Roman"/>
                <a:cs typeface="Times New Roman"/>
              </a:rPr>
              <a:t>HAZARD</a:t>
            </a:r>
            <a:r>
              <a:rPr sz="2800" b="1" spc="30" dirty="0">
                <a:solidFill>
                  <a:srgbClr val="0A5293"/>
                </a:solidFill>
                <a:latin typeface="Times New Roman"/>
                <a:cs typeface="Times New Roman"/>
              </a:rPr>
              <a:t> </a:t>
            </a:r>
            <a:r>
              <a:rPr sz="2800" b="1" spc="-10" dirty="0">
                <a:solidFill>
                  <a:srgbClr val="0A5293"/>
                </a:solidFill>
                <a:latin typeface="Times New Roman"/>
                <a:cs typeface="Times New Roman"/>
              </a:rPr>
              <a:t>PREVENTION</a:t>
            </a:r>
            <a:r>
              <a:rPr sz="2800" b="1" spc="25" dirty="0">
                <a:solidFill>
                  <a:srgbClr val="0A5293"/>
                </a:solidFill>
                <a:latin typeface="Times New Roman"/>
                <a:cs typeface="Times New Roman"/>
              </a:rPr>
              <a:t> </a:t>
            </a:r>
            <a:r>
              <a:rPr sz="2800" b="1" spc="-5" dirty="0">
                <a:solidFill>
                  <a:srgbClr val="0A5293"/>
                </a:solidFill>
                <a:latin typeface="Times New Roman"/>
                <a:cs typeface="Times New Roman"/>
              </a:rPr>
              <a:t>SYSTEM</a:t>
            </a:r>
            <a:r>
              <a:rPr sz="2800" b="1" spc="20" dirty="0">
                <a:solidFill>
                  <a:srgbClr val="0A5293"/>
                </a:solidFill>
                <a:latin typeface="Times New Roman"/>
                <a:cs typeface="Times New Roman"/>
              </a:rPr>
              <a:t> </a:t>
            </a:r>
            <a:r>
              <a:rPr sz="2800" b="1" spc="-5" dirty="0">
                <a:solidFill>
                  <a:srgbClr val="0A5293"/>
                </a:solidFill>
                <a:latin typeface="Times New Roman"/>
                <a:cs typeface="Times New Roman"/>
              </a:rPr>
              <a:t>USING</a:t>
            </a:r>
            <a:r>
              <a:rPr sz="2800" b="1" spc="10" dirty="0">
                <a:solidFill>
                  <a:srgbClr val="0A5293"/>
                </a:solidFill>
                <a:latin typeface="Times New Roman"/>
                <a:cs typeface="Times New Roman"/>
              </a:rPr>
              <a:t> </a:t>
            </a:r>
            <a:r>
              <a:rPr sz="2800" b="1" spc="-5" dirty="0">
                <a:solidFill>
                  <a:srgbClr val="0A5293"/>
                </a:solidFill>
                <a:latin typeface="Times New Roman"/>
                <a:cs typeface="Times New Roman"/>
              </a:rPr>
              <a:t>GSM</a:t>
            </a:r>
            <a:endParaRPr sz="28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43400" y="155754"/>
            <a:ext cx="4089400" cy="505267"/>
          </a:xfrm>
          <a:prstGeom prst="rect">
            <a:avLst/>
          </a:prstGeom>
        </p:spPr>
        <p:txBody>
          <a:bodyPr vert="horz" wrap="square" lIns="0" tIns="12700" rIns="0" bIns="0" rtlCol="0">
            <a:spAutoFit/>
          </a:bodyPr>
          <a:lstStyle/>
          <a:p>
            <a:pPr marL="12700">
              <a:lnSpc>
                <a:spcPct val="100000"/>
              </a:lnSpc>
              <a:spcBef>
                <a:spcPts val="100"/>
              </a:spcBef>
            </a:pPr>
            <a:r>
              <a:rPr lang="en-US" b="1" dirty="0"/>
              <a:t>DEMO PROTOTYPE</a:t>
            </a:r>
            <a:endParaRPr b="1" dirty="0"/>
          </a:p>
        </p:txBody>
      </p:sp>
      <p:pic>
        <p:nvPicPr>
          <p:cNvPr id="6" name="Picture 5">
            <a:extLst>
              <a:ext uri="{FF2B5EF4-FFF2-40B4-BE49-F238E27FC236}">
                <a16:creationId xmlns:a16="http://schemas.microsoft.com/office/drawing/2014/main" id="{9CC16E11-4354-A601-1DB8-63E103C643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4332" y="1342734"/>
            <a:ext cx="6887536" cy="417253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FA182-DA9C-80AC-0C11-15C6D02199BF}"/>
              </a:ext>
            </a:extLst>
          </p:cNvPr>
          <p:cNvSpPr>
            <a:spLocks noGrp="1"/>
          </p:cNvSpPr>
          <p:nvPr>
            <p:ph type="title"/>
          </p:nvPr>
        </p:nvSpPr>
        <p:spPr>
          <a:xfrm>
            <a:off x="4272531" y="217640"/>
            <a:ext cx="4048507" cy="984885"/>
          </a:xfrm>
        </p:spPr>
        <p:txBody>
          <a:bodyPr/>
          <a:lstStyle/>
          <a:p>
            <a:r>
              <a:rPr lang="en-US" b="1" dirty="0"/>
              <a:t>FINAL PROTOTYPE</a:t>
            </a:r>
            <a:endParaRPr lang="en-IN" b="1" dirty="0"/>
          </a:p>
        </p:txBody>
      </p:sp>
      <p:pic>
        <p:nvPicPr>
          <p:cNvPr id="3" name="Picture 2">
            <a:extLst>
              <a:ext uri="{FF2B5EF4-FFF2-40B4-BE49-F238E27FC236}">
                <a16:creationId xmlns:a16="http://schemas.microsoft.com/office/drawing/2014/main" id="{4B1B80E3-4882-6E52-1486-886BE72EF91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889505"/>
            <a:ext cx="5181600" cy="2844295"/>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02D92BF7-9F53-722A-6CDB-0DE89A6FA9E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77000" y="3733800"/>
            <a:ext cx="5558280" cy="2971801"/>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564B4496-8375-9F30-BD84-21C6AFD94327}"/>
              </a:ext>
            </a:extLst>
          </p:cNvPr>
          <p:cNvSpPr txBox="1"/>
          <p:nvPr/>
        </p:nvSpPr>
        <p:spPr>
          <a:xfrm>
            <a:off x="5959600" y="966700"/>
            <a:ext cx="6096000" cy="338554"/>
          </a:xfrm>
          <a:prstGeom prst="rect">
            <a:avLst/>
          </a:prstGeom>
          <a:noFill/>
        </p:spPr>
        <p:txBody>
          <a:bodyPr wrap="square">
            <a:spAutoFit/>
          </a:bodyPr>
          <a:lstStyle/>
          <a:p>
            <a:pPr algn="ctr"/>
            <a:r>
              <a:rPr lang="en-IN" sz="1600" b="1" dirty="0">
                <a:solidFill>
                  <a:srgbClr val="FF0000"/>
                </a:solidFill>
                <a:effectLst/>
                <a:latin typeface="Times New Roman" panose="02020603050405020304" pitchFamily="18" charset="0"/>
                <a:ea typeface="Times New Roman" panose="02020603050405020304" pitchFamily="18" charset="0"/>
              </a:rPr>
              <a:t>Under normal condition (i.e., when no hazard is detected)</a:t>
            </a:r>
            <a:endParaRPr lang="en-IN" sz="1600" dirty="0">
              <a:solidFill>
                <a:srgbClr val="FF0000"/>
              </a:solidFill>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6B90D181-F9CF-37F4-345C-6AE53FA24D6F}"/>
              </a:ext>
            </a:extLst>
          </p:cNvPr>
          <p:cNvSpPr txBox="1"/>
          <p:nvPr/>
        </p:nvSpPr>
        <p:spPr>
          <a:xfrm>
            <a:off x="609600" y="3967739"/>
            <a:ext cx="6096000" cy="338554"/>
          </a:xfrm>
          <a:prstGeom prst="rect">
            <a:avLst/>
          </a:prstGeom>
          <a:noFill/>
        </p:spPr>
        <p:txBody>
          <a:bodyPr wrap="square">
            <a:spAutoFit/>
          </a:bodyPr>
          <a:lstStyle/>
          <a:p>
            <a:pPr marR="262890" algn="ctr"/>
            <a:r>
              <a:rPr lang="en-US" sz="1600" b="1" dirty="0">
                <a:solidFill>
                  <a:srgbClr val="FF0000"/>
                </a:solidFill>
                <a:effectLst/>
                <a:latin typeface="Times New Roman" panose="02020603050405020304" pitchFamily="18" charset="0"/>
                <a:ea typeface="Times New Roman" panose="02020603050405020304" pitchFamily="18" charset="0"/>
              </a:rPr>
              <a:t> Message send through GSM (When hazard is detected)</a:t>
            </a:r>
            <a:endParaRPr lang="en-IN" sz="1600" b="1" dirty="0">
              <a:solidFill>
                <a:srgbClr val="FF0000"/>
              </a:solidFill>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B92A182F-B0BE-9521-DC53-0D63B50EA167}"/>
              </a:ext>
            </a:extLst>
          </p:cNvPr>
          <p:cNvSpPr txBox="1"/>
          <p:nvPr/>
        </p:nvSpPr>
        <p:spPr>
          <a:xfrm>
            <a:off x="5959600" y="1411561"/>
            <a:ext cx="5927600" cy="1525418"/>
          </a:xfrm>
          <a:prstGeom prst="rect">
            <a:avLst/>
          </a:prstGeom>
          <a:noFill/>
        </p:spPr>
        <p:txBody>
          <a:bodyPr wrap="square">
            <a:spAutoFit/>
          </a:bodyPr>
          <a:lstStyle/>
          <a:p>
            <a:pPr marL="490855" marR="307340" indent="456565" algn="just">
              <a:lnSpc>
                <a:spcPct val="150000"/>
              </a:lnSpc>
              <a:spcAft>
                <a:spcPts val="0"/>
              </a:spcAft>
            </a:pPr>
            <a:r>
              <a:rPr lang="en-US" sz="1600" spc="-20" dirty="0">
                <a:latin typeface="Times New Roman" panose="02020603050405020304" pitchFamily="18" charset="0"/>
                <a:ea typeface="Times New Roman" panose="02020603050405020304" pitchFamily="18" charset="0"/>
              </a:rPr>
              <a:t>T</a:t>
            </a:r>
            <a:r>
              <a:rPr lang="en-US" sz="1600" spc="-20" dirty="0">
                <a:effectLst/>
                <a:latin typeface="Times New Roman" panose="02020603050405020304" pitchFamily="18" charset="0"/>
                <a:ea typeface="Times New Roman" panose="02020603050405020304" pitchFamily="18" charset="0"/>
              </a:rPr>
              <a:t>he hardware output of hazard prevention system using GSM, under normal condition (i.e., when no hazard is detected) LCD displays the real time temperature, light intensity and gas level.</a:t>
            </a:r>
            <a:endParaRPr lang="en-IN" sz="1600" dirty="0">
              <a:effectLst/>
              <a:latin typeface="Times New Roman" panose="02020603050405020304" pitchFamily="18" charset="0"/>
              <a:ea typeface="Times New Roman" panose="02020603050405020304" pitchFamily="18" charset="0"/>
            </a:endParaRPr>
          </a:p>
        </p:txBody>
      </p:sp>
      <p:sp>
        <p:nvSpPr>
          <p:cNvPr id="13" name="TextBox 12">
            <a:extLst>
              <a:ext uri="{FF2B5EF4-FFF2-40B4-BE49-F238E27FC236}">
                <a16:creationId xmlns:a16="http://schemas.microsoft.com/office/drawing/2014/main" id="{F716CC0E-6165-DF9D-C0C7-D3870F1C6F10}"/>
              </a:ext>
            </a:extLst>
          </p:cNvPr>
          <p:cNvSpPr txBox="1"/>
          <p:nvPr/>
        </p:nvSpPr>
        <p:spPr>
          <a:xfrm>
            <a:off x="1038985" y="4371534"/>
            <a:ext cx="5257800" cy="2268826"/>
          </a:xfrm>
          <a:prstGeom prst="rect">
            <a:avLst/>
          </a:prstGeom>
          <a:noFill/>
        </p:spPr>
        <p:txBody>
          <a:bodyPr wrap="square">
            <a:spAutoFit/>
          </a:bodyPr>
          <a:lstStyle/>
          <a:p>
            <a:pPr>
              <a:lnSpc>
                <a:spcPct val="150000"/>
              </a:lnSpc>
            </a:pPr>
            <a:r>
              <a:rPr lang="en-US" sz="1600" spc="-20" dirty="0">
                <a:latin typeface="Times New Roman" panose="02020603050405020304" pitchFamily="18" charset="0"/>
                <a:ea typeface="Times New Roman" panose="02020603050405020304" pitchFamily="18" charset="0"/>
              </a:rPr>
              <a:t>T</a:t>
            </a:r>
            <a:r>
              <a:rPr lang="en-US" sz="1600" spc="-20" dirty="0">
                <a:effectLst/>
                <a:latin typeface="Times New Roman" panose="02020603050405020304" pitchFamily="18" charset="0"/>
                <a:ea typeface="Times New Roman" panose="02020603050405020304" pitchFamily="18" charset="0"/>
              </a:rPr>
              <a:t>he hardware output when sensor values exceed predefined threshold levels, the hazard prevention system triggers an immediate response through GSM communication and also through buzzer, LED and LCD display. In such instances, the system initiates a series of actions to alert users and ensure timely intervention</a:t>
            </a:r>
            <a:endParaRPr lang="en-IN" sz="1600" dirty="0"/>
          </a:p>
        </p:txBody>
      </p:sp>
    </p:spTree>
    <p:extLst>
      <p:ext uri="{BB962C8B-B14F-4D97-AF65-F5344CB8AC3E}">
        <p14:creationId xmlns:p14="http://schemas.microsoft.com/office/powerpoint/2010/main" val="2778336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00F63F-F19C-DAE2-D1C5-5736C0E73AC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990600"/>
            <a:ext cx="2778125" cy="50292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3" name="Picture 2">
            <a:extLst>
              <a:ext uri="{FF2B5EF4-FFF2-40B4-BE49-F238E27FC236}">
                <a16:creationId xmlns:a16="http://schemas.microsoft.com/office/drawing/2014/main" id="{C2F0C5C9-BE41-F758-4C72-1F4F3E2C4AB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8600" y="990600"/>
            <a:ext cx="2957195" cy="50292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5" name="TextBox 4">
            <a:extLst>
              <a:ext uri="{FF2B5EF4-FFF2-40B4-BE49-F238E27FC236}">
                <a16:creationId xmlns:a16="http://schemas.microsoft.com/office/drawing/2014/main" id="{0A9879BE-FEBC-2E22-DBE0-B9249487A57F}"/>
              </a:ext>
            </a:extLst>
          </p:cNvPr>
          <p:cNvSpPr txBox="1"/>
          <p:nvPr/>
        </p:nvSpPr>
        <p:spPr>
          <a:xfrm>
            <a:off x="6629400" y="2057400"/>
            <a:ext cx="6096000" cy="385362"/>
          </a:xfrm>
          <a:prstGeom prst="rect">
            <a:avLst/>
          </a:prstGeom>
          <a:noFill/>
        </p:spPr>
        <p:txBody>
          <a:bodyPr wrap="square">
            <a:spAutoFit/>
          </a:bodyPr>
          <a:lstStyle/>
          <a:p>
            <a:pPr marR="324485" algn="ctr">
              <a:lnSpc>
                <a:spcPct val="115000"/>
              </a:lnSpc>
            </a:pPr>
            <a:r>
              <a:rPr lang="en-US" sz="1800" b="1" dirty="0">
                <a:solidFill>
                  <a:srgbClr val="FF0000"/>
                </a:solidFill>
                <a:effectLst/>
                <a:latin typeface="Times New Roman" panose="02020603050405020304" pitchFamily="18" charset="0"/>
                <a:ea typeface="Times New Roman" panose="02020603050405020304" pitchFamily="18" charset="0"/>
              </a:rPr>
              <a:t>Hazard Alert System</a:t>
            </a:r>
            <a:endParaRPr lang="en-IN" sz="1800" b="1" dirty="0">
              <a:solidFill>
                <a:srgbClr val="FF0000"/>
              </a:solidFill>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ECCC02CA-BB83-1D85-3447-0FE9EA70CCF7}"/>
              </a:ext>
            </a:extLst>
          </p:cNvPr>
          <p:cNvSpPr txBox="1"/>
          <p:nvPr/>
        </p:nvSpPr>
        <p:spPr>
          <a:xfrm>
            <a:off x="6858000" y="2557825"/>
            <a:ext cx="5105400" cy="1894749"/>
          </a:xfrm>
          <a:prstGeom prst="rect">
            <a:avLst/>
          </a:prstGeom>
          <a:noFill/>
        </p:spPr>
        <p:txBody>
          <a:bodyPr wrap="square">
            <a:spAutoFit/>
          </a:bodyPr>
          <a:lstStyle/>
          <a:p>
            <a:pPr marL="528955" marR="394335" indent="456565" algn="just">
              <a:lnSpc>
                <a:spcPct val="150000"/>
              </a:lnSpc>
              <a:spcBef>
                <a:spcPts val="1600"/>
              </a:spcBef>
              <a:spcAft>
                <a:spcPts val="0"/>
              </a:spcAft>
            </a:pPr>
            <a:r>
              <a:rPr lang="en-US" sz="1600" dirty="0">
                <a:latin typeface="Times New Roman" panose="02020603050405020304" pitchFamily="18" charset="0"/>
                <a:ea typeface="Times New Roman" panose="02020603050405020304" pitchFamily="18" charset="0"/>
              </a:rPr>
              <a:t>T</a:t>
            </a:r>
            <a:r>
              <a:rPr lang="en-US" sz="1600" dirty="0">
                <a:effectLst/>
                <a:latin typeface="Times New Roman" panose="02020603050405020304" pitchFamily="18" charset="0"/>
                <a:ea typeface="Times New Roman" panose="02020603050405020304" pitchFamily="18" charset="0"/>
              </a:rPr>
              <a:t>he alert system which includes the alert message and call received by the fire safety department and the respective owner of the company when any hazard occurs within the storage unit of the company.</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75410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5F3AA-DA99-603C-8ABC-6952B6F9817F}"/>
              </a:ext>
            </a:extLst>
          </p:cNvPr>
          <p:cNvSpPr>
            <a:spLocks noGrp="1"/>
          </p:cNvSpPr>
          <p:nvPr>
            <p:ph type="title"/>
          </p:nvPr>
        </p:nvSpPr>
        <p:spPr>
          <a:xfrm>
            <a:off x="4114800" y="381000"/>
            <a:ext cx="7696200" cy="492443"/>
          </a:xfrm>
        </p:spPr>
        <p:txBody>
          <a:bodyPr/>
          <a:lstStyle/>
          <a:p>
            <a:r>
              <a:rPr lang="en-US" b="1" dirty="0"/>
              <a:t>IMPLEMENTATION</a:t>
            </a:r>
            <a:endParaRPr lang="en-IN" b="1" dirty="0"/>
          </a:p>
        </p:txBody>
      </p:sp>
      <p:pic>
        <p:nvPicPr>
          <p:cNvPr id="3" name="Picture 2">
            <a:extLst>
              <a:ext uri="{FF2B5EF4-FFF2-40B4-BE49-F238E27FC236}">
                <a16:creationId xmlns:a16="http://schemas.microsoft.com/office/drawing/2014/main" id="{4D1DB2A9-D131-F698-5A5F-3970E03819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5600" y="1295400"/>
            <a:ext cx="5739765" cy="2775585"/>
          </a:xfrm>
          <a:prstGeom prst="rect">
            <a:avLst/>
          </a:prstGeom>
          <a:ln>
            <a:noFill/>
          </a:ln>
          <a:effectLst>
            <a:outerShdw blurRad="190500" algn="tl" rotWithShape="0">
              <a:srgbClr val="000000">
                <a:alpha val="70000"/>
              </a:srgbClr>
            </a:outerShdw>
          </a:effectLst>
        </p:spPr>
      </p:pic>
      <p:sp>
        <p:nvSpPr>
          <p:cNvPr id="5" name="TextBox 4">
            <a:extLst>
              <a:ext uri="{FF2B5EF4-FFF2-40B4-BE49-F238E27FC236}">
                <a16:creationId xmlns:a16="http://schemas.microsoft.com/office/drawing/2014/main" id="{32FB768C-6AE5-6F61-C36B-01F3349E8B78}"/>
              </a:ext>
            </a:extLst>
          </p:cNvPr>
          <p:cNvSpPr txBox="1"/>
          <p:nvPr/>
        </p:nvSpPr>
        <p:spPr>
          <a:xfrm>
            <a:off x="-457200" y="4300261"/>
            <a:ext cx="6097554" cy="385362"/>
          </a:xfrm>
          <a:prstGeom prst="rect">
            <a:avLst/>
          </a:prstGeom>
          <a:noFill/>
        </p:spPr>
        <p:txBody>
          <a:bodyPr wrap="square">
            <a:spAutoFit/>
          </a:bodyPr>
          <a:lstStyle/>
          <a:p>
            <a:pPr marR="324485" algn="ctr">
              <a:lnSpc>
                <a:spcPct val="115000"/>
              </a:lnSpc>
            </a:pPr>
            <a:r>
              <a:rPr lang="en-US" b="1" dirty="0">
                <a:solidFill>
                  <a:srgbClr val="FF0000"/>
                </a:solidFill>
                <a:latin typeface="Times New Roman" panose="02020603050405020304" pitchFamily="18" charset="0"/>
                <a:ea typeface="Times New Roman" panose="02020603050405020304" pitchFamily="18" charset="0"/>
              </a:rPr>
              <a:t>Video Link:</a:t>
            </a:r>
            <a:endParaRPr lang="en-IN" sz="1800" b="1" dirty="0">
              <a:solidFill>
                <a:srgbClr val="FF0000"/>
              </a:solidFill>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C9844235-2C9C-5369-532D-7FEF58A483D2}"/>
              </a:ext>
            </a:extLst>
          </p:cNvPr>
          <p:cNvSpPr txBox="1"/>
          <p:nvPr/>
        </p:nvSpPr>
        <p:spPr>
          <a:xfrm>
            <a:off x="2895600" y="4707394"/>
            <a:ext cx="6858000" cy="703911"/>
          </a:xfrm>
          <a:prstGeom prst="rect">
            <a:avLst/>
          </a:prstGeom>
          <a:noFill/>
        </p:spPr>
        <p:txBody>
          <a:bodyPr wrap="square">
            <a:spAutoFit/>
          </a:bodyPr>
          <a:lstStyle/>
          <a:p>
            <a:pPr marR="324485" algn="ctr">
              <a:lnSpc>
                <a:spcPct val="115000"/>
              </a:lnSpc>
            </a:pPr>
            <a:r>
              <a:rPr lang="en-IN" sz="1800" b="1" dirty="0">
                <a:solidFill>
                  <a:schemeClr val="tx2">
                    <a:lumMod val="60000"/>
                    <a:lumOff val="40000"/>
                  </a:schemeClr>
                </a:solidFill>
                <a:effectLst/>
                <a:latin typeface="Times New Roman" panose="02020603050405020304" pitchFamily="18" charset="0"/>
                <a:ea typeface="Times New Roman" panose="02020603050405020304" pitchFamily="18" charset="0"/>
                <a:hlinkClick r:id="rId4"/>
              </a:rPr>
              <a:t>https://drive.google.com/drive/folders/1vhymKZiuXCBayVEtJdLQbBvI3WsOITDm</a:t>
            </a:r>
            <a:endParaRPr lang="en-IN" sz="1800" b="1" dirty="0">
              <a:solidFill>
                <a:schemeClr val="tx2">
                  <a:lumMod val="60000"/>
                  <a:lumOff val="40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00842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7AE83-DF5B-B970-F7E8-92A4EA633756}"/>
              </a:ext>
            </a:extLst>
          </p:cNvPr>
          <p:cNvSpPr>
            <a:spLocks noGrp="1"/>
          </p:cNvSpPr>
          <p:nvPr>
            <p:ph type="title"/>
          </p:nvPr>
        </p:nvSpPr>
        <p:spPr>
          <a:xfrm>
            <a:off x="990600" y="762000"/>
            <a:ext cx="4962907" cy="492443"/>
          </a:xfrm>
        </p:spPr>
        <p:txBody>
          <a:bodyPr/>
          <a:lstStyle/>
          <a:p>
            <a:r>
              <a:rPr lang="en-US" b="1" dirty="0"/>
              <a:t>APPRECIATION LETTER</a:t>
            </a:r>
            <a:endParaRPr lang="en-IN" b="1" dirty="0"/>
          </a:p>
        </p:txBody>
      </p:sp>
      <p:pic>
        <p:nvPicPr>
          <p:cNvPr id="3" name="Picture 2">
            <a:extLst>
              <a:ext uri="{FF2B5EF4-FFF2-40B4-BE49-F238E27FC236}">
                <a16:creationId xmlns:a16="http://schemas.microsoft.com/office/drawing/2014/main" id="{820AC1A5-5BB7-3687-1051-A3117F4F84A5}"/>
              </a:ext>
            </a:extLst>
          </p:cNvPr>
          <p:cNvPicPr>
            <a:picLocks noChangeAspect="1"/>
          </p:cNvPicPr>
          <p:nvPr/>
        </p:nvPicPr>
        <p:blipFill rotWithShape="1">
          <a:blip r:embed="rId2">
            <a:extLst>
              <a:ext uri="{28A0092B-C50C-407E-A947-70E740481C1C}">
                <a14:useLocalDpi xmlns:a14="http://schemas.microsoft.com/office/drawing/2010/main" val="0"/>
              </a:ext>
            </a:extLst>
          </a:blip>
          <a:srcRect t="7217" b="12370"/>
          <a:stretch/>
        </p:blipFill>
        <p:spPr bwMode="auto">
          <a:xfrm>
            <a:off x="6096000" y="520193"/>
            <a:ext cx="5654040" cy="59436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12374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D7B362-1207-F7F1-23D6-A776B7DEA6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668541"/>
            <a:ext cx="5913148" cy="5867400"/>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ACBE6A49-31EF-68DB-975A-71FB5343DB1C}"/>
              </a:ext>
            </a:extLst>
          </p:cNvPr>
          <p:cNvSpPr txBox="1"/>
          <p:nvPr/>
        </p:nvSpPr>
        <p:spPr>
          <a:xfrm>
            <a:off x="1981200" y="658381"/>
            <a:ext cx="6096000" cy="584775"/>
          </a:xfrm>
          <a:prstGeom prst="rect">
            <a:avLst/>
          </a:prstGeom>
          <a:noFill/>
        </p:spPr>
        <p:txBody>
          <a:bodyPr wrap="square">
            <a:spAutoFit/>
          </a:bodyPr>
          <a:lstStyle/>
          <a:p>
            <a:r>
              <a:rPr lang="en-US" sz="3200" b="1" dirty="0">
                <a:solidFill>
                  <a:srgbClr val="FF0000"/>
                </a:solidFill>
                <a:latin typeface="Times New Roman" panose="02020603050405020304" pitchFamily="18" charset="0"/>
                <a:cs typeface="Times New Roman" panose="02020603050405020304" pitchFamily="18" charset="0"/>
              </a:rPr>
              <a:t>I</a:t>
            </a:r>
            <a:r>
              <a:rPr lang="en-IN" sz="3200" b="1" dirty="0">
                <a:solidFill>
                  <a:srgbClr val="FF0000"/>
                </a:solidFill>
                <a:latin typeface="Times New Roman" panose="02020603050405020304" pitchFamily="18" charset="0"/>
                <a:cs typeface="Times New Roman" panose="02020603050405020304" pitchFamily="18" charset="0"/>
              </a:rPr>
              <a:t>C01 FORM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20028" y="666699"/>
            <a:ext cx="2833371" cy="505267"/>
          </a:xfrm>
          <a:prstGeom prst="rect">
            <a:avLst/>
          </a:prstGeom>
        </p:spPr>
        <p:txBody>
          <a:bodyPr vert="horz" wrap="square" lIns="0" tIns="12700" rIns="0" bIns="0" rtlCol="0">
            <a:spAutoFit/>
          </a:bodyPr>
          <a:lstStyle/>
          <a:p>
            <a:pPr marL="12700">
              <a:lnSpc>
                <a:spcPct val="100000"/>
              </a:lnSpc>
              <a:spcBef>
                <a:spcPts val="100"/>
              </a:spcBef>
            </a:pPr>
            <a:r>
              <a:rPr b="1" dirty="0"/>
              <a:t>REFERE</a:t>
            </a:r>
            <a:r>
              <a:rPr b="1" spc="5" dirty="0"/>
              <a:t>N</a:t>
            </a:r>
            <a:r>
              <a:rPr b="1" dirty="0"/>
              <a:t>CES</a:t>
            </a:r>
          </a:p>
        </p:txBody>
      </p:sp>
      <p:sp>
        <p:nvSpPr>
          <p:cNvPr id="3" name="object 3"/>
          <p:cNvSpPr txBox="1">
            <a:spLocks noGrp="1"/>
          </p:cNvSpPr>
          <p:nvPr>
            <p:ph type="body" idx="1"/>
          </p:nvPr>
        </p:nvSpPr>
        <p:spPr>
          <a:xfrm>
            <a:off x="1981200" y="1600200"/>
            <a:ext cx="8763001" cy="4529060"/>
          </a:xfrm>
          <a:prstGeom prst="rect">
            <a:avLst/>
          </a:prstGeom>
        </p:spPr>
        <p:txBody>
          <a:bodyPr vert="horz" wrap="square" lIns="0" tIns="12700" rIns="0" bIns="0" rtlCol="0">
            <a:spAutoFit/>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nSpc>
                <a:spcPct val="107000"/>
              </a:lnSpc>
              <a:spcAft>
                <a:spcPts val="800"/>
              </a:spcAft>
              <a:buFont typeface="+mj-lt"/>
              <a:buAutoNum type="arabicPeriod"/>
              <a:tabLst>
                <a:tab pos="457200" algn="l"/>
              </a:tabLst>
            </a:pPr>
            <a:r>
              <a:rPr lang="en-US" dirty="0" err="1">
                <a:latin typeface="Times New Roman" panose="02020603050405020304" pitchFamily="18" charset="0"/>
                <a:cs typeface="Times New Roman" panose="02020603050405020304" pitchFamily="18" charset="0"/>
              </a:rPr>
              <a:t>Göbl</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M., &amp; Hofmann, M. (2021). IoT-Based Hazard Monitoring in the Industry 4.0 Environment. In Smart  Systems Integration and Simulation (pp. 125-143). Springer, Cham.</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Legros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G.,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Havet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Beaugency</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L.,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Ramalli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Roncin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P., Al-Najjar, G., &amp;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Périé</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 (2019). Hazard  prevention management in the context of the Fourth Industrial Revolution. Journal of Loss Prevention in the  Process Industries, 62, 103938.</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Radovic</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D.,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Knezevic</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 &amp;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Stojanovic</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G. (2020). The Role of Information Technology in the  Improvement of Occupational Safety and Health in Industry 4.0. International Journal of Environmental  Research and Public Health, 17(2), 447.</a:t>
            </a:r>
          </a:p>
          <a:p>
            <a:pPr marL="342900" lvl="0" indent="-342900">
              <a:lnSpc>
                <a:spcPct val="107000"/>
              </a:lnSpc>
              <a:spcAft>
                <a:spcPts val="800"/>
              </a:spcAft>
              <a:buFont typeface="+mj-lt"/>
              <a:buAutoNum type="arabicPeriod"/>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Sharma, S., &amp; Pant, M. (2020). IoT-based Monitoring and Control System for Hazardous Gas Detection in  Industries. In 2020 International Conference on Smart Electronics and Communication (ICOSEC) (pp. 630-  634). IEEE.</a:t>
            </a:r>
          </a:p>
          <a:p>
            <a:pPr marL="985519" marR="387985" indent="-342900">
              <a:lnSpc>
                <a:spcPct val="114999"/>
              </a:lnSpc>
              <a:spcBef>
                <a:spcPts val="1205"/>
              </a:spcBef>
              <a:buAutoNum type="arabicPeriod" startAt="4"/>
              <a:tabLst>
                <a:tab pos="984885" algn="l"/>
                <a:tab pos="985519" algn="l"/>
              </a:tabLst>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172711" y="2296032"/>
            <a:ext cx="4598670" cy="1891030"/>
          </a:xfrm>
          <a:custGeom>
            <a:avLst/>
            <a:gdLst/>
            <a:ahLst/>
            <a:cxnLst/>
            <a:rect l="l" t="t" r="r" b="b"/>
            <a:pathLst>
              <a:path w="4598670" h="1891029">
                <a:moveTo>
                  <a:pt x="261326" y="1386966"/>
                </a:moveTo>
                <a:lnTo>
                  <a:pt x="181610" y="1386966"/>
                </a:lnTo>
                <a:lnTo>
                  <a:pt x="302895" y="1779523"/>
                </a:lnTo>
                <a:lnTo>
                  <a:pt x="308443" y="1799359"/>
                </a:lnTo>
                <a:lnTo>
                  <a:pt x="311753" y="1815623"/>
                </a:lnTo>
                <a:lnTo>
                  <a:pt x="312824" y="1828315"/>
                </a:lnTo>
                <a:lnTo>
                  <a:pt x="311658" y="1837435"/>
                </a:lnTo>
                <a:lnTo>
                  <a:pt x="271525" y="1871471"/>
                </a:lnTo>
                <a:lnTo>
                  <a:pt x="253237" y="1877059"/>
                </a:lnTo>
                <a:lnTo>
                  <a:pt x="257555" y="1891029"/>
                </a:lnTo>
                <a:lnTo>
                  <a:pt x="475488" y="1823719"/>
                </a:lnTo>
                <a:lnTo>
                  <a:pt x="474128" y="1819322"/>
                </a:lnTo>
                <a:lnTo>
                  <a:pt x="426084" y="1819322"/>
                </a:lnTo>
                <a:lnTo>
                  <a:pt x="414420" y="1817479"/>
                </a:lnTo>
                <a:lnTo>
                  <a:pt x="382879" y="1778333"/>
                </a:lnTo>
                <a:lnTo>
                  <a:pt x="375665" y="1757044"/>
                </a:lnTo>
                <a:lnTo>
                  <a:pt x="261326" y="1386966"/>
                </a:lnTo>
                <a:close/>
              </a:path>
              <a:path w="4598670" h="1891029">
                <a:moveTo>
                  <a:pt x="471170" y="1809749"/>
                </a:moveTo>
                <a:lnTo>
                  <a:pt x="453389" y="1815210"/>
                </a:lnTo>
                <a:lnTo>
                  <a:pt x="439082" y="1818570"/>
                </a:lnTo>
                <a:lnTo>
                  <a:pt x="426084" y="1819322"/>
                </a:lnTo>
                <a:lnTo>
                  <a:pt x="474128" y="1819322"/>
                </a:lnTo>
                <a:lnTo>
                  <a:pt x="471170" y="1809749"/>
                </a:lnTo>
                <a:close/>
              </a:path>
              <a:path w="4598670" h="1891029">
                <a:moveTo>
                  <a:pt x="622706" y="1271317"/>
                </a:moveTo>
                <a:lnTo>
                  <a:pt x="499411" y="1271317"/>
                </a:lnTo>
                <a:lnTo>
                  <a:pt x="508898" y="1271518"/>
                </a:lnTo>
                <a:lnTo>
                  <a:pt x="518540" y="1272920"/>
                </a:lnTo>
                <a:lnTo>
                  <a:pt x="548735" y="1302464"/>
                </a:lnTo>
                <a:lnTo>
                  <a:pt x="662559" y="1666366"/>
                </a:lnTo>
                <a:lnTo>
                  <a:pt x="671909" y="1704784"/>
                </a:lnTo>
                <a:lnTo>
                  <a:pt x="672899" y="1718123"/>
                </a:lnTo>
                <a:lnTo>
                  <a:pt x="671449" y="1727580"/>
                </a:lnTo>
                <a:lnTo>
                  <a:pt x="630936" y="1760346"/>
                </a:lnTo>
                <a:lnTo>
                  <a:pt x="612775" y="1766061"/>
                </a:lnTo>
                <a:lnTo>
                  <a:pt x="617092" y="1780031"/>
                </a:lnTo>
                <a:lnTo>
                  <a:pt x="837311" y="1712086"/>
                </a:lnTo>
                <a:lnTo>
                  <a:pt x="835740" y="1706959"/>
                </a:lnTo>
                <a:lnTo>
                  <a:pt x="795956" y="1706959"/>
                </a:lnTo>
                <a:lnTo>
                  <a:pt x="786588" y="1706758"/>
                </a:lnTo>
                <a:lnTo>
                  <a:pt x="751564" y="1686661"/>
                </a:lnTo>
                <a:lnTo>
                  <a:pt x="735329" y="1643887"/>
                </a:lnTo>
                <a:lnTo>
                  <a:pt x="686942" y="1487423"/>
                </a:lnTo>
                <a:lnTo>
                  <a:pt x="777762" y="1459356"/>
                </a:lnTo>
                <a:lnTo>
                  <a:pt x="678307" y="1459356"/>
                </a:lnTo>
                <a:lnTo>
                  <a:pt x="632840" y="1312290"/>
                </a:lnTo>
                <a:lnTo>
                  <a:pt x="627794" y="1294858"/>
                </a:lnTo>
                <a:lnTo>
                  <a:pt x="624284" y="1280461"/>
                </a:lnTo>
                <a:lnTo>
                  <a:pt x="622706" y="1271317"/>
                </a:lnTo>
                <a:close/>
              </a:path>
              <a:path w="4598670" h="1891029">
                <a:moveTo>
                  <a:pt x="832992" y="1697989"/>
                </a:moveTo>
                <a:lnTo>
                  <a:pt x="814324" y="1703704"/>
                </a:lnTo>
                <a:lnTo>
                  <a:pt x="805205" y="1705945"/>
                </a:lnTo>
                <a:lnTo>
                  <a:pt x="795956" y="1706959"/>
                </a:lnTo>
                <a:lnTo>
                  <a:pt x="835740" y="1706959"/>
                </a:lnTo>
                <a:lnTo>
                  <a:pt x="832992" y="1697989"/>
                </a:lnTo>
                <a:close/>
              </a:path>
              <a:path w="4598670" h="1891029">
                <a:moveTo>
                  <a:pt x="1005357" y="1413636"/>
                </a:moveTo>
                <a:lnTo>
                  <a:pt x="925702" y="1413636"/>
                </a:lnTo>
                <a:lnTo>
                  <a:pt x="974089" y="1570100"/>
                </a:lnTo>
                <a:lnTo>
                  <a:pt x="979973" y="1591294"/>
                </a:lnTo>
                <a:lnTo>
                  <a:pt x="983345" y="1608581"/>
                </a:lnTo>
                <a:lnTo>
                  <a:pt x="984216" y="1621964"/>
                </a:lnTo>
                <a:lnTo>
                  <a:pt x="982599" y="1631441"/>
                </a:lnTo>
                <a:lnTo>
                  <a:pt x="942466" y="1664208"/>
                </a:lnTo>
                <a:lnTo>
                  <a:pt x="924305" y="1669795"/>
                </a:lnTo>
                <a:lnTo>
                  <a:pt x="928624" y="1683765"/>
                </a:lnTo>
                <a:lnTo>
                  <a:pt x="1148461" y="1615947"/>
                </a:lnTo>
                <a:lnTo>
                  <a:pt x="1146829" y="1610772"/>
                </a:lnTo>
                <a:lnTo>
                  <a:pt x="1107392" y="1610772"/>
                </a:lnTo>
                <a:lnTo>
                  <a:pt x="1097905" y="1610602"/>
                </a:lnTo>
                <a:lnTo>
                  <a:pt x="1063039" y="1590448"/>
                </a:lnTo>
                <a:lnTo>
                  <a:pt x="1046734" y="1547621"/>
                </a:lnTo>
                <a:lnTo>
                  <a:pt x="1005357" y="1413636"/>
                </a:lnTo>
                <a:close/>
              </a:path>
              <a:path w="4598670" h="1891029">
                <a:moveTo>
                  <a:pt x="1144015" y="1601850"/>
                </a:moveTo>
                <a:lnTo>
                  <a:pt x="1125854" y="1607565"/>
                </a:lnTo>
                <a:lnTo>
                  <a:pt x="1116712" y="1609752"/>
                </a:lnTo>
                <a:lnTo>
                  <a:pt x="1107392" y="1610772"/>
                </a:lnTo>
                <a:lnTo>
                  <a:pt x="1146829" y="1610772"/>
                </a:lnTo>
                <a:lnTo>
                  <a:pt x="1144015" y="1601850"/>
                </a:lnTo>
                <a:close/>
              </a:path>
              <a:path w="4598670" h="1891029">
                <a:moveTo>
                  <a:pt x="419480" y="1278127"/>
                </a:moveTo>
                <a:lnTo>
                  <a:pt x="0" y="1407794"/>
                </a:lnTo>
                <a:lnTo>
                  <a:pt x="31114" y="1530095"/>
                </a:lnTo>
                <a:lnTo>
                  <a:pt x="45592" y="1525650"/>
                </a:lnTo>
                <a:lnTo>
                  <a:pt x="42495" y="1508507"/>
                </a:lnTo>
                <a:lnTo>
                  <a:pt x="41386" y="1492710"/>
                </a:lnTo>
                <a:lnTo>
                  <a:pt x="49587" y="1453530"/>
                </a:lnTo>
                <a:lnTo>
                  <a:pt x="78525" y="1422054"/>
                </a:lnTo>
                <a:lnTo>
                  <a:pt x="119887" y="1406016"/>
                </a:lnTo>
                <a:lnTo>
                  <a:pt x="181610" y="1386966"/>
                </a:lnTo>
                <a:lnTo>
                  <a:pt x="261326" y="1386966"/>
                </a:lnTo>
                <a:lnTo>
                  <a:pt x="254380" y="1364487"/>
                </a:lnTo>
                <a:lnTo>
                  <a:pt x="326771" y="1342135"/>
                </a:lnTo>
                <a:lnTo>
                  <a:pt x="342106" y="1338085"/>
                </a:lnTo>
                <a:lnTo>
                  <a:pt x="356298" y="1335833"/>
                </a:lnTo>
                <a:lnTo>
                  <a:pt x="369347" y="1335367"/>
                </a:lnTo>
                <a:lnTo>
                  <a:pt x="440172" y="1335367"/>
                </a:lnTo>
                <a:lnTo>
                  <a:pt x="419480" y="1278127"/>
                </a:lnTo>
                <a:close/>
              </a:path>
              <a:path w="4598670" h="1891029">
                <a:moveTo>
                  <a:pt x="934099" y="1175162"/>
                </a:moveTo>
                <a:lnTo>
                  <a:pt x="810831" y="1175162"/>
                </a:lnTo>
                <a:lnTo>
                  <a:pt x="820213" y="1175377"/>
                </a:lnTo>
                <a:lnTo>
                  <a:pt x="829690" y="1176781"/>
                </a:lnTo>
                <a:lnTo>
                  <a:pt x="860266" y="1206261"/>
                </a:lnTo>
                <a:lnTo>
                  <a:pt x="917066" y="1385569"/>
                </a:lnTo>
                <a:lnTo>
                  <a:pt x="678307" y="1459356"/>
                </a:lnTo>
                <a:lnTo>
                  <a:pt x="777762" y="1459356"/>
                </a:lnTo>
                <a:lnTo>
                  <a:pt x="925702" y="1413636"/>
                </a:lnTo>
                <a:lnTo>
                  <a:pt x="1005357" y="1413636"/>
                </a:lnTo>
                <a:lnTo>
                  <a:pt x="944372" y="1216152"/>
                </a:lnTo>
                <a:lnTo>
                  <a:pt x="939303" y="1198701"/>
                </a:lnTo>
                <a:lnTo>
                  <a:pt x="935736" y="1184275"/>
                </a:lnTo>
                <a:lnTo>
                  <a:pt x="934099" y="1175162"/>
                </a:lnTo>
                <a:close/>
              </a:path>
              <a:path w="4598670" h="1891029">
                <a:moveTo>
                  <a:pt x="440172" y="1335367"/>
                </a:moveTo>
                <a:lnTo>
                  <a:pt x="369347" y="1335367"/>
                </a:lnTo>
                <a:lnTo>
                  <a:pt x="381253" y="1336674"/>
                </a:lnTo>
                <a:lnTo>
                  <a:pt x="392400" y="1339744"/>
                </a:lnTo>
                <a:lnTo>
                  <a:pt x="428410" y="1366313"/>
                </a:lnTo>
                <a:lnTo>
                  <a:pt x="448055" y="1401317"/>
                </a:lnTo>
                <a:lnTo>
                  <a:pt x="462407" y="1396872"/>
                </a:lnTo>
                <a:lnTo>
                  <a:pt x="440172" y="1335367"/>
                </a:lnTo>
                <a:close/>
              </a:path>
              <a:path w="4598670" h="1891029">
                <a:moveTo>
                  <a:pt x="678561" y="1198117"/>
                </a:moveTo>
                <a:lnTo>
                  <a:pt x="458342" y="1266189"/>
                </a:lnTo>
                <a:lnTo>
                  <a:pt x="462661" y="1280159"/>
                </a:lnTo>
                <a:lnTo>
                  <a:pt x="480949" y="1274571"/>
                </a:lnTo>
                <a:lnTo>
                  <a:pt x="490091" y="1272331"/>
                </a:lnTo>
                <a:lnTo>
                  <a:pt x="499411" y="1271317"/>
                </a:lnTo>
                <a:lnTo>
                  <a:pt x="622706" y="1271317"/>
                </a:lnTo>
                <a:lnTo>
                  <a:pt x="622321" y="1269089"/>
                </a:lnTo>
                <a:lnTo>
                  <a:pt x="639637" y="1230878"/>
                </a:lnTo>
                <a:lnTo>
                  <a:pt x="682878" y="1212214"/>
                </a:lnTo>
                <a:lnTo>
                  <a:pt x="678561" y="1198117"/>
                </a:lnTo>
                <a:close/>
              </a:path>
              <a:path w="4598670" h="1891029">
                <a:moveTo>
                  <a:pt x="989711" y="1102105"/>
                </a:moveTo>
                <a:lnTo>
                  <a:pt x="769874" y="1169924"/>
                </a:lnTo>
                <a:lnTo>
                  <a:pt x="774191" y="1184020"/>
                </a:lnTo>
                <a:lnTo>
                  <a:pt x="792352" y="1178305"/>
                </a:lnTo>
                <a:lnTo>
                  <a:pt x="801544" y="1176139"/>
                </a:lnTo>
                <a:lnTo>
                  <a:pt x="810831" y="1175162"/>
                </a:lnTo>
                <a:lnTo>
                  <a:pt x="934099" y="1175162"/>
                </a:lnTo>
                <a:lnTo>
                  <a:pt x="933692" y="1172896"/>
                </a:lnTo>
                <a:lnTo>
                  <a:pt x="951114" y="1134737"/>
                </a:lnTo>
                <a:lnTo>
                  <a:pt x="994028" y="1116076"/>
                </a:lnTo>
                <a:lnTo>
                  <a:pt x="989711" y="1102105"/>
                </a:lnTo>
                <a:close/>
              </a:path>
              <a:path w="4598670" h="1891029">
                <a:moveTo>
                  <a:pt x="1286637" y="997457"/>
                </a:moveTo>
                <a:lnTo>
                  <a:pt x="1273428" y="1001521"/>
                </a:lnTo>
                <a:lnTo>
                  <a:pt x="1223264" y="1480311"/>
                </a:lnTo>
                <a:lnTo>
                  <a:pt x="1219666" y="1509337"/>
                </a:lnTo>
                <a:lnTo>
                  <a:pt x="1209708" y="1552910"/>
                </a:lnTo>
                <a:lnTo>
                  <a:pt x="1179929" y="1587525"/>
                </a:lnTo>
                <a:lnTo>
                  <a:pt x="1166240" y="1595119"/>
                </a:lnTo>
                <a:lnTo>
                  <a:pt x="1170559" y="1609089"/>
                </a:lnTo>
                <a:lnTo>
                  <a:pt x="1332357" y="1559178"/>
                </a:lnTo>
                <a:lnTo>
                  <a:pt x="1329643" y="1550320"/>
                </a:lnTo>
                <a:lnTo>
                  <a:pt x="1296019" y="1550320"/>
                </a:lnTo>
                <a:lnTo>
                  <a:pt x="1284551" y="1550296"/>
                </a:lnTo>
                <a:lnTo>
                  <a:pt x="1256788" y="1522692"/>
                </a:lnTo>
                <a:lnTo>
                  <a:pt x="1256029" y="1511728"/>
                </a:lnTo>
                <a:lnTo>
                  <a:pt x="1256319" y="1498359"/>
                </a:lnTo>
                <a:lnTo>
                  <a:pt x="1257680" y="1482597"/>
                </a:lnTo>
                <a:lnTo>
                  <a:pt x="1267460" y="1390649"/>
                </a:lnTo>
                <a:lnTo>
                  <a:pt x="1369989" y="1359027"/>
                </a:lnTo>
                <a:lnTo>
                  <a:pt x="1270508" y="1359027"/>
                </a:lnTo>
                <a:lnTo>
                  <a:pt x="1295780" y="1123695"/>
                </a:lnTo>
                <a:lnTo>
                  <a:pt x="1392115" y="1123695"/>
                </a:lnTo>
                <a:lnTo>
                  <a:pt x="1286637" y="997457"/>
                </a:lnTo>
                <a:close/>
              </a:path>
              <a:path w="4598670" h="1891029">
                <a:moveTo>
                  <a:pt x="1328039" y="1545081"/>
                </a:moveTo>
                <a:lnTo>
                  <a:pt x="1310511" y="1548582"/>
                </a:lnTo>
                <a:lnTo>
                  <a:pt x="1296019" y="1550320"/>
                </a:lnTo>
                <a:lnTo>
                  <a:pt x="1329643" y="1550320"/>
                </a:lnTo>
                <a:lnTo>
                  <a:pt x="1328039" y="1545081"/>
                </a:lnTo>
                <a:close/>
              </a:path>
              <a:path w="4598670" h="1891029">
                <a:moveTo>
                  <a:pt x="1563915" y="1329308"/>
                </a:moveTo>
                <a:lnTo>
                  <a:pt x="1466341" y="1329308"/>
                </a:lnTo>
                <a:lnTo>
                  <a:pt x="1520316" y="1393570"/>
                </a:lnTo>
                <a:lnTo>
                  <a:pt x="1532129" y="1408287"/>
                </a:lnTo>
                <a:lnTo>
                  <a:pt x="1541287" y="1421193"/>
                </a:lnTo>
                <a:lnTo>
                  <a:pt x="1547802" y="1432290"/>
                </a:lnTo>
                <a:lnTo>
                  <a:pt x="1551686" y="1441577"/>
                </a:lnTo>
                <a:lnTo>
                  <a:pt x="1552906" y="1447764"/>
                </a:lnTo>
                <a:lnTo>
                  <a:pt x="1552590" y="1453927"/>
                </a:lnTo>
                <a:lnTo>
                  <a:pt x="1522884" y="1483608"/>
                </a:lnTo>
                <a:lnTo>
                  <a:pt x="1509140" y="1489202"/>
                </a:lnTo>
                <a:lnTo>
                  <a:pt x="1513459" y="1503171"/>
                </a:lnTo>
                <a:lnTo>
                  <a:pt x="1716151" y="1440560"/>
                </a:lnTo>
                <a:lnTo>
                  <a:pt x="1712893" y="1429924"/>
                </a:lnTo>
                <a:lnTo>
                  <a:pt x="1682226" y="1429924"/>
                </a:lnTo>
                <a:lnTo>
                  <a:pt x="1669238" y="1428285"/>
                </a:lnTo>
                <a:lnTo>
                  <a:pt x="1631330" y="1405778"/>
                </a:lnTo>
                <a:lnTo>
                  <a:pt x="1597660" y="1369694"/>
                </a:lnTo>
                <a:lnTo>
                  <a:pt x="1563915" y="1329308"/>
                </a:lnTo>
                <a:close/>
              </a:path>
              <a:path w="4598670" h="1891029">
                <a:moveTo>
                  <a:pt x="1770957" y="934212"/>
                </a:moveTo>
                <a:lnTo>
                  <a:pt x="1594865" y="934212"/>
                </a:lnTo>
                <a:lnTo>
                  <a:pt x="1606490" y="934666"/>
                </a:lnTo>
                <a:lnTo>
                  <a:pt x="1616805" y="935656"/>
                </a:lnTo>
                <a:lnTo>
                  <a:pt x="1663961" y="954579"/>
                </a:lnTo>
                <a:lnTo>
                  <a:pt x="1788540" y="1320672"/>
                </a:lnTo>
                <a:lnTo>
                  <a:pt x="1798393" y="1368552"/>
                </a:lnTo>
                <a:lnTo>
                  <a:pt x="1798441" y="1369694"/>
                </a:lnTo>
                <a:lnTo>
                  <a:pt x="1797303" y="1378584"/>
                </a:lnTo>
                <a:lnTo>
                  <a:pt x="1756664" y="1412620"/>
                </a:lnTo>
                <a:lnTo>
                  <a:pt x="1738884" y="1418208"/>
                </a:lnTo>
                <a:lnTo>
                  <a:pt x="1743202" y="1432178"/>
                </a:lnTo>
                <a:lnTo>
                  <a:pt x="1922145" y="1376933"/>
                </a:lnTo>
                <a:lnTo>
                  <a:pt x="1920805" y="1372600"/>
                </a:lnTo>
                <a:lnTo>
                  <a:pt x="1872297" y="1372600"/>
                </a:lnTo>
                <a:lnTo>
                  <a:pt x="1860677" y="1370748"/>
                </a:lnTo>
                <a:lnTo>
                  <a:pt x="1829101" y="1331654"/>
                </a:lnTo>
                <a:lnTo>
                  <a:pt x="1724152" y="993901"/>
                </a:lnTo>
                <a:lnTo>
                  <a:pt x="1860649" y="993901"/>
                </a:lnTo>
                <a:lnTo>
                  <a:pt x="1770957" y="934212"/>
                </a:lnTo>
                <a:close/>
              </a:path>
              <a:path w="4598670" h="1891029">
                <a:moveTo>
                  <a:pt x="1711833" y="1426464"/>
                </a:moveTo>
                <a:lnTo>
                  <a:pt x="1696428" y="1429325"/>
                </a:lnTo>
                <a:lnTo>
                  <a:pt x="1682226" y="1429924"/>
                </a:lnTo>
                <a:lnTo>
                  <a:pt x="1712893" y="1429924"/>
                </a:lnTo>
                <a:lnTo>
                  <a:pt x="1711833" y="1426464"/>
                </a:lnTo>
                <a:close/>
              </a:path>
              <a:path w="4598670" h="1891029">
                <a:moveTo>
                  <a:pt x="1917827" y="1362964"/>
                </a:moveTo>
                <a:lnTo>
                  <a:pt x="1899539" y="1368552"/>
                </a:lnTo>
                <a:lnTo>
                  <a:pt x="1885251" y="1371855"/>
                </a:lnTo>
                <a:lnTo>
                  <a:pt x="1872297" y="1372600"/>
                </a:lnTo>
                <a:lnTo>
                  <a:pt x="1920805" y="1372600"/>
                </a:lnTo>
                <a:lnTo>
                  <a:pt x="1917827" y="1362964"/>
                </a:lnTo>
                <a:close/>
              </a:path>
              <a:path w="4598670" h="1891029">
                <a:moveTo>
                  <a:pt x="1392115" y="1123695"/>
                </a:moveTo>
                <a:lnTo>
                  <a:pt x="1295780" y="1123695"/>
                </a:lnTo>
                <a:lnTo>
                  <a:pt x="1447164" y="1304543"/>
                </a:lnTo>
                <a:lnTo>
                  <a:pt x="1270508" y="1359027"/>
                </a:lnTo>
                <a:lnTo>
                  <a:pt x="1369989" y="1359027"/>
                </a:lnTo>
                <a:lnTo>
                  <a:pt x="1466341" y="1329308"/>
                </a:lnTo>
                <a:lnTo>
                  <a:pt x="1563915" y="1329308"/>
                </a:lnTo>
                <a:lnTo>
                  <a:pt x="1392115" y="1123695"/>
                </a:lnTo>
                <a:close/>
              </a:path>
              <a:path w="4598670" h="1891029">
                <a:moveTo>
                  <a:pt x="1860649" y="993901"/>
                </a:moveTo>
                <a:lnTo>
                  <a:pt x="1724152" y="993901"/>
                </a:lnTo>
                <a:lnTo>
                  <a:pt x="2190750" y="1303146"/>
                </a:lnTo>
                <a:lnTo>
                  <a:pt x="2204339" y="1298955"/>
                </a:lnTo>
                <a:lnTo>
                  <a:pt x="2165250" y="1172337"/>
                </a:lnTo>
                <a:lnTo>
                  <a:pt x="2128774" y="1172337"/>
                </a:lnTo>
                <a:lnTo>
                  <a:pt x="1860649" y="993901"/>
                </a:lnTo>
                <a:close/>
              </a:path>
              <a:path w="4598670" h="1891029">
                <a:moveTo>
                  <a:pt x="2304114" y="751998"/>
                </a:moveTo>
                <a:lnTo>
                  <a:pt x="2180875" y="751998"/>
                </a:lnTo>
                <a:lnTo>
                  <a:pt x="2190376" y="752161"/>
                </a:lnTo>
                <a:lnTo>
                  <a:pt x="2200021" y="753490"/>
                </a:lnTo>
                <a:lnTo>
                  <a:pt x="2230183" y="782970"/>
                </a:lnTo>
                <a:lnTo>
                  <a:pt x="2344014" y="1147429"/>
                </a:lnTo>
                <a:lnTo>
                  <a:pt x="2353325" y="1185417"/>
                </a:lnTo>
                <a:lnTo>
                  <a:pt x="2354359" y="1198749"/>
                </a:lnTo>
                <a:lnTo>
                  <a:pt x="2352929" y="1208151"/>
                </a:lnTo>
                <a:lnTo>
                  <a:pt x="2312416" y="1241043"/>
                </a:lnTo>
                <a:lnTo>
                  <a:pt x="2294254" y="1246631"/>
                </a:lnTo>
                <a:lnTo>
                  <a:pt x="2298573" y="1260728"/>
                </a:lnTo>
                <a:lnTo>
                  <a:pt x="2517520" y="1193038"/>
                </a:lnTo>
                <a:lnTo>
                  <a:pt x="2515838" y="1187545"/>
                </a:lnTo>
                <a:lnTo>
                  <a:pt x="2477420" y="1187545"/>
                </a:lnTo>
                <a:lnTo>
                  <a:pt x="2468014" y="1187330"/>
                </a:lnTo>
                <a:lnTo>
                  <a:pt x="2432988" y="1167358"/>
                </a:lnTo>
                <a:lnTo>
                  <a:pt x="2416683" y="1124584"/>
                </a:lnTo>
                <a:lnTo>
                  <a:pt x="2365629" y="958976"/>
                </a:lnTo>
                <a:lnTo>
                  <a:pt x="2526679" y="958976"/>
                </a:lnTo>
                <a:lnTo>
                  <a:pt x="2509232" y="949832"/>
                </a:lnTo>
                <a:lnTo>
                  <a:pt x="2362708" y="949832"/>
                </a:lnTo>
                <a:lnTo>
                  <a:pt x="2314193" y="792606"/>
                </a:lnTo>
                <a:lnTo>
                  <a:pt x="2309147" y="775176"/>
                </a:lnTo>
                <a:lnTo>
                  <a:pt x="2305637" y="760793"/>
                </a:lnTo>
                <a:lnTo>
                  <a:pt x="2304114" y="751998"/>
                </a:lnTo>
                <a:close/>
              </a:path>
              <a:path w="4598670" h="1891029">
                <a:moveTo>
                  <a:pt x="2513203" y="1178940"/>
                </a:moveTo>
                <a:lnTo>
                  <a:pt x="2495804" y="1184402"/>
                </a:lnTo>
                <a:lnTo>
                  <a:pt x="2486683" y="1186568"/>
                </a:lnTo>
                <a:lnTo>
                  <a:pt x="2477420" y="1187545"/>
                </a:lnTo>
                <a:lnTo>
                  <a:pt x="2515838" y="1187545"/>
                </a:lnTo>
                <a:lnTo>
                  <a:pt x="2513203" y="1178940"/>
                </a:lnTo>
                <a:close/>
              </a:path>
              <a:path w="4598670" h="1891029">
                <a:moveTo>
                  <a:pt x="2061071" y="813895"/>
                </a:moveTo>
                <a:lnTo>
                  <a:pt x="1986549" y="813895"/>
                </a:lnTo>
                <a:lnTo>
                  <a:pt x="1998160" y="815738"/>
                </a:lnTo>
                <a:lnTo>
                  <a:pt x="2008377" y="820165"/>
                </a:lnTo>
                <a:lnTo>
                  <a:pt x="2029916" y="854777"/>
                </a:lnTo>
                <a:lnTo>
                  <a:pt x="2128774" y="1172337"/>
                </a:lnTo>
                <a:lnTo>
                  <a:pt x="2165250" y="1172337"/>
                </a:lnTo>
                <a:lnTo>
                  <a:pt x="2070608" y="865758"/>
                </a:lnTo>
                <a:lnTo>
                  <a:pt x="2065059" y="845923"/>
                </a:lnTo>
                <a:lnTo>
                  <a:pt x="2061749" y="829659"/>
                </a:lnTo>
                <a:lnTo>
                  <a:pt x="2060678" y="816967"/>
                </a:lnTo>
                <a:lnTo>
                  <a:pt x="2061071" y="813895"/>
                </a:lnTo>
                <a:close/>
              </a:path>
              <a:path w="4598670" h="1891029">
                <a:moveTo>
                  <a:pt x="2526679" y="958976"/>
                </a:moveTo>
                <a:lnTo>
                  <a:pt x="2365629" y="958976"/>
                </a:lnTo>
                <a:lnTo>
                  <a:pt x="2597149" y="1079627"/>
                </a:lnTo>
                <a:lnTo>
                  <a:pt x="2608937" y="1085915"/>
                </a:lnTo>
                <a:lnTo>
                  <a:pt x="2637790" y="1114425"/>
                </a:lnTo>
                <a:lnTo>
                  <a:pt x="2639567" y="1120393"/>
                </a:lnTo>
                <a:lnTo>
                  <a:pt x="2638043" y="1126997"/>
                </a:lnTo>
                <a:lnTo>
                  <a:pt x="2603881" y="1151001"/>
                </a:lnTo>
                <a:lnTo>
                  <a:pt x="2608198" y="1165097"/>
                </a:lnTo>
                <a:lnTo>
                  <a:pt x="2852546" y="1089532"/>
                </a:lnTo>
                <a:lnTo>
                  <a:pt x="2849524" y="1079753"/>
                </a:lnTo>
                <a:lnTo>
                  <a:pt x="2813431" y="1079753"/>
                </a:lnTo>
                <a:lnTo>
                  <a:pt x="2795186" y="1079134"/>
                </a:lnTo>
                <a:lnTo>
                  <a:pt x="2755866" y="1071776"/>
                </a:lnTo>
                <a:lnTo>
                  <a:pt x="2706284" y="1052345"/>
                </a:lnTo>
                <a:lnTo>
                  <a:pt x="2677160" y="1037843"/>
                </a:lnTo>
                <a:lnTo>
                  <a:pt x="2526679" y="958976"/>
                </a:lnTo>
                <a:close/>
              </a:path>
              <a:path w="4598670" h="1891029">
                <a:moveTo>
                  <a:pt x="2848229" y="1075563"/>
                </a:moveTo>
                <a:lnTo>
                  <a:pt x="2831103" y="1078563"/>
                </a:lnTo>
                <a:lnTo>
                  <a:pt x="2813431" y="1079753"/>
                </a:lnTo>
                <a:lnTo>
                  <a:pt x="2849524" y="1079753"/>
                </a:lnTo>
                <a:lnTo>
                  <a:pt x="2848229" y="1075563"/>
                </a:lnTo>
                <a:close/>
              </a:path>
              <a:path w="4598670" h="1891029">
                <a:moveTo>
                  <a:pt x="2564441" y="661876"/>
                </a:moveTo>
                <a:lnTo>
                  <a:pt x="2470435" y="661876"/>
                </a:lnTo>
                <a:lnTo>
                  <a:pt x="2477127" y="662100"/>
                </a:lnTo>
                <a:lnTo>
                  <a:pt x="2482722" y="663575"/>
                </a:lnTo>
                <a:lnTo>
                  <a:pt x="2496645" y="689546"/>
                </a:lnTo>
                <a:lnTo>
                  <a:pt x="2495583" y="697404"/>
                </a:lnTo>
                <a:lnTo>
                  <a:pt x="2463545" y="771858"/>
                </a:lnTo>
                <a:lnTo>
                  <a:pt x="2435919" y="822759"/>
                </a:lnTo>
                <a:lnTo>
                  <a:pt x="2399791" y="885697"/>
                </a:lnTo>
                <a:lnTo>
                  <a:pt x="2362708" y="949832"/>
                </a:lnTo>
                <a:lnTo>
                  <a:pt x="2509232" y="949832"/>
                </a:lnTo>
                <a:lnTo>
                  <a:pt x="2429510" y="908050"/>
                </a:lnTo>
                <a:lnTo>
                  <a:pt x="2483866" y="805688"/>
                </a:lnTo>
                <a:lnTo>
                  <a:pt x="2507078" y="760793"/>
                </a:lnTo>
                <a:lnTo>
                  <a:pt x="2531300" y="714462"/>
                </a:lnTo>
                <a:lnTo>
                  <a:pt x="2556256" y="673226"/>
                </a:lnTo>
                <a:lnTo>
                  <a:pt x="2564441" y="661876"/>
                </a:lnTo>
                <a:close/>
              </a:path>
              <a:path w="4598670" h="1891029">
                <a:moveTo>
                  <a:pt x="1695577" y="884046"/>
                </a:moveTo>
                <a:lnTo>
                  <a:pt x="1556130" y="927100"/>
                </a:lnTo>
                <a:lnTo>
                  <a:pt x="1560449" y="941069"/>
                </a:lnTo>
                <a:lnTo>
                  <a:pt x="1570970" y="938069"/>
                </a:lnTo>
                <a:lnTo>
                  <a:pt x="1580229" y="935926"/>
                </a:lnTo>
                <a:lnTo>
                  <a:pt x="1588202" y="934640"/>
                </a:lnTo>
                <a:lnTo>
                  <a:pt x="1594865" y="934212"/>
                </a:lnTo>
                <a:lnTo>
                  <a:pt x="1770957" y="934212"/>
                </a:lnTo>
                <a:lnTo>
                  <a:pt x="1695577" y="884046"/>
                </a:lnTo>
                <a:close/>
              </a:path>
              <a:path w="4598670" h="1891029">
                <a:moveTo>
                  <a:pt x="2115820" y="754252"/>
                </a:moveTo>
                <a:lnTo>
                  <a:pt x="1937003" y="809497"/>
                </a:lnTo>
                <a:lnTo>
                  <a:pt x="1941322" y="823467"/>
                </a:lnTo>
                <a:lnTo>
                  <a:pt x="1959102" y="818006"/>
                </a:lnTo>
                <a:lnTo>
                  <a:pt x="1973534" y="814647"/>
                </a:lnTo>
                <a:lnTo>
                  <a:pt x="1986549" y="813895"/>
                </a:lnTo>
                <a:lnTo>
                  <a:pt x="2061071" y="813895"/>
                </a:lnTo>
                <a:lnTo>
                  <a:pt x="2061845" y="807846"/>
                </a:lnTo>
                <a:lnTo>
                  <a:pt x="2101977" y="773811"/>
                </a:lnTo>
                <a:lnTo>
                  <a:pt x="2120138" y="768222"/>
                </a:lnTo>
                <a:lnTo>
                  <a:pt x="2115820" y="754252"/>
                </a:lnTo>
                <a:close/>
              </a:path>
              <a:path w="4598670" h="1891029">
                <a:moveTo>
                  <a:pt x="2358897" y="679195"/>
                </a:moveTo>
                <a:lnTo>
                  <a:pt x="2139823" y="746759"/>
                </a:lnTo>
                <a:lnTo>
                  <a:pt x="2144141" y="760856"/>
                </a:lnTo>
                <a:lnTo>
                  <a:pt x="2162302" y="755268"/>
                </a:lnTo>
                <a:lnTo>
                  <a:pt x="2171517" y="753026"/>
                </a:lnTo>
                <a:lnTo>
                  <a:pt x="2180875" y="751998"/>
                </a:lnTo>
                <a:lnTo>
                  <a:pt x="2304114" y="751998"/>
                </a:lnTo>
                <a:lnTo>
                  <a:pt x="2303674" y="749458"/>
                </a:lnTo>
                <a:lnTo>
                  <a:pt x="2321206" y="711501"/>
                </a:lnTo>
                <a:lnTo>
                  <a:pt x="2363216" y="693165"/>
                </a:lnTo>
                <a:lnTo>
                  <a:pt x="2358897" y="679195"/>
                </a:lnTo>
                <a:close/>
              </a:path>
              <a:path w="4598670" h="1891029">
                <a:moveTo>
                  <a:pt x="2626360" y="596518"/>
                </a:moveTo>
                <a:lnTo>
                  <a:pt x="2437638" y="654812"/>
                </a:lnTo>
                <a:lnTo>
                  <a:pt x="2441956" y="668781"/>
                </a:lnTo>
                <a:lnTo>
                  <a:pt x="2453766" y="665226"/>
                </a:lnTo>
                <a:lnTo>
                  <a:pt x="2462649" y="662914"/>
                </a:lnTo>
                <a:lnTo>
                  <a:pt x="2470435" y="661876"/>
                </a:lnTo>
                <a:lnTo>
                  <a:pt x="2564441" y="661876"/>
                </a:lnTo>
                <a:lnTo>
                  <a:pt x="2565114" y="660943"/>
                </a:lnTo>
                <a:lnTo>
                  <a:pt x="2595421" y="629247"/>
                </a:lnTo>
                <a:lnTo>
                  <a:pt x="2630678" y="610488"/>
                </a:lnTo>
                <a:lnTo>
                  <a:pt x="2626360" y="596518"/>
                </a:lnTo>
                <a:close/>
              </a:path>
              <a:path w="4598670" h="1891029">
                <a:moveTo>
                  <a:pt x="3074315" y="524763"/>
                </a:moveTo>
                <a:lnTo>
                  <a:pt x="2912998" y="524763"/>
                </a:lnTo>
                <a:lnTo>
                  <a:pt x="2918841" y="525652"/>
                </a:lnTo>
                <a:lnTo>
                  <a:pt x="2933600" y="528135"/>
                </a:lnTo>
                <a:lnTo>
                  <a:pt x="2970238" y="541891"/>
                </a:lnTo>
                <a:lnTo>
                  <a:pt x="3011296" y="573913"/>
                </a:lnTo>
                <a:lnTo>
                  <a:pt x="3218815" y="745616"/>
                </a:lnTo>
                <a:lnTo>
                  <a:pt x="3256407" y="867282"/>
                </a:lnTo>
                <a:lnTo>
                  <a:pt x="3266336" y="916074"/>
                </a:lnTo>
                <a:lnTo>
                  <a:pt x="3265169" y="925194"/>
                </a:lnTo>
                <a:lnTo>
                  <a:pt x="3224911" y="959230"/>
                </a:lnTo>
                <a:lnTo>
                  <a:pt x="3206749" y="964818"/>
                </a:lnTo>
                <a:lnTo>
                  <a:pt x="3211067" y="978788"/>
                </a:lnTo>
                <a:lnTo>
                  <a:pt x="3429381" y="911351"/>
                </a:lnTo>
                <a:lnTo>
                  <a:pt x="3427992" y="906859"/>
                </a:lnTo>
                <a:lnTo>
                  <a:pt x="3380263" y="906859"/>
                </a:lnTo>
                <a:lnTo>
                  <a:pt x="3368385" y="905087"/>
                </a:lnTo>
                <a:lnTo>
                  <a:pt x="3336415" y="866072"/>
                </a:lnTo>
                <a:lnTo>
                  <a:pt x="3289299" y="715899"/>
                </a:lnTo>
                <a:lnTo>
                  <a:pt x="3297158" y="687069"/>
                </a:lnTo>
                <a:lnTo>
                  <a:pt x="3263391" y="687069"/>
                </a:lnTo>
                <a:lnTo>
                  <a:pt x="3105022" y="554608"/>
                </a:lnTo>
                <a:lnTo>
                  <a:pt x="3089779" y="541252"/>
                </a:lnTo>
                <a:lnTo>
                  <a:pt x="3078321" y="529764"/>
                </a:lnTo>
                <a:lnTo>
                  <a:pt x="3074315" y="524763"/>
                </a:lnTo>
                <a:close/>
              </a:path>
              <a:path w="4598670" h="1891029">
                <a:moveTo>
                  <a:pt x="3425063" y="897381"/>
                </a:moveTo>
                <a:lnTo>
                  <a:pt x="3408426" y="902462"/>
                </a:lnTo>
                <a:lnTo>
                  <a:pt x="3393618" y="905988"/>
                </a:lnTo>
                <a:lnTo>
                  <a:pt x="3380263" y="906859"/>
                </a:lnTo>
                <a:lnTo>
                  <a:pt x="3427992" y="906859"/>
                </a:lnTo>
                <a:lnTo>
                  <a:pt x="3425063" y="897381"/>
                </a:lnTo>
                <a:close/>
              </a:path>
              <a:path w="4598670" h="1891029">
                <a:moveTo>
                  <a:pt x="3378229" y="411650"/>
                </a:moveTo>
                <a:lnTo>
                  <a:pt x="3284065" y="411650"/>
                </a:lnTo>
                <a:lnTo>
                  <a:pt x="3290442" y="411988"/>
                </a:lnTo>
                <a:lnTo>
                  <a:pt x="3298316" y="413003"/>
                </a:lnTo>
                <a:lnTo>
                  <a:pt x="3323226" y="447702"/>
                </a:lnTo>
                <a:lnTo>
                  <a:pt x="3322716" y="461136"/>
                </a:lnTo>
                <a:lnTo>
                  <a:pt x="3320039" y="477714"/>
                </a:lnTo>
                <a:lnTo>
                  <a:pt x="3315208" y="497458"/>
                </a:lnTo>
                <a:lnTo>
                  <a:pt x="3263391" y="687069"/>
                </a:lnTo>
                <a:lnTo>
                  <a:pt x="3297158" y="687069"/>
                </a:lnTo>
                <a:lnTo>
                  <a:pt x="3352927" y="482472"/>
                </a:lnTo>
                <a:lnTo>
                  <a:pt x="3364103" y="444420"/>
                </a:lnTo>
                <a:lnTo>
                  <a:pt x="3374897" y="417702"/>
                </a:lnTo>
                <a:lnTo>
                  <a:pt x="3378229" y="411650"/>
                </a:lnTo>
                <a:close/>
              </a:path>
              <a:path w="4598670" h="1891029">
                <a:moveTo>
                  <a:pt x="3111118" y="446786"/>
                </a:moveTo>
                <a:lnTo>
                  <a:pt x="2891282" y="514730"/>
                </a:lnTo>
                <a:lnTo>
                  <a:pt x="2895599" y="528701"/>
                </a:lnTo>
                <a:lnTo>
                  <a:pt x="2905252" y="525779"/>
                </a:lnTo>
                <a:lnTo>
                  <a:pt x="2912998" y="524763"/>
                </a:lnTo>
                <a:lnTo>
                  <a:pt x="3074315" y="524763"/>
                </a:lnTo>
                <a:lnTo>
                  <a:pt x="3070625" y="520158"/>
                </a:lnTo>
                <a:lnTo>
                  <a:pt x="3066668" y="512444"/>
                </a:lnTo>
                <a:lnTo>
                  <a:pt x="3065192" y="504320"/>
                </a:lnTo>
                <a:lnTo>
                  <a:pt x="3065907" y="496697"/>
                </a:lnTo>
                <a:lnTo>
                  <a:pt x="3068812" y="489549"/>
                </a:lnTo>
                <a:lnTo>
                  <a:pt x="3104134" y="464312"/>
                </a:lnTo>
                <a:lnTo>
                  <a:pt x="3115437" y="460755"/>
                </a:lnTo>
                <a:lnTo>
                  <a:pt x="3111118" y="446786"/>
                </a:lnTo>
                <a:close/>
              </a:path>
              <a:path w="4598670" h="1891029">
                <a:moveTo>
                  <a:pt x="3433191" y="347344"/>
                </a:moveTo>
                <a:lnTo>
                  <a:pt x="3253993" y="402716"/>
                </a:lnTo>
                <a:lnTo>
                  <a:pt x="3258312" y="416687"/>
                </a:lnTo>
                <a:lnTo>
                  <a:pt x="3267975" y="414023"/>
                </a:lnTo>
                <a:lnTo>
                  <a:pt x="3276568" y="412337"/>
                </a:lnTo>
                <a:lnTo>
                  <a:pt x="3284065" y="411650"/>
                </a:lnTo>
                <a:lnTo>
                  <a:pt x="3378229" y="411650"/>
                </a:lnTo>
                <a:lnTo>
                  <a:pt x="3380493" y="407537"/>
                </a:lnTo>
                <a:lnTo>
                  <a:pt x="3409334" y="375417"/>
                </a:lnTo>
                <a:lnTo>
                  <a:pt x="3437509" y="361314"/>
                </a:lnTo>
                <a:lnTo>
                  <a:pt x="3433191" y="347344"/>
                </a:lnTo>
                <a:close/>
              </a:path>
              <a:path w="4598670" h="1891029">
                <a:moveTo>
                  <a:pt x="3774723" y="234180"/>
                </a:moveTo>
                <a:lnTo>
                  <a:pt x="3724910" y="244347"/>
                </a:lnTo>
                <a:lnTo>
                  <a:pt x="3677594" y="263536"/>
                </a:lnTo>
                <a:lnTo>
                  <a:pt x="3636422" y="290036"/>
                </a:lnTo>
                <a:lnTo>
                  <a:pt x="3601394" y="323822"/>
                </a:lnTo>
                <a:lnTo>
                  <a:pt x="3572510" y="364870"/>
                </a:lnTo>
                <a:lnTo>
                  <a:pt x="3552560" y="406872"/>
                </a:lnTo>
                <a:lnTo>
                  <a:pt x="3540414" y="450428"/>
                </a:lnTo>
                <a:lnTo>
                  <a:pt x="3536071" y="495538"/>
                </a:lnTo>
                <a:lnTo>
                  <a:pt x="3539530" y="542203"/>
                </a:lnTo>
                <a:lnTo>
                  <a:pt x="3550792" y="590422"/>
                </a:lnTo>
                <a:lnTo>
                  <a:pt x="3567921" y="635623"/>
                </a:lnTo>
                <a:lnTo>
                  <a:pt x="3589738" y="675515"/>
                </a:lnTo>
                <a:lnTo>
                  <a:pt x="3616236" y="710090"/>
                </a:lnTo>
                <a:lnTo>
                  <a:pt x="3647410" y="739344"/>
                </a:lnTo>
                <a:lnTo>
                  <a:pt x="3683254" y="763269"/>
                </a:lnTo>
                <a:lnTo>
                  <a:pt x="3731641" y="784465"/>
                </a:lnTo>
                <a:lnTo>
                  <a:pt x="3781361" y="794908"/>
                </a:lnTo>
                <a:lnTo>
                  <a:pt x="3832415" y="794613"/>
                </a:lnTo>
                <a:lnTo>
                  <a:pt x="3884803" y="783589"/>
                </a:lnTo>
                <a:lnTo>
                  <a:pt x="3932656" y="763658"/>
                </a:lnTo>
                <a:lnTo>
                  <a:pt x="3842541" y="763658"/>
                </a:lnTo>
                <a:lnTo>
                  <a:pt x="3810619" y="762920"/>
                </a:lnTo>
                <a:lnTo>
                  <a:pt x="3750691" y="739013"/>
                </a:lnTo>
                <a:lnTo>
                  <a:pt x="3715591" y="708798"/>
                </a:lnTo>
                <a:lnTo>
                  <a:pt x="3684968" y="669226"/>
                </a:lnTo>
                <a:lnTo>
                  <a:pt x="3658803" y="620267"/>
                </a:lnTo>
                <a:lnTo>
                  <a:pt x="3637153" y="562101"/>
                </a:lnTo>
                <a:lnTo>
                  <a:pt x="3622579" y="503376"/>
                </a:lnTo>
                <a:lnTo>
                  <a:pt x="3616810" y="450428"/>
                </a:lnTo>
                <a:lnTo>
                  <a:pt x="3616775" y="449961"/>
                </a:lnTo>
                <a:lnTo>
                  <a:pt x="3619722" y="402117"/>
                </a:lnTo>
                <a:lnTo>
                  <a:pt x="3631438" y="359537"/>
                </a:lnTo>
                <a:lnTo>
                  <a:pt x="3668109" y="306197"/>
                </a:lnTo>
                <a:lnTo>
                  <a:pt x="3726307" y="274192"/>
                </a:lnTo>
                <a:lnTo>
                  <a:pt x="3762073" y="266692"/>
                </a:lnTo>
                <a:lnTo>
                  <a:pt x="3921453" y="266692"/>
                </a:lnTo>
                <a:lnTo>
                  <a:pt x="3873160" y="245419"/>
                </a:lnTo>
                <a:lnTo>
                  <a:pt x="3824144" y="234537"/>
                </a:lnTo>
                <a:lnTo>
                  <a:pt x="3774723" y="234180"/>
                </a:lnTo>
                <a:close/>
              </a:path>
              <a:path w="4598670" h="1891029">
                <a:moveTo>
                  <a:pt x="3921453" y="266692"/>
                </a:moveTo>
                <a:lnTo>
                  <a:pt x="3762073" y="266692"/>
                </a:lnTo>
                <a:lnTo>
                  <a:pt x="3795839" y="266858"/>
                </a:lnTo>
                <a:lnTo>
                  <a:pt x="3827605" y="274693"/>
                </a:lnTo>
                <a:lnTo>
                  <a:pt x="3891420" y="319770"/>
                </a:lnTo>
                <a:lnTo>
                  <a:pt x="3921553" y="359727"/>
                </a:lnTo>
                <a:lnTo>
                  <a:pt x="3947757" y="410067"/>
                </a:lnTo>
                <a:lnTo>
                  <a:pt x="3970019" y="470788"/>
                </a:lnTo>
                <a:lnTo>
                  <a:pt x="3984644" y="528484"/>
                </a:lnTo>
                <a:lnTo>
                  <a:pt x="3990713" y="578977"/>
                </a:lnTo>
                <a:lnTo>
                  <a:pt x="3990762" y="580905"/>
                </a:lnTo>
                <a:lnTo>
                  <a:pt x="3988558" y="624826"/>
                </a:lnTo>
                <a:lnTo>
                  <a:pt x="3977893" y="663447"/>
                </a:lnTo>
                <a:lnTo>
                  <a:pt x="3937508" y="722328"/>
                </a:lnTo>
                <a:lnTo>
                  <a:pt x="3875786" y="756919"/>
                </a:lnTo>
                <a:lnTo>
                  <a:pt x="3842541" y="763658"/>
                </a:lnTo>
                <a:lnTo>
                  <a:pt x="3932656" y="763658"/>
                </a:lnTo>
                <a:lnTo>
                  <a:pt x="3976052" y="734250"/>
                </a:lnTo>
                <a:lnTo>
                  <a:pt x="4011390" y="696864"/>
                </a:lnTo>
                <a:lnTo>
                  <a:pt x="4039869" y="651001"/>
                </a:lnTo>
                <a:lnTo>
                  <a:pt x="4056403" y="610250"/>
                </a:lnTo>
                <a:lnTo>
                  <a:pt x="4066066" y="568157"/>
                </a:lnTo>
                <a:lnTo>
                  <a:pt x="4068847" y="524723"/>
                </a:lnTo>
                <a:lnTo>
                  <a:pt x="4064733" y="479948"/>
                </a:lnTo>
                <a:lnTo>
                  <a:pt x="4053713" y="433831"/>
                </a:lnTo>
                <a:lnTo>
                  <a:pt x="4032309" y="380734"/>
                </a:lnTo>
                <a:lnTo>
                  <a:pt x="4003166" y="335184"/>
                </a:lnTo>
                <a:lnTo>
                  <a:pt x="3966309" y="297207"/>
                </a:lnTo>
                <a:lnTo>
                  <a:pt x="3921760" y="266826"/>
                </a:lnTo>
                <a:lnTo>
                  <a:pt x="3921453" y="266692"/>
                </a:lnTo>
                <a:close/>
              </a:path>
              <a:path w="4598670" h="1891029">
                <a:moveTo>
                  <a:pt x="4176026" y="173291"/>
                </a:moveTo>
                <a:lnTo>
                  <a:pt x="4059427" y="173291"/>
                </a:lnTo>
                <a:lnTo>
                  <a:pt x="4070429" y="174954"/>
                </a:lnTo>
                <a:lnTo>
                  <a:pt x="4080002" y="179069"/>
                </a:lnTo>
                <a:lnTo>
                  <a:pt x="4104737" y="215824"/>
                </a:lnTo>
                <a:lnTo>
                  <a:pt x="4174236" y="438022"/>
                </a:lnTo>
                <a:lnTo>
                  <a:pt x="4188217" y="480554"/>
                </a:lnTo>
                <a:lnTo>
                  <a:pt x="4213848" y="541946"/>
                </a:lnTo>
                <a:lnTo>
                  <a:pt x="4243425" y="580905"/>
                </a:lnTo>
                <a:lnTo>
                  <a:pt x="4286426" y="610623"/>
                </a:lnTo>
                <a:lnTo>
                  <a:pt x="4339786" y="625482"/>
                </a:lnTo>
                <a:lnTo>
                  <a:pt x="4371990" y="625506"/>
                </a:lnTo>
                <a:lnTo>
                  <a:pt x="4408201" y="620319"/>
                </a:lnTo>
                <a:lnTo>
                  <a:pt x="4448174" y="609980"/>
                </a:lnTo>
                <a:lnTo>
                  <a:pt x="4484229" y="596771"/>
                </a:lnTo>
                <a:lnTo>
                  <a:pt x="4508739" y="584213"/>
                </a:lnTo>
                <a:lnTo>
                  <a:pt x="4388064" y="584213"/>
                </a:lnTo>
                <a:lnTo>
                  <a:pt x="4371847" y="582549"/>
                </a:lnTo>
                <a:lnTo>
                  <a:pt x="4330539" y="567547"/>
                </a:lnTo>
                <a:lnTo>
                  <a:pt x="4299203" y="537590"/>
                </a:lnTo>
                <a:lnTo>
                  <a:pt x="4272676" y="487539"/>
                </a:lnTo>
                <a:lnTo>
                  <a:pt x="4254245" y="438657"/>
                </a:lnTo>
                <a:lnTo>
                  <a:pt x="4185031" y="214756"/>
                </a:lnTo>
                <a:lnTo>
                  <a:pt x="4176347" y="178180"/>
                </a:lnTo>
                <a:lnTo>
                  <a:pt x="4176026" y="173291"/>
                </a:lnTo>
                <a:close/>
              </a:path>
              <a:path w="4598670" h="1891029">
                <a:moveTo>
                  <a:pt x="4503588" y="60563"/>
                </a:moveTo>
                <a:lnTo>
                  <a:pt x="4426124" y="60563"/>
                </a:lnTo>
                <a:lnTo>
                  <a:pt x="4437802" y="62672"/>
                </a:lnTo>
                <a:lnTo>
                  <a:pt x="4448302" y="67437"/>
                </a:lnTo>
                <a:lnTo>
                  <a:pt x="4470126" y="102762"/>
                </a:lnTo>
                <a:lnTo>
                  <a:pt x="4541773" y="332358"/>
                </a:lnTo>
                <a:lnTo>
                  <a:pt x="4552608" y="370623"/>
                </a:lnTo>
                <a:lnTo>
                  <a:pt x="4563276" y="430960"/>
                </a:lnTo>
                <a:lnTo>
                  <a:pt x="4563110" y="453008"/>
                </a:lnTo>
                <a:lnTo>
                  <a:pt x="4551870" y="490727"/>
                </a:lnTo>
                <a:lnTo>
                  <a:pt x="4526153" y="526161"/>
                </a:lnTo>
                <a:lnTo>
                  <a:pt x="4488767" y="555767"/>
                </a:lnTo>
                <a:lnTo>
                  <a:pt x="4442714" y="575944"/>
                </a:lnTo>
                <a:lnTo>
                  <a:pt x="4405280" y="583676"/>
                </a:lnTo>
                <a:lnTo>
                  <a:pt x="4388064" y="584213"/>
                </a:lnTo>
                <a:lnTo>
                  <a:pt x="4508739" y="584213"/>
                </a:lnTo>
                <a:lnTo>
                  <a:pt x="4540668" y="562635"/>
                </a:lnTo>
                <a:lnTo>
                  <a:pt x="4576720" y="519398"/>
                </a:lnTo>
                <a:lnTo>
                  <a:pt x="4595528" y="473487"/>
                </a:lnTo>
                <a:lnTo>
                  <a:pt x="4598670" y="449961"/>
                </a:lnTo>
                <a:lnTo>
                  <a:pt x="4598169" y="424384"/>
                </a:lnTo>
                <a:lnTo>
                  <a:pt x="4594383" y="395081"/>
                </a:lnTo>
                <a:lnTo>
                  <a:pt x="4587311" y="362039"/>
                </a:lnTo>
                <a:lnTo>
                  <a:pt x="4576953" y="325246"/>
                </a:lnTo>
                <a:lnTo>
                  <a:pt x="4512564" y="116839"/>
                </a:lnTo>
                <a:lnTo>
                  <a:pt x="4507085" y="97214"/>
                </a:lnTo>
                <a:lnTo>
                  <a:pt x="4503785" y="81184"/>
                </a:lnTo>
                <a:lnTo>
                  <a:pt x="4502652" y="68726"/>
                </a:lnTo>
                <a:lnTo>
                  <a:pt x="4503588" y="60563"/>
                </a:lnTo>
                <a:close/>
              </a:path>
              <a:path w="4598670" h="1891029">
                <a:moveTo>
                  <a:pt x="4231513" y="100711"/>
                </a:moveTo>
                <a:lnTo>
                  <a:pt x="4009516" y="169290"/>
                </a:lnTo>
                <a:lnTo>
                  <a:pt x="4013835" y="183387"/>
                </a:lnTo>
                <a:lnTo>
                  <a:pt x="4033139" y="177418"/>
                </a:lnTo>
                <a:lnTo>
                  <a:pt x="4046997" y="174105"/>
                </a:lnTo>
                <a:lnTo>
                  <a:pt x="4059427" y="173291"/>
                </a:lnTo>
                <a:lnTo>
                  <a:pt x="4176026" y="173291"/>
                </a:lnTo>
                <a:lnTo>
                  <a:pt x="4175476" y="164893"/>
                </a:lnTo>
                <a:lnTo>
                  <a:pt x="4201763" y="126632"/>
                </a:lnTo>
                <a:lnTo>
                  <a:pt x="4235958" y="114680"/>
                </a:lnTo>
                <a:lnTo>
                  <a:pt x="4231513" y="100711"/>
                </a:lnTo>
                <a:close/>
              </a:path>
              <a:path w="4598670" h="1891029">
                <a:moveTo>
                  <a:pt x="4557521" y="0"/>
                </a:moveTo>
                <a:lnTo>
                  <a:pt x="4375531" y="56261"/>
                </a:lnTo>
                <a:lnTo>
                  <a:pt x="4379848" y="70230"/>
                </a:lnTo>
                <a:lnTo>
                  <a:pt x="4399280" y="64262"/>
                </a:lnTo>
                <a:lnTo>
                  <a:pt x="4413279" y="61096"/>
                </a:lnTo>
                <a:lnTo>
                  <a:pt x="4426124" y="60563"/>
                </a:lnTo>
                <a:lnTo>
                  <a:pt x="4503588" y="60563"/>
                </a:lnTo>
                <a:lnTo>
                  <a:pt x="4503673" y="59816"/>
                </a:lnTo>
                <a:lnTo>
                  <a:pt x="4528694" y="26044"/>
                </a:lnTo>
                <a:lnTo>
                  <a:pt x="4561840" y="14096"/>
                </a:lnTo>
                <a:lnTo>
                  <a:pt x="4557521" y="0"/>
                </a:lnTo>
                <a:close/>
              </a:path>
            </a:pathLst>
          </a:custGeom>
          <a:solidFill>
            <a:srgbClr val="FF0000"/>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37125" y="661542"/>
            <a:ext cx="3212591" cy="489236"/>
          </a:xfrm>
          <a:prstGeom prst="rect">
            <a:avLst/>
          </a:prstGeom>
        </p:spPr>
        <p:txBody>
          <a:bodyPr vert="horz" wrap="square" lIns="0" tIns="12065" rIns="0" bIns="0" rtlCol="0">
            <a:spAutoFit/>
          </a:bodyPr>
          <a:lstStyle/>
          <a:p>
            <a:pPr marL="12700" algn="just">
              <a:lnSpc>
                <a:spcPct val="100000"/>
              </a:lnSpc>
              <a:spcBef>
                <a:spcPts val="95"/>
              </a:spcBef>
            </a:pPr>
            <a:r>
              <a:rPr sz="3100" b="1" spc="-5" dirty="0"/>
              <a:t>INTRODU</a:t>
            </a:r>
            <a:r>
              <a:rPr sz="3100" b="1" spc="-15" dirty="0"/>
              <a:t>C</a:t>
            </a:r>
            <a:r>
              <a:rPr sz="3100" b="1" spc="-5" dirty="0"/>
              <a:t>TION</a:t>
            </a:r>
            <a:endParaRPr sz="3100" b="1" dirty="0"/>
          </a:p>
        </p:txBody>
      </p:sp>
      <p:sp>
        <p:nvSpPr>
          <p:cNvPr id="3" name="object 3"/>
          <p:cNvSpPr txBox="1"/>
          <p:nvPr/>
        </p:nvSpPr>
        <p:spPr>
          <a:xfrm>
            <a:off x="3572383" y="1504645"/>
            <a:ext cx="4782438" cy="382156"/>
          </a:xfrm>
          <a:prstGeom prst="rect">
            <a:avLst/>
          </a:prstGeom>
        </p:spPr>
        <p:txBody>
          <a:bodyPr vert="horz" wrap="square" lIns="0" tIns="12700" rIns="0" bIns="0" rtlCol="0">
            <a:spAutoFit/>
          </a:bodyPr>
          <a:lstStyle/>
          <a:p>
            <a:pPr marL="393700" indent="-381635" algn="just">
              <a:lnSpc>
                <a:spcPct val="100000"/>
              </a:lnSpc>
              <a:spcBef>
                <a:spcPts val="100"/>
              </a:spcBef>
              <a:buFont typeface="Arial MT"/>
              <a:buChar char="●"/>
              <a:tabLst>
                <a:tab pos="393700" algn="l"/>
                <a:tab pos="394335" algn="l"/>
              </a:tabLst>
            </a:pPr>
            <a:r>
              <a:rPr sz="2400" dirty="0">
                <a:latin typeface="Times New Roman"/>
                <a:cs typeface="Times New Roman"/>
              </a:rPr>
              <a:t>Saarathi</a:t>
            </a:r>
          </a:p>
        </p:txBody>
      </p:sp>
      <p:sp>
        <p:nvSpPr>
          <p:cNvPr id="4" name="object 4"/>
          <p:cNvSpPr txBox="1"/>
          <p:nvPr/>
        </p:nvSpPr>
        <p:spPr>
          <a:xfrm>
            <a:off x="5038597" y="1555496"/>
            <a:ext cx="3350260" cy="338455"/>
          </a:xfrm>
          <a:prstGeom prst="rect">
            <a:avLst/>
          </a:prstGeom>
          <a:solidFill>
            <a:srgbClr val="FFFFFF"/>
          </a:solidFill>
        </p:spPr>
        <p:txBody>
          <a:bodyPr vert="horz" wrap="square" lIns="0" tIns="0" rIns="0" bIns="0" rtlCol="0">
            <a:spAutoFit/>
          </a:bodyPr>
          <a:lstStyle/>
          <a:p>
            <a:pPr marL="635" algn="just">
              <a:lnSpc>
                <a:spcPts val="2580"/>
              </a:lnSpc>
            </a:pPr>
            <a:r>
              <a:rPr sz="2400" spc="-5" dirty="0">
                <a:latin typeface="Times New Roman"/>
                <a:cs typeface="Times New Roman"/>
              </a:rPr>
              <a:t>Animal</a:t>
            </a:r>
            <a:r>
              <a:rPr sz="2400" spc="-15" dirty="0">
                <a:latin typeface="Times New Roman"/>
                <a:cs typeface="Times New Roman"/>
              </a:rPr>
              <a:t> </a:t>
            </a:r>
            <a:r>
              <a:rPr sz="2400" dirty="0">
                <a:latin typeface="Times New Roman"/>
                <a:cs typeface="Times New Roman"/>
              </a:rPr>
              <a:t>Feeds</a:t>
            </a:r>
            <a:r>
              <a:rPr sz="2400" spc="-10" dirty="0">
                <a:latin typeface="Times New Roman"/>
                <a:cs typeface="Times New Roman"/>
              </a:rPr>
              <a:t> </a:t>
            </a:r>
            <a:r>
              <a:rPr sz="2400" dirty="0">
                <a:latin typeface="Times New Roman"/>
                <a:cs typeface="Times New Roman"/>
              </a:rPr>
              <a:t>is</a:t>
            </a:r>
            <a:r>
              <a:rPr sz="2400" spc="-30" dirty="0">
                <a:latin typeface="Times New Roman"/>
                <a:cs typeface="Times New Roman"/>
              </a:rPr>
              <a:t> </a:t>
            </a:r>
            <a:r>
              <a:rPr sz="2400" dirty="0">
                <a:latin typeface="Times New Roman"/>
                <a:cs typeface="Times New Roman"/>
              </a:rPr>
              <a:t>one</a:t>
            </a:r>
            <a:r>
              <a:rPr sz="2400" spc="-10" dirty="0">
                <a:latin typeface="Times New Roman"/>
                <a:cs typeface="Times New Roman"/>
              </a:rPr>
              <a:t> </a:t>
            </a:r>
            <a:r>
              <a:rPr sz="2400" dirty="0">
                <a:latin typeface="Times New Roman"/>
                <a:cs typeface="Times New Roman"/>
              </a:rPr>
              <a:t>of</a:t>
            </a:r>
            <a:r>
              <a:rPr sz="2400" spc="-30" dirty="0">
                <a:latin typeface="Times New Roman"/>
                <a:cs typeface="Times New Roman"/>
              </a:rPr>
              <a:t> </a:t>
            </a:r>
            <a:r>
              <a:rPr sz="2400" dirty="0">
                <a:latin typeface="Times New Roman"/>
                <a:cs typeface="Times New Roman"/>
              </a:rPr>
              <a:t>the</a:t>
            </a:r>
            <a:endParaRPr sz="2400">
              <a:latin typeface="Times New Roman"/>
              <a:cs typeface="Times New Roman"/>
            </a:endParaRPr>
          </a:p>
        </p:txBody>
      </p:sp>
      <p:sp>
        <p:nvSpPr>
          <p:cNvPr id="5" name="object 5"/>
          <p:cNvSpPr txBox="1"/>
          <p:nvPr/>
        </p:nvSpPr>
        <p:spPr>
          <a:xfrm>
            <a:off x="3953636" y="1870964"/>
            <a:ext cx="4401185" cy="391160"/>
          </a:xfrm>
          <a:prstGeom prst="rect">
            <a:avLst/>
          </a:prstGeom>
        </p:spPr>
        <p:txBody>
          <a:bodyPr vert="horz" wrap="square" lIns="0" tIns="12700" rIns="0" bIns="0" rtlCol="0">
            <a:spAutoFit/>
          </a:bodyPr>
          <a:lstStyle/>
          <a:p>
            <a:pPr marL="12700" algn="just">
              <a:lnSpc>
                <a:spcPct val="100000"/>
              </a:lnSpc>
              <a:spcBef>
                <a:spcPts val="100"/>
              </a:spcBef>
            </a:pPr>
            <a:r>
              <a:rPr sz="2400" dirty="0">
                <a:latin typeface="Times New Roman"/>
                <a:cs typeface="Times New Roman"/>
              </a:rPr>
              <a:t>cattle</a:t>
            </a:r>
            <a:r>
              <a:rPr sz="2400" spc="-60" dirty="0">
                <a:latin typeface="Times New Roman"/>
                <a:cs typeface="Times New Roman"/>
              </a:rPr>
              <a:t> </a:t>
            </a:r>
            <a:r>
              <a:rPr sz="2400" dirty="0">
                <a:latin typeface="Times New Roman"/>
                <a:cs typeface="Times New Roman"/>
              </a:rPr>
              <a:t>feed</a:t>
            </a:r>
            <a:r>
              <a:rPr sz="2400" spc="-10" dirty="0">
                <a:latin typeface="Times New Roman"/>
                <a:cs typeface="Times New Roman"/>
              </a:rPr>
              <a:t> </a:t>
            </a:r>
            <a:r>
              <a:rPr sz="2400" spc="-5" dirty="0">
                <a:latin typeface="Times New Roman"/>
                <a:cs typeface="Times New Roman"/>
              </a:rPr>
              <a:t>manufacturing</a:t>
            </a:r>
            <a:r>
              <a:rPr sz="2400" spc="-15" dirty="0">
                <a:latin typeface="Times New Roman"/>
                <a:cs typeface="Times New Roman"/>
              </a:rPr>
              <a:t> </a:t>
            </a:r>
            <a:r>
              <a:rPr sz="2400" spc="-5" dirty="0">
                <a:latin typeface="Times New Roman"/>
                <a:cs typeface="Times New Roman"/>
              </a:rPr>
              <a:t>company,</a:t>
            </a:r>
            <a:endParaRPr sz="2400" dirty="0">
              <a:latin typeface="Times New Roman"/>
              <a:cs typeface="Times New Roman"/>
            </a:endParaRPr>
          </a:p>
        </p:txBody>
      </p:sp>
      <p:sp>
        <p:nvSpPr>
          <p:cNvPr id="6" name="object 6"/>
          <p:cNvSpPr txBox="1"/>
          <p:nvPr/>
        </p:nvSpPr>
        <p:spPr>
          <a:xfrm>
            <a:off x="3965702" y="2287016"/>
            <a:ext cx="3077210" cy="338455"/>
          </a:xfrm>
          <a:prstGeom prst="rect">
            <a:avLst/>
          </a:prstGeom>
          <a:solidFill>
            <a:srgbClr val="FFFFFF"/>
          </a:solidFill>
        </p:spPr>
        <p:txBody>
          <a:bodyPr vert="horz" wrap="square" lIns="0" tIns="0" rIns="0" bIns="0" rtlCol="0">
            <a:spAutoFit/>
          </a:bodyPr>
          <a:lstStyle/>
          <a:p>
            <a:pPr marL="635" algn="just">
              <a:lnSpc>
                <a:spcPts val="2585"/>
              </a:lnSpc>
            </a:pPr>
            <a:r>
              <a:rPr sz="2400" dirty="0">
                <a:latin typeface="Times New Roman"/>
                <a:cs typeface="Times New Roman"/>
              </a:rPr>
              <a:t>located</a:t>
            </a:r>
            <a:r>
              <a:rPr sz="2400" spc="-55" dirty="0">
                <a:latin typeface="Times New Roman"/>
                <a:cs typeface="Times New Roman"/>
              </a:rPr>
              <a:t> </a:t>
            </a:r>
            <a:r>
              <a:rPr sz="2400" dirty="0">
                <a:latin typeface="Times New Roman"/>
                <a:cs typeface="Times New Roman"/>
              </a:rPr>
              <a:t>in</a:t>
            </a:r>
            <a:r>
              <a:rPr sz="2400" spc="-30" dirty="0">
                <a:latin typeface="Times New Roman"/>
                <a:cs typeface="Times New Roman"/>
              </a:rPr>
              <a:t> </a:t>
            </a:r>
            <a:r>
              <a:rPr sz="2400" dirty="0">
                <a:latin typeface="Times New Roman"/>
                <a:cs typeface="Times New Roman"/>
              </a:rPr>
              <a:t>Siruvalur</a:t>
            </a:r>
            <a:r>
              <a:rPr sz="2400" spc="-35" dirty="0">
                <a:latin typeface="Times New Roman"/>
                <a:cs typeface="Times New Roman"/>
              </a:rPr>
              <a:t> </a:t>
            </a:r>
            <a:r>
              <a:rPr sz="2400" dirty="0">
                <a:latin typeface="Times New Roman"/>
                <a:cs typeface="Times New Roman"/>
              </a:rPr>
              <a:t>near</a:t>
            </a:r>
            <a:endParaRPr sz="2400">
              <a:latin typeface="Times New Roman"/>
              <a:cs typeface="Times New Roman"/>
            </a:endParaRPr>
          </a:p>
        </p:txBody>
      </p:sp>
      <p:sp>
        <p:nvSpPr>
          <p:cNvPr id="7" name="object 7"/>
          <p:cNvSpPr txBox="1"/>
          <p:nvPr/>
        </p:nvSpPr>
        <p:spPr>
          <a:xfrm>
            <a:off x="3965702" y="2652776"/>
            <a:ext cx="2271395" cy="338455"/>
          </a:xfrm>
          <a:prstGeom prst="rect">
            <a:avLst/>
          </a:prstGeom>
          <a:solidFill>
            <a:srgbClr val="FFFFFF"/>
          </a:solidFill>
        </p:spPr>
        <p:txBody>
          <a:bodyPr vert="horz" wrap="square" lIns="0" tIns="0" rIns="0" bIns="0" rtlCol="0">
            <a:spAutoFit/>
          </a:bodyPr>
          <a:lstStyle/>
          <a:p>
            <a:pPr marL="635" algn="just">
              <a:lnSpc>
                <a:spcPts val="2585"/>
              </a:lnSpc>
            </a:pPr>
            <a:r>
              <a:rPr sz="2400" spc="-5" dirty="0">
                <a:latin typeface="Times New Roman"/>
                <a:cs typeface="Times New Roman"/>
              </a:rPr>
              <a:t>Gobichettiplayam.</a:t>
            </a:r>
            <a:endParaRPr sz="2400">
              <a:latin typeface="Times New Roman"/>
              <a:cs typeface="Times New Roman"/>
            </a:endParaRPr>
          </a:p>
        </p:txBody>
      </p:sp>
      <p:sp>
        <p:nvSpPr>
          <p:cNvPr id="8" name="object 8"/>
          <p:cNvSpPr txBox="1"/>
          <p:nvPr/>
        </p:nvSpPr>
        <p:spPr>
          <a:xfrm>
            <a:off x="3572383" y="2968497"/>
            <a:ext cx="209550" cy="391160"/>
          </a:xfrm>
          <a:prstGeom prst="rect">
            <a:avLst/>
          </a:prstGeom>
        </p:spPr>
        <p:txBody>
          <a:bodyPr vert="horz" wrap="square" lIns="0" tIns="12700" rIns="0" bIns="0" rtlCol="0">
            <a:spAutoFit/>
          </a:bodyPr>
          <a:lstStyle/>
          <a:p>
            <a:pPr marL="12700" algn="just">
              <a:lnSpc>
                <a:spcPct val="100000"/>
              </a:lnSpc>
              <a:spcBef>
                <a:spcPts val="100"/>
              </a:spcBef>
            </a:pPr>
            <a:r>
              <a:rPr sz="2400" spc="-955" dirty="0">
                <a:latin typeface="Arial MT"/>
                <a:cs typeface="Arial MT"/>
              </a:rPr>
              <a:t>●</a:t>
            </a:r>
            <a:endParaRPr sz="2400">
              <a:latin typeface="Arial MT"/>
              <a:cs typeface="Arial MT"/>
            </a:endParaRPr>
          </a:p>
        </p:txBody>
      </p:sp>
      <p:sp>
        <p:nvSpPr>
          <p:cNvPr id="9" name="object 9"/>
          <p:cNvSpPr txBox="1"/>
          <p:nvPr/>
        </p:nvSpPr>
        <p:spPr>
          <a:xfrm>
            <a:off x="3965702" y="3018535"/>
            <a:ext cx="4236720" cy="338455"/>
          </a:xfrm>
          <a:prstGeom prst="rect">
            <a:avLst/>
          </a:prstGeom>
          <a:solidFill>
            <a:srgbClr val="FFFFFF"/>
          </a:solidFill>
        </p:spPr>
        <p:txBody>
          <a:bodyPr vert="horz" wrap="square" lIns="0" tIns="0" rIns="0" bIns="0" rtlCol="0">
            <a:spAutoFit/>
          </a:bodyPr>
          <a:lstStyle/>
          <a:p>
            <a:pPr marL="635" algn="just">
              <a:lnSpc>
                <a:spcPts val="2585"/>
              </a:lnSpc>
            </a:pPr>
            <a:r>
              <a:rPr sz="2400" dirty="0">
                <a:latin typeface="Times New Roman"/>
                <a:cs typeface="Times New Roman"/>
              </a:rPr>
              <a:t>They</a:t>
            </a:r>
            <a:r>
              <a:rPr sz="2400" spc="-30" dirty="0">
                <a:latin typeface="Times New Roman"/>
                <a:cs typeface="Times New Roman"/>
              </a:rPr>
              <a:t> </a:t>
            </a:r>
            <a:r>
              <a:rPr sz="2400" dirty="0">
                <a:latin typeface="Times New Roman"/>
                <a:cs typeface="Times New Roman"/>
              </a:rPr>
              <a:t>produces</a:t>
            </a:r>
            <a:r>
              <a:rPr sz="2400" spc="-25" dirty="0">
                <a:latin typeface="Times New Roman"/>
                <a:cs typeface="Times New Roman"/>
              </a:rPr>
              <a:t> </a:t>
            </a:r>
            <a:r>
              <a:rPr sz="2400" dirty="0">
                <a:latin typeface="Times New Roman"/>
                <a:cs typeface="Times New Roman"/>
              </a:rPr>
              <a:t>feed</a:t>
            </a:r>
            <a:r>
              <a:rPr sz="2400" spc="-15" dirty="0">
                <a:latin typeface="Times New Roman"/>
                <a:cs typeface="Times New Roman"/>
              </a:rPr>
              <a:t> </a:t>
            </a:r>
            <a:r>
              <a:rPr sz="2400" dirty="0">
                <a:latin typeface="Times New Roman"/>
                <a:cs typeface="Times New Roman"/>
              </a:rPr>
              <a:t>in</a:t>
            </a:r>
            <a:r>
              <a:rPr sz="2400" spc="-20"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spc="-5" dirty="0">
                <a:latin typeface="Times New Roman"/>
                <a:cs typeface="Times New Roman"/>
              </a:rPr>
              <a:t>form</a:t>
            </a:r>
            <a:r>
              <a:rPr sz="2400" spc="-10" dirty="0">
                <a:latin typeface="Times New Roman"/>
                <a:cs typeface="Times New Roman"/>
              </a:rPr>
              <a:t> </a:t>
            </a:r>
            <a:r>
              <a:rPr sz="2400" dirty="0">
                <a:latin typeface="Times New Roman"/>
                <a:cs typeface="Times New Roman"/>
              </a:rPr>
              <a:t>of</a:t>
            </a:r>
          </a:p>
        </p:txBody>
      </p:sp>
      <p:sp>
        <p:nvSpPr>
          <p:cNvPr id="10" name="object 10"/>
          <p:cNvSpPr txBox="1"/>
          <p:nvPr/>
        </p:nvSpPr>
        <p:spPr>
          <a:xfrm>
            <a:off x="3965702" y="3384296"/>
            <a:ext cx="3912235" cy="338455"/>
          </a:xfrm>
          <a:prstGeom prst="rect">
            <a:avLst/>
          </a:prstGeom>
          <a:solidFill>
            <a:srgbClr val="FFFFFF"/>
          </a:solidFill>
        </p:spPr>
        <p:txBody>
          <a:bodyPr vert="horz" wrap="square" lIns="0" tIns="0" rIns="0" bIns="0" rtlCol="0">
            <a:spAutoFit/>
          </a:bodyPr>
          <a:lstStyle/>
          <a:p>
            <a:pPr marL="635" algn="just">
              <a:lnSpc>
                <a:spcPts val="2585"/>
              </a:lnSpc>
            </a:pPr>
            <a:r>
              <a:rPr sz="2400" dirty="0">
                <a:latin typeface="Times New Roman"/>
                <a:cs typeface="Times New Roman"/>
              </a:rPr>
              <a:t>pellets</a:t>
            </a:r>
            <a:r>
              <a:rPr sz="2400" spc="-45" dirty="0">
                <a:latin typeface="Times New Roman"/>
                <a:cs typeface="Times New Roman"/>
              </a:rPr>
              <a:t> </a:t>
            </a:r>
            <a:r>
              <a:rPr sz="2400" dirty="0">
                <a:latin typeface="Times New Roman"/>
                <a:cs typeface="Times New Roman"/>
              </a:rPr>
              <a:t>at</a:t>
            </a:r>
            <a:r>
              <a:rPr sz="2400" spc="-10" dirty="0">
                <a:latin typeface="Times New Roman"/>
                <a:cs typeface="Times New Roman"/>
              </a:rPr>
              <a:t> </a:t>
            </a:r>
            <a:r>
              <a:rPr sz="2400" spc="-5" dirty="0">
                <a:latin typeface="Times New Roman"/>
                <a:cs typeface="Times New Roman"/>
              </a:rPr>
              <a:t>different</a:t>
            </a:r>
            <a:r>
              <a:rPr sz="2400" spc="-30" dirty="0">
                <a:latin typeface="Times New Roman"/>
                <a:cs typeface="Times New Roman"/>
              </a:rPr>
              <a:t> </a:t>
            </a:r>
            <a:r>
              <a:rPr sz="2400" dirty="0">
                <a:latin typeface="Times New Roman"/>
                <a:cs typeface="Times New Roman"/>
              </a:rPr>
              <a:t>qualities</a:t>
            </a:r>
            <a:r>
              <a:rPr sz="2400" spc="-45" dirty="0">
                <a:latin typeface="Times New Roman"/>
                <a:cs typeface="Times New Roman"/>
              </a:rPr>
              <a:t> </a:t>
            </a:r>
            <a:r>
              <a:rPr sz="2400" dirty="0">
                <a:latin typeface="Times New Roman"/>
                <a:cs typeface="Times New Roman"/>
              </a:rPr>
              <a:t>and</a:t>
            </a:r>
          </a:p>
        </p:txBody>
      </p:sp>
      <p:sp>
        <p:nvSpPr>
          <p:cNvPr id="11" name="object 11"/>
          <p:cNvSpPr txBox="1"/>
          <p:nvPr/>
        </p:nvSpPr>
        <p:spPr>
          <a:xfrm>
            <a:off x="3965702" y="3750055"/>
            <a:ext cx="3629025" cy="338455"/>
          </a:xfrm>
          <a:prstGeom prst="rect">
            <a:avLst/>
          </a:prstGeom>
          <a:solidFill>
            <a:srgbClr val="FFFFFF"/>
          </a:solidFill>
        </p:spPr>
        <p:txBody>
          <a:bodyPr vert="horz" wrap="square" lIns="0" tIns="0" rIns="0" bIns="0" rtlCol="0">
            <a:spAutoFit/>
          </a:bodyPr>
          <a:lstStyle/>
          <a:p>
            <a:pPr marL="635" algn="just">
              <a:lnSpc>
                <a:spcPts val="2585"/>
              </a:lnSpc>
            </a:pPr>
            <a:r>
              <a:rPr sz="2400" dirty="0">
                <a:latin typeface="Times New Roman"/>
                <a:cs typeface="Times New Roman"/>
              </a:rPr>
              <a:t>distributes</a:t>
            </a:r>
            <a:r>
              <a:rPr sz="2400" spc="-55" dirty="0">
                <a:latin typeface="Times New Roman"/>
                <a:cs typeface="Times New Roman"/>
              </a:rPr>
              <a:t> </a:t>
            </a:r>
            <a:r>
              <a:rPr sz="2400" dirty="0">
                <a:latin typeface="Times New Roman"/>
                <a:cs typeface="Times New Roman"/>
              </a:rPr>
              <a:t>to</a:t>
            </a:r>
            <a:r>
              <a:rPr sz="2400" spc="-10" dirty="0">
                <a:latin typeface="Times New Roman"/>
                <a:cs typeface="Times New Roman"/>
              </a:rPr>
              <a:t> </a:t>
            </a:r>
            <a:r>
              <a:rPr sz="2400" dirty="0">
                <a:latin typeface="Times New Roman"/>
                <a:cs typeface="Times New Roman"/>
              </a:rPr>
              <a:t>various</a:t>
            </a:r>
            <a:r>
              <a:rPr sz="2400" spc="-35" dirty="0">
                <a:latin typeface="Times New Roman"/>
                <a:cs typeface="Times New Roman"/>
              </a:rPr>
              <a:t> </a:t>
            </a:r>
            <a:r>
              <a:rPr sz="2400" spc="-5" dirty="0">
                <a:latin typeface="Times New Roman"/>
                <a:cs typeface="Times New Roman"/>
              </a:rPr>
              <a:t>parts</a:t>
            </a:r>
            <a:r>
              <a:rPr sz="2400" spc="-10" dirty="0">
                <a:latin typeface="Times New Roman"/>
                <a:cs typeface="Times New Roman"/>
              </a:rPr>
              <a:t> </a:t>
            </a:r>
            <a:r>
              <a:rPr sz="2400" dirty="0">
                <a:latin typeface="Times New Roman"/>
                <a:cs typeface="Times New Roman"/>
              </a:rPr>
              <a:t>of</a:t>
            </a:r>
          </a:p>
        </p:txBody>
      </p:sp>
      <p:sp>
        <p:nvSpPr>
          <p:cNvPr id="12" name="object 12"/>
          <p:cNvSpPr txBox="1"/>
          <p:nvPr/>
        </p:nvSpPr>
        <p:spPr>
          <a:xfrm>
            <a:off x="3936981" y="4072959"/>
            <a:ext cx="1308100" cy="338455"/>
          </a:xfrm>
          <a:prstGeom prst="rect">
            <a:avLst/>
          </a:prstGeom>
          <a:solidFill>
            <a:srgbClr val="FFFFFF"/>
          </a:solidFill>
        </p:spPr>
        <p:txBody>
          <a:bodyPr vert="horz" wrap="square" lIns="0" tIns="0" rIns="0" bIns="0" rtlCol="0">
            <a:spAutoFit/>
          </a:bodyPr>
          <a:lstStyle/>
          <a:p>
            <a:pPr marL="635" algn="just">
              <a:lnSpc>
                <a:spcPts val="2585"/>
              </a:lnSpc>
            </a:pPr>
            <a:r>
              <a:rPr sz="2400" dirty="0">
                <a:latin typeface="Times New Roman"/>
                <a:cs typeface="Times New Roman"/>
              </a:rPr>
              <a:t>ta</a:t>
            </a:r>
            <a:r>
              <a:rPr sz="2400" spc="-15" dirty="0">
                <a:latin typeface="Times New Roman"/>
                <a:cs typeface="Times New Roman"/>
              </a:rPr>
              <a:t>m</a:t>
            </a:r>
            <a:r>
              <a:rPr sz="2400" dirty="0">
                <a:latin typeface="Times New Roman"/>
                <a:cs typeface="Times New Roman"/>
              </a:rPr>
              <a:t>i</a:t>
            </a:r>
            <a:r>
              <a:rPr sz="2400" spc="5" dirty="0">
                <a:latin typeface="Times New Roman"/>
                <a:cs typeface="Times New Roman"/>
              </a:rPr>
              <a:t>l</a:t>
            </a:r>
            <a:r>
              <a:rPr sz="2400" dirty="0">
                <a:latin typeface="Times New Roman"/>
                <a:cs typeface="Times New Roman"/>
              </a:rPr>
              <a:t>nad</a:t>
            </a:r>
            <a:r>
              <a:rPr sz="2400" spc="5" dirty="0">
                <a:latin typeface="Times New Roman"/>
                <a:cs typeface="Times New Roman"/>
              </a:rPr>
              <a:t>u</a:t>
            </a:r>
            <a:r>
              <a:rPr sz="2400" dirty="0">
                <a:latin typeface="Times New Roman"/>
                <a:cs typeface="Times New Roman"/>
              </a:rPr>
              <a:t>.</a:t>
            </a:r>
            <a:endParaRPr sz="2400">
              <a:latin typeface="Times New Roman"/>
              <a:cs typeface="Times New Roman"/>
            </a:endParaRPr>
          </a:p>
        </p:txBody>
      </p:sp>
      <p:pic>
        <p:nvPicPr>
          <p:cNvPr id="13" name="object 13"/>
          <p:cNvPicPr/>
          <p:nvPr/>
        </p:nvPicPr>
        <p:blipFill>
          <a:blip r:embed="rId2" cstate="print"/>
          <a:stretch>
            <a:fillRect/>
          </a:stretch>
        </p:blipFill>
        <p:spPr>
          <a:xfrm>
            <a:off x="8514588" y="1219200"/>
            <a:ext cx="3212592" cy="3810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394207"/>
            <a:ext cx="6334505" cy="505908"/>
          </a:xfrm>
          <a:prstGeom prst="rect">
            <a:avLst/>
          </a:prstGeom>
        </p:spPr>
        <p:txBody>
          <a:bodyPr vert="horz" wrap="square" lIns="0" tIns="13335" rIns="0" bIns="0" rtlCol="0">
            <a:spAutoFit/>
          </a:bodyPr>
          <a:lstStyle/>
          <a:p>
            <a:pPr marL="14604">
              <a:lnSpc>
                <a:spcPct val="100000"/>
              </a:lnSpc>
              <a:spcBef>
                <a:spcPts val="105"/>
              </a:spcBef>
            </a:pPr>
            <a:r>
              <a:rPr lang="en-US" b="1" spc="-80" dirty="0"/>
              <a:t>ACCEPTANCE </a:t>
            </a:r>
            <a:r>
              <a:rPr b="1" spc="-80" dirty="0"/>
              <a:t> </a:t>
            </a:r>
            <a:r>
              <a:rPr b="1" dirty="0"/>
              <a:t>LETTER</a:t>
            </a:r>
          </a:p>
        </p:txBody>
      </p:sp>
      <p:pic>
        <p:nvPicPr>
          <p:cNvPr id="3" name="object 3"/>
          <p:cNvPicPr/>
          <p:nvPr/>
        </p:nvPicPr>
        <p:blipFill>
          <a:blip r:embed="rId2" cstate="print"/>
          <a:stretch>
            <a:fillRect/>
          </a:stretch>
        </p:blipFill>
        <p:spPr>
          <a:xfrm>
            <a:off x="6477000" y="197407"/>
            <a:ext cx="5019801" cy="6459133"/>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68394" y="548716"/>
            <a:ext cx="4789805" cy="505908"/>
          </a:xfrm>
          <a:prstGeom prst="rect">
            <a:avLst/>
          </a:prstGeom>
        </p:spPr>
        <p:txBody>
          <a:bodyPr vert="horz" wrap="square" lIns="0" tIns="13335" rIns="0" bIns="0" rtlCol="0">
            <a:spAutoFit/>
          </a:bodyPr>
          <a:lstStyle/>
          <a:p>
            <a:pPr marL="12700">
              <a:lnSpc>
                <a:spcPct val="100000"/>
              </a:lnSpc>
              <a:spcBef>
                <a:spcPts val="105"/>
              </a:spcBef>
            </a:pPr>
            <a:r>
              <a:rPr b="1" dirty="0"/>
              <a:t>PROBLEM</a:t>
            </a:r>
            <a:r>
              <a:rPr b="1" spc="-60" dirty="0"/>
              <a:t> </a:t>
            </a:r>
            <a:r>
              <a:rPr b="1" spc="-5" dirty="0"/>
              <a:t>STATEMENT</a:t>
            </a:r>
          </a:p>
        </p:txBody>
      </p:sp>
      <p:sp>
        <p:nvSpPr>
          <p:cNvPr id="3" name="object 3"/>
          <p:cNvSpPr txBox="1"/>
          <p:nvPr/>
        </p:nvSpPr>
        <p:spPr>
          <a:xfrm>
            <a:off x="2457957" y="1439925"/>
            <a:ext cx="7157720" cy="4641655"/>
          </a:xfrm>
          <a:prstGeom prst="rect">
            <a:avLst/>
          </a:prstGeom>
        </p:spPr>
        <p:txBody>
          <a:bodyPr vert="horz" wrap="square" lIns="0" tIns="12065" rIns="0" bIns="0" rtlCol="0">
            <a:spAutoFit/>
          </a:bodyPr>
          <a:lstStyle/>
          <a:p>
            <a:pPr marL="355600" marR="335915" indent="-342900" algn="just">
              <a:lnSpc>
                <a:spcPct val="100000"/>
              </a:lnSpc>
              <a:spcBef>
                <a:spcPts val="95"/>
              </a:spcBef>
              <a:buSzPct val="56000"/>
              <a:buFont typeface="Wingdings"/>
              <a:buChar char=""/>
              <a:tabLst>
                <a:tab pos="354965" algn="l"/>
                <a:tab pos="355600" algn="l"/>
              </a:tabLst>
            </a:pPr>
            <a:r>
              <a:rPr sz="2500" spc="-5" dirty="0">
                <a:latin typeface="Times New Roman"/>
                <a:cs typeface="Times New Roman"/>
              </a:rPr>
              <a:t>The problem</a:t>
            </a:r>
            <a:r>
              <a:rPr sz="2500" spc="35" dirty="0">
                <a:latin typeface="Times New Roman"/>
                <a:cs typeface="Times New Roman"/>
              </a:rPr>
              <a:t> </a:t>
            </a:r>
            <a:r>
              <a:rPr sz="2500" spc="-5" dirty="0">
                <a:latin typeface="Times New Roman"/>
                <a:cs typeface="Times New Roman"/>
              </a:rPr>
              <a:t>statement</a:t>
            </a:r>
            <a:r>
              <a:rPr sz="2500" spc="50" dirty="0">
                <a:latin typeface="Times New Roman"/>
                <a:cs typeface="Times New Roman"/>
              </a:rPr>
              <a:t> </a:t>
            </a:r>
            <a:r>
              <a:rPr sz="2500" spc="-5" dirty="0">
                <a:latin typeface="Times New Roman"/>
                <a:cs typeface="Times New Roman"/>
              </a:rPr>
              <a:t>for</a:t>
            </a:r>
            <a:r>
              <a:rPr sz="2500" spc="25" dirty="0">
                <a:latin typeface="Times New Roman"/>
                <a:cs typeface="Times New Roman"/>
              </a:rPr>
              <a:t> </a:t>
            </a:r>
            <a:r>
              <a:rPr sz="2500" spc="-5" dirty="0">
                <a:latin typeface="Times New Roman"/>
                <a:cs typeface="Times New Roman"/>
              </a:rPr>
              <a:t>Saarathi</a:t>
            </a:r>
            <a:r>
              <a:rPr sz="2500" spc="45" dirty="0">
                <a:latin typeface="Times New Roman"/>
                <a:cs typeface="Times New Roman"/>
              </a:rPr>
              <a:t> </a:t>
            </a:r>
            <a:r>
              <a:rPr sz="2500" spc="-5" dirty="0">
                <a:latin typeface="Times New Roman"/>
                <a:cs typeface="Times New Roman"/>
              </a:rPr>
              <a:t>Cattle</a:t>
            </a:r>
            <a:r>
              <a:rPr sz="2500" spc="20" dirty="0">
                <a:latin typeface="Times New Roman"/>
                <a:cs typeface="Times New Roman"/>
              </a:rPr>
              <a:t> </a:t>
            </a:r>
            <a:r>
              <a:rPr sz="2500" spc="-5" dirty="0">
                <a:latin typeface="Times New Roman"/>
                <a:cs typeface="Times New Roman"/>
              </a:rPr>
              <a:t>Feeds</a:t>
            </a:r>
            <a:r>
              <a:rPr sz="2500" spc="15" dirty="0">
                <a:latin typeface="Times New Roman"/>
                <a:cs typeface="Times New Roman"/>
              </a:rPr>
              <a:t> </a:t>
            </a:r>
            <a:r>
              <a:rPr sz="2500" spc="-5" dirty="0">
                <a:latin typeface="Times New Roman"/>
                <a:cs typeface="Times New Roman"/>
              </a:rPr>
              <a:t>is </a:t>
            </a:r>
            <a:r>
              <a:rPr sz="2500" spc="-610" dirty="0">
                <a:latin typeface="Times New Roman"/>
                <a:cs typeface="Times New Roman"/>
              </a:rPr>
              <a:t> </a:t>
            </a:r>
            <a:r>
              <a:rPr sz="2500" spc="-5" dirty="0">
                <a:latin typeface="Times New Roman"/>
                <a:cs typeface="Times New Roman"/>
              </a:rPr>
              <a:t>the</a:t>
            </a:r>
            <a:r>
              <a:rPr sz="2500" spc="5" dirty="0">
                <a:latin typeface="Times New Roman"/>
                <a:cs typeface="Times New Roman"/>
              </a:rPr>
              <a:t> </a:t>
            </a:r>
            <a:r>
              <a:rPr sz="2500" spc="-5" dirty="0">
                <a:latin typeface="Times New Roman"/>
                <a:cs typeface="Times New Roman"/>
              </a:rPr>
              <a:t>critical</a:t>
            </a:r>
            <a:r>
              <a:rPr sz="2500" spc="55" dirty="0">
                <a:latin typeface="Times New Roman"/>
                <a:cs typeface="Times New Roman"/>
              </a:rPr>
              <a:t> </a:t>
            </a:r>
            <a:r>
              <a:rPr sz="2500" spc="-5" dirty="0">
                <a:latin typeface="Times New Roman"/>
                <a:cs typeface="Times New Roman"/>
              </a:rPr>
              <a:t>need</a:t>
            </a:r>
            <a:r>
              <a:rPr sz="2500" spc="10" dirty="0">
                <a:latin typeface="Times New Roman"/>
                <a:cs typeface="Times New Roman"/>
              </a:rPr>
              <a:t> </a:t>
            </a:r>
            <a:r>
              <a:rPr sz="2500" spc="-5" dirty="0">
                <a:latin typeface="Times New Roman"/>
                <a:cs typeface="Times New Roman"/>
              </a:rPr>
              <a:t>for</a:t>
            </a:r>
            <a:r>
              <a:rPr sz="2500" spc="10" dirty="0">
                <a:latin typeface="Times New Roman"/>
                <a:cs typeface="Times New Roman"/>
              </a:rPr>
              <a:t> </a:t>
            </a:r>
            <a:r>
              <a:rPr sz="2500" spc="-5" dirty="0">
                <a:latin typeface="Times New Roman"/>
                <a:cs typeface="Times New Roman"/>
              </a:rPr>
              <a:t>safety</a:t>
            </a:r>
            <a:r>
              <a:rPr sz="2500" spc="30" dirty="0">
                <a:latin typeface="Times New Roman"/>
                <a:cs typeface="Times New Roman"/>
              </a:rPr>
              <a:t> </a:t>
            </a:r>
            <a:r>
              <a:rPr sz="2500" spc="-5" dirty="0">
                <a:latin typeface="Times New Roman"/>
                <a:cs typeface="Times New Roman"/>
              </a:rPr>
              <a:t>system</a:t>
            </a:r>
            <a:r>
              <a:rPr sz="2500" spc="35" dirty="0">
                <a:latin typeface="Times New Roman"/>
                <a:cs typeface="Times New Roman"/>
              </a:rPr>
              <a:t> </a:t>
            </a:r>
            <a:r>
              <a:rPr sz="2500" spc="-5" dirty="0">
                <a:latin typeface="Times New Roman"/>
                <a:cs typeface="Times New Roman"/>
              </a:rPr>
              <a:t>in their</a:t>
            </a:r>
            <a:r>
              <a:rPr sz="2500" spc="30" dirty="0">
                <a:latin typeface="Times New Roman"/>
                <a:cs typeface="Times New Roman"/>
              </a:rPr>
              <a:t> </a:t>
            </a:r>
            <a:r>
              <a:rPr sz="2500" spc="-5" dirty="0">
                <a:latin typeface="Times New Roman"/>
                <a:cs typeface="Times New Roman"/>
              </a:rPr>
              <a:t>storage </a:t>
            </a:r>
            <a:r>
              <a:rPr sz="2500" dirty="0">
                <a:latin typeface="Times New Roman"/>
                <a:cs typeface="Times New Roman"/>
              </a:rPr>
              <a:t> </a:t>
            </a:r>
            <a:r>
              <a:rPr sz="2500" spc="-5" dirty="0">
                <a:latin typeface="Times New Roman"/>
                <a:cs typeface="Times New Roman"/>
              </a:rPr>
              <a:t>unit.</a:t>
            </a:r>
            <a:endParaRPr lang="en-US" sz="2500" spc="-5" dirty="0">
              <a:latin typeface="Times New Roman"/>
              <a:cs typeface="Times New Roman"/>
            </a:endParaRPr>
          </a:p>
          <a:p>
            <a:pPr marL="12700" marR="335915" algn="just">
              <a:lnSpc>
                <a:spcPct val="100000"/>
              </a:lnSpc>
              <a:spcBef>
                <a:spcPts val="95"/>
              </a:spcBef>
              <a:buSzPct val="56000"/>
              <a:tabLst>
                <a:tab pos="354965" algn="l"/>
                <a:tab pos="355600" algn="l"/>
              </a:tabLst>
            </a:pPr>
            <a:endParaRPr sz="2500" dirty="0">
              <a:latin typeface="Times New Roman"/>
              <a:cs typeface="Times New Roman"/>
            </a:endParaRPr>
          </a:p>
          <a:p>
            <a:pPr marL="355600" marR="620395" indent="-342900" algn="just">
              <a:lnSpc>
                <a:spcPct val="100000"/>
              </a:lnSpc>
              <a:buSzPct val="56000"/>
              <a:buFont typeface="Wingdings"/>
              <a:buChar char=""/>
              <a:tabLst>
                <a:tab pos="354965" algn="l"/>
                <a:tab pos="355600" algn="l"/>
              </a:tabLst>
            </a:pPr>
            <a:r>
              <a:rPr sz="2500" spc="-5" dirty="0">
                <a:latin typeface="Times New Roman"/>
                <a:cs typeface="Times New Roman"/>
              </a:rPr>
              <a:t>Current</a:t>
            </a:r>
            <a:r>
              <a:rPr sz="2500" spc="25" dirty="0">
                <a:latin typeface="Times New Roman"/>
                <a:cs typeface="Times New Roman"/>
              </a:rPr>
              <a:t> </a:t>
            </a:r>
            <a:r>
              <a:rPr sz="2500" spc="-5" dirty="0">
                <a:latin typeface="Times New Roman"/>
                <a:cs typeface="Times New Roman"/>
              </a:rPr>
              <a:t>safety</a:t>
            </a:r>
            <a:r>
              <a:rPr sz="2500" spc="25" dirty="0">
                <a:latin typeface="Times New Roman"/>
                <a:cs typeface="Times New Roman"/>
              </a:rPr>
              <a:t> </a:t>
            </a:r>
            <a:r>
              <a:rPr sz="2500" spc="-5" dirty="0">
                <a:latin typeface="Times New Roman"/>
                <a:cs typeface="Times New Roman"/>
              </a:rPr>
              <a:t>protocols</a:t>
            </a:r>
            <a:r>
              <a:rPr sz="2500" spc="30" dirty="0">
                <a:latin typeface="Times New Roman"/>
                <a:cs typeface="Times New Roman"/>
              </a:rPr>
              <a:t> </a:t>
            </a:r>
            <a:r>
              <a:rPr sz="2500" spc="-5" dirty="0">
                <a:latin typeface="Times New Roman"/>
                <a:cs typeface="Times New Roman"/>
              </a:rPr>
              <a:t>relying</a:t>
            </a:r>
            <a:r>
              <a:rPr sz="2500" spc="30" dirty="0">
                <a:latin typeface="Times New Roman"/>
                <a:cs typeface="Times New Roman"/>
              </a:rPr>
              <a:t> </a:t>
            </a:r>
            <a:r>
              <a:rPr sz="2500" spc="-5" dirty="0">
                <a:latin typeface="Times New Roman"/>
                <a:cs typeface="Times New Roman"/>
              </a:rPr>
              <a:t>on </a:t>
            </a:r>
            <a:r>
              <a:rPr sz="2500" spc="-10" dirty="0">
                <a:latin typeface="Times New Roman"/>
                <a:cs typeface="Times New Roman"/>
              </a:rPr>
              <a:t>manual </a:t>
            </a:r>
            <a:r>
              <a:rPr sz="2500" spc="-5" dirty="0">
                <a:latin typeface="Times New Roman"/>
                <a:cs typeface="Times New Roman"/>
              </a:rPr>
              <a:t> monitoring</a:t>
            </a:r>
            <a:r>
              <a:rPr sz="2500" spc="50" dirty="0">
                <a:latin typeface="Times New Roman"/>
                <a:cs typeface="Times New Roman"/>
              </a:rPr>
              <a:t> </a:t>
            </a:r>
            <a:r>
              <a:rPr sz="2500" spc="-5" dirty="0">
                <a:latin typeface="Times New Roman"/>
                <a:cs typeface="Times New Roman"/>
              </a:rPr>
              <a:t>are</a:t>
            </a:r>
            <a:r>
              <a:rPr sz="2500" spc="15" dirty="0">
                <a:latin typeface="Times New Roman"/>
                <a:cs typeface="Times New Roman"/>
              </a:rPr>
              <a:t> </a:t>
            </a:r>
            <a:r>
              <a:rPr sz="2500" spc="-5" dirty="0">
                <a:latin typeface="Times New Roman"/>
                <a:cs typeface="Times New Roman"/>
              </a:rPr>
              <a:t>inadequate,</a:t>
            </a:r>
            <a:r>
              <a:rPr sz="2500" spc="40" dirty="0">
                <a:latin typeface="Times New Roman"/>
                <a:cs typeface="Times New Roman"/>
              </a:rPr>
              <a:t> </a:t>
            </a:r>
            <a:r>
              <a:rPr sz="2500" spc="-5" dirty="0">
                <a:latin typeface="Times New Roman"/>
                <a:cs typeface="Times New Roman"/>
              </a:rPr>
              <a:t>increasing</a:t>
            </a:r>
            <a:r>
              <a:rPr sz="2500" spc="40" dirty="0">
                <a:latin typeface="Times New Roman"/>
                <a:cs typeface="Times New Roman"/>
              </a:rPr>
              <a:t> </a:t>
            </a:r>
            <a:r>
              <a:rPr sz="2500" spc="-5" dirty="0">
                <a:latin typeface="Times New Roman"/>
                <a:cs typeface="Times New Roman"/>
              </a:rPr>
              <a:t>the</a:t>
            </a:r>
            <a:r>
              <a:rPr sz="2500" spc="15" dirty="0">
                <a:latin typeface="Times New Roman"/>
                <a:cs typeface="Times New Roman"/>
              </a:rPr>
              <a:t> </a:t>
            </a:r>
            <a:r>
              <a:rPr sz="2500" spc="-5" dirty="0">
                <a:latin typeface="Times New Roman"/>
                <a:cs typeface="Times New Roman"/>
              </a:rPr>
              <a:t>risk</a:t>
            </a:r>
            <a:r>
              <a:rPr sz="2500" spc="5" dirty="0">
                <a:latin typeface="Times New Roman"/>
                <a:cs typeface="Times New Roman"/>
              </a:rPr>
              <a:t> </a:t>
            </a:r>
            <a:r>
              <a:rPr sz="2500" spc="-5" dirty="0">
                <a:latin typeface="Times New Roman"/>
                <a:cs typeface="Times New Roman"/>
              </a:rPr>
              <a:t>of </a:t>
            </a:r>
            <a:r>
              <a:rPr sz="2500" spc="-610" dirty="0">
                <a:latin typeface="Times New Roman"/>
                <a:cs typeface="Times New Roman"/>
              </a:rPr>
              <a:t> </a:t>
            </a:r>
            <a:r>
              <a:rPr sz="2500" spc="-5" dirty="0">
                <a:latin typeface="Times New Roman"/>
                <a:cs typeface="Times New Roman"/>
              </a:rPr>
              <a:t>accidents,</a:t>
            </a:r>
            <a:r>
              <a:rPr sz="2500" spc="40" dirty="0">
                <a:latin typeface="Times New Roman"/>
                <a:cs typeface="Times New Roman"/>
              </a:rPr>
              <a:t> </a:t>
            </a:r>
            <a:r>
              <a:rPr sz="2500" spc="-5" dirty="0">
                <a:latin typeface="Times New Roman"/>
                <a:cs typeface="Times New Roman"/>
              </a:rPr>
              <a:t>injuries,</a:t>
            </a:r>
            <a:r>
              <a:rPr sz="2500" spc="45" dirty="0">
                <a:latin typeface="Times New Roman"/>
                <a:cs typeface="Times New Roman"/>
              </a:rPr>
              <a:t> </a:t>
            </a:r>
            <a:r>
              <a:rPr sz="2500" spc="-5" dirty="0">
                <a:latin typeface="Times New Roman"/>
                <a:cs typeface="Times New Roman"/>
              </a:rPr>
              <a:t>and</a:t>
            </a:r>
            <a:r>
              <a:rPr sz="2500" spc="5" dirty="0">
                <a:latin typeface="Times New Roman"/>
                <a:cs typeface="Times New Roman"/>
              </a:rPr>
              <a:t> </a:t>
            </a:r>
            <a:r>
              <a:rPr sz="2500" spc="-5" dirty="0">
                <a:latin typeface="Times New Roman"/>
                <a:cs typeface="Times New Roman"/>
              </a:rPr>
              <a:t>operational</a:t>
            </a:r>
            <a:r>
              <a:rPr sz="2500" spc="50" dirty="0">
                <a:latin typeface="Times New Roman"/>
                <a:cs typeface="Times New Roman"/>
              </a:rPr>
              <a:t> </a:t>
            </a:r>
            <a:r>
              <a:rPr sz="2500" spc="-5" dirty="0">
                <a:latin typeface="Times New Roman"/>
                <a:cs typeface="Times New Roman"/>
              </a:rPr>
              <a:t>disruptions.</a:t>
            </a:r>
            <a:endParaRPr lang="en-US" sz="2500" spc="-5" dirty="0">
              <a:latin typeface="Times New Roman"/>
              <a:cs typeface="Times New Roman"/>
            </a:endParaRPr>
          </a:p>
          <a:p>
            <a:pPr marL="12700" marR="620395" algn="just">
              <a:lnSpc>
                <a:spcPct val="100000"/>
              </a:lnSpc>
              <a:buSzPct val="56000"/>
              <a:tabLst>
                <a:tab pos="354965" algn="l"/>
                <a:tab pos="355600" algn="l"/>
              </a:tabLst>
            </a:pPr>
            <a:endParaRPr sz="2500" dirty="0">
              <a:latin typeface="Times New Roman"/>
              <a:cs typeface="Times New Roman"/>
            </a:endParaRPr>
          </a:p>
          <a:p>
            <a:pPr marL="355600" marR="5080" indent="-342900" algn="just">
              <a:lnSpc>
                <a:spcPct val="100000"/>
              </a:lnSpc>
              <a:buSzPct val="56000"/>
              <a:buFont typeface="Wingdings"/>
              <a:buChar char=""/>
              <a:tabLst>
                <a:tab pos="354965" algn="l"/>
                <a:tab pos="355600" algn="l"/>
              </a:tabLst>
            </a:pPr>
            <a:r>
              <a:rPr sz="2500" spc="-5" dirty="0">
                <a:latin typeface="Times New Roman"/>
                <a:cs typeface="Times New Roman"/>
              </a:rPr>
              <a:t>Without</a:t>
            </a:r>
            <a:r>
              <a:rPr sz="2500" spc="20" dirty="0">
                <a:latin typeface="Times New Roman"/>
                <a:cs typeface="Times New Roman"/>
              </a:rPr>
              <a:t> </a:t>
            </a:r>
            <a:r>
              <a:rPr sz="2500" spc="-5" dirty="0">
                <a:latin typeface="Times New Roman"/>
                <a:cs typeface="Times New Roman"/>
              </a:rPr>
              <a:t>real-time</a:t>
            </a:r>
            <a:r>
              <a:rPr sz="2500" spc="70" dirty="0">
                <a:latin typeface="Times New Roman"/>
                <a:cs typeface="Times New Roman"/>
              </a:rPr>
              <a:t> </a:t>
            </a:r>
            <a:r>
              <a:rPr sz="2500" spc="-5" dirty="0">
                <a:latin typeface="Times New Roman"/>
                <a:cs typeface="Times New Roman"/>
              </a:rPr>
              <a:t>environmental</a:t>
            </a:r>
            <a:r>
              <a:rPr sz="2500" spc="70" dirty="0">
                <a:latin typeface="Times New Roman"/>
                <a:cs typeface="Times New Roman"/>
              </a:rPr>
              <a:t> </a:t>
            </a:r>
            <a:r>
              <a:rPr sz="2500" dirty="0">
                <a:latin typeface="Times New Roman"/>
                <a:cs typeface="Times New Roman"/>
              </a:rPr>
              <a:t>surveillance,</a:t>
            </a:r>
            <a:r>
              <a:rPr sz="2500" spc="65" dirty="0">
                <a:latin typeface="Times New Roman"/>
                <a:cs typeface="Times New Roman"/>
              </a:rPr>
              <a:t> </a:t>
            </a:r>
            <a:r>
              <a:rPr sz="2500" spc="-5" dirty="0">
                <a:latin typeface="Times New Roman"/>
                <a:cs typeface="Times New Roman"/>
              </a:rPr>
              <a:t>there's </a:t>
            </a:r>
            <a:r>
              <a:rPr sz="2500" spc="-610" dirty="0">
                <a:latin typeface="Times New Roman"/>
                <a:cs typeface="Times New Roman"/>
              </a:rPr>
              <a:t> </a:t>
            </a:r>
            <a:r>
              <a:rPr sz="2500" spc="-5" dirty="0">
                <a:latin typeface="Times New Roman"/>
                <a:cs typeface="Times New Roman"/>
              </a:rPr>
              <a:t>a</a:t>
            </a:r>
            <a:r>
              <a:rPr sz="2500" dirty="0">
                <a:latin typeface="Times New Roman"/>
                <a:cs typeface="Times New Roman"/>
              </a:rPr>
              <a:t> </a:t>
            </a:r>
            <a:r>
              <a:rPr sz="2500" spc="-5" dirty="0">
                <a:latin typeface="Times New Roman"/>
                <a:cs typeface="Times New Roman"/>
              </a:rPr>
              <a:t>significant</a:t>
            </a:r>
            <a:r>
              <a:rPr sz="2500" spc="45" dirty="0">
                <a:latin typeface="Times New Roman"/>
                <a:cs typeface="Times New Roman"/>
              </a:rPr>
              <a:t> </a:t>
            </a:r>
            <a:r>
              <a:rPr sz="2500" spc="-5" dirty="0">
                <a:latin typeface="Times New Roman"/>
                <a:cs typeface="Times New Roman"/>
              </a:rPr>
              <a:t>gap</a:t>
            </a:r>
            <a:r>
              <a:rPr sz="2500" spc="5" dirty="0">
                <a:latin typeface="Times New Roman"/>
                <a:cs typeface="Times New Roman"/>
              </a:rPr>
              <a:t> </a:t>
            </a:r>
            <a:r>
              <a:rPr sz="2500" spc="-5" dirty="0">
                <a:latin typeface="Times New Roman"/>
                <a:cs typeface="Times New Roman"/>
              </a:rPr>
              <a:t>in</a:t>
            </a:r>
            <a:r>
              <a:rPr sz="2500" spc="10" dirty="0">
                <a:latin typeface="Times New Roman"/>
                <a:cs typeface="Times New Roman"/>
              </a:rPr>
              <a:t> </a:t>
            </a:r>
            <a:r>
              <a:rPr sz="2500" spc="-5" dirty="0">
                <a:latin typeface="Times New Roman"/>
                <a:cs typeface="Times New Roman"/>
              </a:rPr>
              <a:t>detecting</a:t>
            </a:r>
            <a:r>
              <a:rPr sz="2500" spc="50" dirty="0">
                <a:latin typeface="Times New Roman"/>
                <a:cs typeface="Times New Roman"/>
              </a:rPr>
              <a:t> </a:t>
            </a:r>
            <a:r>
              <a:rPr sz="2500" spc="-5" dirty="0">
                <a:latin typeface="Times New Roman"/>
                <a:cs typeface="Times New Roman"/>
              </a:rPr>
              <a:t>potential</a:t>
            </a:r>
            <a:r>
              <a:rPr sz="2500" spc="35" dirty="0">
                <a:latin typeface="Times New Roman"/>
                <a:cs typeface="Times New Roman"/>
              </a:rPr>
              <a:t> </a:t>
            </a:r>
            <a:r>
              <a:rPr sz="2500" spc="-5" dirty="0">
                <a:latin typeface="Times New Roman"/>
                <a:cs typeface="Times New Roman"/>
              </a:rPr>
              <a:t>hazards</a:t>
            </a:r>
            <a:r>
              <a:rPr sz="2500" spc="35" dirty="0">
                <a:latin typeface="Times New Roman"/>
                <a:cs typeface="Times New Roman"/>
              </a:rPr>
              <a:t> </a:t>
            </a:r>
            <a:r>
              <a:rPr sz="2500" spc="-5" dirty="0">
                <a:latin typeface="Times New Roman"/>
                <a:cs typeface="Times New Roman"/>
              </a:rPr>
              <a:t>such </a:t>
            </a:r>
            <a:r>
              <a:rPr sz="2500" dirty="0">
                <a:latin typeface="Times New Roman"/>
                <a:cs typeface="Times New Roman"/>
              </a:rPr>
              <a:t> </a:t>
            </a:r>
            <a:r>
              <a:rPr sz="2500" spc="-5" dirty="0">
                <a:latin typeface="Times New Roman"/>
                <a:cs typeface="Times New Roman"/>
              </a:rPr>
              <a:t>as</a:t>
            </a:r>
            <a:r>
              <a:rPr sz="2500" spc="5" dirty="0">
                <a:latin typeface="Times New Roman"/>
                <a:cs typeface="Times New Roman"/>
              </a:rPr>
              <a:t> </a:t>
            </a:r>
            <a:r>
              <a:rPr sz="2500" spc="-5" dirty="0">
                <a:latin typeface="Times New Roman"/>
                <a:cs typeface="Times New Roman"/>
              </a:rPr>
              <a:t>temperature</a:t>
            </a:r>
            <a:r>
              <a:rPr sz="2500" spc="50" dirty="0">
                <a:latin typeface="Times New Roman"/>
                <a:cs typeface="Times New Roman"/>
              </a:rPr>
              <a:t> </a:t>
            </a:r>
            <a:r>
              <a:rPr sz="2500" spc="-5" dirty="0">
                <a:latin typeface="Times New Roman"/>
                <a:cs typeface="Times New Roman"/>
              </a:rPr>
              <a:t>fluctuations</a:t>
            </a:r>
            <a:r>
              <a:rPr sz="2500" spc="50" dirty="0">
                <a:latin typeface="Times New Roman"/>
                <a:cs typeface="Times New Roman"/>
              </a:rPr>
              <a:t> </a:t>
            </a:r>
            <a:r>
              <a:rPr sz="2500" spc="-5" dirty="0">
                <a:latin typeface="Times New Roman"/>
                <a:cs typeface="Times New Roman"/>
              </a:rPr>
              <a:t>and</a:t>
            </a:r>
            <a:r>
              <a:rPr sz="2500" dirty="0">
                <a:latin typeface="Times New Roman"/>
                <a:cs typeface="Times New Roman"/>
              </a:rPr>
              <a:t> </a:t>
            </a:r>
            <a:r>
              <a:rPr sz="2500" spc="-5" dirty="0">
                <a:latin typeface="Times New Roman"/>
                <a:cs typeface="Times New Roman"/>
              </a:rPr>
              <a:t>hazardous</a:t>
            </a:r>
            <a:r>
              <a:rPr sz="2500" spc="35" dirty="0">
                <a:latin typeface="Times New Roman"/>
                <a:cs typeface="Times New Roman"/>
              </a:rPr>
              <a:t> </a:t>
            </a:r>
            <a:r>
              <a:rPr sz="2500" spc="-5" dirty="0">
                <a:latin typeface="Times New Roman"/>
                <a:cs typeface="Times New Roman"/>
              </a:rPr>
              <a:t>gas </a:t>
            </a:r>
            <a:r>
              <a:rPr sz="2500" dirty="0">
                <a:latin typeface="Times New Roman"/>
                <a:cs typeface="Times New Roman"/>
              </a:rPr>
              <a:t> </a:t>
            </a:r>
            <a:r>
              <a:rPr sz="2500" spc="-5" dirty="0">
                <a:latin typeface="Times New Roman"/>
                <a:cs typeface="Times New Roman"/>
              </a:rPr>
              <a:t>emission.</a:t>
            </a:r>
            <a:endParaRPr sz="25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25820" y="514553"/>
            <a:ext cx="2422779" cy="505908"/>
          </a:xfrm>
          <a:prstGeom prst="rect">
            <a:avLst/>
          </a:prstGeom>
        </p:spPr>
        <p:txBody>
          <a:bodyPr vert="horz" wrap="square" lIns="0" tIns="13335" rIns="0" bIns="0" rtlCol="0">
            <a:spAutoFit/>
          </a:bodyPr>
          <a:lstStyle/>
          <a:p>
            <a:pPr marL="12700">
              <a:lnSpc>
                <a:spcPct val="100000"/>
              </a:lnSpc>
              <a:spcBef>
                <a:spcPts val="105"/>
              </a:spcBef>
            </a:pPr>
            <a:r>
              <a:rPr b="1" dirty="0"/>
              <a:t>OBJEC</a:t>
            </a:r>
            <a:r>
              <a:rPr b="1" spc="-10" dirty="0"/>
              <a:t>T</a:t>
            </a:r>
            <a:r>
              <a:rPr b="1" dirty="0"/>
              <a:t>IVE</a:t>
            </a:r>
          </a:p>
        </p:txBody>
      </p:sp>
      <p:sp>
        <p:nvSpPr>
          <p:cNvPr id="3" name="object 3"/>
          <p:cNvSpPr txBox="1"/>
          <p:nvPr/>
        </p:nvSpPr>
        <p:spPr>
          <a:xfrm>
            <a:off x="3035935" y="1410461"/>
            <a:ext cx="6610350" cy="1930400"/>
          </a:xfrm>
          <a:prstGeom prst="rect">
            <a:avLst/>
          </a:prstGeom>
        </p:spPr>
        <p:txBody>
          <a:bodyPr vert="horz" wrap="square" lIns="0" tIns="12065" rIns="0" bIns="0" rtlCol="0">
            <a:spAutoFit/>
          </a:bodyPr>
          <a:lstStyle/>
          <a:p>
            <a:pPr marL="12700" marR="5080" algn="just">
              <a:lnSpc>
                <a:spcPct val="100000"/>
              </a:lnSpc>
              <a:spcBef>
                <a:spcPts val="95"/>
              </a:spcBef>
            </a:pPr>
            <a:r>
              <a:rPr sz="2500" spc="-5" dirty="0">
                <a:latin typeface="Times New Roman"/>
                <a:cs typeface="Times New Roman"/>
              </a:rPr>
              <a:t>The </a:t>
            </a:r>
            <a:r>
              <a:rPr sz="2500" spc="-10" dirty="0">
                <a:latin typeface="Times New Roman"/>
                <a:cs typeface="Times New Roman"/>
              </a:rPr>
              <a:t>main</a:t>
            </a:r>
            <a:r>
              <a:rPr sz="2500" spc="45" dirty="0">
                <a:latin typeface="Times New Roman"/>
                <a:cs typeface="Times New Roman"/>
              </a:rPr>
              <a:t> </a:t>
            </a:r>
            <a:r>
              <a:rPr sz="2500" spc="-5" dirty="0">
                <a:latin typeface="Times New Roman"/>
                <a:cs typeface="Times New Roman"/>
              </a:rPr>
              <a:t>objective</a:t>
            </a:r>
            <a:r>
              <a:rPr sz="2500" spc="40" dirty="0">
                <a:latin typeface="Times New Roman"/>
                <a:cs typeface="Times New Roman"/>
              </a:rPr>
              <a:t> </a:t>
            </a:r>
            <a:r>
              <a:rPr sz="2500" spc="-5" dirty="0">
                <a:latin typeface="Times New Roman"/>
                <a:cs typeface="Times New Roman"/>
              </a:rPr>
              <a:t>of</a:t>
            </a:r>
            <a:r>
              <a:rPr sz="2500" spc="10" dirty="0">
                <a:latin typeface="Times New Roman"/>
                <a:cs typeface="Times New Roman"/>
              </a:rPr>
              <a:t> </a:t>
            </a:r>
            <a:r>
              <a:rPr sz="2500" spc="-5" dirty="0">
                <a:latin typeface="Times New Roman"/>
                <a:cs typeface="Times New Roman"/>
              </a:rPr>
              <a:t>this</a:t>
            </a:r>
            <a:r>
              <a:rPr sz="2500" spc="10" dirty="0">
                <a:latin typeface="Times New Roman"/>
                <a:cs typeface="Times New Roman"/>
              </a:rPr>
              <a:t> </a:t>
            </a:r>
            <a:r>
              <a:rPr sz="2500" spc="-5" dirty="0">
                <a:latin typeface="Times New Roman"/>
                <a:cs typeface="Times New Roman"/>
              </a:rPr>
              <a:t>project</a:t>
            </a:r>
            <a:r>
              <a:rPr sz="2500" spc="35" dirty="0">
                <a:latin typeface="Times New Roman"/>
                <a:cs typeface="Times New Roman"/>
              </a:rPr>
              <a:t> </a:t>
            </a:r>
            <a:r>
              <a:rPr sz="2500" spc="-5" dirty="0">
                <a:latin typeface="Times New Roman"/>
                <a:cs typeface="Times New Roman"/>
              </a:rPr>
              <a:t>is</a:t>
            </a:r>
            <a:r>
              <a:rPr sz="2500" spc="15" dirty="0">
                <a:latin typeface="Times New Roman"/>
                <a:cs typeface="Times New Roman"/>
              </a:rPr>
              <a:t> </a:t>
            </a:r>
            <a:r>
              <a:rPr sz="2500" spc="-5" dirty="0">
                <a:latin typeface="Times New Roman"/>
                <a:cs typeface="Times New Roman"/>
              </a:rPr>
              <a:t>to develop</a:t>
            </a:r>
            <a:r>
              <a:rPr sz="2500" spc="30" dirty="0">
                <a:latin typeface="Times New Roman"/>
                <a:cs typeface="Times New Roman"/>
              </a:rPr>
              <a:t> </a:t>
            </a:r>
            <a:r>
              <a:rPr sz="2500" spc="-5" dirty="0">
                <a:latin typeface="Times New Roman"/>
                <a:cs typeface="Times New Roman"/>
              </a:rPr>
              <a:t>and </a:t>
            </a:r>
            <a:r>
              <a:rPr sz="2500" spc="-610" dirty="0">
                <a:latin typeface="Times New Roman"/>
                <a:cs typeface="Times New Roman"/>
              </a:rPr>
              <a:t> </a:t>
            </a:r>
            <a:r>
              <a:rPr sz="2500" spc="-5" dirty="0">
                <a:latin typeface="Times New Roman"/>
                <a:cs typeface="Times New Roman"/>
              </a:rPr>
              <a:t>implement</a:t>
            </a:r>
            <a:r>
              <a:rPr sz="2500" spc="50" dirty="0">
                <a:latin typeface="Times New Roman"/>
                <a:cs typeface="Times New Roman"/>
              </a:rPr>
              <a:t> </a:t>
            </a:r>
            <a:r>
              <a:rPr sz="2500" spc="-5" dirty="0">
                <a:latin typeface="Times New Roman"/>
                <a:cs typeface="Times New Roman"/>
              </a:rPr>
              <a:t>a</a:t>
            </a:r>
            <a:r>
              <a:rPr sz="2500" dirty="0">
                <a:latin typeface="Times New Roman"/>
                <a:cs typeface="Times New Roman"/>
              </a:rPr>
              <a:t> </a:t>
            </a:r>
            <a:r>
              <a:rPr sz="2500" spc="-5" dirty="0">
                <a:latin typeface="Times New Roman"/>
                <a:cs typeface="Times New Roman"/>
              </a:rPr>
              <a:t>Hazard</a:t>
            </a:r>
            <a:r>
              <a:rPr sz="2500" spc="15" dirty="0">
                <a:latin typeface="Times New Roman"/>
                <a:cs typeface="Times New Roman"/>
              </a:rPr>
              <a:t> </a:t>
            </a:r>
            <a:r>
              <a:rPr sz="2500" spc="-5" dirty="0">
                <a:latin typeface="Times New Roman"/>
                <a:cs typeface="Times New Roman"/>
              </a:rPr>
              <a:t>Prevention</a:t>
            </a:r>
            <a:r>
              <a:rPr sz="2500" spc="25" dirty="0">
                <a:latin typeface="Times New Roman"/>
                <a:cs typeface="Times New Roman"/>
              </a:rPr>
              <a:t> </a:t>
            </a:r>
            <a:r>
              <a:rPr sz="2500" spc="-5" dirty="0">
                <a:latin typeface="Times New Roman"/>
                <a:cs typeface="Times New Roman"/>
              </a:rPr>
              <a:t>System</a:t>
            </a:r>
            <a:r>
              <a:rPr sz="2500" spc="25" dirty="0">
                <a:latin typeface="Times New Roman"/>
                <a:cs typeface="Times New Roman"/>
              </a:rPr>
              <a:t> </a:t>
            </a:r>
            <a:r>
              <a:rPr sz="2500" spc="-5" dirty="0">
                <a:latin typeface="Times New Roman"/>
                <a:cs typeface="Times New Roman"/>
              </a:rPr>
              <a:t>using</a:t>
            </a:r>
            <a:r>
              <a:rPr sz="2500" spc="5" dirty="0">
                <a:latin typeface="Times New Roman"/>
                <a:cs typeface="Times New Roman"/>
              </a:rPr>
              <a:t> </a:t>
            </a:r>
            <a:r>
              <a:rPr sz="2500" spc="-5" dirty="0">
                <a:latin typeface="Times New Roman"/>
                <a:cs typeface="Times New Roman"/>
              </a:rPr>
              <a:t>GSM </a:t>
            </a:r>
            <a:r>
              <a:rPr sz="2500" spc="-610" dirty="0">
                <a:latin typeface="Times New Roman"/>
                <a:cs typeface="Times New Roman"/>
              </a:rPr>
              <a:t> </a:t>
            </a:r>
            <a:r>
              <a:rPr sz="2500" spc="-5" dirty="0">
                <a:latin typeface="Times New Roman"/>
                <a:cs typeface="Times New Roman"/>
              </a:rPr>
              <a:t>technology</a:t>
            </a:r>
            <a:r>
              <a:rPr sz="2500" spc="30" dirty="0">
                <a:latin typeface="Times New Roman"/>
                <a:cs typeface="Times New Roman"/>
              </a:rPr>
              <a:t> </a:t>
            </a:r>
            <a:r>
              <a:rPr sz="2500" spc="-5" dirty="0">
                <a:latin typeface="Times New Roman"/>
                <a:cs typeface="Times New Roman"/>
              </a:rPr>
              <a:t>in</a:t>
            </a:r>
            <a:r>
              <a:rPr sz="2500" spc="15" dirty="0">
                <a:latin typeface="Times New Roman"/>
                <a:cs typeface="Times New Roman"/>
              </a:rPr>
              <a:t> </a:t>
            </a:r>
            <a:r>
              <a:rPr sz="2500" spc="-5" dirty="0">
                <a:latin typeface="Times New Roman"/>
                <a:cs typeface="Times New Roman"/>
              </a:rPr>
              <a:t>their</a:t>
            </a:r>
            <a:r>
              <a:rPr sz="2500" spc="15" dirty="0">
                <a:latin typeface="Times New Roman"/>
                <a:cs typeface="Times New Roman"/>
              </a:rPr>
              <a:t> </a:t>
            </a:r>
            <a:r>
              <a:rPr sz="2500" spc="-5" dirty="0">
                <a:latin typeface="Times New Roman"/>
                <a:cs typeface="Times New Roman"/>
              </a:rPr>
              <a:t>storage</a:t>
            </a:r>
            <a:r>
              <a:rPr sz="2500" spc="35" dirty="0">
                <a:latin typeface="Times New Roman"/>
                <a:cs typeface="Times New Roman"/>
              </a:rPr>
              <a:t> </a:t>
            </a:r>
            <a:r>
              <a:rPr sz="2500" spc="-5" dirty="0">
                <a:latin typeface="Times New Roman"/>
                <a:cs typeface="Times New Roman"/>
              </a:rPr>
              <a:t>unit.</a:t>
            </a:r>
            <a:r>
              <a:rPr sz="2500" spc="20" dirty="0">
                <a:latin typeface="Times New Roman"/>
                <a:cs typeface="Times New Roman"/>
              </a:rPr>
              <a:t> </a:t>
            </a:r>
            <a:r>
              <a:rPr sz="2500" spc="-5" dirty="0">
                <a:latin typeface="Times New Roman"/>
                <a:cs typeface="Times New Roman"/>
              </a:rPr>
              <a:t>This</a:t>
            </a:r>
            <a:r>
              <a:rPr sz="2500" spc="5" dirty="0">
                <a:latin typeface="Times New Roman"/>
                <a:cs typeface="Times New Roman"/>
              </a:rPr>
              <a:t> </a:t>
            </a:r>
            <a:r>
              <a:rPr sz="2500" spc="-5" dirty="0">
                <a:latin typeface="Times New Roman"/>
                <a:cs typeface="Times New Roman"/>
              </a:rPr>
              <a:t>safety</a:t>
            </a:r>
            <a:r>
              <a:rPr sz="2500" spc="55" dirty="0">
                <a:latin typeface="Times New Roman"/>
                <a:cs typeface="Times New Roman"/>
              </a:rPr>
              <a:t> </a:t>
            </a:r>
            <a:r>
              <a:rPr sz="2500" spc="-5" dirty="0">
                <a:latin typeface="Times New Roman"/>
                <a:cs typeface="Times New Roman"/>
              </a:rPr>
              <a:t>system </a:t>
            </a:r>
            <a:r>
              <a:rPr sz="2500" dirty="0">
                <a:latin typeface="Times New Roman"/>
                <a:cs typeface="Times New Roman"/>
              </a:rPr>
              <a:t> </a:t>
            </a:r>
            <a:r>
              <a:rPr sz="2500" spc="-10" dirty="0">
                <a:latin typeface="Times New Roman"/>
                <a:cs typeface="Times New Roman"/>
              </a:rPr>
              <a:t>aims</a:t>
            </a:r>
            <a:r>
              <a:rPr sz="2500" spc="45" dirty="0">
                <a:latin typeface="Times New Roman"/>
                <a:cs typeface="Times New Roman"/>
              </a:rPr>
              <a:t> </a:t>
            </a:r>
            <a:r>
              <a:rPr sz="2500" spc="-5" dirty="0">
                <a:latin typeface="Times New Roman"/>
                <a:cs typeface="Times New Roman"/>
              </a:rPr>
              <a:t>to monitor</a:t>
            </a:r>
            <a:r>
              <a:rPr sz="2500" spc="55" dirty="0">
                <a:latin typeface="Times New Roman"/>
                <a:cs typeface="Times New Roman"/>
              </a:rPr>
              <a:t> </a:t>
            </a:r>
            <a:r>
              <a:rPr sz="2500" spc="-5" dirty="0">
                <a:latin typeface="Times New Roman"/>
                <a:cs typeface="Times New Roman"/>
              </a:rPr>
              <a:t>temperature</a:t>
            </a:r>
            <a:r>
              <a:rPr sz="2500" spc="50" dirty="0">
                <a:latin typeface="Times New Roman"/>
                <a:cs typeface="Times New Roman"/>
              </a:rPr>
              <a:t> </a:t>
            </a:r>
            <a:r>
              <a:rPr sz="2500" spc="-5" dirty="0">
                <a:latin typeface="Times New Roman"/>
                <a:cs typeface="Times New Roman"/>
              </a:rPr>
              <a:t>and</a:t>
            </a:r>
            <a:r>
              <a:rPr sz="2500" dirty="0">
                <a:latin typeface="Times New Roman"/>
                <a:cs typeface="Times New Roman"/>
              </a:rPr>
              <a:t> </a:t>
            </a:r>
            <a:r>
              <a:rPr sz="2500" spc="-5" dirty="0">
                <a:latin typeface="Times New Roman"/>
                <a:cs typeface="Times New Roman"/>
              </a:rPr>
              <a:t>gas</a:t>
            </a:r>
            <a:r>
              <a:rPr sz="2500" spc="5" dirty="0">
                <a:latin typeface="Times New Roman"/>
                <a:cs typeface="Times New Roman"/>
              </a:rPr>
              <a:t> </a:t>
            </a:r>
            <a:r>
              <a:rPr sz="2500" spc="-5" dirty="0">
                <a:latin typeface="Times New Roman"/>
                <a:cs typeface="Times New Roman"/>
              </a:rPr>
              <a:t>levels</a:t>
            </a:r>
            <a:r>
              <a:rPr sz="2500" spc="25" dirty="0">
                <a:latin typeface="Times New Roman"/>
                <a:cs typeface="Times New Roman"/>
              </a:rPr>
              <a:t> </a:t>
            </a:r>
            <a:r>
              <a:rPr sz="2500" spc="-5" dirty="0">
                <a:latin typeface="Times New Roman"/>
                <a:cs typeface="Times New Roman"/>
              </a:rPr>
              <a:t>in</a:t>
            </a:r>
            <a:r>
              <a:rPr sz="2500" spc="10" dirty="0">
                <a:latin typeface="Times New Roman"/>
                <a:cs typeface="Times New Roman"/>
              </a:rPr>
              <a:t> </a:t>
            </a:r>
            <a:r>
              <a:rPr sz="2500" dirty="0">
                <a:latin typeface="Times New Roman"/>
                <a:cs typeface="Times New Roman"/>
              </a:rPr>
              <a:t>real- </a:t>
            </a:r>
            <a:r>
              <a:rPr sz="2500" spc="5" dirty="0">
                <a:latin typeface="Times New Roman"/>
                <a:cs typeface="Times New Roman"/>
              </a:rPr>
              <a:t> </a:t>
            </a:r>
            <a:r>
              <a:rPr sz="2500" spc="-10" dirty="0">
                <a:latin typeface="Times New Roman"/>
                <a:cs typeface="Times New Roman"/>
              </a:rPr>
              <a:t>time</a:t>
            </a:r>
            <a:r>
              <a:rPr sz="2500" spc="35" dirty="0">
                <a:latin typeface="Times New Roman"/>
                <a:cs typeface="Times New Roman"/>
              </a:rPr>
              <a:t> </a:t>
            </a:r>
            <a:r>
              <a:rPr sz="2500" spc="-5" dirty="0">
                <a:latin typeface="Times New Roman"/>
                <a:cs typeface="Times New Roman"/>
              </a:rPr>
              <a:t>environment.</a:t>
            </a:r>
            <a:endParaRPr sz="250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00990" y="609600"/>
            <a:ext cx="5842635" cy="505267"/>
          </a:xfrm>
          <a:prstGeom prst="rect">
            <a:avLst/>
          </a:prstGeom>
        </p:spPr>
        <p:txBody>
          <a:bodyPr vert="horz" wrap="square" lIns="0" tIns="12700" rIns="0" bIns="0" rtlCol="0">
            <a:spAutoFit/>
          </a:bodyPr>
          <a:lstStyle/>
          <a:p>
            <a:pPr marL="12700">
              <a:lnSpc>
                <a:spcPct val="100000"/>
              </a:lnSpc>
              <a:spcBef>
                <a:spcPts val="100"/>
              </a:spcBef>
            </a:pPr>
            <a:r>
              <a:rPr b="1" dirty="0"/>
              <a:t>TECHNOLOGY</a:t>
            </a:r>
            <a:r>
              <a:rPr b="1" spc="-35" dirty="0"/>
              <a:t> </a:t>
            </a:r>
            <a:r>
              <a:rPr b="1" spc="-5" dirty="0"/>
              <a:t>AND</a:t>
            </a:r>
            <a:r>
              <a:rPr b="1" spc="-30" dirty="0"/>
              <a:t> </a:t>
            </a:r>
            <a:r>
              <a:rPr b="1" spc="-5" dirty="0"/>
              <a:t>TOOLS</a:t>
            </a:r>
            <a:endParaRPr b="1" dirty="0"/>
          </a:p>
        </p:txBody>
      </p:sp>
      <p:sp>
        <p:nvSpPr>
          <p:cNvPr id="3" name="object 3"/>
          <p:cNvSpPr txBox="1">
            <a:spLocks noGrp="1"/>
          </p:cNvSpPr>
          <p:nvPr>
            <p:ph sz="half" idx="2"/>
          </p:nvPr>
        </p:nvSpPr>
        <p:spPr>
          <a:xfrm>
            <a:off x="1600200" y="1524000"/>
            <a:ext cx="4001581" cy="4576253"/>
          </a:xfrm>
          <a:prstGeom prst="rect">
            <a:avLst/>
          </a:prstGeom>
          <a:ln w="28575"/>
        </p:spPr>
        <p:style>
          <a:lnRef idx="2">
            <a:schemeClr val="dk1"/>
          </a:lnRef>
          <a:fillRef idx="1">
            <a:schemeClr val="lt1"/>
          </a:fillRef>
          <a:effectRef idx="0">
            <a:schemeClr val="dk1"/>
          </a:effectRef>
          <a:fontRef idx="minor">
            <a:schemeClr val="dk1"/>
          </a:fontRef>
        </p:style>
        <p:txBody>
          <a:bodyPr vert="horz" wrap="square" lIns="0" tIns="13335" rIns="0" bIns="0" rtlCol="0">
            <a:spAutoFit/>
          </a:bodyPr>
          <a:lstStyle/>
          <a:p>
            <a:pPr marL="12700">
              <a:lnSpc>
                <a:spcPct val="100000"/>
              </a:lnSpc>
              <a:spcBef>
                <a:spcPts val="105"/>
              </a:spcBef>
            </a:pPr>
            <a:r>
              <a:rPr lang="en-US" sz="2400" b="1" dirty="0"/>
              <a:t>    </a:t>
            </a:r>
            <a:r>
              <a:rPr sz="2400" b="1" dirty="0"/>
              <a:t>TECHNOLOGY:</a:t>
            </a:r>
          </a:p>
          <a:p>
            <a:pPr>
              <a:lnSpc>
                <a:spcPct val="100000"/>
              </a:lnSpc>
              <a:spcBef>
                <a:spcPts val="40"/>
              </a:spcBef>
            </a:pPr>
            <a:endParaRPr sz="2050" dirty="0"/>
          </a:p>
          <a:p>
            <a:pPr marL="329565" indent="-317500">
              <a:lnSpc>
                <a:spcPct val="100000"/>
              </a:lnSpc>
              <a:buSzPct val="70000"/>
              <a:buFont typeface="Arial MT"/>
              <a:buChar char="●"/>
              <a:tabLst>
                <a:tab pos="329565" algn="l"/>
                <a:tab pos="330200" algn="l"/>
              </a:tabLst>
            </a:pPr>
            <a:r>
              <a:rPr sz="2400" dirty="0"/>
              <a:t>GSM</a:t>
            </a:r>
            <a:r>
              <a:rPr sz="2400" spc="-45" dirty="0"/>
              <a:t> </a:t>
            </a:r>
            <a:r>
              <a:rPr sz="2400" dirty="0"/>
              <a:t>Technology</a:t>
            </a:r>
          </a:p>
          <a:p>
            <a:pPr marL="609600" indent="-342900">
              <a:lnSpc>
                <a:spcPct val="100000"/>
              </a:lnSpc>
              <a:buFont typeface="Wingdings" panose="05000000000000000000" pitchFamily="2" charset="2"/>
              <a:buChar char="Ø"/>
            </a:pPr>
            <a:r>
              <a:rPr dirty="0"/>
              <a:t>GSM</a:t>
            </a:r>
            <a:r>
              <a:rPr spc="-35" dirty="0"/>
              <a:t> </a:t>
            </a:r>
            <a:r>
              <a:rPr lang="en-US" spc="-35" dirty="0"/>
              <a:t>800L</a:t>
            </a:r>
            <a:endParaRPr dirty="0"/>
          </a:p>
          <a:p>
            <a:pPr>
              <a:lnSpc>
                <a:spcPct val="100000"/>
              </a:lnSpc>
              <a:spcBef>
                <a:spcPts val="45"/>
              </a:spcBef>
            </a:pPr>
            <a:endParaRPr dirty="0"/>
          </a:p>
          <a:p>
            <a:pPr marL="329565" indent="-317500">
              <a:lnSpc>
                <a:spcPct val="100000"/>
              </a:lnSpc>
              <a:buSzPct val="70000"/>
              <a:buFont typeface="Arial MT"/>
              <a:buChar char="●"/>
              <a:tabLst>
                <a:tab pos="329565" algn="l"/>
                <a:tab pos="330200" algn="l"/>
              </a:tabLst>
            </a:pPr>
            <a:r>
              <a:rPr sz="2400" dirty="0"/>
              <a:t>Sensor</a:t>
            </a:r>
            <a:r>
              <a:rPr sz="2400" spc="-55" dirty="0"/>
              <a:t> </a:t>
            </a:r>
            <a:r>
              <a:rPr sz="2400" dirty="0"/>
              <a:t>Technology</a:t>
            </a:r>
          </a:p>
          <a:p>
            <a:pPr marL="609600" indent="-342900">
              <a:lnSpc>
                <a:spcPct val="100000"/>
              </a:lnSpc>
              <a:buFont typeface="Wingdings" panose="05000000000000000000" pitchFamily="2" charset="2"/>
              <a:buChar char="Ø"/>
            </a:pPr>
            <a:r>
              <a:rPr spc="-5" dirty="0"/>
              <a:t>MQ</a:t>
            </a:r>
            <a:r>
              <a:rPr dirty="0"/>
              <a:t> –</a:t>
            </a:r>
            <a:r>
              <a:rPr spc="-10" dirty="0"/>
              <a:t> </a:t>
            </a:r>
            <a:r>
              <a:rPr dirty="0"/>
              <a:t>2</a:t>
            </a:r>
            <a:r>
              <a:rPr spc="-10" dirty="0"/>
              <a:t> </a:t>
            </a:r>
            <a:r>
              <a:rPr dirty="0"/>
              <a:t>(Gas</a:t>
            </a:r>
            <a:r>
              <a:rPr spc="-25" dirty="0"/>
              <a:t> </a:t>
            </a:r>
            <a:r>
              <a:rPr dirty="0"/>
              <a:t>sensor)</a:t>
            </a:r>
          </a:p>
          <a:p>
            <a:pPr marL="609600" indent="-342900">
              <a:lnSpc>
                <a:spcPct val="100000"/>
              </a:lnSpc>
              <a:buFont typeface="Wingdings" panose="05000000000000000000" pitchFamily="2" charset="2"/>
              <a:buChar char="Ø"/>
            </a:pPr>
            <a:r>
              <a:rPr dirty="0"/>
              <a:t>LM35</a:t>
            </a:r>
            <a:r>
              <a:rPr spc="-5" dirty="0"/>
              <a:t> (Temperature</a:t>
            </a:r>
            <a:r>
              <a:rPr spc="-40" dirty="0"/>
              <a:t> </a:t>
            </a:r>
            <a:r>
              <a:rPr dirty="0"/>
              <a:t>Sensor)</a:t>
            </a:r>
            <a:endParaRPr lang="en-US" dirty="0"/>
          </a:p>
          <a:p>
            <a:pPr marL="609600" indent="-342900">
              <a:lnSpc>
                <a:spcPct val="100000"/>
              </a:lnSpc>
              <a:buFont typeface="Wingdings" panose="05000000000000000000" pitchFamily="2" charset="2"/>
              <a:buChar char="Ø"/>
            </a:pPr>
            <a:r>
              <a:rPr lang="en-IN" dirty="0"/>
              <a:t>LDR (Light Sensor)</a:t>
            </a:r>
            <a:endParaRPr lang="en-US" dirty="0"/>
          </a:p>
          <a:p>
            <a:pPr marL="609600" indent="-342900">
              <a:lnSpc>
                <a:spcPct val="100000"/>
              </a:lnSpc>
              <a:buFont typeface="Wingdings" panose="05000000000000000000" pitchFamily="2" charset="2"/>
              <a:buChar char="Ø"/>
            </a:pPr>
            <a:endParaRPr dirty="0"/>
          </a:p>
          <a:p>
            <a:pPr marL="329565" indent="-317500">
              <a:lnSpc>
                <a:spcPct val="100000"/>
              </a:lnSpc>
              <a:buSzPct val="70000"/>
              <a:buFont typeface="Arial MT"/>
              <a:buChar char="●"/>
              <a:tabLst>
                <a:tab pos="329565" algn="l"/>
                <a:tab pos="330200" algn="l"/>
              </a:tabLst>
            </a:pPr>
            <a:r>
              <a:rPr sz="2400" spc="-5" dirty="0"/>
              <a:t>Emergency</a:t>
            </a:r>
            <a:r>
              <a:rPr sz="2400" spc="-30" dirty="0"/>
              <a:t> </a:t>
            </a:r>
            <a:r>
              <a:rPr sz="2400" spc="-5" dirty="0"/>
              <a:t>alert</a:t>
            </a:r>
            <a:r>
              <a:rPr sz="2400" spc="-35" dirty="0"/>
              <a:t> </a:t>
            </a:r>
            <a:r>
              <a:rPr sz="2400" dirty="0"/>
              <a:t>system</a:t>
            </a:r>
          </a:p>
          <a:p>
            <a:pPr marL="609600" indent="-342900">
              <a:lnSpc>
                <a:spcPct val="100000"/>
              </a:lnSpc>
              <a:buFont typeface="Wingdings" panose="05000000000000000000" pitchFamily="2" charset="2"/>
              <a:buChar char="Ø"/>
            </a:pPr>
            <a:r>
              <a:rPr dirty="0"/>
              <a:t>LCD</a:t>
            </a:r>
            <a:r>
              <a:rPr lang="en-US" dirty="0"/>
              <a:t> I2C</a:t>
            </a:r>
            <a:r>
              <a:rPr spc="-20" dirty="0"/>
              <a:t> </a:t>
            </a:r>
            <a:r>
              <a:rPr dirty="0"/>
              <a:t>Display</a:t>
            </a:r>
          </a:p>
          <a:p>
            <a:pPr marL="609600" indent="-342900">
              <a:lnSpc>
                <a:spcPct val="100000"/>
              </a:lnSpc>
              <a:buFont typeface="Wingdings" panose="05000000000000000000" pitchFamily="2" charset="2"/>
              <a:buChar char="Ø"/>
            </a:pPr>
            <a:r>
              <a:rPr dirty="0"/>
              <a:t>LED</a:t>
            </a:r>
            <a:r>
              <a:rPr lang="en-US" dirty="0"/>
              <a:t> </a:t>
            </a:r>
            <a:endParaRPr dirty="0"/>
          </a:p>
          <a:p>
            <a:pPr marL="609600" indent="-342900">
              <a:lnSpc>
                <a:spcPct val="100000"/>
              </a:lnSpc>
              <a:buFont typeface="Wingdings" panose="05000000000000000000" pitchFamily="2" charset="2"/>
              <a:buChar char="Ø"/>
            </a:pPr>
            <a:r>
              <a:rPr dirty="0"/>
              <a:t>Alarm</a:t>
            </a:r>
            <a:r>
              <a:rPr spc="-40" dirty="0"/>
              <a:t> </a:t>
            </a:r>
            <a:r>
              <a:rPr dirty="0"/>
              <a:t>(Buzzer)</a:t>
            </a:r>
          </a:p>
        </p:txBody>
      </p:sp>
      <p:sp>
        <p:nvSpPr>
          <p:cNvPr id="4" name="object 4"/>
          <p:cNvSpPr txBox="1"/>
          <p:nvPr/>
        </p:nvSpPr>
        <p:spPr>
          <a:xfrm>
            <a:off x="7633335" y="2362200"/>
            <a:ext cx="3124200" cy="2360262"/>
          </a:xfrm>
          <a:prstGeom prst="rect">
            <a:avLst/>
          </a:prstGeom>
          <a:ln w="28575">
            <a:solidFill>
              <a:schemeClr val="tx1"/>
            </a:solidFill>
          </a:ln>
        </p:spPr>
        <p:txBody>
          <a:bodyPr vert="horz" wrap="square" lIns="0" tIns="13335" rIns="0" bIns="0" rtlCol="0">
            <a:spAutoFit/>
          </a:bodyPr>
          <a:lstStyle/>
          <a:p>
            <a:pPr marL="12700">
              <a:lnSpc>
                <a:spcPct val="100000"/>
              </a:lnSpc>
              <a:spcBef>
                <a:spcPts val="105"/>
              </a:spcBef>
            </a:pPr>
            <a:r>
              <a:rPr lang="en-US" sz="2000" b="1" dirty="0">
                <a:latin typeface="Times New Roman"/>
                <a:cs typeface="Times New Roman"/>
              </a:rPr>
              <a:t>      </a:t>
            </a:r>
            <a:r>
              <a:rPr sz="2400" b="1" dirty="0">
                <a:latin typeface="Times New Roman"/>
                <a:cs typeface="Times New Roman"/>
              </a:rPr>
              <a:t>TOOLS</a:t>
            </a:r>
            <a:r>
              <a:rPr lang="en-IN" sz="2400" b="1" dirty="0">
                <a:latin typeface="Times New Roman"/>
                <a:cs typeface="Times New Roman"/>
              </a:rPr>
              <a:t>:</a:t>
            </a:r>
          </a:p>
          <a:p>
            <a:pPr>
              <a:lnSpc>
                <a:spcPct val="100000"/>
              </a:lnSpc>
              <a:spcBef>
                <a:spcPts val="40"/>
              </a:spcBef>
            </a:pPr>
            <a:endParaRPr lang="en-IN" sz="2050" dirty="0">
              <a:latin typeface="Times New Roman"/>
              <a:cs typeface="Times New Roman"/>
            </a:endParaRPr>
          </a:p>
          <a:p>
            <a:pPr marL="355600" indent="-342900">
              <a:lnSpc>
                <a:spcPct val="100000"/>
              </a:lnSpc>
              <a:buFont typeface="Wingdings"/>
              <a:buChar char=""/>
              <a:tabLst>
                <a:tab pos="354965" algn="l"/>
                <a:tab pos="355600" algn="l"/>
              </a:tabLst>
            </a:pPr>
            <a:r>
              <a:rPr lang="en-IN" sz="2400" dirty="0">
                <a:latin typeface="Times New Roman"/>
                <a:cs typeface="Times New Roman"/>
              </a:rPr>
              <a:t>Development Board</a:t>
            </a:r>
          </a:p>
          <a:p>
            <a:pPr marL="672465" indent="-342900">
              <a:lnSpc>
                <a:spcPct val="100000"/>
              </a:lnSpc>
              <a:spcBef>
                <a:spcPts val="5"/>
              </a:spcBef>
              <a:buFont typeface="Wingdings" panose="05000000000000000000" pitchFamily="2" charset="2"/>
              <a:buChar char="Ø"/>
            </a:pPr>
            <a:r>
              <a:rPr sz="2000" dirty="0">
                <a:latin typeface="Times New Roman"/>
                <a:cs typeface="Times New Roman"/>
              </a:rPr>
              <a:t>Arduino</a:t>
            </a:r>
            <a:r>
              <a:rPr sz="2000" spc="-60" dirty="0">
                <a:latin typeface="Times New Roman"/>
                <a:cs typeface="Times New Roman"/>
              </a:rPr>
              <a:t> </a:t>
            </a:r>
            <a:r>
              <a:rPr sz="2000" dirty="0">
                <a:latin typeface="Times New Roman"/>
                <a:cs typeface="Times New Roman"/>
              </a:rPr>
              <a:t>UNO</a:t>
            </a:r>
          </a:p>
          <a:p>
            <a:pPr marL="355600" indent="-342900">
              <a:lnSpc>
                <a:spcPct val="100000"/>
              </a:lnSpc>
              <a:buFont typeface="Wingdings"/>
              <a:buChar char=""/>
              <a:tabLst>
                <a:tab pos="354965" algn="l"/>
                <a:tab pos="355600" algn="l"/>
              </a:tabLst>
            </a:pPr>
            <a:r>
              <a:rPr sz="2400" dirty="0">
                <a:latin typeface="Times New Roman"/>
                <a:cs typeface="Times New Roman"/>
              </a:rPr>
              <a:t>Software</a:t>
            </a:r>
          </a:p>
          <a:p>
            <a:pPr marL="672465" indent="-342900">
              <a:lnSpc>
                <a:spcPct val="100000"/>
              </a:lnSpc>
              <a:buFont typeface="Wingdings" panose="05000000000000000000" pitchFamily="2" charset="2"/>
              <a:buChar char="Ø"/>
            </a:pPr>
            <a:r>
              <a:rPr sz="2000" dirty="0">
                <a:latin typeface="Times New Roman"/>
                <a:cs typeface="Times New Roman"/>
              </a:rPr>
              <a:t>Arduino</a:t>
            </a:r>
            <a:r>
              <a:rPr sz="2000" spc="-55" dirty="0">
                <a:latin typeface="Times New Roman"/>
                <a:cs typeface="Times New Roman"/>
              </a:rPr>
              <a:t> </a:t>
            </a:r>
            <a:r>
              <a:rPr sz="2000" dirty="0">
                <a:latin typeface="Times New Roman"/>
                <a:cs typeface="Times New Roman"/>
              </a:rPr>
              <a:t>IDE</a:t>
            </a:r>
            <a:endParaRPr lang="en-US" sz="2000" dirty="0">
              <a:latin typeface="Times New Roman"/>
              <a:cs typeface="Times New Roman"/>
            </a:endParaRPr>
          </a:p>
          <a:p>
            <a:pPr marL="672465" indent="-342900">
              <a:lnSpc>
                <a:spcPct val="100000"/>
              </a:lnSpc>
              <a:buFont typeface="Wingdings" panose="05000000000000000000" pitchFamily="2" charset="2"/>
              <a:buChar char="Ø"/>
            </a:pPr>
            <a:r>
              <a:rPr lang="en-IN" sz="2000" dirty="0">
                <a:latin typeface="Times New Roman"/>
                <a:cs typeface="Times New Roman"/>
              </a:rPr>
              <a:t>Proteus 8 Professional</a:t>
            </a:r>
            <a:endParaRPr sz="2000"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17516" y="548716"/>
            <a:ext cx="3927729" cy="505908"/>
          </a:xfrm>
          <a:prstGeom prst="rect">
            <a:avLst/>
          </a:prstGeom>
        </p:spPr>
        <p:txBody>
          <a:bodyPr vert="horz" wrap="square" lIns="0" tIns="13335" rIns="0" bIns="0" rtlCol="0">
            <a:spAutoFit/>
          </a:bodyPr>
          <a:lstStyle/>
          <a:p>
            <a:pPr marL="12700">
              <a:lnSpc>
                <a:spcPct val="100000"/>
              </a:lnSpc>
              <a:spcBef>
                <a:spcPts val="105"/>
              </a:spcBef>
            </a:pPr>
            <a:r>
              <a:rPr b="1" dirty="0"/>
              <a:t>BLOCK</a:t>
            </a:r>
            <a:r>
              <a:rPr b="1" spc="-70" dirty="0"/>
              <a:t> </a:t>
            </a:r>
            <a:r>
              <a:rPr b="1" dirty="0"/>
              <a:t>DIAGRAM</a:t>
            </a:r>
          </a:p>
        </p:txBody>
      </p:sp>
      <p:grpSp>
        <p:nvGrpSpPr>
          <p:cNvPr id="3" name="object 3"/>
          <p:cNvGrpSpPr/>
          <p:nvPr/>
        </p:nvGrpSpPr>
        <p:grpSpPr>
          <a:xfrm>
            <a:off x="4983734" y="2751073"/>
            <a:ext cx="2217420" cy="3210560"/>
            <a:chOff x="4983734" y="2751073"/>
            <a:chExt cx="2217420" cy="3210560"/>
          </a:xfrm>
        </p:grpSpPr>
        <p:sp>
          <p:nvSpPr>
            <p:cNvPr id="4" name="object 4"/>
            <p:cNvSpPr/>
            <p:nvPr/>
          </p:nvSpPr>
          <p:spPr>
            <a:xfrm>
              <a:off x="4996434" y="2763773"/>
              <a:ext cx="2192020" cy="3185160"/>
            </a:xfrm>
            <a:custGeom>
              <a:avLst/>
              <a:gdLst/>
              <a:ahLst/>
              <a:cxnLst/>
              <a:rect l="l" t="t" r="r" b="b"/>
              <a:pathLst>
                <a:path w="2192020" h="3185160">
                  <a:moveTo>
                    <a:pt x="2191512" y="0"/>
                  </a:moveTo>
                  <a:lnTo>
                    <a:pt x="0" y="0"/>
                  </a:lnTo>
                  <a:lnTo>
                    <a:pt x="0" y="3185160"/>
                  </a:lnTo>
                  <a:lnTo>
                    <a:pt x="2191512" y="3185160"/>
                  </a:lnTo>
                  <a:lnTo>
                    <a:pt x="2191512" y="0"/>
                  </a:lnTo>
                  <a:close/>
                </a:path>
              </a:pathLst>
            </a:custGeom>
            <a:solidFill>
              <a:srgbClr val="FFFFFF"/>
            </a:solidFill>
          </p:spPr>
          <p:txBody>
            <a:bodyPr wrap="square" lIns="0" tIns="0" rIns="0" bIns="0" rtlCol="0"/>
            <a:lstStyle/>
            <a:p>
              <a:endParaRPr/>
            </a:p>
          </p:txBody>
        </p:sp>
        <p:sp>
          <p:nvSpPr>
            <p:cNvPr id="5" name="object 5"/>
            <p:cNvSpPr/>
            <p:nvPr/>
          </p:nvSpPr>
          <p:spPr>
            <a:xfrm>
              <a:off x="4996434" y="2763773"/>
              <a:ext cx="2192020" cy="3185160"/>
            </a:xfrm>
            <a:custGeom>
              <a:avLst/>
              <a:gdLst/>
              <a:ahLst/>
              <a:cxnLst/>
              <a:rect l="l" t="t" r="r" b="b"/>
              <a:pathLst>
                <a:path w="2192020" h="3185160">
                  <a:moveTo>
                    <a:pt x="0" y="3185160"/>
                  </a:moveTo>
                  <a:lnTo>
                    <a:pt x="2191512" y="3185160"/>
                  </a:lnTo>
                  <a:lnTo>
                    <a:pt x="2191512" y="0"/>
                  </a:lnTo>
                  <a:lnTo>
                    <a:pt x="0" y="0"/>
                  </a:lnTo>
                  <a:lnTo>
                    <a:pt x="0" y="3185160"/>
                  </a:lnTo>
                  <a:close/>
                </a:path>
              </a:pathLst>
            </a:custGeom>
            <a:ln w="57150">
              <a:solidFill>
                <a:srgbClr val="000000"/>
              </a:solidFill>
            </a:ln>
          </p:spPr>
          <p:txBody>
            <a:bodyPr wrap="square" lIns="0" tIns="0" rIns="0" bIns="0" rtlCol="0"/>
            <a:lstStyle/>
            <a:p>
              <a:endParaRPr/>
            </a:p>
          </p:txBody>
        </p:sp>
      </p:grpSp>
      <p:sp>
        <p:nvSpPr>
          <p:cNvPr id="6" name="object 6"/>
          <p:cNvSpPr txBox="1"/>
          <p:nvPr/>
        </p:nvSpPr>
        <p:spPr>
          <a:xfrm>
            <a:off x="4996434" y="2763773"/>
            <a:ext cx="2192020" cy="1846659"/>
          </a:xfrm>
          <a:prstGeom prst="rect">
            <a:avLst/>
          </a:prstGeom>
        </p:spPr>
        <p:txBody>
          <a:bodyPr vert="horz" wrap="square" lIns="0" tIns="0" rIns="0" bIns="0" rtlCol="0">
            <a:spAutoFit/>
          </a:bodyPr>
          <a:lstStyle/>
          <a:p>
            <a:pPr>
              <a:lnSpc>
                <a:spcPct val="100000"/>
              </a:lnSpc>
            </a:pPr>
            <a:endParaRPr sz="2400" dirty="0">
              <a:latin typeface="Times New Roman" panose="02020603050405020304" pitchFamily="18" charset="0"/>
              <a:cs typeface="Times New Roman" panose="02020603050405020304" pitchFamily="18" charset="0"/>
            </a:endParaRPr>
          </a:p>
          <a:p>
            <a:pPr>
              <a:lnSpc>
                <a:spcPct val="100000"/>
              </a:lnSpc>
            </a:pPr>
            <a:endParaRPr sz="2400" dirty="0">
              <a:latin typeface="Times New Roman" panose="02020603050405020304" pitchFamily="18" charset="0"/>
              <a:cs typeface="Times New Roman" panose="02020603050405020304" pitchFamily="18" charset="0"/>
            </a:endParaRPr>
          </a:p>
          <a:p>
            <a:pPr>
              <a:lnSpc>
                <a:spcPct val="100000"/>
              </a:lnSpc>
            </a:pPr>
            <a:endParaRPr sz="2400" dirty="0">
              <a:latin typeface="Times New Roman" panose="02020603050405020304" pitchFamily="18" charset="0"/>
              <a:cs typeface="Times New Roman" panose="02020603050405020304" pitchFamily="18" charset="0"/>
            </a:endParaRPr>
          </a:p>
          <a:p>
            <a:pPr marL="1270" algn="ctr">
              <a:lnSpc>
                <a:spcPct val="100000"/>
              </a:lnSpc>
            </a:pPr>
            <a:r>
              <a:rPr sz="2400" spc="-5" dirty="0">
                <a:latin typeface="Times New Roman" panose="02020603050405020304" pitchFamily="18" charset="0"/>
                <a:cs typeface="Times New Roman" panose="02020603050405020304" pitchFamily="18" charset="0"/>
              </a:rPr>
              <a:t>ARDUINO</a:t>
            </a:r>
            <a:endParaRPr sz="2400" dirty="0">
              <a:latin typeface="Times New Roman" panose="02020603050405020304" pitchFamily="18" charset="0"/>
              <a:cs typeface="Times New Roman" panose="02020603050405020304" pitchFamily="18" charset="0"/>
            </a:endParaRPr>
          </a:p>
          <a:p>
            <a:pPr algn="ctr">
              <a:lnSpc>
                <a:spcPct val="100000"/>
              </a:lnSpc>
              <a:spcBef>
                <a:spcPts val="5"/>
              </a:spcBef>
            </a:pPr>
            <a:r>
              <a:rPr sz="2400" spc="-10" dirty="0">
                <a:latin typeface="Times New Roman" panose="02020603050405020304" pitchFamily="18" charset="0"/>
                <a:cs typeface="Times New Roman" panose="02020603050405020304" pitchFamily="18" charset="0"/>
              </a:rPr>
              <a:t>UNO</a:t>
            </a:r>
            <a:endParaRPr sz="2400" dirty="0">
              <a:latin typeface="Times New Roman" panose="02020603050405020304" pitchFamily="18" charset="0"/>
              <a:cs typeface="Times New Roman" panose="02020603050405020304" pitchFamily="18" charset="0"/>
            </a:endParaRPr>
          </a:p>
        </p:txBody>
      </p:sp>
      <p:sp>
        <p:nvSpPr>
          <p:cNvPr id="7" name="object 7"/>
          <p:cNvSpPr/>
          <p:nvPr/>
        </p:nvSpPr>
        <p:spPr>
          <a:xfrm>
            <a:off x="8131302" y="1227582"/>
            <a:ext cx="2514600" cy="657225"/>
          </a:xfrm>
          <a:custGeom>
            <a:avLst/>
            <a:gdLst/>
            <a:ahLst/>
            <a:cxnLst/>
            <a:rect l="l" t="t" r="r" b="b"/>
            <a:pathLst>
              <a:path w="2514600" h="657225">
                <a:moveTo>
                  <a:pt x="0" y="656844"/>
                </a:moveTo>
                <a:lnTo>
                  <a:pt x="2514600" y="656844"/>
                </a:lnTo>
                <a:lnTo>
                  <a:pt x="2514600" y="0"/>
                </a:lnTo>
                <a:lnTo>
                  <a:pt x="0" y="0"/>
                </a:lnTo>
                <a:lnTo>
                  <a:pt x="0" y="656844"/>
                </a:lnTo>
                <a:close/>
              </a:path>
            </a:pathLst>
          </a:custGeom>
          <a:ln w="25400">
            <a:solidFill>
              <a:srgbClr val="000000"/>
            </a:solidFill>
          </a:ln>
        </p:spPr>
        <p:txBody>
          <a:bodyPr wrap="square" lIns="0" tIns="0" rIns="0" bIns="0" rtlCol="0"/>
          <a:lstStyle/>
          <a:p>
            <a:endParaRPr/>
          </a:p>
        </p:txBody>
      </p:sp>
      <p:sp>
        <p:nvSpPr>
          <p:cNvPr id="8" name="object 8"/>
          <p:cNvSpPr txBox="1"/>
          <p:nvPr/>
        </p:nvSpPr>
        <p:spPr>
          <a:xfrm>
            <a:off x="8739568" y="1428591"/>
            <a:ext cx="1372744" cy="290464"/>
          </a:xfrm>
          <a:prstGeom prst="rect">
            <a:avLst/>
          </a:prstGeom>
        </p:spPr>
        <p:txBody>
          <a:bodyPr vert="horz" wrap="square" lIns="0" tIns="13335" rIns="0" bIns="0" rtlCol="0">
            <a:spAutoFit/>
          </a:bodyPr>
          <a:lstStyle/>
          <a:p>
            <a:pPr marL="12700">
              <a:lnSpc>
                <a:spcPct val="100000"/>
              </a:lnSpc>
              <a:spcBef>
                <a:spcPts val="105"/>
              </a:spcBef>
            </a:pPr>
            <a:r>
              <a:rPr spc="-5" dirty="0">
                <a:latin typeface="Times New Roman" panose="02020603050405020304" pitchFamily="18" charset="0"/>
                <a:cs typeface="Times New Roman" panose="02020603050405020304" pitchFamily="18" charset="0"/>
              </a:rPr>
              <a:t>LCD</a:t>
            </a:r>
            <a:r>
              <a:rPr spc="-7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Display</a:t>
            </a:r>
          </a:p>
        </p:txBody>
      </p:sp>
      <p:grpSp>
        <p:nvGrpSpPr>
          <p:cNvPr id="9" name="object 9"/>
          <p:cNvGrpSpPr/>
          <p:nvPr/>
        </p:nvGrpSpPr>
        <p:grpSpPr>
          <a:xfrm>
            <a:off x="4983734" y="1237741"/>
            <a:ext cx="1871345" cy="682625"/>
            <a:chOff x="4983734" y="1237741"/>
            <a:chExt cx="1871345" cy="682625"/>
          </a:xfrm>
        </p:grpSpPr>
        <p:sp>
          <p:nvSpPr>
            <p:cNvPr id="10" name="object 10"/>
            <p:cNvSpPr/>
            <p:nvPr/>
          </p:nvSpPr>
          <p:spPr>
            <a:xfrm>
              <a:off x="4996434" y="1250441"/>
              <a:ext cx="1845945" cy="657225"/>
            </a:xfrm>
            <a:custGeom>
              <a:avLst/>
              <a:gdLst/>
              <a:ahLst/>
              <a:cxnLst/>
              <a:rect l="l" t="t" r="r" b="b"/>
              <a:pathLst>
                <a:path w="1845945" h="657225">
                  <a:moveTo>
                    <a:pt x="1845564" y="0"/>
                  </a:moveTo>
                  <a:lnTo>
                    <a:pt x="0" y="0"/>
                  </a:lnTo>
                  <a:lnTo>
                    <a:pt x="0" y="656843"/>
                  </a:lnTo>
                  <a:lnTo>
                    <a:pt x="1845564" y="656843"/>
                  </a:lnTo>
                  <a:lnTo>
                    <a:pt x="1845564" y="0"/>
                  </a:lnTo>
                  <a:close/>
                </a:path>
              </a:pathLst>
            </a:custGeom>
            <a:solidFill>
              <a:srgbClr val="FFFFFF"/>
            </a:solidFill>
          </p:spPr>
          <p:txBody>
            <a:bodyPr wrap="square" lIns="0" tIns="0" rIns="0" bIns="0" rtlCol="0"/>
            <a:lstStyle/>
            <a:p>
              <a:endParaRPr/>
            </a:p>
          </p:txBody>
        </p:sp>
        <p:sp>
          <p:nvSpPr>
            <p:cNvPr id="11" name="object 11"/>
            <p:cNvSpPr/>
            <p:nvPr/>
          </p:nvSpPr>
          <p:spPr>
            <a:xfrm>
              <a:off x="4996434" y="1250441"/>
              <a:ext cx="1845945" cy="657225"/>
            </a:xfrm>
            <a:custGeom>
              <a:avLst/>
              <a:gdLst/>
              <a:ahLst/>
              <a:cxnLst/>
              <a:rect l="l" t="t" r="r" b="b"/>
              <a:pathLst>
                <a:path w="1845945" h="657225">
                  <a:moveTo>
                    <a:pt x="0" y="656843"/>
                  </a:moveTo>
                  <a:lnTo>
                    <a:pt x="1845564" y="656843"/>
                  </a:lnTo>
                  <a:lnTo>
                    <a:pt x="1845564" y="0"/>
                  </a:lnTo>
                  <a:lnTo>
                    <a:pt x="0" y="0"/>
                  </a:lnTo>
                  <a:lnTo>
                    <a:pt x="0" y="656843"/>
                  </a:lnTo>
                  <a:close/>
                </a:path>
              </a:pathLst>
            </a:custGeom>
            <a:ln w="25400">
              <a:solidFill>
                <a:srgbClr val="000000"/>
              </a:solidFill>
            </a:ln>
          </p:spPr>
          <p:txBody>
            <a:bodyPr wrap="square" lIns="0" tIns="0" rIns="0" bIns="0" rtlCol="0"/>
            <a:lstStyle/>
            <a:p>
              <a:endParaRPr/>
            </a:p>
          </p:txBody>
        </p:sp>
      </p:grpSp>
      <p:sp>
        <p:nvSpPr>
          <p:cNvPr id="12" name="object 12"/>
          <p:cNvSpPr txBox="1"/>
          <p:nvPr/>
        </p:nvSpPr>
        <p:spPr>
          <a:xfrm>
            <a:off x="5238370" y="1395472"/>
            <a:ext cx="1484375" cy="321242"/>
          </a:xfrm>
          <a:prstGeom prst="rect">
            <a:avLst/>
          </a:prstGeom>
        </p:spPr>
        <p:txBody>
          <a:bodyPr vert="horz" wrap="square" lIns="0" tIns="13335" rIns="0" bIns="0" rtlCol="0">
            <a:spAutoFit/>
          </a:bodyPr>
          <a:lstStyle/>
          <a:p>
            <a:pPr marL="12700">
              <a:lnSpc>
                <a:spcPct val="100000"/>
              </a:lnSpc>
              <a:spcBef>
                <a:spcPts val="105"/>
              </a:spcBef>
            </a:pPr>
            <a:r>
              <a:rPr sz="2000" spc="-5" dirty="0">
                <a:latin typeface="Times New Roman" panose="02020603050405020304" pitchFamily="18" charset="0"/>
                <a:cs typeface="Times New Roman" panose="02020603050405020304" pitchFamily="18" charset="0"/>
              </a:rPr>
              <a:t>Power</a:t>
            </a:r>
            <a:r>
              <a:rPr sz="2000" spc="-7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Supply</a:t>
            </a:r>
          </a:p>
        </p:txBody>
      </p:sp>
      <p:sp>
        <p:nvSpPr>
          <p:cNvPr id="13" name="object 13"/>
          <p:cNvSpPr/>
          <p:nvPr/>
        </p:nvSpPr>
        <p:spPr>
          <a:xfrm>
            <a:off x="1721357" y="2612898"/>
            <a:ext cx="2458720" cy="3520440"/>
          </a:xfrm>
          <a:custGeom>
            <a:avLst/>
            <a:gdLst/>
            <a:ahLst/>
            <a:cxnLst/>
            <a:rect l="l" t="t" r="r" b="b"/>
            <a:pathLst>
              <a:path w="2458720" h="3520440">
                <a:moveTo>
                  <a:pt x="0" y="3520440"/>
                </a:moveTo>
                <a:lnTo>
                  <a:pt x="2458212" y="3520440"/>
                </a:lnTo>
                <a:lnTo>
                  <a:pt x="2458212" y="0"/>
                </a:lnTo>
                <a:lnTo>
                  <a:pt x="0" y="0"/>
                </a:lnTo>
                <a:lnTo>
                  <a:pt x="0" y="3520440"/>
                </a:lnTo>
                <a:close/>
              </a:path>
              <a:path w="2458720" h="3520440">
                <a:moveTo>
                  <a:pt x="291084" y="1155191"/>
                </a:moveTo>
                <a:lnTo>
                  <a:pt x="2087880" y="1155191"/>
                </a:lnTo>
                <a:lnTo>
                  <a:pt x="2087880" y="425195"/>
                </a:lnTo>
                <a:lnTo>
                  <a:pt x="291084" y="425195"/>
                </a:lnTo>
                <a:lnTo>
                  <a:pt x="291084" y="1155191"/>
                </a:lnTo>
                <a:close/>
              </a:path>
            </a:pathLst>
          </a:custGeom>
          <a:ln w="25400">
            <a:solidFill>
              <a:srgbClr val="000000"/>
            </a:solidFill>
          </a:ln>
        </p:spPr>
        <p:txBody>
          <a:bodyPr wrap="square" lIns="0" tIns="0" rIns="0" bIns="0" rtlCol="0"/>
          <a:lstStyle/>
          <a:p>
            <a:endParaRPr/>
          </a:p>
        </p:txBody>
      </p:sp>
      <p:sp>
        <p:nvSpPr>
          <p:cNvPr id="14" name="object 14"/>
          <p:cNvSpPr txBox="1"/>
          <p:nvPr/>
        </p:nvSpPr>
        <p:spPr>
          <a:xfrm>
            <a:off x="2323333" y="3127600"/>
            <a:ext cx="1383791" cy="567463"/>
          </a:xfrm>
          <a:prstGeom prst="rect">
            <a:avLst/>
          </a:prstGeom>
        </p:spPr>
        <p:txBody>
          <a:bodyPr vert="horz" wrap="square" lIns="0" tIns="13335" rIns="0" bIns="0" rtlCol="0">
            <a:spAutoFit/>
          </a:bodyPr>
          <a:lstStyle/>
          <a:p>
            <a:pPr marL="238125" marR="5080" indent="-226060">
              <a:lnSpc>
                <a:spcPct val="100000"/>
              </a:lnSpc>
              <a:spcBef>
                <a:spcPts val="105"/>
              </a:spcBef>
            </a:pPr>
            <a:r>
              <a:rPr spc="-10" dirty="0">
                <a:latin typeface="Times New Roman" panose="02020603050405020304" pitchFamily="18" charset="0"/>
                <a:cs typeface="Times New Roman" panose="02020603050405020304" pitchFamily="18" charset="0"/>
              </a:rPr>
              <a:t>T</a:t>
            </a:r>
            <a:r>
              <a:rPr dirty="0">
                <a:latin typeface="Times New Roman" panose="02020603050405020304" pitchFamily="18" charset="0"/>
                <a:cs typeface="Times New Roman" panose="02020603050405020304" pitchFamily="18" charset="0"/>
              </a:rPr>
              <a:t>e</a:t>
            </a:r>
            <a:r>
              <a:rPr spc="-10" dirty="0">
                <a:latin typeface="Times New Roman" panose="02020603050405020304" pitchFamily="18" charset="0"/>
                <a:cs typeface="Times New Roman" panose="02020603050405020304" pitchFamily="18" charset="0"/>
              </a:rPr>
              <a:t>m</a:t>
            </a:r>
            <a:r>
              <a:rPr dirty="0">
                <a:latin typeface="Times New Roman" panose="02020603050405020304" pitchFamily="18" charset="0"/>
                <a:cs typeface="Times New Roman" panose="02020603050405020304" pitchFamily="18" charset="0"/>
              </a:rPr>
              <a:t>perat</a:t>
            </a:r>
            <a:r>
              <a:rPr spc="-15" dirty="0">
                <a:latin typeface="Times New Roman" panose="02020603050405020304" pitchFamily="18" charset="0"/>
                <a:cs typeface="Times New Roman" panose="02020603050405020304" pitchFamily="18" charset="0"/>
              </a:rPr>
              <a:t>u</a:t>
            </a:r>
            <a:r>
              <a:rPr dirty="0">
                <a:latin typeface="Times New Roman" panose="02020603050405020304" pitchFamily="18" charset="0"/>
                <a:cs typeface="Times New Roman" panose="02020603050405020304" pitchFamily="18" charset="0"/>
              </a:rPr>
              <a:t>re  Sensor</a:t>
            </a:r>
          </a:p>
        </p:txBody>
      </p:sp>
      <p:sp>
        <p:nvSpPr>
          <p:cNvPr id="15" name="object 15"/>
          <p:cNvSpPr/>
          <p:nvPr/>
        </p:nvSpPr>
        <p:spPr>
          <a:xfrm>
            <a:off x="1986640" y="4777229"/>
            <a:ext cx="1797050" cy="730250"/>
          </a:xfrm>
          <a:custGeom>
            <a:avLst/>
            <a:gdLst/>
            <a:ahLst/>
            <a:cxnLst/>
            <a:rect l="l" t="t" r="r" b="b"/>
            <a:pathLst>
              <a:path w="1797050" h="730250">
                <a:moveTo>
                  <a:pt x="0" y="729996"/>
                </a:moveTo>
                <a:lnTo>
                  <a:pt x="1796795" y="729996"/>
                </a:lnTo>
                <a:lnTo>
                  <a:pt x="1796795" y="0"/>
                </a:lnTo>
                <a:lnTo>
                  <a:pt x="0" y="0"/>
                </a:lnTo>
                <a:lnTo>
                  <a:pt x="0" y="729996"/>
                </a:lnTo>
                <a:close/>
              </a:path>
            </a:pathLst>
          </a:custGeom>
          <a:ln w="25400">
            <a:solidFill>
              <a:srgbClr val="000000"/>
            </a:solidFill>
          </a:ln>
        </p:spPr>
        <p:txBody>
          <a:bodyPr wrap="square" lIns="0" tIns="0" rIns="0" bIns="0" rtlCol="0"/>
          <a:lstStyle/>
          <a:p>
            <a:endParaRPr/>
          </a:p>
        </p:txBody>
      </p:sp>
      <p:sp>
        <p:nvSpPr>
          <p:cNvPr id="16" name="object 16"/>
          <p:cNvSpPr txBox="1"/>
          <p:nvPr/>
        </p:nvSpPr>
        <p:spPr>
          <a:xfrm>
            <a:off x="2359405" y="4959917"/>
            <a:ext cx="1244123" cy="289823"/>
          </a:xfrm>
          <a:prstGeom prst="rect">
            <a:avLst/>
          </a:prstGeom>
        </p:spPr>
        <p:txBody>
          <a:bodyPr vert="horz" wrap="square" lIns="0" tIns="12700" rIns="0" bIns="0" rtlCol="0">
            <a:spAutoFit/>
          </a:bodyPr>
          <a:lstStyle/>
          <a:p>
            <a:pPr marL="12700">
              <a:lnSpc>
                <a:spcPct val="100000"/>
              </a:lnSpc>
              <a:spcBef>
                <a:spcPts val="100"/>
              </a:spcBef>
            </a:pPr>
            <a:r>
              <a:rPr dirty="0">
                <a:latin typeface="Times New Roman" panose="02020603050405020304" pitchFamily="18" charset="0"/>
                <a:cs typeface="Times New Roman" panose="02020603050405020304" pitchFamily="18" charset="0"/>
              </a:rPr>
              <a:t>Gas</a:t>
            </a:r>
            <a:r>
              <a:rPr spc="-7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Sensor</a:t>
            </a:r>
          </a:p>
        </p:txBody>
      </p:sp>
      <p:grpSp>
        <p:nvGrpSpPr>
          <p:cNvPr id="17" name="object 17"/>
          <p:cNvGrpSpPr/>
          <p:nvPr/>
        </p:nvGrpSpPr>
        <p:grpSpPr>
          <a:xfrm>
            <a:off x="3761232" y="2658617"/>
            <a:ext cx="6884670" cy="3520440"/>
            <a:chOff x="3761232" y="2658617"/>
            <a:chExt cx="6884670" cy="3520440"/>
          </a:xfrm>
        </p:grpSpPr>
        <p:pic>
          <p:nvPicPr>
            <p:cNvPr id="18" name="object 18"/>
            <p:cNvPicPr/>
            <p:nvPr/>
          </p:nvPicPr>
          <p:blipFill>
            <a:blip r:embed="rId2" cstate="print"/>
            <a:stretch>
              <a:fillRect/>
            </a:stretch>
          </p:blipFill>
          <p:spPr>
            <a:xfrm>
              <a:off x="3765804" y="3269043"/>
              <a:ext cx="1383791" cy="310959"/>
            </a:xfrm>
            <a:prstGeom prst="rect">
              <a:avLst/>
            </a:prstGeom>
          </p:spPr>
        </p:pic>
        <p:sp>
          <p:nvSpPr>
            <p:cNvPr id="19" name="object 19"/>
            <p:cNvSpPr/>
            <p:nvPr/>
          </p:nvSpPr>
          <p:spPr>
            <a:xfrm>
              <a:off x="3809238" y="3346702"/>
              <a:ext cx="1186815" cy="233299"/>
            </a:xfrm>
            <a:custGeom>
              <a:avLst/>
              <a:gdLst/>
              <a:ahLst/>
              <a:cxnLst/>
              <a:rect l="l" t="t" r="r" b="b"/>
              <a:pathLst>
                <a:path w="1186814" h="114300">
                  <a:moveTo>
                    <a:pt x="1072388" y="0"/>
                  </a:moveTo>
                  <a:lnTo>
                    <a:pt x="1072388" y="114300"/>
                  </a:lnTo>
                  <a:lnTo>
                    <a:pt x="1148588" y="76200"/>
                  </a:lnTo>
                  <a:lnTo>
                    <a:pt x="1091438" y="76200"/>
                  </a:lnTo>
                  <a:lnTo>
                    <a:pt x="1091438" y="38100"/>
                  </a:lnTo>
                  <a:lnTo>
                    <a:pt x="1148588" y="38100"/>
                  </a:lnTo>
                  <a:lnTo>
                    <a:pt x="1072388" y="0"/>
                  </a:lnTo>
                  <a:close/>
                </a:path>
                <a:path w="1186814" h="114300">
                  <a:moveTo>
                    <a:pt x="1072388" y="38100"/>
                  </a:moveTo>
                  <a:lnTo>
                    <a:pt x="0" y="38100"/>
                  </a:lnTo>
                  <a:lnTo>
                    <a:pt x="0" y="76200"/>
                  </a:lnTo>
                  <a:lnTo>
                    <a:pt x="1072388" y="76200"/>
                  </a:lnTo>
                  <a:lnTo>
                    <a:pt x="1072388" y="38100"/>
                  </a:lnTo>
                  <a:close/>
                </a:path>
                <a:path w="1186814" h="114300">
                  <a:moveTo>
                    <a:pt x="1148588" y="38100"/>
                  </a:moveTo>
                  <a:lnTo>
                    <a:pt x="1091438" y="38100"/>
                  </a:lnTo>
                  <a:lnTo>
                    <a:pt x="1091438" y="76200"/>
                  </a:lnTo>
                  <a:lnTo>
                    <a:pt x="1148588" y="76200"/>
                  </a:lnTo>
                  <a:lnTo>
                    <a:pt x="1186688" y="57150"/>
                  </a:lnTo>
                  <a:lnTo>
                    <a:pt x="1148588" y="38100"/>
                  </a:lnTo>
                  <a:close/>
                </a:path>
              </a:pathLst>
            </a:custGeom>
            <a:solidFill>
              <a:schemeClr val="tx2">
                <a:lumMod val="60000"/>
                <a:lumOff val="40000"/>
              </a:schemeClr>
            </a:solidFill>
          </p:spPr>
          <p:txBody>
            <a:bodyPr wrap="square" lIns="0" tIns="0" rIns="0" bIns="0" rtlCol="0"/>
            <a:lstStyle/>
            <a:p>
              <a:endParaRPr/>
            </a:p>
          </p:txBody>
        </p:sp>
        <p:pic>
          <p:nvPicPr>
            <p:cNvPr id="20" name="object 20"/>
            <p:cNvPicPr/>
            <p:nvPr/>
          </p:nvPicPr>
          <p:blipFill>
            <a:blip r:embed="rId3" cstate="print"/>
            <a:stretch>
              <a:fillRect/>
            </a:stretch>
          </p:blipFill>
          <p:spPr>
            <a:xfrm>
              <a:off x="3761232" y="4879911"/>
              <a:ext cx="1388364" cy="310959"/>
            </a:xfrm>
            <a:prstGeom prst="rect">
              <a:avLst/>
            </a:prstGeom>
          </p:spPr>
        </p:pic>
        <p:sp>
          <p:nvSpPr>
            <p:cNvPr id="21" name="object 21"/>
            <p:cNvSpPr/>
            <p:nvPr/>
          </p:nvSpPr>
          <p:spPr>
            <a:xfrm>
              <a:off x="3804666" y="4957572"/>
              <a:ext cx="1191895" cy="233298"/>
            </a:xfrm>
            <a:custGeom>
              <a:avLst/>
              <a:gdLst/>
              <a:ahLst/>
              <a:cxnLst/>
              <a:rect l="l" t="t" r="r" b="b"/>
              <a:pathLst>
                <a:path w="1191895" h="114300">
                  <a:moveTo>
                    <a:pt x="1077214" y="0"/>
                  </a:moveTo>
                  <a:lnTo>
                    <a:pt x="1077214" y="114300"/>
                  </a:lnTo>
                  <a:lnTo>
                    <a:pt x="1153414" y="76200"/>
                  </a:lnTo>
                  <a:lnTo>
                    <a:pt x="1096264" y="76200"/>
                  </a:lnTo>
                  <a:lnTo>
                    <a:pt x="1096264" y="38100"/>
                  </a:lnTo>
                  <a:lnTo>
                    <a:pt x="1153414" y="38100"/>
                  </a:lnTo>
                  <a:lnTo>
                    <a:pt x="1077214" y="0"/>
                  </a:lnTo>
                  <a:close/>
                </a:path>
                <a:path w="1191895" h="114300">
                  <a:moveTo>
                    <a:pt x="1077214" y="38100"/>
                  </a:moveTo>
                  <a:lnTo>
                    <a:pt x="0" y="38100"/>
                  </a:lnTo>
                  <a:lnTo>
                    <a:pt x="0" y="76200"/>
                  </a:lnTo>
                  <a:lnTo>
                    <a:pt x="1077214" y="76200"/>
                  </a:lnTo>
                  <a:lnTo>
                    <a:pt x="1077214" y="38100"/>
                  </a:lnTo>
                  <a:close/>
                </a:path>
                <a:path w="1191895" h="114300">
                  <a:moveTo>
                    <a:pt x="1153414" y="38100"/>
                  </a:moveTo>
                  <a:lnTo>
                    <a:pt x="1096264" y="38100"/>
                  </a:lnTo>
                  <a:lnTo>
                    <a:pt x="1096264" y="76200"/>
                  </a:lnTo>
                  <a:lnTo>
                    <a:pt x="1153414" y="76200"/>
                  </a:lnTo>
                  <a:lnTo>
                    <a:pt x="1191514" y="57150"/>
                  </a:lnTo>
                  <a:lnTo>
                    <a:pt x="1153414" y="38100"/>
                  </a:lnTo>
                  <a:close/>
                </a:path>
              </a:pathLst>
            </a:custGeom>
            <a:solidFill>
              <a:schemeClr val="tx2">
                <a:lumMod val="60000"/>
                <a:lumOff val="40000"/>
              </a:schemeClr>
            </a:solidFill>
          </p:spPr>
          <p:txBody>
            <a:bodyPr wrap="square" lIns="0" tIns="0" rIns="0" bIns="0" rtlCol="0"/>
            <a:lstStyle/>
            <a:p>
              <a:endParaRPr dirty="0"/>
            </a:p>
          </p:txBody>
        </p:sp>
        <p:sp>
          <p:nvSpPr>
            <p:cNvPr id="22" name="object 22"/>
            <p:cNvSpPr/>
            <p:nvPr/>
          </p:nvSpPr>
          <p:spPr>
            <a:xfrm>
              <a:off x="8131302" y="2658617"/>
              <a:ext cx="2514600" cy="3520440"/>
            </a:xfrm>
            <a:custGeom>
              <a:avLst/>
              <a:gdLst/>
              <a:ahLst/>
              <a:cxnLst/>
              <a:rect l="l" t="t" r="r" b="b"/>
              <a:pathLst>
                <a:path w="2514600" h="3520440">
                  <a:moveTo>
                    <a:pt x="0" y="3520440"/>
                  </a:moveTo>
                  <a:lnTo>
                    <a:pt x="2514600" y="3520440"/>
                  </a:lnTo>
                  <a:lnTo>
                    <a:pt x="2514600" y="0"/>
                  </a:lnTo>
                  <a:lnTo>
                    <a:pt x="0" y="0"/>
                  </a:lnTo>
                  <a:lnTo>
                    <a:pt x="0" y="3520440"/>
                  </a:lnTo>
                  <a:close/>
                </a:path>
                <a:path w="2514600" h="3520440">
                  <a:moveTo>
                    <a:pt x="335279" y="1030223"/>
                  </a:moveTo>
                  <a:lnTo>
                    <a:pt x="2179319" y="1030223"/>
                  </a:lnTo>
                  <a:lnTo>
                    <a:pt x="2179319" y="280415"/>
                  </a:lnTo>
                  <a:lnTo>
                    <a:pt x="335279" y="280415"/>
                  </a:lnTo>
                  <a:lnTo>
                    <a:pt x="335279" y="1030223"/>
                  </a:lnTo>
                  <a:close/>
                </a:path>
              </a:pathLst>
            </a:custGeom>
            <a:ln w="25400">
              <a:solidFill>
                <a:srgbClr val="000000"/>
              </a:solidFill>
            </a:ln>
          </p:spPr>
          <p:txBody>
            <a:bodyPr wrap="square" lIns="0" tIns="0" rIns="0" bIns="0" rtlCol="0"/>
            <a:lstStyle/>
            <a:p>
              <a:endParaRPr/>
            </a:p>
          </p:txBody>
        </p:sp>
      </p:grpSp>
      <p:sp>
        <p:nvSpPr>
          <p:cNvPr id="23" name="object 23"/>
          <p:cNvSpPr txBox="1"/>
          <p:nvPr/>
        </p:nvSpPr>
        <p:spPr>
          <a:xfrm>
            <a:off x="1833463" y="2283515"/>
            <a:ext cx="2179259" cy="321242"/>
          </a:xfrm>
          <a:prstGeom prst="rect">
            <a:avLst/>
          </a:prstGeom>
        </p:spPr>
        <p:txBody>
          <a:bodyPr vert="horz" wrap="square" lIns="0" tIns="13335" rIns="0" bIns="0" rtlCol="0">
            <a:spAutoFit/>
          </a:bodyPr>
          <a:lstStyle/>
          <a:p>
            <a:pPr marL="12700">
              <a:lnSpc>
                <a:spcPct val="100000"/>
              </a:lnSpc>
              <a:spcBef>
                <a:spcPts val="105"/>
              </a:spcBef>
            </a:pPr>
            <a:r>
              <a:rPr sz="2000" b="1" spc="-5" dirty="0">
                <a:latin typeface="Times New Roman"/>
                <a:cs typeface="Times New Roman"/>
              </a:rPr>
              <a:t>INPUT</a:t>
            </a:r>
            <a:r>
              <a:rPr sz="2000" b="1" spc="-50" dirty="0">
                <a:latin typeface="Times New Roman"/>
                <a:cs typeface="Times New Roman"/>
              </a:rPr>
              <a:t> </a:t>
            </a:r>
            <a:r>
              <a:rPr sz="2000" b="1" spc="-5" dirty="0">
                <a:latin typeface="Times New Roman"/>
                <a:cs typeface="Times New Roman"/>
              </a:rPr>
              <a:t>MODULE</a:t>
            </a:r>
            <a:endParaRPr sz="2000" dirty="0">
              <a:latin typeface="Times New Roman"/>
              <a:cs typeface="Times New Roman"/>
            </a:endParaRPr>
          </a:p>
        </p:txBody>
      </p:sp>
      <p:sp>
        <p:nvSpPr>
          <p:cNvPr id="24" name="object 24"/>
          <p:cNvSpPr txBox="1"/>
          <p:nvPr/>
        </p:nvSpPr>
        <p:spPr>
          <a:xfrm>
            <a:off x="9009952" y="3170350"/>
            <a:ext cx="797178" cy="290464"/>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Buzzer</a:t>
            </a:r>
          </a:p>
        </p:txBody>
      </p:sp>
      <p:sp>
        <p:nvSpPr>
          <p:cNvPr id="25" name="object 25"/>
          <p:cNvSpPr/>
          <p:nvPr/>
        </p:nvSpPr>
        <p:spPr>
          <a:xfrm>
            <a:off x="8445245" y="3955541"/>
            <a:ext cx="1865630" cy="803275"/>
          </a:xfrm>
          <a:custGeom>
            <a:avLst/>
            <a:gdLst/>
            <a:ahLst/>
            <a:cxnLst/>
            <a:rect l="l" t="t" r="r" b="b"/>
            <a:pathLst>
              <a:path w="1865629" h="803275">
                <a:moveTo>
                  <a:pt x="0" y="803148"/>
                </a:moveTo>
                <a:lnTo>
                  <a:pt x="1865376" y="803148"/>
                </a:lnTo>
                <a:lnTo>
                  <a:pt x="1865376" y="0"/>
                </a:lnTo>
                <a:lnTo>
                  <a:pt x="0" y="0"/>
                </a:lnTo>
                <a:lnTo>
                  <a:pt x="0" y="803148"/>
                </a:lnTo>
                <a:close/>
              </a:path>
            </a:pathLst>
          </a:custGeom>
          <a:ln w="25400">
            <a:solidFill>
              <a:srgbClr val="1F487C"/>
            </a:solidFill>
          </a:ln>
        </p:spPr>
        <p:txBody>
          <a:bodyPr wrap="square" lIns="0" tIns="0" rIns="0" bIns="0" rtlCol="0"/>
          <a:lstStyle/>
          <a:p>
            <a:endParaRPr/>
          </a:p>
        </p:txBody>
      </p:sp>
      <p:sp>
        <p:nvSpPr>
          <p:cNvPr id="26" name="object 26"/>
          <p:cNvSpPr txBox="1"/>
          <p:nvPr/>
        </p:nvSpPr>
        <p:spPr>
          <a:xfrm>
            <a:off x="8739568" y="4228206"/>
            <a:ext cx="1337946" cy="289823"/>
          </a:xfrm>
          <a:prstGeom prst="rect">
            <a:avLst/>
          </a:prstGeom>
        </p:spPr>
        <p:txBody>
          <a:bodyPr vert="horz" wrap="square" lIns="0" tIns="12700" rIns="0" bIns="0" rtlCol="0">
            <a:spAutoFit/>
          </a:bodyPr>
          <a:lstStyle/>
          <a:p>
            <a:pPr marL="12700">
              <a:lnSpc>
                <a:spcPct val="100000"/>
              </a:lnSpc>
              <a:spcBef>
                <a:spcPts val="100"/>
              </a:spcBef>
            </a:pPr>
            <a:r>
              <a:rPr dirty="0">
                <a:latin typeface="Times New Roman" panose="02020603050405020304" pitchFamily="18" charset="0"/>
                <a:cs typeface="Times New Roman" panose="02020603050405020304" pitchFamily="18" charset="0"/>
              </a:rPr>
              <a:t>GSM</a:t>
            </a:r>
            <a:r>
              <a:rPr spc="-8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Module</a:t>
            </a:r>
          </a:p>
        </p:txBody>
      </p:sp>
      <p:sp>
        <p:nvSpPr>
          <p:cNvPr id="27" name="object 27"/>
          <p:cNvSpPr/>
          <p:nvPr/>
        </p:nvSpPr>
        <p:spPr>
          <a:xfrm>
            <a:off x="8475726" y="5029961"/>
            <a:ext cx="1865630" cy="762000"/>
          </a:xfrm>
          <a:custGeom>
            <a:avLst/>
            <a:gdLst/>
            <a:ahLst/>
            <a:cxnLst/>
            <a:rect l="l" t="t" r="r" b="b"/>
            <a:pathLst>
              <a:path w="1865629" h="762000">
                <a:moveTo>
                  <a:pt x="0" y="762000"/>
                </a:moveTo>
                <a:lnTo>
                  <a:pt x="1865376" y="762000"/>
                </a:lnTo>
                <a:lnTo>
                  <a:pt x="1865376" y="0"/>
                </a:lnTo>
                <a:lnTo>
                  <a:pt x="0" y="0"/>
                </a:lnTo>
                <a:lnTo>
                  <a:pt x="0" y="762000"/>
                </a:lnTo>
                <a:close/>
              </a:path>
            </a:pathLst>
          </a:custGeom>
          <a:ln w="25400">
            <a:solidFill>
              <a:srgbClr val="000000"/>
            </a:solidFill>
          </a:ln>
        </p:spPr>
        <p:txBody>
          <a:bodyPr wrap="square" lIns="0" tIns="0" rIns="0" bIns="0" rtlCol="0"/>
          <a:lstStyle/>
          <a:p>
            <a:endParaRPr/>
          </a:p>
        </p:txBody>
      </p:sp>
      <p:sp>
        <p:nvSpPr>
          <p:cNvPr id="28" name="object 28"/>
          <p:cNvSpPr txBox="1"/>
          <p:nvPr/>
        </p:nvSpPr>
        <p:spPr>
          <a:xfrm>
            <a:off x="8834663" y="5249216"/>
            <a:ext cx="1200150" cy="289823"/>
          </a:xfrm>
          <a:prstGeom prst="rect">
            <a:avLst/>
          </a:prstGeom>
        </p:spPr>
        <p:txBody>
          <a:bodyPr vert="horz" wrap="square" lIns="0" tIns="12700" rIns="0" bIns="0" rtlCol="0">
            <a:spAutoFit/>
          </a:bodyPr>
          <a:lstStyle/>
          <a:p>
            <a:pPr marL="12700">
              <a:lnSpc>
                <a:spcPct val="100000"/>
              </a:lnSpc>
              <a:spcBef>
                <a:spcPts val="100"/>
              </a:spcBef>
            </a:pPr>
            <a:r>
              <a:rPr dirty="0">
                <a:latin typeface="Times New Roman" panose="02020603050405020304" pitchFamily="18" charset="0"/>
                <a:cs typeface="Times New Roman" panose="02020603050405020304" pitchFamily="18" charset="0"/>
              </a:rPr>
              <a:t>Load(Ligh</a:t>
            </a:r>
            <a:r>
              <a:rPr spc="-10" dirty="0">
                <a:latin typeface="Times New Roman" panose="02020603050405020304" pitchFamily="18" charset="0"/>
                <a:cs typeface="Times New Roman" panose="02020603050405020304" pitchFamily="18" charset="0"/>
              </a:rPr>
              <a:t>t</a:t>
            </a:r>
            <a:r>
              <a:rPr dirty="0">
                <a:latin typeface="Times New Roman" panose="02020603050405020304" pitchFamily="18" charset="0"/>
                <a:cs typeface="Times New Roman" panose="02020603050405020304" pitchFamily="18" charset="0"/>
              </a:rPr>
              <a:t>)</a:t>
            </a:r>
          </a:p>
        </p:txBody>
      </p:sp>
      <p:grpSp>
        <p:nvGrpSpPr>
          <p:cNvPr id="29" name="object 29"/>
          <p:cNvGrpSpPr/>
          <p:nvPr/>
        </p:nvGrpSpPr>
        <p:grpSpPr>
          <a:xfrm>
            <a:off x="3814571" y="1251267"/>
            <a:ext cx="4814316" cy="4335843"/>
            <a:chOff x="3814571" y="1251267"/>
            <a:chExt cx="4814316" cy="4335843"/>
          </a:xfrm>
        </p:grpSpPr>
        <p:pic>
          <p:nvPicPr>
            <p:cNvPr id="30" name="object 30"/>
            <p:cNvPicPr/>
            <p:nvPr/>
          </p:nvPicPr>
          <p:blipFill>
            <a:blip r:embed="rId4" cstate="print"/>
            <a:stretch>
              <a:fillRect/>
            </a:stretch>
          </p:blipFill>
          <p:spPr>
            <a:xfrm>
              <a:off x="7144511" y="3179127"/>
              <a:ext cx="1453896" cy="310959"/>
            </a:xfrm>
            <a:prstGeom prst="rect">
              <a:avLst/>
            </a:prstGeom>
          </p:spPr>
        </p:pic>
        <p:sp>
          <p:nvSpPr>
            <p:cNvPr id="31" name="object 31"/>
            <p:cNvSpPr/>
            <p:nvPr/>
          </p:nvSpPr>
          <p:spPr>
            <a:xfrm>
              <a:off x="7187945" y="3256786"/>
              <a:ext cx="1257300" cy="221107"/>
            </a:xfrm>
            <a:custGeom>
              <a:avLst/>
              <a:gdLst/>
              <a:ahLst/>
              <a:cxnLst/>
              <a:rect l="l" t="t" r="r" b="b"/>
              <a:pathLst>
                <a:path w="1257300" h="114300">
                  <a:moveTo>
                    <a:pt x="1142619" y="0"/>
                  </a:moveTo>
                  <a:lnTo>
                    <a:pt x="1142619" y="114300"/>
                  </a:lnTo>
                  <a:lnTo>
                    <a:pt x="1218819" y="76200"/>
                  </a:lnTo>
                  <a:lnTo>
                    <a:pt x="1161669" y="76200"/>
                  </a:lnTo>
                  <a:lnTo>
                    <a:pt x="1161669" y="38100"/>
                  </a:lnTo>
                  <a:lnTo>
                    <a:pt x="1218819" y="38100"/>
                  </a:lnTo>
                  <a:lnTo>
                    <a:pt x="1142619" y="0"/>
                  </a:lnTo>
                  <a:close/>
                </a:path>
                <a:path w="1257300" h="114300">
                  <a:moveTo>
                    <a:pt x="1142619" y="38100"/>
                  </a:moveTo>
                  <a:lnTo>
                    <a:pt x="0" y="38100"/>
                  </a:lnTo>
                  <a:lnTo>
                    <a:pt x="0" y="76200"/>
                  </a:lnTo>
                  <a:lnTo>
                    <a:pt x="1142619" y="76200"/>
                  </a:lnTo>
                  <a:lnTo>
                    <a:pt x="1142619" y="38100"/>
                  </a:lnTo>
                  <a:close/>
                </a:path>
                <a:path w="1257300" h="114300">
                  <a:moveTo>
                    <a:pt x="1218819" y="38100"/>
                  </a:moveTo>
                  <a:lnTo>
                    <a:pt x="1161669" y="38100"/>
                  </a:lnTo>
                  <a:lnTo>
                    <a:pt x="1161669" y="76200"/>
                  </a:lnTo>
                  <a:lnTo>
                    <a:pt x="1218819" y="76200"/>
                  </a:lnTo>
                  <a:lnTo>
                    <a:pt x="1256919" y="57150"/>
                  </a:lnTo>
                  <a:lnTo>
                    <a:pt x="1218819" y="38100"/>
                  </a:lnTo>
                  <a:close/>
                </a:path>
              </a:pathLst>
            </a:custGeom>
            <a:solidFill>
              <a:schemeClr val="tx2">
                <a:lumMod val="60000"/>
                <a:lumOff val="40000"/>
              </a:schemeClr>
            </a:solidFill>
          </p:spPr>
          <p:txBody>
            <a:bodyPr wrap="square" lIns="0" tIns="0" rIns="0" bIns="0" rtlCol="0"/>
            <a:lstStyle/>
            <a:p>
              <a:endParaRPr dirty="0"/>
            </a:p>
          </p:txBody>
        </p:sp>
        <p:pic>
          <p:nvPicPr>
            <p:cNvPr id="32" name="object 32"/>
            <p:cNvPicPr/>
            <p:nvPr/>
          </p:nvPicPr>
          <p:blipFill>
            <a:blip r:embed="rId5" cstate="print"/>
            <a:stretch>
              <a:fillRect/>
            </a:stretch>
          </p:blipFill>
          <p:spPr>
            <a:xfrm>
              <a:off x="7144511" y="5276151"/>
              <a:ext cx="1484376" cy="310959"/>
            </a:xfrm>
            <a:prstGeom prst="rect">
              <a:avLst/>
            </a:prstGeom>
          </p:spPr>
        </p:pic>
        <p:sp>
          <p:nvSpPr>
            <p:cNvPr id="33" name="object 33"/>
            <p:cNvSpPr/>
            <p:nvPr/>
          </p:nvSpPr>
          <p:spPr>
            <a:xfrm>
              <a:off x="7187945" y="5353812"/>
              <a:ext cx="1287780" cy="233298"/>
            </a:xfrm>
            <a:custGeom>
              <a:avLst/>
              <a:gdLst/>
              <a:ahLst/>
              <a:cxnLst/>
              <a:rect l="l" t="t" r="r" b="b"/>
              <a:pathLst>
                <a:path w="1287779" h="114300">
                  <a:moveTo>
                    <a:pt x="1172972" y="0"/>
                  </a:moveTo>
                  <a:lnTo>
                    <a:pt x="1172972" y="114300"/>
                  </a:lnTo>
                  <a:lnTo>
                    <a:pt x="1249172" y="76200"/>
                  </a:lnTo>
                  <a:lnTo>
                    <a:pt x="1192022" y="76200"/>
                  </a:lnTo>
                  <a:lnTo>
                    <a:pt x="1192022" y="38100"/>
                  </a:lnTo>
                  <a:lnTo>
                    <a:pt x="1249172" y="38100"/>
                  </a:lnTo>
                  <a:lnTo>
                    <a:pt x="1172972" y="0"/>
                  </a:lnTo>
                  <a:close/>
                </a:path>
                <a:path w="1287779" h="114300">
                  <a:moveTo>
                    <a:pt x="1172972" y="38100"/>
                  </a:moveTo>
                  <a:lnTo>
                    <a:pt x="0" y="38100"/>
                  </a:lnTo>
                  <a:lnTo>
                    <a:pt x="0" y="76200"/>
                  </a:lnTo>
                  <a:lnTo>
                    <a:pt x="1172972" y="76200"/>
                  </a:lnTo>
                  <a:lnTo>
                    <a:pt x="1172972" y="38100"/>
                  </a:lnTo>
                  <a:close/>
                </a:path>
                <a:path w="1287779" h="114300">
                  <a:moveTo>
                    <a:pt x="1249172" y="38100"/>
                  </a:moveTo>
                  <a:lnTo>
                    <a:pt x="1192022" y="38100"/>
                  </a:lnTo>
                  <a:lnTo>
                    <a:pt x="1192022" y="76200"/>
                  </a:lnTo>
                  <a:lnTo>
                    <a:pt x="1249172" y="76200"/>
                  </a:lnTo>
                  <a:lnTo>
                    <a:pt x="1287272" y="57150"/>
                  </a:lnTo>
                  <a:lnTo>
                    <a:pt x="1249172" y="38100"/>
                  </a:lnTo>
                  <a:close/>
                </a:path>
              </a:pathLst>
            </a:custGeom>
            <a:solidFill>
              <a:schemeClr val="tx2">
                <a:lumMod val="60000"/>
                <a:lumOff val="40000"/>
              </a:schemeClr>
            </a:solidFill>
          </p:spPr>
          <p:txBody>
            <a:bodyPr wrap="square" lIns="0" tIns="0" rIns="0" bIns="0" rtlCol="0"/>
            <a:lstStyle/>
            <a:p>
              <a:endParaRPr/>
            </a:p>
          </p:txBody>
        </p:sp>
        <p:pic>
          <p:nvPicPr>
            <p:cNvPr id="34" name="object 34"/>
            <p:cNvPicPr/>
            <p:nvPr/>
          </p:nvPicPr>
          <p:blipFill>
            <a:blip r:embed="rId6" cstate="print"/>
            <a:stretch>
              <a:fillRect/>
            </a:stretch>
          </p:blipFill>
          <p:spPr>
            <a:xfrm>
              <a:off x="7030211" y="4221543"/>
              <a:ext cx="1568196" cy="310959"/>
            </a:xfrm>
            <a:prstGeom prst="rect">
              <a:avLst/>
            </a:prstGeom>
          </p:spPr>
        </p:pic>
        <p:sp>
          <p:nvSpPr>
            <p:cNvPr id="35" name="object 35"/>
            <p:cNvSpPr/>
            <p:nvPr/>
          </p:nvSpPr>
          <p:spPr>
            <a:xfrm>
              <a:off x="7187945" y="4299202"/>
              <a:ext cx="1257300" cy="233299"/>
            </a:xfrm>
            <a:custGeom>
              <a:avLst/>
              <a:gdLst/>
              <a:ahLst/>
              <a:cxnLst/>
              <a:rect l="l" t="t" r="r" b="b"/>
              <a:pathLst>
                <a:path w="1257300" h="114300">
                  <a:moveTo>
                    <a:pt x="114300" y="0"/>
                  </a:moveTo>
                  <a:lnTo>
                    <a:pt x="0" y="57150"/>
                  </a:lnTo>
                  <a:lnTo>
                    <a:pt x="114300" y="114300"/>
                  </a:lnTo>
                  <a:lnTo>
                    <a:pt x="114300" y="76200"/>
                  </a:lnTo>
                  <a:lnTo>
                    <a:pt x="95250" y="76200"/>
                  </a:lnTo>
                  <a:lnTo>
                    <a:pt x="95250" y="38100"/>
                  </a:lnTo>
                  <a:lnTo>
                    <a:pt x="114300" y="38100"/>
                  </a:lnTo>
                  <a:lnTo>
                    <a:pt x="114300" y="0"/>
                  </a:lnTo>
                  <a:close/>
                </a:path>
                <a:path w="1257300" h="114300">
                  <a:moveTo>
                    <a:pt x="1142619" y="0"/>
                  </a:moveTo>
                  <a:lnTo>
                    <a:pt x="1142619" y="114300"/>
                  </a:lnTo>
                  <a:lnTo>
                    <a:pt x="1218819" y="76200"/>
                  </a:lnTo>
                  <a:lnTo>
                    <a:pt x="1161669" y="76200"/>
                  </a:lnTo>
                  <a:lnTo>
                    <a:pt x="1161669" y="38100"/>
                  </a:lnTo>
                  <a:lnTo>
                    <a:pt x="1218819" y="38100"/>
                  </a:lnTo>
                  <a:lnTo>
                    <a:pt x="1142619" y="0"/>
                  </a:lnTo>
                  <a:close/>
                </a:path>
                <a:path w="1257300" h="114300">
                  <a:moveTo>
                    <a:pt x="114300" y="38100"/>
                  </a:moveTo>
                  <a:lnTo>
                    <a:pt x="95250" y="38100"/>
                  </a:lnTo>
                  <a:lnTo>
                    <a:pt x="95250" y="76200"/>
                  </a:lnTo>
                  <a:lnTo>
                    <a:pt x="114300" y="76200"/>
                  </a:lnTo>
                  <a:lnTo>
                    <a:pt x="114300" y="38100"/>
                  </a:lnTo>
                  <a:close/>
                </a:path>
                <a:path w="1257300" h="114300">
                  <a:moveTo>
                    <a:pt x="1142619" y="38100"/>
                  </a:moveTo>
                  <a:lnTo>
                    <a:pt x="114300" y="38100"/>
                  </a:lnTo>
                  <a:lnTo>
                    <a:pt x="114300" y="76200"/>
                  </a:lnTo>
                  <a:lnTo>
                    <a:pt x="1142619" y="76200"/>
                  </a:lnTo>
                  <a:lnTo>
                    <a:pt x="1142619" y="38100"/>
                  </a:lnTo>
                  <a:close/>
                </a:path>
                <a:path w="1257300" h="114300">
                  <a:moveTo>
                    <a:pt x="1218819" y="38100"/>
                  </a:moveTo>
                  <a:lnTo>
                    <a:pt x="1161669" y="38100"/>
                  </a:lnTo>
                  <a:lnTo>
                    <a:pt x="1161669" y="76200"/>
                  </a:lnTo>
                  <a:lnTo>
                    <a:pt x="1218819" y="76200"/>
                  </a:lnTo>
                  <a:lnTo>
                    <a:pt x="1256919" y="57150"/>
                  </a:lnTo>
                  <a:lnTo>
                    <a:pt x="1218819" y="38100"/>
                  </a:lnTo>
                  <a:close/>
                </a:path>
              </a:pathLst>
            </a:custGeom>
            <a:solidFill>
              <a:srgbClr val="FFC000"/>
            </a:solidFill>
          </p:spPr>
          <p:txBody>
            <a:bodyPr wrap="square" lIns="0" tIns="0" rIns="0" bIns="0" rtlCol="0"/>
            <a:lstStyle/>
            <a:p>
              <a:endParaRPr/>
            </a:p>
          </p:txBody>
        </p:sp>
        <p:pic>
          <p:nvPicPr>
            <p:cNvPr id="36" name="object 36"/>
            <p:cNvPicPr/>
            <p:nvPr/>
          </p:nvPicPr>
          <p:blipFill>
            <a:blip r:embed="rId7" cstate="print"/>
            <a:stretch>
              <a:fillRect/>
            </a:stretch>
          </p:blipFill>
          <p:spPr>
            <a:xfrm>
              <a:off x="5663183" y="1888210"/>
              <a:ext cx="366268" cy="1051585"/>
            </a:xfrm>
            <a:prstGeom prst="rect">
              <a:avLst/>
            </a:prstGeom>
          </p:spPr>
        </p:pic>
        <p:sp>
          <p:nvSpPr>
            <p:cNvPr id="37" name="object 37"/>
            <p:cNvSpPr/>
            <p:nvPr/>
          </p:nvSpPr>
          <p:spPr>
            <a:xfrm>
              <a:off x="5756001" y="1907158"/>
              <a:ext cx="252729" cy="856615"/>
            </a:xfrm>
            <a:custGeom>
              <a:avLst/>
              <a:gdLst/>
              <a:ahLst/>
              <a:cxnLst/>
              <a:rect l="l" t="t" r="r" b="b"/>
              <a:pathLst>
                <a:path w="114300" h="856614">
                  <a:moveTo>
                    <a:pt x="38100" y="741806"/>
                  </a:moveTo>
                  <a:lnTo>
                    <a:pt x="0" y="741806"/>
                  </a:lnTo>
                  <a:lnTo>
                    <a:pt x="57150" y="856106"/>
                  </a:lnTo>
                  <a:lnTo>
                    <a:pt x="104775" y="760856"/>
                  </a:lnTo>
                  <a:lnTo>
                    <a:pt x="38100" y="760856"/>
                  </a:lnTo>
                  <a:lnTo>
                    <a:pt x="38100" y="741806"/>
                  </a:lnTo>
                  <a:close/>
                </a:path>
                <a:path w="114300" h="856614">
                  <a:moveTo>
                    <a:pt x="76200" y="0"/>
                  </a:moveTo>
                  <a:lnTo>
                    <a:pt x="38100" y="0"/>
                  </a:lnTo>
                  <a:lnTo>
                    <a:pt x="38100" y="760856"/>
                  </a:lnTo>
                  <a:lnTo>
                    <a:pt x="76200" y="760856"/>
                  </a:lnTo>
                  <a:lnTo>
                    <a:pt x="76200" y="0"/>
                  </a:lnTo>
                  <a:close/>
                </a:path>
                <a:path w="114300" h="856614">
                  <a:moveTo>
                    <a:pt x="114300" y="741806"/>
                  </a:moveTo>
                  <a:lnTo>
                    <a:pt x="76200" y="741806"/>
                  </a:lnTo>
                  <a:lnTo>
                    <a:pt x="76200" y="760856"/>
                  </a:lnTo>
                  <a:lnTo>
                    <a:pt x="104775" y="760856"/>
                  </a:lnTo>
                  <a:lnTo>
                    <a:pt x="114300" y="741806"/>
                  </a:lnTo>
                  <a:close/>
                </a:path>
              </a:pathLst>
            </a:custGeom>
            <a:solidFill>
              <a:srgbClr val="FF0000"/>
            </a:solidFill>
            <a:ln>
              <a:solidFill>
                <a:srgbClr val="FF0000"/>
              </a:solidFill>
            </a:ln>
          </p:spPr>
          <p:txBody>
            <a:bodyPr wrap="square" lIns="0" tIns="0" rIns="0" bIns="0" rtlCol="0"/>
            <a:lstStyle/>
            <a:p>
              <a:endParaRPr dirty="0"/>
            </a:p>
          </p:txBody>
        </p:sp>
        <p:pic>
          <p:nvPicPr>
            <p:cNvPr id="42" name="object 42"/>
            <p:cNvPicPr/>
            <p:nvPr/>
          </p:nvPicPr>
          <p:blipFill>
            <a:blip r:embed="rId8" cstate="print"/>
            <a:stretch>
              <a:fillRect/>
            </a:stretch>
          </p:blipFill>
          <p:spPr>
            <a:xfrm>
              <a:off x="8151875" y="2223541"/>
              <a:ext cx="310959" cy="565378"/>
            </a:xfrm>
            <a:prstGeom prst="rect">
              <a:avLst/>
            </a:prstGeom>
          </p:spPr>
        </p:pic>
        <p:sp>
          <p:nvSpPr>
            <p:cNvPr id="43" name="object 43"/>
            <p:cNvSpPr/>
            <p:nvPr/>
          </p:nvSpPr>
          <p:spPr>
            <a:xfrm>
              <a:off x="8252459" y="2242566"/>
              <a:ext cx="114300" cy="370840"/>
            </a:xfrm>
            <a:custGeom>
              <a:avLst/>
              <a:gdLst/>
              <a:ahLst/>
              <a:cxnLst/>
              <a:rect l="l" t="t" r="r" b="b"/>
              <a:pathLst>
                <a:path w="114300" h="370839">
                  <a:moveTo>
                    <a:pt x="38100" y="256032"/>
                  </a:moveTo>
                  <a:lnTo>
                    <a:pt x="0" y="256032"/>
                  </a:lnTo>
                  <a:lnTo>
                    <a:pt x="57150" y="370332"/>
                  </a:lnTo>
                  <a:lnTo>
                    <a:pt x="104775" y="275082"/>
                  </a:lnTo>
                  <a:lnTo>
                    <a:pt x="38100" y="275082"/>
                  </a:lnTo>
                  <a:lnTo>
                    <a:pt x="38100" y="256032"/>
                  </a:lnTo>
                  <a:close/>
                </a:path>
                <a:path w="114300" h="370839">
                  <a:moveTo>
                    <a:pt x="76200" y="0"/>
                  </a:moveTo>
                  <a:lnTo>
                    <a:pt x="38100" y="0"/>
                  </a:lnTo>
                  <a:lnTo>
                    <a:pt x="38100" y="275082"/>
                  </a:lnTo>
                  <a:lnTo>
                    <a:pt x="76200" y="275082"/>
                  </a:lnTo>
                  <a:lnTo>
                    <a:pt x="76200" y="0"/>
                  </a:lnTo>
                  <a:close/>
                </a:path>
                <a:path w="114300" h="370839">
                  <a:moveTo>
                    <a:pt x="114300" y="256032"/>
                  </a:moveTo>
                  <a:lnTo>
                    <a:pt x="76200" y="256032"/>
                  </a:lnTo>
                  <a:lnTo>
                    <a:pt x="76200" y="275082"/>
                  </a:lnTo>
                  <a:lnTo>
                    <a:pt x="104775" y="275082"/>
                  </a:lnTo>
                  <a:lnTo>
                    <a:pt x="114300" y="256032"/>
                  </a:lnTo>
                  <a:close/>
                </a:path>
              </a:pathLst>
            </a:custGeom>
            <a:solidFill>
              <a:srgbClr val="000000"/>
            </a:solidFill>
            <a:ln w="38100">
              <a:solidFill>
                <a:srgbClr val="FF0000"/>
              </a:solidFill>
            </a:ln>
          </p:spPr>
          <p:txBody>
            <a:bodyPr wrap="square" lIns="0" tIns="0" rIns="0" bIns="0" rtlCol="0"/>
            <a:lstStyle/>
            <a:p>
              <a:endParaRPr/>
            </a:p>
          </p:txBody>
        </p:sp>
        <p:pic>
          <p:nvPicPr>
            <p:cNvPr id="44" name="object 44"/>
            <p:cNvPicPr/>
            <p:nvPr/>
          </p:nvPicPr>
          <p:blipFill>
            <a:blip r:embed="rId9" cstate="print"/>
            <a:stretch>
              <a:fillRect/>
            </a:stretch>
          </p:blipFill>
          <p:spPr>
            <a:xfrm>
              <a:off x="3814571" y="2223541"/>
              <a:ext cx="310959" cy="611098"/>
            </a:xfrm>
            <a:prstGeom prst="rect">
              <a:avLst/>
            </a:prstGeom>
          </p:spPr>
        </p:pic>
        <p:sp>
          <p:nvSpPr>
            <p:cNvPr id="45" name="object 45"/>
            <p:cNvSpPr/>
            <p:nvPr/>
          </p:nvSpPr>
          <p:spPr>
            <a:xfrm>
              <a:off x="3915155" y="2242566"/>
              <a:ext cx="114300" cy="417195"/>
            </a:xfrm>
            <a:custGeom>
              <a:avLst/>
              <a:gdLst/>
              <a:ahLst/>
              <a:cxnLst/>
              <a:rect l="l" t="t" r="r" b="b"/>
              <a:pathLst>
                <a:path w="114300" h="417194">
                  <a:moveTo>
                    <a:pt x="38100" y="302387"/>
                  </a:moveTo>
                  <a:lnTo>
                    <a:pt x="0" y="302387"/>
                  </a:lnTo>
                  <a:lnTo>
                    <a:pt x="57150" y="416687"/>
                  </a:lnTo>
                  <a:lnTo>
                    <a:pt x="104775" y="321437"/>
                  </a:lnTo>
                  <a:lnTo>
                    <a:pt x="38100" y="321437"/>
                  </a:lnTo>
                  <a:lnTo>
                    <a:pt x="38100" y="302387"/>
                  </a:lnTo>
                  <a:close/>
                </a:path>
                <a:path w="114300" h="417194">
                  <a:moveTo>
                    <a:pt x="76200" y="0"/>
                  </a:moveTo>
                  <a:lnTo>
                    <a:pt x="38100" y="0"/>
                  </a:lnTo>
                  <a:lnTo>
                    <a:pt x="38100" y="321437"/>
                  </a:lnTo>
                  <a:lnTo>
                    <a:pt x="76200" y="321437"/>
                  </a:lnTo>
                  <a:lnTo>
                    <a:pt x="76200" y="0"/>
                  </a:lnTo>
                  <a:close/>
                </a:path>
                <a:path w="114300" h="417194">
                  <a:moveTo>
                    <a:pt x="114300" y="302387"/>
                  </a:moveTo>
                  <a:lnTo>
                    <a:pt x="76200" y="302387"/>
                  </a:lnTo>
                  <a:lnTo>
                    <a:pt x="76200" y="321437"/>
                  </a:lnTo>
                  <a:lnTo>
                    <a:pt x="104775" y="321437"/>
                  </a:lnTo>
                  <a:lnTo>
                    <a:pt x="114300" y="302387"/>
                  </a:lnTo>
                  <a:close/>
                </a:path>
              </a:pathLst>
            </a:custGeom>
            <a:solidFill>
              <a:srgbClr val="000000"/>
            </a:solidFill>
            <a:ln w="38100">
              <a:solidFill>
                <a:srgbClr val="FF0000"/>
              </a:solidFill>
            </a:ln>
          </p:spPr>
          <p:txBody>
            <a:bodyPr wrap="square" lIns="0" tIns="0" rIns="0" bIns="0" rtlCol="0"/>
            <a:lstStyle/>
            <a:p>
              <a:endParaRPr/>
            </a:p>
          </p:txBody>
        </p:sp>
        <p:pic>
          <p:nvPicPr>
            <p:cNvPr id="46" name="object 46"/>
            <p:cNvPicPr/>
            <p:nvPr/>
          </p:nvPicPr>
          <p:blipFill>
            <a:blip r:embed="rId10" cstate="print"/>
            <a:stretch>
              <a:fillRect/>
            </a:stretch>
          </p:blipFill>
          <p:spPr>
            <a:xfrm>
              <a:off x="6798563" y="1251267"/>
              <a:ext cx="1484376" cy="310959"/>
            </a:xfrm>
            <a:prstGeom prst="rect">
              <a:avLst/>
            </a:prstGeom>
          </p:spPr>
        </p:pic>
        <p:sp>
          <p:nvSpPr>
            <p:cNvPr id="47" name="object 47"/>
            <p:cNvSpPr/>
            <p:nvPr/>
          </p:nvSpPr>
          <p:spPr>
            <a:xfrm>
              <a:off x="6841870" y="1328546"/>
              <a:ext cx="1288415" cy="217283"/>
            </a:xfrm>
            <a:custGeom>
              <a:avLst/>
              <a:gdLst/>
              <a:ahLst/>
              <a:cxnLst/>
              <a:rect l="l" t="t" r="r" b="b"/>
              <a:pathLst>
                <a:path w="1288415" h="114300">
                  <a:moveTo>
                    <a:pt x="1174369" y="0"/>
                  </a:moveTo>
                  <a:lnTo>
                    <a:pt x="1174157" y="38133"/>
                  </a:lnTo>
                  <a:lnTo>
                    <a:pt x="1193164" y="38226"/>
                  </a:lnTo>
                  <a:lnTo>
                    <a:pt x="1193037" y="76326"/>
                  </a:lnTo>
                  <a:lnTo>
                    <a:pt x="1173944" y="76326"/>
                  </a:lnTo>
                  <a:lnTo>
                    <a:pt x="1173733" y="114300"/>
                  </a:lnTo>
                  <a:lnTo>
                    <a:pt x="1250789" y="76326"/>
                  </a:lnTo>
                  <a:lnTo>
                    <a:pt x="1193037" y="76326"/>
                  </a:lnTo>
                  <a:lnTo>
                    <a:pt x="1250979" y="76233"/>
                  </a:lnTo>
                  <a:lnTo>
                    <a:pt x="1288414" y="57785"/>
                  </a:lnTo>
                  <a:lnTo>
                    <a:pt x="1174369" y="0"/>
                  </a:lnTo>
                  <a:close/>
                </a:path>
                <a:path w="1288415" h="114300">
                  <a:moveTo>
                    <a:pt x="1174157" y="38133"/>
                  </a:moveTo>
                  <a:lnTo>
                    <a:pt x="1173945" y="76233"/>
                  </a:lnTo>
                  <a:lnTo>
                    <a:pt x="1193037" y="76326"/>
                  </a:lnTo>
                  <a:lnTo>
                    <a:pt x="1193164" y="38226"/>
                  </a:lnTo>
                  <a:lnTo>
                    <a:pt x="1174157" y="38133"/>
                  </a:lnTo>
                  <a:close/>
                </a:path>
                <a:path w="1288415" h="114300">
                  <a:moveTo>
                    <a:pt x="253" y="32385"/>
                  </a:moveTo>
                  <a:lnTo>
                    <a:pt x="0" y="70485"/>
                  </a:lnTo>
                  <a:lnTo>
                    <a:pt x="1173945" y="76233"/>
                  </a:lnTo>
                  <a:lnTo>
                    <a:pt x="1174157" y="38133"/>
                  </a:lnTo>
                  <a:lnTo>
                    <a:pt x="253" y="32385"/>
                  </a:lnTo>
                  <a:close/>
                </a:path>
              </a:pathLst>
            </a:custGeom>
            <a:solidFill>
              <a:srgbClr val="92D050"/>
            </a:solidFill>
            <a:ln>
              <a:solidFill>
                <a:srgbClr val="92D050"/>
              </a:solidFill>
            </a:ln>
          </p:spPr>
          <p:txBody>
            <a:bodyPr wrap="square" lIns="0" tIns="0" rIns="0" bIns="0" rtlCol="0"/>
            <a:lstStyle/>
            <a:p>
              <a:endParaRPr/>
            </a:p>
          </p:txBody>
        </p:sp>
        <p:sp>
          <p:nvSpPr>
            <p:cNvPr id="48" name="object 48"/>
            <p:cNvSpPr/>
            <p:nvPr/>
          </p:nvSpPr>
          <p:spPr>
            <a:xfrm>
              <a:off x="7199375" y="2938272"/>
              <a:ext cx="0" cy="0"/>
            </a:xfrm>
            <a:custGeom>
              <a:avLst/>
              <a:gdLst/>
              <a:ahLst/>
              <a:cxnLst/>
              <a:rect l="l" t="t" r="r" b="b"/>
              <a:pathLst>
                <a:path>
                  <a:moveTo>
                    <a:pt x="0" y="0"/>
                  </a:moveTo>
                  <a:lnTo>
                    <a:pt x="0" y="0"/>
                  </a:lnTo>
                </a:path>
              </a:pathLst>
            </a:custGeom>
            <a:ln w="9525">
              <a:solidFill>
                <a:srgbClr val="497DBA"/>
              </a:solidFill>
            </a:ln>
          </p:spPr>
          <p:txBody>
            <a:bodyPr wrap="square" lIns="0" tIns="0" rIns="0" bIns="0" rtlCol="0"/>
            <a:lstStyle/>
            <a:p>
              <a:endParaRPr/>
            </a:p>
          </p:txBody>
        </p:sp>
        <p:pic>
          <p:nvPicPr>
            <p:cNvPr id="51" name="object 51"/>
            <p:cNvPicPr/>
            <p:nvPr/>
          </p:nvPicPr>
          <p:blipFill>
            <a:blip r:embed="rId11" cstate="print"/>
            <a:stretch>
              <a:fillRect/>
            </a:stretch>
          </p:blipFill>
          <p:spPr>
            <a:xfrm>
              <a:off x="6990587" y="1511871"/>
              <a:ext cx="1292352" cy="310959"/>
            </a:xfrm>
            <a:prstGeom prst="rect">
              <a:avLst/>
            </a:prstGeom>
          </p:spPr>
        </p:pic>
        <p:sp>
          <p:nvSpPr>
            <p:cNvPr id="52" name="object 52"/>
            <p:cNvSpPr/>
            <p:nvPr/>
          </p:nvSpPr>
          <p:spPr>
            <a:xfrm>
              <a:off x="7034021" y="1589531"/>
              <a:ext cx="1096645" cy="216901"/>
            </a:xfrm>
            <a:custGeom>
              <a:avLst/>
              <a:gdLst/>
              <a:ahLst/>
              <a:cxnLst/>
              <a:rect l="l" t="t" r="r" b="b"/>
              <a:pathLst>
                <a:path w="1096645" h="114300">
                  <a:moveTo>
                    <a:pt x="981963" y="0"/>
                  </a:moveTo>
                  <a:lnTo>
                    <a:pt x="981963" y="114300"/>
                  </a:lnTo>
                  <a:lnTo>
                    <a:pt x="1058163" y="76200"/>
                  </a:lnTo>
                  <a:lnTo>
                    <a:pt x="1001013" y="76200"/>
                  </a:lnTo>
                  <a:lnTo>
                    <a:pt x="1001013" y="38100"/>
                  </a:lnTo>
                  <a:lnTo>
                    <a:pt x="1058163" y="38100"/>
                  </a:lnTo>
                  <a:lnTo>
                    <a:pt x="981963" y="0"/>
                  </a:lnTo>
                  <a:close/>
                </a:path>
                <a:path w="1096645" h="114300">
                  <a:moveTo>
                    <a:pt x="981963" y="38100"/>
                  </a:moveTo>
                  <a:lnTo>
                    <a:pt x="0" y="38100"/>
                  </a:lnTo>
                  <a:lnTo>
                    <a:pt x="0" y="76200"/>
                  </a:lnTo>
                  <a:lnTo>
                    <a:pt x="981963" y="76200"/>
                  </a:lnTo>
                  <a:lnTo>
                    <a:pt x="981963" y="38100"/>
                  </a:lnTo>
                  <a:close/>
                </a:path>
                <a:path w="1096645" h="114300">
                  <a:moveTo>
                    <a:pt x="1058163" y="38100"/>
                  </a:moveTo>
                  <a:lnTo>
                    <a:pt x="1001013" y="38100"/>
                  </a:lnTo>
                  <a:lnTo>
                    <a:pt x="1001013" y="76200"/>
                  </a:lnTo>
                  <a:lnTo>
                    <a:pt x="1058163" y="76200"/>
                  </a:lnTo>
                  <a:lnTo>
                    <a:pt x="1096263" y="57150"/>
                  </a:lnTo>
                  <a:lnTo>
                    <a:pt x="1058163" y="38100"/>
                  </a:lnTo>
                  <a:close/>
                </a:path>
              </a:pathLst>
            </a:custGeom>
            <a:solidFill>
              <a:srgbClr val="92D050"/>
            </a:solidFill>
          </p:spPr>
          <p:txBody>
            <a:bodyPr wrap="square" lIns="0" tIns="0" rIns="0" bIns="0" rtlCol="0"/>
            <a:lstStyle/>
            <a:p>
              <a:endParaRPr dirty="0"/>
            </a:p>
          </p:txBody>
        </p:sp>
      </p:grpSp>
      <p:sp>
        <p:nvSpPr>
          <p:cNvPr id="53" name="object 53"/>
          <p:cNvSpPr txBox="1"/>
          <p:nvPr/>
        </p:nvSpPr>
        <p:spPr>
          <a:xfrm>
            <a:off x="8445245" y="2351773"/>
            <a:ext cx="2439132" cy="321242"/>
          </a:xfrm>
          <a:prstGeom prst="rect">
            <a:avLst/>
          </a:prstGeom>
        </p:spPr>
        <p:txBody>
          <a:bodyPr vert="horz" wrap="square" lIns="0" tIns="13335" rIns="0" bIns="0" rtlCol="0">
            <a:spAutoFit/>
          </a:bodyPr>
          <a:lstStyle/>
          <a:p>
            <a:pPr marL="12700">
              <a:lnSpc>
                <a:spcPct val="100000"/>
              </a:lnSpc>
              <a:spcBef>
                <a:spcPts val="105"/>
              </a:spcBef>
            </a:pPr>
            <a:r>
              <a:rPr sz="2000" b="1" spc="-5" dirty="0">
                <a:latin typeface="Times New Roman"/>
                <a:cs typeface="Times New Roman"/>
              </a:rPr>
              <a:t>OUTPUT</a:t>
            </a:r>
            <a:r>
              <a:rPr sz="2000" b="1" spc="-45" dirty="0">
                <a:latin typeface="Times New Roman"/>
                <a:cs typeface="Times New Roman"/>
              </a:rPr>
              <a:t> </a:t>
            </a:r>
            <a:r>
              <a:rPr sz="2000" b="1" spc="-5" dirty="0">
                <a:latin typeface="Times New Roman"/>
                <a:cs typeface="Times New Roman"/>
              </a:rPr>
              <a:t>MODULE</a:t>
            </a:r>
            <a:endParaRPr sz="2000" dirty="0">
              <a:latin typeface="Times New Roman"/>
              <a:cs typeface="Times New Roman"/>
            </a:endParaRPr>
          </a:p>
        </p:txBody>
      </p:sp>
      <p:sp>
        <p:nvSpPr>
          <p:cNvPr id="55" name="object 15">
            <a:extLst>
              <a:ext uri="{FF2B5EF4-FFF2-40B4-BE49-F238E27FC236}">
                <a16:creationId xmlns:a16="http://schemas.microsoft.com/office/drawing/2014/main" id="{17239E29-6DEB-CE56-38EC-6CD1B98B6570}"/>
              </a:ext>
            </a:extLst>
          </p:cNvPr>
          <p:cNvSpPr/>
          <p:nvPr/>
        </p:nvSpPr>
        <p:spPr>
          <a:xfrm>
            <a:off x="2007108" y="3901881"/>
            <a:ext cx="1797050" cy="730250"/>
          </a:xfrm>
          <a:custGeom>
            <a:avLst/>
            <a:gdLst/>
            <a:ahLst/>
            <a:cxnLst/>
            <a:rect l="l" t="t" r="r" b="b"/>
            <a:pathLst>
              <a:path w="1797050" h="730250">
                <a:moveTo>
                  <a:pt x="0" y="729996"/>
                </a:moveTo>
                <a:lnTo>
                  <a:pt x="1796795" y="729996"/>
                </a:lnTo>
                <a:lnTo>
                  <a:pt x="1796795" y="0"/>
                </a:lnTo>
                <a:lnTo>
                  <a:pt x="0" y="0"/>
                </a:lnTo>
                <a:lnTo>
                  <a:pt x="0" y="729996"/>
                </a:lnTo>
                <a:close/>
              </a:path>
            </a:pathLst>
          </a:custGeom>
          <a:ln w="25400">
            <a:solidFill>
              <a:srgbClr val="000000"/>
            </a:solidFill>
          </a:ln>
        </p:spPr>
        <p:txBody>
          <a:bodyPr wrap="square" lIns="0" tIns="0" rIns="0" bIns="0" rtlCol="0"/>
          <a:lstStyle/>
          <a:p>
            <a:endParaRPr/>
          </a:p>
        </p:txBody>
      </p:sp>
      <p:pic>
        <p:nvPicPr>
          <p:cNvPr id="56" name="Picture 55">
            <a:extLst>
              <a:ext uri="{FF2B5EF4-FFF2-40B4-BE49-F238E27FC236}">
                <a16:creationId xmlns:a16="http://schemas.microsoft.com/office/drawing/2014/main" id="{81A383E5-E5C5-4DA9-A3A6-513CFF8FD899}"/>
              </a:ext>
            </a:extLst>
          </p:cNvPr>
          <p:cNvPicPr>
            <a:picLocks noChangeAspect="1"/>
          </p:cNvPicPr>
          <p:nvPr/>
        </p:nvPicPr>
        <p:blipFill>
          <a:blip r:embed="rId12"/>
          <a:stretch>
            <a:fillRect/>
          </a:stretch>
        </p:blipFill>
        <p:spPr>
          <a:xfrm>
            <a:off x="3815435" y="4127879"/>
            <a:ext cx="1194920" cy="237765"/>
          </a:xfrm>
          <a:prstGeom prst="rect">
            <a:avLst/>
          </a:prstGeom>
        </p:spPr>
      </p:pic>
      <p:cxnSp>
        <p:nvCxnSpPr>
          <p:cNvPr id="60" name="Straight Connector 59">
            <a:extLst>
              <a:ext uri="{FF2B5EF4-FFF2-40B4-BE49-F238E27FC236}">
                <a16:creationId xmlns:a16="http://schemas.microsoft.com/office/drawing/2014/main" id="{3A405673-571D-81D5-46AB-05A42BAFE3B9}"/>
              </a:ext>
            </a:extLst>
          </p:cNvPr>
          <p:cNvCxnSpPr/>
          <p:nvPr/>
        </p:nvCxnSpPr>
        <p:spPr>
          <a:xfrm>
            <a:off x="7030211" y="1678763"/>
            <a:ext cx="0" cy="1094740"/>
          </a:xfrm>
          <a:prstGeom prst="line">
            <a:avLst/>
          </a:prstGeom>
          <a:ln w="57150">
            <a:solidFill>
              <a:srgbClr val="92D050"/>
            </a:solidFill>
          </a:ln>
        </p:spPr>
        <p:style>
          <a:lnRef idx="3">
            <a:schemeClr val="dk1"/>
          </a:lnRef>
          <a:fillRef idx="0">
            <a:schemeClr val="dk1"/>
          </a:fillRef>
          <a:effectRef idx="2">
            <a:schemeClr val="dk1"/>
          </a:effectRef>
          <a:fontRef idx="minor">
            <a:schemeClr val="tx1"/>
          </a:fontRef>
        </p:style>
      </p:cxnSp>
      <p:cxnSp>
        <p:nvCxnSpPr>
          <p:cNvPr id="62" name="Straight Connector 61">
            <a:extLst>
              <a:ext uri="{FF2B5EF4-FFF2-40B4-BE49-F238E27FC236}">
                <a16:creationId xmlns:a16="http://schemas.microsoft.com/office/drawing/2014/main" id="{DB49FEE1-71DC-E03F-08DF-625682CA0BC8}"/>
              </a:ext>
            </a:extLst>
          </p:cNvPr>
          <p:cNvCxnSpPr>
            <a:cxnSpLocks/>
          </p:cNvCxnSpPr>
          <p:nvPr/>
        </p:nvCxnSpPr>
        <p:spPr>
          <a:xfrm flipV="1">
            <a:off x="4004984" y="2244474"/>
            <a:ext cx="4346459" cy="10665"/>
          </a:xfrm>
          <a:prstGeom prst="line">
            <a:avLst/>
          </a:prstGeom>
          <a:ln w="57150">
            <a:solidFill>
              <a:srgbClr val="FF0000"/>
            </a:solidFill>
          </a:ln>
        </p:spPr>
        <p:style>
          <a:lnRef idx="3">
            <a:schemeClr val="dk1"/>
          </a:lnRef>
          <a:fillRef idx="0">
            <a:schemeClr val="dk1"/>
          </a:fillRef>
          <a:effectRef idx="2">
            <a:schemeClr val="dk1"/>
          </a:effectRef>
          <a:fontRef idx="minor">
            <a:schemeClr val="tx1"/>
          </a:fontRef>
        </p:style>
      </p:cxnSp>
      <p:sp>
        <p:nvSpPr>
          <p:cNvPr id="69" name="TextBox 68">
            <a:extLst>
              <a:ext uri="{FF2B5EF4-FFF2-40B4-BE49-F238E27FC236}">
                <a16:creationId xmlns:a16="http://schemas.microsoft.com/office/drawing/2014/main" id="{5364BB00-8C09-C178-893F-3DC81AFB1730}"/>
              </a:ext>
            </a:extLst>
          </p:cNvPr>
          <p:cNvSpPr txBox="1"/>
          <p:nvPr/>
        </p:nvSpPr>
        <p:spPr>
          <a:xfrm>
            <a:off x="2185328" y="4011327"/>
            <a:ext cx="1559788" cy="369332"/>
          </a:xfrm>
          <a:prstGeom prst="rect">
            <a:avLst/>
          </a:prstGeom>
          <a:noFill/>
        </p:spPr>
        <p:txBody>
          <a:bodyPr wrap="square">
            <a:spAutoFit/>
          </a:bodyPr>
          <a:lstStyle/>
          <a:p>
            <a:pPr marL="238125" marR="5080" indent="-226060">
              <a:lnSpc>
                <a:spcPct val="100000"/>
              </a:lnSpc>
              <a:spcBef>
                <a:spcPts val="105"/>
              </a:spcBef>
            </a:pPr>
            <a:r>
              <a:rPr lang="en-IN" sz="1800" spc="-10" dirty="0">
                <a:latin typeface="Times New Roman" panose="02020603050405020304" pitchFamily="18" charset="0"/>
                <a:cs typeface="Times New Roman" panose="02020603050405020304" pitchFamily="18" charset="0"/>
              </a:rPr>
              <a:t>Light</a:t>
            </a:r>
            <a:r>
              <a:rPr lang="en-IN" sz="1800" dirty="0">
                <a:latin typeface="Times New Roman" panose="02020603050405020304" pitchFamily="18" charset="0"/>
                <a:cs typeface="Times New Roman" panose="02020603050405020304" pitchFamily="18" charset="0"/>
              </a:rPr>
              <a:t>  Sensor</a:t>
            </a:r>
          </a:p>
        </p:txBody>
      </p:sp>
      <p:sp>
        <p:nvSpPr>
          <p:cNvPr id="71" name="object 19">
            <a:extLst>
              <a:ext uri="{FF2B5EF4-FFF2-40B4-BE49-F238E27FC236}">
                <a16:creationId xmlns:a16="http://schemas.microsoft.com/office/drawing/2014/main" id="{C7998146-2E7E-0E83-59D2-89F3669B0B9A}"/>
              </a:ext>
            </a:extLst>
          </p:cNvPr>
          <p:cNvSpPr/>
          <p:nvPr/>
        </p:nvSpPr>
        <p:spPr>
          <a:xfrm>
            <a:off x="3809238" y="4129957"/>
            <a:ext cx="1186815" cy="233299"/>
          </a:xfrm>
          <a:custGeom>
            <a:avLst/>
            <a:gdLst/>
            <a:ahLst/>
            <a:cxnLst/>
            <a:rect l="l" t="t" r="r" b="b"/>
            <a:pathLst>
              <a:path w="1186814" h="114300">
                <a:moveTo>
                  <a:pt x="1072388" y="0"/>
                </a:moveTo>
                <a:lnTo>
                  <a:pt x="1072388" y="114300"/>
                </a:lnTo>
                <a:lnTo>
                  <a:pt x="1148588" y="76200"/>
                </a:lnTo>
                <a:lnTo>
                  <a:pt x="1091438" y="76200"/>
                </a:lnTo>
                <a:lnTo>
                  <a:pt x="1091438" y="38100"/>
                </a:lnTo>
                <a:lnTo>
                  <a:pt x="1148588" y="38100"/>
                </a:lnTo>
                <a:lnTo>
                  <a:pt x="1072388" y="0"/>
                </a:lnTo>
                <a:close/>
              </a:path>
              <a:path w="1186814" h="114300">
                <a:moveTo>
                  <a:pt x="1072388" y="38100"/>
                </a:moveTo>
                <a:lnTo>
                  <a:pt x="0" y="38100"/>
                </a:lnTo>
                <a:lnTo>
                  <a:pt x="0" y="76200"/>
                </a:lnTo>
                <a:lnTo>
                  <a:pt x="1072388" y="76200"/>
                </a:lnTo>
                <a:lnTo>
                  <a:pt x="1072388" y="38100"/>
                </a:lnTo>
                <a:close/>
              </a:path>
              <a:path w="1186814" h="114300">
                <a:moveTo>
                  <a:pt x="1148588" y="38100"/>
                </a:moveTo>
                <a:lnTo>
                  <a:pt x="1091438" y="38100"/>
                </a:lnTo>
                <a:lnTo>
                  <a:pt x="1091438" y="76200"/>
                </a:lnTo>
                <a:lnTo>
                  <a:pt x="1148588" y="76200"/>
                </a:lnTo>
                <a:lnTo>
                  <a:pt x="1186688" y="57150"/>
                </a:lnTo>
                <a:lnTo>
                  <a:pt x="1148588" y="38100"/>
                </a:lnTo>
                <a:close/>
              </a:path>
            </a:pathLst>
          </a:custGeom>
          <a:solidFill>
            <a:schemeClr val="tx2">
              <a:lumMod val="60000"/>
              <a:lumOff val="40000"/>
            </a:schemeClr>
          </a:solidFill>
        </p:spPr>
        <p:txBody>
          <a:bodyPr wrap="square" lIns="0" tIns="0" rIns="0" bIns="0" rtlCol="0"/>
          <a:lstStyle/>
          <a:p>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400" y="304800"/>
            <a:ext cx="7804784" cy="444352"/>
          </a:xfrm>
          <a:prstGeom prst="rect">
            <a:avLst/>
          </a:prstGeom>
        </p:spPr>
        <p:txBody>
          <a:bodyPr vert="horz" wrap="square" lIns="0" tIns="13335" rIns="0" bIns="0" rtlCol="0">
            <a:spAutoFit/>
          </a:bodyPr>
          <a:lstStyle/>
          <a:p>
            <a:pPr marL="12700">
              <a:lnSpc>
                <a:spcPct val="100000"/>
              </a:lnSpc>
              <a:spcBef>
                <a:spcPts val="105"/>
              </a:spcBef>
            </a:pPr>
            <a:r>
              <a:rPr sz="2800" b="1" dirty="0"/>
              <a:t>COMPONENTS</a:t>
            </a:r>
            <a:r>
              <a:rPr sz="2800" b="1" spc="-50" dirty="0"/>
              <a:t> </a:t>
            </a:r>
            <a:r>
              <a:rPr sz="2800" b="1" dirty="0"/>
              <a:t>AND</a:t>
            </a:r>
            <a:r>
              <a:rPr sz="2800" b="1" spc="-15" dirty="0"/>
              <a:t> </a:t>
            </a:r>
            <a:r>
              <a:rPr sz="2800" b="1" dirty="0"/>
              <a:t>ITS</a:t>
            </a:r>
            <a:r>
              <a:rPr sz="2800" b="1" spc="-55" dirty="0"/>
              <a:t> </a:t>
            </a:r>
            <a:r>
              <a:rPr sz="2800" b="1" dirty="0"/>
              <a:t>SPECIFICATIONS</a:t>
            </a:r>
          </a:p>
        </p:txBody>
      </p:sp>
      <p:graphicFrame>
        <p:nvGraphicFramePr>
          <p:cNvPr id="3" name="object 3"/>
          <p:cNvGraphicFramePr>
            <a:graphicFrameLocks noGrp="1"/>
          </p:cNvGraphicFramePr>
          <p:nvPr>
            <p:extLst>
              <p:ext uri="{D42A27DB-BD31-4B8C-83A1-F6EECF244321}">
                <p14:modId xmlns:p14="http://schemas.microsoft.com/office/powerpoint/2010/main" val="3381122797"/>
              </p:ext>
            </p:extLst>
          </p:nvPr>
        </p:nvGraphicFramePr>
        <p:xfrm>
          <a:off x="1619440" y="840935"/>
          <a:ext cx="9658160" cy="5936047"/>
        </p:xfrm>
        <a:graphic>
          <a:graphicData uri="http://schemas.openxmlformats.org/drawingml/2006/table">
            <a:tbl>
              <a:tblPr firstRow="1" bandRow="1">
                <a:tableStyleId>{2D5ABB26-0587-4C30-8999-92F81FD0307C}</a:tableStyleId>
              </a:tblPr>
              <a:tblGrid>
                <a:gridCol w="3265257">
                  <a:extLst>
                    <a:ext uri="{9D8B030D-6E8A-4147-A177-3AD203B41FA5}">
                      <a16:colId xmlns:a16="http://schemas.microsoft.com/office/drawing/2014/main" val="20000"/>
                    </a:ext>
                  </a:extLst>
                </a:gridCol>
                <a:gridCol w="3196452">
                  <a:extLst>
                    <a:ext uri="{9D8B030D-6E8A-4147-A177-3AD203B41FA5}">
                      <a16:colId xmlns:a16="http://schemas.microsoft.com/office/drawing/2014/main" val="20001"/>
                    </a:ext>
                  </a:extLst>
                </a:gridCol>
                <a:gridCol w="3196451">
                  <a:extLst>
                    <a:ext uri="{9D8B030D-6E8A-4147-A177-3AD203B41FA5}">
                      <a16:colId xmlns:a16="http://schemas.microsoft.com/office/drawing/2014/main" val="20002"/>
                    </a:ext>
                  </a:extLst>
                </a:gridCol>
              </a:tblGrid>
              <a:tr h="310544">
                <a:tc>
                  <a:txBody>
                    <a:bodyPr/>
                    <a:lstStyle/>
                    <a:p>
                      <a:pPr marL="951230">
                        <a:lnSpc>
                          <a:spcPct val="100000"/>
                        </a:lnSpc>
                        <a:spcBef>
                          <a:spcPts val="320"/>
                        </a:spcBef>
                      </a:pPr>
                      <a:r>
                        <a:rPr sz="1600" b="1" dirty="0">
                          <a:solidFill>
                            <a:srgbClr val="FFFFFF"/>
                          </a:solidFill>
                          <a:latin typeface="Times New Roman" panose="02020603050405020304" pitchFamily="18" charset="0"/>
                          <a:cs typeface="Times New Roman" panose="02020603050405020304" pitchFamily="18" charset="0"/>
                        </a:rPr>
                        <a:t>COMPONENTS</a:t>
                      </a:r>
                      <a:endParaRPr sz="1600" dirty="0">
                        <a:latin typeface="Times New Roman" panose="02020603050405020304" pitchFamily="18" charset="0"/>
                        <a:cs typeface="Times New Roman" panose="02020603050405020304" pitchFamily="18" charset="0"/>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marL="826135">
                        <a:lnSpc>
                          <a:spcPct val="100000"/>
                        </a:lnSpc>
                        <a:spcBef>
                          <a:spcPts val="320"/>
                        </a:spcBef>
                      </a:pPr>
                      <a:r>
                        <a:rPr sz="1600" b="1" spc="-5" dirty="0">
                          <a:solidFill>
                            <a:srgbClr val="FFFFFF"/>
                          </a:solidFill>
                          <a:latin typeface="Times New Roman" panose="02020603050405020304" pitchFamily="18" charset="0"/>
                          <a:cs typeface="Times New Roman" panose="02020603050405020304" pitchFamily="18" charset="0"/>
                        </a:rPr>
                        <a:t>SPECIFICATIONS</a:t>
                      </a:r>
                      <a:endParaRPr sz="1600" dirty="0">
                        <a:latin typeface="Times New Roman" panose="02020603050405020304" pitchFamily="18" charset="0"/>
                        <a:cs typeface="Times New Roman" panose="02020603050405020304" pitchFamily="18" charset="0"/>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marL="1270" algn="ctr">
                        <a:lnSpc>
                          <a:spcPct val="100000"/>
                        </a:lnSpc>
                        <a:spcBef>
                          <a:spcPts val="320"/>
                        </a:spcBef>
                      </a:pPr>
                      <a:r>
                        <a:rPr sz="1600" b="1" spc="-10" dirty="0">
                          <a:solidFill>
                            <a:srgbClr val="FFFFFF"/>
                          </a:solidFill>
                          <a:latin typeface="Times New Roman" panose="02020603050405020304" pitchFamily="18" charset="0"/>
                          <a:cs typeface="Times New Roman" panose="02020603050405020304" pitchFamily="18" charset="0"/>
                        </a:rPr>
                        <a:t>USAGE</a:t>
                      </a:r>
                      <a:endParaRPr sz="1600" dirty="0">
                        <a:latin typeface="Times New Roman" panose="02020603050405020304" pitchFamily="18" charset="0"/>
                        <a:cs typeface="Times New Roman" panose="02020603050405020304" pitchFamily="18" charset="0"/>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extLst>
                  <a:ext uri="{0D108BD9-81ED-4DB2-BD59-A6C34878D82A}">
                    <a16:rowId xmlns:a16="http://schemas.microsoft.com/office/drawing/2014/main" val="10000"/>
                  </a:ext>
                </a:extLst>
              </a:tr>
              <a:tr h="1252487">
                <a:tc>
                  <a:txBody>
                    <a:bodyPr/>
                    <a:lstStyle/>
                    <a:p>
                      <a:pPr marL="91440">
                        <a:lnSpc>
                          <a:spcPct val="100000"/>
                        </a:lnSpc>
                        <a:spcBef>
                          <a:spcPts val="320"/>
                        </a:spcBef>
                      </a:pPr>
                      <a:r>
                        <a:rPr sz="1400" spc="-5" dirty="0">
                          <a:latin typeface="Arial MT"/>
                          <a:cs typeface="Arial MT"/>
                        </a:rPr>
                        <a:t>Arduino</a:t>
                      </a:r>
                      <a:r>
                        <a:rPr sz="1400" spc="-65" dirty="0">
                          <a:latin typeface="Arial MT"/>
                          <a:cs typeface="Arial MT"/>
                        </a:rPr>
                        <a:t> </a:t>
                      </a:r>
                      <a:r>
                        <a:rPr sz="1400" spc="-5" dirty="0">
                          <a:latin typeface="Arial MT"/>
                          <a:cs typeface="Arial MT"/>
                        </a:rPr>
                        <a:t>UNO</a:t>
                      </a:r>
                      <a:endParaRPr sz="1400" dirty="0">
                        <a:latin typeface="Arial MT"/>
                        <a:cs typeface="Arial MT"/>
                      </a:endParaRPr>
                    </a:p>
                  </a:txBody>
                  <a:tcPr marL="0" marR="0" marT="406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marL="92075" marR="197485">
                        <a:lnSpc>
                          <a:spcPct val="100000"/>
                        </a:lnSpc>
                        <a:spcBef>
                          <a:spcPts val="320"/>
                        </a:spcBef>
                      </a:pPr>
                      <a:r>
                        <a:rPr sz="1400" dirty="0">
                          <a:latin typeface="Arial MT"/>
                          <a:cs typeface="Arial MT"/>
                        </a:rPr>
                        <a:t>Operating</a:t>
                      </a:r>
                      <a:r>
                        <a:rPr sz="1400" spc="-60" dirty="0">
                          <a:latin typeface="Arial MT"/>
                          <a:cs typeface="Arial MT"/>
                        </a:rPr>
                        <a:t> </a:t>
                      </a:r>
                      <a:r>
                        <a:rPr sz="1400" dirty="0">
                          <a:latin typeface="Arial MT"/>
                          <a:cs typeface="Arial MT"/>
                        </a:rPr>
                        <a:t>Voltage</a:t>
                      </a:r>
                      <a:r>
                        <a:rPr sz="1400" spc="-45" dirty="0">
                          <a:latin typeface="Arial MT"/>
                          <a:cs typeface="Arial MT"/>
                        </a:rPr>
                        <a:t> </a:t>
                      </a:r>
                      <a:r>
                        <a:rPr sz="1400" dirty="0">
                          <a:latin typeface="Arial MT"/>
                          <a:cs typeface="Arial MT"/>
                        </a:rPr>
                        <a:t>5V,</a:t>
                      </a:r>
                      <a:r>
                        <a:rPr sz="1400" spc="-25" dirty="0">
                          <a:latin typeface="Arial MT"/>
                          <a:cs typeface="Arial MT"/>
                        </a:rPr>
                        <a:t> </a:t>
                      </a:r>
                      <a:r>
                        <a:rPr sz="1400" dirty="0">
                          <a:latin typeface="Arial MT"/>
                          <a:cs typeface="Arial MT"/>
                        </a:rPr>
                        <a:t>Input</a:t>
                      </a:r>
                      <a:r>
                        <a:rPr sz="1400" spc="-40" dirty="0">
                          <a:latin typeface="Arial MT"/>
                          <a:cs typeface="Arial MT"/>
                        </a:rPr>
                        <a:t> </a:t>
                      </a:r>
                      <a:r>
                        <a:rPr sz="1400" dirty="0">
                          <a:latin typeface="Arial MT"/>
                          <a:cs typeface="Arial MT"/>
                        </a:rPr>
                        <a:t>Voltage </a:t>
                      </a:r>
                      <a:r>
                        <a:rPr sz="1400" spc="-375" dirty="0">
                          <a:latin typeface="Arial MT"/>
                          <a:cs typeface="Arial MT"/>
                        </a:rPr>
                        <a:t> </a:t>
                      </a:r>
                      <a:r>
                        <a:rPr sz="1400" dirty="0">
                          <a:latin typeface="Arial MT"/>
                          <a:cs typeface="Arial MT"/>
                        </a:rPr>
                        <a:t>7-12V, Digital I/O Pins 14 , Analog </a:t>
                      </a:r>
                      <a:r>
                        <a:rPr sz="1400" spc="5" dirty="0">
                          <a:latin typeface="Arial MT"/>
                          <a:cs typeface="Arial MT"/>
                        </a:rPr>
                        <a:t> </a:t>
                      </a:r>
                      <a:r>
                        <a:rPr sz="1400" dirty="0">
                          <a:latin typeface="Arial MT"/>
                          <a:cs typeface="Arial MT"/>
                        </a:rPr>
                        <a:t>Input Pins 6, </a:t>
                      </a:r>
                      <a:r>
                        <a:rPr sz="1400" spc="-5" dirty="0">
                          <a:latin typeface="Arial MT"/>
                          <a:cs typeface="Arial MT"/>
                        </a:rPr>
                        <a:t>Flash Memory </a:t>
                      </a:r>
                      <a:r>
                        <a:rPr sz="1400" dirty="0">
                          <a:latin typeface="Arial MT"/>
                          <a:cs typeface="Arial MT"/>
                        </a:rPr>
                        <a:t>32KB, </a:t>
                      </a:r>
                      <a:r>
                        <a:rPr sz="1400" spc="5" dirty="0">
                          <a:latin typeface="Arial MT"/>
                          <a:cs typeface="Arial MT"/>
                        </a:rPr>
                        <a:t> </a:t>
                      </a:r>
                      <a:r>
                        <a:rPr sz="1400" dirty="0">
                          <a:latin typeface="Arial MT"/>
                          <a:cs typeface="Arial MT"/>
                        </a:rPr>
                        <a:t>SRAM</a:t>
                      </a:r>
                      <a:r>
                        <a:rPr sz="1400" spc="-20" dirty="0">
                          <a:latin typeface="Arial MT"/>
                          <a:cs typeface="Arial MT"/>
                        </a:rPr>
                        <a:t> </a:t>
                      </a:r>
                      <a:r>
                        <a:rPr sz="1400" dirty="0">
                          <a:latin typeface="Arial MT"/>
                          <a:cs typeface="Arial MT"/>
                        </a:rPr>
                        <a:t>2KB,</a:t>
                      </a:r>
                      <a:r>
                        <a:rPr sz="1400" spc="-25" dirty="0">
                          <a:latin typeface="Arial MT"/>
                          <a:cs typeface="Arial MT"/>
                        </a:rPr>
                        <a:t> </a:t>
                      </a:r>
                      <a:r>
                        <a:rPr sz="1400" dirty="0">
                          <a:latin typeface="Arial MT"/>
                          <a:cs typeface="Arial MT"/>
                        </a:rPr>
                        <a:t>EEPROM</a:t>
                      </a:r>
                      <a:r>
                        <a:rPr sz="1400" spc="-15" dirty="0">
                          <a:latin typeface="Arial MT"/>
                          <a:cs typeface="Arial MT"/>
                        </a:rPr>
                        <a:t> </a:t>
                      </a:r>
                      <a:r>
                        <a:rPr sz="1400" dirty="0">
                          <a:latin typeface="Arial MT"/>
                          <a:cs typeface="Arial MT"/>
                        </a:rPr>
                        <a:t>1KB,</a:t>
                      </a:r>
                      <a:r>
                        <a:rPr sz="1400" spc="-25" dirty="0">
                          <a:latin typeface="Arial MT"/>
                          <a:cs typeface="Arial MT"/>
                        </a:rPr>
                        <a:t> </a:t>
                      </a:r>
                      <a:r>
                        <a:rPr sz="1400" dirty="0">
                          <a:latin typeface="Arial MT"/>
                          <a:cs typeface="Arial MT"/>
                        </a:rPr>
                        <a:t>Clock</a:t>
                      </a:r>
                    </a:p>
                    <a:p>
                      <a:pPr marL="92075">
                        <a:lnSpc>
                          <a:spcPct val="100000"/>
                        </a:lnSpc>
                      </a:pPr>
                      <a:r>
                        <a:rPr sz="1400" dirty="0">
                          <a:latin typeface="Arial MT"/>
                          <a:cs typeface="Arial MT"/>
                        </a:rPr>
                        <a:t>Speed</a:t>
                      </a:r>
                      <a:r>
                        <a:rPr sz="1400" spc="-50" dirty="0">
                          <a:latin typeface="Arial MT"/>
                          <a:cs typeface="Arial MT"/>
                        </a:rPr>
                        <a:t> </a:t>
                      </a:r>
                      <a:r>
                        <a:rPr sz="1400" spc="-5" dirty="0">
                          <a:latin typeface="Arial MT"/>
                          <a:cs typeface="Arial MT"/>
                        </a:rPr>
                        <a:t>16MHz.</a:t>
                      </a:r>
                      <a:endParaRPr sz="1400" dirty="0">
                        <a:latin typeface="Arial MT"/>
                        <a:cs typeface="Arial MT"/>
                      </a:endParaRPr>
                    </a:p>
                  </a:txBody>
                  <a:tcPr marL="0" marR="0" marT="406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marL="92075" marR="212725">
                        <a:lnSpc>
                          <a:spcPct val="100000"/>
                        </a:lnSpc>
                        <a:spcBef>
                          <a:spcPts val="320"/>
                        </a:spcBef>
                      </a:pPr>
                      <a:r>
                        <a:rPr sz="1400" dirty="0">
                          <a:latin typeface="Arial MT"/>
                          <a:cs typeface="Arial MT"/>
                        </a:rPr>
                        <a:t>Gets</a:t>
                      </a:r>
                      <a:r>
                        <a:rPr sz="1400" spc="-40" dirty="0">
                          <a:latin typeface="Arial MT"/>
                          <a:cs typeface="Arial MT"/>
                        </a:rPr>
                        <a:t> </a:t>
                      </a:r>
                      <a:r>
                        <a:rPr sz="1400" dirty="0">
                          <a:latin typeface="Arial MT"/>
                          <a:cs typeface="Arial MT"/>
                        </a:rPr>
                        <a:t>the</a:t>
                      </a:r>
                      <a:r>
                        <a:rPr sz="1400" spc="-25" dirty="0">
                          <a:latin typeface="Arial MT"/>
                          <a:cs typeface="Arial MT"/>
                        </a:rPr>
                        <a:t> </a:t>
                      </a:r>
                      <a:r>
                        <a:rPr sz="1400" dirty="0">
                          <a:latin typeface="Arial MT"/>
                          <a:cs typeface="Arial MT"/>
                        </a:rPr>
                        <a:t>input</a:t>
                      </a:r>
                      <a:r>
                        <a:rPr sz="1400" spc="-40" dirty="0">
                          <a:latin typeface="Arial MT"/>
                          <a:cs typeface="Arial MT"/>
                        </a:rPr>
                        <a:t> </a:t>
                      </a:r>
                      <a:r>
                        <a:rPr sz="1400" dirty="0">
                          <a:latin typeface="Arial MT"/>
                          <a:cs typeface="Arial MT"/>
                        </a:rPr>
                        <a:t>data</a:t>
                      </a:r>
                      <a:r>
                        <a:rPr sz="1400" spc="-25" dirty="0">
                          <a:latin typeface="Arial MT"/>
                          <a:cs typeface="Arial MT"/>
                        </a:rPr>
                        <a:t> </a:t>
                      </a:r>
                      <a:r>
                        <a:rPr sz="1400" dirty="0">
                          <a:latin typeface="Arial MT"/>
                          <a:cs typeface="Arial MT"/>
                        </a:rPr>
                        <a:t>from</a:t>
                      </a:r>
                      <a:r>
                        <a:rPr sz="1400" spc="-50" dirty="0">
                          <a:latin typeface="Arial MT"/>
                          <a:cs typeface="Arial MT"/>
                        </a:rPr>
                        <a:t> </a:t>
                      </a:r>
                      <a:r>
                        <a:rPr sz="1400" dirty="0">
                          <a:latin typeface="Arial MT"/>
                          <a:cs typeface="Arial MT"/>
                        </a:rPr>
                        <a:t>sensor</a:t>
                      </a:r>
                      <a:r>
                        <a:rPr sz="1400" spc="-50" dirty="0">
                          <a:latin typeface="Arial MT"/>
                          <a:cs typeface="Arial MT"/>
                        </a:rPr>
                        <a:t> </a:t>
                      </a:r>
                      <a:r>
                        <a:rPr sz="1400" dirty="0">
                          <a:latin typeface="Arial MT"/>
                          <a:cs typeface="Arial MT"/>
                        </a:rPr>
                        <a:t>and </a:t>
                      </a:r>
                      <a:r>
                        <a:rPr sz="1400" spc="-375" dirty="0">
                          <a:latin typeface="Arial MT"/>
                          <a:cs typeface="Arial MT"/>
                        </a:rPr>
                        <a:t> </a:t>
                      </a:r>
                      <a:r>
                        <a:rPr sz="1400" dirty="0">
                          <a:latin typeface="Arial MT"/>
                          <a:cs typeface="Arial MT"/>
                        </a:rPr>
                        <a:t>responds</a:t>
                      </a:r>
                      <a:r>
                        <a:rPr sz="1400" spc="-55" dirty="0">
                          <a:latin typeface="Arial MT"/>
                          <a:cs typeface="Arial MT"/>
                        </a:rPr>
                        <a:t> </a:t>
                      </a:r>
                      <a:r>
                        <a:rPr sz="1400" dirty="0">
                          <a:latin typeface="Arial MT"/>
                          <a:cs typeface="Arial MT"/>
                        </a:rPr>
                        <a:t>to</a:t>
                      </a:r>
                      <a:r>
                        <a:rPr sz="1400" spc="-10" dirty="0">
                          <a:latin typeface="Arial MT"/>
                          <a:cs typeface="Arial MT"/>
                        </a:rPr>
                        <a:t> </a:t>
                      </a:r>
                      <a:r>
                        <a:rPr sz="1400" dirty="0">
                          <a:latin typeface="Arial MT"/>
                          <a:cs typeface="Arial MT"/>
                        </a:rPr>
                        <a:t>it.</a:t>
                      </a:r>
                    </a:p>
                  </a:txBody>
                  <a:tcPr marL="0" marR="0" marT="406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extLst>
                  <a:ext uri="{0D108BD9-81ED-4DB2-BD59-A6C34878D82A}">
                    <a16:rowId xmlns:a16="http://schemas.microsoft.com/office/drawing/2014/main" val="10001"/>
                  </a:ext>
                </a:extLst>
              </a:tr>
              <a:tr h="667288">
                <a:tc>
                  <a:txBody>
                    <a:bodyPr/>
                    <a:lstStyle/>
                    <a:p>
                      <a:pPr marL="91440">
                        <a:lnSpc>
                          <a:spcPct val="100000"/>
                        </a:lnSpc>
                        <a:spcBef>
                          <a:spcPts val="320"/>
                        </a:spcBef>
                      </a:pPr>
                      <a:r>
                        <a:rPr sz="1400" spc="-5" dirty="0">
                          <a:latin typeface="Arial MT"/>
                          <a:cs typeface="Arial MT"/>
                        </a:rPr>
                        <a:t>LCD</a:t>
                      </a:r>
                      <a:r>
                        <a:rPr sz="1400" spc="-45" dirty="0">
                          <a:latin typeface="Arial MT"/>
                          <a:cs typeface="Arial MT"/>
                        </a:rPr>
                        <a:t> </a:t>
                      </a:r>
                      <a:r>
                        <a:rPr sz="1400" dirty="0">
                          <a:latin typeface="Arial MT"/>
                          <a:cs typeface="Arial MT"/>
                        </a:rPr>
                        <a:t>Display</a:t>
                      </a: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92075" marR="217804">
                        <a:lnSpc>
                          <a:spcPct val="100000"/>
                        </a:lnSpc>
                        <a:spcBef>
                          <a:spcPts val="320"/>
                        </a:spcBef>
                      </a:pPr>
                      <a:r>
                        <a:rPr sz="1400" spc="-5" dirty="0">
                          <a:latin typeface="Arial MT"/>
                          <a:cs typeface="Arial MT"/>
                        </a:rPr>
                        <a:t>Typically 16x2 </a:t>
                      </a:r>
                      <a:r>
                        <a:rPr sz="1400" dirty="0">
                          <a:latin typeface="Arial MT"/>
                          <a:cs typeface="Arial MT"/>
                        </a:rPr>
                        <a:t>character </a:t>
                      </a:r>
                      <a:r>
                        <a:rPr sz="1400" spc="5" dirty="0">
                          <a:latin typeface="Arial MT"/>
                          <a:cs typeface="Arial MT"/>
                        </a:rPr>
                        <a:t> </a:t>
                      </a:r>
                      <a:r>
                        <a:rPr sz="1400" spc="-5" dirty="0">
                          <a:latin typeface="Arial MT"/>
                          <a:cs typeface="Arial MT"/>
                        </a:rPr>
                        <a:t>configuration,I2C</a:t>
                      </a:r>
                      <a:r>
                        <a:rPr sz="1400" spc="-60" dirty="0">
                          <a:latin typeface="Arial MT"/>
                          <a:cs typeface="Arial MT"/>
                        </a:rPr>
                        <a:t> </a:t>
                      </a:r>
                      <a:r>
                        <a:rPr sz="1400" dirty="0">
                          <a:latin typeface="Arial MT"/>
                          <a:cs typeface="Arial MT"/>
                        </a:rPr>
                        <a:t>Interface</a:t>
                      </a:r>
                      <a:r>
                        <a:rPr sz="1400" spc="-50" dirty="0">
                          <a:latin typeface="Arial MT"/>
                          <a:cs typeface="Arial MT"/>
                        </a:rPr>
                        <a:t> </a:t>
                      </a:r>
                      <a:r>
                        <a:rPr sz="1400" dirty="0">
                          <a:latin typeface="Arial MT"/>
                          <a:cs typeface="Arial MT"/>
                        </a:rPr>
                        <a:t>operates </a:t>
                      </a:r>
                      <a:r>
                        <a:rPr sz="1400" spc="-370" dirty="0">
                          <a:latin typeface="Arial MT"/>
                          <a:cs typeface="Arial MT"/>
                        </a:rPr>
                        <a:t> </a:t>
                      </a:r>
                      <a:r>
                        <a:rPr sz="1400" dirty="0">
                          <a:latin typeface="Arial MT"/>
                          <a:cs typeface="Arial MT"/>
                        </a:rPr>
                        <a:t>at</a:t>
                      </a:r>
                      <a:r>
                        <a:rPr sz="1400" spc="-20" dirty="0">
                          <a:latin typeface="Arial MT"/>
                          <a:cs typeface="Arial MT"/>
                        </a:rPr>
                        <a:t> </a:t>
                      </a:r>
                      <a:r>
                        <a:rPr sz="1400" dirty="0">
                          <a:latin typeface="Arial MT"/>
                          <a:cs typeface="Arial MT"/>
                        </a:rPr>
                        <a:t>5V.</a:t>
                      </a: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R="26670" algn="ctr">
                        <a:lnSpc>
                          <a:spcPct val="100000"/>
                        </a:lnSpc>
                        <a:spcBef>
                          <a:spcPts val="320"/>
                        </a:spcBef>
                      </a:pPr>
                      <a:r>
                        <a:rPr sz="1400" spc="-5" dirty="0">
                          <a:latin typeface="Arial MT"/>
                          <a:cs typeface="Arial MT"/>
                        </a:rPr>
                        <a:t>Shows</a:t>
                      </a:r>
                      <a:r>
                        <a:rPr sz="1400" spc="-10" dirty="0">
                          <a:latin typeface="Arial MT"/>
                          <a:cs typeface="Arial MT"/>
                        </a:rPr>
                        <a:t> </a:t>
                      </a:r>
                      <a:r>
                        <a:rPr sz="1400" dirty="0">
                          <a:latin typeface="Arial MT"/>
                          <a:cs typeface="Arial MT"/>
                        </a:rPr>
                        <a:t>the</a:t>
                      </a:r>
                      <a:r>
                        <a:rPr sz="1400" spc="-25" dirty="0">
                          <a:latin typeface="Arial MT"/>
                          <a:cs typeface="Arial MT"/>
                        </a:rPr>
                        <a:t> </a:t>
                      </a:r>
                      <a:r>
                        <a:rPr sz="1400" dirty="0">
                          <a:latin typeface="Arial MT"/>
                          <a:cs typeface="Arial MT"/>
                        </a:rPr>
                        <a:t>real</a:t>
                      </a:r>
                      <a:r>
                        <a:rPr sz="1400" spc="-25" dirty="0">
                          <a:latin typeface="Arial MT"/>
                          <a:cs typeface="Arial MT"/>
                        </a:rPr>
                        <a:t> </a:t>
                      </a:r>
                      <a:r>
                        <a:rPr sz="1400" spc="-5" dirty="0">
                          <a:latin typeface="Arial MT"/>
                          <a:cs typeface="Arial MT"/>
                        </a:rPr>
                        <a:t>time</a:t>
                      </a:r>
                      <a:r>
                        <a:rPr sz="1400" spc="-25" dirty="0">
                          <a:latin typeface="Arial MT"/>
                          <a:cs typeface="Arial MT"/>
                        </a:rPr>
                        <a:t> </a:t>
                      </a:r>
                      <a:r>
                        <a:rPr sz="1400" dirty="0">
                          <a:latin typeface="Arial MT"/>
                          <a:cs typeface="Arial MT"/>
                        </a:rPr>
                        <a:t>sensor</a:t>
                      </a:r>
                      <a:r>
                        <a:rPr sz="1400" spc="-50" dirty="0">
                          <a:latin typeface="Arial MT"/>
                          <a:cs typeface="Arial MT"/>
                        </a:rPr>
                        <a:t> </a:t>
                      </a:r>
                      <a:r>
                        <a:rPr sz="1400" dirty="0">
                          <a:latin typeface="Arial MT"/>
                          <a:cs typeface="Arial MT"/>
                        </a:rPr>
                        <a:t>readings.</a:t>
                      </a:r>
                      <a:endParaRPr sz="1400">
                        <a:latin typeface="Arial MT"/>
                        <a:cs typeface="Arial MT"/>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extLst>
                  <a:ext uri="{0D108BD9-81ED-4DB2-BD59-A6C34878D82A}">
                    <a16:rowId xmlns:a16="http://schemas.microsoft.com/office/drawing/2014/main" val="10002"/>
                  </a:ext>
                </a:extLst>
              </a:tr>
              <a:tr h="458138">
                <a:tc>
                  <a:txBody>
                    <a:bodyPr/>
                    <a:lstStyle/>
                    <a:p>
                      <a:pPr marL="91440">
                        <a:lnSpc>
                          <a:spcPct val="100000"/>
                        </a:lnSpc>
                        <a:spcBef>
                          <a:spcPts val="320"/>
                        </a:spcBef>
                      </a:pPr>
                      <a:r>
                        <a:rPr sz="1400" dirty="0">
                          <a:latin typeface="Arial MT"/>
                          <a:cs typeface="Arial MT"/>
                        </a:rPr>
                        <a:t>I2C</a:t>
                      </a:r>
                      <a:r>
                        <a:rPr sz="1400" spc="-55" dirty="0">
                          <a:latin typeface="Arial MT"/>
                          <a:cs typeface="Arial MT"/>
                        </a:rPr>
                        <a:t> </a:t>
                      </a:r>
                      <a:r>
                        <a:rPr sz="1400" dirty="0">
                          <a:latin typeface="Arial MT"/>
                          <a:cs typeface="Arial MT"/>
                        </a:rPr>
                        <a:t>Module</a:t>
                      </a:r>
                      <a:endParaRPr sz="1400">
                        <a:latin typeface="Arial MT"/>
                        <a:cs typeface="Arial MT"/>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92075">
                        <a:lnSpc>
                          <a:spcPct val="100000"/>
                        </a:lnSpc>
                        <a:spcBef>
                          <a:spcPts val="320"/>
                        </a:spcBef>
                      </a:pPr>
                      <a:r>
                        <a:rPr sz="1400" spc="-5" dirty="0">
                          <a:latin typeface="Arial MT"/>
                          <a:cs typeface="Arial MT"/>
                        </a:rPr>
                        <a:t>Communication</a:t>
                      </a:r>
                      <a:r>
                        <a:rPr sz="1400" spc="-45" dirty="0">
                          <a:latin typeface="Arial MT"/>
                          <a:cs typeface="Arial MT"/>
                        </a:rPr>
                        <a:t> </a:t>
                      </a:r>
                      <a:r>
                        <a:rPr sz="1400" spc="-5" dirty="0">
                          <a:latin typeface="Arial MT"/>
                          <a:cs typeface="Arial MT"/>
                        </a:rPr>
                        <a:t>Interface</a:t>
                      </a:r>
                      <a:endParaRPr sz="1400">
                        <a:latin typeface="Arial MT"/>
                        <a:cs typeface="Arial MT"/>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92075" marR="248285">
                        <a:lnSpc>
                          <a:spcPct val="100000"/>
                        </a:lnSpc>
                        <a:spcBef>
                          <a:spcPts val="320"/>
                        </a:spcBef>
                      </a:pPr>
                      <a:r>
                        <a:rPr sz="1400" dirty="0">
                          <a:latin typeface="Arial MT"/>
                          <a:cs typeface="Arial MT"/>
                        </a:rPr>
                        <a:t>Generates</a:t>
                      </a:r>
                      <a:r>
                        <a:rPr sz="1400" spc="-45" dirty="0">
                          <a:latin typeface="Arial MT"/>
                          <a:cs typeface="Arial MT"/>
                        </a:rPr>
                        <a:t> </a:t>
                      </a:r>
                      <a:r>
                        <a:rPr sz="1400" spc="-5" dirty="0">
                          <a:latin typeface="Arial MT"/>
                          <a:cs typeface="Arial MT"/>
                        </a:rPr>
                        <a:t>communication</a:t>
                      </a:r>
                      <a:r>
                        <a:rPr sz="1400" spc="-45" dirty="0">
                          <a:latin typeface="Arial MT"/>
                          <a:cs typeface="Arial MT"/>
                        </a:rPr>
                        <a:t> </a:t>
                      </a:r>
                      <a:r>
                        <a:rPr sz="1400" spc="-5" dirty="0">
                          <a:latin typeface="Arial MT"/>
                          <a:cs typeface="Arial MT"/>
                        </a:rPr>
                        <a:t>between </a:t>
                      </a:r>
                      <a:r>
                        <a:rPr sz="1400" spc="-375" dirty="0">
                          <a:latin typeface="Arial MT"/>
                          <a:cs typeface="Arial MT"/>
                        </a:rPr>
                        <a:t> </a:t>
                      </a:r>
                      <a:r>
                        <a:rPr sz="1400" spc="-5" dirty="0">
                          <a:latin typeface="Arial MT"/>
                          <a:cs typeface="Arial MT"/>
                        </a:rPr>
                        <a:t>Arduino</a:t>
                      </a:r>
                      <a:r>
                        <a:rPr sz="1400" spc="-35" dirty="0">
                          <a:latin typeface="Arial MT"/>
                          <a:cs typeface="Arial MT"/>
                        </a:rPr>
                        <a:t> </a:t>
                      </a:r>
                      <a:r>
                        <a:rPr sz="1400" spc="-5" dirty="0">
                          <a:latin typeface="Arial MT"/>
                          <a:cs typeface="Arial MT"/>
                        </a:rPr>
                        <a:t>and</a:t>
                      </a:r>
                      <a:r>
                        <a:rPr sz="1400" spc="-25" dirty="0">
                          <a:latin typeface="Arial MT"/>
                          <a:cs typeface="Arial MT"/>
                        </a:rPr>
                        <a:t> </a:t>
                      </a:r>
                      <a:r>
                        <a:rPr sz="1400" spc="-5" dirty="0">
                          <a:latin typeface="Arial MT"/>
                          <a:cs typeface="Arial MT"/>
                        </a:rPr>
                        <a:t>LCD display.</a:t>
                      </a:r>
                      <a:endParaRPr sz="1400">
                        <a:latin typeface="Arial MT"/>
                        <a:cs typeface="Arial MT"/>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extLst>
                  <a:ext uri="{0D108BD9-81ED-4DB2-BD59-A6C34878D82A}">
                    <a16:rowId xmlns:a16="http://schemas.microsoft.com/office/drawing/2014/main" val="10003"/>
                  </a:ext>
                </a:extLst>
              </a:tr>
              <a:tr h="667288">
                <a:tc>
                  <a:txBody>
                    <a:bodyPr/>
                    <a:lstStyle/>
                    <a:p>
                      <a:pPr marL="91440">
                        <a:lnSpc>
                          <a:spcPct val="100000"/>
                        </a:lnSpc>
                        <a:spcBef>
                          <a:spcPts val="320"/>
                        </a:spcBef>
                      </a:pPr>
                      <a:r>
                        <a:rPr sz="1400" spc="-5" dirty="0">
                          <a:latin typeface="Arial MT"/>
                          <a:cs typeface="Arial MT"/>
                        </a:rPr>
                        <a:t>LM35</a:t>
                      </a:r>
                      <a:r>
                        <a:rPr sz="1400" spc="-30" dirty="0">
                          <a:latin typeface="Arial MT"/>
                          <a:cs typeface="Arial MT"/>
                        </a:rPr>
                        <a:t> </a:t>
                      </a:r>
                      <a:r>
                        <a:rPr sz="1400" spc="-5" dirty="0">
                          <a:latin typeface="Arial MT"/>
                          <a:cs typeface="Arial MT"/>
                        </a:rPr>
                        <a:t>(Temperature</a:t>
                      </a:r>
                      <a:r>
                        <a:rPr sz="1400" spc="-55" dirty="0">
                          <a:latin typeface="Arial MT"/>
                          <a:cs typeface="Arial MT"/>
                        </a:rPr>
                        <a:t> </a:t>
                      </a:r>
                      <a:r>
                        <a:rPr sz="1400" dirty="0">
                          <a:latin typeface="Arial MT"/>
                          <a:cs typeface="Arial MT"/>
                        </a:rPr>
                        <a:t>Sensor)</a:t>
                      </a:r>
                      <a:endParaRPr sz="1400">
                        <a:latin typeface="Arial MT"/>
                        <a:cs typeface="Arial MT"/>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92075">
                        <a:lnSpc>
                          <a:spcPct val="100000"/>
                        </a:lnSpc>
                        <a:spcBef>
                          <a:spcPts val="320"/>
                        </a:spcBef>
                      </a:pPr>
                      <a:r>
                        <a:rPr sz="1400" dirty="0">
                          <a:latin typeface="Arial MT"/>
                          <a:cs typeface="Arial MT"/>
                        </a:rPr>
                        <a:t>Analog</a:t>
                      </a:r>
                      <a:r>
                        <a:rPr sz="1400" spc="-30" dirty="0">
                          <a:latin typeface="Arial MT"/>
                          <a:cs typeface="Arial MT"/>
                        </a:rPr>
                        <a:t> </a:t>
                      </a:r>
                      <a:r>
                        <a:rPr sz="1400" spc="-5" dirty="0">
                          <a:latin typeface="Arial MT"/>
                          <a:cs typeface="Arial MT"/>
                        </a:rPr>
                        <a:t>temperature</a:t>
                      </a:r>
                      <a:r>
                        <a:rPr sz="1400" spc="-50" dirty="0">
                          <a:latin typeface="Arial MT"/>
                          <a:cs typeface="Arial MT"/>
                        </a:rPr>
                        <a:t> </a:t>
                      </a:r>
                      <a:r>
                        <a:rPr sz="1400" dirty="0">
                          <a:latin typeface="Arial MT"/>
                          <a:cs typeface="Arial MT"/>
                        </a:rPr>
                        <a:t>sensor,</a:t>
                      </a:r>
                      <a:r>
                        <a:rPr sz="1400" spc="-50" dirty="0">
                          <a:latin typeface="Arial MT"/>
                          <a:cs typeface="Arial MT"/>
                        </a:rPr>
                        <a:t> </a:t>
                      </a:r>
                      <a:r>
                        <a:rPr sz="1400" dirty="0">
                          <a:latin typeface="Arial MT"/>
                          <a:cs typeface="Arial MT"/>
                        </a:rPr>
                        <a:t>accuracy</a:t>
                      </a:r>
                    </a:p>
                    <a:p>
                      <a:pPr marL="92075" marR="454025">
                        <a:lnSpc>
                          <a:spcPct val="100000"/>
                        </a:lnSpc>
                      </a:pPr>
                      <a:r>
                        <a:rPr sz="1400" spc="-5" dirty="0">
                          <a:latin typeface="Arial MT"/>
                          <a:cs typeface="Arial MT"/>
                        </a:rPr>
                        <a:t>±0.5°C,</a:t>
                      </a:r>
                      <a:r>
                        <a:rPr sz="1400" spc="-35" dirty="0">
                          <a:latin typeface="Arial MT"/>
                          <a:cs typeface="Arial MT"/>
                        </a:rPr>
                        <a:t> </a:t>
                      </a:r>
                      <a:r>
                        <a:rPr sz="1400" dirty="0">
                          <a:latin typeface="Arial MT"/>
                          <a:cs typeface="Arial MT"/>
                        </a:rPr>
                        <a:t>operating</a:t>
                      </a:r>
                      <a:r>
                        <a:rPr sz="1400" spc="-60" dirty="0">
                          <a:latin typeface="Arial MT"/>
                          <a:cs typeface="Arial MT"/>
                        </a:rPr>
                        <a:t> </a:t>
                      </a:r>
                      <a:r>
                        <a:rPr sz="1400" dirty="0">
                          <a:latin typeface="Arial MT"/>
                          <a:cs typeface="Arial MT"/>
                        </a:rPr>
                        <a:t>range</a:t>
                      </a:r>
                      <a:r>
                        <a:rPr sz="1400" spc="-20" dirty="0">
                          <a:latin typeface="Arial MT"/>
                          <a:cs typeface="Arial MT"/>
                        </a:rPr>
                        <a:t> </a:t>
                      </a:r>
                      <a:r>
                        <a:rPr sz="1400" spc="-5" dirty="0">
                          <a:latin typeface="Arial MT"/>
                          <a:cs typeface="Arial MT"/>
                        </a:rPr>
                        <a:t>-55°C</a:t>
                      </a:r>
                      <a:r>
                        <a:rPr sz="1400" spc="-25" dirty="0">
                          <a:latin typeface="Arial MT"/>
                          <a:cs typeface="Arial MT"/>
                        </a:rPr>
                        <a:t> </a:t>
                      </a:r>
                      <a:r>
                        <a:rPr sz="1400" dirty="0">
                          <a:latin typeface="Arial MT"/>
                          <a:cs typeface="Arial MT"/>
                        </a:rPr>
                        <a:t>to </a:t>
                      </a:r>
                      <a:r>
                        <a:rPr sz="1400" spc="-375" dirty="0">
                          <a:latin typeface="Arial MT"/>
                          <a:cs typeface="Arial MT"/>
                        </a:rPr>
                        <a:t> </a:t>
                      </a:r>
                      <a:r>
                        <a:rPr sz="1400" spc="-5" dirty="0">
                          <a:latin typeface="Arial MT"/>
                          <a:cs typeface="Arial MT"/>
                        </a:rPr>
                        <a:t>150°C</a:t>
                      </a:r>
                      <a:endParaRPr sz="1400" dirty="0">
                        <a:latin typeface="Arial MT"/>
                        <a:cs typeface="Arial MT"/>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92075" marR="219710">
                        <a:lnSpc>
                          <a:spcPct val="100000"/>
                        </a:lnSpc>
                        <a:spcBef>
                          <a:spcPts val="320"/>
                        </a:spcBef>
                      </a:pPr>
                      <a:r>
                        <a:rPr sz="1400" spc="-5" dirty="0">
                          <a:latin typeface="Arial MT"/>
                          <a:cs typeface="Arial MT"/>
                        </a:rPr>
                        <a:t>Temperature</a:t>
                      </a:r>
                      <a:r>
                        <a:rPr sz="1400" spc="-60" dirty="0">
                          <a:latin typeface="Arial MT"/>
                          <a:cs typeface="Arial MT"/>
                        </a:rPr>
                        <a:t> </a:t>
                      </a:r>
                      <a:r>
                        <a:rPr sz="1400" dirty="0">
                          <a:latin typeface="Arial MT"/>
                          <a:cs typeface="Arial MT"/>
                        </a:rPr>
                        <a:t>monitoring</a:t>
                      </a:r>
                      <a:r>
                        <a:rPr sz="1400" spc="-55" dirty="0">
                          <a:latin typeface="Arial MT"/>
                          <a:cs typeface="Arial MT"/>
                        </a:rPr>
                        <a:t> </a:t>
                      </a:r>
                      <a:r>
                        <a:rPr sz="1400" dirty="0">
                          <a:latin typeface="Arial MT"/>
                          <a:cs typeface="Arial MT"/>
                        </a:rPr>
                        <a:t>and</a:t>
                      </a:r>
                      <a:r>
                        <a:rPr sz="1400" spc="-30" dirty="0">
                          <a:latin typeface="Arial MT"/>
                          <a:cs typeface="Arial MT"/>
                        </a:rPr>
                        <a:t> </a:t>
                      </a:r>
                      <a:r>
                        <a:rPr sz="1400" dirty="0">
                          <a:latin typeface="Arial MT"/>
                          <a:cs typeface="Arial MT"/>
                        </a:rPr>
                        <a:t>control </a:t>
                      </a:r>
                      <a:r>
                        <a:rPr sz="1400" spc="-375" dirty="0">
                          <a:latin typeface="Arial MT"/>
                          <a:cs typeface="Arial MT"/>
                        </a:rPr>
                        <a:t> </a:t>
                      </a:r>
                      <a:r>
                        <a:rPr sz="1400" spc="-5" dirty="0">
                          <a:latin typeface="Arial MT"/>
                          <a:cs typeface="Arial MT"/>
                        </a:rPr>
                        <a:t>systems.</a:t>
                      </a:r>
                      <a:endParaRPr sz="1400">
                        <a:latin typeface="Arial MT"/>
                        <a:cs typeface="Arial MT"/>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extLst>
                  <a:ext uri="{0D108BD9-81ED-4DB2-BD59-A6C34878D82A}">
                    <a16:rowId xmlns:a16="http://schemas.microsoft.com/office/drawing/2014/main" val="10004"/>
                  </a:ext>
                </a:extLst>
              </a:tr>
              <a:tr h="876438">
                <a:tc>
                  <a:txBody>
                    <a:bodyPr/>
                    <a:lstStyle/>
                    <a:p>
                      <a:pPr marL="91440">
                        <a:lnSpc>
                          <a:spcPct val="100000"/>
                        </a:lnSpc>
                        <a:spcBef>
                          <a:spcPts val="320"/>
                        </a:spcBef>
                      </a:pPr>
                      <a:r>
                        <a:rPr sz="1400" spc="-5" dirty="0">
                          <a:latin typeface="Arial MT"/>
                          <a:cs typeface="Arial MT"/>
                        </a:rPr>
                        <a:t>MQ-2</a:t>
                      </a:r>
                      <a:r>
                        <a:rPr sz="1400" spc="-40" dirty="0">
                          <a:latin typeface="Arial MT"/>
                          <a:cs typeface="Arial MT"/>
                        </a:rPr>
                        <a:t> </a:t>
                      </a:r>
                      <a:r>
                        <a:rPr lang="en-US" sz="1400" spc="-40" dirty="0">
                          <a:latin typeface="Arial MT"/>
                          <a:cs typeface="Arial MT"/>
                        </a:rPr>
                        <a:t>(</a:t>
                      </a:r>
                      <a:r>
                        <a:rPr sz="1400" dirty="0">
                          <a:latin typeface="Arial MT"/>
                          <a:cs typeface="Arial MT"/>
                        </a:rPr>
                        <a:t>Gas</a:t>
                      </a:r>
                      <a:r>
                        <a:rPr sz="1400" spc="-40" dirty="0">
                          <a:latin typeface="Arial MT"/>
                          <a:cs typeface="Arial MT"/>
                        </a:rPr>
                        <a:t> </a:t>
                      </a:r>
                      <a:r>
                        <a:rPr sz="1400" dirty="0">
                          <a:latin typeface="Arial MT"/>
                          <a:cs typeface="Arial MT"/>
                        </a:rPr>
                        <a:t>Sensor</a:t>
                      </a:r>
                      <a:r>
                        <a:rPr lang="en-US" sz="1400" dirty="0">
                          <a:latin typeface="Arial MT"/>
                          <a:cs typeface="Arial MT"/>
                        </a:rPr>
                        <a:t>)</a:t>
                      </a:r>
                      <a:endParaRPr sz="1400" dirty="0">
                        <a:latin typeface="Arial MT"/>
                        <a:cs typeface="Arial MT"/>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92075" marR="130175">
                        <a:lnSpc>
                          <a:spcPct val="100000"/>
                        </a:lnSpc>
                        <a:spcBef>
                          <a:spcPts val="320"/>
                        </a:spcBef>
                      </a:pPr>
                      <a:r>
                        <a:rPr sz="1400" dirty="0">
                          <a:latin typeface="Arial MT"/>
                          <a:cs typeface="Arial MT"/>
                        </a:rPr>
                        <a:t>Detects multiple gases, including </a:t>
                      </a:r>
                      <a:r>
                        <a:rPr sz="1400" spc="5" dirty="0">
                          <a:latin typeface="Arial MT"/>
                          <a:cs typeface="Arial MT"/>
                        </a:rPr>
                        <a:t> </a:t>
                      </a:r>
                      <a:r>
                        <a:rPr sz="1400" dirty="0">
                          <a:latin typeface="Arial MT"/>
                          <a:cs typeface="Arial MT"/>
                        </a:rPr>
                        <a:t>LPG,</a:t>
                      </a:r>
                      <a:r>
                        <a:rPr sz="1400" spc="-30" dirty="0">
                          <a:latin typeface="Arial MT"/>
                          <a:cs typeface="Arial MT"/>
                        </a:rPr>
                        <a:t> </a:t>
                      </a:r>
                      <a:r>
                        <a:rPr sz="1400" dirty="0">
                          <a:latin typeface="Arial MT"/>
                          <a:cs typeface="Arial MT"/>
                        </a:rPr>
                        <a:t>propane,</a:t>
                      </a:r>
                      <a:r>
                        <a:rPr sz="1400" spc="-55" dirty="0">
                          <a:latin typeface="Arial MT"/>
                          <a:cs typeface="Arial MT"/>
                        </a:rPr>
                        <a:t> </a:t>
                      </a:r>
                      <a:r>
                        <a:rPr sz="1400" dirty="0">
                          <a:latin typeface="Arial MT"/>
                          <a:cs typeface="Arial MT"/>
                        </a:rPr>
                        <a:t>methane,</a:t>
                      </a:r>
                      <a:r>
                        <a:rPr sz="1400" spc="-60" dirty="0">
                          <a:latin typeface="Arial MT"/>
                          <a:cs typeface="Arial MT"/>
                        </a:rPr>
                        <a:t> </a:t>
                      </a:r>
                      <a:r>
                        <a:rPr sz="1400" dirty="0">
                          <a:latin typeface="Arial MT"/>
                          <a:cs typeface="Arial MT"/>
                        </a:rPr>
                        <a:t>and</a:t>
                      </a:r>
                      <a:r>
                        <a:rPr sz="1400" spc="-40" dirty="0">
                          <a:latin typeface="Arial MT"/>
                          <a:cs typeface="Arial MT"/>
                        </a:rPr>
                        <a:t> </a:t>
                      </a:r>
                      <a:r>
                        <a:rPr sz="1400" dirty="0">
                          <a:latin typeface="Arial MT"/>
                          <a:cs typeface="Arial MT"/>
                        </a:rPr>
                        <a:t>smoke, </a:t>
                      </a:r>
                      <a:r>
                        <a:rPr sz="1400" spc="-375" dirty="0">
                          <a:latin typeface="Arial MT"/>
                          <a:cs typeface="Arial MT"/>
                        </a:rPr>
                        <a:t> </a:t>
                      </a:r>
                      <a:r>
                        <a:rPr sz="1400" spc="-5" dirty="0">
                          <a:latin typeface="Arial MT"/>
                          <a:cs typeface="Arial MT"/>
                        </a:rPr>
                        <a:t>with </a:t>
                      </a:r>
                      <a:r>
                        <a:rPr sz="1400" dirty="0">
                          <a:latin typeface="Arial MT"/>
                          <a:cs typeface="Arial MT"/>
                        </a:rPr>
                        <a:t>analog</a:t>
                      </a:r>
                      <a:r>
                        <a:rPr sz="1400" spc="-40" dirty="0">
                          <a:latin typeface="Arial MT"/>
                          <a:cs typeface="Arial MT"/>
                        </a:rPr>
                        <a:t> </a:t>
                      </a:r>
                      <a:r>
                        <a:rPr sz="1400" dirty="0">
                          <a:latin typeface="Arial MT"/>
                          <a:cs typeface="Arial MT"/>
                        </a:rPr>
                        <a:t>output,</a:t>
                      </a:r>
                      <a:r>
                        <a:rPr sz="1400" spc="-55" dirty="0">
                          <a:latin typeface="Arial MT"/>
                          <a:cs typeface="Arial MT"/>
                        </a:rPr>
                        <a:t> </a:t>
                      </a:r>
                      <a:r>
                        <a:rPr sz="1400" dirty="0">
                          <a:latin typeface="Arial MT"/>
                          <a:cs typeface="Arial MT"/>
                        </a:rPr>
                        <a:t>operating</a:t>
                      </a:r>
                      <a:r>
                        <a:rPr sz="1400" spc="-50" dirty="0">
                          <a:latin typeface="Arial MT"/>
                          <a:cs typeface="Arial MT"/>
                        </a:rPr>
                        <a:t> </a:t>
                      </a:r>
                      <a:r>
                        <a:rPr sz="1400" spc="-5" dirty="0">
                          <a:latin typeface="Arial MT"/>
                          <a:cs typeface="Arial MT"/>
                        </a:rPr>
                        <a:t>voltage </a:t>
                      </a:r>
                      <a:r>
                        <a:rPr sz="1400" spc="-370" dirty="0">
                          <a:latin typeface="Arial MT"/>
                          <a:cs typeface="Arial MT"/>
                        </a:rPr>
                        <a:t> </a:t>
                      </a:r>
                      <a:r>
                        <a:rPr sz="1400" spc="-5" dirty="0">
                          <a:latin typeface="Arial MT"/>
                          <a:cs typeface="Arial MT"/>
                        </a:rPr>
                        <a:t>5V.</a:t>
                      </a:r>
                      <a:endParaRPr sz="1400" dirty="0">
                        <a:latin typeface="Arial MT"/>
                        <a:cs typeface="Arial MT"/>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92075" marR="454025">
                        <a:lnSpc>
                          <a:spcPct val="100000"/>
                        </a:lnSpc>
                        <a:spcBef>
                          <a:spcPts val="320"/>
                        </a:spcBef>
                      </a:pPr>
                      <a:r>
                        <a:rPr sz="1400" spc="-5" dirty="0">
                          <a:latin typeface="Arial MT"/>
                          <a:cs typeface="Arial MT"/>
                        </a:rPr>
                        <a:t>Fire</a:t>
                      </a:r>
                      <a:r>
                        <a:rPr sz="1400" spc="-30" dirty="0">
                          <a:latin typeface="Arial MT"/>
                          <a:cs typeface="Arial MT"/>
                        </a:rPr>
                        <a:t> </a:t>
                      </a:r>
                      <a:r>
                        <a:rPr sz="1400" dirty="0">
                          <a:latin typeface="Arial MT"/>
                          <a:cs typeface="Arial MT"/>
                        </a:rPr>
                        <a:t>detection</a:t>
                      </a:r>
                      <a:r>
                        <a:rPr sz="1400" spc="-65" dirty="0">
                          <a:latin typeface="Arial MT"/>
                          <a:cs typeface="Arial MT"/>
                        </a:rPr>
                        <a:t> </a:t>
                      </a:r>
                      <a:r>
                        <a:rPr sz="1400" spc="-5" dirty="0">
                          <a:latin typeface="Arial MT"/>
                          <a:cs typeface="Arial MT"/>
                        </a:rPr>
                        <a:t>systems,</a:t>
                      </a:r>
                      <a:r>
                        <a:rPr sz="1400" spc="-40" dirty="0">
                          <a:latin typeface="Arial MT"/>
                          <a:cs typeface="Arial MT"/>
                        </a:rPr>
                        <a:t> </a:t>
                      </a:r>
                      <a:r>
                        <a:rPr sz="1400" dirty="0">
                          <a:latin typeface="Arial MT"/>
                          <a:cs typeface="Arial MT"/>
                        </a:rPr>
                        <a:t>industrial </a:t>
                      </a:r>
                      <a:r>
                        <a:rPr sz="1400" spc="-370" dirty="0">
                          <a:latin typeface="Arial MT"/>
                          <a:cs typeface="Arial MT"/>
                        </a:rPr>
                        <a:t> </a:t>
                      </a:r>
                      <a:r>
                        <a:rPr sz="1400" dirty="0">
                          <a:latin typeface="Arial MT"/>
                          <a:cs typeface="Arial MT"/>
                        </a:rPr>
                        <a:t>safety monitoring, air quality </a:t>
                      </a:r>
                      <a:r>
                        <a:rPr sz="1400" spc="5" dirty="0">
                          <a:latin typeface="Arial MT"/>
                          <a:cs typeface="Arial MT"/>
                        </a:rPr>
                        <a:t> </a:t>
                      </a:r>
                      <a:r>
                        <a:rPr sz="1400" dirty="0">
                          <a:latin typeface="Arial MT"/>
                          <a:cs typeface="Arial MT"/>
                        </a:rPr>
                        <a:t>monitoring.</a:t>
                      </a:r>
                      <a:endParaRPr sz="1400">
                        <a:latin typeface="Arial MT"/>
                        <a:cs typeface="Arial MT"/>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extLst>
                  <a:ext uri="{0D108BD9-81ED-4DB2-BD59-A6C34878D82A}">
                    <a16:rowId xmlns:a16="http://schemas.microsoft.com/office/drawing/2014/main" val="10005"/>
                  </a:ext>
                </a:extLst>
              </a:tr>
              <a:tr h="877060">
                <a:tc>
                  <a:txBody>
                    <a:bodyPr/>
                    <a:lstStyle/>
                    <a:p>
                      <a:pPr marL="91440">
                        <a:lnSpc>
                          <a:spcPct val="100000"/>
                        </a:lnSpc>
                        <a:spcBef>
                          <a:spcPts val="325"/>
                        </a:spcBef>
                      </a:pPr>
                      <a:r>
                        <a:rPr lang="en-US" sz="1400" dirty="0">
                          <a:latin typeface="Arial MT"/>
                          <a:cs typeface="Arial MT"/>
                        </a:rPr>
                        <a:t>LDR (Light Sensor)</a:t>
                      </a:r>
                      <a:endParaRPr sz="1400" dirty="0">
                        <a:latin typeface="Arial MT"/>
                        <a:cs typeface="Arial MT"/>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7E7E7"/>
                    </a:solidFill>
                  </a:tcPr>
                </a:tc>
                <a:tc>
                  <a:txBody>
                    <a:bodyPr/>
                    <a:lstStyle/>
                    <a:p>
                      <a:pPr marL="92075" marR="94615">
                        <a:lnSpc>
                          <a:spcPct val="100000"/>
                        </a:lnSpc>
                        <a:spcBef>
                          <a:spcPts val="325"/>
                        </a:spcBef>
                      </a:pPr>
                      <a:r>
                        <a:rPr lang="en-IN" sz="1400" dirty="0">
                          <a:latin typeface="Arial MT"/>
                          <a:cs typeface="Arial MT"/>
                        </a:rPr>
                        <a:t>Operating</a:t>
                      </a:r>
                      <a:r>
                        <a:rPr lang="en-IN" sz="1400" spc="-60" dirty="0">
                          <a:latin typeface="Arial MT"/>
                          <a:cs typeface="Arial MT"/>
                        </a:rPr>
                        <a:t> </a:t>
                      </a:r>
                      <a:r>
                        <a:rPr lang="en-IN" sz="1400" dirty="0">
                          <a:latin typeface="Arial MT"/>
                          <a:cs typeface="Arial MT"/>
                        </a:rPr>
                        <a:t>Voltage</a:t>
                      </a:r>
                      <a:r>
                        <a:rPr lang="en-IN" sz="1400" spc="-45" dirty="0">
                          <a:latin typeface="Arial MT"/>
                          <a:cs typeface="Arial MT"/>
                        </a:rPr>
                        <a:t> </a:t>
                      </a:r>
                      <a:r>
                        <a:rPr lang="en-IN" sz="1400" dirty="0">
                          <a:latin typeface="Arial MT"/>
                          <a:cs typeface="Arial MT"/>
                        </a:rPr>
                        <a:t>5V-10V, </a:t>
                      </a:r>
                      <a:r>
                        <a:rPr lang="en-US" sz="1400" dirty="0">
                          <a:latin typeface="Arial MT"/>
                          <a:cs typeface="Arial MT"/>
                        </a:rPr>
                        <a:t>Resistance range from several kilo-ohms to several mega-ohms.</a:t>
                      </a:r>
                      <a:endParaRPr sz="1400" dirty="0">
                        <a:latin typeface="Arial MT"/>
                        <a:cs typeface="Arial MT"/>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7E7E7"/>
                    </a:solidFill>
                  </a:tcPr>
                </a:tc>
                <a:tc>
                  <a:txBody>
                    <a:bodyPr/>
                    <a:lstStyle/>
                    <a:p>
                      <a:pPr marL="92075" marR="344170" algn="just">
                        <a:lnSpc>
                          <a:spcPct val="100000"/>
                        </a:lnSpc>
                        <a:spcBef>
                          <a:spcPts val="325"/>
                        </a:spcBef>
                      </a:pPr>
                      <a:r>
                        <a:rPr lang="en-US" sz="1400" spc="-5" dirty="0">
                          <a:latin typeface="Arial MT"/>
                          <a:cs typeface="Arial MT"/>
                        </a:rPr>
                        <a:t>Automatic Lighting Control, Photographic Light Meters, Solar Panels, Burglar </a:t>
                      </a:r>
                      <a:r>
                        <a:rPr lang="en-US" sz="1400" spc="-5" dirty="0" err="1">
                          <a:latin typeface="Arial MT"/>
                          <a:cs typeface="Arial MT"/>
                        </a:rPr>
                        <a:t>Alarms,Automatic</a:t>
                      </a:r>
                      <a:r>
                        <a:rPr lang="en-US" sz="1400" spc="-5" dirty="0">
                          <a:latin typeface="Arial MT"/>
                          <a:cs typeface="Arial MT"/>
                        </a:rPr>
                        <a:t> Street Light Control</a:t>
                      </a:r>
                      <a:endParaRPr sz="1400" dirty="0">
                        <a:latin typeface="Arial MT"/>
                        <a:cs typeface="Arial MT"/>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10006"/>
                  </a:ext>
                </a:extLst>
              </a:tr>
              <a:tr h="755421">
                <a:tc>
                  <a:txBody>
                    <a:bodyPr/>
                    <a:lstStyle/>
                    <a:p>
                      <a:pPr marL="91440">
                        <a:lnSpc>
                          <a:spcPct val="100000"/>
                        </a:lnSpc>
                        <a:spcBef>
                          <a:spcPts val="325"/>
                        </a:spcBef>
                      </a:pPr>
                      <a:r>
                        <a:rPr sz="1400" b="0" dirty="0">
                          <a:solidFill>
                            <a:schemeClr val="tx1"/>
                          </a:solidFill>
                          <a:latin typeface="Arial MT"/>
                          <a:cs typeface="Arial MT"/>
                        </a:rPr>
                        <a:t>GSM</a:t>
                      </a:r>
                      <a:r>
                        <a:rPr sz="1400" b="0" spc="-50" dirty="0">
                          <a:solidFill>
                            <a:schemeClr val="tx1"/>
                          </a:solidFill>
                          <a:latin typeface="Arial MT"/>
                          <a:cs typeface="Arial MT"/>
                        </a:rPr>
                        <a:t> </a:t>
                      </a:r>
                      <a:r>
                        <a:rPr sz="1400" b="0" dirty="0">
                          <a:solidFill>
                            <a:schemeClr val="tx1"/>
                          </a:solidFill>
                          <a:latin typeface="Arial MT"/>
                          <a:cs typeface="Arial MT"/>
                        </a:rPr>
                        <a:t>Module</a:t>
                      </a:r>
                    </a:p>
                  </a:txBody>
                  <a:tcPr marL="0" marR="0" marT="41275"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chemeClr val="bg1">
                        <a:lumMod val="75000"/>
                      </a:schemeClr>
                    </a:solidFill>
                  </a:tcPr>
                </a:tc>
                <a:tc>
                  <a:txBody>
                    <a:bodyPr/>
                    <a:lstStyle/>
                    <a:p>
                      <a:pPr marL="92075" marR="94615">
                        <a:lnSpc>
                          <a:spcPct val="100000"/>
                        </a:lnSpc>
                        <a:spcBef>
                          <a:spcPts val="325"/>
                        </a:spcBef>
                      </a:pPr>
                      <a:r>
                        <a:rPr sz="1400" b="0" dirty="0">
                          <a:solidFill>
                            <a:schemeClr val="tx1"/>
                          </a:solidFill>
                          <a:latin typeface="Arial MT"/>
                          <a:cs typeface="Arial MT"/>
                        </a:rPr>
                        <a:t>Enables cellular </a:t>
                      </a:r>
                      <a:r>
                        <a:rPr sz="1400" b="0" spc="-5" dirty="0">
                          <a:solidFill>
                            <a:schemeClr val="tx1"/>
                          </a:solidFill>
                          <a:latin typeface="Arial MT"/>
                          <a:cs typeface="Arial MT"/>
                        </a:rPr>
                        <a:t>communication, </a:t>
                      </a:r>
                      <a:r>
                        <a:rPr sz="1400" b="0" dirty="0">
                          <a:solidFill>
                            <a:schemeClr val="tx1"/>
                          </a:solidFill>
                          <a:latin typeface="Arial MT"/>
                          <a:cs typeface="Arial MT"/>
                        </a:rPr>
                        <a:t> operates</a:t>
                      </a:r>
                      <a:r>
                        <a:rPr sz="1400" b="0" spc="-60" dirty="0">
                          <a:solidFill>
                            <a:schemeClr val="tx1"/>
                          </a:solidFill>
                          <a:latin typeface="Arial MT"/>
                          <a:cs typeface="Arial MT"/>
                        </a:rPr>
                        <a:t> </a:t>
                      </a:r>
                      <a:r>
                        <a:rPr sz="1400" b="0" dirty="0">
                          <a:solidFill>
                            <a:schemeClr val="tx1"/>
                          </a:solidFill>
                          <a:latin typeface="Arial MT"/>
                          <a:cs typeface="Arial MT"/>
                        </a:rPr>
                        <a:t>at</a:t>
                      </a:r>
                      <a:r>
                        <a:rPr sz="1400" b="0" spc="-20" dirty="0">
                          <a:solidFill>
                            <a:schemeClr val="tx1"/>
                          </a:solidFill>
                          <a:latin typeface="Arial MT"/>
                          <a:cs typeface="Arial MT"/>
                        </a:rPr>
                        <a:t> </a:t>
                      </a:r>
                      <a:r>
                        <a:rPr sz="1400" b="0" dirty="0">
                          <a:solidFill>
                            <a:schemeClr val="tx1"/>
                          </a:solidFill>
                          <a:latin typeface="Arial MT"/>
                          <a:cs typeface="Arial MT"/>
                        </a:rPr>
                        <a:t>5V,</a:t>
                      </a:r>
                      <a:r>
                        <a:rPr sz="1400" b="0" spc="-25" dirty="0">
                          <a:solidFill>
                            <a:schemeClr val="tx1"/>
                          </a:solidFill>
                          <a:latin typeface="Arial MT"/>
                          <a:cs typeface="Arial MT"/>
                        </a:rPr>
                        <a:t> </a:t>
                      </a:r>
                      <a:r>
                        <a:rPr sz="1400" b="0" dirty="0">
                          <a:solidFill>
                            <a:schemeClr val="tx1"/>
                          </a:solidFill>
                          <a:latin typeface="Arial MT"/>
                          <a:cs typeface="Arial MT"/>
                        </a:rPr>
                        <a:t>supports</a:t>
                      </a:r>
                      <a:r>
                        <a:rPr sz="1400" b="0" spc="-55" dirty="0">
                          <a:solidFill>
                            <a:schemeClr val="tx1"/>
                          </a:solidFill>
                          <a:latin typeface="Arial MT"/>
                          <a:cs typeface="Arial MT"/>
                        </a:rPr>
                        <a:t> </a:t>
                      </a:r>
                      <a:r>
                        <a:rPr sz="1400" b="0" dirty="0">
                          <a:solidFill>
                            <a:schemeClr val="tx1"/>
                          </a:solidFill>
                          <a:latin typeface="Arial MT"/>
                          <a:cs typeface="Arial MT"/>
                        </a:rPr>
                        <a:t>standard</a:t>
                      </a:r>
                      <a:r>
                        <a:rPr sz="1400" b="0" spc="-55" dirty="0">
                          <a:solidFill>
                            <a:schemeClr val="tx1"/>
                          </a:solidFill>
                          <a:latin typeface="Arial MT"/>
                          <a:cs typeface="Arial MT"/>
                        </a:rPr>
                        <a:t> </a:t>
                      </a:r>
                      <a:r>
                        <a:rPr sz="1400" b="0" dirty="0">
                          <a:solidFill>
                            <a:schemeClr val="tx1"/>
                          </a:solidFill>
                          <a:latin typeface="Arial MT"/>
                          <a:cs typeface="Arial MT"/>
                        </a:rPr>
                        <a:t>AT </a:t>
                      </a:r>
                      <a:r>
                        <a:rPr sz="1400" b="0" spc="-375" dirty="0">
                          <a:solidFill>
                            <a:schemeClr val="tx1"/>
                          </a:solidFill>
                          <a:latin typeface="Arial MT"/>
                          <a:cs typeface="Arial MT"/>
                        </a:rPr>
                        <a:t> </a:t>
                      </a:r>
                      <a:r>
                        <a:rPr sz="1400" b="0" dirty="0">
                          <a:solidFill>
                            <a:schemeClr val="tx1"/>
                          </a:solidFill>
                          <a:latin typeface="Arial MT"/>
                          <a:cs typeface="Arial MT"/>
                        </a:rPr>
                        <a:t>commands.</a:t>
                      </a:r>
                    </a:p>
                  </a:txBody>
                  <a:tcPr marL="0" marR="0" marT="4127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chemeClr val="bg1">
                        <a:lumMod val="75000"/>
                      </a:schemeClr>
                    </a:solidFill>
                  </a:tcPr>
                </a:tc>
                <a:tc>
                  <a:txBody>
                    <a:bodyPr/>
                    <a:lstStyle/>
                    <a:p>
                      <a:pPr marL="92075" marR="344170" algn="just">
                        <a:lnSpc>
                          <a:spcPct val="100000"/>
                        </a:lnSpc>
                        <a:spcBef>
                          <a:spcPts val="325"/>
                        </a:spcBef>
                      </a:pPr>
                      <a:r>
                        <a:rPr sz="1400" b="0" spc="-5" dirty="0">
                          <a:solidFill>
                            <a:schemeClr val="tx1"/>
                          </a:solidFill>
                          <a:latin typeface="Arial MT"/>
                          <a:cs typeface="Arial MT"/>
                        </a:rPr>
                        <a:t>Remote </a:t>
                      </a:r>
                      <a:r>
                        <a:rPr sz="1400" b="0" dirty="0">
                          <a:solidFill>
                            <a:schemeClr val="tx1"/>
                          </a:solidFill>
                          <a:latin typeface="Arial MT"/>
                          <a:cs typeface="Arial MT"/>
                        </a:rPr>
                        <a:t>monitoring </a:t>
                      </a:r>
                      <a:r>
                        <a:rPr sz="1400" b="0" spc="-5" dirty="0">
                          <a:solidFill>
                            <a:schemeClr val="tx1"/>
                          </a:solidFill>
                          <a:latin typeface="Arial MT"/>
                          <a:cs typeface="Arial MT"/>
                        </a:rPr>
                        <a:t>systems, </a:t>
                      </a:r>
                      <a:r>
                        <a:rPr sz="1400" b="0" dirty="0">
                          <a:solidFill>
                            <a:schemeClr val="tx1"/>
                          </a:solidFill>
                          <a:latin typeface="Arial MT"/>
                          <a:cs typeface="Arial MT"/>
                        </a:rPr>
                        <a:t>GPS </a:t>
                      </a:r>
                      <a:r>
                        <a:rPr sz="1400" b="0" spc="-375" dirty="0">
                          <a:solidFill>
                            <a:schemeClr val="tx1"/>
                          </a:solidFill>
                          <a:latin typeface="Arial MT"/>
                          <a:cs typeface="Arial MT"/>
                        </a:rPr>
                        <a:t> </a:t>
                      </a:r>
                      <a:r>
                        <a:rPr sz="1400" b="0" dirty="0">
                          <a:solidFill>
                            <a:schemeClr val="tx1"/>
                          </a:solidFill>
                          <a:latin typeface="Arial MT"/>
                          <a:cs typeface="Arial MT"/>
                        </a:rPr>
                        <a:t>tracking</a:t>
                      </a:r>
                      <a:r>
                        <a:rPr sz="1400" b="0" spc="-55" dirty="0">
                          <a:solidFill>
                            <a:schemeClr val="tx1"/>
                          </a:solidFill>
                          <a:latin typeface="Arial MT"/>
                          <a:cs typeface="Arial MT"/>
                        </a:rPr>
                        <a:t> </a:t>
                      </a:r>
                      <a:r>
                        <a:rPr sz="1400" b="0" spc="-5" dirty="0">
                          <a:solidFill>
                            <a:schemeClr val="tx1"/>
                          </a:solidFill>
                          <a:latin typeface="Arial MT"/>
                          <a:cs typeface="Arial MT"/>
                        </a:rPr>
                        <a:t>devices,</a:t>
                      </a:r>
                      <a:r>
                        <a:rPr sz="1400" b="0" spc="-40" dirty="0">
                          <a:solidFill>
                            <a:schemeClr val="tx1"/>
                          </a:solidFill>
                          <a:latin typeface="Arial MT"/>
                          <a:cs typeface="Arial MT"/>
                        </a:rPr>
                        <a:t> </a:t>
                      </a:r>
                      <a:r>
                        <a:rPr sz="1400" b="0" dirty="0">
                          <a:solidFill>
                            <a:schemeClr val="tx1"/>
                          </a:solidFill>
                          <a:latin typeface="Arial MT"/>
                          <a:cs typeface="Arial MT"/>
                        </a:rPr>
                        <a:t>SMS-based</a:t>
                      </a:r>
                      <a:r>
                        <a:rPr sz="1400" b="0" spc="-35" dirty="0">
                          <a:solidFill>
                            <a:schemeClr val="tx1"/>
                          </a:solidFill>
                          <a:latin typeface="Arial MT"/>
                          <a:cs typeface="Arial MT"/>
                        </a:rPr>
                        <a:t> </a:t>
                      </a:r>
                      <a:r>
                        <a:rPr sz="1400" b="0" dirty="0">
                          <a:solidFill>
                            <a:schemeClr val="tx1"/>
                          </a:solidFill>
                          <a:latin typeface="Arial MT"/>
                          <a:cs typeface="Arial MT"/>
                        </a:rPr>
                        <a:t>alert </a:t>
                      </a:r>
                      <a:r>
                        <a:rPr sz="1400" b="0" spc="-380" dirty="0">
                          <a:solidFill>
                            <a:schemeClr val="tx1"/>
                          </a:solidFill>
                          <a:latin typeface="Arial MT"/>
                          <a:cs typeface="Arial MT"/>
                        </a:rPr>
                        <a:t> </a:t>
                      </a:r>
                      <a:r>
                        <a:rPr sz="1400" b="0" spc="-5" dirty="0">
                          <a:solidFill>
                            <a:schemeClr val="tx1"/>
                          </a:solidFill>
                          <a:latin typeface="Arial MT"/>
                          <a:cs typeface="Arial MT"/>
                        </a:rPr>
                        <a:t>systems.</a:t>
                      </a:r>
                      <a:endParaRPr sz="1400" b="0" dirty="0">
                        <a:solidFill>
                          <a:schemeClr val="tx1"/>
                        </a:solidFill>
                        <a:latin typeface="Arial MT"/>
                        <a:cs typeface="Arial MT"/>
                      </a:endParaRPr>
                    </a:p>
                  </a:txBody>
                  <a:tcPr marL="0" marR="0" marT="41275"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63720403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9598" y="548716"/>
            <a:ext cx="2929002" cy="505908"/>
          </a:xfrm>
          <a:prstGeom prst="rect">
            <a:avLst/>
          </a:prstGeom>
        </p:spPr>
        <p:txBody>
          <a:bodyPr vert="horz" wrap="square" lIns="0" tIns="13335" rIns="0" bIns="0" rtlCol="0">
            <a:spAutoFit/>
          </a:bodyPr>
          <a:lstStyle/>
          <a:p>
            <a:pPr marL="12700">
              <a:lnSpc>
                <a:spcPct val="100000"/>
              </a:lnSpc>
              <a:spcBef>
                <a:spcPts val="105"/>
              </a:spcBef>
            </a:pPr>
            <a:r>
              <a:rPr b="1" dirty="0"/>
              <a:t>SI</a:t>
            </a:r>
            <a:r>
              <a:rPr b="1" spc="-10" dirty="0"/>
              <a:t>M</a:t>
            </a:r>
            <a:r>
              <a:rPr b="1" dirty="0"/>
              <a:t>ULATION</a:t>
            </a:r>
          </a:p>
        </p:txBody>
      </p:sp>
      <p:pic>
        <p:nvPicPr>
          <p:cNvPr id="8" name="Picture 7">
            <a:extLst>
              <a:ext uri="{FF2B5EF4-FFF2-40B4-BE49-F238E27FC236}">
                <a16:creationId xmlns:a16="http://schemas.microsoft.com/office/drawing/2014/main" id="{83FCE84E-DB78-2B4B-BEFC-544A9EFA346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743075"/>
            <a:ext cx="5486400" cy="3886200"/>
          </a:xfrm>
          <a:prstGeom prst="rect">
            <a:avLst/>
          </a:prstGeom>
          <a:ln>
            <a:noFill/>
          </a:ln>
          <a:effectLst>
            <a:outerShdw blurRad="190500" algn="tl" rotWithShape="0">
              <a:srgbClr val="000000">
                <a:alpha val="70000"/>
              </a:srgbClr>
            </a:outerShdw>
          </a:effectLst>
        </p:spPr>
      </p:pic>
      <p:sp>
        <p:nvSpPr>
          <p:cNvPr id="10" name="TextBox 9">
            <a:extLst>
              <a:ext uri="{FF2B5EF4-FFF2-40B4-BE49-F238E27FC236}">
                <a16:creationId xmlns:a16="http://schemas.microsoft.com/office/drawing/2014/main" id="{E2DF6769-C0CC-2EE7-00CA-F9AD8F0B2BE0}"/>
              </a:ext>
            </a:extLst>
          </p:cNvPr>
          <p:cNvSpPr txBox="1"/>
          <p:nvPr/>
        </p:nvSpPr>
        <p:spPr>
          <a:xfrm>
            <a:off x="593272" y="5744054"/>
            <a:ext cx="6097554" cy="338554"/>
          </a:xfrm>
          <a:prstGeom prst="rect">
            <a:avLst/>
          </a:prstGeom>
          <a:noFill/>
        </p:spPr>
        <p:txBody>
          <a:bodyPr wrap="square">
            <a:spAutoFit/>
          </a:bodyPr>
          <a:lstStyle/>
          <a:p>
            <a:pPr algn="ctr"/>
            <a:r>
              <a:rPr lang="en-IN" sz="1600" b="1" dirty="0">
                <a:effectLst/>
                <a:latin typeface="Times New Roman" panose="02020603050405020304" pitchFamily="18" charset="0"/>
                <a:ea typeface="Times New Roman" panose="02020603050405020304" pitchFamily="18" charset="0"/>
              </a:rPr>
              <a:t>Under normal condition (i.e., when no hazard is detected)</a:t>
            </a:r>
            <a:endParaRPr lang="en-IN" sz="1600" dirty="0">
              <a:effectLst/>
              <a:latin typeface="Times New Roman" panose="02020603050405020304" pitchFamily="18" charset="0"/>
              <a:ea typeface="Times New Roman" panose="02020603050405020304" pitchFamily="18" charset="0"/>
            </a:endParaRPr>
          </a:p>
        </p:txBody>
      </p:sp>
      <p:pic>
        <p:nvPicPr>
          <p:cNvPr id="11" name="Picture 10">
            <a:extLst>
              <a:ext uri="{FF2B5EF4-FFF2-40B4-BE49-F238E27FC236}">
                <a16:creationId xmlns:a16="http://schemas.microsoft.com/office/drawing/2014/main" id="{432EB166-696C-EF08-5B92-C059468B40F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77001" y="1743075"/>
            <a:ext cx="5562600" cy="3886200"/>
          </a:xfrm>
          <a:prstGeom prst="rect">
            <a:avLst/>
          </a:prstGeom>
          <a:ln>
            <a:noFill/>
          </a:ln>
          <a:effectLst>
            <a:outerShdw blurRad="190500" algn="tl" rotWithShape="0">
              <a:srgbClr val="000000">
                <a:alpha val="70000"/>
              </a:srgbClr>
            </a:outerShdw>
          </a:effectLst>
        </p:spPr>
      </p:pic>
      <p:sp>
        <p:nvSpPr>
          <p:cNvPr id="13" name="TextBox 12">
            <a:extLst>
              <a:ext uri="{FF2B5EF4-FFF2-40B4-BE49-F238E27FC236}">
                <a16:creationId xmlns:a16="http://schemas.microsoft.com/office/drawing/2014/main" id="{FABE43C2-48A7-7943-959A-2BF738D6B446}"/>
              </a:ext>
            </a:extLst>
          </p:cNvPr>
          <p:cNvSpPr txBox="1"/>
          <p:nvPr/>
        </p:nvSpPr>
        <p:spPr>
          <a:xfrm>
            <a:off x="6706377" y="5744054"/>
            <a:ext cx="6097554" cy="338554"/>
          </a:xfrm>
          <a:prstGeom prst="rect">
            <a:avLst/>
          </a:prstGeom>
          <a:noFill/>
        </p:spPr>
        <p:txBody>
          <a:bodyPr wrap="square">
            <a:spAutoFit/>
          </a:bodyPr>
          <a:lstStyle/>
          <a:p>
            <a:r>
              <a:rPr lang="en-US" sz="1600" b="1" dirty="0">
                <a:effectLst/>
                <a:latin typeface="Times New Roman" panose="02020603050405020304" pitchFamily="18" charset="0"/>
                <a:ea typeface="Times New Roman" panose="02020603050405020304" pitchFamily="18" charset="0"/>
              </a:rPr>
              <a:t>Message send through GSM (When hazard is detected)</a:t>
            </a:r>
            <a:endParaRPr lang="en-IN" sz="16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143</TotalTime>
  <Words>894</Words>
  <Application>Microsoft Office PowerPoint</Application>
  <PresentationFormat>Widescreen</PresentationFormat>
  <Paragraphs>125</Paragraphs>
  <Slides>17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 MT</vt:lpstr>
      <vt:lpstr>Calibri</vt:lpstr>
      <vt:lpstr>Times New Roman</vt:lpstr>
      <vt:lpstr>Wingdings</vt:lpstr>
      <vt:lpstr>Office Theme</vt:lpstr>
      <vt:lpstr>HAZARD PREVENTION SYSTEM USING GSM</vt:lpstr>
      <vt:lpstr>INTRODUCTION</vt:lpstr>
      <vt:lpstr>ACCEPTANCE  LETTER</vt:lpstr>
      <vt:lpstr>PROBLEM STATEMENT</vt:lpstr>
      <vt:lpstr>OBJECTIVE</vt:lpstr>
      <vt:lpstr>TECHNOLOGY AND TOOLS</vt:lpstr>
      <vt:lpstr>BLOCK DIAGRAM</vt:lpstr>
      <vt:lpstr>COMPONENTS AND ITS SPECIFICATIONS</vt:lpstr>
      <vt:lpstr>SIMULATION</vt:lpstr>
      <vt:lpstr>DEMO PROTOTYPE</vt:lpstr>
      <vt:lpstr>FINAL PROTOTYPE</vt:lpstr>
      <vt:lpstr>PowerPoint Presentation</vt:lpstr>
      <vt:lpstr>IMPLEMENTATION</vt:lpstr>
      <vt:lpstr>APPRECIATION LETTER</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PRASAANTH</dc:creator>
  <cp:lastModifiedBy>Mei Prasaanth</cp:lastModifiedBy>
  <cp:revision>5</cp:revision>
  <dcterms:created xsi:type="dcterms:W3CDTF">2024-05-12T17:54:35Z</dcterms:created>
  <dcterms:modified xsi:type="dcterms:W3CDTF">2024-05-13T06:01:39Z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2024-04-13T00:00:00Z</vt:filetime>
  </property>
  <property fmtid="{D5CDD505-2E9C-101B-9397-08002B2CF9AE}" pid="3" name="Creator">
    <vt:lpwstr>Microsoft® PowerPoint® 2021</vt:lpwstr>
  </property>
  <property fmtid="{D5CDD505-2E9C-101B-9397-08002B2CF9AE}" pid="4" name="LastSaved">
    <vt:filetime>2024-05-12T00:00:00Z</vt:filetime>
  </property>
</Properties>
</file>