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7a4454e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7a4454e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7a4454ef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7a4454ef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has added regularization loss</a:t>
            </a:r>
            <a:endParaRPr/>
          </a:p>
          <a:p>
            <a:pPr indent="0" lvl="0" marL="0" rtl="0" algn="l">
              <a:spcBef>
                <a:spcPts val="0"/>
              </a:spcBef>
              <a:spcAft>
                <a:spcPts val="0"/>
              </a:spcAft>
              <a:buNone/>
            </a:pPr>
            <a:r>
              <a:rPr lang="en"/>
              <a:t>Two main problems:</a:t>
            </a:r>
            <a:endParaRPr/>
          </a:p>
          <a:p>
            <a:pPr indent="-298450" lvl="0" marL="457200" rtl="0" algn="l">
              <a:spcBef>
                <a:spcPts val="0"/>
              </a:spcBef>
              <a:spcAft>
                <a:spcPts val="0"/>
              </a:spcAft>
              <a:buClr>
                <a:schemeClr val="dk1"/>
              </a:buClr>
              <a:buSzPts val="1100"/>
              <a:buChar char="-"/>
            </a:pPr>
            <a:r>
              <a:rPr lang="en">
                <a:solidFill>
                  <a:schemeClr val="dk1"/>
                </a:solidFill>
              </a:rPr>
              <a:t>Inefficient</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2 mins per frame on CPU</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 consistency in videos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Need some kind of loss to keep consecutive frames consistent</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7a4454ef0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7a4454ef0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7a4454ef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7a4454ef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Supervised approach, condition on style image</a:t>
            </a:r>
            <a:endParaRPr/>
          </a:p>
          <a:p>
            <a:pPr indent="-298450" lvl="0" marL="457200" rtl="0" algn="l">
              <a:spcBef>
                <a:spcPts val="0"/>
              </a:spcBef>
              <a:spcAft>
                <a:spcPts val="0"/>
              </a:spcAft>
              <a:buSzPts val="1100"/>
              <a:buChar char="-"/>
            </a:pPr>
            <a:r>
              <a:rPr lang="en"/>
              <a:t>Lightweight</a:t>
            </a:r>
            <a:r>
              <a:rPr lang="en"/>
              <a:t> tainable network for quick </a:t>
            </a:r>
            <a:r>
              <a:rPr lang="en"/>
              <a:t>inference</a:t>
            </a:r>
            <a:endParaRPr/>
          </a:p>
          <a:p>
            <a:pPr indent="-298450" lvl="0" marL="457200" rtl="0" algn="l">
              <a:spcBef>
                <a:spcPts val="0"/>
              </a:spcBef>
              <a:spcAft>
                <a:spcPts val="0"/>
              </a:spcAft>
              <a:buSzPts val="1100"/>
              <a:buChar char="-"/>
            </a:pPr>
            <a:r>
              <a:rPr lang="en"/>
              <a:t>34 videos in training set</a:t>
            </a:r>
            <a:endParaRPr/>
          </a:p>
          <a:p>
            <a:pPr indent="-298450" lvl="0" marL="457200" rtl="0" algn="l">
              <a:spcBef>
                <a:spcPts val="0"/>
              </a:spcBef>
              <a:spcAft>
                <a:spcPts val="0"/>
              </a:spcAft>
              <a:buSzPts val="1100"/>
              <a:buChar char="-"/>
            </a:pPr>
            <a:r>
              <a:rPr lang="en"/>
              <a:t>Has same content, style, and regularization loss but adds temporal</a:t>
            </a:r>
            <a:endParaRPr/>
          </a:p>
          <a:p>
            <a:pPr indent="-298450" lvl="0" marL="457200" rtl="0" algn="l">
              <a:spcBef>
                <a:spcPts val="0"/>
              </a:spcBef>
              <a:spcAft>
                <a:spcPts val="0"/>
              </a:spcAft>
              <a:buSzPts val="1100"/>
              <a:buChar char="-"/>
            </a:pPr>
            <a:r>
              <a:rPr lang="en"/>
              <a:t>Real time inference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7a4454ef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7a4454ef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Precomputed optical flow warps previous frame, compute MSE between warped stylized frame and second stylized frame</a:t>
            </a:r>
            <a:endParaRPr/>
          </a:p>
          <a:p>
            <a:pPr indent="0" lvl="0" marL="0" rtl="0" algn="l">
              <a:spcBef>
                <a:spcPts val="0"/>
              </a:spcBef>
              <a:spcAft>
                <a:spcPts val="0"/>
              </a:spcAft>
              <a:buNone/>
            </a:pPr>
            <a:r>
              <a:rPr lang="en"/>
              <a:t>Optical flow</a:t>
            </a:r>
            <a:endParaRPr/>
          </a:p>
          <a:p>
            <a:pPr indent="-298450" lvl="0" marL="457200" rtl="0" algn="l">
              <a:spcBef>
                <a:spcPts val="0"/>
              </a:spcBef>
              <a:spcAft>
                <a:spcPts val="0"/>
              </a:spcAft>
              <a:buSzPts val="1100"/>
              <a:buChar char="-"/>
            </a:pPr>
            <a:r>
              <a:rPr lang="en"/>
              <a:t>HxWx2 tensor with velocity in x and y direction for every pixel (where this pixel should be in the next frame)</a:t>
            </a:r>
            <a:endParaRPr/>
          </a:p>
          <a:p>
            <a:pPr indent="0" lvl="0" marL="0" rtl="0" algn="l">
              <a:spcBef>
                <a:spcPts val="0"/>
              </a:spcBef>
              <a:spcAft>
                <a:spcPts val="0"/>
              </a:spcAft>
              <a:buNone/>
            </a:pPr>
            <a:r>
              <a:rPr lang="en"/>
              <a:t>Ck corresponds to pixel weighting if they are occluded or at motion boundary</a:t>
            </a:r>
            <a:endParaRPr/>
          </a:p>
          <a:p>
            <a:pPr indent="-298450" lvl="0" marL="457200" rtl="0" algn="l">
              <a:spcBef>
                <a:spcPts val="0"/>
              </a:spcBef>
              <a:spcAft>
                <a:spcPts val="0"/>
              </a:spcAft>
              <a:buSzPts val="1100"/>
              <a:buChar char="-"/>
            </a:pPr>
            <a:r>
              <a:rPr lang="en"/>
              <a:t>Occluded looks at </a:t>
            </a:r>
            <a:r>
              <a:rPr lang="en"/>
              <a:t>differences</a:t>
            </a:r>
            <a:r>
              <a:rPr lang="en"/>
              <a:t> between forward and backward optical flow</a:t>
            </a:r>
            <a:endParaRPr/>
          </a:p>
          <a:p>
            <a:pPr indent="-298450" lvl="0" marL="457200" rtl="0" algn="l">
              <a:spcBef>
                <a:spcPts val="0"/>
              </a:spcBef>
              <a:spcAft>
                <a:spcPts val="0"/>
              </a:spcAft>
              <a:buSzPts val="1100"/>
              <a:buChar char="-"/>
            </a:pPr>
            <a:r>
              <a:rPr lang="en"/>
              <a:t>Motion boundary looks at gradients of optical flow maps themselves</a:t>
            </a:r>
            <a:endParaRPr/>
          </a:p>
          <a:p>
            <a:pPr indent="0" lvl="0" marL="0" rtl="0" algn="l">
              <a:spcBef>
                <a:spcPts val="0"/>
              </a:spcBef>
              <a:spcAft>
                <a:spcPts val="0"/>
              </a:spcAft>
              <a:buNone/>
            </a:pPr>
            <a:r>
              <a:rPr lang="en"/>
              <a:t>D = CxHxW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7a4454ef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7a4454ef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Temporal Loss</a:t>
            </a:r>
            <a:endParaRPr/>
          </a:p>
          <a:p>
            <a:pPr indent="-298450" lvl="0" marL="457200" rtl="0" algn="l">
              <a:spcBef>
                <a:spcPts val="0"/>
              </a:spcBef>
              <a:spcAft>
                <a:spcPts val="0"/>
              </a:spcAft>
              <a:buSzPts val="1100"/>
              <a:buChar char="-"/>
            </a:pPr>
            <a:r>
              <a:rPr lang="en"/>
              <a:t>Paper’s cited method used Caffe, had trouble compiling due to python and CUDA versions, other modern OF methods used complex data loader methods that we would have to modify for our data, ended up using OpenCV dense OF (</a:t>
            </a:r>
            <a:r>
              <a:rPr lang="en" sz="1050">
                <a:solidFill>
                  <a:schemeClr val="dk1"/>
                </a:solidFill>
                <a:highlight>
                  <a:srgbClr val="FFFFFF"/>
                </a:highlight>
              </a:rPr>
              <a:t>Gunner Farneback)</a:t>
            </a:r>
            <a:endParaRPr/>
          </a:p>
          <a:p>
            <a:pPr indent="-298450" lvl="0" marL="457200" rtl="0" algn="l">
              <a:spcBef>
                <a:spcPts val="0"/>
              </a:spcBef>
              <a:spcAft>
                <a:spcPts val="0"/>
              </a:spcAft>
              <a:buSzPts val="1100"/>
              <a:buChar char="-"/>
            </a:pPr>
            <a:r>
              <a:rPr lang="en"/>
              <a:t>No easy way to sanity check the warped frames using optical flow, especially since the difference between most consecutive frames is small and the correct identification of occluded regions and motion boundaries</a:t>
            </a:r>
            <a:endParaRPr/>
          </a:p>
          <a:p>
            <a:pPr indent="-298450" lvl="1" marL="914400" rtl="0" algn="l">
              <a:spcBef>
                <a:spcPts val="0"/>
              </a:spcBef>
              <a:spcAft>
                <a:spcPts val="0"/>
              </a:spcAft>
              <a:buSzPts val="1100"/>
              <a:buChar char="-"/>
            </a:pPr>
            <a:r>
              <a:rPr lang="en"/>
              <a:t>Need dataset with ground truth OF (like Sintel) to verify optical flow correctness, not straightforward to implement sanity check</a:t>
            </a:r>
            <a:endParaRPr/>
          </a:p>
          <a:p>
            <a:pPr indent="0" lvl="0" marL="0" rtl="0" algn="l">
              <a:spcBef>
                <a:spcPts val="0"/>
              </a:spcBef>
              <a:spcAft>
                <a:spcPts val="0"/>
              </a:spcAft>
              <a:buNone/>
            </a:pPr>
            <a:r>
              <a:rPr lang="en"/>
              <a:t>GPU port</a:t>
            </a:r>
            <a:endParaRPr/>
          </a:p>
          <a:p>
            <a:pPr indent="-298450" lvl="0" marL="457200" rtl="0" algn="l">
              <a:spcBef>
                <a:spcPts val="0"/>
              </a:spcBef>
              <a:spcAft>
                <a:spcPts val="0"/>
              </a:spcAft>
              <a:buSzPts val="1100"/>
              <a:buChar char="-"/>
            </a:pPr>
            <a:r>
              <a:rPr lang="en"/>
              <a:t>Not as simple as transforming CPU code to work on GPU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887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Video Style Transfer</a:t>
            </a:r>
            <a:endParaRPr/>
          </a:p>
        </p:txBody>
      </p:sp>
      <p:sp>
        <p:nvSpPr>
          <p:cNvPr id="55" name="Google Shape;55;p13"/>
          <p:cNvSpPr txBox="1"/>
          <p:nvPr>
            <p:ph idx="1" type="subTitle"/>
          </p:nvPr>
        </p:nvSpPr>
        <p:spPr>
          <a:xfrm>
            <a:off x="311700" y="3977125"/>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400">
                <a:solidFill>
                  <a:schemeClr val="dk1"/>
                </a:solidFill>
              </a:rPr>
              <a:t> Roberto Halpin (rgh224), Shirley Thomas (smt244), Meiqi Wu (mw849)</a:t>
            </a:r>
            <a:endParaRPr sz="1400"/>
          </a:p>
        </p:txBody>
      </p:sp>
      <p:pic>
        <p:nvPicPr>
          <p:cNvPr id="56" name="Google Shape;56;p13"/>
          <p:cNvPicPr preferRelativeResize="0"/>
          <p:nvPr/>
        </p:nvPicPr>
        <p:blipFill>
          <a:blip r:embed="rId3">
            <a:alphaModFix/>
          </a:blip>
          <a:stretch>
            <a:fillRect/>
          </a:stretch>
        </p:blipFill>
        <p:spPr>
          <a:xfrm>
            <a:off x="2411450" y="624825"/>
            <a:ext cx="4138525" cy="2327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Style Transfer</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3" name="Google Shape;63;p14"/>
          <p:cNvPicPr preferRelativeResize="0"/>
          <p:nvPr/>
        </p:nvPicPr>
        <p:blipFill>
          <a:blip r:embed="rId3">
            <a:alphaModFix/>
          </a:blip>
          <a:stretch>
            <a:fillRect/>
          </a:stretch>
        </p:blipFill>
        <p:spPr>
          <a:xfrm>
            <a:off x="76200" y="1205725"/>
            <a:ext cx="8941025" cy="33098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Frame-wise method (Gatys et al.)</a:t>
            </a:r>
            <a:endParaRPr/>
          </a:p>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1175475" y="1017725"/>
            <a:ext cx="6793050" cy="38981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(Huang et al.)</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383550" y="1365325"/>
            <a:ext cx="8267551" cy="2676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Temporal Loss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9" name="Google Shape;89;p18"/>
          <p:cNvPicPr preferRelativeResize="0"/>
          <p:nvPr/>
        </p:nvPicPr>
        <p:blipFill rotWithShape="1">
          <a:blip r:embed="rId3">
            <a:alphaModFix/>
          </a:blip>
          <a:srcRect b="0" l="0" r="724" t="0"/>
          <a:stretch/>
        </p:blipFill>
        <p:spPr>
          <a:xfrm>
            <a:off x="64075" y="1844887"/>
            <a:ext cx="8885924" cy="145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Difficulties in implementation</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lang="en"/>
              <a:t>Temporal Loss implementation</a:t>
            </a:r>
            <a:endParaRPr/>
          </a:p>
          <a:p>
            <a:pPr indent="-317500" lvl="1" marL="914400" rtl="0" algn="l">
              <a:lnSpc>
                <a:spcPct val="114000"/>
              </a:lnSpc>
              <a:spcBef>
                <a:spcPts val="1000"/>
              </a:spcBef>
              <a:spcAft>
                <a:spcPts val="0"/>
              </a:spcAft>
              <a:buSzPts val="1400"/>
              <a:buChar char="○"/>
            </a:pPr>
            <a:r>
              <a:rPr lang="en"/>
              <a:t>Precomputing </a:t>
            </a:r>
            <a:r>
              <a:rPr lang="en"/>
              <a:t>optical flow </a:t>
            </a:r>
            <a:r>
              <a:rPr lang="en"/>
              <a:t>for every consecutive frame for all videos</a:t>
            </a:r>
            <a:endParaRPr/>
          </a:p>
          <a:p>
            <a:pPr indent="-317500" lvl="1" marL="914400" rtl="0" algn="l">
              <a:lnSpc>
                <a:spcPct val="114000"/>
              </a:lnSpc>
              <a:spcBef>
                <a:spcPts val="1000"/>
              </a:spcBef>
              <a:spcAft>
                <a:spcPts val="0"/>
              </a:spcAft>
              <a:buSzPts val="1400"/>
              <a:buChar char="○"/>
            </a:pPr>
            <a:r>
              <a:rPr lang="en"/>
              <a:t>Verifying</a:t>
            </a:r>
            <a:r>
              <a:rPr lang="en"/>
              <a:t> correctness of warped frames</a:t>
            </a:r>
            <a:endParaRPr/>
          </a:p>
          <a:p>
            <a:pPr indent="0" lvl="0" marL="914400" rtl="0" algn="l">
              <a:spcBef>
                <a:spcPts val="1000"/>
              </a:spcBef>
              <a:spcAft>
                <a:spcPts val="0"/>
              </a:spcAft>
              <a:buNone/>
            </a:pPr>
            <a:r>
              <a:t/>
            </a:r>
            <a:endParaRPr/>
          </a:p>
          <a:p>
            <a:pPr indent="-342900" lvl="0" marL="457200" rtl="0" algn="l">
              <a:spcBef>
                <a:spcPts val="1600"/>
              </a:spcBef>
              <a:spcAft>
                <a:spcPts val="0"/>
              </a:spcAft>
              <a:buSzPts val="1800"/>
              <a:buChar char="●"/>
            </a:pPr>
            <a:r>
              <a:rPr lang="en"/>
              <a:t>GPU Port</a:t>
            </a:r>
            <a:endParaRPr/>
          </a:p>
          <a:p>
            <a:pPr indent="-317500" lvl="1" marL="914400" rtl="0" algn="l">
              <a:spcBef>
                <a:spcPts val="0"/>
              </a:spcBef>
              <a:spcAft>
                <a:spcPts val="0"/>
              </a:spcAft>
              <a:buSzPts val="1400"/>
              <a:buChar char="○"/>
            </a:pPr>
            <a:r>
              <a:rPr lang="en"/>
              <a:t>Ran into CUDA Memory issues.</a:t>
            </a:r>
            <a:endParaRPr/>
          </a:p>
          <a:p>
            <a:pPr indent="-317500" lvl="1" marL="914400" rtl="0" algn="l">
              <a:spcBef>
                <a:spcPts val="0"/>
              </a:spcBef>
              <a:spcAft>
                <a:spcPts val="0"/>
              </a:spcAft>
              <a:buSzPts val="1400"/>
              <a:buChar char="○"/>
            </a:pPr>
            <a:r>
              <a:rPr lang="en"/>
              <a:t>Batch size could not be increased to speed up training.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