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EFF"/>
    <a:srgbClr val="0069A1"/>
    <a:srgbClr val="C6E2EF"/>
    <a:srgbClr val="FFEDB9"/>
    <a:srgbClr val="FFDCB9"/>
    <a:srgbClr val="D1DDCB"/>
    <a:srgbClr val="C0AB78"/>
    <a:srgbClr val="989C8A"/>
    <a:srgbClr val="F3CEB7"/>
    <a:srgbClr val="E36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4660"/>
  </p:normalViewPr>
  <p:slideViewPr>
    <p:cSldViewPr snapToGrid="0">
      <p:cViewPr>
        <p:scale>
          <a:sx n="80" d="100"/>
          <a:sy n="80" d="100"/>
        </p:scale>
        <p:origin x="1852" y="-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826680" y="3508293"/>
            <a:ext cx="5204640" cy="241935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6397837"/>
            <a:ext cx="3825907" cy="1822529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1377686"/>
            <a:ext cx="790475" cy="732525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1377686"/>
            <a:ext cx="3537131" cy="732525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29818" y="3508293"/>
            <a:ext cx="5205222" cy="241935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6397721"/>
            <a:ext cx="3825907" cy="185955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3877681"/>
            <a:ext cx="2466017" cy="455962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3877681"/>
            <a:ext cx="2467887" cy="455962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3400534"/>
            <a:ext cx="2466018" cy="103494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4620287"/>
            <a:ext cx="2466018" cy="38170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4620287"/>
            <a:ext cx="2467887" cy="381702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3400534"/>
            <a:ext cx="2467887" cy="103494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5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9000" cy="10080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527" y="3298222"/>
            <a:ext cx="2467946" cy="167789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1182794"/>
            <a:ext cx="2708910" cy="7715038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218051"/>
            <a:ext cx="2134553" cy="3225030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9166648"/>
            <a:ext cx="2854799" cy="470429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428999" cy="10080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060" y="3298219"/>
            <a:ext cx="2468880" cy="168010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-61989"/>
            <a:ext cx="3432430" cy="10080625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218053"/>
            <a:ext cx="2134553" cy="322503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9166648"/>
            <a:ext cx="2852928" cy="470429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04534" y="1418008"/>
            <a:ext cx="4453316" cy="17473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3877683"/>
            <a:ext cx="4453316" cy="455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9170482"/>
            <a:ext cx="1548983" cy="476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9166648"/>
            <a:ext cx="3417498" cy="470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9139767"/>
            <a:ext cx="274320" cy="537633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5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5.wdp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microsoft.com/office/2007/relationships/hdphoto" Target="../media/hdphoto2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20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צורת L 52">
            <a:extLst>
              <a:ext uri="{FF2B5EF4-FFF2-40B4-BE49-F238E27FC236}">
                <a16:creationId xmlns:a16="http://schemas.microsoft.com/office/drawing/2014/main" id="{DE712CA3-7278-49D2-9C13-79BF7EA6BEB9}"/>
              </a:ext>
            </a:extLst>
          </p:cNvPr>
          <p:cNvSpPr/>
          <p:nvPr/>
        </p:nvSpPr>
        <p:spPr>
          <a:xfrm rot="5400000">
            <a:off x="1659763" y="4917448"/>
            <a:ext cx="3536750" cy="6401232"/>
          </a:xfrm>
          <a:prstGeom prst="corner">
            <a:avLst>
              <a:gd name="adj1" fmla="val 138184"/>
              <a:gd name="adj2" fmla="val 63829"/>
            </a:avLst>
          </a:prstGeom>
          <a:solidFill>
            <a:srgbClr val="C6E2EF"/>
          </a:solidFill>
          <a:ln w="28575">
            <a:solidFill>
              <a:srgbClr val="0069A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36125" y="83011"/>
            <a:ext cx="5392571" cy="101801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defTabSz="951583"/>
            <a:r>
              <a:rPr lang="en-US" sz="2800" b="1" dirty="0">
                <a:solidFill>
                  <a:schemeClr val="bg2"/>
                </a:solidFill>
                <a:latin typeface="Rockwell Condensed" panose="02060603050405020104" pitchFamily="18" charset="0"/>
                <a:cs typeface="Arial"/>
              </a:rPr>
              <a:t>Explainable Fair Revenue Allocation</a:t>
            </a:r>
            <a:endParaRPr lang="he-IL" sz="2800" b="1" dirty="0">
              <a:solidFill>
                <a:srgbClr val="FF0000"/>
              </a:solidFill>
              <a:latin typeface="Rockwell Condensed" panose="02060603050405020104" pitchFamily="18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274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6"/>
              <p:cNvSpPr/>
              <p:nvPr/>
            </p:nvSpPr>
            <p:spPr>
              <a:xfrm>
                <a:off x="227522" y="2840546"/>
                <a:ext cx="3384608" cy="3223298"/>
              </a:xfrm>
              <a:prstGeom prst="rect">
                <a:avLst/>
              </a:prstGeom>
              <a:solidFill>
                <a:srgbClr val="D9E2C7"/>
              </a:solidFill>
              <a:ln w="28575">
                <a:solidFill>
                  <a:srgbClr val="88A450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latin typeface="Arial" pitchFamily="34" charset="0"/>
                  <a:ea typeface="Tahoma" pitchFamily="34" charset="0"/>
                  <a:cs typeface="Arial" pitchFamily="34" charset="0"/>
                </a:endParaRPr>
              </a:p>
              <a:p>
                <a:pPr algn="just">
                  <a:defRPr/>
                </a:pPr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A coalitional game is defined by a pair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(</m:t>
                    </m:r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𝑁</m:t>
                    </m:r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, </m:t>
                    </m:r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𝑣</m:t>
                    </m:r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𝑁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 is a finite set of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 agents and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𝑣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 is a function that associates every subset of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𝑁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 with a real value, represents the collective payoff its members can gain should they cooperate. The main assumption in cooperative game theory is that the grand coalition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𝑁</m:t>
                    </m:r>
                    <m:r>
                      <a:rPr lang="en-US" sz="11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will form. A typical goal is then to allocate the value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𝑣</m:t>
                    </m:r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(</m:t>
                    </m:r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𝑁</m:t>
                    </m:r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 among the agents in some fair way. </a:t>
                </a:r>
              </a:p>
              <a:p>
                <a:pPr algn="just">
                  <a:defRPr/>
                </a:pPr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	The Shapley value is a solution concept that assigns a payoff to each agent according their marginal contribution. Formally, for each agent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𝑖</m:t>
                    </m:r>
                    <m:r>
                      <a:rPr lang="en-US" sz="11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 </m:t>
                    </m:r>
                    <m:r>
                      <a:rPr lang="en-US" sz="11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 </m:t>
                    </m:r>
                  </m:oMath>
                </a14:m>
                <a:endParaRPr lang="en-US" sz="1100" b="0" i="0" dirty="0">
                  <a:solidFill>
                    <a:prstClr val="black"/>
                  </a:solidFill>
                  <a:ea typeface="Tahoma" pitchFamily="34" charset="0"/>
                  <a:cs typeface="Arial" pitchFamily="34" charset="0"/>
                </a:endParaRPr>
              </a:p>
              <a:p>
                <a:pPr algn="just">
                  <a:defRPr/>
                </a:pPr>
                <a:endParaRPr lang="en-US" sz="500" b="0" i="0" dirty="0">
                  <a:solidFill>
                    <a:prstClr val="black"/>
                  </a:solidFill>
                  <a:ea typeface="Tahoma" pitchFamily="34" charset="0"/>
                  <a:cs typeface="Arial" pitchFamily="34" charset="0"/>
                </a:endParaRP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  <a:cs typeface="Arial" pitchFamily="34" charset="0"/>
                </a:endParaRPr>
              </a:p>
              <a:p>
                <a:pPr algn="just">
                  <a:defRPr/>
                </a:pPr>
                <a:endParaRPr lang="en-US" sz="1400" dirty="0">
                  <a:solidFill>
                    <a:prstClr val="black"/>
                  </a:solidFill>
                  <a:ea typeface="Tahoma" pitchFamily="34" charset="0"/>
                  <a:cs typeface="Arial" pitchFamily="34" charset="0"/>
                </a:endParaRPr>
              </a:p>
              <a:p>
                <a:pPr algn="just">
                  <a:defRPr/>
                </a:pPr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  <a:cs typeface="Arial" pitchFamily="34" charset="0"/>
                  </a:rPr>
                  <a:t>The Shapley value is widely used in cooperative games, and it has been even termed the most important normative division scheme in cooperative game theory</a:t>
                </a:r>
              </a:p>
            </p:txBody>
          </p:sp>
        </mc:Choice>
        <mc:Fallback xmlns="">
          <p:sp>
            <p:nvSpPr>
              <p:cNvPr id="12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2" y="2840546"/>
                <a:ext cx="3384608" cy="3223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88A450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227522" y="1550972"/>
            <a:ext cx="3384608" cy="970779"/>
          </a:xfrm>
          <a:prstGeom prst="rect">
            <a:avLst/>
          </a:prstGeom>
          <a:solidFill>
            <a:srgbClr val="D8D8ED"/>
          </a:solidFill>
          <a:ln w="28575">
            <a:solidFill>
              <a:srgbClr val="664DA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endParaRPr lang="en-US" sz="1100" dirty="0">
              <a:solidFill>
                <a:prstClr val="black"/>
              </a:solidFill>
              <a:ea typeface="Tahoma" pitchFamily="34" charset="0"/>
            </a:endParaRPr>
          </a:p>
          <a:p>
            <a:pPr algn="just">
              <a:defRPr/>
            </a:pPr>
            <a:r>
              <a:rPr lang="en-US" sz="1100" dirty="0">
                <a:solidFill>
                  <a:prstClr val="black"/>
                </a:solidFill>
                <a:ea typeface="Tahoma" pitchFamily="34" charset="0"/>
              </a:rPr>
              <a:t>The goal of this project is to explain to humans why a division produced by the Shapley value is fair, so that people who use Shapley value to make some division can more easily agree that this division is indeed fair. </a:t>
            </a:r>
            <a:endParaRPr lang="he-IL" sz="1100" dirty="0">
              <a:solidFill>
                <a:prstClr val="black"/>
              </a:solidFill>
              <a:ea typeface="Tahoma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D93EA665-B435-48B1-9796-D0EF636306DF}"/>
              </a:ext>
            </a:extLst>
          </p:cNvPr>
          <p:cNvGrpSpPr/>
          <p:nvPr/>
        </p:nvGrpSpPr>
        <p:grpSpPr>
          <a:xfrm>
            <a:off x="253914" y="313281"/>
            <a:ext cx="1381481" cy="835976"/>
            <a:chOff x="43215" y="0"/>
            <a:chExt cx="2353739" cy="1189034"/>
          </a:xfrm>
        </p:grpSpPr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A07C80BC-0968-43A8-8ED8-B9DA060BB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" t="11636" r="2849" b="-5054"/>
            <a:stretch/>
          </p:blipFill>
          <p:spPr>
            <a:xfrm>
              <a:off x="43215" y="0"/>
              <a:ext cx="2170860" cy="837129"/>
            </a:xfrm>
            <a:prstGeom prst="rect">
              <a:avLst/>
            </a:prstGeom>
          </p:spPr>
        </p:pic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9F8EFF86-EA22-4D05-873E-F9B96547E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1" t="26012" r="-7522" b="-15643"/>
            <a:stretch/>
          </p:blipFill>
          <p:spPr>
            <a:xfrm>
              <a:off x="43215" y="745069"/>
              <a:ext cx="2353739" cy="4439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6">
                <a:extLst>
                  <a:ext uri="{FF2B5EF4-FFF2-40B4-BE49-F238E27FC236}">
                    <a16:creationId xmlns:a16="http://schemas.microsoft.com/office/drawing/2014/main" id="{05FDC0F7-967B-40E1-973B-BF5E6B778F39}"/>
                  </a:ext>
                </a:extLst>
              </p:cNvPr>
              <p:cNvSpPr/>
              <p:nvPr/>
            </p:nvSpPr>
            <p:spPr>
              <a:xfrm>
                <a:off x="3822295" y="1550972"/>
                <a:ext cx="2806459" cy="4533402"/>
              </a:xfrm>
              <a:prstGeom prst="rect">
                <a:avLst/>
              </a:prstGeom>
              <a:solidFill>
                <a:srgbClr val="FBDDC7"/>
              </a:solidFill>
              <a:ln w="28575">
                <a:solidFill>
                  <a:srgbClr val="E36C1E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</a:rPr>
                  <a:t>To test our algorithm, we conducted a survey that examined 4 different coalitional games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</a:rPr>
                      <m:t>:</m:t>
                    </m:r>
                  </m:oMath>
                </a14:m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5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5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5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4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6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</a:rPr>
                  <a:t>Each coalitional game presented to 60 human subjects, with half of them seeing a general explanation of the Shapley value and the other half seeing the explanation of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</a:rPr>
                      <m:t>𝑋</m:t>
                    </m:r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</a:rPr>
                      <m:t>−</m:t>
                    </m:r>
                    <m:r>
                      <a:rPr lang="en-US" sz="1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</a:rPr>
                      <m:t>𝑆𝐻𝐴𝑃</m:t>
                    </m:r>
                    <m:r>
                      <a:rPr lang="en-US" sz="11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1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ahoma" pitchFamily="34" charset="0"/>
                      </a:rPr>
                      <m:t>E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</a:rPr>
                  <a:t>ach subject was asked to rate from 1 to 7 how much he agree or disagree that the proposed division is fair. Below is the average rating according to each explanation:</a:t>
                </a: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9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1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endParaRPr lang="en-US" sz="100" dirty="0">
                  <a:solidFill>
                    <a:prstClr val="black"/>
                  </a:solidFill>
                  <a:ea typeface="Tahoma" pitchFamily="34" charset="0"/>
                </a:endParaRPr>
              </a:p>
              <a:p>
                <a:pPr algn="just">
                  <a:defRPr/>
                </a:pPr>
                <a:r>
                  <a:rPr lang="en-US" sz="1100" dirty="0">
                    <a:solidFill>
                      <a:prstClr val="black"/>
                    </a:solidFill>
                    <a:ea typeface="Tahoma" pitchFamily="34" charset="0"/>
                  </a:rPr>
                  <a:t>By Ordinal Logistic Regression analysis, these results show statistical significance with          p &lt; 3.059E-09.</a:t>
                </a:r>
                <a:endParaRPr lang="he-IL" sz="1100" dirty="0">
                  <a:solidFill>
                    <a:prstClr val="black"/>
                  </a:solidFill>
                  <a:ea typeface="Tahoma" pitchFamily="34" charset="0"/>
                </a:endParaRPr>
              </a:p>
            </p:txBody>
          </p:sp>
        </mc:Choice>
        <mc:Fallback xmlns="">
          <p:sp>
            <p:nvSpPr>
              <p:cNvPr id="28" name="Rounded Rectangle 6">
                <a:extLst>
                  <a:ext uri="{FF2B5EF4-FFF2-40B4-BE49-F238E27FC236}">
                    <a16:creationId xmlns:a16="http://schemas.microsoft.com/office/drawing/2014/main" id="{05FDC0F7-967B-40E1-973B-BF5E6B778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295" y="1550972"/>
                <a:ext cx="2806459" cy="4533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E36C1E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תיבת טקסט 34">
                <a:extLst>
                  <a:ext uri="{FF2B5EF4-FFF2-40B4-BE49-F238E27FC236}">
                    <a16:creationId xmlns:a16="http://schemas.microsoft.com/office/drawing/2014/main" id="{D31E9652-AA3D-4C40-BED8-1B0B3B8E545D}"/>
                  </a:ext>
                </a:extLst>
              </p:cNvPr>
              <p:cNvSpPr txBox="1"/>
              <p:nvPr/>
            </p:nvSpPr>
            <p:spPr>
              <a:xfrm>
                <a:off x="259076" y="6344033"/>
                <a:ext cx="4522391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lvl="0" algn="just">
                  <a:defRPr/>
                </a:pPr>
                <a:r>
                  <a:rPr lang="en-US" sz="1100" dirty="0">
                    <a:solidFill>
                      <a:srgbClr val="000000"/>
                    </a:solidFill>
                    <a:ea typeface="Tahoma" pitchFamily="34" charset="0"/>
                    <a:cs typeface="Arial" pitchFamily="34" charset="0"/>
                  </a:rPr>
                  <a:t>We  propose  the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𝑋</m:t>
                    </m:r>
                    <m:r>
                      <a:rPr lang="en-US" sz="1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−</m:t>
                    </m:r>
                    <m:r>
                      <a:rPr lang="en-US" sz="1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𝑆𝐻𝐴𝑃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ea typeface="Tahoma" pitchFamily="34" charset="0"/>
                    <a:cs typeface="Arial" pitchFamily="34" charset="0"/>
                  </a:rPr>
                  <a:t> algorithm, which given any coalitional game, automatically explains the Shapley value payoffs to humans. The main idea is to break down the given game into a group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ea typeface="Tahoma" pitchFamily="34" charset="0"/>
                    <a:cs typeface="Arial" pitchFamily="34" charset="0"/>
                  </a:rPr>
                  <a:t> of several sub-games that are very easy to explain, as they have one very clear and intuitive division. The sum of all the sub-games in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ea typeface="Tahoma" pitchFamily="34" charset="0"/>
                    <a:cs typeface="Arial" pitchFamily="34" charset="0"/>
                  </a:rPr>
                  <a:t> is equal to the given game and the sum of their simple divisions is equal to the Shapley value of all the agents in the given game (see example below). </a:t>
                </a:r>
              </a:p>
              <a:p>
                <a:pPr lvl="0" algn="just">
                  <a:defRPr/>
                </a:pPr>
                <a:r>
                  <a:rPr lang="en-US" sz="1100" dirty="0">
                    <a:solidFill>
                      <a:srgbClr val="000000"/>
                    </a:solidFill>
                    <a:ea typeface="Tahoma" pitchFamily="34" charset="0"/>
                    <a:cs typeface="Arial" pitchFamily="34" charset="0"/>
                  </a:rPr>
                  <a:t>	Since it is expected that humans will find the Shapley value payoff to be fair in each of the sub-games, the Shapley value for the given game, which is composed of the sub-games ,should seem fair to humans as well. </a:t>
                </a:r>
                <a:endParaRPr lang="en-IL" sz="1100" dirty="0"/>
              </a:p>
            </p:txBody>
          </p:sp>
        </mc:Choice>
        <mc:Fallback xmlns="">
          <p:sp>
            <p:nvSpPr>
              <p:cNvPr id="35" name="תיבת טקסט 34">
                <a:extLst>
                  <a:ext uri="{FF2B5EF4-FFF2-40B4-BE49-F238E27FC236}">
                    <a16:creationId xmlns:a16="http://schemas.microsoft.com/office/drawing/2014/main" id="{D31E9652-AA3D-4C40-BED8-1B0B3B8E5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6" y="6344033"/>
                <a:ext cx="4522391" cy="1954381"/>
              </a:xfrm>
              <a:prstGeom prst="rect">
                <a:avLst/>
              </a:prstGeom>
              <a:blipFill>
                <a:blip r:embed="rId6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612734" y="8763353"/>
            <a:ext cx="619834" cy="24622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Visit Us</a:t>
            </a:r>
            <a:endParaRPr lang="he-IL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21018B8A-2332-4582-8BFB-8A6005415AD7}"/>
              </a:ext>
            </a:extLst>
          </p:cNvPr>
          <p:cNvSpPr/>
          <p:nvPr/>
        </p:nvSpPr>
        <p:spPr>
          <a:xfrm>
            <a:off x="2588212" y="6072296"/>
            <a:ext cx="186266" cy="262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חץ: למטה 40">
            <a:extLst>
              <a:ext uri="{FF2B5EF4-FFF2-40B4-BE49-F238E27FC236}">
                <a16:creationId xmlns:a16="http://schemas.microsoft.com/office/drawing/2014/main" id="{27F3DD93-323D-4678-A562-E30CE79E98C6}"/>
              </a:ext>
            </a:extLst>
          </p:cNvPr>
          <p:cNvSpPr/>
          <p:nvPr/>
        </p:nvSpPr>
        <p:spPr>
          <a:xfrm rot="10800000">
            <a:off x="5132391" y="6063844"/>
            <a:ext cx="186266" cy="262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91FE365-D8CD-44F7-A1A5-2A8BAC3B5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62" y="9062117"/>
            <a:ext cx="771779" cy="771779"/>
          </a:xfrm>
          <a:prstGeom prst="rect">
            <a:avLst/>
          </a:prstGeo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64EFD89-02A6-4AC3-8633-9020E0C7BA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rgbClr val="E1F3FD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948"/>
          <a:stretch/>
        </p:blipFill>
        <p:spPr>
          <a:xfrm>
            <a:off x="4793060" y="6420352"/>
            <a:ext cx="1741776" cy="1878062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31D4F89-BEEB-48FA-9952-89F176F6501F}"/>
              </a:ext>
            </a:extLst>
          </p:cNvPr>
          <p:cNvSpPr txBox="1"/>
          <p:nvPr/>
        </p:nvSpPr>
        <p:spPr>
          <a:xfrm>
            <a:off x="365379" y="2670176"/>
            <a:ext cx="1540664" cy="292388"/>
          </a:xfrm>
          <a:prstGeom prst="rect">
            <a:avLst/>
          </a:prstGeom>
          <a:solidFill>
            <a:srgbClr val="6B8F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dirty="0">
                <a:solidFill>
                  <a:schemeClr val="tx1"/>
                </a:solidFill>
                <a:latin typeface="+mj-lt"/>
                <a:ea typeface="Tahoma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E42273BF-AE26-4BA5-8DDA-BE1A2EAEF762}"/>
              </a:ext>
            </a:extLst>
          </p:cNvPr>
          <p:cNvSpPr txBox="1"/>
          <p:nvPr/>
        </p:nvSpPr>
        <p:spPr>
          <a:xfrm>
            <a:off x="1349661" y="911190"/>
            <a:ext cx="42944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solidFill>
                  <a:schemeClr val="bg2"/>
                </a:solidFill>
                <a:latin typeface="Calisto MT" panose="02040603050505030304" pitchFamily="18" charset="0"/>
                <a:cs typeface="Arial"/>
              </a:rPr>
              <a:t>Meir </a:t>
            </a:r>
            <a:r>
              <a:rPr lang="en-US" sz="1300" b="1" dirty="0" err="1">
                <a:solidFill>
                  <a:schemeClr val="bg2"/>
                </a:solidFill>
                <a:latin typeface="Calisto MT" panose="02040603050505030304" pitchFamily="18" charset="0"/>
                <a:cs typeface="Arial"/>
              </a:rPr>
              <a:t>Nizri</a:t>
            </a:r>
            <a:br>
              <a:rPr lang="en-US" sz="1300" b="1" dirty="0">
                <a:solidFill>
                  <a:schemeClr val="bg2"/>
                </a:solidFill>
                <a:latin typeface="Calisto MT" panose="02040603050505030304" pitchFamily="18" charset="0"/>
                <a:cs typeface="Arial"/>
              </a:rPr>
            </a:br>
            <a:r>
              <a:rPr lang="en-US" sz="1300" b="1" dirty="0">
                <a:solidFill>
                  <a:schemeClr val="bg2"/>
                </a:solidFill>
                <a:latin typeface="Calisto MT" panose="02040603050505030304" pitchFamily="18" charset="0"/>
                <a:cs typeface="Arial"/>
              </a:rPr>
              <a:t>Instructors: Amos Azaria, Noam </a:t>
            </a:r>
            <a:r>
              <a:rPr lang="en-US" sz="1300" b="1" dirty="0" err="1">
                <a:solidFill>
                  <a:schemeClr val="bg2"/>
                </a:solidFill>
                <a:latin typeface="Calisto MT" panose="02040603050505030304" pitchFamily="18" charset="0"/>
                <a:cs typeface="Arial"/>
              </a:rPr>
              <a:t>Hazon</a:t>
            </a:r>
            <a:endParaRPr lang="en-IL" sz="1300" dirty="0">
              <a:latin typeface="Calisto MT" panose="02040603050505030304" pitchFamily="18" charset="0"/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5EA468D4-6DC2-4D6C-9276-C79B71F89F88}"/>
              </a:ext>
            </a:extLst>
          </p:cNvPr>
          <p:cNvSpPr txBox="1"/>
          <p:nvPr/>
        </p:nvSpPr>
        <p:spPr>
          <a:xfrm>
            <a:off x="365379" y="1383120"/>
            <a:ext cx="800680" cy="292388"/>
          </a:xfrm>
          <a:prstGeom prst="rect">
            <a:avLst/>
          </a:prstGeom>
          <a:solidFill>
            <a:srgbClr val="6A51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dirty="0">
                <a:solidFill>
                  <a:schemeClr val="tx1"/>
                </a:solidFill>
                <a:latin typeface="+mj-lt"/>
                <a:ea typeface="Tahoma" pitchFamily="34" charset="0"/>
                <a:cs typeface="Arial" pitchFamily="34" charset="0"/>
              </a:rPr>
              <a:t>GOAL</a:t>
            </a: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756EF365-70F2-4633-ADD9-274019F8D864}"/>
              </a:ext>
            </a:extLst>
          </p:cNvPr>
          <p:cNvSpPr txBox="1"/>
          <p:nvPr/>
        </p:nvSpPr>
        <p:spPr>
          <a:xfrm>
            <a:off x="3982780" y="1412664"/>
            <a:ext cx="957467" cy="292388"/>
          </a:xfrm>
          <a:prstGeom prst="rect">
            <a:avLst/>
          </a:prstGeom>
          <a:solidFill>
            <a:srgbClr val="E36C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dirty="0">
                <a:solidFill>
                  <a:schemeClr val="tx1"/>
                </a:solidFill>
                <a:latin typeface="+mj-lt"/>
                <a:ea typeface="Tahoma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62ACF456-1DBA-4388-8991-B19CC2558513}"/>
              </a:ext>
            </a:extLst>
          </p:cNvPr>
          <p:cNvSpPr txBox="1"/>
          <p:nvPr/>
        </p:nvSpPr>
        <p:spPr>
          <a:xfrm>
            <a:off x="395727" y="6213906"/>
            <a:ext cx="1239668" cy="292388"/>
          </a:xfrm>
          <a:prstGeom prst="rect">
            <a:avLst/>
          </a:prstGeom>
          <a:solidFill>
            <a:srgbClr val="006A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00" dirty="0">
                <a:solidFill>
                  <a:schemeClr val="tx1"/>
                </a:solidFill>
                <a:latin typeface="+mj-lt"/>
                <a:ea typeface="Tahoma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44" name="חץ: למטה 43">
            <a:extLst>
              <a:ext uri="{FF2B5EF4-FFF2-40B4-BE49-F238E27FC236}">
                <a16:creationId xmlns:a16="http://schemas.microsoft.com/office/drawing/2014/main" id="{FE371BAD-989D-474B-9C76-222C567C2C4A}"/>
              </a:ext>
            </a:extLst>
          </p:cNvPr>
          <p:cNvSpPr/>
          <p:nvPr/>
        </p:nvSpPr>
        <p:spPr>
          <a:xfrm>
            <a:off x="2588212" y="2560469"/>
            <a:ext cx="186266" cy="262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B0815A61-8FD2-404D-9FD0-86B428309C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62" y="142603"/>
            <a:ext cx="1123545" cy="1223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46" name="תמונה 4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AD3744C-19B8-4724-81B4-8DFA57E568C3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63" y="2121877"/>
            <a:ext cx="1706520" cy="840687"/>
          </a:xfrm>
          <a:prstGeom prst="rect">
            <a:avLst/>
          </a:prstGeom>
        </p:spPr>
      </p:pic>
      <p:pic>
        <p:nvPicPr>
          <p:cNvPr id="48" name="תמונה 4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A1CB909-D0E1-415D-81DD-6AE122F6463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/>
            <a:duotone>
              <a:prstClr val="black"/>
              <a:srgbClr val="D1DDC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saturation sa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769"/>
          <a:stretch/>
        </p:blipFill>
        <p:spPr>
          <a:xfrm>
            <a:off x="425737" y="4953395"/>
            <a:ext cx="3002401" cy="321775"/>
          </a:xfrm>
          <a:prstGeom prst="rect">
            <a:avLst/>
          </a:prstGeom>
          <a:solidFill>
            <a:srgbClr val="D1DDCB"/>
          </a:solidFill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C39A7A82-3FE0-4809-A832-A88EAF19B8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70" y="4353062"/>
            <a:ext cx="2127397" cy="1108478"/>
          </a:xfrm>
          <a:prstGeom prst="rect">
            <a:avLst/>
          </a:prstGeom>
        </p:spPr>
      </p:pic>
      <p:pic>
        <p:nvPicPr>
          <p:cNvPr id="56" name="תמונה 5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BABDD018-6B29-4CB4-9654-32267729F8AE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E0FE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9" y="8396844"/>
            <a:ext cx="4522391" cy="13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2186</TotalTime>
  <Words>442</Words>
  <Application>Microsoft Office PowerPoint</Application>
  <PresentationFormat>מותאם אישית</PresentationFormat>
  <Paragraphs>39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Calisto MT</vt:lpstr>
      <vt:lpstr>Cambria Math</vt:lpstr>
      <vt:lpstr>Gill Sans MT</vt:lpstr>
      <vt:lpstr>Rockwell Condensed</vt:lpstr>
      <vt:lpstr>חבילה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מאיר נזרי</cp:lastModifiedBy>
  <cp:revision>67</cp:revision>
  <dcterms:created xsi:type="dcterms:W3CDTF">2020-05-21T09:41:20Z</dcterms:created>
  <dcterms:modified xsi:type="dcterms:W3CDTF">2021-06-08T05:36:59Z</dcterms:modified>
</cp:coreProperties>
</file>