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5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6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27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00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60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18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3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2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9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9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53A8-350F-45E3-9B21-D46B6764863D}" type="datetimeFigureOut">
              <a:rPr lang="he-IL" smtClean="0"/>
              <a:t>ז'/אדר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2B3E-0F1C-41A8-BBC0-6015E9E029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39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E972105-B76F-41F5-BC2C-16FD3E66DCBC}"/>
              </a:ext>
            </a:extLst>
          </p:cNvPr>
          <p:cNvSpPr/>
          <p:nvPr/>
        </p:nvSpPr>
        <p:spPr>
          <a:xfrm>
            <a:off x="949738" y="68172"/>
            <a:ext cx="10402328" cy="1494380"/>
          </a:xfrm>
          <a:prstGeom prst="roundRect">
            <a:avLst>
              <a:gd name="adj" fmla="val 584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70D4AD7-B3E0-49EF-86DF-1AC6CAD2C10D}"/>
              </a:ext>
            </a:extLst>
          </p:cNvPr>
          <p:cNvSpPr txBox="1"/>
          <p:nvPr/>
        </p:nvSpPr>
        <p:spPr>
          <a:xfrm>
            <a:off x="3273261" y="702146"/>
            <a:ext cx="5645478" cy="748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cs typeface="Arial"/>
                <a:sym typeface="Barlow Light"/>
              </a:rPr>
              <a:t>Meir Nizri, Noam Hazon, Amos Azaria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cs typeface="Arial"/>
                <a:sym typeface="Barlow Light"/>
              </a:rPr>
              <a:t>Department of Computer Science, Ariel University, Israel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8FE5EDC-D40B-44B9-8DB8-789A6E07A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42044" r="64092"/>
          <a:stretch/>
        </p:blipFill>
        <p:spPr bwMode="auto">
          <a:xfrm>
            <a:off x="9385265" y="476775"/>
            <a:ext cx="1500275" cy="57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DDAB488-972A-4BDF-ADF9-900F4C2F8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978" y="215509"/>
            <a:ext cx="6328245" cy="433131"/>
          </a:xfrm>
        </p:spPr>
        <p:txBody>
          <a:bodyPr>
            <a:noAutofit/>
          </a:bodyPr>
          <a:lstStyle/>
          <a:p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Raleway Thin"/>
                <a:sym typeface="Raleway Thin"/>
              </a:rPr>
              <a:t>Explainable Shapley-Based Allocation</a:t>
            </a:r>
            <a:endParaRPr lang="he-IL" sz="2500" b="1" dirty="0">
              <a:latin typeface="+mn-lt"/>
            </a:endParaRPr>
          </a:p>
        </p:txBody>
      </p:sp>
      <p:grpSp>
        <p:nvGrpSpPr>
          <p:cNvPr id="604" name="קבוצה 603">
            <a:extLst>
              <a:ext uri="{FF2B5EF4-FFF2-40B4-BE49-F238E27FC236}">
                <a16:creationId xmlns:a16="http://schemas.microsoft.com/office/drawing/2014/main" id="{2B8C19E4-5109-4D60-821D-28A6D285412F}"/>
              </a:ext>
            </a:extLst>
          </p:cNvPr>
          <p:cNvGrpSpPr/>
          <p:nvPr/>
        </p:nvGrpSpPr>
        <p:grpSpPr>
          <a:xfrm>
            <a:off x="4602714" y="4128628"/>
            <a:ext cx="3602524" cy="2615388"/>
            <a:chOff x="5511534" y="4281321"/>
            <a:chExt cx="3602524" cy="2376254"/>
          </a:xfrm>
        </p:grpSpPr>
        <p:sp>
          <p:nvSpPr>
            <p:cNvPr id="600" name="מלבן: פינות מעוגלות 599">
              <a:extLst>
                <a:ext uri="{FF2B5EF4-FFF2-40B4-BE49-F238E27FC236}">
                  <a16:creationId xmlns:a16="http://schemas.microsoft.com/office/drawing/2014/main" id="{974D1D6B-70A4-4DF9-9200-47C1CDB23C51}"/>
                </a:ext>
              </a:extLst>
            </p:cNvPr>
            <p:cNvSpPr/>
            <p:nvPr/>
          </p:nvSpPr>
          <p:spPr>
            <a:xfrm>
              <a:off x="5511534" y="4281321"/>
              <a:ext cx="3602524" cy="2376254"/>
            </a:xfrm>
            <a:prstGeom prst="roundRect">
              <a:avLst>
                <a:gd name="adj" fmla="val 58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תמונה 10" descr="תמונה שמכילה טקסט&#10;&#10;התיאור נוצר באופן אוטומטי">
              <a:extLst>
                <a:ext uri="{FF2B5EF4-FFF2-40B4-BE49-F238E27FC236}">
                  <a16:creationId xmlns:a16="http://schemas.microsoft.com/office/drawing/2014/main" id="{E86A1C1F-32FF-4848-B991-F6F77EDB6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673" y="4413963"/>
              <a:ext cx="2218741" cy="2052937"/>
            </a:xfrm>
            <a:prstGeom prst="rect">
              <a:avLst/>
            </a:prstGeom>
          </p:spPr>
        </p:pic>
      </p:grpSp>
      <p:pic>
        <p:nvPicPr>
          <p:cNvPr id="611" name="תמונה 610">
            <a:extLst>
              <a:ext uri="{FF2B5EF4-FFF2-40B4-BE49-F238E27FC236}">
                <a16:creationId xmlns:a16="http://schemas.microsoft.com/office/drawing/2014/main" id="{FFE27E28-40B0-4A98-BEA7-0905D664C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12" y="132801"/>
            <a:ext cx="1002397" cy="1262011"/>
          </a:xfrm>
          <a:prstGeom prst="rect">
            <a:avLst/>
          </a:prstGeom>
        </p:spPr>
      </p:pic>
      <p:grpSp>
        <p:nvGrpSpPr>
          <p:cNvPr id="659" name="קבוצה 658">
            <a:extLst>
              <a:ext uri="{FF2B5EF4-FFF2-40B4-BE49-F238E27FC236}">
                <a16:creationId xmlns:a16="http://schemas.microsoft.com/office/drawing/2014/main" id="{1F0F89D2-C488-432E-B34E-828E564D36E9}"/>
              </a:ext>
            </a:extLst>
          </p:cNvPr>
          <p:cNvGrpSpPr/>
          <p:nvPr/>
        </p:nvGrpSpPr>
        <p:grpSpPr>
          <a:xfrm>
            <a:off x="554229" y="4471582"/>
            <a:ext cx="3602524" cy="2017084"/>
            <a:chOff x="592348" y="4602136"/>
            <a:chExt cx="3602524" cy="2017084"/>
          </a:xfrm>
        </p:grpSpPr>
        <p:sp>
          <p:nvSpPr>
            <p:cNvPr id="613" name="מלבן: פינות מעוגלות 612">
              <a:extLst>
                <a:ext uri="{FF2B5EF4-FFF2-40B4-BE49-F238E27FC236}">
                  <a16:creationId xmlns:a16="http://schemas.microsoft.com/office/drawing/2014/main" id="{13EA5216-1534-4615-AA9E-E585DDC8F8A0}"/>
                </a:ext>
              </a:extLst>
            </p:cNvPr>
            <p:cNvSpPr/>
            <p:nvPr/>
          </p:nvSpPr>
          <p:spPr>
            <a:xfrm>
              <a:off x="592348" y="4602136"/>
              <a:ext cx="3602524" cy="2017084"/>
            </a:xfrm>
            <a:prstGeom prst="roundRect">
              <a:avLst>
                <a:gd name="adj" fmla="val 58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pic>
          <p:nvPicPr>
            <p:cNvPr id="626" name="תמונה 625">
              <a:extLst>
                <a:ext uri="{FF2B5EF4-FFF2-40B4-BE49-F238E27FC236}">
                  <a16:creationId xmlns:a16="http://schemas.microsoft.com/office/drawing/2014/main" id="{153ACFD3-43AC-4BDD-A4AF-1FA389AA0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3971" y="4690724"/>
              <a:ext cx="1482614" cy="1675740"/>
            </a:xfrm>
            <a:prstGeom prst="rect">
              <a:avLst/>
            </a:prstGeom>
          </p:spPr>
        </p:pic>
        <p:sp>
          <p:nvSpPr>
            <p:cNvPr id="629" name="תיבת טקסט 628">
              <a:extLst>
                <a:ext uri="{FF2B5EF4-FFF2-40B4-BE49-F238E27FC236}">
                  <a16:creationId xmlns:a16="http://schemas.microsoft.com/office/drawing/2014/main" id="{8E0C4ABB-B373-4694-B3C8-4A02DEBAD172}"/>
                </a:ext>
              </a:extLst>
            </p:cNvPr>
            <p:cNvSpPr txBox="1"/>
            <p:nvPr/>
          </p:nvSpPr>
          <p:spPr>
            <a:xfrm>
              <a:off x="784189" y="5097707"/>
              <a:ext cx="177749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-US" sz="1000" kern="0" dirty="0">
                  <a:solidFill>
                    <a:srgbClr val="3A3F50"/>
                  </a:solidFill>
                  <a:latin typeface="Barlow Light"/>
                  <a:cs typeface="Arial"/>
                  <a:sym typeface="Barlow Light"/>
                </a:rPr>
                <a:t>Every game can be decomposed into sequence of sub-games that their Shapley allocation is easier to perceive as fair.</a:t>
              </a:r>
            </a:p>
          </p:txBody>
        </p:sp>
      </p:grpSp>
      <p:grpSp>
        <p:nvGrpSpPr>
          <p:cNvPr id="637" name="קבוצה 636">
            <a:extLst>
              <a:ext uri="{FF2B5EF4-FFF2-40B4-BE49-F238E27FC236}">
                <a16:creationId xmlns:a16="http://schemas.microsoft.com/office/drawing/2014/main" id="{993CF508-0125-4222-9F05-9FDE79795A7A}"/>
              </a:ext>
            </a:extLst>
          </p:cNvPr>
          <p:cNvGrpSpPr/>
          <p:nvPr/>
        </p:nvGrpSpPr>
        <p:grpSpPr>
          <a:xfrm>
            <a:off x="894689" y="1783414"/>
            <a:ext cx="3002404" cy="2467306"/>
            <a:chOff x="892408" y="1861487"/>
            <a:chExt cx="3002404" cy="2467306"/>
          </a:xfrm>
        </p:grpSpPr>
        <p:sp>
          <p:nvSpPr>
            <p:cNvPr id="597" name="מלבן: פינות מעוגלות 596">
              <a:extLst>
                <a:ext uri="{FF2B5EF4-FFF2-40B4-BE49-F238E27FC236}">
                  <a16:creationId xmlns:a16="http://schemas.microsoft.com/office/drawing/2014/main" id="{1FAF45AD-385C-4C28-AA91-2FE67F71E5D7}"/>
                </a:ext>
              </a:extLst>
            </p:cNvPr>
            <p:cNvSpPr/>
            <p:nvPr/>
          </p:nvSpPr>
          <p:spPr>
            <a:xfrm>
              <a:off x="892408" y="1861487"/>
              <a:ext cx="3002404" cy="2467306"/>
            </a:xfrm>
            <a:prstGeom prst="roundRect">
              <a:avLst>
                <a:gd name="adj" fmla="val 584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Goal is</a:t>
              </a:r>
              <a:endParaRPr lang="he-IL" dirty="0"/>
            </a:p>
          </p:txBody>
        </p:sp>
        <p:pic>
          <p:nvPicPr>
            <p:cNvPr id="75" name="תמונה 74">
              <a:extLst>
                <a:ext uri="{FF2B5EF4-FFF2-40B4-BE49-F238E27FC236}">
                  <a16:creationId xmlns:a16="http://schemas.microsoft.com/office/drawing/2014/main" id="{D10AB12C-4C2D-4C43-BC36-CA428491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9562" y="2055729"/>
              <a:ext cx="1760035" cy="1342978"/>
            </a:xfrm>
            <a:prstGeom prst="rect">
              <a:avLst/>
            </a:prstGeom>
          </p:spPr>
        </p:pic>
        <p:sp>
          <p:nvSpPr>
            <p:cNvPr id="631" name="תיבת טקסט 630">
              <a:extLst>
                <a:ext uri="{FF2B5EF4-FFF2-40B4-BE49-F238E27FC236}">
                  <a16:creationId xmlns:a16="http://schemas.microsoft.com/office/drawing/2014/main" id="{EE027CD3-B40F-4966-8442-16325835F2F0}"/>
                </a:ext>
              </a:extLst>
            </p:cNvPr>
            <p:cNvSpPr txBox="1"/>
            <p:nvPr/>
          </p:nvSpPr>
          <p:spPr>
            <a:xfrm>
              <a:off x="1195750" y="3498815"/>
              <a:ext cx="238766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sym typeface="Barlow Light"/>
                </a:rPr>
                <a:t>Problem: humans not always observe the Shapley-value as fair.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sym typeface="Barlow Light"/>
                </a:rPr>
                <a:t>Goal: generate intuitive customized explanations for the Shapley-value.</a:t>
              </a:r>
              <a:endParaRPr lang="he-IL" sz="1000" dirty="0"/>
            </a:p>
          </p:txBody>
        </p:sp>
      </p:grpSp>
      <p:cxnSp>
        <p:nvCxnSpPr>
          <p:cNvPr id="633" name="מחבר חץ ישר 632">
            <a:extLst>
              <a:ext uri="{FF2B5EF4-FFF2-40B4-BE49-F238E27FC236}">
                <a16:creationId xmlns:a16="http://schemas.microsoft.com/office/drawing/2014/main" id="{0CCD298F-CA88-4543-BBDD-3B43D7EAD8D9}"/>
              </a:ext>
            </a:extLst>
          </p:cNvPr>
          <p:cNvCxnSpPr>
            <a:cxnSpLocks/>
          </p:cNvCxnSpPr>
          <p:nvPr/>
        </p:nvCxnSpPr>
        <p:spPr>
          <a:xfrm flipH="1">
            <a:off x="3951805" y="4735776"/>
            <a:ext cx="751249" cy="160024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8" name="קבוצה 657">
            <a:extLst>
              <a:ext uri="{FF2B5EF4-FFF2-40B4-BE49-F238E27FC236}">
                <a16:creationId xmlns:a16="http://schemas.microsoft.com/office/drawing/2014/main" id="{4FA0351A-9ED1-4555-81CD-1F74E3C106C7}"/>
              </a:ext>
            </a:extLst>
          </p:cNvPr>
          <p:cNvGrpSpPr/>
          <p:nvPr/>
        </p:nvGrpSpPr>
        <p:grpSpPr>
          <a:xfrm>
            <a:off x="4360724" y="1679013"/>
            <a:ext cx="3602524" cy="2289698"/>
            <a:chOff x="4548263" y="1715167"/>
            <a:chExt cx="3602524" cy="2289698"/>
          </a:xfrm>
        </p:grpSpPr>
        <p:grpSp>
          <p:nvGrpSpPr>
            <p:cNvPr id="602" name="קבוצה 601">
              <a:extLst>
                <a:ext uri="{FF2B5EF4-FFF2-40B4-BE49-F238E27FC236}">
                  <a16:creationId xmlns:a16="http://schemas.microsoft.com/office/drawing/2014/main" id="{A57A8B8A-E427-4C63-B624-C99F13E44161}"/>
                </a:ext>
              </a:extLst>
            </p:cNvPr>
            <p:cNvGrpSpPr/>
            <p:nvPr/>
          </p:nvGrpSpPr>
          <p:grpSpPr>
            <a:xfrm>
              <a:off x="4548263" y="1715167"/>
              <a:ext cx="3602524" cy="2289698"/>
              <a:chOff x="1045676" y="4515868"/>
              <a:chExt cx="3602524" cy="2289698"/>
            </a:xfrm>
          </p:grpSpPr>
          <p:sp>
            <p:nvSpPr>
              <p:cNvPr id="598" name="מלבן: פינות מעוגלות 597">
                <a:extLst>
                  <a:ext uri="{FF2B5EF4-FFF2-40B4-BE49-F238E27FC236}">
                    <a16:creationId xmlns:a16="http://schemas.microsoft.com/office/drawing/2014/main" id="{F680EC46-8223-45DA-AFD7-6B8E7826D801}"/>
                  </a:ext>
                </a:extLst>
              </p:cNvPr>
              <p:cNvSpPr/>
              <p:nvPr/>
            </p:nvSpPr>
            <p:spPr>
              <a:xfrm>
                <a:off x="1045676" y="4515868"/>
                <a:ext cx="3602524" cy="2289698"/>
              </a:xfrm>
              <a:prstGeom prst="roundRect">
                <a:avLst>
                  <a:gd name="adj" fmla="val 584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0" name="תמונה 29">
                <a:extLst>
                  <a:ext uri="{FF2B5EF4-FFF2-40B4-BE49-F238E27FC236}">
                    <a16:creationId xmlns:a16="http://schemas.microsoft.com/office/drawing/2014/main" id="{A5F49DA2-9418-4D04-B1F1-448395CD9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67826" y="4953624"/>
                <a:ext cx="2937816" cy="1720093"/>
              </a:xfrm>
              <a:prstGeom prst="rect">
                <a:avLst/>
              </a:prstGeom>
            </p:spPr>
          </p:pic>
        </p:grpSp>
        <p:sp>
          <p:nvSpPr>
            <p:cNvPr id="636" name="תיבת טקסט 635">
              <a:extLst>
                <a:ext uri="{FF2B5EF4-FFF2-40B4-BE49-F238E27FC236}">
                  <a16:creationId xmlns:a16="http://schemas.microsoft.com/office/drawing/2014/main" id="{2A4EEA6C-C2E6-411E-A004-8C77339612DF}"/>
                </a:ext>
              </a:extLst>
            </p:cNvPr>
            <p:cNvSpPr txBox="1"/>
            <p:nvPr/>
          </p:nvSpPr>
          <p:spPr>
            <a:xfrm>
              <a:off x="4989725" y="1833083"/>
              <a:ext cx="26974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1100" b="0" i="0" u="sng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sym typeface="Barlow Light"/>
                </a:rPr>
                <a:t>Simulation: Glove Game</a:t>
              </a:r>
              <a:endParaRPr lang="he-IL" sz="1100" u="sng" dirty="0"/>
            </a:p>
          </p:txBody>
        </p:sp>
      </p:grpSp>
      <p:cxnSp>
        <p:nvCxnSpPr>
          <p:cNvPr id="628" name="מחבר חץ ישר 627">
            <a:extLst>
              <a:ext uri="{FF2B5EF4-FFF2-40B4-BE49-F238E27FC236}">
                <a16:creationId xmlns:a16="http://schemas.microsoft.com/office/drawing/2014/main" id="{7801E3CC-FD15-4470-8399-A0D93571C118}"/>
              </a:ext>
            </a:extLst>
          </p:cNvPr>
          <p:cNvCxnSpPr>
            <a:cxnSpLocks/>
          </p:cNvCxnSpPr>
          <p:nvPr/>
        </p:nvCxnSpPr>
        <p:spPr>
          <a:xfrm>
            <a:off x="1186232" y="4017947"/>
            <a:ext cx="806272" cy="7178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מחבר חץ ישר 644">
            <a:extLst>
              <a:ext uri="{FF2B5EF4-FFF2-40B4-BE49-F238E27FC236}">
                <a16:creationId xmlns:a16="http://schemas.microsoft.com/office/drawing/2014/main" id="{B7135DD8-40D9-4AB9-9658-EDAB871EB2B4}"/>
              </a:ext>
            </a:extLst>
          </p:cNvPr>
          <p:cNvCxnSpPr>
            <a:cxnSpLocks/>
          </p:cNvCxnSpPr>
          <p:nvPr/>
        </p:nvCxnSpPr>
        <p:spPr>
          <a:xfrm>
            <a:off x="5396741" y="3804696"/>
            <a:ext cx="2325284" cy="666886"/>
          </a:xfrm>
          <a:prstGeom prst="straightConnector1">
            <a:avLst/>
          </a:prstGeom>
          <a:ln cap="rnd"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7" name="קבוצה 656">
            <a:extLst>
              <a:ext uri="{FF2B5EF4-FFF2-40B4-BE49-F238E27FC236}">
                <a16:creationId xmlns:a16="http://schemas.microsoft.com/office/drawing/2014/main" id="{CBE0F8FE-733E-4014-A94F-5FE7E38F36B9}"/>
              </a:ext>
            </a:extLst>
          </p:cNvPr>
          <p:cNvGrpSpPr/>
          <p:nvPr/>
        </p:nvGrpSpPr>
        <p:grpSpPr>
          <a:xfrm>
            <a:off x="8472937" y="2676243"/>
            <a:ext cx="3602524" cy="3034776"/>
            <a:chOff x="8433444" y="2834396"/>
            <a:chExt cx="3602524" cy="3034776"/>
          </a:xfrm>
        </p:grpSpPr>
        <p:grpSp>
          <p:nvGrpSpPr>
            <p:cNvPr id="603" name="קבוצה 602">
              <a:extLst>
                <a:ext uri="{FF2B5EF4-FFF2-40B4-BE49-F238E27FC236}">
                  <a16:creationId xmlns:a16="http://schemas.microsoft.com/office/drawing/2014/main" id="{2D4DBE8F-D8E9-4D59-8074-7277D15E8D1B}"/>
                </a:ext>
              </a:extLst>
            </p:cNvPr>
            <p:cNvGrpSpPr/>
            <p:nvPr/>
          </p:nvGrpSpPr>
          <p:grpSpPr>
            <a:xfrm>
              <a:off x="8433444" y="2834396"/>
              <a:ext cx="3602524" cy="3034776"/>
              <a:chOff x="5186267" y="1783188"/>
              <a:chExt cx="3602524" cy="2289698"/>
            </a:xfrm>
          </p:grpSpPr>
          <p:sp>
            <p:nvSpPr>
              <p:cNvPr id="599" name="מלבן: פינות מעוגלות 598">
                <a:extLst>
                  <a:ext uri="{FF2B5EF4-FFF2-40B4-BE49-F238E27FC236}">
                    <a16:creationId xmlns:a16="http://schemas.microsoft.com/office/drawing/2014/main" id="{7767D78E-35E5-4A19-B097-C029DD662399}"/>
                  </a:ext>
                </a:extLst>
              </p:cNvPr>
              <p:cNvSpPr/>
              <p:nvPr/>
            </p:nvSpPr>
            <p:spPr>
              <a:xfrm>
                <a:off x="5186267" y="1783188"/>
                <a:ext cx="3602524" cy="2289698"/>
              </a:xfrm>
              <a:prstGeom prst="roundRect">
                <a:avLst>
                  <a:gd name="adj" fmla="val 584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31" name="תמונה 30">
                <a:extLst>
                  <a:ext uri="{FF2B5EF4-FFF2-40B4-BE49-F238E27FC236}">
                    <a16:creationId xmlns:a16="http://schemas.microsoft.com/office/drawing/2014/main" id="{B57571C3-1035-40E8-9EE8-1718AE706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86327" y="2096814"/>
                <a:ext cx="2756163" cy="1270199"/>
              </a:xfrm>
              <a:prstGeom prst="rect">
                <a:avLst/>
              </a:prstGeom>
            </p:spPr>
          </p:pic>
        </p:grpSp>
        <p:sp>
          <p:nvSpPr>
            <p:cNvPr id="651" name="תיבת טקסט 650">
              <a:extLst>
                <a:ext uri="{FF2B5EF4-FFF2-40B4-BE49-F238E27FC236}">
                  <a16:creationId xmlns:a16="http://schemas.microsoft.com/office/drawing/2014/main" id="{5EF3A3C5-0788-41A2-88B1-F72032CD84A2}"/>
                </a:ext>
              </a:extLst>
            </p:cNvPr>
            <p:cNvSpPr txBox="1"/>
            <p:nvPr/>
          </p:nvSpPr>
          <p:spPr>
            <a:xfrm>
              <a:off x="8885990" y="2960562"/>
              <a:ext cx="26974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1100" b="0" i="0" u="sng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sym typeface="Barlow Light"/>
                </a:rPr>
                <a:t>Experiment Results</a:t>
              </a:r>
              <a:endParaRPr lang="he-IL" sz="1100" u="sng" dirty="0"/>
            </a:p>
          </p:txBody>
        </p:sp>
        <p:sp>
          <p:nvSpPr>
            <p:cNvPr id="655" name="תיבת טקסט 654">
              <a:extLst>
                <a:ext uri="{FF2B5EF4-FFF2-40B4-BE49-F238E27FC236}">
                  <a16:creationId xmlns:a16="http://schemas.microsoft.com/office/drawing/2014/main" id="{818F5E06-587B-4665-87D1-42C882B15A51}"/>
                </a:ext>
              </a:extLst>
            </p:cNvPr>
            <p:cNvSpPr txBox="1"/>
            <p:nvPr/>
          </p:nvSpPr>
          <p:spPr>
            <a:xfrm>
              <a:off x="8784197" y="5021414"/>
              <a:ext cx="18589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ea typeface="+mn-ea"/>
                  <a:cs typeface="+mn-cs"/>
                  <a:sym typeface="Barlow Light"/>
                </a:rPr>
                <a:t>6 scenarios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ea typeface="+mn-ea"/>
                  <a:cs typeface="+mn-cs"/>
                  <a:sym typeface="Barlow Light"/>
                </a:rPr>
                <a:t>210 participants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ea typeface="+mn-ea"/>
                  <a:cs typeface="+mn-cs"/>
                  <a:sym typeface="Barlow Light"/>
                </a:rPr>
                <a:t>X-SHAP: 5.3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A3F50"/>
                  </a:solidFill>
                  <a:effectLst/>
                  <a:uLnTx/>
                  <a:uFillTx/>
                  <a:latin typeface="Barlow Light"/>
                  <a:ea typeface="+mn-ea"/>
                  <a:cs typeface="+mn-cs"/>
                  <a:sym typeface="Barlow Light"/>
                </a:rPr>
                <a:t>General Explanation: 4.4</a:t>
              </a:r>
            </a:p>
          </p:txBody>
        </p:sp>
      </p:grpSp>
      <p:cxnSp>
        <p:nvCxnSpPr>
          <p:cNvPr id="649" name="מחבר חץ ישר 648">
            <a:extLst>
              <a:ext uri="{FF2B5EF4-FFF2-40B4-BE49-F238E27FC236}">
                <a16:creationId xmlns:a16="http://schemas.microsoft.com/office/drawing/2014/main" id="{8DEBA22A-D6B3-4D03-A7E4-F5B987C4256B}"/>
              </a:ext>
            </a:extLst>
          </p:cNvPr>
          <p:cNvCxnSpPr>
            <a:cxnSpLocks/>
          </p:cNvCxnSpPr>
          <p:nvPr/>
        </p:nvCxnSpPr>
        <p:spPr>
          <a:xfrm>
            <a:off x="7752953" y="2392260"/>
            <a:ext cx="1564783" cy="54095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מחבר חץ ישר 665">
            <a:extLst>
              <a:ext uri="{FF2B5EF4-FFF2-40B4-BE49-F238E27FC236}">
                <a16:creationId xmlns:a16="http://schemas.microsoft.com/office/drawing/2014/main" id="{78D68B5C-E317-4CED-93C9-02E60A15857F}"/>
              </a:ext>
            </a:extLst>
          </p:cNvPr>
          <p:cNvCxnSpPr>
            <a:cxnSpLocks/>
          </p:cNvCxnSpPr>
          <p:nvPr/>
        </p:nvCxnSpPr>
        <p:spPr>
          <a:xfrm flipV="1">
            <a:off x="1284267" y="1459441"/>
            <a:ext cx="1988994" cy="510319"/>
          </a:xfrm>
          <a:prstGeom prst="straightConnector1">
            <a:avLst/>
          </a:prstGeom>
          <a:ln cap="rnd"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2" name="תיבת טקסט 671">
                <a:extLst>
                  <a:ext uri="{FF2B5EF4-FFF2-40B4-BE49-F238E27FC236}">
                    <a16:creationId xmlns:a16="http://schemas.microsoft.com/office/drawing/2014/main" id="{70E8D69C-7AF9-4EAF-8C65-011251F6AA76}"/>
                  </a:ext>
                </a:extLst>
              </p:cNvPr>
              <p:cNvSpPr txBox="1"/>
              <p:nvPr/>
            </p:nvSpPr>
            <p:spPr>
              <a:xfrm>
                <a:off x="6580430" y="5139478"/>
                <a:ext cx="15479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1200" kern="0" dirty="0">
                    <a:solidFill>
                      <a:srgbClr val="3A3F50"/>
                    </a:solidFill>
                    <a:latin typeface="Barlow Light"/>
                    <a:sym typeface="Barlow Light"/>
                  </a:rPr>
                  <a:t>Properties: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1200" kern="0" dirty="0">
                    <a:solidFill>
                      <a:srgbClr val="3A3F50"/>
                    </a:solidFill>
                    <a:latin typeface="Barlow Light"/>
                    <a:sym typeface="Barlow Light"/>
                  </a:rPr>
                  <a:t>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kern="0" smtClean="0">
                        <a:solidFill>
                          <a:srgbClr val="3A3F50"/>
                        </a:solidFill>
                        <a:latin typeface="Cambria Math" panose="02040503050406030204" pitchFamily="18" charset="0"/>
                        <a:sym typeface="Barlow Light"/>
                      </a:rPr>
                      <m:t>x</m:t>
                    </m:r>
                    <m:r>
                      <a:rPr lang="en-US" sz="1200" b="0" i="0" kern="0" smtClean="0">
                        <a:solidFill>
                          <a:srgbClr val="3A3F50"/>
                        </a:solidFill>
                        <a:latin typeface="Cambria Math" panose="02040503050406030204" pitchFamily="18" charset="0"/>
                        <a:sym typeface="Barlow Light"/>
                      </a:rPr>
                      <m:t>∈</m:t>
                    </m:r>
                    <m:r>
                      <m:rPr>
                        <m:sty m:val="p"/>
                      </m:rPr>
                      <a:rPr lang="en-US" sz="1200" b="0" i="0" kern="0" smtClean="0">
                        <a:solidFill>
                          <a:srgbClr val="3A3F50"/>
                        </a:solidFill>
                        <a:latin typeface="Cambria Math" panose="02040503050406030204" pitchFamily="18" charset="0"/>
                        <a:sym typeface="Barlow Light"/>
                      </a:rPr>
                      <m:t>X</m:t>
                    </m:r>
                  </m:oMath>
                </a14:m>
                <a:r>
                  <a:rPr lang="en-US" sz="1200" kern="0" dirty="0">
                    <a:solidFill>
                      <a:srgbClr val="3A3F50"/>
                    </a:solidFill>
                    <a:latin typeface="Barlow Light"/>
                    <a:sym typeface="Barlow Light"/>
                  </a:rPr>
                  <a:t> is ETX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e-IL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nary>
                  </m:oMath>
                </a14:m>
                <a:endParaRPr lang="he-IL" sz="1200" dirty="0">
                  <a:latin typeface="Barlow Light" panose="00000400000000000000" pitchFamily="2" charset="0"/>
                </a:endParaRPr>
              </a:p>
            </p:txBody>
          </p:sp>
        </mc:Choice>
        <mc:Fallback xmlns="">
          <p:sp>
            <p:nvSpPr>
              <p:cNvPr id="672" name="תיבת טקסט 671">
                <a:extLst>
                  <a:ext uri="{FF2B5EF4-FFF2-40B4-BE49-F238E27FC236}">
                    <a16:creationId xmlns:a16="http://schemas.microsoft.com/office/drawing/2014/main" id="{70E8D69C-7AF9-4EAF-8C65-011251F6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30" y="5139478"/>
                <a:ext cx="1547988" cy="646331"/>
              </a:xfrm>
              <a:prstGeom prst="rect">
                <a:avLst/>
              </a:prstGeom>
              <a:blipFill>
                <a:blip r:embed="rId11"/>
                <a:stretch>
                  <a:fillRect l="-1181" b="-679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082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89</Words>
  <Application>Microsoft Office PowerPoint</Application>
  <PresentationFormat>מסך רחב</PresentationFormat>
  <Paragraphs>16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Barlow Light</vt:lpstr>
      <vt:lpstr>Calibri</vt:lpstr>
      <vt:lpstr>Calibri Light</vt:lpstr>
      <vt:lpstr>Cambria Math</vt:lpstr>
      <vt:lpstr>Raleway Thin</vt:lpstr>
      <vt:lpstr>ערכת נושא Office</vt:lpstr>
      <vt:lpstr>Explainable Shapley-Based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Shapley-Based Allocation</dc:title>
  <dc:creator>מאיר נזרי</dc:creator>
  <cp:lastModifiedBy>מאיר נזרי</cp:lastModifiedBy>
  <cp:revision>4</cp:revision>
  <dcterms:created xsi:type="dcterms:W3CDTF">2022-02-07T09:49:08Z</dcterms:created>
  <dcterms:modified xsi:type="dcterms:W3CDTF">2022-02-08T10:17:39Z</dcterms:modified>
</cp:coreProperties>
</file>