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56" r:id="rId2"/>
    <p:sldId id="313" r:id="rId3"/>
    <p:sldId id="281" r:id="rId4"/>
    <p:sldId id="298" r:id="rId5"/>
    <p:sldId id="311" r:id="rId6"/>
    <p:sldId id="279" r:id="rId7"/>
    <p:sldId id="295" r:id="rId8"/>
    <p:sldId id="296" r:id="rId9"/>
    <p:sldId id="310" r:id="rId10"/>
    <p:sldId id="309" r:id="rId11"/>
    <p:sldId id="299" r:id="rId12"/>
    <p:sldId id="300" r:id="rId13"/>
    <p:sldId id="301" r:id="rId14"/>
    <p:sldId id="303" r:id="rId15"/>
    <p:sldId id="302" r:id="rId16"/>
    <p:sldId id="308" r:id="rId17"/>
    <p:sldId id="304" r:id="rId18"/>
    <p:sldId id="307" r:id="rId19"/>
    <p:sldId id="312" r:id="rId20"/>
    <p:sldId id="282" r:id="rId21"/>
    <p:sldId id="297" r:id="rId22"/>
  </p:sldIdLst>
  <p:sldSz cx="12192000" cy="6858000"/>
  <p:notesSz cx="6797675" cy="992822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D070376-33EF-4BA6-80D7-883CA6CC9391}">
          <p14:sldIdLst>
            <p14:sldId id="256"/>
            <p14:sldId id="313"/>
            <p14:sldId id="281"/>
            <p14:sldId id="298"/>
            <p14:sldId id="311"/>
            <p14:sldId id="279"/>
            <p14:sldId id="295"/>
            <p14:sldId id="296"/>
            <p14:sldId id="310"/>
            <p14:sldId id="309"/>
            <p14:sldId id="299"/>
            <p14:sldId id="300"/>
            <p14:sldId id="301"/>
            <p14:sldId id="303"/>
            <p14:sldId id="302"/>
            <p14:sldId id="308"/>
            <p14:sldId id="304"/>
            <p14:sldId id="307"/>
            <p14:sldId id="312"/>
            <p14:sldId id="282"/>
            <p14:sldId id="297"/>
          </p14:sldIdLst>
        </p14:section>
        <p14:section name="Раздел без заголовка" id="{6D0B6691-80E6-470E-BDF1-A64394B089F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93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Илья Стариков" initials="ИС" lastIdx="1" clrIdx="0">
    <p:extLst>
      <p:ext uri="{19B8F6BF-5375-455C-9EA6-DF929625EA0E}">
        <p15:presenceInfo xmlns:p15="http://schemas.microsoft.com/office/powerpoint/2012/main" userId="94ab0cd32b2216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09DA"/>
    <a:srgbClr val="FF2600"/>
    <a:srgbClr val="CDA972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6EEBB0-8D3D-4648-BE7F-193F85B6FB5B}" v="1473" dt="2020-05-16T20:27:48.573"/>
    <p1510:client id="{3D6A65DF-3399-4E42-A38F-FD5A5FDCFDCA}" v="98" dt="2020-05-16T16:03:28.056"/>
    <p1510:client id="{A3477626-F574-9B4D-A666-EC392F272217}" v="16" dt="2020-05-16T15:11:57.0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Средний стиль 3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Светлый стиль 1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09" autoAdjust="0"/>
    <p:restoredTop sz="94673"/>
  </p:normalViewPr>
  <p:slideViewPr>
    <p:cSldViewPr snapToGrid="0">
      <p:cViewPr varScale="1">
        <p:scale>
          <a:sx n="152" d="100"/>
          <a:sy n="152" d="100"/>
        </p:scale>
        <p:origin x="156" y="186"/>
      </p:cViewPr>
      <p:guideLst>
        <p:guide orient="horz" pos="2137"/>
        <p:guide pos="293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ru-RU" sz="1400" dirty="0">
                <a:solidFill>
                  <a:schemeClr val="tx1"/>
                </a:solidFill>
              </a:rPr>
              <a:t>Процент</a:t>
            </a:r>
            <a:r>
              <a:rPr lang="ru-RU" sz="1400" baseline="0" dirty="0">
                <a:solidFill>
                  <a:schemeClr val="tx1"/>
                </a:solidFill>
              </a:rPr>
              <a:t> используемых технологий</a:t>
            </a:r>
            <a:endParaRPr lang="ru-RU" sz="1400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all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solidFill>
          <a:schemeClr val="bg2">
            <a:lumMod val="75000"/>
            <a:alpha val="27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>
                  <a:alpha val="88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 prstMaterial="flat">
                <a:contourClr>
                  <a:schemeClr val="accent1">
                    <a:lumMod val="50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2ADF-4A89-AD64-FD531A57FB8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>
                  <a:alpha val="88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 prstMaterial="flat">
                <a:contourClr>
                  <a:schemeClr val="accent2">
                    <a:lumMod val="50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2ADF-4A89-AD64-FD531A57FB8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alpha val="88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 prstMaterial="flat">
                <a:contourClr>
                  <a:schemeClr val="accent3">
                    <a:lumMod val="50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2ADF-4A89-AD64-FD531A57FB8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alpha val="88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 prstMaterial="flat">
                <a:contourClr>
                  <a:schemeClr val="accent4">
                    <a:lumMod val="50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2ADF-4A89-AD64-FD531A57FB8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>
                  <a:alpha val="88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 prstMaterial="flat">
                <a:contourClr>
                  <a:schemeClr val="accent5">
                    <a:lumMod val="50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2ADF-4A89-AD64-FD531A57FB8A}"/>
              </c:ext>
            </c:extLst>
          </c:dPt>
          <c:dLbls>
            <c:dLbl>
              <c:idx val="0"/>
              <c:spPr>
                <a:solidFill>
                  <a:schemeClr val="accent1">
                    <a:alpha val="30000"/>
                  </a:schemeClr>
                </a:solidFill>
                <a:ln>
                  <a:solidFill>
                    <a:schemeClr val="lt1">
                      <a:alpha val="50000"/>
                    </a:schemeClr>
                  </a:solidFill>
                  <a:round/>
                </a:ln>
                <a:effectLst>
                  <a:outerShdw blurRad="63500" dist="889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2ADF-4A89-AD64-FD531A57FB8A}"/>
                </c:ext>
              </c:extLst>
            </c:dLbl>
            <c:dLbl>
              <c:idx val="1"/>
              <c:spPr>
                <a:solidFill>
                  <a:schemeClr val="accent2">
                    <a:alpha val="30000"/>
                  </a:schemeClr>
                </a:solidFill>
                <a:ln>
                  <a:solidFill>
                    <a:schemeClr val="lt1">
                      <a:alpha val="50000"/>
                    </a:schemeClr>
                  </a:solidFill>
                  <a:round/>
                </a:ln>
                <a:effectLst>
                  <a:outerShdw blurRad="63500" dist="889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2ADF-4A89-AD64-FD531A57FB8A}"/>
                </c:ext>
              </c:extLst>
            </c:dLbl>
            <c:dLbl>
              <c:idx val="2"/>
              <c:spPr>
                <a:solidFill>
                  <a:schemeClr val="accent3">
                    <a:alpha val="30000"/>
                  </a:schemeClr>
                </a:solidFill>
                <a:ln>
                  <a:solidFill>
                    <a:schemeClr val="lt1">
                      <a:alpha val="50000"/>
                    </a:schemeClr>
                  </a:solidFill>
                  <a:round/>
                </a:ln>
                <a:effectLst>
                  <a:outerShdw blurRad="63500" dist="889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2ADF-4A89-AD64-FD531A57FB8A}"/>
                </c:ext>
              </c:extLst>
            </c:dLbl>
            <c:dLbl>
              <c:idx val="3"/>
              <c:spPr>
                <a:solidFill>
                  <a:schemeClr val="accent4">
                    <a:alpha val="30000"/>
                  </a:schemeClr>
                </a:solidFill>
                <a:ln>
                  <a:solidFill>
                    <a:schemeClr val="lt1">
                      <a:alpha val="50000"/>
                    </a:schemeClr>
                  </a:solidFill>
                  <a:round/>
                </a:ln>
                <a:effectLst>
                  <a:outerShdw blurRad="63500" dist="889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2ADF-4A89-AD64-FD531A57FB8A}"/>
                </c:ext>
              </c:extLst>
            </c:dLbl>
            <c:dLbl>
              <c:idx val="4"/>
              <c:spPr>
                <a:solidFill>
                  <a:schemeClr val="accent5">
                    <a:alpha val="30000"/>
                  </a:schemeClr>
                </a:solidFill>
                <a:ln>
                  <a:solidFill>
                    <a:schemeClr val="lt1">
                      <a:alpha val="50000"/>
                    </a:schemeClr>
                  </a:solidFill>
                  <a:round/>
                </a:ln>
                <a:effectLst>
                  <a:outerShdw blurRad="63500" dist="889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2ADF-4A89-AD64-FD531A57FB8A}"/>
                </c:ext>
              </c:extLst>
            </c:dLbl>
            <c:spPr>
              <a:solidFill>
                <a:srgbClr val="FF2600">
                  <a:alpha val="30000"/>
                </a:srgbClr>
              </a:solidFill>
              <a:ln>
                <a:solidFill>
                  <a:srgbClr val="FFFFFF">
                    <a:alpha val="50000"/>
                  </a:srgb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Лист1!$A$2:$A$6</c:f>
              <c:strCache>
                <c:ptCount val="5"/>
                <c:pt idx="0">
                  <c:v>Figma</c:v>
                </c:pt>
                <c:pt idx="1">
                  <c:v>SCSS</c:v>
                </c:pt>
                <c:pt idx="2">
                  <c:v>JS</c:v>
                </c:pt>
                <c:pt idx="3">
                  <c:v>PUG</c:v>
                </c:pt>
                <c:pt idx="4">
                  <c:v>MYSQL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4.4000000000000004</c:v>
                </c:pt>
                <c:pt idx="1">
                  <c:v>34.700000000000003</c:v>
                </c:pt>
                <c:pt idx="2">
                  <c:v>33.700000000000003</c:v>
                </c:pt>
                <c:pt idx="3">
                  <c:v>18.3</c:v>
                </c:pt>
                <c:pt idx="4">
                  <c:v>8.9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DF-4A89-AD64-FD531A57FB8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4"/>
        <c:gapDepth val="53"/>
        <c:shape val="box"/>
        <c:axId val="343058751"/>
        <c:axId val="576843471"/>
        <c:axId val="325398431"/>
      </c:bar3DChart>
      <c:catAx>
        <c:axId val="3430587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6843471"/>
        <c:crosses val="autoZero"/>
        <c:auto val="1"/>
        <c:lblAlgn val="ctr"/>
        <c:lblOffset val="100"/>
        <c:noMultiLvlLbl val="0"/>
      </c:catAx>
      <c:valAx>
        <c:axId val="576843471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43058751"/>
        <c:crosses val="autoZero"/>
        <c:crossBetween val="between"/>
      </c:valAx>
      <c:serAx>
        <c:axId val="325398431"/>
        <c:scaling>
          <c:orientation val="minMax"/>
        </c:scaling>
        <c:delete val="1"/>
        <c:axPos val="b"/>
        <c:majorTickMark val="none"/>
        <c:minorTickMark val="none"/>
        <c:tickLblPos val="nextTo"/>
        <c:crossAx val="576843471"/>
        <c:crosses val="autoZero"/>
      </c:ser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6350" cap="flat" cmpd="sng" algn="ctr">
      <a:solidFill>
        <a:schemeClr val="dk1">
          <a:tint val="7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1">
  <cs:axisTitle>
    <cs:lnRef idx="0"/>
    <cs:fillRef idx="0"/>
    <cs:effectRef idx="0"/>
    <cs:fontRef idx="minor">
      <a:schemeClr val="lt1">
        <a:lumMod val="75000"/>
      </a:schemeClr>
    </cs:fontRef>
    <cs:defRPr sz="1197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6350" cap="flat" cmpd="sng" algn="ctr">
        <a:solidFill>
          <a:schemeClr val="dk1">
            <a:tint val="75000"/>
          </a:schemeClr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1197" b="1" i="0" u="none" strike="noStrike" kern="1200" baseline="0"/>
  </cs:dataLabel>
  <cs:dataLabelCallout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1197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  <a:scene3d>
        <a:camera prst="orthographicFront"/>
        <a:lightRig rig="threePt" dir="t"/>
      </a:scene3d>
      <a:sp3d prstMaterial="flat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dk1">
            <a:lumMod val="75000"/>
            <a:lumOff val="2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bg2">
          <a:lumMod val="75000"/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>
        <a:solidFill>
          <a:schemeClr val="lt1">
            <a:lumMod val="50000"/>
          </a:schemeClr>
        </a:solidFill>
      </a:ln>
    </cs:spPr>
  </cs:gridlineMajor>
  <cs:gridlineMinor>
    <cs:lnRef idx="0"/>
    <cs:fillRef idx="0"/>
    <cs:effectRef idx="0"/>
    <cs:fontRef idx="minor">
      <a:schemeClr val="tx1"/>
    </cs:fontRef>
    <cs:spPr>
      <a:ln w="9525">
        <a:solidFill>
          <a:schemeClr val="lt1">
            <a:lumMod val="40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/>
    </cs:fontRef>
    <cs:defRPr sz="2200" b="0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53283-0C54-4801-851B-CFE3DD693168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1D353-E0ED-4FFE-A5FE-0A74DEE8E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447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1D353-E0ED-4FFE-A5FE-0A74DEE8E90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135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1D353-E0ED-4FFE-A5FE-0A74DEE8E905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0788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790512" y="3907171"/>
            <a:ext cx="5505450" cy="913554"/>
          </a:xfrm>
        </p:spPr>
        <p:txBody>
          <a:bodyPr anchor="b">
            <a:normAutofit/>
          </a:bodyPr>
          <a:lstStyle>
            <a:lvl1pPr algn="l">
              <a:defRPr sz="3000" b="1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 Semibold" charset="0"/>
                <a:cs typeface="Arial" panose="020B0604020202020204" pitchFamily="34" charset="0"/>
              </a:defRPr>
            </a:lvl1pPr>
          </a:lstStyle>
          <a:p>
            <a:r>
              <a:rPr lang="ru-RU"/>
              <a:t>Тема ВКР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790512" y="5401896"/>
            <a:ext cx="5505450" cy="443051"/>
          </a:xfrm>
        </p:spPr>
        <p:txBody>
          <a:bodyPr>
            <a:normAutofit/>
          </a:bodyPr>
          <a:lstStyle>
            <a:lvl1pPr marL="0" indent="0" algn="l">
              <a:buNone/>
              <a:defRPr sz="1800" b="0" i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Open Sans Light" charset="0"/>
                <a:cs typeface="Open Sans Ligh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ФИО студента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E917FFC3-DAD3-2943-9228-3552C66AEED2}"/>
              </a:ext>
            </a:extLst>
          </p:cNvPr>
          <p:cNvSpPr/>
          <p:nvPr userDrawn="1"/>
        </p:nvSpPr>
        <p:spPr>
          <a:xfrm>
            <a:off x="10792691" y="0"/>
            <a:ext cx="608797" cy="6858000"/>
          </a:xfrm>
          <a:prstGeom prst="rect">
            <a:avLst/>
          </a:prstGeom>
          <a:solidFill>
            <a:schemeClr val="accent2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E8B69D66-C071-844D-A49B-8ACCF11BF0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674" y="3907171"/>
            <a:ext cx="4145996" cy="29894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DBB7CA-93D2-A74B-80DA-F6435519A5B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0512" y="775808"/>
            <a:ext cx="5893419" cy="715546"/>
          </a:xfrm>
          <a:prstGeom prst="rect">
            <a:avLst/>
          </a:prstGeom>
        </p:spPr>
      </p:pic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56767676-BA22-5545-BA62-0116445D557B}"/>
              </a:ext>
            </a:extLst>
          </p:cNvPr>
          <p:cNvCxnSpPr>
            <a:cxnSpLocks/>
          </p:cNvCxnSpPr>
          <p:nvPr userDrawn="1"/>
        </p:nvCxnSpPr>
        <p:spPr>
          <a:xfrm>
            <a:off x="790512" y="5084955"/>
            <a:ext cx="85986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26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319731"/>
            <a:ext cx="10180720" cy="506896"/>
          </a:xfrm>
        </p:spPr>
        <p:txBody>
          <a:bodyPr>
            <a:noAutofit/>
          </a:bodyPr>
          <a:lstStyle>
            <a:lvl1pPr algn="l">
              <a:defRPr sz="3600" b="0" i="0">
                <a:solidFill>
                  <a:schemeClr val="accent2"/>
                </a:solidFill>
                <a:latin typeface="+mn-lt"/>
                <a:ea typeface="Open Sans Light" charset="0"/>
                <a:cs typeface="Open Sans Light" charset="0"/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7044" y="1193801"/>
            <a:ext cx="10866756" cy="4749800"/>
          </a:xfrm>
        </p:spPr>
        <p:txBody>
          <a:bodyPr/>
          <a:lstStyle>
            <a:lvl1pPr>
              <a:defRPr b="0" i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Open Sans Light" charset="0"/>
                <a:cs typeface="Open Sans Light" charset="0"/>
              </a:defRPr>
            </a:lvl1pPr>
            <a:lvl2pPr>
              <a:defRPr b="0" i="0">
                <a:latin typeface="+mn-lt"/>
                <a:ea typeface="Open Sans Light" charset="0"/>
                <a:cs typeface="Open Sans Light" charset="0"/>
              </a:defRPr>
            </a:lvl2pPr>
            <a:lvl3pPr>
              <a:defRPr b="0" i="0">
                <a:latin typeface="+mn-lt"/>
                <a:ea typeface="Open Sans Light" charset="0"/>
                <a:cs typeface="Open Sans Light" charset="0"/>
              </a:defRPr>
            </a:lvl3pPr>
            <a:lvl4pPr>
              <a:defRPr b="0" i="0">
                <a:latin typeface="+mn-lt"/>
                <a:ea typeface="Open Sans Light" charset="0"/>
                <a:cs typeface="Open Sans Light" charset="0"/>
              </a:defRPr>
            </a:lvl4pPr>
            <a:lvl5pPr>
              <a:defRPr b="0" i="0">
                <a:latin typeface="+mn-lt"/>
                <a:ea typeface="Open Sans Light" charset="0"/>
                <a:cs typeface="Open Sans Light" charset="0"/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>
            <a:off x="487044" y="345373"/>
            <a:ext cx="0" cy="45561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E54CA7C-5720-E64A-B9FA-E9BEE5119AED}"/>
              </a:ext>
            </a:extLst>
          </p:cNvPr>
          <p:cNvSpPr/>
          <p:nvPr userDrawn="1"/>
        </p:nvSpPr>
        <p:spPr>
          <a:xfrm>
            <a:off x="11515236" y="6296891"/>
            <a:ext cx="608797" cy="561109"/>
          </a:xfrm>
          <a:prstGeom prst="rect">
            <a:avLst/>
          </a:prstGeom>
          <a:solidFill>
            <a:schemeClr val="accent2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515235" y="6387440"/>
            <a:ext cx="608797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fld id="{EF717E07-C66C-6149-98B7-03ADCD069AD7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699730B-B6B2-C74B-AD2E-45F2273C5F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7044" y="6492452"/>
            <a:ext cx="3431813" cy="15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36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85801" y="319731"/>
            <a:ext cx="10180720" cy="506896"/>
          </a:xfrm>
        </p:spPr>
        <p:txBody>
          <a:bodyPr>
            <a:noAutofit/>
          </a:bodyPr>
          <a:lstStyle>
            <a:lvl1pPr algn="l">
              <a:defRPr sz="3600" b="0" i="0">
                <a:solidFill>
                  <a:schemeClr val="accent2"/>
                </a:solidFill>
                <a:latin typeface="+mn-lt"/>
                <a:ea typeface="Open Sans Light" charset="0"/>
                <a:cs typeface="Open Sans Light" charset="0"/>
              </a:defRPr>
            </a:lvl1pPr>
          </a:lstStyle>
          <a:p>
            <a:r>
              <a:rPr lang="ru-RU"/>
              <a:t>Цели и задачи</a:t>
            </a:r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>
            <a:off x="487044" y="345373"/>
            <a:ext cx="0" cy="45561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E54CA7C-5720-E64A-B9FA-E9BEE5119AED}"/>
              </a:ext>
            </a:extLst>
          </p:cNvPr>
          <p:cNvSpPr/>
          <p:nvPr userDrawn="1"/>
        </p:nvSpPr>
        <p:spPr>
          <a:xfrm>
            <a:off x="11515236" y="6296891"/>
            <a:ext cx="608797" cy="561109"/>
          </a:xfrm>
          <a:prstGeom prst="rect">
            <a:avLst/>
          </a:prstGeom>
          <a:solidFill>
            <a:schemeClr val="accent2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515235" y="6387440"/>
            <a:ext cx="608797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fld id="{EF717E07-C66C-6149-98B7-03ADCD069AD7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FD0A688-43B7-1C4C-B942-46313BE046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7044" y="6492452"/>
            <a:ext cx="3431813" cy="15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156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85801" y="319731"/>
            <a:ext cx="10180720" cy="506896"/>
          </a:xfrm>
        </p:spPr>
        <p:txBody>
          <a:bodyPr>
            <a:noAutofit/>
          </a:bodyPr>
          <a:lstStyle>
            <a:lvl1pPr algn="l">
              <a:defRPr sz="3600" b="0" i="0">
                <a:solidFill>
                  <a:schemeClr val="accent2"/>
                </a:solidFill>
                <a:latin typeface="+mn-lt"/>
                <a:ea typeface="Open Sans Light" charset="0"/>
                <a:cs typeface="Open Sans Light" charset="0"/>
              </a:defRPr>
            </a:lvl1pPr>
          </a:lstStyle>
          <a:p>
            <a:r>
              <a:rPr lang="ru-RU"/>
              <a:t>Цели и задачи</a:t>
            </a:r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>
            <a:off x="487044" y="345373"/>
            <a:ext cx="0" cy="45561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E54CA7C-5720-E64A-B9FA-E9BEE5119AED}"/>
              </a:ext>
            </a:extLst>
          </p:cNvPr>
          <p:cNvSpPr/>
          <p:nvPr userDrawn="1"/>
        </p:nvSpPr>
        <p:spPr>
          <a:xfrm>
            <a:off x="11515236" y="6296891"/>
            <a:ext cx="608797" cy="561109"/>
          </a:xfrm>
          <a:prstGeom prst="rect">
            <a:avLst/>
          </a:prstGeom>
          <a:solidFill>
            <a:schemeClr val="accent2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515235" y="6387440"/>
            <a:ext cx="608797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fld id="{EF717E07-C66C-6149-98B7-03ADCD069AD7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FD0A688-43B7-1C4C-B942-46313BE046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7044" y="6492452"/>
            <a:ext cx="3431813" cy="15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620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17E07-C66C-6149-98B7-03ADCD069A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434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74" r:id="rId3"/>
    <p:sldLayoutId id="2147483687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CF925B-C071-D94C-8F71-703CF7B35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511" y="3907171"/>
            <a:ext cx="6793629" cy="91355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+mn-lt"/>
                <a:cs typeface="Times New Roman" panose="02020603050405020304" pitchFamily="18" charset="0"/>
              </a:rPr>
              <a:t>Создание сайта интернет-магазина с помощью современных возможностей web-дизайна</a:t>
            </a:r>
            <a:endParaRPr lang="ru-RU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5745F6-1219-F04F-8991-139BD74741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512" y="5401896"/>
            <a:ext cx="5505450" cy="913554"/>
          </a:xfrm>
        </p:spPr>
        <p:txBody>
          <a:bodyPr/>
          <a:lstStyle/>
          <a:p>
            <a:r>
              <a:rPr lang="ru-RU" dirty="0"/>
              <a:t>Выполнил ст. гр. САП-411</a:t>
            </a:r>
            <a:r>
              <a:rPr lang="en-US" dirty="0"/>
              <a:t>:</a:t>
            </a:r>
            <a:r>
              <a:rPr lang="ru-RU" dirty="0"/>
              <a:t> Стариков И.А.</a:t>
            </a:r>
          </a:p>
          <a:p>
            <a:r>
              <a:rPr lang="ru-RU" dirty="0"/>
              <a:t>Руководитель работы</a:t>
            </a:r>
            <a:r>
              <a:rPr lang="en-US" dirty="0"/>
              <a:t>:</a:t>
            </a:r>
            <a:r>
              <a:rPr lang="ru-RU" dirty="0"/>
              <a:t> Назаренко С. Н.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1D3057F2-DE37-4416-A29F-9393091DD5FC}"/>
              </a:ext>
            </a:extLst>
          </p:cNvPr>
          <p:cNvSpPr txBox="1">
            <a:spLocks/>
          </p:cNvSpPr>
          <p:nvPr/>
        </p:nvSpPr>
        <p:spPr>
          <a:xfrm>
            <a:off x="5325844" y="6315450"/>
            <a:ext cx="1540311" cy="380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Open Sans Light" charset="0"/>
                <a:cs typeface="Open Sans Light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Москва 2022</a:t>
            </a:r>
          </a:p>
        </p:txBody>
      </p:sp>
    </p:spTree>
    <p:extLst>
      <p:ext uri="{BB962C8B-B14F-4D97-AF65-F5344CB8AC3E}">
        <p14:creationId xmlns:p14="http://schemas.microsoft.com/office/powerpoint/2010/main" val="342417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21ED69-7BBD-4AC8-8CBB-7892FB8D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19731"/>
            <a:ext cx="10526635" cy="506896"/>
          </a:xfrm>
        </p:spPr>
        <p:txBody>
          <a:bodyPr/>
          <a:lstStyle/>
          <a:p>
            <a:r>
              <a:rPr lang="ru-RU" b="1" dirty="0"/>
              <a:t>Взаимодействие </a:t>
            </a:r>
            <a:r>
              <a:rPr lang="en-US" b="1" dirty="0"/>
              <a:t>Frontend </a:t>
            </a:r>
            <a:r>
              <a:rPr lang="ru-RU" b="1" dirty="0"/>
              <a:t>и </a:t>
            </a:r>
            <a:r>
              <a:rPr lang="en-US" b="1" dirty="0"/>
              <a:t>Backend </a:t>
            </a:r>
            <a:r>
              <a:rPr lang="ru-RU" b="1" dirty="0"/>
              <a:t>частей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8F6AA75-27F4-478C-AA2F-1B513354A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993768A-1A09-4054-85E9-EC2AB7D33C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11"/>
          <a:stretch/>
        </p:blipFill>
        <p:spPr>
          <a:xfrm>
            <a:off x="2059518" y="892449"/>
            <a:ext cx="8072963" cy="507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099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453C6-BBA6-374C-904D-A0889E311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19731"/>
            <a:ext cx="9963726" cy="506896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  <a:defRPr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Макеты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web-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сайта</a:t>
            </a:r>
            <a:endParaRPr lang="en-US" dirty="0">
              <a:ln w="6350">
                <a:noFill/>
              </a:ln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6FE8CD-7E2D-0943-892B-D78D0C290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11</a:t>
            </a:fld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B7BE50D-1F70-45E2-A984-8B35CC619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785" y="1165258"/>
            <a:ext cx="4525147" cy="485660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A48ED7F-B9B2-44DC-B7C8-4BA717303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558" y="1167360"/>
            <a:ext cx="4737969" cy="484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890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453C6-BBA6-374C-904D-A0889E311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19731"/>
            <a:ext cx="9963726" cy="506896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  <a:defRPr/>
            </a:pPr>
            <a:r>
              <a:rPr lang="ru-RU" b="1" dirty="0"/>
              <a:t>Главная страница</a:t>
            </a:r>
            <a:endParaRPr lang="en-US" dirty="0">
              <a:ln w="6350">
                <a:noFill/>
              </a:ln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6FE8CD-7E2D-0943-892B-D78D0C290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12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44D3D00-D086-46EE-B119-FCEDC4162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142747"/>
            <a:ext cx="4450476" cy="457250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708B552-83AF-4344-8E57-F71C33917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992" y="1799932"/>
            <a:ext cx="6382641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11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453C6-BBA6-374C-904D-A0889E311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19731"/>
            <a:ext cx="9963726" cy="506896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  <a:defRPr/>
            </a:pPr>
            <a:r>
              <a:rPr lang="ru-RU" b="1" dirty="0"/>
              <a:t>Страница категории товара</a:t>
            </a:r>
            <a:endParaRPr lang="en-US" dirty="0">
              <a:ln w="6350">
                <a:noFill/>
              </a:ln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6FE8CD-7E2D-0943-892B-D78D0C290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13</a:t>
            </a:fld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6EA1B37-9FC0-46EF-A317-8CF501C6E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324" y="803913"/>
            <a:ext cx="5631351" cy="525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465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453C6-BBA6-374C-904D-A0889E311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19731"/>
            <a:ext cx="9963726" cy="506896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  <a:defRPr/>
            </a:pPr>
            <a:r>
              <a:rPr lang="ru-RU" b="1" dirty="0"/>
              <a:t>Страница товара</a:t>
            </a:r>
            <a:endParaRPr lang="en-US" dirty="0">
              <a:ln w="6350">
                <a:noFill/>
              </a:ln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6FE8CD-7E2D-0943-892B-D78D0C290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14</a:t>
            </a:fld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D296883-07E1-4713-B9CC-6F87C98F6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517" y="882064"/>
            <a:ext cx="4557809" cy="500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589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453C6-BBA6-374C-904D-A0889E311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19731"/>
            <a:ext cx="9963726" cy="506896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  <a:defRPr/>
            </a:pPr>
            <a:r>
              <a:rPr lang="ru-RU" b="1" dirty="0"/>
              <a:t>Страница корзины</a:t>
            </a:r>
            <a:endParaRPr lang="en-US" dirty="0">
              <a:ln w="6350">
                <a:noFill/>
              </a:ln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6FE8CD-7E2D-0943-892B-D78D0C290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15</a:t>
            </a:fld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47FAF3F-15EC-43EA-8598-65A6A53BE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826" y="835812"/>
            <a:ext cx="5836348" cy="518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306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14DA5F-F709-4106-A09B-55AE1306C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Структура проекта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E5440D2-220B-4D60-B997-969AADBDB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16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DA15AF0-D31E-4097-B85B-401B2AD2E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951" y="902731"/>
            <a:ext cx="3374098" cy="505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726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453C6-BBA6-374C-904D-A0889E311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19731"/>
            <a:ext cx="9963726" cy="506896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  <a:defRPr/>
            </a:pPr>
            <a:r>
              <a:rPr lang="ru-RU" b="1" dirty="0"/>
              <a:t>Реализация перехода и рендера страниц</a:t>
            </a:r>
            <a:endParaRPr lang="en-US" dirty="0">
              <a:ln w="6350">
                <a:noFill/>
              </a:ln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6FE8CD-7E2D-0943-892B-D78D0C290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17</a:t>
            </a:fld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A68C1D2-3CCA-40B5-A225-602F48B32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620" y="882151"/>
            <a:ext cx="7528087" cy="509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092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453C6-BBA6-374C-904D-A0889E311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19731"/>
            <a:ext cx="9963726" cy="506896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  <a:defRPr/>
            </a:pPr>
            <a:r>
              <a:rPr lang="ru-RU" b="1" dirty="0"/>
              <a:t>Реализация</a:t>
            </a:r>
            <a:r>
              <a:rPr lang="en-US" b="1" dirty="0"/>
              <a:t> </a:t>
            </a:r>
            <a:r>
              <a:rPr lang="ru-RU" b="1" dirty="0"/>
              <a:t>отрисовки </a:t>
            </a:r>
            <a:r>
              <a:rPr lang="en-US" b="1" dirty="0"/>
              <a:t>PUG </a:t>
            </a:r>
            <a:r>
              <a:rPr lang="ru-RU" b="1" dirty="0"/>
              <a:t>шаблона</a:t>
            </a:r>
            <a:endParaRPr lang="en-US" dirty="0">
              <a:ln w="6350">
                <a:noFill/>
              </a:ln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6FE8CD-7E2D-0943-892B-D78D0C290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18</a:t>
            </a:fld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1761201-A0CF-4C08-9882-03619D9F3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823" y="1783685"/>
            <a:ext cx="9916353" cy="329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800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9D3CCE-BEEE-466B-95A1-0CF3E0448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Выводы</a:t>
            </a:r>
            <a:endParaRPr lang="ru-RU" dirty="0"/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B34263A9-BA26-4A4D-B37F-19C831BE18E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87363" y="967299"/>
          <a:ext cx="4946138" cy="49794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376B609-A0A4-40CD-96C8-6C9C4699D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FCE23744-AA98-4A0E-BE2B-76BF5610DEA9}"/>
              </a:ext>
            </a:extLst>
          </p:cNvPr>
          <p:cNvSpPr txBox="1">
            <a:spLocks/>
          </p:cNvSpPr>
          <p:nvPr/>
        </p:nvSpPr>
        <p:spPr>
          <a:xfrm>
            <a:off x="5500814" y="967300"/>
            <a:ext cx="6014421" cy="49794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accent2"/>
                </a:solidFill>
                <a:latin typeface="+mn-lt"/>
                <a:ea typeface="Open Sans Light" charset="0"/>
                <a:cs typeface="Open Sans Light" charset="0"/>
              </a:defRPr>
            </a:lvl1pPr>
          </a:lstStyle>
          <a:p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Figma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создание макетов</a:t>
            </a:r>
          </a:p>
          <a:p>
            <a:endParaRPr lang="ru-RU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SCSS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определение стилей</a:t>
            </a:r>
          </a:p>
          <a:p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  <a:r>
              <a:rPr lang="ru-RU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построение логики работы сайта, как на стороне клиента, так и на стороне сервера</a:t>
            </a:r>
          </a:p>
          <a:p>
            <a:endParaRPr lang="ru-RU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Pug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шаблоны страниц</a:t>
            </a:r>
          </a:p>
          <a:p>
            <a:endParaRPr lang="ru-RU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создание базы данных и её наполнение</a:t>
            </a:r>
          </a:p>
        </p:txBody>
      </p:sp>
    </p:spTree>
    <p:extLst>
      <p:ext uri="{BB962C8B-B14F-4D97-AF65-F5344CB8AC3E}">
        <p14:creationId xmlns:p14="http://schemas.microsoft.com/office/powerpoint/2010/main" val="956293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E96854-632D-4468-92C9-F275DBACE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Раздаточный материал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F8C263B-D6BC-449F-8A11-265602DF8F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3775" y="1047427"/>
            <a:ext cx="4164771" cy="4206143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21B9A11-B2A0-483C-8E45-459249AEB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6BE9619-B3F5-404D-875E-1A497BD3C04C}"/>
              </a:ext>
            </a:extLst>
          </p:cNvPr>
          <p:cNvSpPr/>
          <p:nvPr/>
        </p:nvSpPr>
        <p:spPr>
          <a:xfrm>
            <a:off x="986050" y="5425852"/>
            <a:ext cx="958021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/>
              <a:t>https://meison12345.github.io/Diplom/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33C7835-7624-4B41-B19C-7BB032C88B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458" y="826627"/>
            <a:ext cx="4692343" cy="469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680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453C6-BBA6-374C-904D-A0889E311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Выводы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6FE8CD-7E2D-0943-892B-D78D0C290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5235" y="6387440"/>
            <a:ext cx="608797" cy="365125"/>
          </a:xfrm>
        </p:spPr>
        <p:txBody>
          <a:bodyPr/>
          <a:lstStyle/>
          <a:p>
            <a:fld id="{EF717E07-C66C-6149-98B7-03ADCD069AD7}" type="slidenum">
              <a:rPr lang="ru-RU" smtClean="0"/>
              <a:pPr/>
              <a:t>20</a:t>
            </a:fld>
            <a:endParaRPr lang="ru-RU"/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5072D5D0-5735-FB4A-8AEB-DF3A9633F8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9081749"/>
              </p:ext>
            </p:extLst>
          </p:nvPr>
        </p:nvGraphicFramePr>
        <p:xfrm>
          <a:off x="685801" y="990075"/>
          <a:ext cx="10993293" cy="5260710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5405454">
                  <a:extLst>
                    <a:ext uri="{9D8B030D-6E8A-4147-A177-3AD203B41FA5}">
                      <a16:colId xmlns:a16="http://schemas.microsoft.com/office/drawing/2014/main" val="3932686832"/>
                    </a:ext>
                  </a:extLst>
                </a:gridCol>
                <a:gridCol w="5587839">
                  <a:extLst>
                    <a:ext uri="{9D8B030D-6E8A-4147-A177-3AD203B41FA5}">
                      <a16:colId xmlns:a16="http://schemas.microsoft.com/office/drawing/2014/main" val="409786248"/>
                    </a:ext>
                  </a:extLst>
                </a:gridCol>
              </a:tblGrid>
              <a:tr h="5047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Задачи</a:t>
                      </a:r>
                      <a:endParaRPr lang="ru-RU" sz="1600" b="1" i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i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Достигнутый результат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42563273"/>
                  </a:ext>
                </a:extLst>
              </a:tr>
              <a:tr h="7477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Constantia" pitchFamily="18" charset="0"/>
                        <a:buNone/>
                        <a:tabLst>
                          <a:tab pos="-9525" algn="l"/>
                        </a:tabLst>
                      </a:pPr>
                      <a:r>
                        <a:rPr kumimoji="0" lang="ru-RU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 Изучить средства создания макетов. Создать макет, подобрать шрифты, картинки и т.п.</a:t>
                      </a:r>
                    </a:p>
                  </a:txBody>
                  <a:tcPr marL="68580" marR="68580" marT="0" marB="0" anchor="ctr"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Макеты были созданы в таких программах, как </a:t>
                      </a:r>
                      <a:r>
                        <a:rPr kumimoji="0" lang="en-US" sz="16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Figma</a:t>
                      </a:r>
                      <a:r>
                        <a:rPr kumimoji="0" lang="en-US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 </a:t>
                      </a:r>
                      <a:r>
                        <a:rPr kumimoji="0" lang="en-US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Photoshop</a:t>
                      </a:r>
                      <a:endParaRPr kumimoji="0" lang="ru-RU" sz="16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214705"/>
                  </a:ext>
                </a:extLst>
              </a:tr>
              <a:tr h="6953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Constantia" pitchFamily="18" charset="0"/>
                        <a:buNone/>
                        <a:tabLst>
                          <a:tab pos="-9525" algn="l"/>
                        </a:tabLst>
                      </a:pPr>
                      <a:r>
                        <a:rPr kumimoji="0" lang="ru-RU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 Выбор </a:t>
                      </a:r>
                      <a:r>
                        <a:rPr kumimoji="0" lang="en-US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Frontend </a:t>
                      </a:r>
                      <a:r>
                        <a:rPr kumimoji="0" lang="ru-RU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технологий.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Видимая часть была создана с помощью следующих технологий</a:t>
                      </a:r>
                      <a:r>
                        <a:rPr kumimoji="0" lang="en-US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 JS, HTML5</a:t>
                      </a:r>
                      <a:r>
                        <a:rPr kumimoji="0" lang="ru-RU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PUG</a:t>
                      </a:r>
                      <a:r>
                        <a:rPr kumimoji="0" lang="ru-RU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r>
                        <a:rPr kumimoji="0" lang="en-US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CSS(SCSS )</a:t>
                      </a:r>
                      <a:endParaRPr kumimoji="0" lang="ru-RU" sz="16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842945"/>
                  </a:ext>
                </a:extLst>
              </a:tr>
              <a:tr h="119160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>
                          <a:tab pos="-9525" algn="l"/>
                        </a:tabLst>
                      </a:pPr>
                      <a:r>
                        <a:rPr kumimoji="0" lang="ru-RU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 Выбор </a:t>
                      </a:r>
                      <a:r>
                        <a:rPr kumimoji="0" lang="en-US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Backend</a:t>
                      </a:r>
                      <a:r>
                        <a:rPr kumimoji="0" lang="ru-RU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технологий.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NodeJS – </a:t>
                      </a:r>
                      <a:r>
                        <a:rPr kumimoji="0" lang="ru-RU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для серверной части сайта</a:t>
                      </a: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MySQL – </a:t>
                      </a:r>
                      <a:r>
                        <a:rPr kumimoji="0" lang="ru-RU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база данных</a:t>
                      </a:r>
                    </a:p>
                    <a:p>
                      <a:pPr marL="0" marR="0" lvl="0" indent="0" algn="l" defTabSz="914400" rtl="0" eaLnBrk="1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Nodemailer</a:t>
                      </a:r>
                      <a:r>
                        <a:rPr kumimoji="0" lang="en-US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 работа с почтовой системой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47384185"/>
                  </a:ext>
                </a:extLst>
              </a:tr>
              <a:tr h="67957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ru-RU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 Создать собственный сайт </a:t>
                      </a:r>
                      <a:r>
                        <a:rPr kumimoji="0" lang="en-US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“</a:t>
                      </a:r>
                      <a:r>
                        <a:rPr kumimoji="0" lang="ru-RU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 нуля</a:t>
                      </a:r>
                      <a:r>
                        <a:rPr kumimoji="0" lang="en-US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  <a:r>
                        <a:rPr kumimoji="0" lang="ru-RU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kumimoji="0" lang="en-US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без использования сайтов – конструкторов и различных </a:t>
                      </a:r>
                      <a:r>
                        <a:rPr kumimoji="0" lang="en-US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CMS </a:t>
                      </a:r>
                      <a:r>
                        <a:rPr kumimoji="0" lang="ru-RU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систем.</a:t>
                      </a:r>
                      <a:endParaRPr lang="ru-RU" sz="24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Сайт </a:t>
                      </a:r>
                      <a:r>
                        <a:rPr kumimoji="0" lang="ru-RU" sz="16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успешно создан</a:t>
                      </a:r>
                      <a:endParaRPr kumimoji="0" lang="ru-RU" sz="16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610169"/>
                  </a:ext>
                </a:extLst>
              </a:tr>
              <a:tr h="14024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5. Создать готовый продукт, которым можно пользоваться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Создана система, позволяющая интерактивно получать данные с сервера и предоставлять материал на сайт, а также имеющая возможность совершить покупку и получить оповещение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81436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730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453C6-BBA6-374C-904D-A0889E311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1305" y="3175551"/>
            <a:ext cx="6318819" cy="506896"/>
          </a:xfrm>
        </p:spPr>
        <p:txBody>
          <a:bodyPr/>
          <a:lstStyle/>
          <a:p>
            <a:pPr algn="ctr"/>
            <a:r>
              <a:rPr lang="ru-RU" sz="4000" b="1" dirty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6FE8CD-7E2D-0943-892B-D78D0C290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6D435CF-88A5-43E5-BAE5-00697C2EE658}"/>
              </a:ext>
            </a:extLst>
          </p:cNvPr>
          <p:cNvSpPr/>
          <p:nvPr/>
        </p:nvSpPr>
        <p:spPr>
          <a:xfrm>
            <a:off x="2569765" y="2657278"/>
            <a:ext cx="7052469" cy="1543443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E32671D-4378-47F0-A6F5-D2A046FD1795}"/>
              </a:ext>
            </a:extLst>
          </p:cNvPr>
          <p:cNvSpPr/>
          <p:nvPr/>
        </p:nvSpPr>
        <p:spPr>
          <a:xfrm>
            <a:off x="397291" y="309004"/>
            <a:ext cx="163961" cy="548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502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001F08-199C-EB40-9441-5B619B15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Цель работы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84E806-D83C-B34C-84D1-305CCF1E1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D42AAE73-5309-084A-9F13-AF072F2AC4D0}"/>
              </a:ext>
            </a:extLst>
          </p:cNvPr>
          <p:cNvSpPr txBox="1">
            <a:spLocks/>
          </p:cNvSpPr>
          <p:nvPr/>
        </p:nvSpPr>
        <p:spPr>
          <a:xfrm>
            <a:off x="487044" y="1393901"/>
            <a:ext cx="11217141" cy="4549699"/>
          </a:xfrm>
          <a:prstGeom prst="roundRect">
            <a:avLst>
              <a:gd name="adj" fmla="val 4817"/>
            </a:avLst>
          </a:prstGeom>
          <a:ln>
            <a:solidFill>
              <a:schemeClr val="accent4"/>
            </a:solidFill>
            <a:prstDash val="dash"/>
          </a:ln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Open Sans Light" charset="0"/>
                <a:cs typeface="Open Sans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</a:rPr>
              <a:t>Р</a:t>
            </a:r>
            <a:r>
              <a:rPr lang="en-US" dirty="0">
                <a:solidFill>
                  <a:schemeClr val="tx1"/>
                </a:solidFill>
              </a:rPr>
              <a:t>азработка web-сайта онлайн магазина “ТехноЭра”, предназначенного для ознакомления потенциальных клиентов с компанией и спектром предоставляемых услуг, а также упорядочивания и ускорения деятельности администратора.</a:t>
            </a:r>
            <a:br>
              <a:rPr lang="en-US" dirty="0">
                <a:solidFill>
                  <a:schemeClr val="tx1"/>
                </a:solidFill>
              </a:rPr>
            </a:br>
            <a:endParaRPr lang="ru-RU" dirty="0"/>
          </a:p>
        </p:txBody>
      </p:sp>
      <p:pic>
        <p:nvPicPr>
          <p:cNvPr id="15" name="Рисунок 14" descr="В яблочко">
            <a:extLst>
              <a:ext uri="{FF2B5EF4-FFF2-40B4-BE49-F238E27FC236}">
                <a16:creationId xmlns:a16="http://schemas.microsoft.com/office/drawing/2014/main" id="{931FEA6B-E47A-1648-A9AA-3EABEE6DE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815" y="1364259"/>
            <a:ext cx="542081" cy="542081"/>
          </a:xfrm>
          <a:prstGeom prst="rect">
            <a:avLst/>
          </a:prstGeom>
        </p:spPr>
      </p:pic>
      <p:pic>
        <p:nvPicPr>
          <p:cNvPr id="17" name="Рисунок 16" descr="Одна шестеренка">
            <a:extLst>
              <a:ext uri="{FF2B5EF4-FFF2-40B4-BE49-F238E27FC236}">
                <a16:creationId xmlns:a16="http://schemas.microsoft.com/office/drawing/2014/main" id="{4EACD957-8669-6548-BD86-9BE8438D2A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98962" y="154174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590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001F08-199C-EB40-9441-5B619B15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Задачи работы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84E806-D83C-B34C-84D1-305CCF1E1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D42AAE73-5309-084A-9F13-AF072F2AC4D0}"/>
              </a:ext>
            </a:extLst>
          </p:cNvPr>
          <p:cNvSpPr txBox="1">
            <a:spLocks/>
          </p:cNvSpPr>
          <p:nvPr/>
        </p:nvSpPr>
        <p:spPr>
          <a:xfrm>
            <a:off x="487044" y="1393901"/>
            <a:ext cx="11217141" cy="4549699"/>
          </a:xfrm>
          <a:prstGeom prst="roundRect">
            <a:avLst>
              <a:gd name="adj" fmla="val 4817"/>
            </a:avLst>
          </a:prstGeom>
          <a:ln>
            <a:solidFill>
              <a:schemeClr val="accent4"/>
            </a:solidFill>
            <a:prstDash val="dash"/>
          </a:ln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Open Sans Light" charset="0"/>
                <a:cs typeface="Open Sans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tx1"/>
                </a:solidFill>
              </a:rPr>
              <a:t>1. Создание динамического сайта </a:t>
            </a:r>
            <a:r>
              <a:rPr lang="en-US" sz="2000" dirty="0">
                <a:solidFill>
                  <a:schemeClr val="tx1"/>
                </a:solidFill>
              </a:rPr>
              <a:t>“</a:t>
            </a:r>
            <a:r>
              <a:rPr lang="ru-RU" sz="2000" dirty="0">
                <a:solidFill>
                  <a:schemeClr val="tx1"/>
                </a:solidFill>
              </a:rPr>
              <a:t>с нуля</a:t>
            </a:r>
            <a:r>
              <a:rPr lang="en-US" sz="2000" dirty="0">
                <a:solidFill>
                  <a:schemeClr val="tx1"/>
                </a:solidFill>
              </a:rPr>
              <a:t>”</a:t>
            </a:r>
            <a:r>
              <a:rPr lang="ru-RU" sz="2000" dirty="0">
                <a:solidFill>
                  <a:schemeClr val="tx1"/>
                </a:solidFill>
              </a:rPr>
              <a:t>. П</a:t>
            </a:r>
            <a:r>
              <a:rPr lang="ru-RU" sz="2000" dirty="0"/>
              <a:t>реимущества такого сайта по сравнению с CMS системами</a:t>
            </a:r>
            <a:r>
              <a:rPr lang="ru-RU" sz="2000" dirty="0">
                <a:solidFill>
                  <a:schemeClr val="tx1"/>
                </a:solidFill>
              </a:rPr>
              <a:t>.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ru-RU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ru-RU" sz="2000" dirty="0"/>
              <a:t>2. Изучение и применения современных средств для создания макетов сайтов </a:t>
            </a:r>
            <a:r>
              <a:rPr lang="ru-RU" sz="2000" dirty="0" err="1"/>
              <a:t>web</a:t>
            </a:r>
            <a:r>
              <a:rPr lang="ru-RU" sz="2000" dirty="0"/>
              <a:t>-магазинов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tx1"/>
                </a:solidFill>
              </a:rPr>
              <a:t>3. Создание макетов сайта подбор цветов, картинок товара и </a:t>
            </a:r>
            <a:r>
              <a:rPr lang="ru-RU" sz="2000" dirty="0" err="1">
                <a:solidFill>
                  <a:schemeClr val="tx1"/>
                </a:solidFill>
              </a:rPr>
              <a:t>тп</a:t>
            </a:r>
            <a:r>
              <a:rPr lang="ru-RU" sz="2000" dirty="0">
                <a:solidFill>
                  <a:schemeClr val="tx1"/>
                </a:solidFill>
              </a:rPr>
              <a:t>.</a:t>
            </a:r>
            <a:br>
              <a:rPr lang="en-US" sz="2000" dirty="0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ru-RU" sz="2000" dirty="0">
                <a:solidFill>
                  <a:schemeClr val="tx1"/>
                </a:solidFill>
              </a:rPr>
              <a:t> 4. Выбор средств создания </a:t>
            </a:r>
            <a:r>
              <a:rPr lang="en-US" sz="2000" dirty="0">
                <a:solidFill>
                  <a:schemeClr val="tx1"/>
                </a:solidFill>
              </a:rPr>
              <a:t>Frontend </a:t>
            </a:r>
            <a:r>
              <a:rPr lang="ru-RU" sz="2000" dirty="0">
                <a:solidFill>
                  <a:schemeClr val="tx1"/>
                </a:solidFill>
              </a:rPr>
              <a:t>части сайта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tx1"/>
                </a:solidFill>
              </a:rPr>
              <a:t>5. Выбор средств создания </a:t>
            </a:r>
            <a:r>
              <a:rPr lang="en-US" sz="2000" dirty="0">
                <a:solidFill>
                  <a:schemeClr val="tx1"/>
                </a:solidFill>
              </a:rPr>
              <a:t>Backend </a:t>
            </a:r>
            <a:r>
              <a:rPr lang="ru-RU" sz="2000" dirty="0">
                <a:solidFill>
                  <a:schemeClr val="tx1"/>
                </a:solidFill>
              </a:rPr>
              <a:t>части сайта</a:t>
            </a:r>
            <a:br>
              <a:rPr lang="ru-RU" sz="2000" dirty="0">
                <a:solidFill>
                  <a:schemeClr val="tx1"/>
                </a:solidFill>
              </a:rPr>
            </a:br>
            <a:r>
              <a:rPr lang="ru-RU" sz="2000" dirty="0">
                <a:solidFill>
                  <a:schemeClr val="tx1"/>
                </a:solidFill>
              </a:rPr>
              <a:t>6. Построение внутренней логики программы.</a:t>
            </a:r>
            <a:endParaRPr lang="ru-RU" sz="1800" dirty="0"/>
          </a:p>
        </p:txBody>
      </p:sp>
      <p:pic>
        <p:nvPicPr>
          <p:cNvPr id="15" name="Рисунок 14" descr="В яблочко">
            <a:extLst>
              <a:ext uri="{FF2B5EF4-FFF2-40B4-BE49-F238E27FC236}">
                <a16:creationId xmlns:a16="http://schemas.microsoft.com/office/drawing/2014/main" id="{931FEA6B-E47A-1648-A9AA-3EABEE6DE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815" y="1364259"/>
            <a:ext cx="542081" cy="54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100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453C6-BBA6-374C-904D-A0889E311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Сравнение подхода создания сайта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6FE8CD-7E2D-0943-892B-D78D0C290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5235" y="6387440"/>
            <a:ext cx="608797" cy="365125"/>
          </a:xfrm>
        </p:spPr>
        <p:txBody>
          <a:bodyPr/>
          <a:lstStyle/>
          <a:p>
            <a:fld id="{EF717E07-C66C-6149-98B7-03ADCD069AD7}" type="slidenum">
              <a:rPr lang="ru-RU" smtClean="0"/>
              <a:pPr/>
              <a:t>5</a:t>
            </a:fld>
            <a:endParaRPr lang="ru-RU"/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5072D5D0-5735-FB4A-8AEB-DF3A9633F8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3201315"/>
              </p:ext>
            </p:extLst>
          </p:nvPr>
        </p:nvGraphicFramePr>
        <p:xfrm>
          <a:off x="685801" y="1002687"/>
          <a:ext cx="10829434" cy="5133253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2512429">
                  <a:extLst>
                    <a:ext uri="{9D8B030D-6E8A-4147-A177-3AD203B41FA5}">
                      <a16:colId xmlns:a16="http://schemas.microsoft.com/office/drawing/2014/main" val="3932686832"/>
                    </a:ext>
                  </a:extLst>
                </a:gridCol>
                <a:gridCol w="2591188">
                  <a:extLst>
                    <a:ext uri="{9D8B030D-6E8A-4147-A177-3AD203B41FA5}">
                      <a16:colId xmlns:a16="http://schemas.microsoft.com/office/drawing/2014/main" val="4007269603"/>
                    </a:ext>
                  </a:extLst>
                </a:gridCol>
                <a:gridCol w="3040117">
                  <a:extLst>
                    <a:ext uri="{9D8B030D-6E8A-4147-A177-3AD203B41FA5}">
                      <a16:colId xmlns:a16="http://schemas.microsoft.com/office/drawing/2014/main" val="409786248"/>
                    </a:ext>
                  </a:extLst>
                </a:gridCol>
                <a:gridCol w="2685700">
                  <a:extLst>
                    <a:ext uri="{9D8B030D-6E8A-4147-A177-3AD203B41FA5}">
                      <a16:colId xmlns:a16="http://schemas.microsoft.com/office/drawing/2014/main" val="2380798037"/>
                    </a:ext>
                  </a:extLst>
                </a:gridCol>
              </a:tblGrid>
              <a:tr h="416653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Сайт с нуля</a:t>
                      </a: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Сайт</a:t>
                      </a:r>
                      <a:r>
                        <a:rPr lang="en-US" sz="1600" b="1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600" b="1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на </a:t>
                      </a:r>
                      <a:r>
                        <a:rPr lang="en-US" sz="1600" b="1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CMS</a:t>
                      </a:r>
                      <a:endParaRPr lang="ru-RU" sz="1600" b="1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563273"/>
                  </a:ext>
                </a:extLst>
              </a:tr>
              <a:tr h="268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Constantia" pitchFamily="18" charset="0"/>
                        <a:buNone/>
                        <a:tabLst>
                          <a:tab pos="-9525" algn="l"/>
                        </a:tabLst>
                        <a:defRPr/>
                      </a:pPr>
                      <a:r>
                        <a:rPr lang="ru-RU" sz="1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Преимущества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Constantia" pitchFamily="18" charset="0"/>
                        <a:buNone/>
                        <a:tabLst>
                          <a:tab pos="-9525" algn="l"/>
                        </a:tabLst>
                      </a:pPr>
                      <a:r>
                        <a:rPr kumimoji="0" lang="ru-RU" sz="10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Недостатки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Constantia" pitchFamily="18" charset="0"/>
                        <a:buNone/>
                        <a:tabLst>
                          <a:tab pos="-9525" algn="l"/>
                        </a:tabLst>
                        <a:defRPr/>
                      </a:pPr>
                      <a:r>
                        <a:rPr lang="ru-RU" sz="1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Преимущества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Constantia" pitchFamily="18" charset="0"/>
                        <a:buNone/>
                        <a:tabLst>
                          <a:tab pos="-9525" algn="l"/>
                        </a:tabLst>
                      </a:pPr>
                      <a:r>
                        <a:rPr kumimoji="0" lang="ru-RU" sz="10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Недостатки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214705"/>
                  </a:ext>
                </a:extLst>
              </a:tr>
              <a:tr h="901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Возможность гибкой настройки сайта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Потребность в понимании основ HTML, CSS и 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 </a:t>
                      </a:r>
                      <a:r>
                        <a:rPr lang="ru-RU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для обновления информации на сайте.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Наличие огромного количества модулей, расширяющих функционал</a:t>
                      </a:r>
                      <a:endParaRPr kumimoji="0" lang="ru-RU" sz="1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Нужно разбираться в настройках движка, чтобы не было дополнительной нагрузки на сервер.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842945"/>
                  </a:ext>
                </a:extLst>
              </a:tr>
              <a:tr h="13654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Меньшая нагрузка на сервер или хостинг, так как отсутствуют бесполезные модули.</a:t>
                      </a:r>
                      <a:endParaRPr kumimoji="0" lang="ru-RU" sz="10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Отсутствие возможности создания новых страниц или категорий в пару кликов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Простота использования. Большинство движков имеют удобные администраторские панели с разделением возможностей по пользовательским категориям</a:t>
                      </a:r>
                      <a:endParaRPr kumimoji="0" lang="ru-RU" sz="1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Требуется установка на хостинг, сервер. Минус условный, так как большинство хостинг-провайдеров предлагает установку ряда бесплатных и платных CMS в один клик.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47384185"/>
                  </a:ext>
                </a:extLst>
              </a:tr>
              <a:tr h="6690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Отличная адаптация под отдельные сайты с нестандартным функционалом.</a:t>
                      </a:r>
                      <a:endParaRPr kumimoji="0" lang="ru-RU" sz="1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Оказание своевременной технической поддержки (актуально для большинства платных CMS).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Многие модули, позволяющие расширить функционал являются платными.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610169"/>
                  </a:ext>
                </a:extLst>
              </a:tr>
              <a:tr h="15116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Повышенная скорость работы. Причина та же – отсутствие дополнительных модулей, которые нередко не отключаются в CMS.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Создание страниц, категорий, редактирование мета-данных – предельно простые процессы. Необязательно знать 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HTML, CSS</a:t>
                      </a:r>
                      <a:r>
                        <a:rPr lang="ru-RU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Все можно сделать в визуальных редакторах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81436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4353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453C6-BBA6-374C-904D-A0889E311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ru-RU" b="1" dirty="0"/>
              <a:t>Выбор ПО для создания макетов сайта</a:t>
            </a:r>
            <a:endParaRPr lang="en-US" dirty="0">
              <a:ln w="6350">
                <a:noFill/>
              </a:ln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854FCF-A3FC-9640-AFE6-8DA4C9B2A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044" y="1483887"/>
            <a:ext cx="6347865" cy="4519622"/>
          </a:xfrm>
        </p:spPr>
        <p:txBody>
          <a:bodyPr>
            <a:normAutofit/>
          </a:bodyPr>
          <a:lstStyle/>
          <a:p>
            <a:pPr marL="0">
              <a:buFont typeface="Arial" panose="020B0604020202020204" pitchFamily="34" charset="0"/>
              <a:buChar char="•"/>
            </a:pPr>
            <a:r>
              <a:rPr lang="en-US" sz="2400" b="1" dirty="0" err="1"/>
              <a:t>Figma</a:t>
            </a:r>
            <a:r>
              <a:rPr lang="en-US" sz="2400" dirty="0"/>
              <a:t> – </a:t>
            </a:r>
            <a:r>
              <a:rPr lang="en-US" sz="2400" dirty="0" err="1"/>
              <a:t>онлайн-сервис</a:t>
            </a:r>
            <a:r>
              <a:rPr lang="en-US" sz="2400" dirty="0"/>
              <a:t> </a:t>
            </a:r>
            <a:r>
              <a:rPr lang="en-US" sz="2400" dirty="0" err="1"/>
              <a:t>для</a:t>
            </a:r>
            <a:r>
              <a:rPr lang="en-US" sz="2400" dirty="0"/>
              <a:t> </a:t>
            </a:r>
            <a:r>
              <a:rPr lang="en-US" sz="2400" dirty="0" err="1"/>
              <a:t>дизайнеров</a:t>
            </a:r>
            <a:r>
              <a:rPr lang="en-US" sz="2400" dirty="0"/>
              <a:t>, </a:t>
            </a:r>
            <a:r>
              <a:rPr lang="en-US" sz="2400" dirty="0" err="1"/>
              <a:t>веб-разработчиков</a:t>
            </a:r>
            <a:r>
              <a:rPr lang="en-US" sz="2400" dirty="0"/>
              <a:t> и </a:t>
            </a:r>
            <a:r>
              <a:rPr lang="en-US" sz="2400" dirty="0" err="1"/>
              <a:t>маркетологов</a:t>
            </a:r>
            <a:r>
              <a:rPr lang="en-US" sz="2400" dirty="0"/>
              <a:t>. </a:t>
            </a:r>
            <a:r>
              <a:rPr lang="en-US" sz="2400" dirty="0" err="1"/>
              <a:t>Он</a:t>
            </a:r>
            <a:r>
              <a:rPr lang="en-US" sz="2400" dirty="0"/>
              <a:t> </a:t>
            </a:r>
            <a:r>
              <a:rPr lang="en-US" sz="2400" dirty="0" err="1"/>
              <a:t>предназначен</a:t>
            </a:r>
            <a:r>
              <a:rPr lang="en-US" sz="2400" dirty="0"/>
              <a:t> </a:t>
            </a:r>
            <a:r>
              <a:rPr lang="en-US" sz="2400" dirty="0" err="1"/>
              <a:t>для</a:t>
            </a:r>
            <a:r>
              <a:rPr lang="en-US" sz="2400" dirty="0"/>
              <a:t> </a:t>
            </a:r>
            <a:r>
              <a:rPr lang="en-US" sz="2400" dirty="0" err="1"/>
              <a:t>создания</a:t>
            </a:r>
            <a:r>
              <a:rPr lang="en-US" sz="2400" dirty="0"/>
              <a:t> </a:t>
            </a:r>
            <a:r>
              <a:rPr lang="en-US" sz="2400" dirty="0" err="1"/>
              <a:t>прототипов</a:t>
            </a:r>
            <a:r>
              <a:rPr lang="en-US" sz="2400" dirty="0"/>
              <a:t> </a:t>
            </a:r>
            <a:r>
              <a:rPr lang="en-US" sz="2400" dirty="0" err="1"/>
              <a:t>сайтов</a:t>
            </a:r>
            <a:r>
              <a:rPr lang="en-US" sz="2400" dirty="0"/>
              <a:t> </a:t>
            </a:r>
            <a:r>
              <a:rPr lang="en-US" sz="2400" dirty="0" err="1"/>
              <a:t>или</a:t>
            </a:r>
            <a:r>
              <a:rPr lang="en-US" sz="2400" dirty="0"/>
              <a:t> </a:t>
            </a:r>
            <a:r>
              <a:rPr lang="en-US" sz="2400" dirty="0" err="1"/>
              <a:t>приложений</a:t>
            </a:r>
            <a:r>
              <a:rPr lang="en-US" sz="2400" dirty="0"/>
              <a:t>, </a:t>
            </a:r>
            <a:r>
              <a:rPr lang="en-US" sz="2400" dirty="0" err="1"/>
              <a:t>иллюстраций</a:t>
            </a:r>
            <a:r>
              <a:rPr lang="en-US" sz="2400" dirty="0"/>
              <a:t> и </a:t>
            </a:r>
            <a:r>
              <a:rPr lang="en-US" sz="2400" dirty="0" err="1"/>
              <a:t>векторной</a:t>
            </a:r>
            <a:r>
              <a:rPr lang="en-US" sz="2400" dirty="0"/>
              <a:t> </a:t>
            </a:r>
            <a:r>
              <a:rPr lang="en-US" sz="2400" dirty="0" err="1"/>
              <a:t>графики</a:t>
            </a:r>
            <a:r>
              <a:rPr lang="en-US" sz="2400" dirty="0"/>
              <a:t>. В </a:t>
            </a:r>
            <a:r>
              <a:rPr lang="en-US" sz="2400" dirty="0" err="1"/>
              <a:t>редакторе</a:t>
            </a:r>
            <a:r>
              <a:rPr lang="en-US" sz="2400" dirty="0"/>
              <a:t> </a:t>
            </a:r>
            <a:r>
              <a:rPr lang="en-US" sz="2400" dirty="0" err="1"/>
              <a:t>можно</a:t>
            </a:r>
            <a:r>
              <a:rPr lang="en-US" sz="2400" dirty="0"/>
              <a:t> </a:t>
            </a:r>
            <a:r>
              <a:rPr lang="en-US" sz="2400" dirty="0" err="1"/>
              <a:t>настроить</a:t>
            </a:r>
            <a:r>
              <a:rPr lang="en-US" sz="2400" dirty="0"/>
              <a:t> </a:t>
            </a:r>
            <a:r>
              <a:rPr lang="en-US" sz="2400" dirty="0" err="1"/>
              <a:t>совместную</a:t>
            </a:r>
            <a:r>
              <a:rPr lang="en-US" sz="2400" dirty="0"/>
              <a:t> </a:t>
            </a:r>
            <a:r>
              <a:rPr lang="en-US" sz="2400" dirty="0" err="1"/>
              <a:t>работу</a:t>
            </a:r>
            <a:r>
              <a:rPr lang="en-US" sz="2400" dirty="0"/>
              <a:t>, </a:t>
            </a:r>
            <a:r>
              <a:rPr lang="en-US" sz="2400" dirty="0" err="1"/>
              <a:t>вносить</a:t>
            </a:r>
            <a:r>
              <a:rPr lang="en-US" sz="2400" dirty="0"/>
              <a:t> и </a:t>
            </a:r>
            <a:r>
              <a:rPr lang="en-US" sz="2400" dirty="0" err="1"/>
              <a:t>обсуждать</a:t>
            </a:r>
            <a:r>
              <a:rPr lang="en-US" sz="2400" dirty="0"/>
              <a:t> </a:t>
            </a:r>
            <a:r>
              <a:rPr lang="en-US" sz="2400" dirty="0" err="1"/>
              <a:t>правки</a:t>
            </a:r>
            <a:r>
              <a:rPr lang="en-US" sz="2400" dirty="0"/>
              <a:t>, </a:t>
            </a:r>
            <a:r>
              <a:rPr lang="en-US" sz="2400" dirty="0" err="1"/>
              <a:t>причем</a:t>
            </a:r>
            <a:r>
              <a:rPr lang="en-US" sz="2400" dirty="0"/>
              <a:t> </a:t>
            </a:r>
            <a:r>
              <a:rPr lang="en-US" sz="2400" dirty="0" err="1"/>
              <a:t>как</a:t>
            </a:r>
            <a:r>
              <a:rPr lang="en-US" sz="2400" dirty="0"/>
              <a:t> в </a:t>
            </a:r>
            <a:r>
              <a:rPr lang="en-US" sz="2400" dirty="0" err="1"/>
              <a:t>браузере</a:t>
            </a:r>
            <a:r>
              <a:rPr lang="en-US" sz="2400" dirty="0"/>
              <a:t>, </a:t>
            </a:r>
            <a:r>
              <a:rPr lang="en-US" sz="2400" dirty="0" err="1"/>
              <a:t>так</a:t>
            </a:r>
            <a:r>
              <a:rPr lang="en-US" sz="2400" dirty="0"/>
              <a:t> и </a:t>
            </a:r>
            <a:r>
              <a:rPr lang="en-US" sz="2400" dirty="0" err="1"/>
              <a:t>через</a:t>
            </a:r>
            <a:r>
              <a:rPr lang="en-US" sz="2400" dirty="0"/>
              <a:t> </a:t>
            </a:r>
            <a:r>
              <a:rPr lang="en-US" sz="2400" dirty="0" err="1"/>
              <a:t>приложение</a:t>
            </a:r>
            <a:r>
              <a:rPr lang="en-US" sz="2400" dirty="0"/>
              <a:t> </a:t>
            </a:r>
            <a:r>
              <a:rPr lang="en-US" sz="2400" dirty="0" err="1"/>
              <a:t>на</a:t>
            </a:r>
            <a:r>
              <a:rPr lang="en-US" sz="2400" dirty="0"/>
              <a:t> </a:t>
            </a:r>
            <a:r>
              <a:rPr lang="en-US" sz="2400" dirty="0" err="1"/>
              <a:t>компьютере</a:t>
            </a:r>
            <a:r>
              <a:rPr lang="en-US" sz="2400" dirty="0"/>
              <a:t>.</a:t>
            </a:r>
          </a:p>
          <a:p>
            <a:pPr marL="0">
              <a:buFont typeface="Arial" panose="020B0604020202020204" pitchFamily="34" charset="0"/>
              <a:buChar char="•"/>
            </a:pPr>
            <a:r>
              <a:rPr lang="en-US" sz="2400" b="1" dirty="0"/>
              <a:t>Adobe Photoshop </a:t>
            </a:r>
            <a:r>
              <a:rPr lang="en-US" sz="2400" dirty="0"/>
              <a:t>— </a:t>
            </a:r>
            <a:r>
              <a:rPr lang="en-US" sz="2400" dirty="0" err="1"/>
              <a:t>многофункциональный</a:t>
            </a:r>
            <a:r>
              <a:rPr lang="en-US" sz="2400" dirty="0"/>
              <a:t> </a:t>
            </a:r>
            <a:r>
              <a:rPr lang="en-US" sz="2400" dirty="0" err="1"/>
              <a:t>графический</a:t>
            </a:r>
            <a:r>
              <a:rPr lang="en-US" sz="2400" dirty="0"/>
              <a:t> </a:t>
            </a:r>
            <a:r>
              <a:rPr lang="en-US" sz="2400" dirty="0" err="1"/>
              <a:t>редактор</a:t>
            </a:r>
            <a:r>
              <a:rPr lang="en-US" sz="2400" dirty="0"/>
              <a:t>, </a:t>
            </a:r>
            <a:r>
              <a:rPr lang="en-US" sz="2400" dirty="0" err="1"/>
              <a:t>разрабатываемый</a:t>
            </a:r>
            <a:r>
              <a:rPr lang="en-US" sz="2400" dirty="0"/>
              <a:t> и </a:t>
            </a:r>
            <a:r>
              <a:rPr lang="en-US" sz="2400" dirty="0" err="1"/>
              <a:t>распространяемый</a:t>
            </a:r>
            <a:r>
              <a:rPr lang="en-US" sz="2400" dirty="0"/>
              <a:t> </a:t>
            </a:r>
            <a:r>
              <a:rPr lang="en-US" sz="2400" dirty="0" err="1"/>
              <a:t>компанией</a:t>
            </a:r>
            <a:r>
              <a:rPr lang="en-US" sz="2400" dirty="0"/>
              <a:t> Adobe Systems.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6FE8CD-7E2D-0943-892B-D78D0C290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67445CF-698D-40E7-91A9-87AE9314C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713" y="1025987"/>
            <a:ext cx="3298075" cy="164903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A345CC5-AB13-4E4C-A109-3C6B118DBB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713" y="3052112"/>
            <a:ext cx="2518756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513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453C6-BBA6-374C-904D-A0889E311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19731"/>
            <a:ext cx="9963726" cy="506896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  <a:defRPr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Выбор ПО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Frontend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части сайта</a:t>
            </a:r>
            <a:endParaRPr lang="en-US" dirty="0">
              <a:ln w="6350">
                <a:noFill/>
              </a:ln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854FCF-A3FC-9640-AFE6-8DA4C9B2A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736" y="2694730"/>
            <a:ext cx="11547938" cy="363243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400" b="1" dirty="0"/>
              <a:t>HTML</a:t>
            </a:r>
            <a:r>
              <a:rPr lang="en-US" sz="2400" dirty="0"/>
              <a:t> - </a:t>
            </a:r>
            <a:r>
              <a:rPr lang="en-US" sz="2400" dirty="0" err="1"/>
              <a:t>код</a:t>
            </a:r>
            <a:r>
              <a:rPr lang="en-US" sz="2400" dirty="0"/>
              <a:t>, </a:t>
            </a:r>
            <a:r>
              <a:rPr lang="en-US" sz="2400" dirty="0" err="1"/>
              <a:t>который</a:t>
            </a:r>
            <a:r>
              <a:rPr lang="en-US" sz="2400" dirty="0"/>
              <a:t> </a:t>
            </a:r>
            <a:r>
              <a:rPr lang="en-US" sz="2400" dirty="0" err="1"/>
              <a:t>используется</a:t>
            </a:r>
            <a:r>
              <a:rPr lang="en-US" sz="2400" dirty="0"/>
              <a:t> </a:t>
            </a:r>
            <a:r>
              <a:rPr lang="en-US" sz="2400" dirty="0" err="1"/>
              <a:t>для</a:t>
            </a:r>
            <a:r>
              <a:rPr lang="en-US" sz="2400" dirty="0"/>
              <a:t> </a:t>
            </a:r>
            <a:r>
              <a:rPr lang="en-US" sz="2400" dirty="0" err="1"/>
              <a:t>структурирования</a:t>
            </a:r>
            <a:r>
              <a:rPr lang="en-US" sz="2400" dirty="0"/>
              <a:t> и </a:t>
            </a:r>
            <a:r>
              <a:rPr lang="en-US" sz="2400" dirty="0" err="1"/>
              <a:t>отображения</a:t>
            </a:r>
            <a:r>
              <a:rPr lang="en-US" sz="2400" dirty="0"/>
              <a:t> </a:t>
            </a:r>
            <a:r>
              <a:rPr lang="en-US" sz="2400" dirty="0" err="1"/>
              <a:t>веб-страницы</a:t>
            </a:r>
            <a:r>
              <a:rPr lang="en-US" sz="2400" dirty="0"/>
              <a:t> и </a:t>
            </a:r>
            <a:r>
              <a:rPr lang="en-US" sz="2400" dirty="0" err="1"/>
              <a:t>её</a:t>
            </a:r>
            <a:r>
              <a:rPr lang="en-US" sz="2400" dirty="0"/>
              <a:t> </a:t>
            </a:r>
            <a:r>
              <a:rPr lang="en-US" sz="2400" dirty="0" err="1"/>
              <a:t>контента</a:t>
            </a:r>
            <a:r>
              <a:rPr lang="en-US" sz="2400" dirty="0"/>
              <a:t>. </a:t>
            </a:r>
            <a:br>
              <a:rPr lang="en-US" sz="2400" dirty="0">
                <a:ln w="6350">
                  <a:noFill/>
                </a:ln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2400" b="1" dirty="0"/>
              <a:t>PUG</a:t>
            </a:r>
            <a:r>
              <a:rPr lang="en-US" sz="2400" dirty="0"/>
              <a:t> - </a:t>
            </a:r>
            <a:r>
              <a:rPr lang="en-US" sz="2400" dirty="0" err="1"/>
              <a:t>препроцессор</a:t>
            </a:r>
            <a:r>
              <a:rPr lang="en-US" sz="2400" dirty="0"/>
              <a:t> HTML и </a:t>
            </a:r>
            <a:r>
              <a:rPr lang="en-US" sz="2400" dirty="0" err="1"/>
              <a:t>шаблонизатор</a:t>
            </a:r>
            <a:r>
              <a:rPr lang="en-US" sz="2400" dirty="0"/>
              <a:t>, </a:t>
            </a:r>
            <a:r>
              <a:rPr lang="en-US" sz="2400" dirty="0" err="1"/>
              <a:t>который</a:t>
            </a:r>
            <a:r>
              <a:rPr lang="en-US" sz="2400" dirty="0"/>
              <a:t> </a:t>
            </a:r>
            <a:r>
              <a:rPr lang="en-US" sz="2400" dirty="0" err="1"/>
              <a:t>был</a:t>
            </a:r>
            <a:r>
              <a:rPr lang="en-US" sz="2400" dirty="0"/>
              <a:t> </a:t>
            </a:r>
            <a:r>
              <a:rPr lang="en-US" sz="2400" dirty="0" err="1"/>
              <a:t>написан</a:t>
            </a:r>
            <a:r>
              <a:rPr lang="en-US" sz="2400" dirty="0"/>
              <a:t> </a:t>
            </a:r>
            <a:r>
              <a:rPr lang="en-US" sz="2400" dirty="0" err="1"/>
              <a:t>на</a:t>
            </a:r>
            <a:r>
              <a:rPr lang="en-US" sz="2400" dirty="0"/>
              <a:t> JavaScript </a:t>
            </a:r>
            <a:r>
              <a:rPr lang="en-US" sz="2400" dirty="0" err="1"/>
              <a:t>для</a:t>
            </a:r>
            <a:r>
              <a:rPr lang="en-US" sz="2400" dirty="0"/>
              <a:t> Node.js. </a:t>
            </a:r>
            <a:br>
              <a:rPr lang="en-US" sz="2400" dirty="0">
                <a:ln w="6350">
                  <a:noFill/>
                </a:ln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2400" b="1" dirty="0"/>
              <a:t>CSS</a:t>
            </a:r>
            <a:r>
              <a:rPr lang="en-US" sz="2400" dirty="0"/>
              <a:t> -</a:t>
            </a:r>
            <a:r>
              <a:rPr lang="en-US" sz="2400" dirty="0">
                <a:ln w="6350">
                  <a:noFill/>
                </a:ln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2400" dirty="0" err="1"/>
              <a:t>Каскадные</a:t>
            </a:r>
            <a:r>
              <a:rPr lang="en-US" sz="2400" dirty="0"/>
              <a:t> </a:t>
            </a:r>
            <a:r>
              <a:rPr lang="en-US" sz="2400" dirty="0" err="1"/>
              <a:t>таблицы</a:t>
            </a:r>
            <a:r>
              <a:rPr lang="en-US" sz="2400" dirty="0"/>
              <a:t> </a:t>
            </a:r>
            <a:r>
              <a:rPr lang="en-US" sz="2400" dirty="0" err="1"/>
              <a:t>стилей</a:t>
            </a:r>
            <a:r>
              <a:rPr lang="en-US" sz="2400" dirty="0"/>
              <a:t>. </a:t>
            </a:r>
            <a:r>
              <a:rPr lang="en-US" sz="2400" dirty="0" err="1"/>
              <a:t>Формальный</a:t>
            </a:r>
            <a:r>
              <a:rPr lang="en-US" sz="2400" dirty="0"/>
              <a:t> </a:t>
            </a:r>
            <a:r>
              <a:rPr lang="en-US" sz="2400" dirty="0" err="1"/>
              <a:t>язык</a:t>
            </a:r>
            <a:r>
              <a:rPr lang="en-US" sz="2400" dirty="0"/>
              <a:t> </a:t>
            </a:r>
            <a:r>
              <a:rPr lang="en-US" sz="2400" dirty="0" err="1"/>
              <a:t>описания</a:t>
            </a:r>
            <a:r>
              <a:rPr lang="en-US" sz="2400" dirty="0"/>
              <a:t> </a:t>
            </a:r>
            <a:r>
              <a:rPr lang="en-US" sz="2400" dirty="0" err="1"/>
              <a:t>внешнего</a:t>
            </a:r>
            <a:r>
              <a:rPr lang="en-US" sz="2400" dirty="0"/>
              <a:t> </a:t>
            </a:r>
            <a:r>
              <a:rPr lang="en-US" sz="2400" dirty="0" err="1"/>
              <a:t>вида</a:t>
            </a:r>
            <a:r>
              <a:rPr lang="en-US" sz="2400" dirty="0"/>
              <a:t> </a:t>
            </a:r>
            <a:r>
              <a:rPr lang="en-US" sz="2400" dirty="0" err="1"/>
              <a:t>документа</a:t>
            </a:r>
            <a:r>
              <a:rPr lang="en-US" sz="2400" dirty="0"/>
              <a:t> (</a:t>
            </a:r>
            <a:r>
              <a:rPr lang="en-US" sz="2400" dirty="0" err="1"/>
              <a:t>веб-страницы</a:t>
            </a:r>
            <a:r>
              <a:rPr lang="en-US" sz="2400" dirty="0"/>
              <a:t>), </a:t>
            </a:r>
            <a:r>
              <a:rPr lang="en-US" sz="2400" dirty="0" err="1"/>
              <a:t>написанного</a:t>
            </a:r>
            <a:r>
              <a:rPr lang="en-US" sz="2400" dirty="0"/>
              <a:t> с </a:t>
            </a:r>
            <a:r>
              <a:rPr lang="en-US" sz="2400" dirty="0" err="1"/>
              <a:t>использованием</a:t>
            </a:r>
            <a:r>
              <a:rPr lang="en-US" sz="2400" dirty="0"/>
              <a:t> </a:t>
            </a:r>
            <a:r>
              <a:rPr lang="en-US" sz="2400" dirty="0" err="1"/>
              <a:t>языка</a:t>
            </a:r>
            <a:r>
              <a:rPr lang="en-US" sz="2400" dirty="0"/>
              <a:t> </a:t>
            </a:r>
            <a:r>
              <a:rPr lang="en-US" sz="2400" dirty="0" err="1"/>
              <a:t>разметки</a:t>
            </a:r>
            <a:r>
              <a:rPr lang="en-US" sz="2400" dirty="0"/>
              <a:t> (</a:t>
            </a:r>
            <a:r>
              <a:rPr lang="en-US" sz="2400" dirty="0" err="1"/>
              <a:t>чаще</a:t>
            </a:r>
            <a:r>
              <a:rPr lang="en-US" sz="2400" dirty="0"/>
              <a:t> </a:t>
            </a:r>
            <a:r>
              <a:rPr lang="en-US" sz="2400" dirty="0" err="1"/>
              <a:t>всего</a:t>
            </a:r>
            <a:r>
              <a:rPr lang="en-US" sz="2400" dirty="0"/>
              <a:t> HTML </a:t>
            </a:r>
            <a:r>
              <a:rPr lang="en-US" sz="2400" dirty="0" err="1"/>
              <a:t>или</a:t>
            </a:r>
            <a:r>
              <a:rPr lang="en-US" sz="2400" dirty="0"/>
              <a:t> XHTML). </a:t>
            </a:r>
            <a:br>
              <a:rPr lang="en-US" sz="2400" dirty="0">
                <a:ln w="6350">
                  <a:noFill/>
                </a:ln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2400" b="1" dirty="0"/>
              <a:t>SCSS/SASS</a:t>
            </a:r>
            <a:r>
              <a:rPr lang="en-US" sz="2400" dirty="0"/>
              <a:t> - (</a:t>
            </a:r>
            <a:r>
              <a:rPr lang="en-US" sz="2400" dirty="0" err="1"/>
              <a:t>или</a:t>
            </a:r>
            <a:r>
              <a:rPr lang="en-US" sz="2400" dirty="0"/>
              <a:t> Syntactically Awesome Stylesheets) – </a:t>
            </a:r>
            <a:r>
              <a:rPr lang="en-US" sz="2400" dirty="0" err="1"/>
              <a:t>это</a:t>
            </a:r>
            <a:r>
              <a:rPr lang="en-US" sz="2400" dirty="0"/>
              <a:t> </a:t>
            </a:r>
            <a:r>
              <a:rPr lang="en-US" sz="2400" dirty="0" err="1"/>
              <a:t>скриптовый</a:t>
            </a:r>
            <a:r>
              <a:rPr lang="en-US" sz="2400" dirty="0"/>
              <a:t> </a:t>
            </a:r>
            <a:r>
              <a:rPr lang="en-US" sz="2400" dirty="0" err="1"/>
              <a:t>метаязык</a:t>
            </a:r>
            <a:r>
              <a:rPr lang="en-US" sz="2400" dirty="0"/>
              <a:t> (</a:t>
            </a:r>
            <a:r>
              <a:rPr lang="en-US" sz="2400" dirty="0" err="1"/>
              <a:t>т.е</a:t>
            </a:r>
            <a:r>
              <a:rPr lang="en-US" sz="2400" dirty="0"/>
              <a:t>. </a:t>
            </a:r>
            <a:r>
              <a:rPr lang="en-US" sz="2400" dirty="0" err="1"/>
              <a:t>язык</a:t>
            </a:r>
            <a:r>
              <a:rPr lang="en-US" sz="2400" dirty="0"/>
              <a:t>, </a:t>
            </a:r>
            <a:r>
              <a:rPr lang="en-US" sz="2400" dirty="0" err="1"/>
              <a:t>описывающий</a:t>
            </a:r>
            <a:r>
              <a:rPr lang="en-US" sz="2400" dirty="0"/>
              <a:t> </a:t>
            </a:r>
            <a:r>
              <a:rPr lang="en-US" sz="2400" dirty="0" err="1"/>
              <a:t>другой</a:t>
            </a:r>
            <a:r>
              <a:rPr lang="en-US" sz="2400" dirty="0"/>
              <a:t> </a:t>
            </a:r>
            <a:r>
              <a:rPr lang="en-US" sz="2400" dirty="0" err="1"/>
              <a:t>язык</a:t>
            </a:r>
            <a:r>
              <a:rPr lang="en-US" sz="2400" dirty="0"/>
              <a:t>), </a:t>
            </a:r>
            <a:r>
              <a:rPr lang="en-US" sz="2400" dirty="0" err="1"/>
              <a:t>разработанный</a:t>
            </a:r>
            <a:r>
              <a:rPr lang="en-US" sz="2400" dirty="0"/>
              <a:t> </a:t>
            </a:r>
            <a:r>
              <a:rPr lang="en-US" sz="2400" dirty="0" err="1"/>
              <a:t>для</a:t>
            </a:r>
            <a:r>
              <a:rPr lang="en-US" sz="2400" dirty="0"/>
              <a:t> </a:t>
            </a:r>
            <a:r>
              <a:rPr lang="en-US" sz="2400" dirty="0" err="1"/>
              <a:t>упрощения</a:t>
            </a:r>
            <a:r>
              <a:rPr lang="en-US" sz="2400" dirty="0"/>
              <a:t> </a:t>
            </a:r>
            <a:r>
              <a:rPr lang="en-US" sz="2400" dirty="0" err="1"/>
              <a:t>файлов</a:t>
            </a:r>
            <a:r>
              <a:rPr lang="en-US" sz="2400" dirty="0"/>
              <a:t> CSS.</a:t>
            </a:r>
            <a:br>
              <a:rPr lang="en-US" sz="2400" dirty="0">
                <a:ln w="6350">
                  <a:noFill/>
                </a:ln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2400" b="1" dirty="0"/>
              <a:t>JS</a:t>
            </a:r>
            <a:r>
              <a:rPr lang="en-US" sz="2400" dirty="0"/>
              <a:t> - </a:t>
            </a:r>
            <a:r>
              <a:rPr lang="en-US" sz="2400" dirty="0" err="1"/>
              <a:t>Изначально</a:t>
            </a:r>
            <a:r>
              <a:rPr lang="en-US" sz="2400" dirty="0"/>
              <a:t> </a:t>
            </a:r>
            <a:r>
              <a:rPr lang="en-US" sz="2400" dirty="0" err="1"/>
              <a:t>был</a:t>
            </a:r>
            <a:r>
              <a:rPr lang="en-US" sz="2400" dirty="0"/>
              <a:t> </a:t>
            </a:r>
            <a:r>
              <a:rPr lang="en-US" sz="2400" dirty="0" err="1"/>
              <a:t>создан</a:t>
            </a:r>
            <a:r>
              <a:rPr lang="en-US" sz="2400" dirty="0"/>
              <a:t>, </a:t>
            </a:r>
            <a:r>
              <a:rPr lang="en-US" sz="2400" dirty="0" err="1"/>
              <a:t>чтобы</a:t>
            </a:r>
            <a:r>
              <a:rPr lang="en-US" sz="2400" dirty="0"/>
              <a:t> «</a:t>
            </a:r>
            <a:r>
              <a:rPr lang="en-US" sz="2400" dirty="0" err="1"/>
              <a:t>сделать</a:t>
            </a:r>
            <a:r>
              <a:rPr lang="en-US" sz="2400" dirty="0"/>
              <a:t> </a:t>
            </a:r>
            <a:r>
              <a:rPr lang="en-US" sz="2400" dirty="0" err="1"/>
              <a:t>веб-страницы</a:t>
            </a:r>
            <a:r>
              <a:rPr lang="en-US" sz="2400" dirty="0"/>
              <a:t> </a:t>
            </a:r>
            <a:r>
              <a:rPr lang="en-US" sz="2400" dirty="0" err="1"/>
              <a:t>живыми</a:t>
            </a:r>
            <a:r>
              <a:rPr lang="en-US" sz="2400" dirty="0"/>
              <a:t>». </a:t>
            </a:r>
            <a:r>
              <a:rPr lang="en-US" sz="2400" dirty="0" err="1"/>
              <a:t>Программы</a:t>
            </a:r>
            <a:r>
              <a:rPr lang="en-US" sz="2400" dirty="0"/>
              <a:t> </a:t>
            </a:r>
            <a:r>
              <a:rPr lang="en-US" sz="2400" dirty="0" err="1"/>
              <a:t>на</a:t>
            </a:r>
            <a:r>
              <a:rPr lang="en-US" sz="2400" dirty="0"/>
              <a:t> </a:t>
            </a:r>
            <a:r>
              <a:rPr lang="en-US" sz="2400" dirty="0" err="1"/>
              <a:t>этом</a:t>
            </a:r>
            <a:r>
              <a:rPr lang="en-US" sz="2400" dirty="0"/>
              <a:t> </a:t>
            </a:r>
            <a:r>
              <a:rPr lang="en-US" sz="2400" dirty="0" err="1"/>
              <a:t>языке</a:t>
            </a:r>
            <a:r>
              <a:rPr lang="en-US" sz="2400" dirty="0"/>
              <a:t> </a:t>
            </a:r>
            <a:r>
              <a:rPr lang="en-US" sz="2400" dirty="0" err="1"/>
              <a:t>называются</a:t>
            </a:r>
            <a:r>
              <a:rPr lang="en-US" sz="2400" dirty="0"/>
              <a:t> </a:t>
            </a:r>
            <a:r>
              <a:rPr lang="en-US" sz="2400" dirty="0" err="1"/>
              <a:t>скриптами</a:t>
            </a:r>
            <a:r>
              <a:rPr lang="en-US" sz="2400" dirty="0"/>
              <a:t>. </a:t>
            </a:r>
            <a:r>
              <a:rPr lang="en-US" sz="2400" dirty="0" err="1"/>
              <a:t>Они</a:t>
            </a:r>
            <a:r>
              <a:rPr lang="en-US" sz="2400" dirty="0"/>
              <a:t> </a:t>
            </a:r>
            <a:r>
              <a:rPr lang="en-US" sz="2400" dirty="0" err="1"/>
              <a:t>могут</a:t>
            </a:r>
            <a:r>
              <a:rPr lang="en-US" sz="2400" dirty="0"/>
              <a:t> </a:t>
            </a:r>
            <a:r>
              <a:rPr lang="en-US" sz="2400" dirty="0" err="1"/>
              <a:t>встраиваться</a:t>
            </a:r>
            <a:r>
              <a:rPr lang="en-US" sz="2400" dirty="0"/>
              <a:t> в HTML и </a:t>
            </a:r>
            <a:r>
              <a:rPr lang="en-US" sz="2400" dirty="0" err="1"/>
              <a:t>выполняться</a:t>
            </a:r>
            <a:r>
              <a:rPr lang="en-US" sz="2400" dirty="0"/>
              <a:t> </a:t>
            </a:r>
            <a:r>
              <a:rPr lang="en-US" sz="2400" dirty="0" err="1"/>
              <a:t>автоматически</a:t>
            </a:r>
            <a:r>
              <a:rPr lang="en-US" sz="2400" dirty="0"/>
              <a:t> </a:t>
            </a:r>
            <a:r>
              <a:rPr lang="en-US" sz="2400" dirty="0" err="1"/>
              <a:t>при</a:t>
            </a:r>
            <a:r>
              <a:rPr lang="en-US" sz="2400" dirty="0"/>
              <a:t> </a:t>
            </a:r>
            <a:r>
              <a:rPr lang="en-US" sz="2400" dirty="0" err="1"/>
              <a:t>загрузке</a:t>
            </a:r>
            <a:r>
              <a:rPr lang="en-US" sz="2400" dirty="0"/>
              <a:t> </a:t>
            </a:r>
            <a:r>
              <a:rPr lang="en-US" sz="2400" dirty="0" err="1"/>
              <a:t>веб-страницы</a:t>
            </a:r>
            <a:r>
              <a:rPr lang="en-US" sz="2400" dirty="0"/>
              <a:t>.</a:t>
            </a:r>
            <a:endParaRPr lang="en-US" alt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6FE8CD-7E2D-0943-892B-D78D0C290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E4C7C1A-E9E9-4819-A2A1-0D268637BA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" r="-2" b="-2"/>
          <a:stretch/>
        </p:blipFill>
        <p:spPr>
          <a:xfrm>
            <a:off x="1959585" y="1214038"/>
            <a:ext cx="1065310" cy="142041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9552A76-78B3-4EAF-9D77-439B6BF58E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058" y="1489980"/>
            <a:ext cx="1070517" cy="1070517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, аптечка&#10;&#10;Автоматически созданное описание">
            <a:extLst>
              <a:ext uri="{FF2B5EF4-FFF2-40B4-BE49-F238E27FC236}">
                <a16:creationId xmlns:a16="http://schemas.microsoft.com/office/drawing/2014/main" id="{AAB6B367-0DEF-43BC-8A1A-4EFBB1E6CD6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5" r="11207" b="3"/>
          <a:stretch/>
        </p:blipFill>
        <p:spPr>
          <a:xfrm>
            <a:off x="5540738" y="1214038"/>
            <a:ext cx="1065316" cy="142041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C41AA53-2DF3-4ADE-8937-5947D74121F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03" r="10199" b="3"/>
          <a:stretch/>
        </p:blipFill>
        <p:spPr>
          <a:xfrm>
            <a:off x="7331316" y="1214038"/>
            <a:ext cx="1065316" cy="142041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40419F7-5C90-48A9-83CF-E16AA02635D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4" r="12311" b="-5"/>
          <a:stretch/>
        </p:blipFill>
        <p:spPr>
          <a:xfrm>
            <a:off x="9121884" y="1214038"/>
            <a:ext cx="1065330" cy="142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927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453C6-BBA6-374C-904D-A0889E311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19731"/>
            <a:ext cx="9963726" cy="506896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  <a:defRPr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Выбор ПО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Backend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части сайта</a:t>
            </a:r>
            <a:endParaRPr lang="en-US" dirty="0">
              <a:ln w="6350">
                <a:noFill/>
              </a:ln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854FCF-A3FC-9640-AFE6-8DA4C9B2A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736" y="1330610"/>
            <a:ext cx="5564373" cy="4996554"/>
          </a:xfrm>
        </p:spPr>
        <p:txBody>
          <a:bodyPr>
            <a:normAutofit fontScale="85000" lnSpcReduction="10000"/>
          </a:bodyPr>
          <a:lstStyle/>
          <a:p>
            <a:pPr marL="73025">
              <a:buFont typeface="Arial" panose="020B0604020202020204" pitchFamily="34" charset="0"/>
              <a:buChar char="•"/>
            </a:pPr>
            <a:r>
              <a:rPr lang="en-US" sz="2400" b="1" dirty="0"/>
              <a:t>NODEJS - </a:t>
            </a:r>
            <a:r>
              <a:rPr lang="en-US" sz="2400" dirty="0" err="1">
                <a:solidFill>
                  <a:schemeClr val="tx1"/>
                </a:solidFill>
              </a:rPr>
              <a:t>это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среда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выполнения</a:t>
            </a:r>
            <a:r>
              <a:rPr lang="en-US" sz="2400" dirty="0">
                <a:solidFill>
                  <a:schemeClr val="tx1"/>
                </a:solidFill>
              </a:rPr>
              <a:t> JavaScript. </a:t>
            </a:r>
            <a:r>
              <a:rPr lang="en-US" sz="2400" dirty="0" err="1">
                <a:solidFill>
                  <a:schemeClr val="tx1"/>
                </a:solidFill>
              </a:rPr>
              <a:t>Окружение</a:t>
            </a:r>
            <a:r>
              <a:rPr lang="en-US" sz="2400" dirty="0">
                <a:solidFill>
                  <a:schemeClr val="tx1"/>
                </a:solidFill>
              </a:rPr>
              <a:t> Node.js </a:t>
            </a:r>
            <a:r>
              <a:rPr lang="en-US" sz="2400" dirty="0" err="1">
                <a:solidFill>
                  <a:schemeClr val="tx1"/>
                </a:solidFill>
              </a:rPr>
              <a:t>включает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все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что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нужно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для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выполнения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программы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написанной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на</a:t>
            </a:r>
            <a:r>
              <a:rPr lang="en-US" sz="2400" dirty="0">
                <a:solidFill>
                  <a:schemeClr val="tx1"/>
                </a:solidFill>
              </a:rPr>
              <a:t> JavaScript. </a:t>
            </a:r>
            <a:r>
              <a:rPr lang="en-US" sz="2400" dirty="0" err="1">
                <a:solidFill>
                  <a:schemeClr val="tx1"/>
                </a:solidFill>
              </a:rPr>
              <a:t>Раньше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мы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могли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запустить</a:t>
            </a:r>
            <a:r>
              <a:rPr lang="en-US" sz="2400" dirty="0">
                <a:solidFill>
                  <a:schemeClr val="tx1"/>
                </a:solidFill>
              </a:rPr>
              <a:t> JavaScript </a:t>
            </a:r>
            <a:r>
              <a:rPr lang="en-US" sz="2400" dirty="0" err="1">
                <a:solidFill>
                  <a:schemeClr val="tx1"/>
                </a:solidFill>
              </a:rPr>
              <a:t>только</a:t>
            </a:r>
            <a:r>
              <a:rPr lang="en-US" sz="2400" dirty="0">
                <a:solidFill>
                  <a:schemeClr val="tx1"/>
                </a:solidFill>
              </a:rPr>
              <a:t> в </a:t>
            </a:r>
            <a:r>
              <a:rPr lang="en-US" sz="2400" dirty="0" err="1">
                <a:solidFill>
                  <a:schemeClr val="tx1"/>
                </a:solidFill>
              </a:rPr>
              <a:t>браузере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но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теперь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вы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можете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запускать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его </a:t>
            </a:r>
            <a:r>
              <a:rPr lang="en-US" sz="2400" dirty="0" err="1">
                <a:solidFill>
                  <a:schemeClr val="tx1"/>
                </a:solidFill>
              </a:rPr>
              <a:t>на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своем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компьютере</a:t>
            </a:r>
            <a:r>
              <a:rPr lang="en-US" sz="2400" dirty="0">
                <a:solidFill>
                  <a:schemeClr val="tx1"/>
                </a:solidFill>
              </a:rPr>
              <a:t> в </a:t>
            </a:r>
            <a:r>
              <a:rPr lang="en-US" sz="2400" dirty="0" err="1">
                <a:solidFill>
                  <a:schemeClr val="tx1"/>
                </a:solidFill>
              </a:rPr>
              <a:t>качестве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отдельного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приложения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  <a:br>
              <a:rPr lang="en-US" sz="2400" dirty="0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endParaRPr lang="en-US" sz="2400" dirty="0">
              <a:ln w="6350">
                <a:noFill/>
              </a:ln>
              <a:solidFill>
                <a:schemeClr val="tx1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73025">
              <a:buFont typeface="Arial" panose="020B0604020202020204" pitchFamily="34" charset="0"/>
              <a:buChar char="•"/>
            </a:pPr>
            <a:r>
              <a:rPr lang="en-US" sz="2400" b="1" dirty="0"/>
              <a:t>NODEMAILER -</a:t>
            </a:r>
            <a:r>
              <a:rPr lang="en-US" sz="2400" dirty="0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это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модуль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для</a:t>
            </a:r>
            <a:r>
              <a:rPr lang="en-US" sz="2400" dirty="0">
                <a:solidFill>
                  <a:schemeClr val="tx1"/>
                </a:solidFill>
              </a:rPr>
              <a:t> Node.js </a:t>
            </a:r>
            <a:r>
              <a:rPr lang="en-US" sz="2400" dirty="0" err="1">
                <a:solidFill>
                  <a:schemeClr val="tx1"/>
                </a:solidFill>
              </a:rPr>
              <a:t>приложения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позволяющие</a:t>
            </a:r>
            <a:r>
              <a:rPr lang="ru-RU" sz="2400" dirty="0">
                <a:solidFill>
                  <a:schemeClr val="tx1"/>
                </a:solidFill>
              </a:rPr>
              <a:t> легко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отправлять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электронную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почту</a:t>
            </a:r>
            <a:r>
              <a:rPr lang="en-US" sz="2400" dirty="0">
                <a:solidFill>
                  <a:schemeClr val="tx1"/>
                </a:solidFill>
              </a:rPr>
              <a:t>. </a:t>
            </a:r>
            <a:br>
              <a:rPr lang="en-US" sz="2400" dirty="0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endParaRPr lang="en-US" sz="2400" dirty="0">
              <a:ln w="6350">
                <a:noFill/>
              </a:ln>
              <a:solidFill>
                <a:schemeClr val="tx1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73025">
              <a:buFont typeface="Arial" panose="020B0604020202020204" pitchFamily="34" charset="0"/>
              <a:buChar char="•"/>
            </a:pPr>
            <a:r>
              <a:rPr lang="en-US" sz="2400" b="1" dirty="0"/>
              <a:t>MYSQL - </a:t>
            </a:r>
            <a:r>
              <a:rPr lang="en-US" sz="2400" dirty="0" err="1">
                <a:solidFill>
                  <a:schemeClr val="tx1"/>
                </a:solidFill>
              </a:rPr>
              <a:t>одна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из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наиболее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используемых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систем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управления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базами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данных</a:t>
            </a:r>
            <a:r>
              <a:rPr lang="en-US" sz="2400" dirty="0">
                <a:solidFill>
                  <a:schemeClr val="tx1"/>
                </a:solidFill>
              </a:rPr>
              <a:t>. MySQL </a:t>
            </a:r>
            <a:r>
              <a:rPr lang="en-US" sz="2400" dirty="0" err="1">
                <a:solidFill>
                  <a:schemeClr val="tx1"/>
                </a:solidFill>
              </a:rPr>
              <a:t>управляет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реляционными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базами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данных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то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есть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такими</a:t>
            </a:r>
            <a:r>
              <a:rPr lang="en-US" sz="2400" dirty="0">
                <a:solidFill>
                  <a:schemeClr val="tx1"/>
                </a:solidFill>
              </a:rPr>
              <a:t>, в </a:t>
            </a:r>
            <a:r>
              <a:rPr lang="en-US" sz="2400" dirty="0" err="1">
                <a:solidFill>
                  <a:schemeClr val="tx1"/>
                </a:solidFill>
              </a:rPr>
              <a:t>которых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таблицы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связаны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между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собой</a:t>
            </a:r>
            <a:r>
              <a:rPr lang="en-US" sz="2400" dirty="0">
                <a:solidFill>
                  <a:schemeClr val="tx1"/>
                </a:solidFill>
              </a:rPr>
              <a:t>. </a:t>
            </a:r>
            <a:br>
              <a:rPr lang="en-US" sz="2400" dirty="0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endParaRPr lang="en-US" sz="2400" dirty="0">
              <a:ln w="6350">
                <a:noFill/>
              </a:ln>
              <a:solidFill>
                <a:schemeClr val="tx1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6FE8CD-7E2D-0943-892B-D78D0C290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5235" y="6387440"/>
            <a:ext cx="608797" cy="365125"/>
          </a:xfrm>
        </p:spPr>
        <p:txBody>
          <a:bodyPr/>
          <a:lstStyle/>
          <a:p>
            <a:fld id="{EF717E07-C66C-6149-98B7-03ADCD069AD7}" type="slidenum">
              <a:rPr lang="ru-RU" smtClean="0"/>
              <a:pPr/>
              <a:t>8</a:t>
            </a:fld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BFFB397-24F9-4E60-8299-DFC90DEA5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873" y="826627"/>
            <a:ext cx="2639763" cy="263976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FAA05C6-19F6-4816-A2B6-44E588017F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873" y="3687401"/>
            <a:ext cx="2639763" cy="263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117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30D7AA-3552-45A8-9E33-C48BE07A2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Выбор ПО общего назначения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1917D24-FEE5-48CE-AC01-E72A41398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36CD7D1-1688-4F87-8840-228B76C793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64" y="1625250"/>
            <a:ext cx="2243354" cy="2243354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1C04656-D222-4D4A-B468-458388BFFD9B}"/>
              </a:ext>
            </a:extLst>
          </p:cNvPr>
          <p:cNvSpPr/>
          <p:nvPr/>
        </p:nvSpPr>
        <p:spPr>
          <a:xfrm>
            <a:off x="685801" y="1625250"/>
            <a:ext cx="564110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3025">
              <a:buFont typeface="Arial" panose="020B0604020202020204" pitchFamily="34" charset="0"/>
              <a:buChar char="•"/>
            </a:pPr>
            <a:r>
              <a:rPr lang="en-US" b="1" dirty="0"/>
              <a:t>GIT - </a:t>
            </a:r>
            <a:r>
              <a:rPr lang="ru-RU" dirty="0"/>
              <a:t> это бесплатная распределенная система управления версиями с открытым исходным кодом, предназначенная для быстрого и эффективного управления всеми проектами от небольших до очень крупных.</a:t>
            </a:r>
            <a:endParaRPr lang="en-US" dirty="0"/>
          </a:p>
          <a:p>
            <a:pPr marL="73025">
              <a:buFont typeface="Arial" panose="020B0604020202020204" pitchFamily="34" charset="0"/>
              <a:buChar char="•"/>
            </a:pPr>
            <a:endParaRPr lang="en-US" b="1" dirty="0"/>
          </a:p>
          <a:p>
            <a:pPr marL="73025">
              <a:buFont typeface="Arial" panose="020B0604020202020204" pitchFamily="34" charset="0"/>
              <a:buChar char="•"/>
            </a:pPr>
            <a:r>
              <a:rPr lang="en-US" b="1" dirty="0"/>
              <a:t>Visual Studio Code - </a:t>
            </a:r>
            <a:r>
              <a:rPr lang="ru-RU" dirty="0"/>
              <a:t>это оптимизированный редактор кода с поддержкой таких операций разработки, как отладка, выполнение задач и контроль версий. Он направлен на предоставление только инструментов, необходимых разработчику для быстрого цикла сборки-отладки кода, и оставляет более сложные рабочие процессы для более полнофункциональных IDE, таких как </a:t>
            </a:r>
            <a:r>
              <a:rPr lang="en-US" dirty="0"/>
              <a:t>Visual Studio IDE</a:t>
            </a:r>
            <a:r>
              <a:rPr lang="ru-RU" dirty="0"/>
              <a:t>.</a:t>
            </a:r>
            <a:endParaRPr lang="en-US" alt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5AEB5D3-3350-4AD2-B259-8EC5F828B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055" y="4089856"/>
            <a:ext cx="2059709" cy="205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885911"/>
      </p:ext>
    </p:extLst>
  </p:cSld>
  <p:clrMapOvr>
    <a:masterClrMapping/>
  </p:clrMapOvr>
</p:sld>
</file>

<file path=ppt/theme/theme1.xml><?xml version="1.0" encoding="utf-8"?>
<a:theme xmlns:a="http://schemas.openxmlformats.org/drawingml/2006/main" name="1_Тема Office">
  <a:themeElements>
    <a:clrScheme name="Пользовательские 21">
      <a:dk1>
        <a:srgbClr val="000000"/>
      </a:dk1>
      <a:lt1>
        <a:srgbClr val="FFFFFF"/>
      </a:lt1>
      <a:dk2>
        <a:srgbClr val="3C15C3"/>
      </a:dk2>
      <a:lt2>
        <a:srgbClr val="E7E6E6"/>
      </a:lt2>
      <a:accent1>
        <a:srgbClr val="FF2600"/>
      </a:accent1>
      <a:accent2>
        <a:srgbClr val="1309D9"/>
      </a:accent2>
      <a:accent3>
        <a:srgbClr val="008E00"/>
      </a:accent3>
      <a:accent4>
        <a:srgbClr val="CCA972"/>
      </a:accent4>
      <a:accent5>
        <a:srgbClr val="424242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/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РЫНКИ КАПИТАЛА И ЗЕМЛИ — копия" id="{8BFDE0B8-F9F0-8D4D-8AC2-BD365103058D}" vid="{B85551F2-1D69-A343-9917-E03BD13C85F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2783</TotalTime>
  <Words>950</Words>
  <Application>Microsoft Office PowerPoint</Application>
  <PresentationFormat>Широкоэкранный</PresentationFormat>
  <Paragraphs>104</Paragraphs>
  <Slides>21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Arial</vt:lpstr>
      <vt:lpstr>Arial Black</vt:lpstr>
      <vt:lpstr>Calibri</vt:lpstr>
      <vt:lpstr>Constantia</vt:lpstr>
      <vt:lpstr>Times New Roman</vt:lpstr>
      <vt:lpstr>1_Тема Office</vt:lpstr>
      <vt:lpstr>Создание сайта интернет-магазина с помощью современных возможностей web-дизайна</vt:lpstr>
      <vt:lpstr>Раздаточный материал</vt:lpstr>
      <vt:lpstr>Цель работы</vt:lpstr>
      <vt:lpstr>Задачи работы</vt:lpstr>
      <vt:lpstr>Сравнение подхода создания сайта</vt:lpstr>
      <vt:lpstr>Выбор ПО для создания макетов сайта</vt:lpstr>
      <vt:lpstr>Выбор ПО Frontend части сайта</vt:lpstr>
      <vt:lpstr>Выбор ПО Backend части сайта</vt:lpstr>
      <vt:lpstr>Выбор ПО общего назначения</vt:lpstr>
      <vt:lpstr>Взаимодействие Frontend и Backend частей</vt:lpstr>
      <vt:lpstr>Макеты web-сайта</vt:lpstr>
      <vt:lpstr>Главная страница</vt:lpstr>
      <vt:lpstr>Страница категории товара</vt:lpstr>
      <vt:lpstr>Страница товара</vt:lpstr>
      <vt:lpstr>Страница корзины</vt:lpstr>
      <vt:lpstr>Структура проекта</vt:lpstr>
      <vt:lpstr>Реализация перехода и рендера страниц</vt:lpstr>
      <vt:lpstr>Реализация отрисовки PUG шаблона</vt:lpstr>
      <vt:lpstr>Выводы</vt:lpstr>
      <vt:lpstr>Выводы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Ани Арсенян</dc:creator>
  <cp:lastModifiedBy>Илья Стариков</cp:lastModifiedBy>
  <cp:revision>85</cp:revision>
  <cp:lastPrinted>2018-09-27T08:52:29Z</cp:lastPrinted>
  <dcterms:created xsi:type="dcterms:W3CDTF">2020-05-14T17:49:14Z</dcterms:created>
  <dcterms:modified xsi:type="dcterms:W3CDTF">2022-06-15T01:30:12Z</dcterms:modified>
</cp:coreProperties>
</file>