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6858000" cy="9906000" type="A4"/>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2472" y="90"/>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2"/>
            <a:ext cx="5829300" cy="2123369"/>
          </a:xfrm>
        </p:spPr>
        <p:txBody>
          <a:bodyPr/>
          <a:lstStyle/>
          <a:p>
            <a:r>
              <a:rPr lang="en-US"/>
              <a:t>Click to edit Master title style</a:t>
            </a:r>
            <a:endParaRPr lang="en-SG"/>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6E8A9981-28AE-4D17-8770-88E1F00B5E1E}" type="datetimeFigureOut">
              <a:rPr lang="en-SG" smtClean="0"/>
              <a:t>22/4/2021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963EFB4-6539-4B88-87EB-25DD4F3163DB}" type="slidenum">
              <a:rPr lang="en-SG" smtClean="0"/>
              <a:t>‹#›</a:t>
            </a:fld>
            <a:endParaRPr lang="en-SG"/>
          </a:p>
        </p:txBody>
      </p:sp>
    </p:spTree>
    <p:extLst>
      <p:ext uri="{BB962C8B-B14F-4D97-AF65-F5344CB8AC3E}">
        <p14:creationId xmlns:p14="http://schemas.microsoft.com/office/powerpoint/2010/main" val="3099617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E8A9981-28AE-4D17-8770-88E1F00B5E1E}" type="datetimeFigureOut">
              <a:rPr lang="en-SG" smtClean="0"/>
              <a:t>22/4/2021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963EFB4-6539-4B88-87EB-25DD4F3163DB}" type="slidenum">
              <a:rPr lang="en-SG" smtClean="0"/>
              <a:t>‹#›</a:t>
            </a:fld>
            <a:endParaRPr lang="en-SG"/>
          </a:p>
        </p:txBody>
      </p:sp>
    </p:spTree>
    <p:extLst>
      <p:ext uri="{BB962C8B-B14F-4D97-AF65-F5344CB8AC3E}">
        <p14:creationId xmlns:p14="http://schemas.microsoft.com/office/powerpoint/2010/main" val="1962398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96700"/>
            <a:ext cx="1543050" cy="8452203"/>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342900" y="396700"/>
            <a:ext cx="4514850" cy="84522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E8A9981-28AE-4D17-8770-88E1F00B5E1E}" type="datetimeFigureOut">
              <a:rPr lang="en-SG" smtClean="0"/>
              <a:t>22/4/2021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963EFB4-6539-4B88-87EB-25DD4F3163DB}" type="slidenum">
              <a:rPr lang="en-SG" smtClean="0"/>
              <a:t>‹#›</a:t>
            </a:fld>
            <a:endParaRPr lang="en-SG"/>
          </a:p>
        </p:txBody>
      </p:sp>
    </p:spTree>
    <p:extLst>
      <p:ext uri="{BB962C8B-B14F-4D97-AF65-F5344CB8AC3E}">
        <p14:creationId xmlns:p14="http://schemas.microsoft.com/office/powerpoint/2010/main" val="4012385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E8A9981-28AE-4D17-8770-88E1F00B5E1E}" type="datetimeFigureOut">
              <a:rPr lang="en-SG" smtClean="0"/>
              <a:t>22/4/2021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963EFB4-6539-4B88-87EB-25DD4F3163DB}" type="slidenum">
              <a:rPr lang="en-SG" smtClean="0"/>
              <a:t>‹#›</a:t>
            </a:fld>
            <a:endParaRPr lang="en-SG"/>
          </a:p>
        </p:txBody>
      </p:sp>
    </p:spTree>
    <p:extLst>
      <p:ext uri="{BB962C8B-B14F-4D97-AF65-F5344CB8AC3E}">
        <p14:creationId xmlns:p14="http://schemas.microsoft.com/office/powerpoint/2010/main" val="1029932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3"/>
            <a:ext cx="5829300" cy="1967442"/>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8A9981-28AE-4D17-8770-88E1F00B5E1E}" type="datetimeFigureOut">
              <a:rPr lang="en-SG" smtClean="0"/>
              <a:t>22/4/2021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963EFB4-6539-4B88-87EB-25DD4F3163DB}" type="slidenum">
              <a:rPr lang="en-SG" smtClean="0"/>
              <a:t>‹#›</a:t>
            </a:fld>
            <a:endParaRPr lang="en-SG"/>
          </a:p>
        </p:txBody>
      </p:sp>
    </p:spTree>
    <p:extLst>
      <p:ext uri="{BB962C8B-B14F-4D97-AF65-F5344CB8AC3E}">
        <p14:creationId xmlns:p14="http://schemas.microsoft.com/office/powerpoint/2010/main" val="1556547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342900" y="2311401"/>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3486150" y="2311401"/>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6E8A9981-28AE-4D17-8770-88E1F00B5E1E}" type="datetimeFigureOut">
              <a:rPr lang="en-SG" smtClean="0"/>
              <a:t>22/4/2021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963EFB4-6539-4B88-87EB-25DD4F3163DB}" type="slidenum">
              <a:rPr lang="en-SG" smtClean="0"/>
              <a:t>‹#›</a:t>
            </a:fld>
            <a:endParaRPr lang="en-SG"/>
          </a:p>
        </p:txBody>
      </p:sp>
    </p:spTree>
    <p:extLst>
      <p:ext uri="{BB962C8B-B14F-4D97-AF65-F5344CB8AC3E}">
        <p14:creationId xmlns:p14="http://schemas.microsoft.com/office/powerpoint/2010/main" val="963278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3483769"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3769"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6E8A9981-28AE-4D17-8770-88E1F00B5E1E}" type="datetimeFigureOut">
              <a:rPr lang="en-SG" smtClean="0"/>
              <a:t>22/4/2021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4963EFB4-6539-4B88-87EB-25DD4F3163DB}" type="slidenum">
              <a:rPr lang="en-SG" smtClean="0"/>
              <a:t>‹#›</a:t>
            </a:fld>
            <a:endParaRPr lang="en-SG"/>
          </a:p>
        </p:txBody>
      </p:sp>
    </p:spTree>
    <p:extLst>
      <p:ext uri="{BB962C8B-B14F-4D97-AF65-F5344CB8AC3E}">
        <p14:creationId xmlns:p14="http://schemas.microsoft.com/office/powerpoint/2010/main" val="3037501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6E8A9981-28AE-4D17-8770-88E1F00B5E1E}" type="datetimeFigureOut">
              <a:rPr lang="en-SG" smtClean="0"/>
              <a:t>22/4/2021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4963EFB4-6539-4B88-87EB-25DD4F3163DB}" type="slidenum">
              <a:rPr lang="en-SG" smtClean="0"/>
              <a:t>‹#›</a:t>
            </a:fld>
            <a:endParaRPr lang="en-SG"/>
          </a:p>
        </p:txBody>
      </p:sp>
    </p:spTree>
    <p:extLst>
      <p:ext uri="{BB962C8B-B14F-4D97-AF65-F5344CB8AC3E}">
        <p14:creationId xmlns:p14="http://schemas.microsoft.com/office/powerpoint/2010/main" val="2840146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8A9981-28AE-4D17-8770-88E1F00B5E1E}" type="datetimeFigureOut">
              <a:rPr lang="en-SG" smtClean="0"/>
              <a:t>22/4/2021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4963EFB4-6539-4B88-87EB-25DD4F3163DB}" type="slidenum">
              <a:rPr lang="en-SG" smtClean="0"/>
              <a:t>‹#›</a:t>
            </a:fld>
            <a:endParaRPr lang="en-SG"/>
          </a:p>
        </p:txBody>
      </p:sp>
    </p:spTree>
    <p:extLst>
      <p:ext uri="{BB962C8B-B14F-4D97-AF65-F5344CB8AC3E}">
        <p14:creationId xmlns:p14="http://schemas.microsoft.com/office/powerpoint/2010/main" val="28713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4405"/>
            <a:ext cx="2256235" cy="1678517"/>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2681287"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342900"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8A9981-28AE-4D17-8770-88E1F00B5E1E}" type="datetimeFigureOut">
              <a:rPr lang="en-SG" smtClean="0"/>
              <a:t>22/4/2021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963EFB4-6539-4B88-87EB-25DD4F3163DB}" type="slidenum">
              <a:rPr lang="en-SG" smtClean="0"/>
              <a:t>‹#›</a:t>
            </a:fld>
            <a:endParaRPr lang="en-SG"/>
          </a:p>
        </p:txBody>
      </p:sp>
    </p:spTree>
    <p:extLst>
      <p:ext uri="{BB962C8B-B14F-4D97-AF65-F5344CB8AC3E}">
        <p14:creationId xmlns:p14="http://schemas.microsoft.com/office/powerpoint/2010/main" val="2579982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8A9981-28AE-4D17-8770-88E1F00B5E1E}" type="datetimeFigureOut">
              <a:rPr lang="en-SG" smtClean="0"/>
              <a:t>22/4/2021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963EFB4-6539-4B88-87EB-25DD4F3163DB}" type="slidenum">
              <a:rPr lang="en-SG" smtClean="0"/>
              <a:t>‹#›</a:t>
            </a:fld>
            <a:endParaRPr lang="en-SG"/>
          </a:p>
        </p:txBody>
      </p:sp>
    </p:spTree>
    <p:extLst>
      <p:ext uri="{BB962C8B-B14F-4D97-AF65-F5344CB8AC3E}">
        <p14:creationId xmlns:p14="http://schemas.microsoft.com/office/powerpoint/2010/main" val="413121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ivot">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342900" y="2311401"/>
            <a:ext cx="6172200" cy="65375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342900" y="9181395"/>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6E8A9981-28AE-4D17-8770-88E1F00B5E1E}" type="datetimeFigureOut">
              <a:rPr lang="en-SG" smtClean="0"/>
              <a:t>22/4/2021</a:t>
            </a:fld>
            <a:endParaRPr lang="en-SG"/>
          </a:p>
        </p:txBody>
      </p:sp>
      <p:sp>
        <p:nvSpPr>
          <p:cNvPr id="5" name="Footer Placeholder 4"/>
          <p:cNvSpPr>
            <a:spLocks noGrp="1"/>
          </p:cNvSpPr>
          <p:nvPr>
            <p:ph type="ftr" sz="quarter" idx="3"/>
          </p:nvPr>
        </p:nvSpPr>
        <p:spPr>
          <a:xfrm>
            <a:off x="2343150" y="9181395"/>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4914900" y="9181395"/>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4963EFB4-6539-4B88-87EB-25DD4F3163DB}" type="slidenum">
              <a:rPr lang="en-SG" smtClean="0"/>
              <a:t>‹#›</a:t>
            </a:fld>
            <a:endParaRPr lang="en-SG"/>
          </a:p>
        </p:txBody>
      </p:sp>
    </p:spTree>
    <p:extLst>
      <p:ext uri="{BB962C8B-B14F-4D97-AF65-F5344CB8AC3E}">
        <p14:creationId xmlns:p14="http://schemas.microsoft.com/office/powerpoint/2010/main" val="539845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88640" y="128463"/>
            <a:ext cx="6480720" cy="9649073"/>
          </a:xfrm>
          <a:prstGeom prst="roundRect">
            <a:avLst/>
          </a:prstGeom>
          <a:solidFill>
            <a:schemeClr val="bg1"/>
          </a:solidFill>
          <a:ln w="63500" cmpd="dbl">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ounded Rectangle 6"/>
          <p:cNvSpPr/>
          <p:nvPr/>
        </p:nvSpPr>
        <p:spPr>
          <a:xfrm>
            <a:off x="4365104" y="1784648"/>
            <a:ext cx="2160240" cy="1584176"/>
          </a:xfrm>
          <a:prstGeom prst="roundRect">
            <a:avLst/>
          </a:prstGeom>
          <a:pattFill prst="pct5">
            <a:fgClr>
              <a:schemeClr val="accent2">
                <a:lumMod val="20000"/>
                <a:lumOff val="80000"/>
              </a:schemeClr>
            </a:fgClr>
            <a:bgClr>
              <a:schemeClr val="bg1"/>
            </a:bgClr>
          </a:pattFill>
          <a:ln w="63500" cmpd="dbl">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p:cNvSpPr>
            <a:spLocks noGrp="1"/>
          </p:cNvSpPr>
          <p:nvPr>
            <p:ph type="ctrTitle"/>
          </p:nvPr>
        </p:nvSpPr>
        <p:spPr>
          <a:xfrm>
            <a:off x="4365104" y="1820652"/>
            <a:ext cx="2160240" cy="1512168"/>
          </a:xfrm>
        </p:spPr>
        <p:txBody>
          <a:bodyPr anchor="t">
            <a:noAutofit/>
          </a:bodyPr>
          <a:lstStyle/>
          <a:p>
            <a:r>
              <a:rPr lang="en-SG" sz="1600" b="1" dirty="0">
                <a:latin typeface="Times New Roman" pitchFamily="18" charset="0"/>
                <a:cs typeface="Times New Roman" pitchFamily="18" charset="0"/>
              </a:rPr>
              <a:t>Allergens </a:t>
            </a:r>
            <a:br>
              <a:rPr lang="en-SG" sz="1050" b="1" dirty="0">
                <a:latin typeface="Times New Roman" pitchFamily="18" charset="0"/>
                <a:cs typeface="Times New Roman" pitchFamily="18" charset="0"/>
              </a:rPr>
            </a:br>
            <a:r>
              <a:rPr lang="en-SG" sz="1050" b="1" dirty="0">
                <a:latin typeface="Times New Roman" pitchFamily="18" charset="0"/>
                <a:cs typeface="Times New Roman" pitchFamily="18" charset="0"/>
              </a:rPr>
              <a:t>please note that all our products may contain traces of nuts, eggs, dairy products.</a:t>
            </a:r>
            <a:br>
              <a:rPr lang="en-SG" sz="1050" b="1" dirty="0">
                <a:latin typeface="Times New Roman" pitchFamily="18" charset="0"/>
                <a:cs typeface="Times New Roman" pitchFamily="18" charset="0"/>
              </a:rPr>
            </a:br>
            <a:r>
              <a:rPr lang="en-SG" sz="1050" b="1" dirty="0">
                <a:latin typeface="Times New Roman" pitchFamily="18" charset="0"/>
                <a:cs typeface="Times New Roman" pitchFamily="18" charset="0"/>
              </a:rPr>
              <a:t>Please inform if buyer is allergic to any, special request can be made.</a:t>
            </a:r>
            <a:br>
              <a:rPr lang="en-SG" sz="1050" b="1" dirty="0">
                <a:latin typeface="Times New Roman" pitchFamily="18" charset="0"/>
                <a:cs typeface="Times New Roman" pitchFamily="18" charset="0"/>
              </a:rPr>
            </a:br>
            <a:r>
              <a:rPr lang="en-SG" sz="1050" b="1" dirty="0">
                <a:latin typeface="Times New Roman" pitchFamily="18" charset="0"/>
                <a:cs typeface="Times New Roman" pitchFamily="18" charset="0"/>
              </a:rPr>
              <a:t>Orders are subject to availability.</a:t>
            </a:r>
            <a:br>
              <a:rPr lang="en-SG" sz="1000" b="1" dirty="0">
                <a:latin typeface="Times New Roman" pitchFamily="18" charset="0"/>
                <a:cs typeface="Times New Roman" pitchFamily="18" charset="0"/>
              </a:rPr>
            </a:br>
            <a:endParaRPr lang="en-SG" sz="1000" b="1" dirty="0">
              <a:latin typeface="Times New Roman" pitchFamily="18" charset="0"/>
              <a:cs typeface="Times New Roman" pitchFamily="18" charset="0"/>
            </a:endParaRPr>
          </a:p>
        </p:txBody>
      </p:sp>
      <p:sp>
        <p:nvSpPr>
          <p:cNvPr id="5" name="Subtitle 2"/>
          <p:cNvSpPr txBox="1">
            <a:spLocks/>
          </p:cNvSpPr>
          <p:nvPr/>
        </p:nvSpPr>
        <p:spPr>
          <a:xfrm>
            <a:off x="491829" y="1809305"/>
            <a:ext cx="3945283" cy="784167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SG" sz="1400" b="1" u="sng" dirty="0">
                <a:solidFill>
                  <a:schemeClr val="tx1"/>
                </a:solidFill>
                <a:latin typeface="Arial Black" pitchFamily="34" charset="0"/>
              </a:rPr>
              <a:t>Standard</a:t>
            </a:r>
          </a:p>
          <a:p>
            <a:pPr algn="l"/>
            <a:r>
              <a:rPr lang="en-SG" sz="1200" dirty="0">
                <a:solidFill>
                  <a:schemeClr val="tx1"/>
                </a:solidFill>
              </a:rPr>
              <a:t>Monster Cookie		$5 per 100gm</a:t>
            </a:r>
          </a:p>
          <a:p>
            <a:pPr algn="l"/>
            <a:r>
              <a:rPr lang="en-SG" sz="1000" dirty="0">
                <a:solidFill>
                  <a:schemeClr val="tx1">
                    <a:lumMod val="65000"/>
                    <a:lumOff val="35000"/>
                  </a:schemeClr>
                </a:solidFill>
              </a:rPr>
              <a:t>Standard Natural Dark Cocoa</a:t>
            </a:r>
          </a:p>
          <a:p>
            <a:pPr algn="l"/>
            <a:endParaRPr lang="en-SG" sz="1000" dirty="0"/>
          </a:p>
          <a:p>
            <a:pPr algn="l"/>
            <a:r>
              <a:rPr lang="en-SG" sz="1400" b="1" u="sng" dirty="0">
                <a:solidFill>
                  <a:schemeClr val="tx1"/>
                </a:solidFill>
                <a:latin typeface="Arial Black" pitchFamily="34" charset="0"/>
              </a:rPr>
              <a:t>Basic</a:t>
            </a:r>
          </a:p>
          <a:p>
            <a:pPr algn="l"/>
            <a:r>
              <a:rPr lang="en-SG" sz="1200" dirty="0">
                <a:solidFill>
                  <a:schemeClr val="tx1"/>
                </a:solidFill>
              </a:rPr>
              <a:t>Colourful life			$5 per 100gm</a:t>
            </a:r>
          </a:p>
          <a:p>
            <a:pPr algn="l"/>
            <a:r>
              <a:rPr lang="en-SG" sz="1000" dirty="0">
                <a:solidFill>
                  <a:schemeClr val="tx1">
                    <a:lumMod val="75000"/>
                    <a:lumOff val="25000"/>
                  </a:schemeClr>
                </a:solidFill>
              </a:rPr>
              <a:t>Rainbow Sprinkles with Natural Dark Cocoa</a:t>
            </a:r>
          </a:p>
          <a:p>
            <a:pPr algn="l"/>
            <a:endParaRPr lang="en-SG" sz="400" dirty="0">
              <a:solidFill>
                <a:schemeClr val="tx1">
                  <a:lumMod val="75000"/>
                  <a:lumOff val="25000"/>
                </a:schemeClr>
              </a:solidFill>
            </a:endParaRPr>
          </a:p>
          <a:p>
            <a:pPr algn="l"/>
            <a:r>
              <a:rPr lang="en-SG" sz="1200" dirty="0">
                <a:solidFill>
                  <a:schemeClr val="tx1"/>
                </a:solidFill>
              </a:rPr>
              <a:t>Snowflakes			$5 per 100gm</a:t>
            </a:r>
          </a:p>
          <a:p>
            <a:pPr algn="l"/>
            <a:r>
              <a:rPr lang="en-SG" sz="1000" dirty="0">
                <a:solidFill>
                  <a:schemeClr val="tx1">
                    <a:lumMod val="65000"/>
                    <a:lumOff val="35000"/>
                  </a:schemeClr>
                </a:solidFill>
              </a:rPr>
              <a:t>Grated Coconut with Cocoa</a:t>
            </a:r>
          </a:p>
          <a:p>
            <a:pPr algn="l"/>
            <a:endParaRPr lang="en-SG" sz="300" dirty="0">
              <a:solidFill>
                <a:schemeClr val="tx1">
                  <a:lumMod val="65000"/>
                  <a:lumOff val="35000"/>
                </a:schemeClr>
              </a:solidFill>
            </a:endParaRPr>
          </a:p>
          <a:p>
            <a:pPr algn="l"/>
            <a:r>
              <a:rPr lang="en-SG" sz="1200" dirty="0">
                <a:solidFill>
                  <a:schemeClr val="tx1"/>
                </a:solidFill>
              </a:rPr>
              <a:t>Crunchy Treasure		$5 per 100gm</a:t>
            </a:r>
          </a:p>
          <a:p>
            <a:pPr algn="l"/>
            <a:r>
              <a:rPr lang="en-SG" sz="1000" dirty="0">
                <a:solidFill>
                  <a:schemeClr val="tx1">
                    <a:lumMod val="65000"/>
                    <a:lumOff val="35000"/>
                  </a:schemeClr>
                </a:solidFill>
              </a:rPr>
              <a:t>Cereal Cornflakes with Dark Cacao</a:t>
            </a:r>
          </a:p>
          <a:p>
            <a:pPr algn="l"/>
            <a:endParaRPr lang="en-SG" sz="1000" dirty="0"/>
          </a:p>
          <a:p>
            <a:pPr algn="l"/>
            <a:r>
              <a:rPr lang="en-SG" sz="1400" b="1" u="sng" dirty="0">
                <a:solidFill>
                  <a:schemeClr val="tx1"/>
                </a:solidFill>
                <a:latin typeface="Arial Black" pitchFamily="34" charset="0"/>
              </a:rPr>
              <a:t>Premium Nuts</a:t>
            </a:r>
          </a:p>
          <a:p>
            <a:pPr algn="l"/>
            <a:r>
              <a:rPr lang="en-SG" sz="1200" dirty="0">
                <a:solidFill>
                  <a:schemeClr val="tx1"/>
                </a:solidFill>
              </a:rPr>
              <a:t>Baked Almond			$6 per 100gm</a:t>
            </a:r>
          </a:p>
          <a:p>
            <a:pPr algn="l"/>
            <a:r>
              <a:rPr lang="en-SG" sz="1000" dirty="0">
                <a:solidFill>
                  <a:schemeClr val="tx1">
                    <a:lumMod val="75000"/>
                    <a:lumOff val="25000"/>
                  </a:schemeClr>
                </a:solidFill>
              </a:rPr>
              <a:t>Natural Baked Almond with Dark Cacao</a:t>
            </a:r>
          </a:p>
          <a:p>
            <a:pPr algn="l"/>
            <a:endParaRPr lang="en-SG" sz="400" dirty="0">
              <a:solidFill>
                <a:schemeClr val="tx1">
                  <a:lumMod val="75000"/>
                  <a:lumOff val="25000"/>
                </a:schemeClr>
              </a:solidFill>
            </a:endParaRPr>
          </a:p>
          <a:p>
            <a:pPr algn="l"/>
            <a:r>
              <a:rPr lang="en-SG" sz="1200" dirty="0">
                <a:solidFill>
                  <a:schemeClr val="tx1"/>
                </a:solidFill>
              </a:rPr>
              <a:t>Baked Cashew with Sesame		$8 per 100gm</a:t>
            </a:r>
          </a:p>
          <a:p>
            <a:pPr algn="l"/>
            <a:r>
              <a:rPr lang="en-SG" sz="1000" dirty="0">
                <a:solidFill>
                  <a:schemeClr val="tx1">
                    <a:lumMod val="65000"/>
                    <a:lumOff val="35000"/>
                  </a:schemeClr>
                </a:solidFill>
              </a:rPr>
              <a:t>Natural Baked Premium Cashew</a:t>
            </a:r>
            <a:endParaRPr lang="en-SG" sz="1100" dirty="0">
              <a:solidFill>
                <a:schemeClr val="tx1">
                  <a:lumMod val="65000"/>
                  <a:lumOff val="35000"/>
                </a:schemeClr>
              </a:solidFill>
            </a:endParaRPr>
          </a:p>
          <a:p>
            <a:pPr algn="l"/>
            <a:endParaRPr lang="en-SG" sz="400" dirty="0">
              <a:solidFill>
                <a:schemeClr val="tx1">
                  <a:lumMod val="65000"/>
                  <a:lumOff val="35000"/>
                </a:schemeClr>
              </a:solidFill>
            </a:endParaRPr>
          </a:p>
          <a:p>
            <a:pPr algn="l"/>
            <a:r>
              <a:rPr lang="en-SG" sz="1200" dirty="0">
                <a:solidFill>
                  <a:schemeClr val="tx1"/>
                </a:solidFill>
              </a:rPr>
              <a:t>Nutty Nuts			$8 per 100gm</a:t>
            </a:r>
          </a:p>
          <a:p>
            <a:pPr algn="l"/>
            <a:r>
              <a:rPr lang="en-SG" sz="1000" dirty="0">
                <a:solidFill>
                  <a:schemeClr val="tx1">
                    <a:lumMod val="65000"/>
                    <a:lumOff val="35000"/>
                  </a:schemeClr>
                </a:solidFill>
              </a:rPr>
              <a:t>Peanut Butter coated with Baked Diced Almonds</a:t>
            </a:r>
            <a:endParaRPr lang="en-SG" sz="1100" dirty="0">
              <a:solidFill>
                <a:schemeClr val="tx1">
                  <a:lumMod val="65000"/>
                  <a:lumOff val="35000"/>
                </a:schemeClr>
              </a:solidFill>
            </a:endParaRPr>
          </a:p>
        </p:txBody>
      </p:sp>
      <p:pic>
        <p:nvPicPr>
          <p:cNvPr id="6" name="Picture 2" descr="C:\Users\User\Desktop\Mei_Logo.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6070" y="200472"/>
            <a:ext cx="1625860" cy="163929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21088" y="1118106"/>
            <a:ext cx="504056" cy="416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3299618">
            <a:off x="4815740" y="1156334"/>
            <a:ext cx="411472" cy="339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7921229">
            <a:off x="5358813" y="1214130"/>
            <a:ext cx="308972" cy="25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3084303">
            <a:off x="5776266" y="1221424"/>
            <a:ext cx="253826" cy="209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124281" y="1109737"/>
            <a:ext cx="504056" cy="416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300382" flipH="1">
            <a:off x="1608240" y="1156332"/>
            <a:ext cx="411472" cy="339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3678771" flipH="1">
            <a:off x="1168445" y="1205762"/>
            <a:ext cx="308972" cy="25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8515697" flipH="1">
            <a:off x="799562" y="1213057"/>
            <a:ext cx="253826" cy="209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2105067" y="9397751"/>
            <a:ext cx="2647866" cy="261610"/>
          </a:xfrm>
          <a:prstGeom prst="rect">
            <a:avLst/>
          </a:prstGeom>
          <a:noFill/>
        </p:spPr>
        <p:txBody>
          <a:bodyPr wrap="square" rtlCol="0">
            <a:spAutoFit/>
          </a:bodyPr>
          <a:lstStyle/>
          <a:p>
            <a:pPr algn="ctr"/>
            <a:r>
              <a:rPr lang="en-SG" sz="1100" dirty="0"/>
              <a:t>Follow us on          @meispecialty</a:t>
            </a:r>
          </a:p>
        </p:txBody>
      </p:sp>
      <p:pic>
        <p:nvPicPr>
          <p:cNvPr id="1029" name="Picture 5" descr="New Black Instagram Logo 2020 transparent PNG - Stick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252028" y="9384540"/>
            <a:ext cx="248980" cy="2489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59655" y="3827831"/>
            <a:ext cx="1971138" cy="1974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t="22511"/>
          <a:stretch/>
        </p:blipFill>
        <p:spPr bwMode="auto">
          <a:xfrm>
            <a:off x="495492" y="6469784"/>
            <a:ext cx="1925396" cy="1873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Subtitle 2"/>
          <p:cNvSpPr txBox="1">
            <a:spLocks/>
          </p:cNvSpPr>
          <p:nvPr/>
        </p:nvSpPr>
        <p:spPr>
          <a:xfrm>
            <a:off x="2652069" y="6402332"/>
            <a:ext cx="3945283" cy="315918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SG" sz="1400" b="1" u="sng" dirty="0">
                <a:solidFill>
                  <a:schemeClr val="tx1"/>
                </a:solidFill>
                <a:latin typeface="Arial Black" pitchFamily="34" charset="0"/>
              </a:rPr>
              <a:t>Special Orders</a:t>
            </a:r>
          </a:p>
          <a:p>
            <a:pPr algn="l"/>
            <a:r>
              <a:rPr lang="en-SG" sz="1200" dirty="0">
                <a:solidFill>
                  <a:schemeClr val="tx1"/>
                </a:solidFill>
              </a:rPr>
              <a:t>Crunchy Treasure with Hidden Gem	$6 per 100gm</a:t>
            </a:r>
            <a:endParaRPr lang="en-SG" sz="1400" dirty="0">
              <a:solidFill>
                <a:schemeClr val="tx1"/>
              </a:solidFill>
            </a:endParaRPr>
          </a:p>
          <a:p>
            <a:pPr algn="l"/>
            <a:r>
              <a:rPr lang="en-SG" sz="1000" dirty="0">
                <a:solidFill>
                  <a:schemeClr val="tx1">
                    <a:lumMod val="75000"/>
                    <a:lumOff val="25000"/>
                  </a:schemeClr>
                </a:solidFill>
              </a:rPr>
              <a:t>Cornflakes added Natural Raisins</a:t>
            </a:r>
          </a:p>
          <a:p>
            <a:pPr algn="l"/>
            <a:endParaRPr lang="en-SG" sz="400" dirty="0">
              <a:solidFill>
                <a:schemeClr val="tx1">
                  <a:lumMod val="75000"/>
                  <a:lumOff val="25000"/>
                </a:schemeClr>
              </a:solidFill>
            </a:endParaRPr>
          </a:p>
          <a:p>
            <a:pPr algn="l"/>
            <a:endParaRPr lang="en-SG" sz="100" dirty="0">
              <a:solidFill>
                <a:schemeClr val="tx1">
                  <a:lumMod val="75000"/>
                  <a:lumOff val="25000"/>
                </a:schemeClr>
              </a:solidFill>
            </a:endParaRPr>
          </a:p>
          <a:p>
            <a:pPr algn="l"/>
            <a:r>
              <a:rPr lang="en-SG" sz="1200" dirty="0">
                <a:solidFill>
                  <a:schemeClr val="tx1"/>
                </a:solidFill>
              </a:rPr>
              <a:t>Oatmeal Butterscotch		$8 per 100gm</a:t>
            </a:r>
            <a:endParaRPr lang="en-SG" sz="1400" dirty="0">
              <a:solidFill>
                <a:schemeClr val="tx1"/>
              </a:solidFill>
            </a:endParaRPr>
          </a:p>
          <a:p>
            <a:pPr algn="l"/>
            <a:r>
              <a:rPr lang="en-SG" sz="1000" dirty="0">
                <a:solidFill>
                  <a:schemeClr val="tx1">
                    <a:lumMod val="65000"/>
                    <a:lumOff val="35000"/>
                  </a:schemeClr>
                </a:solidFill>
              </a:rPr>
              <a:t>Oatmeal Butterscotch</a:t>
            </a:r>
          </a:p>
          <a:p>
            <a:pPr algn="l"/>
            <a:endParaRPr lang="en-SG" sz="400" dirty="0">
              <a:solidFill>
                <a:schemeClr val="tx1">
                  <a:lumMod val="65000"/>
                  <a:lumOff val="35000"/>
                </a:schemeClr>
              </a:solidFill>
            </a:endParaRPr>
          </a:p>
          <a:p>
            <a:pPr algn="l"/>
            <a:endParaRPr lang="en-SG" sz="100" dirty="0">
              <a:solidFill>
                <a:schemeClr val="tx1">
                  <a:lumMod val="65000"/>
                  <a:lumOff val="35000"/>
                </a:schemeClr>
              </a:solidFill>
            </a:endParaRPr>
          </a:p>
          <a:p>
            <a:pPr algn="l"/>
            <a:r>
              <a:rPr lang="en-SG" sz="1200" dirty="0">
                <a:solidFill>
                  <a:schemeClr val="tx1"/>
                </a:solidFill>
              </a:rPr>
              <a:t>Cranberry White Chocolate		$8 per 100gm</a:t>
            </a:r>
          </a:p>
          <a:p>
            <a:pPr algn="l"/>
            <a:r>
              <a:rPr lang="en-SG" sz="1000" dirty="0">
                <a:solidFill>
                  <a:schemeClr val="tx1">
                    <a:lumMod val="65000"/>
                    <a:lumOff val="35000"/>
                  </a:schemeClr>
                </a:solidFill>
              </a:rPr>
              <a:t>Cranberry White Chocolate</a:t>
            </a:r>
          </a:p>
          <a:p>
            <a:pPr algn="l"/>
            <a:endParaRPr lang="en-SG" sz="1000" dirty="0">
              <a:solidFill>
                <a:schemeClr val="tx1">
                  <a:lumMod val="65000"/>
                  <a:lumOff val="35000"/>
                </a:schemeClr>
              </a:solidFill>
            </a:endParaRPr>
          </a:p>
          <a:p>
            <a:pPr algn="l"/>
            <a:r>
              <a:rPr lang="en-SG" sz="1400" b="1" u="sng" dirty="0">
                <a:solidFill>
                  <a:schemeClr val="tx1"/>
                </a:solidFill>
                <a:latin typeface="Arial Black" pitchFamily="34" charset="0"/>
              </a:rPr>
              <a:t>Special Orders</a:t>
            </a:r>
          </a:p>
          <a:p>
            <a:pPr algn="l"/>
            <a:r>
              <a:rPr lang="en-SG" sz="1200" dirty="0">
                <a:solidFill>
                  <a:schemeClr val="tx1"/>
                </a:solidFill>
              </a:rPr>
              <a:t>Honeybee Crunchy Treasure		$8 per tub</a:t>
            </a:r>
          </a:p>
          <a:p>
            <a:pPr algn="l"/>
            <a:r>
              <a:rPr lang="en-SG" sz="1000" dirty="0">
                <a:solidFill>
                  <a:schemeClr val="tx1">
                    <a:lumMod val="65000"/>
                    <a:lumOff val="35000"/>
                  </a:schemeClr>
                </a:solidFill>
              </a:rPr>
              <a:t>Honey Cornflakes Cup</a:t>
            </a:r>
          </a:p>
        </p:txBody>
      </p:sp>
      <p:sp>
        <p:nvSpPr>
          <p:cNvPr id="22" name="TextBox 21"/>
          <p:cNvSpPr txBox="1"/>
          <p:nvPr/>
        </p:nvSpPr>
        <p:spPr>
          <a:xfrm>
            <a:off x="488521" y="8343425"/>
            <a:ext cx="1925396" cy="230832"/>
          </a:xfrm>
          <a:prstGeom prst="rect">
            <a:avLst/>
          </a:prstGeom>
          <a:noFill/>
        </p:spPr>
        <p:txBody>
          <a:bodyPr wrap="square" rtlCol="0">
            <a:spAutoFit/>
          </a:bodyPr>
          <a:lstStyle/>
          <a:p>
            <a:pPr algn="ctr"/>
            <a:r>
              <a:rPr lang="en-SG" sz="900" dirty="0"/>
              <a:t>Honeybee Crunchy Treasure</a:t>
            </a:r>
          </a:p>
        </p:txBody>
      </p:sp>
      <p:sp>
        <p:nvSpPr>
          <p:cNvPr id="29" name="TextBox 28"/>
          <p:cNvSpPr txBox="1"/>
          <p:nvPr/>
        </p:nvSpPr>
        <p:spPr>
          <a:xfrm>
            <a:off x="4459655" y="5802288"/>
            <a:ext cx="1971138" cy="230832"/>
          </a:xfrm>
          <a:prstGeom prst="rect">
            <a:avLst/>
          </a:prstGeom>
          <a:noFill/>
        </p:spPr>
        <p:txBody>
          <a:bodyPr wrap="square" rtlCol="0">
            <a:spAutoFit/>
          </a:bodyPr>
          <a:lstStyle/>
          <a:p>
            <a:pPr algn="ctr"/>
            <a:r>
              <a:rPr lang="en-SG" sz="900" dirty="0"/>
              <a:t>Baked Almond</a:t>
            </a:r>
          </a:p>
        </p:txBody>
      </p:sp>
      <p:pic>
        <p:nvPicPr>
          <p:cNvPr id="1026" name="Picture 2" descr="C:\Users\User\Desktop\Menu\Recommended.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32557" y="8697416"/>
            <a:ext cx="253026" cy="2530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31844" y="8705435"/>
            <a:ext cx="1473020" cy="236988"/>
          </a:xfrm>
          <a:prstGeom prst="rect">
            <a:avLst/>
          </a:prstGeom>
          <a:noFill/>
        </p:spPr>
        <p:txBody>
          <a:bodyPr wrap="square" rtlCol="0">
            <a:spAutoFit/>
          </a:bodyPr>
          <a:lstStyle/>
          <a:p>
            <a:r>
              <a:rPr lang="en-SG" sz="800" dirty="0"/>
              <a:t>----- Best Seller</a:t>
            </a:r>
          </a:p>
        </p:txBody>
      </p:sp>
      <p:pic>
        <p:nvPicPr>
          <p:cNvPr id="24" name="Picture 2" descr="C:\Users\User\Desktop\Menu\Recommended.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5654" y="3835878"/>
            <a:ext cx="253026" cy="25302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User\Desktop\Menu\Recommended.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5654" y="4688546"/>
            <a:ext cx="253026" cy="25302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Users\User\Desktop\Menu\Recommended.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455894" y="7162333"/>
            <a:ext cx="253026" cy="25302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C:\Users\User\Desktop\Menu\Recommended.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455894" y="6664255"/>
            <a:ext cx="253026" cy="2530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User\Desktop\Menu\KidFriendly.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51015" y="8955226"/>
            <a:ext cx="216110" cy="216110"/>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731844" y="8950442"/>
            <a:ext cx="1473020" cy="215444"/>
          </a:xfrm>
          <a:prstGeom prst="rect">
            <a:avLst/>
          </a:prstGeom>
          <a:noFill/>
        </p:spPr>
        <p:txBody>
          <a:bodyPr wrap="square" rtlCol="0">
            <a:spAutoFit/>
          </a:bodyPr>
          <a:lstStyle/>
          <a:p>
            <a:r>
              <a:rPr lang="en-SG" sz="800" dirty="0"/>
              <a:t>----- Kid’s Friendly</a:t>
            </a:r>
          </a:p>
        </p:txBody>
      </p:sp>
      <p:pic>
        <p:nvPicPr>
          <p:cNvPr id="31" name="Picture 3" descr="C:\Users\User\Desktop\Menu\KidFriendly.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8811" y="2936776"/>
            <a:ext cx="216110" cy="2161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User\Desktop\Menu\Logo.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572482" y="128463"/>
            <a:ext cx="1713035" cy="171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3239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TotalTime>
  <Words>212</Words>
  <Application>Microsoft Office PowerPoint</Application>
  <PresentationFormat>A4 Paper (210x297 mm)</PresentationFormat>
  <Paragraphs>44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Times New Roman</vt:lpstr>
      <vt:lpstr>Office Theme</vt:lpstr>
      <vt:lpstr>Allergens  please note that all our products may contain traces of nuts, eggs, dairy products. Please inform if buyer is allergic to any, special request can be made. Orders are subject to availability.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TEO Jia Wei</cp:lastModifiedBy>
  <cp:revision>16</cp:revision>
  <cp:lastPrinted>2020-11-09T05:36:54Z</cp:lastPrinted>
  <dcterms:created xsi:type="dcterms:W3CDTF">2020-11-09T04:33:22Z</dcterms:created>
  <dcterms:modified xsi:type="dcterms:W3CDTF">2021-04-22T14:54:26Z</dcterms:modified>
</cp:coreProperties>
</file>