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28" y="-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oth" userId="ac10d8d797012fab" providerId="LiveId" clId="{3995CFAC-8362-4E08-8CF6-B84D723ACECF}"/>
    <pc:docChg chg="modSld">
      <pc:chgData name="Stefan Roth" userId="ac10d8d797012fab" providerId="LiveId" clId="{3995CFAC-8362-4E08-8CF6-B84D723ACECF}" dt="2019-03-17T17:57:11.498" v="1" actId="20577"/>
      <pc:docMkLst>
        <pc:docMk/>
      </pc:docMkLst>
      <pc:sldChg chg="modSp">
        <pc:chgData name="Stefan Roth" userId="ac10d8d797012fab" providerId="LiveId" clId="{3995CFAC-8362-4E08-8CF6-B84D723ACECF}" dt="2019-03-17T17:57:11.498" v="1" actId="20577"/>
        <pc:sldMkLst>
          <pc:docMk/>
          <pc:sldMk cId="564649826" sldId="273"/>
        </pc:sldMkLst>
        <pc:spChg chg="mod">
          <ac:chgData name="Stefan Roth" userId="ac10d8d797012fab" providerId="LiveId" clId="{3995CFAC-8362-4E08-8CF6-B84D723ACECF}" dt="2019-03-17T17:57:06.863" v="0" actId="20577"/>
          <ac:spMkLst>
            <pc:docMk/>
            <pc:sldMk cId="564649826" sldId="273"/>
            <ac:spMk id="4121" creationId="{56CE85E7-AFA5-464C-BB01-B1AC67B804CE}"/>
          </ac:spMkLst>
        </pc:spChg>
        <pc:spChg chg="mod">
          <ac:chgData name="Stefan Roth" userId="ac10d8d797012fab" providerId="LiveId" clId="{3995CFAC-8362-4E08-8CF6-B84D723ACECF}" dt="2019-03-17T17:57:11.498" v="1" actId="20577"/>
          <ac:spMkLst>
            <pc:docMk/>
            <pc:sldMk cId="564649826" sldId="273"/>
            <ac:spMk id="4129" creationId="{D2CA6BF3-58B7-40F9-954E-9C473E8B8AF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07A7-0207-43DB-ABB5-0F04205D0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1240-A253-4191-986E-19A639A80F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41BBDA5-221B-407E-A3EC-C1569B6129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DE6EB7-ABA3-4496-A686-ABD6C018A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8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0127B-3F31-49CC-8012-249336ED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D65EB5-34D1-4D47-8A23-B89E63CB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6378C-16EF-4716-94CB-0140FE9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D823-58F5-4FB0-8CCA-40DE2E8B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DD63F-C5BF-436D-A5F7-0BD869C1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7AADF-3681-4504-9A71-3FE0BA94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05EDE1-071D-42F3-BD0D-1E0257B7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31F5D-6D40-40B8-9127-B9E5A031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A6CD9-F461-4C1A-B916-2D587796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00017-4EBF-4F6B-8668-D0DF9C3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1E3EE0-3CD4-473B-BBBD-0D07E12B3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91FF1-386A-43CB-91AB-4974D446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3DB28-84D7-4F9E-9442-FA209B7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E6F64-58F6-4CCE-BAA6-2FF1615A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4FD43-89B1-42E5-AA5F-2333359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1C2F7-54CD-4EC9-8674-05D77CB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59E73-E028-4272-B019-DD5003FE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98AD2-D467-4A67-B55D-DF49B27D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F5841-FFC0-43B9-AB76-C6253744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931DE-D44A-4E8E-9724-73DCF5A3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49796-DA0B-4F30-9F3D-5D3A81A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EBE99-C536-4946-9C02-5375CD18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03403-93CA-46C4-A4CF-85FDE8EF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47D77C-1287-4A06-9F18-9484BE7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2FD7B0-4A5F-4C27-A26F-465573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89E55-47B1-44E1-90AC-E5892549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D010D-DC53-4D80-8714-429785177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FEE27F-AC53-4B58-A83A-688E3B85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383C2-93FA-4100-BD03-08A03A72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585FC9-4C93-4A0C-8F61-3A99EF6B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5014C-FB10-450F-BCCC-6A75AB8C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AB983-E25E-4883-B61E-05211FF5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56233-C8BB-412F-94CD-DB576AF1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90E3B6-E45F-4A69-8B3B-5D019AF7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03421D-FA9A-49FA-A0D2-F0B691096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45DA82-5492-4FB0-9CF2-97515BA8A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519A62-C125-468E-8A89-8C041EA1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4F00AA-9FD1-4AA8-8B56-06AE6D7B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9E8B5-1F4B-4EEF-9762-9DC95546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86961-00BD-4807-AC19-BAE9BE95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CD331A-EF39-461D-96D4-DB5DB1C8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7A421C-CD9E-475B-ABB3-F1F8BEDD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EFDF8-341E-47D9-81FF-0E4D9E09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DF93A5-915C-4DAA-BA2F-983B863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77AEB4-717E-4DAE-9D6D-C806D72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38AF16-7793-4BAE-B8C5-3BA701B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6F4DD-C537-4635-B17B-FBC3BE54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50ECFE-A6CF-48B5-AB9F-3F21D341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00A3E-ED1A-4640-90CA-D90DBA0C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AE160D-2E92-443E-AD57-4FCCF1D0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08F074-E98E-4C36-9409-6C1B1783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C038BF-ADC1-4625-9857-E7A2D1F3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8C26-2062-4421-A53D-5726A7D1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AE827F-939F-4E60-B3DA-ABBDFAE4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49789E-457E-4094-A9FB-50BDF9A5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CCE88-D6E6-4A68-A30B-6B400172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62A858-2BCE-428E-9ADD-87694903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0FBB1-7D3E-45BE-AEFB-5B83C0D8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5576E-07CC-4004-BC7A-DB7AB35D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945230-CDB5-4CA8-AA4F-82FBB439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99E31-3C68-4CDD-899A-A2AAB0ED9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D3AE-3D2B-4779-B414-F74509AEFA8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411BD-5047-4461-885E-F08D48FCE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23B46-EC6E-4CB7-9F4C-10F07108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00F5-E0FE-4240-9277-4AB56E394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>
            <a:extLst>
              <a:ext uri="{FF2B5EF4-FFF2-40B4-BE49-F238E27FC236}">
                <a16:creationId xmlns:a16="http://schemas.microsoft.com/office/drawing/2014/main" id="{BCC418CE-ECC0-4259-B52E-BF887A6220F7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098" name="Object 2" hidden="1">
                        <a:extLst>
                          <a:ext uri="{FF2B5EF4-FFF2-40B4-BE49-F238E27FC236}">
                            <a16:creationId xmlns:a16="http://schemas.microsoft.com/office/drawing/2014/main" id="{BCC418CE-ECC0-4259-B52E-BF887A6220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6">
            <a:extLst>
              <a:ext uri="{FF2B5EF4-FFF2-40B4-BE49-F238E27FC236}">
                <a16:creationId xmlns:a16="http://schemas.microsoft.com/office/drawing/2014/main" id="{4A1EA885-A83A-4970-9D91-0C0E9030AA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3" y="6232525"/>
            <a:ext cx="3351212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Aktuelle Risiken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2A473BB1-3192-43A2-8E40-1988579F60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9" y="6224589"/>
            <a:ext cx="292893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Entscheidungsbedarf</a:t>
            </a:r>
          </a:p>
        </p:txBody>
      </p:sp>
      <p:sp>
        <p:nvSpPr>
          <p:cNvPr id="4101" name="Rectangle 8">
            <a:extLst>
              <a:ext uri="{FF2B5EF4-FFF2-40B4-BE49-F238E27FC236}">
                <a16:creationId xmlns:a16="http://schemas.microsoft.com/office/drawing/2014/main" id="{7EF5059A-5BDC-496B-A1C4-99170E7CB4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49413" y="234950"/>
            <a:ext cx="8793162" cy="292100"/>
          </a:xfrm>
          <a:noFill/>
        </p:spPr>
        <p:txBody>
          <a:bodyPr>
            <a:normAutofit fontScale="90000"/>
          </a:bodyPr>
          <a:lstStyle/>
          <a:p>
            <a:pPr defTabSz="895350">
              <a:tabLst>
                <a:tab pos="4306888" algn="l"/>
              </a:tabLst>
            </a:pPr>
            <a:r>
              <a:rPr lang="de-DE" altLang="de-DE"/>
              <a:t>Urban Explorer Statusberichte</a:t>
            </a:r>
          </a:p>
        </p:txBody>
      </p:sp>
      <p:sp>
        <p:nvSpPr>
          <p:cNvPr id="4102" name="Rectangle 45">
            <a:extLst>
              <a:ext uri="{FF2B5EF4-FFF2-40B4-BE49-F238E27FC236}">
                <a16:creationId xmlns:a16="http://schemas.microsoft.com/office/drawing/2014/main" id="{A27B84FF-7EA6-487E-9333-4C2C7B6F6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4" y="2354264"/>
            <a:ext cx="1373187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Abgeschlossene Aktivitäten</a:t>
            </a:r>
          </a:p>
        </p:txBody>
      </p:sp>
      <p:sp>
        <p:nvSpPr>
          <p:cNvPr id="4103" name="Line 46">
            <a:extLst>
              <a:ext uri="{FF2B5EF4-FFF2-40B4-BE49-F238E27FC236}">
                <a16:creationId xmlns:a16="http://schemas.microsoft.com/office/drawing/2014/main" id="{74B9731E-C333-4661-BA2D-7B7357EE27AE}"/>
              </a:ext>
            </a:extLst>
          </p:cNvPr>
          <p:cNvSpPr>
            <a:spLocks noChangeShapeType="1"/>
          </p:cNvSpPr>
          <p:nvPr/>
        </p:nvSpPr>
        <p:spPr bwMode="gray">
          <a:xfrm>
            <a:off x="1617663" y="2470150"/>
            <a:ext cx="4227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47">
            <a:extLst>
              <a:ext uri="{FF2B5EF4-FFF2-40B4-BE49-F238E27FC236}">
                <a16:creationId xmlns:a16="http://schemas.microsoft.com/office/drawing/2014/main" id="{7D6C0838-2903-4FEC-BAE4-731F5872B4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5426" y="2354263"/>
            <a:ext cx="343043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Termin</a:t>
            </a:r>
          </a:p>
        </p:txBody>
      </p:sp>
      <p:sp>
        <p:nvSpPr>
          <p:cNvPr id="4105" name="Rectangle 48">
            <a:extLst>
              <a:ext uri="{FF2B5EF4-FFF2-40B4-BE49-F238E27FC236}">
                <a16:creationId xmlns:a16="http://schemas.microsoft.com/office/drawing/2014/main" id="{1811695E-827B-4C81-BD6C-349C007B0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8" y="2328864"/>
            <a:ext cx="857250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Sonstige Themen</a:t>
            </a:r>
          </a:p>
        </p:txBody>
      </p:sp>
      <p:sp>
        <p:nvSpPr>
          <p:cNvPr id="4106" name="Rectangle 49">
            <a:extLst>
              <a:ext uri="{FF2B5EF4-FFF2-40B4-BE49-F238E27FC236}">
                <a16:creationId xmlns:a16="http://schemas.microsoft.com/office/drawing/2014/main" id="{C34BB04F-F89F-45FC-B060-FC72DC1E29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33539" y="4252913"/>
            <a:ext cx="1078821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Zukünftige Aktivitäten</a:t>
            </a:r>
          </a:p>
        </p:txBody>
      </p:sp>
      <p:sp>
        <p:nvSpPr>
          <p:cNvPr id="4107" name="Rectangle 50">
            <a:extLst>
              <a:ext uri="{FF2B5EF4-FFF2-40B4-BE49-F238E27FC236}">
                <a16:creationId xmlns:a16="http://schemas.microsoft.com/office/drawing/2014/main" id="{1C02B5C0-E1C3-47BD-AB7F-28F927CAB1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89551" y="4252914"/>
            <a:ext cx="549275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Ziel-Termin</a:t>
            </a:r>
          </a:p>
        </p:txBody>
      </p:sp>
      <p:sp>
        <p:nvSpPr>
          <p:cNvPr id="4108" name="Line 51">
            <a:extLst>
              <a:ext uri="{FF2B5EF4-FFF2-40B4-BE49-F238E27FC236}">
                <a16:creationId xmlns:a16="http://schemas.microsoft.com/office/drawing/2014/main" id="{F4E01C47-F72B-4301-A956-2DB0E2EFEEF4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6381750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53">
            <a:extLst>
              <a:ext uri="{FF2B5EF4-FFF2-40B4-BE49-F238E27FC236}">
                <a16:creationId xmlns:a16="http://schemas.microsoft.com/office/drawing/2014/main" id="{FFE4E287-4512-4DB0-A379-B5AE645C838D}"/>
              </a:ext>
            </a:extLst>
          </p:cNvPr>
          <p:cNvSpPr>
            <a:spLocks noChangeShapeType="1"/>
          </p:cNvSpPr>
          <p:nvPr/>
        </p:nvSpPr>
        <p:spPr bwMode="gray">
          <a:xfrm>
            <a:off x="1633539" y="4418013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54">
            <a:extLst>
              <a:ext uri="{FF2B5EF4-FFF2-40B4-BE49-F238E27FC236}">
                <a16:creationId xmlns:a16="http://schemas.microsoft.com/office/drawing/2014/main" id="{7E5C7592-C99F-4BD9-9B89-4587015774A7}"/>
              </a:ext>
            </a:extLst>
          </p:cNvPr>
          <p:cNvSpPr>
            <a:spLocks noChangeShapeType="1"/>
          </p:cNvSpPr>
          <p:nvPr/>
        </p:nvSpPr>
        <p:spPr bwMode="gray">
          <a:xfrm>
            <a:off x="1649414" y="6394450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71">
            <a:extLst>
              <a:ext uri="{FF2B5EF4-FFF2-40B4-BE49-F238E27FC236}">
                <a16:creationId xmlns:a16="http://schemas.microsoft.com/office/drawing/2014/main" id="{600AB944-282A-48CC-8CA0-CF74B2103E77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2479675"/>
            <a:ext cx="42497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72">
            <a:extLst>
              <a:ext uri="{FF2B5EF4-FFF2-40B4-BE49-F238E27FC236}">
                <a16:creationId xmlns:a16="http://schemas.microsoft.com/office/drawing/2014/main" id="{213378A8-6191-4F59-96F7-83FBFD177D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34551" y="6224588"/>
            <a:ext cx="343043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Termin</a:t>
            </a:r>
          </a:p>
        </p:txBody>
      </p:sp>
      <p:sp>
        <p:nvSpPr>
          <p:cNvPr id="4113" name="Rectangle 74">
            <a:extLst>
              <a:ext uri="{FF2B5EF4-FFF2-40B4-BE49-F238E27FC236}">
                <a16:creationId xmlns:a16="http://schemas.microsoft.com/office/drawing/2014/main" id="{9E935EAD-9A52-4E35-A883-51FC10C4F2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5425" y="1184276"/>
            <a:ext cx="15700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IT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Daniel Wenzl IT</a:t>
            </a:r>
            <a:br>
              <a:rPr lang="de-DE" altLang="de-DE" sz="800"/>
            </a:br>
            <a:r>
              <a:rPr lang="de-DE" altLang="de-DE" sz="800"/>
              <a:t>09110501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Urban Explorer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Sven Hornung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Sven Hornung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10.03.2019</a:t>
            </a:r>
          </a:p>
        </p:txBody>
      </p:sp>
      <p:sp>
        <p:nvSpPr>
          <p:cNvPr id="4114" name="Rectangle 82">
            <a:extLst>
              <a:ext uri="{FF2B5EF4-FFF2-40B4-BE49-F238E27FC236}">
                <a16:creationId xmlns:a16="http://schemas.microsoft.com/office/drawing/2014/main" id="{22AA8CF1-2A15-42E6-B8C8-B4512E90A1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4" y="1184275"/>
            <a:ext cx="1062037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MBV/Fachbereich	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SVP/Business Line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Projekt-ID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Projektname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Fachseite-PL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IT - PL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Berichts-Datum</a:t>
            </a:r>
          </a:p>
        </p:txBody>
      </p:sp>
      <p:sp>
        <p:nvSpPr>
          <p:cNvPr id="4115" name="Rectangle 83">
            <a:extLst>
              <a:ext uri="{FF2B5EF4-FFF2-40B4-BE49-F238E27FC236}">
                <a16:creationId xmlns:a16="http://schemas.microsoft.com/office/drawing/2014/main" id="{231FA030-3FA4-45D8-A16B-37474F4088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3" y="1008064"/>
            <a:ext cx="1452562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Projekt-Stammdaten</a:t>
            </a:r>
          </a:p>
        </p:txBody>
      </p:sp>
      <p:sp>
        <p:nvSpPr>
          <p:cNvPr id="4116" name="Line 84">
            <a:extLst>
              <a:ext uri="{FF2B5EF4-FFF2-40B4-BE49-F238E27FC236}">
                <a16:creationId xmlns:a16="http://schemas.microsoft.com/office/drawing/2014/main" id="{3143F1F1-24CB-432A-80B4-4B2606645652}"/>
              </a:ext>
            </a:extLst>
          </p:cNvPr>
          <p:cNvSpPr>
            <a:spLocks noChangeShapeType="1"/>
          </p:cNvSpPr>
          <p:nvPr/>
        </p:nvSpPr>
        <p:spPr bwMode="gray">
          <a:xfrm>
            <a:off x="1651001" y="1141413"/>
            <a:ext cx="26844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97">
            <a:extLst>
              <a:ext uri="{FF2B5EF4-FFF2-40B4-BE49-F238E27FC236}">
                <a16:creationId xmlns:a16="http://schemas.microsoft.com/office/drawing/2014/main" id="{852AB863-8BAE-4B25-AB40-CE6D57BB32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88389" y="6224589"/>
            <a:ext cx="9366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Entscheider</a:t>
            </a:r>
          </a:p>
        </p:txBody>
      </p:sp>
      <p:grpSp>
        <p:nvGrpSpPr>
          <p:cNvPr id="4118" name="Gruppieren 4">
            <a:extLst>
              <a:ext uri="{FF2B5EF4-FFF2-40B4-BE49-F238E27FC236}">
                <a16:creationId xmlns:a16="http://schemas.microsoft.com/office/drawing/2014/main" id="{63D176D2-1AA6-46F0-AC3B-1B1379CAD98A}"/>
              </a:ext>
            </a:extLst>
          </p:cNvPr>
          <p:cNvGrpSpPr>
            <a:grpSpLocks/>
          </p:cNvGrpSpPr>
          <p:nvPr/>
        </p:nvGrpSpPr>
        <p:grpSpPr bwMode="auto">
          <a:xfrm>
            <a:off x="9696450" y="260349"/>
            <a:ext cx="736600" cy="131186"/>
            <a:chOff x="8172450" y="260648"/>
            <a:chExt cx="736600" cy="130886"/>
          </a:xfrm>
        </p:grpSpPr>
        <p:sp>
          <p:nvSpPr>
            <p:cNvPr id="4131" name="AutoShape 44">
              <a:extLst>
                <a:ext uri="{FF2B5EF4-FFF2-40B4-BE49-F238E27FC236}">
                  <a16:creationId xmlns:a16="http://schemas.microsoft.com/office/drawing/2014/main" id="{8102F74C-33F8-4210-A2BD-21789DEE64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84493" y="280988"/>
              <a:ext cx="724557" cy="1105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334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334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334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334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334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  <a:buClrTx/>
              </a:pPr>
              <a:r>
                <a:rPr lang="de-DE" altLang="de-DE" sz="800"/>
                <a:t>VERTRAULICH</a:t>
              </a:r>
            </a:p>
          </p:txBody>
        </p:sp>
        <p:cxnSp>
          <p:nvCxnSpPr>
            <p:cNvPr id="4132" name="AutoShape 46">
              <a:extLst>
                <a:ext uri="{FF2B5EF4-FFF2-40B4-BE49-F238E27FC236}">
                  <a16:creationId xmlns:a16="http://schemas.microsoft.com/office/drawing/2014/main" id="{D6E95FA4-8964-4747-864D-FA07E6509B83}"/>
                </a:ext>
              </a:extLst>
            </p:cNvPr>
            <p:cNvCxnSpPr>
              <a:cxnSpLocks noChangeShapeType="1"/>
            </p:cNvCxnSpPr>
            <p:nvPr/>
          </p:nvCxnSpPr>
          <p:spPr bwMode="gray">
            <a:xfrm>
              <a:off x="8172450" y="390525"/>
              <a:ext cx="736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45">
              <a:extLst>
                <a:ext uri="{FF2B5EF4-FFF2-40B4-BE49-F238E27FC236}">
                  <a16:creationId xmlns:a16="http://schemas.microsoft.com/office/drawing/2014/main" id="{F6713F4B-DD2A-43B9-A8C7-7394123E4DC9}"/>
                </a:ext>
              </a:extLst>
            </p:cNvPr>
            <p:cNvCxnSpPr>
              <a:cxnSpLocks noChangeShapeType="1"/>
            </p:cNvCxnSpPr>
            <p:nvPr/>
          </p:nvCxnSpPr>
          <p:spPr bwMode="gray">
            <a:xfrm>
              <a:off x="8172450" y="260648"/>
              <a:ext cx="736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9" name="Rectangle 3">
            <a:extLst>
              <a:ext uri="{FF2B5EF4-FFF2-40B4-BE49-F238E27FC236}">
                <a16:creationId xmlns:a16="http://schemas.microsoft.com/office/drawing/2014/main" id="{4BD781A3-1604-45CE-83AF-25F44188E5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7025" y="4449763"/>
            <a:ext cx="175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4120" name="Rectangle 3">
            <a:extLst>
              <a:ext uri="{FF2B5EF4-FFF2-40B4-BE49-F238E27FC236}">
                <a16:creationId xmlns:a16="http://schemas.microsoft.com/office/drawing/2014/main" id="{A1B44B87-2E00-4EA0-818A-120547F7E7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14875" y="2503489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4121" name="Textfeld 2">
            <a:extLst>
              <a:ext uri="{FF2B5EF4-FFF2-40B4-BE49-F238E27FC236}">
                <a16:creationId xmlns:a16="http://schemas.microsoft.com/office/drawing/2014/main" id="{56CE85E7-AFA5-464C-BB01-B1AC67B8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2535238"/>
            <a:ext cx="336232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r>
              <a:rPr lang="de-DE" altLang="de-DE" sz="800" dirty="0">
                <a:ea typeface="MS PGothic" panose="020B0600070205080204" pitchFamily="34" charset="-128"/>
              </a:rPr>
              <a:t>Aktivitäten über Großstädte sammeln</a:t>
            </a:r>
            <a:br>
              <a:rPr lang="de-DE" altLang="de-DE" sz="800" dirty="0">
                <a:ea typeface="MS PGothic" panose="020B0600070205080204" pitchFamily="34" charset="-128"/>
              </a:rPr>
            </a:br>
            <a:r>
              <a:rPr lang="de-DE" altLang="de-DE" sz="800" dirty="0">
                <a:ea typeface="MS PGothic" panose="020B0600070205080204" pitchFamily="34" charset="-128"/>
              </a:rPr>
              <a:t>Weboberfläche mit </a:t>
            </a:r>
            <a:r>
              <a:rPr lang="de-DE" altLang="de-DE" sz="800" dirty="0" err="1">
                <a:ea typeface="MS PGothic" panose="020B0600070205080204" pitchFamily="34" charset="-128"/>
              </a:rPr>
              <a:t>Balsamiq</a:t>
            </a:r>
            <a:br>
              <a:rPr lang="de-DE" altLang="de-DE" sz="800" dirty="0">
                <a:ea typeface="MS PGothic" panose="020B0600070205080204" pitchFamily="34" charset="-128"/>
              </a:rPr>
            </a:br>
            <a:r>
              <a:rPr lang="de-DE" altLang="de-DE" sz="800" dirty="0">
                <a:ea typeface="MS PGothic" panose="020B0600070205080204" pitchFamily="34" charset="-128"/>
              </a:rPr>
              <a:t>Logo erstellt</a:t>
            </a:r>
            <a:br>
              <a:rPr lang="de-DE" altLang="de-DE" sz="800" dirty="0">
                <a:ea typeface="MS PGothic" panose="020B0600070205080204" pitchFamily="34" charset="-128"/>
              </a:rPr>
            </a:br>
            <a:r>
              <a:rPr lang="de-DE" altLang="de-DE" sz="800" dirty="0">
                <a:ea typeface="MS PGothic" panose="020B0600070205080204" pitchFamily="34" charset="-128"/>
              </a:rPr>
              <a:t>Zufällig generierte Zitate auf der Website</a:t>
            </a:r>
            <a:br>
              <a:rPr lang="de-DE" altLang="de-DE" sz="800" dirty="0">
                <a:ea typeface="MS PGothic" panose="020B0600070205080204" pitchFamily="34" charset="-128"/>
              </a:rPr>
            </a:br>
            <a:br>
              <a:rPr lang="de-DE" altLang="de-DE" sz="800" dirty="0">
                <a:ea typeface="MS PGothic" panose="020B0600070205080204" pitchFamily="34" charset="-128"/>
              </a:rPr>
            </a:br>
            <a:br>
              <a:rPr lang="de-DE" altLang="de-DE" sz="800" dirty="0">
                <a:ea typeface="MS PGothic" panose="020B0600070205080204" pitchFamily="34" charset="-128"/>
              </a:rPr>
            </a:br>
            <a:endParaRPr lang="de-DE" altLang="de-DE" sz="800" dirty="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 dirty="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 dirty="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 dirty="0">
              <a:ea typeface="MS PGothic" panose="020B0600070205080204" pitchFamily="34" charset="-128"/>
            </a:endParaRPr>
          </a:p>
        </p:txBody>
      </p:sp>
      <p:sp>
        <p:nvSpPr>
          <p:cNvPr id="4122" name="Textfeld 2">
            <a:extLst>
              <a:ext uri="{FF2B5EF4-FFF2-40B4-BE49-F238E27FC236}">
                <a16:creationId xmlns:a16="http://schemas.microsoft.com/office/drawing/2014/main" id="{2C8929B6-8E68-425D-82A3-08DB22AA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6440489"/>
            <a:ext cx="412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 dirty="0">
                <a:ea typeface="MS PGothic" panose="020B0600070205080204" pitchFamily="34" charset="-128"/>
              </a:rPr>
              <a:t>-Bilder aus Datenbank abrufen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 dirty="0">
                <a:ea typeface="MS PGothic" panose="020B0600070205080204" pitchFamily="34" charset="-128"/>
              </a:rPr>
              <a:t>-Eigene Tagesplanung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endParaRPr lang="de-DE" altLang="de-DE" sz="800" dirty="0">
              <a:ea typeface="MS PGothic" panose="020B0600070205080204" pitchFamily="34" charset="-128"/>
            </a:endParaRPr>
          </a:p>
        </p:txBody>
      </p:sp>
      <p:sp>
        <p:nvSpPr>
          <p:cNvPr id="3099" name="Textfeld 2">
            <a:extLst>
              <a:ext uri="{FF2B5EF4-FFF2-40B4-BE49-F238E27FC236}">
                <a16:creationId xmlns:a16="http://schemas.microsoft.com/office/drawing/2014/main" id="{842CA83D-E85E-44DB-BEB1-122FFC2B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9" y="2522539"/>
            <a:ext cx="4262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de-DE" altLang="de-DE" sz="800" dirty="0">
                <a:ea typeface="MS PGothic" pitchFamily="34" charset="-128"/>
              </a:rPr>
              <a:t>- entfällt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endParaRPr lang="de-DE" altLang="de-DE" sz="800" dirty="0">
              <a:ea typeface="MS PGothic" pitchFamily="34" charset="-128"/>
            </a:endParaRPr>
          </a:p>
          <a:p>
            <a:pPr marL="0" indent="0">
              <a:spcBef>
                <a:spcPct val="25000"/>
              </a:spcBef>
              <a:buClr>
                <a:schemeClr val="tx1"/>
              </a:buClr>
              <a:buSzPct val="120000"/>
              <a:defRPr/>
            </a:pPr>
            <a:endParaRPr lang="de-DE" altLang="de-DE" sz="800" dirty="0">
              <a:ea typeface="MS PGothic" pitchFamily="34" charset="-128"/>
            </a:endParaRPr>
          </a:p>
        </p:txBody>
      </p:sp>
      <p:sp>
        <p:nvSpPr>
          <p:cNvPr id="4124" name="Rectangle 48">
            <a:extLst>
              <a:ext uri="{FF2B5EF4-FFF2-40B4-BE49-F238E27FC236}">
                <a16:creationId xmlns:a16="http://schemas.microsoft.com/office/drawing/2014/main" id="{2B19FF18-BB0F-47DE-82F3-DE26934443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8" y="4284664"/>
            <a:ext cx="925512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Defekte (High Prio)</a:t>
            </a:r>
          </a:p>
        </p:txBody>
      </p:sp>
      <p:sp>
        <p:nvSpPr>
          <p:cNvPr id="4125" name="Line 71">
            <a:extLst>
              <a:ext uri="{FF2B5EF4-FFF2-40B4-BE49-F238E27FC236}">
                <a16:creationId xmlns:a16="http://schemas.microsoft.com/office/drawing/2014/main" id="{E48C485B-8C8E-4E08-8E2B-1B20ED0B9C05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4433888"/>
            <a:ext cx="42497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Textfeld 2">
            <a:extLst>
              <a:ext uri="{FF2B5EF4-FFF2-40B4-BE49-F238E27FC236}">
                <a16:creationId xmlns:a16="http://schemas.microsoft.com/office/drawing/2014/main" id="{D1587417-2DB6-46B2-B8F5-1F35905B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4491038"/>
            <a:ext cx="3362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>
                <a:ea typeface="MS PGothic" panose="020B0600070205080204" pitchFamily="34" charset="-128"/>
              </a:rPr>
              <a:t>- noch Keine Fehler</a:t>
            </a:r>
          </a:p>
        </p:txBody>
      </p:sp>
      <p:sp>
        <p:nvSpPr>
          <p:cNvPr id="4127" name="Textfeld 2">
            <a:extLst>
              <a:ext uri="{FF2B5EF4-FFF2-40B4-BE49-F238E27FC236}">
                <a16:creationId xmlns:a16="http://schemas.microsoft.com/office/drawing/2014/main" id="{3631086D-DCD0-4D37-824D-A7F70967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9" y="6461125"/>
            <a:ext cx="23447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36" name="Textfeld 2">
            <a:extLst>
              <a:ext uri="{FF2B5EF4-FFF2-40B4-BE49-F238E27FC236}">
                <a16:creationId xmlns:a16="http://schemas.microsoft.com/office/drawing/2014/main" id="{8ABB1EA4-538D-47D9-99CF-7A1504E8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910" y="4385228"/>
            <a:ext cx="336232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marL="171450" indent="-171450" defTabSz="933450"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tabLst>
                <a:tab pos="727075" algn="l"/>
                <a:tab pos="1463675" algn="l"/>
                <a:tab pos="2189163" algn="l"/>
                <a:tab pos="2930525" algn="l"/>
              </a:tabLst>
              <a:defRPr sz="800">
                <a:ea typeface="MS PGothic" pitchFamily="34" charset="-128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2pPr>
            <a:lvl3pPr marL="1143000" indent="-228600" defTabSz="933450">
              <a:buClr>
                <a:schemeClr val="tx2"/>
              </a:buClr>
              <a:buSzPct val="120000"/>
              <a:buFont typeface="Arial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3pPr>
            <a:lvl4pPr marL="1600200" indent="-228600" defTabSz="933450">
              <a:buClr>
                <a:schemeClr val="tx2"/>
              </a:buClr>
              <a:buSzPct val="120000"/>
              <a:buFont typeface="Arial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4pPr>
            <a:lvl5pPr marL="2057400" indent="-228600" defTabSz="933450"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9pPr>
          </a:lstStyle>
          <a:p>
            <a:pPr marL="0" indent="0">
              <a:buNone/>
              <a:defRPr/>
            </a:pPr>
            <a:r>
              <a:rPr lang="de-DE" altLang="de-DE" dirty="0"/>
              <a:t>Lastenheft</a:t>
            </a:r>
            <a:br>
              <a:rPr lang="de-DE" altLang="de-DE" dirty="0"/>
            </a:br>
            <a:r>
              <a:rPr lang="de-DE" altLang="de-DE" dirty="0"/>
              <a:t>Suchfunktion</a:t>
            </a:r>
            <a:br>
              <a:rPr lang="de-DE" altLang="de-DE" dirty="0"/>
            </a:br>
            <a:r>
              <a:rPr lang="de-DE" altLang="de-DE" dirty="0" err="1"/>
              <a:t>Dreamday</a:t>
            </a:r>
            <a:br>
              <a:rPr lang="de-DE" altLang="de-DE" dirty="0"/>
            </a:br>
            <a:r>
              <a:rPr lang="de-DE" altLang="de-DE" dirty="0"/>
              <a:t>Eintrag hinzufügen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dirty="0">
                <a:latin typeface="Arial" charset="0"/>
                <a:cs typeface="Arial" charset="0"/>
              </a:rPr>
              <a:t>Informationen in die Datenbank einpflegen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dirty="0">
                <a:latin typeface="Arial" charset="0"/>
                <a:cs typeface="Arial" charset="0"/>
              </a:rPr>
              <a:t>Website fertig stellen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dirty="0" err="1">
                <a:latin typeface="Arial" charset="0"/>
                <a:cs typeface="Arial" charset="0"/>
              </a:rPr>
              <a:t>Coverflow</a:t>
            </a:r>
            <a:r>
              <a:rPr lang="de-DE" altLang="de-DE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de-DE" altLang="de-DE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</p:txBody>
      </p:sp>
      <p:sp>
        <p:nvSpPr>
          <p:cNvPr id="4129" name="Textfeld 2">
            <a:extLst>
              <a:ext uri="{FF2B5EF4-FFF2-40B4-BE49-F238E27FC236}">
                <a16:creationId xmlns:a16="http://schemas.microsoft.com/office/drawing/2014/main" id="{D2CA6BF3-58B7-40F9-954E-9C473E8B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543176"/>
            <a:ext cx="7381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de-DE" sz="800" dirty="0"/>
              <a:t>18.02.2019</a:t>
            </a:r>
          </a:p>
          <a:p>
            <a:pPr algn="r"/>
            <a:r>
              <a:rPr lang="de-DE" altLang="de-DE" sz="800" dirty="0"/>
              <a:t>17.02.2019</a:t>
            </a:r>
          </a:p>
          <a:p>
            <a:pPr algn="r"/>
            <a:r>
              <a:rPr lang="de-DE" altLang="de-DE" sz="800" dirty="0"/>
              <a:t>15.02.2019</a:t>
            </a:r>
          </a:p>
          <a:p>
            <a:pPr algn="r"/>
            <a:r>
              <a:rPr lang="de-DE" altLang="de-DE" sz="800" dirty="0"/>
              <a:t>23.02.2019</a:t>
            </a:r>
          </a:p>
          <a:p>
            <a:pPr algn="r"/>
            <a:endParaRPr lang="de-DE" altLang="de-DE" sz="800" dirty="0"/>
          </a:p>
        </p:txBody>
      </p:sp>
      <p:sp>
        <p:nvSpPr>
          <p:cNvPr id="4130" name="Textfeld 2">
            <a:extLst>
              <a:ext uri="{FF2B5EF4-FFF2-40B4-BE49-F238E27FC236}">
                <a16:creationId xmlns:a16="http://schemas.microsoft.com/office/drawing/2014/main" id="{955F3698-6411-46AC-9A32-3AB339EE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364039"/>
            <a:ext cx="714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de-DE" sz="800" dirty="0"/>
              <a:t>25.02.2019</a:t>
            </a:r>
            <a:br>
              <a:rPr lang="de-DE" altLang="de-DE" sz="800" dirty="0"/>
            </a:br>
            <a:r>
              <a:rPr lang="de-DE" altLang="de-DE" sz="800" dirty="0"/>
              <a:t>25.02.2019</a:t>
            </a:r>
            <a:br>
              <a:rPr lang="de-DE" altLang="de-DE" sz="800" dirty="0"/>
            </a:br>
            <a:r>
              <a:rPr lang="de-DE" altLang="de-DE" sz="800" dirty="0"/>
              <a:t>10.03.2019</a:t>
            </a:r>
          </a:p>
          <a:p>
            <a:pPr algn="r"/>
            <a:r>
              <a:rPr lang="de-DE" altLang="de-DE" sz="800" dirty="0"/>
              <a:t>10.03.2019</a:t>
            </a:r>
          </a:p>
          <a:p>
            <a:pPr algn="r"/>
            <a:r>
              <a:rPr lang="de-DE" altLang="de-DE" sz="800" dirty="0"/>
              <a:t>30.03.2019</a:t>
            </a:r>
          </a:p>
          <a:p>
            <a:pPr algn="r"/>
            <a:r>
              <a:rPr lang="de-DE" altLang="de-DE" sz="800" dirty="0"/>
              <a:t>15.03.2019</a:t>
            </a:r>
            <a:br>
              <a:rPr lang="de-DE" altLang="de-DE" sz="800" dirty="0"/>
            </a:br>
            <a:r>
              <a:rPr lang="de-DE" altLang="de-DE" sz="800" dirty="0"/>
              <a:t>17.03.2019</a:t>
            </a:r>
          </a:p>
          <a:p>
            <a:pPr algn="r"/>
            <a:endParaRPr lang="de-DE" altLang="de-DE" sz="800" dirty="0"/>
          </a:p>
          <a:p>
            <a:pPr algn="r"/>
            <a:endParaRPr lang="de-DE" altLang="de-DE" sz="800" dirty="0"/>
          </a:p>
          <a:p>
            <a:pPr algn="r"/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564649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50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think-cell Folie</vt:lpstr>
      <vt:lpstr>Urban Explorer Statusberichte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Explorer Statusberichte</dc:title>
  <dc:creator>Stefan Roth</dc:creator>
  <cp:lastModifiedBy>Stefan Roth</cp:lastModifiedBy>
  <cp:revision>1</cp:revision>
  <dcterms:created xsi:type="dcterms:W3CDTF">2019-03-17T17:53:52Z</dcterms:created>
  <dcterms:modified xsi:type="dcterms:W3CDTF">2019-03-17T17:57:16Z</dcterms:modified>
</cp:coreProperties>
</file>