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9"/>
    <p:restoredTop sz="86520"/>
  </p:normalViewPr>
  <p:slideViewPr>
    <p:cSldViewPr snapToGrid="0" snapToObjects="1">
      <p:cViewPr>
        <p:scale>
          <a:sx n="140" d="100"/>
          <a:sy n="140" d="100"/>
        </p:scale>
        <p:origin x="616" y="-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raph/Desktop/measur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Tabelle1!$D$1</c:f>
              <c:strCache>
                <c:ptCount val="1"/>
                <c:pt idx="0">
                  <c:v>1_hashAndLinPro.py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'Quick and Dirty'!$B$2:$B$20</c:f>
              <c:numCache>
                <c:formatCode>0</c:formatCode>
                <c:ptCount val="19"/>
                <c:pt idx="0">
                  <c:v>10000.0</c:v>
                </c:pt>
                <c:pt idx="1">
                  <c:v>15000.0</c:v>
                </c:pt>
                <c:pt idx="2">
                  <c:v>20000.0</c:v>
                </c:pt>
                <c:pt idx="3">
                  <c:v>25000.0</c:v>
                </c:pt>
                <c:pt idx="4">
                  <c:v>30000.0</c:v>
                </c:pt>
                <c:pt idx="5">
                  <c:v>35000.0</c:v>
                </c:pt>
                <c:pt idx="6">
                  <c:v>40000.0</c:v>
                </c:pt>
                <c:pt idx="7">
                  <c:v>45000.0</c:v>
                </c:pt>
                <c:pt idx="8">
                  <c:v>50000.0</c:v>
                </c:pt>
                <c:pt idx="9">
                  <c:v>55000.0</c:v>
                </c:pt>
                <c:pt idx="10">
                  <c:v>60000.0</c:v>
                </c:pt>
                <c:pt idx="11">
                  <c:v>65000.0</c:v>
                </c:pt>
                <c:pt idx="12">
                  <c:v>70000.0</c:v>
                </c:pt>
                <c:pt idx="13">
                  <c:v>75000.0</c:v>
                </c:pt>
                <c:pt idx="14">
                  <c:v>80000.0</c:v>
                </c:pt>
                <c:pt idx="15">
                  <c:v>85000.0</c:v>
                </c:pt>
                <c:pt idx="16">
                  <c:v>90000.0</c:v>
                </c:pt>
                <c:pt idx="17">
                  <c:v>95000.0</c:v>
                </c:pt>
                <c:pt idx="18">
                  <c:v>100000.0</c:v>
                </c:pt>
              </c:numCache>
            </c:numRef>
          </c:cat>
          <c:val>
            <c:numRef>
              <c:f>'Quick and Dirty'!$C$2:$C$20</c:f>
              <c:numCache>
                <c:formatCode>0.0000000000000</c:formatCode>
                <c:ptCount val="19"/>
                <c:pt idx="0">
                  <c:v>3.28319311142</c:v>
                </c:pt>
                <c:pt idx="1">
                  <c:v>13.9961149693</c:v>
                </c:pt>
                <c:pt idx="2">
                  <c:v>14.1626999378</c:v>
                </c:pt>
                <c:pt idx="3">
                  <c:v>0.686290025711</c:v>
                </c:pt>
                <c:pt idx="4">
                  <c:v>54.7544920444</c:v>
                </c:pt>
                <c:pt idx="5">
                  <c:v>30.3958480358</c:v>
                </c:pt>
                <c:pt idx="6">
                  <c:v>52.6694350243</c:v>
                </c:pt>
                <c:pt idx="7">
                  <c:v>33.8042550087</c:v>
                </c:pt>
                <c:pt idx="8">
                  <c:v>1.52239394188</c:v>
                </c:pt>
                <c:pt idx="9">
                  <c:v>295.884727955</c:v>
                </c:pt>
                <c:pt idx="10">
                  <c:v>201.705358982</c:v>
                </c:pt>
                <c:pt idx="11">
                  <c:v>199.034608126</c:v>
                </c:pt>
                <c:pt idx="12">
                  <c:v>110.774713993</c:v>
                </c:pt>
                <c:pt idx="13">
                  <c:v>11.4874739647</c:v>
                </c:pt>
                <c:pt idx="14">
                  <c:v>218.015914202</c:v>
                </c:pt>
                <c:pt idx="15">
                  <c:v>84.8193881512</c:v>
                </c:pt>
                <c:pt idx="16">
                  <c:v>133.13309598</c:v>
                </c:pt>
                <c:pt idx="17">
                  <c:v>92.38170695300001</c:v>
                </c:pt>
                <c:pt idx="18">
                  <c:v>4.6534819603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Tabelle1!$E$1</c:f>
              <c:strCache>
                <c:ptCount val="1"/>
                <c:pt idx="0">
                  <c:v>2_sequential.py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'Quick and Dirty'!$B$2:$B$20</c:f>
              <c:numCache>
                <c:formatCode>0</c:formatCode>
                <c:ptCount val="19"/>
                <c:pt idx="0">
                  <c:v>10000.0</c:v>
                </c:pt>
                <c:pt idx="1">
                  <c:v>15000.0</c:v>
                </c:pt>
                <c:pt idx="2">
                  <c:v>20000.0</c:v>
                </c:pt>
                <c:pt idx="3">
                  <c:v>25000.0</c:v>
                </c:pt>
                <c:pt idx="4">
                  <c:v>30000.0</c:v>
                </c:pt>
                <c:pt idx="5">
                  <c:v>35000.0</c:v>
                </c:pt>
                <c:pt idx="6">
                  <c:v>40000.0</c:v>
                </c:pt>
                <c:pt idx="7">
                  <c:v>45000.0</c:v>
                </c:pt>
                <c:pt idx="8">
                  <c:v>50000.0</c:v>
                </c:pt>
                <c:pt idx="9">
                  <c:v>55000.0</c:v>
                </c:pt>
                <c:pt idx="10">
                  <c:v>60000.0</c:v>
                </c:pt>
                <c:pt idx="11">
                  <c:v>65000.0</c:v>
                </c:pt>
                <c:pt idx="12">
                  <c:v>70000.0</c:v>
                </c:pt>
                <c:pt idx="13">
                  <c:v>75000.0</c:v>
                </c:pt>
                <c:pt idx="14">
                  <c:v>80000.0</c:v>
                </c:pt>
                <c:pt idx="15">
                  <c:v>85000.0</c:v>
                </c:pt>
                <c:pt idx="16">
                  <c:v>90000.0</c:v>
                </c:pt>
                <c:pt idx="17">
                  <c:v>95000.0</c:v>
                </c:pt>
                <c:pt idx="18">
                  <c:v>100000.0</c:v>
                </c:pt>
              </c:numCache>
            </c:numRef>
          </c:cat>
          <c:val>
            <c:numRef>
              <c:f>'Quick and Dirty'!$D$2:$D$20</c:f>
              <c:numCache>
                <c:formatCode>0.0000000000000</c:formatCode>
                <c:ptCount val="19"/>
                <c:pt idx="0">
                  <c:v>3.6721470356</c:v>
                </c:pt>
                <c:pt idx="1">
                  <c:v>8.5545759201</c:v>
                </c:pt>
                <c:pt idx="2">
                  <c:v>14.9476089478</c:v>
                </c:pt>
                <c:pt idx="3">
                  <c:v>23.0791909695</c:v>
                </c:pt>
                <c:pt idx="4">
                  <c:v>33.18846488</c:v>
                </c:pt>
                <c:pt idx="5">
                  <c:v>44.9307060242</c:v>
                </c:pt>
                <c:pt idx="6">
                  <c:v>58.6966869831</c:v>
                </c:pt>
                <c:pt idx="7">
                  <c:v>74.7097289562</c:v>
                </c:pt>
                <c:pt idx="8">
                  <c:v>90.90426707269999</c:v>
                </c:pt>
                <c:pt idx="9" formatCode="#,##0.0000000000000">
                  <c:v>113.092447042</c:v>
                </c:pt>
                <c:pt idx="10">
                  <c:v>132.158288956</c:v>
                </c:pt>
                <c:pt idx="11">
                  <c:v>154.621675968</c:v>
                </c:pt>
                <c:pt idx="12">
                  <c:v>186.684244156</c:v>
                </c:pt>
                <c:pt idx="13">
                  <c:v>217.383397102</c:v>
                </c:pt>
                <c:pt idx="14">
                  <c:v>259.080062866</c:v>
                </c:pt>
                <c:pt idx="15">
                  <c:v>276.166292906</c:v>
                </c:pt>
                <c:pt idx="16">
                  <c:v>303.92505908</c:v>
                </c:pt>
                <c:pt idx="17">
                  <c:v>341.998875141</c:v>
                </c:pt>
                <c:pt idx="18">
                  <c:v>386.030488014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Tabelle1!$F$1</c:f>
              <c:strCache>
                <c:ptCount val="1"/>
                <c:pt idx="0">
                  <c:v>3_pyDict.py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'Quick and Dirty'!$B$2:$B$20</c:f>
              <c:numCache>
                <c:formatCode>0</c:formatCode>
                <c:ptCount val="19"/>
                <c:pt idx="0">
                  <c:v>10000.0</c:v>
                </c:pt>
                <c:pt idx="1">
                  <c:v>15000.0</c:v>
                </c:pt>
                <c:pt idx="2">
                  <c:v>20000.0</c:v>
                </c:pt>
                <c:pt idx="3">
                  <c:v>25000.0</c:v>
                </c:pt>
                <c:pt idx="4">
                  <c:v>30000.0</c:v>
                </c:pt>
                <c:pt idx="5">
                  <c:v>35000.0</c:v>
                </c:pt>
                <c:pt idx="6">
                  <c:v>40000.0</c:v>
                </c:pt>
                <c:pt idx="7">
                  <c:v>45000.0</c:v>
                </c:pt>
                <c:pt idx="8">
                  <c:v>50000.0</c:v>
                </c:pt>
                <c:pt idx="9">
                  <c:v>55000.0</c:v>
                </c:pt>
                <c:pt idx="10">
                  <c:v>60000.0</c:v>
                </c:pt>
                <c:pt idx="11">
                  <c:v>65000.0</c:v>
                </c:pt>
                <c:pt idx="12">
                  <c:v>70000.0</c:v>
                </c:pt>
                <c:pt idx="13">
                  <c:v>75000.0</c:v>
                </c:pt>
                <c:pt idx="14">
                  <c:v>80000.0</c:v>
                </c:pt>
                <c:pt idx="15">
                  <c:v>85000.0</c:v>
                </c:pt>
                <c:pt idx="16">
                  <c:v>90000.0</c:v>
                </c:pt>
                <c:pt idx="17">
                  <c:v>95000.0</c:v>
                </c:pt>
                <c:pt idx="18">
                  <c:v>100000.0</c:v>
                </c:pt>
              </c:numCache>
            </c:numRef>
          </c:cat>
          <c:val>
            <c:numRef>
              <c:f>'Quick and Dirty'!$E$2:$E$20</c:f>
              <c:numCache>
                <c:formatCode>0.0000000000000</c:formatCode>
                <c:ptCount val="19"/>
                <c:pt idx="0">
                  <c:v>0.00516510009766</c:v>
                </c:pt>
                <c:pt idx="1">
                  <c:v>0.00693583488464</c:v>
                </c:pt>
                <c:pt idx="2">
                  <c:v>0.0097451210022</c:v>
                </c:pt>
                <c:pt idx="3">
                  <c:v>0.0126428604126</c:v>
                </c:pt>
                <c:pt idx="4">
                  <c:v>0.0153698921204</c:v>
                </c:pt>
                <c:pt idx="5">
                  <c:v>0.0187749862671</c:v>
                </c:pt>
                <c:pt idx="6">
                  <c:v>0.0223479270935</c:v>
                </c:pt>
                <c:pt idx="7">
                  <c:v>0.0252370834351</c:v>
                </c:pt>
                <c:pt idx="8">
                  <c:v>0.0264000892639</c:v>
                </c:pt>
                <c:pt idx="9">
                  <c:v>0.033576965332</c:v>
                </c:pt>
                <c:pt idx="10">
                  <c:v>0.0365309715271</c:v>
                </c:pt>
                <c:pt idx="11">
                  <c:v>0.0406551361084</c:v>
                </c:pt>
                <c:pt idx="12">
                  <c:v>0.0416748523712</c:v>
                </c:pt>
                <c:pt idx="13">
                  <c:v>0.0447480678558</c:v>
                </c:pt>
                <c:pt idx="14">
                  <c:v>0.0482602119446</c:v>
                </c:pt>
                <c:pt idx="15">
                  <c:v>0.0507400035858</c:v>
                </c:pt>
                <c:pt idx="16">
                  <c:v>0.0535619258881</c:v>
                </c:pt>
                <c:pt idx="17">
                  <c:v>0.0565440654755</c:v>
                </c:pt>
                <c:pt idx="18">
                  <c:v>0.0853660106659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5245600"/>
        <c:axId val="-2129581008"/>
      </c:lineChart>
      <c:catAx>
        <c:axId val="-2125245600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29581008"/>
        <c:crosses val="autoZero"/>
        <c:auto val="1"/>
        <c:lblAlgn val="ctr"/>
        <c:lblOffset val="100"/>
        <c:noMultiLvlLbl val="0"/>
      </c:catAx>
      <c:valAx>
        <c:axId val="-2129581008"/>
        <c:scaling>
          <c:orientation val="minMax"/>
          <c:max val="40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12524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244C-3F4A-F34C-A61B-1EDDDE97DC31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19156-1243-6748-A3AF-7CB4AE43FD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5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2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7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0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7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75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36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19156-1243-6748-A3AF-7CB4AE43FDE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8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5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6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2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70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7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72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59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84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4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4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348C-F2CB-834E-ADE7-6C56F853455A}" type="datetimeFigureOut">
              <a:rPr lang="de-DE" smtClean="0"/>
              <a:t>22.11.17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6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Projekt-Aufgabe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Duplikate einer Sequenz entfernen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56161"/>
            <a:ext cx="7886700" cy="1325563"/>
          </a:xfrm>
        </p:spPr>
        <p:txBody>
          <a:bodyPr>
            <a:normAutofit/>
          </a:bodyPr>
          <a:lstStyle/>
          <a:p>
            <a:pPr lvl="0"/>
            <a:r>
              <a:rPr lang="de-DE" b="1" dirty="0" smtClean="0"/>
              <a:t>Zeitmessung: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>
                <a:sym typeface="Wingdings"/>
              </a:rPr>
              <a:t>In allen drei Algorithmen:</a:t>
            </a:r>
            <a:endParaRPr lang="de-DE" sz="2400" dirty="0"/>
          </a:p>
        </p:txBody>
      </p:sp>
      <p:sp>
        <p:nvSpPr>
          <p:cNvPr id="15" name="Rechteck 14"/>
          <p:cNvSpPr/>
          <p:nvPr/>
        </p:nvSpPr>
        <p:spPr>
          <a:xfrm>
            <a:off x="4814669" y="1817328"/>
            <a:ext cx="37006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350" dirty="0" smtClean="0"/>
              <a:t>Nutzung von </a:t>
            </a:r>
            <a:r>
              <a:rPr lang="de-DE" sz="1350" dirty="0" err="1" smtClean="0"/>
              <a:t>python</a:t>
            </a:r>
            <a:r>
              <a:rPr lang="de-DE" sz="1350" dirty="0" smtClean="0"/>
              <a:t>-Modul time</a:t>
            </a:r>
          </a:p>
          <a:p>
            <a:pPr marL="214313" indent="-214313">
              <a:buFontTx/>
              <a:buChar char="-"/>
            </a:pPr>
            <a:r>
              <a:rPr lang="de-DE" sz="1350" dirty="0" err="1" smtClean="0"/>
              <a:t>time.time</a:t>
            </a:r>
            <a:r>
              <a:rPr lang="de-DE" sz="1350" dirty="0" smtClean="0"/>
              <a:t>() liefert vergangene Zeit seit 1.1.1970 </a:t>
            </a:r>
            <a:r>
              <a:rPr lang="de-DE" sz="1350" dirty="0"/>
              <a:t>als Gleitkommazahl </a:t>
            </a:r>
            <a:r>
              <a:rPr lang="de-DE" sz="1350" dirty="0" smtClean="0"/>
              <a:t>in Sekunden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Dokument lesen, </a:t>
            </a:r>
            <a:r>
              <a:rPr lang="de-DE" sz="1350" dirty="0"/>
              <a:t>T</a:t>
            </a:r>
            <a:r>
              <a:rPr lang="de-DE" sz="1350" dirty="0" smtClean="0"/>
              <a:t>abellen initiieren etc. fließt derzeit alles in Messung mit ein.</a:t>
            </a:r>
            <a:endParaRPr lang="de-DE" sz="1350" dirty="0" smtClean="0"/>
          </a:p>
          <a:p>
            <a:pPr marL="214313" indent="-214313">
              <a:buFontTx/>
              <a:buChar char="-"/>
            </a:pPr>
            <a:r>
              <a:rPr lang="de-DE" sz="1350" dirty="0" err="1" smtClean="0"/>
              <a:t>Dictionary</a:t>
            </a:r>
            <a:r>
              <a:rPr lang="de-DE" sz="1350" dirty="0" smtClean="0"/>
              <a:t> wird als hash-Table genutzt</a:t>
            </a:r>
          </a:p>
          <a:p>
            <a:pPr marL="214313" indent="-214313">
              <a:buFontTx/>
              <a:buChar char="-"/>
            </a:pPr>
            <a:r>
              <a:rPr lang="de-DE" sz="1350" dirty="0"/>
              <a:t>Korrektes Handling für </a:t>
            </a:r>
            <a:r>
              <a:rPr lang="de-DE" sz="1350" dirty="0" err="1"/>
              <a:t>sequence</a:t>
            </a:r>
            <a:r>
              <a:rPr lang="de-DE" sz="1350" dirty="0"/>
              <a:t>-File-Format aktuell ausstehend.</a:t>
            </a:r>
          </a:p>
          <a:p>
            <a:pPr marL="214313" indent="-214313">
              <a:buFontTx/>
              <a:buChar char="-"/>
            </a:pPr>
            <a:endParaRPr lang="de-DE" sz="1350" dirty="0" smtClean="0"/>
          </a:p>
          <a:p>
            <a:pPr marL="214313" indent="-214313">
              <a:buFontTx/>
              <a:buChar char="-"/>
            </a:pPr>
            <a:r>
              <a:rPr lang="de-DE" sz="1350" dirty="0" smtClean="0"/>
              <a:t>Ggf. Dokumentation über Implementierung von </a:t>
            </a:r>
            <a:r>
              <a:rPr lang="de-DE" sz="1350" dirty="0" err="1"/>
              <a:t>Dictionary</a:t>
            </a:r>
            <a:r>
              <a:rPr lang="de-DE" sz="1350" dirty="0"/>
              <a:t> </a:t>
            </a:r>
            <a:r>
              <a:rPr lang="de-DE" sz="1350" dirty="0" smtClean="0"/>
              <a:t>in </a:t>
            </a:r>
            <a:r>
              <a:rPr lang="de-DE" sz="1350" dirty="0" err="1" smtClean="0"/>
              <a:t>python</a:t>
            </a:r>
            <a:r>
              <a:rPr lang="de-DE" sz="1350" dirty="0" smtClean="0"/>
              <a:t> für Verbesserung von Algorithmus #1 betrachten</a:t>
            </a:r>
            <a:endParaRPr lang="de-DE" sz="135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817328"/>
            <a:ext cx="2898321" cy="34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56161"/>
            <a:ext cx="78867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Erste Messwerte und Erkenntnisse: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40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1524000"/>
            <a:ext cx="5825938" cy="4113236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547970" y="1324269"/>
            <a:ext cx="1998507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smtClean="0"/>
              <a:t>Zunächst: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9 Durchläufe pro </a:t>
            </a:r>
            <a:r>
              <a:rPr lang="de-DE" sz="1350" dirty="0" err="1" smtClean="0"/>
              <a:t>n</a:t>
            </a:r>
            <a:endParaRPr lang="de-DE" sz="1350" dirty="0" smtClean="0"/>
          </a:p>
          <a:p>
            <a:pPr marL="214313" indent="-214313">
              <a:buFontTx/>
              <a:buChar char="-"/>
            </a:pPr>
            <a:r>
              <a:rPr lang="de-DE" sz="1350" dirty="0" smtClean="0"/>
              <a:t>3 verschiedene Listen generiert um Bevorteilung  durch Listenkonstellation zu verhindern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Pro Liste 3 Durchläufe um ggf. Abweichungen durch  Performanceschwankungen zu mitteln</a:t>
            </a:r>
          </a:p>
          <a:p>
            <a:pPr marL="214313" indent="-214313">
              <a:buFontTx/>
              <a:buChar char="-"/>
            </a:pPr>
            <a:endParaRPr lang="de-DE" sz="1350" dirty="0"/>
          </a:p>
          <a:p>
            <a:r>
              <a:rPr lang="de-DE" sz="1350" dirty="0" smtClean="0"/>
              <a:t>Erkenntnis:</a:t>
            </a:r>
          </a:p>
          <a:p>
            <a:pPr marL="285750" indent="-285750">
              <a:buFontTx/>
              <a:buChar char="-"/>
            </a:pPr>
            <a:r>
              <a:rPr lang="de-DE" sz="1350" dirty="0"/>
              <a:t>K</a:t>
            </a:r>
            <a:r>
              <a:rPr lang="de-DE" sz="1350" dirty="0" smtClean="0"/>
              <a:t>eine übermäßigen Abweichungen pro  Skript und </a:t>
            </a:r>
            <a:r>
              <a:rPr lang="de-DE" sz="1350" dirty="0" err="1" smtClean="0"/>
              <a:t>n</a:t>
            </a:r>
            <a:r>
              <a:rPr lang="de-DE" sz="1350" dirty="0" smtClean="0"/>
              <a:t> -&gt; Reicht weniger?</a:t>
            </a:r>
          </a:p>
          <a:p>
            <a:pPr marL="285750" indent="-285750">
              <a:buFontTx/>
              <a:buChar char="-"/>
            </a:pPr>
            <a:r>
              <a:rPr lang="de-DE" sz="1350" dirty="0" err="1" smtClean="0"/>
              <a:t>untersuchenswerter</a:t>
            </a:r>
            <a:r>
              <a:rPr lang="de-DE" sz="1350" dirty="0" smtClean="0"/>
              <a:t> Verlauf bei Skript 1 entdeckt</a:t>
            </a:r>
          </a:p>
        </p:txBody>
      </p:sp>
    </p:spTree>
    <p:extLst>
      <p:ext uri="{BB962C8B-B14F-4D97-AF65-F5344CB8AC3E}">
        <p14:creationId xmlns:p14="http://schemas.microsoft.com/office/powerpoint/2010/main" val="210669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56161"/>
            <a:ext cx="78867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de-DE" b="1" dirty="0" smtClean="0"/>
              <a:t>Erste Messwerte und Erkenntnisse:</a:t>
            </a:r>
            <a:r>
              <a:rPr lang="de-DE" dirty="0" smtClean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2400" dirty="0"/>
          </a:p>
        </p:txBody>
      </p:sp>
      <p:sp>
        <p:nvSpPr>
          <p:cNvPr id="8" name="Rechteck 7"/>
          <p:cNvSpPr/>
          <p:nvPr/>
        </p:nvSpPr>
        <p:spPr>
          <a:xfrm>
            <a:off x="628650" y="4989494"/>
            <a:ext cx="3999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 smtClean="0"/>
              <a:t>Untersucht: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Verlauf der Kurve für </a:t>
            </a:r>
            <a:r>
              <a:rPr lang="de-DE" sz="1350" dirty="0" err="1" smtClean="0"/>
              <a:t>n</a:t>
            </a:r>
            <a:r>
              <a:rPr lang="de-DE" sz="1350" dirty="0" smtClean="0"/>
              <a:t> = {1000,1500,...100000} bei </a:t>
            </a:r>
            <a:r>
              <a:rPr lang="de-DE" sz="1350" dirty="0" err="1" smtClean="0"/>
              <a:t>duplicate-Factor</a:t>
            </a:r>
            <a:r>
              <a:rPr lang="de-DE" sz="1350" dirty="0" smtClean="0"/>
              <a:t> = 0.3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Muster für Laufzeitverhalten von Algorithmus #1 wird erkenntlich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Für andere </a:t>
            </a:r>
            <a:r>
              <a:rPr lang="de-DE" sz="1350" dirty="0" err="1" smtClean="0"/>
              <a:t>duplicate</a:t>
            </a:r>
            <a:r>
              <a:rPr lang="de-DE" sz="1350" dirty="0" smtClean="0"/>
              <a:t>-</a:t>
            </a:r>
            <a:r>
              <a:rPr lang="de-DE" sz="1350" dirty="0" err="1" smtClean="0"/>
              <a:t>Factor</a:t>
            </a:r>
            <a:r>
              <a:rPr lang="de-DE" sz="1350" dirty="0" smtClean="0"/>
              <a:t>-Werte ähnliches Bild -&gt; Wahrscheinlich abhängig von </a:t>
            </a:r>
            <a:r>
              <a:rPr lang="de-DE" sz="1350" dirty="0" err="1" smtClean="0"/>
              <a:t>n</a:t>
            </a:r>
            <a:endParaRPr lang="de-DE" sz="1350" dirty="0" smtClean="0"/>
          </a:p>
          <a:p>
            <a:pPr marL="214313" indent="-214313">
              <a:buFontTx/>
              <a:buChar char="-"/>
            </a:pPr>
            <a:endParaRPr lang="de-DE" sz="1350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729977"/>
              </p:ext>
            </p:extLst>
          </p:nvPr>
        </p:nvGraphicFramePr>
        <p:xfrm>
          <a:off x="976095" y="1324269"/>
          <a:ext cx="7191810" cy="3574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hteck 3"/>
          <p:cNvSpPr/>
          <p:nvPr/>
        </p:nvSpPr>
        <p:spPr>
          <a:xfrm>
            <a:off x="4917061" y="4989494"/>
            <a:ext cx="4007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/>
              <a:t>Weitere Schritte:</a:t>
            </a:r>
          </a:p>
          <a:p>
            <a:pPr marL="285750" indent="-285750">
              <a:buFontTx/>
              <a:buChar char="-"/>
            </a:pPr>
            <a:r>
              <a:rPr lang="de-DE" sz="1350" dirty="0"/>
              <a:t>Ursache für das Muster untersuchen</a:t>
            </a:r>
          </a:p>
          <a:p>
            <a:pPr marL="285750" indent="-285750">
              <a:buFontTx/>
              <a:buChar char="-"/>
            </a:pPr>
            <a:r>
              <a:rPr lang="de-DE" sz="1350" dirty="0"/>
              <a:t>Algorithmus #1 in Richtung Python-Standard verbessern</a:t>
            </a:r>
          </a:p>
        </p:txBody>
      </p:sp>
    </p:spTree>
    <p:extLst>
      <p:ext uri="{BB962C8B-B14F-4D97-AF65-F5344CB8AC3E}">
        <p14:creationId xmlns:p14="http://schemas.microsoft.com/office/powerpoint/2010/main" val="19780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Kernfunktionalität: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/>
              <a:t>Duplikate durch Hash-Tabelle identifizieren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74303"/>
            <a:ext cx="7886700" cy="162713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01435"/>
            <a:ext cx="7535189" cy="125185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28650" y="5153287"/>
            <a:ext cx="74231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2100" dirty="0">
                <a:sym typeface="Wingdings"/>
              </a:rPr>
              <a:t> Kernelement der Implementierung</a:t>
            </a:r>
            <a:r>
              <a:rPr lang="de-DE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Kernfunktionalität: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400" dirty="0" err="1"/>
              <a:t>Collision</a:t>
            </a:r>
            <a:r>
              <a:rPr lang="de-DE" sz="2400" dirty="0"/>
              <a:t>-Handling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2249716"/>
            <a:ext cx="7886700" cy="326350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 smtClean="0"/>
              <a:t>f(Value) ist nicht injektiv </a:t>
            </a:r>
            <a:r>
              <a:rPr lang="de-DE" dirty="0" smtClean="0">
                <a:sym typeface="Wingdings"/>
              </a:rPr>
              <a:t> Es gilt: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 smtClean="0"/>
              <a:t>Das führt zu einer Kollision beim Speichern von Elementen mit demselben Hash-Wert: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 smtClean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de-DE" dirty="0" smtClean="0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/>
              <a:t>Collision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benötigt.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00329"/>
            <a:ext cx="3228975" cy="352425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91366"/>
            <a:ext cx="81819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Anwendungsfall: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400" dirty="0" err="1"/>
              <a:t>Spotify</a:t>
            </a:r>
            <a:r>
              <a:rPr lang="de-DE" sz="2400" dirty="0"/>
              <a:t>-Playlists Duplikat-frei vereinen:</a:t>
            </a:r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294974"/>
            <a:ext cx="2546350" cy="31136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145142"/>
            <a:ext cx="793750" cy="79375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3379969" y="2278722"/>
            <a:ext cx="513538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de-DE" sz="2100" dirty="0" err="1">
                <a:sym typeface="Wingdings"/>
              </a:rPr>
              <a:t>Spotify</a:t>
            </a:r>
            <a:r>
              <a:rPr lang="de-DE" sz="2100" dirty="0">
                <a:sym typeface="Wingdings"/>
              </a:rPr>
              <a:t>-Playlist öffnen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de-DE" sz="2100" dirty="0">
                <a:sym typeface="Wingdings"/>
              </a:rPr>
              <a:t>Strg + A -&gt; Strg + C kopiert alle Links einer Playlist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de-DE" sz="2100" dirty="0">
                <a:sym typeface="Wingdings"/>
              </a:rPr>
              <a:t>Links mehrerer Playlists in Text-File einfügen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de-DE" sz="2100" dirty="0">
                <a:sym typeface="Wingdings"/>
              </a:rPr>
              <a:t>Skript entfernt Duplikate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de-DE" sz="2100" dirty="0">
                <a:sym typeface="Wingdings"/>
              </a:rPr>
              <a:t>Strg + A -&gt; Strg + C 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de-DE" sz="2100" dirty="0">
                <a:sym typeface="Wingdings"/>
              </a:rPr>
              <a:t>In </a:t>
            </a:r>
            <a:r>
              <a:rPr lang="de-DE" sz="2100" dirty="0" err="1">
                <a:sym typeface="Wingdings"/>
              </a:rPr>
              <a:t>Spotify</a:t>
            </a:r>
            <a:r>
              <a:rPr lang="de-DE" sz="2100" dirty="0">
                <a:sym typeface="Wingdings"/>
              </a:rPr>
              <a:t> Strg + V erstellt die Playlist Duplikat-frei</a:t>
            </a:r>
          </a:p>
        </p:txBody>
      </p:sp>
    </p:spTree>
    <p:extLst>
      <p:ext uri="{BB962C8B-B14F-4D97-AF65-F5344CB8AC3E}">
        <p14:creationId xmlns:p14="http://schemas.microsoft.com/office/powerpoint/2010/main" val="1497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Testdaten: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400" dirty="0"/>
              <a:t>Problem: kleine Playlists für Laufzeit-Tests</a:t>
            </a:r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913" y="2124298"/>
            <a:ext cx="5335625" cy="17292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28650" y="4287108"/>
            <a:ext cx="74327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  <a:defRPr/>
            </a:pPr>
            <a:r>
              <a:rPr lang="de-DE" sz="2100" dirty="0">
                <a:sym typeface="Wingdings"/>
              </a:rPr>
              <a:t>Aufwand große Playlists zu suchen hoch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de-DE" sz="2100" dirty="0">
                <a:sym typeface="Wingdings"/>
              </a:rPr>
              <a:t>Aufwand verschiedene große Playlists zu erstellen sehr hoch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de-DE" sz="2100" dirty="0">
                <a:sym typeface="Wingdings"/>
              </a:rPr>
              <a:t> Skript für Testdatenerstellung: </a:t>
            </a:r>
            <a:r>
              <a:rPr lang="de-DE" sz="2100" dirty="0" err="1">
                <a:sym typeface="Wingdings"/>
              </a:rPr>
              <a:t>testDataGenerator.py</a:t>
            </a:r>
            <a:endParaRPr lang="de-DE" sz="2100" dirty="0">
              <a:sym typeface="Wingdings"/>
            </a:endParaRPr>
          </a:p>
        </p:txBody>
      </p:sp>
      <p:sp>
        <p:nvSpPr>
          <p:cNvPr id="11" name="Rahmen 10"/>
          <p:cNvSpPr/>
          <p:nvPr/>
        </p:nvSpPr>
        <p:spPr>
          <a:xfrm>
            <a:off x="4957482" y="3227132"/>
            <a:ext cx="681318" cy="228060"/>
          </a:xfrm>
          <a:prstGeom prst="frame">
            <a:avLst/>
          </a:prstGeom>
          <a:solidFill>
            <a:srgbClr val="FF00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7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b="1" dirty="0" smtClean="0"/>
              <a:t>Testdaten: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400" dirty="0" err="1">
                <a:sym typeface="Wingdings"/>
              </a:rPr>
              <a:t>testDataGenerator.py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71" y="1596588"/>
            <a:ext cx="5777858" cy="3447561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021387" y="5192973"/>
            <a:ext cx="4324350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dirty="0"/>
              <a:t>Aufruf:</a:t>
            </a:r>
          </a:p>
          <a:p>
            <a:r>
              <a:rPr lang="de-DE" sz="1350" dirty="0" err="1"/>
              <a:t>testDataGenerator.py</a:t>
            </a:r>
            <a:r>
              <a:rPr lang="de-DE" sz="1350" dirty="0"/>
              <a:t> &lt;</a:t>
            </a:r>
            <a:r>
              <a:rPr lang="de-DE" sz="1350" dirty="0" err="1"/>
              <a:t>n</a:t>
            </a:r>
            <a:r>
              <a:rPr lang="de-DE" sz="1350" dirty="0"/>
              <a:t>&gt; [</a:t>
            </a:r>
            <a:r>
              <a:rPr lang="de-DE" sz="1350" dirty="0" err="1"/>
              <a:t>dupFactor</a:t>
            </a:r>
            <a:r>
              <a:rPr lang="de-DE" sz="1350" dirty="0"/>
              <a:t>] [</a:t>
            </a:r>
            <a:r>
              <a:rPr lang="de-DE" sz="1350" dirty="0" err="1"/>
              <a:t>fileSuffix</a:t>
            </a:r>
            <a:r>
              <a:rPr lang="de-DE" sz="1350" dirty="0"/>
              <a:t>]</a:t>
            </a:r>
          </a:p>
          <a:p>
            <a:endParaRPr lang="de-DE" sz="1350" dirty="0" smtClean="0"/>
          </a:p>
          <a:p>
            <a:r>
              <a:rPr lang="de-DE" sz="1350" dirty="0" smtClean="0"/>
              <a:t>Bsp:</a:t>
            </a:r>
            <a:endParaRPr lang="de-DE" sz="1350" dirty="0"/>
          </a:p>
          <a:p>
            <a:r>
              <a:rPr lang="de-DE" sz="1350" dirty="0"/>
              <a:t>$ </a:t>
            </a:r>
            <a:r>
              <a:rPr lang="de-DE" sz="1350" dirty="0" err="1"/>
              <a:t>python</a:t>
            </a:r>
            <a:r>
              <a:rPr lang="de-DE" sz="1350" dirty="0"/>
              <a:t> </a:t>
            </a:r>
            <a:r>
              <a:rPr lang="de-DE" sz="1350" dirty="0" err="1"/>
              <a:t>testDataGenerator.py</a:t>
            </a:r>
            <a:r>
              <a:rPr lang="de-DE" sz="1350" dirty="0"/>
              <a:t> 100000 .4 Run1</a:t>
            </a:r>
          </a:p>
          <a:p>
            <a:endParaRPr lang="de-DE" sz="1350" dirty="0"/>
          </a:p>
          <a:p>
            <a:endParaRPr lang="de-DE" sz="1350" dirty="0"/>
          </a:p>
          <a:p>
            <a:endParaRPr lang="de-DE" sz="1350" dirty="0"/>
          </a:p>
          <a:p>
            <a:endParaRPr lang="de-DE" sz="1350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333" y="5192973"/>
            <a:ext cx="1353192" cy="1395291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>
          <a:xfrm>
            <a:off x="5345737" y="5669459"/>
            <a:ext cx="863600" cy="44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b="1" dirty="0" smtClean="0"/>
              <a:t>Algorithmus #1: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400" dirty="0" smtClean="0">
                <a:sym typeface="Wingdings"/>
              </a:rPr>
              <a:t>1_hashAndLinPro.py &lt;</a:t>
            </a:r>
            <a:r>
              <a:rPr lang="de-DE" sz="2400" dirty="0" err="1" smtClean="0">
                <a:sym typeface="Wingdings"/>
              </a:rPr>
              <a:t>datafile.txt</a:t>
            </a:r>
            <a:r>
              <a:rPr lang="de-DE" sz="2400" dirty="0" smtClean="0">
                <a:sym typeface="Wingdings"/>
              </a:rPr>
              <a:t>&gt;</a:t>
            </a:r>
            <a:endParaRPr lang="de-DE" sz="2400" dirty="0"/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9" y="1690689"/>
            <a:ext cx="2118260" cy="1157033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35" y="1690689"/>
            <a:ext cx="2118260" cy="250547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5"/>
          <a:srcRect l="555" t="-1" r="450" b="-3999"/>
          <a:stretch/>
        </p:blipFill>
        <p:spPr>
          <a:xfrm>
            <a:off x="2789335" y="2036784"/>
            <a:ext cx="3386845" cy="138236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49" y="2969259"/>
            <a:ext cx="5669131" cy="3362262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297781" y="1547769"/>
            <a:ext cx="2693819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u="sng" dirty="0" smtClean="0"/>
              <a:t>Der Algorithmus nutzt eine </a:t>
            </a:r>
            <a:r>
              <a:rPr lang="de-DE" sz="1350" u="sng" dirty="0" err="1" smtClean="0"/>
              <a:t>Has</a:t>
            </a:r>
            <a:r>
              <a:rPr lang="en-US" sz="1350" u="sng" dirty="0" smtClean="0"/>
              <a:t>h-</a:t>
            </a:r>
            <a:r>
              <a:rPr lang="de-DE" sz="1350" u="sng" dirty="0" smtClean="0"/>
              <a:t>Tabelle</a:t>
            </a:r>
          </a:p>
          <a:p>
            <a:pPr marL="214313" indent="-214313">
              <a:buFontTx/>
              <a:buChar char="-"/>
            </a:pPr>
            <a:endParaRPr lang="de-DE" sz="1350" dirty="0"/>
          </a:p>
          <a:p>
            <a:pPr marL="214313" indent="-214313">
              <a:buFontTx/>
              <a:buChar char="-"/>
            </a:pPr>
            <a:r>
              <a:rPr lang="de-DE" sz="1350" dirty="0" smtClean="0"/>
              <a:t>Hash-Funktion</a:t>
            </a:r>
            <a:r>
              <a:rPr lang="de-DE" sz="1350" dirty="0"/>
              <a:t>: </a:t>
            </a:r>
            <a:r>
              <a:rPr lang="de-DE" sz="1350" dirty="0" smtClean="0"/>
              <a:t/>
            </a:r>
            <a:br>
              <a:rPr lang="de-DE" sz="1350" dirty="0" smtClean="0"/>
            </a:br>
            <a:r>
              <a:rPr lang="de-DE" sz="1350" dirty="0" smtClean="0"/>
              <a:t>Python </a:t>
            </a:r>
            <a:r>
              <a:rPr lang="de-DE" sz="1350" dirty="0"/>
              <a:t>Standard </a:t>
            </a:r>
            <a:r>
              <a:rPr lang="de-DE" sz="1350" dirty="0" err="1"/>
              <a:t>hash</a:t>
            </a:r>
            <a:r>
              <a:rPr lang="de-DE" sz="1350" dirty="0" smtClean="0"/>
              <a:t>() auf String angewendet, Ergebnis verknüpft mit Tabellengröße</a:t>
            </a:r>
            <a:endParaRPr lang="de-DE" sz="1350" dirty="0"/>
          </a:p>
          <a:p>
            <a:pPr marL="214313" indent="-214313">
              <a:buFontTx/>
              <a:buChar char="-"/>
            </a:pPr>
            <a:r>
              <a:rPr lang="de-DE" sz="1350" dirty="0"/>
              <a:t>Tabelle: </a:t>
            </a:r>
            <a:r>
              <a:rPr lang="de-DE" sz="1350" dirty="0" smtClean="0"/>
              <a:t/>
            </a:r>
            <a:br>
              <a:rPr lang="de-DE" sz="1350" dirty="0" smtClean="0"/>
            </a:br>
            <a:r>
              <a:rPr lang="de-DE" sz="1350" dirty="0" smtClean="0"/>
              <a:t>manuell </a:t>
            </a:r>
            <a:r>
              <a:rPr lang="de-DE" sz="1350" dirty="0" smtClean="0"/>
              <a:t>initiiert, </a:t>
            </a:r>
            <a:r>
              <a:rPr lang="de-DE" sz="1350" dirty="0" smtClean="0"/>
              <a:t/>
            </a:r>
            <a:br>
              <a:rPr lang="de-DE" sz="1350" dirty="0" smtClean="0"/>
            </a:br>
            <a:r>
              <a:rPr lang="de-DE" sz="1350" dirty="0" smtClean="0"/>
              <a:t>30</a:t>
            </a:r>
            <a:r>
              <a:rPr lang="de-DE" sz="1350" dirty="0"/>
              <a:t>% größer als Eingabewerte</a:t>
            </a:r>
          </a:p>
          <a:p>
            <a:pPr marL="214313" indent="-214313">
              <a:buFontTx/>
              <a:buChar char="-"/>
            </a:pPr>
            <a:r>
              <a:rPr lang="de-DE" sz="1350" dirty="0" err="1"/>
              <a:t>Collision</a:t>
            </a:r>
            <a:r>
              <a:rPr lang="de-DE" sz="1350" dirty="0"/>
              <a:t>-handling: </a:t>
            </a:r>
            <a:r>
              <a:rPr lang="de-DE" sz="1350" dirty="0" smtClean="0"/>
              <a:t/>
            </a:r>
            <a:br>
              <a:rPr lang="de-DE" sz="1350" dirty="0" smtClean="0"/>
            </a:br>
            <a:r>
              <a:rPr lang="de-DE" sz="1350" dirty="0" smtClean="0"/>
              <a:t>Linear </a:t>
            </a:r>
            <a:r>
              <a:rPr lang="de-DE" sz="1350" dirty="0" err="1"/>
              <a:t>Probing</a:t>
            </a:r>
            <a:endParaRPr lang="de-DE" sz="1350" dirty="0"/>
          </a:p>
          <a:p>
            <a:pPr marL="214313" indent="-214313">
              <a:buFontTx/>
              <a:buChar char="-"/>
            </a:pPr>
            <a:r>
              <a:rPr lang="de-DE" sz="1350" dirty="0"/>
              <a:t>Korrektes Handling für </a:t>
            </a:r>
            <a:r>
              <a:rPr lang="de-DE" sz="1350" dirty="0" err="1"/>
              <a:t>sequence</a:t>
            </a:r>
            <a:r>
              <a:rPr lang="de-DE" sz="1350" dirty="0"/>
              <a:t>-File-Format aktuell ausstehend.</a:t>
            </a:r>
          </a:p>
          <a:p>
            <a:endParaRPr lang="de-DE" sz="1350" dirty="0"/>
          </a:p>
          <a:p>
            <a:endParaRPr lang="de-DE" sz="1350" dirty="0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 rotWithShape="1">
          <a:blip r:embed="rId7"/>
          <a:srcRect l="1544"/>
          <a:stretch/>
        </p:blipFill>
        <p:spPr>
          <a:xfrm>
            <a:off x="2789335" y="2269205"/>
            <a:ext cx="1917158" cy="22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56161"/>
            <a:ext cx="7886700" cy="1325563"/>
          </a:xfrm>
        </p:spPr>
        <p:txBody>
          <a:bodyPr>
            <a:normAutofit/>
          </a:bodyPr>
          <a:lstStyle/>
          <a:p>
            <a:pPr lvl="0"/>
            <a:r>
              <a:rPr lang="de-DE" b="1" dirty="0" smtClean="0"/>
              <a:t>Algorithmus #2: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400" dirty="0">
                <a:sym typeface="Wingdings"/>
              </a:rPr>
              <a:t> </a:t>
            </a:r>
            <a:r>
              <a:rPr lang="de-DE" sz="2400" dirty="0">
                <a:sym typeface="Wingdings"/>
              </a:rPr>
              <a:t>2_sequential.py &lt;</a:t>
            </a:r>
            <a:r>
              <a:rPr lang="de-DE" sz="2400" dirty="0" err="1">
                <a:sym typeface="Wingdings"/>
              </a:rPr>
              <a:t>datafile.txt</a:t>
            </a:r>
            <a:r>
              <a:rPr lang="de-DE" sz="2400" dirty="0">
                <a:sym typeface="Wingdings"/>
              </a:rPr>
              <a:t>&gt;</a:t>
            </a:r>
            <a:endParaRPr lang="de-DE" sz="2400" dirty="0"/>
          </a:p>
        </p:txBody>
      </p:sp>
      <p:sp>
        <p:nvSpPr>
          <p:cNvPr id="15" name="Rechteck 14"/>
          <p:cNvSpPr/>
          <p:nvPr/>
        </p:nvSpPr>
        <p:spPr>
          <a:xfrm>
            <a:off x="4814669" y="2142900"/>
            <a:ext cx="3700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u="sng" dirty="0" smtClean="0"/>
              <a:t>Der Algorithmus nutzt ein Array</a:t>
            </a:r>
          </a:p>
          <a:p>
            <a:pPr marL="214313" indent="-214313">
              <a:buFontTx/>
              <a:buChar char="-"/>
            </a:pPr>
            <a:endParaRPr lang="de-DE" sz="1350" dirty="0"/>
          </a:p>
          <a:p>
            <a:pPr marL="214313" indent="-214313">
              <a:buFontTx/>
              <a:buChar char="-"/>
            </a:pPr>
            <a:r>
              <a:rPr lang="de-DE" sz="1350" dirty="0" smtClean="0"/>
              <a:t>gewöhnliches Array wird für jedes Element sequentiell durchlaufen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Element wird in Array geschrieben, wenn nicht schon drin, </a:t>
            </a:r>
            <a:r>
              <a:rPr lang="de-DE" sz="1350" dirty="0" smtClean="0"/>
              <a:t>andernfalls: Duplikat </a:t>
            </a:r>
            <a:r>
              <a:rPr lang="de-DE" sz="1350" dirty="0" smtClean="0"/>
              <a:t>erkannt</a:t>
            </a:r>
            <a:endParaRPr lang="de-DE" sz="1350" dirty="0"/>
          </a:p>
          <a:p>
            <a:pPr marL="214313" indent="-214313">
              <a:buFontTx/>
              <a:buChar char="-"/>
            </a:pPr>
            <a:r>
              <a:rPr lang="de-DE" sz="1350" dirty="0" smtClean="0"/>
              <a:t>Mögliche einfache Optimierung: </a:t>
            </a:r>
            <a:r>
              <a:rPr lang="de-DE" sz="1350" dirty="0" smtClean="0"/>
              <a:t/>
            </a:r>
            <a:br>
              <a:rPr lang="de-DE" sz="1350" dirty="0" smtClean="0"/>
            </a:br>
            <a:r>
              <a:rPr lang="de-DE" sz="1350" dirty="0" smtClean="0"/>
              <a:t>aktuell </a:t>
            </a:r>
            <a:r>
              <a:rPr lang="de-DE" sz="1350" dirty="0" smtClean="0"/>
              <a:t>für </a:t>
            </a:r>
            <a:r>
              <a:rPr lang="de-DE" sz="1350" dirty="0" smtClean="0"/>
              <a:t>Array-</a:t>
            </a:r>
            <a:r>
              <a:rPr lang="de-DE" sz="1350" dirty="0" smtClean="0"/>
              <a:t>Durchlauf </a:t>
            </a:r>
            <a:r>
              <a:rPr lang="de-DE" sz="1350" dirty="0" err="1" smtClean="0"/>
              <a:t>Worst</a:t>
            </a:r>
            <a:r>
              <a:rPr lang="de-DE" sz="1350" dirty="0" smtClean="0"/>
              <a:t>-Case gesetzt, da keine Abbruchbedingung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Korrektes </a:t>
            </a:r>
            <a:r>
              <a:rPr lang="de-DE" sz="1350" dirty="0"/>
              <a:t>Handling für </a:t>
            </a:r>
            <a:r>
              <a:rPr lang="de-DE" sz="1350" dirty="0" err="1"/>
              <a:t>sequence</a:t>
            </a:r>
            <a:r>
              <a:rPr lang="de-DE" sz="1350" dirty="0"/>
              <a:t>-File-Format aktuell ausstehend.</a:t>
            </a:r>
          </a:p>
          <a:p>
            <a:endParaRPr lang="de-DE" sz="1350" dirty="0"/>
          </a:p>
          <a:p>
            <a:endParaRPr lang="de-DE" sz="135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94679"/>
            <a:ext cx="3720326" cy="27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56161"/>
            <a:ext cx="7886700" cy="1325563"/>
          </a:xfrm>
        </p:spPr>
        <p:txBody>
          <a:bodyPr>
            <a:normAutofit/>
          </a:bodyPr>
          <a:lstStyle/>
          <a:p>
            <a:pPr lvl="0"/>
            <a:r>
              <a:rPr lang="de-DE" b="1" dirty="0" smtClean="0"/>
              <a:t>Algorithmus #3: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2400" dirty="0">
                <a:sym typeface="Wingdings"/>
              </a:rPr>
              <a:t> </a:t>
            </a:r>
            <a:r>
              <a:rPr lang="de-DE" sz="2400" dirty="0">
                <a:sym typeface="Wingdings"/>
              </a:rPr>
              <a:t>3_pyDict.py &lt;</a:t>
            </a:r>
            <a:r>
              <a:rPr lang="de-DE" sz="2400" dirty="0" err="1">
                <a:sym typeface="Wingdings"/>
              </a:rPr>
              <a:t>datafile.txt</a:t>
            </a:r>
            <a:r>
              <a:rPr lang="de-DE" sz="2400" dirty="0">
                <a:sym typeface="Wingdings"/>
              </a:rPr>
              <a:t>&gt;</a:t>
            </a:r>
            <a:endParaRPr lang="de-DE" sz="2400" dirty="0"/>
          </a:p>
        </p:txBody>
      </p:sp>
      <p:sp>
        <p:nvSpPr>
          <p:cNvPr id="15" name="Rechteck 14"/>
          <p:cNvSpPr/>
          <p:nvPr/>
        </p:nvSpPr>
        <p:spPr>
          <a:xfrm>
            <a:off x="4814669" y="2321319"/>
            <a:ext cx="370068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50" u="sng" dirty="0" smtClean="0"/>
              <a:t>Der Algorithmus nutzt das Python </a:t>
            </a:r>
            <a:r>
              <a:rPr lang="de-DE" sz="1350" u="sng" dirty="0" err="1" smtClean="0"/>
              <a:t>Dictionary</a:t>
            </a:r>
            <a:endParaRPr lang="de-DE" sz="1350" u="sng" dirty="0" smtClean="0"/>
          </a:p>
          <a:p>
            <a:pPr marL="214313" indent="-214313">
              <a:buFontTx/>
              <a:buChar char="-"/>
            </a:pPr>
            <a:endParaRPr lang="de-DE" sz="1350" dirty="0"/>
          </a:p>
          <a:p>
            <a:pPr marL="214313" indent="-214313">
              <a:buFontTx/>
              <a:buChar char="-"/>
            </a:pPr>
            <a:r>
              <a:rPr lang="de-DE" sz="1350" dirty="0" smtClean="0"/>
              <a:t>Nutzung von </a:t>
            </a:r>
            <a:r>
              <a:rPr lang="de-DE" sz="1350" dirty="0" smtClean="0"/>
              <a:t>Python-Standardfunktionalitäten zum lösen des Problems -&gt; interessante Referenz</a:t>
            </a:r>
          </a:p>
          <a:p>
            <a:pPr marL="214313" indent="-214313">
              <a:buFontTx/>
              <a:buChar char="-"/>
            </a:pPr>
            <a:r>
              <a:rPr lang="de-DE" sz="1350" dirty="0" err="1" smtClean="0"/>
              <a:t>Dictionary</a:t>
            </a:r>
            <a:r>
              <a:rPr lang="de-DE" sz="1350" dirty="0" smtClean="0"/>
              <a:t> wird als hash-Table genutzt</a:t>
            </a:r>
          </a:p>
          <a:p>
            <a:pPr marL="214313" indent="-214313">
              <a:buFontTx/>
              <a:buChar char="-"/>
            </a:pPr>
            <a:r>
              <a:rPr lang="de-DE" sz="1350" dirty="0" smtClean="0"/>
              <a:t>Ggf. Dokumentation über Implementierung von </a:t>
            </a:r>
            <a:r>
              <a:rPr lang="de-DE" sz="1350" dirty="0" err="1"/>
              <a:t>Dictionary</a:t>
            </a:r>
            <a:r>
              <a:rPr lang="de-DE" sz="1350" dirty="0"/>
              <a:t> </a:t>
            </a:r>
            <a:r>
              <a:rPr lang="de-DE" sz="1350" dirty="0" smtClean="0"/>
              <a:t>in </a:t>
            </a:r>
            <a:r>
              <a:rPr lang="de-DE" sz="1350" dirty="0" err="1" smtClean="0"/>
              <a:t>python</a:t>
            </a:r>
            <a:r>
              <a:rPr lang="de-DE" sz="1350" dirty="0" smtClean="0"/>
              <a:t> für Verbesserung von Algorithmus #1 betrachten</a:t>
            </a:r>
            <a:endParaRPr lang="de-DE" sz="1350" dirty="0"/>
          </a:p>
          <a:p>
            <a:pPr marL="214313" indent="-214313">
              <a:buFontTx/>
              <a:buChar char="-"/>
            </a:pPr>
            <a:endParaRPr lang="de-DE" sz="1350" dirty="0" smtClean="0"/>
          </a:p>
          <a:p>
            <a:pPr marL="214313" indent="-214313">
              <a:buFontTx/>
              <a:buChar char="-"/>
            </a:pPr>
            <a:r>
              <a:rPr lang="de-DE" sz="1350" dirty="0" smtClean="0"/>
              <a:t>Korrektes </a:t>
            </a:r>
            <a:r>
              <a:rPr lang="de-DE" sz="1350" dirty="0"/>
              <a:t>Handling für </a:t>
            </a:r>
            <a:r>
              <a:rPr lang="de-DE" sz="1350" dirty="0" err="1"/>
              <a:t>sequence</a:t>
            </a:r>
            <a:r>
              <a:rPr lang="de-DE" sz="1350" dirty="0"/>
              <a:t>-File-Format aktuell ausstehend.</a:t>
            </a:r>
          </a:p>
          <a:p>
            <a:endParaRPr lang="de-DE" sz="1350" dirty="0"/>
          </a:p>
          <a:p>
            <a:endParaRPr lang="de-DE" sz="1350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73099"/>
            <a:ext cx="4030707" cy="21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401</Words>
  <Application>Microsoft Macintosh PowerPoint</Application>
  <PresentationFormat>Bildschirmpräsentation (4:3)</PresentationFormat>
  <Paragraphs>90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Wingdings</vt:lpstr>
      <vt:lpstr>Arial</vt:lpstr>
      <vt:lpstr>Office-Design</vt:lpstr>
      <vt:lpstr>Projekt-Aufgabe</vt:lpstr>
      <vt:lpstr>Kernfunktionalität:  Duplikate durch Hash-Tabelle identifizieren</vt:lpstr>
      <vt:lpstr>Kernfunktionalität:  Collision-Handling</vt:lpstr>
      <vt:lpstr>Anwendungsfall:  Spotify-Playlists Duplikat-frei vereinen:</vt:lpstr>
      <vt:lpstr>Testdaten:  Problem: kleine Playlists für Laufzeit-Tests</vt:lpstr>
      <vt:lpstr>Testdaten:  testDataGenerator.py</vt:lpstr>
      <vt:lpstr>Algorithmus #1:  1_hashAndLinPro.py &lt;datafile.txt&gt;</vt:lpstr>
      <vt:lpstr>Algorithmus #2:   2_sequential.py &lt;datafile.txt&gt;</vt:lpstr>
      <vt:lpstr>Algorithmus #3:   3_pyDict.py &lt;datafile.txt&gt;</vt:lpstr>
      <vt:lpstr>Zeitmessung:  In allen drei Algorithmen:</vt:lpstr>
      <vt:lpstr>Erste Messwerte und Erkenntnisse:  </vt:lpstr>
      <vt:lpstr>Erste Messwerte und Erkenntnisse:  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Projekt-Aufgabe</dc:title>
  <dc:creator>Raphael Drechsler</dc:creator>
  <cp:lastModifiedBy>Raphael Drechsler</cp:lastModifiedBy>
  <cp:revision>56</cp:revision>
  <cp:lastPrinted>2017-11-22T15:17:06Z</cp:lastPrinted>
  <dcterms:created xsi:type="dcterms:W3CDTF">2017-11-01T11:17:14Z</dcterms:created>
  <dcterms:modified xsi:type="dcterms:W3CDTF">2017-11-22T19:55:00Z</dcterms:modified>
</cp:coreProperties>
</file>