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81" r:id="rId3"/>
    <p:sldId id="274" r:id="rId4"/>
    <p:sldId id="293" r:id="rId5"/>
    <p:sldId id="294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61"/>
    <p:restoredTop sz="86545"/>
  </p:normalViewPr>
  <p:slideViewPr>
    <p:cSldViewPr snapToGrid="0" snapToObjects="1">
      <p:cViewPr>
        <p:scale>
          <a:sx n="107" d="100"/>
          <a:sy n="107" d="100"/>
        </p:scale>
        <p:origin x="130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C244C-3F4A-F34C-A61B-1EDDDE97DC31}" type="datetimeFigureOut">
              <a:rPr lang="de-DE" smtClean="0"/>
              <a:t>15.01.18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19156-1243-6748-A3AF-7CB4AE43FD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7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44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7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24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88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15.01.18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55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15.01.18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6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15.01.18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15.01.18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6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15.01.18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70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15.01.18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15.01.18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72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15.01.18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59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15.01.18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84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15.01.18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45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15.01.18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40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348C-F2CB-834E-ADE7-6C56F853455A}" type="datetimeFigureOut">
              <a:rPr lang="de-DE" smtClean="0"/>
              <a:t>15.01.18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63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Projekt-Aufgabe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Duplikate einer Sequenz entfernen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994"/>
          </a:xfrm>
        </p:spPr>
        <p:txBody>
          <a:bodyPr>
            <a:normAutofit fontScale="90000"/>
          </a:bodyPr>
          <a:lstStyle/>
          <a:p>
            <a:pPr lvl="0"/>
            <a:r>
              <a:rPr lang="de-DE" b="1" dirty="0" smtClean="0"/>
              <a:t>Überblick:</a:t>
            </a:r>
            <a:endParaRPr lang="de-DE" sz="24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12" y="3048257"/>
            <a:ext cx="3536950" cy="2834152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94783" y="1031621"/>
            <a:ext cx="557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Problem: Duplikate aus großen </a:t>
            </a:r>
            <a:r>
              <a:rPr lang="de-DE" dirty="0" err="1" smtClean="0"/>
              <a:t>Spotify</a:t>
            </a:r>
            <a:r>
              <a:rPr lang="de-DE" dirty="0" smtClean="0"/>
              <a:t>-Playlists entfernen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438" y="3048257"/>
            <a:ext cx="3797810" cy="148961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03112" y="1704622"/>
            <a:ext cx="356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Algorithmus 1: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Nutzt Hash-Tabelle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Nachgebautes Prinzip der Python </a:t>
            </a:r>
            <a:r>
              <a:rPr lang="de-DE" dirty="0" err="1" smtClean="0"/>
              <a:t>Dict</a:t>
            </a:r>
            <a:r>
              <a:rPr lang="de-DE" dirty="0" smtClean="0"/>
              <a:t>-Funktionsweise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706014" y="170462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Algorithmus </a:t>
            </a:r>
            <a:r>
              <a:rPr lang="de-DE" dirty="0" smtClean="0"/>
              <a:t>2: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Nutzt </a:t>
            </a:r>
            <a:r>
              <a:rPr lang="de-DE" dirty="0" smtClean="0"/>
              <a:t>Tabelle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Pro Datensatz Tabelle sequentiell durchprüfen, ob DS bereits vorhanden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5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994"/>
          </a:xfrm>
        </p:spPr>
        <p:txBody>
          <a:bodyPr>
            <a:normAutofit fontScale="90000"/>
          </a:bodyPr>
          <a:lstStyle/>
          <a:p>
            <a:pPr lvl="0"/>
            <a:r>
              <a:rPr lang="de-DE" b="1" dirty="0" smtClean="0"/>
              <a:t>Optimierungen:</a:t>
            </a:r>
            <a:endParaRPr lang="de-DE" sz="24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4" y="3466709"/>
            <a:ext cx="4229994" cy="153426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269535" y="118180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Algorithmus 1: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Nachgebaute hash-Funktion machte Großteil der Laufzeit aus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Bei Ersetzen durch Python-Standardfunktion </a:t>
            </a:r>
            <a:r>
              <a:rPr lang="de-DE" dirty="0" err="1" smtClean="0"/>
              <a:t>hash</a:t>
            </a:r>
            <a:r>
              <a:rPr lang="de-DE" dirty="0" smtClean="0"/>
              <a:t>() deutliche Verbesserung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Für 50.000 DS: Von 1,1s auf 0,123s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97" y="5221035"/>
            <a:ext cx="4262647" cy="1096793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944" y="3433187"/>
            <a:ext cx="4526844" cy="112534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426944" y="118180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Algorithmus </a:t>
            </a:r>
            <a:r>
              <a:rPr lang="de-DE" dirty="0" smtClean="0"/>
              <a:t>2: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Idee aus Optimierung für Algorithmus 1 übernommen: Nutzen von </a:t>
            </a:r>
            <a:r>
              <a:rPr lang="de-DE" dirty="0" err="1" smtClean="0"/>
              <a:t>python</a:t>
            </a:r>
            <a:r>
              <a:rPr lang="de-DE" dirty="0" smtClean="0"/>
              <a:t>-Standard-Funktionalitäten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Ersetzen von Iterieren über Elemente durch Prüfung mit in-Operator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Für 10.000 DS: Von 5,03s auf 0,167s</a:t>
            </a:r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455" y="5221035"/>
            <a:ext cx="4492978" cy="11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994"/>
          </a:xfrm>
        </p:spPr>
        <p:txBody>
          <a:bodyPr>
            <a:normAutofit fontScale="90000"/>
          </a:bodyPr>
          <a:lstStyle/>
          <a:p>
            <a:pPr lvl="0"/>
            <a:r>
              <a:rPr lang="de-DE" b="1" dirty="0" smtClean="0"/>
              <a:t>Grafischer Vergleich der Laufzeiten:</a:t>
            </a:r>
            <a:endParaRPr lang="de-DE" sz="2400" dirty="0"/>
          </a:p>
        </p:txBody>
      </p:sp>
      <p:sp>
        <p:nvSpPr>
          <p:cNvPr id="9" name="Rechteck 8"/>
          <p:cNvSpPr/>
          <p:nvPr/>
        </p:nvSpPr>
        <p:spPr>
          <a:xfrm>
            <a:off x="448710" y="1197752"/>
            <a:ext cx="8066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Laufzeitmessung für </a:t>
            </a:r>
            <a:r>
              <a:rPr lang="de-DE" dirty="0" err="1" smtClean="0"/>
              <a:t>n</a:t>
            </a:r>
            <a:r>
              <a:rPr lang="de-DE" dirty="0" smtClean="0"/>
              <a:t> = {20,40,...,1000} durchgeführt </a:t>
            </a:r>
          </a:p>
          <a:p>
            <a:r>
              <a:rPr lang="de-DE" dirty="0" smtClean="0"/>
              <a:t>Pro </a:t>
            </a:r>
            <a:r>
              <a:rPr lang="de-DE" dirty="0" err="1" smtClean="0"/>
              <a:t>n</a:t>
            </a:r>
            <a:r>
              <a:rPr lang="de-DE" dirty="0" smtClean="0"/>
              <a:t>: </a:t>
            </a:r>
            <a:r>
              <a:rPr lang="de-DE" dirty="0" smtClean="0"/>
              <a:t>10 </a:t>
            </a:r>
            <a:r>
              <a:rPr lang="de-DE" dirty="0" smtClean="0"/>
              <a:t>verschiedene Echtdaten-</a:t>
            </a:r>
            <a:r>
              <a:rPr lang="de-DE" dirty="0" err="1" smtClean="0"/>
              <a:t>Tracklists</a:t>
            </a:r>
            <a:r>
              <a:rPr lang="de-DE" dirty="0" smtClean="0"/>
              <a:t>: Pro Liste 3 Messdurchläufe</a:t>
            </a:r>
          </a:p>
          <a:p>
            <a:r>
              <a:rPr lang="de-DE" dirty="0" smtClean="0"/>
              <a:t>Messreihen über Ablehnung von Messungen außerhalb </a:t>
            </a:r>
            <a:r>
              <a:rPr lang="mr-IN" dirty="0"/>
              <a:t>[</a:t>
            </a:r>
            <a:r>
              <a:rPr lang="mr-IN" dirty="0" err="1" smtClean="0"/>
              <a:t>μ−σ,μ+σ</a:t>
            </a:r>
            <a:r>
              <a:rPr lang="mr-IN" dirty="0"/>
              <a:t>] </a:t>
            </a:r>
            <a:r>
              <a:rPr lang="de-DE" dirty="0" smtClean="0"/>
              <a:t>bereinigt</a:t>
            </a:r>
            <a:endParaRPr lang="mr-IN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38" y="2121082"/>
            <a:ext cx="7659584" cy="447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994"/>
          </a:xfrm>
        </p:spPr>
        <p:txBody>
          <a:bodyPr>
            <a:normAutofit fontScale="90000"/>
          </a:bodyPr>
          <a:lstStyle/>
          <a:p>
            <a:pPr lvl="0"/>
            <a:r>
              <a:rPr lang="de-DE" b="1" dirty="0" smtClean="0"/>
              <a:t>Hypothesentest:</a:t>
            </a:r>
            <a:endParaRPr lang="de-DE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448710" y="960121"/>
                <a:ext cx="8066640" cy="6308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u="sng" dirty="0" smtClean="0"/>
                  <a:t>Vermutung: Algorithmus 1 schneller als Algorithmus 2</a:t>
                </a:r>
              </a:p>
              <a:p>
                <a:endParaRPr lang="de-DE" dirty="0"/>
              </a:p>
              <a:p>
                <a:r>
                  <a:rPr lang="de-DE" dirty="0"/>
                  <a:t>	</a:t>
                </a:r>
                <a:r>
                  <a:rPr lang="de-DE" dirty="0" err="1" smtClean="0"/>
                  <a:t>n</a:t>
                </a:r>
                <a:r>
                  <a:rPr lang="de-DE" dirty="0" smtClean="0"/>
                  <a:t> = </a:t>
                </a:r>
                <a:r>
                  <a:rPr lang="de-DE" dirty="0" smtClean="0"/>
                  <a:t>30 </a:t>
                </a:r>
                <a:r>
                  <a:rPr lang="de-DE" dirty="0" smtClean="0"/>
                  <a:t>Messungen, </a:t>
                </a:r>
                <a:r>
                  <a:rPr lang="de-DE" dirty="0"/>
                  <a:t>Festlegung Fehler-Wahrscheinlichkeit: 2</a:t>
                </a:r>
                <a:r>
                  <a:rPr lang="de-DE" dirty="0" smtClean="0"/>
                  <a:t>%</a:t>
                </a:r>
              </a:p>
              <a:p>
                <a:endParaRPr lang="de-DE" dirty="0" smtClean="0"/>
              </a:p>
              <a:p>
                <a:r>
                  <a:rPr lang="de-DE" dirty="0" smtClean="0"/>
                  <a:t>	Null-Hypothese: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x-none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x-none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x-none">
                        <a:latin typeface="Cambria Math" charset="0"/>
                      </a:rPr>
                      <m:t>:</m:t>
                    </m:r>
                    <m:acc>
                      <m:accPr>
                        <m:chr m:val="̃"/>
                        <m:ctrlPr>
                          <a:rPr lang="de-DE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x-none" i="1">
                                <a:latin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x-none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x-none">
                        <a:latin typeface="Cambria Math" charset="0"/>
                      </a:rPr>
                      <m:t>≥</m:t>
                    </m:r>
                    <m:r>
                      <a:rPr lang="x-none" i="1">
                        <a:latin typeface="Cambria Math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de-DE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x-none" i="1">
                                <a:latin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x-none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de-DE" dirty="0"/>
              </a:p>
              <a:p>
                <a:r>
                  <a:rPr lang="de-DE" dirty="0" smtClean="0"/>
                  <a:t>	Alternativ-Hypothese: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x-none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x-none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x-none">
                        <a:latin typeface="Cambria Math" charset="0"/>
                      </a:rPr>
                      <m:t>:</m:t>
                    </m:r>
                    <m:acc>
                      <m:accPr>
                        <m:chr m:val="̃"/>
                        <m:ctrlPr>
                          <a:rPr lang="de-DE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x-none" i="1">
                                <a:latin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x-none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x-none">
                        <a:latin typeface="Cambria Math" charset="0"/>
                      </a:rPr>
                      <m:t>&lt;</m:t>
                    </m:r>
                    <m:r>
                      <a:rPr lang="x-none" i="1">
                        <a:latin typeface="Cambria Math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de-DE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x-none" i="1">
                                <a:latin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x-none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de-DE" i="1" dirty="0" smtClean="0"/>
              </a:p>
              <a:p>
                <a:endParaRPr lang="de-DE" i="1" dirty="0" smtClean="0"/>
              </a:p>
              <a:p>
                <a:r>
                  <a:rPr lang="de-DE" dirty="0" smtClean="0"/>
                  <a:t>	Bilde Differenz der Laufzeiten: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none">
                            <a:latin typeface="Cambria Math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x-none">
                            <a:latin typeface="Cambria Math" charset="0"/>
                          </a:rPr>
                          <m:t>i</m:t>
                        </m:r>
                      </m:sub>
                    </m:sSub>
                    <m:r>
                      <a:rPr lang="x-none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x-none" i="1">
                            <a:latin typeface="Cambria Math" charset="0"/>
                          </a:rPr>
                          <m:t>𝑀𝑒𝑠𝑠𝑤𝑒𝑟𝑡𝐴𝑙𝑔</m:t>
                        </m:r>
                        <m:r>
                          <a:rPr lang="x-none" i="1">
                            <a:latin typeface="Cambria Math" charset="0"/>
                          </a:rPr>
                          <m:t>2</m:t>
                        </m:r>
                      </m:e>
                      <m:sub>
                        <m:r>
                          <a:rPr lang="x-none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x-none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x-none" i="1">
                            <a:latin typeface="Cambria Math" charset="0"/>
                          </a:rPr>
                          <m:t>𝑀𝑒𝑠𝑠𝑤𝑒𝑟𝑡𝐴𝑙𝑔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e>
                      <m:sub>
                        <m:r>
                          <a:rPr lang="x-none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x-none" i="1">
                        <a:latin typeface="Cambria Math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	Errechne t-Wert </a:t>
                </a:r>
                <a14:m>
                  <m:oMath xmlns:m="http://schemas.openxmlformats.org/officeDocument/2006/math">
                    <m:r>
                      <a:rPr lang="x-none">
                        <a:latin typeface="Cambria Math" charset="0"/>
                      </a:rPr>
                      <m:t>𝑡</m:t>
                    </m:r>
                    <m:r>
                      <a:rPr lang="x-none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x-none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x-none">
                            <a:latin typeface="Cambria Math" charset="0"/>
                          </a:rPr>
                          <m:t>𝑛</m:t>
                        </m:r>
                      </m:e>
                    </m:rad>
                    <m:f>
                      <m:fPr>
                        <m:ctrlPr>
                          <a:rPr lang="x-none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x-none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x-none">
                                <a:latin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x-none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x-none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x-none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x-none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lang="x-none" i="1">
                        <a:latin typeface="Cambria Math" charset="0"/>
                      </a:rPr>
                      <m:t> </m:t>
                    </m:r>
                  </m:oMath>
                </a14:m>
                <a:endParaRPr lang="x-none" dirty="0"/>
              </a:p>
              <a:p>
                <a:r>
                  <a:rPr lang="de-DE" dirty="0" smtClean="0"/>
                  <a:t>	Vergleich mit </a:t>
                </a:r>
                <a14:m>
                  <m:oMath xmlns:m="http://schemas.openxmlformats.org/officeDocument/2006/math">
                    <m:r>
                      <a:rPr lang="x-none">
                        <a:latin typeface="Cambria Math" charset="0"/>
                      </a:rPr>
                      <m:t>𝑡</m:t>
                    </m:r>
                    <m:r>
                      <a:rPr lang="x-none">
                        <a:latin typeface="Cambria Math" charset="0"/>
                      </a:rPr>
                      <m:t>(0,98,29)≈</m:t>
                    </m:r>
                    <m:r>
                      <a:rPr lang="x-none">
                        <a:latin typeface="Cambria Math" charset="0"/>
                      </a:rPr>
                      <m:t>2,15</m:t>
                    </m:r>
                  </m:oMath>
                </a14:m>
                <a:endParaRPr lang="x-none" dirty="0"/>
              </a:p>
              <a:p>
                <a:endParaRPr lang="de-DE" dirty="0" smtClean="0"/>
              </a:p>
              <a:p>
                <a:r>
                  <a:rPr lang="de-DE" dirty="0" smtClean="0"/>
                  <a:t>	Nullhypothese </a:t>
                </a:r>
                <a:r>
                  <a:rPr lang="de-DE" dirty="0"/>
                  <a:t>ablehnen, wen</a:t>
                </a:r>
                <a:r>
                  <a:rPr lang="de-DE" dirty="0" smtClean="0"/>
                  <a:t>n </a:t>
                </a:r>
                <a14:m>
                  <m:oMath xmlns:m="http://schemas.openxmlformats.org/officeDocument/2006/math">
                    <m:r>
                      <a:rPr lang="x-none">
                        <a:latin typeface="Cambria Math" charset="0"/>
                      </a:rPr>
                      <m:t>𝑡</m:t>
                    </m:r>
                    <m:r>
                      <a:rPr lang="de-DE" b="0" i="0" smtClean="0">
                        <a:latin typeface="Cambria Math" charset="0"/>
                      </a:rPr>
                      <m:t>&lt;</m:t>
                    </m:r>
                    <m:r>
                      <a:rPr lang="de-DE" b="0" i="0" smtClean="0">
                        <a:latin typeface="Cambria Math" charset="0"/>
                      </a:rPr>
                      <m:t>2,15</m:t>
                    </m:r>
                  </m:oMath>
                </a14:m>
                <a:endParaRPr lang="x-none" dirty="0"/>
              </a:p>
              <a:p>
                <a:endParaRPr lang="de-DE" dirty="0" smtClean="0"/>
              </a:p>
              <a:p>
                <a:r>
                  <a:rPr lang="de-DE" u="sng" dirty="0" smtClean="0"/>
                  <a:t>Resultat:</a:t>
                </a:r>
              </a:p>
              <a:p>
                <a:r>
                  <a:rPr lang="de-DE" dirty="0" smtClean="0"/>
                  <a:t>	Für Messungen mit Anzahl Datensätzen = {20,40,...420} Null-Hypothese 	nicht abgelehnt.</a:t>
                </a:r>
                <a:br>
                  <a:rPr lang="de-DE" dirty="0" smtClean="0"/>
                </a:br>
                <a:endParaRPr lang="de-DE" dirty="0" smtClean="0"/>
              </a:p>
              <a:p>
                <a:r>
                  <a:rPr lang="de-DE" dirty="0" smtClean="0"/>
                  <a:t>	Für </a:t>
                </a:r>
                <a:r>
                  <a:rPr lang="de-DE" dirty="0"/>
                  <a:t>Messungen mit Anzahl Datensätzen = </a:t>
                </a:r>
                <a:r>
                  <a:rPr lang="de-DE" dirty="0" smtClean="0"/>
                  <a:t>{440,450,...1000} Null-	Hypothese abgelehnt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endParaRPr lang="de-DE" dirty="0" smtClean="0"/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0" y="960121"/>
                <a:ext cx="8066640" cy="6308586"/>
              </a:xfrm>
              <a:prstGeom prst="rect">
                <a:avLst/>
              </a:prstGeom>
              <a:blipFill rotWithShape="0">
                <a:blip r:embed="rId3"/>
                <a:stretch>
                  <a:fillRect l="-680" t="-5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06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</Words>
  <Application>Microsoft Macintosh PowerPoint</Application>
  <PresentationFormat>Bildschirmpräsentation (4:3)</PresentationFormat>
  <Paragraphs>45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Cambria Math</vt:lpstr>
      <vt:lpstr>Mangal</vt:lpstr>
      <vt:lpstr>Arial</vt:lpstr>
      <vt:lpstr>Office-Design</vt:lpstr>
      <vt:lpstr>Projekt-Aufgabe</vt:lpstr>
      <vt:lpstr>Überblick:</vt:lpstr>
      <vt:lpstr>Optimierungen:</vt:lpstr>
      <vt:lpstr>Grafischer Vergleich der Laufzeiten:</vt:lpstr>
      <vt:lpstr>Hypothesentest: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Projekt-Aufgabe</dc:title>
  <dc:creator>Raphael Drechsler</dc:creator>
  <cp:lastModifiedBy>Raphael Drechsler</cp:lastModifiedBy>
  <cp:revision>90</cp:revision>
  <cp:lastPrinted>2017-12-14T20:27:20Z</cp:lastPrinted>
  <dcterms:created xsi:type="dcterms:W3CDTF">2017-11-01T11:17:14Z</dcterms:created>
  <dcterms:modified xsi:type="dcterms:W3CDTF">2018-01-15T10:18:14Z</dcterms:modified>
</cp:coreProperties>
</file>