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460" r:id="rId3"/>
    <p:sldId id="461" r:id="rId4"/>
    <p:sldId id="462" r:id="rId5"/>
    <p:sldId id="339" r:id="rId6"/>
    <p:sldId id="444" r:id="rId7"/>
    <p:sldId id="451" r:id="rId8"/>
    <p:sldId id="456" r:id="rId9"/>
    <p:sldId id="455" r:id="rId10"/>
    <p:sldId id="445" r:id="rId11"/>
    <p:sldId id="446" r:id="rId12"/>
    <p:sldId id="457" r:id="rId13"/>
    <p:sldId id="452" r:id="rId14"/>
    <p:sldId id="45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5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pPr/>
              <a:t>21/02/2022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1995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pPr/>
              <a:t>21/02/2022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9162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pPr/>
              <a:t>21/02/2022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81387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pPr/>
              <a:t>21/02/2022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2967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pPr/>
              <a:t>21/02/2022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512978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pPr/>
              <a:t>21/02/2022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2237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pPr/>
              <a:t>21/02/2022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6932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pPr/>
              <a:t>21/02/2022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400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pPr/>
              <a:t>21/02/2022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5403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pPr/>
              <a:t>21/02/2022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3019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pPr/>
              <a:t>21/02/2022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1877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pPr/>
              <a:t>21/02/2022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2950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pPr/>
              <a:t>21/02/2022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2394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pPr/>
              <a:t>21/02/2022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6718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pPr/>
              <a:t>21/02/2022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2679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pPr/>
              <a:t>21/02/2022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9592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0650D-DF74-4A45-BB68-250E4775BD59}" type="datetimeFigureOut">
              <a:rPr lang="en-GB" smtClean="0"/>
              <a:pPr/>
              <a:t>21/02/2022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38E585-5E07-4B95-BD1A-488A93486A0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8092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961" y="2294210"/>
            <a:ext cx="9144000" cy="2387600"/>
          </a:xfrm>
        </p:spPr>
        <p:txBody>
          <a:bodyPr/>
          <a:lstStyle/>
          <a:p>
            <a:pPr algn="r"/>
            <a:r>
              <a:rPr lang="en-US" sz="48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Object Oriented Programming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761" y="4012733"/>
            <a:ext cx="7766936" cy="1573875"/>
          </a:xfrm>
        </p:spPr>
        <p:txBody>
          <a:bodyPr>
            <a:normAutofit fontScale="92500" lnSpcReduction="20000"/>
          </a:bodyPr>
          <a:lstStyle/>
          <a:p>
            <a:pPr marR="64008" lvl="0" algn="r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700" dirty="0" smtClean="0">
                <a:solidFill>
                  <a:srgbClr val="464646"/>
                </a:solidFill>
                <a:latin typeface="Lucida Sans Unicode"/>
              </a:rPr>
              <a:t>		</a:t>
            </a:r>
          </a:p>
          <a:p>
            <a:pPr marR="64008" lvl="0" algn="r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700" dirty="0" smtClean="0">
                <a:solidFill>
                  <a:srgbClr val="464646"/>
                </a:solidFill>
                <a:latin typeface="Lucida Sans Unicode"/>
              </a:rPr>
              <a:t>Lecture 01 - Revision</a:t>
            </a:r>
          </a:p>
          <a:p>
            <a:pPr marR="64008" lvl="0" algn="r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endParaRPr lang="en-US" sz="2700" dirty="0" smtClean="0">
              <a:solidFill>
                <a:srgbClr val="464646"/>
              </a:solidFill>
              <a:latin typeface="Lucida Sans Unicode"/>
            </a:endParaRPr>
          </a:p>
          <a:p>
            <a:pPr marR="64008" lvl="0" algn="r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700" dirty="0" smtClean="0">
                <a:solidFill>
                  <a:srgbClr val="464646"/>
                </a:solidFill>
                <a:latin typeface="Lucida Sans Unicode"/>
              </a:rPr>
              <a:t>Ms. Farah Younas</a:t>
            </a:r>
            <a:endParaRPr lang="en-US" sz="2700" dirty="0">
              <a:solidFill>
                <a:srgbClr val="464646"/>
              </a:solidFill>
              <a:latin typeface="Lucida Sans Unicod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513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05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Advantages of </a:t>
            </a:r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Functions</a:t>
            </a:r>
            <a:endParaRPr lang="en-US" altLang="en-US" dirty="0"/>
          </a:p>
        </p:txBody>
      </p:sp>
      <p:sp>
        <p:nvSpPr>
          <p:cNvPr id="31334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41832" y="1481328"/>
            <a:ext cx="9668256" cy="4794504"/>
          </a:xfrm>
          <a:noFill/>
          <a:ln/>
        </p:spPr>
        <p:txBody>
          <a:bodyPr/>
          <a:lstStyle/>
          <a:p>
            <a:r>
              <a:rPr lang="en-US" altLang="en-US" sz="3200" dirty="0"/>
              <a:t>Functions separate the concept (</a:t>
            </a:r>
            <a:r>
              <a:rPr lang="en-US" altLang="en-US" sz="3200" u="sng" dirty="0"/>
              <a:t>what is done</a:t>
            </a:r>
            <a:r>
              <a:rPr lang="en-US" altLang="en-US" sz="3200" dirty="0"/>
              <a:t>) from the implementation (</a:t>
            </a:r>
            <a:r>
              <a:rPr lang="en-US" altLang="en-US" sz="3200" u="sng" dirty="0"/>
              <a:t>how it is done</a:t>
            </a:r>
            <a:r>
              <a:rPr lang="en-US" altLang="en-US" sz="3200" dirty="0"/>
              <a:t>).</a:t>
            </a:r>
          </a:p>
          <a:p>
            <a:r>
              <a:rPr lang="en-US" altLang="en-US" sz="3200" dirty="0"/>
              <a:t>Functions make programs easier to  understand. </a:t>
            </a:r>
          </a:p>
          <a:p>
            <a:r>
              <a:rPr lang="en-US" altLang="en-US" sz="3200" dirty="0"/>
              <a:t>Functions can be called several times in the same program, allowing the code to be reused.</a:t>
            </a:r>
          </a:p>
        </p:txBody>
      </p:sp>
    </p:spTree>
    <p:extLst>
      <p:ext uri="{BB962C8B-B14F-4D97-AF65-F5344CB8AC3E}">
        <p14:creationId xmlns="" xmlns:p14="http://schemas.microsoft.com/office/powerpoint/2010/main" val="376769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C++ </a:t>
            </a:r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Functions</a:t>
            </a:r>
            <a:endParaRPr lang="en-US" altLang="en-US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868" y="1450848"/>
            <a:ext cx="9919908" cy="4492752"/>
          </a:xfrm>
          <a:noFill/>
          <a:ln/>
        </p:spPr>
        <p:txBody>
          <a:bodyPr/>
          <a:lstStyle/>
          <a:p>
            <a:r>
              <a:rPr lang="en-US" altLang="en-US" sz="3200" dirty="0"/>
              <a:t>C++ allows the use of both internal (user-defined) and external functions. </a:t>
            </a:r>
          </a:p>
          <a:p>
            <a:endParaRPr lang="en-US" altLang="en-US" sz="3200" dirty="0"/>
          </a:p>
          <a:p>
            <a:r>
              <a:rPr lang="en-US" altLang="en-US" sz="3200" dirty="0"/>
              <a:t>External functions (e.g., </a:t>
            </a:r>
            <a:r>
              <a:rPr lang="en-US" altLang="en-US" sz="3200" b="1" dirty="0">
                <a:latin typeface="Courier New" panose="02070309020205020404" pitchFamily="49" charset="0"/>
              </a:rPr>
              <a:t>abs</a:t>
            </a:r>
            <a:r>
              <a:rPr lang="en-US" altLang="en-US" sz="3200" dirty="0"/>
              <a:t>,</a:t>
            </a:r>
            <a:r>
              <a:rPr lang="en-US" altLang="en-US" sz="3200" b="1" dirty="0"/>
              <a:t> </a:t>
            </a:r>
            <a:r>
              <a:rPr lang="en-US" altLang="en-US" sz="3200" b="1" dirty="0">
                <a:latin typeface="Courier New" panose="02070309020205020404" pitchFamily="49" charset="0"/>
              </a:rPr>
              <a:t>ceil</a:t>
            </a:r>
            <a:r>
              <a:rPr lang="en-US" altLang="en-US" sz="3200" dirty="0"/>
              <a:t>,</a:t>
            </a:r>
            <a:r>
              <a:rPr lang="en-US" altLang="en-US" sz="3200" b="1" dirty="0"/>
              <a:t> </a:t>
            </a:r>
            <a:r>
              <a:rPr lang="en-US" altLang="en-US" sz="3200" b="1" dirty="0">
                <a:latin typeface="Courier New" panose="02070309020205020404" pitchFamily="49" charset="0"/>
              </a:rPr>
              <a:t>rand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sqrt</a:t>
            </a:r>
            <a:r>
              <a:rPr lang="en-US" altLang="en-US" sz="3200" dirty="0"/>
              <a:t>, etc.) are usually grouped into specialized libraries (e.g., </a:t>
            </a:r>
            <a:r>
              <a:rPr lang="en-US" altLang="en-US" sz="3200" b="1" dirty="0" err="1">
                <a:latin typeface="Courier New" panose="02070309020205020404" pitchFamily="49" charset="0"/>
              </a:rPr>
              <a:t>iostream</a:t>
            </a:r>
            <a:r>
              <a:rPr lang="en-US" altLang="en-US" sz="3200" b="1" dirty="0"/>
              <a:t>, </a:t>
            </a:r>
            <a:r>
              <a:rPr lang="en-US" altLang="en-US" sz="3200" b="1" dirty="0" err="1">
                <a:latin typeface="Courier New" panose="02070309020205020404" pitchFamily="49" charset="0"/>
              </a:rPr>
              <a:t>stdlib</a:t>
            </a:r>
            <a:r>
              <a:rPr lang="en-US" altLang="en-US" sz="3200" dirty="0"/>
              <a:t>,</a:t>
            </a:r>
            <a:r>
              <a:rPr lang="en-US" altLang="en-US" sz="3200" b="1" dirty="0"/>
              <a:t> </a:t>
            </a:r>
            <a:r>
              <a:rPr lang="en-US" altLang="en-US" sz="3200" b="1" dirty="0">
                <a:latin typeface="Courier New" panose="02070309020205020404" pitchFamily="49" charset="0"/>
              </a:rPr>
              <a:t>math</a:t>
            </a:r>
            <a:r>
              <a:rPr lang="en-US" altLang="en-US" sz="3200" dirty="0"/>
              <a:t>, etc.)</a:t>
            </a:r>
            <a:r>
              <a:rPr lang="en-US" altLang="en-US" sz="3600" dirty="0"/>
              <a:t> </a:t>
            </a:r>
          </a:p>
          <a:p>
            <a:endParaRPr lang="en-US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247425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Flow control to a Function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/>
          <a:srcRect l="34674" t="22995" r="30870" b="28696"/>
          <a:stretch/>
        </p:blipFill>
        <p:spPr>
          <a:xfrm>
            <a:off x="2972593" y="1510746"/>
            <a:ext cx="6301409" cy="49695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20754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F269-D734-4673-A463-A081584860C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Simple Functions</a:t>
            </a:r>
            <a:endParaRPr lang="en-US" altLang="en-US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2160589"/>
            <a:ext cx="10620586" cy="3880773"/>
          </a:xfrm>
        </p:spPr>
        <p:txBody>
          <a:bodyPr>
            <a:normAutofit/>
          </a:bodyPr>
          <a:lstStyle/>
          <a:p>
            <a:r>
              <a:rPr lang="en-GB" altLang="en-US" sz="2000" dirty="0" smtClean="0"/>
              <a:t>Creating a simple </a:t>
            </a:r>
            <a:r>
              <a:rPr lang="en-GB" altLang="en-US" sz="2000" dirty="0"/>
              <a:t>function whose purpose is to print a line of 45 </a:t>
            </a:r>
            <a:r>
              <a:rPr lang="en-GB" altLang="en-US" sz="2000" dirty="0" smtClean="0"/>
              <a:t>asterisks.</a:t>
            </a:r>
          </a:p>
          <a:p>
            <a:r>
              <a:rPr lang="en-GB" altLang="en-US" sz="2000" dirty="0"/>
              <a:t>The example program generates a table, and lines of asterisks are used to make the table more readable</a:t>
            </a:r>
            <a:endParaRPr lang="en-US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/>
          <a:srcRect l="23461" t="52678" r="49103" b="27037"/>
          <a:stretch/>
        </p:blipFill>
        <p:spPr>
          <a:xfrm>
            <a:off x="2110154" y="3329353"/>
            <a:ext cx="8031356" cy="33401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955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F269-D734-4673-A463-A081584860C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Simple Functions</a:t>
            </a:r>
            <a:endParaRPr lang="en-US" altLang="en-US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2160589"/>
            <a:ext cx="10620586" cy="3880773"/>
          </a:xfrm>
        </p:spPr>
        <p:txBody>
          <a:bodyPr>
            <a:normAutofit/>
          </a:bodyPr>
          <a:lstStyle/>
          <a:p>
            <a:r>
              <a:rPr lang="en-GB" altLang="en-US" sz="2000" dirty="0"/>
              <a:t>The program consists of two functions: main() and </a:t>
            </a:r>
            <a:r>
              <a:rPr lang="en-GB" altLang="en-US" sz="2000" dirty="0" err="1"/>
              <a:t>starline</a:t>
            </a:r>
            <a:r>
              <a:rPr lang="en-GB" altLang="en-US" sz="2000" dirty="0"/>
              <a:t>(). </a:t>
            </a:r>
            <a:endParaRPr lang="en-GB" altLang="en-US" sz="2000" dirty="0" smtClean="0"/>
          </a:p>
          <a:p>
            <a:r>
              <a:rPr lang="en-GB" altLang="en-US" sz="2000" dirty="0"/>
              <a:t> There are </a:t>
            </a:r>
            <a:r>
              <a:rPr lang="en-GB" altLang="en-US" sz="2000" dirty="0" smtClean="0"/>
              <a:t>three components to add : 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 sz="2000" dirty="0" smtClean="0"/>
              <a:t>the </a:t>
            </a:r>
            <a:r>
              <a:rPr lang="en-GB" altLang="en-US" sz="2000" dirty="0"/>
              <a:t>function declaration, </a:t>
            </a:r>
            <a:endParaRPr lang="en-GB" alt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GB" altLang="en-US" sz="2000" dirty="0" smtClean="0"/>
              <a:t>the </a:t>
            </a:r>
            <a:r>
              <a:rPr lang="en-GB" altLang="en-US" sz="2000" dirty="0"/>
              <a:t>calls to the </a:t>
            </a:r>
            <a:r>
              <a:rPr lang="en-GB" altLang="en-US" sz="2000" dirty="0" smtClean="0"/>
              <a:t>function,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 sz="2000" dirty="0" smtClean="0"/>
              <a:t>the </a:t>
            </a:r>
            <a:r>
              <a:rPr lang="en-GB" altLang="en-US" sz="2000" dirty="0"/>
              <a:t>function definition.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731162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757" y="288253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37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Questions??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25402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619125"/>
          </a:xfrm>
        </p:spPr>
        <p:txBody>
          <a:bodyPr>
            <a:normAutofit/>
          </a:bodyPr>
          <a:lstStyle/>
          <a:p>
            <a:r>
              <a:rPr lang="en-US" sz="2775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Time Table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56376969"/>
              </p:ext>
            </p:extLst>
          </p:nvPr>
        </p:nvGraphicFramePr>
        <p:xfrm>
          <a:off x="1862112" y="1982449"/>
          <a:ext cx="662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043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411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01:00 </a:t>
                      </a:r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02</a:t>
                      </a:r>
                      <a:r>
                        <a:rPr lang="en-US" dirty="0" smtClean="0"/>
                        <a:t>:20 (Lab</a:t>
                      </a:r>
                      <a:r>
                        <a:rPr lang="en-US" baseline="0" dirty="0" smtClean="0"/>
                        <a:t> 04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02:00 </a:t>
                      </a:r>
                      <a:r>
                        <a:rPr lang="en-US" dirty="0" smtClean="0"/>
                        <a:t>- </a:t>
                      </a:r>
                      <a:r>
                        <a:rPr lang="en-US" dirty="0" smtClean="0"/>
                        <a:t>03:50 (203)</a:t>
                      </a:r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Consultation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 hour</a:t>
                      </a:r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8093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2779"/>
          </a:xfrm>
        </p:spPr>
        <p:txBody>
          <a:bodyPr>
            <a:normAutofit/>
          </a:bodyPr>
          <a:lstStyle/>
          <a:p>
            <a:r>
              <a:rPr lang="en-GB" sz="2775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Assessments</a:t>
            </a:r>
            <a:r>
              <a:rPr lang="en-GB" b="1" dirty="0"/>
              <a:t>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232463639"/>
              </p:ext>
            </p:extLst>
          </p:nvPr>
        </p:nvGraphicFramePr>
        <p:xfrm>
          <a:off x="2587751" y="1886712"/>
          <a:ext cx="6145941" cy="3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52">
                  <a:extLst>
                    <a:ext uri="{9D8B030D-6E8A-4147-A177-3AD203B41FA5}">
                      <a16:colId xmlns="" xmlns:a16="http://schemas.microsoft.com/office/drawing/2014/main" val="913566105"/>
                    </a:ext>
                  </a:extLst>
                </a:gridCol>
                <a:gridCol w="2328326">
                  <a:extLst>
                    <a:ext uri="{9D8B030D-6E8A-4147-A177-3AD203B41FA5}">
                      <a16:colId xmlns="" xmlns:a16="http://schemas.microsoft.com/office/drawing/2014/main" val="400426358"/>
                    </a:ext>
                  </a:extLst>
                </a:gridCol>
                <a:gridCol w="1108394">
                  <a:extLst>
                    <a:ext uri="{9D8B030D-6E8A-4147-A177-3AD203B41FA5}">
                      <a16:colId xmlns="" xmlns:a16="http://schemas.microsoft.com/office/drawing/2014/main" val="1027551398"/>
                    </a:ext>
                  </a:extLst>
                </a:gridCol>
                <a:gridCol w="1254369">
                  <a:extLst>
                    <a:ext uri="{9D8B030D-6E8A-4147-A177-3AD203B41FA5}">
                      <a16:colId xmlns="" xmlns:a16="http://schemas.microsoft.com/office/drawing/2014/main" val="393557992"/>
                    </a:ext>
                  </a:extLst>
                </a:gridCol>
                <a:gridCol w="1219200"/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GB" dirty="0"/>
                        <a:t>Assessment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Total 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0142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dirty="0"/>
                        <a:t>Quiz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smtClean="0"/>
                        <a:t>15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947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smtClean="0"/>
                        <a:t>15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375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Mid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GB" b="1" dirty="0" smtClean="0"/>
                        <a:t>30</a:t>
                      </a:r>
                    </a:p>
                    <a:p>
                      <a:pPr algn="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806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Mid Term Viva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Final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</a:t>
                      </a:r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GB" b="1" dirty="0" smtClean="0"/>
                        <a:t>40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196687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Final Term Viva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</a:tr>
              <a:tr h="185420">
                <a:tc gridSpan="2"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Total Marks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GB" b="1" dirty="0"/>
                        <a:t>100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26577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335790" y="5481404"/>
            <a:ext cx="833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  <a:defRPr/>
            </a:pPr>
            <a:r>
              <a:rPr lang="en-US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Copied or shown assignments/quizzes will be marked zero. 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n-US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Late submissions are not entertained in any case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09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Books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5900"/>
            <a:ext cx="11143191" cy="4876799"/>
          </a:xfrm>
        </p:spPr>
        <p:txBody>
          <a:bodyPr>
            <a:normAutofit/>
          </a:bodyPr>
          <a:lstStyle/>
          <a:p>
            <a:r>
              <a:rPr lang="en-US" dirty="0"/>
              <a:t>Object Oriented Programming in C++, Robert </a:t>
            </a:r>
            <a:r>
              <a:rPr lang="en-US" dirty="0" err="1"/>
              <a:t>Lafore</a:t>
            </a:r>
            <a:r>
              <a:rPr lang="en-US" dirty="0"/>
              <a:t> , 4th Edition, 2002</a:t>
            </a:r>
          </a:p>
          <a:p>
            <a:endParaRPr lang="en-US" altLang="en-US" dirty="0"/>
          </a:p>
          <a:p>
            <a:r>
              <a:rPr lang="en-US" altLang="en-US" sz="2400" b="1" dirty="0"/>
              <a:t>Reference Books</a:t>
            </a:r>
          </a:p>
          <a:p>
            <a:r>
              <a:rPr lang="en-US" dirty="0"/>
              <a:t>C++ How to program, </a:t>
            </a:r>
            <a:r>
              <a:rPr lang="en-US" dirty="0" err="1"/>
              <a:t>Deitel</a:t>
            </a:r>
            <a:r>
              <a:rPr lang="en-US" dirty="0"/>
              <a:t> &amp; </a:t>
            </a:r>
            <a:r>
              <a:rPr lang="en-US" dirty="0" err="1"/>
              <a:t>Deitel</a:t>
            </a:r>
            <a:r>
              <a:rPr lang="en-US" dirty="0"/>
              <a:t>, 7 </a:t>
            </a:r>
            <a:r>
              <a:rPr lang="en-US" dirty="0" err="1"/>
              <a:t>th</a:t>
            </a:r>
            <a:r>
              <a:rPr lang="en-US" dirty="0"/>
              <a:t> Edition, Pearson, 2010 </a:t>
            </a:r>
          </a:p>
          <a:p>
            <a:r>
              <a:rPr lang="en-US" dirty="0"/>
              <a:t>Object Oriented Programming with C++, E </a:t>
            </a:r>
            <a:r>
              <a:rPr lang="en-US" dirty="0" err="1"/>
              <a:t>Balagurusamy</a:t>
            </a:r>
            <a:r>
              <a:rPr lang="en-US" dirty="0"/>
              <a:t>, 4 </a:t>
            </a:r>
            <a:r>
              <a:rPr lang="en-US" dirty="0" err="1"/>
              <a:t>th</a:t>
            </a:r>
            <a:r>
              <a:rPr lang="en-US" dirty="0"/>
              <a:t> Edition, </a:t>
            </a:r>
            <a:r>
              <a:rPr lang="en-US" dirty="0" smtClean="0"/>
              <a:t>2014</a:t>
            </a:r>
          </a:p>
          <a:p>
            <a:endParaRPr lang="en-US" altLang="en-US" dirty="0" smtClean="0"/>
          </a:p>
          <a:p>
            <a:r>
              <a:rPr lang="en-US" altLang="en-US" sz="2400" b="1" dirty="0" smtClean="0"/>
              <a:t>Class Code: </a:t>
            </a:r>
            <a:r>
              <a:rPr lang="en-US" sz="2800" dirty="0" smtClean="0"/>
              <a:t>3w6q6u7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9377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Agenda of Lecture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3661"/>
            <a:ext cx="10696060" cy="388077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Functions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="" xmlns:p14="http://schemas.microsoft.com/office/powerpoint/2010/main" val="243089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Introduction to </a:t>
            </a:r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Functions</a:t>
            </a:r>
            <a:endParaRPr lang="en-US" alt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288" y="1405128"/>
            <a:ext cx="10238232" cy="47244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3200" dirty="0"/>
              <a:t>A complex problem is often easier to solve by dividing it into several smaller parts, each of which can be solved by itself. </a:t>
            </a:r>
          </a:p>
          <a:p>
            <a:r>
              <a:rPr lang="en-US" altLang="en-US" sz="3200" dirty="0"/>
              <a:t>This is called </a:t>
            </a:r>
            <a:r>
              <a:rPr lang="en-US" altLang="en-US" sz="3600" b="1" i="1" dirty="0">
                <a:solidFill>
                  <a:schemeClr val="accent2"/>
                </a:solidFill>
              </a:rPr>
              <a:t>structured</a:t>
            </a:r>
            <a:r>
              <a:rPr lang="en-US" altLang="en-US" sz="3200" dirty="0"/>
              <a:t> programming.</a:t>
            </a:r>
          </a:p>
          <a:p>
            <a:r>
              <a:rPr lang="en-US" altLang="en-US" sz="3200" dirty="0"/>
              <a:t>These parts are sometimes made into </a:t>
            </a:r>
            <a:r>
              <a:rPr lang="en-US" altLang="en-US" sz="3600" b="1" i="1" dirty="0">
                <a:solidFill>
                  <a:schemeClr val="accent2"/>
                </a:solidFill>
              </a:rPr>
              <a:t>functions</a:t>
            </a:r>
            <a:r>
              <a:rPr lang="en-US" altLang="en-US" sz="3200" dirty="0"/>
              <a:t> in C++.</a:t>
            </a:r>
          </a:p>
          <a:p>
            <a:r>
              <a:rPr lang="en-US" altLang="en-US" sz="3200" b="1" dirty="0">
                <a:latin typeface="Courier New" panose="02070309020205020404" pitchFamily="49" charset="0"/>
              </a:rPr>
              <a:t>main()</a:t>
            </a:r>
            <a:r>
              <a:rPr lang="en-US" altLang="en-US" sz="3200" dirty="0"/>
              <a:t> then uses these functions to solve the original problem. </a:t>
            </a:r>
          </a:p>
        </p:txBody>
      </p:sp>
    </p:spTree>
    <p:extLst>
      <p:ext uri="{BB962C8B-B14F-4D97-AF65-F5344CB8AC3E}">
        <p14:creationId xmlns="" xmlns:p14="http://schemas.microsoft.com/office/powerpoint/2010/main" val="211588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1BA8-46A7-4AA8-B2CA-7487A9DE694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Functions</a:t>
            </a:r>
            <a:endParaRPr lang="en-US" alt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685101"/>
            <a:ext cx="8596668" cy="3880773"/>
          </a:xfrm>
        </p:spPr>
        <p:txBody>
          <a:bodyPr>
            <a:noAutofit/>
          </a:bodyPr>
          <a:lstStyle/>
          <a:p>
            <a:r>
              <a:rPr lang="en-US" altLang="en-US" sz="2000" dirty="0" smtClean="0"/>
              <a:t>A function groups a number of program statements into a unit and give it a name.</a:t>
            </a:r>
          </a:p>
          <a:p>
            <a:pPr marL="0" indent="0">
              <a:buNone/>
            </a:pPr>
            <a:endParaRPr lang="en-US" altLang="en-US" sz="2000" dirty="0" smtClean="0"/>
          </a:p>
          <a:p>
            <a:r>
              <a:rPr lang="en-US" altLang="en-US" sz="2000" dirty="0" smtClean="0"/>
              <a:t>This unit can be invoked from other parts of the program.</a:t>
            </a:r>
          </a:p>
          <a:p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14804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1BA8-46A7-4AA8-B2CA-7487A9DE694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Functions</a:t>
            </a:r>
            <a:b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endParaRPr lang="en-US" alt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685101"/>
            <a:ext cx="8596668" cy="3880773"/>
          </a:xfrm>
        </p:spPr>
        <p:txBody>
          <a:bodyPr>
            <a:noAutofit/>
          </a:bodyPr>
          <a:lstStyle/>
          <a:p>
            <a:r>
              <a:rPr lang="en-US" altLang="en-US" sz="20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Why do we use functions?</a:t>
            </a:r>
            <a:br>
              <a:rPr lang="en-US" altLang="en-US" sz="20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endParaRPr lang="en-US" alt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 smtClean="0"/>
              <a:t>To aid in the conceptual organization of a program.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 smtClean="0"/>
              <a:t>To reduce program size.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2000" dirty="0"/>
          </a:p>
          <a:p>
            <a:r>
              <a:rPr lang="en-US" altLang="en-US" sz="2000" dirty="0" smtClean="0"/>
              <a:t>Any sequence of instructions that appear in a program more than once is a candidate for being made into a function.</a:t>
            </a:r>
          </a:p>
          <a:p>
            <a:r>
              <a:rPr lang="en-US" altLang="en-US" sz="2000" dirty="0" smtClean="0"/>
              <a:t>The function code is stored in only one place in memory, even though the function is executed many times in the course of a program. </a:t>
            </a:r>
          </a:p>
          <a:p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76700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1BA8-46A7-4AA8-B2CA-7487A9DE694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Functions</a:t>
            </a:r>
            <a:endParaRPr lang="en-US" alt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685101"/>
            <a:ext cx="8596668" cy="3880773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Functions</a:t>
            </a:r>
          </a:p>
          <a:p>
            <a:pPr lvl="1"/>
            <a:r>
              <a:rPr lang="en-US" altLang="en-US" sz="2000" dirty="0"/>
              <a:t>Modularize a program</a:t>
            </a:r>
          </a:p>
          <a:p>
            <a:pPr lvl="1"/>
            <a:r>
              <a:rPr lang="en-US" altLang="en-US" sz="2000" dirty="0"/>
              <a:t>Software reusability</a:t>
            </a:r>
          </a:p>
          <a:p>
            <a:pPr lvl="2"/>
            <a:r>
              <a:rPr lang="en-US" altLang="en-US" sz="2000" dirty="0"/>
              <a:t>Call function multiple times </a:t>
            </a:r>
          </a:p>
          <a:p>
            <a:r>
              <a:rPr lang="en-US" altLang="en-US" sz="2000" dirty="0"/>
              <a:t>Local variables</a:t>
            </a:r>
          </a:p>
          <a:p>
            <a:pPr lvl="1"/>
            <a:r>
              <a:rPr lang="en-US" altLang="en-US" sz="2000" dirty="0"/>
              <a:t>Known only in the function in which they are defined</a:t>
            </a:r>
          </a:p>
          <a:p>
            <a:pPr lvl="1"/>
            <a:r>
              <a:rPr lang="en-US" altLang="en-US" sz="2000" dirty="0"/>
              <a:t>All variables declared in function definitions are local variables</a:t>
            </a:r>
          </a:p>
          <a:p>
            <a:r>
              <a:rPr lang="en-US" altLang="en-US" sz="2000" dirty="0"/>
              <a:t>Parameters</a:t>
            </a:r>
          </a:p>
          <a:p>
            <a:pPr lvl="1"/>
            <a:r>
              <a:rPr lang="en-US" altLang="en-US" sz="2000" dirty="0"/>
              <a:t>Local variables passed to function when called</a:t>
            </a:r>
          </a:p>
          <a:p>
            <a:pPr lvl="1"/>
            <a:r>
              <a:rPr lang="en-US" altLang="en-US" sz="2000" dirty="0"/>
              <a:t>Provide outside information</a:t>
            </a:r>
          </a:p>
        </p:txBody>
      </p:sp>
    </p:spTree>
    <p:extLst>
      <p:ext uri="{BB962C8B-B14F-4D97-AF65-F5344CB8AC3E}">
        <p14:creationId xmlns="" xmlns:p14="http://schemas.microsoft.com/office/powerpoint/2010/main" val="12856409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</TotalTime>
  <Words>457</Words>
  <Application>Microsoft Office PowerPoint</Application>
  <PresentationFormat>Custom</PresentationFormat>
  <Paragraphs>114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Object Oriented Programming </vt:lpstr>
      <vt:lpstr>Time Table</vt:lpstr>
      <vt:lpstr>Assessments </vt:lpstr>
      <vt:lpstr>Books</vt:lpstr>
      <vt:lpstr>Agenda of Lecture</vt:lpstr>
      <vt:lpstr>Introduction to Functions</vt:lpstr>
      <vt:lpstr>Functions</vt:lpstr>
      <vt:lpstr>Functions </vt:lpstr>
      <vt:lpstr>Functions</vt:lpstr>
      <vt:lpstr>Advantages of Functions</vt:lpstr>
      <vt:lpstr>C++ Functions</vt:lpstr>
      <vt:lpstr>Flow control to a Function</vt:lpstr>
      <vt:lpstr>Simple Functions</vt:lpstr>
      <vt:lpstr>Simple Functions</vt:lpstr>
      <vt:lpstr>Questions??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farah younas</dc:creator>
  <cp:lastModifiedBy>farah.younas</cp:lastModifiedBy>
  <cp:revision>432</cp:revision>
  <dcterms:created xsi:type="dcterms:W3CDTF">2017-02-07T19:14:39Z</dcterms:created>
  <dcterms:modified xsi:type="dcterms:W3CDTF">2022-02-21T08:03:23Z</dcterms:modified>
</cp:coreProperties>
</file>