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339" r:id="rId3"/>
    <p:sldId id="444" r:id="rId4"/>
    <p:sldId id="460" r:id="rId5"/>
    <p:sldId id="461" r:id="rId6"/>
    <p:sldId id="462" r:id="rId7"/>
    <p:sldId id="451" r:id="rId8"/>
    <p:sldId id="463" r:id="rId9"/>
    <p:sldId id="464" r:id="rId10"/>
    <p:sldId id="465" r:id="rId11"/>
    <p:sldId id="467" r:id="rId12"/>
    <p:sldId id="468" r:id="rId13"/>
    <p:sldId id="469" r:id="rId14"/>
    <p:sldId id="470" r:id="rId15"/>
    <p:sldId id="471" r:id="rId16"/>
    <p:sldId id="456" r:id="rId17"/>
    <p:sldId id="472" r:id="rId18"/>
    <p:sldId id="473" r:id="rId19"/>
    <p:sldId id="474" r:id="rId20"/>
    <p:sldId id="475" r:id="rId21"/>
    <p:sldId id="484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9" autoAdjust="0"/>
    <p:restoredTop sz="94660"/>
  </p:normalViewPr>
  <p:slideViewPr>
    <p:cSldViewPr snapToGrid="0">
      <p:cViewPr>
        <p:scale>
          <a:sx n="50" d="100"/>
          <a:sy n="50" d="100"/>
        </p:scale>
        <p:origin x="974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87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7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9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7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9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650D-DF74-4A45-BB68-250E4775BD59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2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961" y="2294210"/>
            <a:ext cx="9144000" cy="2387600"/>
          </a:xfrm>
        </p:spPr>
        <p:txBody>
          <a:bodyPr/>
          <a:lstStyle/>
          <a:p>
            <a:pPr algn="r"/>
            <a: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Programming </a:t>
            </a:r>
            <a:b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Fundamentals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761" y="4012733"/>
            <a:ext cx="7766936" cy="1573875"/>
          </a:xfrm>
        </p:spPr>
        <p:txBody>
          <a:bodyPr>
            <a:normAutofit fontScale="92500" lnSpcReduction="20000"/>
          </a:bodyPr>
          <a:lstStyle/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		</a:t>
            </a: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smtClean="0">
                <a:solidFill>
                  <a:srgbClr val="464646"/>
                </a:solidFill>
                <a:latin typeface="Lucida Sans Unicode"/>
              </a:rPr>
              <a:t>Lecture 17</a:t>
            </a:r>
            <a:endParaRPr lang="en-US" sz="2700" dirty="0" smtClean="0">
              <a:solidFill>
                <a:srgbClr val="464646"/>
              </a:solidFill>
              <a:latin typeface="Lucida Sans Unicode"/>
            </a:endParaRP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700" dirty="0" smtClean="0">
              <a:solidFill>
                <a:srgbClr val="464646"/>
              </a:solidFill>
              <a:latin typeface="Lucida Sans Unicode"/>
            </a:endParaRP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Ms. Farah Younas</a:t>
            </a:r>
            <a:endParaRPr lang="en-US" sz="2700" dirty="0">
              <a:solidFill>
                <a:srgbClr val="464646"/>
              </a:solidFill>
              <a:latin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Definition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85101"/>
            <a:ext cx="10812301" cy="4974116"/>
          </a:xfrm>
        </p:spPr>
        <p:txBody>
          <a:bodyPr>
            <a:noAutofit/>
          </a:bodyPr>
          <a:lstStyle/>
          <a:p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definition contains the actual code for the </a:t>
            </a:r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function.</a:t>
            </a:r>
          </a:p>
          <a:p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definition for </a:t>
            </a:r>
            <a:r>
              <a:rPr lang="en-GB" altLang="en-US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starline</a:t>
            </a:r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GB" altLang="en-US" sz="3200" dirty="0">
                <a:solidFill>
                  <a:srgbClr val="FF0000"/>
                </a:solidFill>
              </a:rPr>
              <a:t>void </a:t>
            </a:r>
            <a:r>
              <a:rPr lang="en-GB" altLang="en-US" sz="3200" dirty="0" err="1">
                <a:solidFill>
                  <a:srgbClr val="FF0000"/>
                </a:solidFill>
              </a:rPr>
              <a:t>starline</a:t>
            </a:r>
            <a:r>
              <a:rPr lang="en-GB" altLang="en-US" sz="3200" dirty="0">
                <a:solidFill>
                  <a:srgbClr val="FF0000"/>
                </a:solidFill>
              </a:rPr>
              <a:t>()                //</a:t>
            </a:r>
            <a:r>
              <a:rPr lang="en-GB" altLang="en-US" sz="3200" dirty="0" err="1">
                <a:solidFill>
                  <a:srgbClr val="FF0000"/>
                </a:solidFill>
              </a:rPr>
              <a:t>declarator</a:t>
            </a:r>
            <a:r>
              <a:rPr lang="en-GB" altLang="en-US" sz="3200" dirty="0">
                <a:solidFill>
                  <a:srgbClr val="FF0000"/>
                </a:solidFill>
              </a:rPr>
              <a:t> </a:t>
            </a:r>
            <a:endParaRPr lang="en-GB" alt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altLang="en-US" sz="3200" dirty="0" smtClean="0">
                <a:solidFill>
                  <a:srgbClr val="FF0000"/>
                </a:solidFill>
              </a:rPr>
              <a:t>{ </a:t>
            </a:r>
          </a:p>
          <a:p>
            <a:pPr marL="457200" lvl="1" indent="0">
              <a:buNone/>
            </a:pPr>
            <a:r>
              <a:rPr lang="en-GB" altLang="en-US" sz="3200" dirty="0" smtClean="0">
                <a:solidFill>
                  <a:srgbClr val="FF0000"/>
                </a:solidFill>
              </a:rPr>
              <a:t>for(</a:t>
            </a:r>
            <a:r>
              <a:rPr lang="en-GB" altLang="en-US" sz="3200" dirty="0" err="1" smtClean="0">
                <a:solidFill>
                  <a:srgbClr val="FF0000"/>
                </a:solidFill>
              </a:rPr>
              <a:t>int</a:t>
            </a:r>
            <a:r>
              <a:rPr lang="en-GB" altLang="en-US" sz="3200" dirty="0" smtClean="0">
                <a:solidFill>
                  <a:srgbClr val="FF0000"/>
                </a:solidFill>
              </a:rPr>
              <a:t> </a:t>
            </a:r>
            <a:r>
              <a:rPr lang="en-GB" altLang="en-US" sz="3200" dirty="0">
                <a:solidFill>
                  <a:srgbClr val="FF0000"/>
                </a:solidFill>
              </a:rPr>
              <a:t>j=0; j&lt;45; </a:t>
            </a:r>
            <a:r>
              <a:rPr lang="en-GB" altLang="en-US" sz="3200" dirty="0" err="1">
                <a:solidFill>
                  <a:srgbClr val="FF0000"/>
                </a:solidFill>
              </a:rPr>
              <a:t>j++</a:t>
            </a:r>
            <a:r>
              <a:rPr lang="en-GB" altLang="en-US" sz="3200" dirty="0">
                <a:solidFill>
                  <a:srgbClr val="FF0000"/>
                </a:solidFill>
              </a:rPr>
              <a:t>)     //function body </a:t>
            </a:r>
            <a:endParaRPr lang="en-GB" alt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altLang="en-US" sz="3200" dirty="0" err="1" smtClean="0">
                <a:solidFill>
                  <a:srgbClr val="FF0000"/>
                </a:solidFill>
              </a:rPr>
              <a:t>cout</a:t>
            </a:r>
            <a:r>
              <a:rPr lang="en-GB" altLang="en-US" sz="3200" dirty="0" smtClean="0">
                <a:solidFill>
                  <a:srgbClr val="FF0000"/>
                </a:solidFill>
              </a:rPr>
              <a:t> </a:t>
            </a:r>
            <a:r>
              <a:rPr lang="en-GB" altLang="en-US" sz="3200" dirty="0">
                <a:solidFill>
                  <a:srgbClr val="FF0000"/>
                </a:solidFill>
              </a:rPr>
              <a:t>&lt;&lt; </a:t>
            </a:r>
            <a:r>
              <a:rPr lang="en-GB" altLang="en-US" sz="3200" dirty="0" smtClean="0">
                <a:solidFill>
                  <a:srgbClr val="FF0000"/>
                </a:solidFill>
              </a:rPr>
              <a:t>‘*’;</a:t>
            </a:r>
          </a:p>
          <a:p>
            <a:pPr marL="457200" lvl="1" indent="0">
              <a:buNone/>
            </a:pPr>
            <a:r>
              <a:rPr lang="en-GB" altLang="en-US" sz="3200" dirty="0" smtClean="0">
                <a:solidFill>
                  <a:srgbClr val="FF0000"/>
                </a:solidFill>
              </a:rPr>
              <a:t>}</a:t>
            </a:r>
            <a:endParaRPr lang="en-GB" altLang="en-US" sz="3200" dirty="0">
              <a:solidFill>
                <a:srgbClr val="FF0000"/>
              </a:solidFill>
            </a:endParaRPr>
          </a:p>
          <a:p>
            <a:endParaRPr lang="en-US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4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Definition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04865"/>
            <a:ext cx="10812301" cy="5113176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definition consists of a line called the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declarator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followed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by the function body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buNone/>
            </a:pP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 body is composed of the statements that make up the function, delimited by braces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GB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4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Definition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735493"/>
            <a:ext cx="10812301" cy="4982547"/>
          </a:xfrm>
        </p:spPr>
        <p:txBody>
          <a:bodyPr>
            <a:noAutofit/>
          </a:bodyPr>
          <a:lstStyle/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declarator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must agree with the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declaration: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must use the same function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name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ave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same argument types in the same order (if there are arguments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nd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have the same return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type.</a:t>
            </a:r>
          </a:p>
          <a:p>
            <a:r>
              <a:rPr lang="en-GB" altLang="en-US" sz="3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GB" altLang="en-US" sz="3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declarator</a:t>
            </a:r>
            <a:r>
              <a:rPr lang="en-GB" altLang="en-US" sz="3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is not terminated by a semicolon</a:t>
            </a:r>
            <a:endParaRPr lang="en-US" altLang="en-US" sz="3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5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927" y="641131"/>
            <a:ext cx="3053838" cy="338433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Syntax of  </a:t>
            </a:r>
            <a: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 Definition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062" t="28954" r="25625" b="8516"/>
          <a:stretch/>
        </p:blipFill>
        <p:spPr>
          <a:xfrm>
            <a:off x="4432127" y="189186"/>
            <a:ext cx="6457950" cy="6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9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Definition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735493"/>
            <a:ext cx="10812301" cy="4982547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When the function is called, control is transferred to the first statement in the function body.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other statements in the function body are then executed, and when the closing brace is encountered, control returns to the calling </a:t>
            </a:r>
            <a:r>
              <a:rPr lang="en-GB" altLang="en-US" sz="3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program.</a:t>
            </a:r>
            <a:endParaRPr lang="en-US" altLang="en-US" sz="3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1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079" y="654484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Components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735493"/>
            <a:ext cx="10812301" cy="4982547"/>
          </a:xfrm>
        </p:spPr>
        <p:txBody>
          <a:bodyPr>
            <a:noAutofit/>
          </a:bodyPr>
          <a:lstStyle/>
          <a:p>
            <a:endParaRPr lang="en-US" altLang="en-US" sz="3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853" t="36718" r="1335" b="28967"/>
          <a:stretch/>
        </p:blipFill>
        <p:spPr>
          <a:xfrm>
            <a:off x="658669" y="1680009"/>
            <a:ext cx="10803228" cy="43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Comparison with Library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377792"/>
            <a:ext cx="11146071" cy="4970880"/>
          </a:xfrm>
        </p:spPr>
        <p:txBody>
          <a:bodyPr>
            <a:noAutofit/>
          </a:bodyPr>
          <a:lstStyle/>
          <a:p>
            <a:r>
              <a:rPr lang="en-US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</a:t>
            </a:r>
            <a:r>
              <a:rPr lang="en-US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</a:t>
            </a:r>
            <a:r>
              <a:rPr lang="en-US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getche</a:t>
            </a:r>
            <a:r>
              <a:rPr lang="en-US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();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declaration is in the header file specified at the beginning of the program (CONIO.H, for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getche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()).</a:t>
            </a:r>
          </a:p>
          <a:p>
            <a:endParaRPr lang="en-GB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definition (compiled into executable code) is in a library file that’s linked automatically to your program when you build it.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700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Comparison with Library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377792"/>
            <a:ext cx="11146071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When we use a library function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lvl="1"/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don’t need to write the declaration or definition.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But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when we write our own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functions: </a:t>
            </a:r>
          </a:p>
          <a:p>
            <a:pPr lvl="1"/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declaration and definition are part of our source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file.</a:t>
            </a:r>
            <a:endParaRPr lang="en-US" altLang="en-US" sz="3600" dirty="0" smtClean="0"/>
          </a:p>
          <a:p>
            <a:endParaRPr lang="en-US" altLang="en-US" sz="36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099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Eliminating the Declaration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377792"/>
            <a:ext cx="11146071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second approach to inserting a function into a program is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marL="0" indent="0">
              <a:buNone/>
            </a:pP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eliminate the function declaration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and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place the function definition (the function itself) in the listing before the first call to the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function.</a:t>
            </a:r>
          </a:p>
          <a:p>
            <a:pPr lvl="1"/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See </a:t>
            </a:r>
            <a:r>
              <a:rPr lang="en-GB" altLang="en-US" sz="3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starline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example.</a:t>
            </a:r>
            <a:endParaRPr lang="en-US" altLang="en-US" sz="36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519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Eliminating the Declaration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377792"/>
            <a:ext cx="11146071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This approach is simpler for short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programs,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that it removes the declaration, but it is less flexible.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this technique when there are more than a few functions, the programmer must give considerable thought to arranging the functions so that each one appears before it is called by any other.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880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Agenda of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661"/>
            <a:ext cx="10696060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Passing arguments</a:t>
            </a:r>
          </a:p>
          <a:p>
            <a:r>
              <a:rPr lang="en-GB" sz="2400" dirty="0" smtClean="0"/>
              <a:t>Returning value to calling function</a:t>
            </a:r>
          </a:p>
          <a:p>
            <a:r>
              <a:rPr lang="en-GB" sz="2400" dirty="0" smtClean="0"/>
              <a:t>Pass by value</a:t>
            </a:r>
          </a:p>
          <a:p>
            <a:r>
              <a:rPr lang="en-GB" sz="2400" dirty="0" smtClean="0"/>
              <a:t>Pass by reference </a:t>
            </a:r>
          </a:p>
          <a:p>
            <a:r>
              <a:rPr lang="en-GB" sz="2400" smtClean="0"/>
              <a:t>Overloaded function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08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377792"/>
            <a:ext cx="11146071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 argument is a piece of data (an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value, for example) passed from a program to the function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GB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Arguments allow a function to operate with different values, or even to do different things, depending on the requirements of the program calling it.</a:t>
            </a:r>
          </a:p>
        </p:txBody>
      </p:sp>
    </p:spTree>
    <p:extLst>
      <p:ext uri="{BB962C8B-B14F-4D97-AF65-F5344CB8AC3E}">
        <p14:creationId xmlns:p14="http://schemas.microsoft.com/office/powerpoint/2010/main" val="34154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377792"/>
            <a:ext cx="11146071" cy="4970880"/>
          </a:xfrm>
        </p:spPr>
        <p:txBody>
          <a:bodyPr>
            <a:noAutofit/>
          </a:bodyPr>
          <a:lstStyle/>
          <a:p>
            <a:r>
              <a:rPr lang="en-GB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main ()</a:t>
            </a:r>
          </a:p>
          <a:p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</a:p>
          <a:p>
            <a:r>
              <a:rPr lang="en-GB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z;</a:t>
            </a:r>
          </a:p>
          <a:p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addition 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(5,3</a:t>
            </a:r>
            <a:r>
              <a:rPr lang="en-GB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</a:p>
          <a:p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en-GB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eturn 0;</a:t>
            </a:r>
            <a:endParaRPr lang="en-GB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  <a:endParaRPr lang="en-GB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addition (</a:t>
            </a:r>
            <a:r>
              <a:rPr lang="en-GB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a, </a:t>
            </a:r>
            <a:r>
              <a:rPr lang="en-GB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b)</a:t>
            </a:r>
          </a:p>
          <a:p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</a:p>
          <a:p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GB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r;</a:t>
            </a:r>
          </a:p>
          <a:p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r=</a:t>
            </a:r>
            <a:r>
              <a:rPr lang="en-GB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a+b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en-GB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cout</a:t>
            </a:r>
            <a:r>
              <a:rPr lang="en-GB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&lt;&lt; "The result is " &lt;&lt; z</a:t>
            </a:r>
            <a:r>
              <a:rPr lang="en-GB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r>
              <a:rPr lang="en-GB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  <a:endParaRPr lang="en-GB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1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377792"/>
            <a:ext cx="11146071" cy="4970880"/>
          </a:xfrm>
        </p:spPr>
        <p:txBody>
          <a:bodyPr>
            <a:noAutofit/>
          </a:bodyPr>
          <a:lstStyle/>
          <a:p>
            <a:r>
              <a:rPr lang="en-GB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Passing Constants </a:t>
            </a:r>
          </a:p>
          <a:p>
            <a:endParaRPr lang="en-GB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Let’s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suppose we decide that the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starline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function in the last example is too rigid. Instead of a function that always prints 45 asterisks, we want a function that will print any character any number of times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See example </a:t>
            </a:r>
            <a:r>
              <a:rPr lang="en-GB" altLang="en-US" sz="3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starline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with arguments</a:t>
            </a:r>
            <a:endParaRPr lang="en-GB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5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958" y="813188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053" t="42020" r="40000" b="37778"/>
          <a:stretch/>
        </p:blipFill>
        <p:spPr>
          <a:xfrm>
            <a:off x="311573" y="2333886"/>
            <a:ext cx="11075596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697" y="1377792"/>
            <a:ext cx="11475874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new function is called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repchar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(). Its declaration looks like this:</a:t>
            </a:r>
          </a:p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void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repchar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(char,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); </a:t>
            </a:r>
            <a:r>
              <a:rPr lang="en-GB" altLang="en-US" sz="3600" dirty="0">
                <a:solidFill>
                  <a:srgbClr val="FF0000"/>
                </a:solidFill>
              </a:rPr>
              <a:t>  </a:t>
            </a:r>
            <a:r>
              <a:rPr lang="en-GB" altLang="en-US" sz="2800" dirty="0">
                <a:solidFill>
                  <a:srgbClr val="FF0000"/>
                </a:solidFill>
              </a:rPr>
              <a:t>// declaration specifies data </a:t>
            </a:r>
            <a:r>
              <a:rPr lang="en-GB" altLang="en-US" sz="2800" dirty="0" smtClean="0">
                <a:solidFill>
                  <a:srgbClr val="FF0000"/>
                </a:solidFill>
              </a:rPr>
              <a:t>types</a:t>
            </a:r>
          </a:p>
          <a:p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items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the parentheses are the data types of the arguments that will be sent to </a:t>
            </a:r>
            <a:r>
              <a:rPr lang="en-GB" altLang="en-US" sz="3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repchar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(): </a:t>
            </a:r>
          </a:p>
          <a:p>
            <a:pPr marL="0" indent="0">
              <a:buNone/>
            </a:pP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char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int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GB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GB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446" y="1070482"/>
            <a:ext cx="11475874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a function call, specific values—constants in this case—are inserted in the appropriate place in the parentheses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endParaRPr lang="en-GB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repchar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(‘-’, 43);   </a:t>
            </a:r>
            <a:r>
              <a:rPr lang="en-GB" altLang="en-US" sz="3600" dirty="0">
                <a:solidFill>
                  <a:srgbClr val="FF0000"/>
                </a:solidFill>
              </a:rPr>
              <a:t>// function call specifies actual values</a:t>
            </a:r>
          </a:p>
          <a:p>
            <a:endParaRPr lang="en-GB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This statement instructs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repchar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to print a line of 43 dashes</a:t>
            </a:r>
          </a:p>
        </p:txBody>
      </p:sp>
    </p:spTree>
    <p:extLst>
      <p:ext uri="{BB962C8B-B14F-4D97-AF65-F5344CB8AC3E}">
        <p14:creationId xmlns:p14="http://schemas.microsoft.com/office/powerpoint/2010/main" val="1037701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446" y="1070482"/>
            <a:ext cx="11475874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values supplied in the call must be of the types specified in the declaration: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 argument, the - character, must be of type char;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and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second argument, the number 43, must be of type int.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types in the declaration and the definition must also agree.</a:t>
            </a:r>
          </a:p>
        </p:txBody>
      </p:sp>
    </p:spTree>
    <p:extLst>
      <p:ext uri="{BB962C8B-B14F-4D97-AF65-F5344CB8AC3E}">
        <p14:creationId xmlns:p14="http://schemas.microsoft.com/office/powerpoint/2010/main" val="2471137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075" y="1435607"/>
            <a:ext cx="11475874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next call to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repchar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</a:p>
          <a:p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repchar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(‘=’, 23);</a:t>
            </a:r>
          </a:p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tells it to print a line of 23 equal signs.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third call again prints 43 dashes</a:t>
            </a:r>
            <a:endParaRPr lang="en-GB" altLang="en-US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20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075" y="1435607"/>
            <a:ext cx="11475874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calling program supplies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arguments,such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as </a:t>
            </a:r>
            <a:r>
              <a:rPr lang="en-GB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‘–’ and 43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,to the </a:t>
            </a:r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function.</a:t>
            </a:r>
          </a:p>
          <a:p>
            <a:endParaRPr lang="en-GB" altLang="en-US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variables used within the function to hold the argument values are called parameters. in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repchar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they are </a:t>
            </a:r>
            <a:r>
              <a:rPr lang="en-GB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</a:t>
            </a:r>
            <a:r>
              <a:rPr lang="en-GB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n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5207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64301"/>
            <a:ext cx="8596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the Arguments in 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322" y="1024701"/>
            <a:ext cx="11475874" cy="497088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These parameter names,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n, are used in the function as if they were normal variables. </a:t>
            </a:r>
            <a:endParaRPr lang="en-GB" altLang="en-US" sz="3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Placing 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them in the </a:t>
            </a:r>
            <a:r>
              <a:rPr lang="en-GB" alt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declarator</a:t>
            </a:r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is equivalent to defining them with statements like</a:t>
            </a:r>
          </a:p>
          <a:p>
            <a:r>
              <a:rPr lang="en-GB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char </a:t>
            </a:r>
            <a:r>
              <a:rPr lang="en-GB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</a:t>
            </a:r>
            <a:r>
              <a:rPr lang="en-GB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; </a:t>
            </a:r>
            <a:endParaRPr lang="en-GB" altLang="en-US" sz="3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GB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GB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r>
              <a:rPr lang="en-GB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When the function is called, its parameters are automatically initialized to the values passed by the calling program</a:t>
            </a:r>
          </a:p>
        </p:txBody>
      </p:sp>
    </p:spTree>
    <p:extLst>
      <p:ext uri="{BB962C8B-B14F-4D97-AF65-F5344CB8AC3E}">
        <p14:creationId xmlns:p14="http://schemas.microsoft.com/office/powerpoint/2010/main" val="235782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Declaration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238232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 </a:t>
            </a:r>
            <a:r>
              <a:rPr lang="en-GB" altLang="en-US" sz="3200" dirty="0" smtClean="0"/>
              <a:t>As </a:t>
            </a:r>
            <a:r>
              <a:rPr lang="en-GB" altLang="en-US" sz="3200" dirty="0"/>
              <a:t>you can’t use a variable without first telling the compiler what it is, you also can’t use a function without telling the compiler about </a:t>
            </a:r>
            <a:r>
              <a:rPr lang="en-GB" altLang="en-US" sz="3200" dirty="0" smtClean="0"/>
              <a:t>it.</a:t>
            </a:r>
          </a:p>
          <a:p>
            <a:pPr marL="0" indent="0">
              <a:buNone/>
            </a:pPr>
            <a:endParaRPr lang="en-GB" altLang="en-US" sz="3200" dirty="0" smtClean="0"/>
          </a:p>
          <a:p>
            <a:r>
              <a:rPr lang="en-GB" altLang="en-US" sz="3200" dirty="0"/>
              <a:t> There are two ways to do </a:t>
            </a:r>
            <a:r>
              <a:rPr lang="en-GB" altLang="en-US" sz="3200" dirty="0" smtClean="0"/>
              <a:t>this: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altLang="en-US" sz="3000" dirty="0" smtClean="0"/>
              <a:t>To </a:t>
            </a:r>
            <a:r>
              <a:rPr lang="en-GB" altLang="en-US" sz="3000" dirty="0"/>
              <a:t>declare the function before it is </a:t>
            </a:r>
            <a:r>
              <a:rPr lang="en-GB" altLang="en-US" sz="3000" dirty="0" smtClean="0"/>
              <a:t>called.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altLang="en-US" sz="3000" dirty="0" smtClean="0"/>
              <a:t>To </a:t>
            </a:r>
            <a:r>
              <a:rPr lang="en-GB" altLang="en-US" sz="3000" dirty="0"/>
              <a:t>define it before it’s </a:t>
            </a:r>
            <a:r>
              <a:rPr lang="en-GB" altLang="en-US" sz="3000" dirty="0" smtClean="0"/>
              <a:t>called.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1588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57" y="28825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Questions??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0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Declaration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967764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the function </a:t>
            </a:r>
            <a:r>
              <a:rPr lang="en-GB" altLang="en-US" sz="3200" dirty="0" err="1"/>
              <a:t>starline</a:t>
            </a:r>
            <a:r>
              <a:rPr lang="en-GB" altLang="en-US" sz="3200" dirty="0"/>
              <a:t>() is declared in the </a:t>
            </a:r>
            <a:r>
              <a:rPr lang="en-GB" altLang="en-US" sz="3200" dirty="0" smtClean="0"/>
              <a:t>line </a:t>
            </a:r>
          </a:p>
          <a:p>
            <a:pPr marL="0" indent="0">
              <a:buNone/>
            </a:pPr>
            <a:r>
              <a:rPr lang="en-GB" altLang="en-US" sz="3200" b="1" dirty="0"/>
              <a:t>	</a:t>
            </a:r>
            <a:r>
              <a:rPr lang="en-GB" altLang="en-US" sz="4000" b="1" dirty="0" smtClean="0">
                <a:solidFill>
                  <a:srgbClr val="FF0000"/>
                </a:solidFill>
              </a:rPr>
              <a:t>void </a:t>
            </a:r>
            <a:r>
              <a:rPr lang="en-GB" altLang="en-US" sz="4000" b="1" dirty="0" err="1">
                <a:solidFill>
                  <a:srgbClr val="FF0000"/>
                </a:solidFill>
              </a:rPr>
              <a:t>starline</a:t>
            </a:r>
            <a:r>
              <a:rPr lang="en-GB" altLang="en-US" sz="40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GB" altLang="en-US" sz="3200" dirty="0"/>
              <a:t>The declaration tells the compiler that at some later point we plan to present a function called </a:t>
            </a:r>
            <a:r>
              <a:rPr lang="en-GB" altLang="en-US" sz="3200" dirty="0" err="1"/>
              <a:t>starline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dirty="0"/>
              <a:t> The keyword void specifies that the function has no return </a:t>
            </a:r>
            <a:r>
              <a:rPr lang="en-GB" altLang="en-US" sz="3200" dirty="0" smtClean="0"/>
              <a:t>value</a:t>
            </a:r>
          </a:p>
          <a:p>
            <a:r>
              <a:rPr lang="en-GB" altLang="en-US" sz="3200" dirty="0" smtClean="0"/>
              <a:t>The </a:t>
            </a:r>
            <a:r>
              <a:rPr lang="en-GB" altLang="en-US" sz="3200" dirty="0"/>
              <a:t>empty parentheses indicate that it takes no arguments.</a:t>
            </a:r>
          </a:p>
        </p:txBody>
      </p:sp>
    </p:spTree>
    <p:extLst>
      <p:ext uri="{BB962C8B-B14F-4D97-AF65-F5344CB8AC3E}">
        <p14:creationId xmlns:p14="http://schemas.microsoft.com/office/powerpoint/2010/main" val="216723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Declaration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967764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600" b="1" dirty="0" smtClean="0"/>
              <a:t>Prototypes</a:t>
            </a:r>
          </a:p>
          <a:p>
            <a:pPr lvl="1"/>
            <a:r>
              <a:rPr lang="en-GB" altLang="en-US" sz="3200" dirty="0" smtClean="0"/>
              <a:t> Function </a:t>
            </a:r>
            <a:r>
              <a:rPr lang="en-GB" altLang="en-US" sz="3200" dirty="0"/>
              <a:t>declarations are also called </a:t>
            </a:r>
            <a:r>
              <a:rPr lang="en-GB" altLang="en-US" sz="3200" b="1" i="1" dirty="0" smtClean="0"/>
              <a:t>prototypes.</a:t>
            </a:r>
          </a:p>
          <a:p>
            <a:pPr lvl="1"/>
            <a:r>
              <a:rPr lang="en-GB" altLang="en-US" sz="3200" dirty="0" smtClean="0"/>
              <a:t> since </a:t>
            </a:r>
            <a:r>
              <a:rPr lang="en-GB" altLang="en-US" sz="3200" dirty="0"/>
              <a:t>they provide a model or blueprint for the </a:t>
            </a:r>
            <a:r>
              <a:rPr lang="en-GB" altLang="en-US" sz="3200" dirty="0" smtClean="0"/>
              <a:t>  function.</a:t>
            </a:r>
          </a:p>
          <a:p>
            <a:pPr lvl="1"/>
            <a:r>
              <a:rPr lang="en-GB" altLang="en-US" sz="3200" dirty="0"/>
              <a:t> t</a:t>
            </a:r>
            <a:r>
              <a:rPr lang="en-GB" altLang="en-US" sz="3200" dirty="0" smtClean="0"/>
              <a:t>hey </a:t>
            </a:r>
            <a:r>
              <a:rPr lang="en-GB" altLang="en-US" sz="3200" dirty="0"/>
              <a:t>tell the compiler, “a function that looks like this is coming up later in the </a:t>
            </a:r>
            <a:r>
              <a:rPr lang="en-GB" altLang="en-US" sz="3200" dirty="0" smtClean="0"/>
              <a:t>program.</a:t>
            </a:r>
          </a:p>
          <a:p>
            <a:pPr lvl="1"/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347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The Function Declaration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570382"/>
            <a:ext cx="10967764" cy="4559145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600" dirty="0" smtClean="0"/>
              <a:t> </a:t>
            </a:r>
            <a:r>
              <a:rPr lang="en-GB" altLang="en-US" sz="3600" b="1" dirty="0" smtClean="0"/>
              <a:t>Function Signature</a:t>
            </a:r>
          </a:p>
          <a:p>
            <a:pPr lvl="1"/>
            <a:r>
              <a:rPr lang="en-GB" altLang="en-US" sz="3200" dirty="0"/>
              <a:t>The information in the declaration (the return type and the number and types of any arguments) is also sometimes referred to as the function signature.</a:t>
            </a:r>
          </a:p>
          <a:p>
            <a:pPr lvl="1"/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619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Calling the Function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85101"/>
            <a:ext cx="10812301" cy="3880773"/>
          </a:xfrm>
        </p:spPr>
        <p:txBody>
          <a:bodyPr>
            <a:noAutofit/>
          </a:bodyPr>
          <a:lstStyle/>
          <a:p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function is called (or invoked, or executed) three times from main(). </a:t>
            </a:r>
            <a:endParaRPr lang="en-GB" alt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Each </a:t>
            </a:r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the three calls looks like </a:t>
            </a:r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this:   </a:t>
            </a:r>
          </a:p>
          <a:p>
            <a:pPr marL="0" indent="0">
              <a:buNone/>
            </a:pPr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GB" altLang="en-US" sz="4000" dirty="0" err="1" smtClean="0">
                <a:solidFill>
                  <a:srgbClr val="FF0000"/>
                </a:solidFill>
              </a:rPr>
              <a:t>starline</a:t>
            </a:r>
            <a:r>
              <a:rPr lang="en-GB" altLang="en-US" sz="4000" dirty="0" smtClean="0">
                <a:solidFill>
                  <a:srgbClr val="FF0000"/>
                </a:solidFill>
              </a:rPr>
              <a:t>();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4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Calling the Function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85101"/>
            <a:ext cx="10812301" cy="4974116"/>
          </a:xfrm>
        </p:spPr>
        <p:txBody>
          <a:bodyPr>
            <a:noAutofit/>
          </a:bodyPr>
          <a:lstStyle/>
          <a:p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What we need to call a function: </a:t>
            </a:r>
          </a:p>
          <a:p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 name, followed by </a:t>
            </a:r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parentheses </a:t>
            </a:r>
            <a:r>
              <a:rPr lang="en-GB" altLang="en-US" sz="3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e.g</a:t>
            </a:r>
            <a:endParaRPr lang="en-GB" alt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GB" altLang="en-US" sz="4000" dirty="0" err="1" smtClean="0">
                <a:solidFill>
                  <a:srgbClr val="FF0000"/>
                </a:solidFill>
              </a:rPr>
              <a:t>starline</a:t>
            </a:r>
            <a:r>
              <a:rPr lang="en-GB" altLang="en-US" sz="4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syntax of the call is very similar to that of the declaration, </a:t>
            </a:r>
            <a:r>
              <a:rPr lang="en-GB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except that the return type is not used</a:t>
            </a:r>
            <a:r>
              <a:rPr lang="en-GB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call is terminated by a semicolon.</a:t>
            </a:r>
            <a:endParaRPr lang="en-US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7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Calling the Function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85101"/>
            <a:ext cx="10812301" cy="4974116"/>
          </a:xfrm>
        </p:spPr>
        <p:txBody>
          <a:bodyPr>
            <a:noAutofit/>
          </a:bodyPr>
          <a:lstStyle/>
          <a:p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Executing the call statement causes the function to execute; </a:t>
            </a:r>
            <a:endParaRPr lang="en-GB" alt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that </a:t>
            </a:r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is, control is transferred to the function, </a:t>
            </a:r>
            <a:endParaRPr lang="en-GB" alt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statements in the function </a:t>
            </a:r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definition are </a:t>
            </a:r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executed, </a:t>
            </a:r>
            <a:endParaRPr lang="en-GB" alt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GB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and </a:t>
            </a:r>
            <a:r>
              <a:rPr lang="en-GB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then control returns to the statement following the function call.</a:t>
            </a:r>
          </a:p>
          <a:p>
            <a:endParaRPr lang="en-US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97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1119</Words>
  <Application>Microsoft Office PowerPoint</Application>
  <PresentationFormat>Widescreen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Lucida Sans Unicode</vt:lpstr>
      <vt:lpstr>Trebuchet MS</vt:lpstr>
      <vt:lpstr>Wingdings 3</vt:lpstr>
      <vt:lpstr>Facet</vt:lpstr>
      <vt:lpstr>Programming  Fundamentals </vt:lpstr>
      <vt:lpstr>Agenda of Lecture</vt:lpstr>
      <vt:lpstr>The Function Declaration</vt:lpstr>
      <vt:lpstr>The Function Declaration</vt:lpstr>
      <vt:lpstr>The Function Declaration</vt:lpstr>
      <vt:lpstr>The Function Declaration</vt:lpstr>
      <vt:lpstr>Calling the Function</vt:lpstr>
      <vt:lpstr>Calling the Function</vt:lpstr>
      <vt:lpstr>Calling the Function</vt:lpstr>
      <vt:lpstr>The Function Definition</vt:lpstr>
      <vt:lpstr>The Function Definition</vt:lpstr>
      <vt:lpstr>The Function Definition</vt:lpstr>
      <vt:lpstr>  Syntax of  Function Definition</vt:lpstr>
      <vt:lpstr>The Function Definition</vt:lpstr>
      <vt:lpstr>The Function Components</vt:lpstr>
      <vt:lpstr>Comparison with Library Functions </vt:lpstr>
      <vt:lpstr>Comparison with Library Functions </vt:lpstr>
      <vt:lpstr>Eliminating the Declaration </vt:lpstr>
      <vt:lpstr>Eliminating the Declaration </vt:lpstr>
      <vt:lpstr>Passing the Arguments in Functions </vt:lpstr>
      <vt:lpstr>Passing the Arguments in Functions </vt:lpstr>
      <vt:lpstr>Passing the Arguments in Functions </vt:lpstr>
      <vt:lpstr>Passing the Arguments in Functions </vt:lpstr>
      <vt:lpstr>Passing the Arguments in Functions </vt:lpstr>
      <vt:lpstr>Passing the Arguments in Functions </vt:lpstr>
      <vt:lpstr>Passing the Arguments in Functions </vt:lpstr>
      <vt:lpstr>Passing the Arguments in Functions </vt:lpstr>
      <vt:lpstr>Passing the Arguments in Functions </vt:lpstr>
      <vt:lpstr>Passing the Arguments in Functions </vt:lpstr>
      <vt:lpstr>Questions??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younas</dc:creator>
  <cp:lastModifiedBy>farah younas</cp:lastModifiedBy>
  <cp:revision>493</cp:revision>
  <dcterms:created xsi:type="dcterms:W3CDTF">2017-02-07T19:14:39Z</dcterms:created>
  <dcterms:modified xsi:type="dcterms:W3CDTF">2017-11-15T04:23:46Z</dcterms:modified>
</cp:coreProperties>
</file>