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16" autoAdjust="0"/>
    <p:restoredTop sz="94660"/>
  </p:normalViewPr>
  <p:slideViewPr>
    <p:cSldViewPr snapToGrid="0">
      <p:cViewPr varScale="1">
        <p:scale>
          <a:sx n="39" d="100"/>
          <a:sy n="39" d="100"/>
        </p:scale>
        <p:origin x="3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כ"ז.ניסן.תשפ"ב</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p:cNvSpPr txBox="1"/>
          <p:nvPr/>
        </p:nvSpPr>
        <p:spPr>
          <a:xfrm>
            <a:off x="99535" y="772733"/>
            <a:ext cx="35764734" cy="3016210"/>
          </a:xfrm>
          <a:prstGeom prst="rect">
            <a:avLst/>
          </a:prstGeom>
          <a:noFill/>
        </p:spPr>
        <p:txBody>
          <a:bodyPr wrap="square" rtlCol="1">
            <a:spAutoFit/>
          </a:bodyPr>
          <a:lstStyle/>
          <a:p>
            <a:pPr algn="ctr"/>
            <a:r>
              <a:rPr lang="en-US" sz="5400" b="1" dirty="0">
                <a:cs typeface="Open Sans Hebrew" panose="00000500000000000000" pitchFamily="2" charset="-79"/>
              </a:rPr>
              <a:t>ZumoPi Obstacle Avoidance</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a:t>
            </a:r>
            <a:r>
              <a:rPr lang="he-IL" sz="4400" dirty="0">
                <a:cs typeface="Open Sans Hebrew" panose="00000500000000000000" pitchFamily="2" charset="-79"/>
              </a:rPr>
              <a:t>21</a:t>
            </a:r>
            <a:r>
              <a:rPr lang="en-US" sz="4400" dirty="0">
                <a:cs typeface="Open Sans Hebrew" panose="00000500000000000000" pitchFamily="2" charset="-79"/>
              </a:rPr>
              <a:t>-</a:t>
            </a:r>
            <a:r>
              <a:rPr lang="he-IL" sz="4400" dirty="0">
                <a:cs typeface="Open Sans Hebrew" panose="00000500000000000000" pitchFamily="2" charset="-79"/>
              </a:rPr>
              <a:t>1</a:t>
            </a:r>
            <a:r>
              <a:rPr lang="en-US" sz="4400" dirty="0">
                <a:cs typeface="Open Sans Hebrew" panose="00000500000000000000" pitchFamily="2" charset="-79"/>
              </a:rPr>
              <a:t>-</a:t>
            </a:r>
            <a:r>
              <a:rPr lang="he-IL" sz="4400" dirty="0">
                <a:cs typeface="Open Sans Hebrew" panose="00000500000000000000" pitchFamily="2" charset="-79"/>
              </a:rPr>
              <a:t>1</a:t>
            </a:r>
            <a:r>
              <a:rPr lang="en-US" sz="4400" dirty="0">
                <a:cs typeface="Open Sans Hebrew" panose="00000500000000000000" pitchFamily="2" charset="-79"/>
              </a:rPr>
              <a:t>-</a:t>
            </a:r>
            <a:r>
              <a:rPr lang="he-IL" sz="4400" dirty="0">
                <a:cs typeface="Open Sans Hebrew" panose="00000500000000000000" pitchFamily="2" charset="-79"/>
              </a:rPr>
              <a:t>2322</a:t>
            </a:r>
            <a:endParaRPr lang="en-US" sz="4400" dirty="0">
              <a:cs typeface="Open Sans Hebrew" panose="00000500000000000000" pitchFamily="2" charset="-79"/>
            </a:endParaRPr>
          </a:p>
          <a:p>
            <a:pPr algn="ctr"/>
            <a:r>
              <a:rPr lang="en-US" sz="4400" b="1" dirty="0">
                <a:cs typeface="Open Sans Hebrew" panose="00000500000000000000" pitchFamily="2" charset="-79"/>
              </a:rPr>
              <a:t>Names</a:t>
            </a:r>
            <a:r>
              <a:rPr lang="en-US" sz="4400" dirty="0">
                <a:cs typeface="Open Sans Hebrew" panose="00000500000000000000" pitchFamily="2" charset="-79"/>
              </a:rPr>
              <a:t>: Ido Arad , Meitar Amir </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Arkadi Rafalovich</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12" y="1021895"/>
            <a:ext cx="12489813" cy="2846562"/>
          </a:xfrm>
          <a:prstGeom prst="rect">
            <a:avLst/>
          </a:prstGeom>
        </p:spPr>
      </p:pic>
      <p:sp>
        <p:nvSpPr>
          <p:cNvPr id="2" name="מסגרת 1">
            <a:extLst>
              <a:ext uri="{FF2B5EF4-FFF2-40B4-BE49-F238E27FC236}">
                <a16:creationId xmlns:a16="http://schemas.microsoft.com/office/drawing/2014/main" id="{49B74168-81C9-4C80-3B07-668027FC1E8E}"/>
              </a:ext>
            </a:extLst>
          </p:cNvPr>
          <p:cNvSpPr/>
          <p:nvPr/>
        </p:nvSpPr>
        <p:spPr>
          <a:xfrm>
            <a:off x="0" y="0"/>
            <a:ext cx="35999738" cy="25199975"/>
          </a:xfrm>
          <a:prstGeom prst="frame">
            <a:avLst>
              <a:gd name="adj1" fmla="val 48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457200" rtl="1" eaLnBrk="1" latinLnBrk="0" hangingPunct="1"/>
            <a:endParaRPr lang="he-IL">
              <a:solidFill>
                <a:schemeClr val="tx1"/>
              </a:solidFill>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753878871"/>
                  </p:ext>
                </p:extLst>
              </p:nvPr>
            </p:nvGraphicFramePr>
            <p:xfrm>
              <a:off x="135469" y="3868457"/>
              <a:ext cx="35764734" cy="31668720"/>
            </p:xfrm>
            <a:graphic>
              <a:graphicData uri="http://schemas.openxmlformats.org/drawingml/2006/table">
                <a:tbl>
                  <a:tblPr>
                    <a:tableStyleId>{2D5ABB26-0587-4C30-8999-92F81FD0307C}</a:tableStyleId>
                  </a:tblPr>
                  <a:tblGrid>
                    <a:gridCol w="9824960">
                      <a:extLst>
                        <a:ext uri="{9D8B030D-6E8A-4147-A177-3AD203B41FA5}">
                          <a16:colId xmlns:a16="http://schemas.microsoft.com/office/drawing/2014/main" val="20000"/>
                        </a:ext>
                      </a:extLst>
                    </a:gridCol>
                    <a:gridCol w="12665528">
                      <a:extLst>
                        <a:ext uri="{9D8B030D-6E8A-4147-A177-3AD203B41FA5}">
                          <a16:colId xmlns:a16="http://schemas.microsoft.com/office/drawing/2014/main" val="20001"/>
                        </a:ext>
                      </a:extLst>
                    </a:gridCol>
                    <a:gridCol w="13274246">
                      <a:extLst>
                        <a:ext uri="{9D8B030D-6E8A-4147-A177-3AD203B41FA5}">
                          <a16:colId xmlns:a16="http://schemas.microsoft.com/office/drawing/2014/main" val="4117049268"/>
                        </a:ext>
                      </a:extLst>
                    </a:gridCol>
                  </a:tblGrid>
                  <a:tr h="20998899">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dirty="0">
                              <a:effectLst/>
                              <a:latin typeface="+mn-lt"/>
                              <a:cs typeface="Open Sans Hebrew" panose="00000500000000000000" pitchFamily="2" charset="-79"/>
                            </a:rPr>
                            <a:t>Introduction</a:t>
                          </a:r>
                          <a:endParaRPr lang="en-US" sz="5400" b="1"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project revolves around a robot based on a Raspberry Pi board. Using a single</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fish-eye camera attached to the front of the robot, our goal was to implement an obstacle avoidance algorithm that will supervise the movement of the robot and intervene when necessary.  The obstacles to avoid are plastic balls of different known colors in a controlled environment.</a:t>
                          </a: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8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8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Motivation</a:t>
                          </a: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robot is part of the ZumoPi learning environment developed by our advisor. Its goal is to serve future students in labs and research.</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Our job was to continue developing the robot while providing feedback to our advisor in further improving the environment.</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Implementation</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In order to implement obstacle avoidance, we wrote an algorithm in Python using the OpenCV libraries according to the following steps: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Finding the camera parameters</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calibrating the fish-eye camera and detecting the obstacle.</a:t>
                          </a:r>
                        </a:p>
                        <a:p>
                          <a:pPr marL="457200" marR="0" lvl="0" indent="-457200" algn="l" defTabSz="2519995" rtl="0" eaLnBrk="1" fontAlgn="auto" latinLnBrk="0" hangingPunct="1">
                            <a:lnSpc>
                              <a:spcPct val="100000"/>
                            </a:lnSpc>
                            <a:spcBef>
                              <a:spcPts val="0"/>
                            </a:spcBef>
                            <a:spcAft>
                              <a:spcPts val="0"/>
                            </a:spcAft>
                            <a:buClrTx/>
                            <a:buSzTx/>
                            <a:buFont typeface="+mj-lt"/>
                            <a:buAutoNum type="arabicPeriod"/>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Estimating the distance of the obstacle from the robot</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in accordance with the geometric structure of our system. </a:t>
                          </a:r>
                        </a:p>
                        <a:p>
                          <a:pPr marL="457200" marR="0" lvl="0" indent="-457200" algn="just" defTabSz="2519995" rtl="0" eaLnBrk="1" fontAlgn="auto" latinLnBrk="0" hangingPunct="1">
                            <a:lnSpc>
                              <a:spcPct val="100000"/>
                            </a:lnSpc>
                            <a:spcBef>
                              <a:spcPts val="0"/>
                            </a:spcBef>
                            <a:spcAft>
                              <a:spcPts val="0"/>
                            </a:spcAft>
                            <a:buClrTx/>
                            <a:buSzTx/>
                            <a:buFont typeface="+mj-lt"/>
                            <a:buAutoNum type="arabicPeriod"/>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Calculating forbidden boundaries - we used the geometric features of our system in order to examine whether a collision will occur if a specific angle is chosen by the user.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b="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dirty="0">
                            <a:solidFill>
                              <a:schemeClr val="tx1"/>
                            </a:solidFill>
                            <a:effectLst/>
                            <a:latin typeface="+mn-lt"/>
                            <a:ea typeface="+mn-ea"/>
                            <a:cs typeface="Open Sans Hebrew" panose="00000500000000000000" pitchFamily="2" charset="-79"/>
                          </a:endParaRPr>
                        </a:p>
                        <a:p>
                          <a:pPr marL="457200" marR="0" lvl="0" indent="-457200" algn="just" defTabSz="2519995"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US" sz="3200" b="0" kern="1200" dirty="0">
                            <a:solidFill>
                              <a:schemeClr val="tx1"/>
                            </a:solidFill>
                            <a:effectLst/>
                            <a:latin typeface="+mn-lt"/>
                            <a:ea typeface="+mn-ea"/>
                            <a:cs typeface="Open Sans Hebrew" panose="00000500000000000000" pitchFamily="2" charset="-79"/>
                          </a:endParaRPr>
                        </a:p>
                        <a:p>
                          <a:pPr marL="457200" marR="0" lvl="0" indent="-457200" algn="just" defTabSz="2519995"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3200" b="0" kern="1200" dirty="0">
                              <a:solidFill>
                                <a:schemeClr val="tx1"/>
                              </a:solidFill>
                              <a:effectLst/>
                              <a:latin typeface="+mn-lt"/>
                              <a:ea typeface="+mn-ea"/>
                              <a:cs typeface="Open Sans Hebrew" panose="00000500000000000000" pitchFamily="2" charset="-79"/>
                            </a:rPr>
                            <a:t>A weight function in our design will have factor in defining the error</a:t>
                          </a:r>
                          <a:r>
                            <a:rPr lang="en-US" sz="3200" b="0" kern="1200" baseline="0" dirty="0">
                              <a:solidFill>
                                <a:schemeClr val="tx1"/>
                              </a:solidFill>
                              <a:effectLst/>
                              <a:latin typeface="+mn-lt"/>
                              <a:ea typeface="+mn-ea"/>
                              <a:cs typeface="Open Sans Hebrew" panose="00000500000000000000" pitchFamily="2" charset="-79"/>
                            </a:rPr>
                            <a:t> range of the boundaries and the angle of the controller’s intervenience</a:t>
                          </a:r>
                          <a:r>
                            <a:rPr lang="en-US" sz="3200" b="0" kern="1200" dirty="0">
                              <a:solidFill>
                                <a:schemeClr val="tx1"/>
                              </a:solidFill>
                              <a:effectLst/>
                              <a:latin typeface="+mn-lt"/>
                              <a:ea typeface="+mn-ea"/>
                              <a:cs typeface="Open Sans Hebrew" panose="00000500000000000000" pitchFamily="2" charset="-79"/>
                            </a:rPr>
                            <a:t>. We wanted the controller to have the most effect when the robot is closer to the obstacle,</a:t>
                          </a:r>
                          <a:r>
                            <a:rPr lang="en-US" sz="3200" b="0" kern="1200" baseline="0" dirty="0">
                              <a:solidFill>
                                <a:schemeClr val="tx1"/>
                              </a:solidFill>
                              <a:effectLst/>
                              <a:latin typeface="+mn-lt"/>
                              <a:ea typeface="+mn-ea"/>
                              <a:cs typeface="Open Sans Hebrew" panose="00000500000000000000" pitchFamily="2" charset="-79"/>
                            </a:rPr>
                            <a:t> so </a:t>
                          </a:r>
                          <a:r>
                            <a:rPr lang="en-US" sz="3200" b="0" kern="1200" dirty="0">
                              <a:solidFill>
                                <a:schemeClr val="tx1"/>
                              </a:solidFill>
                              <a:effectLst/>
                              <a:latin typeface="+mn-lt"/>
                              <a:ea typeface="+mn-ea"/>
                              <a:cs typeface="Open Sans Hebrew" panose="00000500000000000000" pitchFamily="2" charset="-79"/>
                            </a:rPr>
                            <a:t>we chose a function </a:t>
                          </a:r>
                          <a14:m>
                            <m:oMath xmlns:m="http://schemas.openxmlformats.org/officeDocument/2006/math">
                              <m:r>
                                <a:rPr lang="en-US" sz="3200" i="1" kern="1200" smtClean="0">
                                  <a:solidFill>
                                    <a:schemeClr val="tx1"/>
                                  </a:solidFill>
                                  <a:effectLst/>
                                  <a:latin typeface="Cambria Math" panose="02040503050406030204" pitchFamily="18" charset="0"/>
                                  <a:ea typeface="+mn-ea"/>
                                  <a:cs typeface="+mn-cs"/>
                                </a:rPr>
                                <m:t>𝑤</m:t>
                              </m:r>
                              <m:d>
                                <m:dPr>
                                  <m:ctrlPr>
                                    <a:rPr lang="en-US" sz="3200" i="1" kern="1200">
                                      <a:solidFill>
                                        <a:schemeClr val="tx1"/>
                                      </a:solidFill>
                                      <a:effectLst/>
                                      <a:latin typeface="Cambria Math" panose="02040503050406030204" pitchFamily="18" charset="0"/>
                                      <a:ea typeface="+mn-ea"/>
                                      <a:cs typeface="+mn-cs"/>
                                    </a:rPr>
                                  </m:ctrlPr>
                                </m:dPr>
                                <m:e>
                                  <m:r>
                                    <a:rPr lang="en-US" sz="3200" i="1" kern="1200">
                                      <a:solidFill>
                                        <a:schemeClr val="tx1"/>
                                      </a:solidFill>
                                      <a:effectLst/>
                                      <a:latin typeface="Cambria Math" panose="02040503050406030204" pitchFamily="18" charset="0"/>
                                      <a:ea typeface="+mn-ea"/>
                                      <a:cs typeface="+mn-cs"/>
                                    </a:rPr>
                                    <m:t>𝑧</m:t>
                                  </m:r>
                                </m:e>
                              </m:d>
                              <m:r>
                                <a:rPr lang="en-US" sz="3200" b="0" i="1" kern="1200" smtClean="0">
                                  <a:solidFill>
                                    <a:schemeClr val="tx1"/>
                                  </a:solidFill>
                                  <a:effectLst/>
                                  <a:latin typeface="Cambria Math" panose="02040503050406030204" pitchFamily="18" charset="0"/>
                                  <a:ea typeface="+mn-ea"/>
                                  <a:cs typeface="+mn-cs"/>
                                </a:rPr>
                                <m:t> </m:t>
                              </m:r>
                            </m:oMath>
                          </a14:m>
                          <a:r>
                            <a:rPr lang="en-US" sz="3200" b="0" kern="1200" dirty="0">
                              <a:solidFill>
                                <a:schemeClr val="tx1"/>
                              </a:solidFill>
                              <a:effectLst/>
                              <a:latin typeface="+mn-lt"/>
                              <a:ea typeface="+mn-ea"/>
                              <a:cs typeface="Open Sans Hebrew" panose="00000500000000000000" pitchFamily="2" charset="-79"/>
                            </a:rPr>
                            <a:t> that satisfies the following:</a:t>
                          </a:r>
                          <a:endParaRPr lang="en-US" sz="3200" i="1" kern="1200" dirty="0">
                            <a:solidFill>
                              <a:schemeClr val="tx1"/>
                            </a:solidFill>
                            <a:effectLst/>
                            <a:latin typeface="Cambria Math" panose="02040503050406030204" pitchFamily="18" charset="0"/>
                            <a:ea typeface="+mn-ea"/>
                            <a:cs typeface="+mn-cs"/>
                          </a:endParaRPr>
                        </a:p>
                        <a:p>
                          <a:pPr marL="2137181" marR="0" lvl="1" indent="-457200" algn="just" defTabSz="2519995"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14:m>
                            <m:oMath xmlns:m="http://schemas.openxmlformats.org/officeDocument/2006/math">
                              <m:r>
                                <a:rPr lang="en-US" sz="3200" i="1" kern="1200" smtClean="0">
                                  <a:solidFill>
                                    <a:schemeClr val="tx1"/>
                                  </a:solidFill>
                                  <a:effectLst/>
                                  <a:latin typeface="Cambria Math" panose="02040503050406030204" pitchFamily="18" charset="0"/>
                                  <a:ea typeface="+mn-ea"/>
                                  <a:cs typeface="+mn-cs"/>
                                </a:rPr>
                                <m:t>𝑤</m:t>
                              </m:r>
                              <m:d>
                                <m:dPr>
                                  <m:ctrlPr>
                                    <a:rPr lang="en-US" sz="3200" i="1" kern="1200">
                                      <a:solidFill>
                                        <a:schemeClr val="tx1"/>
                                      </a:solidFill>
                                      <a:effectLst/>
                                      <a:latin typeface="Cambria Math" panose="02040503050406030204" pitchFamily="18" charset="0"/>
                                      <a:ea typeface="+mn-ea"/>
                                      <a:cs typeface="+mn-cs"/>
                                    </a:rPr>
                                  </m:ctrlPr>
                                </m:dPr>
                                <m:e>
                                  <m:r>
                                    <a:rPr lang="en-US" sz="3200" i="1" kern="1200">
                                      <a:solidFill>
                                        <a:schemeClr val="tx1"/>
                                      </a:solidFill>
                                      <a:effectLst/>
                                      <a:latin typeface="Cambria Math" panose="02040503050406030204" pitchFamily="18" charset="0"/>
                                      <a:ea typeface="+mn-ea"/>
                                      <a:cs typeface="+mn-cs"/>
                                    </a:rPr>
                                    <m:t>𝑧</m:t>
                                  </m:r>
                                  <m:r>
                                    <a:rPr lang="en-US" sz="3200" i="1" kern="1200">
                                      <a:solidFill>
                                        <a:schemeClr val="tx1"/>
                                      </a:solidFill>
                                      <a:effectLst/>
                                      <a:latin typeface="Cambria Math" panose="02040503050406030204" pitchFamily="18" charset="0"/>
                                      <a:ea typeface="+mn-ea"/>
                                      <a:cs typeface="+mn-cs"/>
                                    </a:rPr>
                                    <m:t>→ 0</m:t>
                                  </m:r>
                                </m:e>
                              </m:d>
                              <m:r>
                                <a:rPr lang="en-US" sz="3200" i="1" kern="1200">
                                  <a:solidFill>
                                    <a:schemeClr val="tx1"/>
                                  </a:solidFill>
                                  <a:effectLst/>
                                  <a:latin typeface="Cambria Math" panose="02040503050406030204" pitchFamily="18" charset="0"/>
                                  <a:ea typeface="+mn-ea"/>
                                  <a:cs typeface="+mn-cs"/>
                                </a:rPr>
                                <m:t>=1</m:t>
                              </m:r>
                              <m:r>
                                <a:rPr lang="en-US" sz="3200" b="0" i="0" kern="1200" smtClean="0">
                                  <a:solidFill>
                                    <a:schemeClr val="tx1"/>
                                  </a:solidFill>
                                  <a:effectLst/>
                                  <a:latin typeface="Cambria Math" panose="02040503050406030204" pitchFamily="18" charset="0"/>
                                  <a:ea typeface="+mn-ea"/>
                                  <a:cs typeface="+mn-cs"/>
                                </a:rPr>
                                <m:t> </m:t>
                              </m:r>
                            </m:oMath>
                          </a14:m>
                          <a:endParaRPr lang="en-US" sz="3200" b="0" i="0" kern="1200" dirty="0">
                            <a:solidFill>
                              <a:schemeClr val="tx1"/>
                            </a:solidFill>
                            <a:effectLst/>
                            <a:latin typeface="Cambria Math" panose="02040503050406030204" pitchFamily="18" charset="0"/>
                            <a:ea typeface="+mn-ea"/>
                            <a:cs typeface="+mn-cs"/>
                          </a:endParaRPr>
                        </a:p>
                        <a:p>
                          <a:pPr marL="2137181" marR="0" lvl="1" indent="-457200" algn="just" defTabSz="2519995"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14:m>
                            <m:oMath xmlns:m="http://schemas.openxmlformats.org/officeDocument/2006/math">
                              <m:r>
                                <a:rPr lang="en-US" sz="3200" i="1" kern="1200">
                                  <a:solidFill>
                                    <a:schemeClr val="tx1"/>
                                  </a:solidFill>
                                  <a:effectLst/>
                                  <a:latin typeface="Cambria Math" panose="02040503050406030204" pitchFamily="18" charset="0"/>
                                  <a:ea typeface="+mn-ea"/>
                                  <a:cs typeface="+mn-cs"/>
                                </a:rPr>
                                <m:t>𝑤</m:t>
                              </m:r>
                              <m:d>
                                <m:dPr>
                                  <m:ctrlPr>
                                    <a:rPr lang="en-US" sz="3200" i="1" kern="1200">
                                      <a:solidFill>
                                        <a:schemeClr val="tx1"/>
                                      </a:solidFill>
                                      <a:effectLst/>
                                      <a:latin typeface="Cambria Math" panose="02040503050406030204" pitchFamily="18" charset="0"/>
                                      <a:ea typeface="+mn-ea"/>
                                      <a:cs typeface="+mn-cs"/>
                                    </a:rPr>
                                  </m:ctrlPr>
                                </m:dPr>
                                <m:e>
                                  <m:r>
                                    <a:rPr lang="en-US" sz="3200" i="1" kern="1200">
                                      <a:solidFill>
                                        <a:schemeClr val="tx1"/>
                                      </a:solidFill>
                                      <a:effectLst/>
                                      <a:latin typeface="Cambria Math" panose="02040503050406030204" pitchFamily="18" charset="0"/>
                                      <a:ea typeface="+mn-ea"/>
                                      <a:cs typeface="+mn-cs"/>
                                    </a:rPr>
                                    <m:t>𝑧</m:t>
                                  </m:r>
                                  <m:r>
                                    <a:rPr lang="en-US" sz="3200" i="1" kern="1200">
                                      <a:solidFill>
                                        <a:schemeClr val="tx1"/>
                                      </a:solidFill>
                                      <a:effectLst/>
                                      <a:latin typeface="Cambria Math" panose="02040503050406030204" pitchFamily="18" charset="0"/>
                                      <a:ea typeface="+mn-ea"/>
                                      <a:cs typeface="+mn-cs"/>
                                    </a:rPr>
                                    <m:t>→∞</m:t>
                                  </m:r>
                                </m:e>
                              </m:d>
                              <m:r>
                                <a:rPr lang="en-US" sz="3200" i="1" kern="1200">
                                  <a:solidFill>
                                    <a:schemeClr val="tx1"/>
                                  </a:solidFill>
                                  <a:effectLst/>
                                  <a:latin typeface="Cambria Math" panose="02040503050406030204" pitchFamily="18" charset="0"/>
                                  <a:ea typeface="+mn-ea"/>
                                  <a:cs typeface="+mn-cs"/>
                                </a:rPr>
                                <m:t>=</m:t>
                              </m:r>
                              <m:r>
                                <a:rPr lang="en-US" sz="3200" i="1" kern="1200" smtClean="0">
                                  <a:solidFill>
                                    <a:schemeClr val="tx1"/>
                                  </a:solidFill>
                                  <a:effectLst/>
                                  <a:latin typeface="Cambria Math" panose="02040503050406030204" pitchFamily="18" charset="0"/>
                                  <a:ea typeface="+mn-ea"/>
                                  <a:cs typeface="+mn-cs"/>
                                </a:rPr>
                                <m:t>0</m:t>
                              </m:r>
                            </m:oMath>
                          </a14:m>
                          <a:endParaRPr lang="en-US" sz="3200" b="0" kern="1200" dirty="0">
                            <a:solidFill>
                              <a:schemeClr val="tx1"/>
                            </a:solidFill>
                            <a:effectLst/>
                            <a:latin typeface="+mn-lt"/>
                            <a:ea typeface="+mn-ea"/>
                            <a:cs typeface="+mn-cs"/>
                          </a:endParaRPr>
                        </a:p>
                        <a:p>
                          <a:pPr marL="457200" marR="0" lvl="0" indent="-457200" algn="just" defTabSz="2519995" rtl="0" eaLnBrk="1" fontAlgn="auto" latinLnBrk="0" hangingPunct="1">
                            <a:lnSpc>
                              <a:spcPct val="150000"/>
                            </a:lnSpc>
                            <a:spcBef>
                              <a:spcPts val="0"/>
                            </a:spcBef>
                            <a:spcAft>
                              <a:spcPts val="0"/>
                            </a:spcAft>
                            <a:buClr>
                              <a:schemeClr val="bg1"/>
                            </a:buClr>
                            <a:buSzTx/>
                            <a:buFont typeface="Arial" panose="020B0604020202020204" pitchFamily="34" charset="0"/>
                            <a:buChar char="•"/>
                            <a:tabLst/>
                            <a:defRPr/>
                          </a:pPr>
                          <a:r>
                            <a:rPr lang="en-US" sz="3200" i="0" kern="1200" dirty="0">
                              <a:solidFill>
                                <a:schemeClr val="tx1"/>
                              </a:solidFill>
                              <a:effectLst/>
                              <a:latin typeface="+mn-lt"/>
                              <a:ea typeface="+mn-ea"/>
                              <a:cs typeface="+mn-cs"/>
                            </a:rPr>
                            <a:t>The function we chose:</a:t>
                          </a:r>
                        </a:p>
                        <a:p>
                          <a:pPr marL="2137181" marR="0" lvl="1" indent="-457200" algn="just" defTabSz="2519995"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14:m>
                            <m:oMath xmlns:m="http://schemas.openxmlformats.org/officeDocument/2006/math">
                              <m:r>
                                <a:rPr lang="en-US" sz="3600" i="1" kern="1200" smtClean="0">
                                  <a:solidFill>
                                    <a:schemeClr val="tx1"/>
                                  </a:solidFill>
                                  <a:effectLst/>
                                  <a:latin typeface="Cambria Math" panose="02040503050406030204" pitchFamily="18" charset="0"/>
                                  <a:ea typeface="+mn-ea"/>
                                  <a:cs typeface="+mn-cs"/>
                                </a:rPr>
                                <m:t>𝑤</m:t>
                              </m:r>
                              <m:d>
                                <m:dPr>
                                  <m:ctrlPr>
                                    <a:rPr lang="en-US" sz="3600" i="1" kern="1200">
                                      <a:solidFill>
                                        <a:schemeClr val="tx1"/>
                                      </a:solidFill>
                                      <a:effectLst/>
                                      <a:latin typeface="Cambria Math" panose="02040503050406030204" pitchFamily="18" charset="0"/>
                                      <a:ea typeface="+mn-ea"/>
                                      <a:cs typeface="+mn-cs"/>
                                    </a:rPr>
                                  </m:ctrlPr>
                                </m:dPr>
                                <m:e>
                                  <m:r>
                                    <a:rPr lang="en-US" sz="3600" i="1" kern="1200">
                                      <a:solidFill>
                                        <a:schemeClr val="tx1"/>
                                      </a:solidFill>
                                      <a:effectLst/>
                                      <a:latin typeface="Cambria Math" panose="02040503050406030204" pitchFamily="18" charset="0"/>
                                      <a:ea typeface="+mn-ea"/>
                                      <a:cs typeface="+mn-cs"/>
                                    </a:rPr>
                                    <m:t>𝑧</m:t>
                                  </m:r>
                                </m:e>
                              </m:d>
                              <m:r>
                                <a:rPr lang="en-US" sz="3600" i="1" kern="1200">
                                  <a:solidFill>
                                    <a:schemeClr val="tx1"/>
                                  </a:solidFill>
                                  <a:effectLst/>
                                  <a:latin typeface="Cambria Math" panose="02040503050406030204" pitchFamily="18" charset="0"/>
                                  <a:ea typeface="+mn-ea"/>
                                  <a:cs typeface="+mn-cs"/>
                                </a:rPr>
                                <m:t>=</m:t>
                              </m:r>
                              <m:f>
                                <m:fPr>
                                  <m:ctrlPr>
                                    <a:rPr lang="en-US" sz="3600" i="1" kern="1200">
                                      <a:solidFill>
                                        <a:schemeClr val="tx1"/>
                                      </a:solidFill>
                                      <a:effectLst/>
                                      <a:latin typeface="Cambria Math" panose="02040503050406030204" pitchFamily="18" charset="0"/>
                                      <a:ea typeface="+mn-ea"/>
                                      <a:cs typeface="+mn-cs"/>
                                    </a:rPr>
                                  </m:ctrlPr>
                                </m:fPr>
                                <m:num>
                                  <m:r>
                                    <a:rPr lang="en-US" sz="3600" i="1" kern="1200">
                                      <a:solidFill>
                                        <a:schemeClr val="tx1"/>
                                      </a:solidFill>
                                      <a:effectLst/>
                                      <a:latin typeface="Cambria Math" panose="02040503050406030204" pitchFamily="18" charset="0"/>
                                      <a:ea typeface="+mn-ea"/>
                                      <a:cs typeface="+mn-cs"/>
                                    </a:rPr>
                                    <m:t>1</m:t>
                                  </m:r>
                                </m:num>
                                <m:den>
                                  <m:r>
                                    <a:rPr lang="en-US" sz="3600" i="1" kern="1200">
                                      <a:solidFill>
                                        <a:schemeClr val="tx1"/>
                                      </a:solidFill>
                                      <a:effectLst/>
                                      <a:latin typeface="Cambria Math" panose="02040503050406030204" pitchFamily="18" charset="0"/>
                                      <a:ea typeface="+mn-ea"/>
                                      <a:cs typeface="+mn-cs"/>
                                    </a:rPr>
                                    <m:t>1+</m:t>
                                  </m:r>
                                  <m:sSup>
                                    <m:sSupPr>
                                      <m:ctrlPr>
                                        <a:rPr lang="en-US" sz="3600" i="1" kern="1200">
                                          <a:solidFill>
                                            <a:schemeClr val="tx1"/>
                                          </a:solidFill>
                                          <a:effectLst/>
                                          <a:latin typeface="Cambria Math" panose="02040503050406030204" pitchFamily="18" charset="0"/>
                                          <a:ea typeface="+mn-ea"/>
                                          <a:cs typeface="+mn-cs"/>
                                        </a:rPr>
                                      </m:ctrlPr>
                                    </m:sSupPr>
                                    <m:e>
                                      <m:r>
                                        <a:rPr lang="en-US" sz="3600" i="1" kern="1200">
                                          <a:solidFill>
                                            <a:schemeClr val="tx1"/>
                                          </a:solidFill>
                                          <a:effectLst/>
                                          <a:latin typeface="Cambria Math" panose="02040503050406030204" pitchFamily="18" charset="0"/>
                                          <a:ea typeface="+mn-ea"/>
                                          <a:cs typeface="+mn-cs"/>
                                        </a:rPr>
                                        <m:t>𝛼</m:t>
                                      </m:r>
                                    </m:e>
                                    <m:sup>
                                      <m:r>
                                        <a:rPr lang="en-US" sz="3600" i="1" kern="1200">
                                          <a:solidFill>
                                            <a:schemeClr val="tx1"/>
                                          </a:solidFill>
                                          <a:effectLst/>
                                          <a:latin typeface="Cambria Math" panose="02040503050406030204" pitchFamily="18" charset="0"/>
                                          <a:ea typeface="+mn-ea"/>
                                          <a:cs typeface="+mn-cs"/>
                                        </a:rPr>
                                        <m:t>𝑧</m:t>
                                      </m:r>
                                      <m:r>
                                        <a:rPr lang="en-US" sz="3600" i="1" kern="1200">
                                          <a:solidFill>
                                            <a:schemeClr val="tx1"/>
                                          </a:solidFill>
                                          <a:effectLst/>
                                          <a:latin typeface="Cambria Math" panose="02040503050406030204" pitchFamily="18" charset="0"/>
                                          <a:ea typeface="+mn-ea"/>
                                          <a:cs typeface="+mn-cs"/>
                                        </a:rPr>
                                        <m:t>−</m:t>
                                      </m:r>
                                      <m:r>
                                        <a:rPr lang="en-US" sz="3600" i="1" kern="1200" smtClean="0">
                                          <a:solidFill>
                                            <a:schemeClr val="tx1"/>
                                          </a:solidFill>
                                          <a:effectLst/>
                                          <a:latin typeface="Cambria Math" panose="02040503050406030204" pitchFamily="18" charset="0"/>
                                          <a:ea typeface="+mn-ea"/>
                                          <a:cs typeface="+mn-cs"/>
                                        </a:rPr>
                                        <m:t>𝛽</m:t>
                                      </m:r>
                                    </m:sup>
                                  </m:sSup>
                                </m:den>
                              </m:f>
                            </m:oMath>
                          </a14:m>
                          <a:r>
                            <a:rPr lang="en-US" sz="3600" dirty="0">
                              <a:effectLst/>
                            </a:rPr>
                            <a:t> </a:t>
                          </a: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5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5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5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5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   </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rgbClr val="FF0000"/>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Results</a:t>
                          </a: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As expected, our algorithm was able to adjust the user’s commands in order to avoid obstacles.</a:t>
                          </a:r>
                          <a:r>
                            <a:rPr lang="he-IL" sz="3200" b="0" kern="1200" dirty="0">
                              <a:solidFill>
                                <a:schemeClr val="tx1"/>
                              </a:solidFill>
                              <a:effectLst/>
                              <a:latin typeface="+mn-lt"/>
                              <a:ea typeface="+mn-ea"/>
                              <a:cs typeface="Open Sans Hebrew" panose="00000500000000000000" pitchFamily="2" charset="-79"/>
                            </a:rPr>
                            <a:t> </a:t>
                          </a:r>
                          <a:endParaRPr lang="en-US" sz="3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following graph describes the error of the distance estimation in the vertical axis with respect to the real distance of the obstacle from the robot: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It’s noticeable that the calculated distance stays within a </a:t>
                          </a:r>
                          <a14:m>
                            <m:oMath xmlns:m="http://schemas.openxmlformats.org/officeDocument/2006/math">
                              <m:r>
                                <a:rPr lang="en-US" sz="3200" b="0" i="1" kern="1200" smtClean="0">
                                  <a:solidFill>
                                    <a:schemeClr val="tx1"/>
                                  </a:solidFill>
                                  <a:effectLst/>
                                  <a:latin typeface="Cambria Math" panose="02040503050406030204" pitchFamily="18" charset="0"/>
                                  <a:ea typeface="Cambria Math" panose="02040503050406030204" pitchFamily="18" charset="0"/>
                                  <a:cs typeface="Open Sans Hebrew" panose="00000500000000000000" pitchFamily="2" charset="-79"/>
                                </a:rPr>
                                <m:t>±2</m:t>
                              </m:r>
                              <m:d>
                                <m:dPr>
                                  <m:begChr m:val="["/>
                                  <m:endChr m:val="]"/>
                                  <m:ctrlPr>
                                    <a:rPr lang="en-US" sz="3200" b="0" i="1" kern="1200" smtClean="0">
                                      <a:solidFill>
                                        <a:schemeClr val="tx1"/>
                                      </a:solidFill>
                                      <a:effectLst/>
                                      <a:latin typeface="Cambria Math" panose="02040503050406030204" pitchFamily="18" charset="0"/>
                                      <a:ea typeface="Cambria Math" panose="02040503050406030204" pitchFamily="18" charset="0"/>
                                      <a:cs typeface="Open Sans Hebrew" panose="00000500000000000000" pitchFamily="2" charset="-79"/>
                                    </a:rPr>
                                  </m:ctrlPr>
                                </m:dPr>
                                <m:e>
                                  <m:r>
                                    <a:rPr lang="en-US" sz="3200" b="0" i="1" kern="1200" smtClean="0">
                                      <a:solidFill>
                                        <a:schemeClr val="tx1"/>
                                      </a:solidFill>
                                      <a:effectLst/>
                                      <a:latin typeface="Cambria Math" panose="02040503050406030204" pitchFamily="18" charset="0"/>
                                      <a:ea typeface="Cambria Math" panose="02040503050406030204" pitchFamily="18" charset="0"/>
                                      <a:cs typeface="Open Sans Hebrew" panose="00000500000000000000" pitchFamily="2" charset="-79"/>
                                    </a:rPr>
                                    <m:t>𝑐𝑚</m:t>
                                  </m:r>
                                </m:e>
                              </m:d>
                              <m:r>
                                <a:rPr lang="en-US" sz="3200" b="0" i="1" kern="1200" smtClean="0">
                                  <a:solidFill>
                                    <a:schemeClr val="tx1"/>
                                  </a:solidFill>
                                  <a:effectLst/>
                                  <a:latin typeface="Cambria Math" panose="02040503050406030204" pitchFamily="18" charset="0"/>
                                  <a:ea typeface="Cambria Math" panose="02040503050406030204" pitchFamily="18" charset="0"/>
                                  <a:cs typeface="Open Sans Hebrew" panose="00000500000000000000" pitchFamily="2" charset="-79"/>
                                </a:rPr>
                                <m:t> </m:t>
                              </m:r>
                            </m:oMath>
                          </a14:m>
                          <a:r>
                            <a:rPr lang="en-US" sz="3200" b="0" kern="1200" dirty="0">
                              <a:solidFill>
                                <a:schemeClr val="tx1"/>
                              </a:solidFill>
                              <a:effectLst/>
                              <a:latin typeface="+mn-lt"/>
                              <a:ea typeface="+mn-ea"/>
                              <a:cs typeface="Open Sans Hebrew" panose="00000500000000000000" pitchFamily="2" charset="-79"/>
                            </a:rPr>
                            <a:t>range from</a:t>
                          </a:r>
                          <a:r>
                            <a:rPr lang="en-US" sz="3200" b="0" kern="1200" baseline="0" dirty="0">
                              <a:solidFill>
                                <a:schemeClr val="tx1"/>
                              </a:solidFill>
                              <a:effectLst/>
                              <a:latin typeface="+mn-lt"/>
                              <a:ea typeface="+mn-ea"/>
                              <a:cs typeface="Open Sans Hebrew" panose="00000500000000000000" pitchFamily="2" charset="-79"/>
                            </a:rPr>
                            <a:t> the real distance which is satisfactory to perform obstacle avoidance. </a:t>
                          </a:r>
                          <a:endParaRPr lang="he-IL" sz="3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he-IL" sz="20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following graph describes the manual input and the controller input as a function of time for every possible obstacle color:</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obstacles were placed such that  the controller intervenes and changes the angle of the robot’s direction when getting close to an obstacle.</a:t>
                          </a:r>
                          <a:r>
                            <a:rPr lang="he-IL" sz="3200" b="0" kern="1200" dirty="0">
                              <a:solidFill>
                                <a:schemeClr val="tx1"/>
                              </a:solidFill>
                              <a:effectLst/>
                              <a:latin typeface="+mn-lt"/>
                              <a:ea typeface="+mn-ea"/>
                              <a:cs typeface="Open Sans Hebrew" panose="00000500000000000000" pitchFamily="2" charset="-79"/>
                            </a:rPr>
                            <a:t> </a:t>
                          </a:r>
                          <a:endParaRPr lang="en-US" sz="32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1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Conclusions</a:t>
                          </a: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kern="1200" baseline="0" dirty="0">
                              <a:solidFill>
                                <a:schemeClr val="tx1"/>
                              </a:solidFill>
                              <a:effectLst/>
                              <a:latin typeface="+mn-lt"/>
                              <a:ea typeface="+mn-ea"/>
                              <a:cs typeface="Open Sans Hebrew" panose="00000500000000000000" pitchFamily="2" charset="-79"/>
                            </a:rPr>
                            <a:t>Our algorithm works properly on most scenarios and allows obstacle avoidance.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kern="1200" baseline="0" dirty="0">
                              <a:solidFill>
                                <a:schemeClr val="tx1"/>
                              </a:solidFill>
                              <a:effectLst/>
                              <a:latin typeface="+mn-lt"/>
                              <a:ea typeface="+mn-ea"/>
                              <a:cs typeface="Open Sans Hebrew" panose="00000500000000000000" pitchFamily="2" charset="-79"/>
                            </a:rPr>
                            <a:t>When working on the project we noted a significant limitation regarding the current system. Obstacle avoidance will occur only if the obstacle is in the camera’s frame. This means that there are cases where the robot might hit an obstacle that wasn’t in sight.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baseline="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753878871"/>
                  </p:ext>
                </p:extLst>
              </p:nvPr>
            </p:nvGraphicFramePr>
            <p:xfrm>
              <a:off x="135469" y="3868457"/>
              <a:ext cx="35764734" cy="31668720"/>
            </p:xfrm>
            <a:graphic>
              <a:graphicData uri="http://schemas.openxmlformats.org/drawingml/2006/table">
                <a:tbl>
                  <a:tblPr>
                    <a:tableStyleId>{2D5ABB26-0587-4C30-8999-92F81FD0307C}</a:tableStyleId>
                  </a:tblPr>
                  <a:tblGrid>
                    <a:gridCol w="9824960">
                      <a:extLst>
                        <a:ext uri="{9D8B030D-6E8A-4147-A177-3AD203B41FA5}">
                          <a16:colId xmlns:a16="http://schemas.microsoft.com/office/drawing/2014/main" val="20000"/>
                        </a:ext>
                      </a:extLst>
                    </a:gridCol>
                    <a:gridCol w="12665528">
                      <a:extLst>
                        <a:ext uri="{9D8B030D-6E8A-4147-A177-3AD203B41FA5}">
                          <a16:colId xmlns:a16="http://schemas.microsoft.com/office/drawing/2014/main" val="20001"/>
                        </a:ext>
                      </a:extLst>
                    </a:gridCol>
                    <a:gridCol w="13274246">
                      <a:extLst>
                        <a:ext uri="{9D8B030D-6E8A-4147-A177-3AD203B41FA5}">
                          <a16:colId xmlns:a16="http://schemas.microsoft.com/office/drawing/2014/main" val="4117049268"/>
                        </a:ext>
                      </a:extLst>
                    </a:gridCol>
                  </a:tblGrid>
                  <a:tr h="3166872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dirty="0">
                              <a:effectLst/>
                              <a:latin typeface="+mn-lt"/>
                              <a:cs typeface="Open Sans Hebrew" panose="00000500000000000000" pitchFamily="2" charset="-79"/>
                            </a:rPr>
                            <a:t>Introduction</a:t>
                          </a:r>
                          <a:endParaRPr lang="en-US" sz="5400" b="1"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project revolves around a robot based on a Raspberry Pi board. Using a single</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fish-eye camera attached to the front of the robot, our goal was to implement an obstacle avoidance algorithm that will supervise the movement of the robot and intervene when necessary.  The obstacles to avoid are plastic balls of different known colors in a controlled environment.</a:t>
                          </a: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8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8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Motivation</a:t>
                          </a: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The robot is part of the ZumoPi learning environment developed by our advisor. Its goal is to serve future students in labs and research.</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Our job was to continue developing the robot while providing feedback to our advisor in further improving the environment.</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Open Sans Hebrew" panose="00000500000000000000" pitchFamily="2" charset="-79"/>
                            </a:rPr>
                            <a:t>Implementation</a:t>
                          </a: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0" kern="1200" dirty="0">
                              <a:solidFill>
                                <a:schemeClr val="tx1"/>
                              </a:solidFill>
                              <a:effectLst/>
                              <a:latin typeface="+mn-lt"/>
                              <a:ea typeface="+mn-ea"/>
                              <a:cs typeface="Open Sans Hebrew" panose="00000500000000000000" pitchFamily="2" charset="-79"/>
                            </a:rPr>
                            <a:t>In order to implement obstacle avoidance, we wrote an algorithm in Python using the OpenCV libraries according to the following steps: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l"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Finding the camera parameters</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calibrating the fish-eye camera and detecting the obstacle.</a:t>
                          </a:r>
                        </a:p>
                        <a:p>
                          <a:pPr marL="457200" marR="0" lvl="0" indent="-457200" algn="l" defTabSz="2519995" rtl="0" eaLnBrk="1" fontAlgn="auto" latinLnBrk="0" hangingPunct="1">
                            <a:lnSpc>
                              <a:spcPct val="100000"/>
                            </a:lnSpc>
                            <a:spcBef>
                              <a:spcPts val="0"/>
                            </a:spcBef>
                            <a:spcAft>
                              <a:spcPts val="0"/>
                            </a:spcAft>
                            <a:buClrTx/>
                            <a:buSzTx/>
                            <a:buFont typeface="+mj-lt"/>
                            <a:buAutoNum type="arabicPeriod"/>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Estimating the distance of the obstacle from the robot</a:t>
                          </a:r>
                          <a:r>
                            <a:rPr lang="he-IL" sz="3200" b="0" kern="1200" dirty="0">
                              <a:solidFill>
                                <a:schemeClr val="tx1"/>
                              </a:solidFill>
                              <a:effectLst/>
                              <a:latin typeface="+mn-lt"/>
                              <a:ea typeface="+mn-ea"/>
                              <a:cs typeface="Open Sans Hebrew" panose="00000500000000000000" pitchFamily="2" charset="-79"/>
                            </a:rPr>
                            <a:t> </a:t>
                          </a:r>
                          <a:r>
                            <a:rPr lang="en-US" sz="3200" b="0" kern="1200" dirty="0">
                              <a:solidFill>
                                <a:schemeClr val="tx1"/>
                              </a:solidFill>
                              <a:effectLst/>
                              <a:latin typeface="+mn-lt"/>
                              <a:ea typeface="+mn-ea"/>
                              <a:cs typeface="Open Sans Hebrew" panose="00000500000000000000" pitchFamily="2" charset="-79"/>
                            </a:rPr>
                            <a:t>in accordance with the geometric structure of our system. </a:t>
                          </a:r>
                        </a:p>
                        <a:p>
                          <a:pPr marL="457200" marR="0" lvl="0" indent="-457200" algn="just" defTabSz="2519995" rtl="0" eaLnBrk="1" fontAlgn="auto" latinLnBrk="0" hangingPunct="1">
                            <a:lnSpc>
                              <a:spcPct val="100000"/>
                            </a:lnSpc>
                            <a:spcBef>
                              <a:spcPts val="0"/>
                            </a:spcBef>
                            <a:spcAft>
                              <a:spcPts val="0"/>
                            </a:spcAft>
                            <a:buClrTx/>
                            <a:buSzTx/>
                            <a:buFont typeface="+mj-lt"/>
                            <a:buAutoNum type="arabicPeriod"/>
                            <a:tabLst/>
                            <a:defRPr/>
                          </a:pPr>
                          <a:endParaRPr lang="en-US" sz="2000" b="0" kern="1200" dirty="0">
                            <a:solidFill>
                              <a:schemeClr val="tx1"/>
                            </a:solidFill>
                            <a:effectLst/>
                            <a:latin typeface="+mn-lt"/>
                            <a:ea typeface="+mn-ea"/>
                            <a:cs typeface="Open Sans Hebrew" panose="00000500000000000000" pitchFamily="2" charset="-79"/>
                          </a:endParaRPr>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0" kern="1200" dirty="0">
                              <a:solidFill>
                                <a:schemeClr val="tx1"/>
                              </a:solidFill>
                              <a:effectLst/>
                              <a:latin typeface="+mn-lt"/>
                              <a:ea typeface="+mn-ea"/>
                              <a:cs typeface="Open Sans Hebrew" panose="00000500000000000000" pitchFamily="2" charset="-79"/>
                            </a:rPr>
                            <a:t>Calculating forbidden boundaries - we used the geometric features of our system in order to examine whether a collision will occur if a specific angle is chosen by the user.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b="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7633" t="-160" r="-105015" b="-842"/>
                          </a:stretch>
                        </a:blipFill>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69312" t="-160" r="-96" b="-842"/>
                          </a:stretch>
                        </a:blipFill>
                      </a:tcPr>
                    </a:tc>
                    <a:extLst>
                      <a:ext uri="{0D108BD9-81ED-4DB2-BD59-A6C34878D82A}">
                        <a16:rowId xmlns:a16="http://schemas.microsoft.com/office/drawing/2014/main" val="10000"/>
                      </a:ext>
                    </a:extLst>
                  </a:tr>
                </a:tbl>
              </a:graphicData>
            </a:graphic>
          </p:graphicFrame>
        </mc:Fallback>
      </mc:AlternateContent>
      <p:pic>
        <p:nvPicPr>
          <p:cNvPr id="9" name="תמונה 8">
            <a:extLst>
              <a:ext uri="{FF2B5EF4-FFF2-40B4-BE49-F238E27FC236}">
                <a16:creationId xmlns:a16="http://schemas.microsoft.com/office/drawing/2014/main" id="{89F8085E-8581-A78D-3E79-FA9294C9DFF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48"/>
          <a:stretch/>
        </p:blipFill>
        <p:spPr>
          <a:xfrm>
            <a:off x="17680912" y="12900175"/>
            <a:ext cx="4640906" cy="6384500"/>
          </a:xfrm>
          <a:prstGeom prst="rect">
            <a:avLst/>
          </a:prstGeom>
          <a:ln w="28575">
            <a:solidFill>
              <a:schemeClr val="tx1"/>
            </a:solidFill>
          </a:ln>
        </p:spPr>
      </p:pic>
      <p:sp>
        <p:nvSpPr>
          <p:cNvPr id="4" name="תיבת טקסט 3">
            <a:extLst>
              <a:ext uri="{FF2B5EF4-FFF2-40B4-BE49-F238E27FC236}">
                <a16:creationId xmlns:a16="http://schemas.microsoft.com/office/drawing/2014/main" id="{E891317C-41B9-992F-A59E-DCA7FA0F5C67}"/>
              </a:ext>
            </a:extLst>
          </p:cNvPr>
          <p:cNvSpPr txBox="1"/>
          <p:nvPr/>
        </p:nvSpPr>
        <p:spPr>
          <a:xfrm>
            <a:off x="10412941" y="15434081"/>
            <a:ext cx="7005153" cy="4031873"/>
          </a:xfrm>
          <a:prstGeom prst="rect">
            <a:avLst/>
          </a:prstGeom>
          <a:noFill/>
        </p:spPr>
        <p:txBody>
          <a:bodyPr wrap="square" rtlCol="1">
            <a:spAutoFit/>
          </a:bodyPr>
          <a:lstStyle/>
          <a:p>
            <a:pPr marL="514350" lvl="0" indent="-514350" algn="just" defTabSz="2519995">
              <a:buFont typeface="+mj-lt"/>
              <a:buAutoNum type="arabicPeriod" startAt="4"/>
              <a:defRPr/>
            </a:pPr>
            <a:r>
              <a:rPr lang="en-US" sz="3200" dirty="0">
                <a:cs typeface="Open Sans Hebrew" panose="00000500000000000000" pitchFamily="2" charset="-79"/>
              </a:rPr>
              <a:t>Adjusting the robot’s movement (if needed) according to its current state.  If</a:t>
            </a:r>
            <a:r>
              <a:rPr lang="en-US" sz="3200" b="1" dirty="0">
                <a:cs typeface="Open Sans Hebrew" panose="00000500000000000000" pitchFamily="2" charset="-79"/>
              </a:rPr>
              <a:t> </a:t>
            </a:r>
            <a:r>
              <a:rPr lang="en-US" sz="3200" dirty="0">
                <a:cs typeface="Open Sans Hebrew" panose="00000500000000000000" pitchFamily="2" charset="-79"/>
              </a:rPr>
              <a:t>the user’s commands  fit in the forbidden boundaries,  then intervenience is necessary, and the controller will adjust the movement angle according to the distance from the obstacle. </a:t>
            </a:r>
          </a:p>
        </p:txBody>
      </p:sp>
      <p:pic>
        <p:nvPicPr>
          <p:cNvPr id="15" name="תמונה 14">
            <a:extLst>
              <a:ext uri="{FF2B5EF4-FFF2-40B4-BE49-F238E27FC236}">
                <a16:creationId xmlns:a16="http://schemas.microsoft.com/office/drawing/2014/main" id="{CD6C412D-24FF-76FA-6AC7-7D7A72B1BE7A}"/>
              </a:ext>
            </a:extLst>
          </p:cNvPr>
          <p:cNvPicPr>
            <a:picLocks noChangeAspect="1"/>
          </p:cNvPicPr>
          <p:nvPr/>
        </p:nvPicPr>
        <p:blipFill rotWithShape="1">
          <a:blip r:embed="rId5">
            <a:extLst>
              <a:ext uri="{28A0092B-C50C-407E-A947-70E740481C1C}">
                <a14:useLocalDpi xmlns:a14="http://schemas.microsoft.com/office/drawing/2010/main" val="0"/>
              </a:ext>
            </a:extLst>
          </a:blip>
          <a:srcRect b="11084"/>
          <a:stretch/>
        </p:blipFill>
        <p:spPr>
          <a:xfrm>
            <a:off x="10556827" y="21098897"/>
            <a:ext cx="11764991" cy="3803606"/>
          </a:xfrm>
          <a:prstGeom prst="rect">
            <a:avLst/>
          </a:prstGeom>
          <a:ln w="28575">
            <a:solidFill>
              <a:schemeClr val="tx1"/>
            </a:solidFill>
          </a:ln>
        </p:spPr>
      </p:pic>
      <p:pic>
        <p:nvPicPr>
          <p:cNvPr id="7" name="תמונה 6">
            <a:extLst>
              <a:ext uri="{FF2B5EF4-FFF2-40B4-BE49-F238E27FC236}">
                <a16:creationId xmlns:a16="http://schemas.microsoft.com/office/drawing/2014/main" id="{02CE50C7-A283-6B77-3B16-D09AAD5B1655}"/>
              </a:ext>
            </a:extLst>
          </p:cNvPr>
          <p:cNvPicPr>
            <a:picLocks noChangeAspect="1"/>
          </p:cNvPicPr>
          <p:nvPr/>
        </p:nvPicPr>
        <p:blipFill rotWithShape="1">
          <a:blip r:embed="rId6">
            <a:extLst>
              <a:ext uri="{28A0092B-C50C-407E-A947-70E740481C1C}">
                <a14:useLocalDpi xmlns:a14="http://schemas.microsoft.com/office/drawing/2010/main" val="0"/>
              </a:ext>
            </a:extLst>
          </a:blip>
          <a:srcRect t="9122" b="24447"/>
          <a:stretch/>
        </p:blipFill>
        <p:spPr>
          <a:xfrm rot="10800000">
            <a:off x="1430906" y="8699917"/>
            <a:ext cx="7373286" cy="3673561"/>
          </a:xfrm>
          <a:prstGeom prst="rect">
            <a:avLst/>
          </a:prstGeom>
          <a:ln w="28575">
            <a:solidFill>
              <a:schemeClr val="tx1"/>
            </a:solidFill>
          </a:ln>
        </p:spPr>
      </p:pic>
      <p:pic>
        <p:nvPicPr>
          <p:cNvPr id="22" name="תמונה 21">
            <a:extLst>
              <a:ext uri="{FF2B5EF4-FFF2-40B4-BE49-F238E27FC236}">
                <a16:creationId xmlns:a16="http://schemas.microsoft.com/office/drawing/2014/main" id="{30276C32-6D91-E1DC-E143-05E037D7AA34}"/>
              </a:ext>
            </a:extLst>
          </p:cNvPr>
          <p:cNvPicPr>
            <a:picLocks noChangeAspect="1"/>
          </p:cNvPicPr>
          <p:nvPr/>
        </p:nvPicPr>
        <p:blipFill rotWithShape="1">
          <a:blip r:embed="rId7">
            <a:extLst>
              <a:ext uri="{28A0092B-C50C-407E-A947-70E740481C1C}">
                <a14:useLocalDpi xmlns:a14="http://schemas.microsoft.com/office/drawing/2010/main" val="0"/>
              </a:ext>
            </a:extLst>
          </a:blip>
          <a:srcRect l="6303" r="7218"/>
          <a:stretch/>
        </p:blipFill>
        <p:spPr>
          <a:xfrm>
            <a:off x="22847453" y="14591406"/>
            <a:ext cx="12378907" cy="4693269"/>
          </a:xfrm>
          <a:prstGeom prst="rect">
            <a:avLst/>
          </a:prstGeom>
          <a:ln>
            <a:solidFill>
              <a:schemeClr val="tx1"/>
            </a:solidFill>
          </a:ln>
        </p:spPr>
      </p:pic>
      <p:pic>
        <p:nvPicPr>
          <p:cNvPr id="6" name="תמונה 5">
            <a:extLst>
              <a:ext uri="{FF2B5EF4-FFF2-40B4-BE49-F238E27FC236}">
                <a16:creationId xmlns:a16="http://schemas.microsoft.com/office/drawing/2014/main" id="{D5755838-0E97-3105-2274-1446C1BEE879}"/>
              </a:ext>
            </a:extLst>
          </p:cNvPr>
          <p:cNvPicPr>
            <a:picLocks noChangeAspect="1"/>
          </p:cNvPicPr>
          <p:nvPr/>
        </p:nvPicPr>
        <p:blipFill rotWithShape="1">
          <a:blip r:embed="rId8">
            <a:extLst>
              <a:ext uri="{28A0092B-C50C-407E-A947-70E740481C1C}">
                <a14:useLocalDpi xmlns:a14="http://schemas.microsoft.com/office/drawing/2010/main" val="0"/>
              </a:ext>
            </a:extLst>
          </a:blip>
          <a:srcRect r="1244"/>
          <a:stretch/>
        </p:blipFill>
        <p:spPr>
          <a:xfrm>
            <a:off x="10556827" y="4266808"/>
            <a:ext cx="11764992" cy="5710251"/>
          </a:xfrm>
          <a:prstGeom prst="rect">
            <a:avLst/>
          </a:prstGeom>
          <a:ln w="28575">
            <a:solidFill>
              <a:schemeClr val="tx1"/>
            </a:solidFill>
          </a:ln>
        </p:spPr>
      </p:pic>
      <p:pic>
        <p:nvPicPr>
          <p:cNvPr id="11" name="תמונה 10">
            <a:extLst>
              <a:ext uri="{FF2B5EF4-FFF2-40B4-BE49-F238E27FC236}">
                <a16:creationId xmlns:a16="http://schemas.microsoft.com/office/drawing/2014/main" id="{50B675A8-A2D4-1804-C65D-D2C3DDDD4FAB}"/>
              </a:ext>
            </a:extLst>
          </p:cNvPr>
          <p:cNvPicPr>
            <a:picLocks noChangeAspect="1"/>
          </p:cNvPicPr>
          <p:nvPr/>
        </p:nvPicPr>
        <p:blipFill rotWithShape="1">
          <a:blip r:embed="rId9">
            <a:extLst>
              <a:ext uri="{28A0092B-C50C-407E-A947-70E740481C1C}">
                <a14:useLocalDpi xmlns:a14="http://schemas.microsoft.com/office/drawing/2010/main" val="0"/>
              </a:ext>
            </a:extLst>
          </a:blip>
          <a:srcRect l="5121" r="7833"/>
          <a:stretch/>
        </p:blipFill>
        <p:spPr>
          <a:xfrm>
            <a:off x="22847452" y="6948100"/>
            <a:ext cx="12378907" cy="4808034"/>
          </a:xfrm>
          <a:prstGeom prst="rect">
            <a:avLst/>
          </a:prstGeom>
          <a:ln>
            <a:solidFill>
              <a:schemeClr val="tx1"/>
            </a:solidFill>
          </a:ln>
        </p:spPr>
      </p:pic>
      <p:sp>
        <p:nvSpPr>
          <p:cNvPr id="10" name="תיבת טקסט 9">
            <a:extLst>
              <a:ext uri="{FF2B5EF4-FFF2-40B4-BE49-F238E27FC236}">
                <a16:creationId xmlns:a16="http://schemas.microsoft.com/office/drawing/2014/main" id="{EF5D3470-026F-5AC0-9795-B33067A52EF8}"/>
              </a:ext>
            </a:extLst>
          </p:cNvPr>
          <p:cNvSpPr txBox="1"/>
          <p:nvPr/>
        </p:nvSpPr>
        <p:spPr>
          <a:xfrm>
            <a:off x="10458856" y="19755007"/>
            <a:ext cx="11764991" cy="1077218"/>
          </a:xfrm>
          <a:prstGeom prst="rect">
            <a:avLst/>
          </a:prstGeom>
          <a:noFill/>
        </p:spPr>
        <p:txBody>
          <a:bodyPr wrap="square" rtlCol="1">
            <a:spAutoFit/>
          </a:bodyPr>
          <a:lstStyle/>
          <a:p>
            <a:pPr lvl="0" defTabSz="2519995">
              <a:defRPr/>
            </a:pPr>
            <a:r>
              <a:rPr lang="en-US" sz="3200" dirty="0">
                <a:cs typeface="Open Sans Hebrew" panose="00000500000000000000" pitchFamily="2" charset="-79"/>
              </a:rPr>
              <a:t>To conclude our implementation, the following block diagram represents the process that happens repeatedly for each frame: </a:t>
            </a:r>
          </a:p>
        </p:txBody>
      </p:sp>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5451</TotalTime>
  <Words>539</Words>
  <Application>Microsoft Macintosh PowerPoint</Application>
  <PresentationFormat>מותאם אישית</PresentationFormat>
  <Paragraphs>128</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Cambria Math</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מיתר אמיר</cp:lastModifiedBy>
  <cp:revision>149</cp:revision>
  <cp:lastPrinted>2022-04-25T16:44:00Z</cp:lastPrinted>
  <dcterms:created xsi:type="dcterms:W3CDTF">2019-12-02T06:50:52Z</dcterms:created>
  <dcterms:modified xsi:type="dcterms:W3CDTF">2022-04-28T13:01:13Z</dcterms:modified>
</cp:coreProperties>
</file>