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Average-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03d41f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03d41f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f705aa77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f705aa77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f705aa776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f705aa77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f705aa77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f705aa77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f705aa776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f705aa776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node2vec: Scalable Feature Learning for Networks</a:t>
            </a:r>
            <a:endParaRPr/>
          </a:p>
        </p:txBody>
      </p:sp>
      <p:sp>
        <p:nvSpPr>
          <p:cNvPr id="59" name="Google Shape;59;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Paper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151925" y="803000"/>
            <a:ext cx="8865600" cy="41451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a:solidFill>
                  <a:schemeClr val="dk1"/>
                </a:solidFill>
              </a:rPr>
              <a:t>Node embedding means translating a node and its network structure to a vector space. Like image and word embedding, node embedding tries to capture the function of a node by examining the structure around it. Pre-existing algorithms for node embeddings like DeepWalk use random walks to traverse these </a:t>
            </a:r>
            <a:r>
              <a:rPr lang="en">
                <a:solidFill>
                  <a:schemeClr val="dk1"/>
                </a:solidFill>
              </a:rPr>
              <a:t>surroundings</a:t>
            </a:r>
            <a:r>
              <a:rPr lang="en">
                <a:solidFill>
                  <a:schemeClr val="dk1"/>
                </a:solidFill>
              </a:rPr>
              <a:t>. However, they have a rigid notion of a node’s neighbourhood- it either uses a pattern based (structural symmetry) approach to define its walks, or a similarity based one (homophily); it cannot use both. However, real world networks have a mixture of equivalences and this unilateral approach fails here. </a:t>
            </a:r>
            <a:endParaRPr>
              <a:solidFill>
                <a:schemeClr val="dk1"/>
              </a:solidFill>
            </a:endParaRPr>
          </a:p>
          <a:p>
            <a:pPr indent="0" lvl="0" marL="0" rtl="0" algn="l">
              <a:lnSpc>
                <a:spcPct val="150000"/>
              </a:lnSpc>
              <a:spcBef>
                <a:spcPts val="1200"/>
              </a:spcBef>
              <a:spcAft>
                <a:spcPts val="1200"/>
              </a:spcAft>
              <a:buNone/>
            </a:pPr>
            <a:r>
              <a:rPr lang="en">
                <a:solidFill>
                  <a:schemeClr val="dk1"/>
                </a:solidFill>
              </a:rPr>
              <a:t>Node2Vec overcomes this limitation by introducing tunable parameters to control the type of walk- it balances breadth-first-search and depth-first-search to capture both equivalences. In applications such as link prediction or multilabel classification, Node2Vec greatly outperforms non-biased random walk algorithms like DeepWalk due to its ability to represent real world networks efficiently and accurately.</a:t>
            </a:r>
            <a:endParaRPr>
              <a:solidFill>
                <a:schemeClr val="dk1"/>
              </a:solidFill>
            </a:endParaRPr>
          </a:p>
        </p:txBody>
      </p:sp>
      <p:sp>
        <p:nvSpPr>
          <p:cNvPr id="65" name="Google Shape;65;p14"/>
          <p:cNvSpPr txBox="1"/>
          <p:nvPr>
            <p:ph type="title"/>
          </p:nvPr>
        </p:nvSpPr>
        <p:spPr>
          <a:xfrm>
            <a:off x="151925" y="86800"/>
            <a:ext cx="7704300" cy="63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Node2Vec?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260425"/>
            <a:ext cx="4045200" cy="6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Parameterized</a:t>
            </a:r>
            <a:r>
              <a:rPr lang="en" sz="3180"/>
              <a:t> Algorithm</a:t>
            </a:r>
            <a:endParaRPr sz="3180"/>
          </a:p>
        </p:txBody>
      </p:sp>
      <p:sp>
        <p:nvSpPr>
          <p:cNvPr id="71" name="Google Shape;71;p15"/>
          <p:cNvSpPr txBox="1"/>
          <p:nvPr>
            <p:ph idx="1" type="subTitle"/>
          </p:nvPr>
        </p:nvSpPr>
        <p:spPr>
          <a:xfrm>
            <a:off x="265500" y="93602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412"/>
              <a:t>It uses Second Order walk with parameters p and q to balance out breadth first search and depth first search. </a:t>
            </a:r>
            <a:endParaRPr sz="1412"/>
          </a:p>
          <a:p>
            <a:pPr indent="0" lvl="0" marL="0" rtl="0" algn="l">
              <a:spcBef>
                <a:spcPts val="0"/>
              </a:spcBef>
              <a:spcAft>
                <a:spcPts val="0"/>
              </a:spcAft>
              <a:buSzPts val="688"/>
              <a:buNone/>
            </a:pPr>
            <a:r>
              <a:rPr lang="en" sz="1412"/>
              <a:t>Second order walk means it depends on two nodes:</a:t>
            </a:r>
            <a:endParaRPr sz="1412"/>
          </a:p>
          <a:p>
            <a:pPr indent="0" lvl="0" marL="0" rtl="0" algn="l">
              <a:spcBef>
                <a:spcPts val="0"/>
              </a:spcBef>
              <a:spcAft>
                <a:spcPts val="0"/>
              </a:spcAft>
              <a:buSzPts val="688"/>
              <a:buNone/>
            </a:pPr>
            <a:r>
              <a:rPr lang="en" sz="1412"/>
              <a:t>t, the</a:t>
            </a:r>
            <a:r>
              <a:rPr lang="en" sz="1412"/>
              <a:t> previous node and v the current node.</a:t>
            </a:r>
            <a:endParaRPr sz="1412"/>
          </a:p>
          <a:p>
            <a:pPr indent="0" lvl="0" marL="0" rtl="0" algn="l">
              <a:spcBef>
                <a:spcPts val="0"/>
              </a:spcBef>
              <a:spcAft>
                <a:spcPts val="0"/>
              </a:spcAft>
              <a:buSzPts val="688"/>
              <a:buNone/>
            </a:pPr>
            <a:r>
              <a:rPr lang="en" sz="1412"/>
              <a:t>It evaluates the step out from v to next node: x</a:t>
            </a:r>
            <a:endParaRPr sz="1412"/>
          </a:p>
        </p:txBody>
      </p:sp>
      <p:sp>
        <p:nvSpPr>
          <p:cNvPr id="72" name="Google Shape;72;p15"/>
          <p:cNvSpPr txBox="1"/>
          <p:nvPr>
            <p:ph idx="2" type="body"/>
          </p:nvPr>
        </p:nvSpPr>
        <p:spPr>
          <a:xfrm>
            <a:off x="4717150" y="141075"/>
            <a:ext cx="4243800" cy="49389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t>The intuitive interpretation of these parameters are as follows: </a:t>
            </a:r>
            <a:endParaRPr/>
          </a:p>
          <a:p>
            <a:pPr indent="0" lvl="0" marL="0" rtl="0" algn="l">
              <a:spcBef>
                <a:spcPts val="1200"/>
              </a:spcBef>
              <a:spcAft>
                <a:spcPts val="0"/>
              </a:spcAft>
              <a:buNone/>
            </a:pPr>
            <a:r>
              <a:rPr lang="en"/>
              <a:t>- Higher p value (&gt;max(q,1)): Avoids returning to previous node. </a:t>
            </a:r>
            <a:endParaRPr/>
          </a:p>
          <a:p>
            <a:pPr indent="0" lvl="0" marL="0" rtl="0" algn="l">
              <a:spcBef>
                <a:spcPts val="1200"/>
              </a:spcBef>
              <a:spcAft>
                <a:spcPts val="0"/>
              </a:spcAft>
              <a:buNone/>
            </a:pPr>
            <a:r>
              <a:rPr lang="en"/>
              <a:t>- Lower p value (&lt;min(q,1)):  Keeps the walk local to the starting node due to backtracking of steps. </a:t>
            </a:r>
            <a:endParaRPr/>
          </a:p>
          <a:p>
            <a:pPr indent="0" lvl="0" marL="0" rtl="0" algn="l">
              <a:spcBef>
                <a:spcPts val="1200"/>
              </a:spcBef>
              <a:spcAft>
                <a:spcPts val="0"/>
              </a:spcAft>
              <a:buNone/>
            </a:pPr>
            <a:r>
              <a:rPr lang="en"/>
              <a:t>- Neutral p value (p = 1): Balanced- no bias in returning to previous nodes. </a:t>
            </a:r>
            <a:endParaRPr/>
          </a:p>
          <a:p>
            <a:pPr indent="0" lvl="0" marL="0" rtl="0" algn="l">
              <a:spcBef>
                <a:spcPts val="1200"/>
              </a:spcBef>
              <a:spcAft>
                <a:spcPts val="0"/>
              </a:spcAft>
              <a:buNone/>
            </a:pPr>
            <a:r>
              <a:rPr lang="en"/>
              <a:t>- Higher q value (&gt;1): Walk is biased to transition from v to nodes closer to t. (BFS-like)</a:t>
            </a:r>
            <a:endParaRPr/>
          </a:p>
          <a:p>
            <a:pPr indent="0" lvl="0" marL="0" rtl="0" algn="l">
              <a:spcBef>
                <a:spcPts val="1200"/>
              </a:spcBef>
              <a:spcAft>
                <a:spcPts val="0"/>
              </a:spcAft>
              <a:buNone/>
            </a:pPr>
            <a:r>
              <a:rPr lang="en"/>
              <a:t>- Lower q value (&lt;1): Walk encourages traversing nodes further away from t. (DFS-like)</a:t>
            </a:r>
            <a:endParaRPr/>
          </a:p>
          <a:p>
            <a:pPr indent="0" lvl="0" marL="0" rtl="0" algn="l">
              <a:spcBef>
                <a:spcPts val="1200"/>
              </a:spcBef>
              <a:spcAft>
                <a:spcPts val="1200"/>
              </a:spcAft>
              <a:buNone/>
            </a:pPr>
            <a:r>
              <a:rPr lang="en"/>
              <a:t>- Neutral q value (q = 1): Balanced- equal preference to local and distant nodes.</a:t>
            </a:r>
            <a:endParaRPr/>
          </a:p>
        </p:txBody>
      </p:sp>
      <p:sp>
        <p:nvSpPr>
          <p:cNvPr id="73" name="Google Shape;73;p15"/>
          <p:cNvSpPr txBox="1"/>
          <p:nvPr/>
        </p:nvSpPr>
        <p:spPr>
          <a:xfrm>
            <a:off x="383700" y="2712925"/>
            <a:ext cx="3808800" cy="206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Nunito"/>
              <a:buChar char="-"/>
            </a:pPr>
            <a:r>
              <a:rPr lang="en">
                <a:solidFill>
                  <a:schemeClr val="accent6"/>
                </a:solidFill>
                <a:latin typeface="Nunito"/>
                <a:ea typeface="Nunito"/>
                <a:cs typeface="Nunito"/>
                <a:sym typeface="Nunito"/>
              </a:rPr>
              <a:t>Parameter p controls probability of returning to the last traversed node. Sampling bias is set to 1/p when d(t,x) = 0. </a:t>
            </a:r>
            <a:endParaRPr>
              <a:solidFill>
                <a:schemeClr val="accent6"/>
              </a:solidFill>
              <a:latin typeface="Nunito"/>
              <a:ea typeface="Nunito"/>
              <a:cs typeface="Nunito"/>
              <a:sym typeface="Nunito"/>
            </a:endParaRPr>
          </a:p>
          <a:p>
            <a:pPr indent="-317500" lvl="0" marL="457200" rtl="0" algn="l">
              <a:spcBef>
                <a:spcPts val="0"/>
              </a:spcBef>
              <a:spcAft>
                <a:spcPts val="0"/>
              </a:spcAft>
              <a:buClr>
                <a:schemeClr val="accent6"/>
              </a:buClr>
              <a:buSzPts val="1400"/>
              <a:buFont typeface="Nunito"/>
              <a:buChar char="-"/>
            </a:pPr>
            <a:r>
              <a:rPr lang="en">
                <a:solidFill>
                  <a:schemeClr val="accent6"/>
                </a:solidFill>
                <a:latin typeface="Nunito"/>
                <a:ea typeface="Nunito"/>
                <a:cs typeface="Nunito"/>
                <a:sym typeface="Nunito"/>
              </a:rPr>
              <a:t>Parameter q differentiates inward and outward nodes. Sampling bias is set to 1/q when d(t, x) = 2.</a:t>
            </a:r>
            <a:endParaRPr>
              <a:solidFill>
                <a:schemeClr val="accent6"/>
              </a:solidFill>
              <a:latin typeface="Nunito"/>
              <a:ea typeface="Nunito"/>
              <a:cs typeface="Nunito"/>
              <a:sym typeface="Nunito"/>
            </a:endParaRPr>
          </a:p>
          <a:p>
            <a:pPr indent="-317500" lvl="0" marL="457200" rtl="0" algn="l">
              <a:spcBef>
                <a:spcPts val="0"/>
              </a:spcBef>
              <a:spcAft>
                <a:spcPts val="0"/>
              </a:spcAft>
              <a:buClr>
                <a:schemeClr val="accent6"/>
              </a:buClr>
              <a:buSzPts val="1400"/>
              <a:buFont typeface="Nunito"/>
              <a:buChar char="-"/>
            </a:pPr>
            <a:r>
              <a:rPr lang="en">
                <a:solidFill>
                  <a:schemeClr val="accent6"/>
                </a:solidFill>
                <a:latin typeface="Nunito"/>
                <a:ea typeface="Nunito"/>
                <a:cs typeface="Nunito"/>
                <a:sym typeface="Nunito"/>
              </a:rPr>
              <a:t>Sampling bias is 1 when d(t, x) = 1. </a:t>
            </a:r>
            <a:endParaRPr>
              <a:solidFill>
                <a:schemeClr val="accent6"/>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24875" y="152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Node2Vec in practise: Efficacy in implementation. </a:t>
            </a:r>
            <a:endParaRPr/>
          </a:p>
        </p:txBody>
      </p:sp>
      <p:sp>
        <p:nvSpPr>
          <p:cNvPr id="79" name="Google Shape;79;p16"/>
          <p:cNvSpPr txBox="1"/>
          <p:nvPr>
            <p:ph idx="1" type="body"/>
          </p:nvPr>
        </p:nvSpPr>
        <p:spPr>
          <a:xfrm>
            <a:off x="108525" y="765250"/>
            <a:ext cx="8952300" cy="42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Sampling is based on the transition probability, which is precomputed by Node2Vec: this allows O(1) time complexity using alias sampling method. </a:t>
            </a:r>
            <a:endParaRPr>
              <a:solidFill>
                <a:schemeClr val="dk1"/>
              </a:solidFill>
            </a:endParaRPr>
          </a:p>
          <a:p>
            <a:pPr indent="0" lvl="0" marL="0" rtl="0" algn="l">
              <a:spcBef>
                <a:spcPts val="1200"/>
              </a:spcBef>
              <a:spcAft>
                <a:spcPts val="0"/>
              </a:spcAft>
              <a:buNone/>
            </a:pPr>
            <a:r>
              <a:rPr lang="en">
                <a:solidFill>
                  <a:schemeClr val="dk1"/>
                </a:solidFill>
              </a:rPr>
              <a:t>- Three phases of the method: Preprocessing, random walk simulation and optimization are executed sequentially on a high level, however individually, they can be parallelized and executed asynchronously, making it scalable and efficient. </a:t>
            </a:r>
            <a:endParaRPr>
              <a:solidFill>
                <a:schemeClr val="dk1"/>
              </a:solidFill>
            </a:endParaRPr>
          </a:p>
          <a:p>
            <a:pPr indent="0" lvl="0" marL="0" rtl="0" algn="l">
              <a:spcBef>
                <a:spcPts val="1200"/>
              </a:spcBef>
              <a:spcAft>
                <a:spcPts val="0"/>
              </a:spcAft>
              <a:buNone/>
            </a:pPr>
            <a:r>
              <a:rPr lang="en">
                <a:solidFill>
                  <a:schemeClr val="dk1"/>
                </a:solidFill>
              </a:rPr>
              <a:t>- Node2Vec can be extended to learning edge features: by combining node features to create an edge feature representing edge between the two nodes. </a:t>
            </a:r>
            <a:endParaRPr>
              <a:solidFill>
                <a:schemeClr val="dk1"/>
              </a:solidFill>
            </a:endParaRPr>
          </a:p>
          <a:p>
            <a:pPr indent="0" lvl="0" marL="0" rtl="0" algn="l">
              <a:spcBef>
                <a:spcPts val="1200"/>
              </a:spcBef>
              <a:spcAft>
                <a:spcPts val="0"/>
              </a:spcAft>
              <a:buNone/>
            </a:pPr>
            <a:r>
              <a:rPr lang="en">
                <a:solidFill>
                  <a:schemeClr val="dk1"/>
                </a:solidFill>
              </a:rPr>
              <a:t>- In order to examine efficiency of the method, the paper contrasts the performance of Node2Vec against: </a:t>
            </a:r>
            <a:endParaRPr>
              <a:solidFill>
                <a:schemeClr val="dk1"/>
              </a:solidFill>
            </a:endParaRPr>
          </a:p>
          <a:p>
            <a:pPr indent="-317500" lvl="0" marL="457200" rtl="0" algn="l">
              <a:spcBef>
                <a:spcPts val="1200"/>
              </a:spcBef>
              <a:spcAft>
                <a:spcPts val="0"/>
              </a:spcAft>
              <a:buClr>
                <a:schemeClr val="dk1"/>
              </a:buClr>
              <a:buSzPts val="1400"/>
              <a:buChar char="-"/>
            </a:pPr>
            <a:r>
              <a:rPr lang="en">
                <a:solidFill>
                  <a:schemeClr val="dk1"/>
                </a:solidFill>
              </a:rPr>
              <a:t>Spectral Clustering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DeepWalk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LINE </a:t>
            </a:r>
            <a:endParaRPr>
              <a:solidFill>
                <a:schemeClr val="dk1"/>
              </a:solidFill>
            </a:endParaRPr>
          </a:p>
          <a:p>
            <a:pPr indent="0" lvl="0" marL="0" rtl="0" algn="l">
              <a:spcBef>
                <a:spcPts val="1200"/>
              </a:spcBef>
              <a:spcAft>
                <a:spcPts val="1200"/>
              </a:spcAft>
              <a:buNone/>
            </a:pPr>
            <a:r>
              <a:rPr lang="en">
                <a:solidFill>
                  <a:schemeClr val="dk1"/>
                </a:solidFill>
              </a:rPr>
              <a:t>- In the cases of multi label classification and link prediction Node2Vec was found to be scalable and able to withstand peterubations. It also outperformed the other methods. Graphs and metrics are supplemented in the paper.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737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strengths</a:t>
            </a:r>
            <a:endParaRPr/>
          </a:p>
        </p:txBody>
      </p:sp>
      <p:sp>
        <p:nvSpPr>
          <p:cNvPr id="85" name="Google Shape;85;p17"/>
          <p:cNvSpPr txBox="1"/>
          <p:nvPr>
            <p:ph idx="1" type="body"/>
          </p:nvPr>
        </p:nvSpPr>
        <p:spPr>
          <a:xfrm>
            <a:off x="141000" y="1003975"/>
            <a:ext cx="8691300" cy="378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en">
                <a:solidFill>
                  <a:schemeClr val="dk1"/>
                </a:solidFill>
              </a:rPr>
              <a:t>The paper details related algorithms such as SkipGram and RandomWalk and builds upon these techniques and ideas whilst overcoming their limitations by introducing new approaches. </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The paper provides a node-embedding method that is feasible for real world application in terms of time-complexity, computational expenses and resilience to perturbations. It is more efficient than previous models and that is clearly detailed in the paper with ample experimental findings, metrics and charts. </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The theory behind the algorithm is explained in a comprehensive manner with clarity; there is a clear depiction of theoretical advantage of the node2vec algorithmic </a:t>
            </a:r>
            <a:r>
              <a:rPr lang="en">
                <a:solidFill>
                  <a:schemeClr val="dk1"/>
                </a:solidFill>
              </a:rPr>
              <a:t>framework</a:t>
            </a:r>
            <a:r>
              <a:rPr lang="en">
                <a:solidFill>
                  <a:schemeClr val="dk1"/>
                </a:solidFill>
              </a:rPr>
              <a:t> over pre-existing ones, i.e., the empirical efficacy over the others comes with no ambiguity in why it works better.</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4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Weaknesses</a:t>
            </a:r>
            <a:endParaRPr/>
          </a:p>
        </p:txBody>
      </p:sp>
      <p:sp>
        <p:nvSpPr>
          <p:cNvPr id="91" name="Google Shape;91;p18"/>
          <p:cNvSpPr txBox="1"/>
          <p:nvPr>
            <p:ph idx="1" type="body"/>
          </p:nvPr>
        </p:nvSpPr>
        <p:spPr>
          <a:xfrm>
            <a:off x="184475" y="1171600"/>
            <a:ext cx="8647800" cy="365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1) </a:t>
            </a:r>
            <a:r>
              <a:rPr lang="en">
                <a:solidFill>
                  <a:schemeClr val="dk1"/>
                </a:solidFill>
              </a:rPr>
              <a:t>The method detailed in the paper works efficiently for graphs only under certain assumptions; it may work unexpectedly for different types of graphs such as highly sparse graphs, non-euclidean graph structures, graphs with loops etc. </a:t>
            </a:r>
            <a:endParaRPr>
              <a:solidFill>
                <a:schemeClr val="dk1"/>
              </a:solidFill>
            </a:endParaRPr>
          </a:p>
          <a:p>
            <a:pPr indent="0" lvl="0" marL="0" rtl="0" algn="l">
              <a:spcBef>
                <a:spcPts val="1200"/>
              </a:spcBef>
              <a:spcAft>
                <a:spcPts val="0"/>
              </a:spcAft>
              <a:buNone/>
            </a:pPr>
            <a:r>
              <a:rPr lang="en">
                <a:solidFill>
                  <a:schemeClr val="dk1"/>
                </a:solidFill>
              </a:rPr>
              <a:t>2) Degree-based bias: The paper does not provide mitigation for over-representation and bias to higher degree nodes (more connected, more likely to appear in walks). The converse is also a problem: under-contribution of lesser connected nodes in the embedding process. </a:t>
            </a:r>
            <a:endParaRPr>
              <a:solidFill>
                <a:schemeClr val="dk1"/>
              </a:solidFill>
            </a:endParaRPr>
          </a:p>
          <a:p>
            <a:pPr indent="0" lvl="0" marL="0" rtl="0" algn="l">
              <a:spcBef>
                <a:spcPts val="1200"/>
              </a:spcBef>
              <a:spcAft>
                <a:spcPts val="1200"/>
              </a:spcAft>
              <a:buNone/>
            </a:pPr>
            <a:r>
              <a:rPr lang="en">
                <a:solidFill>
                  <a:schemeClr val="dk1"/>
                </a:solidFill>
              </a:rPr>
              <a:t>3) Parametric sensitivity: The paper explores effect of each parameter on the performance of node2vec, however while each parameter is being tested, other parameters are fixed to a default. Since parameters here are highly interdependent, this curbs chances for interesting effects of tuning multiple parameter values at a time and insights into optimum settings.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12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I</a:t>
            </a:r>
            <a:r>
              <a:rPr lang="en"/>
              <a:t>mprovements</a:t>
            </a:r>
            <a:r>
              <a:rPr lang="en"/>
              <a:t>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en">
                <a:solidFill>
                  <a:schemeClr val="dk1"/>
                </a:solidFill>
              </a:rPr>
              <a:t>Mentioning alternatives for graphs with different structures (detailed in weakness section) would make the paper more </a:t>
            </a:r>
            <a:r>
              <a:rPr lang="en">
                <a:solidFill>
                  <a:schemeClr val="dk1"/>
                </a:solidFill>
              </a:rPr>
              <a:t>comprehensive</a:t>
            </a:r>
            <a:r>
              <a:rPr lang="en">
                <a:solidFill>
                  <a:schemeClr val="dk1"/>
                </a:solidFill>
              </a:rPr>
              <a:t> for </a:t>
            </a:r>
            <a:r>
              <a:rPr lang="en">
                <a:solidFill>
                  <a:schemeClr val="dk1"/>
                </a:solidFill>
              </a:rPr>
              <a:t>networks</a:t>
            </a:r>
            <a:r>
              <a:rPr lang="en">
                <a:solidFill>
                  <a:schemeClr val="dk1"/>
                </a:solidFill>
              </a:rPr>
              <a:t> as a whole. </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Detailing dependencies of the different hyperparameters as well as defining a function between them to optimise would have made for interesting insights, and for a theoretical explanation of why these values of the parameters yield best results (length of walk, neighbourhood size, number of walks)</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Further details on bias by </a:t>
            </a:r>
            <a:r>
              <a:rPr lang="en">
                <a:solidFill>
                  <a:schemeClr val="dk1"/>
                </a:solidFill>
              </a:rPr>
              <a:t>implicitly</a:t>
            </a:r>
            <a:r>
              <a:rPr lang="en">
                <a:solidFill>
                  <a:schemeClr val="dk1"/>
                </a:solidFill>
              </a:rPr>
              <a:t> reusing sampling and comparison when reuse is restricted would give insights into influential nodes and their effect on embedding.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