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8A57-8811-829C-8D09-4C57BB8B6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2D558-02FB-BD3B-79FA-0978B6682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10E79-BA4F-2073-E90C-A0A79EBC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226A-1C97-314A-9CD8-DB1209B54C68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1C233-7551-B07B-B6EE-C9ECA3F0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C42B-9A0B-556A-6326-85A0F36D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F432-193E-ED4D-A2C4-5AEB767D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4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47B7-24F7-E486-DC56-59BA47C5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815B8-8C51-7311-3BF9-A7DD44CFB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2282-D402-D086-F40D-0B964853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226A-1C97-314A-9CD8-DB1209B54C68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2F7AA-82CC-7145-C018-6DC683BC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82804-E0D5-E6CA-6BD8-9BB2E753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F432-193E-ED4D-A2C4-5AEB767D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1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BC3A1-2A7A-42CC-02F9-02145EF24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D3C14-C86F-994F-BA5B-2F826B2E1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E7C01-1444-AEB6-4C87-4F45EB46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226A-1C97-314A-9CD8-DB1209B54C68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0F33-3924-239D-A61B-348BCDA5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6214B-1236-1923-5A27-0221B4F6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F432-193E-ED4D-A2C4-5AEB767D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9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6521-F681-9A14-07BD-963E3BF3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72D5-D4A5-82FA-65B7-7F5A5F67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622A0-7599-0F6E-DB36-AEB0B714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226A-1C97-314A-9CD8-DB1209B54C68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44577-88F6-3DBD-6E02-4DB31A93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77EAC-9038-2B31-FAED-F9AF4758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F432-193E-ED4D-A2C4-5AEB767D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7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AF39-E663-08A0-1977-42E07258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5CF6D-2597-9F8A-65A9-2C6F7817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2B17-0551-F8D3-D3EF-51CE6001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226A-1C97-314A-9CD8-DB1209B54C68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8DEF-537B-89E2-BB38-63690CE6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49A1-FD21-E900-A657-7A94A639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F432-193E-ED4D-A2C4-5AEB767D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2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36B2-D80B-0596-E436-D78C81AF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003C-4308-234C-69DA-9A1AD3289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BFA4C-8C87-4F1C-5C26-DA471324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D943-9ADA-5F9F-2717-C8AD455C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226A-1C97-314A-9CD8-DB1209B54C68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2EC08-001A-3D27-2F74-E26B7C25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1AF38-9899-3F2F-7B5B-C5430700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F432-193E-ED4D-A2C4-5AEB767D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9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F047-E27C-F537-23C8-5A43821D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72025-ABEE-959A-D9A6-8ECFE8C47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54438-F398-F0BF-CAB7-4B4F6FA90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F3A56-EF1E-6B59-0B07-ADD0D2002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3A9D0-6DCE-2E28-BABC-B0DDA222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59748-D187-FE77-DC0B-E6EABC2B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226A-1C97-314A-9CD8-DB1209B54C68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05F1D-A6E7-1E0A-4E02-D9757F9C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7A40E-7F9E-7D30-1B31-173F2D58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F432-193E-ED4D-A2C4-5AEB767D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849F-2A0A-B544-ECA8-7D74C1E2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7225B-BECB-BA46-92C4-90C2DA51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226A-1C97-314A-9CD8-DB1209B54C68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74D8A-5AE9-CB39-6FCA-9E68F871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FEE03-9927-B742-F75F-5FA54AED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F432-193E-ED4D-A2C4-5AEB767D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2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3567F-1838-59C5-CD46-FD2AF8B5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226A-1C97-314A-9CD8-DB1209B54C68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7845A-B552-231C-0BAF-B56CE5E3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200CE-9A3C-700C-0674-354B76B2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F432-193E-ED4D-A2C4-5AEB767D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3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B557-8A5A-62C8-188C-5423C952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68D8-E1C9-5613-A138-26D931650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C15B4-6670-9C65-A6B8-94E05F3D4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D5528-3202-9C31-CC9C-1E8A090B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226A-1C97-314A-9CD8-DB1209B54C68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74DD1-21D2-1CAD-286F-8A875543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EDEF3-BA60-F1EA-3E5C-6F93FFC3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F432-193E-ED4D-A2C4-5AEB767D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8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8D1-5B9E-CDA4-947A-444F8B0C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73F32-C2D3-84FC-7910-DB7C54BB2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967B6-A639-64EF-0C41-40A28EB3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A66D8-C430-C361-60F6-BBFFF442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226A-1C97-314A-9CD8-DB1209B54C68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0641A-EC33-3269-4CEF-A6AB5B49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5D3D6-6E81-53B4-D481-D42828A5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F432-193E-ED4D-A2C4-5AEB767D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6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F0614-8FE6-A5B6-848E-FC450AA7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6F471-549C-BFE5-7665-3052A1B5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58BC-74A5-37EF-BDEB-88CB5669F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226A-1C97-314A-9CD8-DB1209B54C68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6D752-C77A-F84F-94D8-CE0539599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AB44-0282-CF4F-830B-2B664B847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F432-193E-ED4D-A2C4-5AEB767D0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F68-B72A-57D3-15AF-46DB303C2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883" y="1122363"/>
            <a:ext cx="11204027" cy="2387600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Modeled</a:t>
            </a:r>
            <a:r>
              <a:rPr lang="en-GB" sz="3600" b="1" dirty="0"/>
              <a:t> estimates of HIV-</a:t>
            </a:r>
            <a:r>
              <a:rPr lang="en-GB" sz="3600" b="1" dirty="0" err="1"/>
              <a:t>serodifferent</a:t>
            </a:r>
            <a:r>
              <a:rPr lang="en-GB" sz="3600" b="1" dirty="0"/>
              <a:t> couples in tuberculosis-affected households in sub-Saharan Africa</a:t>
            </a:r>
            <a:br>
              <a:rPr lang="en-GB" sz="1000" dirty="0"/>
            </a:br>
            <a:br>
              <a:rPr lang="en-GB" sz="1000" dirty="0"/>
            </a:br>
            <a:r>
              <a:rPr lang="en-US" sz="2000" b="0" i="1" dirty="0" err="1"/>
              <a:t>Meixin</a:t>
            </a:r>
            <a:r>
              <a:rPr lang="en-US" sz="2000" b="0" i="1" dirty="0"/>
              <a:t> Zhang</a:t>
            </a:r>
            <a:r>
              <a:rPr lang="en-US" sz="2000" b="0" i="1" baseline="30000" dirty="0"/>
              <a:t>1</a:t>
            </a:r>
            <a:r>
              <a:rPr lang="en-US" sz="2000" b="0" i="1" dirty="0"/>
              <a:t>, Ashley S. Tseng</a:t>
            </a:r>
            <a:r>
              <a:rPr lang="en-US" sz="2000" b="0" i="1" baseline="30000" dirty="0"/>
              <a:t>2</a:t>
            </a:r>
            <a:r>
              <a:rPr lang="en-US" sz="2000" b="0" i="1" dirty="0"/>
              <a:t>, Godwin Anguzu</a:t>
            </a:r>
            <a:r>
              <a:rPr lang="en-US" sz="2000" b="0" i="1" baseline="30000" dirty="0"/>
              <a:t>3</a:t>
            </a:r>
            <a:r>
              <a:rPr lang="en-US" sz="2000" b="0" i="1" dirty="0"/>
              <a:t>, </a:t>
            </a:r>
            <a:r>
              <a:rPr lang="en-US" sz="2000" b="0" i="1" dirty="0" err="1"/>
              <a:t>Ruanne</a:t>
            </a:r>
            <a:r>
              <a:rPr lang="en-US" sz="2000" b="0" i="1" dirty="0"/>
              <a:t> V. Barnabas</a:t>
            </a:r>
            <a:r>
              <a:rPr lang="en-US" sz="2000" b="0" i="1" baseline="30000" dirty="0"/>
              <a:t>4</a:t>
            </a:r>
            <a:r>
              <a:rPr lang="en-US" sz="2000" b="0" i="1" dirty="0"/>
              <a:t>, J. Lucian Davis</a:t>
            </a:r>
            <a:r>
              <a:rPr lang="en-US" sz="2000" b="0" i="1" baseline="30000" dirty="0"/>
              <a:t>5</a:t>
            </a:r>
            <a:r>
              <a:rPr lang="en-US" sz="2000" b="0" i="1" dirty="0"/>
              <a:t>, Andrew Mujugira</a:t>
            </a:r>
            <a:r>
              <a:rPr lang="en-US" sz="2000" b="0" i="1" baseline="30000" dirty="0"/>
              <a:t>6</a:t>
            </a:r>
            <a:r>
              <a:rPr lang="en-US" sz="2000" b="0" i="1" dirty="0"/>
              <a:t>, Abraham D. Flaxman</a:t>
            </a:r>
            <a:r>
              <a:rPr lang="en-US" sz="2000" b="0" i="1" baseline="30000" dirty="0"/>
              <a:t>1</a:t>
            </a:r>
            <a:r>
              <a:rPr lang="en-US" sz="2000" b="0" i="1" dirty="0"/>
              <a:t>, Jennifer M. Ross</a:t>
            </a:r>
            <a:r>
              <a:rPr lang="en-US" sz="2000" b="0" i="1" baseline="30000" dirty="0"/>
              <a:t>7</a:t>
            </a:r>
            <a:br>
              <a:rPr lang="en-US" sz="2000" b="0" i="1" baseline="30000" dirty="0"/>
            </a:br>
            <a:br>
              <a:rPr lang="en-US" sz="1000" b="0" i="1" dirty="0"/>
            </a:br>
            <a:endParaRPr lang="en-US" sz="1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7E659-2C28-C73C-6730-6BF11A951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100" b="0" i="1" baseline="30000" dirty="0"/>
              <a:t>1</a:t>
            </a:r>
            <a:r>
              <a:rPr lang="en-US" sz="1100" b="0" i="1" dirty="0"/>
              <a:t>Institute for Health Metrics and Evaluation, University of Washington, Seattle, USA; </a:t>
            </a:r>
            <a:r>
              <a:rPr lang="en-US" sz="1100" b="0" i="1" baseline="30000" dirty="0"/>
              <a:t>2</a:t>
            </a:r>
            <a:r>
              <a:rPr lang="en-US" sz="1100" b="0" i="1" dirty="0"/>
              <a:t>Department of Epidemiology, University of Washington, Seattle, USA; </a:t>
            </a:r>
            <a:r>
              <a:rPr lang="en-US" sz="1100" b="0" i="1" baseline="30000" dirty="0"/>
              <a:t>3</a:t>
            </a:r>
            <a:r>
              <a:rPr lang="en-US" sz="1100" b="0" i="1" dirty="0"/>
              <a:t>Department of Social Science Research Institute, Duke University, Durham, USA; </a:t>
            </a:r>
            <a:r>
              <a:rPr lang="en-US" sz="1100" b="0" i="1" baseline="30000" dirty="0"/>
              <a:t>4</a:t>
            </a:r>
            <a:r>
              <a:rPr lang="en-US" sz="1100" b="0" i="1" dirty="0"/>
              <a:t>Division of Infectious Diseases, Massachusetts General Hospital, Boston, USA; </a:t>
            </a:r>
            <a:r>
              <a:rPr lang="en-US" sz="1100" b="0" i="1" baseline="30000" dirty="0"/>
              <a:t>5</a:t>
            </a:r>
            <a:r>
              <a:rPr lang="en-US" sz="1100" b="0" i="1" dirty="0"/>
              <a:t>Department of Epidemiology of Microbial Diseases, Yale School of Public Health, New Haven, USA; </a:t>
            </a:r>
            <a:r>
              <a:rPr lang="en-US" sz="1100" b="0" i="1" baseline="30000" dirty="0"/>
              <a:t>6</a:t>
            </a:r>
            <a:r>
              <a:rPr lang="en-US" sz="1100" b="0" i="1" dirty="0"/>
              <a:t>Infectious Diseases Institute, Makerere University, Kampala, Uganda; </a:t>
            </a:r>
            <a:r>
              <a:rPr lang="en-US" sz="1100" b="0" i="1" baseline="30000" dirty="0"/>
              <a:t>7</a:t>
            </a:r>
            <a:r>
              <a:rPr lang="en-US" sz="1100" b="0" i="1" dirty="0"/>
              <a:t>Division of Allergy and Infectious Diseases, University of Washington, USA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2893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F133-B2CF-4B0B-EAD0-2BF218DE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CD5DB-E58E-13F2-3297-022A9EAA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Estimate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HIV status in </a:t>
            </a:r>
            <a:r>
              <a:rPr lang="en-US" dirty="0">
                <a:effectLst/>
              </a:rPr>
              <a:t>TB-affected households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ffectLst/>
              </a:rPr>
              <a:t>Within-household sexual partnerships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HIV acquisition can be averted through </a:t>
            </a:r>
            <a:r>
              <a:rPr lang="en-US" dirty="0" err="1"/>
              <a:t>PrEP</a:t>
            </a:r>
            <a:r>
              <a:rPr lang="en-US" dirty="0"/>
              <a:t> </a:t>
            </a:r>
            <a:r>
              <a:rPr lang="en-US" altLang="en-US" sz="2400" dirty="0">
                <a:solidFill>
                  <a:srgbClr val="000000"/>
                </a:solidFill>
                <a:ea typeface="IAS Ribbon Sans Regular" pitchFamily="2" charset="0"/>
              </a:rPr>
              <a:t>during household TB contact evaluation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5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19DA-989C-2A74-AF9A-488BB571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36C58E-67C2-FC82-2702-5D79B5FF5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70" r="1712" b="6285"/>
          <a:stretch/>
        </p:blipFill>
        <p:spPr>
          <a:xfrm>
            <a:off x="1539836" y="1328400"/>
            <a:ext cx="9277865" cy="3597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8E7EB9-E653-1DD3-AEA7-C367FE605665}"/>
              </a:ext>
            </a:extLst>
          </p:cNvPr>
          <p:cNvSpPr txBox="1"/>
          <p:nvPr/>
        </p:nvSpPr>
        <p:spPr>
          <a:xfrm>
            <a:off x="806669" y="4925793"/>
            <a:ext cx="107442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(A)</a:t>
            </a:r>
          </a:p>
          <a:p>
            <a:pPr algn="ctr"/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Figure 1. Flow diagrams of mathematical models used in this study. (A) Flow-chart depicting the process of obtaining the TB and HIV-TB coinfection situation in TB affected households. (B) Flow-chart depicting the process of generating the proportion of SDCs using outputs from (A).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6056-0339-48D7-425F-46662E8E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7868E7-D13E-E2C6-1571-5F213FCD02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960" y="1369695"/>
            <a:ext cx="6500080" cy="35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F09BC-009C-E620-FF78-9406BFE83F12}"/>
              </a:ext>
            </a:extLst>
          </p:cNvPr>
          <p:cNvSpPr txBox="1"/>
          <p:nvPr/>
        </p:nvSpPr>
        <p:spPr>
          <a:xfrm>
            <a:off x="806669" y="4925793"/>
            <a:ext cx="107442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(B)</a:t>
            </a:r>
          </a:p>
          <a:p>
            <a:pPr algn="ctr"/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Figure 1. Flow diagrams of mathematical models used in this study. (A) Flow-chart depicting the process of obtaining the TB and HIV-TB coinfection situation in TB affected households. (B) Flow-chart depicting the process of generating the proportion of SDCs using outputs from (A).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8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F6F1-D987-BE00-9272-F22D4317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Parameter: </a:t>
            </a:r>
            <a:r>
              <a:rPr lang="en-US" sz="3600" i="1" dirty="0"/>
              <a:t>P</a:t>
            </a:r>
            <a:r>
              <a:rPr lang="en-US" sz="3600" i="1" baseline="-25000" dirty="0"/>
              <a:t>SCD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24C77-89AC-6DF0-45A6-0CE83D93E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50027"/>
                <a:ext cx="10515600" cy="327369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800" i="1" dirty="0">
                    <a:solidFill>
                      <a:srgbClr val="000000"/>
                    </a:solidFill>
                  </a:rPr>
                  <a:t>P</a:t>
                </a:r>
                <a:r>
                  <a:rPr lang="en-US" sz="2800" i="1" baseline="-25000" dirty="0">
                    <a:solidFill>
                      <a:srgbClr val="000000"/>
                    </a:solidFill>
                  </a:rPr>
                  <a:t>SDC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/>
                          <m:t>T</m:t>
                        </m:r>
                        <m:r>
                          <m:rPr>
                            <m:nor/>
                          </m:rPr>
                          <a:rPr lang="en-US"/>
                          <m:t>he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number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of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serodifferent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couples</m:t>
                        </m:r>
                      </m:num>
                      <m:den>
                        <m:eqArr>
                          <m:eqArr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0" i="0" smtClean="0"/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he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number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all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people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living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with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HIV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engaged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stable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partnerships</m:t>
                            </m:r>
                          </m:e>
                        </m:eqAr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24C77-89AC-6DF0-45A6-0CE83D93E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50027"/>
                <a:ext cx="10515600" cy="32736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A08EFFBC-D024-1266-BC9B-95E5B9B68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9870" y="2971800"/>
            <a:ext cx="914400" cy="914400"/>
          </a:xfrm>
          <a:prstGeom prst="rect">
            <a:avLst/>
          </a:prstGeom>
        </p:spPr>
      </p:pic>
      <p:pic>
        <p:nvPicPr>
          <p:cNvPr id="10" name="Graphic 9" descr="Woman with solid fill">
            <a:extLst>
              <a:ext uri="{FF2B5EF4-FFF2-40B4-BE49-F238E27FC236}">
                <a16:creationId xmlns:a16="http://schemas.microsoft.com/office/drawing/2014/main" id="{4A8E8ABA-1A4D-F02F-5F14-F8B30FC45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2670" y="2971800"/>
            <a:ext cx="914400" cy="914400"/>
          </a:xfrm>
          <a:prstGeom prst="rect">
            <a:avLst/>
          </a:prstGeom>
        </p:spPr>
      </p:pic>
      <p:pic>
        <p:nvPicPr>
          <p:cNvPr id="11" name="Graphic 10" descr="Woman with solid fill">
            <a:extLst>
              <a:ext uri="{FF2B5EF4-FFF2-40B4-BE49-F238E27FC236}">
                <a16:creationId xmlns:a16="http://schemas.microsoft.com/office/drawing/2014/main" id="{5904B6C6-5BE4-F942-A555-AF80BAC3DC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7750" y="2971800"/>
            <a:ext cx="914400" cy="914400"/>
          </a:xfrm>
          <a:prstGeom prst="rect">
            <a:avLst/>
          </a:prstGeom>
        </p:spPr>
      </p:pic>
      <p:pic>
        <p:nvPicPr>
          <p:cNvPr id="12" name="Graphic 11" descr="Man with solid fill">
            <a:extLst>
              <a:ext uri="{FF2B5EF4-FFF2-40B4-BE49-F238E27FC236}">
                <a16:creationId xmlns:a16="http://schemas.microsoft.com/office/drawing/2014/main" id="{BD4F1C10-36A9-D0E4-E7BE-908F701CC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04949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Woman with solid fill">
            <a:extLst>
              <a:ext uri="{FF2B5EF4-FFF2-40B4-BE49-F238E27FC236}">
                <a16:creationId xmlns:a16="http://schemas.microsoft.com/office/drawing/2014/main" id="{F529CE62-29B5-2DC7-DAD4-B4BD3AFF67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62831" y="2971800"/>
            <a:ext cx="914400" cy="914400"/>
          </a:xfrm>
          <a:prstGeom prst="rect">
            <a:avLst/>
          </a:prstGeom>
        </p:spPr>
      </p:pic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B5E26DA8-1F30-AF4F-FDBA-BB4DB92BC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0029" y="2971800"/>
            <a:ext cx="914400" cy="914400"/>
          </a:xfrm>
          <a:prstGeom prst="rect">
            <a:avLst/>
          </a:prstGeom>
        </p:spPr>
      </p:pic>
      <p:pic>
        <p:nvPicPr>
          <p:cNvPr id="15" name="Graphic 14" descr="Woman with solid fill">
            <a:extLst>
              <a:ext uri="{FF2B5EF4-FFF2-40B4-BE49-F238E27FC236}">
                <a16:creationId xmlns:a16="http://schemas.microsoft.com/office/drawing/2014/main" id="{32535611-05DD-950A-C069-978077C85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6835" y="2971800"/>
            <a:ext cx="914400" cy="914400"/>
          </a:xfrm>
          <a:prstGeom prst="rect">
            <a:avLst/>
          </a:prstGeom>
        </p:spPr>
      </p:pic>
      <p:pic>
        <p:nvPicPr>
          <p:cNvPr id="16" name="Graphic 15" descr="Man with solid fill">
            <a:extLst>
              <a:ext uri="{FF2B5EF4-FFF2-40B4-BE49-F238E27FC236}">
                <a16:creationId xmlns:a16="http://schemas.microsoft.com/office/drawing/2014/main" id="{AC8F4158-1882-B58B-0A07-BA076A7017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0724" y="2971800"/>
            <a:ext cx="914400" cy="914400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A5E7F8A9-63A6-E540-A642-4857709D7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8973" y="297180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3FF135-1E0D-ED86-A536-403FFEFFE1BC}"/>
              </a:ext>
            </a:extLst>
          </p:cNvPr>
          <p:cNvCxnSpPr>
            <a:cxnSpLocks/>
          </p:cNvCxnSpPr>
          <p:nvPr/>
        </p:nvCxnSpPr>
        <p:spPr>
          <a:xfrm>
            <a:off x="3847070" y="3886200"/>
            <a:ext cx="1032112" cy="61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446406-AE9A-646F-9953-27EF3A807777}"/>
              </a:ext>
            </a:extLst>
          </p:cNvPr>
          <p:cNvCxnSpPr>
            <a:cxnSpLocks/>
          </p:cNvCxnSpPr>
          <p:nvPr/>
        </p:nvCxnSpPr>
        <p:spPr>
          <a:xfrm>
            <a:off x="4604949" y="3886200"/>
            <a:ext cx="274233" cy="61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F3966D-0563-BC4F-C944-4BE16DBC53AB}"/>
              </a:ext>
            </a:extLst>
          </p:cNvPr>
          <p:cNvCxnSpPr>
            <a:cxnSpLocks/>
          </p:cNvCxnSpPr>
          <p:nvPr/>
        </p:nvCxnSpPr>
        <p:spPr>
          <a:xfrm flipH="1">
            <a:off x="4879182" y="3886200"/>
            <a:ext cx="940847" cy="61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4588E5-8FD1-28BF-F015-8F75AB8ABF14}"/>
              </a:ext>
            </a:extLst>
          </p:cNvPr>
          <p:cNvCxnSpPr>
            <a:cxnSpLocks/>
          </p:cNvCxnSpPr>
          <p:nvPr/>
        </p:nvCxnSpPr>
        <p:spPr>
          <a:xfrm flipH="1">
            <a:off x="4965093" y="3886200"/>
            <a:ext cx="1296152" cy="61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2D27AB-3CC7-C789-FBAB-00ABE7949054}"/>
              </a:ext>
            </a:extLst>
          </p:cNvPr>
          <p:cNvCxnSpPr>
            <a:cxnSpLocks/>
          </p:cNvCxnSpPr>
          <p:nvPr/>
        </p:nvCxnSpPr>
        <p:spPr>
          <a:xfrm flipV="1">
            <a:off x="3617546" y="2084599"/>
            <a:ext cx="530204" cy="52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18BD4A-BEDF-E265-DE06-073C4F78AD8C}"/>
              </a:ext>
            </a:extLst>
          </p:cNvPr>
          <p:cNvCxnSpPr>
            <a:cxnSpLocks/>
          </p:cNvCxnSpPr>
          <p:nvPr/>
        </p:nvCxnSpPr>
        <p:spPr>
          <a:xfrm flipH="1" flipV="1">
            <a:off x="4147750" y="2084599"/>
            <a:ext cx="666507" cy="50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2753A47-39AF-C4B9-C7B7-020E10F4E8BF}"/>
              </a:ext>
            </a:extLst>
          </p:cNvPr>
          <p:cNvSpPr txBox="1"/>
          <p:nvPr/>
        </p:nvSpPr>
        <p:spPr>
          <a:xfrm>
            <a:off x="3473283" y="1730972"/>
            <a:ext cx="14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Numerator: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86AFD2-395F-A798-9F9B-0F2B1E24A6E4}"/>
              </a:ext>
            </a:extLst>
          </p:cNvPr>
          <p:cNvSpPr txBox="1"/>
          <p:nvPr/>
        </p:nvSpPr>
        <p:spPr>
          <a:xfrm>
            <a:off x="4090086" y="4548657"/>
            <a:ext cx="16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Denominator: 4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95ADC731-01D2-07D2-5EBC-DE8B3BED6CAC}"/>
              </a:ext>
            </a:extLst>
          </p:cNvPr>
          <p:cNvSpPr/>
          <p:nvPr/>
        </p:nvSpPr>
        <p:spPr>
          <a:xfrm rot="5400000">
            <a:off x="3473912" y="2583196"/>
            <a:ext cx="287269" cy="45904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08E8DBC7-EA69-3530-3C05-0B88973811D0}"/>
              </a:ext>
            </a:extLst>
          </p:cNvPr>
          <p:cNvSpPr/>
          <p:nvPr/>
        </p:nvSpPr>
        <p:spPr>
          <a:xfrm rot="5400000">
            <a:off x="4670623" y="2548763"/>
            <a:ext cx="287269" cy="45904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1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B99C-58DB-09E4-4048-4F9DE0C4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Relationship between </a:t>
            </a:r>
            <a:r>
              <a:rPr lang="en-US" sz="3600" i="1" dirty="0"/>
              <a:t>P</a:t>
            </a:r>
            <a:r>
              <a:rPr lang="en-US" sz="3600" i="1" baseline="-25000" dirty="0"/>
              <a:t>SCD  </a:t>
            </a:r>
            <a:r>
              <a:rPr lang="en-US" sz="3600" dirty="0"/>
              <a:t>and HIV prevalence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6700D-982E-1425-8805-D86D0BF95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𝑆𝐷𝐶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 ≅ 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6700D-982E-1425-8805-D86D0BF95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F1DFFF9-B975-A2DC-3DB0-B29BE8FCB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146" y="2684360"/>
            <a:ext cx="5623034" cy="38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6056-0339-48D7-425F-46662E8E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7868E7-D13E-E2C6-1571-5F213FCD02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87" y="942756"/>
            <a:ext cx="7224534" cy="395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F09BC-009C-E620-FF78-9406BFE83F12}"/>
              </a:ext>
            </a:extLst>
          </p:cNvPr>
          <p:cNvSpPr txBox="1"/>
          <p:nvPr/>
        </p:nvSpPr>
        <p:spPr>
          <a:xfrm>
            <a:off x="806669" y="4925793"/>
            <a:ext cx="107442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(B)</a:t>
            </a:r>
          </a:p>
          <a:p>
            <a:pPr algn="ctr"/>
            <a:endParaRPr lang="en-US" sz="1400" dirty="0">
              <a:solidFill>
                <a:srgbClr val="000000"/>
              </a:solidFill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Figure 1. Flow diagrams of mathematical models used in this study. (A) Flow-chart depicting the process of obtaining the TB and HIV-TB coinfection situation in TB affected households. (B) Flow-chart depicting the process of generating the proportion of SDCs using outputs from (A).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7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3A87-68EE-85A7-DC10-23F6D613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DAAD-BF51-CE92-CC17-7ECF0194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2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F066-BA22-6CFC-4993-D303896C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2841-9C02-5518-36AF-D5A70336A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1571"/>
            <a:ext cx="10515600" cy="30553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4126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355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Modeled estimates of HIV-serodifferent couples in tuberculosis-affected households in sub-Saharan Africa  Meixin Zhang1, Ashley S. Tseng2, Godwin Anguzu3, Ruanne V. Barnabas4, J. Lucian Davis5, Andrew Mujugira6, Abraham D. Flaxman1, Jennifer M. Ross7  </vt:lpstr>
      <vt:lpstr>Aims</vt:lpstr>
      <vt:lpstr>PowerPoint Presentation</vt:lpstr>
      <vt:lpstr>PowerPoint Presentation</vt:lpstr>
      <vt:lpstr>Parameter: PSCD</vt:lpstr>
      <vt:lpstr>Relationship between PSCD  and HIV prevalence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Modeled estimates of HIV-serodifferent couples in tuberculosis-affected households in sub-Saharan Africa  Meixin Zhang1, Ashley S. Tseng2, Godwin Anguzu3, Ruanne V. Barnabas4, J. Lucian Davis5, Andrew Mujugira6, Abraham D. Flaxman1, Jennifer M. Ross7  </dc:title>
  <dc:creator>Meixin Zhang</dc:creator>
  <cp:lastModifiedBy>Meixin Zhang</cp:lastModifiedBy>
  <cp:revision>1</cp:revision>
  <dcterms:created xsi:type="dcterms:W3CDTF">2023-07-13T23:08:04Z</dcterms:created>
  <dcterms:modified xsi:type="dcterms:W3CDTF">2023-07-13T23:50:50Z</dcterms:modified>
</cp:coreProperties>
</file>