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omments/modernComment_100_430FF06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6A73BD-A331-5827-5C4F-0A113AEA6429}" name="Meixin Zhang" initials="MZ" userId="S::mzhang25@uw.edu::174584a3-43f9-4f55-bbf8-7dc28b21ae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001B"/>
    <a:srgbClr val="E72240"/>
    <a:srgbClr val="8CCDCD"/>
    <a:srgbClr val="462D82"/>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9" autoAdjust="0"/>
    <p:restoredTop sz="94660"/>
  </p:normalViewPr>
  <p:slideViewPr>
    <p:cSldViewPr snapToGrid="0">
      <p:cViewPr>
        <p:scale>
          <a:sx n="40" d="100"/>
          <a:sy n="40" d="100"/>
        </p:scale>
        <p:origin x="65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tableStyles" Target="tableStyles.xml"/></Relationships>
</file>

<file path=ppt/comments/modernComment_100_430FF06E.xml><?xml version="1.0" encoding="utf-8"?>
<p188:cmLst xmlns:a="http://schemas.openxmlformats.org/drawingml/2006/main" xmlns:r="http://schemas.openxmlformats.org/officeDocument/2006/relationships" xmlns:p188="http://schemas.microsoft.com/office/powerpoint/2018/8/main">
  <p188:cm id="{FBFA18F3-1CA5-B047-AE65-8D55DA049FD4}" authorId="{C36A73BD-A331-5827-5C4F-0A113AEA6429}" created="2023-07-05T04:46:09.598">
    <ac:txMkLst xmlns:ac="http://schemas.microsoft.com/office/drawing/2013/main/command">
      <pc:docMk xmlns:pc="http://schemas.microsoft.com/office/powerpoint/2013/main/command"/>
      <pc:sldMk xmlns:pc="http://schemas.microsoft.com/office/powerpoint/2013/main/command" cId="1125118062" sldId="256"/>
      <ac:spMk id="6" creationId="{00000000-0000-0000-0000-000000000000}"/>
      <ac:txMk cp="2206" len="286">
        <ac:context len="2569" hash="1721656043"/>
      </ac:txMk>
    </ac:txMkLst>
    <p188:pos x="8875712" y="33465131"/>
    <p188:txBody>
      <a:bodyPr/>
      <a:lstStyle/>
      <a:p>
        <a:r>
          <a:rPr lang="en-US"/>
          <a:t>The font for figure and table is different than the body, cannot decide which is better. The body font Verdana is from template. </a:t>
        </a:r>
      </a:p>
    </p188:txBody>
  </p188:cm>
  <p188:cm id="{A97F7E50-AD60-B541-80D7-2474136398F8}" authorId="{C36A73BD-A331-5827-5C4F-0A113AEA6429}" created="2023-07-05T04:47:34.148">
    <ac:deMkLst xmlns:ac="http://schemas.microsoft.com/office/drawing/2013/main/command">
      <pc:docMk xmlns:pc="http://schemas.microsoft.com/office/powerpoint/2013/main/command"/>
      <pc:sldMk xmlns:pc="http://schemas.microsoft.com/office/powerpoint/2013/main/command" cId="1125118062" sldId="256"/>
      <ac:graphicFrameMk id="7" creationId="{B92232B6-769B-D7C4-2565-A2FD1E7B4762}"/>
    </ac:deMkLst>
    <p188:txBody>
      <a:bodyPr/>
      <a:lstStyle/>
      <a:p>
        <a:r>
          <a:rPr lang="en-US"/>
          <a:t>Can make histogram but may make the poster look messy because we have too many different figures.</a:t>
        </a:r>
      </a:p>
    </p188:txBody>
  </p188:cm>
  <p188:cm id="{58CC9A9B-99F3-FF4D-A9EF-45FFAD439E6F}" authorId="{C36A73BD-A331-5827-5C4F-0A113AEA6429}" created="2023-07-05T04:48:11.918">
    <ac:deMkLst xmlns:ac="http://schemas.microsoft.com/office/drawing/2013/main/command">
      <pc:docMk xmlns:pc="http://schemas.microsoft.com/office/powerpoint/2013/main/command"/>
      <pc:sldMk xmlns:pc="http://schemas.microsoft.com/office/powerpoint/2013/main/command" cId="1125118062" sldId="256"/>
      <ac:picMk id="1026" creationId="{B2F38254-6C5A-AEBC-697B-2392714C894A}"/>
    </ac:deMkLst>
    <p188:txBody>
      <a:bodyPr/>
      <a:lstStyle/>
      <a:p>
        <a:r>
          <a:rPr lang="en-US"/>
          <a:t>Will make all figures clearer.</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854B396-427F-0E2A-70BE-3CF52ED59B1F}"/>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33920635"/>
      </p:ext>
    </p:extLst>
  </p:cSld>
  <p:clrMapOvr>
    <a:masterClrMapping/>
  </p:clrMapOvr>
  <p:extLst>
    <p:ext uri="{DCECCB84-F9BA-43D5-87BE-67443E8EF086}">
      <p15:sldGuideLst xmlns:p15="http://schemas.microsoft.com/office/powerpoint/2012/main">
        <p15:guide id="1" pos="668">
          <p15:clr>
            <a:srgbClr val="FBAE40"/>
          </p15:clr>
        </p15:guide>
        <p15:guide id="2" pos="4773">
          <p15:clr>
            <a:srgbClr val="FBAE40"/>
          </p15:clr>
        </p15:guide>
        <p15:guide id="3" pos="14298">
          <p15:clr>
            <a:srgbClr val="FBAE40"/>
          </p15:clr>
        </p15:guide>
        <p15:guide id="4" pos="13845">
          <p15:clr>
            <a:srgbClr val="FBAE40"/>
          </p15:clr>
        </p15:guide>
        <p15:guide id="5" pos="18358">
          <p15:clr>
            <a:srgbClr val="FBAE40"/>
          </p15:clr>
        </p15:guide>
        <p15:guide id="6" pos="5226">
          <p15:clr>
            <a:srgbClr val="FBAE40"/>
          </p15:clr>
        </p15:guide>
        <p15:guide id="7" pos="9309">
          <p15:clr>
            <a:srgbClr val="FBAE40"/>
          </p15:clr>
        </p15:guide>
        <p15:guide id="8" pos="9762">
          <p15:clr>
            <a:srgbClr val="FBAE40"/>
          </p15:clr>
        </p15:guide>
        <p15:guide id="9" orient="horz" pos="25819">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0"/>
            <a:ext cx="30275212" cy="2008060"/>
          </a:xfrm>
          <a:prstGeom prst="rect">
            <a:avLst/>
          </a:prstGeom>
          <a:solidFill>
            <a:schemeClr val="accent1"/>
          </a:solidFill>
        </p:spPr>
        <p:txBody>
          <a:bodyPr vert="horz" wrap="square" lIns="1080000" tIns="720000" rIns="1080000" bIns="72000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1390045" y="3298735"/>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9BB534C8-9016-6F72-40F9-71D526D9542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26706703" y="41401214"/>
            <a:ext cx="3568510" cy="1402549"/>
          </a:xfrm>
          <a:prstGeom prst="rect">
            <a:avLst/>
          </a:prstGeom>
        </p:spPr>
      </p:pic>
      <p:sp>
        <p:nvSpPr>
          <p:cNvPr id="12" name="TextBox 11">
            <a:extLst>
              <a:ext uri="{FF2B5EF4-FFF2-40B4-BE49-F238E27FC236}">
                <a16:creationId xmlns:a16="http://schemas.microsoft.com/office/drawing/2014/main" id="{094F5828-D363-4B84-B9D0-A3981B659DCF}"/>
              </a:ext>
            </a:extLst>
          </p:cNvPr>
          <p:cNvSpPr txBox="1"/>
          <p:nvPr userDrawn="1"/>
        </p:nvSpPr>
        <p:spPr>
          <a:xfrm>
            <a:off x="3167743" y="41899114"/>
            <a:ext cx="184731" cy="369332"/>
          </a:xfrm>
          <a:prstGeom prst="rect">
            <a:avLst/>
          </a:prstGeom>
          <a:noFill/>
        </p:spPr>
        <p:txBody>
          <a:bodyPr wrap="none" rtlCol="0">
            <a:spAutoFit/>
          </a:bodyPr>
          <a:lstStyle/>
          <a:p>
            <a:endParaRPr lang="en-GB"/>
          </a:p>
        </p:txBody>
      </p:sp>
      <p:sp>
        <p:nvSpPr>
          <p:cNvPr id="13" name="TextBox 12">
            <a:extLst>
              <a:ext uri="{FF2B5EF4-FFF2-40B4-BE49-F238E27FC236}">
                <a16:creationId xmlns:a16="http://schemas.microsoft.com/office/drawing/2014/main" id="{C38B122C-D149-3E7A-CCBF-DE2DC3CE80C8}"/>
              </a:ext>
            </a:extLst>
          </p:cNvPr>
          <p:cNvSpPr txBox="1"/>
          <p:nvPr userDrawn="1"/>
        </p:nvSpPr>
        <p:spPr>
          <a:xfrm>
            <a:off x="0" y="41401213"/>
            <a:ext cx="13112863" cy="1402550"/>
          </a:xfrm>
          <a:prstGeom prst="rect">
            <a:avLst/>
          </a:prstGeom>
          <a:noFill/>
        </p:spPr>
        <p:txBody>
          <a:bodyPr wrap="square" lIns="1080000" tIns="0" rIns="1080000" bIns="0" rtlCol="0" anchor="ctr" anchorCtr="0">
            <a:noAutofit/>
          </a:bodyPr>
          <a:lstStyle/>
          <a:p>
            <a:r>
              <a:rPr lang="en-GB" dirty="0"/>
              <a:t>Presented at IAS 2023, the 12th IAS Conference on HIV Science</a:t>
            </a:r>
          </a:p>
        </p:txBody>
      </p:sp>
    </p:spTree>
    <p:extLst>
      <p:ext uri="{BB962C8B-B14F-4D97-AF65-F5344CB8AC3E}">
        <p14:creationId xmlns:p14="http://schemas.microsoft.com/office/powerpoint/2010/main" val="1191649587"/>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2270638" rtl="0" eaLnBrk="1" latinLnBrk="0" hangingPunct="1">
        <a:lnSpc>
          <a:spcPct val="90000"/>
        </a:lnSpc>
        <a:spcBef>
          <a:spcPct val="0"/>
        </a:spcBef>
        <a:buNone/>
        <a:defRPr sz="4000" b="1" i="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126900" algn="l" defTabSz="360000" rtl="0" eaLnBrk="1" latinLnBrk="0" hangingPunct="1">
        <a:lnSpc>
          <a:spcPct val="120000"/>
        </a:lnSpc>
        <a:spcBef>
          <a:spcPts val="2483"/>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478219"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2613538"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3748857"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4884176" indent="-126900" algn="l" defTabSz="360000" rtl="0" eaLnBrk="1" latinLnBrk="0" hangingPunct="1">
        <a:lnSpc>
          <a:spcPct val="120000"/>
        </a:lnSpc>
        <a:spcBef>
          <a:spcPts val="1242"/>
        </a:spcBef>
        <a:buFont typeface="Arial" panose="020B0604020202020204" pitchFamily="34" charset="0"/>
        <a:buChar char="•"/>
        <a:tabLst>
          <a:tab pos="360000" algn="l"/>
        </a:tabLst>
        <a:defRPr sz="20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microsoft.com/office/2018/10/relationships/comments" Target="../comments/modernComment_100_430FF06E.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131888" y="2882269"/>
            <a:ext cx="8769096" cy="3731808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14870" tIns="14870" rIns="14870" bIns="14870" numCol="1" anchor="t" anchorCtr="0" compatLnSpc="1">
            <a:prstTxWarp prst="textNoShape">
              <a:avLst/>
            </a:prstTxWarp>
          </a:bodyPr>
          <a:lstStyle/>
          <a:p>
            <a:pPr algn="just" defTabSz="371736" eaLnBrk="0" fontAlgn="base" hangingPunct="0">
              <a:lnSpc>
                <a:spcPct val="120000"/>
              </a:lnSpc>
              <a:spcBef>
                <a:spcPct val="0"/>
              </a:spcBef>
              <a:spcAft>
                <a:spcPct val="0"/>
              </a:spcAft>
            </a:pPr>
            <a:r>
              <a:rPr lang="en-US" altLang="en-US" sz="3600" b="1" dirty="0">
                <a:solidFill>
                  <a:schemeClr val="tx2"/>
                </a:solidFill>
                <a:latin typeface="+mj-lt"/>
                <a:ea typeface="IAS Ribbon Sans Bold" pitchFamily="2" charset="0"/>
              </a:rPr>
              <a:t>Background</a:t>
            </a:r>
          </a:p>
          <a:p>
            <a:pPr defTabSz="371736" eaLnBrk="0" fontAlgn="base" hangingPunct="0">
              <a:lnSpc>
                <a:spcPct val="120000"/>
              </a:lnSpc>
              <a:spcBef>
                <a:spcPct val="0"/>
              </a:spcBef>
              <a:spcAft>
                <a:spcPct val="0"/>
              </a:spcAft>
            </a:pPr>
            <a:r>
              <a:rPr lang="en-US" altLang="en-US" sz="2400" dirty="0">
                <a:solidFill>
                  <a:srgbClr val="000000"/>
                </a:solidFill>
                <a:ea typeface="IAS Ribbon Sans Regular" pitchFamily="2" charset="0"/>
              </a:rPr>
              <a:t>Human immunodeficiency virus (HIV) and tuberculosis (TB) are linked epidemics, with TB as the leading cause of death among persons living with HIV globally. Integration of HIV and TB care into “one-stop shop” models where patients can access care and prevention for HIV and TB concurrently have been central to global strategies to reduce TB and HIV morbidity and mortality.</a:t>
            </a:r>
          </a:p>
          <a:p>
            <a:pPr defTabSz="371736" eaLnBrk="0" fontAlgn="base" hangingPunct="0">
              <a:lnSpc>
                <a:spcPct val="120000"/>
              </a:lnSpc>
              <a:spcBef>
                <a:spcPct val="0"/>
              </a:spcBef>
              <a:spcAft>
                <a:spcPct val="0"/>
              </a:spcAft>
            </a:pPr>
            <a:endParaRPr lang="en-US" altLang="en-US" sz="24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400" dirty="0">
                <a:solidFill>
                  <a:srgbClr val="000000"/>
                </a:solidFill>
                <a:ea typeface="IAS Ribbon Sans Regular" pitchFamily="2" charset="0"/>
              </a:rPr>
              <a:t>Household TB contact (HHC) evaluation involves finding the HHCs of persons with TB, providing screening for active TB disease, and initiating TB preventive treatment (TPT) in persons without symptoms of active TB. HIV prevalence among HHC is frequently higher than in the general population. However, as HIV incidence may also be elevated among HHC, HHC programs may also be a valuable opportunity to integrate HIV prevention counseling and pre-exposure prophylaxis (</a:t>
            </a:r>
            <a:r>
              <a:rPr lang="en-US" altLang="en-US" sz="2400" dirty="0" err="1">
                <a:solidFill>
                  <a:srgbClr val="000000"/>
                </a:solidFill>
                <a:ea typeface="IAS Ribbon Sans Regular" pitchFamily="2" charset="0"/>
              </a:rPr>
              <a:t>PrEP</a:t>
            </a:r>
            <a:r>
              <a:rPr lang="en-US" altLang="en-US" sz="2400" dirty="0">
                <a:solidFill>
                  <a:srgbClr val="000000"/>
                </a:solidFill>
                <a:ea typeface="IAS Ribbon Sans Regular" pitchFamily="2" charset="0"/>
              </a:rPr>
              <a:t>) initiation for individuals who test negative for HIV and could benefit from </a:t>
            </a:r>
            <a:r>
              <a:rPr lang="en-US" altLang="en-US" sz="2400" dirty="0" err="1">
                <a:solidFill>
                  <a:srgbClr val="000000"/>
                </a:solidFill>
                <a:ea typeface="IAS Ribbon Sans Regular" pitchFamily="2" charset="0"/>
              </a:rPr>
              <a:t>PrEP.</a:t>
            </a:r>
            <a:r>
              <a:rPr lang="en-US" altLang="en-US" sz="2400" dirty="0">
                <a:solidFill>
                  <a:srgbClr val="000000"/>
                </a:solidFill>
                <a:ea typeface="IAS Ribbon Sans Regular" pitchFamily="2" charset="0"/>
              </a:rPr>
              <a:t>  </a:t>
            </a:r>
          </a:p>
          <a:p>
            <a:pPr defTabSz="371736" eaLnBrk="0" fontAlgn="base" hangingPunct="0">
              <a:lnSpc>
                <a:spcPct val="120000"/>
              </a:lnSpc>
              <a:spcBef>
                <a:spcPct val="0"/>
              </a:spcBef>
              <a:spcAft>
                <a:spcPct val="0"/>
              </a:spcAft>
            </a:pPr>
            <a:endParaRPr lang="en-US" altLang="en-US" sz="24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400" dirty="0">
                <a:solidFill>
                  <a:srgbClr val="000000"/>
                </a:solidFill>
                <a:ea typeface="IAS Ribbon Sans Regular" pitchFamily="2" charset="0"/>
              </a:rPr>
              <a:t>HIV-</a:t>
            </a:r>
            <a:r>
              <a:rPr lang="en-US" altLang="en-US" sz="2400" dirty="0" err="1">
                <a:solidFill>
                  <a:srgbClr val="000000"/>
                </a:solidFill>
                <a:ea typeface="IAS Ribbon Sans Regular" pitchFamily="2" charset="0"/>
              </a:rPr>
              <a:t>serodifferent</a:t>
            </a:r>
            <a:r>
              <a:rPr lang="en-US" altLang="en-US" sz="2400" dirty="0">
                <a:solidFill>
                  <a:srgbClr val="000000"/>
                </a:solidFill>
                <a:ea typeface="IAS Ribbon Sans Regular" pitchFamily="2" charset="0"/>
              </a:rPr>
              <a:t> couples (SDCs) are a priority population for </a:t>
            </a:r>
            <a:r>
              <a:rPr lang="en-US" altLang="en-US" sz="2400" dirty="0" err="1">
                <a:solidFill>
                  <a:srgbClr val="000000"/>
                </a:solidFill>
                <a:ea typeface="IAS Ribbon Sans Regular" pitchFamily="2" charset="0"/>
              </a:rPr>
              <a:t>PrEP</a:t>
            </a:r>
            <a:r>
              <a:rPr lang="en-US" altLang="en-US" sz="2400" dirty="0">
                <a:solidFill>
                  <a:srgbClr val="000000"/>
                </a:solidFill>
                <a:ea typeface="IAS Ribbon Sans Regular" pitchFamily="2" charset="0"/>
              </a:rPr>
              <a:t> under WHO </a:t>
            </a:r>
            <a:r>
              <a:rPr lang="en-US" altLang="en-US" sz="2400" dirty="0" err="1">
                <a:solidFill>
                  <a:srgbClr val="000000"/>
                </a:solidFill>
                <a:ea typeface="IAS Ribbon Sans Regular" pitchFamily="2" charset="0"/>
              </a:rPr>
              <a:t>PrEP</a:t>
            </a:r>
            <a:r>
              <a:rPr lang="en-US" altLang="en-US" sz="2400" dirty="0">
                <a:solidFill>
                  <a:srgbClr val="000000"/>
                </a:solidFill>
                <a:ea typeface="IAS Ribbon Sans Regular" pitchFamily="2" charset="0"/>
              </a:rPr>
              <a:t> guidelines. With the scale-up of TB HHC evaluations, there is an opportunity to increase the reach of HHC efforts through integration of HIV testing among SDCs in TB-affected households. Thus, TB HHC evaluation may be an excellent opportunity to improve linkage to HIV care and </a:t>
            </a:r>
            <a:r>
              <a:rPr lang="en-US" altLang="en-US" sz="2400" dirty="0" err="1">
                <a:solidFill>
                  <a:srgbClr val="000000"/>
                </a:solidFill>
                <a:ea typeface="IAS Ribbon Sans Regular" pitchFamily="2" charset="0"/>
              </a:rPr>
              <a:t>PrEP</a:t>
            </a:r>
            <a:r>
              <a:rPr lang="en-US" altLang="en-US" sz="2400" dirty="0">
                <a:solidFill>
                  <a:srgbClr val="000000"/>
                </a:solidFill>
                <a:ea typeface="IAS Ribbon Sans Regular" pitchFamily="2" charset="0"/>
              </a:rPr>
              <a:t> among SDCs and prevent HIV acquisition. </a:t>
            </a:r>
          </a:p>
          <a:p>
            <a:pPr defTabSz="371736" eaLnBrk="0" fontAlgn="base" hangingPunct="0">
              <a:lnSpc>
                <a:spcPct val="120000"/>
              </a:lnSpc>
              <a:spcBef>
                <a:spcPct val="0"/>
              </a:spcBef>
              <a:spcAft>
                <a:spcPct val="0"/>
              </a:spcAft>
            </a:pPr>
            <a:endParaRPr lang="en-US" altLang="en-US" sz="2400" dirty="0">
              <a:solidFill>
                <a:srgbClr val="000000"/>
              </a:solidFill>
              <a:ea typeface="IAS Ribbon Sans Regular" pitchFamily="2" charset="0"/>
            </a:endParaRPr>
          </a:p>
          <a:p>
            <a:pPr defTabSz="371736" eaLnBrk="0" fontAlgn="base" hangingPunct="0">
              <a:lnSpc>
                <a:spcPct val="120000"/>
              </a:lnSpc>
              <a:spcBef>
                <a:spcPct val="0"/>
              </a:spcBef>
              <a:spcAft>
                <a:spcPct val="0"/>
              </a:spcAft>
            </a:pPr>
            <a:r>
              <a:rPr lang="en-US" altLang="en-US" sz="2400" dirty="0">
                <a:solidFill>
                  <a:srgbClr val="000000"/>
                </a:solidFill>
                <a:ea typeface="IAS Ribbon Sans Regular" pitchFamily="2" charset="0"/>
              </a:rPr>
              <a:t>In this study, we estimate the yield of identifying SDCs through TB HHC investigation versus population screening in modeled scenarios in four TB-HIV high-burden countries (Ethiopia, Kenya, South Africa, and Uganda). </a:t>
            </a:r>
          </a:p>
          <a:p>
            <a:pPr defTabSz="371736" eaLnBrk="0" fontAlgn="base" hangingPunct="0">
              <a:lnSpc>
                <a:spcPct val="120000"/>
              </a:lnSpc>
              <a:spcBef>
                <a:spcPct val="0"/>
              </a:spcBef>
              <a:spcAft>
                <a:spcPct val="0"/>
              </a:spcAft>
            </a:pPr>
            <a:endParaRPr lang="en-US" altLang="en-US" sz="2400" dirty="0">
              <a:solidFill>
                <a:srgbClr val="000000"/>
              </a:solidFill>
              <a:ea typeface="IAS Ribbon Sans Regular" pitchFamily="2" charset="0"/>
            </a:endParaRPr>
          </a:p>
          <a:p>
            <a:pPr algn="just" defTabSz="371736" eaLnBrk="0" fontAlgn="base" hangingPunct="0">
              <a:lnSpc>
                <a:spcPct val="120000"/>
              </a:lnSpc>
              <a:spcBef>
                <a:spcPct val="0"/>
              </a:spcBef>
              <a:spcAft>
                <a:spcPct val="0"/>
              </a:spcAft>
            </a:pPr>
            <a:r>
              <a:rPr lang="en-US" altLang="en-US" sz="3600" b="1" dirty="0">
                <a:solidFill>
                  <a:schemeClr val="accent1"/>
                </a:solidFill>
                <a:latin typeface="+mj-lt"/>
                <a:ea typeface="IAS Ribbon Sans Bold" pitchFamily="2" charset="0"/>
              </a:rPr>
              <a:t>Methods</a:t>
            </a:r>
          </a:p>
          <a:p>
            <a:pPr>
              <a:lnSpc>
                <a:spcPct val="120000"/>
              </a:lnSpc>
              <a:spcBef>
                <a:spcPts val="600"/>
              </a:spcBef>
            </a:pPr>
            <a:r>
              <a:rPr lang="en-US" sz="2400" u="sng" dirty="0">
                <a:solidFill>
                  <a:srgbClr val="000000"/>
                </a:solidFill>
              </a:rPr>
              <a:t>Study Design</a:t>
            </a:r>
          </a:p>
          <a:p>
            <a:pPr>
              <a:lnSpc>
                <a:spcPct val="120000"/>
              </a:lnSpc>
              <a:spcBef>
                <a:spcPts val="600"/>
              </a:spcBef>
            </a:pPr>
            <a:endParaRPr lang="en-US" sz="2400" u="sng" dirty="0">
              <a:solidFill>
                <a:srgbClr val="000000"/>
              </a:solidFill>
            </a:endParaRPr>
          </a:p>
          <a:p>
            <a:pPr>
              <a:lnSpc>
                <a:spcPct val="120000"/>
              </a:lnSpc>
            </a:pPr>
            <a:r>
              <a:rPr lang="en-US" sz="2400" dirty="0">
                <a:solidFill>
                  <a:srgbClr val="000000"/>
                </a:solidFill>
              </a:rPr>
              <a:t>This model-based analysis incorporated modeled estimates with parameters from the literature to generate estimates of the prevalence of SDCs among TB-affected households in Ethiopia, Kenya, South Africa, and Uganda. We integrated data from population-based household surveys with age-, sex-, and country-specific HIV and TB incidence estimates to model the population and household size, within-household sexual partnerships, and HIV status of HHCs of persons with TB in each country. Then, we compared these estimates of the prevalence of SDCs identified through community screening.  </a:t>
            </a: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gn="ctr">
              <a:lnSpc>
                <a:spcPct val="120000"/>
              </a:lnSpc>
            </a:pPr>
            <a:r>
              <a:rPr lang="en-US" sz="2400" dirty="0">
                <a:solidFill>
                  <a:srgbClr val="000000"/>
                </a:solidFill>
                <a:latin typeface="Times New Roman" panose="02020603050405020304" pitchFamily="18" charset="0"/>
              </a:rPr>
              <a:t>(A)</a:t>
            </a: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pPr algn="ctr">
              <a:lnSpc>
                <a:spcPct val="120000"/>
              </a:lnSpc>
            </a:pPr>
            <a:r>
              <a:rPr lang="en-US" sz="2400" dirty="0">
                <a:solidFill>
                  <a:srgbClr val="000000"/>
                </a:solidFill>
                <a:latin typeface="Times New Roman" panose="02020603050405020304" pitchFamily="18" charset="0"/>
              </a:rPr>
              <a:t>(B)</a:t>
            </a:r>
          </a:p>
          <a:p>
            <a:pPr algn="ctr">
              <a:lnSpc>
                <a:spcPct val="120000"/>
              </a:lnSpc>
            </a:pPr>
            <a:r>
              <a:rPr lang="en-US" sz="2400" dirty="0">
                <a:solidFill>
                  <a:srgbClr val="000000"/>
                </a:solidFill>
                <a:latin typeface="Times New Roman" panose="02020603050405020304" pitchFamily="18" charset="0"/>
              </a:rPr>
              <a:t>Figure 1. Flow diagrams of mathematical models used in this study. (A) Flow-chart depicting the process of obtaining the TB and HIV-TB coinfection situation in TB affected households. (B) Flow-chart depicting the process of generating the proportion of SDCs using outputs from (A). </a:t>
            </a:r>
          </a:p>
          <a:p>
            <a:endParaRPr lang="en-US" sz="2400" u="sng" dirty="0">
              <a:solidFill>
                <a:srgbClr val="000000"/>
              </a:solidFill>
            </a:endParaRPr>
          </a:p>
          <a:p>
            <a:endParaRPr lang="en-US" sz="2400" u="sng" dirty="0">
              <a:solidFill>
                <a:srgbClr val="000000"/>
              </a:solidFill>
            </a:endParaRPr>
          </a:p>
          <a:p>
            <a:r>
              <a:rPr lang="en-US" sz="2400" u="sng" dirty="0">
                <a:solidFill>
                  <a:srgbClr val="000000"/>
                </a:solidFill>
              </a:rPr>
              <a:t>Parameter Development </a:t>
            </a:r>
          </a:p>
          <a:p>
            <a:endParaRPr lang="en-US" sz="2400" u="sng" dirty="0">
              <a:solidFill>
                <a:srgbClr val="000000"/>
              </a:solidFill>
            </a:endParaRPr>
          </a:p>
          <a:p>
            <a:pPr>
              <a:lnSpc>
                <a:spcPct val="120000"/>
              </a:lnSpc>
            </a:pPr>
            <a:r>
              <a:rPr lang="en-US" sz="2400" dirty="0">
                <a:solidFill>
                  <a:srgbClr val="000000"/>
                </a:solidFill>
              </a:rPr>
              <a:t>For the first key model parameter, we conducted a</a:t>
            </a:r>
          </a:p>
        </p:txBody>
      </p:sp>
      <p:sp>
        <p:nvSpPr>
          <p:cNvPr id="32" name="Title 31">
            <a:extLst>
              <a:ext uri="{FF2B5EF4-FFF2-40B4-BE49-F238E27FC236}">
                <a16:creationId xmlns:a16="http://schemas.microsoft.com/office/drawing/2014/main" id="{854B171F-9AC0-8B46-6B90-35D250EC5D40}"/>
              </a:ext>
            </a:extLst>
          </p:cNvPr>
          <p:cNvSpPr>
            <a:spLocks noGrp="1"/>
          </p:cNvSpPr>
          <p:nvPr>
            <p:ph type="title"/>
          </p:nvPr>
        </p:nvSpPr>
        <p:spPr>
          <a:xfrm>
            <a:off x="1" y="-553998"/>
            <a:ext cx="30275212" cy="3116056"/>
          </a:xfrm>
        </p:spPr>
        <p:txBody>
          <a:bodyPr/>
          <a:lstStyle/>
          <a:p>
            <a:pPr>
              <a:lnSpc>
                <a:spcPct val="100000"/>
              </a:lnSpc>
              <a:spcBef>
                <a:spcPts val="0"/>
              </a:spcBef>
              <a:spcAft>
                <a:spcPts val="600"/>
              </a:spcAft>
            </a:pPr>
            <a:r>
              <a:rPr lang="en-GB" dirty="0" err="1"/>
              <a:t>Modeled</a:t>
            </a:r>
            <a:r>
              <a:rPr lang="en-GB" dirty="0"/>
              <a:t> estimates of HIV-</a:t>
            </a:r>
            <a:r>
              <a:rPr lang="en-GB" dirty="0" err="1"/>
              <a:t>serodifferent</a:t>
            </a:r>
            <a:r>
              <a:rPr lang="en-GB" dirty="0"/>
              <a:t> couples in tuberculosis-affected households</a:t>
            </a:r>
            <a:br>
              <a:rPr lang="en-GB" dirty="0"/>
            </a:br>
            <a:r>
              <a:rPr lang="en-GB" dirty="0"/>
              <a:t>in sub-Saharan Africa</a:t>
            </a:r>
            <a:br>
              <a:rPr lang="en-GB" dirty="0"/>
            </a:br>
            <a:r>
              <a:rPr lang="en-US" sz="2800" b="0" i="1" dirty="0"/>
              <a:t>M. Zhang , A. Tseng , G. </a:t>
            </a:r>
            <a:r>
              <a:rPr lang="en-US" sz="2800" b="0" i="1" dirty="0" err="1"/>
              <a:t>Anguzu</a:t>
            </a:r>
            <a:r>
              <a:rPr lang="en-US" sz="2800" b="0" i="1" dirty="0"/>
              <a:t> , R. Barnabas , L. Davis , A. </a:t>
            </a:r>
            <a:r>
              <a:rPr lang="en-US" sz="2800" b="0" i="1" dirty="0" err="1"/>
              <a:t>Mujugira</a:t>
            </a:r>
            <a:r>
              <a:rPr lang="en-US" sz="2800" b="0" i="1" dirty="0"/>
              <a:t> , A. Flaxman , J. Ross</a:t>
            </a:r>
            <a:endParaRPr lang="en-GB" b="0" i="1" dirty="0"/>
          </a:p>
        </p:txBody>
      </p:sp>
      <mc:AlternateContent xmlns:mc="http://schemas.openxmlformats.org/markup-compatibility/2006" xmlns:a14="http://schemas.microsoft.com/office/drawing/2010/main">
        <mc:Choice Requires="a14">
          <p:sp>
            <p:nvSpPr>
              <p:cNvPr id="26" name="Text Box 4">
                <a:extLst>
                  <a:ext uri="{FF2B5EF4-FFF2-40B4-BE49-F238E27FC236}">
                    <a16:creationId xmlns:a16="http://schemas.microsoft.com/office/drawing/2014/main" id="{99EAFF80-8B8A-3EBE-DED8-5E8D606821C6}"/>
                  </a:ext>
                </a:extLst>
              </p:cNvPr>
              <p:cNvSpPr txBox="1">
                <a:spLocks noChangeArrowheads="1"/>
              </p:cNvSpPr>
              <p:nvPr/>
            </p:nvSpPr>
            <p:spPr bwMode="auto">
              <a:xfrm>
                <a:off x="10941067" y="2882269"/>
                <a:ext cx="8769096" cy="37318080"/>
              </a:xfrm>
              <a:prstGeom prst="rect">
                <a:avLst/>
              </a:prstGeom>
              <a:noFill/>
              <a:ln>
                <a:noFill/>
              </a:ln>
              <a:effectLst/>
              <a:extLst>
                <a:ext uri="{909E8E84-426E-40DD-AFC4-6F175D3DCCD1}">
                  <a14:hiddenFill>
                    <a:solidFill>
                      <a:srgbClr val="F57B6B"/>
                    </a:solidFill>
                  </a14:hiddenFill>
                </a:ext>
                <a:ext uri="{91240B29-F687-4F45-9708-019B960494DF}">
                  <a14:hiddenLine w="25400" algn="ctr">
                    <a:solidFill>
                      <a:srgbClr val="000000"/>
                    </a:solidFill>
                    <a:miter lim="800000"/>
                    <a:headEnd/>
                    <a:tailEnd/>
                  </a14:hiddenLine>
                </a:ext>
                <a:ext uri="{AF507438-7753-43E0-B8FC-AC1667EBCBE1}">
                  <a14:hiddenEffects>
                    <a:effectLst>
                      <a:outerShdw dist="35921" dir="2700000" algn="ctr" rotWithShape="0">
                        <a:srgbClr val="000000"/>
                      </a:outerShdw>
                    </a:effectLst>
                  </a14:hiddenEffects>
                </a:ext>
              </a:extLst>
            </p:spPr>
            <p:txBody>
              <a:bodyPr vert="horz" wrap="square" lIns="14870" tIns="14870" rIns="14870" bIns="14870" numCol="1" anchor="t" anchorCtr="0" compatLnSpc="1">
                <a:prstTxWarp prst="textNoShape">
                  <a:avLst/>
                </a:prstTxWarp>
              </a:bodyPr>
              <a:lstStyle/>
              <a:p>
                <a:pPr>
                  <a:lnSpc>
                    <a:spcPct val="120000"/>
                  </a:lnSpc>
                </a:pPr>
                <a:r>
                  <a:rPr lang="en-US" sz="2400" dirty="0">
                    <a:solidFill>
                      <a:srgbClr val="000000"/>
                    </a:solidFill>
                  </a:rPr>
                  <a:t>systematic review in PubMed for studies published from the four included countries that reported HIV prevalence among household members of people with TB. Since our study models adult HHCs who are 15-49 years old, we contacted the authors to request age-stratified data from studies that did not report HIV prevalence data by age group. Then, we used random-effects meta-analysis to generate estimates of HIV prevalence ratio among adult HHCs versus general population for each country.</a:t>
                </a:r>
              </a:p>
              <a:p>
                <a:pPr>
                  <a:lnSpc>
                    <a:spcPct val="120000"/>
                  </a:lnSpc>
                </a:pPr>
                <a:endParaRPr lang="en-US" sz="2400" dirty="0">
                  <a:solidFill>
                    <a:srgbClr val="000000"/>
                  </a:solidFill>
                </a:endParaRPr>
              </a:p>
              <a:p>
                <a:pPr>
                  <a:lnSpc>
                    <a:spcPct val="120000"/>
                  </a:lnSpc>
                </a:pPr>
                <a:r>
                  <a:rPr lang="en-US" sz="2400" dirty="0">
                    <a:solidFill>
                      <a:srgbClr val="000000"/>
                    </a:solidFill>
                  </a:rPr>
                  <a:t>We developed another parameter using grid search methods to fit the nonlinear relationship between the proportion of </a:t>
                </a:r>
                <a:r>
                  <a:rPr lang="en-US" sz="2400" dirty="0" err="1">
                    <a:solidFill>
                      <a:srgbClr val="000000"/>
                    </a:solidFill>
                  </a:rPr>
                  <a:t>serodifferent</a:t>
                </a:r>
                <a:r>
                  <a:rPr lang="en-US" sz="2400" dirty="0">
                    <a:solidFill>
                      <a:srgbClr val="000000"/>
                    </a:solidFill>
                  </a:rPr>
                  <a:t> couples among people living with HIV (</a:t>
                </a:r>
                <a:r>
                  <a:rPr lang="en-US" sz="2400" i="1" dirty="0">
                    <a:solidFill>
                      <a:srgbClr val="000000"/>
                    </a:solidFill>
                  </a:rPr>
                  <a:t>P</a:t>
                </a:r>
                <a:r>
                  <a:rPr lang="en-US" sz="2400" i="1" baseline="-25000" dirty="0">
                    <a:solidFill>
                      <a:srgbClr val="000000"/>
                    </a:solidFill>
                  </a:rPr>
                  <a:t>SDC</a:t>
                </a:r>
                <a:r>
                  <a:rPr lang="en-US" sz="2400" dirty="0">
                    <a:solidFill>
                      <a:srgbClr val="000000"/>
                    </a:solidFill>
                  </a:rPr>
                  <a:t>) and population-level HIV prevalence. The </a:t>
                </a:r>
                <a:r>
                  <a:rPr lang="en-US" sz="2400" i="1" dirty="0">
                    <a:solidFill>
                      <a:srgbClr val="000000"/>
                    </a:solidFill>
                  </a:rPr>
                  <a:t>P</a:t>
                </a:r>
                <a:r>
                  <a:rPr lang="en-US" sz="2400" i="1" baseline="-25000" dirty="0">
                    <a:solidFill>
                      <a:srgbClr val="000000"/>
                    </a:solidFill>
                  </a:rPr>
                  <a:t>SDC  </a:t>
                </a:r>
                <a:r>
                  <a:rPr lang="en-US" sz="2400" dirty="0">
                    <a:solidFill>
                      <a:srgbClr val="000000"/>
                    </a:solidFill>
                  </a:rPr>
                  <a:t>is calculated using: </a:t>
                </a:r>
                <a:endParaRPr lang="en-US" sz="3200" dirty="0">
                  <a:solidFill>
                    <a:srgbClr val="000000"/>
                  </a:solidFill>
                </a:endParaRPr>
              </a:p>
              <a:p>
                <a:pPr defTabSz="371736" eaLnBrk="0" fontAlgn="base" hangingPunct="0">
                  <a:lnSpc>
                    <a:spcPct val="120000"/>
                  </a:lnSpc>
                  <a:spcBef>
                    <a:spcPct val="0"/>
                  </a:spcBef>
                  <a:spcAft>
                    <a:spcPct val="0"/>
                  </a:spcAft>
                </a:pPr>
                <a14:m>
                  <m:oMathPara xmlns:m="http://schemas.openxmlformats.org/officeDocument/2006/math">
                    <m:oMathParaPr>
                      <m:jc m:val="centerGroup"/>
                    </m:oMathParaPr>
                    <m:oMath xmlns:m="http://schemas.openxmlformats.org/officeDocument/2006/math">
                      <m:f>
                        <m:fPr>
                          <m:ctrlPr>
                            <a:rPr lang="en-US" altLang="en-US" sz="2000" i="1" smtClean="0">
                              <a:latin typeface="Cambria Math" panose="02040503050406030204" pitchFamily="18" charset="0"/>
                            </a:rPr>
                          </m:ctrlPr>
                        </m:fPr>
                        <m:num>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SDC</m:t>
                          </m:r>
                          <m:r>
                            <m:rPr>
                              <m:nor/>
                            </m:rPr>
                            <a:rPr lang="en-US" sz="2000" dirty="0">
                              <a:solidFill>
                                <a:srgbClr val="000000"/>
                              </a:solidFill>
                            </a:rPr>
                            <m:t> </m:t>
                          </m:r>
                        </m:num>
                        <m:den>
                          <m:eqArr>
                            <m:eqArrPr>
                              <m:ctrlPr>
                                <a:rPr lang="en-US" sz="2000" i="1" dirty="0">
                                  <a:solidFill>
                                    <a:srgbClr val="000000"/>
                                  </a:solidFill>
                                  <a:latin typeface="Cambria Math" panose="02040503050406030204" pitchFamily="18" charset="0"/>
                                </a:rPr>
                              </m:ctrlPr>
                            </m:eqArrPr>
                            <m:e>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SDC</m:t>
                              </m:r>
                              <m:r>
                                <m:rPr>
                                  <m:nor/>
                                </m:rPr>
                                <a:rPr lang="en-US" sz="2000" dirty="0">
                                  <a:solidFill>
                                    <a:srgbClr val="000000"/>
                                  </a:solidFill>
                                </a:rPr>
                                <m:t> + 2∗</m:t>
                              </m:r>
                              <m:r>
                                <m:rPr>
                                  <m:nor/>
                                </m:rPr>
                                <a:rPr lang="en-US" sz="2000" dirty="0">
                                  <a:solidFill>
                                    <a:srgbClr val="000000"/>
                                  </a:solidFill>
                                </a:rPr>
                                <m:t>percentage</m:t>
                              </m:r>
                              <m:r>
                                <m:rPr>
                                  <m:nor/>
                                </m:rPr>
                                <a:rPr lang="en-US" sz="2000" dirty="0">
                                  <a:solidFill>
                                    <a:srgbClr val="000000"/>
                                  </a:solidFill>
                                </a:rPr>
                                <m:t> </m:t>
                              </m:r>
                              <m:r>
                                <m:rPr>
                                  <m:nor/>
                                </m:rPr>
                                <a:rPr lang="en-US" sz="2000" dirty="0">
                                  <a:solidFill>
                                    <a:srgbClr val="000000"/>
                                  </a:solidFill>
                                </a:rPr>
                                <m:t>of</m:t>
                              </m:r>
                              <m:r>
                                <m:rPr>
                                  <m:nor/>
                                </m:rPr>
                                <a:rPr lang="en-US" sz="2000" dirty="0">
                                  <a:solidFill>
                                    <a:srgbClr val="000000"/>
                                  </a:solidFill>
                                </a:rPr>
                                <m:t> </m:t>
                              </m:r>
                              <m:r>
                                <m:rPr>
                                  <m:nor/>
                                </m:rPr>
                                <a:rPr lang="en-US" sz="2000" dirty="0">
                                  <a:solidFill>
                                    <a:srgbClr val="000000"/>
                                  </a:solidFill>
                                </a:rPr>
                                <m:t>couples</m:t>
                              </m:r>
                            </m:e>
                            <m:e>
                              <m:r>
                                <m:rPr>
                                  <m:nor/>
                                </m:rPr>
                                <a:rPr lang="en-US" sz="2000" dirty="0">
                                  <a:solidFill>
                                    <a:srgbClr val="000000"/>
                                  </a:solidFill>
                                </a:rPr>
                                <m:t> </m:t>
                              </m:r>
                              <m:r>
                                <m:rPr>
                                  <m:nor/>
                                </m:rPr>
                                <a:rPr lang="en-US" sz="2000" dirty="0">
                                  <a:solidFill>
                                    <a:srgbClr val="000000"/>
                                  </a:solidFill>
                                </a:rPr>
                                <m:t>where</m:t>
                              </m:r>
                              <m:r>
                                <m:rPr>
                                  <m:nor/>
                                </m:rPr>
                                <a:rPr lang="en-US" sz="2000" dirty="0">
                                  <a:solidFill>
                                    <a:srgbClr val="000000"/>
                                  </a:solidFill>
                                </a:rPr>
                                <m:t> </m:t>
                              </m:r>
                              <m:r>
                                <m:rPr>
                                  <m:nor/>
                                </m:rPr>
                                <a:rPr lang="en-US" sz="2000" dirty="0">
                                  <a:solidFill>
                                    <a:srgbClr val="000000"/>
                                  </a:solidFill>
                                </a:rPr>
                                <m:t>both</m:t>
                              </m:r>
                              <m:r>
                                <m:rPr>
                                  <m:nor/>
                                </m:rPr>
                                <a:rPr lang="en-US" sz="2000" dirty="0">
                                  <a:solidFill>
                                    <a:srgbClr val="000000"/>
                                  </a:solidFill>
                                </a:rPr>
                                <m:t> </m:t>
                              </m:r>
                              <m:r>
                                <m:rPr>
                                  <m:nor/>
                                </m:rPr>
                                <a:rPr lang="en-US" sz="2000" dirty="0">
                                  <a:solidFill>
                                    <a:srgbClr val="000000"/>
                                  </a:solidFill>
                                </a:rPr>
                                <m:t>members</m:t>
                              </m:r>
                              <m:r>
                                <m:rPr>
                                  <m:nor/>
                                </m:rPr>
                                <a:rPr lang="en-US" sz="2000" dirty="0">
                                  <a:solidFill>
                                    <a:srgbClr val="000000"/>
                                  </a:solidFill>
                                </a:rPr>
                                <m:t> </m:t>
                              </m:r>
                              <m:r>
                                <m:rPr>
                                  <m:nor/>
                                </m:rPr>
                                <a:rPr lang="en-US" sz="2000" dirty="0">
                                  <a:solidFill>
                                    <a:srgbClr val="000000"/>
                                  </a:solidFill>
                                </a:rPr>
                                <m:t>are</m:t>
                              </m:r>
                              <m:r>
                                <m:rPr>
                                  <m:nor/>
                                </m:rPr>
                                <a:rPr lang="en-US" sz="2000" dirty="0">
                                  <a:solidFill>
                                    <a:srgbClr val="000000"/>
                                  </a:solidFill>
                                </a:rPr>
                                <m:t> </m:t>
                              </m:r>
                              <m:r>
                                <m:rPr>
                                  <m:nor/>
                                </m:rPr>
                                <a:rPr lang="en-US" sz="2000" dirty="0">
                                  <a:solidFill>
                                    <a:srgbClr val="000000"/>
                                  </a:solidFill>
                                </a:rPr>
                                <m:t>living</m:t>
                              </m:r>
                              <m:r>
                                <m:rPr>
                                  <m:nor/>
                                </m:rPr>
                                <a:rPr lang="en-US" sz="2000" dirty="0">
                                  <a:solidFill>
                                    <a:srgbClr val="000000"/>
                                  </a:solidFill>
                                </a:rPr>
                                <m:t> </m:t>
                              </m:r>
                              <m:r>
                                <m:rPr>
                                  <m:nor/>
                                </m:rPr>
                                <a:rPr lang="en-US" sz="2000" dirty="0">
                                  <a:solidFill>
                                    <a:srgbClr val="000000"/>
                                  </a:solidFill>
                                </a:rPr>
                                <m:t>with</m:t>
                              </m:r>
                              <m:r>
                                <m:rPr>
                                  <m:nor/>
                                </m:rPr>
                                <a:rPr lang="en-US" sz="2000" dirty="0">
                                  <a:solidFill>
                                    <a:srgbClr val="000000"/>
                                  </a:solidFill>
                                </a:rPr>
                                <m:t> </m:t>
                              </m:r>
                              <m:r>
                                <m:rPr>
                                  <m:nor/>
                                </m:rPr>
                                <a:rPr lang="en-US" sz="2000" dirty="0">
                                  <a:solidFill>
                                    <a:srgbClr val="000000"/>
                                  </a:solidFill>
                                </a:rPr>
                                <m:t>HIV</m:t>
                              </m:r>
                              <m:r>
                                <m:rPr>
                                  <m:nor/>
                                </m:rPr>
                                <a:rPr lang="en-US" sz="2000" dirty="0">
                                  <a:solidFill>
                                    <a:srgbClr val="000000"/>
                                  </a:solidFill>
                                </a:rPr>
                                <m:t> </m:t>
                              </m:r>
                            </m:e>
                          </m:eqArr>
                        </m:den>
                      </m:f>
                    </m:oMath>
                  </m:oMathPara>
                </a14:m>
                <a:endParaRPr lang="en-US" sz="2000" dirty="0">
                  <a:solidFill>
                    <a:srgbClr val="000000"/>
                  </a:solidFill>
                </a:endParaRPr>
              </a:p>
              <a:p>
                <a:pPr defTabSz="371736" eaLnBrk="0" fontAlgn="base" hangingPunct="0">
                  <a:lnSpc>
                    <a:spcPct val="120000"/>
                  </a:lnSpc>
                  <a:spcBef>
                    <a:spcPct val="0"/>
                  </a:spcBef>
                  <a:spcAft>
                    <a:spcPct val="0"/>
                  </a:spcAft>
                </a:pPr>
                <a:endParaRPr lang="en-US" sz="2000" dirty="0">
                  <a:solidFill>
                    <a:srgbClr val="000000"/>
                  </a:solidFill>
                </a:endParaRPr>
              </a:p>
              <a:p>
                <a:pPr>
                  <a:lnSpc>
                    <a:spcPct val="120000"/>
                  </a:lnSpc>
                </a:pPr>
                <a:r>
                  <a:rPr lang="en-US" sz="2400" dirty="0">
                    <a:solidFill>
                      <a:srgbClr val="000000"/>
                    </a:solidFill>
                  </a:rPr>
                  <a:t>We then described the relationship between PSDC and national HIV prevalence with a nonlinear one-parameter model using grid search. The relationship was described using the following equation</a:t>
                </a:r>
                <a:r>
                  <a:rPr lang="en-US" sz="1800" b="0" i="0" dirty="0">
                    <a:solidFill>
                      <a:srgbClr val="000000"/>
                    </a:solidFill>
                    <a:effectLst/>
                    <a:latin typeface="Times New Roman" panose="02020603050405020304" pitchFamily="18" charset="0"/>
                  </a:rPr>
                  <a:t>: </a:t>
                </a:r>
              </a:p>
              <a:p>
                <a:pPr>
                  <a:lnSpc>
                    <a:spcPct val="120000"/>
                  </a:lnSpc>
                </a:pPr>
                <a:endParaRPr lang="en-US" sz="2400" dirty="0">
                  <a:solidFill>
                    <a:srgbClr val="000000"/>
                  </a:solidFill>
                  <a:latin typeface="Times New Roman" panose="02020603050405020304" pitchFamily="18" charset="0"/>
                </a:endParaRPr>
              </a:p>
              <a:p>
                <a:pPr algn="ctr">
                  <a:lnSpc>
                    <a:spcPct val="120000"/>
                  </a:lnSpc>
                </a:pPr>
                <a:r>
                  <a:rPr lang="en-US" sz="2400" b="0" i="1" dirty="0">
                    <a:solidFill>
                      <a:srgbClr val="000000"/>
                    </a:solidFill>
                    <a:effectLst/>
                    <a:ea typeface="Cambria Math" panose="02040503050406030204" pitchFamily="18" charset="0"/>
                  </a:rPr>
                  <a:t>P</a:t>
                </a:r>
                <a:r>
                  <a:rPr lang="en-US" sz="2400" b="0" i="1" baseline="-25000" dirty="0">
                    <a:solidFill>
                      <a:srgbClr val="000000"/>
                    </a:solidFill>
                    <a:effectLst/>
                    <a:ea typeface="Cambria Math" panose="02040503050406030204" pitchFamily="18" charset="0"/>
                  </a:rPr>
                  <a:t>SDC</a:t>
                </a:r>
                <a:r>
                  <a:rPr lang="en-US" sz="2400" b="0" dirty="0">
                    <a:solidFill>
                      <a:srgbClr val="000000"/>
                    </a:solidFill>
                    <a:effectLst/>
                    <a:ea typeface="Cambria Math" panose="02040503050406030204" pitchFamily="18" charset="0"/>
                  </a:rPr>
                  <a:t>(</a:t>
                </a:r>
                <a:r>
                  <a:rPr lang="en-US" sz="2400" b="0" i="1" dirty="0">
                    <a:solidFill>
                      <a:srgbClr val="000000"/>
                    </a:solidFill>
                    <a:effectLst/>
                    <a:ea typeface="Cambria Math" panose="02040503050406030204" pitchFamily="18" charset="0"/>
                  </a:rPr>
                  <a:t>P</a:t>
                </a:r>
                <a:r>
                  <a:rPr lang="en-US" sz="2400" b="0" dirty="0">
                    <a:solidFill>
                      <a:srgbClr val="000000"/>
                    </a:solidFill>
                    <a:effectLst/>
                    <a:ea typeface="Cambria Math" panose="02040503050406030204" pitchFamily="18" charset="0"/>
                  </a:rPr>
                  <a:t>) </a:t>
                </a:r>
                <a14:m>
                  <m:oMath xmlns:m="http://schemas.openxmlformats.org/officeDocument/2006/math">
                    <m:r>
                      <a:rPr lang="en-US" sz="2800" b="0" i="1" smtClean="0">
                        <a:solidFill>
                          <a:srgbClr val="000000"/>
                        </a:solidFill>
                        <a:effectLst/>
                        <a:latin typeface="Cambria Math" panose="02040503050406030204" pitchFamily="18" charset="0"/>
                        <a:ea typeface="Cambria Math" panose="02040503050406030204" pitchFamily="18" charset="0"/>
                      </a:rPr>
                      <m:t>≅ </m:t>
                    </m:r>
                    <m:f>
                      <m:fPr>
                        <m:ctrlPr>
                          <a:rPr lang="en-US" sz="2800" b="0" i="1" smtClean="0">
                            <a:solidFill>
                              <a:srgbClr val="000000"/>
                            </a:solidFill>
                            <a:effectLst/>
                            <a:latin typeface="Cambria Math" panose="02040503050406030204" pitchFamily="18" charset="0"/>
                          </a:rPr>
                        </m:ctrlPr>
                      </m:fPr>
                      <m:num>
                        <m:d>
                          <m:dPr>
                            <m:ctrlPr>
                              <a:rPr lang="en-US" sz="2800" b="0" i="1" smtClean="0">
                                <a:solidFill>
                                  <a:srgbClr val="000000"/>
                                </a:solidFill>
                                <a:effectLst/>
                                <a:latin typeface="Cambria Math" panose="02040503050406030204" pitchFamily="18" charset="0"/>
                              </a:rPr>
                            </m:ctrlPr>
                          </m:dPr>
                          <m:e>
                            <m:r>
                              <a:rPr lang="en-US" sz="2800" b="0" i="1" smtClean="0">
                                <a:solidFill>
                                  <a:srgbClr val="000000"/>
                                </a:solidFill>
                                <a:effectLst/>
                                <a:latin typeface="Cambria Math" panose="02040503050406030204" pitchFamily="18" charset="0"/>
                              </a:rPr>
                              <m:t>𝑃</m:t>
                            </m:r>
                            <m:d>
                              <m:dPr>
                                <m:ctrlPr>
                                  <a:rPr lang="en-US" sz="2800" b="0" i="1" smtClean="0">
                                    <a:solidFill>
                                      <a:srgbClr val="000000"/>
                                    </a:solidFill>
                                    <a:effectLst/>
                                    <a:latin typeface="Cambria Math" panose="02040503050406030204" pitchFamily="18" charset="0"/>
                                  </a:rPr>
                                </m:ctrlPr>
                              </m:dPr>
                              <m:e>
                                <m:r>
                                  <a:rPr lang="en-US" sz="2800" b="0" i="1" smtClean="0">
                                    <a:solidFill>
                                      <a:srgbClr val="000000"/>
                                    </a:solidFill>
                                    <a:effectLst/>
                                    <a:latin typeface="Cambria Math" panose="02040503050406030204" pitchFamily="18" charset="0"/>
                                  </a:rPr>
                                  <m:t>1−</m:t>
                                </m:r>
                                <m:r>
                                  <a:rPr lang="en-US" sz="2800" b="0" i="1" smtClean="0">
                                    <a:solidFill>
                                      <a:srgbClr val="000000"/>
                                    </a:solidFill>
                                    <a:effectLst/>
                                    <a:latin typeface="Cambria Math" panose="02040503050406030204" pitchFamily="18" charset="0"/>
                                  </a:rPr>
                                  <m:t>𝑃</m:t>
                                </m:r>
                              </m:e>
                            </m:d>
                          </m:e>
                        </m:d>
                        <m:r>
                          <m:rPr>
                            <m:nor/>
                          </m:rPr>
                          <a:rPr lang="en-US" sz="2800"/>
                          <m:t>α</m:t>
                        </m:r>
                      </m:num>
                      <m:den>
                        <m:r>
                          <a:rPr lang="en-US" sz="2800" b="0" i="1" smtClean="0">
                            <a:solidFill>
                              <a:srgbClr val="000000"/>
                            </a:solidFill>
                            <a:effectLst/>
                            <a:latin typeface="Cambria Math" panose="02040503050406030204" pitchFamily="18" charset="0"/>
                          </a:rPr>
                          <m:t>𝑃</m:t>
                        </m:r>
                      </m:den>
                    </m:f>
                  </m:oMath>
                </a14:m>
                <a:endParaRPr lang="en-US" sz="2400" dirty="0">
                  <a:solidFill>
                    <a:srgbClr val="000000"/>
                  </a:solidFill>
                </a:endParaRPr>
              </a:p>
              <a:p>
                <a:pPr>
                  <a:lnSpc>
                    <a:spcPct val="120000"/>
                  </a:lnSpc>
                </a:pPr>
                <a:endParaRPr lang="en-US" sz="2400" dirty="0">
                  <a:solidFill>
                    <a:srgbClr val="000000"/>
                  </a:solidFill>
                </a:endParaRPr>
              </a:p>
              <a:p>
                <a:r>
                  <a:rPr lang="en-US" sz="2400" dirty="0">
                    <a:solidFill>
                      <a:srgbClr val="000000"/>
                    </a:solidFill>
                  </a:rPr>
                  <a:t>where α is the homogeneity parameter in this nonlinear one-parameter model and P is national HIV prevalence</a:t>
                </a:r>
                <a:endParaRPr lang="en-US" altLang="en-US" sz="2400" dirty="0">
                  <a:ea typeface="IAS Ribbon Sans Regular" pitchFamily="2" charset="0"/>
                </a:endParaRPr>
              </a:p>
              <a:p>
                <a:pPr>
                  <a:lnSpc>
                    <a:spcPct val="120000"/>
                  </a:lnSpc>
                </a:pPr>
                <a:r>
                  <a:rPr lang="en-US" sz="2400" dirty="0">
                    <a:solidFill>
                      <a:srgbClr val="000000"/>
                    </a:solidFill>
                  </a:rPr>
                  <a:t>among 15-49-year-olds from DHS reports. We aimed to find the α that describes this relationship most accurately. </a:t>
                </a:r>
              </a:p>
              <a:p>
                <a:pPr algn="just" defTabSz="371736" eaLnBrk="0" fontAlgn="base" hangingPunct="0">
                  <a:lnSpc>
                    <a:spcPct val="120000"/>
                  </a:lnSpc>
                  <a:spcBef>
                    <a:spcPct val="0"/>
                  </a:spcBef>
                  <a:spcAft>
                    <a:spcPct val="0"/>
                  </a:spcAft>
                </a:pPr>
                <a:endParaRPr lang="en-US" altLang="en-US" sz="2400" dirty="0">
                  <a:solidFill>
                    <a:srgbClr val="000000"/>
                  </a:solidFill>
                </a:endParaRPr>
              </a:p>
              <a:p>
                <a:pPr algn="just" defTabSz="371736" eaLnBrk="0" fontAlgn="base" hangingPunct="0">
                  <a:lnSpc>
                    <a:spcPct val="120000"/>
                  </a:lnSpc>
                  <a:spcBef>
                    <a:spcPct val="0"/>
                  </a:spcBef>
                  <a:spcAft>
                    <a:spcPct val="0"/>
                  </a:spcAft>
                </a:pPr>
                <a:r>
                  <a:rPr lang="en-US" altLang="en-US" sz="3600" b="1" dirty="0">
                    <a:solidFill>
                      <a:schemeClr val="accent1"/>
                    </a:solidFill>
                    <a:latin typeface="+mj-lt"/>
                    <a:ea typeface="IAS Ribbon Sans Bold" pitchFamily="2" charset="0"/>
                  </a:rPr>
                  <a:t>Results</a:t>
                </a:r>
              </a:p>
              <a:p>
                <a:pPr algn="just" defTabSz="371736" eaLnBrk="0" fontAlgn="base" hangingPunct="0">
                  <a:lnSpc>
                    <a:spcPct val="120000"/>
                  </a:lnSpc>
                  <a:spcBef>
                    <a:spcPct val="0"/>
                  </a:spcBef>
                  <a:spcAft>
                    <a:spcPct val="0"/>
                  </a:spcAft>
                </a:pPr>
                <a:endParaRPr lang="en-US" altLang="en-US" sz="3200" b="1" dirty="0">
                  <a:solidFill>
                    <a:schemeClr val="accent1"/>
                  </a:solidFill>
                  <a:latin typeface="+mj-lt"/>
                  <a:ea typeface="IAS Ribbon Sans Bold" pitchFamily="2" charset="0"/>
                </a:endParaRPr>
              </a:p>
              <a:p>
                <a:pPr algn="just" defTabSz="371736" eaLnBrk="0" fontAlgn="base" hangingPunct="0">
                  <a:lnSpc>
                    <a:spcPct val="120000"/>
                  </a:lnSpc>
                  <a:spcBef>
                    <a:spcPct val="0"/>
                  </a:spcBef>
                  <a:spcAft>
                    <a:spcPct val="0"/>
                  </a:spcAft>
                </a:pPr>
                <a:endParaRPr lang="en-US" altLang="en-US" sz="3200" b="1" dirty="0">
                  <a:solidFill>
                    <a:schemeClr val="accent1"/>
                  </a:solidFill>
                  <a:latin typeface="+mj-lt"/>
                  <a:ea typeface="IAS Ribbon Sans Bold" pitchFamily="2" charset="0"/>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nSpc>
                    <a:spcPct val="120000"/>
                  </a:lnSpc>
                </a:pPr>
                <a:endParaRPr lang="en-US" sz="2000" dirty="0">
                  <a:solidFill>
                    <a:srgbClr val="000000"/>
                  </a:solidFill>
                </a:endParaRPr>
              </a:p>
              <a:p>
                <a:pPr algn="ctr">
                  <a:lnSpc>
                    <a:spcPct val="120000"/>
                  </a:lnSpc>
                </a:pPr>
                <a:r>
                  <a:rPr lang="en-US" sz="2400" dirty="0">
                    <a:solidFill>
                      <a:srgbClr val="000000"/>
                    </a:solidFill>
                    <a:latin typeface="Times New Roman" panose="02020603050405020304" pitchFamily="18" charset="0"/>
                  </a:rPr>
                  <a:t>(A) Kenya </a:t>
                </a: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b="0" i="0" dirty="0">
                  <a:solidFill>
                    <a:srgbClr val="000000"/>
                  </a:solidFill>
                  <a:effectLst/>
                </a:endParaRPr>
              </a:p>
              <a:p>
                <a:pPr algn="ctr">
                  <a:lnSpc>
                    <a:spcPct val="120000"/>
                  </a:lnSpc>
                </a:pPr>
                <a:r>
                  <a:rPr lang="en-US" sz="2400" dirty="0">
                    <a:solidFill>
                      <a:srgbClr val="000000"/>
                    </a:solidFill>
                    <a:latin typeface="Times New Roman" panose="02020603050405020304" pitchFamily="18" charset="0"/>
                  </a:rPr>
                  <a:t>(B) Uganda </a:t>
                </a: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nSpc>
                    <a:spcPct val="120000"/>
                  </a:lnSpc>
                </a:pPr>
                <a:endParaRPr lang="en-US" sz="2400" dirty="0">
                  <a:solidFill>
                    <a:srgbClr val="000000"/>
                  </a:solidFill>
                  <a:latin typeface="Times New Roman" panose="02020603050405020304" pitchFamily="18" charset="0"/>
                </a:endParaRPr>
              </a:p>
              <a:p>
                <a:pPr algn="ctr">
                  <a:lnSpc>
                    <a:spcPct val="120000"/>
                  </a:lnSpc>
                </a:pPr>
                <a:r>
                  <a:rPr lang="en-US" sz="2400" dirty="0">
                    <a:solidFill>
                      <a:srgbClr val="000000"/>
                    </a:solidFill>
                    <a:latin typeface="Times New Roman" panose="02020603050405020304" pitchFamily="18" charset="0"/>
                  </a:rPr>
                  <a:t>(C) South Africa</a:t>
                </a:r>
              </a:p>
              <a:p>
                <a:pPr algn="ctr">
                  <a:lnSpc>
                    <a:spcPct val="120000"/>
                  </a:lnSpc>
                </a:pPr>
                <a:endParaRPr lang="en-US" sz="2400" dirty="0">
                  <a:solidFill>
                    <a:srgbClr val="000000"/>
                  </a:solidFill>
                  <a:latin typeface="Times New Roman" panose="02020603050405020304" pitchFamily="18" charset="0"/>
                </a:endParaRPr>
              </a:p>
              <a:p>
                <a:pPr algn="ctr">
                  <a:lnSpc>
                    <a:spcPct val="120000"/>
                  </a:lnSpc>
                </a:pPr>
                <a:r>
                  <a:rPr lang="en-US" sz="2400" dirty="0">
                    <a:solidFill>
                      <a:srgbClr val="000000"/>
                    </a:solidFill>
                    <a:latin typeface="Times New Roman" panose="02020603050405020304" pitchFamily="18" charset="0"/>
                  </a:rPr>
                  <a:t>Figure 2. Forest plot of the relationship between HIV prevalence among adult HHCs vs. adults in the general population in studies conducted in Kenya (A), Uganda (B), and South Africa (C).  </a:t>
                </a:r>
              </a:p>
              <a:p>
                <a:pPr>
                  <a:lnSpc>
                    <a:spcPct val="120000"/>
                  </a:lnSpc>
                </a:pPr>
                <a:endParaRPr lang="en-US" sz="2000" b="1" dirty="0">
                  <a:solidFill>
                    <a:srgbClr val="000000"/>
                  </a:solidFill>
                  <a:latin typeface="Times New Roman" panose="02020603050405020304" pitchFamily="18" charset="0"/>
                </a:endParaRPr>
              </a:p>
              <a:p>
                <a:pPr>
                  <a:lnSpc>
                    <a:spcPct val="120000"/>
                  </a:lnSpc>
                </a:pPr>
                <a:r>
                  <a:rPr lang="en-US" sz="2400" dirty="0">
                    <a:solidFill>
                      <a:srgbClr val="000000"/>
                    </a:solidFill>
                  </a:rPr>
                  <a:t>The literature search for the HIV prevalence among adult household members of people with TB resulted in 502 PubMed records. All 502 records proceeded to title/abstract screening, from which 19 reports were sought for full-text retrieval. After assessing 19 full texts for eligibility, 9 were excluded. Full-text evaluation resulted in the selection of 10 research studies that met all inclusion criteria. The included studies (n=10) were published between 2013-2021. Two publications were in Kenya, six were in South Africa, and two were in Uganda. We made forest plots by country using the HIV prevalence ratio among adult TB HHCs versus HIV prevalence in the general adult population (Fig.2). In Kenya (prevalence ratio [PR]=4.12; 95% uncertainty interval [UI]: 1.50, 11.31) and Uganda (PR=1.86; 95% UI: 1.54, 2.23), the HIV prevalence in TB HHCs was higher than the HIV prevalence in the general population. In South Africa, the HIV prevalence was similar to the general population (PR=1.14; 95% UI: 0.72, 1.81). In Kenya, the heterogeneity of study estimates led to a wide UI. </a:t>
                </a: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a:p>
                <a:pPr>
                  <a:lnSpc>
                    <a:spcPct val="120000"/>
                  </a:lnSpc>
                </a:pPr>
                <a:endParaRPr lang="en-US" sz="2000" b="1" dirty="0">
                  <a:solidFill>
                    <a:srgbClr val="000000"/>
                  </a:solidFill>
                  <a:latin typeface="Times New Roman" panose="02020603050405020304" pitchFamily="18" charset="0"/>
                </a:endParaRPr>
              </a:p>
            </p:txBody>
          </p:sp>
        </mc:Choice>
        <mc:Fallback xmlns="">
          <p:sp>
            <p:nvSpPr>
              <p:cNvPr id="26" name="Text Box 4">
                <a:extLst>
                  <a:ext uri="{FF2B5EF4-FFF2-40B4-BE49-F238E27FC236}">
                    <a16:creationId xmlns:a16="http://schemas.microsoft.com/office/drawing/2014/main" id="{99EAFF80-8B8A-3EBE-DED8-5E8D606821C6}"/>
                  </a:ext>
                </a:extLst>
              </p:cNvPr>
              <p:cNvSpPr txBox="1">
                <a:spLocks noRot="1" noChangeAspect="1" noMove="1" noResize="1" noEditPoints="1" noAdjustHandles="1" noChangeArrowheads="1" noChangeShapeType="1" noTextEdit="1"/>
              </p:cNvSpPr>
              <p:nvPr/>
            </p:nvSpPr>
            <p:spPr bwMode="auto">
              <a:xfrm>
                <a:off x="10941067" y="2882269"/>
                <a:ext cx="8769096" cy="37318080"/>
              </a:xfrm>
              <a:prstGeom prst="rect">
                <a:avLst/>
              </a:prstGeom>
              <a:blipFill>
                <a:blip r:embed="rId3"/>
                <a:stretch>
                  <a:fillRect l="-3039" t="-170" r="-2894"/>
                </a:stretch>
              </a:blip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noFill/>
                  </a:rPr>
                  <a:t> </a:t>
                </a:r>
              </a:p>
            </p:txBody>
          </p:sp>
        </mc:Fallback>
      </mc:AlternateContent>
      <p:sp>
        <p:nvSpPr>
          <p:cNvPr id="27" name="Text Box 4">
            <a:extLst>
              <a:ext uri="{FF2B5EF4-FFF2-40B4-BE49-F238E27FC236}">
                <a16:creationId xmlns:a16="http://schemas.microsoft.com/office/drawing/2014/main" id="{5F433A92-A25A-5922-74A4-7CBADBD73203}"/>
              </a:ext>
            </a:extLst>
          </p:cNvPr>
          <p:cNvSpPr txBox="1">
            <a:spLocks noChangeArrowheads="1"/>
          </p:cNvSpPr>
          <p:nvPr/>
        </p:nvSpPr>
        <p:spPr bwMode="auto">
          <a:xfrm>
            <a:off x="20536041" y="2882269"/>
            <a:ext cx="8772750" cy="37318080"/>
          </a:xfrm>
          <a:prstGeom prst="rect">
            <a:avLst/>
          </a:prstGeom>
          <a:noFill/>
          <a:ln>
            <a:noFill/>
          </a:ln>
          <a:effectLst/>
          <a:extLst>
            <a:ext uri="{909E8E84-426E-40DD-AFC4-6F175D3DCCD1}">
              <a14:hiddenFill xmlns:a14="http://schemas.microsoft.com/office/drawing/2010/main">
                <a:solidFill>
                  <a:srgbClr val="F57B6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14870" tIns="14870" rIns="14870" bIns="14870" numCol="1" anchor="t" anchorCtr="0" compatLnSpc="1">
            <a:prstTxWarp prst="textNoShape">
              <a:avLst/>
            </a:prstTxWarp>
          </a:bodyPr>
          <a:lstStyle/>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gn="ctr">
              <a:lnSpc>
                <a:spcPct val="120000"/>
              </a:lnSpc>
            </a:pPr>
            <a:r>
              <a:rPr lang="en-US" sz="2400" dirty="0">
                <a:solidFill>
                  <a:srgbClr val="000000"/>
                </a:solidFill>
                <a:latin typeface="Times New Roman" panose="02020603050405020304" pitchFamily="18" charset="0"/>
              </a:rPr>
              <a:t>Figure 3. Simulated relationship between PSDC and HIV prevalence using </a:t>
            </a:r>
            <a:r>
              <a:rPr lang="el-GR" sz="2400" dirty="0">
                <a:solidFill>
                  <a:srgbClr val="000000"/>
                </a:solidFill>
                <a:latin typeface="Times New Roman" panose="02020603050405020304" pitchFamily="18" charset="0"/>
              </a:rPr>
              <a:t>α </a:t>
            </a:r>
            <a:r>
              <a:rPr lang="en-US" sz="2400" dirty="0">
                <a:solidFill>
                  <a:srgbClr val="000000"/>
                </a:solidFill>
                <a:latin typeface="Times New Roman" panose="02020603050405020304" pitchFamily="18" charset="0"/>
              </a:rPr>
              <a:t>between 0.7 and 0.9 </a:t>
            </a:r>
          </a:p>
          <a:p>
            <a:pPr algn="ctr">
              <a:lnSpc>
                <a:spcPct val="120000"/>
              </a:lnSpc>
            </a:pPr>
            <a:endParaRPr lang="en-US" sz="2400" dirty="0">
              <a:solidFill>
                <a:srgbClr val="000000"/>
              </a:solidFill>
              <a:latin typeface="Times New Roman" panose="02020603050405020304" pitchFamily="18" charset="0"/>
            </a:endParaRPr>
          </a:p>
          <a:p>
            <a:pPr algn="ctr">
              <a:lnSpc>
                <a:spcPct val="120000"/>
              </a:lnSpc>
            </a:pPr>
            <a:r>
              <a:rPr lang="en-US" sz="2400" dirty="0">
                <a:solidFill>
                  <a:srgbClr val="000000"/>
                </a:solidFill>
                <a:latin typeface="Times New Roman" panose="02020603050405020304" pitchFamily="18" charset="0"/>
              </a:rPr>
              <a:t>In the process of describing the relationship between PSDC and HIV prevalence (P), we found the best homogeneity parameter, α. As shown in Fig. 3, each data point represents 1 𝑃𝑆𝐷𝐶−𝑃 pair extracted from DHS reports. In this step, we found that 𝛼 = 0.82 minimizes the least square.</a:t>
            </a:r>
          </a:p>
          <a:p>
            <a:pPr>
              <a:lnSpc>
                <a:spcPct val="120000"/>
              </a:lnSpc>
            </a:pPr>
            <a:endParaRPr lang="en-US" sz="2400" dirty="0">
              <a:solidFill>
                <a:srgbClr val="000000"/>
              </a:solidFill>
            </a:endParaRPr>
          </a:p>
          <a:p>
            <a:pPr>
              <a:lnSpc>
                <a:spcPct val="120000"/>
              </a:lnSpc>
            </a:pPr>
            <a:r>
              <a:rPr lang="en-US" sz="2400" b="1" i="0" dirty="0">
                <a:solidFill>
                  <a:srgbClr val="000000"/>
                </a:solidFill>
                <a:effectLst/>
                <a:latin typeface="Times New Roman" panose="02020603050405020304" pitchFamily="18" charset="0"/>
              </a:rPr>
              <a:t>Table 1. The HIV prevalence and the SDCs in TB affected households</a:t>
            </a: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r>
              <a:rPr lang="en-US" sz="2400" dirty="0">
                <a:solidFill>
                  <a:srgbClr val="000000"/>
                </a:solidFill>
              </a:rPr>
              <a:t>We estimated the HIV prevalence among adults aged 15-49 living in TB-affected households to be higher than in the general population in all 4 countries. The proportion of </a:t>
            </a:r>
            <a:r>
              <a:rPr lang="en-US" sz="2400" dirty="0" err="1">
                <a:solidFill>
                  <a:srgbClr val="000000"/>
                </a:solidFill>
              </a:rPr>
              <a:t>serodifferent</a:t>
            </a:r>
            <a:r>
              <a:rPr lang="en-US" sz="2400" dirty="0">
                <a:solidFill>
                  <a:srgbClr val="000000"/>
                </a:solidFill>
              </a:rPr>
              <a:t> couples among all couples in TB-affected households was also higher than in the general population in 4 countries.</a:t>
            </a:r>
          </a:p>
          <a:p>
            <a:pPr>
              <a:lnSpc>
                <a:spcPct val="120000"/>
              </a:lnSpc>
            </a:pPr>
            <a:endParaRPr lang="en-US" sz="2400" b="1" i="0" dirty="0">
              <a:solidFill>
                <a:srgbClr val="000000"/>
              </a:solidFill>
              <a:effectLst/>
              <a:latin typeface="Times New Roman" panose="02020603050405020304" pitchFamily="18" charset="0"/>
            </a:endParaRPr>
          </a:p>
          <a:p>
            <a:pPr>
              <a:lnSpc>
                <a:spcPct val="120000"/>
              </a:lnSpc>
            </a:pPr>
            <a:r>
              <a:rPr lang="en-US" sz="2400" b="1" i="0" dirty="0">
                <a:solidFill>
                  <a:srgbClr val="000000"/>
                </a:solidFill>
                <a:effectLst/>
                <a:latin typeface="Times New Roman" panose="02020603050405020304" pitchFamily="18" charset="0"/>
              </a:rPr>
              <a:t>Table 2. HIV acquisitions averted through </a:t>
            </a:r>
            <a:r>
              <a:rPr lang="en-US" sz="2400" b="1" i="0" dirty="0" err="1">
                <a:solidFill>
                  <a:srgbClr val="000000"/>
                </a:solidFill>
                <a:effectLst/>
                <a:latin typeface="Times New Roman" panose="02020603050405020304" pitchFamily="18" charset="0"/>
              </a:rPr>
              <a:t>PrEP</a:t>
            </a:r>
            <a:r>
              <a:rPr lang="en-US" sz="2400" b="1" i="0" dirty="0">
                <a:solidFill>
                  <a:srgbClr val="000000"/>
                </a:solidFill>
                <a:effectLst/>
                <a:latin typeface="Times New Roman" panose="02020603050405020304" pitchFamily="18" charset="0"/>
              </a:rPr>
              <a:t> </a:t>
            </a:r>
            <a:r>
              <a:rPr lang="en-US" sz="2400" b="0" i="0" dirty="0">
                <a:solidFill>
                  <a:srgbClr val="000000"/>
                </a:solidFill>
                <a:effectLst/>
                <a:latin typeface="Times New Roman" panose="02020603050405020304" pitchFamily="18" charset="0"/>
              </a:rPr>
              <a:t> </a:t>
            </a:r>
            <a:endParaRPr lang="en-US" sz="28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endParaRPr lang="en-US" sz="2400" dirty="0">
              <a:solidFill>
                <a:srgbClr val="000000"/>
              </a:solidFill>
            </a:endParaRPr>
          </a:p>
          <a:p>
            <a:pPr>
              <a:lnSpc>
                <a:spcPct val="120000"/>
              </a:lnSpc>
            </a:pPr>
            <a:r>
              <a:rPr lang="en-US" sz="2400" dirty="0">
                <a:solidFill>
                  <a:srgbClr val="000000"/>
                </a:solidFill>
              </a:rPr>
              <a:t>Finally, we estimated that up to 1,836 (95% UI: 1,304-2,358) HIV acquisitions in South Africa could be prevented annually by </a:t>
            </a:r>
            <a:r>
              <a:rPr lang="en-US" sz="2400" dirty="0" err="1">
                <a:solidFill>
                  <a:srgbClr val="000000"/>
                </a:solidFill>
              </a:rPr>
              <a:t>PrEP</a:t>
            </a:r>
            <a:r>
              <a:rPr lang="en-US" sz="2400" dirty="0">
                <a:solidFill>
                  <a:srgbClr val="000000"/>
                </a:solidFill>
              </a:rPr>
              <a:t> use in </a:t>
            </a:r>
            <a:r>
              <a:rPr lang="en-US" sz="2400" dirty="0" err="1">
                <a:solidFill>
                  <a:srgbClr val="000000"/>
                </a:solidFill>
              </a:rPr>
              <a:t>serodifferent</a:t>
            </a:r>
            <a:r>
              <a:rPr lang="en-US" sz="2400" dirty="0">
                <a:solidFill>
                  <a:srgbClr val="000000"/>
                </a:solidFill>
              </a:rPr>
              <a:t> couples in TB-affected households, 927 (95% UI: 413-1,464) in Kenya, 709 (95% UI: 523-893) in Uganda, and 415 (95% UI: 304-531) in Ethiopia.</a:t>
            </a:r>
          </a:p>
          <a:p>
            <a:pPr>
              <a:lnSpc>
                <a:spcPct val="120000"/>
              </a:lnSpc>
            </a:pPr>
            <a:endParaRPr lang="en-US" sz="2400" dirty="0">
              <a:solidFill>
                <a:srgbClr val="000000"/>
              </a:solidFill>
            </a:endParaRPr>
          </a:p>
          <a:p>
            <a:pPr algn="just" defTabSz="371736" eaLnBrk="0" fontAlgn="base" hangingPunct="0">
              <a:lnSpc>
                <a:spcPct val="120000"/>
              </a:lnSpc>
              <a:spcBef>
                <a:spcPct val="0"/>
              </a:spcBef>
              <a:spcAft>
                <a:spcPct val="0"/>
              </a:spcAft>
            </a:pPr>
            <a:r>
              <a:rPr lang="en-US" altLang="en-US" sz="3600" b="1" dirty="0">
                <a:solidFill>
                  <a:schemeClr val="accent1"/>
                </a:solidFill>
                <a:latin typeface="+mj-lt"/>
                <a:ea typeface="IAS Ribbon Sans Bold" pitchFamily="2" charset="0"/>
              </a:rPr>
              <a:t>Conclusions</a:t>
            </a:r>
          </a:p>
          <a:p>
            <a:pPr defTabSz="371736" eaLnBrk="0" fontAlgn="base" hangingPunct="0">
              <a:lnSpc>
                <a:spcPct val="120000"/>
              </a:lnSpc>
              <a:spcBef>
                <a:spcPct val="0"/>
              </a:spcBef>
              <a:spcAft>
                <a:spcPct val="0"/>
              </a:spcAft>
            </a:pPr>
            <a:r>
              <a:rPr lang="en-US" altLang="en-US" sz="2400" dirty="0">
                <a:solidFill>
                  <a:srgbClr val="000000"/>
                </a:solidFill>
                <a:ea typeface="IAS Ribbon Sans Regular" pitchFamily="2" charset="0"/>
              </a:rPr>
              <a:t>We estimate that couples in TB-affected households are more likely to be </a:t>
            </a:r>
            <a:r>
              <a:rPr lang="en-US" altLang="en-US" sz="2400" dirty="0" err="1">
                <a:solidFill>
                  <a:srgbClr val="000000"/>
                </a:solidFill>
                <a:ea typeface="IAS Ribbon Sans Regular" pitchFamily="2" charset="0"/>
              </a:rPr>
              <a:t>serodifferent</a:t>
            </a:r>
            <a:r>
              <a:rPr lang="en-US" altLang="en-US" sz="2400" dirty="0">
                <a:solidFill>
                  <a:srgbClr val="000000"/>
                </a:solidFill>
                <a:ea typeface="IAS Ribbon Sans Regular" pitchFamily="2" charset="0"/>
              </a:rPr>
              <a:t> than couples in the general population in TB-HIV </a:t>
            </a:r>
            <a:r>
              <a:rPr lang="en-US" altLang="en-US" sz="2400" dirty="0" err="1">
                <a:solidFill>
                  <a:srgbClr val="000000"/>
                </a:solidFill>
                <a:ea typeface="IAS Ribbon Sans Regular" pitchFamily="2" charset="0"/>
              </a:rPr>
              <a:t>highburden</a:t>
            </a:r>
            <a:r>
              <a:rPr lang="en-US" altLang="en-US" sz="2400" dirty="0">
                <a:solidFill>
                  <a:srgbClr val="000000"/>
                </a:solidFill>
                <a:ea typeface="IAS Ribbon Sans Regular" pitchFamily="2" charset="0"/>
              </a:rPr>
              <a:t> settings. Offering </a:t>
            </a:r>
            <a:r>
              <a:rPr lang="en-US" altLang="en-US" sz="2400" dirty="0" err="1">
                <a:solidFill>
                  <a:srgbClr val="000000"/>
                </a:solidFill>
                <a:ea typeface="IAS Ribbon Sans Regular" pitchFamily="2" charset="0"/>
              </a:rPr>
              <a:t>PrEP</a:t>
            </a:r>
            <a:r>
              <a:rPr lang="en-US" altLang="en-US" sz="2400" dirty="0">
                <a:solidFill>
                  <a:srgbClr val="000000"/>
                </a:solidFill>
                <a:ea typeface="IAS Ribbon Sans Regular" pitchFamily="2" charset="0"/>
              </a:rPr>
              <a:t> during household TB contact evaluation may prevent a substantial number of HIV acquisitions.</a:t>
            </a:r>
            <a:endParaRPr lang="en-US" altLang="en-US" sz="2400" dirty="0">
              <a:ea typeface="IAS Ribbon Sans Regular" pitchFamily="2" charset="0"/>
            </a:endParaRPr>
          </a:p>
          <a:p>
            <a:pPr>
              <a:lnSpc>
                <a:spcPct val="120000"/>
              </a:lnSpc>
            </a:pPr>
            <a:endParaRPr lang="en-US" sz="2000" dirty="0">
              <a:solidFill>
                <a:srgbClr val="000000"/>
              </a:solidFill>
            </a:endParaRPr>
          </a:p>
        </p:txBody>
      </p:sp>
      <p:pic>
        <p:nvPicPr>
          <p:cNvPr id="1026" name="Picture 2">
            <a:extLst>
              <a:ext uri="{FF2B5EF4-FFF2-40B4-BE49-F238E27FC236}">
                <a16:creationId xmlns:a16="http://schemas.microsoft.com/office/drawing/2014/main" id="{B2F38254-6C5A-AEBC-697B-2392714C8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783" y="26131694"/>
            <a:ext cx="8756143" cy="36117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750FB09-E9EB-36FE-9B50-F13E17992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783" y="30627141"/>
            <a:ext cx="8680201" cy="47488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descr="Chart&#10;&#10;Description automatically generated">
            <a:extLst>
              <a:ext uri="{FF2B5EF4-FFF2-40B4-BE49-F238E27FC236}">
                <a16:creationId xmlns:a16="http://schemas.microsoft.com/office/drawing/2014/main" id="{3CBD52CA-8C67-F59A-CCBC-37354C137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71470" y="2562058"/>
            <a:ext cx="8769096" cy="61525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B92232B6-769B-D7C4-2565-A2FD1E7B4762}"/>
              </a:ext>
            </a:extLst>
          </p:cNvPr>
          <p:cNvGraphicFramePr>
            <a:graphicFrameLocks noGrp="1"/>
          </p:cNvGraphicFramePr>
          <p:nvPr>
            <p:extLst>
              <p:ext uri="{D42A27DB-BD31-4B8C-83A1-F6EECF244321}">
                <p14:modId xmlns:p14="http://schemas.microsoft.com/office/powerpoint/2010/main" val="382636856"/>
              </p:ext>
            </p:extLst>
          </p:nvPr>
        </p:nvGraphicFramePr>
        <p:xfrm>
          <a:off x="20536041" y="13685586"/>
          <a:ext cx="8983301" cy="6642120"/>
        </p:xfrm>
        <a:graphic>
          <a:graphicData uri="http://schemas.openxmlformats.org/drawingml/2006/table">
            <a:tbl>
              <a:tblPr/>
              <a:tblGrid>
                <a:gridCol w="1179943">
                  <a:extLst>
                    <a:ext uri="{9D8B030D-6E8A-4147-A177-3AD203B41FA5}">
                      <a16:colId xmlns:a16="http://schemas.microsoft.com/office/drawing/2014/main" val="3266575534"/>
                    </a:ext>
                  </a:extLst>
                </a:gridCol>
                <a:gridCol w="2128391">
                  <a:extLst>
                    <a:ext uri="{9D8B030D-6E8A-4147-A177-3AD203B41FA5}">
                      <a16:colId xmlns:a16="http://schemas.microsoft.com/office/drawing/2014/main" val="2166788122"/>
                    </a:ext>
                  </a:extLst>
                </a:gridCol>
                <a:gridCol w="2159000">
                  <a:extLst>
                    <a:ext uri="{9D8B030D-6E8A-4147-A177-3AD203B41FA5}">
                      <a16:colId xmlns:a16="http://schemas.microsoft.com/office/drawing/2014/main" val="3021536833"/>
                    </a:ext>
                  </a:extLst>
                </a:gridCol>
                <a:gridCol w="1854200">
                  <a:extLst>
                    <a:ext uri="{9D8B030D-6E8A-4147-A177-3AD203B41FA5}">
                      <a16:colId xmlns:a16="http://schemas.microsoft.com/office/drawing/2014/main" val="1780021810"/>
                    </a:ext>
                  </a:extLst>
                </a:gridCol>
                <a:gridCol w="1661767">
                  <a:extLst>
                    <a:ext uri="{9D8B030D-6E8A-4147-A177-3AD203B41FA5}">
                      <a16:colId xmlns:a16="http://schemas.microsoft.com/office/drawing/2014/main" val="1069405704"/>
                    </a:ext>
                  </a:extLst>
                </a:gridCol>
              </a:tblGrid>
              <a:tr h="1702324">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Country </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HIV prevalence among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TB affected HHs </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HIV prevalence in population</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P of SDC in TB affected HHs </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fontAlgn="ctr"/>
                      <a:endParaRPr lang="en-US" sz="2000" dirty="0">
                        <a:effectLst/>
                      </a:endParaRPr>
                    </a:p>
                    <a:p>
                      <a:pPr algn="l" rtl="0" fontAlgn="base"/>
                      <a:r>
                        <a:rPr lang="en-US" sz="2000" b="0" i="0" dirty="0">
                          <a:solidFill>
                            <a:srgbClr val="000000"/>
                          </a:solidFill>
                          <a:effectLst/>
                          <a:latin typeface="Times New Roman" panose="02020603050405020304" pitchFamily="18" charset="0"/>
                        </a:rPr>
                        <a:t>P of SDC in population</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0017684"/>
                  </a:ext>
                </a:extLst>
              </a:tr>
              <a:tr h="1234949">
                <a:tc>
                  <a:txBody>
                    <a:bodyPr/>
                    <a:lstStyle/>
                    <a:p>
                      <a:pPr fontAlgn="ctr"/>
                      <a:endParaRPr lang="en-US" sz="2000">
                        <a:effectLst/>
                      </a:endParaRPr>
                    </a:p>
                    <a:p>
                      <a:pPr algn="ctr" rtl="0" fontAlgn="base"/>
                      <a:r>
                        <a:rPr lang="en-US" sz="2000" b="0" i="0">
                          <a:solidFill>
                            <a:srgbClr val="000000"/>
                          </a:solidFill>
                          <a:effectLst/>
                          <a:latin typeface="Times New Roman" panose="02020603050405020304" pitchFamily="18" charset="0"/>
                        </a:rPr>
                        <a:t>Kenya </a:t>
                      </a:r>
                      <a:endParaRPr lang="en-US" sz="2000" b="0" i="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19.40 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(6.03-34.83) </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4.5</a:t>
                      </a:r>
                    </a:p>
                    <a:p>
                      <a:pPr algn="ctr" rtl="0" fontAlgn="base"/>
                      <a:r>
                        <a:rPr lang="en-US" sz="2000" b="0" i="0" dirty="0">
                          <a:solidFill>
                            <a:srgbClr val="000000"/>
                          </a:solidFill>
                          <a:effectLst/>
                          <a:latin typeface="Times New Roman" panose="02020603050405020304" pitchFamily="18" charset="0"/>
                        </a:rPr>
                        <a:t>(4.1-4.9)</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15.89 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(7.10-22.67) </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ctr"/>
                      <a:endParaRPr lang="en-US" sz="2000">
                        <a:effectLst/>
                      </a:endParaRPr>
                    </a:p>
                    <a:p>
                      <a:pPr algn="ctr" rtl="0" fontAlgn="base"/>
                      <a:r>
                        <a:rPr lang="en-US" sz="2000" b="0" i="0">
                          <a:solidFill>
                            <a:srgbClr val="000000"/>
                          </a:solidFill>
                          <a:effectLst/>
                          <a:latin typeface="Times New Roman" panose="02020603050405020304" pitchFamily="18" charset="0"/>
                        </a:rPr>
                        <a:t>5.7 </a:t>
                      </a:r>
                      <a:endParaRPr lang="en-US" sz="2000" b="0" i="0">
                        <a:effectLst/>
                      </a:endParaRPr>
                    </a:p>
                    <a:p>
                      <a:pPr algn="ctr" rtl="0" fontAlgn="base"/>
                      <a:r>
                        <a:rPr lang="en-US" sz="2000" b="0" i="0">
                          <a:solidFill>
                            <a:srgbClr val="000000"/>
                          </a:solidFill>
                          <a:effectLst/>
                          <a:latin typeface="Times New Roman" panose="02020603050405020304" pitchFamily="18" charset="0"/>
                        </a:rPr>
                        <a:t>(4.4-7.0) </a:t>
                      </a:r>
                      <a:endParaRPr lang="en-US" sz="2000" b="0" i="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21311"/>
                  </a:ext>
                </a:extLst>
              </a:tr>
              <a:tr h="1234949">
                <a:tc>
                  <a:txBody>
                    <a:bodyPr/>
                    <a:lstStyle/>
                    <a:p>
                      <a:pPr fontAlgn="ctr"/>
                      <a:endParaRPr lang="en-US" sz="2000">
                        <a:effectLst/>
                      </a:endParaRPr>
                    </a:p>
                    <a:p>
                      <a:pPr algn="ctr" rtl="0" fontAlgn="base"/>
                      <a:r>
                        <a:rPr lang="en-US" sz="2000" b="0" i="0">
                          <a:solidFill>
                            <a:srgbClr val="000000"/>
                          </a:solidFill>
                          <a:effectLst/>
                          <a:latin typeface="Times New Roman" panose="02020603050405020304" pitchFamily="18" charset="0"/>
                        </a:rPr>
                        <a:t>Uganda </a:t>
                      </a:r>
                      <a:endParaRPr lang="en-US" sz="2000" b="0" i="0">
                        <a:effectLs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15.32 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(13.47-17.16) </a:t>
                      </a:r>
                      <a:endParaRPr lang="en-US" sz="2000" b="0" i="0" dirty="0">
                        <a:effectLs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6.0</a:t>
                      </a:r>
                    </a:p>
                    <a:p>
                      <a:pPr algn="ctr" rtl="0" fontAlgn="base"/>
                      <a:r>
                        <a:rPr lang="en-US" sz="2000" b="0" i="0" dirty="0">
                          <a:solidFill>
                            <a:srgbClr val="000000"/>
                          </a:solidFill>
                          <a:effectLst/>
                          <a:latin typeface="Times New Roman" panose="02020603050405020304" pitchFamily="18" charset="0"/>
                        </a:rPr>
                        <a:t>(5.7-6.3)</a:t>
                      </a:r>
                      <a:endParaRPr lang="en-US" sz="2000" b="0" i="0" dirty="0">
                        <a:effectLs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13.65 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(12.43-14.85) </a:t>
                      </a:r>
                      <a:endParaRPr lang="en-US" sz="2000" b="0" i="0" dirty="0">
                        <a:effectLs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6.0 </a:t>
                      </a:r>
                      <a:endParaRPr lang="en-US" sz="2000" b="0" i="0" dirty="0">
                        <a:effectLst/>
                      </a:endParaRPr>
                    </a:p>
                  </a:txBody>
                  <a:tcPr anchor="ctr">
                    <a:lnL>
                      <a:noFill/>
                    </a:lnL>
                    <a:lnR>
                      <a:noFill/>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3242109"/>
                  </a:ext>
                </a:extLst>
              </a:tr>
              <a:tr h="1234949">
                <a:tc>
                  <a:txBody>
                    <a:bodyPr/>
                    <a:lstStyle/>
                    <a:p>
                      <a:pPr fontAlgn="ctr"/>
                      <a:endParaRPr lang="en-US" sz="2000">
                        <a:effectLst/>
                      </a:endParaRPr>
                    </a:p>
                    <a:p>
                      <a:pPr algn="ctr" rtl="0" fontAlgn="base"/>
                      <a:r>
                        <a:rPr lang="en-US" sz="2000" b="0" i="0">
                          <a:solidFill>
                            <a:srgbClr val="000000"/>
                          </a:solidFill>
                          <a:effectLst/>
                          <a:latin typeface="Times New Roman" panose="02020603050405020304" pitchFamily="18" charset="0"/>
                        </a:rPr>
                        <a:t>Ethiopia </a:t>
                      </a:r>
                      <a:endParaRPr lang="en-US" sz="2000" b="0" i="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a:effectLst/>
                      </a:endParaRPr>
                    </a:p>
                    <a:p>
                      <a:pPr algn="ctr" rtl="0" fontAlgn="base"/>
                      <a:r>
                        <a:rPr lang="en-US" sz="2000" b="0" i="0">
                          <a:solidFill>
                            <a:srgbClr val="000000"/>
                          </a:solidFill>
                          <a:effectLst/>
                          <a:latin typeface="Times New Roman" panose="02020603050405020304" pitchFamily="18" charset="0"/>
                        </a:rPr>
                        <a:t>2.82 </a:t>
                      </a:r>
                      <a:endParaRPr lang="en-US" sz="2000" b="0" i="0">
                        <a:effectLst/>
                      </a:endParaRPr>
                    </a:p>
                    <a:p>
                      <a:pPr algn="ctr" rtl="0" fontAlgn="base"/>
                      <a:r>
                        <a:rPr lang="en-US" sz="2000" b="0" i="0">
                          <a:solidFill>
                            <a:srgbClr val="000000"/>
                          </a:solidFill>
                          <a:effectLst/>
                          <a:latin typeface="Times New Roman" panose="02020603050405020304" pitchFamily="18" charset="0"/>
                        </a:rPr>
                        <a:t>(2.59-3.03) </a:t>
                      </a:r>
                      <a:endParaRPr lang="en-US" sz="2000" b="0" i="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0.9</a:t>
                      </a:r>
                    </a:p>
                    <a:p>
                      <a:pPr algn="ctr" rtl="0" fontAlgn="base"/>
                      <a:r>
                        <a:rPr lang="en-US" sz="2000" b="0" i="0" dirty="0">
                          <a:solidFill>
                            <a:srgbClr val="000000"/>
                          </a:solidFill>
                          <a:effectLst/>
                          <a:latin typeface="Times New Roman" panose="02020603050405020304" pitchFamily="18" charset="0"/>
                        </a:rPr>
                        <a:t>(0.8-1.0)</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3.85 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(3.59-4.14) </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0.8 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(0.6-1.0) </a:t>
                      </a:r>
                      <a:endParaRPr lang="en-US" sz="2000" b="0" i="0" dirty="0">
                        <a:effectLst/>
                      </a:endParaRPr>
                    </a:p>
                  </a:txBody>
                  <a:tcPr anchor="ctr">
                    <a:lnL>
                      <a:noFill/>
                    </a:lnL>
                    <a:lnR>
                      <a:noFill/>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5295235"/>
                  </a:ext>
                </a:extLst>
              </a:tr>
              <a:tr h="1234949">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South Africa </a:t>
                      </a:r>
                      <a:endParaRPr lang="en-US" sz="2000" b="0" i="0" dirty="0">
                        <a:effectLs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31.74 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(23.98-39.46) </a:t>
                      </a:r>
                      <a:endParaRPr lang="en-US" sz="2000" b="0" i="0" dirty="0">
                        <a:effectLs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20.6</a:t>
                      </a:r>
                    </a:p>
                    <a:p>
                      <a:pPr algn="ctr" rtl="0" fontAlgn="base"/>
                      <a:r>
                        <a:rPr lang="en-US" sz="2000" b="0" i="0" dirty="0">
                          <a:solidFill>
                            <a:srgbClr val="000000"/>
                          </a:solidFill>
                          <a:effectLst/>
                          <a:latin typeface="Times New Roman" panose="02020603050405020304" pitchFamily="18" charset="0"/>
                        </a:rPr>
                        <a:t>(19.9-21.3)</a:t>
                      </a:r>
                      <a:endParaRPr lang="en-US" sz="2000" b="0" i="0" dirty="0">
                        <a:effectLs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20.68 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(17.97-22.82) </a:t>
                      </a:r>
                      <a:endParaRPr lang="en-US" sz="2000" b="0" i="0" dirty="0">
                        <a:effectLs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fontAlgn="ctr"/>
                      <a:endParaRPr lang="en-US" sz="2000" dirty="0">
                        <a:effectLst/>
                      </a:endParaRPr>
                    </a:p>
                    <a:p>
                      <a:pPr algn="ctr" rtl="0" fontAlgn="base"/>
                      <a:r>
                        <a:rPr lang="en-US" sz="2000" b="0" i="0" dirty="0">
                          <a:solidFill>
                            <a:srgbClr val="000000"/>
                          </a:solidFill>
                          <a:effectLst/>
                          <a:latin typeface="Times New Roman" panose="02020603050405020304" pitchFamily="18" charset="0"/>
                        </a:rPr>
                        <a:t>15.7  </a:t>
                      </a:r>
                      <a:endParaRPr lang="en-US" sz="2000" b="0" i="0" dirty="0">
                        <a:effectLst/>
                      </a:endParaRPr>
                    </a:p>
                    <a:p>
                      <a:pPr algn="ctr" rtl="0" fontAlgn="base"/>
                      <a:r>
                        <a:rPr lang="en-US" sz="2000" b="0" i="0" dirty="0">
                          <a:solidFill>
                            <a:srgbClr val="000000"/>
                          </a:solidFill>
                          <a:effectLst/>
                          <a:latin typeface="Times New Roman" panose="02020603050405020304" pitchFamily="18" charset="0"/>
                        </a:rPr>
                        <a:t>(12.2 – 19.2) </a:t>
                      </a:r>
                      <a:endParaRPr lang="en-US" sz="2000" b="0" i="0" dirty="0">
                        <a:effectLst/>
                      </a:endParaRPr>
                    </a:p>
                  </a:txBody>
                  <a:tcPr anchor="ctr">
                    <a:lnL>
                      <a:noFill/>
                    </a:lnL>
                    <a:lnR>
                      <a:noFill/>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1094159"/>
                  </a:ext>
                </a:extLst>
              </a:tr>
            </a:tbl>
          </a:graphicData>
        </a:graphic>
      </p:graphicFrame>
      <p:graphicFrame>
        <p:nvGraphicFramePr>
          <p:cNvPr id="8" name="Table 7">
            <a:extLst>
              <a:ext uri="{FF2B5EF4-FFF2-40B4-BE49-F238E27FC236}">
                <a16:creationId xmlns:a16="http://schemas.microsoft.com/office/drawing/2014/main" id="{BE655245-679E-D3BB-DEB3-CC9B02E41943}"/>
              </a:ext>
            </a:extLst>
          </p:cNvPr>
          <p:cNvGraphicFramePr>
            <a:graphicFrameLocks noGrp="1"/>
          </p:cNvGraphicFramePr>
          <p:nvPr>
            <p:extLst>
              <p:ext uri="{D42A27DB-BD31-4B8C-83A1-F6EECF244321}">
                <p14:modId xmlns:p14="http://schemas.microsoft.com/office/powerpoint/2010/main" val="3197230649"/>
              </p:ext>
            </p:extLst>
          </p:nvPr>
        </p:nvGraphicFramePr>
        <p:xfrm>
          <a:off x="20536041" y="24508546"/>
          <a:ext cx="8704525" cy="5730240"/>
        </p:xfrm>
        <a:graphic>
          <a:graphicData uri="http://schemas.openxmlformats.org/drawingml/2006/table">
            <a:tbl>
              <a:tblPr/>
              <a:tblGrid>
                <a:gridCol w="1214333">
                  <a:extLst>
                    <a:ext uri="{9D8B030D-6E8A-4147-A177-3AD203B41FA5}">
                      <a16:colId xmlns:a16="http://schemas.microsoft.com/office/drawing/2014/main" val="4126578968"/>
                    </a:ext>
                  </a:extLst>
                </a:gridCol>
                <a:gridCol w="2267477">
                  <a:extLst>
                    <a:ext uri="{9D8B030D-6E8A-4147-A177-3AD203B41FA5}">
                      <a16:colId xmlns:a16="http://schemas.microsoft.com/office/drawing/2014/main" val="58023611"/>
                    </a:ext>
                  </a:extLst>
                </a:gridCol>
                <a:gridCol w="1740905">
                  <a:extLst>
                    <a:ext uri="{9D8B030D-6E8A-4147-A177-3AD203B41FA5}">
                      <a16:colId xmlns:a16="http://schemas.microsoft.com/office/drawing/2014/main" val="2472087477"/>
                    </a:ext>
                  </a:extLst>
                </a:gridCol>
                <a:gridCol w="1740905">
                  <a:extLst>
                    <a:ext uri="{9D8B030D-6E8A-4147-A177-3AD203B41FA5}">
                      <a16:colId xmlns:a16="http://schemas.microsoft.com/office/drawing/2014/main" val="1457149119"/>
                    </a:ext>
                  </a:extLst>
                </a:gridCol>
                <a:gridCol w="1740905">
                  <a:extLst>
                    <a:ext uri="{9D8B030D-6E8A-4147-A177-3AD203B41FA5}">
                      <a16:colId xmlns:a16="http://schemas.microsoft.com/office/drawing/2014/main" val="4023954489"/>
                    </a:ext>
                  </a:extLst>
                </a:gridCol>
              </a:tblGrid>
              <a:tr h="190500">
                <a:tc>
                  <a:txBody>
                    <a:bodyPr/>
                    <a:lstStyle/>
                    <a:p>
                      <a:pPr fontAlgn="t"/>
                      <a:endParaRPr lang="en-US" sz="2000" dirty="0">
                        <a:effectLst/>
                      </a:endParaRPr>
                    </a:p>
                    <a:p>
                      <a:pPr algn="l" rtl="0" fontAlgn="base"/>
                      <a:r>
                        <a:rPr lang="en-US" sz="2000" b="0" i="0" dirty="0">
                          <a:effectLst/>
                          <a:latin typeface="Times New Roman" panose="02020603050405020304" pitchFamily="18" charset="0"/>
                        </a:rPr>
                        <a:t>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a:noFill/>
                    </a:lnB>
                  </a:tcPr>
                </a:tc>
                <a:tc gridSpan="4">
                  <a:txBody>
                    <a:bodyPr/>
                    <a:lstStyle/>
                    <a:p>
                      <a:pPr algn="ctr" fontAlgn="t"/>
                      <a:endParaRPr lang="en-US" sz="2000" dirty="0">
                        <a:effectLst/>
                      </a:endParaRPr>
                    </a:p>
                    <a:p>
                      <a:pPr algn="ctr" rtl="0" fontAlgn="base"/>
                      <a:r>
                        <a:rPr lang="en-US" sz="2000" b="0" i="0" dirty="0">
                          <a:solidFill>
                            <a:srgbClr val="000000"/>
                          </a:solidFill>
                          <a:effectLst/>
                          <a:latin typeface="Times New Roman" panose="02020603050405020304" pitchFamily="18" charset="0"/>
                        </a:rPr>
                        <a:t>Percentage of partnerships would be eligible for </a:t>
                      </a:r>
                      <a:r>
                        <a:rPr lang="en-US" sz="2000" b="0" i="0" dirty="0" err="1">
                          <a:solidFill>
                            <a:srgbClr val="000000"/>
                          </a:solidFill>
                          <a:effectLst/>
                          <a:latin typeface="Times New Roman" panose="02020603050405020304" pitchFamily="18" charset="0"/>
                        </a:rPr>
                        <a:t>PrEP</a:t>
                      </a:r>
                      <a:r>
                        <a:rPr lang="en-US" sz="2000" b="0" i="0" dirty="0">
                          <a:solidFill>
                            <a:srgbClr val="000000"/>
                          </a:solidFill>
                          <a:effectLst/>
                          <a:latin typeface="Times New Roman" panose="02020603050405020304" pitchFamily="18" charset="0"/>
                        </a:rPr>
                        <a:t> because the partner living with HIV was not virally suppressed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5880596"/>
                  </a:ext>
                </a:extLst>
              </a:tr>
              <a:tr h="190500">
                <a:tc>
                  <a:txBody>
                    <a:bodyPr/>
                    <a:lstStyle/>
                    <a:p>
                      <a:pPr fontAlgn="t"/>
                      <a:endParaRPr lang="en-US" sz="2000" dirty="0">
                        <a:effectLst/>
                      </a:endParaRPr>
                    </a:p>
                    <a:p>
                      <a:pPr algn="l" rtl="0" fontAlgn="base"/>
                      <a:r>
                        <a:rPr lang="en-US" sz="2000" b="0" i="0" dirty="0">
                          <a:effectLst/>
                          <a:latin typeface="Times New Roman" panose="02020603050405020304" pitchFamily="18" charset="0"/>
                        </a:rPr>
                        <a:t> </a:t>
                      </a:r>
                      <a:endParaRPr lang="en-US" sz="2000" b="0" i="0" dirty="0">
                        <a:effectLst/>
                      </a:endParaRP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100%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75%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50%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25%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5070386"/>
                  </a:ext>
                </a:extLst>
              </a:tr>
              <a:tr h="162371">
                <a:tc>
                  <a:txBody>
                    <a:bodyPr/>
                    <a:lstStyle/>
                    <a:p>
                      <a:pPr fontAlgn="t"/>
                      <a:endParaRPr lang="en-US" sz="2000">
                        <a:effectLst/>
                      </a:endParaRPr>
                    </a:p>
                    <a:p>
                      <a:pPr algn="ctr" rtl="0" fontAlgn="base"/>
                      <a:r>
                        <a:rPr lang="en-US" sz="2000" b="0" i="0">
                          <a:effectLst/>
                          <a:latin typeface="Times New Roman" panose="02020603050405020304" pitchFamily="18" charset="0"/>
                        </a:rPr>
                        <a:t>Kenya </a:t>
                      </a:r>
                      <a:endParaRPr lang="en-US" sz="2000" b="0" i="0">
                        <a:effectLst/>
                      </a:endParaRP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927 </a:t>
                      </a:r>
                    </a:p>
                    <a:p>
                      <a:pPr algn="ctr" rtl="0" fontAlgn="base"/>
                      <a:r>
                        <a:rPr lang="en-US" sz="2000" b="0" i="0" dirty="0">
                          <a:effectLst/>
                          <a:latin typeface="Times New Roman" panose="02020603050405020304" pitchFamily="18" charset="0"/>
                        </a:rPr>
                        <a:t>(413 - 1464)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695 </a:t>
                      </a:r>
                    </a:p>
                    <a:p>
                      <a:pPr algn="ctr" rtl="0" fontAlgn="base"/>
                      <a:r>
                        <a:rPr lang="en-US" sz="2000" b="0" i="0" dirty="0">
                          <a:effectLst/>
                          <a:latin typeface="Times New Roman" panose="02020603050405020304" pitchFamily="18" charset="0"/>
                        </a:rPr>
                        <a:t>(310 - 1098)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464 </a:t>
                      </a:r>
                    </a:p>
                    <a:p>
                      <a:pPr algn="ctr" rtl="0" fontAlgn="base"/>
                      <a:r>
                        <a:rPr lang="en-US" sz="2000" b="0" i="0" dirty="0">
                          <a:effectLst/>
                          <a:latin typeface="Times New Roman" panose="02020603050405020304" pitchFamily="18" charset="0"/>
                        </a:rPr>
                        <a:t>(207 - 732)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232 </a:t>
                      </a:r>
                    </a:p>
                    <a:p>
                      <a:pPr algn="ctr" rtl="0" fontAlgn="base"/>
                      <a:r>
                        <a:rPr lang="en-US" sz="2000" b="0" i="0" dirty="0">
                          <a:effectLst/>
                          <a:latin typeface="Times New Roman" panose="02020603050405020304" pitchFamily="18" charset="0"/>
                        </a:rPr>
                        <a:t>(103 - 366) </a:t>
                      </a:r>
                      <a:endParaRPr lang="en-US" sz="2000" b="0" i="0" dirty="0">
                        <a:effectLst/>
                      </a:endParaRPr>
                    </a:p>
                  </a:txBody>
                  <a:tcPr>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80608336"/>
                  </a:ext>
                </a:extLst>
              </a:tr>
              <a:tr h="190500">
                <a:tc>
                  <a:txBody>
                    <a:bodyPr/>
                    <a:lstStyle/>
                    <a:p>
                      <a:pPr fontAlgn="t"/>
                      <a:endParaRPr lang="en-US" sz="2000">
                        <a:effectLst/>
                      </a:endParaRPr>
                    </a:p>
                    <a:p>
                      <a:pPr algn="ctr" rtl="0" fontAlgn="base"/>
                      <a:r>
                        <a:rPr lang="en-US" sz="2000" b="0" i="0">
                          <a:effectLst/>
                          <a:latin typeface="Times New Roman" panose="02020603050405020304" pitchFamily="18" charset="0"/>
                        </a:rPr>
                        <a:t>Uganda </a:t>
                      </a:r>
                      <a:endParaRPr lang="en-US" sz="2000" b="0" i="0">
                        <a:effectLst/>
                      </a:endParaRPr>
                    </a:p>
                  </a:txBody>
                  <a:tcPr>
                    <a:lnL>
                      <a:noFill/>
                    </a:lnL>
                    <a:lnR>
                      <a:noFill/>
                    </a:lnR>
                    <a:lnT>
                      <a:noFill/>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709 </a:t>
                      </a:r>
                    </a:p>
                    <a:p>
                      <a:pPr algn="ctr" rtl="0" fontAlgn="base"/>
                      <a:r>
                        <a:rPr lang="en-US" sz="2000" b="0" i="0" dirty="0">
                          <a:effectLst/>
                          <a:latin typeface="Times New Roman" panose="02020603050405020304" pitchFamily="18" charset="0"/>
                        </a:rPr>
                        <a:t>(523 - 893) </a:t>
                      </a:r>
                      <a:endParaRPr lang="en-US" sz="2000" b="0" i="0" dirty="0">
                        <a:effectLst/>
                      </a:endParaRPr>
                    </a:p>
                  </a:txBody>
                  <a:tcPr>
                    <a:lnL>
                      <a:noFill/>
                    </a:lnL>
                    <a:lnR>
                      <a:noFill/>
                    </a:lnR>
                    <a:lnT>
                      <a:noFill/>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532 </a:t>
                      </a:r>
                    </a:p>
                    <a:p>
                      <a:pPr algn="ctr" rtl="0" fontAlgn="base"/>
                      <a:r>
                        <a:rPr lang="en-US" sz="2000" b="0" i="0" dirty="0">
                          <a:effectLst/>
                          <a:latin typeface="Times New Roman" panose="02020603050405020304" pitchFamily="18" charset="0"/>
                        </a:rPr>
                        <a:t>(392 - 670) </a:t>
                      </a:r>
                      <a:endParaRPr lang="en-US" sz="2000" b="0" i="0" dirty="0">
                        <a:effectLst/>
                      </a:endParaRPr>
                    </a:p>
                  </a:txBody>
                  <a:tcPr>
                    <a:lnL>
                      <a:noFill/>
                    </a:lnL>
                    <a:lnR>
                      <a:noFill/>
                    </a:lnR>
                    <a:lnT>
                      <a:noFill/>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355 </a:t>
                      </a:r>
                    </a:p>
                    <a:p>
                      <a:pPr algn="ctr" rtl="0" fontAlgn="base"/>
                      <a:r>
                        <a:rPr lang="en-US" sz="2000" b="0" i="0" dirty="0">
                          <a:effectLst/>
                          <a:latin typeface="Times New Roman" panose="02020603050405020304" pitchFamily="18" charset="0"/>
                        </a:rPr>
                        <a:t>(262 - 447) </a:t>
                      </a:r>
                      <a:endParaRPr lang="en-US" sz="2000" b="0" i="0" dirty="0">
                        <a:effectLst/>
                      </a:endParaRPr>
                    </a:p>
                  </a:txBody>
                  <a:tcPr>
                    <a:lnL>
                      <a:noFill/>
                    </a:lnL>
                    <a:lnR>
                      <a:noFill/>
                    </a:lnR>
                    <a:lnT>
                      <a:noFill/>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177 </a:t>
                      </a:r>
                    </a:p>
                    <a:p>
                      <a:pPr algn="ctr" rtl="0" fontAlgn="base"/>
                      <a:r>
                        <a:rPr lang="en-US" sz="2000" b="0" i="0" dirty="0">
                          <a:effectLst/>
                          <a:latin typeface="Times New Roman" panose="02020603050405020304" pitchFamily="18" charset="0"/>
                        </a:rPr>
                        <a:t>(131 - 223) </a:t>
                      </a:r>
                      <a:endParaRPr lang="en-US" sz="2000" b="0" i="0" dirty="0">
                        <a:effectLst/>
                      </a:endParaRPr>
                    </a:p>
                  </a:txBody>
                  <a:tcPr>
                    <a:lnL>
                      <a:noFill/>
                    </a:lnL>
                    <a:lnR>
                      <a:noFill/>
                    </a:lnR>
                    <a:lnT>
                      <a:noFill/>
                    </a:lnT>
                    <a:lnB>
                      <a:noFill/>
                    </a:lnB>
                  </a:tcPr>
                </a:tc>
                <a:extLst>
                  <a:ext uri="{0D108BD9-81ED-4DB2-BD59-A6C34878D82A}">
                    <a16:rowId xmlns:a16="http://schemas.microsoft.com/office/drawing/2014/main" val="847638506"/>
                  </a:ext>
                </a:extLst>
              </a:tr>
              <a:tr h="190500">
                <a:tc>
                  <a:txBody>
                    <a:bodyPr/>
                    <a:lstStyle/>
                    <a:p>
                      <a:pPr fontAlgn="t"/>
                      <a:endParaRPr lang="en-US" sz="2000">
                        <a:effectLst/>
                      </a:endParaRPr>
                    </a:p>
                    <a:p>
                      <a:pPr algn="ctr" rtl="0" fontAlgn="base"/>
                      <a:r>
                        <a:rPr lang="en-US" sz="2000" b="0" i="0">
                          <a:effectLst/>
                          <a:latin typeface="Times New Roman" panose="02020603050405020304" pitchFamily="18" charset="0"/>
                        </a:rPr>
                        <a:t>Ethiopia </a:t>
                      </a:r>
                      <a:endParaRPr lang="en-US" sz="2000" b="0" i="0">
                        <a:effectLst/>
                      </a:endParaRPr>
                    </a:p>
                  </a:txBody>
                  <a:tcPr>
                    <a:lnL>
                      <a:noFill/>
                    </a:lnL>
                    <a:lnR>
                      <a:noFill/>
                    </a:lnR>
                    <a:lnT>
                      <a:noFill/>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415 </a:t>
                      </a:r>
                    </a:p>
                    <a:p>
                      <a:pPr algn="ctr" rtl="0" fontAlgn="base"/>
                      <a:r>
                        <a:rPr lang="en-US" sz="2000" b="0" i="0" dirty="0">
                          <a:effectLst/>
                          <a:latin typeface="Times New Roman" panose="02020603050405020304" pitchFamily="18" charset="0"/>
                        </a:rPr>
                        <a:t>(304 - 531) </a:t>
                      </a:r>
                      <a:endParaRPr lang="en-US" sz="2000" b="0" i="0" dirty="0">
                        <a:effectLst/>
                      </a:endParaRPr>
                    </a:p>
                  </a:txBody>
                  <a:tcPr>
                    <a:lnL>
                      <a:noFill/>
                    </a:lnL>
                    <a:lnR>
                      <a:noFill/>
                    </a:lnR>
                    <a:lnT>
                      <a:noFill/>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311 </a:t>
                      </a:r>
                    </a:p>
                    <a:p>
                      <a:pPr algn="ctr" rtl="0" fontAlgn="base"/>
                      <a:r>
                        <a:rPr lang="en-US" sz="2000" b="0" i="0" dirty="0">
                          <a:effectLst/>
                          <a:latin typeface="Times New Roman" panose="02020603050405020304" pitchFamily="18" charset="0"/>
                        </a:rPr>
                        <a:t>(228 - 398) </a:t>
                      </a:r>
                      <a:endParaRPr lang="en-US" sz="2000" b="0" i="0" dirty="0">
                        <a:effectLst/>
                      </a:endParaRPr>
                    </a:p>
                  </a:txBody>
                  <a:tcPr>
                    <a:lnL>
                      <a:noFill/>
                    </a:lnL>
                    <a:lnR>
                      <a:noFill/>
                    </a:lnR>
                    <a:lnT>
                      <a:noFill/>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208 </a:t>
                      </a:r>
                    </a:p>
                    <a:p>
                      <a:pPr algn="ctr" rtl="0" fontAlgn="base"/>
                      <a:r>
                        <a:rPr lang="en-US" sz="2000" b="0" i="0" dirty="0">
                          <a:effectLst/>
                          <a:latin typeface="Times New Roman" panose="02020603050405020304" pitchFamily="18" charset="0"/>
                        </a:rPr>
                        <a:t>(152 - 266) </a:t>
                      </a:r>
                      <a:endParaRPr lang="en-US" sz="2000" b="0" i="0" dirty="0">
                        <a:effectLst/>
                      </a:endParaRPr>
                    </a:p>
                  </a:txBody>
                  <a:tcPr>
                    <a:lnL>
                      <a:noFill/>
                    </a:lnL>
                    <a:lnR>
                      <a:noFill/>
                    </a:lnR>
                    <a:lnT>
                      <a:noFill/>
                    </a:lnT>
                    <a:lnB>
                      <a:noFill/>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104 </a:t>
                      </a:r>
                    </a:p>
                    <a:p>
                      <a:pPr algn="ctr" rtl="0" fontAlgn="base"/>
                      <a:r>
                        <a:rPr lang="en-US" sz="2000" b="0" i="0" dirty="0">
                          <a:effectLst/>
                          <a:latin typeface="Times New Roman" panose="02020603050405020304" pitchFamily="18" charset="0"/>
                        </a:rPr>
                        <a:t>(76 - 133) </a:t>
                      </a:r>
                      <a:endParaRPr lang="en-US" sz="2000" b="0" i="0" dirty="0">
                        <a:effectLst/>
                      </a:endParaRPr>
                    </a:p>
                  </a:txBody>
                  <a:tcPr>
                    <a:lnL>
                      <a:noFill/>
                    </a:lnL>
                    <a:lnR>
                      <a:noFill/>
                    </a:lnR>
                    <a:lnT>
                      <a:noFill/>
                    </a:lnT>
                    <a:lnB>
                      <a:noFill/>
                    </a:lnB>
                  </a:tcPr>
                </a:tc>
                <a:extLst>
                  <a:ext uri="{0D108BD9-81ED-4DB2-BD59-A6C34878D82A}">
                    <a16:rowId xmlns:a16="http://schemas.microsoft.com/office/drawing/2014/main" val="3066999236"/>
                  </a:ext>
                </a:extLst>
              </a:tr>
              <a:tr h="219075">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South Africa </a:t>
                      </a:r>
                      <a:endParaRPr lang="en-US" sz="2000" b="0" i="0" dirty="0">
                        <a:effectLst/>
                      </a:endParaRP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1836 </a:t>
                      </a:r>
                    </a:p>
                    <a:p>
                      <a:pPr algn="ctr" rtl="0" fontAlgn="base"/>
                      <a:r>
                        <a:rPr lang="en-US" sz="2000" b="0" i="0" dirty="0">
                          <a:effectLst/>
                          <a:latin typeface="Times New Roman" panose="02020603050405020304" pitchFamily="18" charset="0"/>
                        </a:rPr>
                        <a:t>(1304 - 2358) </a:t>
                      </a:r>
                      <a:endParaRPr lang="en-US" sz="2000" b="0" i="0" dirty="0">
                        <a:effectLst/>
                      </a:endParaRP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1377 </a:t>
                      </a:r>
                    </a:p>
                    <a:p>
                      <a:pPr algn="ctr" rtl="0" fontAlgn="base"/>
                      <a:r>
                        <a:rPr lang="en-US" sz="2000" b="0" i="0" dirty="0">
                          <a:effectLst/>
                          <a:latin typeface="Times New Roman" panose="02020603050405020304" pitchFamily="18" charset="0"/>
                        </a:rPr>
                        <a:t>(978 - 1769) </a:t>
                      </a:r>
                      <a:endParaRPr lang="en-US" sz="2000" b="0" i="0" dirty="0">
                        <a:effectLst/>
                      </a:endParaRP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918 </a:t>
                      </a:r>
                    </a:p>
                    <a:p>
                      <a:pPr algn="ctr" rtl="0" fontAlgn="base"/>
                      <a:r>
                        <a:rPr lang="en-US" sz="2000" b="0" i="0" dirty="0">
                          <a:effectLst/>
                          <a:latin typeface="Times New Roman" panose="02020603050405020304" pitchFamily="18" charset="0"/>
                        </a:rPr>
                        <a:t>(652 - 1179) </a:t>
                      </a:r>
                      <a:endParaRPr lang="en-US" sz="2000" b="0" i="0" dirty="0">
                        <a:effectLst/>
                      </a:endParaRPr>
                    </a:p>
                  </a:txBody>
                  <a:tcPr>
                    <a:lnL>
                      <a:noFill/>
                    </a:lnL>
                    <a:lnR>
                      <a:noFill/>
                    </a:lnR>
                    <a:lnT>
                      <a:noFill/>
                    </a:lnT>
                    <a:lnB w="12700" cap="flat" cmpd="sng" algn="ctr">
                      <a:solidFill>
                        <a:schemeClr val="tx1"/>
                      </a:solidFill>
                      <a:prstDash val="solid"/>
                      <a:round/>
                      <a:headEnd type="none" w="med" len="med"/>
                      <a:tailEnd type="none" w="med" len="med"/>
                    </a:lnB>
                  </a:tcPr>
                </a:tc>
                <a:tc>
                  <a:txBody>
                    <a:bodyPr/>
                    <a:lstStyle/>
                    <a:p>
                      <a:pPr fontAlgn="t"/>
                      <a:endParaRPr lang="en-US" sz="2000" dirty="0">
                        <a:effectLst/>
                      </a:endParaRPr>
                    </a:p>
                    <a:p>
                      <a:pPr algn="ctr" rtl="0" fontAlgn="base"/>
                      <a:r>
                        <a:rPr lang="en-US" sz="2000" b="0" i="0" dirty="0">
                          <a:effectLst/>
                          <a:latin typeface="Times New Roman" panose="02020603050405020304" pitchFamily="18" charset="0"/>
                        </a:rPr>
                        <a:t>459 </a:t>
                      </a:r>
                    </a:p>
                    <a:p>
                      <a:pPr algn="ctr" rtl="0" fontAlgn="base"/>
                      <a:r>
                        <a:rPr lang="en-US" sz="2000" b="0" i="0" dirty="0">
                          <a:effectLst/>
                          <a:latin typeface="Times New Roman" panose="02020603050405020304" pitchFamily="18" charset="0"/>
                        </a:rPr>
                        <a:t>(326 - 590) </a:t>
                      </a:r>
                      <a:endParaRPr lang="en-US" sz="2000" b="0" i="0" dirty="0">
                        <a:effectLst/>
                      </a:endParaRPr>
                    </a:p>
                  </a:txBody>
                  <a:tcPr>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9428924"/>
                  </a:ext>
                </a:extLst>
              </a:tr>
            </a:tbl>
          </a:graphicData>
        </a:graphic>
      </p:graphicFrame>
      <p:pic>
        <p:nvPicPr>
          <p:cNvPr id="10" name="Picture 2">
            <a:extLst>
              <a:ext uri="{FF2B5EF4-FFF2-40B4-BE49-F238E27FC236}">
                <a16:creationId xmlns:a16="http://schemas.microsoft.com/office/drawing/2014/main" id="{ACC5AEF9-FDCB-3187-AFAD-98F94591646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5798"/>
          <a:stretch/>
        </p:blipFill>
        <p:spPr bwMode="auto">
          <a:xfrm>
            <a:off x="10742614" y="17832388"/>
            <a:ext cx="9176810" cy="28178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D8F98512-462B-5C4B-6D2E-534EB463822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16190"/>
          <a:stretch/>
        </p:blipFill>
        <p:spPr bwMode="auto">
          <a:xfrm>
            <a:off x="10742614" y="21216706"/>
            <a:ext cx="9176811" cy="25880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A picture containing text, receipt, font&#10;&#10;Description automatically generated">
            <a:extLst>
              <a:ext uri="{FF2B5EF4-FFF2-40B4-BE49-F238E27FC236}">
                <a16:creationId xmlns:a16="http://schemas.microsoft.com/office/drawing/2014/main" id="{49F726A5-432C-8FAB-F0A4-A0111D173C3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21155"/>
          <a:stretch/>
        </p:blipFill>
        <p:spPr bwMode="auto">
          <a:xfrm>
            <a:off x="11034462" y="24448200"/>
            <a:ext cx="8884962" cy="348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11806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AIDS2022">
  <a:themeElements>
    <a:clrScheme name="IAS 2023">
      <a:dk1>
        <a:srgbClr val="000000"/>
      </a:dk1>
      <a:lt1>
        <a:srgbClr val="FFFFFF"/>
      </a:lt1>
      <a:dk2>
        <a:srgbClr val="489DCB"/>
      </a:dk2>
      <a:lt2>
        <a:srgbClr val="FFFFFF"/>
      </a:lt2>
      <a:accent1>
        <a:srgbClr val="489DCB"/>
      </a:accent1>
      <a:accent2>
        <a:srgbClr val="EAAF66"/>
      </a:accent2>
      <a:accent3>
        <a:srgbClr val="2C7D5C"/>
      </a:accent3>
      <a:accent4>
        <a:srgbClr val="E0001B"/>
      </a:accent4>
      <a:accent5>
        <a:srgbClr val="69301F"/>
      </a:accent5>
      <a:accent6>
        <a:srgbClr val="FF890E"/>
      </a:accent6>
      <a:hlink>
        <a:srgbClr val="E0001B"/>
      </a:hlink>
      <a:folHlink>
        <a:srgbClr val="E0001B"/>
      </a:folHlink>
    </a:clrScheme>
    <a:fontScheme name="AIDS 2022 Verdana">
      <a:majorFont>
        <a:latin typeface="Verdana"/>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Verdana"/>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IDS2022_e-poster_template_portrait.pptx" id="{EDED94EF-BEDD-584E-9A01-073AF9815C7E}" vid="{13F473D9-7A45-AF4D-814A-5AED84879D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D458D06648384EA4502E013B70F170" ma:contentTypeVersion="12" ma:contentTypeDescription="Create a new document." ma:contentTypeScope="" ma:versionID="37e6d166830e255f50102faf04af69d5">
  <xsd:schema xmlns:xsd="http://www.w3.org/2001/XMLSchema" xmlns:xs="http://www.w3.org/2001/XMLSchema" xmlns:p="http://schemas.microsoft.com/office/2006/metadata/properties" xmlns:ns2="3d620d29-0ac5-4f00-a70c-a4e0f2fe31b4" xmlns:ns3="250929fa-9806-4449-af20-7947085fa170" xmlns:ns4="059a05e1-4619-4bda-9723-d6dbb86030e5" targetNamespace="http://schemas.microsoft.com/office/2006/metadata/properties" ma:root="true" ma:fieldsID="0261943d5384f3ff262097d7cb62e8e2" ns2:_="" ns3:_="" ns4:_="">
    <xsd:import namespace="3d620d29-0ac5-4f00-a70c-a4e0f2fe31b4"/>
    <xsd:import namespace="250929fa-9806-4449-af20-7947085fa170"/>
    <xsd:import namespace="059a05e1-4619-4bda-9723-d6dbb86030e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620d29-0ac5-4f00-a70c-a4e0f2fe31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0929fa-9806-4449-af20-7947085fa17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59a05e1-4619-4bda-9723-d6dbb86030e5" elementFormDefault="qualified">
    <xsd:import namespace="http://schemas.microsoft.com/office/2006/documentManagement/types"/>
    <xsd:import namespace="http://schemas.microsoft.com/office/infopath/2007/PartnerControls"/>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E61A59-F10B-4BB9-BE3B-C2BF9E4641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620d29-0ac5-4f00-a70c-a4e0f2fe31b4"/>
    <ds:schemaRef ds:uri="250929fa-9806-4449-af20-7947085fa170"/>
    <ds:schemaRef ds:uri="059a05e1-4619-4bda-9723-d6dbb86030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E166E1-0D67-4765-A799-0B5EA73CC50B}">
  <ds:schemaRefs>
    <ds:schemaRef ds:uri="http://schemas.microsoft.com/sharepoint/v3/contenttype/forms"/>
  </ds:schemaRefs>
</ds:datastoreItem>
</file>

<file path=customXml/itemProps3.xml><?xml version="1.0" encoding="utf-8"?>
<ds:datastoreItem xmlns:ds="http://schemas.openxmlformats.org/officeDocument/2006/customXml" ds:itemID="{1F1D12BB-4AF4-4E80-9852-C3A6CFD1CA41}">
  <ds:schemaRefs>
    <ds:schemaRef ds:uri="3d620d29-0ac5-4f00-a70c-a4e0f2fe31b4"/>
    <ds:schemaRef ds:uri="http://purl.org/dc/elements/1.1/"/>
    <ds:schemaRef ds:uri="http://schemas.microsoft.com/office/2006/metadata/properties"/>
    <ds:schemaRef ds:uri="059a05e1-4619-4bda-9723-d6dbb86030e5"/>
    <ds:schemaRef ds:uri="http://purl.org/dc/terms/"/>
    <ds:schemaRef ds:uri="http://schemas.openxmlformats.org/package/2006/metadata/core-properties"/>
    <ds:schemaRef ds:uri="http://schemas.microsoft.com/office/2006/documentManagement/types"/>
    <ds:schemaRef ds:uri="250929fa-9806-4449-af20-7947085fa170"/>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AIDS2022</Template>
  <TotalTime>964</TotalTime>
  <Words>1424</Words>
  <Application>Microsoft Macintosh PowerPoint</Application>
  <PresentationFormat>Custom</PresentationFormat>
  <Paragraphs>280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Times New Roman</vt:lpstr>
      <vt:lpstr>Verdana</vt:lpstr>
      <vt:lpstr>AIDS2022</vt:lpstr>
      <vt:lpstr>Modeled estimates of HIV-serodifferent couples in tuberculosis-affected households in sub-Saharan Africa M. Zhang , A. Tseng , G. Anguzu , R. Barnabas , L. Davis , A. Mujugira , A. Flaxman , J. Ross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Modeled estimates of HIV-serodifferent couples in tuberculosis-affected households in sub-Saharan Africa</dc:title>
  <dc:creator>Meixin Zhang</dc:creator>
  <cp:lastModifiedBy>Meixin Zhang</cp:lastModifiedBy>
  <cp:revision>7</cp:revision>
  <dcterms:created xsi:type="dcterms:W3CDTF">2023-06-29T16:24:01Z</dcterms:created>
  <dcterms:modified xsi:type="dcterms:W3CDTF">2023-07-05T04:58:32Z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0x010100B5D458D06648384EA4502E013B70F170</vt:lpwstr>
  </property>
</Properties>
</file>