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omments/modernComment_100_430FF06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C19C7C-C4E1-D1FC-141C-D080EA20EBC9}" name="Jennifer M Ross" initials="JR" userId="S::jross3@uw.edu::8047ed08-cfeb-4a4b-86e5-a9773c1c1c34" providerId="AD"/>
  <p188:author id="{C36A73BD-A331-5827-5C4F-0A113AEA6429}" name="Meixin Zhang" initials="MZ" userId="S::mzhang25@uw.edu::174584a3-43f9-4f55-bbf8-7dc28b21ae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01B"/>
    <a:srgbClr val="E72240"/>
    <a:srgbClr val="8CCDCD"/>
    <a:srgbClr val="462D82"/>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BA40D7-8060-4A75-BEA6-AB2646293054}" v="112" dt="2023-07-05T18:36:30.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2" autoAdjust="0"/>
    <p:restoredTop sz="94660"/>
  </p:normalViewPr>
  <p:slideViewPr>
    <p:cSldViewPr snapToGrid="0">
      <p:cViewPr>
        <p:scale>
          <a:sx n="40" d="100"/>
          <a:sy n="40" d="100"/>
        </p:scale>
        <p:origin x="456" y="-4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M Ross" userId="8047ed08-cfeb-4a4b-86e5-a9773c1c1c34" providerId="ADAL" clId="{9ABA40D7-8060-4A75-BEA6-AB2646293054}"/>
    <pc:docChg chg="custSel modSld">
      <pc:chgData name="Jennifer M Ross" userId="8047ed08-cfeb-4a4b-86e5-a9773c1c1c34" providerId="ADAL" clId="{9ABA40D7-8060-4A75-BEA6-AB2646293054}" dt="2023-07-05T18:38:40.774" v="658"/>
      <pc:docMkLst>
        <pc:docMk/>
      </pc:docMkLst>
      <pc:sldChg chg="modSp mod addCm modCm">
        <pc:chgData name="Jennifer M Ross" userId="8047ed08-cfeb-4a4b-86e5-a9773c1c1c34" providerId="ADAL" clId="{9ABA40D7-8060-4A75-BEA6-AB2646293054}" dt="2023-07-05T18:38:40.774" v="658"/>
        <pc:sldMkLst>
          <pc:docMk/>
          <pc:sldMk cId="1125118062" sldId="256"/>
        </pc:sldMkLst>
        <pc:spChg chg="mod">
          <ac:chgData name="Jennifer M Ross" userId="8047ed08-cfeb-4a4b-86e5-a9773c1c1c34" providerId="ADAL" clId="{9ABA40D7-8060-4A75-BEA6-AB2646293054}" dt="2023-07-05T18:29:23.773" v="595" actId="20577"/>
          <ac:spMkLst>
            <pc:docMk/>
            <pc:sldMk cId="1125118062" sldId="256"/>
            <ac:spMk id="6" creationId="{00000000-0000-0000-0000-000000000000}"/>
          </ac:spMkLst>
        </pc:spChg>
        <pc:spChg chg="mod">
          <ac:chgData name="Jennifer M Ross" userId="8047ed08-cfeb-4a4b-86e5-a9773c1c1c34" providerId="ADAL" clId="{9ABA40D7-8060-4A75-BEA6-AB2646293054}" dt="2023-07-05T18:30:36.300" v="599" actId="20577"/>
          <ac:spMkLst>
            <pc:docMk/>
            <pc:sldMk cId="1125118062" sldId="256"/>
            <ac:spMk id="26" creationId="{99EAFF80-8B8A-3EBE-DED8-5E8D606821C6}"/>
          </ac:spMkLst>
        </pc:spChg>
        <pc:spChg chg="mod">
          <ac:chgData name="Jennifer M Ross" userId="8047ed08-cfeb-4a4b-86e5-a9773c1c1c34" providerId="ADAL" clId="{9ABA40D7-8060-4A75-BEA6-AB2646293054}" dt="2023-07-05T18:37:05.184" v="656" actId="6549"/>
          <ac:spMkLst>
            <pc:docMk/>
            <pc:sldMk cId="1125118062" sldId="256"/>
            <ac:spMk id="27" creationId="{5F433A92-A25A-5922-74A4-7CBADBD73203}"/>
          </ac:spMkLst>
        </pc:spChg>
        <pc:picChg chg="mod">
          <ac:chgData name="Jennifer M Ross" userId="8047ed08-cfeb-4a4b-86e5-a9773c1c1c34" providerId="ADAL" clId="{9ABA40D7-8060-4A75-BEA6-AB2646293054}" dt="2023-07-05T18:31:11.411" v="607" actId="1076"/>
          <ac:picMkLst>
            <pc:docMk/>
            <pc:sldMk cId="1125118062" sldId="256"/>
            <ac:picMk id="3" creationId="{3CBD52CA-8C67-F59A-CCBC-37354C1372F1}"/>
          </ac:picMkLst>
        </pc:picChg>
        <pc:picChg chg="mod">
          <ac:chgData name="Jennifer M Ross" userId="8047ed08-cfeb-4a4b-86e5-a9773c1c1c34" providerId="ADAL" clId="{9ABA40D7-8060-4A75-BEA6-AB2646293054}" dt="2023-07-05T18:16:50.018" v="363" actId="1036"/>
          <ac:picMkLst>
            <pc:docMk/>
            <pc:sldMk cId="1125118062" sldId="256"/>
            <ac:picMk id="10" creationId="{ACC5AEF9-FDCB-3187-AFAD-98F945916460}"/>
          </ac:picMkLst>
        </pc:picChg>
        <pc:picChg chg="mod">
          <ac:chgData name="Jennifer M Ross" userId="8047ed08-cfeb-4a4b-86e5-a9773c1c1c34" providerId="ADAL" clId="{9ABA40D7-8060-4A75-BEA6-AB2646293054}" dt="2023-07-05T18:16:50.018" v="363" actId="1036"/>
          <ac:picMkLst>
            <pc:docMk/>
            <pc:sldMk cId="1125118062" sldId="256"/>
            <ac:picMk id="11" creationId="{D8F98512-462B-5C4B-6D2E-534EB463822A}"/>
          </ac:picMkLst>
        </pc:picChg>
        <pc:picChg chg="mod">
          <ac:chgData name="Jennifer M Ross" userId="8047ed08-cfeb-4a4b-86e5-a9773c1c1c34" providerId="ADAL" clId="{9ABA40D7-8060-4A75-BEA6-AB2646293054}" dt="2023-07-05T18:16:50.018" v="363" actId="1036"/>
          <ac:picMkLst>
            <pc:docMk/>
            <pc:sldMk cId="1125118062" sldId="256"/>
            <ac:picMk id="12" creationId="{49F726A5-432C-8FAB-F0A4-A0111D173C39}"/>
          </ac:picMkLst>
        </pc:picChg>
        <pc:picChg chg="mod">
          <ac:chgData name="Jennifer M Ross" userId="8047ed08-cfeb-4a4b-86e5-a9773c1c1c34" providerId="ADAL" clId="{9ABA40D7-8060-4A75-BEA6-AB2646293054}" dt="2023-07-05T18:31:37.474" v="632" actId="1036"/>
          <ac:picMkLst>
            <pc:docMk/>
            <pc:sldMk cId="1125118062" sldId="256"/>
            <ac:picMk id="1026" creationId="{B2F38254-6C5A-AEBC-697B-2392714C894A}"/>
          </ac:picMkLst>
        </pc:picChg>
        <pc:extLst>
          <p:ext xmlns:p="http://schemas.openxmlformats.org/presentationml/2006/main" uri="{D6D511B9-2390-475A-947B-AFAB55BFBCF1}">
            <pc226:cmChg xmlns:pc226="http://schemas.microsoft.com/office/powerpoint/2022/06/main/command" chg="">
              <pc226:chgData name="Jennifer M Ross" userId="8047ed08-cfeb-4a4b-86e5-a9773c1c1c34" providerId="ADAL" clId="{9ABA40D7-8060-4A75-BEA6-AB2646293054}" dt="2023-07-05T18:08:43.030" v="24"/>
              <pc2:cmMkLst xmlns:pc2="http://schemas.microsoft.com/office/powerpoint/2019/9/main/command">
                <pc:docMk/>
                <pc:sldMk cId="1125118062" sldId="256"/>
                <pc2:cmMk id="{A97F7E50-AD60-B541-80D7-2474136398F8}"/>
              </pc2:cmMkLst>
              <pc226:cmRplyChg chg="add">
                <pc226:chgData name="Jennifer M Ross" userId="8047ed08-cfeb-4a4b-86e5-a9773c1c1c34" providerId="ADAL" clId="{9ABA40D7-8060-4A75-BEA6-AB2646293054}" dt="2023-07-05T18:08:43.030" v="24"/>
                <pc2:cmRplyMkLst xmlns:pc2="http://schemas.microsoft.com/office/powerpoint/2019/9/main/command">
                  <pc:docMk/>
                  <pc:sldMk cId="1125118062" sldId="256"/>
                  <pc2:cmMk id="{A97F7E50-AD60-B541-80D7-2474136398F8}"/>
                  <pc2:cmRplyMk id="{D1A3AEA2-67E9-4815-86D7-FD74F0DAC18D}"/>
                </pc2:cmRplyMkLst>
              </pc226:cmRplyChg>
            </pc226:cmChg>
            <pc226:cmChg xmlns:pc226="http://schemas.microsoft.com/office/powerpoint/2022/06/main/command" chg="">
              <pc226:chgData name="Jennifer M Ross" userId="8047ed08-cfeb-4a4b-86e5-a9773c1c1c34" providerId="ADAL" clId="{9ABA40D7-8060-4A75-BEA6-AB2646293054}" dt="2023-07-05T18:07:38.759" v="23"/>
              <pc2:cmMkLst xmlns:pc2="http://schemas.microsoft.com/office/powerpoint/2019/9/main/command">
                <pc:docMk/>
                <pc:sldMk cId="1125118062" sldId="256"/>
                <pc2:cmMk id="{58CC9A9B-99F3-FF4D-A9EF-45FFAD439E6F}"/>
              </pc2:cmMkLst>
              <pc226:cmRplyChg chg="add">
                <pc226:chgData name="Jennifer M Ross" userId="8047ed08-cfeb-4a4b-86e5-a9773c1c1c34" providerId="ADAL" clId="{9ABA40D7-8060-4A75-BEA6-AB2646293054}" dt="2023-07-05T18:07:38.759" v="23"/>
                <pc2:cmRplyMkLst xmlns:pc2="http://schemas.microsoft.com/office/powerpoint/2019/9/main/command">
                  <pc:docMk/>
                  <pc:sldMk cId="1125118062" sldId="256"/>
                  <pc2:cmMk id="{58CC9A9B-99F3-FF4D-A9EF-45FFAD439E6F}"/>
                  <pc2:cmRplyMk id="{6F15F495-7A3D-424C-A835-EE862B0802A4}"/>
                </pc2:cmRplyMkLst>
              </pc226:cmRplyChg>
            </pc226:cmChg>
            <pc226:cmChg xmlns:pc226="http://schemas.microsoft.com/office/powerpoint/2022/06/main/command" chg="add mod">
              <pc226:chgData name="Jennifer M Ross" userId="8047ed08-cfeb-4a4b-86e5-a9773c1c1c34" providerId="ADAL" clId="{9ABA40D7-8060-4A75-BEA6-AB2646293054}" dt="2023-07-05T18:38:40.774" v="658"/>
              <pc2:cmMkLst xmlns:pc2="http://schemas.microsoft.com/office/powerpoint/2019/9/main/command">
                <pc:docMk/>
                <pc:sldMk cId="1125118062" sldId="256"/>
                <pc2:cmMk id="{1BEDCDB7-CF44-4EC7-847C-A67FD550C8DF}"/>
              </pc2:cmMkLst>
            </pc226:cmChg>
            <pc226:cmChg xmlns:pc226="http://schemas.microsoft.com/office/powerpoint/2022/06/main/command" chg="mod">
              <pc226:chgData name="Jennifer M Ross" userId="8047ed08-cfeb-4a4b-86e5-a9773c1c1c34" providerId="ADAL" clId="{9ABA40D7-8060-4A75-BEA6-AB2646293054}" dt="2023-07-05T18:30:36.300" v="599" actId="20577"/>
              <pc2:cmMkLst xmlns:pc2="http://schemas.microsoft.com/office/powerpoint/2019/9/main/command">
                <pc:docMk/>
                <pc:sldMk cId="1125118062" sldId="256"/>
                <pc2:cmMk id="{384952C3-2982-45E2-A47E-1561FA5FFF82}"/>
              </pc2:cmMkLst>
            </pc226:cmChg>
            <pc226:cmChg xmlns:pc226="http://schemas.microsoft.com/office/powerpoint/2022/06/main/command" chg="add mod">
              <pc226:chgData name="Jennifer M Ross" userId="8047ed08-cfeb-4a4b-86e5-a9773c1c1c34" providerId="ADAL" clId="{9ABA40D7-8060-4A75-BEA6-AB2646293054}" dt="2023-07-05T18:30:36.300" v="599" actId="20577"/>
              <pc2:cmMkLst xmlns:pc2="http://schemas.microsoft.com/office/powerpoint/2019/9/main/command">
                <pc:docMk/>
                <pc:sldMk cId="1125118062" sldId="256"/>
                <pc2:cmMk id="{3EC887D0-68D2-4222-827B-D055325B0DE7}"/>
              </pc2:cmMkLst>
            </pc226:cmChg>
            <pc226:cmChg xmlns:pc226="http://schemas.microsoft.com/office/powerpoint/2022/06/main/command" chg="mod">
              <pc226:chgData name="Jennifer M Ross" userId="8047ed08-cfeb-4a4b-86e5-a9773c1c1c34" providerId="ADAL" clId="{9ABA40D7-8060-4A75-BEA6-AB2646293054}" dt="2023-07-05T18:29:23.773" v="595" actId="20577"/>
              <pc2:cmMkLst xmlns:pc2="http://schemas.microsoft.com/office/powerpoint/2019/9/main/command">
                <pc:docMk/>
                <pc:sldMk cId="1125118062" sldId="256"/>
                <pc2:cmMk id="{FBFA18F3-1CA5-B047-AE65-8D55DA049FD4}"/>
              </pc2:cmMkLst>
              <pc226:cmRplyChg chg="add">
                <pc226:chgData name="Jennifer M Ross" userId="8047ed08-cfeb-4a4b-86e5-a9773c1c1c34" providerId="ADAL" clId="{9ABA40D7-8060-4A75-BEA6-AB2646293054}" dt="2023-07-05T18:05:02.622" v="22"/>
                <pc2:cmRplyMkLst xmlns:pc2="http://schemas.microsoft.com/office/powerpoint/2019/9/main/command">
                  <pc:docMk/>
                  <pc:sldMk cId="1125118062" sldId="256"/>
                  <pc2:cmMk id="{FBFA18F3-1CA5-B047-AE65-8D55DA049FD4}"/>
                  <pc2:cmRplyMk id="{C98B1A6A-DAD3-43AC-917E-32B822338BDF}"/>
                </pc2:cmRplyMkLst>
              </pc226:cmRplyChg>
            </pc226:cmChg>
          </p:ext>
        </pc:extLst>
      </pc:sldChg>
    </pc:docChg>
  </pc:docChgLst>
</pc:chgInfo>
</file>

<file path=ppt/comments/modernComment_100_430FF06E.xml><?xml version="1.0" encoding="utf-8"?>
<p188:cmLst xmlns:a="http://schemas.openxmlformats.org/drawingml/2006/main" xmlns:r="http://schemas.openxmlformats.org/officeDocument/2006/relationships" xmlns:p188="http://schemas.microsoft.com/office/powerpoint/2018/8/main">
  <p188:cm id="{FBFA18F3-1CA5-B047-AE65-8D55DA049FD4}" authorId="{C36A73BD-A331-5827-5C4F-0A113AEA6429}" status="resolved" created="2023-07-05T04:46:09.598" complete="100000">
    <ac:txMkLst xmlns:ac="http://schemas.microsoft.com/office/drawing/2013/main/command">
      <pc:docMk xmlns:pc="http://schemas.microsoft.com/office/powerpoint/2013/main/command"/>
      <pc:sldMk xmlns:pc="http://schemas.microsoft.com/office/powerpoint/2013/main/command" cId="1125118062" sldId="256"/>
      <ac:spMk id="6" creationId="{00000000-0000-0000-0000-000000000000}"/>
      <ac:txMk cp="1954" len="286">
        <ac:context len="3365" hash="1217484181"/>
      </ac:txMk>
    </ac:txMkLst>
    <p188:pos x="8875712" y="33465131"/>
    <p188:replyLst>
      <p188:reply id="{C98B1A6A-DAD3-43AC-917E-32B822338BDF}" authorId="{05C19C7C-C4E1-D1FC-141C-D080EA20EBC9}" created="2023-07-05T18:05:02.354">
        <p188:txBody>
          <a:bodyPr/>
          <a:lstStyle/>
          <a:p>
            <a:r>
              <a:rPr lang="en-US"/>
              <a:t>I'd suggest using the Verdana on the template in the tables too. It looks a little easier to read than the Times New Roman that's in the tables.</a:t>
            </a:r>
          </a:p>
        </p188:txBody>
      </p188:reply>
    </p188:replyLst>
    <p188:txBody>
      <a:bodyPr/>
      <a:lstStyle/>
      <a:p>
        <a:r>
          <a:rPr lang="en-US"/>
          <a:t>The font for figure and table is different than the body, cannot decide which is better. The body font Verdana is from template. </a:t>
        </a:r>
      </a:p>
    </p188:txBody>
  </p188:cm>
  <p188:cm id="{A97F7E50-AD60-B541-80D7-2474136398F8}" authorId="{C36A73BD-A331-5827-5C4F-0A113AEA6429}" created="2023-07-05T04:47:34.148">
    <ac:deMkLst xmlns:ac="http://schemas.microsoft.com/office/drawing/2013/main/command">
      <pc:docMk xmlns:pc="http://schemas.microsoft.com/office/powerpoint/2013/main/command"/>
      <pc:sldMk xmlns:pc="http://schemas.microsoft.com/office/powerpoint/2013/main/command" cId="1125118062" sldId="256"/>
      <ac:graphicFrameMk id="7" creationId="{B92232B6-769B-D7C4-2565-A2FD1E7B4762}"/>
    </ac:deMkLst>
    <p188:replyLst>
      <p188:reply id="{D1A3AEA2-67E9-4815-86D7-FD74F0DAC18D}" authorId="{05C19C7C-C4E1-D1FC-141C-D080EA20EBC9}" created="2023-07-05T18:08:42.774">
        <p188:txBody>
          <a:bodyPr/>
          <a:lstStyle/>
          <a:p>
            <a:r>
              <a:rPr lang="en-US"/>
              <a:t>Either way. The table looks nice, but it might be more informative to have the comparison values for the general population.</a:t>
            </a:r>
          </a:p>
        </p188:txBody>
      </p188:reply>
    </p188:replyLst>
    <p188:txBody>
      <a:bodyPr/>
      <a:lstStyle/>
      <a:p>
        <a:r>
          <a:rPr lang="en-US"/>
          <a:t>Can make histogram but may make the poster look messy because we have too many different figures.</a:t>
        </a:r>
      </a:p>
    </p188:txBody>
  </p188:cm>
  <p188:cm id="{58CC9A9B-99F3-FF4D-A9EF-45FFAD439E6F}" authorId="{C36A73BD-A331-5827-5C4F-0A113AEA6429}" status="resolved" created="2023-07-05T04:48:11.918" complete="100000">
    <ac:deMkLst xmlns:ac="http://schemas.microsoft.com/office/drawing/2013/main/command">
      <pc:docMk xmlns:pc="http://schemas.microsoft.com/office/powerpoint/2013/main/command"/>
      <pc:sldMk xmlns:pc="http://schemas.microsoft.com/office/powerpoint/2013/main/command" cId="1125118062" sldId="256"/>
      <ac:picMk id="1026" creationId="{B2F38254-6C5A-AEBC-697B-2392714C894A}"/>
    </ac:deMkLst>
    <p188:replyLst>
      <p188:reply id="{6F15F495-7A3D-424C-A835-EE862B0802A4}" authorId="{05C19C7C-C4E1-D1FC-141C-D080EA20EBC9}" created="2023-07-05T18:07:38.436">
        <p188:txBody>
          <a:bodyPr/>
          <a:lstStyle/>
          <a:p>
            <a:r>
              <a:rPr lang="en-US"/>
              <a:t>I'd suggest making the model diagrams larger (perhaps by dividing the whole poster into 2 columns instead of 3?). Making the diagrams larger will help make them easier to read and also emphasize for the reader that this the a modeling study.</a:t>
            </a:r>
          </a:p>
        </p188:txBody>
      </p188:reply>
    </p188:replyLst>
    <p188:txBody>
      <a:bodyPr/>
      <a:lstStyle/>
      <a:p>
        <a:r>
          <a:rPr lang="en-US"/>
          <a:t>Will make all figures clearer.</a:t>
        </a:r>
      </a:p>
    </p188:txBody>
  </p188:cm>
  <p188:cm id="{384952C3-2982-45E2-A47E-1561FA5FFF82}" authorId="{05C19C7C-C4E1-D1FC-141C-D080EA20EBC9}" status="resolved" created="2023-07-05T17:55:26.616" complete="100000">
    <ac:txMkLst xmlns:ac="http://schemas.microsoft.com/office/drawing/2013/main/command">
      <pc:docMk xmlns:pc="http://schemas.microsoft.com/office/powerpoint/2013/main/command"/>
      <pc:sldMk xmlns:pc="http://schemas.microsoft.com/office/powerpoint/2013/main/command" cId="1125118062" sldId="256"/>
      <ac:spMk id="26" creationId="{99EAFF80-8B8A-3EBE-DED8-5E8D606821C6}"/>
      <ac:txMk cp="656" len="73">
        <ac:context len="2781" hash="2330809320"/>
      </ac:txMk>
    </ac:txMkLst>
    <p188:pos x="8814786" y="32562759"/>
    <p188:txBody>
      <a:bodyPr/>
      <a:lstStyle/>
      <a:p>
        <a:r>
          <a:rPr lang="en-US"/>
          <a:t>You can remove these numbers from the text of the paragraph if you include the figure. Or, if you need more space for the model diagrams, then I'd remove the forest plot and just leave these numbers in the text of the results.</a:t>
        </a:r>
      </a:p>
    </p188:txBody>
  </p188:cm>
  <p188:cm id="{3EC887D0-68D2-4222-827B-D055325B0DE7}" authorId="{05C19C7C-C4E1-D1FC-141C-D080EA20EBC9}" status="resolved" created="2023-07-05T18:22:24.267" complete="100000">
    <ac:txMkLst xmlns:ac="http://schemas.microsoft.com/office/drawing/2013/main/command">
      <pc:docMk xmlns:pc="http://schemas.microsoft.com/office/powerpoint/2013/main/command"/>
      <pc:sldMk xmlns:pc="http://schemas.microsoft.com/office/powerpoint/2013/main/command" cId="1125118062" sldId="256"/>
      <ac:spMk id="26" creationId="{99EAFF80-8B8A-3EBE-DED8-5E8D606821C6}"/>
      <ac:txMk cp="0">
        <ac:context len="2781" hash="2330809320"/>
      </ac:txMk>
    </ac:txMkLst>
    <p188:pos x="6432533" y="10103812"/>
    <p188:txBody>
      <a:bodyPr/>
      <a:lstStyle/>
      <a:p>
        <a:r>
          <a:rPr lang="en-US"/>
          <a:t>I replaced this equation with the version from the manuscript to correct the position of alpha. Please double-check it.</a:t>
        </a:r>
      </a:p>
    </p188:txBody>
  </p188:cm>
  <p188:cm id="{1BEDCDB7-CF44-4EC7-847C-A67FD550C8DF}" authorId="{05C19C7C-C4E1-D1FC-141C-D080EA20EBC9}" created="2023-07-05T18:38:08.181">
    <ac:deMkLst xmlns:ac="http://schemas.microsoft.com/office/drawing/2013/main/command">
      <pc:docMk xmlns:pc="http://schemas.microsoft.com/office/powerpoint/2013/main/command"/>
      <pc:sldMk xmlns:pc="http://schemas.microsoft.com/office/powerpoint/2013/main/command" cId="1125118062" sldId="256"/>
      <ac:spMk id="27" creationId="{5F433A92-A25A-5922-74A4-7CBADBD73203}"/>
    </ac:deMkLst>
    <p188:txBody>
      <a:bodyPr/>
      <a:lstStyle/>
      <a:p>
        <a:r>
          <a:rPr lang="en-US"/>
          <a:t>I added GBD since it's such an important piece of this model. Often I include references on a poster, but they're not essential.</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854B396-427F-0E2A-70BE-3CF52ED59B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33920635"/>
      </p:ext>
    </p:extLst>
  </p:cSld>
  <p:clrMapOvr>
    <a:masterClrMapping/>
  </p:clrMapOvr>
  <p:extLst>
    <p:ext uri="{DCECCB84-F9BA-43D5-87BE-67443E8EF086}">
      <p15:sldGuideLst xmlns:p15="http://schemas.microsoft.com/office/powerpoint/2012/main">
        <p15:guide id="1" pos="668">
          <p15:clr>
            <a:srgbClr val="FBAE40"/>
          </p15:clr>
        </p15:guide>
        <p15:guide id="2" pos="4773">
          <p15:clr>
            <a:srgbClr val="FBAE40"/>
          </p15:clr>
        </p15:guide>
        <p15:guide id="3" pos="14298">
          <p15:clr>
            <a:srgbClr val="FBAE40"/>
          </p15:clr>
        </p15:guide>
        <p15:guide id="4" pos="13845">
          <p15:clr>
            <a:srgbClr val="FBAE40"/>
          </p15:clr>
        </p15:guide>
        <p15:guide id="5" pos="18358">
          <p15:clr>
            <a:srgbClr val="FBAE40"/>
          </p15:clr>
        </p15:guide>
        <p15:guide id="6" pos="5226">
          <p15:clr>
            <a:srgbClr val="FBAE40"/>
          </p15:clr>
        </p15:guide>
        <p15:guide id="7" pos="9309">
          <p15:clr>
            <a:srgbClr val="FBAE40"/>
          </p15:clr>
        </p15:guide>
        <p15:guide id="8" pos="9762">
          <p15:clr>
            <a:srgbClr val="FBAE40"/>
          </p15:clr>
        </p15:guide>
        <p15:guide id="9" orient="horz" pos="2581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0"/>
            <a:ext cx="30275212" cy="2008060"/>
          </a:xfrm>
          <a:prstGeom prst="rect">
            <a:avLst/>
          </a:prstGeom>
          <a:solidFill>
            <a:schemeClr val="accent1"/>
          </a:solidFill>
        </p:spPr>
        <p:txBody>
          <a:bodyPr vert="horz" wrap="square" lIns="1080000" tIns="720000" rIns="1080000" bIns="72000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390045" y="3298735"/>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9BB534C8-9016-6F72-40F9-71D526D9542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6706703" y="41401214"/>
            <a:ext cx="3568510" cy="1402549"/>
          </a:xfrm>
          <a:prstGeom prst="rect">
            <a:avLst/>
          </a:prstGeom>
        </p:spPr>
      </p:pic>
      <p:sp>
        <p:nvSpPr>
          <p:cNvPr id="12" name="TextBox 11">
            <a:extLst>
              <a:ext uri="{FF2B5EF4-FFF2-40B4-BE49-F238E27FC236}">
                <a16:creationId xmlns:a16="http://schemas.microsoft.com/office/drawing/2014/main" id="{094F5828-D363-4B84-B9D0-A3981B659DCF}"/>
              </a:ext>
            </a:extLst>
          </p:cNvPr>
          <p:cNvSpPr txBox="1"/>
          <p:nvPr userDrawn="1"/>
        </p:nvSpPr>
        <p:spPr>
          <a:xfrm>
            <a:off x="3167743" y="41899114"/>
            <a:ext cx="184731" cy="369332"/>
          </a:xfrm>
          <a:prstGeom prst="rect">
            <a:avLst/>
          </a:prstGeom>
          <a:noFill/>
        </p:spPr>
        <p:txBody>
          <a:bodyPr wrap="none" rtlCol="0">
            <a:spAutoFit/>
          </a:bodyPr>
          <a:lstStyle/>
          <a:p>
            <a:endParaRPr lang="en-GB"/>
          </a:p>
        </p:txBody>
      </p:sp>
      <p:sp>
        <p:nvSpPr>
          <p:cNvPr id="13" name="TextBox 12">
            <a:extLst>
              <a:ext uri="{FF2B5EF4-FFF2-40B4-BE49-F238E27FC236}">
                <a16:creationId xmlns:a16="http://schemas.microsoft.com/office/drawing/2014/main" id="{C38B122C-D149-3E7A-CCBF-DE2DC3CE80C8}"/>
              </a:ext>
            </a:extLst>
          </p:cNvPr>
          <p:cNvSpPr txBox="1"/>
          <p:nvPr userDrawn="1"/>
        </p:nvSpPr>
        <p:spPr>
          <a:xfrm>
            <a:off x="0" y="41401213"/>
            <a:ext cx="13112863" cy="1402550"/>
          </a:xfrm>
          <a:prstGeom prst="rect">
            <a:avLst/>
          </a:prstGeom>
          <a:noFill/>
        </p:spPr>
        <p:txBody>
          <a:bodyPr wrap="square" lIns="1080000" tIns="0" rIns="1080000" bIns="0" rtlCol="0" anchor="ctr" anchorCtr="0">
            <a:noAutofit/>
          </a:bodyPr>
          <a:lstStyle/>
          <a:p>
            <a:r>
              <a:rPr lang="en-GB" dirty="0"/>
              <a:t>Presented at IAS 2023, the 12th IAS Conference on HIV Science</a:t>
            </a:r>
          </a:p>
        </p:txBody>
      </p:sp>
    </p:spTree>
    <p:extLst>
      <p:ext uri="{BB962C8B-B14F-4D97-AF65-F5344CB8AC3E}">
        <p14:creationId xmlns:p14="http://schemas.microsoft.com/office/powerpoint/2010/main" val="1191649587"/>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2270638" rtl="0" eaLnBrk="1" latinLnBrk="0" hangingPunct="1">
        <a:lnSpc>
          <a:spcPct val="90000"/>
        </a:lnSpc>
        <a:spcBef>
          <a:spcPct val="0"/>
        </a:spcBef>
        <a:buNone/>
        <a:defRPr sz="4000" b="1" i="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126900" algn="l" defTabSz="360000" rtl="0" eaLnBrk="1" latinLnBrk="0" hangingPunct="1">
        <a:lnSpc>
          <a:spcPct val="120000"/>
        </a:lnSpc>
        <a:spcBef>
          <a:spcPts val="2483"/>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478219"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2613538"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748857"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4884176"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0_430FF06E.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 Box 4"/>
              <p:cNvSpPr txBox="1">
                <a:spLocks noChangeArrowheads="1"/>
              </p:cNvSpPr>
              <p:nvPr/>
            </p:nvSpPr>
            <p:spPr bwMode="auto">
              <a:xfrm>
                <a:off x="1131888" y="3652288"/>
                <a:ext cx="13716000" cy="37318080"/>
              </a:xfrm>
              <a:prstGeom prst="rect">
                <a:avLst/>
              </a:prstGeom>
              <a:noFill/>
              <a:ln>
                <a:noFill/>
              </a:ln>
              <a:effectLst/>
              <a:extLst>
                <a:ext uri="{909E8E84-426E-40DD-AFC4-6F175D3DCCD1}">
                  <a14:hiddenFill>
                    <a:solidFill>
                      <a:srgbClr val="F57B6B"/>
                    </a:solidFill>
                  </a14:hiddenFill>
                </a:ext>
                <a:ext uri="{91240B29-F687-4F45-9708-019B960494DF}">
                  <a14:hiddenLine w="25400" algn="ctr">
                    <a:solidFill>
                      <a:srgbClr val="000000"/>
                    </a:solidFill>
                    <a:miter lim="800000"/>
                    <a:headEnd/>
                    <a:tailEnd/>
                  </a14:hiddenLine>
                </a:ext>
                <a:ext uri="{AF507438-7753-43E0-B8FC-AC1667EBCBE1}">
                  <a14:hiddenEffects>
                    <a:effectLst>
                      <a:outerShdw dist="35921" dir="2700000" algn="ctr" rotWithShape="0">
                        <a:srgbClr val="000000"/>
                      </a:outerShdw>
                    </a:effectLst>
                  </a14:hiddenEffects>
                </a:ext>
              </a:extLst>
            </p:spPr>
            <p:txBody>
              <a:bodyPr vert="horz" wrap="square" lIns="14870" tIns="14870" rIns="14870" bIns="14870" numCol="1" anchor="t" anchorCtr="0" compatLnSpc="1">
                <a:prstTxWarp prst="textNoShape">
                  <a:avLst/>
                </a:prstTxWarp>
              </a:bodyPr>
              <a:lstStyle/>
              <a:p>
                <a:pPr algn="just" defTabSz="371736" eaLnBrk="0" fontAlgn="base" hangingPunct="0">
                  <a:lnSpc>
                    <a:spcPct val="120000"/>
                  </a:lnSpc>
                  <a:spcBef>
                    <a:spcPct val="0"/>
                  </a:spcBef>
                  <a:spcAft>
                    <a:spcPts val="600"/>
                  </a:spcAft>
                </a:pPr>
                <a:r>
                  <a:rPr lang="en-US" altLang="en-US" sz="3200" b="1" dirty="0">
                    <a:solidFill>
                      <a:schemeClr val="tx2"/>
                    </a:solidFill>
                    <a:latin typeface="+mj-lt"/>
                    <a:ea typeface="IAS Ribbon Sans Bold" pitchFamily="2" charset="0"/>
                  </a:rPr>
                  <a:t>Background</a:t>
                </a: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HIV and tuberculosis (TB) are linked epidemics, with TB as the leading cause of death among persons living with HIV globally. Integration of HIV and TB care into “one-stop shop” models where patients can access care and prevention for HIV and TB concurrently have been central to global strategies to reduce TB and HIV morbidity and mortality.</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Household TB contact (HHC) evaluation involves finding the HHCs of persons with TB, providing screening for active TB disease, and initiating TB preventive treatment (TPT) in persons without signs or symptoms of active TB. HIV prevalence among HHC is frequently higher than in the general population. However, as HIV incidence may also be elevated among HHC, HHC programs may also be a valuable opportunity to integrate HIV prevention counseling and pre-exposure prophylaxis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initiation for individuals who test negative for HIV and could benefit from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HIV-</a:t>
                </a:r>
                <a:r>
                  <a:rPr lang="en-US" altLang="en-US" sz="2000" dirty="0" err="1">
                    <a:solidFill>
                      <a:srgbClr val="000000"/>
                    </a:solidFill>
                    <a:ea typeface="IAS Ribbon Sans Regular" pitchFamily="2" charset="0"/>
                  </a:rPr>
                  <a:t>serodifferent</a:t>
                </a:r>
                <a:r>
                  <a:rPr lang="en-US" altLang="en-US" sz="2000" dirty="0">
                    <a:solidFill>
                      <a:srgbClr val="000000"/>
                    </a:solidFill>
                    <a:ea typeface="IAS Ribbon Sans Regular" pitchFamily="2" charset="0"/>
                  </a:rPr>
                  <a:t> couples (SDCs) are a priority population for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under WHO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guidelines. With the scale-up of TB HHC evaluations, there is an opportunity to increase the reach of HHC efforts through integration of HIV testing among SDCs in TB-affected households. </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In this study, we estimate the yield of identifying SDCs through TB HHC investigation versus population screening in modeled scenarios in four TB-HIV high-burden countries (Ethiopia, Kenya, South Africa, and Uganda). </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algn="just" defTabSz="371736" eaLnBrk="0" fontAlgn="base" hangingPunct="0">
                  <a:lnSpc>
                    <a:spcPct val="120000"/>
                  </a:lnSpc>
                  <a:spcBef>
                    <a:spcPct val="0"/>
                  </a:spcBef>
                  <a:spcAft>
                    <a:spcPct val="0"/>
                  </a:spcAft>
                </a:pPr>
                <a:r>
                  <a:rPr lang="en-US" altLang="en-US" sz="3200" b="1" dirty="0">
                    <a:solidFill>
                      <a:schemeClr val="accent1"/>
                    </a:solidFill>
                    <a:latin typeface="+mj-lt"/>
                    <a:ea typeface="IAS Ribbon Sans Bold" pitchFamily="2" charset="0"/>
                  </a:rPr>
                  <a:t>Methods</a:t>
                </a:r>
              </a:p>
              <a:p>
                <a:pPr>
                  <a:lnSpc>
                    <a:spcPct val="120000"/>
                  </a:lnSpc>
                  <a:spcBef>
                    <a:spcPts val="600"/>
                  </a:spcBef>
                </a:pPr>
                <a:r>
                  <a:rPr lang="en-US" sz="2000" u="sng" dirty="0">
                    <a:solidFill>
                      <a:srgbClr val="000000"/>
                    </a:solidFill>
                  </a:rPr>
                  <a:t>Study Design</a:t>
                </a:r>
              </a:p>
              <a:p>
                <a:pPr>
                  <a:lnSpc>
                    <a:spcPct val="120000"/>
                  </a:lnSpc>
                  <a:spcBef>
                    <a:spcPts val="600"/>
                  </a:spcBef>
                </a:pPr>
                <a:endParaRPr lang="en-US" sz="2000" u="sng" dirty="0">
                  <a:solidFill>
                    <a:srgbClr val="000000"/>
                  </a:solidFill>
                </a:endParaRPr>
              </a:p>
              <a:p>
                <a:pPr>
                  <a:lnSpc>
                    <a:spcPct val="120000"/>
                  </a:lnSpc>
                </a:pPr>
                <a:r>
                  <a:rPr lang="en-US" sz="2000" dirty="0">
                    <a:solidFill>
                      <a:srgbClr val="000000"/>
                    </a:solidFill>
                  </a:rPr>
                  <a:t>In this model-based analysis, we integrated data from population-based household surveys with age-, sex-, and country-specific HIV and TB incidence estimates from the Global Burden of Diseases, Risk Factors, and Injuries Study in 2019 to model the population and household size, within-household sexual partnerships, and HIV status of HHCs of persons with TB in each country. Then, we compared these estimates of the prevalence of SDCs identified through community screening.  </a:t>
                </a: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4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r>
                  <a:rPr lang="en-US" sz="2000" dirty="0">
                    <a:solidFill>
                      <a:srgbClr val="000000"/>
                    </a:solidFill>
                  </a:rPr>
                  <a:t>(A)</a:t>
                </a: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r>
                  <a:rPr lang="en-US" sz="2000" dirty="0">
                    <a:solidFill>
                      <a:srgbClr val="000000"/>
                    </a:solidFill>
                  </a:rPr>
                  <a:t>(B)</a:t>
                </a:r>
              </a:p>
              <a:p>
                <a:pPr algn="ctr">
                  <a:lnSpc>
                    <a:spcPct val="120000"/>
                  </a:lnSpc>
                </a:pPr>
                <a:r>
                  <a:rPr lang="en-US" sz="2000" dirty="0">
                    <a:solidFill>
                      <a:srgbClr val="000000"/>
                    </a:solidFill>
                  </a:rPr>
                  <a:t>Figure 1. Flow diagrams of mathematical models used in this study. (A) Flow-chart depicting the process of obtaining the TB and HIV-TB coinfection situation in TB affected households. (B) Flow-chart depicting the process of generating the proportion of SDCs using outputs from (A). </a:t>
                </a:r>
              </a:p>
              <a:p>
                <a:endParaRPr lang="en-US" sz="2000" u="sng" dirty="0">
                  <a:solidFill>
                    <a:srgbClr val="000000"/>
                  </a:solidFill>
                </a:endParaRPr>
              </a:p>
              <a:p>
                <a:endParaRPr lang="en-US" sz="2000" u="sng" dirty="0">
                  <a:solidFill>
                    <a:srgbClr val="000000"/>
                  </a:solidFill>
                </a:endParaRPr>
              </a:p>
              <a:p>
                <a:r>
                  <a:rPr lang="en-US" sz="2000" u="sng" dirty="0">
                    <a:solidFill>
                      <a:srgbClr val="000000"/>
                    </a:solidFill>
                  </a:rPr>
                  <a:t>Parameter Development </a:t>
                </a:r>
              </a:p>
              <a:p>
                <a:endParaRPr lang="en-US" sz="2000" u="sng" dirty="0">
                  <a:solidFill>
                    <a:srgbClr val="000000"/>
                  </a:solidFill>
                </a:endParaRPr>
              </a:p>
              <a:p>
                <a:pPr>
                  <a:lnSpc>
                    <a:spcPct val="120000"/>
                  </a:lnSpc>
                </a:pPr>
                <a:r>
                  <a:rPr lang="en-US" sz="2000" dirty="0">
                    <a:solidFill>
                      <a:srgbClr val="000000"/>
                    </a:solidFill>
                  </a:rPr>
                  <a:t>We conducted a systematic review in PubMed for studies published from the four included countries that reported HIV prevalence among household members of people with TB. We used random-effects meta-analysis to generate estimates of HIV prevalence ratio among adult HHCs versus general population for each country.</a:t>
                </a:r>
              </a:p>
              <a:p>
                <a:pPr>
                  <a:lnSpc>
                    <a:spcPct val="120000"/>
                  </a:lnSpc>
                </a:pPr>
                <a:endParaRPr lang="en-US" sz="2000" dirty="0">
                  <a:solidFill>
                    <a:srgbClr val="000000"/>
                  </a:solidFill>
                </a:endParaRPr>
              </a:p>
              <a:p>
                <a:pPr>
                  <a:lnSpc>
                    <a:spcPct val="120000"/>
                  </a:lnSpc>
                </a:pPr>
                <a:r>
                  <a:rPr lang="en-US" sz="2000" dirty="0">
                    <a:solidFill>
                      <a:srgbClr val="000000"/>
                    </a:solidFill>
                  </a:rPr>
                  <a:t>We developed another parameter using data from 19 Demographic and Health Surveys (DHS) conducted in sub-Saharan Africa to calculate the proportion of </a:t>
                </a:r>
                <a:r>
                  <a:rPr lang="en-US" sz="2000" dirty="0" err="1">
                    <a:solidFill>
                      <a:srgbClr val="000000"/>
                    </a:solidFill>
                  </a:rPr>
                  <a:t>serodifferent</a:t>
                </a:r>
                <a:r>
                  <a:rPr lang="en-US" sz="2000" dirty="0">
                    <a:solidFill>
                      <a:srgbClr val="000000"/>
                    </a:solidFill>
                  </a:rPr>
                  <a:t> couples among people living with HIV (</a:t>
                </a:r>
                <a:r>
                  <a:rPr lang="en-US" sz="2000" i="1" dirty="0">
                    <a:solidFill>
                      <a:srgbClr val="000000"/>
                    </a:solidFill>
                  </a:rPr>
                  <a:t>P</a:t>
                </a:r>
                <a:r>
                  <a:rPr lang="en-US" sz="2000" i="1" baseline="-25000" dirty="0">
                    <a:solidFill>
                      <a:srgbClr val="000000"/>
                    </a:solidFill>
                  </a:rPr>
                  <a:t>SDC</a:t>
                </a:r>
                <a:r>
                  <a:rPr lang="en-US" sz="2000" dirty="0">
                    <a:solidFill>
                      <a:srgbClr val="000000"/>
                    </a:solidFill>
                  </a:rPr>
                  <a:t>) using: </a:t>
                </a:r>
              </a:p>
              <a:p>
                <a:pPr defTabSz="371736" eaLnBrk="0" fontAlgn="base" hangingPunct="0">
                  <a:lnSpc>
                    <a:spcPct val="120000"/>
                  </a:lnSpc>
                  <a:spcBef>
                    <a:spcPct val="0"/>
                  </a:spcBef>
                  <a:spcAft>
                    <a:spcPct val="0"/>
                  </a:spcAft>
                </a:pPr>
                <a14:m>
                  <m:oMathPara xmlns:m="http://schemas.openxmlformats.org/officeDocument/2006/math">
                    <m:oMathParaPr>
                      <m:jc m:val="centerGroup"/>
                    </m:oMathParaPr>
                    <m:oMath xmlns:m="http://schemas.openxmlformats.org/officeDocument/2006/math">
                      <m:f>
                        <m:fPr>
                          <m:ctrlPr>
                            <a:rPr lang="en-US" altLang="en-US" sz="2000" i="1" smtClean="0">
                              <a:latin typeface="Cambria Math" panose="02040503050406030204" pitchFamily="18" charset="0"/>
                            </a:rPr>
                          </m:ctrlPr>
                        </m:fPr>
                        <m:num>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SDC</m:t>
                          </m:r>
                          <m:r>
                            <m:rPr>
                              <m:nor/>
                            </m:rPr>
                            <a:rPr lang="en-US" sz="2000" dirty="0">
                              <a:solidFill>
                                <a:srgbClr val="000000"/>
                              </a:solidFill>
                            </a:rPr>
                            <m:t> </m:t>
                          </m:r>
                        </m:num>
                        <m:den>
                          <m:eqArr>
                            <m:eqArrPr>
                              <m:ctrlPr>
                                <a:rPr lang="en-US" sz="2000" i="1" dirty="0">
                                  <a:solidFill>
                                    <a:srgbClr val="000000"/>
                                  </a:solidFill>
                                  <a:latin typeface="Cambria Math" panose="02040503050406030204" pitchFamily="18" charset="0"/>
                                </a:rPr>
                              </m:ctrlPr>
                            </m:eqArrPr>
                            <m:e>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SDC</m:t>
                              </m:r>
                              <m:r>
                                <m:rPr>
                                  <m:nor/>
                                </m:rPr>
                                <a:rPr lang="en-US" sz="2000" dirty="0">
                                  <a:solidFill>
                                    <a:srgbClr val="000000"/>
                                  </a:solidFill>
                                </a:rPr>
                                <m:t> + 2∗</m:t>
                              </m:r>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couples</m:t>
                              </m:r>
                            </m:e>
                            <m:e>
                              <m:r>
                                <m:rPr>
                                  <m:nor/>
                                </m:rPr>
                                <a:rPr lang="en-US" sz="2000" dirty="0">
                                  <a:solidFill>
                                    <a:srgbClr val="000000"/>
                                  </a:solidFill>
                                </a:rPr>
                                <m:t>where</m:t>
                              </m:r>
                              <m:r>
                                <m:rPr>
                                  <m:nor/>
                                </m:rPr>
                                <a:rPr lang="en-US" sz="2000" dirty="0">
                                  <a:solidFill>
                                    <a:srgbClr val="000000"/>
                                  </a:solidFill>
                                </a:rPr>
                                <m:t> </m:t>
                              </m:r>
                              <m:r>
                                <m:rPr>
                                  <m:nor/>
                                </m:rPr>
                                <a:rPr lang="en-US" sz="2000" dirty="0">
                                  <a:solidFill>
                                    <a:srgbClr val="000000"/>
                                  </a:solidFill>
                                </a:rPr>
                                <m:t>both</m:t>
                              </m:r>
                              <m:r>
                                <m:rPr>
                                  <m:nor/>
                                </m:rPr>
                                <a:rPr lang="en-US" sz="2000" dirty="0">
                                  <a:solidFill>
                                    <a:srgbClr val="000000"/>
                                  </a:solidFill>
                                </a:rPr>
                                <m:t> </m:t>
                              </m:r>
                              <m:r>
                                <m:rPr>
                                  <m:nor/>
                                </m:rPr>
                                <a:rPr lang="en-US" sz="2000" dirty="0">
                                  <a:solidFill>
                                    <a:srgbClr val="000000"/>
                                  </a:solidFill>
                                </a:rPr>
                                <m:t>members</m:t>
                              </m:r>
                              <m:r>
                                <m:rPr>
                                  <m:nor/>
                                </m:rPr>
                                <a:rPr lang="en-US" sz="2000" dirty="0">
                                  <a:solidFill>
                                    <a:srgbClr val="000000"/>
                                  </a:solidFill>
                                </a:rPr>
                                <m:t> </m:t>
                              </m:r>
                              <m:r>
                                <m:rPr>
                                  <m:nor/>
                                </m:rPr>
                                <a:rPr lang="en-US" sz="2000" dirty="0">
                                  <a:solidFill>
                                    <a:srgbClr val="000000"/>
                                  </a:solidFill>
                                </a:rPr>
                                <m:t>are</m:t>
                              </m:r>
                              <m:r>
                                <m:rPr>
                                  <m:nor/>
                                </m:rPr>
                                <a:rPr lang="en-US" sz="2000" dirty="0">
                                  <a:solidFill>
                                    <a:srgbClr val="000000"/>
                                  </a:solidFill>
                                </a:rPr>
                                <m:t> </m:t>
                              </m:r>
                              <m:r>
                                <m:rPr>
                                  <m:nor/>
                                </m:rPr>
                                <a:rPr lang="en-US" sz="2000" dirty="0">
                                  <a:solidFill>
                                    <a:srgbClr val="000000"/>
                                  </a:solidFill>
                                </a:rPr>
                                <m:t>living</m:t>
                              </m:r>
                              <m:r>
                                <m:rPr>
                                  <m:nor/>
                                </m:rPr>
                                <a:rPr lang="en-US" sz="2000" dirty="0">
                                  <a:solidFill>
                                    <a:srgbClr val="000000"/>
                                  </a:solidFill>
                                </a:rPr>
                                <m:t> </m:t>
                              </m:r>
                              <m:r>
                                <m:rPr>
                                  <m:nor/>
                                </m:rPr>
                                <a:rPr lang="en-US" sz="2000" dirty="0">
                                  <a:solidFill>
                                    <a:srgbClr val="000000"/>
                                  </a:solidFill>
                                </a:rPr>
                                <m:t>with</m:t>
                              </m:r>
                              <m:r>
                                <m:rPr>
                                  <m:nor/>
                                </m:rPr>
                                <a:rPr lang="en-US" sz="2000" dirty="0">
                                  <a:solidFill>
                                    <a:srgbClr val="000000"/>
                                  </a:solidFill>
                                </a:rPr>
                                <m:t> </m:t>
                              </m:r>
                              <m:r>
                                <m:rPr>
                                  <m:nor/>
                                </m:rPr>
                                <a:rPr lang="en-US" sz="2000" dirty="0">
                                  <a:solidFill>
                                    <a:srgbClr val="000000"/>
                                  </a:solidFill>
                                </a:rPr>
                                <m:t>HIV</m:t>
                              </m:r>
                              <m:r>
                                <m:rPr>
                                  <m:nor/>
                                </m:rPr>
                                <a:rPr lang="en-US" sz="2000" dirty="0">
                                  <a:solidFill>
                                    <a:srgbClr val="000000"/>
                                  </a:solidFill>
                                </a:rPr>
                                <m:t> </m:t>
                              </m:r>
                            </m:e>
                          </m:eqArr>
                        </m:den>
                      </m:f>
                    </m:oMath>
                  </m:oMathPara>
                </a14:m>
                <a:endParaRPr lang="en-US" sz="2000" u="sng" dirty="0">
                  <a:solidFill>
                    <a:srgbClr val="000000"/>
                  </a:solidFill>
                </a:endParaRPr>
              </a:p>
              <a:p>
                <a:pPr defTabSz="371736" eaLnBrk="0" fontAlgn="base" hangingPunct="0">
                  <a:lnSpc>
                    <a:spcPct val="120000"/>
                  </a:lnSpc>
                  <a:spcBef>
                    <a:spcPct val="0"/>
                  </a:spcBef>
                  <a:spcAft>
                    <a:spcPct val="0"/>
                  </a:spcAft>
                </a:pPr>
                <a:endParaRPr lang="en-US" sz="2000" dirty="0">
                  <a:solidFill>
                    <a:srgbClr val="000000"/>
                  </a:solidFill>
                </a:endParaRPr>
              </a:p>
              <a:p>
                <a:pPr>
                  <a:lnSpc>
                    <a:spcPct val="120000"/>
                  </a:lnSpc>
                </a:pPr>
                <a:r>
                  <a:rPr lang="en-US" sz="2000" dirty="0">
                    <a:solidFill>
                      <a:srgbClr val="000000"/>
                    </a:solidFill>
                  </a:rPr>
                  <a:t>We then described the relationship between P</a:t>
                </a:r>
                <a:r>
                  <a:rPr lang="en-US" sz="2000" baseline="-25000" dirty="0">
                    <a:solidFill>
                      <a:srgbClr val="000000"/>
                    </a:solidFill>
                  </a:rPr>
                  <a:t>SDC</a:t>
                </a:r>
                <a:r>
                  <a:rPr lang="en-US" sz="2000" dirty="0">
                    <a:solidFill>
                      <a:srgbClr val="000000"/>
                    </a:solidFill>
                  </a:rPr>
                  <a:t> and national HIV prevalence with a nonlinear one-parameter model using grid search. The relationship was described using the following equation</a:t>
                </a:r>
                <a:r>
                  <a:rPr lang="en-US" sz="2000" b="0" i="0" dirty="0">
                    <a:solidFill>
                      <a:srgbClr val="000000"/>
                    </a:solidFill>
                    <a:effectLst/>
                  </a:rPr>
                  <a:t>: </a:t>
                </a:r>
              </a:p>
              <a:p>
                <a:pPr algn="ctr">
                  <a:lnSpc>
                    <a:spcPct val="12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𝑆𝐷𝐶</m:t>
                          </m:r>
                        </m:sub>
                      </m:sSub>
                      <m:d>
                        <m:dPr>
                          <m:ctrlPr>
                            <a:rPr lang="en-US" sz="2000" i="1">
                              <a:latin typeface="Cambria Math" panose="02040503050406030204" pitchFamily="18" charset="0"/>
                            </a:rPr>
                          </m:ctrlPr>
                        </m:dPr>
                        <m:e>
                          <m:r>
                            <a:rPr lang="en-US" sz="2000" i="1">
                              <a:latin typeface="Cambria Math" panose="02040503050406030204" pitchFamily="18" charset="0"/>
                            </a:rPr>
                            <m:t>𝑃</m:t>
                          </m:r>
                        </m:e>
                      </m:d>
                      <m:r>
                        <a:rPr lang="en-US" sz="2000" i="1">
                          <a:latin typeface="Cambria Math" panose="02040503050406030204" pitchFamily="18" charset="0"/>
                        </a:rPr>
                        <m:t> ≅ </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𝑃</m:t>
                                      </m:r>
                                    </m:e>
                                  </m:d>
                                </m:e>
                              </m:d>
                            </m:e>
                            <m:sup>
                              <m:r>
                                <a:rPr lang="en-US" sz="2000" i="1">
                                  <a:latin typeface="Cambria Math" panose="02040503050406030204" pitchFamily="18" charset="0"/>
                                </a:rPr>
                                <m:t>𝛼</m:t>
                              </m:r>
                            </m:sup>
                          </m:sSup>
                        </m:num>
                        <m:den>
                          <m:r>
                            <a:rPr lang="en-US" sz="2000" i="1">
                              <a:latin typeface="Cambria Math" panose="02040503050406030204" pitchFamily="18" charset="0"/>
                            </a:rPr>
                            <m:t>𝑃</m:t>
                          </m:r>
                        </m:den>
                      </m:f>
                    </m:oMath>
                  </m:oMathPara>
                </a14:m>
                <a:endParaRPr lang="en-US" sz="2000" dirty="0">
                  <a:solidFill>
                    <a:srgbClr val="000000"/>
                  </a:solidFill>
                </a:endParaRPr>
              </a:p>
              <a:p>
                <a:pPr>
                  <a:lnSpc>
                    <a:spcPct val="120000"/>
                  </a:lnSpc>
                </a:pPr>
                <a:endParaRPr lang="en-US" sz="2000" dirty="0">
                  <a:solidFill>
                    <a:srgbClr val="000000"/>
                  </a:solidFill>
                </a:endParaRPr>
              </a:p>
              <a:p>
                <a:r>
                  <a:rPr lang="en-US" sz="2000" dirty="0">
                    <a:solidFill>
                      <a:srgbClr val="000000"/>
                    </a:solidFill>
                  </a:rPr>
                  <a:t>where α is the homogeneity parameter in this nonlinear one-parameter model and P is national HIV prevalence</a:t>
                </a:r>
                <a:r>
                  <a:rPr lang="en-US" sz="2000" dirty="0"/>
                  <a:t> </a:t>
                </a:r>
                <a:r>
                  <a:rPr lang="en-US" sz="2000" dirty="0">
                    <a:solidFill>
                      <a:srgbClr val="000000"/>
                    </a:solidFill>
                  </a:rPr>
                  <a:t>among 15-49-year-olds from DHS reports. We aimed to find the α that describes this relationship most accurately.</a:t>
                </a:r>
              </a:p>
              <a:p>
                <a:endParaRPr lang="en-US" sz="2000" dirty="0">
                  <a:solidFill>
                    <a:srgbClr val="000000"/>
                  </a:solidFill>
                </a:endParaRPr>
              </a:p>
              <a:p>
                <a:endParaRPr lang="en-US" sz="2000" dirty="0">
                  <a:solidFill>
                    <a:srgbClr val="000000"/>
                  </a:solidFill>
                </a:endParaRPr>
              </a:p>
              <a:p>
                <a:pPr>
                  <a:lnSpc>
                    <a:spcPct val="120000"/>
                  </a:lnSpc>
                </a:pPr>
                <a:endParaRPr lang="en-US" sz="2000" b="0" i="0" dirty="0">
                  <a:solidFill>
                    <a:srgbClr val="000000"/>
                  </a:solidFill>
                  <a:effectLst/>
                </a:endParaRPr>
              </a:p>
              <a:p>
                <a:pPr>
                  <a:lnSpc>
                    <a:spcPct val="120000"/>
                  </a:lnSpc>
                </a:pPr>
                <a:endParaRPr lang="en-US" sz="2800" dirty="0">
                  <a:solidFill>
                    <a:srgbClr val="000000"/>
                  </a:solidFill>
                </a:endParaRPr>
              </a:p>
            </p:txBody>
          </p:sp>
        </mc:Choice>
        <mc:Fallback>
          <p:sp>
            <p:nvSpPr>
              <p:cNvPr id="6" name="Text Box 4"/>
              <p:cNvSpPr txBox="1">
                <a:spLocks noRot="1" noChangeAspect="1" noMove="1" noResize="1" noEditPoints="1" noAdjustHandles="1" noChangeArrowheads="1" noChangeShapeType="1" noTextEdit="1"/>
              </p:cNvSpPr>
              <p:nvPr/>
            </p:nvSpPr>
            <p:spPr bwMode="auto">
              <a:xfrm>
                <a:off x="1131888" y="3652288"/>
                <a:ext cx="13716000" cy="37318080"/>
              </a:xfrm>
              <a:prstGeom prst="rect">
                <a:avLst/>
              </a:prstGeom>
              <a:blipFill>
                <a:blip r:embed="rId3"/>
                <a:stretch>
                  <a:fillRect l="-1665" t="-170" r="-1388"/>
                </a:stretch>
              </a:blip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noFill/>
                  </a:rPr>
                  <a:t> </a:t>
                </a:r>
              </a:p>
            </p:txBody>
          </p:sp>
        </mc:Fallback>
      </mc:AlternateContent>
      <p:sp>
        <p:nvSpPr>
          <p:cNvPr id="32" name="Title 31">
            <a:extLst>
              <a:ext uri="{FF2B5EF4-FFF2-40B4-BE49-F238E27FC236}">
                <a16:creationId xmlns:a16="http://schemas.microsoft.com/office/drawing/2014/main" id="{854B171F-9AC0-8B46-6B90-35D250EC5D40}"/>
              </a:ext>
            </a:extLst>
          </p:cNvPr>
          <p:cNvSpPr>
            <a:spLocks noGrp="1"/>
          </p:cNvSpPr>
          <p:nvPr>
            <p:ph type="title"/>
          </p:nvPr>
        </p:nvSpPr>
        <p:spPr>
          <a:xfrm>
            <a:off x="1" y="-1492715"/>
            <a:ext cx="30275212" cy="4993493"/>
          </a:xfrm>
        </p:spPr>
        <p:txBody>
          <a:bodyPr/>
          <a:lstStyle/>
          <a:p>
            <a:pPr algn="ctr">
              <a:lnSpc>
                <a:spcPct val="100000"/>
              </a:lnSpc>
              <a:spcBef>
                <a:spcPts val="0"/>
              </a:spcBef>
              <a:spcAft>
                <a:spcPts val="600"/>
              </a:spcAft>
            </a:pPr>
            <a:r>
              <a:rPr lang="en-GB" sz="5400" dirty="0" err="1"/>
              <a:t>Modeled</a:t>
            </a:r>
            <a:r>
              <a:rPr lang="en-GB" sz="5400" dirty="0"/>
              <a:t> estimates of HIV-</a:t>
            </a:r>
            <a:r>
              <a:rPr lang="en-GB" sz="5400" dirty="0" err="1"/>
              <a:t>serodifferent</a:t>
            </a:r>
            <a:r>
              <a:rPr lang="en-GB" sz="5400" dirty="0"/>
              <a:t> couples in tuberculosis-affected households in sub-Saharan Africa</a:t>
            </a:r>
            <a:br>
              <a:rPr lang="en-GB" dirty="0"/>
            </a:br>
            <a:r>
              <a:rPr lang="en-US" sz="2800" b="0" i="1" dirty="0"/>
              <a:t>Meixin Zhang</a:t>
            </a:r>
            <a:r>
              <a:rPr lang="en-US" sz="2800" b="0" i="1" baseline="30000" dirty="0"/>
              <a:t>1</a:t>
            </a:r>
            <a:r>
              <a:rPr lang="en-US" sz="2800" b="0" i="1" dirty="0"/>
              <a:t>, Ashley S. Tseng</a:t>
            </a:r>
            <a:r>
              <a:rPr lang="en-US" sz="2800" b="0" i="1" baseline="30000" dirty="0"/>
              <a:t>2</a:t>
            </a:r>
            <a:r>
              <a:rPr lang="en-US" sz="2800" b="0" i="1" dirty="0"/>
              <a:t>, Godwin Anguzu</a:t>
            </a:r>
            <a:r>
              <a:rPr lang="en-US" sz="2800" b="0" i="1" baseline="30000" dirty="0"/>
              <a:t>3</a:t>
            </a:r>
            <a:r>
              <a:rPr lang="en-US" sz="2800" b="0" i="1" dirty="0"/>
              <a:t>, Ruanne V. Barnabas</a:t>
            </a:r>
            <a:r>
              <a:rPr lang="en-US" sz="2800" b="0" i="1" baseline="30000" dirty="0"/>
              <a:t>4</a:t>
            </a:r>
            <a:r>
              <a:rPr lang="en-US" sz="2800" b="0" i="1" dirty="0"/>
              <a:t>, J. Lucian Davis</a:t>
            </a:r>
            <a:r>
              <a:rPr lang="en-US" sz="2800" b="0" i="1" baseline="30000" dirty="0"/>
              <a:t>5</a:t>
            </a:r>
            <a:r>
              <a:rPr lang="en-US" sz="2800" b="0" i="1" dirty="0"/>
              <a:t>, Andrew Mujugira</a:t>
            </a:r>
            <a:r>
              <a:rPr lang="en-US" sz="2800" b="0" i="1" baseline="30000" dirty="0"/>
              <a:t>6</a:t>
            </a:r>
            <a:r>
              <a:rPr lang="en-US" sz="2800" b="0" i="1" dirty="0"/>
              <a:t>, Abraham D. Flaxman</a:t>
            </a:r>
            <a:r>
              <a:rPr lang="en-US" sz="2800" b="0" i="1" baseline="30000" dirty="0"/>
              <a:t>1</a:t>
            </a:r>
            <a:r>
              <a:rPr lang="en-US" sz="2800" b="0" i="1" dirty="0"/>
              <a:t>, Jennifer M. Ross</a:t>
            </a:r>
            <a:r>
              <a:rPr lang="en-US" sz="2800" b="0" i="1" baseline="30000" dirty="0"/>
              <a:t>7</a:t>
            </a:r>
            <a:br>
              <a:rPr lang="en-US" sz="2800" b="0" i="1" baseline="30000" dirty="0"/>
            </a:br>
            <a:br>
              <a:rPr lang="en-US" sz="2800" b="0" i="1" dirty="0"/>
            </a:br>
            <a:r>
              <a:rPr lang="en-US" sz="2200" b="0" i="1" baseline="30000" dirty="0"/>
              <a:t>1</a:t>
            </a:r>
            <a:r>
              <a:rPr lang="en-US" sz="2200" b="0" i="1" dirty="0"/>
              <a:t>Institute for Health Metrics and Evaluation, University of Washington, Seattle, USA; </a:t>
            </a:r>
            <a:r>
              <a:rPr lang="en-US" sz="2200" b="0" i="1" baseline="30000" dirty="0"/>
              <a:t>2</a:t>
            </a:r>
            <a:r>
              <a:rPr lang="en-US" sz="2200" b="0" i="1" dirty="0"/>
              <a:t>Department of Epidemiology, University of Washington, Seattle, USA; </a:t>
            </a:r>
            <a:r>
              <a:rPr lang="en-US" sz="2200" b="0" i="1" baseline="30000" dirty="0"/>
              <a:t>3</a:t>
            </a:r>
            <a:r>
              <a:rPr lang="en-US" sz="2200" b="0" i="1" dirty="0"/>
              <a:t>Department of Social Science Research Institute, Duke University, Durham, USA; </a:t>
            </a:r>
            <a:r>
              <a:rPr lang="en-US" sz="2200" b="0" i="1" baseline="30000" dirty="0"/>
              <a:t>4</a:t>
            </a:r>
            <a:r>
              <a:rPr lang="en-US" sz="2200" b="0" i="1" dirty="0"/>
              <a:t>Division of Infectious Diseases, Massachusetts General Hospital, Boston, USA; </a:t>
            </a:r>
            <a:r>
              <a:rPr lang="en-US" sz="2200" b="0" i="1" baseline="30000" dirty="0"/>
              <a:t>5</a:t>
            </a:r>
            <a:r>
              <a:rPr lang="en-US" sz="2200" b="0" i="1" dirty="0"/>
              <a:t>Department of Epidemiology of Microbial Diseases, Yale School of Public Health, New Haven, USA; </a:t>
            </a:r>
            <a:r>
              <a:rPr lang="en-US" sz="2200" b="0" i="1" baseline="30000" dirty="0"/>
              <a:t>6</a:t>
            </a:r>
            <a:r>
              <a:rPr lang="en-US" sz="2200" b="0" i="1" dirty="0"/>
              <a:t>Infectious Diseases Institute, Makerere University, Kampala, Uganda; </a:t>
            </a:r>
            <a:r>
              <a:rPr lang="en-US" sz="2200" b="0" i="1" baseline="30000" dirty="0"/>
              <a:t>7</a:t>
            </a:r>
            <a:r>
              <a:rPr lang="en-US" sz="2200" b="0" i="1" dirty="0"/>
              <a:t>Division of Allergy and Infectious Diseases, University of Washington, USA </a:t>
            </a:r>
            <a:endParaRPr lang="en-GB" sz="2200" b="0" i="1" dirty="0"/>
          </a:p>
        </p:txBody>
      </p:sp>
      <p:sp>
        <p:nvSpPr>
          <p:cNvPr id="26" name="Text Box 4">
            <a:extLst>
              <a:ext uri="{FF2B5EF4-FFF2-40B4-BE49-F238E27FC236}">
                <a16:creationId xmlns:a16="http://schemas.microsoft.com/office/drawing/2014/main" id="{99EAFF80-8B8A-3EBE-DED8-5E8D606821C6}"/>
              </a:ext>
            </a:extLst>
          </p:cNvPr>
          <p:cNvSpPr txBox="1">
            <a:spLocks noChangeArrowheads="1"/>
          </p:cNvSpPr>
          <p:nvPr/>
        </p:nvSpPr>
        <p:spPr bwMode="auto">
          <a:xfrm>
            <a:off x="15678745" y="3500778"/>
            <a:ext cx="13716000" cy="3731808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14870" tIns="14870" rIns="14870" bIns="14870" numCol="1" anchor="t" anchorCtr="0" compatLnSpc="1">
            <a:prstTxWarp prst="textNoShape">
              <a:avLst/>
            </a:prstTxWarp>
          </a:bodyPr>
          <a:lstStyle/>
          <a:p>
            <a:pPr algn="just" defTabSz="371736" eaLnBrk="0" fontAlgn="base" hangingPunct="0">
              <a:lnSpc>
                <a:spcPct val="120000"/>
              </a:lnSpc>
              <a:spcBef>
                <a:spcPct val="0"/>
              </a:spcBef>
              <a:spcAft>
                <a:spcPts val="600"/>
              </a:spcAft>
            </a:pPr>
            <a:r>
              <a:rPr lang="en-US" sz="2000" dirty="0">
                <a:solidFill>
                  <a:srgbClr val="000000"/>
                </a:solidFill>
              </a:rPr>
              <a:t>Finally, we estimated the number of HIV acquisitions that could be averted through </a:t>
            </a:r>
            <a:r>
              <a:rPr lang="en-US" sz="2000" dirty="0" err="1">
                <a:solidFill>
                  <a:srgbClr val="000000"/>
                </a:solidFill>
              </a:rPr>
              <a:t>PrEP</a:t>
            </a:r>
            <a:r>
              <a:rPr lang="en-US" sz="2000" dirty="0">
                <a:solidFill>
                  <a:srgbClr val="000000"/>
                </a:solidFill>
              </a:rPr>
              <a:t> use among SDC in TB-affected households in scenarios where 25%, 50%, 75%, and 100% of partnerships would be eligible using parameters from a </a:t>
            </a:r>
            <a:r>
              <a:rPr lang="en-US" sz="2000" dirty="0" err="1">
                <a:solidFill>
                  <a:srgbClr val="000000"/>
                </a:solidFill>
              </a:rPr>
              <a:t>PrEP</a:t>
            </a:r>
            <a:r>
              <a:rPr lang="en-US" sz="2000" dirty="0">
                <a:solidFill>
                  <a:srgbClr val="000000"/>
                </a:solidFill>
              </a:rPr>
              <a:t> demonstration study. We used a Monte Carlo approach to propagate uncertainty levels throughout the model.</a:t>
            </a:r>
          </a:p>
          <a:p>
            <a:pPr algn="just" defTabSz="371736" eaLnBrk="0" fontAlgn="base" hangingPunct="0">
              <a:lnSpc>
                <a:spcPct val="120000"/>
              </a:lnSpc>
              <a:spcBef>
                <a:spcPct val="0"/>
              </a:spcBef>
              <a:spcAft>
                <a:spcPts val="600"/>
              </a:spcAft>
            </a:pPr>
            <a:endParaRPr lang="en-US" altLang="en-US" sz="2000" b="1" dirty="0">
              <a:solidFill>
                <a:schemeClr val="accent1"/>
              </a:solidFill>
              <a:latin typeface="+mj-lt"/>
              <a:ea typeface="IAS Ribbon Sans Bold" pitchFamily="2" charset="0"/>
            </a:endParaRPr>
          </a:p>
          <a:p>
            <a:pPr algn="just" defTabSz="371736" eaLnBrk="0" fontAlgn="base" hangingPunct="0">
              <a:lnSpc>
                <a:spcPct val="120000"/>
              </a:lnSpc>
              <a:spcBef>
                <a:spcPct val="0"/>
              </a:spcBef>
              <a:spcAft>
                <a:spcPts val="600"/>
              </a:spcAft>
            </a:pPr>
            <a:r>
              <a:rPr lang="en-US" altLang="en-US" sz="3200" b="1" dirty="0">
                <a:solidFill>
                  <a:schemeClr val="accent1"/>
                </a:solidFill>
                <a:latin typeface="+mj-lt"/>
                <a:ea typeface="IAS Ribbon Sans Bold" pitchFamily="2" charset="0"/>
              </a:rPr>
              <a:t>Results</a:t>
            </a:r>
          </a:p>
          <a:p>
            <a:pPr>
              <a:lnSpc>
                <a:spcPct val="120000"/>
              </a:lnSpc>
            </a:pPr>
            <a:r>
              <a:rPr lang="en-US" sz="2000" dirty="0">
                <a:solidFill>
                  <a:srgbClr val="000000"/>
                </a:solidFill>
              </a:rPr>
              <a:t>The literature search for the HIV prevalence among adult household members of people with TB resulted in 502 PubMed records for screening and selection of 10 research studies that met all inclusion criteria. Two publications were in Kenya, six were in South Africa, and two were in Uganda (Fig.2). In Kenya (prevalence ratio [PR]=4.12; 95% uncertainty interval [UI]: 1.50, 11.31) and Uganda (PR=1.86; 95% UI: 1.54, 2.23), the HIV prevalence in TB HHCs was higher than the HIV prevalence in the general population. In South Africa, the HIV prevalence was similar to the general population (PR=1.14; 95% UI: 0.72, 1.81). In Kenya, the heterogeneity of study estimates led to a wide UI. </a:t>
            </a: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gn="ctr">
              <a:lnSpc>
                <a:spcPct val="120000"/>
              </a:lnSpc>
            </a:pPr>
            <a:endParaRPr lang="en-US" sz="2000" b="1" dirty="0">
              <a:solidFill>
                <a:srgbClr val="000000"/>
              </a:solidFill>
              <a:latin typeface="Times New Roman" panose="02020603050405020304" pitchFamily="18" charset="0"/>
            </a:endParaRPr>
          </a:p>
          <a:p>
            <a:pPr algn="ctr">
              <a:lnSpc>
                <a:spcPct val="120000"/>
              </a:lnSpc>
            </a:pPr>
            <a:endParaRPr lang="en-US" sz="2000" dirty="0">
              <a:solidFill>
                <a:srgbClr val="000000"/>
              </a:solidFill>
            </a:endParaRPr>
          </a:p>
          <a:p>
            <a:pPr algn="ctr">
              <a:lnSpc>
                <a:spcPct val="120000"/>
              </a:lnSpc>
            </a:pPr>
            <a:endParaRPr lang="en-US" sz="2000" dirty="0">
              <a:solidFill>
                <a:srgbClr val="000000"/>
              </a:solidFill>
            </a:endParaRPr>
          </a:p>
          <a:p>
            <a:pPr algn="ctr">
              <a:lnSpc>
                <a:spcPct val="120000"/>
              </a:lnSpc>
            </a:pPr>
            <a:r>
              <a:rPr lang="en-US" sz="2000" dirty="0">
                <a:solidFill>
                  <a:srgbClr val="000000"/>
                </a:solidFill>
              </a:rPr>
              <a:t>Figure 3. Simulated relationship between PSDC and HIV prevalence using </a:t>
            </a:r>
            <a:r>
              <a:rPr lang="el-GR" sz="2000" dirty="0">
                <a:solidFill>
                  <a:srgbClr val="000000"/>
                </a:solidFill>
              </a:rPr>
              <a:t>α </a:t>
            </a:r>
            <a:r>
              <a:rPr lang="en-US" sz="2000" dirty="0">
                <a:solidFill>
                  <a:srgbClr val="000000"/>
                </a:solidFill>
              </a:rPr>
              <a:t>between 0.7 and 0.9 </a:t>
            </a:r>
          </a:p>
          <a:p>
            <a:pPr algn="ctr">
              <a:lnSpc>
                <a:spcPct val="120000"/>
              </a:lnSpc>
            </a:pPr>
            <a:endParaRPr lang="en-US" sz="2000" dirty="0">
              <a:solidFill>
                <a:srgbClr val="000000"/>
              </a:solidFill>
            </a:endParaRPr>
          </a:p>
          <a:p>
            <a:pPr>
              <a:lnSpc>
                <a:spcPct val="120000"/>
              </a:lnSpc>
            </a:pPr>
            <a:r>
              <a:rPr lang="en-US" sz="2000" dirty="0">
                <a:solidFill>
                  <a:srgbClr val="000000"/>
                </a:solidFill>
              </a:rPr>
              <a:t>In the process of describing the relationship between PSDC and HIV prevalence (P), we found the best homogeneity parameter, α. As shown in Fig. 3, each data point represents 1 𝑃𝑆𝐷𝐶−𝑃 pair extracted from DHS reports. In this step, we found that 𝛼 = 0.82 minimizes the least square.</a:t>
            </a:r>
          </a:p>
          <a:p>
            <a:pPr>
              <a:lnSpc>
                <a:spcPct val="120000"/>
              </a:lnSpc>
            </a:pPr>
            <a:endParaRPr lang="en-US" sz="2000" b="1" dirty="0">
              <a:solidFill>
                <a:srgbClr val="000000"/>
              </a:solidFill>
            </a:endParaRPr>
          </a:p>
          <a:p>
            <a:pPr>
              <a:lnSpc>
                <a:spcPct val="120000"/>
              </a:lnSpc>
            </a:pPr>
            <a:r>
              <a:rPr lang="en-US" sz="2000" b="1" i="0" dirty="0">
                <a:solidFill>
                  <a:srgbClr val="000000"/>
                </a:solidFill>
                <a:effectLst/>
              </a:rPr>
              <a:t>Table 1. The HIV prevalence and the SDCs in TB affected households</a:t>
            </a: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r>
              <a:rPr lang="en-US" sz="2000" dirty="0">
                <a:solidFill>
                  <a:srgbClr val="000000"/>
                </a:solidFill>
              </a:rPr>
              <a:t>We estimated the HIV prevalence among adults aged 15-49 living in TB-affected households to be higher than in the general population in all 4 countries. The proportion of </a:t>
            </a:r>
            <a:r>
              <a:rPr lang="en-US" sz="2000" dirty="0" err="1">
                <a:solidFill>
                  <a:srgbClr val="000000"/>
                </a:solidFill>
              </a:rPr>
              <a:t>serodifferent</a:t>
            </a:r>
            <a:r>
              <a:rPr lang="en-US" sz="2000" dirty="0">
                <a:solidFill>
                  <a:srgbClr val="000000"/>
                </a:solidFill>
              </a:rPr>
              <a:t> couples among all couples in TB-affected households was also higher than in the general population in 4 countries.</a:t>
            </a:r>
          </a:p>
          <a:p>
            <a:pPr>
              <a:lnSpc>
                <a:spcPct val="120000"/>
              </a:lnSpc>
            </a:pPr>
            <a:endParaRPr lang="en-US" sz="2000" b="1" i="0" dirty="0">
              <a:solidFill>
                <a:srgbClr val="000000"/>
              </a:solidFill>
              <a:effectLst/>
            </a:endParaRPr>
          </a:p>
          <a:p>
            <a:pPr>
              <a:lnSpc>
                <a:spcPct val="120000"/>
              </a:lnSpc>
            </a:pPr>
            <a:r>
              <a:rPr lang="en-US" sz="2000" b="1" i="0" dirty="0">
                <a:solidFill>
                  <a:srgbClr val="000000"/>
                </a:solidFill>
                <a:effectLst/>
              </a:rPr>
              <a:t>Table 2. HIV acquisitions averted through </a:t>
            </a:r>
            <a:r>
              <a:rPr lang="en-US" sz="2000" b="1" i="0" dirty="0" err="1">
                <a:solidFill>
                  <a:srgbClr val="000000"/>
                </a:solidFill>
                <a:effectLst/>
              </a:rPr>
              <a:t>PrEP</a:t>
            </a:r>
            <a:r>
              <a:rPr lang="en-US" sz="2000" b="1" i="0" dirty="0">
                <a:solidFill>
                  <a:srgbClr val="000000"/>
                </a:solidFill>
                <a:effectLst/>
              </a:rPr>
              <a:t> </a:t>
            </a:r>
            <a:r>
              <a:rPr lang="en-US" sz="2000" b="0" i="0" dirty="0">
                <a:solidFill>
                  <a:srgbClr val="000000"/>
                </a:solidFill>
                <a:effectLst/>
              </a:rPr>
              <a:t> </a:t>
            </a:r>
            <a:endParaRPr lang="en-US" sz="24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r>
              <a:rPr lang="en-US" sz="2000" dirty="0">
                <a:solidFill>
                  <a:srgbClr val="000000"/>
                </a:solidFill>
              </a:rPr>
              <a:t>Finally, we estimated that up to 1,836 (95% UI: 1,304-2,358) HIV acquisitions in South Africa could be prevented annually by </a:t>
            </a:r>
            <a:r>
              <a:rPr lang="en-US" sz="2000" dirty="0" err="1">
                <a:solidFill>
                  <a:srgbClr val="000000"/>
                </a:solidFill>
              </a:rPr>
              <a:t>PrEP</a:t>
            </a:r>
            <a:r>
              <a:rPr lang="en-US" sz="2000" dirty="0">
                <a:solidFill>
                  <a:srgbClr val="000000"/>
                </a:solidFill>
              </a:rPr>
              <a:t> use in </a:t>
            </a:r>
            <a:r>
              <a:rPr lang="en-US" sz="2000" dirty="0" err="1">
                <a:solidFill>
                  <a:srgbClr val="000000"/>
                </a:solidFill>
              </a:rPr>
              <a:t>serodifferent</a:t>
            </a:r>
            <a:r>
              <a:rPr lang="en-US" sz="2000" dirty="0">
                <a:solidFill>
                  <a:srgbClr val="000000"/>
                </a:solidFill>
              </a:rPr>
              <a:t> couples in TB-affected households, 927 (95% UI: 413-1,464) in Kenya, 709 (95% UI: 523-893) in Uganda, and 415 (95% UI: 304-531) in Ethiopia.</a:t>
            </a:r>
          </a:p>
          <a:p>
            <a:pPr>
              <a:lnSpc>
                <a:spcPct val="120000"/>
              </a:lnSpc>
            </a:pPr>
            <a:endParaRPr lang="en-US" sz="2000" dirty="0">
              <a:solidFill>
                <a:srgbClr val="000000"/>
              </a:solidFill>
            </a:endParaRPr>
          </a:p>
          <a:p>
            <a:pPr algn="just" defTabSz="371736" eaLnBrk="0" fontAlgn="base" hangingPunct="0">
              <a:lnSpc>
                <a:spcPct val="120000"/>
              </a:lnSpc>
              <a:spcBef>
                <a:spcPct val="0"/>
              </a:spcBef>
              <a:spcAft>
                <a:spcPct val="0"/>
              </a:spcAft>
            </a:pPr>
            <a:r>
              <a:rPr lang="en-US" altLang="en-US" sz="3200" b="1" dirty="0">
                <a:solidFill>
                  <a:schemeClr val="accent1"/>
                </a:solidFill>
                <a:latin typeface="+mj-lt"/>
                <a:ea typeface="IAS Ribbon Sans Bold" pitchFamily="2" charset="0"/>
              </a:rPr>
              <a:t>Conclusions</a:t>
            </a:r>
          </a:p>
          <a:p>
            <a:pPr defTabSz="371736" eaLnBrk="0" fontAlgn="base" hangingPunct="0">
              <a:lnSpc>
                <a:spcPct val="120000"/>
              </a:lnSpc>
              <a:spcBef>
                <a:spcPct val="0"/>
              </a:spcBef>
              <a:spcAft>
                <a:spcPct val="0"/>
              </a:spcAft>
            </a:pPr>
            <a:r>
              <a:rPr lang="en-US" altLang="en-US" sz="2000" dirty="0">
                <a:solidFill>
                  <a:srgbClr val="000000"/>
                </a:solidFill>
                <a:ea typeface="IAS Ribbon Sans Regular" pitchFamily="2" charset="0"/>
              </a:rPr>
              <a:t>We estimate that couples in TB-affected households are more likely to be </a:t>
            </a:r>
            <a:r>
              <a:rPr lang="en-US" altLang="en-US" sz="2000" dirty="0" err="1">
                <a:solidFill>
                  <a:srgbClr val="000000"/>
                </a:solidFill>
                <a:ea typeface="IAS Ribbon Sans Regular" pitchFamily="2" charset="0"/>
              </a:rPr>
              <a:t>serodifferent</a:t>
            </a:r>
            <a:r>
              <a:rPr lang="en-US" altLang="en-US" sz="2000" dirty="0">
                <a:solidFill>
                  <a:srgbClr val="000000"/>
                </a:solidFill>
                <a:ea typeface="IAS Ribbon Sans Regular" pitchFamily="2" charset="0"/>
              </a:rPr>
              <a:t> than couples in the general population in TB-HIV </a:t>
            </a:r>
            <a:r>
              <a:rPr lang="en-US" altLang="en-US" sz="2000" dirty="0" err="1">
                <a:solidFill>
                  <a:srgbClr val="000000"/>
                </a:solidFill>
                <a:ea typeface="IAS Ribbon Sans Regular" pitchFamily="2" charset="0"/>
              </a:rPr>
              <a:t>highburden</a:t>
            </a:r>
            <a:r>
              <a:rPr lang="en-US" altLang="en-US" sz="2000" dirty="0">
                <a:solidFill>
                  <a:srgbClr val="000000"/>
                </a:solidFill>
                <a:ea typeface="IAS Ribbon Sans Regular" pitchFamily="2" charset="0"/>
              </a:rPr>
              <a:t> settings. Offering </a:t>
            </a:r>
            <a:r>
              <a:rPr lang="en-US" altLang="en-US" sz="2000" dirty="0" err="1">
                <a:solidFill>
                  <a:srgbClr val="000000"/>
                </a:solidFill>
                <a:ea typeface="IAS Ribbon Sans Regular" pitchFamily="2" charset="0"/>
              </a:rPr>
              <a:t>PrEP</a:t>
            </a:r>
            <a:r>
              <a:rPr lang="en-US" altLang="en-US" sz="2000" dirty="0">
                <a:solidFill>
                  <a:srgbClr val="000000"/>
                </a:solidFill>
                <a:ea typeface="IAS Ribbon Sans Regular" pitchFamily="2" charset="0"/>
              </a:rPr>
              <a:t> during household TB contact evaluation may prevent a substantial number of HIV acquisitions.</a:t>
            </a:r>
          </a:p>
          <a:p>
            <a:pPr defTabSz="371736" eaLnBrk="0" fontAlgn="base" hangingPunct="0">
              <a:lnSpc>
                <a:spcPct val="120000"/>
              </a:lnSpc>
              <a:spcBef>
                <a:spcPct val="0"/>
              </a:spcBef>
              <a:spcAft>
                <a:spcPct val="0"/>
              </a:spcAft>
            </a:pPr>
            <a:endParaRPr lang="en-US" altLang="en-US" sz="20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sz="1800" dirty="0">
                <a:effectLst/>
                <a:ea typeface="Times New Roman" panose="02020603050405020304" pitchFamily="18" charset="0"/>
              </a:rPr>
              <a:t>Funding Source: </a:t>
            </a:r>
            <a:r>
              <a:rPr lang="en-US" sz="1800" i="1" dirty="0">
                <a:solidFill>
                  <a:srgbClr val="000000"/>
                </a:solidFill>
                <a:effectLst/>
                <a:ea typeface="Times New Roman" panose="02020603050405020304" pitchFamily="18" charset="0"/>
              </a:rPr>
              <a:t>This research was funded in part by a developmental grant from the University of Washington/Fred Hutch Center for AIDS Research, an NIH-funded program under award number AI027757 which is supported by the following NIH Institutes and Centers: NIAID, NCI, NIMH, NIDA, NICHD, NHLBI, NIA, NIGMS, NIDDK.</a:t>
            </a:r>
            <a:endParaRPr lang="en-US" altLang="en-US" sz="1800" dirty="0">
              <a:ea typeface="IAS Ribbon Sans Regular" pitchFamily="2" charset="0"/>
            </a:endParaRPr>
          </a:p>
          <a:p>
            <a:pPr>
              <a:lnSpc>
                <a:spcPct val="120000"/>
              </a:lnSpc>
            </a:pPr>
            <a:endParaRPr lang="en-US" sz="2000" b="1" dirty="0">
              <a:solidFill>
                <a:srgbClr val="000000"/>
              </a:solidFill>
              <a:latin typeface="Times New Roman" panose="02020603050405020304" pitchFamily="18" charset="0"/>
            </a:endParaRPr>
          </a:p>
        </p:txBody>
      </p:sp>
      <p:pic>
        <p:nvPicPr>
          <p:cNvPr id="1028" name="Picture 4">
            <a:extLst>
              <a:ext uri="{FF2B5EF4-FFF2-40B4-BE49-F238E27FC236}">
                <a16:creationId xmlns:a16="http://schemas.microsoft.com/office/drawing/2014/main" id="{4750FB09-E9EB-36FE-9B50-F13E17992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140" y="21785175"/>
            <a:ext cx="13346899" cy="73018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B92232B6-769B-D7C4-2565-A2FD1E7B4762}"/>
              </a:ext>
            </a:extLst>
          </p:cNvPr>
          <p:cNvGraphicFramePr>
            <a:graphicFrameLocks noGrp="1"/>
          </p:cNvGraphicFramePr>
          <p:nvPr>
            <p:extLst>
              <p:ext uri="{D42A27DB-BD31-4B8C-83A1-F6EECF244321}">
                <p14:modId xmlns:p14="http://schemas.microsoft.com/office/powerpoint/2010/main" val="2896426025"/>
              </p:ext>
            </p:extLst>
          </p:nvPr>
        </p:nvGraphicFramePr>
        <p:xfrm>
          <a:off x="15752686" y="19674812"/>
          <a:ext cx="13368885" cy="6642120"/>
        </p:xfrm>
        <a:graphic>
          <a:graphicData uri="http://schemas.openxmlformats.org/drawingml/2006/table">
            <a:tbl>
              <a:tblPr/>
              <a:tblGrid>
                <a:gridCol w="1755983">
                  <a:extLst>
                    <a:ext uri="{9D8B030D-6E8A-4147-A177-3AD203B41FA5}">
                      <a16:colId xmlns:a16="http://schemas.microsoft.com/office/drawing/2014/main" val="3266575534"/>
                    </a:ext>
                  </a:extLst>
                </a:gridCol>
                <a:gridCol w="3167456">
                  <a:extLst>
                    <a:ext uri="{9D8B030D-6E8A-4147-A177-3AD203B41FA5}">
                      <a16:colId xmlns:a16="http://schemas.microsoft.com/office/drawing/2014/main" val="2166788122"/>
                    </a:ext>
                  </a:extLst>
                </a:gridCol>
                <a:gridCol w="3213009">
                  <a:extLst>
                    <a:ext uri="{9D8B030D-6E8A-4147-A177-3AD203B41FA5}">
                      <a16:colId xmlns:a16="http://schemas.microsoft.com/office/drawing/2014/main" val="3021536833"/>
                    </a:ext>
                  </a:extLst>
                </a:gridCol>
                <a:gridCol w="2628466">
                  <a:extLst>
                    <a:ext uri="{9D8B030D-6E8A-4147-A177-3AD203B41FA5}">
                      <a16:colId xmlns:a16="http://schemas.microsoft.com/office/drawing/2014/main" val="1780021810"/>
                    </a:ext>
                  </a:extLst>
                </a:gridCol>
                <a:gridCol w="2603971">
                  <a:extLst>
                    <a:ext uri="{9D8B030D-6E8A-4147-A177-3AD203B41FA5}">
                      <a16:colId xmlns:a16="http://schemas.microsoft.com/office/drawing/2014/main" val="1069405704"/>
                    </a:ext>
                  </a:extLst>
                </a:gridCol>
              </a:tblGrid>
              <a:tr h="1702324">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Country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ctr" rtl="0" fontAlgn="base"/>
                      <a:r>
                        <a:rPr lang="en-US" sz="2000" b="0" i="0" dirty="0">
                          <a:solidFill>
                            <a:srgbClr val="000000"/>
                          </a:solidFill>
                          <a:effectLst/>
                          <a:latin typeface="+mn-lt"/>
                        </a:rPr>
                        <a:t>HIV prevalence in </a:t>
                      </a:r>
                      <a:endParaRPr lang="en-US" sz="2000" b="0" i="0" dirty="0">
                        <a:effectLst/>
                        <a:latin typeface="+mn-lt"/>
                      </a:endParaRPr>
                    </a:p>
                    <a:p>
                      <a:pPr algn="ctr" rtl="0" fontAlgn="base"/>
                      <a:r>
                        <a:rPr lang="en-US" sz="2000" b="0" i="0" dirty="0">
                          <a:solidFill>
                            <a:srgbClr val="000000"/>
                          </a:solidFill>
                          <a:effectLst/>
                          <a:latin typeface="+mn-lt"/>
                        </a:rPr>
                        <a:t>TB affected HHs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ctr" rtl="0" fontAlgn="base"/>
                      <a:r>
                        <a:rPr lang="en-US" sz="2000" b="0" i="0" dirty="0">
                          <a:solidFill>
                            <a:srgbClr val="000000"/>
                          </a:solidFill>
                          <a:effectLst/>
                          <a:latin typeface="+mn-lt"/>
                        </a:rPr>
                        <a:t>HIV prevalence in general population</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ctr" rtl="0" fontAlgn="base"/>
                      <a:r>
                        <a:rPr lang="en-US" sz="2000" b="0" i="0" dirty="0">
                          <a:solidFill>
                            <a:srgbClr val="000000"/>
                          </a:solidFill>
                          <a:effectLst/>
                          <a:latin typeface="+mn-lt"/>
                        </a:rPr>
                        <a:t>P of SDC in TB affected HHs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latin typeface="+mn-lt"/>
                      </a:endParaRPr>
                    </a:p>
                    <a:p>
                      <a:pPr algn="l" rtl="0" fontAlgn="base"/>
                      <a:r>
                        <a:rPr lang="en-US" sz="2000" b="0" i="0" dirty="0">
                          <a:solidFill>
                            <a:srgbClr val="000000"/>
                          </a:solidFill>
                          <a:effectLst/>
                          <a:latin typeface="+mn-lt"/>
                        </a:rPr>
                        <a:t>P of SDC in general population</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017684"/>
                  </a:ext>
                </a:extLst>
              </a:tr>
              <a:tr h="1234949">
                <a:tc>
                  <a:txBody>
                    <a:bodyPr/>
                    <a:lstStyle/>
                    <a:p>
                      <a:pPr fontAlgn="ctr"/>
                      <a:endParaRPr lang="en-US" sz="2000">
                        <a:effectLst/>
                        <a:latin typeface="+mn-lt"/>
                      </a:endParaRPr>
                    </a:p>
                    <a:p>
                      <a:pPr algn="ctr" rtl="0" fontAlgn="base"/>
                      <a:r>
                        <a:rPr lang="en-US" sz="2000" b="0" i="0">
                          <a:solidFill>
                            <a:srgbClr val="000000"/>
                          </a:solidFill>
                          <a:effectLst/>
                          <a:latin typeface="+mn-lt"/>
                        </a:rPr>
                        <a:t>Kenya </a:t>
                      </a:r>
                      <a:endParaRPr lang="en-US" sz="2000" b="0" i="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19.40 </a:t>
                      </a:r>
                      <a:endParaRPr lang="en-US" sz="2000" b="0" i="0" dirty="0">
                        <a:effectLst/>
                        <a:latin typeface="+mn-lt"/>
                      </a:endParaRPr>
                    </a:p>
                    <a:p>
                      <a:pPr algn="ctr" rtl="0" fontAlgn="base"/>
                      <a:r>
                        <a:rPr lang="en-US" sz="2000" b="0" i="0" dirty="0">
                          <a:solidFill>
                            <a:srgbClr val="000000"/>
                          </a:solidFill>
                          <a:effectLst/>
                          <a:latin typeface="+mn-lt"/>
                        </a:rPr>
                        <a:t>(6.03-34.83)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4.5</a:t>
                      </a:r>
                    </a:p>
                    <a:p>
                      <a:pPr algn="ctr" rtl="0" fontAlgn="base"/>
                      <a:r>
                        <a:rPr lang="en-US" sz="2000" b="0" i="0" dirty="0">
                          <a:solidFill>
                            <a:srgbClr val="000000"/>
                          </a:solidFill>
                          <a:effectLst/>
                          <a:latin typeface="+mn-lt"/>
                        </a:rPr>
                        <a:t>(4.1-4.9)</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15.89 </a:t>
                      </a:r>
                      <a:endParaRPr lang="en-US" sz="2000" b="0" i="0" dirty="0">
                        <a:effectLst/>
                        <a:latin typeface="+mn-lt"/>
                      </a:endParaRPr>
                    </a:p>
                    <a:p>
                      <a:pPr algn="ctr" rtl="0" fontAlgn="base"/>
                      <a:r>
                        <a:rPr lang="en-US" sz="2000" b="0" i="0" dirty="0">
                          <a:solidFill>
                            <a:srgbClr val="000000"/>
                          </a:solidFill>
                          <a:effectLst/>
                          <a:latin typeface="+mn-lt"/>
                        </a:rPr>
                        <a:t>(7.10-22.67)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a:effectLst/>
                        <a:latin typeface="+mn-lt"/>
                      </a:endParaRPr>
                    </a:p>
                    <a:p>
                      <a:pPr algn="ctr" rtl="0" fontAlgn="base"/>
                      <a:r>
                        <a:rPr lang="en-US" sz="2000" b="0" i="0">
                          <a:solidFill>
                            <a:srgbClr val="000000"/>
                          </a:solidFill>
                          <a:effectLst/>
                          <a:latin typeface="+mn-lt"/>
                        </a:rPr>
                        <a:t>5.7 </a:t>
                      </a:r>
                      <a:endParaRPr lang="en-US" sz="2000" b="0" i="0">
                        <a:effectLst/>
                        <a:latin typeface="+mn-lt"/>
                      </a:endParaRPr>
                    </a:p>
                    <a:p>
                      <a:pPr algn="ctr" rtl="0" fontAlgn="base"/>
                      <a:r>
                        <a:rPr lang="en-US" sz="2000" b="0" i="0">
                          <a:solidFill>
                            <a:srgbClr val="000000"/>
                          </a:solidFill>
                          <a:effectLst/>
                          <a:latin typeface="+mn-lt"/>
                        </a:rPr>
                        <a:t>(4.4-7.0) </a:t>
                      </a:r>
                      <a:endParaRPr lang="en-US" sz="2000" b="0" i="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21311"/>
                  </a:ext>
                </a:extLst>
              </a:tr>
              <a:tr h="1234949">
                <a:tc>
                  <a:txBody>
                    <a:bodyPr/>
                    <a:lstStyle/>
                    <a:p>
                      <a:pPr fontAlgn="ctr"/>
                      <a:endParaRPr lang="en-US" sz="2000">
                        <a:effectLst/>
                        <a:latin typeface="+mn-lt"/>
                      </a:endParaRPr>
                    </a:p>
                    <a:p>
                      <a:pPr algn="ctr" rtl="0" fontAlgn="base"/>
                      <a:r>
                        <a:rPr lang="en-US" sz="2000" b="0" i="0">
                          <a:solidFill>
                            <a:srgbClr val="000000"/>
                          </a:solidFill>
                          <a:effectLst/>
                          <a:latin typeface="+mn-lt"/>
                        </a:rPr>
                        <a:t>Uganda </a:t>
                      </a:r>
                      <a:endParaRPr lang="en-US" sz="2000" b="0" i="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15.32 </a:t>
                      </a:r>
                      <a:endParaRPr lang="en-US" sz="2000" b="0" i="0" dirty="0">
                        <a:effectLst/>
                        <a:latin typeface="+mn-lt"/>
                      </a:endParaRPr>
                    </a:p>
                    <a:p>
                      <a:pPr algn="ctr" rtl="0" fontAlgn="base"/>
                      <a:r>
                        <a:rPr lang="en-US" sz="2000" b="0" i="0" dirty="0">
                          <a:solidFill>
                            <a:srgbClr val="000000"/>
                          </a:solidFill>
                          <a:effectLst/>
                          <a:latin typeface="+mn-lt"/>
                        </a:rPr>
                        <a:t>(13.47-17.16) </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6.0</a:t>
                      </a:r>
                    </a:p>
                    <a:p>
                      <a:pPr algn="ctr" rtl="0" fontAlgn="base"/>
                      <a:r>
                        <a:rPr lang="en-US" sz="2000" b="0" i="0" dirty="0">
                          <a:solidFill>
                            <a:srgbClr val="000000"/>
                          </a:solidFill>
                          <a:effectLst/>
                          <a:latin typeface="+mn-lt"/>
                        </a:rPr>
                        <a:t>(5.7-6.3)</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13.65 </a:t>
                      </a:r>
                      <a:endParaRPr lang="en-US" sz="2000" b="0" i="0" dirty="0">
                        <a:effectLst/>
                        <a:latin typeface="+mn-lt"/>
                      </a:endParaRPr>
                    </a:p>
                    <a:p>
                      <a:pPr algn="ctr" rtl="0" fontAlgn="base"/>
                      <a:r>
                        <a:rPr lang="en-US" sz="2000" b="0" i="0" dirty="0">
                          <a:solidFill>
                            <a:srgbClr val="000000"/>
                          </a:solidFill>
                          <a:effectLst/>
                          <a:latin typeface="+mn-lt"/>
                        </a:rPr>
                        <a:t>(12.43-14.85) </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6.0 </a:t>
                      </a:r>
                      <a:endParaRPr lang="en-US" sz="2000" b="0" i="0" dirty="0">
                        <a:effectLst/>
                        <a:latin typeface="+mn-l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242109"/>
                  </a:ext>
                </a:extLst>
              </a:tr>
              <a:tr h="1234949">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Ethiopia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a:effectLst/>
                        <a:latin typeface="+mn-lt"/>
                      </a:endParaRPr>
                    </a:p>
                    <a:p>
                      <a:pPr algn="ctr" rtl="0" fontAlgn="base"/>
                      <a:r>
                        <a:rPr lang="en-US" sz="2000" b="0" i="0">
                          <a:solidFill>
                            <a:srgbClr val="000000"/>
                          </a:solidFill>
                          <a:effectLst/>
                          <a:latin typeface="+mn-lt"/>
                        </a:rPr>
                        <a:t>2.82 </a:t>
                      </a:r>
                      <a:endParaRPr lang="en-US" sz="2000" b="0" i="0">
                        <a:effectLst/>
                        <a:latin typeface="+mn-lt"/>
                      </a:endParaRPr>
                    </a:p>
                    <a:p>
                      <a:pPr algn="ctr" rtl="0" fontAlgn="base"/>
                      <a:r>
                        <a:rPr lang="en-US" sz="2000" b="0" i="0">
                          <a:solidFill>
                            <a:srgbClr val="000000"/>
                          </a:solidFill>
                          <a:effectLst/>
                          <a:latin typeface="+mn-lt"/>
                        </a:rPr>
                        <a:t>(2.59-3.03) </a:t>
                      </a:r>
                      <a:endParaRPr lang="en-US" sz="2000" b="0" i="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0.9</a:t>
                      </a:r>
                    </a:p>
                    <a:p>
                      <a:pPr algn="ctr" rtl="0" fontAlgn="base"/>
                      <a:r>
                        <a:rPr lang="en-US" sz="2000" b="0" i="0" dirty="0">
                          <a:solidFill>
                            <a:srgbClr val="000000"/>
                          </a:solidFill>
                          <a:effectLst/>
                          <a:latin typeface="+mn-lt"/>
                        </a:rPr>
                        <a:t>(0.8-1.0)</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3.85 </a:t>
                      </a:r>
                      <a:endParaRPr lang="en-US" sz="2000" b="0" i="0" dirty="0">
                        <a:effectLst/>
                        <a:latin typeface="+mn-lt"/>
                      </a:endParaRPr>
                    </a:p>
                    <a:p>
                      <a:pPr algn="ctr" rtl="0" fontAlgn="base"/>
                      <a:r>
                        <a:rPr lang="en-US" sz="2000" b="0" i="0" dirty="0">
                          <a:solidFill>
                            <a:srgbClr val="000000"/>
                          </a:solidFill>
                          <a:effectLst/>
                          <a:latin typeface="+mn-lt"/>
                        </a:rPr>
                        <a:t>(3.59-4.14)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0.8 </a:t>
                      </a:r>
                      <a:endParaRPr lang="en-US" sz="2000" b="0" i="0" dirty="0">
                        <a:effectLst/>
                        <a:latin typeface="+mn-lt"/>
                      </a:endParaRPr>
                    </a:p>
                    <a:p>
                      <a:pPr algn="ctr" rtl="0" fontAlgn="base"/>
                      <a:r>
                        <a:rPr lang="en-US" sz="2000" b="0" i="0" dirty="0">
                          <a:solidFill>
                            <a:srgbClr val="000000"/>
                          </a:solidFill>
                          <a:effectLst/>
                          <a:latin typeface="+mn-lt"/>
                        </a:rPr>
                        <a:t>(0.6-1.0) </a:t>
                      </a:r>
                      <a:endParaRPr lang="en-US" sz="2000" b="0" i="0" dirty="0">
                        <a:effectLst/>
                        <a:latin typeface="+mn-l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295235"/>
                  </a:ext>
                </a:extLst>
              </a:tr>
              <a:tr h="1234949">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South Africa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31.74 </a:t>
                      </a:r>
                      <a:endParaRPr lang="en-US" sz="2000" b="0" i="0" dirty="0">
                        <a:effectLst/>
                        <a:latin typeface="+mn-lt"/>
                      </a:endParaRPr>
                    </a:p>
                    <a:p>
                      <a:pPr algn="ctr" rtl="0" fontAlgn="base"/>
                      <a:r>
                        <a:rPr lang="en-US" sz="2000" b="0" i="0" dirty="0">
                          <a:solidFill>
                            <a:srgbClr val="000000"/>
                          </a:solidFill>
                          <a:effectLst/>
                          <a:latin typeface="+mn-lt"/>
                        </a:rPr>
                        <a:t>(23.98-39.46)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20.6</a:t>
                      </a:r>
                    </a:p>
                    <a:p>
                      <a:pPr algn="ctr" rtl="0" fontAlgn="base"/>
                      <a:r>
                        <a:rPr lang="en-US" sz="2000" b="0" i="0" dirty="0">
                          <a:solidFill>
                            <a:srgbClr val="000000"/>
                          </a:solidFill>
                          <a:effectLst/>
                          <a:latin typeface="+mn-lt"/>
                        </a:rPr>
                        <a:t>(19.9-21.3)</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20.68 </a:t>
                      </a:r>
                      <a:endParaRPr lang="en-US" sz="2000" b="0" i="0" dirty="0">
                        <a:effectLst/>
                        <a:latin typeface="+mn-lt"/>
                      </a:endParaRPr>
                    </a:p>
                    <a:p>
                      <a:pPr algn="ctr" rtl="0" fontAlgn="base"/>
                      <a:r>
                        <a:rPr lang="en-US" sz="2000" b="0" i="0" dirty="0">
                          <a:solidFill>
                            <a:srgbClr val="000000"/>
                          </a:solidFill>
                          <a:effectLst/>
                          <a:latin typeface="+mn-lt"/>
                        </a:rPr>
                        <a:t>(17.97-22.82)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latin typeface="+mn-lt"/>
                      </a:endParaRPr>
                    </a:p>
                    <a:p>
                      <a:pPr algn="ctr" rtl="0" fontAlgn="base"/>
                      <a:r>
                        <a:rPr lang="en-US" sz="2000" b="0" i="0" dirty="0">
                          <a:solidFill>
                            <a:srgbClr val="000000"/>
                          </a:solidFill>
                          <a:effectLst/>
                          <a:latin typeface="+mn-lt"/>
                        </a:rPr>
                        <a:t>15.7  </a:t>
                      </a:r>
                      <a:endParaRPr lang="en-US" sz="2000" b="0" i="0" dirty="0">
                        <a:effectLst/>
                        <a:latin typeface="+mn-lt"/>
                      </a:endParaRPr>
                    </a:p>
                    <a:p>
                      <a:pPr algn="ctr" rtl="0" fontAlgn="base"/>
                      <a:r>
                        <a:rPr lang="en-US" sz="2000" b="0" i="0" dirty="0">
                          <a:solidFill>
                            <a:srgbClr val="000000"/>
                          </a:solidFill>
                          <a:effectLst/>
                          <a:latin typeface="+mn-lt"/>
                        </a:rPr>
                        <a:t>(12.2 – 19.2) </a:t>
                      </a:r>
                      <a:endParaRPr lang="en-US" sz="2000" b="0" i="0" dirty="0">
                        <a:effectLst/>
                        <a:latin typeface="+mn-l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094159"/>
                  </a:ext>
                </a:extLst>
              </a:tr>
            </a:tbl>
          </a:graphicData>
        </a:graphic>
      </p:graphicFrame>
      <p:graphicFrame>
        <p:nvGraphicFramePr>
          <p:cNvPr id="8" name="Table 7">
            <a:extLst>
              <a:ext uri="{FF2B5EF4-FFF2-40B4-BE49-F238E27FC236}">
                <a16:creationId xmlns:a16="http://schemas.microsoft.com/office/drawing/2014/main" id="{BE655245-679E-D3BB-DEB3-CC9B02E41943}"/>
              </a:ext>
            </a:extLst>
          </p:cNvPr>
          <p:cNvGraphicFramePr>
            <a:graphicFrameLocks noGrp="1"/>
          </p:cNvGraphicFramePr>
          <p:nvPr>
            <p:extLst>
              <p:ext uri="{D42A27DB-BD31-4B8C-83A1-F6EECF244321}">
                <p14:modId xmlns:p14="http://schemas.microsoft.com/office/powerpoint/2010/main" val="3297061979"/>
              </p:ext>
            </p:extLst>
          </p:nvPr>
        </p:nvGraphicFramePr>
        <p:xfrm>
          <a:off x="15752686" y="29016599"/>
          <a:ext cx="13390640" cy="5730240"/>
        </p:xfrm>
        <a:graphic>
          <a:graphicData uri="http://schemas.openxmlformats.org/drawingml/2006/table">
            <a:tbl>
              <a:tblPr/>
              <a:tblGrid>
                <a:gridCol w="1868074">
                  <a:extLst>
                    <a:ext uri="{9D8B030D-6E8A-4147-A177-3AD203B41FA5}">
                      <a16:colId xmlns:a16="http://schemas.microsoft.com/office/drawing/2014/main" val="4126578968"/>
                    </a:ext>
                  </a:extLst>
                </a:gridCol>
                <a:gridCol w="3488182">
                  <a:extLst>
                    <a:ext uri="{9D8B030D-6E8A-4147-A177-3AD203B41FA5}">
                      <a16:colId xmlns:a16="http://schemas.microsoft.com/office/drawing/2014/main" val="58023611"/>
                    </a:ext>
                  </a:extLst>
                </a:gridCol>
                <a:gridCol w="2678128">
                  <a:extLst>
                    <a:ext uri="{9D8B030D-6E8A-4147-A177-3AD203B41FA5}">
                      <a16:colId xmlns:a16="http://schemas.microsoft.com/office/drawing/2014/main" val="2472087477"/>
                    </a:ext>
                  </a:extLst>
                </a:gridCol>
                <a:gridCol w="2678128">
                  <a:extLst>
                    <a:ext uri="{9D8B030D-6E8A-4147-A177-3AD203B41FA5}">
                      <a16:colId xmlns:a16="http://schemas.microsoft.com/office/drawing/2014/main" val="1457149119"/>
                    </a:ext>
                  </a:extLst>
                </a:gridCol>
                <a:gridCol w="2678128">
                  <a:extLst>
                    <a:ext uri="{9D8B030D-6E8A-4147-A177-3AD203B41FA5}">
                      <a16:colId xmlns:a16="http://schemas.microsoft.com/office/drawing/2014/main" val="4023954489"/>
                    </a:ext>
                  </a:extLst>
                </a:gridCol>
              </a:tblGrid>
              <a:tr h="190500">
                <a:tc>
                  <a:txBody>
                    <a:bodyPr/>
                    <a:lstStyle/>
                    <a:p>
                      <a:pPr fontAlgn="t"/>
                      <a:endParaRPr lang="en-US" sz="2000" dirty="0">
                        <a:effectLst/>
                        <a:latin typeface="+mn-lt"/>
                      </a:endParaRPr>
                    </a:p>
                    <a:p>
                      <a:pPr algn="l" rtl="0" fontAlgn="base"/>
                      <a:r>
                        <a:rPr lang="en-US" sz="2000" b="0" i="0" dirty="0">
                          <a:effectLst/>
                          <a:latin typeface="+mn-lt"/>
                        </a:rPr>
                        <a:t> </a:t>
                      </a:r>
                    </a:p>
                  </a:txBody>
                  <a:tcPr>
                    <a:lnL>
                      <a:noFill/>
                    </a:lnL>
                    <a:lnR>
                      <a:noFill/>
                    </a:lnR>
                    <a:lnT w="12700" cap="flat" cmpd="sng" algn="ctr">
                      <a:solidFill>
                        <a:schemeClr val="tx1"/>
                      </a:solidFill>
                      <a:prstDash val="solid"/>
                      <a:round/>
                      <a:headEnd type="none" w="med" len="med"/>
                      <a:tailEnd type="none" w="med" len="med"/>
                    </a:lnT>
                    <a:lnB>
                      <a:noFill/>
                    </a:lnB>
                  </a:tcPr>
                </a:tc>
                <a:tc gridSpan="4">
                  <a:txBody>
                    <a:bodyPr/>
                    <a:lstStyle/>
                    <a:p>
                      <a:pPr algn="ctr" fontAlgn="t"/>
                      <a:endParaRPr lang="en-US" sz="2000" dirty="0">
                        <a:effectLst/>
                        <a:latin typeface="+mn-lt"/>
                      </a:endParaRPr>
                    </a:p>
                    <a:p>
                      <a:pPr algn="ctr" rtl="0" fontAlgn="base"/>
                      <a:r>
                        <a:rPr lang="en-US" sz="2000" b="0" i="0" dirty="0">
                          <a:solidFill>
                            <a:srgbClr val="000000"/>
                          </a:solidFill>
                          <a:effectLst/>
                          <a:latin typeface="+mn-lt"/>
                        </a:rPr>
                        <a:t>Percentage of partnerships would be eligible for </a:t>
                      </a:r>
                      <a:r>
                        <a:rPr lang="en-US" sz="2000" b="0" i="0" dirty="0" err="1">
                          <a:solidFill>
                            <a:srgbClr val="000000"/>
                          </a:solidFill>
                          <a:effectLst/>
                          <a:latin typeface="+mn-lt"/>
                        </a:rPr>
                        <a:t>PrEP</a:t>
                      </a:r>
                      <a:r>
                        <a:rPr lang="en-US" sz="2000" b="0" i="0" dirty="0">
                          <a:solidFill>
                            <a:srgbClr val="000000"/>
                          </a:solidFill>
                          <a:effectLst/>
                          <a:latin typeface="+mn-lt"/>
                        </a:rPr>
                        <a:t> because the partner living with HIV was not virally suppressed </a:t>
                      </a:r>
                      <a:endParaRPr lang="en-US" sz="2000" b="0" i="0" dirty="0">
                        <a:effectLst/>
                        <a:latin typeface="+mn-lt"/>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880596"/>
                  </a:ext>
                </a:extLst>
              </a:tr>
              <a:tr h="190500">
                <a:tc>
                  <a:txBody>
                    <a:bodyPr/>
                    <a:lstStyle/>
                    <a:p>
                      <a:pPr fontAlgn="t"/>
                      <a:endParaRPr lang="en-US" sz="2000" dirty="0">
                        <a:effectLst/>
                        <a:latin typeface="+mn-lt"/>
                      </a:endParaRPr>
                    </a:p>
                    <a:p>
                      <a:pPr algn="l" rtl="0" fontAlgn="base"/>
                      <a:r>
                        <a:rPr lang="en-US" sz="2000" b="0" i="0" dirty="0">
                          <a:effectLst/>
                          <a:latin typeface="+mn-lt"/>
                        </a:rPr>
                        <a:t>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100%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75%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50%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25% </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070386"/>
                  </a:ext>
                </a:extLst>
              </a:tr>
              <a:tr h="162371">
                <a:tc>
                  <a:txBody>
                    <a:bodyPr/>
                    <a:lstStyle/>
                    <a:p>
                      <a:pPr fontAlgn="t"/>
                      <a:endParaRPr lang="en-US" sz="2000">
                        <a:effectLst/>
                        <a:latin typeface="+mn-lt"/>
                      </a:endParaRPr>
                    </a:p>
                    <a:p>
                      <a:pPr algn="ctr" rtl="0" fontAlgn="base"/>
                      <a:r>
                        <a:rPr lang="en-US" sz="2000" b="0" i="0">
                          <a:effectLst/>
                          <a:latin typeface="+mn-lt"/>
                        </a:rPr>
                        <a:t>Kenya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927 </a:t>
                      </a:r>
                    </a:p>
                    <a:p>
                      <a:pPr algn="ctr" rtl="0" fontAlgn="base"/>
                      <a:r>
                        <a:rPr lang="en-US" sz="2000" b="0" i="0" dirty="0">
                          <a:effectLst/>
                          <a:latin typeface="+mn-lt"/>
                        </a:rPr>
                        <a:t>(413 - 1464)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695 </a:t>
                      </a:r>
                    </a:p>
                    <a:p>
                      <a:pPr algn="ctr" rtl="0" fontAlgn="base"/>
                      <a:r>
                        <a:rPr lang="en-US" sz="2000" b="0" i="0" dirty="0">
                          <a:effectLst/>
                          <a:latin typeface="+mn-lt"/>
                        </a:rPr>
                        <a:t>(310 - 1098)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464 </a:t>
                      </a:r>
                    </a:p>
                    <a:p>
                      <a:pPr algn="ctr" rtl="0" fontAlgn="base"/>
                      <a:r>
                        <a:rPr lang="en-US" sz="2000" b="0" i="0" dirty="0">
                          <a:effectLst/>
                          <a:latin typeface="+mn-lt"/>
                        </a:rPr>
                        <a:t>(207 - 732) </a:t>
                      </a: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latin typeface="+mn-lt"/>
                      </a:endParaRPr>
                    </a:p>
                    <a:p>
                      <a:pPr algn="ctr" rtl="0" fontAlgn="base"/>
                      <a:r>
                        <a:rPr lang="en-US" sz="2000" b="0" i="0" dirty="0">
                          <a:effectLst/>
                          <a:latin typeface="+mn-lt"/>
                        </a:rPr>
                        <a:t>232 </a:t>
                      </a:r>
                    </a:p>
                    <a:p>
                      <a:pPr algn="ctr" rtl="0" fontAlgn="base"/>
                      <a:r>
                        <a:rPr lang="en-US" sz="2000" b="0" i="0" dirty="0">
                          <a:effectLst/>
                          <a:latin typeface="+mn-lt"/>
                        </a:rPr>
                        <a:t>(103 - 366) </a:t>
                      </a:r>
                    </a:p>
                  </a:txBody>
                  <a:tcP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80608336"/>
                  </a:ext>
                </a:extLst>
              </a:tr>
              <a:tr h="190500">
                <a:tc>
                  <a:txBody>
                    <a:bodyPr/>
                    <a:lstStyle/>
                    <a:p>
                      <a:pPr fontAlgn="t"/>
                      <a:endParaRPr lang="en-US" sz="2000">
                        <a:effectLst/>
                        <a:latin typeface="+mn-lt"/>
                      </a:endParaRPr>
                    </a:p>
                    <a:p>
                      <a:pPr algn="ctr" rtl="0" fontAlgn="base"/>
                      <a:r>
                        <a:rPr lang="en-US" sz="2000" b="0" i="0">
                          <a:effectLst/>
                          <a:latin typeface="+mn-lt"/>
                        </a:rPr>
                        <a:t>Uganda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709 </a:t>
                      </a:r>
                    </a:p>
                    <a:p>
                      <a:pPr algn="ctr" rtl="0" fontAlgn="base"/>
                      <a:r>
                        <a:rPr lang="en-US" sz="2000" b="0" i="0" dirty="0">
                          <a:effectLst/>
                          <a:latin typeface="+mn-lt"/>
                        </a:rPr>
                        <a:t>(523 - 893)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532 </a:t>
                      </a:r>
                    </a:p>
                    <a:p>
                      <a:pPr algn="ctr" rtl="0" fontAlgn="base"/>
                      <a:r>
                        <a:rPr lang="en-US" sz="2000" b="0" i="0" dirty="0">
                          <a:effectLst/>
                          <a:latin typeface="+mn-lt"/>
                        </a:rPr>
                        <a:t>(392 - 670)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355 </a:t>
                      </a:r>
                    </a:p>
                    <a:p>
                      <a:pPr algn="ctr" rtl="0" fontAlgn="base"/>
                      <a:r>
                        <a:rPr lang="en-US" sz="2000" b="0" i="0" dirty="0">
                          <a:effectLst/>
                          <a:latin typeface="+mn-lt"/>
                        </a:rPr>
                        <a:t>(262 - 447)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177 </a:t>
                      </a:r>
                    </a:p>
                    <a:p>
                      <a:pPr algn="ctr" rtl="0" fontAlgn="base"/>
                      <a:r>
                        <a:rPr lang="en-US" sz="2000" b="0" i="0" dirty="0">
                          <a:effectLst/>
                          <a:latin typeface="+mn-lt"/>
                        </a:rPr>
                        <a:t>(131 - 223) </a:t>
                      </a:r>
                    </a:p>
                  </a:txBody>
                  <a:tcPr>
                    <a:lnL>
                      <a:noFill/>
                    </a:lnL>
                    <a:lnR>
                      <a:noFill/>
                    </a:lnR>
                    <a:lnT>
                      <a:noFill/>
                    </a:lnT>
                    <a:lnB>
                      <a:noFill/>
                    </a:lnB>
                  </a:tcPr>
                </a:tc>
                <a:extLst>
                  <a:ext uri="{0D108BD9-81ED-4DB2-BD59-A6C34878D82A}">
                    <a16:rowId xmlns:a16="http://schemas.microsoft.com/office/drawing/2014/main" val="847638506"/>
                  </a:ext>
                </a:extLst>
              </a:tr>
              <a:tr h="190500">
                <a:tc>
                  <a:txBody>
                    <a:bodyPr/>
                    <a:lstStyle/>
                    <a:p>
                      <a:pPr fontAlgn="t"/>
                      <a:endParaRPr lang="en-US" sz="2000">
                        <a:effectLst/>
                        <a:latin typeface="+mn-lt"/>
                      </a:endParaRPr>
                    </a:p>
                    <a:p>
                      <a:pPr algn="ctr" rtl="0" fontAlgn="base"/>
                      <a:r>
                        <a:rPr lang="en-US" sz="2000" b="0" i="0">
                          <a:effectLst/>
                          <a:latin typeface="+mn-lt"/>
                        </a:rPr>
                        <a:t>Ethiopia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415 </a:t>
                      </a:r>
                    </a:p>
                    <a:p>
                      <a:pPr algn="ctr" rtl="0" fontAlgn="base"/>
                      <a:r>
                        <a:rPr lang="en-US" sz="2000" b="0" i="0" dirty="0">
                          <a:effectLst/>
                          <a:latin typeface="+mn-lt"/>
                        </a:rPr>
                        <a:t>(304 - 531)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311 </a:t>
                      </a:r>
                    </a:p>
                    <a:p>
                      <a:pPr algn="ctr" rtl="0" fontAlgn="base"/>
                      <a:r>
                        <a:rPr lang="en-US" sz="2000" b="0" i="0" dirty="0">
                          <a:effectLst/>
                          <a:latin typeface="+mn-lt"/>
                        </a:rPr>
                        <a:t>(228 - 398)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208 </a:t>
                      </a:r>
                    </a:p>
                    <a:p>
                      <a:pPr algn="ctr" rtl="0" fontAlgn="base"/>
                      <a:r>
                        <a:rPr lang="en-US" sz="2000" b="0" i="0" dirty="0">
                          <a:effectLst/>
                          <a:latin typeface="+mn-lt"/>
                        </a:rPr>
                        <a:t>(152 - 266) </a:t>
                      </a:r>
                    </a:p>
                  </a:txBody>
                  <a:tcPr>
                    <a:lnL>
                      <a:noFill/>
                    </a:lnL>
                    <a:lnR>
                      <a:noFill/>
                    </a:lnR>
                    <a:lnT>
                      <a:noFill/>
                    </a:lnT>
                    <a:lnB>
                      <a:noFill/>
                    </a:lnB>
                  </a:tcPr>
                </a:tc>
                <a:tc>
                  <a:txBody>
                    <a:bodyPr/>
                    <a:lstStyle/>
                    <a:p>
                      <a:pPr fontAlgn="t"/>
                      <a:endParaRPr lang="en-US" sz="2000" dirty="0">
                        <a:effectLst/>
                        <a:latin typeface="+mn-lt"/>
                      </a:endParaRPr>
                    </a:p>
                    <a:p>
                      <a:pPr algn="ctr" rtl="0" fontAlgn="base"/>
                      <a:r>
                        <a:rPr lang="en-US" sz="2000" b="0" i="0" dirty="0">
                          <a:effectLst/>
                          <a:latin typeface="+mn-lt"/>
                        </a:rPr>
                        <a:t>104 </a:t>
                      </a:r>
                    </a:p>
                    <a:p>
                      <a:pPr algn="ctr" rtl="0" fontAlgn="base"/>
                      <a:r>
                        <a:rPr lang="en-US" sz="2000" b="0" i="0" dirty="0">
                          <a:effectLst/>
                          <a:latin typeface="+mn-lt"/>
                        </a:rPr>
                        <a:t>(76 - 133) </a:t>
                      </a:r>
                    </a:p>
                  </a:txBody>
                  <a:tcPr>
                    <a:lnL>
                      <a:noFill/>
                    </a:lnL>
                    <a:lnR>
                      <a:noFill/>
                    </a:lnR>
                    <a:lnT>
                      <a:noFill/>
                    </a:lnT>
                    <a:lnB>
                      <a:noFill/>
                    </a:lnB>
                  </a:tcPr>
                </a:tc>
                <a:extLst>
                  <a:ext uri="{0D108BD9-81ED-4DB2-BD59-A6C34878D82A}">
                    <a16:rowId xmlns:a16="http://schemas.microsoft.com/office/drawing/2014/main" val="3066999236"/>
                  </a:ext>
                </a:extLst>
              </a:tr>
              <a:tr h="219075">
                <a:tc>
                  <a:txBody>
                    <a:bodyPr/>
                    <a:lstStyle/>
                    <a:p>
                      <a:pPr fontAlgn="t"/>
                      <a:endParaRPr lang="en-US" sz="2000" dirty="0">
                        <a:effectLst/>
                        <a:latin typeface="+mn-lt"/>
                      </a:endParaRPr>
                    </a:p>
                    <a:p>
                      <a:pPr algn="ctr" rtl="0" fontAlgn="base"/>
                      <a:r>
                        <a:rPr lang="en-US" sz="2000" b="0" i="0" dirty="0">
                          <a:effectLst/>
                          <a:latin typeface="+mn-lt"/>
                        </a:rPr>
                        <a:t>South Africa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1836 </a:t>
                      </a:r>
                    </a:p>
                    <a:p>
                      <a:pPr algn="ctr" rtl="0" fontAlgn="base"/>
                      <a:r>
                        <a:rPr lang="en-US" sz="2000" b="0" i="0" dirty="0">
                          <a:effectLst/>
                          <a:latin typeface="+mn-lt"/>
                        </a:rPr>
                        <a:t>(1304 - 2358)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1377 </a:t>
                      </a:r>
                    </a:p>
                    <a:p>
                      <a:pPr algn="ctr" rtl="0" fontAlgn="base"/>
                      <a:r>
                        <a:rPr lang="en-US" sz="2000" b="0" i="0" dirty="0">
                          <a:effectLst/>
                          <a:latin typeface="+mn-lt"/>
                        </a:rPr>
                        <a:t>(978 - 1769)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918 </a:t>
                      </a:r>
                    </a:p>
                    <a:p>
                      <a:pPr algn="ctr" rtl="0" fontAlgn="base"/>
                      <a:r>
                        <a:rPr lang="en-US" sz="2000" b="0" i="0" dirty="0">
                          <a:effectLst/>
                          <a:latin typeface="+mn-lt"/>
                        </a:rPr>
                        <a:t>(652 - 1179) </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latin typeface="+mn-lt"/>
                      </a:endParaRPr>
                    </a:p>
                    <a:p>
                      <a:pPr algn="ctr" rtl="0" fontAlgn="base"/>
                      <a:r>
                        <a:rPr lang="en-US" sz="2000" b="0" i="0" dirty="0">
                          <a:effectLst/>
                          <a:latin typeface="+mn-lt"/>
                        </a:rPr>
                        <a:t>459 </a:t>
                      </a:r>
                    </a:p>
                    <a:p>
                      <a:pPr algn="ctr" rtl="0" fontAlgn="base"/>
                      <a:r>
                        <a:rPr lang="en-US" sz="2000" b="0" i="0" dirty="0">
                          <a:effectLst/>
                          <a:latin typeface="+mn-lt"/>
                        </a:rPr>
                        <a:t>(326 - 590) </a:t>
                      </a:r>
                    </a:p>
                  </a:txBody>
                  <a:tcP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428924"/>
                  </a:ext>
                </a:extLst>
              </a:tr>
            </a:tbl>
          </a:graphicData>
        </a:graphic>
      </p:graphicFrame>
      <p:pic>
        <p:nvPicPr>
          <p:cNvPr id="2" name="Picture 1">
            <a:extLst>
              <a:ext uri="{FF2B5EF4-FFF2-40B4-BE49-F238E27FC236}">
                <a16:creationId xmlns:a16="http://schemas.microsoft.com/office/drawing/2014/main" id="{2E419D05-65B0-8187-0842-78E52057F909}"/>
              </a:ext>
            </a:extLst>
          </p:cNvPr>
          <p:cNvPicPr>
            <a:picLocks noChangeAspect="1"/>
          </p:cNvPicPr>
          <p:nvPr/>
        </p:nvPicPr>
        <p:blipFill rotWithShape="1">
          <a:blip r:embed="rId5"/>
          <a:srcRect t="3370" r="1712" b="6285"/>
          <a:stretch/>
        </p:blipFill>
        <p:spPr>
          <a:xfrm>
            <a:off x="160421" y="15315926"/>
            <a:ext cx="15286525" cy="5927249"/>
          </a:xfrm>
          <a:prstGeom prst="rect">
            <a:avLst/>
          </a:prstGeom>
        </p:spPr>
      </p:pic>
      <p:pic>
        <p:nvPicPr>
          <p:cNvPr id="5" name="Picture 4">
            <a:extLst>
              <a:ext uri="{FF2B5EF4-FFF2-40B4-BE49-F238E27FC236}">
                <a16:creationId xmlns:a16="http://schemas.microsoft.com/office/drawing/2014/main" id="{1FC3EB97-107C-4628-22AF-B850FB5F0F89}"/>
              </a:ext>
            </a:extLst>
          </p:cNvPr>
          <p:cNvPicPr>
            <a:picLocks noChangeAspect="1"/>
          </p:cNvPicPr>
          <p:nvPr/>
        </p:nvPicPr>
        <p:blipFill>
          <a:blip r:embed="rId6"/>
          <a:stretch>
            <a:fillRect/>
          </a:stretch>
        </p:blipFill>
        <p:spPr>
          <a:xfrm>
            <a:off x="17195005" y="9142548"/>
            <a:ext cx="10498251" cy="7547879"/>
          </a:xfrm>
          <a:prstGeom prst="rect">
            <a:avLst/>
          </a:prstGeom>
        </p:spPr>
      </p:pic>
    </p:spTree>
    <p:extLst>
      <p:ext uri="{BB962C8B-B14F-4D97-AF65-F5344CB8AC3E}">
        <p14:creationId xmlns:p14="http://schemas.microsoft.com/office/powerpoint/2010/main" val="112511806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AIDS2022">
  <a:themeElements>
    <a:clrScheme name="IAS 2023">
      <a:dk1>
        <a:srgbClr val="000000"/>
      </a:dk1>
      <a:lt1>
        <a:srgbClr val="FFFFFF"/>
      </a:lt1>
      <a:dk2>
        <a:srgbClr val="489DCB"/>
      </a:dk2>
      <a:lt2>
        <a:srgbClr val="FFFFFF"/>
      </a:lt2>
      <a:accent1>
        <a:srgbClr val="489DCB"/>
      </a:accent1>
      <a:accent2>
        <a:srgbClr val="EAAF66"/>
      </a:accent2>
      <a:accent3>
        <a:srgbClr val="2C7D5C"/>
      </a:accent3>
      <a:accent4>
        <a:srgbClr val="E0001B"/>
      </a:accent4>
      <a:accent5>
        <a:srgbClr val="69301F"/>
      </a:accent5>
      <a:accent6>
        <a:srgbClr val="FF890E"/>
      </a:accent6>
      <a:hlink>
        <a:srgbClr val="E0001B"/>
      </a:hlink>
      <a:folHlink>
        <a:srgbClr val="E0001B"/>
      </a:folHlink>
    </a:clrScheme>
    <a:fontScheme name="AIDS 2022 Verdana">
      <a:majorFont>
        <a:latin typeface="Verdana"/>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Verdana"/>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DS2022_e-poster_template_portrait.pptx" id="{EDED94EF-BEDD-584E-9A01-073AF9815C7E}" vid="{13F473D9-7A45-AF4D-814A-5AED84879D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D458D06648384EA4502E013B70F170" ma:contentTypeVersion="12" ma:contentTypeDescription="Create a new document." ma:contentTypeScope="" ma:versionID="37e6d166830e255f50102faf04af69d5">
  <xsd:schema xmlns:xsd="http://www.w3.org/2001/XMLSchema" xmlns:xs="http://www.w3.org/2001/XMLSchema" xmlns:p="http://schemas.microsoft.com/office/2006/metadata/properties" xmlns:ns2="3d620d29-0ac5-4f00-a70c-a4e0f2fe31b4" xmlns:ns3="250929fa-9806-4449-af20-7947085fa170" xmlns:ns4="059a05e1-4619-4bda-9723-d6dbb86030e5" targetNamespace="http://schemas.microsoft.com/office/2006/metadata/properties" ma:root="true" ma:fieldsID="0261943d5384f3ff262097d7cb62e8e2" ns2:_="" ns3:_="" ns4:_="">
    <xsd:import namespace="3d620d29-0ac5-4f00-a70c-a4e0f2fe31b4"/>
    <xsd:import namespace="250929fa-9806-4449-af20-7947085fa170"/>
    <xsd:import namespace="059a05e1-4619-4bda-9723-d6dbb86030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620d29-0ac5-4f00-a70c-a4e0f2fe3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0929fa-9806-4449-af20-7947085fa17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9a05e1-4619-4bda-9723-d6dbb86030e5" elementFormDefault="qualified">
    <xsd:import namespace="http://schemas.microsoft.com/office/2006/documentManagement/types"/>
    <xsd:import namespace="http://schemas.microsoft.com/office/infopath/2007/PartnerControls"/>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1D12BB-4AF4-4E80-9852-C3A6CFD1CA41}">
  <ds:schemaRefs>
    <ds:schemaRef ds:uri="3d620d29-0ac5-4f00-a70c-a4e0f2fe31b4"/>
    <ds:schemaRef ds:uri="http://purl.org/dc/elements/1.1/"/>
    <ds:schemaRef ds:uri="http://schemas.microsoft.com/office/2006/metadata/properties"/>
    <ds:schemaRef ds:uri="059a05e1-4619-4bda-9723-d6dbb86030e5"/>
    <ds:schemaRef ds:uri="http://purl.org/dc/terms/"/>
    <ds:schemaRef ds:uri="http://schemas.openxmlformats.org/package/2006/metadata/core-properties"/>
    <ds:schemaRef ds:uri="http://schemas.microsoft.com/office/2006/documentManagement/types"/>
    <ds:schemaRef ds:uri="250929fa-9806-4449-af20-7947085fa170"/>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FE166E1-0D67-4765-A799-0B5EA73CC50B}">
  <ds:schemaRefs>
    <ds:schemaRef ds:uri="http://schemas.microsoft.com/sharepoint/v3/contenttype/forms"/>
  </ds:schemaRefs>
</ds:datastoreItem>
</file>

<file path=customXml/itemProps3.xml><?xml version="1.0" encoding="utf-8"?>
<ds:datastoreItem xmlns:ds="http://schemas.openxmlformats.org/officeDocument/2006/customXml" ds:itemID="{A8E61A59-F10B-4BB9-BE3B-C2BF9E464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620d29-0ac5-4f00-a70c-a4e0f2fe31b4"/>
    <ds:schemaRef ds:uri="250929fa-9806-4449-af20-7947085fa170"/>
    <ds:schemaRef ds:uri="059a05e1-4619-4bda-9723-d6dbb86030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AIDS2022</Template>
  <TotalTime>2094</TotalTime>
  <Words>1435</Words>
  <Application>Microsoft Macintosh PowerPoint</Application>
  <PresentationFormat>Custom</PresentationFormat>
  <Paragraphs>282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Times New Roman</vt:lpstr>
      <vt:lpstr>Verdana</vt:lpstr>
      <vt:lpstr>AIDS2022</vt:lpstr>
      <vt:lpstr>Modeled estimates of HIV-serodifferent couples in tuberculosis-affected households in sub-Saharan Africa Meixin Zhang1, Ashley S. Tseng2, Godwin Anguzu3, Ruanne V. Barnabas4, J. Lucian Davis5, Andrew Mujugira6, Abraham D. Flaxman1, Jennifer M. Ross7  1Institute for Health Metrics and Evaluation, University of Washington, Seattle, USA; 2Department of Epidemiology, University of Washington, Seattle, USA; 3Department of Social Science Research Institute, Duke University, Durham, USA; 4Division of Infectious Diseases, Massachusetts General Hospital, Boston, USA; 5Department of Epidemiology of Microbial Diseases, Yale School of Public Health, New Haven, USA; 6Infectious Diseases Institute, Makerere University, Kampala, Uganda; 7Division of Allergy and Infectious Diseases, University of Washington, USA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Modeled estimates of HIV-serodifferent couples in tuberculosis-affected households in sub-Saharan Africa</dc:title>
  <dc:creator>Meixin Zhang</dc:creator>
  <cp:lastModifiedBy>Meixin Zhang</cp:lastModifiedBy>
  <cp:revision>18</cp:revision>
  <dcterms:created xsi:type="dcterms:W3CDTF">2023-06-29T16:24:01Z</dcterms:created>
  <dcterms:modified xsi:type="dcterms:W3CDTF">2023-07-06T15:58:16Z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0x010100B5D458D06648384EA4502E013B70F170</vt:lpwstr>
  </property>
</Properties>
</file>