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6" r:id="rId2"/>
    <p:sldId id="303" r:id="rId3"/>
    <p:sldId id="430" r:id="rId4"/>
    <p:sldId id="717" r:id="rId5"/>
    <p:sldId id="357" r:id="rId6"/>
    <p:sldId id="323" r:id="rId7"/>
    <p:sldId id="431" r:id="rId8"/>
    <p:sldId id="478" r:id="rId9"/>
    <p:sldId id="445" r:id="rId10"/>
    <p:sldId id="432" r:id="rId11"/>
    <p:sldId id="447" r:id="rId12"/>
    <p:sldId id="382" r:id="rId13"/>
    <p:sldId id="420" r:id="rId14"/>
    <p:sldId id="435" r:id="rId15"/>
    <p:sldId id="436" r:id="rId16"/>
    <p:sldId id="451" r:id="rId17"/>
    <p:sldId id="483" r:id="rId18"/>
    <p:sldId id="437" r:id="rId19"/>
    <p:sldId id="718" r:id="rId20"/>
    <p:sldId id="456" r:id="rId21"/>
    <p:sldId id="440" r:id="rId22"/>
    <p:sldId id="423" r:id="rId23"/>
    <p:sldId id="480" r:id="rId24"/>
    <p:sldId id="719" r:id="rId25"/>
    <p:sldId id="481" r:id="rId26"/>
    <p:sldId id="720" r:id="rId27"/>
    <p:sldId id="467" r:id="rId28"/>
    <p:sldId id="466" r:id="rId29"/>
    <p:sldId id="477" r:id="rId30"/>
    <p:sldId id="468" r:id="rId31"/>
    <p:sldId id="469" r:id="rId32"/>
    <p:sldId id="257" r:id="rId33"/>
    <p:sldId id="260" r:id="rId34"/>
    <p:sldId id="402" r:id="rId35"/>
    <p:sldId id="475" r:id="rId36"/>
  </p:sldIdLst>
  <p:sldSz cx="9144000" cy="6858000" type="screen4x3"/>
  <p:notesSz cx="6797675" cy="9926638"/>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zana Ismail" initials="FI" lastIdx="0" clrIdx="0">
    <p:extLst>
      <p:ext uri="{19B8F6BF-5375-455C-9EA6-DF929625EA0E}">
        <p15:presenceInfo xmlns:p15="http://schemas.microsoft.com/office/powerpoint/2012/main" userId="S-1-5-21-1960408961-1708537768-682003330-128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513A"/>
    <a:srgbClr val="595959"/>
    <a:srgbClr val="007DB6"/>
    <a:srgbClr val="008F00"/>
    <a:srgbClr val="1935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23" autoAdjust="0"/>
    <p:restoredTop sz="94514" autoAdjust="0"/>
  </p:normalViewPr>
  <p:slideViewPr>
    <p:cSldViewPr showGuides="1">
      <p:cViewPr varScale="1">
        <p:scale>
          <a:sx n="131" d="100"/>
          <a:sy n="131" d="100"/>
        </p:scale>
        <p:origin x="528"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0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moyo\Documents\PHIA%20pilot\Results\Marburg%20results.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moyo\Documents\TB%20survey\2019\Survey%20Report\2020\Copy%20of%20Dummy%20tables_20191211-%20Oct2020.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moyo\Documents\TB%20survey\2020\to%20DOH\Revised%20short%20report\Copy%20of%20Dummy%20tables_20200106%20(003)-SM.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rgbClr val="29513A"/>
              </a:solidFill>
              <a:ln w="19050">
                <a:solidFill>
                  <a:schemeClr val="lt1"/>
                </a:solidFill>
              </a:ln>
              <a:effectLst/>
            </c:spPr>
            <c:extLst>
              <c:ext xmlns:c16="http://schemas.microsoft.com/office/drawing/2014/chart" uri="{C3380CC4-5D6E-409C-BE32-E72D297353CC}">
                <c16:uniqueId val="{00000001-D4EC-2D43-9B95-FFE5C03EF5C6}"/>
              </c:ext>
            </c:extLst>
          </c:dPt>
          <c:dPt>
            <c:idx val="1"/>
            <c:bubble3D val="0"/>
            <c:spPr>
              <a:solidFill>
                <a:srgbClr val="193562"/>
              </a:solidFill>
              <a:ln w="19050">
                <a:solidFill>
                  <a:schemeClr val="lt1"/>
                </a:solidFill>
              </a:ln>
              <a:effectLst/>
            </c:spPr>
            <c:extLst>
              <c:ext xmlns:c16="http://schemas.microsoft.com/office/drawing/2014/chart" uri="{C3380CC4-5D6E-409C-BE32-E72D297353CC}">
                <c16:uniqueId val="{00000005-D4EC-2D43-9B95-FFE5C03EF5C6}"/>
              </c:ext>
            </c:extLst>
          </c:dPt>
          <c:dPt>
            <c:idx val="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04-D4EC-2D43-9B95-FFE5C03EF5C6}"/>
              </c:ext>
            </c:extLst>
          </c:dPt>
          <c:dPt>
            <c:idx val="3"/>
            <c:bubble3D val="0"/>
            <c:spPr>
              <a:solidFill>
                <a:schemeClr val="accent3">
                  <a:lumMod val="85000"/>
                </a:schemeClr>
              </a:solidFill>
              <a:ln w="19050">
                <a:solidFill>
                  <a:schemeClr val="lt1"/>
                </a:solidFill>
              </a:ln>
              <a:effectLst/>
            </c:spPr>
            <c:extLst>
              <c:ext xmlns:c16="http://schemas.microsoft.com/office/drawing/2014/chart" uri="{C3380CC4-5D6E-409C-BE32-E72D297353CC}">
                <c16:uniqueId val="{00000003-D4EC-2D43-9B95-FFE5C03EF5C6}"/>
              </c:ext>
            </c:extLst>
          </c:dPt>
          <c:dPt>
            <c:idx val="4"/>
            <c:bubble3D val="0"/>
            <c:spPr>
              <a:solidFill>
                <a:srgbClr val="007DB6"/>
              </a:solidFill>
              <a:ln w="19050">
                <a:solidFill>
                  <a:schemeClr val="lt1"/>
                </a:solidFill>
              </a:ln>
              <a:effectLst/>
            </c:spPr>
            <c:extLst>
              <c:ext xmlns:c16="http://schemas.microsoft.com/office/drawing/2014/chart" uri="{C3380CC4-5D6E-409C-BE32-E72D297353CC}">
                <c16:uniqueId val="{00000002-D4EC-2D43-9B95-FFE5C03EF5C6}"/>
              </c:ext>
            </c:extLst>
          </c:dPt>
          <c:cat>
            <c:numRef>
              <c:f>Sheet1!$A$2:$A$6</c:f>
              <c:numCache>
                <c:formatCode>General</c:formatCode>
                <c:ptCount val="5"/>
              </c:numCache>
            </c:numRef>
          </c:cat>
          <c:val>
            <c:numRef>
              <c:f>Sheet1!$B$2:$B$6</c:f>
              <c:numCache>
                <c:formatCode>General</c:formatCode>
                <c:ptCount val="5"/>
                <c:pt idx="0">
                  <c:v>74.2</c:v>
                </c:pt>
                <c:pt idx="1">
                  <c:v>0.9</c:v>
                </c:pt>
                <c:pt idx="2">
                  <c:v>9.8000000000000007</c:v>
                </c:pt>
                <c:pt idx="3">
                  <c:v>10.1</c:v>
                </c:pt>
                <c:pt idx="4">
                  <c:v>5</c:v>
                </c:pt>
              </c:numCache>
            </c:numRef>
          </c:val>
          <c:extLst>
            <c:ext xmlns:c16="http://schemas.microsoft.com/office/drawing/2014/chart" uri="{C3380CC4-5D6E-409C-BE32-E72D297353CC}">
              <c16:uniqueId val="{00000000-D4EC-2D43-9B95-FFE5C03EF5C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rgbClr val="29513A"/>
              </a:solidFill>
              <a:ln w="19050">
                <a:solidFill>
                  <a:schemeClr val="lt1"/>
                </a:solidFill>
              </a:ln>
              <a:effectLst/>
            </c:spPr>
            <c:extLst>
              <c:ext xmlns:c16="http://schemas.microsoft.com/office/drawing/2014/chart" uri="{C3380CC4-5D6E-409C-BE32-E72D297353CC}">
                <c16:uniqueId val="{00000001-41DD-0C47-86FE-8BDFA9803D3B}"/>
              </c:ext>
            </c:extLst>
          </c:dPt>
          <c:dPt>
            <c:idx val="1"/>
            <c:bubble3D val="0"/>
            <c:spPr>
              <a:solidFill>
                <a:srgbClr val="007DB6"/>
              </a:solidFill>
              <a:ln w="19050">
                <a:solidFill>
                  <a:schemeClr val="lt1"/>
                </a:solidFill>
              </a:ln>
              <a:effectLst/>
            </c:spPr>
            <c:extLst>
              <c:ext xmlns:c16="http://schemas.microsoft.com/office/drawing/2014/chart" uri="{C3380CC4-5D6E-409C-BE32-E72D297353CC}">
                <c16:uniqueId val="{00000002-41DD-0C47-86FE-8BDFA9803D3B}"/>
              </c:ext>
            </c:extLst>
          </c:dPt>
          <c:dPt>
            <c:idx val="2"/>
            <c:bubble3D val="0"/>
            <c:spPr>
              <a:solidFill>
                <a:schemeClr val="accent3">
                  <a:lumMod val="85000"/>
                </a:schemeClr>
              </a:solidFill>
              <a:ln w="19050">
                <a:solidFill>
                  <a:schemeClr val="lt1"/>
                </a:solidFill>
              </a:ln>
              <a:effectLst/>
            </c:spPr>
            <c:extLst>
              <c:ext xmlns:c16="http://schemas.microsoft.com/office/drawing/2014/chart" uri="{C3380CC4-5D6E-409C-BE32-E72D297353CC}">
                <c16:uniqueId val="{00000003-41DD-0C47-86FE-8BDFA9803D3B}"/>
              </c:ext>
            </c:extLst>
          </c:dPt>
          <c:dPt>
            <c:idx val="3"/>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04-41DD-0C47-86FE-8BDFA9803D3B}"/>
              </c:ext>
            </c:extLst>
          </c:dPt>
          <c:cat>
            <c:numRef>
              <c:f>Sheet1!$A$2:$A$5</c:f>
              <c:numCache>
                <c:formatCode>General</c:formatCode>
                <c:ptCount val="4"/>
              </c:numCache>
            </c:numRef>
          </c:cat>
          <c:val>
            <c:numRef>
              <c:f>Sheet1!$B$2:$B$5</c:f>
              <c:numCache>
                <c:formatCode>General</c:formatCode>
                <c:ptCount val="4"/>
                <c:pt idx="0">
                  <c:v>37.299999999999997</c:v>
                </c:pt>
                <c:pt idx="1">
                  <c:v>39.299999999999997</c:v>
                </c:pt>
                <c:pt idx="2">
                  <c:v>3.7</c:v>
                </c:pt>
                <c:pt idx="3">
                  <c:v>19.100000000000001</c:v>
                </c:pt>
              </c:numCache>
            </c:numRef>
          </c:val>
          <c:extLst>
            <c:ext xmlns:c16="http://schemas.microsoft.com/office/drawing/2014/chart" uri="{C3380CC4-5D6E-409C-BE32-E72D297353CC}">
              <c16:uniqueId val="{00000000-41DD-0C47-86FE-8BDFA9803D3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595959"/>
              </a:solidFill>
              <a:ln w="19050">
                <a:solidFill>
                  <a:schemeClr val="lt1"/>
                </a:solidFill>
              </a:ln>
              <a:effectLst/>
            </c:spPr>
            <c:extLst>
              <c:ext xmlns:c16="http://schemas.microsoft.com/office/drawing/2014/chart" uri="{C3380CC4-5D6E-409C-BE32-E72D297353CC}">
                <c16:uniqueId val="{00000001-3175-C644-9FC0-48A17846E3C4}"/>
              </c:ext>
            </c:extLst>
          </c:dPt>
          <c:dPt>
            <c:idx val="1"/>
            <c:bubble3D val="0"/>
            <c:spPr>
              <a:solidFill>
                <a:srgbClr val="29513A"/>
              </a:solidFill>
              <a:ln w="19050">
                <a:solidFill>
                  <a:schemeClr val="lt1"/>
                </a:solidFill>
              </a:ln>
              <a:effectLst/>
            </c:spPr>
            <c:extLst>
              <c:ext xmlns:c16="http://schemas.microsoft.com/office/drawing/2014/chart" uri="{C3380CC4-5D6E-409C-BE32-E72D297353CC}">
                <c16:uniqueId val="{00000003-3175-C644-9FC0-48A17846E3C4}"/>
              </c:ext>
            </c:extLst>
          </c:dPt>
          <c:dPt>
            <c:idx val="2"/>
            <c:bubble3D val="0"/>
            <c:spPr>
              <a:solidFill>
                <a:schemeClr val="accent3">
                  <a:lumMod val="75000"/>
                </a:schemeClr>
              </a:solidFill>
              <a:ln w="19050">
                <a:solidFill>
                  <a:schemeClr val="lt1"/>
                </a:solidFill>
              </a:ln>
              <a:effectLst/>
            </c:spPr>
            <c:extLst>
              <c:ext xmlns:c16="http://schemas.microsoft.com/office/drawing/2014/chart" uri="{C3380CC4-5D6E-409C-BE32-E72D297353CC}">
                <c16:uniqueId val="{00000005-3175-C644-9FC0-48A17846E3C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175-C644-9FC0-48A17846E3C4}"/>
              </c:ext>
            </c:extLst>
          </c:dPt>
          <c:val>
            <c:numRef>
              <c:f>'[Chart in Microsoft PowerPoint]Sheet1'!$B$2:$B$5</c:f>
              <c:numCache>
                <c:formatCode>General</c:formatCode>
                <c:ptCount val="4"/>
                <c:pt idx="0">
                  <c:v>35</c:v>
                </c:pt>
                <c:pt idx="1">
                  <c:v>6.8</c:v>
                </c:pt>
                <c:pt idx="2">
                  <c:v>57.8</c:v>
                </c:pt>
                <c:pt idx="3">
                  <c:v>1</c:v>
                </c:pt>
              </c:numCache>
            </c:numRef>
          </c:val>
          <c:extLst>
            <c:ext xmlns:c16="http://schemas.microsoft.com/office/drawing/2014/chart" uri="{C3380CC4-5D6E-409C-BE32-E72D297353CC}">
              <c16:uniqueId val="{00000008-3175-C644-9FC0-48A17846E3C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58919019409047"/>
          <c:y val="1.3281430265031863E-3"/>
          <c:w val="0.86085381630751112"/>
          <c:h val="0.9045241330917555"/>
        </c:manualLayout>
      </c:layout>
      <c:barChart>
        <c:barDir val="bar"/>
        <c:grouping val="clustered"/>
        <c:varyColors val="0"/>
        <c:ser>
          <c:idx val="0"/>
          <c:order val="0"/>
          <c:tx>
            <c:strRef>
              <c:f>Sheet3!$H$1</c:f>
              <c:strCache>
                <c:ptCount val="1"/>
                <c:pt idx="0">
                  <c:v>% of participants that did not seek care</c:v>
                </c:pt>
              </c:strCache>
            </c:strRef>
          </c:tx>
          <c:spPr>
            <a:solidFill>
              <a:srgbClr val="29513A"/>
            </a:solidFill>
            <a:ln>
              <a:noFill/>
            </a:ln>
            <a:effectLst/>
          </c:spPr>
          <c:invertIfNegative val="0"/>
          <c:dLbls>
            <c:spPr>
              <a:noFill/>
              <a:ln>
                <a:noFill/>
              </a:ln>
              <a:effectLst/>
            </c:spPr>
            <c:txPr>
              <a:bodyPr rot="0" spcFirstLastPara="1" vertOverflow="ellipsis" vert="horz" wrap="square" anchor="ctr" anchorCtr="1"/>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Sheet3!$G$2:$G$15</c:f>
              <c:strCache>
                <c:ptCount val="14"/>
                <c:pt idx="0">
                  <c:v>Male</c:v>
                </c:pt>
                <c:pt idx="1">
                  <c:v>Female</c:v>
                </c:pt>
                <c:pt idx="3">
                  <c:v>15-24 years</c:v>
                </c:pt>
                <c:pt idx="4">
                  <c:v>25-34 years</c:v>
                </c:pt>
                <c:pt idx="5">
                  <c:v>35-44 years</c:v>
                </c:pt>
                <c:pt idx="6">
                  <c:v>45-54 years</c:v>
                </c:pt>
                <c:pt idx="7">
                  <c:v>55-64 years</c:v>
                </c:pt>
                <c:pt idx="8">
                  <c:v>≥65 years</c:v>
                </c:pt>
                <c:pt idx="10">
                  <c:v>HIV negative</c:v>
                </c:pt>
                <c:pt idx="11">
                  <c:v>HIV positive</c:v>
                </c:pt>
                <c:pt idx="13">
                  <c:v>Overall</c:v>
                </c:pt>
              </c:strCache>
            </c:strRef>
          </c:cat>
          <c:val>
            <c:numRef>
              <c:f>Sheet3!$H$2:$H$15</c:f>
              <c:numCache>
                <c:formatCode>General</c:formatCode>
                <c:ptCount val="14"/>
                <c:pt idx="0">
                  <c:v>71.3</c:v>
                </c:pt>
                <c:pt idx="1">
                  <c:v>63.4</c:v>
                </c:pt>
                <c:pt idx="3">
                  <c:v>82.3</c:v>
                </c:pt>
                <c:pt idx="4">
                  <c:v>79.2</c:v>
                </c:pt>
                <c:pt idx="5">
                  <c:v>67.400000000000006</c:v>
                </c:pt>
                <c:pt idx="6">
                  <c:v>62.9</c:v>
                </c:pt>
                <c:pt idx="7">
                  <c:v>58.7</c:v>
                </c:pt>
                <c:pt idx="8">
                  <c:v>54.8</c:v>
                </c:pt>
                <c:pt idx="10">
                  <c:v>68.599999999999994</c:v>
                </c:pt>
                <c:pt idx="11">
                  <c:v>56.4</c:v>
                </c:pt>
                <c:pt idx="13">
                  <c:v>66.599999999999994</c:v>
                </c:pt>
              </c:numCache>
            </c:numRef>
          </c:val>
          <c:extLst>
            <c:ext xmlns:c16="http://schemas.microsoft.com/office/drawing/2014/chart" uri="{C3380CC4-5D6E-409C-BE32-E72D297353CC}">
              <c16:uniqueId val="{00000000-D708-4493-87E9-5C5783FB6742}"/>
            </c:ext>
          </c:extLst>
        </c:ser>
        <c:dLbls>
          <c:showLegendKey val="0"/>
          <c:showVal val="0"/>
          <c:showCatName val="0"/>
          <c:showSerName val="0"/>
          <c:showPercent val="0"/>
          <c:showBubbleSize val="0"/>
        </c:dLbls>
        <c:gapWidth val="182"/>
        <c:axId val="1889214928"/>
        <c:axId val="1777612880"/>
      </c:barChart>
      <c:catAx>
        <c:axId val="18892149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777612880"/>
        <c:crosses val="autoZero"/>
        <c:auto val="1"/>
        <c:lblAlgn val="ctr"/>
        <c:lblOffset val="100"/>
        <c:noMultiLvlLbl val="0"/>
      </c:catAx>
      <c:valAx>
        <c:axId val="1777612880"/>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889214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9457224191386953"/>
          <c:y val="0.15625063232606762"/>
          <c:w val="0.57408838245672456"/>
          <c:h val="0.74602103120647312"/>
        </c:manualLayout>
      </c:layout>
      <c:barChart>
        <c:barDir val="bar"/>
        <c:grouping val="clustered"/>
        <c:varyColors val="0"/>
        <c:ser>
          <c:idx val="0"/>
          <c:order val="0"/>
          <c:spPr>
            <a:solidFill>
              <a:srgbClr val="29513A"/>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'Reasonsfornotseekingcarecases-'!$A$2:$A$7</c:f>
              <c:strCache>
                <c:ptCount val="6"/>
                <c:pt idx="0">
                  <c:v>Other</c:v>
                </c:pt>
                <c:pt idx="1">
                  <c:v>No money to travel to health facility</c:v>
                </c:pt>
                <c:pt idx="2">
                  <c:v>Health facility to far</c:v>
                </c:pt>
                <c:pt idx="3">
                  <c:v>Missing</c:v>
                </c:pt>
                <c:pt idx="4">
                  <c:v>Symptoms regarded as not serious</c:v>
                </c:pt>
                <c:pt idx="5">
                  <c:v>Still to seek care</c:v>
                </c:pt>
              </c:strCache>
            </c:strRef>
          </c:cat>
          <c:val>
            <c:numRef>
              <c:f>'Reasonsfornotseekingcarecases-'!$B$2:$B$7</c:f>
              <c:numCache>
                <c:formatCode>General</c:formatCode>
                <c:ptCount val="6"/>
                <c:pt idx="0">
                  <c:v>3.5</c:v>
                </c:pt>
                <c:pt idx="1">
                  <c:v>5.3</c:v>
                </c:pt>
                <c:pt idx="2">
                  <c:v>5.3</c:v>
                </c:pt>
                <c:pt idx="3">
                  <c:v>5.3</c:v>
                </c:pt>
                <c:pt idx="4">
                  <c:v>14.4</c:v>
                </c:pt>
                <c:pt idx="5">
                  <c:v>66.7</c:v>
                </c:pt>
              </c:numCache>
            </c:numRef>
          </c:val>
          <c:extLst>
            <c:ext xmlns:c16="http://schemas.microsoft.com/office/drawing/2014/chart" uri="{C3380CC4-5D6E-409C-BE32-E72D297353CC}">
              <c16:uniqueId val="{00000000-A5D1-4504-A344-F18888190E9F}"/>
            </c:ext>
          </c:extLst>
        </c:ser>
        <c:dLbls>
          <c:showLegendKey val="0"/>
          <c:showVal val="0"/>
          <c:showCatName val="0"/>
          <c:showSerName val="0"/>
          <c:showPercent val="0"/>
          <c:showBubbleSize val="0"/>
        </c:dLbls>
        <c:gapWidth val="182"/>
        <c:axId val="770105344"/>
        <c:axId val="647860192"/>
      </c:barChart>
      <c:catAx>
        <c:axId val="7701053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47860192"/>
        <c:crosses val="autoZero"/>
        <c:auto val="1"/>
        <c:lblAlgn val="ctr"/>
        <c:lblOffset val="100"/>
        <c:noMultiLvlLbl val="0"/>
      </c:catAx>
      <c:valAx>
        <c:axId val="647860192"/>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70105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'Health Seeking tables'!$P$15</c:f>
              <c:strCache>
                <c:ptCount val="1"/>
                <c:pt idx="0">
                  <c:v>%</c:v>
                </c:pt>
              </c:strCache>
            </c:strRef>
          </c:tx>
          <c:spPr>
            <a:solidFill>
              <a:srgbClr val="29513A"/>
            </a:solidFill>
            <a:ln>
              <a:noFill/>
            </a:ln>
            <a:effectLst/>
          </c:spPr>
          <c:invertIfNegative val="0"/>
          <c:dPt>
            <c:idx val="0"/>
            <c:invertIfNegative val="0"/>
            <c:bubble3D val="0"/>
            <c:spPr>
              <a:solidFill>
                <a:srgbClr val="29513A"/>
              </a:solidFill>
              <a:ln>
                <a:noFill/>
              </a:ln>
              <a:effectLst/>
            </c:spPr>
            <c:extLst>
              <c:ext xmlns:c16="http://schemas.microsoft.com/office/drawing/2014/chart" uri="{C3380CC4-5D6E-409C-BE32-E72D297353CC}">
                <c16:uniqueId val="{00000003-82FE-4D96-9322-EC77EEA21D43}"/>
              </c:ext>
            </c:extLst>
          </c:dPt>
          <c:dPt>
            <c:idx val="1"/>
            <c:invertIfNegative val="0"/>
            <c:bubble3D val="0"/>
            <c:spPr>
              <a:solidFill>
                <a:srgbClr val="29513A"/>
              </a:solidFill>
              <a:ln>
                <a:noFill/>
              </a:ln>
              <a:effectLst/>
            </c:spPr>
            <c:extLst>
              <c:ext xmlns:c16="http://schemas.microsoft.com/office/drawing/2014/chart" uri="{C3380CC4-5D6E-409C-BE32-E72D297353CC}">
                <c16:uniqueId val="{00000002-82FE-4D96-9322-EC77EEA21D43}"/>
              </c:ext>
            </c:extLst>
          </c:dPt>
          <c:dPt>
            <c:idx val="2"/>
            <c:invertIfNegative val="0"/>
            <c:bubble3D val="0"/>
            <c:spPr>
              <a:solidFill>
                <a:srgbClr val="29513A"/>
              </a:solidFill>
              <a:ln>
                <a:noFill/>
              </a:ln>
              <a:effectLst/>
            </c:spPr>
            <c:extLst>
              <c:ext xmlns:c16="http://schemas.microsoft.com/office/drawing/2014/chart" uri="{C3380CC4-5D6E-409C-BE32-E72D297353CC}">
                <c16:uniqueId val="{00000001-82FE-4D96-9322-EC77EEA21D43}"/>
              </c:ext>
            </c:extLst>
          </c:dPt>
          <c:dPt>
            <c:idx val="3"/>
            <c:invertIfNegative val="0"/>
            <c:bubble3D val="0"/>
            <c:spPr>
              <a:solidFill>
                <a:srgbClr val="29513A"/>
              </a:solidFill>
              <a:ln>
                <a:noFill/>
              </a:ln>
              <a:effectLst/>
            </c:spPr>
            <c:extLst>
              <c:ext xmlns:c16="http://schemas.microsoft.com/office/drawing/2014/chart" uri="{C3380CC4-5D6E-409C-BE32-E72D297353CC}">
                <c16:uniqueId val="{00000000-82FE-4D96-9322-EC77EEA21D43}"/>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'Health Seeking tables'!$O$16:$O$19</c:f>
              <c:strCache>
                <c:ptCount val="4"/>
                <c:pt idx="0">
                  <c:v>Other</c:v>
                </c:pt>
                <c:pt idx="1">
                  <c:v> Provincial/District hospital</c:v>
                </c:pt>
                <c:pt idx="2">
                  <c:v>Private Clinic/hospital</c:v>
                </c:pt>
                <c:pt idx="3">
                  <c:v>Community clinic</c:v>
                </c:pt>
              </c:strCache>
            </c:strRef>
          </c:cat>
          <c:val>
            <c:numRef>
              <c:f>'Health Seeking tables'!$P$16:$P$19</c:f>
              <c:numCache>
                <c:formatCode>General</c:formatCode>
                <c:ptCount val="4"/>
                <c:pt idx="0">
                  <c:v>0.8</c:v>
                </c:pt>
                <c:pt idx="1">
                  <c:v>4.5</c:v>
                </c:pt>
                <c:pt idx="2" formatCode="0.0">
                  <c:v>8</c:v>
                </c:pt>
                <c:pt idx="3">
                  <c:v>86.7</c:v>
                </c:pt>
              </c:numCache>
            </c:numRef>
          </c:val>
          <c:extLst>
            <c:ext xmlns:c16="http://schemas.microsoft.com/office/drawing/2014/chart" uri="{C3380CC4-5D6E-409C-BE32-E72D297353CC}">
              <c16:uniqueId val="{00000000-6CDC-466F-B31C-E063F3BE1758}"/>
            </c:ext>
          </c:extLst>
        </c:ser>
        <c:dLbls>
          <c:showLegendKey val="0"/>
          <c:showVal val="0"/>
          <c:showCatName val="0"/>
          <c:showSerName val="0"/>
          <c:showPercent val="0"/>
          <c:showBubbleSize val="0"/>
        </c:dLbls>
        <c:gapWidth val="150"/>
        <c:axId val="914752128"/>
        <c:axId val="914752784"/>
      </c:barChart>
      <c:catAx>
        <c:axId val="914752128"/>
        <c:scaling>
          <c:orientation val="minMax"/>
        </c:scaling>
        <c:delete val="0"/>
        <c:axPos val="l"/>
        <c:title>
          <c:tx>
            <c:rich>
              <a:bodyPr rot="-5400000" spcFirstLastPara="1" vertOverflow="ellipsis" vert="horz" wrap="square" anchor="ctr" anchorCtr="0"/>
              <a:lstStyle/>
              <a:p>
                <a:pPr>
                  <a:defRPr sz="1400" b="0" i="0" u="none" strike="noStrike" kern="1200" baseline="0">
                    <a:solidFill>
                      <a:schemeClr val="tx1">
                        <a:lumMod val="65000"/>
                        <a:lumOff val="35000"/>
                      </a:schemeClr>
                    </a:solidFill>
                    <a:latin typeface="+mn-lt"/>
                    <a:ea typeface="+mn-ea"/>
                    <a:cs typeface="+mn-cs"/>
                  </a:defRPr>
                </a:pPr>
                <a:r>
                  <a:rPr lang="en-US" sz="1400" dirty="0"/>
                  <a:t>Facility</a:t>
                </a:r>
                <a:r>
                  <a:rPr lang="en-US" sz="1400" baseline="0" dirty="0"/>
                  <a:t> </a:t>
                </a:r>
                <a:r>
                  <a:rPr lang="en-US" sz="1400" dirty="0"/>
                  <a:t> where care was sought</a:t>
                </a:r>
              </a:p>
            </c:rich>
          </c:tx>
          <c:layout>
            <c:manualLayout>
              <c:xMode val="edge"/>
              <c:yMode val="edge"/>
              <c:x val="2.2943040693073048E-2"/>
              <c:y val="0.14198026054390012"/>
            </c:manualLayout>
          </c:layout>
          <c:overlay val="0"/>
          <c:spPr>
            <a:noFill/>
            <a:ln>
              <a:noFill/>
            </a:ln>
            <a:effectLst/>
          </c:spPr>
          <c:txPr>
            <a:bodyPr rot="-5400000" spcFirstLastPara="1" vertOverflow="ellipsis" vert="horz" wrap="square" anchor="ctr" anchorCtr="0"/>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14752784"/>
        <c:crosses val="autoZero"/>
        <c:auto val="1"/>
        <c:lblAlgn val="ctr"/>
        <c:lblOffset val="100"/>
        <c:noMultiLvlLbl val="0"/>
      </c:catAx>
      <c:valAx>
        <c:axId val="914752784"/>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000" dirty="0"/>
                  <a:t>(%)</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914752128"/>
        <c:crosses val="autoZero"/>
        <c:crossBetween val="between"/>
      </c:valAx>
      <c:spPr>
        <a:noFill/>
        <a:ln>
          <a:noFill/>
        </a:ln>
        <a:effectLst/>
      </c:spPr>
    </c:plotArea>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3FC614-F868-4D08-8ED7-F395D6A8D8C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E792CEC-D60F-4DE7-B10D-13F6D91F6AA7}">
      <dgm:prSet phldrT="[Text]" custT="1"/>
      <dgm:spPr>
        <a:solidFill>
          <a:srgbClr val="29513A"/>
        </a:solidFill>
        <a:ln>
          <a:noFill/>
        </a:ln>
      </dgm:spPr>
      <dgm:t>
        <a:bodyPr/>
        <a:lstStyle/>
        <a:p>
          <a:r>
            <a:rPr lang="en-US" sz="1400" b="0" dirty="0">
              <a:latin typeface="+mn-lt"/>
            </a:rPr>
            <a:t>Total population enumerated at the household level </a:t>
          </a:r>
        </a:p>
      </dgm:t>
    </dgm:pt>
    <dgm:pt modelId="{8B201FCB-7A26-40ED-86D4-02238AB04D65}" type="parTrans" cxnId="{2C01B8AB-4CE8-48B0-9440-156F78F404B3}">
      <dgm:prSet/>
      <dgm:spPr/>
      <dgm:t>
        <a:bodyPr/>
        <a:lstStyle/>
        <a:p>
          <a:endParaRPr lang="en-US" sz="2200" b="1"/>
        </a:p>
      </dgm:t>
    </dgm:pt>
    <dgm:pt modelId="{E1F128D2-5861-416E-B91F-D55BCBC3D382}" type="sibTrans" cxnId="{2C01B8AB-4CE8-48B0-9440-156F78F404B3}">
      <dgm:prSet/>
      <dgm:spPr/>
      <dgm:t>
        <a:bodyPr/>
        <a:lstStyle/>
        <a:p>
          <a:endParaRPr lang="en-US" sz="2200" b="1"/>
        </a:p>
      </dgm:t>
    </dgm:pt>
    <dgm:pt modelId="{58788B74-0431-4637-AC4B-658C344D968B}">
      <dgm:prSet phldrT="[Text]" custT="1"/>
      <dgm:spPr>
        <a:solidFill>
          <a:schemeClr val="bg2">
            <a:lumMod val="60000"/>
            <a:lumOff val="40000"/>
            <a:alpha val="90000"/>
          </a:schemeClr>
        </a:solidFill>
        <a:ln>
          <a:noFill/>
        </a:ln>
      </dgm:spPr>
      <dgm:t>
        <a:bodyPr/>
        <a:lstStyle/>
        <a:p>
          <a:r>
            <a:rPr lang="en-US" sz="1800" b="0" dirty="0"/>
            <a:t>68 771</a:t>
          </a:r>
        </a:p>
      </dgm:t>
    </dgm:pt>
    <dgm:pt modelId="{D66593CD-1B62-4993-B39B-4463E8408018}" type="parTrans" cxnId="{73418ABD-A06F-4D6B-A728-216EA6B9847C}">
      <dgm:prSet/>
      <dgm:spPr/>
      <dgm:t>
        <a:bodyPr/>
        <a:lstStyle/>
        <a:p>
          <a:endParaRPr lang="en-US" sz="2200" b="1"/>
        </a:p>
      </dgm:t>
    </dgm:pt>
    <dgm:pt modelId="{21FE0BE2-9F41-4496-9E50-C42569B04E94}" type="sibTrans" cxnId="{73418ABD-A06F-4D6B-A728-216EA6B9847C}">
      <dgm:prSet/>
      <dgm:spPr/>
      <dgm:t>
        <a:bodyPr/>
        <a:lstStyle/>
        <a:p>
          <a:endParaRPr lang="en-US" sz="2200" b="1"/>
        </a:p>
      </dgm:t>
    </dgm:pt>
    <dgm:pt modelId="{598CB55F-156A-478F-8CF2-F86094189EE8}">
      <dgm:prSet phldrT="[Text]" custT="1"/>
      <dgm:spPr>
        <a:solidFill>
          <a:srgbClr val="193562"/>
        </a:solidFill>
        <a:ln>
          <a:noFill/>
        </a:ln>
      </dgm:spPr>
      <dgm:t>
        <a:bodyPr/>
        <a:lstStyle/>
        <a:p>
          <a:r>
            <a:rPr lang="en-US" sz="1400" b="0" dirty="0"/>
            <a:t>Individuals eligible to participate at household level</a:t>
          </a:r>
        </a:p>
      </dgm:t>
    </dgm:pt>
    <dgm:pt modelId="{C05616F5-79C4-40EE-A155-22BBB5E7B4AF}" type="parTrans" cxnId="{38FEF0EB-D95A-4E0F-B004-B709169DD082}">
      <dgm:prSet/>
      <dgm:spPr/>
      <dgm:t>
        <a:bodyPr/>
        <a:lstStyle/>
        <a:p>
          <a:endParaRPr lang="en-US" sz="2200" b="1"/>
        </a:p>
      </dgm:t>
    </dgm:pt>
    <dgm:pt modelId="{43DF3FBE-0AC4-4E2F-83FC-244B778E8D5B}" type="sibTrans" cxnId="{38FEF0EB-D95A-4E0F-B004-B709169DD082}">
      <dgm:prSet/>
      <dgm:spPr/>
      <dgm:t>
        <a:bodyPr/>
        <a:lstStyle/>
        <a:p>
          <a:endParaRPr lang="en-US" sz="2200" b="1"/>
        </a:p>
      </dgm:t>
    </dgm:pt>
    <dgm:pt modelId="{89099FD7-E561-4C91-98F8-F22AFC21945A}">
      <dgm:prSet phldrT="[Text]" custT="1"/>
      <dgm:spPr>
        <a:solidFill>
          <a:schemeClr val="bg2">
            <a:lumMod val="60000"/>
            <a:lumOff val="40000"/>
            <a:alpha val="90000"/>
          </a:schemeClr>
        </a:solidFill>
        <a:ln>
          <a:noFill/>
        </a:ln>
      </dgm:spPr>
      <dgm:t>
        <a:bodyPr/>
        <a:lstStyle/>
        <a:p>
          <a:r>
            <a:rPr lang="en-US" sz="1800" b="0" dirty="0"/>
            <a:t>35 191 (66.1% all eligible = participation rate)</a:t>
          </a:r>
        </a:p>
      </dgm:t>
    </dgm:pt>
    <dgm:pt modelId="{0BA1AABF-4C3B-47CF-9783-6A139E460ECD}" type="parTrans" cxnId="{0908338F-47AD-49EA-9BA1-6D687278851D}">
      <dgm:prSet/>
      <dgm:spPr/>
      <dgm:t>
        <a:bodyPr/>
        <a:lstStyle/>
        <a:p>
          <a:endParaRPr lang="en-US" sz="2200" b="1"/>
        </a:p>
      </dgm:t>
    </dgm:pt>
    <dgm:pt modelId="{5611CB03-221E-459D-A75B-093AC25659C4}" type="sibTrans" cxnId="{0908338F-47AD-49EA-9BA1-6D687278851D}">
      <dgm:prSet/>
      <dgm:spPr/>
      <dgm:t>
        <a:bodyPr/>
        <a:lstStyle/>
        <a:p>
          <a:endParaRPr lang="en-US" sz="2200" b="1"/>
        </a:p>
      </dgm:t>
    </dgm:pt>
    <dgm:pt modelId="{A6FE9EBE-05E2-4640-800F-0B31AAB23291}">
      <dgm:prSet phldrT="[Text]" custT="1"/>
      <dgm:spPr>
        <a:solidFill>
          <a:srgbClr val="193562"/>
        </a:solidFill>
        <a:ln>
          <a:noFill/>
        </a:ln>
      </dgm:spPr>
      <dgm:t>
        <a:bodyPr/>
        <a:lstStyle/>
        <a:p>
          <a:r>
            <a:rPr lang="en-US" sz="1400" b="0" dirty="0"/>
            <a:t>Participants screened positive (symptoms+/or abnormal CXR)</a:t>
          </a:r>
        </a:p>
      </dgm:t>
    </dgm:pt>
    <dgm:pt modelId="{E6A4C98F-4BDE-4909-B87C-80610042F167}" type="parTrans" cxnId="{79E49C31-D7E7-4DC7-9A5E-884EB0C04AD8}">
      <dgm:prSet/>
      <dgm:spPr/>
      <dgm:t>
        <a:bodyPr/>
        <a:lstStyle/>
        <a:p>
          <a:endParaRPr lang="en-US" sz="2200" b="1"/>
        </a:p>
      </dgm:t>
    </dgm:pt>
    <dgm:pt modelId="{27E002DE-AA8A-42F0-8C38-C3A6894146C8}" type="sibTrans" cxnId="{79E49C31-D7E7-4DC7-9A5E-884EB0C04AD8}">
      <dgm:prSet/>
      <dgm:spPr/>
      <dgm:t>
        <a:bodyPr/>
        <a:lstStyle/>
        <a:p>
          <a:endParaRPr lang="en-US" sz="2200" b="1"/>
        </a:p>
      </dgm:t>
    </dgm:pt>
    <dgm:pt modelId="{BA1F048B-DAF4-43BE-9293-B00080E796F7}">
      <dgm:prSet phldrT="[Text]" custT="1"/>
      <dgm:spPr>
        <a:solidFill>
          <a:schemeClr val="bg2">
            <a:lumMod val="60000"/>
            <a:lumOff val="40000"/>
            <a:alpha val="90000"/>
          </a:schemeClr>
        </a:solidFill>
        <a:ln>
          <a:noFill/>
        </a:ln>
      </dgm:spPr>
      <dgm:t>
        <a:bodyPr/>
        <a:lstStyle/>
        <a:p>
          <a:r>
            <a:rPr lang="en-US" sz="1800" b="0" dirty="0"/>
            <a:t>9 066 (25.8% of participants) eligible for sputum collection </a:t>
          </a:r>
        </a:p>
      </dgm:t>
    </dgm:pt>
    <dgm:pt modelId="{41BF7632-A077-46FD-B686-0F285CA3EE76}" type="parTrans" cxnId="{BEBD42A1-8BB7-494C-9029-3A2DDD0CB06F}">
      <dgm:prSet/>
      <dgm:spPr/>
      <dgm:t>
        <a:bodyPr/>
        <a:lstStyle/>
        <a:p>
          <a:endParaRPr lang="en-US" sz="2200" b="1"/>
        </a:p>
      </dgm:t>
    </dgm:pt>
    <dgm:pt modelId="{BE2A248D-3039-4301-8CD3-3166FDC9403C}" type="sibTrans" cxnId="{BEBD42A1-8BB7-494C-9029-3A2DDD0CB06F}">
      <dgm:prSet/>
      <dgm:spPr/>
      <dgm:t>
        <a:bodyPr/>
        <a:lstStyle/>
        <a:p>
          <a:endParaRPr lang="en-US" sz="2200" b="1"/>
        </a:p>
      </dgm:t>
    </dgm:pt>
    <dgm:pt modelId="{54D6E924-EA78-4C41-AB45-26F81457A8FF}">
      <dgm:prSet phldrT="[Text]" custT="1"/>
      <dgm:spPr>
        <a:solidFill>
          <a:srgbClr val="193562"/>
        </a:solidFill>
        <a:ln>
          <a:noFill/>
        </a:ln>
      </dgm:spPr>
      <dgm:t>
        <a:bodyPr/>
        <a:lstStyle/>
        <a:p>
          <a:r>
            <a:rPr lang="en-US" sz="1400" b="0" dirty="0"/>
            <a:t>Valid culture result</a:t>
          </a:r>
        </a:p>
      </dgm:t>
    </dgm:pt>
    <dgm:pt modelId="{E79A46B5-C1DA-4CC7-BBB3-31C6BEAC3C67}" type="parTrans" cxnId="{D7E822F9-2C5E-4024-8569-BFE114A41C9D}">
      <dgm:prSet/>
      <dgm:spPr/>
      <dgm:t>
        <a:bodyPr/>
        <a:lstStyle/>
        <a:p>
          <a:endParaRPr lang="en-US" sz="2200" b="1"/>
        </a:p>
      </dgm:t>
    </dgm:pt>
    <dgm:pt modelId="{53E951A7-79EA-4A08-BD9A-F54CA6462B55}" type="sibTrans" cxnId="{D7E822F9-2C5E-4024-8569-BFE114A41C9D}">
      <dgm:prSet/>
      <dgm:spPr/>
      <dgm:t>
        <a:bodyPr/>
        <a:lstStyle/>
        <a:p>
          <a:endParaRPr lang="en-US" sz="2200" b="1"/>
        </a:p>
      </dgm:t>
    </dgm:pt>
    <dgm:pt modelId="{8145ABD9-C4EB-47F8-AF61-FB6503664094}">
      <dgm:prSet phldrT="[Text]" custT="1"/>
      <dgm:spPr>
        <a:solidFill>
          <a:schemeClr val="bg2">
            <a:lumMod val="60000"/>
            <a:lumOff val="40000"/>
            <a:alpha val="90000"/>
          </a:schemeClr>
        </a:solidFill>
        <a:ln>
          <a:noFill/>
        </a:ln>
      </dgm:spPr>
      <dgm:t>
        <a:bodyPr/>
        <a:lstStyle/>
        <a:p>
          <a:r>
            <a:rPr lang="en-US" sz="1800" b="0" dirty="0"/>
            <a:t>7 305 (80.6% of screened positive</a:t>
          </a:r>
          <a:r>
            <a:rPr lang="en-US" sz="2000" b="0" dirty="0"/>
            <a:t>)</a:t>
          </a:r>
        </a:p>
      </dgm:t>
    </dgm:pt>
    <dgm:pt modelId="{F94B6782-C136-4E14-931A-A8A8D8B6A82A}" type="parTrans" cxnId="{0455AC49-BD9C-46D0-987B-64EE6D820F6D}">
      <dgm:prSet/>
      <dgm:spPr/>
      <dgm:t>
        <a:bodyPr/>
        <a:lstStyle/>
        <a:p>
          <a:endParaRPr lang="en-US" sz="2200" b="1"/>
        </a:p>
      </dgm:t>
    </dgm:pt>
    <dgm:pt modelId="{F2042A5E-0C87-4F89-8B00-61960485D338}" type="sibTrans" cxnId="{0455AC49-BD9C-46D0-987B-64EE6D820F6D}">
      <dgm:prSet/>
      <dgm:spPr/>
      <dgm:t>
        <a:bodyPr/>
        <a:lstStyle/>
        <a:p>
          <a:endParaRPr lang="en-US" sz="2200" b="1"/>
        </a:p>
      </dgm:t>
    </dgm:pt>
    <dgm:pt modelId="{1A7693DC-D923-4E1E-9211-B4915EB7724C}">
      <dgm:prSet phldrT="[Text]" custT="1"/>
      <dgm:spPr>
        <a:solidFill>
          <a:schemeClr val="bg2">
            <a:lumMod val="60000"/>
            <a:lumOff val="40000"/>
            <a:alpha val="90000"/>
          </a:schemeClr>
        </a:solidFill>
        <a:ln>
          <a:noFill/>
        </a:ln>
      </dgm:spPr>
      <dgm:t>
        <a:bodyPr/>
        <a:lstStyle/>
        <a:p>
          <a:r>
            <a:rPr lang="en-US" sz="1800" b="0" dirty="0"/>
            <a:t>53 250 (77.4% of enumerated)</a:t>
          </a:r>
        </a:p>
      </dgm:t>
    </dgm:pt>
    <dgm:pt modelId="{FD6D3A80-ECCE-4A6D-899C-DB91D03D26BF}" type="parTrans" cxnId="{2A8EEA3B-8B0F-482D-ABF6-4E0CD31D8068}">
      <dgm:prSet/>
      <dgm:spPr/>
      <dgm:t>
        <a:bodyPr/>
        <a:lstStyle/>
        <a:p>
          <a:endParaRPr lang="en-US" sz="2200" b="1"/>
        </a:p>
      </dgm:t>
    </dgm:pt>
    <dgm:pt modelId="{DA83982F-BBCC-475C-83AF-A91F542FA054}" type="sibTrans" cxnId="{2A8EEA3B-8B0F-482D-ABF6-4E0CD31D8068}">
      <dgm:prSet/>
      <dgm:spPr/>
      <dgm:t>
        <a:bodyPr/>
        <a:lstStyle/>
        <a:p>
          <a:endParaRPr lang="en-US" sz="2200" b="1"/>
        </a:p>
      </dgm:t>
    </dgm:pt>
    <dgm:pt modelId="{13C41032-5247-49ED-BDD5-D89B794E4011}">
      <dgm:prSet phldrT="[Text]" custT="1"/>
      <dgm:spPr>
        <a:solidFill>
          <a:srgbClr val="29513A"/>
        </a:solidFill>
        <a:ln>
          <a:noFill/>
        </a:ln>
      </dgm:spPr>
      <dgm:t>
        <a:bodyPr/>
        <a:lstStyle/>
        <a:p>
          <a:r>
            <a:rPr lang="en-US" sz="1400" b="0" dirty="0">
              <a:latin typeface="+mn-lt"/>
            </a:rPr>
            <a:t>Eligible individuals who participated</a:t>
          </a:r>
        </a:p>
      </dgm:t>
    </dgm:pt>
    <dgm:pt modelId="{23A08060-31DD-4C68-8E04-09901E5E6C48}" type="parTrans" cxnId="{6D5EF724-98E0-4081-9223-327B0B11BC3B}">
      <dgm:prSet/>
      <dgm:spPr/>
      <dgm:t>
        <a:bodyPr/>
        <a:lstStyle/>
        <a:p>
          <a:endParaRPr lang="en-US" sz="2200" b="1"/>
        </a:p>
      </dgm:t>
    </dgm:pt>
    <dgm:pt modelId="{1C0B966E-CA88-4361-A544-2FB559E47652}" type="sibTrans" cxnId="{6D5EF724-98E0-4081-9223-327B0B11BC3B}">
      <dgm:prSet/>
      <dgm:spPr/>
      <dgm:t>
        <a:bodyPr/>
        <a:lstStyle/>
        <a:p>
          <a:endParaRPr lang="en-US" sz="2200" b="1"/>
        </a:p>
      </dgm:t>
    </dgm:pt>
    <dgm:pt modelId="{F9047339-C474-465F-BBBF-09861B6C4F6F}">
      <dgm:prSet phldrT="[Text]" custT="1"/>
      <dgm:spPr>
        <a:solidFill>
          <a:schemeClr val="bg2">
            <a:lumMod val="60000"/>
            <a:lumOff val="40000"/>
            <a:alpha val="90000"/>
          </a:schemeClr>
        </a:solidFill>
        <a:ln>
          <a:noFill/>
        </a:ln>
      </dgm:spPr>
      <dgm:t>
        <a:bodyPr/>
        <a:lstStyle/>
        <a:p>
          <a:r>
            <a:rPr lang="en-US" sz="1800" b="0" dirty="0"/>
            <a:t>7 519 (82.9% of screened positive)</a:t>
          </a:r>
        </a:p>
      </dgm:t>
    </dgm:pt>
    <dgm:pt modelId="{BEA39085-1489-4737-9627-FB47FCEA1261}" type="parTrans" cxnId="{F47FF906-7A67-43C1-9F55-891F757329F6}">
      <dgm:prSet/>
      <dgm:spPr/>
      <dgm:t>
        <a:bodyPr/>
        <a:lstStyle/>
        <a:p>
          <a:endParaRPr lang="en-US" sz="2200" b="1"/>
        </a:p>
      </dgm:t>
    </dgm:pt>
    <dgm:pt modelId="{4FBBCEA0-1408-4D46-8521-5C124468D86D}" type="sibTrans" cxnId="{F47FF906-7A67-43C1-9F55-891F757329F6}">
      <dgm:prSet/>
      <dgm:spPr/>
      <dgm:t>
        <a:bodyPr/>
        <a:lstStyle/>
        <a:p>
          <a:endParaRPr lang="en-US" sz="2200" b="1"/>
        </a:p>
      </dgm:t>
    </dgm:pt>
    <dgm:pt modelId="{DAA69F92-5A37-4A0A-8CDA-51CAD82B3C1C}">
      <dgm:prSet phldrT="[Text]" custT="1"/>
      <dgm:spPr>
        <a:solidFill>
          <a:srgbClr val="29513A"/>
        </a:solidFill>
        <a:ln>
          <a:noFill/>
        </a:ln>
      </dgm:spPr>
      <dgm:t>
        <a:bodyPr/>
        <a:lstStyle/>
        <a:p>
          <a:r>
            <a:rPr lang="en-US" sz="1400" b="0" dirty="0"/>
            <a:t>Valid Xpert Ultra result</a:t>
          </a:r>
        </a:p>
      </dgm:t>
    </dgm:pt>
    <dgm:pt modelId="{75F8409C-7B5F-45C6-AFBC-04C15C5F94D8}" type="parTrans" cxnId="{2A94A756-C81C-408E-8A56-50ED425704B8}">
      <dgm:prSet/>
      <dgm:spPr/>
      <dgm:t>
        <a:bodyPr/>
        <a:lstStyle/>
        <a:p>
          <a:endParaRPr lang="en-US" sz="2200" b="1"/>
        </a:p>
      </dgm:t>
    </dgm:pt>
    <dgm:pt modelId="{8F97E6F9-63A7-42B0-A4A6-2D0DC1729B8E}" type="sibTrans" cxnId="{2A94A756-C81C-408E-8A56-50ED425704B8}">
      <dgm:prSet/>
      <dgm:spPr/>
      <dgm:t>
        <a:bodyPr/>
        <a:lstStyle/>
        <a:p>
          <a:endParaRPr lang="en-US" sz="2200" b="1"/>
        </a:p>
      </dgm:t>
    </dgm:pt>
    <dgm:pt modelId="{4C38496F-867F-4F74-BC9C-49C1F5BD05BF}" type="pres">
      <dgm:prSet presAssocID="{453FC614-F868-4D08-8ED7-F395D6A8D8CD}" presName="Name0" presStyleCnt="0">
        <dgm:presLayoutVars>
          <dgm:dir/>
          <dgm:animLvl val="lvl"/>
          <dgm:resizeHandles val="exact"/>
        </dgm:presLayoutVars>
      </dgm:prSet>
      <dgm:spPr/>
    </dgm:pt>
    <dgm:pt modelId="{689FFFA2-9D5E-46CE-B188-AB2EBAE39C57}" type="pres">
      <dgm:prSet presAssocID="{2E792CEC-D60F-4DE7-B10D-13F6D91F6AA7}" presName="linNode" presStyleCnt="0"/>
      <dgm:spPr/>
    </dgm:pt>
    <dgm:pt modelId="{91953276-5DC1-42EB-B1B4-928260D79993}" type="pres">
      <dgm:prSet presAssocID="{2E792CEC-D60F-4DE7-B10D-13F6D91F6AA7}" presName="parentText" presStyleLbl="node1" presStyleIdx="0" presStyleCnt="6" custLinFactNeighborX="0" custLinFactNeighborY="2038">
        <dgm:presLayoutVars>
          <dgm:chMax val="1"/>
          <dgm:bulletEnabled val="1"/>
        </dgm:presLayoutVars>
      </dgm:prSet>
      <dgm:spPr/>
    </dgm:pt>
    <dgm:pt modelId="{397B1F7D-4CF2-43C2-A73E-2BE3AAF22F9D}" type="pres">
      <dgm:prSet presAssocID="{2E792CEC-D60F-4DE7-B10D-13F6D91F6AA7}" presName="descendantText" presStyleLbl="alignAccFollowNode1" presStyleIdx="0" presStyleCnt="6" custLinFactNeighborX="0" custLinFactNeighborY="2547">
        <dgm:presLayoutVars>
          <dgm:bulletEnabled val="1"/>
        </dgm:presLayoutVars>
      </dgm:prSet>
      <dgm:spPr/>
    </dgm:pt>
    <dgm:pt modelId="{8DEA0D49-6123-4E88-ACBC-061EB107FE58}" type="pres">
      <dgm:prSet presAssocID="{E1F128D2-5861-416E-B91F-D55BCBC3D382}" presName="sp" presStyleCnt="0"/>
      <dgm:spPr/>
    </dgm:pt>
    <dgm:pt modelId="{A3D4526E-7293-453A-B23F-22FF8674F588}" type="pres">
      <dgm:prSet presAssocID="{598CB55F-156A-478F-8CF2-F86094189EE8}" presName="linNode" presStyleCnt="0"/>
      <dgm:spPr/>
    </dgm:pt>
    <dgm:pt modelId="{5605D158-C33C-4A02-B167-137F86530015}" type="pres">
      <dgm:prSet presAssocID="{598CB55F-156A-478F-8CF2-F86094189EE8}" presName="parentText" presStyleLbl="node1" presStyleIdx="1" presStyleCnt="6">
        <dgm:presLayoutVars>
          <dgm:chMax val="1"/>
          <dgm:bulletEnabled val="1"/>
        </dgm:presLayoutVars>
      </dgm:prSet>
      <dgm:spPr/>
    </dgm:pt>
    <dgm:pt modelId="{4A0DB603-4EE4-4A3E-AECD-00081E92D34C}" type="pres">
      <dgm:prSet presAssocID="{598CB55F-156A-478F-8CF2-F86094189EE8}" presName="descendantText" presStyleLbl="alignAccFollowNode1" presStyleIdx="1" presStyleCnt="6">
        <dgm:presLayoutVars>
          <dgm:bulletEnabled val="1"/>
        </dgm:presLayoutVars>
      </dgm:prSet>
      <dgm:spPr/>
    </dgm:pt>
    <dgm:pt modelId="{5114B263-3BFC-4667-807F-EFC184BCBE4C}" type="pres">
      <dgm:prSet presAssocID="{43DF3FBE-0AC4-4E2F-83FC-244B778E8D5B}" presName="sp" presStyleCnt="0"/>
      <dgm:spPr/>
    </dgm:pt>
    <dgm:pt modelId="{E036E0FC-379A-48D2-9BB1-F0D5DF574900}" type="pres">
      <dgm:prSet presAssocID="{13C41032-5247-49ED-BDD5-D89B794E4011}" presName="linNode" presStyleCnt="0"/>
      <dgm:spPr/>
    </dgm:pt>
    <dgm:pt modelId="{227FA4E1-B1C4-4CF2-AE02-DFAA6A81751C}" type="pres">
      <dgm:prSet presAssocID="{13C41032-5247-49ED-BDD5-D89B794E4011}" presName="parentText" presStyleLbl="node1" presStyleIdx="2" presStyleCnt="6">
        <dgm:presLayoutVars>
          <dgm:chMax val="1"/>
          <dgm:bulletEnabled val="1"/>
        </dgm:presLayoutVars>
      </dgm:prSet>
      <dgm:spPr/>
    </dgm:pt>
    <dgm:pt modelId="{D1992D30-4EDE-44E6-BA51-5B78C184AB97}" type="pres">
      <dgm:prSet presAssocID="{13C41032-5247-49ED-BDD5-D89B794E4011}" presName="descendantText" presStyleLbl="alignAccFollowNode1" presStyleIdx="2" presStyleCnt="6">
        <dgm:presLayoutVars>
          <dgm:bulletEnabled val="1"/>
        </dgm:presLayoutVars>
      </dgm:prSet>
      <dgm:spPr/>
    </dgm:pt>
    <dgm:pt modelId="{766B59D0-369E-4777-A1FF-5E1CBFCC71AB}" type="pres">
      <dgm:prSet presAssocID="{1C0B966E-CA88-4361-A544-2FB559E47652}" presName="sp" presStyleCnt="0"/>
      <dgm:spPr/>
    </dgm:pt>
    <dgm:pt modelId="{FD3E07A3-2880-4B29-BA37-B0CD8ED1F067}" type="pres">
      <dgm:prSet presAssocID="{A6FE9EBE-05E2-4640-800F-0B31AAB23291}" presName="linNode" presStyleCnt="0"/>
      <dgm:spPr/>
    </dgm:pt>
    <dgm:pt modelId="{65BD5A12-D045-4A48-9CFF-5B855A7D98BC}" type="pres">
      <dgm:prSet presAssocID="{A6FE9EBE-05E2-4640-800F-0B31AAB23291}" presName="parentText" presStyleLbl="node1" presStyleIdx="3" presStyleCnt="6">
        <dgm:presLayoutVars>
          <dgm:chMax val="1"/>
          <dgm:bulletEnabled val="1"/>
        </dgm:presLayoutVars>
      </dgm:prSet>
      <dgm:spPr/>
    </dgm:pt>
    <dgm:pt modelId="{CB6A9BBF-76F5-4144-B1CA-EBE234DE40F6}" type="pres">
      <dgm:prSet presAssocID="{A6FE9EBE-05E2-4640-800F-0B31AAB23291}" presName="descendantText" presStyleLbl="alignAccFollowNode1" presStyleIdx="3" presStyleCnt="6">
        <dgm:presLayoutVars>
          <dgm:bulletEnabled val="1"/>
        </dgm:presLayoutVars>
      </dgm:prSet>
      <dgm:spPr/>
    </dgm:pt>
    <dgm:pt modelId="{A3F1FABA-B6D5-4D87-B8B3-FD83DFB5D18C}" type="pres">
      <dgm:prSet presAssocID="{27E002DE-AA8A-42F0-8C38-C3A6894146C8}" presName="sp" presStyleCnt="0"/>
      <dgm:spPr/>
    </dgm:pt>
    <dgm:pt modelId="{19DBD7B0-7307-4F93-A051-78E3376E248B}" type="pres">
      <dgm:prSet presAssocID="{DAA69F92-5A37-4A0A-8CDA-51CAD82B3C1C}" presName="linNode" presStyleCnt="0"/>
      <dgm:spPr/>
    </dgm:pt>
    <dgm:pt modelId="{F12A5235-F279-44FA-B6BF-17FF9C22A30D}" type="pres">
      <dgm:prSet presAssocID="{DAA69F92-5A37-4A0A-8CDA-51CAD82B3C1C}" presName="parentText" presStyleLbl="node1" presStyleIdx="4" presStyleCnt="6">
        <dgm:presLayoutVars>
          <dgm:chMax val="1"/>
          <dgm:bulletEnabled val="1"/>
        </dgm:presLayoutVars>
      </dgm:prSet>
      <dgm:spPr/>
    </dgm:pt>
    <dgm:pt modelId="{F5D5872A-C620-4908-A3A8-9828DF3E2E0B}" type="pres">
      <dgm:prSet presAssocID="{DAA69F92-5A37-4A0A-8CDA-51CAD82B3C1C}" presName="descendantText" presStyleLbl="alignAccFollowNode1" presStyleIdx="4" presStyleCnt="6">
        <dgm:presLayoutVars>
          <dgm:bulletEnabled val="1"/>
        </dgm:presLayoutVars>
      </dgm:prSet>
      <dgm:spPr/>
    </dgm:pt>
    <dgm:pt modelId="{3FAD09E0-71F8-4241-8D6A-4E1B8F419F2C}" type="pres">
      <dgm:prSet presAssocID="{8F97E6F9-63A7-42B0-A4A6-2D0DC1729B8E}" presName="sp" presStyleCnt="0"/>
      <dgm:spPr/>
    </dgm:pt>
    <dgm:pt modelId="{5352FB95-A7A7-4BA8-A2D8-E238CCAAF531}" type="pres">
      <dgm:prSet presAssocID="{54D6E924-EA78-4C41-AB45-26F81457A8FF}" presName="linNode" presStyleCnt="0"/>
      <dgm:spPr/>
    </dgm:pt>
    <dgm:pt modelId="{3FEC798E-D768-4693-8C4F-2AFB6BE12BE0}" type="pres">
      <dgm:prSet presAssocID="{54D6E924-EA78-4C41-AB45-26F81457A8FF}" presName="parentText" presStyleLbl="node1" presStyleIdx="5" presStyleCnt="6">
        <dgm:presLayoutVars>
          <dgm:chMax val="1"/>
          <dgm:bulletEnabled val="1"/>
        </dgm:presLayoutVars>
      </dgm:prSet>
      <dgm:spPr/>
    </dgm:pt>
    <dgm:pt modelId="{D3187B9D-F77D-47AF-99EA-10D48733AC45}" type="pres">
      <dgm:prSet presAssocID="{54D6E924-EA78-4C41-AB45-26F81457A8FF}" presName="descendantText" presStyleLbl="alignAccFollowNode1" presStyleIdx="5" presStyleCnt="6">
        <dgm:presLayoutVars>
          <dgm:bulletEnabled val="1"/>
        </dgm:presLayoutVars>
      </dgm:prSet>
      <dgm:spPr/>
    </dgm:pt>
  </dgm:ptLst>
  <dgm:cxnLst>
    <dgm:cxn modelId="{F47FF906-7A67-43C1-9F55-891F757329F6}" srcId="{DAA69F92-5A37-4A0A-8CDA-51CAD82B3C1C}" destId="{F9047339-C474-465F-BBBF-09861B6C4F6F}" srcOrd="0" destOrd="0" parTransId="{BEA39085-1489-4737-9627-FB47FCEA1261}" sibTransId="{4FBBCEA0-1408-4D46-8521-5C124468D86D}"/>
    <dgm:cxn modelId="{70068D15-B585-4697-AE69-52CDE291B4DE}" type="presOf" srcId="{BA1F048B-DAF4-43BE-9293-B00080E796F7}" destId="{CB6A9BBF-76F5-4144-B1CA-EBE234DE40F6}" srcOrd="0" destOrd="0" presId="urn:microsoft.com/office/officeart/2005/8/layout/vList5"/>
    <dgm:cxn modelId="{7A8D4C1D-0A59-45DF-BC43-80880336C5C9}" type="presOf" srcId="{598CB55F-156A-478F-8CF2-F86094189EE8}" destId="{5605D158-C33C-4A02-B167-137F86530015}" srcOrd="0" destOrd="0" presId="urn:microsoft.com/office/officeart/2005/8/layout/vList5"/>
    <dgm:cxn modelId="{6D5EF724-98E0-4081-9223-327B0B11BC3B}" srcId="{453FC614-F868-4D08-8ED7-F395D6A8D8CD}" destId="{13C41032-5247-49ED-BDD5-D89B794E4011}" srcOrd="2" destOrd="0" parTransId="{23A08060-31DD-4C68-8E04-09901E5E6C48}" sibTransId="{1C0B966E-CA88-4361-A544-2FB559E47652}"/>
    <dgm:cxn modelId="{6B7B8929-58F4-475F-B972-256471493D1D}" type="presOf" srcId="{F9047339-C474-465F-BBBF-09861B6C4F6F}" destId="{F5D5872A-C620-4908-A3A8-9828DF3E2E0B}" srcOrd="0" destOrd="0" presId="urn:microsoft.com/office/officeart/2005/8/layout/vList5"/>
    <dgm:cxn modelId="{79E49C31-D7E7-4DC7-9A5E-884EB0C04AD8}" srcId="{453FC614-F868-4D08-8ED7-F395D6A8D8CD}" destId="{A6FE9EBE-05E2-4640-800F-0B31AAB23291}" srcOrd="3" destOrd="0" parTransId="{E6A4C98F-4BDE-4909-B87C-80610042F167}" sibTransId="{27E002DE-AA8A-42F0-8C38-C3A6894146C8}"/>
    <dgm:cxn modelId="{2A8EEA3B-8B0F-482D-ABF6-4E0CD31D8068}" srcId="{598CB55F-156A-478F-8CF2-F86094189EE8}" destId="{1A7693DC-D923-4E1E-9211-B4915EB7724C}" srcOrd="0" destOrd="0" parTransId="{FD6D3A80-ECCE-4A6D-899C-DB91D03D26BF}" sibTransId="{DA83982F-BBCC-475C-83AF-A91F542FA054}"/>
    <dgm:cxn modelId="{0455AC49-BD9C-46D0-987B-64EE6D820F6D}" srcId="{54D6E924-EA78-4C41-AB45-26F81457A8FF}" destId="{8145ABD9-C4EB-47F8-AF61-FB6503664094}" srcOrd="0" destOrd="0" parTransId="{F94B6782-C136-4E14-931A-A8A8D8B6A82A}" sibTransId="{F2042A5E-0C87-4F89-8B00-61960485D338}"/>
    <dgm:cxn modelId="{68BBB270-1F61-4BD2-9A81-76E6E21AF639}" type="presOf" srcId="{8145ABD9-C4EB-47F8-AF61-FB6503664094}" destId="{D3187B9D-F77D-47AF-99EA-10D48733AC45}" srcOrd="0" destOrd="0" presId="urn:microsoft.com/office/officeart/2005/8/layout/vList5"/>
    <dgm:cxn modelId="{2A94A756-C81C-408E-8A56-50ED425704B8}" srcId="{453FC614-F868-4D08-8ED7-F395D6A8D8CD}" destId="{DAA69F92-5A37-4A0A-8CDA-51CAD82B3C1C}" srcOrd="4" destOrd="0" parTransId="{75F8409C-7B5F-45C6-AFBC-04C15C5F94D8}" sibTransId="{8F97E6F9-63A7-42B0-A4A6-2D0DC1729B8E}"/>
    <dgm:cxn modelId="{A7F6EF7C-C64A-4CC9-86A9-FA0DDE2A2136}" type="presOf" srcId="{54D6E924-EA78-4C41-AB45-26F81457A8FF}" destId="{3FEC798E-D768-4693-8C4F-2AFB6BE12BE0}" srcOrd="0" destOrd="0" presId="urn:microsoft.com/office/officeart/2005/8/layout/vList5"/>
    <dgm:cxn modelId="{C3DEF27C-CEBC-4D26-A68E-A4A24E2E687A}" type="presOf" srcId="{58788B74-0431-4637-AC4B-658C344D968B}" destId="{397B1F7D-4CF2-43C2-A73E-2BE3AAF22F9D}" srcOrd="0" destOrd="0" presId="urn:microsoft.com/office/officeart/2005/8/layout/vList5"/>
    <dgm:cxn modelId="{0908338F-47AD-49EA-9BA1-6D687278851D}" srcId="{13C41032-5247-49ED-BDD5-D89B794E4011}" destId="{89099FD7-E561-4C91-98F8-F22AFC21945A}" srcOrd="0" destOrd="0" parTransId="{0BA1AABF-4C3B-47CF-9783-6A139E460ECD}" sibTransId="{5611CB03-221E-459D-A75B-093AC25659C4}"/>
    <dgm:cxn modelId="{D3A4C1A0-0083-4340-BCFE-30CAD294E0F1}" type="presOf" srcId="{2E792CEC-D60F-4DE7-B10D-13F6D91F6AA7}" destId="{91953276-5DC1-42EB-B1B4-928260D79993}" srcOrd="0" destOrd="0" presId="urn:microsoft.com/office/officeart/2005/8/layout/vList5"/>
    <dgm:cxn modelId="{BEBD42A1-8BB7-494C-9029-3A2DDD0CB06F}" srcId="{A6FE9EBE-05E2-4640-800F-0B31AAB23291}" destId="{BA1F048B-DAF4-43BE-9293-B00080E796F7}" srcOrd="0" destOrd="0" parTransId="{41BF7632-A077-46FD-B686-0F285CA3EE76}" sibTransId="{BE2A248D-3039-4301-8CD3-3166FDC9403C}"/>
    <dgm:cxn modelId="{2C01B8AB-4CE8-48B0-9440-156F78F404B3}" srcId="{453FC614-F868-4D08-8ED7-F395D6A8D8CD}" destId="{2E792CEC-D60F-4DE7-B10D-13F6D91F6AA7}" srcOrd="0" destOrd="0" parTransId="{8B201FCB-7A26-40ED-86D4-02238AB04D65}" sibTransId="{E1F128D2-5861-416E-B91F-D55BCBC3D382}"/>
    <dgm:cxn modelId="{472871B4-56E0-45DD-8264-DF2D76F81D91}" type="presOf" srcId="{1A7693DC-D923-4E1E-9211-B4915EB7724C}" destId="{4A0DB603-4EE4-4A3E-AECD-00081E92D34C}" srcOrd="0" destOrd="0" presId="urn:microsoft.com/office/officeart/2005/8/layout/vList5"/>
    <dgm:cxn modelId="{73418ABD-A06F-4D6B-A728-216EA6B9847C}" srcId="{2E792CEC-D60F-4DE7-B10D-13F6D91F6AA7}" destId="{58788B74-0431-4637-AC4B-658C344D968B}" srcOrd="0" destOrd="0" parTransId="{D66593CD-1B62-4993-B39B-4463E8408018}" sibTransId="{21FE0BE2-9F41-4496-9E50-C42569B04E94}"/>
    <dgm:cxn modelId="{6BF9B6D6-DFA0-41FD-B7A6-47289664731C}" type="presOf" srcId="{89099FD7-E561-4C91-98F8-F22AFC21945A}" destId="{D1992D30-4EDE-44E6-BA51-5B78C184AB97}" srcOrd="0" destOrd="0" presId="urn:microsoft.com/office/officeart/2005/8/layout/vList5"/>
    <dgm:cxn modelId="{39ABE3D7-8FB4-4304-9ED9-2B002CD1C8CA}" type="presOf" srcId="{DAA69F92-5A37-4A0A-8CDA-51CAD82B3C1C}" destId="{F12A5235-F279-44FA-B6BF-17FF9C22A30D}" srcOrd="0" destOrd="0" presId="urn:microsoft.com/office/officeart/2005/8/layout/vList5"/>
    <dgm:cxn modelId="{1A5C08E6-1F0C-4782-BAD8-0FA15E3C2887}" type="presOf" srcId="{13C41032-5247-49ED-BDD5-D89B794E4011}" destId="{227FA4E1-B1C4-4CF2-AE02-DFAA6A81751C}" srcOrd="0" destOrd="0" presId="urn:microsoft.com/office/officeart/2005/8/layout/vList5"/>
    <dgm:cxn modelId="{38FEF0EB-D95A-4E0F-B004-B709169DD082}" srcId="{453FC614-F868-4D08-8ED7-F395D6A8D8CD}" destId="{598CB55F-156A-478F-8CF2-F86094189EE8}" srcOrd="1" destOrd="0" parTransId="{C05616F5-79C4-40EE-A155-22BBB5E7B4AF}" sibTransId="{43DF3FBE-0AC4-4E2F-83FC-244B778E8D5B}"/>
    <dgm:cxn modelId="{C0C2F4F6-9420-4DA9-B055-4AFBD92EE81C}" type="presOf" srcId="{A6FE9EBE-05E2-4640-800F-0B31AAB23291}" destId="{65BD5A12-D045-4A48-9CFF-5B855A7D98BC}" srcOrd="0" destOrd="0" presId="urn:microsoft.com/office/officeart/2005/8/layout/vList5"/>
    <dgm:cxn modelId="{CC900CF8-92C3-4A78-9738-AB29EED0F7A8}" type="presOf" srcId="{453FC614-F868-4D08-8ED7-F395D6A8D8CD}" destId="{4C38496F-867F-4F74-BC9C-49C1F5BD05BF}" srcOrd="0" destOrd="0" presId="urn:microsoft.com/office/officeart/2005/8/layout/vList5"/>
    <dgm:cxn modelId="{D7E822F9-2C5E-4024-8569-BFE114A41C9D}" srcId="{453FC614-F868-4D08-8ED7-F395D6A8D8CD}" destId="{54D6E924-EA78-4C41-AB45-26F81457A8FF}" srcOrd="5" destOrd="0" parTransId="{E79A46B5-C1DA-4CC7-BBB3-31C6BEAC3C67}" sibTransId="{53E951A7-79EA-4A08-BD9A-F54CA6462B55}"/>
    <dgm:cxn modelId="{15553C2D-798A-4C84-B7E3-26D24F200C4E}" type="presParOf" srcId="{4C38496F-867F-4F74-BC9C-49C1F5BD05BF}" destId="{689FFFA2-9D5E-46CE-B188-AB2EBAE39C57}" srcOrd="0" destOrd="0" presId="urn:microsoft.com/office/officeart/2005/8/layout/vList5"/>
    <dgm:cxn modelId="{E7CCF2E0-CA10-47AC-B17E-827D8AA58220}" type="presParOf" srcId="{689FFFA2-9D5E-46CE-B188-AB2EBAE39C57}" destId="{91953276-5DC1-42EB-B1B4-928260D79993}" srcOrd="0" destOrd="0" presId="urn:microsoft.com/office/officeart/2005/8/layout/vList5"/>
    <dgm:cxn modelId="{F8E8CBD5-AC43-443C-8690-7E4198A38652}" type="presParOf" srcId="{689FFFA2-9D5E-46CE-B188-AB2EBAE39C57}" destId="{397B1F7D-4CF2-43C2-A73E-2BE3AAF22F9D}" srcOrd="1" destOrd="0" presId="urn:microsoft.com/office/officeart/2005/8/layout/vList5"/>
    <dgm:cxn modelId="{BFBA06BA-ADA1-414E-95F3-CD40690B5D20}" type="presParOf" srcId="{4C38496F-867F-4F74-BC9C-49C1F5BD05BF}" destId="{8DEA0D49-6123-4E88-ACBC-061EB107FE58}" srcOrd="1" destOrd="0" presId="urn:microsoft.com/office/officeart/2005/8/layout/vList5"/>
    <dgm:cxn modelId="{9CAA013B-EA45-4630-A7E4-995BE40051C6}" type="presParOf" srcId="{4C38496F-867F-4F74-BC9C-49C1F5BD05BF}" destId="{A3D4526E-7293-453A-B23F-22FF8674F588}" srcOrd="2" destOrd="0" presId="urn:microsoft.com/office/officeart/2005/8/layout/vList5"/>
    <dgm:cxn modelId="{38349817-C4C3-4B73-882B-1A09429D198E}" type="presParOf" srcId="{A3D4526E-7293-453A-B23F-22FF8674F588}" destId="{5605D158-C33C-4A02-B167-137F86530015}" srcOrd="0" destOrd="0" presId="urn:microsoft.com/office/officeart/2005/8/layout/vList5"/>
    <dgm:cxn modelId="{497F01C5-7371-4DB4-AA8F-A9E164484E40}" type="presParOf" srcId="{A3D4526E-7293-453A-B23F-22FF8674F588}" destId="{4A0DB603-4EE4-4A3E-AECD-00081E92D34C}" srcOrd="1" destOrd="0" presId="urn:microsoft.com/office/officeart/2005/8/layout/vList5"/>
    <dgm:cxn modelId="{F5460284-9D3B-4CF4-AE46-5334E3C76D0F}" type="presParOf" srcId="{4C38496F-867F-4F74-BC9C-49C1F5BD05BF}" destId="{5114B263-3BFC-4667-807F-EFC184BCBE4C}" srcOrd="3" destOrd="0" presId="urn:microsoft.com/office/officeart/2005/8/layout/vList5"/>
    <dgm:cxn modelId="{554204FE-949D-401E-B875-0D4B6DDAA410}" type="presParOf" srcId="{4C38496F-867F-4F74-BC9C-49C1F5BD05BF}" destId="{E036E0FC-379A-48D2-9BB1-F0D5DF574900}" srcOrd="4" destOrd="0" presId="urn:microsoft.com/office/officeart/2005/8/layout/vList5"/>
    <dgm:cxn modelId="{B7D3F2B5-4358-4522-840D-53D20DADB069}" type="presParOf" srcId="{E036E0FC-379A-48D2-9BB1-F0D5DF574900}" destId="{227FA4E1-B1C4-4CF2-AE02-DFAA6A81751C}" srcOrd="0" destOrd="0" presId="urn:microsoft.com/office/officeart/2005/8/layout/vList5"/>
    <dgm:cxn modelId="{73F06251-A5CB-4BE5-A00F-C93E947C2B32}" type="presParOf" srcId="{E036E0FC-379A-48D2-9BB1-F0D5DF574900}" destId="{D1992D30-4EDE-44E6-BA51-5B78C184AB97}" srcOrd="1" destOrd="0" presId="urn:microsoft.com/office/officeart/2005/8/layout/vList5"/>
    <dgm:cxn modelId="{DA0C6582-8181-4B80-8DFD-BA128FA3F7A8}" type="presParOf" srcId="{4C38496F-867F-4F74-BC9C-49C1F5BD05BF}" destId="{766B59D0-369E-4777-A1FF-5E1CBFCC71AB}" srcOrd="5" destOrd="0" presId="urn:microsoft.com/office/officeart/2005/8/layout/vList5"/>
    <dgm:cxn modelId="{0DFC92CB-08DD-4B28-B8CB-C8EB610B5D23}" type="presParOf" srcId="{4C38496F-867F-4F74-BC9C-49C1F5BD05BF}" destId="{FD3E07A3-2880-4B29-BA37-B0CD8ED1F067}" srcOrd="6" destOrd="0" presId="urn:microsoft.com/office/officeart/2005/8/layout/vList5"/>
    <dgm:cxn modelId="{3817EDF1-1D7E-4B49-9728-6D7690D622A9}" type="presParOf" srcId="{FD3E07A3-2880-4B29-BA37-B0CD8ED1F067}" destId="{65BD5A12-D045-4A48-9CFF-5B855A7D98BC}" srcOrd="0" destOrd="0" presId="urn:microsoft.com/office/officeart/2005/8/layout/vList5"/>
    <dgm:cxn modelId="{379A8C47-2886-4F6E-A6C9-616F3C872648}" type="presParOf" srcId="{FD3E07A3-2880-4B29-BA37-B0CD8ED1F067}" destId="{CB6A9BBF-76F5-4144-B1CA-EBE234DE40F6}" srcOrd="1" destOrd="0" presId="urn:microsoft.com/office/officeart/2005/8/layout/vList5"/>
    <dgm:cxn modelId="{BB1A4298-6CA6-4DEE-8F78-44ED4480B386}" type="presParOf" srcId="{4C38496F-867F-4F74-BC9C-49C1F5BD05BF}" destId="{A3F1FABA-B6D5-4D87-B8B3-FD83DFB5D18C}" srcOrd="7" destOrd="0" presId="urn:microsoft.com/office/officeart/2005/8/layout/vList5"/>
    <dgm:cxn modelId="{F4B71485-69D0-4548-A636-D0E74C41B88F}" type="presParOf" srcId="{4C38496F-867F-4F74-BC9C-49C1F5BD05BF}" destId="{19DBD7B0-7307-4F93-A051-78E3376E248B}" srcOrd="8" destOrd="0" presId="urn:microsoft.com/office/officeart/2005/8/layout/vList5"/>
    <dgm:cxn modelId="{CE0AF9C8-E3F4-4B33-8A3B-DBA21D9E20A0}" type="presParOf" srcId="{19DBD7B0-7307-4F93-A051-78E3376E248B}" destId="{F12A5235-F279-44FA-B6BF-17FF9C22A30D}" srcOrd="0" destOrd="0" presId="urn:microsoft.com/office/officeart/2005/8/layout/vList5"/>
    <dgm:cxn modelId="{68A92039-8A14-4B08-95E3-EFD1386D5A52}" type="presParOf" srcId="{19DBD7B0-7307-4F93-A051-78E3376E248B}" destId="{F5D5872A-C620-4908-A3A8-9828DF3E2E0B}" srcOrd="1" destOrd="0" presId="urn:microsoft.com/office/officeart/2005/8/layout/vList5"/>
    <dgm:cxn modelId="{ABDA931E-772D-4393-9AA4-E2E2845D3D81}" type="presParOf" srcId="{4C38496F-867F-4F74-BC9C-49C1F5BD05BF}" destId="{3FAD09E0-71F8-4241-8D6A-4E1B8F419F2C}" srcOrd="9" destOrd="0" presId="urn:microsoft.com/office/officeart/2005/8/layout/vList5"/>
    <dgm:cxn modelId="{AD6D882F-641C-4D25-A733-EDE1BC80C059}" type="presParOf" srcId="{4C38496F-867F-4F74-BC9C-49C1F5BD05BF}" destId="{5352FB95-A7A7-4BA8-A2D8-E238CCAAF531}" srcOrd="10" destOrd="0" presId="urn:microsoft.com/office/officeart/2005/8/layout/vList5"/>
    <dgm:cxn modelId="{8425304D-5C92-4145-84F7-5F004662C2FC}" type="presParOf" srcId="{5352FB95-A7A7-4BA8-A2D8-E238CCAAF531}" destId="{3FEC798E-D768-4693-8C4F-2AFB6BE12BE0}" srcOrd="0" destOrd="0" presId="urn:microsoft.com/office/officeart/2005/8/layout/vList5"/>
    <dgm:cxn modelId="{49B2AEE4-B285-44BC-9349-1056E92792AE}" type="presParOf" srcId="{5352FB95-A7A7-4BA8-A2D8-E238CCAAF531}" destId="{D3187B9D-F77D-47AF-99EA-10D48733AC4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B1F7D-4CF2-43C2-A73E-2BE3AAF22F9D}">
      <dsp:nvSpPr>
        <dsp:cNvPr id="0" name=""/>
        <dsp:cNvSpPr/>
      </dsp:nvSpPr>
      <dsp:spPr>
        <a:xfrm rot="5400000">
          <a:off x="5305348" y="-2310437"/>
          <a:ext cx="446169" cy="5203230"/>
        </a:xfrm>
        <a:prstGeom prst="round2SameRect">
          <a:avLst/>
        </a:prstGeom>
        <a:solidFill>
          <a:schemeClr val="bg2">
            <a:lumMod val="60000"/>
            <a:lumOff val="4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a:t>68 771</a:t>
          </a:r>
        </a:p>
      </dsp:txBody>
      <dsp:txXfrm rot="-5400000">
        <a:off x="2926818" y="89873"/>
        <a:ext cx="5181450" cy="402609"/>
      </dsp:txXfrm>
    </dsp:sp>
    <dsp:sp modelId="{91953276-5DC1-42EB-B1B4-928260D79993}">
      <dsp:nvSpPr>
        <dsp:cNvPr id="0" name=""/>
        <dsp:cNvSpPr/>
      </dsp:nvSpPr>
      <dsp:spPr>
        <a:xfrm>
          <a:off x="0" y="12324"/>
          <a:ext cx="2926817" cy="557711"/>
        </a:xfrm>
        <a:prstGeom prst="roundRect">
          <a:avLst/>
        </a:prstGeom>
        <a:solidFill>
          <a:srgbClr val="29513A"/>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mn-lt"/>
            </a:rPr>
            <a:t>Total population enumerated at the household level </a:t>
          </a:r>
        </a:p>
      </dsp:txBody>
      <dsp:txXfrm>
        <a:off x="27225" y="39549"/>
        <a:ext cx="2872367" cy="503261"/>
      </dsp:txXfrm>
    </dsp:sp>
    <dsp:sp modelId="{4A0DB603-4EE4-4A3E-AECD-00081E92D34C}">
      <dsp:nvSpPr>
        <dsp:cNvPr id="0" name=""/>
        <dsp:cNvSpPr/>
      </dsp:nvSpPr>
      <dsp:spPr>
        <a:xfrm rot="5400000">
          <a:off x="5305348" y="-1736204"/>
          <a:ext cx="446169" cy="5203230"/>
        </a:xfrm>
        <a:prstGeom prst="round2SameRect">
          <a:avLst/>
        </a:prstGeom>
        <a:solidFill>
          <a:schemeClr val="bg2">
            <a:lumMod val="60000"/>
            <a:lumOff val="4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a:t>53 250 (77.4% of enumerated)</a:t>
          </a:r>
        </a:p>
      </dsp:txBody>
      <dsp:txXfrm rot="-5400000">
        <a:off x="2926818" y="664106"/>
        <a:ext cx="5181450" cy="402609"/>
      </dsp:txXfrm>
    </dsp:sp>
    <dsp:sp modelId="{5605D158-C33C-4A02-B167-137F86530015}">
      <dsp:nvSpPr>
        <dsp:cNvPr id="0" name=""/>
        <dsp:cNvSpPr/>
      </dsp:nvSpPr>
      <dsp:spPr>
        <a:xfrm>
          <a:off x="0" y="586555"/>
          <a:ext cx="2926817" cy="557711"/>
        </a:xfrm>
        <a:prstGeom prst="roundRect">
          <a:avLst/>
        </a:prstGeom>
        <a:solidFill>
          <a:srgbClr val="19356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0" kern="1200" dirty="0"/>
            <a:t>Individuals eligible to participate at household level</a:t>
          </a:r>
        </a:p>
      </dsp:txBody>
      <dsp:txXfrm>
        <a:off x="27225" y="613780"/>
        <a:ext cx="2872367" cy="503261"/>
      </dsp:txXfrm>
    </dsp:sp>
    <dsp:sp modelId="{D1992D30-4EDE-44E6-BA51-5B78C184AB97}">
      <dsp:nvSpPr>
        <dsp:cNvPr id="0" name=""/>
        <dsp:cNvSpPr/>
      </dsp:nvSpPr>
      <dsp:spPr>
        <a:xfrm rot="5400000">
          <a:off x="5305348" y="-1150607"/>
          <a:ext cx="446169" cy="5203230"/>
        </a:xfrm>
        <a:prstGeom prst="round2SameRect">
          <a:avLst/>
        </a:prstGeom>
        <a:solidFill>
          <a:schemeClr val="bg2">
            <a:lumMod val="60000"/>
            <a:lumOff val="4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a:t>35 191 (66.1% all eligible = participation rate)</a:t>
          </a:r>
        </a:p>
      </dsp:txBody>
      <dsp:txXfrm rot="-5400000">
        <a:off x="2926818" y="1249703"/>
        <a:ext cx="5181450" cy="402609"/>
      </dsp:txXfrm>
    </dsp:sp>
    <dsp:sp modelId="{227FA4E1-B1C4-4CF2-AE02-DFAA6A81751C}">
      <dsp:nvSpPr>
        <dsp:cNvPr id="0" name=""/>
        <dsp:cNvSpPr/>
      </dsp:nvSpPr>
      <dsp:spPr>
        <a:xfrm>
          <a:off x="0" y="1172152"/>
          <a:ext cx="2926817" cy="557711"/>
        </a:xfrm>
        <a:prstGeom prst="roundRect">
          <a:avLst/>
        </a:prstGeom>
        <a:solidFill>
          <a:srgbClr val="29513A"/>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mn-lt"/>
            </a:rPr>
            <a:t>Eligible individuals who participated</a:t>
          </a:r>
        </a:p>
      </dsp:txBody>
      <dsp:txXfrm>
        <a:off x="27225" y="1199377"/>
        <a:ext cx="2872367" cy="503261"/>
      </dsp:txXfrm>
    </dsp:sp>
    <dsp:sp modelId="{CB6A9BBF-76F5-4144-B1CA-EBE234DE40F6}">
      <dsp:nvSpPr>
        <dsp:cNvPr id="0" name=""/>
        <dsp:cNvSpPr/>
      </dsp:nvSpPr>
      <dsp:spPr>
        <a:xfrm rot="5400000">
          <a:off x="5305348" y="-565010"/>
          <a:ext cx="446169" cy="5203230"/>
        </a:xfrm>
        <a:prstGeom prst="round2SameRect">
          <a:avLst/>
        </a:prstGeom>
        <a:solidFill>
          <a:schemeClr val="bg2">
            <a:lumMod val="60000"/>
            <a:lumOff val="4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a:t>9 066 (25.8% of participants) eligible for sputum collection </a:t>
          </a:r>
        </a:p>
      </dsp:txBody>
      <dsp:txXfrm rot="-5400000">
        <a:off x="2926818" y="1835300"/>
        <a:ext cx="5181450" cy="402609"/>
      </dsp:txXfrm>
    </dsp:sp>
    <dsp:sp modelId="{65BD5A12-D045-4A48-9CFF-5B855A7D98BC}">
      <dsp:nvSpPr>
        <dsp:cNvPr id="0" name=""/>
        <dsp:cNvSpPr/>
      </dsp:nvSpPr>
      <dsp:spPr>
        <a:xfrm>
          <a:off x="0" y="1757749"/>
          <a:ext cx="2926817" cy="557711"/>
        </a:xfrm>
        <a:prstGeom prst="roundRect">
          <a:avLst/>
        </a:prstGeom>
        <a:solidFill>
          <a:srgbClr val="19356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0" kern="1200" dirty="0"/>
            <a:t>Participants screened positive (symptoms+/or abnormal CXR)</a:t>
          </a:r>
        </a:p>
      </dsp:txBody>
      <dsp:txXfrm>
        <a:off x="27225" y="1784974"/>
        <a:ext cx="2872367" cy="503261"/>
      </dsp:txXfrm>
    </dsp:sp>
    <dsp:sp modelId="{F5D5872A-C620-4908-A3A8-9828DF3E2E0B}">
      <dsp:nvSpPr>
        <dsp:cNvPr id="0" name=""/>
        <dsp:cNvSpPr/>
      </dsp:nvSpPr>
      <dsp:spPr>
        <a:xfrm rot="5400000">
          <a:off x="5305348" y="20586"/>
          <a:ext cx="446169" cy="5203230"/>
        </a:xfrm>
        <a:prstGeom prst="round2SameRect">
          <a:avLst/>
        </a:prstGeom>
        <a:solidFill>
          <a:schemeClr val="bg2">
            <a:lumMod val="60000"/>
            <a:lumOff val="4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a:t>7 519 (82.9% of screened positive)</a:t>
          </a:r>
        </a:p>
      </dsp:txBody>
      <dsp:txXfrm rot="-5400000">
        <a:off x="2926818" y="2420896"/>
        <a:ext cx="5181450" cy="402609"/>
      </dsp:txXfrm>
    </dsp:sp>
    <dsp:sp modelId="{F12A5235-F279-44FA-B6BF-17FF9C22A30D}">
      <dsp:nvSpPr>
        <dsp:cNvPr id="0" name=""/>
        <dsp:cNvSpPr/>
      </dsp:nvSpPr>
      <dsp:spPr>
        <a:xfrm>
          <a:off x="0" y="2343346"/>
          <a:ext cx="2926817" cy="557711"/>
        </a:xfrm>
        <a:prstGeom prst="roundRect">
          <a:avLst/>
        </a:prstGeom>
        <a:solidFill>
          <a:srgbClr val="29513A"/>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0" kern="1200" dirty="0"/>
            <a:t>Valid Xpert Ultra result</a:t>
          </a:r>
        </a:p>
      </dsp:txBody>
      <dsp:txXfrm>
        <a:off x="27225" y="2370571"/>
        <a:ext cx="2872367" cy="503261"/>
      </dsp:txXfrm>
    </dsp:sp>
    <dsp:sp modelId="{D3187B9D-F77D-47AF-99EA-10D48733AC45}">
      <dsp:nvSpPr>
        <dsp:cNvPr id="0" name=""/>
        <dsp:cNvSpPr/>
      </dsp:nvSpPr>
      <dsp:spPr>
        <a:xfrm rot="5400000">
          <a:off x="5305348" y="606183"/>
          <a:ext cx="446169" cy="5203230"/>
        </a:xfrm>
        <a:prstGeom prst="round2SameRect">
          <a:avLst/>
        </a:prstGeom>
        <a:solidFill>
          <a:schemeClr val="bg2">
            <a:lumMod val="60000"/>
            <a:lumOff val="4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a:t>7 305 (80.6% of screened positive</a:t>
          </a:r>
          <a:r>
            <a:rPr lang="en-US" sz="2000" b="0" kern="1200" dirty="0"/>
            <a:t>)</a:t>
          </a:r>
        </a:p>
      </dsp:txBody>
      <dsp:txXfrm rot="-5400000">
        <a:off x="2926818" y="3006493"/>
        <a:ext cx="5181450" cy="402609"/>
      </dsp:txXfrm>
    </dsp:sp>
    <dsp:sp modelId="{3FEC798E-D768-4693-8C4F-2AFB6BE12BE0}">
      <dsp:nvSpPr>
        <dsp:cNvPr id="0" name=""/>
        <dsp:cNvSpPr/>
      </dsp:nvSpPr>
      <dsp:spPr>
        <a:xfrm>
          <a:off x="0" y="2928943"/>
          <a:ext cx="2926817" cy="557711"/>
        </a:xfrm>
        <a:prstGeom prst="roundRect">
          <a:avLst/>
        </a:prstGeom>
        <a:solidFill>
          <a:srgbClr val="19356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0" kern="1200" dirty="0"/>
            <a:t>Valid culture result</a:t>
          </a:r>
        </a:p>
      </dsp:txBody>
      <dsp:txXfrm>
        <a:off x="27225" y="2956168"/>
        <a:ext cx="2872367" cy="50326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cdr:x>
      <cdr:y>0.91804</cdr:y>
    </cdr:from>
    <cdr:to>
      <cdr:x>0.68182</cdr:x>
      <cdr:y>1</cdr:y>
    </cdr:to>
    <cdr:sp macro="" textlink="">
      <cdr:nvSpPr>
        <cdr:cNvPr id="2" name="TextBox 1">
          <a:extLst xmlns:a="http://schemas.openxmlformats.org/drawingml/2006/main">
            <a:ext uri="{FF2B5EF4-FFF2-40B4-BE49-F238E27FC236}">
              <a16:creationId xmlns:a16="http://schemas.microsoft.com/office/drawing/2014/main" id="{C20F4B50-1351-4FBC-A32F-D526DAC9B26F}"/>
            </a:ext>
          </a:extLst>
        </cdr:cNvPr>
        <cdr:cNvSpPr txBox="1"/>
      </cdr:nvSpPr>
      <cdr:spPr>
        <a:xfrm xmlns:a="http://schemas.openxmlformats.org/drawingml/2006/main">
          <a:off x="3960440" y="3716155"/>
          <a:ext cx="1440160" cy="33177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dirty="0"/>
            <a:t> (%)</a:t>
          </a:r>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0.02568</cdr:x>
      <cdr:y>0.29226</cdr:y>
    </cdr:from>
    <cdr:to>
      <cdr:x>0.071</cdr:x>
      <cdr:y>0.81675</cdr:y>
    </cdr:to>
    <cdr:sp macro="" textlink="">
      <cdr:nvSpPr>
        <cdr:cNvPr id="2" name="TextBox 1">
          <a:extLst xmlns:a="http://schemas.openxmlformats.org/drawingml/2006/main">
            <a:ext uri="{FF2B5EF4-FFF2-40B4-BE49-F238E27FC236}">
              <a16:creationId xmlns:a16="http://schemas.microsoft.com/office/drawing/2014/main" id="{E54B274C-A25C-46CA-849F-13531DA507F1}"/>
            </a:ext>
          </a:extLst>
        </cdr:cNvPr>
        <cdr:cNvSpPr txBox="1"/>
      </cdr:nvSpPr>
      <cdr:spPr>
        <a:xfrm xmlns:a="http://schemas.openxmlformats.org/drawingml/2006/main">
          <a:off x="161925" y="881063"/>
          <a:ext cx="285750" cy="1581150"/>
        </a:xfrm>
        <a:prstGeom xmlns:a="http://schemas.openxmlformats.org/drawingml/2006/main" prst="rect">
          <a:avLst/>
        </a:prstGeom>
      </cdr:spPr>
      <cdr:txBody>
        <a:bodyPr xmlns:a="http://schemas.openxmlformats.org/drawingml/2006/main" vertOverflow="clip" vert="vert270"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0.0161</cdr:x>
      <cdr:y>0.24611</cdr:y>
    </cdr:from>
    <cdr:to>
      <cdr:x>0.07085</cdr:x>
      <cdr:y>0.74455</cdr:y>
    </cdr:to>
    <cdr:sp macro="" textlink="">
      <cdr:nvSpPr>
        <cdr:cNvPr id="3" name="TextBox 2">
          <a:extLst xmlns:a="http://schemas.openxmlformats.org/drawingml/2006/main">
            <a:ext uri="{FF2B5EF4-FFF2-40B4-BE49-F238E27FC236}">
              <a16:creationId xmlns:a16="http://schemas.microsoft.com/office/drawing/2014/main" id="{1154172B-1FFB-4C4C-A7E5-8FE7372FF811}"/>
            </a:ext>
          </a:extLst>
        </cdr:cNvPr>
        <cdr:cNvSpPr txBox="1"/>
      </cdr:nvSpPr>
      <cdr:spPr>
        <a:xfrm xmlns:a="http://schemas.openxmlformats.org/drawingml/2006/main">
          <a:off x="157655" y="1245476"/>
          <a:ext cx="536028" cy="252248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0.00324</cdr:x>
      <cdr:y>0.22647</cdr:y>
    </cdr:from>
    <cdr:to>
      <cdr:x>0.05477</cdr:x>
      <cdr:y>0.95425</cdr:y>
    </cdr:to>
    <cdr:sp macro="" textlink="">
      <cdr:nvSpPr>
        <cdr:cNvPr id="4" name="TextBox 3">
          <a:extLst xmlns:a="http://schemas.openxmlformats.org/drawingml/2006/main">
            <a:ext uri="{FF2B5EF4-FFF2-40B4-BE49-F238E27FC236}">
              <a16:creationId xmlns:a16="http://schemas.microsoft.com/office/drawing/2014/main" id="{CB60F752-F7F5-4248-96AB-4FB07E7FFA75}"/>
            </a:ext>
          </a:extLst>
        </cdr:cNvPr>
        <cdr:cNvSpPr txBox="1"/>
      </cdr:nvSpPr>
      <cdr:spPr>
        <a:xfrm xmlns:a="http://schemas.openxmlformats.org/drawingml/2006/main">
          <a:off x="24056" y="826929"/>
          <a:ext cx="382189" cy="2657428"/>
        </a:xfrm>
        <a:prstGeom xmlns:a="http://schemas.openxmlformats.org/drawingml/2006/main" prst="rect">
          <a:avLst/>
        </a:prstGeom>
      </cdr:spPr>
      <cdr:txBody>
        <a:bodyPr xmlns:a="http://schemas.openxmlformats.org/drawingml/2006/main" vertOverflow="clip" vert="vert270" wrap="square" rtlCol="0"/>
        <a:lstStyle xmlns:a="http://schemas.openxmlformats.org/drawingml/2006/main"/>
        <a:p xmlns:a="http://schemas.openxmlformats.org/drawingml/2006/main">
          <a:r>
            <a:rPr lang="en-US" sz="1400" dirty="0">
              <a:solidFill>
                <a:srgbClr val="595959"/>
              </a:solidFill>
            </a:rPr>
            <a:t>Reason for not seeking care</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FAA810-89C1-944F-B03C-647E2D88CF92}"/>
              </a:ext>
            </a:extLst>
          </p:cNvPr>
          <p:cNvSpPr>
            <a:spLocks noGrp="1"/>
          </p:cNvSpPr>
          <p:nvPr>
            <p:ph type="hdr" sz="quarter"/>
          </p:nvPr>
        </p:nvSpPr>
        <p:spPr>
          <a:xfrm>
            <a:off x="0" y="0"/>
            <a:ext cx="2946400" cy="4984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3" name="Date Placeholder 2">
            <a:extLst>
              <a:ext uri="{FF2B5EF4-FFF2-40B4-BE49-F238E27FC236}">
                <a16:creationId xmlns:a16="http://schemas.microsoft.com/office/drawing/2014/main" id="{C939F431-3435-7740-8643-1BB797EE6E2F}"/>
              </a:ext>
            </a:extLst>
          </p:cNvPr>
          <p:cNvSpPr>
            <a:spLocks noGrp="1"/>
          </p:cNvSpPr>
          <p:nvPr>
            <p:ph type="dt" sz="quarter" idx="1"/>
          </p:nvPr>
        </p:nvSpPr>
        <p:spPr>
          <a:xfrm>
            <a:off x="3849688" y="0"/>
            <a:ext cx="2946400" cy="4984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D64D0F8F-FB2E-1246-B85D-B89E17EB00DF}" type="datetimeFigureOut">
              <a:rPr lang="en-US" altLang="en-US"/>
              <a:pPr>
                <a:defRPr/>
              </a:pPr>
              <a:t>4/27/2021</a:t>
            </a:fld>
            <a:endParaRPr lang="en-US" altLang="en-US"/>
          </a:p>
        </p:txBody>
      </p:sp>
      <p:sp>
        <p:nvSpPr>
          <p:cNvPr id="4" name="Footer Placeholder 3">
            <a:extLst>
              <a:ext uri="{FF2B5EF4-FFF2-40B4-BE49-F238E27FC236}">
                <a16:creationId xmlns:a16="http://schemas.microsoft.com/office/drawing/2014/main" id="{2E42ECA0-AB67-7E47-8C1E-73B597FF3F38}"/>
              </a:ext>
            </a:extLst>
          </p:cNvPr>
          <p:cNvSpPr>
            <a:spLocks noGrp="1"/>
          </p:cNvSpPr>
          <p:nvPr>
            <p:ph type="ftr" sz="quarter" idx="2"/>
          </p:nvPr>
        </p:nvSpPr>
        <p:spPr>
          <a:xfrm>
            <a:off x="0" y="9428163"/>
            <a:ext cx="2946400" cy="4984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5" name="Slide Number Placeholder 4">
            <a:extLst>
              <a:ext uri="{FF2B5EF4-FFF2-40B4-BE49-F238E27FC236}">
                <a16:creationId xmlns:a16="http://schemas.microsoft.com/office/drawing/2014/main" id="{492858FA-CBA7-3C4F-814D-CDB9E2EA8697}"/>
              </a:ext>
            </a:extLst>
          </p:cNvPr>
          <p:cNvSpPr>
            <a:spLocks noGrp="1"/>
          </p:cNvSpPr>
          <p:nvPr>
            <p:ph type="sldNum" sz="quarter" idx="3"/>
          </p:nvPr>
        </p:nvSpPr>
        <p:spPr>
          <a:xfrm>
            <a:off x="3849688" y="9428163"/>
            <a:ext cx="2946400" cy="4984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18CA7F3-20D3-1646-AA10-AE2264871EB4}"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862317-AD4E-7944-A514-783F562D6E3F}"/>
              </a:ext>
            </a:extLst>
          </p:cNvPr>
          <p:cNvSpPr>
            <a:spLocks noGrp="1"/>
          </p:cNvSpPr>
          <p:nvPr>
            <p:ph type="hdr" sz="quarter"/>
          </p:nvPr>
        </p:nvSpPr>
        <p:spPr>
          <a:xfrm>
            <a:off x="0" y="0"/>
            <a:ext cx="2946400" cy="4984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3" name="Date Placeholder 2">
            <a:extLst>
              <a:ext uri="{FF2B5EF4-FFF2-40B4-BE49-F238E27FC236}">
                <a16:creationId xmlns:a16="http://schemas.microsoft.com/office/drawing/2014/main" id="{4E5FA167-D345-494F-A962-CFC27D4AA922}"/>
              </a:ext>
            </a:extLst>
          </p:cNvPr>
          <p:cNvSpPr>
            <a:spLocks noGrp="1"/>
          </p:cNvSpPr>
          <p:nvPr>
            <p:ph type="dt" idx="1"/>
          </p:nvPr>
        </p:nvSpPr>
        <p:spPr>
          <a:xfrm>
            <a:off x="3849688" y="0"/>
            <a:ext cx="2946400" cy="4984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6BB3C2DF-4C90-CE45-9AAE-8345426AB6A2}" type="datetimeFigureOut">
              <a:rPr lang="en-US" altLang="en-US"/>
              <a:pPr>
                <a:defRPr/>
              </a:pPr>
              <a:t>4/27/2021</a:t>
            </a:fld>
            <a:endParaRPr lang="en-US" altLang="en-US"/>
          </a:p>
        </p:txBody>
      </p:sp>
      <p:sp>
        <p:nvSpPr>
          <p:cNvPr id="4" name="Slide Image Placeholder 3">
            <a:extLst>
              <a:ext uri="{FF2B5EF4-FFF2-40B4-BE49-F238E27FC236}">
                <a16:creationId xmlns:a16="http://schemas.microsoft.com/office/drawing/2014/main" id="{FE1426E7-5CCA-2844-9D3A-06A1D8931778}"/>
              </a:ext>
            </a:extLst>
          </p:cNvPr>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50CC944-0159-F449-95FA-04A2F0F48B1B}"/>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8438055-C80A-E846-8B0A-35B8605F08AC}"/>
              </a:ext>
            </a:extLst>
          </p:cNvPr>
          <p:cNvSpPr>
            <a:spLocks noGrp="1"/>
          </p:cNvSpPr>
          <p:nvPr>
            <p:ph type="ftr" sz="quarter" idx="4"/>
          </p:nvPr>
        </p:nvSpPr>
        <p:spPr>
          <a:xfrm>
            <a:off x="0" y="9428163"/>
            <a:ext cx="2946400" cy="4984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7" name="Slide Number Placeholder 6">
            <a:extLst>
              <a:ext uri="{FF2B5EF4-FFF2-40B4-BE49-F238E27FC236}">
                <a16:creationId xmlns:a16="http://schemas.microsoft.com/office/drawing/2014/main" id="{28C6711B-0DDD-614A-B15F-05F3F107DBFF}"/>
              </a:ext>
            </a:extLst>
          </p:cNvPr>
          <p:cNvSpPr>
            <a:spLocks noGrp="1"/>
          </p:cNvSpPr>
          <p:nvPr>
            <p:ph type="sldNum" sz="quarter" idx="5"/>
          </p:nvPr>
        </p:nvSpPr>
        <p:spPr>
          <a:xfrm>
            <a:off x="3849688" y="9428163"/>
            <a:ext cx="2946400" cy="4984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C969841-F337-9744-B405-7FA71A0A7C8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A9E1D19-4899-417B-A87C-96C038F7B580}" type="slidenum">
              <a:rPr lang="en-US" smtClean="0"/>
              <a:t>5</a:t>
            </a:fld>
            <a:endParaRPr lang="en-US" dirty="0"/>
          </a:p>
        </p:txBody>
      </p:sp>
    </p:spTree>
    <p:extLst>
      <p:ext uri="{BB962C8B-B14F-4D97-AF65-F5344CB8AC3E}">
        <p14:creationId xmlns:p14="http://schemas.microsoft.com/office/powerpoint/2010/main" val="2601740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Among  symptomatic survey cases 41/98 (41.8%) had sought care 31- Community clinic, 4 - Government hospital, 6 -  private sector </a:t>
            </a:r>
          </a:p>
          <a:p>
            <a:endParaRPr lang="en-US" dirty="0"/>
          </a:p>
        </p:txBody>
      </p:sp>
      <p:sp>
        <p:nvSpPr>
          <p:cNvPr id="4" name="Slide Number Placeholder 3"/>
          <p:cNvSpPr>
            <a:spLocks noGrp="1"/>
          </p:cNvSpPr>
          <p:nvPr>
            <p:ph type="sldNum" sz="quarter" idx="5"/>
          </p:nvPr>
        </p:nvSpPr>
        <p:spPr/>
        <p:txBody>
          <a:bodyPr/>
          <a:lstStyle/>
          <a:p>
            <a:fld id="{CE41D440-B6B4-47A1-8709-F01B48AA6A5A}" type="slidenum">
              <a:rPr lang="en-GB" smtClean="0"/>
              <a:t>21</a:t>
            </a:fld>
            <a:endParaRPr lang="en-GB" dirty="0"/>
          </a:p>
        </p:txBody>
      </p:sp>
    </p:spTree>
    <p:extLst>
      <p:ext uri="{BB962C8B-B14F-4D97-AF65-F5344CB8AC3E}">
        <p14:creationId xmlns:p14="http://schemas.microsoft.com/office/powerpoint/2010/main" val="3786430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41D440-B6B4-47A1-8709-F01B48AA6A5A}" type="slidenum">
              <a:rPr lang="en-GB" smtClean="0"/>
              <a:t>25</a:t>
            </a:fld>
            <a:endParaRPr lang="en-GB" dirty="0"/>
          </a:p>
        </p:txBody>
      </p:sp>
    </p:spTree>
    <p:extLst>
      <p:ext uri="{BB962C8B-B14F-4D97-AF65-F5344CB8AC3E}">
        <p14:creationId xmlns:p14="http://schemas.microsoft.com/office/powerpoint/2010/main" val="1822204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41D440-B6B4-47A1-8709-F01B48AA6A5A}" type="slidenum">
              <a:rPr lang="en-GB" smtClean="0"/>
              <a:t>26</a:t>
            </a:fld>
            <a:endParaRPr lang="en-GB" dirty="0"/>
          </a:p>
        </p:txBody>
      </p:sp>
    </p:spTree>
    <p:extLst>
      <p:ext uri="{BB962C8B-B14F-4D97-AF65-F5344CB8AC3E}">
        <p14:creationId xmlns:p14="http://schemas.microsoft.com/office/powerpoint/2010/main" val="1448333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 collaboration of major public institutions in the country working with the Department of Health</a:t>
            </a:r>
          </a:p>
        </p:txBody>
      </p:sp>
      <p:sp>
        <p:nvSpPr>
          <p:cNvPr id="4" name="Slide Number Placeholder 3"/>
          <p:cNvSpPr>
            <a:spLocks noGrp="1"/>
          </p:cNvSpPr>
          <p:nvPr>
            <p:ph type="sldNum" sz="quarter" idx="5"/>
          </p:nvPr>
        </p:nvSpPr>
        <p:spPr/>
        <p:txBody>
          <a:bodyPr/>
          <a:lstStyle/>
          <a:p>
            <a:fld id="{CE41D440-B6B4-47A1-8709-F01B48AA6A5A}" type="slidenum">
              <a:rPr lang="en-GB" smtClean="0"/>
              <a:t>28</a:t>
            </a:fld>
            <a:endParaRPr lang="en-GB" dirty="0"/>
          </a:p>
        </p:txBody>
      </p:sp>
    </p:spTree>
    <p:extLst>
      <p:ext uri="{BB962C8B-B14F-4D97-AF65-F5344CB8AC3E}">
        <p14:creationId xmlns:p14="http://schemas.microsoft.com/office/powerpoint/2010/main" val="2280162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Photo by Irwin Law</a:t>
            </a:r>
          </a:p>
          <a:p>
            <a:endParaRPr lang="en-GB" dirty="0"/>
          </a:p>
        </p:txBody>
      </p:sp>
      <p:sp>
        <p:nvSpPr>
          <p:cNvPr id="4" name="Slide Number Placeholder 3"/>
          <p:cNvSpPr>
            <a:spLocks noGrp="1"/>
          </p:cNvSpPr>
          <p:nvPr>
            <p:ph type="sldNum" sz="quarter" idx="10"/>
          </p:nvPr>
        </p:nvSpPr>
        <p:spPr/>
        <p:txBody>
          <a:bodyPr/>
          <a:lstStyle/>
          <a:p>
            <a:fld id="{69D50EC7-2511-4FE5-99C9-DB15ABF55777}" type="slidenum">
              <a:rPr lang="en-GB" smtClean="0"/>
              <a:t>32</a:t>
            </a:fld>
            <a:endParaRPr lang="en-GB" dirty="0"/>
          </a:p>
        </p:txBody>
      </p:sp>
    </p:spTree>
    <p:extLst>
      <p:ext uri="{BB962C8B-B14F-4D97-AF65-F5344CB8AC3E}">
        <p14:creationId xmlns:p14="http://schemas.microsoft.com/office/powerpoint/2010/main" val="1172165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41D440-B6B4-47A1-8709-F01B48AA6A5A}" type="slidenum">
              <a:rPr lang="en-GB" smtClean="0"/>
              <a:t>34</a:t>
            </a:fld>
            <a:endParaRPr lang="en-GB" dirty="0"/>
          </a:p>
        </p:txBody>
      </p:sp>
    </p:spTree>
    <p:extLst>
      <p:ext uri="{BB962C8B-B14F-4D97-AF65-F5344CB8AC3E}">
        <p14:creationId xmlns:p14="http://schemas.microsoft.com/office/powerpoint/2010/main" val="258323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Trace result taken as negative</a:t>
            </a:r>
          </a:p>
        </p:txBody>
      </p:sp>
      <p:sp>
        <p:nvSpPr>
          <p:cNvPr id="4" name="Slide Number Placeholder 3"/>
          <p:cNvSpPr>
            <a:spLocks noGrp="1"/>
          </p:cNvSpPr>
          <p:nvPr>
            <p:ph type="sldNum" sz="quarter" idx="10"/>
          </p:nvPr>
        </p:nvSpPr>
        <p:spPr/>
        <p:txBody>
          <a:bodyPr/>
          <a:lstStyle/>
          <a:p>
            <a:fld id="{CE41D440-B6B4-47A1-8709-F01B48AA6A5A}" type="slidenum">
              <a:rPr lang="en-GB" smtClean="0"/>
              <a:t>6</a:t>
            </a:fld>
            <a:endParaRPr lang="en-GB" dirty="0"/>
          </a:p>
        </p:txBody>
      </p:sp>
    </p:spTree>
    <p:extLst>
      <p:ext uri="{BB962C8B-B14F-4D97-AF65-F5344CB8AC3E}">
        <p14:creationId xmlns:p14="http://schemas.microsoft.com/office/powerpoint/2010/main" val="251729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41D440-B6B4-47A1-8709-F01B48AA6A5A}" type="slidenum">
              <a:rPr lang="en-GB" smtClean="0"/>
              <a:t>7</a:t>
            </a:fld>
            <a:endParaRPr lang="en-GB" dirty="0"/>
          </a:p>
        </p:txBody>
      </p:sp>
    </p:spTree>
    <p:extLst>
      <p:ext uri="{BB962C8B-B14F-4D97-AF65-F5344CB8AC3E}">
        <p14:creationId xmlns:p14="http://schemas.microsoft.com/office/powerpoint/2010/main" val="2176402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41D440-B6B4-47A1-8709-F01B48AA6A5A}" type="slidenum">
              <a:rPr lang="en-GB" smtClean="0"/>
              <a:t>8</a:t>
            </a:fld>
            <a:endParaRPr lang="en-GB" dirty="0"/>
          </a:p>
        </p:txBody>
      </p:sp>
    </p:spTree>
    <p:extLst>
      <p:ext uri="{BB962C8B-B14F-4D97-AF65-F5344CB8AC3E}">
        <p14:creationId xmlns:p14="http://schemas.microsoft.com/office/powerpoint/2010/main" val="2881238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eligible by symptoms  only or CXR only</a:t>
            </a:r>
          </a:p>
        </p:txBody>
      </p:sp>
      <p:sp>
        <p:nvSpPr>
          <p:cNvPr id="4" name="Slide Number Placeholder 3"/>
          <p:cNvSpPr>
            <a:spLocks noGrp="1"/>
          </p:cNvSpPr>
          <p:nvPr>
            <p:ph type="sldNum" sz="quarter" idx="5"/>
          </p:nvPr>
        </p:nvSpPr>
        <p:spPr/>
        <p:txBody>
          <a:bodyPr/>
          <a:lstStyle/>
          <a:p>
            <a:fld id="{CE41D440-B6B4-47A1-8709-F01B48AA6A5A}" type="slidenum">
              <a:rPr lang="en-GB" smtClean="0"/>
              <a:t>10</a:t>
            </a:fld>
            <a:endParaRPr lang="en-GB" dirty="0"/>
          </a:p>
        </p:txBody>
      </p:sp>
    </p:spTree>
    <p:extLst>
      <p:ext uri="{BB962C8B-B14F-4D97-AF65-F5344CB8AC3E}">
        <p14:creationId xmlns:p14="http://schemas.microsoft.com/office/powerpoint/2010/main" val="22390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endParaRPr lang="en-US" sz="1200" b="1" i="0" u="none" strike="noStrike" kern="1200" dirty="0">
              <a:solidFill>
                <a:schemeClr val="tx1"/>
              </a:solidFill>
              <a:effectLst/>
              <a:latin typeface="+mn-lt"/>
              <a:ea typeface="+mn-ea"/>
              <a:cs typeface="+mn-cs"/>
            </a:endParaRPr>
          </a:p>
          <a:p>
            <a:pPr rtl="0" eaLnBrk="1" fontAlgn="t" latinLnBrk="0" hangingPunct="1"/>
            <a:endParaRPr lang="en-US" sz="1200" b="1" i="0" u="none" strike="noStrike" kern="1200" dirty="0">
              <a:solidFill>
                <a:schemeClr val="tx1"/>
              </a:solidFill>
              <a:effectLst/>
              <a:latin typeface="+mn-lt"/>
              <a:ea typeface="+mn-ea"/>
              <a:cs typeface="+mn-cs"/>
            </a:endParaRPr>
          </a:p>
          <a:p>
            <a:endParaRPr lang="en-US" b="1" dirty="0">
              <a:solidFill>
                <a:schemeClr val="tx1"/>
              </a:solidFill>
            </a:endParaRPr>
          </a:p>
        </p:txBody>
      </p:sp>
      <p:sp>
        <p:nvSpPr>
          <p:cNvPr id="4" name="Slide Number Placeholder 3"/>
          <p:cNvSpPr>
            <a:spLocks noGrp="1"/>
          </p:cNvSpPr>
          <p:nvPr>
            <p:ph type="sldNum" sz="quarter" idx="10"/>
          </p:nvPr>
        </p:nvSpPr>
        <p:spPr/>
        <p:txBody>
          <a:bodyPr/>
          <a:lstStyle/>
          <a:p>
            <a:fld id="{CE41D440-B6B4-47A1-8709-F01B48AA6A5A}" type="slidenum">
              <a:rPr lang="en-GB" smtClean="0"/>
              <a:t>11</a:t>
            </a:fld>
            <a:endParaRPr lang="en-GB" dirty="0"/>
          </a:p>
        </p:txBody>
      </p:sp>
    </p:spTree>
    <p:extLst>
      <p:ext uri="{BB962C8B-B14F-4D97-AF65-F5344CB8AC3E}">
        <p14:creationId xmlns:p14="http://schemas.microsoft.com/office/powerpoint/2010/main" val="1775433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Conclusion: CXR picked up many more cases than signs and symptoms</a:t>
            </a:r>
          </a:p>
          <a:p>
            <a:endParaRPr lang="en-US" dirty="0"/>
          </a:p>
        </p:txBody>
      </p:sp>
      <p:sp>
        <p:nvSpPr>
          <p:cNvPr id="4" name="Slide Number Placeholder 3"/>
          <p:cNvSpPr>
            <a:spLocks noGrp="1"/>
          </p:cNvSpPr>
          <p:nvPr>
            <p:ph type="sldNum" sz="quarter" idx="5"/>
          </p:nvPr>
        </p:nvSpPr>
        <p:spPr/>
        <p:txBody>
          <a:bodyPr/>
          <a:lstStyle/>
          <a:p>
            <a:fld id="{CE41D440-B6B4-47A1-8709-F01B48AA6A5A}" type="slidenum">
              <a:rPr lang="en-GB" smtClean="0"/>
              <a:t>14</a:t>
            </a:fld>
            <a:endParaRPr lang="en-GB" dirty="0"/>
          </a:p>
        </p:txBody>
      </p:sp>
    </p:spTree>
    <p:extLst>
      <p:ext uri="{BB962C8B-B14F-4D97-AF65-F5344CB8AC3E}">
        <p14:creationId xmlns:p14="http://schemas.microsoft.com/office/powerpoint/2010/main" val="2055000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41D440-B6B4-47A1-8709-F01B48AA6A5A}" type="slidenum">
              <a:rPr lang="en-GB" smtClean="0"/>
              <a:t>16</a:t>
            </a:fld>
            <a:endParaRPr lang="en-GB" dirty="0"/>
          </a:p>
        </p:txBody>
      </p:sp>
    </p:spTree>
    <p:extLst>
      <p:ext uri="{BB962C8B-B14F-4D97-AF65-F5344CB8AC3E}">
        <p14:creationId xmlns:p14="http://schemas.microsoft.com/office/powerpoint/2010/main" val="591154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41D440-B6B4-47A1-8709-F01B48AA6A5A}" type="slidenum">
              <a:rPr lang="en-GB" smtClean="0"/>
              <a:t>17</a:t>
            </a:fld>
            <a:endParaRPr lang="en-GB" dirty="0"/>
          </a:p>
        </p:txBody>
      </p:sp>
    </p:spTree>
    <p:extLst>
      <p:ext uri="{BB962C8B-B14F-4D97-AF65-F5344CB8AC3E}">
        <p14:creationId xmlns:p14="http://schemas.microsoft.com/office/powerpoint/2010/main" val="2760700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5602099D-83AB-8349-9338-454A8146A886}"/>
              </a:ext>
            </a:extLst>
          </p:cNvPr>
          <p:cNvSpPr>
            <a:spLocks noGrp="1" noChangeArrowheads="1"/>
          </p:cNvSpPr>
          <p:nvPr>
            <p:ph type="dt" sz="half" idx="10"/>
          </p:nvPr>
        </p:nvSpPr>
        <p:spPr>
          <a:xfrm>
            <a:off x="457200" y="6597650"/>
            <a:ext cx="2133600" cy="144463"/>
          </a:xfrm>
        </p:spPr>
        <p:txBody>
          <a:bodyPr/>
          <a:lstStyle>
            <a:lvl1pPr>
              <a:defRPr sz="1000" dirty="0">
                <a:solidFill>
                  <a:schemeClr val="bg1"/>
                </a:solidFill>
              </a:defRPr>
            </a:lvl1pPr>
          </a:lstStyle>
          <a:p>
            <a:pPr>
              <a:defRPr/>
            </a:pPr>
            <a:endParaRPr lang="es-ES" altLang="en-US"/>
          </a:p>
        </p:txBody>
      </p:sp>
      <p:sp>
        <p:nvSpPr>
          <p:cNvPr id="5" name="Rectangle 5">
            <a:extLst>
              <a:ext uri="{FF2B5EF4-FFF2-40B4-BE49-F238E27FC236}">
                <a16:creationId xmlns:a16="http://schemas.microsoft.com/office/drawing/2014/main" id="{F0CDC846-3057-1A42-ACFE-0E589F28A7C9}"/>
              </a:ext>
            </a:extLst>
          </p:cNvPr>
          <p:cNvSpPr>
            <a:spLocks noGrp="1" noChangeArrowheads="1"/>
          </p:cNvSpPr>
          <p:nvPr>
            <p:ph type="ftr" sz="quarter" idx="11"/>
          </p:nvPr>
        </p:nvSpPr>
        <p:spPr>
          <a:xfrm>
            <a:off x="3124200" y="6597650"/>
            <a:ext cx="2895600" cy="144463"/>
          </a:xfrm>
        </p:spPr>
        <p:txBody>
          <a:bodyPr/>
          <a:lstStyle>
            <a:lvl1pPr>
              <a:defRPr sz="1000" dirty="0">
                <a:solidFill>
                  <a:schemeClr val="bg1"/>
                </a:solidFill>
              </a:defRPr>
            </a:lvl1pPr>
          </a:lstStyle>
          <a:p>
            <a:pPr>
              <a:defRPr/>
            </a:pPr>
            <a:endParaRPr lang="es-ES" altLang="en-US"/>
          </a:p>
        </p:txBody>
      </p:sp>
      <p:sp>
        <p:nvSpPr>
          <p:cNvPr id="6" name="Rectangle 6">
            <a:extLst>
              <a:ext uri="{FF2B5EF4-FFF2-40B4-BE49-F238E27FC236}">
                <a16:creationId xmlns:a16="http://schemas.microsoft.com/office/drawing/2014/main" id="{A920E41A-C77F-C04B-BB5F-5BDD1B617E6D}"/>
              </a:ext>
            </a:extLst>
          </p:cNvPr>
          <p:cNvSpPr>
            <a:spLocks noGrp="1" noChangeArrowheads="1"/>
          </p:cNvSpPr>
          <p:nvPr>
            <p:ph type="sldNum" sz="quarter" idx="12"/>
          </p:nvPr>
        </p:nvSpPr>
        <p:spPr>
          <a:xfrm>
            <a:off x="6553200" y="6597650"/>
            <a:ext cx="2133600" cy="144463"/>
          </a:xfrm>
        </p:spPr>
        <p:txBody>
          <a:bodyPr/>
          <a:lstStyle>
            <a:lvl1pPr>
              <a:defRPr sz="900">
                <a:solidFill>
                  <a:schemeClr val="bg1"/>
                </a:solidFill>
              </a:defRPr>
            </a:lvl1pPr>
          </a:lstStyle>
          <a:p>
            <a:fld id="{7751EA8F-090E-FF49-AC6B-3C55384F3625}" type="slidenum">
              <a:rPr lang="es-ES" altLang="en-US"/>
              <a:pPr/>
              <a:t>‹#›</a:t>
            </a:fld>
            <a:endParaRPr lang="es-ES" altLang="en-US"/>
          </a:p>
        </p:txBody>
      </p:sp>
    </p:spTree>
    <p:extLst>
      <p:ext uri="{BB962C8B-B14F-4D97-AF65-F5344CB8AC3E}">
        <p14:creationId xmlns:p14="http://schemas.microsoft.com/office/powerpoint/2010/main" val="76795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7FE066EA-3450-DB45-8279-70909D1E2337}"/>
              </a:ext>
            </a:extLst>
          </p:cNvPr>
          <p:cNvSpPr>
            <a:spLocks noGrp="1" noChangeArrowheads="1"/>
          </p:cNvSpPr>
          <p:nvPr>
            <p:ph type="dt" sz="half" idx="10"/>
          </p:nvPr>
        </p:nvSpPr>
        <p:spPr>
          <a:xfrm>
            <a:off x="457200" y="6597650"/>
            <a:ext cx="2133600" cy="144463"/>
          </a:xfrm>
        </p:spPr>
        <p:txBody>
          <a:bodyPr/>
          <a:lstStyle>
            <a:lvl1pPr>
              <a:defRPr sz="1000" dirty="0">
                <a:solidFill>
                  <a:schemeClr val="bg1"/>
                </a:solidFill>
              </a:defRPr>
            </a:lvl1pPr>
          </a:lstStyle>
          <a:p>
            <a:pPr>
              <a:defRPr/>
            </a:pPr>
            <a:endParaRPr lang="es-ES" altLang="en-US"/>
          </a:p>
        </p:txBody>
      </p:sp>
      <p:sp>
        <p:nvSpPr>
          <p:cNvPr id="5" name="Rectangle 5">
            <a:extLst>
              <a:ext uri="{FF2B5EF4-FFF2-40B4-BE49-F238E27FC236}">
                <a16:creationId xmlns:a16="http://schemas.microsoft.com/office/drawing/2014/main" id="{F2969606-D266-AA49-9C29-047748E94F21}"/>
              </a:ext>
            </a:extLst>
          </p:cNvPr>
          <p:cNvSpPr>
            <a:spLocks noGrp="1" noChangeArrowheads="1"/>
          </p:cNvSpPr>
          <p:nvPr>
            <p:ph type="ftr" sz="quarter" idx="11"/>
          </p:nvPr>
        </p:nvSpPr>
        <p:spPr>
          <a:xfrm>
            <a:off x="3124200" y="6597650"/>
            <a:ext cx="2895600" cy="144463"/>
          </a:xfrm>
        </p:spPr>
        <p:txBody>
          <a:bodyPr/>
          <a:lstStyle>
            <a:lvl1pPr>
              <a:defRPr sz="1000" dirty="0">
                <a:solidFill>
                  <a:schemeClr val="bg1"/>
                </a:solidFill>
              </a:defRPr>
            </a:lvl1pPr>
          </a:lstStyle>
          <a:p>
            <a:pPr>
              <a:defRPr/>
            </a:pPr>
            <a:endParaRPr lang="es-ES" altLang="en-US"/>
          </a:p>
        </p:txBody>
      </p:sp>
      <p:sp>
        <p:nvSpPr>
          <p:cNvPr id="6" name="Rectangle 6">
            <a:extLst>
              <a:ext uri="{FF2B5EF4-FFF2-40B4-BE49-F238E27FC236}">
                <a16:creationId xmlns:a16="http://schemas.microsoft.com/office/drawing/2014/main" id="{F6E64D88-D9A1-964E-8C3C-81D9C26C03E5}"/>
              </a:ext>
            </a:extLst>
          </p:cNvPr>
          <p:cNvSpPr>
            <a:spLocks noGrp="1" noChangeArrowheads="1"/>
          </p:cNvSpPr>
          <p:nvPr>
            <p:ph type="sldNum" sz="quarter" idx="12"/>
          </p:nvPr>
        </p:nvSpPr>
        <p:spPr>
          <a:xfrm>
            <a:off x="6553200" y="6597650"/>
            <a:ext cx="2133600" cy="144463"/>
          </a:xfrm>
        </p:spPr>
        <p:txBody>
          <a:bodyPr/>
          <a:lstStyle>
            <a:lvl1pPr>
              <a:defRPr sz="900">
                <a:solidFill>
                  <a:schemeClr val="bg1"/>
                </a:solidFill>
              </a:defRPr>
            </a:lvl1pPr>
          </a:lstStyle>
          <a:p>
            <a:fld id="{1C8D8E1B-B2ED-0041-886B-08157A1F0893}" type="slidenum">
              <a:rPr lang="es-ES" altLang="en-US"/>
              <a:pPr/>
              <a:t>‹#›</a:t>
            </a:fld>
            <a:endParaRPr lang="es-ES" altLang="en-US"/>
          </a:p>
        </p:txBody>
      </p:sp>
    </p:spTree>
    <p:extLst>
      <p:ext uri="{BB962C8B-B14F-4D97-AF65-F5344CB8AC3E}">
        <p14:creationId xmlns:p14="http://schemas.microsoft.com/office/powerpoint/2010/main" val="586785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778D701B-CCD3-BD45-ACA9-F28AFB5D703F}"/>
              </a:ext>
            </a:extLst>
          </p:cNvPr>
          <p:cNvSpPr>
            <a:spLocks noGrp="1" noChangeArrowheads="1"/>
          </p:cNvSpPr>
          <p:nvPr>
            <p:ph type="dt" sz="half" idx="10"/>
          </p:nvPr>
        </p:nvSpPr>
        <p:spPr>
          <a:xfrm>
            <a:off x="457200" y="6597650"/>
            <a:ext cx="2133600" cy="144463"/>
          </a:xfrm>
        </p:spPr>
        <p:txBody>
          <a:bodyPr/>
          <a:lstStyle>
            <a:lvl1pPr>
              <a:defRPr sz="1000" dirty="0">
                <a:solidFill>
                  <a:schemeClr val="bg1"/>
                </a:solidFill>
              </a:defRPr>
            </a:lvl1pPr>
          </a:lstStyle>
          <a:p>
            <a:pPr>
              <a:defRPr/>
            </a:pPr>
            <a:endParaRPr lang="es-ES" altLang="en-US"/>
          </a:p>
        </p:txBody>
      </p:sp>
      <p:sp>
        <p:nvSpPr>
          <p:cNvPr id="5" name="Rectangle 5">
            <a:extLst>
              <a:ext uri="{FF2B5EF4-FFF2-40B4-BE49-F238E27FC236}">
                <a16:creationId xmlns:a16="http://schemas.microsoft.com/office/drawing/2014/main" id="{A4F7B519-E76B-CC40-81E6-6CCD89905464}"/>
              </a:ext>
            </a:extLst>
          </p:cNvPr>
          <p:cNvSpPr>
            <a:spLocks noGrp="1" noChangeArrowheads="1"/>
          </p:cNvSpPr>
          <p:nvPr>
            <p:ph type="ftr" sz="quarter" idx="11"/>
          </p:nvPr>
        </p:nvSpPr>
        <p:spPr>
          <a:xfrm>
            <a:off x="3124200" y="6597650"/>
            <a:ext cx="2895600" cy="144463"/>
          </a:xfrm>
        </p:spPr>
        <p:txBody>
          <a:bodyPr/>
          <a:lstStyle>
            <a:lvl1pPr>
              <a:defRPr sz="1000" dirty="0">
                <a:solidFill>
                  <a:schemeClr val="bg1"/>
                </a:solidFill>
              </a:defRPr>
            </a:lvl1pPr>
          </a:lstStyle>
          <a:p>
            <a:pPr>
              <a:defRPr/>
            </a:pPr>
            <a:endParaRPr lang="es-ES" altLang="en-US"/>
          </a:p>
        </p:txBody>
      </p:sp>
      <p:sp>
        <p:nvSpPr>
          <p:cNvPr id="6" name="Rectangle 6">
            <a:extLst>
              <a:ext uri="{FF2B5EF4-FFF2-40B4-BE49-F238E27FC236}">
                <a16:creationId xmlns:a16="http://schemas.microsoft.com/office/drawing/2014/main" id="{EBD5DED7-34A5-7945-8A51-BCC36F7C523A}"/>
              </a:ext>
            </a:extLst>
          </p:cNvPr>
          <p:cNvSpPr>
            <a:spLocks noGrp="1" noChangeArrowheads="1"/>
          </p:cNvSpPr>
          <p:nvPr>
            <p:ph type="sldNum" sz="quarter" idx="12"/>
          </p:nvPr>
        </p:nvSpPr>
        <p:spPr>
          <a:xfrm>
            <a:off x="6553200" y="6597650"/>
            <a:ext cx="2133600" cy="144463"/>
          </a:xfrm>
        </p:spPr>
        <p:txBody>
          <a:bodyPr/>
          <a:lstStyle>
            <a:lvl1pPr>
              <a:defRPr sz="900">
                <a:solidFill>
                  <a:schemeClr val="bg1"/>
                </a:solidFill>
              </a:defRPr>
            </a:lvl1pPr>
          </a:lstStyle>
          <a:p>
            <a:fld id="{2A48B0FD-C3A8-F546-B381-CDCED6274056}" type="slidenum">
              <a:rPr lang="es-ES" altLang="en-US"/>
              <a:pPr/>
              <a:t>‹#›</a:t>
            </a:fld>
            <a:endParaRPr lang="es-ES" altLang="en-US"/>
          </a:p>
        </p:txBody>
      </p:sp>
    </p:spTree>
    <p:extLst>
      <p:ext uri="{BB962C8B-B14F-4D97-AF65-F5344CB8AC3E}">
        <p14:creationId xmlns:p14="http://schemas.microsoft.com/office/powerpoint/2010/main" val="3197952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3C2496-6D9B-EC4C-B141-F6398292854D}"/>
              </a:ext>
            </a:extLst>
          </p:cNvPr>
          <p:cNvSpPr>
            <a:spLocks noGrp="1" noChangeArrowheads="1"/>
          </p:cNvSpPr>
          <p:nvPr>
            <p:ph type="dt" sz="half" idx="10"/>
          </p:nvPr>
        </p:nvSpPr>
        <p:spPr>
          <a:xfrm>
            <a:off x="457200" y="6597650"/>
            <a:ext cx="2133600" cy="144463"/>
          </a:xfrm>
        </p:spPr>
        <p:txBody>
          <a:bodyPr/>
          <a:lstStyle>
            <a:lvl1pPr>
              <a:defRPr sz="1000" dirty="0">
                <a:solidFill>
                  <a:schemeClr val="bg1"/>
                </a:solidFill>
              </a:defRPr>
            </a:lvl1pPr>
          </a:lstStyle>
          <a:p>
            <a:pPr>
              <a:defRPr/>
            </a:pPr>
            <a:endParaRPr lang="es-ES" altLang="en-US"/>
          </a:p>
        </p:txBody>
      </p:sp>
      <p:sp>
        <p:nvSpPr>
          <p:cNvPr id="6" name="Footer Placeholder 5">
            <a:extLst>
              <a:ext uri="{FF2B5EF4-FFF2-40B4-BE49-F238E27FC236}">
                <a16:creationId xmlns:a16="http://schemas.microsoft.com/office/drawing/2014/main" id="{8BF75A6F-DBD4-2840-A2CE-D301A77C6289}"/>
              </a:ext>
            </a:extLst>
          </p:cNvPr>
          <p:cNvSpPr>
            <a:spLocks noGrp="1" noChangeArrowheads="1"/>
          </p:cNvSpPr>
          <p:nvPr>
            <p:ph type="ftr" sz="quarter" idx="11"/>
          </p:nvPr>
        </p:nvSpPr>
        <p:spPr>
          <a:xfrm>
            <a:off x="3124200" y="6597650"/>
            <a:ext cx="2895600" cy="144463"/>
          </a:xfrm>
        </p:spPr>
        <p:txBody>
          <a:bodyPr/>
          <a:lstStyle>
            <a:lvl1pPr>
              <a:defRPr sz="1000" dirty="0">
                <a:solidFill>
                  <a:schemeClr val="bg1"/>
                </a:solidFill>
              </a:defRPr>
            </a:lvl1pPr>
          </a:lstStyle>
          <a:p>
            <a:pPr>
              <a:defRPr/>
            </a:pPr>
            <a:endParaRPr lang="es-ES" altLang="en-US"/>
          </a:p>
        </p:txBody>
      </p:sp>
      <p:sp>
        <p:nvSpPr>
          <p:cNvPr id="7" name="Slide Number Placeholder 6">
            <a:extLst>
              <a:ext uri="{FF2B5EF4-FFF2-40B4-BE49-F238E27FC236}">
                <a16:creationId xmlns:a16="http://schemas.microsoft.com/office/drawing/2014/main" id="{515B26CF-4626-B24D-BA35-DF45E4A2DE3D}"/>
              </a:ext>
            </a:extLst>
          </p:cNvPr>
          <p:cNvSpPr>
            <a:spLocks noGrp="1" noChangeArrowheads="1"/>
          </p:cNvSpPr>
          <p:nvPr>
            <p:ph type="sldNum" sz="quarter" idx="12"/>
          </p:nvPr>
        </p:nvSpPr>
        <p:spPr>
          <a:xfrm>
            <a:off x="6553200" y="6597650"/>
            <a:ext cx="2133600" cy="144463"/>
          </a:xfrm>
        </p:spPr>
        <p:txBody>
          <a:bodyPr/>
          <a:lstStyle>
            <a:lvl1pPr>
              <a:defRPr sz="900">
                <a:solidFill>
                  <a:schemeClr val="bg1"/>
                </a:solidFill>
              </a:defRPr>
            </a:lvl1pPr>
          </a:lstStyle>
          <a:p>
            <a:fld id="{242D6247-BCFA-1243-9185-24BA6C4565EC}" type="slidenum">
              <a:rPr lang="es-ES" altLang="en-US"/>
              <a:pPr/>
              <a:t>‹#›</a:t>
            </a:fld>
            <a:endParaRPr lang="es-ES" altLang="en-US"/>
          </a:p>
        </p:txBody>
      </p:sp>
    </p:spTree>
    <p:extLst>
      <p:ext uri="{BB962C8B-B14F-4D97-AF65-F5344CB8AC3E}">
        <p14:creationId xmlns:p14="http://schemas.microsoft.com/office/powerpoint/2010/main" val="3500880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147E9D8-8CDE-3048-AFB0-FB1DD46BDB58}"/>
              </a:ext>
            </a:extLst>
          </p:cNvPr>
          <p:cNvSpPr>
            <a:spLocks noGrp="1" noChangeArrowheads="1"/>
          </p:cNvSpPr>
          <p:nvPr>
            <p:ph type="dt" sz="half" idx="10"/>
          </p:nvPr>
        </p:nvSpPr>
        <p:spPr>
          <a:xfrm>
            <a:off x="457200" y="6597650"/>
            <a:ext cx="2133600" cy="144463"/>
          </a:xfrm>
        </p:spPr>
        <p:txBody>
          <a:bodyPr/>
          <a:lstStyle>
            <a:lvl1pPr>
              <a:defRPr sz="1000" dirty="0">
                <a:solidFill>
                  <a:schemeClr val="bg1"/>
                </a:solidFill>
              </a:defRPr>
            </a:lvl1pPr>
          </a:lstStyle>
          <a:p>
            <a:pPr>
              <a:defRPr/>
            </a:pPr>
            <a:endParaRPr lang="es-ES" altLang="en-US"/>
          </a:p>
        </p:txBody>
      </p:sp>
      <p:sp>
        <p:nvSpPr>
          <p:cNvPr id="4" name="Rectangle 5">
            <a:extLst>
              <a:ext uri="{FF2B5EF4-FFF2-40B4-BE49-F238E27FC236}">
                <a16:creationId xmlns:a16="http://schemas.microsoft.com/office/drawing/2014/main" id="{0783147E-6E90-9A41-A81C-9D74C1482F15}"/>
              </a:ext>
            </a:extLst>
          </p:cNvPr>
          <p:cNvSpPr>
            <a:spLocks noGrp="1" noChangeArrowheads="1"/>
          </p:cNvSpPr>
          <p:nvPr>
            <p:ph type="ftr" sz="quarter" idx="11"/>
          </p:nvPr>
        </p:nvSpPr>
        <p:spPr>
          <a:xfrm>
            <a:off x="3124200" y="6597650"/>
            <a:ext cx="2895600" cy="144463"/>
          </a:xfrm>
        </p:spPr>
        <p:txBody>
          <a:bodyPr/>
          <a:lstStyle>
            <a:lvl1pPr>
              <a:defRPr sz="1000" dirty="0">
                <a:solidFill>
                  <a:schemeClr val="bg1"/>
                </a:solidFill>
              </a:defRPr>
            </a:lvl1pPr>
          </a:lstStyle>
          <a:p>
            <a:pPr>
              <a:defRPr/>
            </a:pPr>
            <a:endParaRPr lang="es-ES" altLang="en-US"/>
          </a:p>
        </p:txBody>
      </p:sp>
      <p:sp>
        <p:nvSpPr>
          <p:cNvPr id="5" name="Rectangle 6">
            <a:extLst>
              <a:ext uri="{FF2B5EF4-FFF2-40B4-BE49-F238E27FC236}">
                <a16:creationId xmlns:a16="http://schemas.microsoft.com/office/drawing/2014/main" id="{7D267DC2-2A93-2640-BA00-B85FCD596EFD}"/>
              </a:ext>
            </a:extLst>
          </p:cNvPr>
          <p:cNvSpPr>
            <a:spLocks noGrp="1" noChangeArrowheads="1"/>
          </p:cNvSpPr>
          <p:nvPr>
            <p:ph type="sldNum" sz="quarter" idx="12"/>
          </p:nvPr>
        </p:nvSpPr>
        <p:spPr>
          <a:xfrm>
            <a:off x="6553200" y="6597650"/>
            <a:ext cx="2133600" cy="144463"/>
          </a:xfrm>
        </p:spPr>
        <p:txBody>
          <a:bodyPr/>
          <a:lstStyle>
            <a:lvl1pPr>
              <a:defRPr sz="900">
                <a:solidFill>
                  <a:schemeClr val="bg1"/>
                </a:solidFill>
              </a:defRPr>
            </a:lvl1pPr>
          </a:lstStyle>
          <a:p>
            <a:fld id="{D28DF97A-A530-684F-8D32-7BCE4039286F}" type="slidenum">
              <a:rPr lang="es-ES" altLang="en-US"/>
              <a:pPr/>
              <a:t>‹#›</a:t>
            </a:fld>
            <a:endParaRPr lang="es-ES" altLang="en-US"/>
          </a:p>
        </p:txBody>
      </p:sp>
    </p:spTree>
    <p:extLst>
      <p:ext uri="{BB962C8B-B14F-4D97-AF65-F5344CB8AC3E}">
        <p14:creationId xmlns:p14="http://schemas.microsoft.com/office/powerpoint/2010/main" val="277317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2B9152BB-6EAC-9B42-A382-1E03F040CC59}"/>
              </a:ext>
            </a:extLst>
          </p:cNvPr>
          <p:cNvSpPr>
            <a:spLocks noGrp="1" noChangeArrowheads="1"/>
          </p:cNvSpPr>
          <p:nvPr>
            <p:ph type="dt" sz="half" idx="10"/>
          </p:nvPr>
        </p:nvSpPr>
        <p:spPr>
          <a:xfrm>
            <a:off x="457200" y="6597650"/>
            <a:ext cx="2133600" cy="144463"/>
          </a:xfrm>
        </p:spPr>
        <p:txBody>
          <a:bodyPr/>
          <a:lstStyle>
            <a:lvl1pPr>
              <a:defRPr sz="1000" dirty="0">
                <a:solidFill>
                  <a:schemeClr val="bg1"/>
                </a:solidFill>
              </a:defRPr>
            </a:lvl1pPr>
          </a:lstStyle>
          <a:p>
            <a:pPr>
              <a:defRPr/>
            </a:pPr>
            <a:endParaRPr lang="es-ES" altLang="en-US"/>
          </a:p>
        </p:txBody>
      </p:sp>
      <p:sp>
        <p:nvSpPr>
          <p:cNvPr id="3" name="Footer Placeholder 10">
            <a:extLst>
              <a:ext uri="{FF2B5EF4-FFF2-40B4-BE49-F238E27FC236}">
                <a16:creationId xmlns:a16="http://schemas.microsoft.com/office/drawing/2014/main" id="{854C7CC9-8E78-6D49-ABD6-57EFCED6F193}"/>
              </a:ext>
            </a:extLst>
          </p:cNvPr>
          <p:cNvSpPr>
            <a:spLocks noGrp="1" noChangeArrowheads="1"/>
          </p:cNvSpPr>
          <p:nvPr>
            <p:ph type="ftr" sz="quarter" idx="11"/>
          </p:nvPr>
        </p:nvSpPr>
        <p:spPr>
          <a:xfrm>
            <a:off x="3124200" y="6597650"/>
            <a:ext cx="2895600" cy="144463"/>
          </a:xfrm>
        </p:spPr>
        <p:txBody>
          <a:bodyPr/>
          <a:lstStyle>
            <a:lvl1pPr>
              <a:defRPr sz="1000" dirty="0">
                <a:solidFill>
                  <a:schemeClr val="bg1"/>
                </a:solidFill>
              </a:defRPr>
            </a:lvl1pPr>
          </a:lstStyle>
          <a:p>
            <a:pPr>
              <a:defRPr/>
            </a:pPr>
            <a:endParaRPr lang="es-ES" altLang="en-US"/>
          </a:p>
        </p:txBody>
      </p:sp>
      <p:sp>
        <p:nvSpPr>
          <p:cNvPr id="4" name="Slide Number Placeholder 11">
            <a:extLst>
              <a:ext uri="{FF2B5EF4-FFF2-40B4-BE49-F238E27FC236}">
                <a16:creationId xmlns:a16="http://schemas.microsoft.com/office/drawing/2014/main" id="{2BB84EE7-B78F-B040-B1BE-CE4814D0CF66}"/>
              </a:ext>
            </a:extLst>
          </p:cNvPr>
          <p:cNvSpPr>
            <a:spLocks noGrp="1" noChangeArrowheads="1"/>
          </p:cNvSpPr>
          <p:nvPr>
            <p:ph type="sldNum" sz="quarter" idx="12"/>
          </p:nvPr>
        </p:nvSpPr>
        <p:spPr>
          <a:xfrm>
            <a:off x="6553200" y="6597650"/>
            <a:ext cx="2133600" cy="144463"/>
          </a:xfrm>
        </p:spPr>
        <p:txBody>
          <a:bodyPr/>
          <a:lstStyle>
            <a:lvl1pPr>
              <a:defRPr sz="900">
                <a:solidFill>
                  <a:schemeClr val="bg1"/>
                </a:solidFill>
              </a:defRPr>
            </a:lvl1pPr>
          </a:lstStyle>
          <a:p>
            <a:fld id="{E9675160-1708-2F40-B257-3C3678B5B970}" type="slidenum">
              <a:rPr lang="es-ES" altLang="en-US"/>
              <a:pPr/>
              <a:t>‹#›</a:t>
            </a:fld>
            <a:endParaRPr lang="es-ES" altLang="en-US"/>
          </a:p>
        </p:txBody>
      </p:sp>
    </p:spTree>
    <p:extLst>
      <p:ext uri="{BB962C8B-B14F-4D97-AF65-F5344CB8AC3E}">
        <p14:creationId xmlns:p14="http://schemas.microsoft.com/office/powerpoint/2010/main" val="238802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7883524" cy="539750"/>
          </a:xfrm>
        </p:spPr>
        <p:txBody>
          <a:bodyPr anchor="b"/>
          <a:lstStyle>
            <a:lvl1pPr>
              <a:defRPr sz="3200"/>
            </a:lvl1pPr>
          </a:lstStyle>
          <a:p>
            <a:r>
              <a:rPr lang="en-US" dirty="0"/>
              <a:t>Click to edit Master title style</a:t>
            </a:r>
          </a:p>
        </p:txBody>
      </p:sp>
      <p:sp>
        <p:nvSpPr>
          <p:cNvPr id="3" name="Picture Placeholder 2"/>
          <p:cNvSpPr>
            <a:spLocks noGrp="1"/>
          </p:cNvSpPr>
          <p:nvPr>
            <p:ph type="pic" idx="1"/>
          </p:nvPr>
        </p:nvSpPr>
        <p:spPr>
          <a:xfrm>
            <a:off x="3887788" y="1556792"/>
            <a:ext cx="4629150" cy="43042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630238" y="1556792"/>
            <a:ext cx="2949575" cy="43121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77C04A4-2969-5B49-9F2E-87DE052638D2}"/>
              </a:ext>
            </a:extLst>
          </p:cNvPr>
          <p:cNvSpPr>
            <a:spLocks noGrp="1" noChangeArrowheads="1"/>
          </p:cNvSpPr>
          <p:nvPr>
            <p:ph type="dt" sz="half" idx="10"/>
          </p:nvPr>
        </p:nvSpPr>
        <p:spPr>
          <a:xfrm>
            <a:off x="457200" y="6597650"/>
            <a:ext cx="2133600" cy="144463"/>
          </a:xfrm>
        </p:spPr>
        <p:txBody>
          <a:bodyPr/>
          <a:lstStyle>
            <a:lvl1pPr>
              <a:defRPr sz="1000" dirty="0">
                <a:solidFill>
                  <a:schemeClr val="bg1"/>
                </a:solidFill>
              </a:defRPr>
            </a:lvl1pPr>
          </a:lstStyle>
          <a:p>
            <a:pPr>
              <a:defRPr/>
            </a:pPr>
            <a:endParaRPr lang="es-ES" altLang="en-US"/>
          </a:p>
        </p:txBody>
      </p:sp>
      <p:sp>
        <p:nvSpPr>
          <p:cNvPr id="6" name="Footer Placeholder 5">
            <a:extLst>
              <a:ext uri="{FF2B5EF4-FFF2-40B4-BE49-F238E27FC236}">
                <a16:creationId xmlns:a16="http://schemas.microsoft.com/office/drawing/2014/main" id="{A2AD990A-D347-7947-85AB-8614386CC8EF}"/>
              </a:ext>
            </a:extLst>
          </p:cNvPr>
          <p:cNvSpPr>
            <a:spLocks noGrp="1" noChangeArrowheads="1"/>
          </p:cNvSpPr>
          <p:nvPr>
            <p:ph type="ftr" sz="quarter" idx="11"/>
          </p:nvPr>
        </p:nvSpPr>
        <p:spPr>
          <a:xfrm>
            <a:off x="3124200" y="6597650"/>
            <a:ext cx="2895600" cy="144463"/>
          </a:xfrm>
        </p:spPr>
        <p:txBody>
          <a:bodyPr/>
          <a:lstStyle>
            <a:lvl1pPr>
              <a:defRPr sz="1000" dirty="0">
                <a:solidFill>
                  <a:schemeClr val="bg1"/>
                </a:solidFill>
              </a:defRPr>
            </a:lvl1pPr>
          </a:lstStyle>
          <a:p>
            <a:pPr>
              <a:defRPr/>
            </a:pPr>
            <a:endParaRPr lang="es-ES" altLang="en-US"/>
          </a:p>
        </p:txBody>
      </p:sp>
      <p:sp>
        <p:nvSpPr>
          <p:cNvPr id="7" name="Slide Number Placeholder 6">
            <a:extLst>
              <a:ext uri="{FF2B5EF4-FFF2-40B4-BE49-F238E27FC236}">
                <a16:creationId xmlns:a16="http://schemas.microsoft.com/office/drawing/2014/main" id="{09E6AB7D-6073-C543-ACE3-0BE0B83BAF5E}"/>
              </a:ext>
            </a:extLst>
          </p:cNvPr>
          <p:cNvSpPr>
            <a:spLocks noGrp="1" noChangeArrowheads="1"/>
          </p:cNvSpPr>
          <p:nvPr>
            <p:ph type="sldNum" sz="quarter" idx="12"/>
          </p:nvPr>
        </p:nvSpPr>
        <p:spPr>
          <a:xfrm>
            <a:off x="6553200" y="6597650"/>
            <a:ext cx="2133600" cy="144463"/>
          </a:xfrm>
        </p:spPr>
        <p:txBody>
          <a:bodyPr/>
          <a:lstStyle>
            <a:lvl1pPr>
              <a:defRPr sz="900">
                <a:solidFill>
                  <a:schemeClr val="bg1"/>
                </a:solidFill>
              </a:defRPr>
            </a:lvl1pPr>
          </a:lstStyle>
          <a:p>
            <a:fld id="{740944D0-BC9E-2A4D-B245-BE9AC4FA8D2D}" type="slidenum">
              <a:rPr lang="es-ES" altLang="en-US"/>
              <a:pPr/>
              <a:t>‹#›</a:t>
            </a:fld>
            <a:endParaRPr lang="es-ES" altLang="en-US"/>
          </a:p>
        </p:txBody>
      </p:sp>
    </p:spTree>
    <p:extLst>
      <p:ext uri="{BB962C8B-B14F-4D97-AF65-F5344CB8AC3E}">
        <p14:creationId xmlns:p14="http://schemas.microsoft.com/office/powerpoint/2010/main" val="308542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1C90B90-7C27-2342-9CFB-BB600801E7F5}"/>
              </a:ext>
            </a:extLst>
          </p:cNvPr>
          <p:cNvSpPr>
            <a:spLocks noGrp="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s-ES" altLang="en-US" dirty="0"/>
          </a:p>
        </p:txBody>
      </p:sp>
      <p:sp>
        <p:nvSpPr>
          <p:cNvPr id="1027" name="Rectangle 3">
            <a:extLst>
              <a:ext uri="{FF2B5EF4-FFF2-40B4-BE49-F238E27FC236}">
                <a16:creationId xmlns:a16="http://schemas.microsoft.com/office/drawing/2014/main" id="{B6B46EB2-0949-F449-AECE-1839349F51A5}"/>
              </a:ext>
            </a:extLst>
          </p:cNvPr>
          <p:cNvSpPr>
            <a:spLocks noGrp="1" noChangeArrowheads="1"/>
          </p:cNvSpPr>
          <p:nvPr>
            <p:ph type="body" idx="1"/>
          </p:nvPr>
        </p:nvSpPr>
        <p:spPr bwMode="auto">
          <a:xfrm>
            <a:off x="457200" y="1600200"/>
            <a:ext cx="8229600" cy="4525963"/>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a:extLst>
              <a:ext uri="{FF2B5EF4-FFF2-40B4-BE49-F238E27FC236}">
                <a16:creationId xmlns:a16="http://schemas.microsoft.com/office/drawing/2014/main" id="{D139C3A9-C10C-E943-B6C9-1C257D7F04BD}"/>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s-ES" altLang="en-US"/>
          </a:p>
        </p:txBody>
      </p:sp>
      <p:sp>
        <p:nvSpPr>
          <p:cNvPr id="1029" name="Rectangle 5">
            <a:extLst>
              <a:ext uri="{FF2B5EF4-FFF2-40B4-BE49-F238E27FC236}">
                <a16:creationId xmlns:a16="http://schemas.microsoft.com/office/drawing/2014/main" id="{C7B3D0AB-CB6D-2F4C-9317-27CDFAD6A70B}"/>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s-ES" altLang="en-US"/>
          </a:p>
        </p:txBody>
      </p:sp>
      <p:sp>
        <p:nvSpPr>
          <p:cNvPr id="1030" name="Rectangle 6">
            <a:extLst>
              <a:ext uri="{FF2B5EF4-FFF2-40B4-BE49-F238E27FC236}">
                <a16:creationId xmlns:a16="http://schemas.microsoft.com/office/drawing/2014/main" id="{2E144153-3B64-5C4E-80EE-170C6FCD6D8F}"/>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7899047E-E432-6140-80C7-F9F677AE504D}" type="slidenum">
              <a:rPr lang="es-ES" altLang="en-US"/>
              <a:pPr/>
              <a:t>‹#›</a:t>
            </a:fld>
            <a:endParaRPr lang="es-ES" altLang="en-US"/>
          </a:p>
        </p:txBody>
      </p:sp>
      <p:sp>
        <p:nvSpPr>
          <p:cNvPr id="7" name="Rectangle 6">
            <a:extLst>
              <a:ext uri="{FF2B5EF4-FFF2-40B4-BE49-F238E27FC236}">
                <a16:creationId xmlns:a16="http://schemas.microsoft.com/office/drawing/2014/main" id="{6119051E-0037-2448-9F25-81A4D5AA3B7B}"/>
              </a:ext>
            </a:extLst>
          </p:cNvPr>
          <p:cNvSpPr/>
          <p:nvPr userDrawn="1"/>
        </p:nvSpPr>
        <p:spPr>
          <a:xfrm>
            <a:off x="0" y="5851525"/>
            <a:ext cx="9144000" cy="604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6.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6.xml"/><Relationship Id="rId5" Type="http://schemas.openxmlformats.org/officeDocument/2006/relationships/image" Target="../media/image24.emf"/><Relationship Id="rId4" Type="http://schemas.openxmlformats.org/officeDocument/2006/relationships/image" Target="../media/image23.emf"/></Relationships>
</file>

<file path=ppt/slides/_rels/slide3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3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9.emf"/><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www.gatesfoundation.org/" TargetMode="External"/><Relationship Id="rId11" Type="http://schemas.openxmlformats.org/officeDocument/2006/relationships/image" Target="../media/image6.png"/><Relationship Id="rId5" Type="http://schemas.openxmlformats.org/officeDocument/2006/relationships/image" Target="../media/image31.jpeg"/><Relationship Id="rId10" Type="http://schemas.openxmlformats.org/officeDocument/2006/relationships/image" Target="../media/image5.png"/><Relationship Id="rId4" Type="http://schemas.openxmlformats.org/officeDocument/2006/relationships/image" Target="../media/image30.jpeg"/><Relationship Id="rId9"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931F-9B47-C946-91D1-F3DDEF9CB1F5}"/>
              </a:ext>
            </a:extLst>
          </p:cNvPr>
          <p:cNvSpPr>
            <a:spLocks noGrp="1"/>
          </p:cNvSpPr>
          <p:nvPr>
            <p:ph type="ctrTitle"/>
          </p:nvPr>
        </p:nvSpPr>
        <p:spPr>
          <a:xfrm>
            <a:off x="179387" y="3823134"/>
            <a:ext cx="8785225" cy="936104"/>
          </a:xfrm>
        </p:spPr>
        <p:txBody>
          <a:bodyPr/>
          <a:lstStyle/>
          <a:p>
            <a:pPr>
              <a:defRPr/>
            </a:pPr>
            <a:r>
              <a:rPr lang="en-GB" sz="3200" dirty="0">
                <a:solidFill>
                  <a:schemeClr val="bg1"/>
                </a:solidFill>
              </a:rPr>
              <a:t>First National Tuberculosis Prevalence Survey</a:t>
            </a:r>
            <a:br>
              <a:rPr lang="en-GB" sz="3200" dirty="0">
                <a:solidFill>
                  <a:schemeClr val="bg1"/>
                </a:solidFill>
              </a:rPr>
            </a:br>
            <a:r>
              <a:rPr lang="en-GB" sz="3200" dirty="0">
                <a:solidFill>
                  <a:schemeClr val="bg1"/>
                </a:solidFill>
              </a:rPr>
              <a:t>South Africa 2018</a:t>
            </a:r>
          </a:p>
        </p:txBody>
      </p:sp>
      <p:sp>
        <p:nvSpPr>
          <p:cNvPr id="4" name="Subtitle 2">
            <a:extLst>
              <a:ext uri="{FF2B5EF4-FFF2-40B4-BE49-F238E27FC236}">
                <a16:creationId xmlns:a16="http://schemas.microsoft.com/office/drawing/2014/main" id="{E493A9F9-031C-734C-9BCF-F6D84EC142EE}"/>
              </a:ext>
            </a:extLst>
          </p:cNvPr>
          <p:cNvSpPr>
            <a:spLocks noGrp="1"/>
          </p:cNvSpPr>
          <p:nvPr>
            <p:ph type="subTitle" idx="1"/>
          </p:nvPr>
        </p:nvSpPr>
        <p:spPr>
          <a:xfrm>
            <a:off x="0" y="4941168"/>
            <a:ext cx="9144000" cy="480072"/>
          </a:xfrm>
        </p:spPr>
        <p:txBody>
          <a:bodyPr>
            <a:normAutofit fontScale="92500" lnSpcReduction="10000"/>
          </a:bodyPr>
          <a:lstStyle/>
          <a:p>
            <a:r>
              <a:rPr lang="en-US" sz="2100" dirty="0"/>
              <a:t>  </a:t>
            </a:r>
            <a:r>
              <a:rPr lang="en-US" sz="3000" dirty="0">
                <a:solidFill>
                  <a:schemeClr val="bg1"/>
                </a:solidFill>
              </a:rPr>
              <a:t>27 January 2021</a:t>
            </a:r>
            <a:endParaRPr lang="en-GB" sz="3000" dirty="0">
              <a:solidFill>
                <a:schemeClr val="bg1"/>
              </a:solidFill>
            </a:endParaRPr>
          </a:p>
        </p:txBody>
      </p:sp>
      <p:pic>
        <p:nvPicPr>
          <p:cNvPr id="5" name="Picture 1">
            <a:extLst>
              <a:ext uri="{FF2B5EF4-FFF2-40B4-BE49-F238E27FC236}">
                <a16:creationId xmlns:a16="http://schemas.microsoft.com/office/drawing/2014/main" id="{681B7F15-1FAF-8F45-945A-E6C8FDCB75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91978" y="5918615"/>
            <a:ext cx="1325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a:extLst>
              <a:ext uri="{FF2B5EF4-FFF2-40B4-BE49-F238E27FC236}">
                <a16:creationId xmlns:a16="http://schemas.microsoft.com/office/drawing/2014/main" id="{A7882C26-D262-C645-810D-409AF02F5C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79" y="5936550"/>
            <a:ext cx="15938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FF715B92-D99C-C647-8558-287D2480BE88}"/>
              </a:ext>
            </a:extLst>
          </p:cNvPr>
          <p:cNvPicPr>
            <a:picLocks noChangeAspect="1"/>
          </p:cNvPicPr>
          <p:nvPr/>
        </p:nvPicPr>
        <p:blipFill>
          <a:blip r:embed="rId5"/>
          <a:stretch>
            <a:fillRect/>
          </a:stretch>
        </p:blipFill>
        <p:spPr>
          <a:xfrm>
            <a:off x="2267744" y="5907200"/>
            <a:ext cx="1258187" cy="570378"/>
          </a:xfrm>
          <a:prstGeom prst="rect">
            <a:avLst/>
          </a:prstGeom>
        </p:spPr>
      </p:pic>
      <p:pic>
        <p:nvPicPr>
          <p:cNvPr id="9" name="Picture 8">
            <a:extLst>
              <a:ext uri="{FF2B5EF4-FFF2-40B4-BE49-F238E27FC236}">
                <a16:creationId xmlns:a16="http://schemas.microsoft.com/office/drawing/2014/main" id="{B5195120-BAC4-8D48-A598-11D3AD114E36}"/>
              </a:ext>
            </a:extLst>
          </p:cNvPr>
          <p:cNvPicPr>
            <a:picLocks noChangeAspect="1"/>
          </p:cNvPicPr>
          <p:nvPr/>
        </p:nvPicPr>
        <p:blipFill>
          <a:blip r:embed="rId6"/>
          <a:stretch>
            <a:fillRect/>
          </a:stretch>
        </p:blipFill>
        <p:spPr>
          <a:xfrm>
            <a:off x="3986641" y="5936550"/>
            <a:ext cx="1422785" cy="426094"/>
          </a:xfrm>
          <a:prstGeom prst="rect">
            <a:avLst/>
          </a:prstGeom>
        </p:spPr>
      </p:pic>
      <p:pic>
        <p:nvPicPr>
          <p:cNvPr id="10" name="Picture 9">
            <a:extLst>
              <a:ext uri="{FF2B5EF4-FFF2-40B4-BE49-F238E27FC236}">
                <a16:creationId xmlns:a16="http://schemas.microsoft.com/office/drawing/2014/main" id="{86F45C57-9760-DB40-A656-323188564E5D}"/>
              </a:ext>
            </a:extLst>
          </p:cNvPr>
          <p:cNvPicPr>
            <a:picLocks noChangeAspect="1"/>
          </p:cNvPicPr>
          <p:nvPr/>
        </p:nvPicPr>
        <p:blipFill>
          <a:blip r:embed="rId7"/>
          <a:stretch>
            <a:fillRect/>
          </a:stretch>
        </p:blipFill>
        <p:spPr>
          <a:xfrm>
            <a:off x="5736505" y="5959559"/>
            <a:ext cx="1452693" cy="428644"/>
          </a:xfrm>
          <a:prstGeom prst="rect">
            <a:avLst/>
          </a:prstGeom>
        </p:spPr>
      </p:pic>
      <p:pic>
        <p:nvPicPr>
          <p:cNvPr id="11" name="Picture 10">
            <a:extLst>
              <a:ext uri="{FF2B5EF4-FFF2-40B4-BE49-F238E27FC236}">
                <a16:creationId xmlns:a16="http://schemas.microsoft.com/office/drawing/2014/main" id="{167A451D-586F-4F40-B6B9-865C1D2760E6}"/>
              </a:ext>
            </a:extLst>
          </p:cNvPr>
          <p:cNvPicPr>
            <a:picLocks noChangeAspect="1"/>
          </p:cNvPicPr>
          <p:nvPr/>
        </p:nvPicPr>
        <p:blipFill>
          <a:blip r:embed="rId8"/>
          <a:stretch>
            <a:fillRect/>
          </a:stretch>
        </p:blipFill>
        <p:spPr>
          <a:xfrm>
            <a:off x="2102495" y="692696"/>
            <a:ext cx="4939010" cy="1800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0820E3B-B6E7-B74C-9308-54C403180750}"/>
              </a:ext>
            </a:extLst>
          </p:cNvPr>
          <p:cNvGraphicFramePr/>
          <p:nvPr>
            <p:extLst>
              <p:ext uri="{D42A27DB-BD31-4B8C-83A1-F6EECF244321}">
                <p14:modId xmlns:p14="http://schemas.microsoft.com/office/powerpoint/2010/main" val="2833472973"/>
              </p:ext>
            </p:extLst>
          </p:nvPr>
        </p:nvGraphicFramePr>
        <p:xfrm>
          <a:off x="1524000" y="2367731"/>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6">
            <a:extLst>
              <a:ext uri="{FF2B5EF4-FFF2-40B4-BE49-F238E27FC236}">
                <a16:creationId xmlns:a16="http://schemas.microsoft.com/office/drawing/2014/main" id="{6F27D9F2-2741-4D3C-A5F7-963CC585C912}"/>
              </a:ext>
            </a:extLst>
          </p:cNvPr>
          <p:cNvSpPr>
            <a:spLocks noGrp="1"/>
          </p:cNvSpPr>
          <p:nvPr>
            <p:ph idx="1"/>
          </p:nvPr>
        </p:nvSpPr>
        <p:spPr>
          <a:xfrm>
            <a:off x="179330" y="1633290"/>
            <a:ext cx="2406839" cy="1602298"/>
          </a:xfrm>
        </p:spPr>
        <p:txBody>
          <a:bodyPr/>
          <a:lstStyle/>
          <a:p>
            <a:pPr>
              <a:buClr>
                <a:srgbClr val="29513A"/>
              </a:buClr>
            </a:pPr>
            <a:r>
              <a:rPr lang="en-US" sz="1800" dirty="0"/>
              <a:t>The majority were eligible by CXR abnormalities only or by symptoms only</a:t>
            </a:r>
          </a:p>
          <a:p>
            <a:endParaRPr lang="en-US" dirty="0"/>
          </a:p>
        </p:txBody>
      </p:sp>
      <p:sp>
        <p:nvSpPr>
          <p:cNvPr id="3" name="Slide Number Placeholder 2">
            <a:extLst>
              <a:ext uri="{FF2B5EF4-FFF2-40B4-BE49-F238E27FC236}">
                <a16:creationId xmlns:a16="http://schemas.microsoft.com/office/drawing/2014/main" id="{5F84B3D4-E29F-4508-9AF7-AE253C7434EB}"/>
              </a:ext>
            </a:extLst>
          </p:cNvPr>
          <p:cNvSpPr>
            <a:spLocks noGrp="1"/>
          </p:cNvSpPr>
          <p:nvPr>
            <p:ph type="sldNum" sz="quarter" idx="12"/>
          </p:nvPr>
        </p:nvSpPr>
        <p:spPr/>
        <p:txBody>
          <a:bodyPr/>
          <a:lstStyle/>
          <a:p>
            <a:fld id="{A6ECD42C-D94E-4EAD-AB34-A651982B2AD9}" type="slidenum">
              <a:rPr lang="en-GB" smtClean="0"/>
              <a:t>10</a:t>
            </a:fld>
            <a:endParaRPr lang="en-GB" dirty="0"/>
          </a:p>
        </p:txBody>
      </p:sp>
      <p:sp>
        <p:nvSpPr>
          <p:cNvPr id="11" name="Title 1">
            <a:extLst>
              <a:ext uri="{FF2B5EF4-FFF2-40B4-BE49-F238E27FC236}">
                <a16:creationId xmlns:a16="http://schemas.microsoft.com/office/drawing/2014/main" id="{59C0CD62-D791-1640-A3CA-43585D3530EB}"/>
              </a:ext>
            </a:extLst>
          </p:cNvPr>
          <p:cNvSpPr txBox="1">
            <a:spLocks/>
          </p:cNvSpPr>
          <p:nvPr/>
        </p:nvSpPr>
        <p:spPr>
          <a:xfrm>
            <a:off x="0" y="260648"/>
            <a:ext cx="9144000" cy="792088"/>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lgn="l">
              <a:defRPr/>
            </a:pPr>
            <a:r>
              <a:rPr lang="en-US" sz="2800" dirty="0"/>
              <a:t>Eligibility for sputum examination </a:t>
            </a:r>
          </a:p>
        </p:txBody>
      </p:sp>
      <p:sp>
        <p:nvSpPr>
          <p:cNvPr id="12" name="Rectangle 11">
            <a:extLst>
              <a:ext uri="{FF2B5EF4-FFF2-40B4-BE49-F238E27FC236}">
                <a16:creationId xmlns:a16="http://schemas.microsoft.com/office/drawing/2014/main" id="{96118DE4-1C16-324A-A8E8-421873916E9A}"/>
              </a:ext>
            </a:extLst>
          </p:cNvPr>
          <p:cNvSpPr/>
          <p:nvPr/>
        </p:nvSpPr>
        <p:spPr>
          <a:xfrm>
            <a:off x="0" y="821904"/>
            <a:ext cx="3431441" cy="369332"/>
          </a:xfrm>
          <a:prstGeom prst="rect">
            <a:avLst/>
          </a:prstGeom>
        </p:spPr>
        <p:txBody>
          <a:bodyPr wrap="square">
            <a:spAutoFit/>
          </a:bodyPr>
          <a:lstStyle/>
          <a:p>
            <a:r>
              <a:rPr lang="en-US" sz="1800" dirty="0">
                <a:solidFill>
                  <a:schemeClr val="bg1"/>
                </a:solidFill>
              </a:rPr>
              <a:t>N = 9 066, South Africa, 2018</a:t>
            </a:r>
            <a:endParaRPr lang="en-US" dirty="0">
              <a:solidFill>
                <a:schemeClr val="bg1"/>
              </a:solidFill>
            </a:endParaRPr>
          </a:p>
        </p:txBody>
      </p:sp>
      <p:sp>
        <p:nvSpPr>
          <p:cNvPr id="14" name="Rectangle 13">
            <a:extLst>
              <a:ext uri="{FF2B5EF4-FFF2-40B4-BE49-F238E27FC236}">
                <a16:creationId xmlns:a16="http://schemas.microsoft.com/office/drawing/2014/main" id="{5F0D1F7B-8DE4-424B-9DEE-7CD638C2494F}"/>
              </a:ext>
            </a:extLst>
          </p:cNvPr>
          <p:cNvSpPr/>
          <p:nvPr/>
        </p:nvSpPr>
        <p:spPr>
          <a:xfrm>
            <a:off x="3640891" y="4876384"/>
            <a:ext cx="692818" cy="307777"/>
          </a:xfrm>
          <a:prstGeom prst="rect">
            <a:avLst/>
          </a:prstGeom>
        </p:spPr>
        <p:txBody>
          <a:bodyPr wrap="none">
            <a:spAutoFit/>
          </a:bodyPr>
          <a:lstStyle/>
          <a:p>
            <a:r>
              <a:rPr lang="en-US" sz="1400" dirty="0">
                <a:solidFill>
                  <a:schemeClr val="bg1"/>
                </a:solidFill>
              </a:rPr>
              <a:t>37,3%</a:t>
            </a:r>
          </a:p>
        </p:txBody>
      </p:sp>
      <p:sp>
        <p:nvSpPr>
          <p:cNvPr id="15" name="Rectangle 14">
            <a:extLst>
              <a:ext uri="{FF2B5EF4-FFF2-40B4-BE49-F238E27FC236}">
                <a16:creationId xmlns:a16="http://schemas.microsoft.com/office/drawing/2014/main" id="{B239E9BA-DDBB-9D47-A7CF-B6055F140944}"/>
              </a:ext>
            </a:extLst>
          </p:cNvPr>
          <p:cNvSpPr/>
          <p:nvPr/>
        </p:nvSpPr>
        <p:spPr>
          <a:xfrm>
            <a:off x="2641338" y="3839502"/>
            <a:ext cx="593432" cy="307777"/>
          </a:xfrm>
          <a:prstGeom prst="rect">
            <a:avLst/>
          </a:prstGeom>
        </p:spPr>
        <p:txBody>
          <a:bodyPr wrap="none">
            <a:spAutoFit/>
          </a:bodyPr>
          <a:lstStyle/>
          <a:p>
            <a:r>
              <a:rPr lang="en-US" sz="1400" dirty="0"/>
              <a:t>3,7%</a:t>
            </a:r>
          </a:p>
        </p:txBody>
      </p:sp>
      <p:sp>
        <p:nvSpPr>
          <p:cNvPr id="16" name="Rectangle 15">
            <a:extLst>
              <a:ext uri="{FF2B5EF4-FFF2-40B4-BE49-F238E27FC236}">
                <a16:creationId xmlns:a16="http://schemas.microsoft.com/office/drawing/2014/main" id="{F0F92FC9-D8B3-3244-9FD0-B2B6D5762450}"/>
              </a:ext>
            </a:extLst>
          </p:cNvPr>
          <p:cNvSpPr/>
          <p:nvPr/>
        </p:nvSpPr>
        <p:spPr>
          <a:xfrm>
            <a:off x="3457191" y="3333517"/>
            <a:ext cx="1060219" cy="577081"/>
          </a:xfrm>
          <a:prstGeom prst="rect">
            <a:avLst/>
          </a:prstGeom>
        </p:spPr>
        <p:txBody>
          <a:bodyPr wrap="square">
            <a:spAutoFit/>
          </a:bodyPr>
          <a:lstStyle/>
          <a:p>
            <a:pPr algn="ctr"/>
            <a:r>
              <a:rPr lang="en-ZA" sz="1050" dirty="0"/>
              <a:t>Symptoms &amp; Abnormal CXR</a:t>
            </a:r>
            <a:endParaRPr lang="en-US" sz="1600" dirty="0"/>
          </a:p>
        </p:txBody>
      </p:sp>
      <p:sp>
        <p:nvSpPr>
          <p:cNvPr id="19" name="Rectangle 18">
            <a:extLst>
              <a:ext uri="{FF2B5EF4-FFF2-40B4-BE49-F238E27FC236}">
                <a16:creationId xmlns:a16="http://schemas.microsoft.com/office/drawing/2014/main" id="{090F5361-FA0E-7443-BB73-13502D64DEF4}"/>
              </a:ext>
            </a:extLst>
          </p:cNvPr>
          <p:cNvSpPr/>
          <p:nvPr/>
        </p:nvSpPr>
        <p:spPr>
          <a:xfrm>
            <a:off x="4979561" y="4455056"/>
            <a:ext cx="1425390" cy="261610"/>
          </a:xfrm>
          <a:prstGeom prst="rect">
            <a:avLst/>
          </a:prstGeom>
        </p:spPr>
        <p:txBody>
          <a:bodyPr wrap="none">
            <a:spAutoFit/>
          </a:bodyPr>
          <a:lstStyle/>
          <a:p>
            <a:r>
              <a:rPr lang="en-US" sz="1050" dirty="0">
                <a:solidFill>
                  <a:schemeClr val="bg1"/>
                </a:solidFill>
              </a:rPr>
              <a:t>Abnormal CRX only</a:t>
            </a:r>
          </a:p>
        </p:txBody>
      </p:sp>
      <p:sp>
        <p:nvSpPr>
          <p:cNvPr id="20" name="Rectangle 19">
            <a:extLst>
              <a:ext uri="{FF2B5EF4-FFF2-40B4-BE49-F238E27FC236}">
                <a16:creationId xmlns:a16="http://schemas.microsoft.com/office/drawing/2014/main" id="{CFE4C435-D650-A74A-8FCD-1BBDF7B9AAC2}"/>
              </a:ext>
            </a:extLst>
          </p:cNvPr>
          <p:cNvSpPr/>
          <p:nvPr/>
        </p:nvSpPr>
        <p:spPr>
          <a:xfrm>
            <a:off x="5424403" y="4147279"/>
            <a:ext cx="692817" cy="307777"/>
          </a:xfrm>
          <a:prstGeom prst="rect">
            <a:avLst/>
          </a:prstGeom>
        </p:spPr>
        <p:txBody>
          <a:bodyPr wrap="none">
            <a:spAutoFit/>
          </a:bodyPr>
          <a:lstStyle/>
          <a:p>
            <a:pPr algn="ctr"/>
            <a:r>
              <a:rPr lang="en-US" sz="1400" dirty="0">
                <a:solidFill>
                  <a:schemeClr val="bg1"/>
                </a:solidFill>
              </a:rPr>
              <a:t>39,3%</a:t>
            </a:r>
          </a:p>
        </p:txBody>
      </p:sp>
      <p:sp>
        <p:nvSpPr>
          <p:cNvPr id="22" name="Rectangle 21">
            <a:extLst>
              <a:ext uri="{FF2B5EF4-FFF2-40B4-BE49-F238E27FC236}">
                <a16:creationId xmlns:a16="http://schemas.microsoft.com/office/drawing/2014/main" id="{71F513D1-B9D9-8748-9DBF-25BFF98A32F9}"/>
              </a:ext>
            </a:extLst>
          </p:cNvPr>
          <p:cNvSpPr/>
          <p:nvPr/>
        </p:nvSpPr>
        <p:spPr>
          <a:xfrm>
            <a:off x="3487671" y="5212965"/>
            <a:ext cx="1060219" cy="430887"/>
          </a:xfrm>
          <a:prstGeom prst="rect">
            <a:avLst/>
          </a:prstGeom>
        </p:spPr>
        <p:txBody>
          <a:bodyPr wrap="square">
            <a:spAutoFit/>
          </a:bodyPr>
          <a:lstStyle/>
          <a:p>
            <a:pPr algn="ctr"/>
            <a:r>
              <a:rPr lang="en-ZA" sz="1050" dirty="0">
                <a:solidFill>
                  <a:schemeClr val="bg1"/>
                </a:solidFill>
              </a:rPr>
              <a:t>Symptoms Only</a:t>
            </a:r>
            <a:endParaRPr lang="en-US" sz="1600" dirty="0">
              <a:solidFill>
                <a:schemeClr val="bg1"/>
              </a:solidFill>
            </a:endParaRPr>
          </a:p>
        </p:txBody>
      </p:sp>
      <p:sp>
        <p:nvSpPr>
          <p:cNvPr id="23" name="Rectangle 22">
            <a:extLst>
              <a:ext uri="{FF2B5EF4-FFF2-40B4-BE49-F238E27FC236}">
                <a16:creationId xmlns:a16="http://schemas.microsoft.com/office/drawing/2014/main" id="{C834B94F-497C-E94E-B9CE-0A04BB7DE26A}"/>
              </a:ext>
            </a:extLst>
          </p:cNvPr>
          <p:cNvSpPr/>
          <p:nvPr/>
        </p:nvSpPr>
        <p:spPr>
          <a:xfrm>
            <a:off x="2945373" y="3955303"/>
            <a:ext cx="942464" cy="415498"/>
          </a:xfrm>
          <a:prstGeom prst="rect">
            <a:avLst/>
          </a:prstGeom>
        </p:spPr>
        <p:txBody>
          <a:bodyPr wrap="square">
            <a:spAutoFit/>
          </a:bodyPr>
          <a:lstStyle/>
          <a:p>
            <a:pPr algn="ctr"/>
            <a:r>
              <a:rPr lang="en-ZA" sz="1050" dirty="0"/>
              <a:t>CRX not done</a:t>
            </a:r>
            <a:endParaRPr lang="en-US" sz="1050" dirty="0"/>
          </a:p>
        </p:txBody>
      </p:sp>
      <p:sp>
        <p:nvSpPr>
          <p:cNvPr id="13" name="Rectangle 12">
            <a:extLst>
              <a:ext uri="{FF2B5EF4-FFF2-40B4-BE49-F238E27FC236}">
                <a16:creationId xmlns:a16="http://schemas.microsoft.com/office/drawing/2014/main" id="{968CDE1F-9344-9C43-83FA-5089A69E77DA}"/>
              </a:ext>
            </a:extLst>
          </p:cNvPr>
          <p:cNvSpPr/>
          <p:nvPr/>
        </p:nvSpPr>
        <p:spPr>
          <a:xfrm>
            <a:off x="3584430" y="3056566"/>
            <a:ext cx="692818" cy="307777"/>
          </a:xfrm>
          <a:prstGeom prst="rect">
            <a:avLst/>
          </a:prstGeom>
        </p:spPr>
        <p:txBody>
          <a:bodyPr wrap="none">
            <a:spAutoFit/>
          </a:bodyPr>
          <a:lstStyle/>
          <a:p>
            <a:r>
              <a:rPr lang="en-US" sz="1400" dirty="0"/>
              <a:t>19,1%</a:t>
            </a:r>
          </a:p>
        </p:txBody>
      </p:sp>
    </p:spTree>
    <p:extLst>
      <p:ext uri="{BB962C8B-B14F-4D97-AF65-F5344CB8AC3E}">
        <p14:creationId xmlns:p14="http://schemas.microsoft.com/office/powerpoint/2010/main" val="105223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14357718"/>
              </p:ext>
            </p:extLst>
          </p:nvPr>
        </p:nvGraphicFramePr>
        <p:xfrm>
          <a:off x="628560" y="1893098"/>
          <a:ext cx="7886879" cy="2449433"/>
        </p:xfrm>
        <a:graphic>
          <a:graphicData uri="http://schemas.openxmlformats.org/drawingml/2006/table">
            <a:tbl>
              <a:tblPr firstRow="1" bandRow="1">
                <a:tableStyleId>{93296810-A885-4BE3-A3E7-6D5BEEA58F35}</a:tableStyleId>
              </a:tblPr>
              <a:tblGrid>
                <a:gridCol w="1956214">
                  <a:extLst>
                    <a:ext uri="{9D8B030D-6E8A-4147-A177-3AD203B41FA5}">
                      <a16:colId xmlns:a16="http://schemas.microsoft.com/office/drawing/2014/main" val="2292160215"/>
                    </a:ext>
                  </a:extLst>
                </a:gridCol>
                <a:gridCol w="1286032">
                  <a:extLst>
                    <a:ext uri="{9D8B030D-6E8A-4147-A177-3AD203B41FA5}">
                      <a16:colId xmlns:a16="http://schemas.microsoft.com/office/drawing/2014/main" val="246161162"/>
                    </a:ext>
                  </a:extLst>
                </a:gridCol>
                <a:gridCol w="1679690">
                  <a:extLst>
                    <a:ext uri="{9D8B030D-6E8A-4147-A177-3AD203B41FA5}">
                      <a16:colId xmlns:a16="http://schemas.microsoft.com/office/drawing/2014/main" val="2652424601"/>
                    </a:ext>
                  </a:extLst>
                </a:gridCol>
                <a:gridCol w="1397693">
                  <a:extLst>
                    <a:ext uri="{9D8B030D-6E8A-4147-A177-3AD203B41FA5}">
                      <a16:colId xmlns:a16="http://schemas.microsoft.com/office/drawing/2014/main" val="2743020285"/>
                    </a:ext>
                  </a:extLst>
                </a:gridCol>
                <a:gridCol w="1567250">
                  <a:extLst>
                    <a:ext uri="{9D8B030D-6E8A-4147-A177-3AD203B41FA5}">
                      <a16:colId xmlns:a16="http://schemas.microsoft.com/office/drawing/2014/main" val="527182820"/>
                    </a:ext>
                  </a:extLst>
                </a:gridCol>
              </a:tblGrid>
              <a:tr h="432464">
                <a:tc>
                  <a:txBody>
                    <a:bodyPr/>
                    <a:lstStyle/>
                    <a:p>
                      <a:pPr algn="ctr"/>
                      <a:r>
                        <a:rPr lang="en-US" sz="1400" dirty="0"/>
                        <a:t>Culture result</a:t>
                      </a:r>
                      <a:endParaRPr lang="en-US" sz="1400" b="1" i="0" dirty="0">
                        <a:solidFill>
                          <a:schemeClr val="tx1"/>
                        </a:solidFill>
                      </a:endParaRPr>
                    </a:p>
                  </a:txBody>
                  <a:tcPr marL="71438" marR="71438" marT="34290" marB="34290" anchor="ctr">
                    <a:solidFill>
                      <a:srgbClr val="29513A"/>
                    </a:solidFill>
                  </a:tcPr>
                </a:tc>
                <a:tc gridSpan="4">
                  <a:txBody>
                    <a:bodyPr/>
                    <a:lstStyle/>
                    <a:p>
                      <a:pPr algn="ctr"/>
                      <a:r>
                        <a:rPr lang="en-US" sz="1400" dirty="0"/>
                        <a:t>Xpert Ultra result</a:t>
                      </a:r>
                      <a:endParaRPr lang="en-US" sz="1400" i="0" dirty="0">
                        <a:solidFill>
                          <a:schemeClr val="tx1"/>
                        </a:solidFill>
                      </a:endParaRPr>
                    </a:p>
                  </a:txBody>
                  <a:tcPr marL="71438" marR="71438" marT="34290" marB="34290" anchor="ctr">
                    <a:solidFill>
                      <a:srgbClr val="29513A"/>
                    </a:solidFill>
                  </a:tcPr>
                </a:tc>
                <a:tc hMerge="1">
                  <a:txBody>
                    <a:bodyPr/>
                    <a:lstStyle/>
                    <a:p>
                      <a:pPr algn="ctr"/>
                      <a:endParaRPr lang="en-US" i="0" dirty="0"/>
                    </a:p>
                  </a:txBody>
                  <a:tcPr/>
                </a:tc>
                <a:tc hMerge="1">
                  <a:txBody>
                    <a:bodyPr/>
                    <a:lstStyle/>
                    <a:p>
                      <a:endParaRPr lang="en-US"/>
                    </a:p>
                  </a:txBody>
                  <a:tcPr/>
                </a:tc>
                <a:tc hMerge="1">
                  <a:txBody>
                    <a:bodyPr/>
                    <a:lstStyle/>
                    <a:p>
                      <a:pPr algn="ctr"/>
                      <a:endParaRPr lang="en-US" i="0" dirty="0"/>
                    </a:p>
                  </a:txBody>
                  <a:tcPr/>
                </a:tc>
                <a:extLst>
                  <a:ext uri="{0D108BD9-81ED-4DB2-BD59-A6C34878D82A}">
                    <a16:rowId xmlns:a16="http://schemas.microsoft.com/office/drawing/2014/main" val="3002703000"/>
                  </a:ext>
                </a:extLst>
              </a:tr>
              <a:tr h="404743">
                <a:tc>
                  <a:txBody>
                    <a:bodyPr/>
                    <a:lstStyle/>
                    <a:p>
                      <a:pPr algn="l"/>
                      <a:endParaRPr lang="en-US" sz="1400" dirty="0">
                        <a:effectLst/>
                        <a:latin typeface="Times New Roman" panose="02020603050405020304" pitchFamily="18" charset="0"/>
                      </a:endParaRPr>
                    </a:p>
                  </a:txBody>
                  <a:tcPr marL="71438" marR="71438" marT="34290" marB="34290">
                    <a:solidFill>
                      <a:schemeClr val="accent3">
                        <a:lumMod val="85000"/>
                      </a:schemeClr>
                    </a:solidFill>
                  </a:tcPr>
                </a:tc>
                <a:tc>
                  <a:txBody>
                    <a:bodyPr/>
                    <a:lstStyle/>
                    <a:p>
                      <a:pPr marL="0" marR="0" algn="ctr">
                        <a:spcBef>
                          <a:spcPts val="0"/>
                        </a:spcBef>
                        <a:spcAft>
                          <a:spcPts val="0"/>
                        </a:spcAft>
                      </a:pPr>
                      <a:r>
                        <a:rPr lang="en-US" sz="1400" dirty="0">
                          <a:effectLst/>
                        </a:rPr>
                        <a:t>Xpert positive</a:t>
                      </a:r>
                      <a:endParaRPr lang="en-US" sz="1400" dirty="0">
                        <a:solidFill>
                          <a:schemeClr val="tx1"/>
                        </a:solidFill>
                        <a:effectLst/>
                        <a:latin typeface="Calibri" panose="020F0502020204030204" pitchFamily="34" charset="0"/>
                        <a:ea typeface="Calibri" panose="020F0502020204030204" pitchFamily="34" charset="0"/>
                      </a:endParaRPr>
                    </a:p>
                  </a:txBody>
                  <a:tcPr marL="71438" marR="71438" marT="34290" marB="34290">
                    <a:solidFill>
                      <a:schemeClr val="accent3">
                        <a:lumMod val="85000"/>
                      </a:schemeClr>
                    </a:solidFill>
                  </a:tcPr>
                </a:tc>
                <a:tc>
                  <a:txBody>
                    <a:bodyPr/>
                    <a:lstStyle/>
                    <a:p>
                      <a:pPr marL="0" marR="0" algn="ctr">
                        <a:spcBef>
                          <a:spcPts val="0"/>
                        </a:spcBef>
                        <a:spcAft>
                          <a:spcPts val="0"/>
                        </a:spcAft>
                      </a:pPr>
                      <a:r>
                        <a:rPr lang="en-US" sz="1400" dirty="0">
                          <a:effectLst/>
                        </a:rPr>
                        <a:t>Xpert negative</a:t>
                      </a:r>
                      <a:endParaRPr lang="en-US" sz="1400" dirty="0">
                        <a:solidFill>
                          <a:schemeClr val="tx1"/>
                        </a:solidFill>
                        <a:effectLst/>
                        <a:latin typeface="Calibri" panose="020F0502020204030204" pitchFamily="34" charset="0"/>
                        <a:ea typeface="Calibri" panose="020F0502020204030204" pitchFamily="34" charset="0"/>
                      </a:endParaRPr>
                    </a:p>
                  </a:txBody>
                  <a:tcPr marL="71438" marR="71438" marT="34290" marB="34290">
                    <a:solidFill>
                      <a:schemeClr val="accent3">
                        <a:lumMod val="85000"/>
                      </a:schemeClr>
                    </a:solidFill>
                  </a:tcPr>
                </a:tc>
                <a:tc>
                  <a:txBody>
                    <a:bodyPr/>
                    <a:lstStyle/>
                    <a:p>
                      <a:pPr marL="0" marR="0" algn="ctr">
                        <a:spcBef>
                          <a:spcPts val="0"/>
                        </a:spcBef>
                        <a:spcAft>
                          <a:spcPts val="0"/>
                        </a:spcAft>
                      </a:pPr>
                      <a:r>
                        <a:rPr lang="en-US" sz="1400" dirty="0">
                          <a:effectLst/>
                        </a:rPr>
                        <a:t>*Not available</a:t>
                      </a:r>
                      <a:endParaRPr lang="en-US" sz="1400" dirty="0">
                        <a:solidFill>
                          <a:schemeClr val="tx1"/>
                        </a:solidFill>
                        <a:effectLst/>
                        <a:latin typeface="Calibri" panose="020F0502020204030204" pitchFamily="34" charset="0"/>
                        <a:ea typeface="Calibri" panose="020F0502020204030204" pitchFamily="34" charset="0"/>
                      </a:endParaRPr>
                    </a:p>
                  </a:txBody>
                  <a:tcPr marL="71438" marR="71438" marT="34290" marB="34290">
                    <a:solidFill>
                      <a:schemeClr val="accent3">
                        <a:lumMod val="85000"/>
                      </a:schemeClr>
                    </a:solidFill>
                  </a:tcPr>
                </a:tc>
                <a:tc>
                  <a:txBody>
                    <a:bodyPr/>
                    <a:lstStyle/>
                    <a:p>
                      <a:pPr marL="0" marR="0" algn="ctr">
                        <a:spcBef>
                          <a:spcPts val="0"/>
                        </a:spcBef>
                        <a:spcAft>
                          <a:spcPts val="0"/>
                        </a:spcAft>
                      </a:pPr>
                      <a:r>
                        <a:rPr lang="en-US" sz="1400" dirty="0">
                          <a:effectLst/>
                        </a:rPr>
                        <a:t>Total</a:t>
                      </a:r>
                      <a:endParaRPr lang="en-US" sz="1400" dirty="0">
                        <a:solidFill>
                          <a:schemeClr val="tx1"/>
                        </a:solidFill>
                        <a:effectLst/>
                        <a:latin typeface="Calibri" panose="020F0502020204030204" pitchFamily="34" charset="0"/>
                        <a:ea typeface="Calibri" panose="020F0502020204030204" pitchFamily="34" charset="0"/>
                      </a:endParaRPr>
                    </a:p>
                  </a:txBody>
                  <a:tcPr marL="71438" marR="71438" marT="34290" marB="34290">
                    <a:solidFill>
                      <a:schemeClr val="accent3">
                        <a:lumMod val="85000"/>
                      </a:schemeClr>
                    </a:solidFill>
                  </a:tcPr>
                </a:tc>
                <a:extLst>
                  <a:ext uri="{0D108BD9-81ED-4DB2-BD59-A6C34878D82A}">
                    <a16:rowId xmlns:a16="http://schemas.microsoft.com/office/drawing/2014/main" val="1848348680"/>
                  </a:ext>
                </a:extLst>
              </a:tr>
              <a:tr h="404743">
                <a:tc>
                  <a:txBody>
                    <a:bodyPr/>
                    <a:lstStyle/>
                    <a:p>
                      <a:pPr marL="0" marR="0" algn="ctr">
                        <a:spcBef>
                          <a:spcPts val="0"/>
                        </a:spcBef>
                        <a:spcAft>
                          <a:spcPts val="0"/>
                        </a:spcAft>
                      </a:pPr>
                      <a:r>
                        <a:rPr lang="en-US" sz="1400" dirty="0">
                          <a:effectLst/>
                        </a:rPr>
                        <a:t>Culture positive</a:t>
                      </a:r>
                      <a:endParaRPr lang="en-US" sz="1400" dirty="0">
                        <a:effectLst/>
                        <a:latin typeface="Calibri" panose="020F0502020204030204" pitchFamily="34" charset="0"/>
                        <a:ea typeface="Calibri" panose="020F0502020204030204" pitchFamily="34" charset="0"/>
                      </a:endParaRPr>
                    </a:p>
                  </a:txBody>
                  <a:tcPr marL="71438" marR="71438" marT="34290" marB="34290"/>
                </a:tc>
                <a:tc>
                  <a:txBody>
                    <a:bodyPr/>
                    <a:lstStyle/>
                    <a:p>
                      <a:pPr marL="0" marR="0" algn="ctr">
                        <a:spcBef>
                          <a:spcPts val="0"/>
                        </a:spcBef>
                        <a:spcAft>
                          <a:spcPts val="0"/>
                        </a:spcAft>
                      </a:pPr>
                      <a:r>
                        <a:rPr lang="en-US" sz="1400" dirty="0">
                          <a:effectLst/>
                        </a:rPr>
                        <a:t>144</a:t>
                      </a:r>
                      <a:endParaRPr lang="en-US" sz="1400" dirty="0">
                        <a:effectLst/>
                        <a:latin typeface="Calibri" panose="020F0502020204030204" pitchFamily="34" charset="0"/>
                        <a:ea typeface="Calibri" panose="020F0502020204030204" pitchFamily="34" charset="0"/>
                      </a:endParaRPr>
                    </a:p>
                  </a:txBody>
                  <a:tcPr marL="71438" marR="71438" marT="34290" marB="34290"/>
                </a:tc>
                <a:tc>
                  <a:txBody>
                    <a:bodyPr/>
                    <a:lstStyle/>
                    <a:p>
                      <a:pPr marL="0" marR="0" algn="ctr">
                        <a:spcBef>
                          <a:spcPts val="0"/>
                        </a:spcBef>
                        <a:spcAft>
                          <a:spcPts val="0"/>
                        </a:spcAft>
                      </a:pPr>
                      <a:r>
                        <a:rPr lang="en-US" sz="1400" dirty="0">
                          <a:effectLst/>
                        </a:rPr>
                        <a:t>74 </a:t>
                      </a:r>
                      <a:endParaRPr lang="en-US" sz="1400" dirty="0">
                        <a:effectLst/>
                        <a:latin typeface="Calibri" panose="020F0502020204030204" pitchFamily="34" charset="0"/>
                        <a:ea typeface="Calibri" panose="020F0502020204030204" pitchFamily="34" charset="0"/>
                      </a:endParaRPr>
                    </a:p>
                  </a:txBody>
                  <a:tcPr marL="71438" marR="71438" marT="34290" marB="34290"/>
                </a:tc>
                <a:tc>
                  <a:txBody>
                    <a:bodyPr/>
                    <a:lstStyle/>
                    <a:p>
                      <a:pPr marL="0" marR="0" algn="ctr">
                        <a:spcBef>
                          <a:spcPts val="0"/>
                        </a:spcBef>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endParaRPr>
                    </a:p>
                  </a:txBody>
                  <a:tcPr marL="71438" marR="71438" marT="34290" marB="34290"/>
                </a:tc>
                <a:tc>
                  <a:txBody>
                    <a:bodyPr/>
                    <a:lstStyle/>
                    <a:p>
                      <a:pPr marL="0" marR="0" algn="ctr">
                        <a:spcBef>
                          <a:spcPts val="0"/>
                        </a:spcBef>
                        <a:spcAft>
                          <a:spcPts val="0"/>
                        </a:spcAft>
                      </a:pPr>
                      <a:r>
                        <a:rPr lang="en-US" sz="1400" dirty="0">
                          <a:effectLst/>
                        </a:rPr>
                        <a:t>220</a:t>
                      </a:r>
                      <a:endParaRPr lang="en-US" sz="1400" dirty="0">
                        <a:effectLst/>
                        <a:latin typeface="Calibri" panose="020F0502020204030204" pitchFamily="34" charset="0"/>
                        <a:ea typeface="Calibri" panose="020F0502020204030204" pitchFamily="34" charset="0"/>
                      </a:endParaRPr>
                    </a:p>
                  </a:txBody>
                  <a:tcPr marL="71438" marR="71438" marT="34290" marB="34290"/>
                </a:tc>
                <a:extLst>
                  <a:ext uri="{0D108BD9-81ED-4DB2-BD59-A6C34878D82A}">
                    <a16:rowId xmlns:a16="http://schemas.microsoft.com/office/drawing/2014/main" val="1368661828"/>
                  </a:ext>
                </a:extLst>
              </a:tr>
              <a:tr h="404743">
                <a:tc>
                  <a:txBody>
                    <a:bodyPr/>
                    <a:lstStyle/>
                    <a:p>
                      <a:pPr marL="0" marR="0" algn="ctr">
                        <a:spcBef>
                          <a:spcPts val="0"/>
                        </a:spcBef>
                        <a:spcAft>
                          <a:spcPts val="0"/>
                        </a:spcAft>
                      </a:pPr>
                      <a:r>
                        <a:rPr lang="en-US" sz="1400" dirty="0">
                          <a:effectLst/>
                        </a:rPr>
                        <a:t>Culture negative</a:t>
                      </a:r>
                      <a:endParaRPr lang="en-US" sz="1400" dirty="0">
                        <a:effectLst/>
                        <a:latin typeface="Calibri" panose="020F0502020204030204" pitchFamily="34" charset="0"/>
                        <a:ea typeface="Calibri" panose="020F0502020204030204" pitchFamily="34" charset="0"/>
                      </a:endParaRPr>
                    </a:p>
                  </a:txBody>
                  <a:tcPr marL="71438" marR="71438" marT="34290" marB="34290">
                    <a:solidFill>
                      <a:schemeClr val="accent3">
                        <a:lumMod val="85000"/>
                      </a:schemeClr>
                    </a:solidFill>
                  </a:tcPr>
                </a:tc>
                <a:tc>
                  <a:txBody>
                    <a:bodyPr/>
                    <a:lstStyle/>
                    <a:p>
                      <a:pPr marL="0" marR="0" algn="ctr">
                        <a:spcBef>
                          <a:spcPts val="0"/>
                        </a:spcBef>
                        <a:spcAft>
                          <a:spcPts val="0"/>
                        </a:spcAft>
                      </a:pPr>
                      <a:r>
                        <a:rPr lang="en-US" sz="1400" dirty="0">
                          <a:effectLst/>
                        </a:rPr>
                        <a:t>66</a:t>
                      </a:r>
                      <a:endParaRPr lang="en-US" sz="1400" dirty="0">
                        <a:effectLst/>
                        <a:latin typeface="Calibri" panose="020F0502020204030204" pitchFamily="34" charset="0"/>
                        <a:ea typeface="Calibri" panose="020F0502020204030204" pitchFamily="34" charset="0"/>
                      </a:endParaRPr>
                    </a:p>
                  </a:txBody>
                  <a:tcPr marL="71438" marR="71438" marT="34290" marB="34290">
                    <a:solidFill>
                      <a:schemeClr val="accent3">
                        <a:lumMod val="85000"/>
                      </a:schemeClr>
                    </a:solidFill>
                  </a:tcPr>
                </a:tc>
                <a:tc>
                  <a:txBody>
                    <a:bodyPr/>
                    <a:lstStyle/>
                    <a:p>
                      <a:pPr marL="0" marR="0" algn="ctr">
                        <a:spcBef>
                          <a:spcPts val="0"/>
                        </a:spcBef>
                        <a:spcAft>
                          <a:spcPts val="0"/>
                        </a:spcAft>
                      </a:pPr>
                      <a:r>
                        <a:rPr lang="en-US" sz="1400" dirty="0">
                          <a:effectLst/>
                        </a:rPr>
                        <a:t>6 460</a:t>
                      </a:r>
                      <a:endParaRPr lang="en-US" sz="1400" dirty="0">
                        <a:effectLst/>
                        <a:latin typeface="Calibri" panose="020F0502020204030204" pitchFamily="34" charset="0"/>
                        <a:ea typeface="Calibri" panose="020F0502020204030204" pitchFamily="34" charset="0"/>
                      </a:endParaRPr>
                    </a:p>
                  </a:txBody>
                  <a:tcPr marL="71438" marR="71438" marT="34290" marB="34290">
                    <a:solidFill>
                      <a:schemeClr val="accent3">
                        <a:lumMod val="85000"/>
                      </a:schemeClr>
                    </a:solidFill>
                  </a:tcPr>
                </a:tc>
                <a:tc>
                  <a:txBody>
                    <a:bodyPr/>
                    <a:lstStyle/>
                    <a:p>
                      <a:pPr marL="0" marR="0" algn="ctr">
                        <a:spcBef>
                          <a:spcPts val="0"/>
                        </a:spcBef>
                        <a:spcAft>
                          <a:spcPts val="0"/>
                        </a:spcAft>
                      </a:pPr>
                      <a:r>
                        <a:rPr lang="en-US" sz="1400" dirty="0">
                          <a:effectLst/>
                        </a:rPr>
                        <a:t>60</a:t>
                      </a:r>
                      <a:endParaRPr lang="en-US" sz="1400" dirty="0">
                        <a:effectLst/>
                        <a:latin typeface="Calibri" panose="020F0502020204030204" pitchFamily="34" charset="0"/>
                        <a:ea typeface="Calibri" panose="020F0502020204030204" pitchFamily="34" charset="0"/>
                      </a:endParaRPr>
                    </a:p>
                  </a:txBody>
                  <a:tcPr marL="71438" marR="71438" marT="34290" marB="34290">
                    <a:solidFill>
                      <a:schemeClr val="accent3">
                        <a:lumMod val="85000"/>
                      </a:schemeClr>
                    </a:solidFill>
                  </a:tcPr>
                </a:tc>
                <a:tc>
                  <a:txBody>
                    <a:bodyPr/>
                    <a:lstStyle/>
                    <a:p>
                      <a:pPr marL="0" marR="0" algn="ctr">
                        <a:spcBef>
                          <a:spcPts val="0"/>
                        </a:spcBef>
                        <a:spcAft>
                          <a:spcPts val="0"/>
                        </a:spcAft>
                      </a:pPr>
                      <a:r>
                        <a:rPr lang="en-US" sz="1400" dirty="0">
                          <a:effectLst/>
                        </a:rPr>
                        <a:t>6 586</a:t>
                      </a:r>
                      <a:endParaRPr lang="en-US" sz="1400" dirty="0">
                        <a:effectLst/>
                        <a:latin typeface="Calibri" panose="020F0502020204030204" pitchFamily="34" charset="0"/>
                        <a:ea typeface="Calibri" panose="020F0502020204030204" pitchFamily="34" charset="0"/>
                      </a:endParaRPr>
                    </a:p>
                  </a:txBody>
                  <a:tcPr marL="71438" marR="71438" marT="34290" marB="34290">
                    <a:solidFill>
                      <a:schemeClr val="accent3">
                        <a:lumMod val="85000"/>
                      </a:schemeClr>
                    </a:solidFill>
                  </a:tcPr>
                </a:tc>
                <a:extLst>
                  <a:ext uri="{0D108BD9-81ED-4DB2-BD59-A6C34878D82A}">
                    <a16:rowId xmlns:a16="http://schemas.microsoft.com/office/drawing/2014/main" val="644795875"/>
                  </a:ext>
                </a:extLst>
              </a:tr>
              <a:tr h="397997">
                <a:tc>
                  <a:txBody>
                    <a:bodyPr/>
                    <a:lstStyle/>
                    <a:p>
                      <a:pPr marL="0" marR="0" algn="ctr">
                        <a:spcBef>
                          <a:spcPts val="0"/>
                        </a:spcBef>
                        <a:spcAft>
                          <a:spcPts val="0"/>
                        </a:spcAft>
                      </a:pPr>
                      <a:r>
                        <a:rPr lang="en-US" sz="1400" dirty="0">
                          <a:effectLst/>
                        </a:rPr>
                        <a:t>**Culture Other</a:t>
                      </a:r>
                      <a:endParaRPr lang="en-US" sz="1400" dirty="0">
                        <a:effectLst/>
                        <a:latin typeface="Calibri" panose="020F0502020204030204" pitchFamily="34" charset="0"/>
                        <a:ea typeface="Calibri" panose="020F0502020204030204" pitchFamily="34" charset="0"/>
                      </a:endParaRPr>
                    </a:p>
                  </a:txBody>
                  <a:tcPr marL="71438" marR="71438" marT="34290" marB="34290"/>
                </a:tc>
                <a:tc>
                  <a:txBody>
                    <a:bodyPr/>
                    <a:lstStyle/>
                    <a:p>
                      <a:pPr marL="0" marR="0" algn="ctr" defTabSz="914400" rtl="0" eaLnBrk="1" latinLnBrk="0" hangingPunct="1">
                        <a:spcBef>
                          <a:spcPts val="0"/>
                        </a:spcBef>
                        <a:spcAft>
                          <a:spcPts val="0"/>
                        </a:spcAft>
                      </a:pPr>
                      <a:r>
                        <a:rPr lang="en-US" sz="1400" kern="1200" dirty="0">
                          <a:solidFill>
                            <a:schemeClr val="dk1"/>
                          </a:solidFill>
                          <a:effectLst/>
                          <a:latin typeface="+mn-lt"/>
                          <a:ea typeface="+mn-ea"/>
                          <a:cs typeface="+mn-cs"/>
                        </a:rPr>
                        <a:t>13</a:t>
                      </a:r>
                    </a:p>
                  </a:txBody>
                  <a:tcPr marL="71438" marR="71438" marT="34290" marB="34290"/>
                </a:tc>
                <a:tc>
                  <a:txBody>
                    <a:bodyPr/>
                    <a:lstStyle/>
                    <a:p>
                      <a:pPr marL="0" marR="0" algn="ctr">
                        <a:spcBef>
                          <a:spcPts val="0"/>
                        </a:spcBef>
                        <a:spcAft>
                          <a:spcPts val="0"/>
                        </a:spcAft>
                      </a:pPr>
                      <a:r>
                        <a:rPr lang="en-US" sz="1400" dirty="0">
                          <a:effectLst/>
                        </a:rPr>
                        <a:t>752</a:t>
                      </a:r>
                      <a:endParaRPr lang="en-US" sz="1400" dirty="0">
                        <a:effectLst/>
                        <a:latin typeface="Calibri" panose="020F0502020204030204" pitchFamily="34" charset="0"/>
                        <a:ea typeface="Calibri" panose="020F0502020204030204" pitchFamily="34" charset="0"/>
                      </a:endParaRPr>
                    </a:p>
                  </a:txBody>
                  <a:tcPr marL="71438" marR="71438" marT="34290" marB="34290"/>
                </a:tc>
                <a:tc>
                  <a:txBody>
                    <a:bodyPr/>
                    <a:lstStyle/>
                    <a:p>
                      <a:pPr marL="0" marR="0" algn="ctr">
                        <a:spcBef>
                          <a:spcPts val="0"/>
                        </a:spcBef>
                        <a:spcAft>
                          <a:spcPts val="0"/>
                        </a:spcAft>
                      </a:pPr>
                      <a:r>
                        <a:rPr lang="en-US" sz="1400" dirty="0">
                          <a:effectLst/>
                        </a:rPr>
                        <a:t>1 495</a:t>
                      </a:r>
                      <a:endParaRPr lang="en-US" sz="1400" dirty="0">
                        <a:effectLst/>
                        <a:latin typeface="Calibri" panose="020F0502020204030204" pitchFamily="34" charset="0"/>
                        <a:ea typeface="Calibri" panose="020F0502020204030204" pitchFamily="34" charset="0"/>
                      </a:endParaRPr>
                    </a:p>
                  </a:txBody>
                  <a:tcPr marL="71438" marR="71438" marT="34290" marB="34290"/>
                </a:tc>
                <a:tc>
                  <a:txBody>
                    <a:bodyPr/>
                    <a:lstStyle/>
                    <a:p>
                      <a:pPr marL="0" marR="0" algn="ctr">
                        <a:spcBef>
                          <a:spcPts val="0"/>
                        </a:spcBef>
                        <a:spcAft>
                          <a:spcPts val="0"/>
                        </a:spcAft>
                      </a:pPr>
                      <a:r>
                        <a:rPr lang="en-US" sz="1400" dirty="0">
                          <a:effectLst/>
                        </a:rPr>
                        <a:t>2 260</a:t>
                      </a:r>
                      <a:endParaRPr lang="en-US" sz="1400" dirty="0">
                        <a:effectLst/>
                        <a:latin typeface="Calibri" panose="020F0502020204030204" pitchFamily="34" charset="0"/>
                        <a:ea typeface="Calibri" panose="020F0502020204030204" pitchFamily="34" charset="0"/>
                      </a:endParaRPr>
                    </a:p>
                  </a:txBody>
                  <a:tcPr marL="71438" marR="71438" marT="34290" marB="34290"/>
                </a:tc>
                <a:extLst>
                  <a:ext uri="{0D108BD9-81ED-4DB2-BD59-A6C34878D82A}">
                    <a16:rowId xmlns:a16="http://schemas.microsoft.com/office/drawing/2014/main" val="4224596328"/>
                  </a:ext>
                </a:extLst>
              </a:tr>
              <a:tr h="404743">
                <a:tc>
                  <a:txBody>
                    <a:bodyPr/>
                    <a:lstStyle/>
                    <a:p>
                      <a:pPr marL="0" marR="0" algn="ctr">
                        <a:spcBef>
                          <a:spcPts val="0"/>
                        </a:spcBef>
                        <a:spcAft>
                          <a:spcPts val="0"/>
                        </a:spcAft>
                      </a:pPr>
                      <a:r>
                        <a:rPr lang="en-US" sz="1400" dirty="0">
                          <a:effectLst/>
                        </a:rPr>
                        <a:t>Total</a:t>
                      </a:r>
                      <a:endParaRPr lang="en-US" sz="1400" dirty="0">
                        <a:effectLst/>
                        <a:latin typeface="Calibri" panose="020F0502020204030204" pitchFamily="34" charset="0"/>
                        <a:ea typeface="Calibri" panose="020F0502020204030204" pitchFamily="34" charset="0"/>
                      </a:endParaRPr>
                    </a:p>
                  </a:txBody>
                  <a:tcPr marL="71438" marR="71438" marT="34290" marB="34290">
                    <a:solidFill>
                      <a:schemeClr val="accent3">
                        <a:lumMod val="85000"/>
                      </a:schemeClr>
                    </a:solidFill>
                  </a:tcPr>
                </a:tc>
                <a:tc>
                  <a:txBody>
                    <a:bodyPr/>
                    <a:lstStyle/>
                    <a:p>
                      <a:pPr marL="0" marR="0" algn="ctr">
                        <a:spcBef>
                          <a:spcPts val="0"/>
                        </a:spcBef>
                        <a:spcAft>
                          <a:spcPts val="0"/>
                        </a:spcAft>
                      </a:pPr>
                      <a:r>
                        <a:rPr lang="en-US" sz="1400" dirty="0">
                          <a:effectLst/>
                        </a:rPr>
                        <a:t>223</a:t>
                      </a:r>
                      <a:endParaRPr lang="en-US" sz="1400" dirty="0">
                        <a:effectLst/>
                        <a:latin typeface="Calibri" panose="020F0502020204030204" pitchFamily="34" charset="0"/>
                        <a:ea typeface="Calibri" panose="020F0502020204030204" pitchFamily="34" charset="0"/>
                      </a:endParaRPr>
                    </a:p>
                  </a:txBody>
                  <a:tcPr marL="71438" marR="71438" marT="34290" marB="34290">
                    <a:solidFill>
                      <a:schemeClr val="accent3">
                        <a:lumMod val="85000"/>
                      </a:schemeClr>
                    </a:solidFill>
                  </a:tcPr>
                </a:tc>
                <a:tc>
                  <a:txBody>
                    <a:bodyPr/>
                    <a:lstStyle/>
                    <a:p>
                      <a:pPr marL="0" marR="0" algn="ctr">
                        <a:spcBef>
                          <a:spcPts val="0"/>
                        </a:spcBef>
                        <a:spcAft>
                          <a:spcPts val="0"/>
                        </a:spcAft>
                      </a:pPr>
                      <a:r>
                        <a:rPr lang="en-US" sz="1400" dirty="0">
                          <a:effectLst/>
                        </a:rPr>
                        <a:t>7 286 </a:t>
                      </a:r>
                      <a:endParaRPr lang="en-US" sz="1400" dirty="0">
                        <a:effectLst/>
                        <a:latin typeface="Calibri" panose="020F0502020204030204" pitchFamily="34" charset="0"/>
                        <a:ea typeface="Calibri" panose="020F0502020204030204" pitchFamily="34" charset="0"/>
                      </a:endParaRPr>
                    </a:p>
                  </a:txBody>
                  <a:tcPr marL="71438" marR="71438" marT="34290" marB="34290">
                    <a:solidFill>
                      <a:schemeClr val="accent3">
                        <a:lumMod val="85000"/>
                      </a:schemeClr>
                    </a:solidFill>
                  </a:tcPr>
                </a:tc>
                <a:tc>
                  <a:txBody>
                    <a:bodyPr/>
                    <a:lstStyle/>
                    <a:p>
                      <a:pPr marL="0" marR="0" algn="ctr">
                        <a:spcBef>
                          <a:spcPts val="0"/>
                        </a:spcBef>
                        <a:spcAft>
                          <a:spcPts val="0"/>
                        </a:spcAft>
                      </a:pPr>
                      <a:r>
                        <a:rPr lang="en-US" sz="1400" dirty="0">
                          <a:effectLst/>
                        </a:rPr>
                        <a:t>1 557</a:t>
                      </a:r>
                      <a:endParaRPr lang="en-US" sz="1400" dirty="0">
                        <a:effectLst/>
                        <a:latin typeface="Calibri" panose="020F0502020204030204" pitchFamily="34" charset="0"/>
                        <a:ea typeface="Calibri" panose="020F0502020204030204" pitchFamily="34" charset="0"/>
                      </a:endParaRPr>
                    </a:p>
                  </a:txBody>
                  <a:tcPr marL="71438" marR="71438" marT="34290" marB="34290">
                    <a:solidFill>
                      <a:schemeClr val="accent3">
                        <a:lumMod val="85000"/>
                      </a:schemeClr>
                    </a:solidFill>
                  </a:tcPr>
                </a:tc>
                <a:tc>
                  <a:txBody>
                    <a:bodyPr/>
                    <a:lstStyle/>
                    <a:p>
                      <a:pPr marL="0" marR="0" algn="ctr">
                        <a:spcBef>
                          <a:spcPts val="0"/>
                        </a:spcBef>
                        <a:spcAft>
                          <a:spcPts val="0"/>
                        </a:spcAft>
                      </a:pPr>
                      <a:r>
                        <a:rPr lang="en-US" sz="1400" dirty="0">
                          <a:effectLst/>
                        </a:rPr>
                        <a:t>9 066</a:t>
                      </a:r>
                      <a:endParaRPr lang="en-US" sz="1400" dirty="0">
                        <a:effectLst/>
                        <a:latin typeface="Calibri" panose="020F0502020204030204" pitchFamily="34" charset="0"/>
                        <a:ea typeface="Calibri" panose="020F0502020204030204" pitchFamily="34" charset="0"/>
                      </a:endParaRPr>
                    </a:p>
                  </a:txBody>
                  <a:tcPr marL="71438" marR="71438" marT="34290" marB="34290">
                    <a:solidFill>
                      <a:schemeClr val="accent3">
                        <a:lumMod val="85000"/>
                      </a:schemeClr>
                    </a:solidFill>
                  </a:tcPr>
                </a:tc>
                <a:extLst>
                  <a:ext uri="{0D108BD9-81ED-4DB2-BD59-A6C34878D82A}">
                    <a16:rowId xmlns:a16="http://schemas.microsoft.com/office/drawing/2014/main" val="4242748363"/>
                  </a:ext>
                </a:extLst>
              </a:tr>
            </a:tbl>
          </a:graphicData>
        </a:graphic>
      </p:graphicFrame>
      <p:sp>
        <p:nvSpPr>
          <p:cNvPr id="24" name="Slide Number Placeholder 23"/>
          <p:cNvSpPr>
            <a:spLocks noGrp="1"/>
          </p:cNvSpPr>
          <p:nvPr>
            <p:ph type="sldNum" sz="quarter" idx="12"/>
          </p:nvPr>
        </p:nvSpPr>
        <p:spPr/>
        <p:txBody>
          <a:bodyPr/>
          <a:lstStyle/>
          <a:p>
            <a:fld id="{A6ECD42C-D94E-4EAD-AB34-A651982B2AD9}" type="slidenum">
              <a:rPr lang="en-GB" smtClean="0"/>
              <a:t>11</a:t>
            </a:fld>
            <a:endParaRPr lang="en-GB" dirty="0"/>
          </a:p>
        </p:txBody>
      </p:sp>
      <p:sp>
        <p:nvSpPr>
          <p:cNvPr id="6" name="Oval 5">
            <a:extLst>
              <a:ext uri="{FF2B5EF4-FFF2-40B4-BE49-F238E27FC236}">
                <a16:creationId xmlns:a16="http://schemas.microsoft.com/office/drawing/2014/main" id="{20DC1DD2-512A-4BC8-9E56-C7BBC36D060A}"/>
              </a:ext>
            </a:extLst>
          </p:cNvPr>
          <p:cNvSpPr/>
          <p:nvPr/>
        </p:nvSpPr>
        <p:spPr>
          <a:xfrm>
            <a:off x="2987824" y="2678286"/>
            <a:ext cx="447869" cy="391885"/>
          </a:xfrm>
          <a:prstGeom prst="ellipse">
            <a:avLst/>
          </a:prstGeom>
          <a:noFill/>
          <a:ln w="28575">
            <a:solidFill>
              <a:srgbClr val="2951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Oval 6">
            <a:extLst>
              <a:ext uri="{FF2B5EF4-FFF2-40B4-BE49-F238E27FC236}">
                <a16:creationId xmlns:a16="http://schemas.microsoft.com/office/drawing/2014/main" id="{9011558A-8A01-4489-A25A-8DC36815E1A1}"/>
              </a:ext>
            </a:extLst>
          </p:cNvPr>
          <p:cNvSpPr/>
          <p:nvPr/>
        </p:nvSpPr>
        <p:spPr>
          <a:xfrm>
            <a:off x="7506408" y="2678286"/>
            <a:ext cx="447869" cy="391885"/>
          </a:xfrm>
          <a:prstGeom prst="ellipse">
            <a:avLst/>
          </a:prstGeom>
          <a:noFill/>
          <a:ln w="28575">
            <a:solidFill>
              <a:srgbClr val="2951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TextBox 7">
            <a:extLst>
              <a:ext uri="{FF2B5EF4-FFF2-40B4-BE49-F238E27FC236}">
                <a16:creationId xmlns:a16="http://schemas.microsoft.com/office/drawing/2014/main" id="{55625C9C-1FA4-4E02-9B75-9298CAB755F4}"/>
              </a:ext>
            </a:extLst>
          </p:cNvPr>
          <p:cNvSpPr txBox="1"/>
          <p:nvPr/>
        </p:nvSpPr>
        <p:spPr>
          <a:xfrm>
            <a:off x="554117" y="4540129"/>
            <a:ext cx="7571355" cy="461665"/>
          </a:xfrm>
          <a:prstGeom prst="rect">
            <a:avLst/>
          </a:prstGeom>
          <a:noFill/>
        </p:spPr>
        <p:txBody>
          <a:bodyPr wrap="square" rtlCol="0">
            <a:spAutoFit/>
          </a:bodyPr>
          <a:lstStyle/>
          <a:p>
            <a:r>
              <a:rPr lang="en-US" sz="1200" dirty="0"/>
              <a:t>*Xpert Ultra invalid results/ sample not processed for Ultra</a:t>
            </a:r>
          </a:p>
          <a:p>
            <a:r>
              <a:rPr lang="en-US" sz="1200" dirty="0"/>
              <a:t> **Culture other: contaminated cultures, Non-tuberculous mycobacteria, not processed for culture</a:t>
            </a:r>
          </a:p>
        </p:txBody>
      </p:sp>
      <p:sp>
        <p:nvSpPr>
          <p:cNvPr id="9" name="Title 1">
            <a:extLst>
              <a:ext uri="{FF2B5EF4-FFF2-40B4-BE49-F238E27FC236}">
                <a16:creationId xmlns:a16="http://schemas.microsoft.com/office/drawing/2014/main" id="{83E762AA-B95A-5441-8069-AEA31B5FC148}"/>
              </a:ext>
            </a:extLst>
          </p:cNvPr>
          <p:cNvSpPr txBox="1">
            <a:spLocks/>
          </p:cNvSpPr>
          <p:nvPr/>
        </p:nvSpPr>
        <p:spPr>
          <a:xfrm>
            <a:off x="0" y="87717"/>
            <a:ext cx="9144000" cy="792088"/>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lgn="l">
              <a:defRPr/>
            </a:pPr>
            <a:r>
              <a:rPr lang="en-US" sz="2800" dirty="0"/>
              <a:t>Culture and Xpert Ultra results among participants eligible for sputum examination</a:t>
            </a:r>
          </a:p>
        </p:txBody>
      </p:sp>
      <p:sp>
        <p:nvSpPr>
          <p:cNvPr id="10" name="Rectangle 9">
            <a:extLst>
              <a:ext uri="{FF2B5EF4-FFF2-40B4-BE49-F238E27FC236}">
                <a16:creationId xmlns:a16="http://schemas.microsoft.com/office/drawing/2014/main" id="{839CEDF0-A8AC-8F44-A7AE-9EC3E86C62BF}"/>
              </a:ext>
            </a:extLst>
          </p:cNvPr>
          <p:cNvSpPr/>
          <p:nvPr/>
        </p:nvSpPr>
        <p:spPr>
          <a:xfrm>
            <a:off x="0" y="1017119"/>
            <a:ext cx="3431441" cy="369332"/>
          </a:xfrm>
          <a:prstGeom prst="rect">
            <a:avLst/>
          </a:prstGeom>
        </p:spPr>
        <p:txBody>
          <a:bodyPr wrap="square">
            <a:spAutoFit/>
          </a:bodyPr>
          <a:lstStyle/>
          <a:p>
            <a:r>
              <a:rPr lang="en-US" sz="1800" dirty="0">
                <a:solidFill>
                  <a:schemeClr val="bg1"/>
                </a:solidFill>
              </a:rPr>
              <a:t>N = 9 066, South Africa, 2018</a:t>
            </a:r>
            <a:endParaRPr lang="en-US" dirty="0">
              <a:solidFill>
                <a:schemeClr val="bg1"/>
              </a:solidFill>
            </a:endParaRPr>
          </a:p>
        </p:txBody>
      </p:sp>
    </p:spTree>
    <p:extLst>
      <p:ext uri="{BB962C8B-B14F-4D97-AF65-F5344CB8AC3E}">
        <p14:creationId xmlns:p14="http://schemas.microsoft.com/office/powerpoint/2010/main" val="3664996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84784"/>
            <a:ext cx="8291264" cy="3263504"/>
          </a:xfrm>
        </p:spPr>
        <p:txBody>
          <a:bodyPr>
            <a:normAutofit/>
          </a:bodyPr>
          <a:lstStyle/>
          <a:p>
            <a:endParaRPr lang="en-US" sz="1600" dirty="0"/>
          </a:p>
          <a:p>
            <a:pPr>
              <a:buClr>
                <a:srgbClr val="29513A"/>
              </a:buClr>
            </a:pPr>
            <a:r>
              <a:rPr lang="en-US" sz="2000" dirty="0"/>
              <a:t>All culture positive cases</a:t>
            </a:r>
          </a:p>
          <a:p>
            <a:pPr>
              <a:buClr>
                <a:srgbClr val="29513A"/>
              </a:buClr>
            </a:pPr>
            <a:endParaRPr lang="en-US" sz="1600" dirty="0"/>
          </a:p>
          <a:p>
            <a:pPr>
              <a:buClr>
                <a:srgbClr val="29513A"/>
              </a:buClr>
            </a:pPr>
            <a:r>
              <a:rPr lang="en-US" sz="2000" b="1" dirty="0">
                <a:solidFill>
                  <a:srgbClr val="29513A"/>
                </a:solidFill>
              </a:rPr>
              <a:t>Plus</a:t>
            </a:r>
          </a:p>
          <a:p>
            <a:pPr>
              <a:buClr>
                <a:srgbClr val="29513A"/>
              </a:buClr>
            </a:pPr>
            <a:endParaRPr lang="en-US" sz="1600" dirty="0"/>
          </a:p>
          <a:p>
            <a:pPr lvl="1">
              <a:buClr>
                <a:srgbClr val="29513A"/>
              </a:buClr>
            </a:pPr>
            <a:r>
              <a:rPr lang="en-US" sz="1800" dirty="0"/>
              <a:t>Xpert Ultra positive, culture not positive for </a:t>
            </a:r>
            <a:r>
              <a:rPr lang="en-US" sz="1800" i="1" dirty="0"/>
              <a:t>Mycobacterium tuberculosis </a:t>
            </a:r>
            <a:r>
              <a:rPr lang="en-US" sz="1800" dirty="0"/>
              <a:t>(i.e. negative, contaminated, NTM, not done)</a:t>
            </a:r>
          </a:p>
          <a:p>
            <a:pPr lvl="2">
              <a:buClr>
                <a:srgbClr val="29513A"/>
              </a:buClr>
            </a:pPr>
            <a:r>
              <a:rPr lang="en-US" sz="1600" dirty="0"/>
              <a:t>without a history of TB (past/current) </a:t>
            </a:r>
          </a:p>
          <a:p>
            <a:pPr lvl="2">
              <a:buClr>
                <a:srgbClr val="29513A"/>
              </a:buClr>
            </a:pPr>
            <a:r>
              <a:rPr lang="en-US" sz="1600" dirty="0"/>
              <a:t>CXR suggestive of active TB as reviewed by a CXR reading panel</a:t>
            </a:r>
          </a:p>
          <a:p>
            <a:pPr>
              <a:buClr>
                <a:srgbClr val="29513A"/>
              </a:buClr>
            </a:pPr>
            <a:endParaRPr lang="en-US" sz="1600" dirty="0"/>
          </a:p>
          <a:p>
            <a:pPr marL="0" indent="0">
              <a:buNone/>
            </a:pPr>
            <a:endParaRPr lang="en-US" sz="2800" dirty="0"/>
          </a:p>
        </p:txBody>
      </p:sp>
      <p:sp>
        <p:nvSpPr>
          <p:cNvPr id="4" name="Slide Number Placeholder 3"/>
          <p:cNvSpPr>
            <a:spLocks noGrp="1"/>
          </p:cNvSpPr>
          <p:nvPr>
            <p:ph type="sldNum" sz="quarter" idx="12"/>
          </p:nvPr>
        </p:nvSpPr>
        <p:spPr/>
        <p:txBody>
          <a:bodyPr/>
          <a:lstStyle/>
          <a:p>
            <a:fld id="{A6ECD42C-D94E-4EAD-AB34-A651982B2AD9}" type="slidenum">
              <a:rPr lang="en-GB" smtClean="0"/>
              <a:t>12</a:t>
            </a:fld>
            <a:endParaRPr lang="en-GB" dirty="0"/>
          </a:p>
        </p:txBody>
      </p:sp>
      <p:sp>
        <p:nvSpPr>
          <p:cNvPr id="5" name="Title 1">
            <a:extLst>
              <a:ext uri="{FF2B5EF4-FFF2-40B4-BE49-F238E27FC236}">
                <a16:creationId xmlns:a16="http://schemas.microsoft.com/office/drawing/2014/main" id="{6D168789-49E6-8C43-A9FF-717C8BA60694}"/>
              </a:ext>
            </a:extLst>
          </p:cNvPr>
          <p:cNvSpPr txBox="1">
            <a:spLocks/>
          </p:cNvSpPr>
          <p:nvPr/>
        </p:nvSpPr>
        <p:spPr>
          <a:xfrm>
            <a:off x="0" y="260648"/>
            <a:ext cx="9144000" cy="792088"/>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defRPr/>
            </a:pPr>
            <a:r>
              <a:rPr lang="en-US" dirty="0"/>
              <a:t>Survey TB case definition</a:t>
            </a:r>
          </a:p>
        </p:txBody>
      </p:sp>
    </p:spTree>
    <p:extLst>
      <p:ext uri="{BB962C8B-B14F-4D97-AF65-F5344CB8AC3E}">
        <p14:creationId xmlns:p14="http://schemas.microsoft.com/office/powerpoint/2010/main" val="90315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9EA0B01D-7D36-45E0-A0D4-CBD8D433BD94}"/>
              </a:ext>
            </a:extLst>
          </p:cNvPr>
          <p:cNvCxnSpPr/>
          <p:nvPr/>
        </p:nvCxnSpPr>
        <p:spPr>
          <a:xfrm>
            <a:off x="4211666" y="4150445"/>
            <a:ext cx="0" cy="543696"/>
          </a:xfrm>
          <a:prstGeom prst="line">
            <a:avLst/>
          </a:prstGeom>
          <a:ln w="28575"/>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E9D91790-4FF5-FB45-8771-2649212A25F4}"/>
              </a:ext>
            </a:extLst>
          </p:cNvPr>
          <p:cNvSpPr/>
          <p:nvPr/>
        </p:nvSpPr>
        <p:spPr>
          <a:xfrm>
            <a:off x="2990913" y="4660678"/>
            <a:ext cx="1728192" cy="9233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604C277C-B1F0-2A46-936D-EFE41BAE862E}"/>
              </a:ext>
            </a:extLst>
          </p:cNvPr>
          <p:cNvCxnSpPr/>
          <p:nvPr/>
        </p:nvCxnSpPr>
        <p:spPr>
          <a:xfrm>
            <a:off x="5310645" y="3959836"/>
            <a:ext cx="6014" cy="552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391343" y="4143143"/>
            <a:ext cx="6014" cy="552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9DF591C-8313-0F49-910D-6352E106D2FF}"/>
              </a:ext>
            </a:extLst>
          </p:cNvPr>
          <p:cNvSpPr/>
          <p:nvPr/>
        </p:nvSpPr>
        <p:spPr>
          <a:xfrm>
            <a:off x="5868144" y="4694141"/>
            <a:ext cx="1728192" cy="923331"/>
          </a:xfrm>
          <a:prstGeom prst="rect">
            <a:avLst/>
          </a:prstGeom>
          <a:solidFill>
            <a:srgbClr val="295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A6ECD42C-D94E-4EAD-AB34-A651982B2AD9}" type="slidenum">
              <a:rPr lang="en-GB" smtClean="0"/>
              <a:t>13</a:t>
            </a:fld>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71948142"/>
              </p:ext>
            </p:extLst>
          </p:nvPr>
        </p:nvGraphicFramePr>
        <p:xfrm>
          <a:off x="1547664" y="1556792"/>
          <a:ext cx="5292903" cy="1211580"/>
        </p:xfrm>
        <a:graphic>
          <a:graphicData uri="http://schemas.openxmlformats.org/drawingml/2006/table">
            <a:tbl>
              <a:tblPr firstRow="1" bandRow="1">
                <a:tableStyleId>{2D5ABB26-0587-4C30-8999-92F81FD0307C}</a:tableStyleId>
              </a:tblPr>
              <a:tblGrid>
                <a:gridCol w="1539419">
                  <a:extLst>
                    <a:ext uri="{9D8B030D-6E8A-4147-A177-3AD203B41FA5}">
                      <a16:colId xmlns:a16="http://schemas.microsoft.com/office/drawing/2014/main" val="4185592430"/>
                    </a:ext>
                  </a:extLst>
                </a:gridCol>
                <a:gridCol w="1468304">
                  <a:extLst>
                    <a:ext uri="{9D8B030D-6E8A-4147-A177-3AD203B41FA5}">
                      <a16:colId xmlns:a16="http://schemas.microsoft.com/office/drawing/2014/main" val="3531801281"/>
                    </a:ext>
                  </a:extLst>
                </a:gridCol>
                <a:gridCol w="1498963">
                  <a:extLst>
                    <a:ext uri="{9D8B030D-6E8A-4147-A177-3AD203B41FA5}">
                      <a16:colId xmlns:a16="http://schemas.microsoft.com/office/drawing/2014/main" val="1165597331"/>
                    </a:ext>
                  </a:extLst>
                </a:gridCol>
                <a:gridCol w="786217">
                  <a:extLst>
                    <a:ext uri="{9D8B030D-6E8A-4147-A177-3AD203B41FA5}">
                      <a16:colId xmlns:a16="http://schemas.microsoft.com/office/drawing/2014/main" val="2912288705"/>
                    </a:ext>
                  </a:extLst>
                </a:gridCol>
              </a:tblGrid>
              <a:tr h="385952">
                <a:tc rowSpan="2">
                  <a:txBody>
                    <a:bodyPr/>
                    <a:lstStyle/>
                    <a:p>
                      <a:pPr algn="ctr"/>
                      <a:endParaRPr lang="en-US" sz="1400" dirty="0"/>
                    </a:p>
                    <a:p>
                      <a:pPr algn="ctr"/>
                      <a:r>
                        <a:rPr lang="en-US" sz="1400" dirty="0"/>
                        <a:t>Culture</a:t>
                      </a:r>
                    </a:p>
                    <a:p>
                      <a:pPr algn="ctr"/>
                      <a:endParaRPr lang="en-US" sz="1400" dirty="0"/>
                    </a:p>
                  </a:txBody>
                  <a:tcPr marL="68580" marR="68580" marT="34290" marB="3429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gridSpan="2">
                  <a:txBody>
                    <a:bodyPr/>
                    <a:lstStyle/>
                    <a:p>
                      <a:pPr algn="ctr"/>
                      <a:r>
                        <a:rPr lang="en-US" sz="1400" dirty="0">
                          <a:solidFill>
                            <a:schemeClr val="tx1"/>
                          </a:solidFill>
                        </a:rPr>
                        <a:t>Xpert Ultra</a:t>
                      </a:r>
                    </a:p>
                  </a:txBody>
                  <a:tcPr marL="68580" marR="68580" marT="34290" marB="3429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hMerge="1">
                  <a:txBody>
                    <a:bodyPr/>
                    <a:lstStyle/>
                    <a:p>
                      <a:pPr algn="ctr"/>
                      <a:endParaRPr lang="en-US" dirty="0">
                        <a:solidFill>
                          <a:schemeClr val="tx1"/>
                        </a:solidFill>
                      </a:endParaRP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rowSpan="2">
                  <a:txBody>
                    <a:bodyPr/>
                    <a:lstStyle/>
                    <a:p>
                      <a:pPr algn="ctr"/>
                      <a:r>
                        <a:rPr lang="en-US" sz="1400" dirty="0">
                          <a:solidFill>
                            <a:schemeClr val="tx1"/>
                          </a:solidFill>
                        </a:rPr>
                        <a:t>Total</a:t>
                      </a:r>
                    </a:p>
                  </a:txBody>
                  <a:tcPr marL="68580" marR="68580" marT="34290" marB="3429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extLst>
                  <a:ext uri="{0D108BD9-81ED-4DB2-BD59-A6C34878D82A}">
                    <a16:rowId xmlns:a16="http://schemas.microsoft.com/office/drawing/2014/main" val="2117130005"/>
                  </a:ext>
                </a:extLst>
              </a:tr>
              <a:tr h="299849">
                <a:tc vMerge="1">
                  <a:txBody>
                    <a:bodyPr/>
                    <a:lstStyle/>
                    <a:p>
                      <a:pPr algn="ctr"/>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a:r>
                        <a:rPr lang="en-US" sz="1400" dirty="0">
                          <a:solidFill>
                            <a:schemeClr val="tx1"/>
                          </a:solidFill>
                        </a:rPr>
                        <a:t>Positive</a:t>
                      </a: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a:r>
                        <a:rPr lang="en-US" sz="1400" dirty="0">
                          <a:solidFill>
                            <a:schemeClr val="tx1"/>
                          </a:solidFill>
                        </a:rPr>
                        <a:t>Negative/ND</a:t>
                      </a: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vMerge="1">
                  <a:txBody>
                    <a:bodyPr/>
                    <a:lstStyle/>
                    <a:p>
                      <a:endParaRPr lang="en-US" dirty="0">
                        <a:solidFill>
                          <a:schemeClr val="tx1"/>
                        </a:solidFill>
                      </a:endParaRP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extLst>
                  <a:ext uri="{0D108BD9-81ED-4DB2-BD59-A6C34878D82A}">
                    <a16:rowId xmlns:a16="http://schemas.microsoft.com/office/drawing/2014/main" val="639817230"/>
                  </a:ext>
                </a:extLst>
              </a:tr>
              <a:tr h="251460">
                <a:tc>
                  <a:txBody>
                    <a:bodyPr/>
                    <a:lstStyle/>
                    <a:p>
                      <a:r>
                        <a:rPr lang="en-US" sz="1200" dirty="0">
                          <a:solidFill>
                            <a:schemeClr val="tx1"/>
                          </a:solidFill>
                        </a:rPr>
                        <a:t>Positive</a:t>
                      </a: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a:r>
                        <a:rPr lang="en-US" sz="1200" dirty="0">
                          <a:solidFill>
                            <a:schemeClr val="tx1"/>
                          </a:solidFill>
                        </a:rPr>
                        <a:t>144</a:t>
                      </a: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a:r>
                        <a:rPr lang="en-US" sz="1200" dirty="0">
                          <a:solidFill>
                            <a:schemeClr val="tx1"/>
                          </a:solidFill>
                        </a:rPr>
                        <a:t>76</a:t>
                      </a: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bg1"/>
                          </a:solidFill>
                        </a:rPr>
                        <a:t>220</a:t>
                      </a: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513A"/>
                    </a:solidFill>
                  </a:tcPr>
                </a:tc>
                <a:extLst>
                  <a:ext uri="{0D108BD9-81ED-4DB2-BD59-A6C34878D82A}">
                    <a16:rowId xmlns:a16="http://schemas.microsoft.com/office/drawing/2014/main" val="3639375358"/>
                  </a:ext>
                </a:extLst>
              </a:tr>
              <a:tr h="251460">
                <a:tc>
                  <a:txBody>
                    <a:bodyPr/>
                    <a:lstStyle/>
                    <a:p>
                      <a:r>
                        <a:rPr lang="en-US" sz="1200" dirty="0">
                          <a:solidFill>
                            <a:schemeClr val="tx1"/>
                          </a:solidFill>
                        </a:rPr>
                        <a:t>Not Positive</a:t>
                      </a: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a:r>
                        <a:rPr lang="en-US" sz="1200" dirty="0">
                          <a:solidFill>
                            <a:schemeClr val="bg1"/>
                          </a:solidFill>
                        </a:rPr>
                        <a:t>79</a:t>
                      </a: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accent4">
                        <a:lumMod val="40000"/>
                        <a:lumOff val="60000"/>
                      </a:schemeClr>
                    </a:solidFill>
                  </a:tcPr>
                </a:tc>
                <a:tc>
                  <a:txBody>
                    <a:bodyPr/>
                    <a:lstStyle/>
                    <a:p>
                      <a:endParaRPr lang="en-US" sz="12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6826115"/>
                  </a:ext>
                </a:extLst>
              </a:tr>
            </a:tbl>
          </a:graphicData>
        </a:graphic>
      </p:graphicFrame>
      <p:cxnSp>
        <p:nvCxnSpPr>
          <p:cNvPr id="11" name="Straight Connector 10"/>
          <p:cNvCxnSpPr/>
          <p:nvPr/>
        </p:nvCxnSpPr>
        <p:spPr>
          <a:xfrm>
            <a:off x="2720305" y="2970688"/>
            <a:ext cx="21698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p:nvCxnSpPr>
        <p:spPr>
          <a:xfrm>
            <a:off x="4890132" y="2959624"/>
            <a:ext cx="0" cy="379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95796" y="3361394"/>
            <a:ext cx="2334878" cy="923330"/>
          </a:xfrm>
          <a:prstGeom prst="rect">
            <a:avLst/>
          </a:prstGeom>
          <a:solidFill>
            <a:srgbClr val="193562"/>
          </a:solidFill>
          <a:ln w="28575">
            <a:noFill/>
          </a:ln>
        </p:spPr>
        <p:txBody>
          <a:bodyPr wrap="square" rtlCol="0">
            <a:spAutoFit/>
          </a:bodyPr>
          <a:lstStyle/>
          <a:p>
            <a:pPr algn="ctr"/>
            <a:r>
              <a:rPr lang="en-US" dirty="0">
                <a:solidFill>
                  <a:schemeClr val="bg1"/>
                </a:solidFill>
              </a:rPr>
              <a:t>History of TB: Past or current</a:t>
            </a:r>
          </a:p>
          <a:p>
            <a:pPr algn="ctr"/>
            <a:r>
              <a:rPr lang="en-US" dirty="0">
                <a:solidFill>
                  <a:schemeClr val="bg1"/>
                </a:solidFill>
              </a:rPr>
              <a:t>Not a case n = 49 </a:t>
            </a:r>
          </a:p>
        </p:txBody>
      </p:sp>
      <p:cxnSp>
        <p:nvCxnSpPr>
          <p:cNvPr id="22" name="Straight Connector 21"/>
          <p:cNvCxnSpPr>
            <a:cxnSpLocks/>
          </p:cNvCxnSpPr>
          <p:nvPr/>
        </p:nvCxnSpPr>
        <p:spPr>
          <a:xfrm>
            <a:off x="4211666" y="4150445"/>
            <a:ext cx="2185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082873" y="3339698"/>
            <a:ext cx="2467573" cy="830997"/>
          </a:xfrm>
          <a:prstGeom prst="rect">
            <a:avLst/>
          </a:prstGeom>
          <a:solidFill>
            <a:srgbClr val="193562"/>
          </a:solidFill>
          <a:ln w="28575">
            <a:noFill/>
          </a:ln>
        </p:spPr>
        <p:txBody>
          <a:bodyPr wrap="square" rtlCol="0">
            <a:spAutoFit/>
          </a:bodyPr>
          <a:lstStyle/>
          <a:p>
            <a:r>
              <a:rPr lang="en-US" sz="1600" b="1" dirty="0">
                <a:solidFill>
                  <a:schemeClr val="bg1"/>
                </a:solidFill>
              </a:rPr>
              <a:t>No</a:t>
            </a:r>
            <a:r>
              <a:rPr lang="en-US" sz="1600" dirty="0">
                <a:solidFill>
                  <a:schemeClr val="bg1"/>
                </a:solidFill>
              </a:rPr>
              <a:t> history of TB: Past or current</a:t>
            </a:r>
          </a:p>
          <a:p>
            <a:r>
              <a:rPr lang="en-US" sz="1600" dirty="0">
                <a:solidFill>
                  <a:schemeClr val="bg1"/>
                </a:solidFill>
              </a:rPr>
              <a:t>Possible cases  n = 30</a:t>
            </a:r>
          </a:p>
        </p:txBody>
      </p:sp>
      <p:cxnSp>
        <p:nvCxnSpPr>
          <p:cNvPr id="30" name="Straight Connector 29"/>
          <p:cNvCxnSpPr>
            <a:cxnSpLocks/>
          </p:cNvCxnSpPr>
          <p:nvPr/>
        </p:nvCxnSpPr>
        <p:spPr>
          <a:xfrm>
            <a:off x="3805219" y="2740214"/>
            <a:ext cx="0" cy="230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2585" y="4323354"/>
            <a:ext cx="1509773" cy="646331"/>
          </a:xfrm>
          <a:prstGeom prst="rect">
            <a:avLst/>
          </a:prstGeom>
          <a:solidFill>
            <a:schemeClr val="accent3">
              <a:lumMod val="85000"/>
            </a:schemeClr>
          </a:solidFill>
          <a:ln>
            <a:noFill/>
          </a:ln>
        </p:spPr>
        <p:txBody>
          <a:bodyPr wrap="square" rtlCol="0">
            <a:spAutoFit/>
          </a:bodyPr>
          <a:lstStyle/>
          <a:p>
            <a:pPr algn="ctr"/>
            <a:r>
              <a:rPr lang="en-US" dirty="0"/>
              <a:t>CXR panel reading</a:t>
            </a:r>
          </a:p>
        </p:txBody>
      </p:sp>
      <p:sp>
        <p:nvSpPr>
          <p:cNvPr id="36" name="Oval 35"/>
          <p:cNvSpPr/>
          <p:nvPr/>
        </p:nvSpPr>
        <p:spPr>
          <a:xfrm>
            <a:off x="7060988" y="2761092"/>
            <a:ext cx="1367944" cy="1291105"/>
          </a:xfrm>
          <a:prstGeom prst="ellipse">
            <a:avLst/>
          </a:prstGeom>
          <a:solidFill>
            <a:srgbClr val="295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220 + 14</a:t>
            </a:r>
          </a:p>
          <a:p>
            <a:pPr algn="ctr"/>
            <a:r>
              <a:rPr lang="en-US" sz="1400" b="1" dirty="0">
                <a:solidFill>
                  <a:schemeClr val="bg1"/>
                </a:solidFill>
              </a:rPr>
              <a:t>= 234 cases</a:t>
            </a:r>
          </a:p>
        </p:txBody>
      </p:sp>
      <p:cxnSp>
        <p:nvCxnSpPr>
          <p:cNvPr id="7" name="Straight Connector 6">
            <a:extLst>
              <a:ext uri="{FF2B5EF4-FFF2-40B4-BE49-F238E27FC236}">
                <a16:creationId xmlns:a16="http://schemas.microsoft.com/office/drawing/2014/main" id="{5503719F-1D69-4302-94D6-513324C3BBAD}"/>
              </a:ext>
            </a:extLst>
          </p:cNvPr>
          <p:cNvCxnSpPr/>
          <p:nvPr/>
        </p:nvCxnSpPr>
        <p:spPr>
          <a:xfrm>
            <a:off x="2720305" y="2959624"/>
            <a:ext cx="0" cy="401770"/>
          </a:xfrm>
          <a:prstGeom prst="line">
            <a:avLst/>
          </a:prstGeom>
          <a:ln w="28575"/>
        </p:spPr>
        <p:style>
          <a:lnRef idx="1">
            <a:schemeClr val="dk1"/>
          </a:lnRef>
          <a:fillRef idx="0">
            <a:schemeClr val="dk1"/>
          </a:fillRef>
          <a:effectRef idx="0">
            <a:schemeClr val="dk1"/>
          </a:effectRef>
          <a:fontRef idx="minor">
            <a:schemeClr val="tx1"/>
          </a:fontRef>
        </p:style>
      </p:cxnSp>
      <p:cxnSp>
        <p:nvCxnSpPr>
          <p:cNvPr id="3" name="Straight Arrow Connector 2">
            <a:extLst>
              <a:ext uri="{FF2B5EF4-FFF2-40B4-BE49-F238E27FC236}">
                <a16:creationId xmlns:a16="http://schemas.microsoft.com/office/drawing/2014/main" id="{B24B60E7-848A-4887-BBD1-DD6AA8B37C93}"/>
              </a:ext>
            </a:extLst>
          </p:cNvPr>
          <p:cNvCxnSpPr>
            <a:cxnSpLocks/>
            <a:endCxn id="36" idx="4"/>
          </p:cNvCxnSpPr>
          <p:nvPr/>
        </p:nvCxnSpPr>
        <p:spPr>
          <a:xfrm flipV="1">
            <a:off x="6840565" y="4052197"/>
            <a:ext cx="904395" cy="6419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B30FE82-FCEC-41BC-8E22-5E8F915AA7DF}"/>
              </a:ext>
            </a:extLst>
          </p:cNvPr>
          <p:cNvCxnSpPr>
            <a:endCxn id="36" idx="0"/>
          </p:cNvCxnSpPr>
          <p:nvPr/>
        </p:nvCxnSpPr>
        <p:spPr>
          <a:xfrm>
            <a:off x="6840565" y="2485248"/>
            <a:ext cx="904395" cy="2758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Title 1">
            <a:extLst>
              <a:ext uri="{FF2B5EF4-FFF2-40B4-BE49-F238E27FC236}">
                <a16:creationId xmlns:a16="http://schemas.microsoft.com/office/drawing/2014/main" id="{EBC8A063-8930-3F4F-9AD1-595677ED8B22}"/>
              </a:ext>
            </a:extLst>
          </p:cNvPr>
          <p:cNvSpPr txBox="1">
            <a:spLocks/>
          </p:cNvSpPr>
          <p:nvPr/>
        </p:nvSpPr>
        <p:spPr>
          <a:xfrm>
            <a:off x="-17551" y="238907"/>
            <a:ext cx="9144000" cy="633457"/>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lgn="l">
              <a:defRPr/>
            </a:pPr>
            <a:r>
              <a:rPr lang="en-US" sz="3600" dirty="0"/>
              <a:t>Survey TB cases by culture and Xpert Ultra</a:t>
            </a:r>
          </a:p>
        </p:txBody>
      </p:sp>
      <p:sp>
        <p:nvSpPr>
          <p:cNvPr id="25" name="Rectangle 24">
            <a:extLst>
              <a:ext uri="{FF2B5EF4-FFF2-40B4-BE49-F238E27FC236}">
                <a16:creationId xmlns:a16="http://schemas.microsoft.com/office/drawing/2014/main" id="{208AC4E1-CA4D-1C4E-8947-E70DE889D967}"/>
              </a:ext>
            </a:extLst>
          </p:cNvPr>
          <p:cNvSpPr/>
          <p:nvPr/>
        </p:nvSpPr>
        <p:spPr>
          <a:xfrm>
            <a:off x="0" y="889906"/>
            <a:ext cx="3431441" cy="369332"/>
          </a:xfrm>
          <a:prstGeom prst="rect">
            <a:avLst/>
          </a:prstGeom>
        </p:spPr>
        <p:txBody>
          <a:bodyPr wrap="square">
            <a:spAutoFit/>
          </a:bodyPr>
          <a:lstStyle/>
          <a:p>
            <a:r>
              <a:rPr lang="en-US" sz="1800" dirty="0">
                <a:solidFill>
                  <a:schemeClr val="bg1"/>
                </a:solidFill>
              </a:rPr>
              <a:t>N = 234, South Africa, 2018</a:t>
            </a:r>
            <a:endParaRPr lang="en-US" dirty="0">
              <a:solidFill>
                <a:schemeClr val="bg1"/>
              </a:solidFill>
            </a:endParaRPr>
          </a:p>
        </p:txBody>
      </p:sp>
      <p:sp>
        <p:nvSpPr>
          <p:cNvPr id="16" name="Rectangle 15">
            <a:extLst>
              <a:ext uri="{FF2B5EF4-FFF2-40B4-BE49-F238E27FC236}">
                <a16:creationId xmlns:a16="http://schemas.microsoft.com/office/drawing/2014/main" id="{169F66BE-E80B-3A4C-9E06-AA2E6A44A9E6}"/>
              </a:ext>
            </a:extLst>
          </p:cNvPr>
          <p:cNvSpPr/>
          <p:nvPr/>
        </p:nvSpPr>
        <p:spPr>
          <a:xfrm>
            <a:off x="6042358" y="4761292"/>
            <a:ext cx="1480196" cy="738664"/>
          </a:xfrm>
          <a:prstGeom prst="rect">
            <a:avLst/>
          </a:prstGeom>
        </p:spPr>
        <p:txBody>
          <a:bodyPr wrap="square">
            <a:spAutoFit/>
          </a:bodyPr>
          <a:lstStyle/>
          <a:p>
            <a:pPr algn="ctr"/>
            <a:r>
              <a:rPr lang="en-US" sz="1400" dirty="0">
                <a:solidFill>
                  <a:schemeClr val="bg1"/>
                </a:solidFill>
              </a:rPr>
              <a:t>CXR suggestive of active TB - </a:t>
            </a:r>
          </a:p>
          <a:p>
            <a:pPr algn="ctr"/>
            <a:r>
              <a:rPr lang="en-US" sz="1400" dirty="0">
                <a:solidFill>
                  <a:schemeClr val="bg1"/>
                </a:solidFill>
              </a:rPr>
              <a:t>a case  n = 14</a:t>
            </a:r>
          </a:p>
        </p:txBody>
      </p:sp>
      <p:sp>
        <p:nvSpPr>
          <p:cNvPr id="17" name="Rectangle 16">
            <a:extLst>
              <a:ext uri="{FF2B5EF4-FFF2-40B4-BE49-F238E27FC236}">
                <a16:creationId xmlns:a16="http://schemas.microsoft.com/office/drawing/2014/main" id="{5C0B8363-B13D-8247-A722-29C9854EDD72}"/>
              </a:ext>
            </a:extLst>
          </p:cNvPr>
          <p:cNvSpPr/>
          <p:nvPr/>
        </p:nvSpPr>
        <p:spPr>
          <a:xfrm>
            <a:off x="3052389" y="4678752"/>
            <a:ext cx="1666716" cy="954107"/>
          </a:xfrm>
          <a:prstGeom prst="rect">
            <a:avLst/>
          </a:prstGeom>
        </p:spPr>
        <p:txBody>
          <a:bodyPr wrap="square">
            <a:spAutoFit/>
          </a:bodyPr>
          <a:lstStyle/>
          <a:p>
            <a:pPr algn="ctr"/>
            <a:r>
              <a:rPr lang="en-US" sz="1400" dirty="0"/>
              <a:t>CXR not suggestive of active TB- </a:t>
            </a:r>
          </a:p>
          <a:p>
            <a:pPr algn="ctr"/>
            <a:r>
              <a:rPr lang="en-US" sz="1400" dirty="0"/>
              <a:t>Not a case n = 16</a:t>
            </a:r>
          </a:p>
        </p:txBody>
      </p:sp>
    </p:spTree>
    <p:extLst>
      <p:ext uri="{BB962C8B-B14F-4D97-AF65-F5344CB8AC3E}">
        <p14:creationId xmlns:p14="http://schemas.microsoft.com/office/powerpoint/2010/main" val="335655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hart 19">
            <a:extLst>
              <a:ext uri="{FF2B5EF4-FFF2-40B4-BE49-F238E27FC236}">
                <a16:creationId xmlns:a16="http://schemas.microsoft.com/office/drawing/2014/main" id="{F6F3543D-9439-744A-8A76-C75ABB181B0E}"/>
              </a:ext>
            </a:extLst>
          </p:cNvPr>
          <p:cNvGraphicFramePr>
            <a:graphicFrameLocks/>
          </p:cNvGraphicFramePr>
          <p:nvPr>
            <p:extLst>
              <p:ext uri="{D42A27DB-BD31-4B8C-83A1-F6EECF244321}">
                <p14:modId xmlns:p14="http://schemas.microsoft.com/office/powerpoint/2010/main" val="1503187747"/>
              </p:ext>
            </p:extLst>
          </p:nvPr>
        </p:nvGraphicFramePr>
        <p:xfrm>
          <a:off x="769172" y="2298083"/>
          <a:ext cx="7050963" cy="4230578"/>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5">
            <a:extLst>
              <a:ext uri="{FF2B5EF4-FFF2-40B4-BE49-F238E27FC236}">
                <a16:creationId xmlns:a16="http://schemas.microsoft.com/office/drawing/2014/main" id="{980B1B29-535B-4D2E-91DA-47950B954733}"/>
              </a:ext>
            </a:extLst>
          </p:cNvPr>
          <p:cNvSpPr>
            <a:spLocks noGrp="1"/>
          </p:cNvSpPr>
          <p:nvPr>
            <p:ph idx="1"/>
          </p:nvPr>
        </p:nvSpPr>
        <p:spPr>
          <a:xfrm>
            <a:off x="-17551" y="1449445"/>
            <a:ext cx="8725252" cy="396630"/>
          </a:xfrm>
        </p:spPr>
        <p:txBody>
          <a:bodyPr/>
          <a:lstStyle/>
          <a:p>
            <a:pPr>
              <a:buClr>
                <a:srgbClr val="193562"/>
              </a:buClr>
            </a:pPr>
            <a:r>
              <a:rPr lang="en-US" sz="1800" dirty="0"/>
              <a:t>CXR detected more cases than symptoms and signs</a:t>
            </a:r>
          </a:p>
        </p:txBody>
      </p:sp>
      <p:sp>
        <p:nvSpPr>
          <p:cNvPr id="4" name="Slide Number Placeholder 3">
            <a:extLst>
              <a:ext uri="{FF2B5EF4-FFF2-40B4-BE49-F238E27FC236}">
                <a16:creationId xmlns:a16="http://schemas.microsoft.com/office/drawing/2014/main" id="{073852C3-A394-4D0C-8CF1-07DEA4C30004}"/>
              </a:ext>
            </a:extLst>
          </p:cNvPr>
          <p:cNvSpPr>
            <a:spLocks noGrp="1"/>
          </p:cNvSpPr>
          <p:nvPr>
            <p:ph type="sldNum" sz="quarter" idx="12"/>
          </p:nvPr>
        </p:nvSpPr>
        <p:spPr/>
        <p:txBody>
          <a:bodyPr/>
          <a:lstStyle/>
          <a:p>
            <a:fld id="{A6ECD42C-D94E-4EAD-AB34-A651982B2AD9}" type="slidenum">
              <a:rPr lang="en-GB" smtClean="0"/>
              <a:t>14</a:t>
            </a:fld>
            <a:endParaRPr lang="en-GB" dirty="0"/>
          </a:p>
        </p:txBody>
      </p:sp>
      <p:sp>
        <p:nvSpPr>
          <p:cNvPr id="10" name="TextBox 9">
            <a:extLst>
              <a:ext uri="{FF2B5EF4-FFF2-40B4-BE49-F238E27FC236}">
                <a16:creationId xmlns:a16="http://schemas.microsoft.com/office/drawing/2014/main" id="{2A61219F-DF39-4DD6-9706-41BBE3275A37}"/>
              </a:ext>
            </a:extLst>
          </p:cNvPr>
          <p:cNvSpPr txBox="1"/>
          <p:nvPr/>
        </p:nvSpPr>
        <p:spPr>
          <a:xfrm>
            <a:off x="4899980" y="5410523"/>
            <a:ext cx="900625" cy="4154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50" dirty="0">
                <a:solidFill>
                  <a:schemeClr val="bg1"/>
                </a:solidFill>
              </a:rPr>
              <a:t>Symptoms only</a:t>
            </a:r>
          </a:p>
        </p:txBody>
      </p:sp>
      <p:sp>
        <p:nvSpPr>
          <p:cNvPr id="14" name="Title 1">
            <a:extLst>
              <a:ext uri="{FF2B5EF4-FFF2-40B4-BE49-F238E27FC236}">
                <a16:creationId xmlns:a16="http://schemas.microsoft.com/office/drawing/2014/main" id="{3D473338-8AE2-E341-835E-CBDF2D963095}"/>
              </a:ext>
            </a:extLst>
          </p:cNvPr>
          <p:cNvSpPr txBox="1">
            <a:spLocks/>
          </p:cNvSpPr>
          <p:nvPr/>
        </p:nvSpPr>
        <p:spPr>
          <a:xfrm>
            <a:off x="-17551" y="238907"/>
            <a:ext cx="9144000" cy="633457"/>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lgn="l">
              <a:defRPr/>
            </a:pPr>
            <a:r>
              <a:rPr lang="en-US" sz="2800" dirty="0"/>
              <a:t>Symptoms and abnormal CXR among survey cases</a:t>
            </a:r>
          </a:p>
        </p:txBody>
      </p:sp>
      <p:sp>
        <p:nvSpPr>
          <p:cNvPr id="15" name="Rectangle 14">
            <a:extLst>
              <a:ext uri="{FF2B5EF4-FFF2-40B4-BE49-F238E27FC236}">
                <a16:creationId xmlns:a16="http://schemas.microsoft.com/office/drawing/2014/main" id="{477F00A5-2295-2843-A8A6-5FC2BB7B6100}"/>
              </a:ext>
            </a:extLst>
          </p:cNvPr>
          <p:cNvSpPr/>
          <p:nvPr/>
        </p:nvSpPr>
        <p:spPr>
          <a:xfrm>
            <a:off x="0" y="889906"/>
            <a:ext cx="3431441" cy="369332"/>
          </a:xfrm>
          <a:prstGeom prst="rect">
            <a:avLst/>
          </a:prstGeom>
        </p:spPr>
        <p:txBody>
          <a:bodyPr wrap="square">
            <a:spAutoFit/>
          </a:bodyPr>
          <a:lstStyle/>
          <a:p>
            <a:r>
              <a:rPr lang="en-US" sz="1800" dirty="0">
                <a:solidFill>
                  <a:schemeClr val="bg1"/>
                </a:solidFill>
              </a:rPr>
              <a:t>N = 234, South Africa, 2018</a:t>
            </a:r>
            <a:endParaRPr lang="en-US" dirty="0">
              <a:solidFill>
                <a:schemeClr val="bg1"/>
              </a:solidFill>
            </a:endParaRPr>
          </a:p>
        </p:txBody>
      </p:sp>
      <p:sp>
        <p:nvSpPr>
          <p:cNvPr id="16" name="TextBox 15">
            <a:extLst>
              <a:ext uri="{FF2B5EF4-FFF2-40B4-BE49-F238E27FC236}">
                <a16:creationId xmlns:a16="http://schemas.microsoft.com/office/drawing/2014/main" id="{44532A46-4F18-E340-9531-70A299360AF5}"/>
              </a:ext>
            </a:extLst>
          </p:cNvPr>
          <p:cNvSpPr txBox="1"/>
          <p:nvPr/>
        </p:nvSpPr>
        <p:spPr>
          <a:xfrm>
            <a:off x="4622114" y="3078634"/>
            <a:ext cx="973088" cy="307777"/>
          </a:xfrm>
          <a:prstGeom prst="rect">
            <a:avLst/>
          </a:prstGeom>
          <a:noFill/>
        </p:spPr>
        <p:txBody>
          <a:bodyPr wrap="square" rtlCol="0">
            <a:spAutoFit/>
          </a:bodyPr>
          <a:lstStyle/>
          <a:p>
            <a:pPr algn="ctr"/>
            <a:r>
              <a:rPr lang="en-US" sz="1400" dirty="0">
                <a:solidFill>
                  <a:schemeClr val="bg1"/>
                </a:solidFill>
              </a:rPr>
              <a:t>35,0%</a:t>
            </a:r>
          </a:p>
        </p:txBody>
      </p:sp>
      <p:sp>
        <p:nvSpPr>
          <p:cNvPr id="17" name="TextBox 16">
            <a:extLst>
              <a:ext uri="{FF2B5EF4-FFF2-40B4-BE49-F238E27FC236}">
                <a16:creationId xmlns:a16="http://schemas.microsoft.com/office/drawing/2014/main" id="{90B0350D-4EDC-E241-B110-705749AFE38F}"/>
              </a:ext>
            </a:extLst>
          </p:cNvPr>
          <p:cNvSpPr txBox="1"/>
          <p:nvPr/>
        </p:nvSpPr>
        <p:spPr>
          <a:xfrm>
            <a:off x="4827517" y="5092388"/>
            <a:ext cx="680587" cy="318135"/>
          </a:xfrm>
          <a:prstGeom prst="rect">
            <a:avLst/>
          </a:prstGeom>
          <a:noFill/>
        </p:spPr>
        <p:txBody>
          <a:bodyPr wrap="square" rtlCol="0">
            <a:spAutoFit/>
          </a:bodyPr>
          <a:lstStyle/>
          <a:p>
            <a:pPr algn="ctr"/>
            <a:r>
              <a:rPr lang="en-US" sz="1400" dirty="0">
                <a:solidFill>
                  <a:schemeClr val="bg1"/>
                </a:solidFill>
              </a:rPr>
              <a:t>6,8%</a:t>
            </a:r>
          </a:p>
        </p:txBody>
      </p:sp>
      <p:sp>
        <p:nvSpPr>
          <p:cNvPr id="18" name="TextBox 17">
            <a:extLst>
              <a:ext uri="{FF2B5EF4-FFF2-40B4-BE49-F238E27FC236}">
                <a16:creationId xmlns:a16="http://schemas.microsoft.com/office/drawing/2014/main" id="{81CE3D8C-2EAA-8F44-9C70-7DCB90FB2D78}"/>
              </a:ext>
            </a:extLst>
          </p:cNvPr>
          <p:cNvSpPr txBox="1"/>
          <p:nvPr/>
        </p:nvSpPr>
        <p:spPr>
          <a:xfrm>
            <a:off x="2890405" y="4371528"/>
            <a:ext cx="973088" cy="307777"/>
          </a:xfrm>
          <a:prstGeom prst="rect">
            <a:avLst/>
          </a:prstGeom>
          <a:noFill/>
        </p:spPr>
        <p:txBody>
          <a:bodyPr wrap="square" rtlCol="0">
            <a:spAutoFit/>
          </a:bodyPr>
          <a:lstStyle/>
          <a:p>
            <a:pPr algn="ctr"/>
            <a:r>
              <a:rPr lang="en-US" sz="1400" dirty="0"/>
              <a:t>57,8%</a:t>
            </a:r>
          </a:p>
        </p:txBody>
      </p:sp>
      <p:sp>
        <p:nvSpPr>
          <p:cNvPr id="11" name="TextBox 10">
            <a:extLst>
              <a:ext uri="{FF2B5EF4-FFF2-40B4-BE49-F238E27FC236}">
                <a16:creationId xmlns:a16="http://schemas.microsoft.com/office/drawing/2014/main" id="{F7D5EDE4-407F-4FFF-BECD-8E177335758E}"/>
              </a:ext>
            </a:extLst>
          </p:cNvPr>
          <p:cNvSpPr txBox="1"/>
          <p:nvPr/>
        </p:nvSpPr>
        <p:spPr>
          <a:xfrm>
            <a:off x="2812453" y="4676890"/>
            <a:ext cx="1128992" cy="4154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50" dirty="0"/>
              <a:t>Abnormal CXR only</a:t>
            </a:r>
          </a:p>
        </p:txBody>
      </p:sp>
      <p:sp>
        <p:nvSpPr>
          <p:cNvPr id="13" name="TextBox 12">
            <a:extLst>
              <a:ext uri="{FF2B5EF4-FFF2-40B4-BE49-F238E27FC236}">
                <a16:creationId xmlns:a16="http://schemas.microsoft.com/office/drawing/2014/main" id="{37500920-6B4C-429B-B225-05A8DE47251B}"/>
              </a:ext>
            </a:extLst>
          </p:cNvPr>
          <p:cNvSpPr txBox="1"/>
          <p:nvPr/>
        </p:nvSpPr>
        <p:spPr>
          <a:xfrm>
            <a:off x="4432097" y="3382592"/>
            <a:ext cx="1353122" cy="43088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50" dirty="0">
                <a:solidFill>
                  <a:schemeClr val="bg1"/>
                </a:solidFill>
              </a:rPr>
              <a:t>Symptoms &amp; Abnormal CXR</a:t>
            </a:r>
          </a:p>
        </p:txBody>
      </p:sp>
      <p:cxnSp>
        <p:nvCxnSpPr>
          <p:cNvPr id="5" name="Straight Connector 4">
            <a:extLst>
              <a:ext uri="{FF2B5EF4-FFF2-40B4-BE49-F238E27FC236}">
                <a16:creationId xmlns:a16="http://schemas.microsoft.com/office/drawing/2014/main" id="{60DF4E65-5C22-0043-9A0E-10C13DDBDB70}"/>
              </a:ext>
            </a:extLst>
          </p:cNvPr>
          <p:cNvCxnSpPr>
            <a:cxnSpLocks/>
            <a:endCxn id="12" idx="2"/>
          </p:cNvCxnSpPr>
          <p:nvPr/>
        </p:nvCxnSpPr>
        <p:spPr>
          <a:xfrm flipH="1" flipV="1">
            <a:off x="4210424" y="2052616"/>
            <a:ext cx="1536" cy="493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8764D95-8962-5B42-9AF0-EA7F8E4AC889}"/>
              </a:ext>
            </a:extLst>
          </p:cNvPr>
          <p:cNvSpPr txBox="1"/>
          <p:nvPr/>
        </p:nvSpPr>
        <p:spPr>
          <a:xfrm>
            <a:off x="3863493" y="1978043"/>
            <a:ext cx="720080" cy="307777"/>
          </a:xfrm>
          <a:prstGeom prst="rect">
            <a:avLst/>
          </a:prstGeom>
          <a:solidFill>
            <a:schemeClr val="bg1"/>
          </a:solidFill>
        </p:spPr>
        <p:txBody>
          <a:bodyPr wrap="square" rtlCol="0">
            <a:spAutoFit/>
          </a:bodyPr>
          <a:lstStyle/>
          <a:p>
            <a:pPr algn="ctr"/>
            <a:r>
              <a:rPr lang="en-US" sz="1400" dirty="0"/>
              <a:t>0,4%</a:t>
            </a:r>
          </a:p>
        </p:txBody>
      </p:sp>
      <p:sp>
        <p:nvSpPr>
          <p:cNvPr id="12" name="TextBox 11">
            <a:extLst>
              <a:ext uri="{FF2B5EF4-FFF2-40B4-BE49-F238E27FC236}">
                <a16:creationId xmlns:a16="http://schemas.microsoft.com/office/drawing/2014/main" id="{DEEA3C4D-DFF9-47A0-845A-829151A70709}"/>
              </a:ext>
            </a:extLst>
          </p:cNvPr>
          <p:cNvSpPr txBox="1"/>
          <p:nvPr/>
        </p:nvSpPr>
        <p:spPr>
          <a:xfrm>
            <a:off x="3560127" y="1798700"/>
            <a:ext cx="1300593" cy="253916"/>
          </a:xfrm>
          <a:prstGeom prst="rect">
            <a:avLst/>
          </a:prstGeom>
          <a:solidFill>
            <a:schemeClr val="bg1"/>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50" dirty="0"/>
              <a:t>CXR not done</a:t>
            </a:r>
          </a:p>
        </p:txBody>
      </p:sp>
    </p:spTree>
    <p:extLst>
      <p:ext uri="{BB962C8B-B14F-4D97-AF65-F5344CB8AC3E}">
        <p14:creationId xmlns:p14="http://schemas.microsoft.com/office/powerpoint/2010/main" val="386460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E5DAF-FA1F-4513-920A-EDFF1D6B199C}"/>
              </a:ext>
            </a:extLst>
          </p:cNvPr>
          <p:cNvSpPr>
            <a:spLocks noGrp="1"/>
          </p:cNvSpPr>
          <p:nvPr>
            <p:ph idx="1"/>
          </p:nvPr>
        </p:nvSpPr>
        <p:spPr>
          <a:xfrm>
            <a:off x="0" y="1491778"/>
            <a:ext cx="9144000" cy="690008"/>
          </a:xfrm>
        </p:spPr>
        <p:txBody>
          <a:bodyPr/>
          <a:lstStyle/>
          <a:p>
            <a:pPr>
              <a:buClr>
                <a:srgbClr val="29513A"/>
              </a:buClr>
            </a:pPr>
            <a:r>
              <a:rPr lang="en-US" sz="1800" dirty="0"/>
              <a:t>HIV-positive individuals are regularly screened for TB when accessing services but there is less TB screening in HIV-negative persons</a:t>
            </a:r>
          </a:p>
          <a:p>
            <a:pPr>
              <a:buClr>
                <a:srgbClr val="193562"/>
              </a:buClr>
            </a:pPr>
            <a:endParaRPr lang="en-US" sz="1800" dirty="0"/>
          </a:p>
        </p:txBody>
      </p:sp>
      <p:sp>
        <p:nvSpPr>
          <p:cNvPr id="5" name="Slide Number Placeholder 4">
            <a:extLst>
              <a:ext uri="{FF2B5EF4-FFF2-40B4-BE49-F238E27FC236}">
                <a16:creationId xmlns:a16="http://schemas.microsoft.com/office/drawing/2014/main" id="{40182802-B015-4337-94C2-667AEFCFD599}"/>
              </a:ext>
            </a:extLst>
          </p:cNvPr>
          <p:cNvSpPr>
            <a:spLocks noGrp="1"/>
          </p:cNvSpPr>
          <p:nvPr>
            <p:ph type="sldNum" sz="quarter" idx="12"/>
          </p:nvPr>
        </p:nvSpPr>
        <p:spPr/>
        <p:txBody>
          <a:bodyPr/>
          <a:lstStyle/>
          <a:p>
            <a:fld id="{A6ECD42C-D94E-4EAD-AB34-A651982B2AD9}" type="slidenum">
              <a:rPr lang="en-GB" smtClean="0"/>
              <a:t>15</a:t>
            </a:fld>
            <a:endParaRPr lang="en-GB" dirty="0"/>
          </a:p>
        </p:txBody>
      </p:sp>
      <p:graphicFrame>
        <p:nvGraphicFramePr>
          <p:cNvPr id="9" name="Table 8">
            <a:extLst>
              <a:ext uri="{FF2B5EF4-FFF2-40B4-BE49-F238E27FC236}">
                <a16:creationId xmlns:a16="http://schemas.microsoft.com/office/drawing/2014/main" id="{C017A496-C4BE-4D6A-8AF4-B5ADE032A951}"/>
              </a:ext>
            </a:extLst>
          </p:cNvPr>
          <p:cNvGraphicFramePr>
            <a:graphicFrameLocks noGrp="1"/>
          </p:cNvGraphicFramePr>
          <p:nvPr>
            <p:extLst>
              <p:ext uri="{D42A27DB-BD31-4B8C-83A1-F6EECF244321}">
                <p14:modId xmlns:p14="http://schemas.microsoft.com/office/powerpoint/2010/main" val="529955383"/>
              </p:ext>
            </p:extLst>
          </p:nvPr>
        </p:nvGraphicFramePr>
        <p:xfrm>
          <a:off x="250579" y="2267139"/>
          <a:ext cx="8642841" cy="2703214"/>
        </p:xfrm>
        <a:graphic>
          <a:graphicData uri="http://schemas.openxmlformats.org/drawingml/2006/table">
            <a:tbl>
              <a:tblPr firstRow="1" firstCol="1" bandRow="1">
                <a:tableStyleId>{93296810-A885-4BE3-A3E7-6D5BEEA58F35}</a:tableStyleId>
              </a:tblPr>
              <a:tblGrid>
                <a:gridCol w="2374273">
                  <a:extLst>
                    <a:ext uri="{9D8B030D-6E8A-4147-A177-3AD203B41FA5}">
                      <a16:colId xmlns:a16="http://schemas.microsoft.com/office/drawing/2014/main" val="2742873379"/>
                    </a:ext>
                  </a:extLst>
                </a:gridCol>
                <a:gridCol w="913049">
                  <a:extLst>
                    <a:ext uri="{9D8B030D-6E8A-4147-A177-3AD203B41FA5}">
                      <a16:colId xmlns:a16="http://schemas.microsoft.com/office/drawing/2014/main" val="4212880319"/>
                    </a:ext>
                  </a:extLst>
                </a:gridCol>
                <a:gridCol w="1077329">
                  <a:extLst>
                    <a:ext uri="{9D8B030D-6E8A-4147-A177-3AD203B41FA5}">
                      <a16:colId xmlns:a16="http://schemas.microsoft.com/office/drawing/2014/main" val="3252030068"/>
                    </a:ext>
                  </a:extLst>
                </a:gridCol>
                <a:gridCol w="919966">
                  <a:extLst>
                    <a:ext uri="{9D8B030D-6E8A-4147-A177-3AD203B41FA5}">
                      <a16:colId xmlns:a16="http://schemas.microsoft.com/office/drawing/2014/main" val="585751430"/>
                    </a:ext>
                  </a:extLst>
                </a:gridCol>
                <a:gridCol w="1098080">
                  <a:extLst>
                    <a:ext uri="{9D8B030D-6E8A-4147-A177-3AD203B41FA5}">
                      <a16:colId xmlns:a16="http://schemas.microsoft.com/office/drawing/2014/main" val="534598724"/>
                    </a:ext>
                  </a:extLst>
                </a:gridCol>
                <a:gridCol w="1015076">
                  <a:extLst>
                    <a:ext uri="{9D8B030D-6E8A-4147-A177-3AD203B41FA5}">
                      <a16:colId xmlns:a16="http://schemas.microsoft.com/office/drawing/2014/main" val="243051563"/>
                    </a:ext>
                  </a:extLst>
                </a:gridCol>
                <a:gridCol w="1245068">
                  <a:extLst>
                    <a:ext uri="{9D8B030D-6E8A-4147-A177-3AD203B41FA5}">
                      <a16:colId xmlns:a16="http://schemas.microsoft.com/office/drawing/2014/main" val="2401084650"/>
                    </a:ext>
                  </a:extLst>
                </a:gridCol>
              </a:tblGrid>
              <a:tr h="415381">
                <a:tc>
                  <a:txBody>
                    <a:bodyPr/>
                    <a:lstStyle/>
                    <a:p>
                      <a:pPr marL="0" marR="0">
                        <a:lnSpc>
                          <a:spcPct val="107000"/>
                        </a:lnSpc>
                        <a:spcBef>
                          <a:spcPts val="0"/>
                        </a:spcBef>
                        <a:spcAft>
                          <a:spcPts val="0"/>
                        </a:spcAft>
                      </a:pPr>
                      <a:r>
                        <a:rPr lang="en-ZA" sz="1800" dirty="0">
                          <a:effectLst/>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rgbClr val="29513A"/>
                    </a:solidFill>
                  </a:tcPr>
                </a:tc>
                <a:tc gridSpan="3">
                  <a:txBody>
                    <a:bodyPr/>
                    <a:lstStyle/>
                    <a:p>
                      <a:pPr marL="0" marR="0" algn="ctr">
                        <a:lnSpc>
                          <a:spcPct val="107000"/>
                        </a:lnSpc>
                        <a:spcBef>
                          <a:spcPts val="0"/>
                        </a:spcBef>
                        <a:spcAft>
                          <a:spcPts val="0"/>
                        </a:spcAft>
                      </a:pPr>
                      <a:r>
                        <a:rPr lang="en-ZA" sz="1400" dirty="0">
                          <a:effectLst/>
                        </a:rPr>
                        <a:t>Participants with a known </a:t>
                      </a:r>
                    </a:p>
                    <a:p>
                      <a:pPr marL="0" marR="0" algn="ctr">
                        <a:lnSpc>
                          <a:spcPct val="107000"/>
                        </a:lnSpc>
                        <a:spcBef>
                          <a:spcPts val="0"/>
                        </a:spcBef>
                        <a:spcAft>
                          <a:spcPts val="0"/>
                        </a:spcAft>
                      </a:pPr>
                      <a:r>
                        <a:rPr lang="en-ZA" sz="1400" dirty="0">
                          <a:effectLst/>
                        </a:rPr>
                        <a:t>HIV status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rgbClr val="29513A"/>
                    </a:solidFill>
                  </a:tcPr>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ZA" sz="1400" dirty="0">
                          <a:effectLst/>
                        </a:rPr>
                        <a:t>HIV status among participants </a:t>
                      </a:r>
                    </a:p>
                    <a:p>
                      <a:pPr marL="0" marR="0" algn="ctr">
                        <a:lnSpc>
                          <a:spcPct val="107000"/>
                        </a:lnSpc>
                        <a:spcBef>
                          <a:spcPts val="0"/>
                        </a:spcBef>
                        <a:spcAft>
                          <a:spcPts val="0"/>
                        </a:spcAft>
                      </a:pPr>
                      <a:r>
                        <a:rPr lang="en-ZA" sz="1400" dirty="0">
                          <a:effectLst/>
                        </a:rPr>
                        <a:t>with a known HIV status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rgbClr val="29513A"/>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24646381"/>
                  </a:ext>
                </a:extLst>
              </a:tr>
              <a:tr h="690453">
                <a:tc>
                  <a:txBody>
                    <a:bodyPr/>
                    <a:lstStyle/>
                    <a:p>
                      <a:pPr marL="0" marR="0" algn="ctr">
                        <a:lnSpc>
                          <a:spcPct val="107000"/>
                        </a:lnSpc>
                        <a:spcBef>
                          <a:spcPts val="0"/>
                        </a:spcBef>
                        <a:spcAft>
                          <a:spcPts val="0"/>
                        </a:spcAft>
                      </a:pPr>
                      <a:r>
                        <a:rPr lang="en-ZA" sz="1400" dirty="0">
                          <a:effectLst/>
                        </a:rPr>
                        <a:t>Category</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rgbClr val="29513A"/>
                    </a:solidFill>
                  </a:tcPr>
                </a:tc>
                <a:tc>
                  <a:txBody>
                    <a:bodyPr/>
                    <a:lstStyle/>
                    <a:p>
                      <a:pPr marL="0" marR="0" algn="ctr">
                        <a:lnSpc>
                          <a:spcPct val="107000"/>
                        </a:lnSpc>
                        <a:spcBef>
                          <a:spcPts val="0"/>
                        </a:spcBef>
                        <a:spcAft>
                          <a:spcPts val="0"/>
                        </a:spcAft>
                      </a:pPr>
                      <a:r>
                        <a:rPr lang="en-ZA" sz="1400" b="1" dirty="0">
                          <a:effectLst/>
                        </a:rPr>
                        <a:t>Total</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chemeClr val="accent3">
                        <a:lumMod val="85000"/>
                      </a:schemeClr>
                    </a:solidFill>
                  </a:tcPr>
                </a:tc>
                <a:tc>
                  <a:txBody>
                    <a:bodyPr/>
                    <a:lstStyle/>
                    <a:p>
                      <a:pPr marL="0" marR="0" algn="ctr">
                        <a:lnSpc>
                          <a:spcPct val="107000"/>
                        </a:lnSpc>
                        <a:spcBef>
                          <a:spcPts val="0"/>
                        </a:spcBef>
                        <a:spcAft>
                          <a:spcPts val="0"/>
                        </a:spcAft>
                      </a:pPr>
                      <a:r>
                        <a:rPr lang="en-ZA" sz="1400" b="1" dirty="0">
                          <a:effectLst/>
                        </a:rPr>
                        <a:t>Known HIV status</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chemeClr val="accent3">
                        <a:lumMod val="85000"/>
                      </a:schemeClr>
                    </a:solidFill>
                  </a:tcPr>
                </a:tc>
                <a:tc>
                  <a:txBody>
                    <a:bodyPr/>
                    <a:lstStyle/>
                    <a:p>
                      <a:pPr marL="0" marR="0" algn="ctr">
                        <a:lnSpc>
                          <a:spcPct val="107000"/>
                        </a:lnSpc>
                        <a:spcBef>
                          <a:spcPts val="0"/>
                        </a:spcBef>
                        <a:spcAft>
                          <a:spcPts val="0"/>
                        </a:spcAft>
                      </a:pPr>
                      <a:r>
                        <a:rPr lang="en-ZA" sz="1400" b="1" dirty="0">
                          <a:effectLst/>
                        </a:rPr>
                        <a:t>% </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chemeClr val="accent3">
                        <a:lumMod val="85000"/>
                      </a:schemeClr>
                    </a:solidFill>
                  </a:tcPr>
                </a:tc>
                <a:tc>
                  <a:txBody>
                    <a:bodyPr/>
                    <a:lstStyle/>
                    <a:p>
                      <a:pPr marL="0" marR="0" algn="ctr">
                        <a:lnSpc>
                          <a:spcPct val="107000"/>
                        </a:lnSpc>
                        <a:spcBef>
                          <a:spcPts val="0"/>
                        </a:spcBef>
                        <a:spcAft>
                          <a:spcPts val="0"/>
                        </a:spcAft>
                      </a:pPr>
                      <a:r>
                        <a:rPr lang="en-ZA" sz="1400" b="1" dirty="0">
                          <a:effectLst/>
                        </a:rPr>
                        <a:t>HIV Negative</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chemeClr val="accent3">
                        <a:lumMod val="85000"/>
                      </a:schemeClr>
                    </a:solidFill>
                  </a:tcPr>
                </a:tc>
                <a:tc>
                  <a:txBody>
                    <a:bodyPr/>
                    <a:lstStyle/>
                    <a:p>
                      <a:pPr marL="0" marR="0" algn="ctr">
                        <a:lnSpc>
                          <a:spcPct val="107000"/>
                        </a:lnSpc>
                        <a:spcBef>
                          <a:spcPts val="0"/>
                        </a:spcBef>
                        <a:spcAft>
                          <a:spcPts val="0"/>
                        </a:spcAft>
                      </a:pPr>
                      <a:r>
                        <a:rPr lang="en-ZA" sz="1400" b="1" dirty="0">
                          <a:effectLst/>
                        </a:rPr>
                        <a:t>HIV Positive</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chemeClr val="accent3">
                        <a:lumMod val="85000"/>
                      </a:schemeClr>
                    </a:solidFill>
                  </a:tcPr>
                </a:tc>
                <a:tc>
                  <a:txBody>
                    <a:bodyPr/>
                    <a:lstStyle/>
                    <a:p>
                      <a:pPr marL="0" marR="0" algn="ctr">
                        <a:lnSpc>
                          <a:spcPct val="107000"/>
                        </a:lnSpc>
                        <a:spcBef>
                          <a:spcPts val="0"/>
                        </a:spcBef>
                        <a:spcAft>
                          <a:spcPts val="0"/>
                        </a:spcAft>
                      </a:pPr>
                      <a:r>
                        <a:rPr lang="en-ZA" sz="1400" b="1" dirty="0">
                          <a:effectLst/>
                        </a:rPr>
                        <a:t>% HIV Positive</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chemeClr val="accent3">
                        <a:lumMod val="85000"/>
                      </a:schemeClr>
                    </a:solidFill>
                  </a:tcPr>
                </a:tc>
                <a:extLst>
                  <a:ext uri="{0D108BD9-81ED-4DB2-BD59-A6C34878D82A}">
                    <a16:rowId xmlns:a16="http://schemas.microsoft.com/office/drawing/2014/main" val="1214582609"/>
                  </a:ext>
                </a:extLst>
              </a:tr>
              <a:tr h="576064">
                <a:tc>
                  <a:txBody>
                    <a:bodyPr/>
                    <a:lstStyle/>
                    <a:p>
                      <a:pPr marL="0" marR="0">
                        <a:lnSpc>
                          <a:spcPct val="107000"/>
                        </a:lnSpc>
                        <a:spcBef>
                          <a:spcPts val="0"/>
                        </a:spcBef>
                        <a:spcAft>
                          <a:spcPts val="0"/>
                        </a:spcAft>
                      </a:pPr>
                      <a:r>
                        <a:rPr lang="en-ZA" sz="1400" dirty="0">
                          <a:effectLst/>
                        </a:rPr>
                        <a:t>Participants eligible for sputum examination</a:t>
                      </a:r>
                    </a:p>
                    <a:p>
                      <a:pPr marL="0" marR="0">
                        <a:lnSpc>
                          <a:spcPct val="107000"/>
                        </a:lnSpc>
                        <a:spcBef>
                          <a:spcPts val="0"/>
                        </a:spcBef>
                        <a:spcAft>
                          <a:spcPts val="0"/>
                        </a:spcAf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rgbClr val="29513A"/>
                    </a:solidFill>
                  </a:tcPr>
                </a:tc>
                <a:tc>
                  <a:txBody>
                    <a:bodyPr/>
                    <a:lstStyle/>
                    <a:p>
                      <a:pPr marL="0" marR="0" algn="ctr">
                        <a:lnSpc>
                          <a:spcPct val="107000"/>
                        </a:lnSpc>
                        <a:spcBef>
                          <a:spcPts val="0"/>
                        </a:spcBef>
                        <a:spcAft>
                          <a:spcPts val="0"/>
                        </a:spcAft>
                      </a:pPr>
                      <a:r>
                        <a:rPr lang="en-ZA" sz="1400" b="1" dirty="0">
                          <a:effectLst/>
                        </a:rPr>
                        <a:t>9,066</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tc>
                <a:tc>
                  <a:txBody>
                    <a:bodyPr/>
                    <a:lstStyle/>
                    <a:p>
                      <a:pPr marL="0" marR="0" algn="ctr">
                        <a:lnSpc>
                          <a:spcPct val="107000"/>
                        </a:lnSpc>
                        <a:spcBef>
                          <a:spcPts val="0"/>
                        </a:spcBef>
                        <a:spcAft>
                          <a:spcPts val="0"/>
                        </a:spcAft>
                      </a:pPr>
                      <a:r>
                        <a:rPr lang="en-ZA" sz="1400" b="1" dirty="0">
                          <a:effectLst/>
                        </a:rPr>
                        <a:t>7,061</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tc>
                <a:tc>
                  <a:txBody>
                    <a:bodyPr/>
                    <a:lstStyle/>
                    <a:p>
                      <a:pPr marL="0" marR="0" algn="ctr">
                        <a:lnSpc>
                          <a:spcPct val="107000"/>
                        </a:lnSpc>
                        <a:spcBef>
                          <a:spcPts val="0"/>
                        </a:spcBef>
                        <a:spcAft>
                          <a:spcPts val="0"/>
                        </a:spcAft>
                      </a:pPr>
                      <a:r>
                        <a:rPr lang="en-ZA" sz="1400" b="1" dirty="0">
                          <a:effectLst/>
                        </a:rPr>
                        <a:t>77.8</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tc>
                <a:tc>
                  <a:txBody>
                    <a:bodyPr/>
                    <a:lstStyle/>
                    <a:p>
                      <a:pPr marL="0" marR="0" algn="ctr">
                        <a:lnSpc>
                          <a:spcPct val="107000"/>
                        </a:lnSpc>
                        <a:spcBef>
                          <a:spcPts val="0"/>
                        </a:spcBef>
                        <a:spcAft>
                          <a:spcPts val="0"/>
                        </a:spcAft>
                      </a:pPr>
                      <a:r>
                        <a:rPr lang="en-ZA" sz="1400" b="1" dirty="0">
                          <a:effectLst/>
                        </a:rPr>
                        <a:t>5,414</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tc>
                <a:tc>
                  <a:txBody>
                    <a:bodyPr/>
                    <a:lstStyle/>
                    <a:p>
                      <a:pPr marL="0" marR="0" algn="ctr">
                        <a:lnSpc>
                          <a:spcPct val="107000"/>
                        </a:lnSpc>
                        <a:spcBef>
                          <a:spcPts val="0"/>
                        </a:spcBef>
                        <a:spcAft>
                          <a:spcPts val="0"/>
                        </a:spcAft>
                      </a:pPr>
                      <a:r>
                        <a:rPr lang="en-ZA" sz="1400" b="1" dirty="0">
                          <a:effectLst/>
                        </a:rPr>
                        <a:t>1,647</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tc>
                <a:tc>
                  <a:txBody>
                    <a:bodyPr/>
                    <a:lstStyle/>
                    <a:p>
                      <a:pPr marL="0" marR="0" algn="ctr">
                        <a:lnSpc>
                          <a:spcPct val="107000"/>
                        </a:lnSpc>
                        <a:spcBef>
                          <a:spcPts val="0"/>
                        </a:spcBef>
                        <a:spcAft>
                          <a:spcPts val="0"/>
                        </a:spcAft>
                      </a:pPr>
                      <a:r>
                        <a:rPr lang="en-ZA" sz="1400" b="1" dirty="0">
                          <a:effectLst/>
                        </a:rPr>
                        <a:t>23.3</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tc>
                <a:extLst>
                  <a:ext uri="{0D108BD9-81ED-4DB2-BD59-A6C34878D82A}">
                    <a16:rowId xmlns:a16="http://schemas.microsoft.com/office/drawing/2014/main" val="3516588069"/>
                  </a:ext>
                </a:extLst>
              </a:tr>
              <a:tr h="278750">
                <a:tc>
                  <a:txBody>
                    <a:bodyPr/>
                    <a:lstStyle/>
                    <a:p>
                      <a:pPr marL="0" marR="0">
                        <a:lnSpc>
                          <a:spcPct val="107000"/>
                        </a:lnSpc>
                        <a:spcBef>
                          <a:spcPts val="0"/>
                        </a:spcBef>
                        <a:spcAft>
                          <a:spcPts val="0"/>
                        </a:spcAft>
                      </a:pPr>
                      <a:r>
                        <a:rPr lang="en-ZA" sz="1400" dirty="0">
                          <a:effectLst/>
                        </a:rPr>
                        <a:t>Survey TB cases</a:t>
                      </a:r>
                    </a:p>
                    <a:p>
                      <a:pPr marL="0" marR="0">
                        <a:lnSpc>
                          <a:spcPct val="107000"/>
                        </a:lnSpc>
                        <a:spcBef>
                          <a:spcPts val="0"/>
                        </a:spcBef>
                        <a:spcAft>
                          <a:spcPts val="0"/>
                        </a:spcAf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rgbClr val="29513A"/>
                    </a:solidFill>
                  </a:tcPr>
                </a:tc>
                <a:tc>
                  <a:txBody>
                    <a:bodyPr/>
                    <a:lstStyle/>
                    <a:p>
                      <a:pPr marL="0" marR="0" algn="ctr">
                        <a:lnSpc>
                          <a:spcPct val="107000"/>
                        </a:lnSpc>
                        <a:spcBef>
                          <a:spcPts val="0"/>
                        </a:spcBef>
                        <a:spcAft>
                          <a:spcPts val="0"/>
                        </a:spcAft>
                      </a:pPr>
                      <a:r>
                        <a:rPr lang="en-ZA" sz="1400" b="1" dirty="0">
                          <a:effectLst/>
                        </a:rPr>
                        <a:t>234</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chemeClr val="accent3">
                        <a:lumMod val="85000"/>
                      </a:schemeClr>
                    </a:solidFill>
                  </a:tcPr>
                </a:tc>
                <a:tc>
                  <a:txBody>
                    <a:bodyPr/>
                    <a:lstStyle/>
                    <a:p>
                      <a:pPr marL="0" marR="0" algn="ctr">
                        <a:lnSpc>
                          <a:spcPct val="107000"/>
                        </a:lnSpc>
                        <a:spcBef>
                          <a:spcPts val="0"/>
                        </a:spcBef>
                        <a:spcAft>
                          <a:spcPts val="0"/>
                        </a:spcAft>
                      </a:pPr>
                      <a:r>
                        <a:rPr lang="en-ZA" sz="1400" b="1" dirty="0">
                          <a:effectLst/>
                        </a:rPr>
                        <a:t>191</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chemeClr val="accent3">
                        <a:lumMod val="85000"/>
                      </a:schemeClr>
                    </a:solidFill>
                  </a:tcPr>
                </a:tc>
                <a:tc>
                  <a:txBody>
                    <a:bodyPr/>
                    <a:lstStyle/>
                    <a:p>
                      <a:pPr marL="0" marR="0" algn="ctr">
                        <a:lnSpc>
                          <a:spcPct val="107000"/>
                        </a:lnSpc>
                        <a:spcBef>
                          <a:spcPts val="0"/>
                        </a:spcBef>
                        <a:spcAft>
                          <a:spcPts val="0"/>
                        </a:spcAft>
                      </a:pPr>
                      <a:r>
                        <a:rPr lang="en-ZA" sz="1400" b="1" dirty="0">
                          <a:effectLst/>
                        </a:rPr>
                        <a:t>81.6</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chemeClr val="accent3">
                        <a:lumMod val="85000"/>
                      </a:schemeClr>
                    </a:solidFill>
                  </a:tcPr>
                </a:tc>
                <a:tc>
                  <a:txBody>
                    <a:bodyPr/>
                    <a:lstStyle/>
                    <a:p>
                      <a:pPr marL="0" marR="0" algn="ctr">
                        <a:lnSpc>
                          <a:spcPct val="107000"/>
                        </a:lnSpc>
                        <a:spcBef>
                          <a:spcPts val="0"/>
                        </a:spcBef>
                        <a:spcAft>
                          <a:spcPts val="0"/>
                        </a:spcAft>
                      </a:pPr>
                      <a:r>
                        <a:rPr lang="en-ZA" sz="1400" b="1" dirty="0">
                          <a:effectLst/>
                        </a:rPr>
                        <a:t>136</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chemeClr val="accent3">
                        <a:lumMod val="85000"/>
                      </a:schemeClr>
                    </a:solidFill>
                  </a:tcPr>
                </a:tc>
                <a:tc>
                  <a:txBody>
                    <a:bodyPr/>
                    <a:lstStyle/>
                    <a:p>
                      <a:pPr marL="0" marR="0" algn="ctr">
                        <a:lnSpc>
                          <a:spcPct val="107000"/>
                        </a:lnSpc>
                        <a:spcBef>
                          <a:spcPts val="0"/>
                        </a:spcBef>
                        <a:spcAft>
                          <a:spcPts val="0"/>
                        </a:spcAft>
                      </a:pPr>
                      <a:r>
                        <a:rPr lang="en-ZA" sz="1400" b="1" dirty="0">
                          <a:effectLst/>
                        </a:rPr>
                        <a:t>55</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chemeClr val="accent3">
                        <a:lumMod val="85000"/>
                      </a:schemeClr>
                    </a:solidFill>
                  </a:tcPr>
                </a:tc>
                <a:tc>
                  <a:txBody>
                    <a:bodyPr/>
                    <a:lstStyle/>
                    <a:p>
                      <a:pPr marL="0" marR="0" algn="ctr">
                        <a:lnSpc>
                          <a:spcPct val="107000"/>
                        </a:lnSpc>
                        <a:spcBef>
                          <a:spcPts val="0"/>
                        </a:spcBef>
                        <a:spcAft>
                          <a:spcPts val="0"/>
                        </a:spcAft>
                      </a:pPr>
                      <a:r>
                        <a:rPr lang="en-ZA" sz="1400" b="1" dirty="0">
                          <a:solidFill>
                            <a:schemeClr val="bg1"/>
                          </a:solidFill>
                          <a:effectLst/>
                        </a:rPr>
                        <a:t>28.8</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rgbClr val="29513A"/>
                    </a:solidFill>
                  </a:tcPr>
                </a:tc>
                <a:extLst>
                  <a:ext uri="{0D108BD9-81ED-4DB2-BD59-A6C34878D82A}">
                    <a16:rowId xmlns:a16="http://schemas.microsoft.com/office/drawing/2014/main" val="3639877654"/>
                  </a:ext>
                </a:extLst>
              </a:tr>
              <a:tr h="369322">
                <a:tc>
                  <a:txBody>
                    <a:bodyPr/>
                    <a:lstStyle/>
                    <a:p>
                      <a:pPr marL="0" marR="0">
                        <a:lnSpc>
                          <a:spcPct val="107000"/>
                        </a:lnSpc>
                        <a:spcBef>
                          <a:spcPts val="0"/>
                        </a:spcBef>
                        <a:spcAft>
                          <a:spcPts val="0"/>
                        </a:spcAft>
                      </a:pPr>
                      <a:r>
                        <a:rPr lang="en-ZA" sz="1400" baseline="30000" dirty="0">
                          <a:effectLst/>
                        </a:rPr>
                        <a:t>*</a:t>
                      </a:r>
                      <a:r>
                        <a:rPr lang="en-ZA" sz="1400" dirty="0">
                          <a:effectLst/>
                        </a:rPr>
                        <a:t>Programme TB cases</a:t>
                      </a:r>
                    </a:p>
                    <a:p>
                      <a:pPr marL="0" marR="0">
                        <a:lnSpc>
                          <a:spcPct val="107000"/>
                        </a:lnSpc>
                        <a:spcBef>
                          <a:spcPts val="0"/>
                        </a:spcBef>
                        <a:spcAft>
                          <a:spcPts val="0"/>
                        </a:spcAf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rgbClr val="29513A"/>
                    </a:solidFill>
                  </a:tcPr>
                </a:tc>
                <a:tc>
                  <a:txBody>
                    <a:bodyPr/>
                    <a:lstStyle/>
                    <a:p>
                      <a:pPr marL="0" marR="0" algn="ctr">
                        <a:lnSpc>
                          <a:spcPct val="107000"/>
                        </a:lnSpc>
                        <a:spcBef>
                          <a:spcPts val="0"/>
                        </a:spcBef>
                        <a:spcAft>
                          <a:spcPts val="0"/>
                        </a:spcAft>
                      </a:pPr>
                      <a:r>
                        <a:rPr lang="en-ZA" sz="1400" b="1" dirty="0">
                          <a:effectLst/>
                        </a:rPr>
                        <a:t>178</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tc>
                <a:tc>
                  <a:txBody>
                    <a:bodyPr/>
                    <a:lstStyle/>
                    <a:p>
                      <a:pPr marL="0" marR="0" algn="ctr">
                        <a:lnSpc>
                          <a:spcPct val="107000"/>
                        </a:lnSpc>
                        <a:spcBef>
                          <a:spcPts val="0"/>
                        </a:spcBef>
                        <a:spcAft>
                          <a:spcPts val="0"/>
                        </a:spcAft>
                      </a:pPr>
                      <a:r>
                        <a:rPr lang="en-ZA" sz="1400" b="1" dirty="0">
                          <a:effectLst/>
                        </a:rPr>
                        <a:t>162</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tc>
                <a:tc>
                  <a:txBody>
                    <a:bodyPr/>
                    <a:lstStyle/>
                    <a:p>
                      <a:pPr marL="0" marR="0" algn="ctr">
                        <a:lnSpc>
                          <a:spcPct val="107000"/>
                        </a:lnSpc>
                        <a:spcBef>
                          <a:spcPts val="0"/>
                        </a:spcBef>
                        <a:spcAft>
                          <a:spcPts val="0"/>
                        </a:spcAft>
                      </a:pPr>
                      <a:r>
                        <a:rPr lang="en-ZA" sz="1400" b="1" dirty="0">
                          <a:effectLst/>
                        </a:rPr>
                        <a:t>91.0</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tc>
                <a:tc>
                  <a:txBody>
                    <a:bodyPr/>
                    <a:lstStyle/>
                    <a:p>
                      <a:pPr marL="0" marR="0" algn="ctr">
                        <a:lnSpc>
                          <a:spcPct val="107000"/>
                        </a:lnSpc>
                        <a:spcBef>
                          <a:spcPts val="0"/>
                        </a:spcBef>
                        <a:spcAft>
                          <a:spcPts val="0"/>
                        </a:spcAft>
                      </a:pPr>
                      <a:r>
                        <a:rPr lang="en-ZA" sz="1400" b="1" dirty="0">
                          <a:effectLst/>
                        </a:rPr>
                        <a:t>68</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tc>
                <a:tc>
                  <a:txBody>
                    <a:bodyPr/>
                    <a:lstStyle/>
                    <a:p>
                      <a:pPr marL="0" marR="0" algn="ctr">
                        <a:lnSpc>
                          <a:spcPct val="107000"/>
                        </a:lnSpc>
                        <a:spcBef>
                          <a:spcPts val="0"/>
                        </a:spcBef>
                        <a:spcAft>
                          <a:spcPts val="0"/>
                        </a:spcAft>
                      </a:pPr>
                      <a:r>
                        <a:rPr lang="en-ZA" sz="1400" b="1" dirty="0">
                          <a:effectLst/>
                        </a:rPr>
                        <a:t>94</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tc>
                <a:tc>
                  <a:txBody>
                    <a:bodyPr/>
                    <a:lstStyle/>
                    <a:p>
                      <a:pPr marL="0" marR="0" algn="ctr">
                        <a:lnSpc>
                          <a:spcPct val="107000"/>
                        </a:lnSpc>
                        <a:spcBef>
                          <a:spcPts val="0"/>
                        </a:spcBef>
                        <a:spcAft>
                          <a:spcPts val="0"/>
                        </a:spcAft>
                      </a:pPr>
                      <a:r>
                        <a:rPr lang="en-ZA" sz="1400" b="1" dirty="0">
                          <a:solidFill>
                            <a:schemeClr val="bg1"/>
                          </a:solidFill>
                          <a:effectLst/>
                        </a:rPr>
                        <a:t>58.0</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60" marR="48160" marT="0" marB="0" anchor="ctr">
                    <a:solidFill>
                      <a:srgbClr val="29513A"/>
                    </a:solidFill>
                  </a:tcPr>
                </a:tc>
                <a:extLst>
                  <a:ext uri="{0D108BD9-81ED-4DB2-BD59-A6C34878D82A}">
                    <a16:rowId xmlns:a16="http://schemas.microsoft.com/office/drawing/2014/main" val="2328964606"/>
                  </a:ext>
                </a:extLst>
              </a:tr>
            </a:tbl>
          </a:graphicData>
        </a:graphic>
      </p:graphicFrame>
      <p:sp>
        <p:nvSpPr>
          <p:cNvPr id="10" name="TextBox 9">
            <a:extLst>
              <a:ext uri="{FF2B5EF4-FFF2-40B4-BE49-F238E27FC236}">
                <a16:creationId xmlns:a16="http://schemas.microsoft.com/office/drawing/2014/main" id="{538C0226-F7FA-4C82-AAEA-B3EBD3DFBC1A}"/>
              </a:ext>
            </a:extLst>
          </p:cNvPr>
          <p:cNvSpPr txBox="1"/>
          <p:nvPr/>
        </p:nvSpPr>
        <p:spPr>
          <a:xfrm>
            <a:off x="250580" y="5661248"/>
            <a:ext cx="8642840" cy="611706"/>
          </a:xfrm>
          <a:prstGeom prst="rect">
            <a:avLst/>
          </a:prstGeom>
          <a:noFill/>
        </p:spPr>
        <p:txBody>
          <a:bodyPr wrap="square" rtlCol="0">
            <a:spAutoFit/>
          </a:bodyPr>
          <a:lstStyle/>
          <a:p>
            <a:r>
              <a:rPr lang="en-US" sz="1125" i="1" dirty="0"/>
              <a:t>HIV status determined by a DBS result and in its absence the self-reported status. </a:t>
            </a:r>
          </a:p>
          <a:p>
            <a:r>
              <a:rPr lang="en-US" sz="1125" i="1" dirty="0"/>
              <a:t>HIV status unknown: no DBS result and no self-reported status. </a:t>
            </a:r>
          </a:p>
          <a:p>
            <a:r>
              <a:rPr lang="en-US" sz="1125" i="1" dirty="0"/>
              <a:t>*Programme TB cases: individuals already on treatment through the NTP prior to enrolment into the survey.</a:t>
            </a:r>
            <a:endParaRPr lang="en-US" sz="1125" dirty="0"/>
          </a:p>
        </p:txBody>
      </p:sp>
      <p:sp>
        <p:nvSpPr>
          <p:cNvPr id="7" name="Title 1">
            <a:extLst>
              <a:ext uri="{FF2B5EF4-FFF2-40B4-BE49-F238E27FC236}">
                <a16:creationId xmlns:a16="http://schemas.microsoft.com/office/drawing/2014/main" id="{8409B302-AA9C-5E47-BFC7-14A3D55270AC}"/>
              </a:ext>
            </a:extLst>
          </p:cNvPr>
          <p:cNvSpPr txBox="1">
            <a:spLocks/>
          </p:cNvSpPr>
          <p:nvPr/>
        </p:nvSpPr>
        <p:spPr>
          <a:xfrm>
            <a:off x="0" y="260648"/>
            <a:ext cx="9144000" cy="792088"/>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defRPr/>
            </a:pPr>
            <a:r>
              <a:rPr lang="en-US" sz="2800" dirty="0"/>
              <a:t>HIV status among survey participants eligible for sputum examination &amp; among survey TB &amp; Programme cases</a:t>
            </a:r>
          </a:p>
        </p:txBody>
      </p:sp>
    </p:spTree>
    <p:extLst>
      <p:ext uri="{BB962C8B-B14F-4D97-AF65-F5344CB8AC3E}">
        <p14:creationId xmlns:p14="http://schemas.microsoft.com/office/powerpoint/2010/main" val="2083297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407543757"/>
              </p:ext>
            </p:extLst>
          </p:nvPr>
        </p:nvGraphicFramePr>
        <p:xfrm>
          <a:off x="611560" y="1683670"/>
          <a:ext cx="8075240" cy="2735215"/>
        </p:xfrm>
        <a:graphic>
          <a:graphicData uri="http://schemas.openxmlformats.org/drawingml/2006/table">
            <a:tbl>
              <a:tblPr firstRow="1" bandRow="1">
                <a:tableStyleId>{93296810-A885-4BE3-A3E7-6D5BEEA58F35}</a:tableStyleId>
              </a:tblPr>
              <a:tblGrid>
                <a:gridCol w="1387931">
                  <a:extLst>
                    <a:ext uri="{9D8B030D-6E8A-4147-A177-3AD203B41FA5}">
                      <a16:colId xmlns:a16="http://schemas.microsoft.com/office/drawing/2014/main" val="1588077133"/>
                    </a:ext>
                  </a:extLst>
                </a:gridCol>
                <a:gridCol w="3722180">
                  <a:extLst>
                    <a:ext uri="{9D8B030D-6E8A-4147-A177-3AD203B41FA5}">
                      <a16:colId xmlns:a16="http://schemas.microsoft.com/office/drawing/2014/main" val="1256159968"/>
                    </a:ext>
                  </a:extLst>
                </a:gridCol>
                <a:gridCol w="2965129">
                  <a:extLst>
                    <a:ext uri="{9D8B030D-6E8A-4147-A177-3AD203B41FA5}">
                      <a16:colId xmlns:a16="http://schemas.microsoft.com/office/drawing/2014/main" val="142559456"/>
                    </a:ext>
                  </a:extLst>
                </a:gridCol>
              </a:tblGrid>
              <a:tr h="485366">
                <a:tc gridSpan="2">
                  <a:txBody>
                    <a:bodyPr/>
                    <a:lstStyle/>
                    <a:p>
                      <a:pPr algn="ctr"/>
                      <a:r>
                        <a:rPr lang="en-US" sz="1800" b="1" dirty="0">
                          <a:solidFill>
                            <a:schemeClr val="bg1"/>
                          </a:solidFill>
                        </a:rPr>
                        <a:t> Prevalence </a:t>
                      </a:r>
                      <a:r>
                        <a:rPr lang="en-US" sz="1800" b="1" baseline="0" dirty="0">
                          <a:solidFill>
                            <a:schemeClr val="bg1"/>
                          </a:solidFill>
                        </a:rPr>
                        <a:t> per 100,000</a:t>
                      </a:r>
                      <a:endParaRPr lang="en-US" sz="1800" b="1" dirty="0">
                        <a:solidFill>
                          <a:schemeClr val="bg1"/>
                        </a:solidFill>
                      </a:endParaRPr>
                    </a:p>
                  </a:txBody>
                  <a:tcPr marL="68580" marR="68580" marT="34290" marB="34290" anchor="ctr">
                    <a:solidFill>
                      <a:srgbClr val="29513A"/>
                    </a:solidFill>
                  </a:tcPr>
                </a:tc>
                <a:tc hMerge="1">
                  <a:txBody>
                    <a:bodyPr/>
                    <a:lstStyle/>
                    <a:p>
                      <a:pPr algn="ctr"/>
                      <a:endParaRPr lang="en-US" sz="2000" b="1" dirty="0">
                        <a:solidFill>
                          <a:schemeClr val="tx1"/>
                        </a:solidFill>
                      </a:endParaRPr>
                    </a:p>
                  </a:txBody>
                  <a:tcPr/>
                </a:tc>
                <a:tc>
                  <a:txBody>
                    <a:bodyPr/>
                    <a:lstStyle/>
                    <a:p>
                      <a:pPr algn="ctr"/>
                      <a:r>
                        <a:rPr lang="en-US" sz="1800" b="1" dirty="0">
                          <a:solidFill>
                            <a:schemeClr val="bg1"/>
                          </a:solidFill>
                        </a:rPr>
                        <a:t> 95%</a:t>
                      </a:r>
                      <a:r>
                        <a:rPr lang="en-US" sz="1800" b="1" baseline="0" dirty="0">
                          <a:solidFill>
                            <a:schemeClr val="bg1"/>
                          </a:solidFill>
                        </a:rPr>
                        <a:t> CI</a:t>
                      </a:r>
                      <a:endParaRPr lang="en-US" sz="1800" b="1" dirty="0">
                        <a:solidFill>
                          <a:schemeClr val="bg1"/>
                        </a:solidFill>
                      </a:endParaRPr>
                    </a:p>
                  </a:txBody>
                  <a:tcPr marL="68580" marR="68580" marT="34290" marB="34290" anchor="ctr">
                    <a:solidFill>
                      <a:srgbClr val="29513A"/>
                    </a:solidFill>
                  </a:tcPr>
                </a:tc>
                <a:extLst>
                  <a:ext uri="{0D108BD9-81ED-4DB2-BD59-A6C34878D82A}">
                    <a16:rowId xmlns:a16="http://schemas.microsoft.com/office/drawing/2014/main" val="2886941159"/>
                  </a:ext>
                </a:extLst>
              </a:tr>
              <a:tr h="342900">
                <a:tc>
                  <a:txBody>
                    <a:bodyPr/>
                    <a:lstStyle/>
                    <a:p>
                      <a:pPr algn="l"/>
                      <a:r>
                        <a:rPr lang="en-US" sz="1800" b="1" dirty="0">
                          <a:solidFill>
                            <a:schemeClr val="tx1"/>
                          </a:solidFill>
                        </a:rPr>
                        <a:t>Overall</a:t>
                      </a:r>
                    </a:p>
                  </a:txBody>
                  <a:tcPr marL="68580" marR="68580" marT="34290" marB="34290" anchor="ctr">
                    <a:solidFill>
                      <a:schemeClr val="accent3">
                        <a:lumMod val="85000"/>
                      </a:schemeClr>
                    </a:solidFill>
                  </a:tcPr>
                </a:tc>
                <a:tc>
                  <a:txBody>
                    <a:bodyPr/>
                    <a:lstStyle/>
                    <a:p>
                      <a:pPr algn="ctr"/>
                      <a:r>
                        <a:rPr lang="en-US" sz="1800" b="1" dirty="0">
                          <a:solidFill>
                            <a:schemeClr val="tx1"/>
                          </a:solidFill>
                        </a:rPr>
                        <a:t>852</a:t>
                      </a:r>
                    </a:p>
                    <a:p>
                      <a:pPr algn="ctr"/>
                      <a:endParaRPr lang="en-US" sz="1800" b="1" dirty="0">
                        <a:solidFill>
                          <a:schemeClr val="tx1"/>
                        </a:solidFill>
                      </a:endParaRPr>
                    </a:p>
                  </a:txBody>
                  <a:tcPr marL="68580" marR="68580" marT="34290" marB="34290" anchor="ctr">
                    <a:solidFill>
                      <a:schemeClr val="accent3">
                        <a:lumMod val="85000"/>
                      </a:schemeClr>
                    </a:solidFill>
                  </a:tcPr>
                </a:tc>
                <a:tc>
                  <a:txBody>
                    <a:bodyPr/>
                    <a:lstStyle/>
                    <a:p>
                      <a:pPr algn="ctr"/>
                      <a:r>
                        <a:rPr lang="en-US" sz="1800" b="1" dirty="0">
                          <a:solidFill>
                            <a:schemeClr val="tx1"/>
                          </a:solidFill>
                        </a:rPr>
                        <a:t>679 - 1 026</a:t>
                      </a:r>
                    </a:p>
                  </a:txBody>
                  <a:tcPr marL="68580" marR="68580" marT="34290" marB="34290" anchor="ctr">
                    <a:solidFill>
                      <a:schemeClr val="accent3">
                        <a:lumMod val="85000"/>
                      </a:schemeClr>
                    </a:solidFill>
                  </a:tcPr>
                </a:tc>
                <a:extLst>
                  <a:ext uri="{0D108BD9-81ED-4DB2-BD59-A6C34878D82A}">
                    <a16:rowId xmlns:a16="http://schemas.microsoft.com/office/drawing/2014/main" val="3994208744"/>
                  </a:ext>
                </a:extLst>
              </a:tr>
              <a:tr h="398189">
                <a:tc gridSpan="3">
                  <a:txBody>
                    <a:bodyPr/>
                    <a:lstStyle/>
                    <a:p>
                      <a:pPr algn="l"/>
                      <a:endParaRPr lang="en-US" sz="1800" b="0" dirty="0">
                        <a:solidFill>
                          <a:schemeClr val="tx1"/>
                        </a:solidFill>
                      </a:endParaRPr>
                    </a:p>
                  </a:txBody>
                  <a:tcPr marL="68580" marR="68580" marT="34290" marB="34290" anchor="ctr"/>
                </a:tc>
                <a:tc hMerge="1">
                  <a:txBody>
                    <a:bodyPr/>
                    <a:lstStyle/>
                    <a:p>
                      <a:endParaRPr lang="en-US"/>
                    </a:p>
                  </a:txBody>
                  <a:tcPr/>
                </a:tc>
                <a:tc hMerge="1">
                  <a:txBody>
                    <a:bodyPr/>
                    <a:lstStyle/>
                    <a:p>
                      <a:pPr algn="ctr"/>
                      <a:endParaRPr lang="en-US" sz="2000" b="1" dirty="0">
                        <a:solidFill>
                          <a:schemeClr val="tx1"/>
                        </a:solidFill>
                      </a:endParaRPr>
                    </a:p>
                  </a:txBody>
                  <a:tcPr anchor="ctr">
                    <a:solidFill>
                      <a:schemeClr val="bg2">
                        <a:lumMod val="90000"/>
                      </a:schemeClr>
                    </a:solidFill>
                  </a:tcPr>
                </a:tc>
                <a:extLst>
                  <a:ext uri="{0D108BD9-81ED-4DB2-BD59-A6C34878D82A}">
                    <a16:rowId xmlns:a16="http://schemas.microsoft.com/office/drawing/2014/main" val="1887715152"/>
                  </a:ext>
                </a:extLst>
              </a:tr>
              <a:tr h="342900">
                <a:tc>
                  <a:txBody>
                    <a:bodyPr/>
                    <a:lstStyle/>
                    <a:p>
                      <a:r>
                        <a:rPr lang="en-US" sz="1800" b="1" dirty="0">
                          <a:solidFill>
                            <a:schemeClr val="tx1"/>
                          </a:solidFill>
                        </a:rPr>
                        <a:t>Male</a:t>
                      </a:r>
                    </a:p>
                  </a:txBody>
                  <a:tcPr marL="68580" marR="68580" marT="34290" marB="34290">
                    <a:solidFill>
                      <a:schemeClr val="accent3">
                        <a:lumMod val="85000"/>
                      </a:schemeClr>
                    </a:solidFill>
                  </a:tcPr>
                </a:tc>
                <a:tc>
                  <a:txBody>
                    <a:bodyPr/>
                    <a:lstStyle/>
                    <a:p>
                      <a:pPr algn="ctr"/>
                      <a:r>
                        <a:rPr lang="en-US" sz="1800" b="1" dirty="0">
                          <a:solidFill>
                            <a:schemeClr val="tx1"/>
                          </a:solidFill>
                        </a:rPr>
                        <a:t>1 094</a:t>
                      </a:r>
                    </a:p>
                    <a:p>
                      <a:pPr algn="ctr"/>
                      <a:endParaRPr lang="en-US" sz="1800" b="1" dirty="0">
                        <a:solidFill>
                          <a:schemeClr val="tx1"/>
                        </a:solidFill>
                      </a:endParaRPr>
                    </a:p>
                  </a:txBody>
                  <a:tcPr marL="68580" marR="68580" marT="34290" marB="34290">
                    <a:solidFill>
                      <a:schemeClr val="accent3">
                        <a:lumMod val="85000"/>
                      </a:schemeClr>
                    </a:solidFill>
                  </a:tcPr>
                </a:tc>
                <a:tc>
                  <a:txBody>
                    <a:bodyPr/>
                    <a:lstStyle/>
                    <a:p>
                      <a:pPr algn="ctr"/>
                      <a:r>
                        <a:rPr lang="en-US" sz="1800" b="1" dirty="0">
                          <a:solidFill>
                            <a:schemeClr val="tx1"/>
                          </a:solidFill>
                        </a:rPr>
                        <a:t>835 - 1 352</a:t>
                      </a:r>
                    </a:p>
                  </a:txBody>
                  <a:tcPr marL="68580" marR="68580" marT="34290" marB="34290">
                    <a:solidFill>
                      <a:schemeClr val="accent3">
                        <a:lumMod val="85000"/>
                      </a:schemeClr>
                    </a:solidFill>
                  </a:tcPr>
                </a:tc>
                <a:extLst>
                  <a:ext uri="{0D108BD9-81ED-4DB2-BD59-A6C34878D82A}">
                    <a16:rowId xmlns:a16="http://schemas.microsoft.com/office/drawing/2014/main" val="2615699681"/>
                  </a:ext>
                </a:extLst>
              </a:tr>
              <a:tr h="342900">
                <a:tc>
                  <a:txBody>
                    <a:bodyPr/>
                    <a:lstStyle/>
                    <a:p>
                      <a:r>
                        <a:rPr lang="en-US" sz="1800" b="1" dirty="0">
                          <a:solidFill>
                            <a:schemeClr val="tx1"/>
                          </a:solidFill>
                        </a:rPr>
                        <a:t>Female</a:t>
                      </a:r>
                    </a:p>
                  </a:txBody>
                  <a:tcPr marL="68580" marR="68580" marT="34290" marB="34290"/>
                </a:tc>
                <a:tc>
                  <a:txBody>
                    <a:bodyPr/>
                    <a:lstStyle/>
                    <a:p>
                      <a:pPr algn="ctr"/>
                      <a:r>
                        <a:rPr lang="en-US" sz="1800" b="1" dirty="0">
                          <a:solidFill>
                            <a:schemeClr val="tx1"/>
                          </a:solidFill>
                        </a:rPr>
                        <a:t>675</a:t>
                      </a:r>
                    </a:p>
                    <a:p>
                      <a:pPr algn="ctr"/>
                      <a:endParaRPr lang="en-US" sz="1800" b="1" dirty="0">
                        <a:solidFill>
                          <a:schemeClr val="tx1"/>
                        </a:solidFill>
                      </a:endParaRPr>
                    </a:p>
                  </a:txBody>
                  <a:tcPr marL="68580" marR="68580" marT="34290" marB="34290"/>
                </a:tc>
                <a:tc>
                  <a:txBody>
                    <a:bodyPr/>
                    <a:lstStyle/>
                    <a:p>
                      <a:pPr algn="ctr"/>
                      <a:r>
                        <a:rPr lang="en-US" sz="1800" b="1" dirty="0">
                          <a:solidFill>
                            <a:schemeClr val="tx1"/>
                          </a:solidFill>
                        </a:rPr>
                        <a:t>494 - 855</a:t>
                      </a:r>
                    </a:p>
                  </a:txBody>
                  <a:tcPr marL="68580" marR="68580" marT="34290" marB="34290"/>
                </a:tc>
                <a:extLst>
                  <a:ext uri="{0D108BD9-81ED-4DB2-BD59-A6C34878D82A}">
                    <a16:rowId xmlns:a16="http://schemas.microsoft.com/office/drawing/2014/main" val="2576065963"/>
                  </a:ext>
                </a:extLst>
              </a:tr>
            </a:tbl>
          </a:graphicData>
        </a:graphic>
      </p:graphicFrame>
      <p:sp>
        <p:nvSpPr>
          <p:cNvPr id="6" name="Slide Number Placeholder 5"/>
          <p:cNvSpPr>
            <a:spLocks noGrp="1"/>
          </p:cNvSpPr>
          <p:nvPr>
            <p:ph type="sldNum" sz="quarter" idx="12"/>
          </p:nvPr>
        </p:nvSpPr>
        <p:spPr/>
        <p:txBody>
          <a:bodyPr/>
          <a:lstStyle/>
          <a:p>
            <a:fld id="{A6ECD42C-D94E-4EAD-AB34-A651982B2AD9}" type="slidenum">
              <a:rPr lang="en-GB" smtClean="0"/>
              <a:t>16</a:t>
            </a:fld>
            <a:endParaRPr lang="en-GB" dirty="0"/>
          </a:p>
        </p:txBody>
      </p:sp>
      <p:sp>
        <p:nvSpPr>
          <p:cNvPr id="3" name="TextBox 2">
            <a:extLst>
              <a:ext uri="{FF2B5EF4-FFF2-40B4-BE49-F238E27FC236}">
                <a16:creationId xmlns:a16="http://schemas.microsoft.com/office/drawing/2014/main" id="{4F7AF37F-128D-4965-BF10-E3462D83C2E5}"/>
              </a:ext>
            </a:extLst>
          </p:cNvPr>
          <p:cNvSpPr txBox="1"/>
          <p:nvPr/>
        </p:nvSpPr>
        <p:spPr>
          <a:xfrm>
            <a:off x="533637" y="4534499"/>
            <a:ext cx="8142434" cy="646331"/>
          </a:xfrm>
          <a:prstGeom prst="rect">
            <a:avLst/>
          </a:prstGeom>
          <a:noFill/>
        </p:spPr>
        <p:txBody>
          <a:bodyPr wrap="square" rtlCol="0">
            <a:spAutoFit/>
          </a:bodyPr>
          <a:lstStyle/>
          <a:p>
            <a:r>
              <a:rPr lang="en-US" sz="1200" dirty="0"/>
              <a:t>Analyses by WHO standard methods:- multiple imputation and inverse probability weighting</a:t>
            </a:r>
            <a:endParaRPr lang="en-US" sz="1200" b="1" dirty="0"/>
          </a:p>
          <a:p>
            <a:endParaRPr lang="en-US" sz="1200" b="1" dirty="0"/>
          </a:p>
          <a:p>
            <a:endParaRPr lang="en-US" sz="1200" b="1" dirty="0"/>
          </a:p>
        </p:txBody>
      </p:sp>
      <p:sp>
        <p:nvSpPr>
          <p:cNvPr id="7" name="Title 1">
            <a:extLst>
              <a:ext uri="{FF2B5EF4-FFF2-40B4-BE49-F238E27FC236}">
                <a16:creationId xmlns:a16="http://schemas.microsoft.com/office/drawing/2014/main" id="{E64D346B-EA07-114B-99CD-A7B6F1873D8E}"/>
              </a:ext>
            </a:extLst>
          </p:cNvPr>
          <p:cNvSpPr txBox="1">
            <a:spLocks/>
          </p:cNvSpPr>
          <p:nvPr/>
        </p:nvSpPr>
        <p:spPr>
          <a:xfrm>
            <a:off x="0" y="260648"/>
            <a:ext cx="9144000" cy="792088"/>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defRPr/>
            </a:pPr>
            <a:r>
              <a:rPr lang="en-US" sz="2400" dirty="0"/>
              <a:t>Estimated prevalence of bacteriologically confirmed </a:t>
            </a:r>
          </a:p>
          <a:p>
            <a:pPr>
              <a:defRPr/>
            </a:pPr>
            <a:r>
              <a:rPr lang="en-US" sz="2400" dirty="0"/>
              <a:t>pulmonary TB (&gt; 15 years old) by sex, South Africa, 2018</a:t>
            </a:r>
          </a:p>
        </p:txBody>
      </p:sp>
      <p:cxnSp>
        <p:nvCxnSpPr>
          <p:cNvPr id="10" name="Straight Connector 9">
            <a:extLst>
              <a:ext uri="{FF2B5EF4-FFF2-40B4-BE49-F238E27FC236}">
                <a16:creationId xmlns:a16="http://schemas.microsoft.com/office/drawing/2014/main" id="{47EDF102-F760-6B43-9164-03004478BFFC}"/>
              </a:ext>
            </a:extLst>
          </p:cNvPr>
          <p:cNvCxnSpPr/>
          <p:nvPr/>
        </p:nvCxnSpPr>
        <p:spPr>
          <a:xfrm>
            <a:off x="2771800" y="980728"/>
            <a:ext cx="2160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733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497559253"/>
              </p:ext>
            </p:extLst>
          </p:nvPr>
        </p:nvGraphicFramePr>
        <p:xfrm>
          <a:off x="467545" y="1564208"/>
          <a:ext cx="8219255" cy="4371694"/>
        </p:xfrm>
        <a:graphic>
          <a:graphicData uri="http://schemas.openxmlformats.org/drawingml/2006/table">
            <a:tbl>
              <a:tblPr firstRow="1" bandRow="1">
                <a:tableStyleId>{93296810-A885-4BE3-A3E7-6D5BEEA58F35}</a:tableStyleId>
              </a:tblPr>
              <a:tblGrid>
                <a:gridCol w="1412684">
                  <a:extLst>
                    <a:ext uri="{9D8B030D-6E8A-4147-A177-3AD203B41FA5}">
                      <a16:colId xmlns:a16="http://schemas.microsoft.com/office/drawing/2014/main" val="1588077133"/>
                    </a:ext>
                  </a:extLst>
                </a:gridCol>
                <a:gridCol w="3788562">
                  <a:extLst>
                    <a:ext uri="{9D8B030D-6E8A-4147-A177-3AD203B41FA5}">
                      <a16:colId xmlns:a16="http://schemas.microsoft.com/office/drawing/2014/main" val="1256159968"/>
                    </a:ext>
                  </a:extLst>
                </a:gridCol>
                <a:gridCol w="3018009">
                  <a:extLst>
                    <a:ext uri="{9D8B030D-6E8A-4147-A177-3AD203B41FA5}">
                      <a16:colId xmlns:a16="http://schemas.microsoft.com/office/drawing/2014/main" val="142559456"/>
                    </a:ext>
                  </a:extLst>
                </a:gridCol>
              </a:tblGrid>
              <a:tr h="556724">
                <a:tc gridSpan="2">
                  <a:txBody>
                    <a:bodyPr/>
                    <a:lstStyle/>
                    <a:p>
                      <a:pPr algn="ctr"/>
                      <a:r>
                        <a:rPr lang="en-US" sz="1800" b="1" dirty="0">
                          <a:solidFill>
                            <a:schemeClr val="tx1"/>
                          </a:solidFill>
                        </a:rPr>
                        <a:t> </a:t>
                      </a:r>
                      <a:r>
                        <a:rPr lang="en-US" sz="1800" b="1" dirty="0">
                          <a:solidFill>
                            <a:schemeClr val="bg1"/>
                          </a:solidFill>
                        </a:rPr>
                        <a:t>Prevalence </a:t>
                      </a:r>
                      <a:r>
                        <a:rPr lang="en-US" sz="1800" b="1" baseline="0" dirty="0">
                          <a:solidFill>
                            <a:schemeClr val="bg1"/>
                          </a:solidFill>
                        </a:rPr>
                        <a:t> per 100,000</a:t>
                      </a:r>
                      <a:endParaRPr lang="en-US" sz="1800" b="1" dirty="0">
                        <a:solidFill>
                          <a:schemeClr val="bg1"/>
                        </a:solidFill>
                      </a:endParaRPr>
                    </a:p>
                  </a:txBody>
                  <a:tcPr marL="68580" marR="68580" marT="34290" marB="34290" anchor="ctr">
                    <a:solidFill>
                      <a:srgbClr val="29513A"/>
                    </a:solidFill>
                  </a:tcPr>
                </a:tc>
                <a:tc hMerge="1">
                  <a:txBody>
                    <a:bodyPr/>
                    <a:lstStyle/>
                    <a:p>
                      <a:pPr algn="ctr"/>
                      <a:endParaRPr lang="en-US" sz="2000" b="1" dirty="0">
                        <a:solidFill>
                          <a:schemeClr val="tx1"/>
                        </a:solidFill>
                      </a:endParaRPr>
                    </a:p>
                  </a:txBody>
                  <a:tcPr/>
                </a:tc>
                <a:tc>
                  <a:txBody>
                    <a:bodyPr/>
                    <a:lstStyle/>
                    <a:p>
                      <a:pPr algn="ctr"/>
                      <a:r>
                        <a:rPr lang="en-US" sz="1800" b="1" dirty="0">
                          <a:solidFill>
                            <a:schemeClr val="tx1"/>
                          </a:solidFill>
                        </a:rPr>
                        <a:t> </a:t>
                      </a:r>
                      <a:r>
                        <a:rPr lang="en-US" sz="1800" b="1" dirty="0">
                          <a:solidFill>
                            <a:schemeClr val="bg1"/>
                          </a:solidFill>
                        </a:rPr>
                        <a:t>95%</a:t>
                      </a:r>
                      <a:r>
                        <a:rPr lang="en-US" sz="1800" b="1" baseline="0" dirty="0">
                          <a:solidFill>
                            <a:schemeClr val="bg1"/>
                          </a:solidFill>
                        </a:rPr>
                        <a:t> CI</a:t>
                      </a:r>
                      <a:endParaRPr lang="en-US" sz="1800" b="1" dirty="0">
                        <a:solidFill>
                          <a:schemeClr val="bg1"/>
                        </a:solidFill>
                      </a:endParaRPr>
                    </a:p>
                  </a:txBody>
                  <a:tcPr marL="68580" marR="68580" marT="34290" marB="34290" anchor="ctr">
                    <a:solidFill>
                      <a:srgbClr val="29513A"/>
                    </a:solidFill>
                  </a:tcPr>
                </a:tc>
                <a:extLst>
                  <a:ext uri="{0D108BD9-81ED-4DB2-BD59-A6C34878D82A}">
                    <a16:rowId xmlns:a16="http://schemas.microsoft.com/office/drawing/2014/main" val="2886941159"/>
                  </a:ext>
                </a:extLst>
              </a:tr>
              <a:tr h="523130">
                <a:tc gridSpan="3">
                  <a:txBody>
                    <a:bodyPr/>
                    <a:lstStyle/>
                    <a:p>
                      <a:pPr algn="l"/>
                      <a:r>
                        <a:rPr lang="en-US" sz="1800" b="1" dirty="0">
                          <a:solidFill>
                            <a:schemeClr val="tx1"/>
                          </a:solidFill>
                        </a:rPr>
                        <a:t>Age group (years)</a:t>
                      </a:r>
                    </a:p>
                  </a:txBody>
                  <a:tcPr marL="68580" marR="68580" marT="34290" marB="34290" anchor="ctr">
                    <a:solidFill>
                      <a:schemeClr val="accent3">
                        <a:lumMod val="85000"/>
                      </a:schemeClr>
                    </a:solidFill>
                  </a:tcPr>
                </a:tc>
                <a:tc hMerge="1">
                  <a:txBody>
                    <a:bodyPr/>
                    <a:lstStyle/>
                    <a:p>
                      <a:endParaRPr lang="en-US"/>
                    </a:p>
                  </a:txBody>
                  <a:tcPr/>
                </a:tc>
                <a:tc hMerge="1">
                  <a:txBody>
                    <a:bodyPr/>
                    <a:lstStyle/>
                    <a:p>
                      <a:pPr algn="ctr"/>
                      <a:endParaRPr lang="en-US" sz="2000" b="1" dirty="0">
                        <a:solidFill>
                          <a:schemeClr val="tx1"/>
                        </a:solidFill>
                      </a:endParaRPr>
                    </a:p>
                  </a:txBody>
                  <a:tcPr anchor="ctr">
                    <a:solidFill>
                      <a:schemeClr val="bg2">
                        <a:lumMod val="90000"/>
                      </a:schemeClr>
                    </a:solidFill>
                  </a:tcPr>
                </a:tc>
                <a:extLst>
                  <a:ext uri="{0D108BD9-81ED-4DB2-BD59-A6C34878D82A}">
                    <a16:rowId xmlns:a16="http://schemas.microsoft.com/office/drawing/2014/main" val="1180828624"/>
                  </a:ext>
                </a:extLst>
              </a:tr>
              <a:tr h="94247">
                <a:tc>
                  <a:txBody>
                    <a:bodyPr/>
                    <a:lstStyle/>
                    <a:p>
                      <a:r>
                        <a:rPr lang="en-US" sz="1800" b="1" dirty="0">
                          <a:solidFill>
                            <a:schemeClr val="tx1"/>
                          </a:solidFill>
                        </a:rPr>
                        <a:t>15-24</a:t>
                      </a:r>
                    </a:p>
                  </a:txBody>
                  <a:tcPr marL="68580" marR="68580" marT="34290" marB="34290"/>
                </a:tc>
                <a:tc>
                  <a:txBody>
                    <a:bodyPr/>
                    <a:lstStyle/>
                    <a:p>
                      <a:pPr algn="ctr"/>
                      <a:r>
                        <a:rPr lang="en-US" sz="1800" b="1" dirty="0">
                          <a:solidFill>
                            <a:schemeClr val="tx1"/>
                          </a:solidFill>
                          <a:effectLst/>
                        </a:rPr>
                        <a:t>432</a:t>
                      </a:r>
                    </a:p>
                    <a:p>
                      <a:pPr algn="ctr"/>
                      <a:endParaRPr lang="en-US" sz="1800" b="1" dirty="0">
                        <a:solidFill>
                          <a:schemeClr val="tx1"/>
                        </a:solidFill>
                      </a:endParaRPr>
                    </a:p>
                  </a:txBody>
                  <a:tcPr marL="51435" marR="51435" marT="0" marB="0" anchor="b"/>
                </a:tc>
                <a:tc>
                  <a:txBody>
                    <a:bodyPr/>
                    <a:lstStyle/>
                    <a:p>
                      <a:pPr algn="ctr"/>
                      <a:r>
                        <a:rPr lang="en-US" sz="1800" b="1" dirty="0">
                          <a:solidFill>
                            <a:schemeClr val="tx1"/>
                          </a:solidFill>
                        </a:rPr>
                        <a:t>232 - 632</a:t>
                      </a:r>
                    </a:p>
                  </a:txBody>
                  <a:tcPr marL="68580" marR="68580" marT="34290" marB="34290"/>
                </a:tc>
                <a:extLst>
                  <a:ext uri="{0D108BD9-81ED-4DB2-BD59-A6C34878D82A}">
                    <a16:rowId xmlns:a16="http://schemas.microsoft.com/office/drawing/2014/main" val="2480092976"/>
                  </a:ext>
                </a:extLst>
              </a:tr>
              <a:tr h="358577">
                <a:tc>
                  <a:txBody>
                    <a:bodyPr/>
                    <a:lstStyle/>
                    <a:p>
                      <a:r>
                        <a:rPr lang="en-US" sz="1800" b="1" dirty="0">
                          <a:solidFill>
                            <a:schemeClr val="tx1"/>
                          </a:solidFill>
                        </a:rPr>
                        <a:t>25-34</a:t>
                      </a:r>
                    </a:p>
                  </a:txBody>
                  <a:tcPr marL="68580" marR="68580" marT="34290" marB="34290">
                    <a:solidFill>
                      <a:schemeClr val="accent3">
                        <a:lumMod val="85000"/>
                      </a:schemeClr>
                    </a:solidFill>
                  </a:tcPr>
                </a:tc>
                <a:tc>
                  <a:txBody>
                    <a:bodyPr/>
                    <a:lstStyle/>
                    <a:p>
                      <a:pPr algn="ctr"/>
                      <a:r>
                        <a:rPr lang="en-US" sz="1800" b="1" dirty="0">
                          <a:solidFill>
                            <a:schemeClr val="tx1"/>
                          </a:solidFill>
                          <a:effectLst/>
                        </a:rPr>
                        <a:t>902</a:t>
                      </a:r>
                    </a:p>
                    <a:p>
                      <a:pPr algn="ctr"/>
                      <a:endParaRPr lang="en-US" sz="1800" b="1" dirty="0">
                        <a:solidFill>
                          <a:schemeClr val="tx1"/>
                        </a:solidFill>
                      </a:endParaRPr>
                    </a:p>
                  </a:txBody>
                  <a:tcPr marL="51435" marR="51435" marT="0" marB="0" anchor="b">
                    <a:solidFill>
                      <a:schemeClr val="accent3">
                        <a:lumMod val="85000"/>
                      </a:schemeClr>
                    </a:solidFill>
                  </a:tcPr>
                </a:tc>
                <a:tc>
                  <a:txBody>
                    <a:bodyPr/>
                    <a:lstStyle/>
                    <a:p>
                      <a:pPr algn="ctr"/>
                      <a:r>
                        <a:rPr lang="en-US" sz="1800" b="1" dirty="0">
                          <a:solidFill>
                            <a:schemeClr val="tx1"/>
                          </a:solidFill>
                        </a:rPr>
                        <a:t>583 – 1 221</a:t>
                      </a:r>
                    </a:p>
                  </a:txBody>
                  <a:tcPr marL="68580" marR="68580" marT="34290" marB="34290">
                    <a:solidFill>
                      <a:schemeClr val="accent3">
                        <a:lumMod val="85000"/>
                      </a:schemeClr>
                    </a:solidFill>
                  </a:tcPr>
                </a:tc>
                <a:extLst>
                  <a:ext uri="{0D108BD9-81ED-4DB2-BD59-A6C34878D82A}">
                    <a16:rowId xmlns:a16="http://schemas.microsoft.com/office/drawing/2014/main" val="3917311524"/>
                  </a:ext>
                </a:extLst>
              </a:tr>
              <a:tr h="358577">
                <a:tc>
                  <a:txBody>
                    <a:bodyPr/>
                    <a:lstStyle/>
                    <a:p>
                      <a:r>
                        <a:rPr lang="en-US" sz="1800" b="1" dirty="0">
                          <a:solidFill>
                            <a:schemeClr val="tx1"/>
                          </a:solidFill>
                        </a:rPr>
                        <a:t>35-44</a:t>
                      </a:r>
                    </a:p>
                  </a:txBody>
                  <a:tcPr marL="68580" marR="68580" marT="34290" marB="34290"/>
                </a:tc>
                <a:tc>
                  <a:txBody>
                    <a:bodyPr/>
                    <a:lstStyle/>
                    <a:p>
                      <a:pPr algn="ctr"/>
                      <a:r>
                        <a:rPr lang="en-US" sz="1800" b="1" dirty="0">
                          <a:solidFill>
                            <a:schemeClr val="tx1"/>
                          </a:solidFill>
                        </a:rPr>
                        <a:t>1 107</a:t>
                      </a:r>
                    </a:p>
                    <a:p>
                      <a:pPr algn="ctr"/>
                      <a:endParaRPr lang="en-US" sz="1800" b="1" dirty="0">
                        <a:solidFill>
                          <a:schemeClr val="tx1"/>
                        </a:solidFill>
                      </a:endParaRPr>
                    </a:p>
                  </a:txBody>
                  <a:tcPr marL="51435" marR="51435" marT="0" marB="0" anchor="b"/>
                </a:tc>
                <a:tc>
                  <a:txBody>
                    <a:bodyPr/>
                    <a:lstStyle/>
                    <a:p>
                      <a:pPr algn="ctr"/>
                      <a:r>
                        <a:rPr lang="en-US" sz="1800" b="1" dirty="0">
                          <a:solidFill>
                            <a:schemeClr val="tx1"/>
                          </a:solidFill>
                        </a:rPr>
                        <a:t>703 – 1 511</a:t>
                      </a:r>
                    </a:p>
                  </a:txBody>
                  <a:tcPr marL="68580" marR="68580" marT="34290" marB="34290"/>
                </a:tc>
                <a:extLst>
                  <a:ext uri="{0D108BD9-81ED-4DB2-BD59-A6C34878D82A}">
                    <a16:rowId xmlns:a16="http://schemas.microsoft.com/office/drawing/2014/main" val="2074993728"/>
                  </a:ext>
                </a:extLst>
              </a:tr>
              <a:tr h="358577">
                <a:tc>
                  <a:txBody>
                    <a:bodyPr/>
                    <a:lstStyle/>
                    <a:p>
                      <a:r>
                        <a:rPr lang="en-US" sz="1800" b="1" dirty="0">
                          <a:solidFill>
                            <a:schemeClr val="tx1"/>
                          </a:solidFill>
                        </a:rPr>
                        <a:t>45-54</a:t>
                      </a:r>
                    </a:p>
                  </a:txBody>
                  <a:tcPr marL="68580" marR="68580" marT="34290" marB="34290">
                    <a:solidFill>
                      <a:schemeClr val="accent3">
                        <a:lumMod val="85000"/>
                      </a:schemeClr>
                    </a:solidFill>
                  </a:tcPr>
                </a:tc>
                <a:tc>
                  <a:txBody>
                    <a:bodyPr/>
                    <a:lstStyle/>
                    <a:p>
                      <a:pPr algn="ctr"/>
                      <a:r>
                        <a:rPr lang="en-US" sz="1800" b="1" dirty="0">
                          <a:solidFill>
                            <a:schemeClr val="tx1"/>
                          </a:solidFill>
                          <a:effectLst/>
                        </a:rPr>
                        <a:t>1 063</a:t>
                      </a:r>
                    </a:p>
                    <a:p>
                      <a:pPr algn="ctr"/>
                      <a:endParaRPr lang="en-US" sz="1800" b="1" dirty="0">
                        <a:solidFill>
                          <a:schemeClr val="tx1"/>
                        </a:solidFill>
                      </a:endParaRPr>
                    </a:p>
                  </a:txBody>
                  <a:tcPr marL="51435" marR="51435" marT="0" marB="0" anchor="b">
                    <a:solidFill>
                      <a:schemeClr val="accent3">
                        <a:lumMod val="85000"/>
                      </a:schemeClr>
                    </a:solidFill>
                  </a:tcPr>
                </a:tc>
                <a:tc>
                  <a:txBody>
                    <a:bodyPr/>
                    <a:lstStyle/>
                    <a:p>
                      <a:pPr algn="ctr"/>
                      <a:r>
                        <a:rPr lang="en-US" sz="1800" b="1" dirty="0">
                          <a:solidFill>
                            <a:schemeClr val="tx1"/>
                          </a:solidFill>
                        </a:rPr>
                        <a:t>682 - 1 443</a:t>
                      </a:r>
                    </a:p>
                  </a:txBody>
                  <a:tcPr marL="68580" marR="68580" marT="34290" marB="34290">
                    <a:solidFill>
                      <a:schemeClr val="accent3">
                        <a:lumMod val="85000"/>
                      </a:schemeClr>
                    </a:solidFill>
                  </a:tcPr>
                </a:tc>
                <a:extLst>
                  <a:ext uri="{0D108BD9-81ED-4DB2-BD59-A6C34878D82A}">
                    <a16:rowId xmlns:a16="http://schemas.microsoft.com/office/drawing/2014/main" val="3017356363"/>
                  </a:ext>
                </a:extLst>
              </a:tr>
              <a:tr h="358577">
                <a:tc>
                  <a:txBody>
                    <a:bodyPr/>
                    <a:lstStyle/>
                    <a:p>
                      <a:r>
                        <a:rPr lang="en-US" sz="1800" b="1" dirty="0">
                          <a:solidFill>
                            <a:schemeClr val="tx1"/>
                          </a:solidFill>
                        </a:rPr>
                        <a:t>55-64</a:t>
                      </a:r>
                    </a:p>
                  </a:txBody>
                  <a:tcPr marL="68580" marR="68580" marT="34290" marB="34290"/>
                </a:tc>
                <a:tc>
                  <a:txBody>
                    <a:bodyPr/>
                    <a:lstStyle/>
                    <a:p>
                      <a:pPr algn="ctr"/>
                      <a:r>
                        <a:rPr lang="en-US" sz="1800" b="1" dirty="0">
                          <a:solidFill>
                            <a:schemeClr val="tx1"/>
                          </a:solidFill>
                          <a:effectLst/>
                        </a:rPr>
                        <a:t>845</a:t>
                      </a:r>
                    </a:p>
                    <a:p>
                      <a:pPr algn="ctr"/>
                      <a:endParaRPr lang="en-US" sz="1800" b="1" dirty="0">
                        <a:solidFill>
                          <a:schemeClr val="tx1"/>
                        </a:solidFill>
                      </a:endParaRPr>
                    </a:p>
                  </a:txBody>
                  <a:tcPr marL="51435" marR="51435" marT="0" marB="0" anchor="b"/>
                </a:tc>
                <a:tc>
                  <a:txBody>
                    <a:bodyPr/>
                    <a:lstStyle/>
                    <a:p>
                      <a:pPr algn="ctr"/>
                      <a:r>
                        <a:rPr lang="en-US" sz="1800" b="1" dirty="0">
                          <a:solidFill>
                            <a:schemeClr val="tx1"/>
                          </a:solidFill>
                        </a:rPr>
                        <a:t>505 - 1 186</a:t>
                      </a:r>
                    </a:p>
                  </a:txBody>
                  <a:tcPr marL="68580" marR="68580" marT="34290" marB="34290"/>
                </a:tc>
                <a:extLst>
                  <a:ext uri="{0D108BD9-81ED-4DB2-BD59-A6C34878D82A}">
                    <a16:rowId xmlns:a16="http://schemas.microsoft.com/office/drawing/2014/main" val="1854426863"/>
                  </a:ext>
                </a:extLst>
              </a:tr>
              <a:tr h="358577">
                <a:tc>
                  <a:txBody>
                    <a:bodyPr/>
                    <a:lstStyle/>
                    <a:p>
                      <a:r>
                        <a:rPr lang="en-US" sz="1800" b="1" dirty="0">
                          <a:solidFill>
                            <a:schemeClr val="tx1"/>
                          </a:solidFill>
                        </a:rPr>
                        <a:t>65+</a:t>
                      </a:r>
                    </a:p>
                  </a:txBody>
                  <a:tcPr marL="68580" marR="68580" marT="34290" marB="34290">
                    <a:solidFill>
                      <a:schemeClr val="accent3">
                        <a:lumMod val="85000"/>
                      </a:schemeClr>
                    </a:solidFill>
                  </a:tcPr>
                </a:tc>
                <a:tc>
                  <a:txBody>
                    <a:bodyPr/>
                    <a:lstStyle/>
                    <a:p>
                      <a:pPr algn="ctr"/>
                      <a:r>
                        <a:rPr lang="en-US" sz="1800" b="1" dirty="0">
                          <a:solidFill>
                            <a:schemeClr val="tx1"/>
                          </a:solidFill>
                          <a:effectLst/>
                        </a:rPr>
                        <a:t>1 104</a:t>
                      </a:r>
                    </a:p>
                    <a:p>
                      <a:pPr algn="ctr"/>
                      <a:endParaRPr lang="en-US" sz="1800" b="1" dirty="0">
                        <a:solidFill>
                          <a:schemeClr val="tx1"/>
                        </a:solidFill>
                      </a:endParaRPr>
                    </a:p>
                  </a:txBody>
                  <a:tcPr marL="51435" marR="51435" marT="0" marB="0" anchor="b">
                    <a:solidFill>
                      <a:schemeClr val="accent3">
                        <a:lumMod val="85000"/>
                      </a:schemeClr>
                    </a:solidFill>
                  </a:tcPr>
                </a:tc>
                <a:tc>
                  <a:txBody>
                    <a:bodyPr/>
                    <a:lstStyle/>
                    <a:p>
                      <a:pPr algn="ctr"/>
                      <a:r>
                        <a:rPr lang="en-US" sz="1800" b="1" dirty="0">
                          <a:solidFill>
                            <a:schemeClr val="tx1"/>
                          </a:solidFill>
                        </a:rPr>
                        <a:t>680 - 1 528</a:t>
                      </a:r>
                    </a:p>
                  </a:txBody>
                  <a:tcPr marL="68580" marR="68580" marT="34290" marB="34290">
                    <a:solidFill>
                      <a:schemeClr val="accent3">
                        <a:lumMod val="85000"/>
                      </a:schemeClr>
                    </a:solidFill>
                  </a:tcPr>
                </a:tc>
                <a:extLst>
                  <a:ext uri="{0D108BD9-81ED-4DB2-BD59-A6C34878D82A}">
                    <a16:rowId xmlns:a16="http://schemas.microsoft.com/office/drawing/2014/main" val="1912775987"/>
                  </a:ext>
                </a:extLst>
              </a:tr>
            </a:tbl>
          </a:graphicData>
        </a:graphic>
      </p:graphicFrame>
      <p:sp>
        <p:nvSpPr>
          <p:cNvPr id="6" name="Slide Number Placeholder 5"/>
          <p:cNvSpPr>
            <a:spLocks noGrp="1"/>
          </p:cNvSpPr>
          <p:nvPr>
            <p:ph type="sldNum" sz="quarter" idx="12"/>
          </p:nvPr>
        </p:nvSpPr>
        <p:spPr/>
        <p:txBody>
          <a:bodyPr/>
          <a:lstStyle/>
          <a:p>
            <a:fld id="{A6ECD42C-D94E-4EAD-AB34-A651982B2AD9}" type="slidenum">
              <a:rPr lang="en-GB" smtClean="0"/>
              <a:t>17</a:t>
            </a:fld>
            <a:endParaRPr lang="en-GB" dirty="0"/>
          </a:p>
        </p:txBody>
      </p:sp>
      <p:sp>
        <p:nvSpPr>
          <p:cNvPr id="3" name="TextBox 2">
            <a:extLst>
              <a:ext uri="{FF2B5EF4-FFF2-40B4-BE49-F238E27FC236}">
                <a16:creationId xmlns:a16="http://schemas.microsoft.com/office/drawing/2014/main" id="{4F7AF37F-128D-4965-BF10-E3462D83C2E5}"/>
              </a:ext>
            </a:extLst>
          </p:cNvPr>
          <p:cNvSpPr txBox="1"/>
          <p:nvPr/>
        </p:nvSpPr>
        <p:spPr>
          <a:xfrm>
            <a:off x="467545" y="5985709"/>
            <a:ext cx="5871410" cy="461665"/>
          </a:xfrm>
          <a:prstGeom prst="rect">
            <a:avLst/>
          </a:prstGeom>
          <a:noFill/>
        </p:spPr>
        <p:txBody>
          <a:bodyPr wrap="square" rtlCol="0">
            <a:spAutoFit/>
          </a:bodyPr>
          <a:lstStyle/>
          <a:p>
            <a:r>
              <a:rPr lang="en-US" sz="1200" dirty="0"/>
              <a:t>Analyses by WHO standard methods:- multiple imputation and inverse probability weighting</a:t>
            </a:r>
            <a:endParaRPr lang="en-US" sz="1200" b="1" dirty="0"/>
          </a:p>
        </p:txBody>
      </p:sp>
      <p:sp>
        <p:nvSpPr>
          <p:cNvPr id="7" name="Title 1">
            <a:extLst>
              <a:ext uri="{FF2B5EF4-FFF2-40B4-BE49-F238E27FC236}">
                <a16:creationId xmlns:a16="http://schemas.microsoft.com/office/drawing/2014/main" id="{F6204096-3A38-744B-8D0B-2CC76BCC7908}"/>
              </a:ext>
            </a:extLst>
          </p:cNvPr>
          <p:cNvSpPr txBox="1">
            <a:spLocks/>
          </p:cNvSpPr>
          <p:nvPr/>
        </p:nvSpPr>
        <p:spPr>
          <a:xfrm>
            <a:off x="0" y="260648"/>
            <a:ext cx="9144000" cy="792088"/>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defRPr/>
            </a:pPr>
            <a:r>
              <a:rPr lang="en-US" sz="2400" dirty="0"/>
              <a:t>Estimated prevalence of bacteriologically confirmed </a:t>
            </a:r>
          </a:p>
          <a:p>
            <a:pPr>
              <a:defRPr/>
            </a:pPr>
            <a:r>
              <a:rPr lang="en-US" sz="2400" dirty="0"/>
              <a:t>pulmonary TB (&gt; 15 years old) by age group, South Africa, 2018</a:t>
            </a:r>
          </a:p>
        </p:txBody>
      </p:sp>
    </p:spTree>
    <p:extLst>
      <p:ext uri="{BB962C8B-B14F-4D97-AF65-F5344CB8AC3E}">
        <p14:creationId xmlns:p14="http://schemas.microsoft.com/office/powerpoint/2010/main" val="492176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7FEB67-F369-4BE6-BCD7-1E28603F5AC5}"/>
              </a:ext>
            </a:extLst>
          </p:cNvPr>
          <p:cNvSpPr>
            <a:spLocks noGrp="1"/>
          </p:cNvSpPr>
          <p:nvPr>
            <p:ph type="sldNum" sz="quarter" idx="12"/>
          </p:nvPr>
        </p:nvSpPr>
        <p:spPr/>
        <p:txBody>
          <a:bodyPr/>
          <a:lstStyle/>
          <a:p>
            <a:fld id="{A6ECD42C-D94E-4EAD-AB34-A651982B2AD9}" type="slidenum">
              <a:rPr lang="en-GB" smtClean="0"/>
              <a:t>18</a:t>
            </a:fld>
            <a:endParaRPr lang="en-GB" dirty="0"/>
          </a:p>
        </p:txBody>
      </p:sp>
      <p:sp>
        <p:nvSpPr>
          <p:cNvPr id="3" name="Content Placeholder 2">
            <a:extLst>
              <a:ext uri="{FF2B5EF4-FFF2-40B4-BE49-F238E27FC236}">
                <a16:creationId xmlns:a16="http://schemas.microsoft.com/office/drawing/2014/main" id="{27820BF3-7552-4AA3-B4DA-6A26AE353EDD}"/>
              </a:ext>
            </a:extLst>
          </p:cNvPr>
          <p:cNvSpPr>
            <a:spLocks noGrp="1"/>
          </p:cNvSpPr>
          <p:nvPr>
            <p:ph sz="half" idx="4294967295"/>
          </p:nvPr>
        </p:nvSpPr>
        <p:spPr>
          <a:xfrm>
            <a:off x="0" y="1700213"/>
            <a:ext cx="8877300" cy="4681537"/>
          </a:xfrm>
        </p:spPr>
        <p:txBody>
          <a:bodyPr>
            <a:normAutofit/>
          </a:bodyPr>
          <a:lstStyle/>
          <a:p>
            <a:pPr marL="214313" indent="-214313">
              <a:buClr>
                <a:srgbClr val="29513A"/>
              </a:buClr>
            </a:pPr>
            <a:r>
              <a:rPr lang="en-ZA" altLang="en-US" sz="2000" dirty="0"/>
              <a:t>Estimated cases in 2018 - 390 000 </a:t>
            </a:r>
          </a:p>
          <a:p>
            <a:pPr marL="214313" indent="-214313">
              <a:buClr>
                <a:srgbClr val="29513A"/>
              </a:buClr>
            </a:pPr>
            <a:r>
              <a:rPr lang="en-ZA" altLang="en-US" sz="2000" dirty="0">
                <a:sym typeface="Symbol" panose="05050102010706020507" pitchFamily="18" charset="2"/>
              </a:rPr>
              <a:t>Notified cases in 2018 -  235 652 </a:t>
            </a:r>
          </a:p>
          <a:p>
            <a:pPr marL="214313" indent="-214313">
              <a:buClr>
                <a:srgbClr val="29513A"/>
              </a:buClr>
            </a:pPr>
            <a:r>
              <a:rPr lang="en-ZA" altLang="en-US" sz="2000" dirty="0"/>
              <a:t>Estimated missing TB patients in 2018 </a:t>
            </a:r>
          </a:p>
          <a:p>
            <a:pPr marL="0" indent="0">
              <a:buClr>
                <a:srgbClr val="29513A"/>
              </a:buClr>
              <a:buNone/>
            </a:pPr>
            <a:r>
              <a:rPr lang="en-ZA" altLang="en-US" sz="2000" dirty="0"/>
              <a:t>based on the estimated annual notifications</a:t>
            </a:r>
          </a:p>
          <a:p>
            <a:pPr marL="0" indent="0">
              <a:buClr>
                <a:srgbClr val="193562"/>
              </a:buClr>
              <a:buNone/>
            </a:pPr>
            <a:r>
              <a:rPr lang="en-ZA" altLang="en-US" sz="2000" dirty="0"/>
              <a:t>390 000 </a:t>
            </a:r>
            <a:r>
              <a:rPr lang="en-ZA" altLang="en-US" sz="2000" dirty="0">
                <a:sym typeface="Symbol" panose="05050102010706020507" pitchFamily="18" charset="2"/>
              </a:rPr>
              <a:t>- 235 652 = </a:t>
            </a:r>
            <a:r>
              <a:rPr lang="en-ZA" altLang="en-US" sz="2000" u="sng" dirty="0">
                <a:sym typeface="Symbol" panose="05050102010706020507" pitchFamily="18" charset="2"/>
              </a:rPr>
              <a:t>154 348</a:t>
            </a:r>
          </a:p>
          <a:p>
            <a:pPr marL="214313" indent="-214313">
              <a:buClr>
                <a:srgbClr val="193562"/>
              </a:buClr>
            </a:pPr>
            <a:endParaRPr lang="en-ZA" altLang="en-US" sz="2000" dirty="0"/>
          </a:p>
          <a:p>
            <a:pPr marL="214313" indent="-214313">
              <a:buClr>
                <a:srgbClr val="29513A"/>
              </a:buClr>
            </a:pPr>
            <a:r>
              <a:rPr lang="en-US" sz="2000" dirty="0"/>
              <a:t>Cases missed in both males and females </a:t>
            </a:r>
          </a:p>
          <a:p>
            <a:pPr marL="214313" indent="-214313">
              <a:buClr>
                <a:srgbClr val="29513A"/>
              </a:buClr>
            </a:pPr>
            <a:r>
              <a:rPr lang="en-ZA" altLang="en-US" sz="2000" dirty="0">
                <a:sym typeface="Symbol" panose="05050102010706020507" pitchFamily="18" charset="2"/>
              </a:rPr>
              <a:t>Larger gap in males than in females</a:t>
            </a:r>
            <a:endParaRPr lang="en-US" sz="2000" dirty="0"/>
          </a:p>
          <a:p>
            <a:pPr marL="214313" indent="-214313">
              <a:buClr>
                <a:srgbClr val="29513A"/>
              </a:buClr>
            </a:pPr>
            <a:r>
              <a:rPr lang="en-US" sz="2000" dirty="0"/>
              <a:t>Cases missed in all age groups</a:t>
            </a:r>
          </a:p>
          <a:p>
            <a:pPr marL="214313" indent="-214313">
              <a:buClr>
                <a:srgbClr val="29513A"/>
              </a:buClr>
            </a:pPr>
            <a:r>
              <a:rPr lang="en-ZA" altLang="en-US" sz="2000" dirty="0">
                <a:sym typeface="Symbol" panose="05050102010706020507" pitchFamily="18" charset="2"/>
              </a:rPr>
              <a:t>Largest gaps in young people 15-24 years </a:t>
            </a:r>
          </a:p>
          <a:p>
            <a:pPr marL="214313" indent="-214313">
              <a:buClr>
                <a:srgbClr val="29513A"/>
              </a:buClr>
            </a:pPr>
            <a:r>
              <a:rPr lang="en-ZA" altLang="en-US" sz="2000" dirty="0">
                <a:sym typeface="Symbol" panose="05050102010706020507" pitchFamily="18" charset="2"/>
              </a:rPr>
              <a:t>and older people ≥65 years  </a:t>
            </a:r>
            <a:endParaRPr lang="en-US" sz="2000" dirty="0"/>
          </a:p>
        </p:txBody>
      </p:sp>
      <p:sp>
        <p:nvSpPr>
          <p:cNvPr id="5" name="Title 1">
            <a:extLst>
              <a:ext uri="{FF2B5EF4-FFF2-40B4-BE49-F238E27FC236}">
                <a16:creationId xmlns:a16="http://schemas.microsoft.com/office/drawing/2014/main" id="{9EDB6B82-A241-8347-9EA4-49F1360511C2}"/>
              </a:ext>
            </a:extLst>
          </p:cNvPr>
          <p:cNvSpPr txBox="1">
            <a:spLocks/>
          </p:cNvSpPr>
          <p:nvPr/>
        </p:nvSpPr>
        <p:spPr>
          <a:xfrm>
            <a:off x="0" y="188640"/>
            <a:ext cx="9144000" cy="1152128"/>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defRPr/>
            </a:pPr>
            <a:r>
              <a:rPr lang="en-US" sz="3200" dirty="0"/>
              <a:t>Comparison of prevalent survey cases and </a:t>
            </a:r>
          </a:p>
          <a:p>
            <a:pPr>
              <a:defRPr/>
            </a:pPr>
            <a:r>
              <a:rPr lang="en-US" sz="3200" dirty="0" err="1"/>
              <a:t>notified,South</a:t>
            </a:r>
            <a:r>
              <a:rPr lang="en-US" sz="3200" dirty="0"/>
              <a:t> Africa, 2018</a:t>
            </a:r>
          </a:p>
        </p:txBody>
      </p:sp>
      <p:graphicFrame>
        <p:nvGraphicFramePr>
          <p:cNvPr id="6" name="Table 5">
            <a:extLst>
              <a:ext uri="{FF2B5EF4-FFF2-40B4-BE49-F238E27FC236}">
                <a16:creationId xmlns:a16="http://schemas.microsoft.com/office/drawing/2014/main" id="{416BC379-F477-4152-8649-359AA3FE3016}"/>
              </a:ext>
            </a:extLst>
          </p:cNvPr>
          <p:cNvGraphicFramePr>
            <a:graphicFrameLocks noGrp="1"/>
          </p:cNvGraphicFramePr>
          <p:nvPr>
            <p:extLst>
              <p:ext uri="{D42A27DB-BD31-4B8C-83A1-F6EECF244321}">
                <p14:modId xmlns:p14="http://schemas.microsoft.com/office/powerpoint/2010/main" val="769285490"/>
              </p:ext>
            </p:extLst>
          </p:nvPr>
        </p:nvGraphicFramePr>
        <p:xfrm>
          <a:off x="5640542" y="1707530"/>
          <a:ext cx="3369785" cy="4097734"/>
        </p:xfrm>
        <a:graphic>
          <a:graphicData uri="http://schemas.openxmlformats.org/drawingml/2006/table">
            <a:tbl>
              <a:tblPr firstRow="1" firstCol="1" bandRow="1">
                <a:tableStyleId>{93296810-A885-4BE3-A3E7-6D5BEEA58F35}</a:tableStyleId>
              </a:tblPr>
              <a:tblGrid>
                <a:gridCol w="1488765">
                  <a:extLst>
                    <a:ext uri="{9D8B030D-6E8A-4147-A177-3AD203B41FA5}">
                      <a16:colId xmlns:a16="http://schemas.microsoft.com/office/drawing/2014/main" val="3233972605"/>
                    </a:ext>
                  </a:extLst>
                </a:gridCol>
                <a:gridCol w="1881020">
                  <a:extLst>
                    <a:ext uri="{9D8B030D-6E8A-4147-A177-3AD203B41FA5}">
                      <a16:colId xmlns:a16="http://schemas.microsoft.com/office/drawing/2014/main" val="3409776132"/>
                    </a:ext>
                  </a:extLst>
                </a:gridCol>
              </a:tblGrid>
              <a:tr h="423933">
                <a:tc>
                  <a:txBody>
                    <a:bodyPr/>
                    <a:lstStyle/>
                    <a:p>
                      <a:pPr marL="0" marR="0" algn="ctr">
                        <a:lnSpc>
                          <a:spcPct val="107000"/>
                        </a:lnSpc>
                        <a:spcBef>
                          <a:spcPts val="0"/>
                        </a:spcBef>
                        <a:spcAft>
                          <a:spcPts val="0"/>
                        </a:spcAft>
                      </a:pPr>
                      <a:r>
                        <a:rPr lang="en-US" sz="1400" dirty="0">
                          <a:effectLst/>
                        </a:rPr>
                        <a:t>Category</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29513A"/>
                    </a:solidFill>
                  </a:tcPr>
                </a:tc>
                <a:tc>
                  <a:txBody>
                    <a:bodyPr/>
                    <a:lstStyle/>
                    <a:p>
                      <a:pPr marL="0" marR="0" algn="ctr">
                        <a:lnSpc>
                          <a:spcPct val="107000"/>
                        </a:lnSpc>
                        <a:spcBef>
                          <a:spcPts val="0"/>
                        </a:spcBef>
                        <a:spcAft>
                          <a:spcPts val="0"/>
                        </a:spcAft>
                      </a:pPr>
                      <a:r>
                        <a:rPr lang="en-US" sz="1400" dirty="0">
                          <a:effectLst/>
                        </a:rPr>
                        <a:t>P:N ratio</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29513A"/>
                    </a:solidFill>
                  </a:tcPr>
                </a:tc>
                <a:extLst>
                  <a:ext uri="{0D108BD9-81ED-4DB2-BD59-A6C34878D82A}">
                    <a16:rowId xmlns:a16="http://schemas.microsoft.com/office/drawing/2014/main" val="3191880719"/>
                  </a:ext>
                </a:extLst>
              </a:tr>
              <a:tr h="388534">
                <a:tc>
                  <a:txBody>
                    <a:bodyPr/>
                    <a:lstStyle/>
                    <a:p>
                      <a:pPr marL="0" marR="0" algn="l">
                        <a:lnSpc>
                          <a:spcPct val="107000"/>
                        </a:lnSpc>
                        <a:spcBef>
                          <a:spcPts val="0"/>
                        </a:spcBef>
                        <a:spcAft>
                          <a:spcPts val="0"/>
                        </a:spcAft>
                      </a:pPr>
                      <a:r>
                        <a:rPr lang="en-US" sz="1400" dirty="0">
                          <a:effectLst/>
                        </a:rPr>
                        <a:t>Total</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29513A"/>
                    </a:solidFill>
                  </a:tcPr>
                </a:tc>
                <a:tc>
                  <a:txBody>
                    <a:bodyPr/>
                    <a:lstStyle/>
                    <a:p>
                      <a:pPr marL="0" marR="0" algn="ctr">
                        <a:lnSpc>
                          <a:spcPct val="107000"/>
                        </a:lnSpc>
                        <a:spcBef>
                          <a:spcPts val="0"/>
                        </a:spcBef>
                        <a:spcAft>
                          <a:spcPts val="0"/>
                        </a:spcAft>
                      </a:pPr>
                      <a:r>
                        <a:rPr lang="en-US" sz="1400" dirty="0">
                          <a:effectLst/>
                        </a:rPr>
                        <a:t>1.75</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3">
                        <a:lumMod val="85000"/>
                      </a:schemeClr>
                    </a:solidFill>
                  </a:tcPr>
                </a:tc>
                <a:extLst>
                  <a:ext uri="{0D108BD9-81ED-4DB2-BD59-A6C34878D82A}">
                    <a16:rowId xmlns:a16="http://schemas.microsoft.com/office/drawing/2014/main" val="28206717"/>
                  </a:ext>
                </a:extLst>
              </a:tr>
              <a:tr h="388534">
                <a:tc>
                  <a:txBody>
                    <a:bodyPr/>
                    <a:lstStyle/>
                    <a:p>
                      <a:pPr marL="0" marR="0" algn="l">
                        <a:lnSpc>
                          <a:spcPct val="107000"/>
                        </a:lnSpc>
                        <a:spcBef>
                          <a:spcPts val="0"/>
                        </a:spcBef>
                        <a:spcAft>
                          <a:spcPts val="0"/>
                        </a:spcAft>
                      </a:pPr>
                      <a:r>
                        <a:rPr lang="en-US" sz="1400" dirty="0">
                          <a:effectLst/>
                        </a:rPr>
                        <a:t>Male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29513A"/>
                    </a:solidFill>
                  </a:tcPr>
                </a:tc>
                <a:tc>
                  <a:txBody>
                    <a:bodyPr/>
                    <a:lstStyle/>
                    <a:p>
                      <a:pPr marL="0" marR="0" algn="ctr">
                        <a:lnSpc>
                          <a:spcPct val="107000"/>
                        </a:lnSpc>
                        <a:spcBef>
                          <a:spcPts val="0"/>
                        </a:spcBef>
                        <a:spcAft>
                          <a:spcPts val="0"/>
                        </a:spcAft>
                      </a:pPr>
                      <a:r>
                        <a:rPr lang="en-US" sz="1400" dirty="0">
                          <a:effectLst/>
                        </a:rPr>
                        <a:t>1.89</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4149964151"/>
                  </a:ext>
                </a:extLst>
              </a:tr>
              <a:tr h="388534">
                <a:tc>
                  <a:txBody>
                    <a:bodyPr/>
                    <a:lstStyle/>
                    <a:p>
                      <a:pPr marL="0" marR="0" algn="l">
                        <a:lnSpc>
                          <a:spcPct val="107000"/>
                        </a:lnSpc>
                        <a:spcBef>
                          <a:spcPts val="0"/>
                        </a:spcBef>
                        <a:spcAft>
                          <a:spcPts val="0"/>
                        </a:spcAft>
                      </a:pPr>
                      <a:r>
                        <a:rPr lang="en-US" sz="1400" dirty="0">
                          <a:effectLst/>
                        </a:rPr>
                        <a:t>Female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29513A"/>
                    </a:solidFill>
                  </a:tcPr>
                </a:tc>
                <a:tc>
                  <a:txBody>
                    <a:bodyPr/>
                    <a:lstStyle/>
                    <a:p>
                      <a:pPr marL="0" marR="0" algn="ctr">
                        <a:lnSpc>
                          <a:spcPct val="107000"/>
                        </a:lnSpc>
                        <a:spcBef>
                          <a:spcPts val="0"/>
                        </a:spcBef>
                        <a:spcAft>
                          <a:spcPts val="0"/>
                        </a:spcAft>
                      </a:pPr>
                      <a:r>
                        <a:rPr lang="en-US" sz="1400" dirty="0">
                          <a:effectLst/>
                        </a:rPr>
                        <a:t>1.70</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3">
                        <a:lumMod val="85000"/>
                      </a:schemeClr>
                    </a:solidFill>
                  </a:tcPr>
                </a:tc>
                <a:extLst>
                  <a:ext uri="{0D108BD9-81ED-4DB2-BD59-A6C34878D82A}">
                    <a16:rowId xmlns:a16="http://schemas.microsoft.com/office/drawing/2014/main" val="2695653021"/>
                  </a:ext>
                </a:extLst>
              </a:tr>
              <a:tr h="388534">
                <a:tc>
                  <a:txBody>
                    <a:bodyPr/>
                    <a:lstStyle/>
                    <a:p>
                      <a:pPr marL="0" marR="0" algn="l">
                        <a:lnSpc>
                          <a:spcPct val="107000"/>
                        </a:lnSpc>
                        <a:spcBef>
                          <a:spcPts val="0"/>
                        </a:spcBef>
                        <a:spcAft>
                          <a:spcPts val="0"/>
                        </a:spcAft>
                      </a:pPr>
                      <a:r>
                        <a:rPr lang="en-US" sz="1400" dirty="0">
                          <a:effectLst/>
                        </a:rPr>
                        <a:t>15-24 years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29513A"/>
                    </a:solidFill>
                  </a:tcPr>
                </a:tc>
                <a:tc>
                  <a:txBody>
                    <a:bodyPr/>
                    <a:lstStyle/>
                    <a:p>
                      <a:pPr marL="0" marR="0" algn="ctr">
                        <a:lnSpc>
                          <a:spcPct val="107000"/>
                        </a:lnSpc>
                        <a:spcBef>
                          <a:spcPts val="0"/>
                        </a:spcBef>
                        <a:spcAft>
                          <a:spcPts val="0"/>
                        </a:spcAft>
                      </a:pPr>
                      <a:r>
                        <a:rPr lang="en-US" sz="1400" dirty="0">
                          <a:effectLst/>
                        </a:rPr>
                        <a:t>2.91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4037765036"/>
                  </a:ext>
                </a:extLst>
              </a:tr>
              <a:tr h="423933">
                <a:tc>
                  <a:txBody>
                    <a:bodyPr/>
                    <a:lstStyle/>
                    <a:p>
                      <a:pPr marL="0" marR="0" algn="l">
                        <a:lnSpc>
                          <a:spcPct val="107000"/>
                        </a:lnSpc>
                        <a:spcBef>
                          <a:spcPts val="0"/>
                        </a:spcBef>
                        <a:spcAft>
                          <a:spcPts val="0"/>
                        </a:spcAft>
                      </a:pPr>
                      <a:r>
                        <a:rPr lang="en-US" sz="1400" dirty="0">
                          <a:effectLst/>
                        </a:rPr>
                        <a:t>25-34 years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29513A"/>
                    </a:solidFill>
                  </a:tcPr>
                </a:tc>
                <a:tc>
                  <a:txBody>
                    <a:bodyPr/>
                    <a:lstStyle/>
                    <a:p>
                      <a:pPr marL="0" marR="0" algn="ctr">
                        <a:lnSpc>
                          <a:spcPct val="107000"/>
                        </a:lnSpc>
                        <a:spcBef>
                          <a:spcPts val="0"/>
                        </a:spcBef>
                        <a:spcAft>
                          <a:spcPts val="0"/>
                        </a:spcAft>
                      </a:pPr>
                      <a:r>
                        <a:rPr lang="en-US" sz="1400" dirty="0">
                          <a:effectLst/>
                        </a:rPr>
                        <a:t>1.61</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3">
                        <a:lumMod val="85000"/>
                      </a:schemeClr>
                    </a:solidFill>
                  </a:tcPr>
                </a:tc>
                <a:extLst>
                  <a:ext uri="{0D108BD9-81ED-4DB2-BD59-A6C34878D82A}">
                    <a16:rowId xmlns:a16="http://schemas.microsoft.com/office/drawing/2014/main" val="4178336390"/>
                  </a:ext>
                </a:extLst>
              </a:tr>
              <a:tr h="423933">
                <a:tc>
                  <a:txBody>
                    <a:bodyPr/>
                    <a:lstStyle/>
                    <a:p>
                      <a:pPr marL="0" marR="0" algn="l">
                        <a:lnSpc>
                          <a:spcPct val="107000"/>
                        </a:lnSpc>
                        <a:spcBef>
                          <a:spcPts val="0"/>
                        </a:spcBef>
                        <a:spcAft>
                          <a:spcPts val="0"/>
                        </a:spcAft>
                      </a:pPr>
                      <a:r>
                        <a:rPr lang="en-US" sz="1400" dirty="0">
                          <a:effectLst/>
                        </a:rPr>
                        <a:t>35-44 years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29513A"/>
                    </a:solidFill>
                  </a:tcPr>
                </a:tc>
                <a:tc>
                  <a:txBody>
                    <a:bodyPr/>
                    <a:lstStyle/>
                    <a:p>
                      <a:pPr marL="0" marR="0" algn="ctr">
                        <a:lnSpc>
                          <a:spcPct val="107000"/>
                        </a:lnSpc>
                        <a:spcBef>
                          <a:spcPts val="0"/>
                        </a:spcBef>
                        <a:spcAft>
                          <a:spcPts val="0"/>
                        </a:spcAft>
                      </a:pPr>
                      <a:r>
                        <a:rPr lang="en-US" sz="1400" dirty="0">
                          <a:effectLst/>
                        </a:rPr>
                        <a:t>1.55</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429665760"/>
                  </a:ext>
                </a:extLst>
              </a:tr>
              <a:tr h="423933">
                <a:tc>
                  <a:txBody>
                    <a:bodyPr/>
                    <a:lstStyle/>
                    <a:p>
                      <a:pPr marL="0" marR="0" algn="l">
                        <a:lnSpc>
                          <a:spcPct val="107000"/>
                        </a:lnSpc>
                        <a:spcBef>
                          <a:spcPts val="0"/>
                        </a:spcBef>
                        <a:spcAft>
                          <a:spcPts val="0"/>
                        </a:spcAft>
                      </a:pPr>
                      <a:r>
                        <a:rPr lang="en-US" sz="1400" dirty="0">
                          <a:effectLst/>
                        </a:rPr>
                        <a:t>45-54 years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29513A"/>
                    </a:solidFill>
                  </a:tcPr>
                </a:tc>
                <a:tc>
                  <a:txBody>
                    <a:bodyPr/>
                    <a:lstStyle/>
                    <a:p>
                      <a:pPr marL="0" marR="0" algn="ctr">
                        <a:lnSpc>
                          <a:spcPct val="107000"/>
                        </a:lnSpc>
                        <a:spcBef>
                          <a:spcPts val="0"/>
                        </a:spcBef>
                        <a:spcAft>
                          <a:spcPts val="0"/>
                        </a:spcAft>
                      </a:pPr>
                      <a:r>
                        <a:rPr lang="en-US" sz="1400" dirty="0">
                          <a:effectLst/>
                        </a:rPr>
                        <a:t>1.66</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3">
                        <a:lumMod val="85000"/>
                      </a:schemeClr>
                    </a:solidFill>
                  </a:tcPr>
                </a:tc>
                <a:extLst>
                  <a:ext uri="{0D108BD9-81ED-4DB2-BD59-A6C34878D82A}">
                    <a16:rowId xmlns:a16="http://schemas.microsoft.com/office/drawing/2014/main" val="1208643867"/>
                  </a:ext>
                </a:extLst>
              </a:tr>
              <a:tr h="423933">
                <a:tc>
                  <a:txBody>
                    <a:bodyPr/>
                    <a:lstStyle/>
                    <a:p>
                      <a:pPr marL="0" marR="0" algn="l">
                        <a:lnSpc>
                          <a:spcPct val="107000"/>
                        </a:lnSpc>
                        <a:spcBef>
                          <a:spcPts val="0"/>
                        </a:spcBef>
                        <a:spcAft>
                          <a:spcPts val="0"/>
                        </a:spcAft>
                      </a:pPr>
                      <a:r>
                        <a:rPr lang="en-US" sz="1400" dirty="0">
                          <a:effectLst/>
                        </a:rPr>
                        <a:t>55-64 years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29513A"/>
                    </a:solidFill>
                  </a:tcPr>
                </a:tc>
                <a:tc>
                  <a:txBody>
                    <a:bodyPr/>
                    <a:lstStyle/>
                    <a:p>
                      <a:pPr marL="0" marR="0" algn="ctr">
                        <a:lnSpc>
                          <a:spcPct val="107000"/>
                        </a:lnSpc>
                        <a:spcBef>
                          <a:spcPts val="0"/>
                        </a:spcBef>
                        <a:spcAft>
                          <a:spcPts val="0"/>
                        </a:spcAft>
                      </a:pPr>
                      <a:r>
                        <a:rPr lang="en-US" sz="1400" dirty="0">
                          <a:effectLst/>
                        </a:rPr>
                        <a:t>1.63</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902279756"/>
                  </a:ext>
                </a:extLst>
              </a:tr>
              <a:tr h="423933">
                <a:tc>
                  <a:txBody>
                    <a:bodyPr/>
                    <a:lstStyle/>
                    <a:p>
                      <a:pPr marL="0" marR="0" algn="l">
                        <a:lnSpc>
                          <a:spcPct val="107000"/>
                        </a:lnSpc>
                        <a:spcBef>
                          <a:spcPts val="0"/>
                        </a:spcBef>
                        <a:spcAft>
                          <a:spcPts val="0"/>
                        </a:spcAft>
                      </a:pPr>
                      <a:r>
                        <a:rPr lang="en-US" sz="1400" dirty="0">
                          <a:effectLst/>
                        </a:rPr>
                        <a:t>≥65 years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29513A"/>
                    </a:solidFill>
                  </a:tcPr>
                </a:tc>
                <a:tc>
                  <a:txBody>
                    <a:bodyPr/>
                    <a:lstStyle/>
                    <a:p>
                      <a:pPr marL="0" marR="0" algn="ctr">
                        <a:lnSpc>
                          <a:spcPct val="107000"/>
                        </a:lnSpc>
                        <a:spcBef>
                          <a:spcPts val="0"/>
                        </a:spcBef>
                        <a:spcAft>
                          <a:spcPts val="0"/>
                        </a:spcAft>
                      </a:pPr>
                      <a:r>
                        <a:rPr lang="en-US" sz="1400" dirty="0">
                          <a:effectLst/>
                        </a:rPr>
                        <a:t>2.88</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3">
                        <a:lumMod val="85000"/>
                      </a:schemeClr>
                    </a:solidFill>
                  </a:tcPr>
                </a:tc>
                <a:extLst>
                  <a:ext uri="{0D108BD9-81ED-4DB2-BD59-A6C34878D82A}">
                    <a16:rowId xmlns:a16="http://schemas.microsoft.com/office/drawing/2014/main" val="698065651"/>
                  </a:ext>
                </a:extLst>
              </a:tr>
            </a:tbl>
          </a:graphicData>
        </a:graphic>
      </p:graphicFrame>
    </p:spTree>
    <p:extLst>
      <p:ext uri="{BB962C8B-B14F-4D97-AF65-F5344CB8AC3E}">
        <p14:creationId xmlns:p14="http://schemas.microsoft.com/office/powerpoint/2010/main" val="1259621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6551EB-5BEB-4E96-AFD4-C62715D5674B}"/>
              </a:ext>
            </a:extLst>
          </p:cNvPr>
          <p:cNvSpPr>
            <a:spLocks noGrp="1"/>
          </p:cNvSpPr>
          <p:nvPr>
            <p:ph type="sldNum" sz="quarter" idx="12"/>
          </p:nvPr>
        </p:nvSpPr>
        <p:spPr/>
        <p:txBody>
          <a:bodyPr/>
          <a:lstStyle/>
          <a:p>
            <a:fld id="{A6ECD42C-D94E-4EAD-AB34-A651982B2AD9}" type="slidenum">
              <a:rPr lang="en-GB" smtClean="0"/>
              <a:t>19</a:t>
            </a:fld>
            <a:endParaRPr lang="en-GB" dirty="0"/>
          </a:p>
        </p:txBody>
      </p:sp>
      <p:graphicFrame>
        <p:nvGraphicFramePr>
          <p:cNvPr id="7" name="Chart 6">
            <a:extLst>
              <a:ext uri="{FF2B5EF4-FFF2-40B4-BE49-F238E27FC236}">
                <a16:creationId xmlns:a16="http://schemas.microsoft.com/office/drawing/2014/main" id="{8827B10F-23D4-47A9-B008-ED32B00E2C8D}"/>
              </a:ext>
            </a:extLst>
          </p:cNvPr>
          <p:cNvGraphicFramePr>
            <a:graphicFrameLocks/>
          </p:cNvGraphicFramePr>
          <p:nvPr>
            <p:extLst>
              <p:ext uri="{D42A27DB-BD31-4B8C-83A1-F6EECF244321}">
                <p14:modId xmlns:p14="http://schemas.microsoft.com/office/powerpoint/2010/main" val="1262654064"/>
              </p:ext>
            </p:extLst>
          </p:nvPr>
        </p:nvGraphicFramePr>
        <p:xfrm>
          <a:off x="395536" y="1592795"/>
          <a:ext cx="7920880" cy="4047927"/>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a:extLst>
              <a:ext uri="{FF2B5EF4-FFF2-40B4-BE49-F238E27FC236}">
                <a16:creationId xmlns:a16="http://schemas.microsoft.com/office/drawing/2014/main" id="{17FF440D-79FC-0F43-8AE8-EA2904971593}"/>
              </a:ext>
            </a:extLst>
          </p:cNvPr>
          <p:cNvSpPr txBox="1">
            <a:spLocks/>
          </p:cNvSpPr>
          <p:nvPr/>
        </p:nvSpPr>
        <p:spPr>
          <a:xfrm>
            <a:off x="0" y="65150"/>
            <a:ext cx="9144000" cy="1152128"/>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lgn="l">
              <a:defRPr/>
            </a:pPr>
            <a:r>
              <a:rPr lang="en-US" sz="2900" dirty="0"/>
              <a:t>Healthcare seeking among participants with symptoms of TB: % that </a:t>
            </a:r>
            <a:r>
              <a:rPr lang="en-US" sz="2900" u="sng" dirty="0"/>
              <a:t>did not </a:t>
            </a:r>
            <a:r>
              <a:rPr lang="en-US" sz="2900" dirty="0"/>
              <a:t>seek care, South Africa, 2018</a:t>
            </a:r>
          </a:p>
        </p:txBody>
      </p:sp>
      <p:sp>
        <p:nvSpPr>
          <p:cNvPr id="6" name="Content Placeholder 3">
            <a:extLst>
              <a:ext uri="{FF2B5EF4-FFF2-40B4-BE49-F238E27FC236}">
                <a16:creationId xmlns:a16="http://schemas.microsoft.com/office/drawing/2014/main" id="{6455DDE2-5811-48EE-B06E-646747972D99}"/>
              </a:ext>
            </a:extLst>
          </p:cNvPr>
          <p:cNvSpPr txBox="1">
            <a:spLocks/>
          </p:cNvSpPr>
          <p:nvPr/>
        </p:nvSpPr>
        <p:spPr>
          <a:xfrm>
            <a:off x="539552" y="5640723"/>
            <a:ext cx="7920880" cy="831754"/>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Clr>
                <a:srgbClr val="29513A"/>
              </a:buClr>
            </a:pPr>
            <a:r>
              <a:rPr lang="en-US" sz="2000" dirty="0"/>
              <a:t>Two thirds did not seek care</a:t>
            </a:r>
          </a:p>
          <a:p>
            <a:pPr>
              <a:buClr>
                <a:srgbClr val="29513A"/>
              </a:buClr>
            </a:pPr>
            <a:r>
              <a:rPr lang="en-US" sz="2000" dirty="0"/>
              <a:t>Mostly younger people, males, &amp;  HIV negative </a:t>
            </a:r>
          </a:p>
        </p:txBody>
      </p:sp>
    </p:spTree>
    <p:extLst>
      <p:ext uri="{BB962C8B-B14F-4D97-AF65-F5344CB8AC3E}">
        <p14:creationId xmlns:p14="http://schemas.microsoft.com/office/powerpoint/2010/main" val="321899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2E34-974D-0144-90EB-9C0DA92EE6B7}"/>
              </a:ext>
            </a:extLst>
          </p:cNvPr>
          <p:cNvSpPr>
            <a:spLocks noGrp="1"/>
          </p:cNvSpPr>
          <p:nvPr>
            <p:ph type="title"/>
          </p:nvPr>
        </p:nvSpPr>
        <p:spPr>
          <a:xfrm>
            <a:off x="457200" y="116632"/>
            <a:ext cx="8229600" cy="1143000"/>
          </a:xfrm>
        </p:spPr>
        <p:txBody>
          <a:bodyPr/>
          <a:lstStyle/>
          <a:p>
            <a:pPr>
              <a:defRPr/>
            </a:pPr>
            <a:r>
              <a:rPr lang="en-US" dirty="0"/>
              <a:t>Survey Aim and Objectives</a:t>
            </a:r>
          </a:p>
        </p:txBody>
      </p:sp>
      <p:sp>
        <p:nvSpPr>
          <p:cNvPr id="3" name="Content Placeholder 2">
            <a:extLst>
              <a:ext uri="{FF2B5EF4-FFF2-40B4-BE49-F238E27FC236}">
                <a16:creationId xmlns:a16="http://schemas.microsoft.com/office/drawing/2014/main" id="{A80340EE-DE6F-AE4C-9C54-5B1F015FD394}"/>
              </a:ext>
            </a:extLst>
          </p:cNvPr>
          <p:cNvSpPr>
            <a:spLocks noGrp="1"/>
          </p:cNvSpPr>
          <p:nvPr>
            <p:ph idx="1"/>
          </p:nvPr>
        </p:nvSpPr>
        <p:spPr>
          <a:xfrm>
            <a:off x="457200" y="1417638"/>
            <a:ext cx="8229600" cy="4525963"/>
          </a:xfrm>
        </p:spPr>
        <p:txBody>
          <a:bodyPr/>
          <a:lstStyle/>
          <a:p>
            <a:pPr marL="0" indent="0">
              <a:buNone/>
            </a:pPr>
            <a:r>
              <a:rPr lang="en-ZA" altLang="en-US" sz="2000" b="1" dirty="0" bmk="">
                <a:ea typeface="Times New Roman" panose="02020603050405020304" pitchFamily="18" charset="0"/>
                <a:cs typeface="Arial" panose="020B0604020202020204" pitchFamily="34" charset="0"/>
              </a:rPr>
              <a:t>Aim</a:t>
            </a:r>
          </a:p>
          <a:p>
            <a:pPr marL="0" indent="0">
              <a:buNone/>
            </a:pPr>
            <a:r>
              <a:rPr lang="en-ZA" altLang="en-US" sz="2000" dirty="0" bmk="">
                <a:ea typeface="Times New Roman" panose="02020603050405020304" pitchFamily="18" charset="0"/>
                <a:cs typeface="Arial" panose="020B0604020202020204" pitchFamily="34" charset="0"/>
              </a:rPr>
              <a:t>To enhance Tuberculosis control in South Africa by informing the National TB Control Programme about the current epidemiological situation of TB disease and offering insight on ways in which TB control can be improved.</a:t>
            </a:r>
          </a:p>
          <a:p>
            <a:pPr marL="0" indent="0">
              <a:buNone/>
            </a:pPr>
            <a:endParaRPr lang="en-ZA" altLang="en-US" sz="1050" dirty="0" bmk="">
              <a:ea typeface="Times New Roman" panose="02020603050405020304" pitchFamily="18" charset="0"/>
              <a:cs typeface="Arial" panose="020B0604020202020204" pitchFamily="34" charset="0"/>
            </a:endParaRPr>
          </a:p>
          <a:p>
            <a:pPr marL="0" indent="0">
              <a:buNone/>
            </a:pPr>
            <a:r>
              <a:rPr lang="en-ZA" altLang="en-US" sz="2000" b="1" dirty="0" bmk="">
                <a:ea typeface="Times New Roman" panose="02020603050405020304" pitchFamily="18" charset="0"/>
                <a:cs typeface="Arial" panose="020B0604020202020204" pitchFamily="34" charset="0"/>
              </a:rPr>
              <a:t>Objectives</a:t>
            </a:r>
            <a:endParaRPr lang="en-ZA" altLang="en-US" sz="2000" dirty="0" bmk="">
              <a:ea typeface="Times New Roman" panose="02020603050405020304" pitchFamily="18" charset="0"/>
              <a:cs typeface="Arial" panose="020B0604020202020204" pitchFamily="34" charset="0"/>
            </a:endParaRPr>
          </a:p>
          <a:p>
            <a:pPr>
              <a:buClr>
                <a:srgbClr val="29513A"/>
              </a:buClr>
            </a:pPr>
            <a:r>
              <a:rPr lang="en-ZA" altLang="en-US" sz="2000" dirty="0" bmk="">
                <a:ea typeface="Times New Roman" panose="02020603050405020304" pitchFamily="18" charset="0"/>
                <a:cs typeface="Arial" panose="020B0604020202020204" pitchFamily="34" charset="0"/>
              </a:rPr>
              <a:t>To estimate the prevalence of bacteriologically confirmed </a:t>
            </a:r>
            <a:r>
              <a:rPr lang="en-ZA" altLang="en-US" sz="2000" dirty="0" err="1" bmk="">
                <a:ea typeface="Times New Roman" panose="02020603050405020304" pitchFamily="18" charset="0"/>
                <a:cs typeface="Arial" panose="020B0604020202020204" pitchFamily="34" charset="0"/>
              </a:rPr>
              <a:t>Xpert</a:t>
            </a:r>
            <a:r>
              <a:rPr lang="en-ZA" altLang="en-US" sz="2000" dirty="0" bmk="">
                <a:ea typeface="Times New Roman" panose="02020603050405020304" pitchFamily="18" charset="0"/>
                <a:cs typeface="Arial" panose="020B0604020202020204" pitchFamily="34" charset="0"/>
              </a:rPr>
              <a:t> MTB/RIF Ultra and/or culture confirmed pulmonary TB disease among adults (≥15 years) in South Africa.</a:t>
            </a:r>
          </a:p>
          <a:p>
            <a:pPr>
              <a:buClr>
                <a:srgbClr val="29513A"/>
              </a:buClr>
            </a:pPr>
            <a:r>
              <a:rPr lang="en-ZA" altLang="en-US" sz="2000" dirty="0" bmk="">
                <a:ea typeface="Times New Roman" panose="02020603050405020304" pitchFamily="18" charset="0"/>
                <a:cs typeface="Arial" panose="020B0604020202020204" pitchFamily="34" charset="0"/>
              </a:rPr>
              <a:t>To identify the extent to which people with TB or with symptoms suggestive of Pulmonary TB seek care and if so, from which type of health provider.</a:t>
            </a:r>
          </a:p>
          <a:p>
            <a:pPr marL="0" indent="0">
              <a:buNone/>
            </a:pPr>
            <a:endParaRPr lang="en-ZA" altLang="en-US" sz="1200" dirty="0" bmk="">
              <a:ea typeface="Times New Roman" panose="02020603050405020304" pitchFamily="18" charset="0"/>
              <a:cs typeface="Arial" panose="020B0604020202020204" pitchFamily="34" charset="0"/>
            </a:endParaRPr>
          </a:p>
          <a:p>
            <a:pPr>
              <a:defRPr/>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63C683-5980-490E-A357-544FC9C3A1E1}"/>
              </a:ext>
            </a:extLst>
          </p:cNvPr>
          <p:cNvSpPr>
            <a:spLocks noGrp="1"/>
          </p:cNvSpPr>
          <p:nvPr>
            <p:ph type="sldNum" sz="quarter" idx="12"/>
          </p:nvPr>
        </p:nvSpPr>
        <p:spPr/>
        <p:txBody>
          <a:bodyPr/>
          <a:lstStyle/>
          <a:p>
            <a:fld id="{A6ECD42C-D94E-4EAD-AB34-A651982B2AD9}" type="slidenum">
              <a:rPr lang="en-GB" smtClean="0"/>
              <a:t>20</a:t>
            </a:fld>
            <a:endParaRPr lang="en-GB" dirty="0"/>
          </a:p>
        </p:txBody>
      </p:sp>
      <p:graphicFrame>
        <p:nvGraphicFramePr>
          <p:cNvPr id="5" name="Chart 4">
            <a:extLst>
              <a:ext uri="{FF2B5EF4-FFF2-40B4-BE49-F238E27FC236}">
                <a16:creationId xmlns:a16="http://schemas.microsoft.com/office/drawing/2014/main" id="{D8FA96DD-12E6-4D55-BCCF-681843F5D6D9}"/>
              </a:ext>
            </a:extLst>
          </p:cNvPr>
          <p:cNvGraphicFramePr>
            <a:graphicFrameLocks/>
          </p:cNvGraphicFramePr>
          <p:nvPr>
            <p:extLst>
              <p:ext uri="{D42A27DB-BD31-4B8C-83A1-F6EECF244321}">
                <p14:modId xmlns:p14="http://schemas.microsoft.com/office/powerpoint/2010/main" val="731519707"/>
              </p:ext>
            </p:extLst>
          </p:nvPr>
        </p:nvGraphicFramePr>
        <p:xfrm>
          <a:off x="203176" y="1407125"/>
          <a:ext cx="7416824" cy="3651417"/>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1">
            <a:extLst>
              <a:ext uri="{FF2B5EF4-FFF2-40B4-BE49-F238E27FC236}">
                <a16:creationId xmlns:a16="http://schemas.microsoft.com/office/drawing/2014/main" id="{CB0D6B14-C994-684B-A46C-90AD31917AA9}"/>
              </a:ext>
            </a:extLst>
          </p:cNvPr>
          <p:cNvSpPr txBox="1">
            <a:spLocks/>
          </p:cNvSpPr>
          <p:nvPr/>
        </p:nvSpPr>
        <p:spPr>
          <a:xfrm>
            <a:off x="0" y="87842"/>
            <a:ext cx="9144000" cy="1059268"/>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defRPr/>
            </a:pPr>
            <a:r>
              <a:rPr lang="en-US" sz="3200" dirty="0"/>
              <a:t>Reasons for not seeking care by symptomatic </a:t>
            </a:r>
          </a:p>
          <a:p>
            <a:pPr>
              <a:defRPr/>
            </a:pPr>
            <a:r>
              <a:rPr lang="en-US" sz="3200" dirty="0"/>
              <a:t>survey TB cases, South Africa, 2018</a:t>
            </a:r>
          </a:p>
        </p:txBody>
      </p:sp>
      <p:sp>
        <p:nvSpPr>
          <p:cNvPr id="10" name="TextBox 9">
            <a:extLst>
              <a:ext uri="{FF2B5EF4-FFF2-40B4-BE49-F238E27FC236}">
                <a16:creationId xmlns:a16="http://schemas.microsoft.com/office/drawing/2014/main" id="{42F55CEE-ED4F-BA4F-808D-2FE001419A76}"/>
              </a:ext>
            </a:extLst>
          </p:cNvPr>
          <p:cNvSpPr txBox="1"/>
          <p:nvPr/>
        </p:nvSpPr>
        <p:spPr>
          <a:xfrm>
            <a:off x="899592" y="4781543"/>
            <a:ext cx="2448272" cy="276999"/>
          </a:xfrm>
          <a:prstGeom prst="rect">
            <a:avLst/>
          </a:prstGeom>
          <a:noFill/>
        </p:spPr>
        <p:txBody>
          <a:bodyPr wrap="square" rtlCol="0">
            <a:spAutoFit/>
          </a:bodyPr>
          <a:lstStyle/>
          <a:p>
            <a:r>
              <a:rPr lang="en-US" sz="1200" dirty="0"/>
              <a:t>*Multiple responses</a:t>
            </a:r>
          </a:p>
        </p:txBody>
      </p:sp>
      <p:sp>
        <p:nvSpPr>
          <p:cNvPr id="7" name="TextBox 1">
            <a:extLst>
              <a:ext uri="{FF2B5EF4-FFF2-40B4-BE49-F238E27FC236}">
                <a16:creationId xmlns:a16="http://schemas.microsoft.com/office/drawing/2014/main" id="{DBA0163B-EBC3-4C29-BD3E-1D36A99609F3}"/>
              </a:ext>
            </a:extLst>
          </p:cNvPr>
          <p:cNvSpPr txBox="1"/>
          <p:nvPr/>
        </p:nvSpPr>
        <p:spPr>
          <a:xfrm>
            <a:off x="4907868" y="4892656"/>
            <a:ext cx="576064" cy="16588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dirty="0"/>
              <a:t> (%)</a:t>
            </a:r>
            <a:endParaRPr lang="en-US" sz="1100" dirty="0"/>
          </a:p>
        </p:txBody>
      </p:sp>
    </p:spTree>
    <p:extLst>
      <p:ext uri="{BB962C8B-B14F-4D97-AF65-F5344CB8AC3E}">
        <p14:creationId xmlns:p14="http://schemas.microsoft.com/office/powerpoint/2010/main" val="1773201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55F5A6-82CF-4342-8C7E-3D1245884F25}"/>
              </a:ext>
            </a:extLst>
          </p:cNvPr>
          <p:cNvSpPr>
            <a:spLocks noGrp="1"/>
          </p:cNvSpPr>
          <p:nvPr>
            <p:ph type="sldNum" sz="quarter" idx="12"/>
          </p:nvPr>
        </p:nvSpPr>
        <p:spPr/>
        <p:txBody>
          <a:bodyPr/>
          <a:lstStyle/>
          <a:p>
            <a:fld id="{A6ECD42C-D94E-4EAD-AB34-A651982B2AD9}" type="slidenum">
              <a:rPr lang="en-GB" smtClean="0"/>
              <a:t>21</a:t>
            </a:fld>
            <a:endParaRPr lang="en-GB" dirty="0"/>
          </a:p>
        </p:txBody>
      </p:sp>
      <p:graphicFrame>
        <p:nvGraphicFramePr>
          <p:cNvPr id="5" name="Chart 4">
            <a:extLst>
              <a:ext uri="{FF2B5EF4-FFF2-40B4-BE49-F238E27FC236}">
                <a16:creationId xmlns:a16="http://schemas.microsoft.com/office/drawing/2014/main" id="{AE5D701D-92F5-49F5-BEBB-30034424D37A}"/>
              </a:ext>
            </a:extLst>
          </p:cNvPr>
          <p:cNvGraphicFramePr/>
          <p:nvPr>
            <p:extLst>
              <p:ext uri="{D42A27DB-BD31-4B8C-83A1-F6EECF244321}">
                <p14:modId xmlns:p14="http://schemas.microsoft.com/office/powerpoint/2010/main" val="2851310229"/>
              </p:ext>
            </p:extLst>
          </p:nvPr>
        </p:nvGraphicFramePr>
        <p:xfrm>
          <a:off x="323528" y="1844824"/>
          <a:ext cx="6984776" cy="330961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15201087-DD7C-4D38-9F20-683DB47196A2}"/>
              </a:ext>
            </a:extLst>
          </p:cNvPr>
          <p:cNvSpPr txBox="1"/>
          <p:nvPr/>
        </p:nvSpPr>
        <p:spPr>
          <a:xfrm>
            <a:off x="1619672" y="5187652"/>
            <a:ext cx="5904656" cy="1077218"/>
          </a:xfrm>
          <a:prstGeom prst="rect">
            <a:avLst/>
          </a:prstGeom>
          <a:noFill/>
        </p:spPr>
        <p:txBody>
          <a:bodyPr wrap="square" rtlCol="0">
            <a:spAutoFit/>
          </a:bodyPr>
          <a:lstStyle/>
          <a:p>
            <a:r>
              <a:rPr lang="en-US" sz="1600" dirty="0"/>
              <a:t>Majority attended a community clinic</a:t>
            </a:r>
          </a:p>
          <a:p>
            <a:endParaRPr lang="en-US" sz="1600" dirty="0"/>
          </a:p>
          <a:p>
            <a:r>
              <a:rPr lang="en-US" sz="1600" dirty="0"/>
              <a:t>Private sector also utilized </a:t>
            </a:r>
          </a:p>
          <a:p>
            <a:r>
              <a:rPr lang="en-US" sz="1600" dirty="0"/>
              <a:t> </a:t>
            </a:r>
          </a:p>
        </p:txBody>
      </p:sp>
      <p:sp>
        <p:nvSpPr>
          <p:cNvPr id="7" name="Title 1">
            <a:extLst>
              <a:ext uri="{FF2B5EF4-FFF2-40B4-BE49-F238E27FC236}">
                <a16:creationId xmlns:a16="http://schemas.microsoft.com/office/drawing/2014/main" id="{3932819B-F97A-3B43-B70C-9EB9A039C6D0}"/>
              </a:ext>
            </a:extLst>
          </p:cNvPr>
          <p:cNvSpPr txBox="1">
            <a:spLocks/>
          </p:cNvSpPr>
          <p:nvPr/>
        </p:nvSpPr>
        <p:spPr>
          <a:xfrm>
            <a:off x="0" y="87842"/>
            <a:ext cx="9252520" cy="1252926"/>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lgn="l">
              <a:defRPr/>
            </a:pPr>
            <a:r>
              <a:rPr lang="en-US" sz="3200" dirty="0"/>
              <a:t>Facility where care was sought, South Africa, 2018 </a:t>
            </a:r>
          </a:p>
        </p:txBody>
      </p:sp>
    </p:spTree>
    <p:extLst>
      <p:ext uri="{BB962C8B-B14F-4D97-AF65-F5344CB8AC3E}">
        <p14:creationId xmlns:p14="http://schemas.microsoft.com/office/powerpoint/2010/main" val="1665904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CC2391F-132D-425F-AFCD-8D1DE19D8536}"/>
              </a:ext>
            </a:extLst>
          </p:cNvPr>
          <p:cNvSpPr>
            <a:spLocks noGrp="1"/>
          </p:cNvSpPr>
          <p:nvPr>
            <p:ph type="title"/>
          </p:nvPr>
        </p:nvSpPr>
        <p:spPr>
          <a:xfrm>
            <a:off x="0" y="404664"/>
            <a:ext cx="9144000" cy="541735"/>
          </a:xfrm>
        </p:spPr>
        <p:txBody>
          <a:bodyPr>
            <a:noAutofit/>
          </a:bodyPr>
          <a:lstStyle/>
          <a:p>
            <a:pPr algn="ctr" eaLnBrk="1" hangingPunct="1"/>
            <a:r>
              <a:rPr lang="en-ZA" altLang="en-US" sz="3600" dirty="0"/>
              <a:t>Conclusions and recommendations (1)</a:t>
            </a:r>
          </a:p>
        </p:txBody>
      </p:sp>
      <p:sp>
        <p:nvSpPr>
          <p:cNvPr id="3" name="Content Placeholder 2">
            <a:extLst>
              <a:ext uri="{FF2B5EF4-FFF2-40B4-BE49-F238E27FC236}">
                <a16:creationId xmlns:a16="http://schemas.microsoft.com/office/drawing/2014/main" id="{565921D3-FFC9-4BCD-8624-B66A2ABB40D9}"/>
              </a:ext>
            </a:extLst>
          </p:cNvPr>
          <p:cNvSpPr>
            <a:spLocks noGrp="1"/>
          </p:cNvSpPr>
          <p:nvPr>
            <p:ph idx="1"/>
          </p:nvPr>
        </p:nvSpPr>
        <p:spPr>
          <a:xfrm>
            <a:off x="467544" y="1700808"/>
            <a:ext cx="8352928" cy="3701654"/>
          </a:xfrm>
        </p:spPr>
        <p:txBody>
          <a:bodyPr rtlCol="0">
            <a:normAutofit lnSpcReduction="10000"/>
          </a:bodyPr>
          <a:lstStyle/>
          <a:p>
            <a:pPr>
              <a:buClr>
                <a:srgbClr val="29513A"/>
              </a:buClr>
            </a:pPr>
            <a:r>
              <a:rPr lang="en-US" sz="1800" dirty="0"/>
              <a:t>South Africa has a high TB burden including many people with undetected TB in the community</a:t>
            </a:r>
          </a:p>
          <a:p>
            <a:pPr>
              <a:buClr>
                <a:srgbClr val="29513A"/>
              </a:buClr>
              <a:defRPr/>
            </a:pPr>
            <a:r>
              <a:rPr lang="en-ZA" sz="1800" dirty="0"/>
              <a:t>The notification gap is especially high among those 15-24-years old, those 65 years  older and in  males </a:t>
            </a:r>
          </a:p>
          <a:p>
            <a:pPr>
              <a:buClr>
                <a:srgbClr val="29513A"/>
              </a:buClr>
              <a:defRPr/>
            </a:pPr>
            <a:endParaRPr lang="en-ZA" sz="1800" dirty="0"/>
          </a:p>
          <a:p>
            <a:pPr>
              <a:buClr>
                <a:srgbClr val="29513A"/>
              </a:buClr>
            </a:pPr>
            <a:r>
              <a:rPr lang="en-US" sz="1800" dirty="0"/>
              <a:t>Strategies to  detect TB in younger  &amp; older people  are needed</a:t>
            </a:r>
          </a:p>
          <a:p>
            <a:pPr lvl="1">
              <a:buClr>
                <a:srgbClr val="29513A"/>
              </a:buClr>
              <a:buFont typeface="Wingdings" panose="05000000000000000000" pitchFamily="2" charset="2"/>
              <a:buChar char="§"/>
            </a:pPr>
            <a:r>
              <a:rPr lang="en-US" sz="1650" dirty="0"/>
              <a:t>Expanding youth friendly  services and facilities &amp; leveraging on other programmes</a:t>
            </a:r>
          </a:p>
          <a:p>
            <a:pPr lvl="1">
              <a:buClr>
                <a:srgbClr val="29513A"/>
              </a:buClr>
              <a:buFont typeface="Wingdings" panose="05000000000000000000" pitchFamily="2" charset="2"/>
              <a:buChar char="§"/>
            </a:pPr>
            <a:r>
              <a:rPr lang="en-US" sz="1650" dirty="0"/>
              <a:t>Explore use  of technology &amp; mhealth solutions  to widen reach and  facilitate entry  into cascade of care</a:t>
            </a:r>
          </a:p>
          <a:p>
            <a:pPr lvl="1">
              <a:buClr>
                <a:srgbClr val="29513A"/>
              </a:buClr>
              <a:buFont typeface="Wingdings" panose="05000000000000000000" pitchFamily="2" charset="2"/>
              <a:buChar char="§"/>
            </a:pPr>
            <a:r>
              <a:rPr lang="en-US" sz="1650" dirty="0"/>
              <a:t>Strengthen integration  of TB diagnosis  and care into  other chronic conditions including NCDs</a:t>
            </a:r>
          </a:p>
          <a:p>
            <a:pPr lvl="1">
              <a:buClr>
                <a:srgbClr val="29513A"/>
              </a:buClr>
              <a:buFont typeface="Wingdings" panose="05000000000000000000" pitchFamily="2" charset="2"/>
              <a:buChar char="§"/>
            </a:pPr>
            <a:r>
              <a:rPr lang="en-US" sz="1650" dirty="0"/>
              <a:t>Develop targeted interventions for the elderly </a:t>
            </a:r>
          </a:p>
          <a:p>
            <a:pPr lvl="1">
              <a:buClr>
                <a:srgbClr val="29513A"/>
              </a:buClr>
              <a:buFont typeface="Wingdings" panose="05000000000000000000" pitchFamily="2" charset="2"/>
              <a:buChar char="§"/>
            </a:pPr>
            <a:endParaRPr lang="en-US" sz="1500" dirty="0"/>
          </a:p>
          <a:p>
            <a:pPr lvl="1" eaLnBrk="1" fontAlgn="auto" hangingPunct="1">
              <a:spcAft>
                <a:spcPts val="0"/>
              </a:spcAft>
              <a:defRPr/>
            </a:pPr>
            <a:endParaRPr lang="en-ZA" dirty="0"/>
          </a:p>
          <a:p>
            <a:pPr marL="342900" lvl="1" indent="0" eaLnBrk="1" fontAlgn="auto" hangingPunct="1">
              <a:spcAft>
                <a:spcPts val="0"/>
              </a:spcAft>
              <a:buNone/>
              <a:defRPr/>
            </a:pPr>
            <a:endParaRPr lang="en-US" dirty="0"/>
          </a:p>
          <a:p>
            <a:pPr lvl="1" eaLnBrk="1" fontAlgn="auto" hangingPunct="1">
              <a:spcAft>
                <a:spcPts val="0"/>
              </a:spcAft>
              <a:defRPr/>
            </a:pPr>
            <a:endParaRPr lang="en-US" dirty="0"/>
          </a:p>
          <a:p>
            <a:pPr lvl="1" eaLnBrk="1" fontAlgn="auto" hangingPunct="1">
              <a:spcAft>
                <a:spcPts val="0"/>
              </a:spcAft>
              <a:defRPr/>
            </a:pPr>
            <a:endParaRPr lang="en-US" dirty="0"/>
          </a:p>
          <a:p>
            <a:pPr lvl="1" eaLnBrk="1" fontAlgn="auto" hangingPunct="1">
              <a:spcAft>
                <a:spcPts val="0"/>
              </a:spcAft>
              <a:defRPr/>
            </a:pPr>
            <a:endParaRPr lang="en-US" dirty="0"/>
          </a:p>
          <a:p>
            <a:pPr eaLnBrk="1" fontAlgn="auto" hangingPunct="1">
              <a:spcAft>
                <a:spcPts val="0"/>
              </a:spcAft>
              <a:defRPr/>
            </a:pPr>
            <a:endParaRPr lang="en-ZA" dirty="0"/>
          </a:p>
          <a:p>
            <a:pPr lvl="1" eaLnBrk="1" fontAlgn="auto" hangingPunct="1">
              <a:spcAft>
                <a:spcPts val="0"/>
              </a:spcAft>
              <a:defRPr/>
            </a:pPr>
            <a:endParaRPr lang="en-ZA" dirty="0"/>
          </a:p>
        </p:txBody>
      </p:sp>
      <p:sp>
        <p:nvSpPr>
          <p:cNvPr id="25605" name="Slide Number Placeholder 4">
            <a:extLst>
              <a:ext uri="{FF2B5EF4-FFF2-40B4-BE49-F238E27FC236}">
                <a16:creationId xmlns:a16="http://schemas.microsoft.com/office/drawing/2014/main" id="{483C4290-ADE5-449F-B517-D3EED1D237E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5A69FF-A91C-459B-92C2-076F423A2879}" type="slidenum">
              <a:rPr lang="en-GB" altLang="en-US">
                <a:solidFill>
                  <a:srgbClr val="898989"/>
                </a:solidFill>
                <a:latin typeface="Calibri" panose="020F0502020204030204" pitchFamily="34" charset="0"/>
              </a:rPr>
              <a:pPr/>
              <a:t>22</a:t>
            </a:fld>
            <a:endParaRPr lang="en-GB" altLang="en-US" dirty="0">
              <a:solidFill>
                <a:srgbClr val="898989"/>
              </a:solidFill>
              <a:latin typeface="Calibri" panose="020F0502020204030204" pitchFamily="34" charset="0"/>
            </a:endParaRPr>
          </a:p>
        </p:txBody>
      </p:sp>
    </p:spTree>
    <p:extLst>
      <p:ext uri="{BB962C8B-B14F-4D97-AF65-F5344CB8AC3E}">
        <p14:creationId xmlns:p14="http://schemas.microsoft.com/office/powerpoint/2010/main" val="709053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921D3-FFC9-4BCD-8624-B66A2ABB40D9}"/>
              </a:ext>
            </a:extLst>
          </p:cNvPr>
          <p:cNvSpPr>
            <a:spLocks noGrp="1"/>
          </p:cNvSpPr>
          <p:nvPr>
            <p:ph idx="1"/>
          </p:nvPr>
        </p:nvSpPr>
        <p:spPr>
          <a:xfrm>
            <a:off x="179512" y="1700808"/>
            <a:ext cx="8784976" cy="3701654"/>
          </a:xfrm>
        </p:spPr>
        <p:txBody>
          <a:bodyPr rtlCol="0">
            <a:normAutofit lnSpcReduction="10000"/>
          </a:bodyPr>
          <a:lstStyle/>
          <a:p>
            <a:pPr eaLnBrk="1" fontAlgn="auto" hangingPunct="1">
              <a:spcAft>
                <a:spcPts val="0"/>
              </a:spcAft>
              <a:buClr>
                <a:srgbClr val="29513A"/>
              </a:buClr>
              <a:defRPr/>
            </a:pPr>
            <a:r>
              <a:rPr lang="en-US" sz="1800" dirty="0"/>
              <a:t>There is a very high burden of TB in men</a:t>
            </a:r>
          </a:p>
          <a:p>
            <a:pPr marL="0" indent="0" eaLnBrk="1" fontAlgn="auto" hangingPunct="1">
              <a:spcAft>
                <a:spcPts val="0"/>
              </a:spcAft>
              <a:buClr>
                <a:srgbClr val="29513A"/>
              </a:buClr>
              <a:buNone/>
              <a:defRPr/>
            </a:pPr>
            <a:endParaRPr lang="en-US" sz="1800" dirty="0"/>
          </a:p>
          <a:p>
            <a:pPr>
              <a:buClr>
                <a:srgbClr val="29513A"/>
              </a:buClr>
              <a:defRPr/>
            </a:pPr>
            <a:r>
              <a:rPr lang="en-US" sz="1800" dirty="0"/>
              <a:t>TB prevalence is almost 1.6 times that of females</a:t>
            </a:r>
          </a:p>
          <a:p>
            <a:pPr lvl="1">
              <a:buClr>
                <a:srgbClr val="29513A"/>
              </a:buClr>
              <a:buFont typeface="Wingdings" panose="05000000000000000000" pitchFamily="2" charset="2"/>
              <a:buChar char="§"/>
              <a:defRPr/>
            </a:pPr>
            <a:r>
              <a:rPr lang="en-US" sz="1800" dirty="0"/>
              <a:t>Strategies to reach men including </a:t>
            </a:r>
          </a:p>
          <a:p>
            <a:pPr lvl="1">
              <a:buClr>
                <a:srgbClr val="29513A"/>
              </a:buClr>
              <a:buFont typeface="Wingdings" panose="05000000000000000000" pitchFamily="2" charset="2"/>
              <a:buChar char="§"/>
              <a:defRPr/>
            </a:pPr>
            <a:r>
              <a:rPr lang="en-US" sz="1800" dirty="0"/>
              <a:t>Integrating TB screening into Men’s Health programmes</a:t>
            </a:r>
          </a:p>
          <a:p>
            <a:pPr lvl="1">
              <a:buClr>
                <a:srgbClr val="29513A"/>
              </a:buClr>
              <a:buFont typeface="Wingdings" panose="05000000000000000000" pitchFamily="2" charset="2"/>
              <a:buChar char="§"/>
              <a:defRPr/>
            </a:pPr>
            <a:r>
              <a:rPr lang="en-US" sz="1800" dirty="0"/>
              <a:t>Using social networks to reach men</a:t>
            </a:r>
          </a:p>
          <a:p>
            <a:pPr marL="342900" lvl="1" indent="0" eaLnBrk="1" fontAlgn="auto" hangingPunct="1">
              <a:spcAft>
                <a:spcPts val="0"/>
              </a:spcAft>
              <a:buClr>
                <a:srgbClr val="29513A"/>
              </a:buClr>
              <a:buNone/>
              <a:defRPr/>
            </a:pPr>
            <a:endParaRPr lang="en-US" sz="1800" dirty="0"/>
          </a:p>
          <a:p>
            <a:pPr lvl="1" eaLnBrk="1" fontAlgn="auto" hangingPunct="1">
              <a:spcAft>
                <a:spcPts val="0"/>
              </a:spcAft>
              <a:buClr>
                <a:srgbClr val="29513A"/>
              </a:buClr>
              <a:defRPr/>
            </a:pPr>
            <a:endParaRPr lang="en-US" sz="1800" dirty="0"/>
          </a:p>
          <a:p>
            <a:pPr marL="171450" lvl="1">
              <a:spcBef>
                <a:spcPts val="750"/>
              </a:spcBef>
              <a:buClr>
                <a:srgbClr val="29513A"/>
              </a:buClr>
              <a:defRPr/>
            </a:pPr>
            <a:r>
              <a:rPr lang="en-US" sz="1800" dirty="0"/>
              <a:t>TB is under-diagnosed among HIV-negative individuals</a:t>
            </a:r>
          </a:p>
          <a:p>
            <a:pPr marL="600075" lvl="2" indent="-257175">
              <a:spcBef>
                <a:spcPts val="750"/>
              </a:spcBef>
              <a:buClr>
                <a:srgbClr val="29513A"/>
              </a:buClr>
              <a:buFont typeface="Wingdings" panose="05000000000000000000" pitchFamily="2" charset="2"/>
              <a:buChar char="§"/>
              <a:defRPr/>
            </a:pPr>
            <a:r>
              <a:rPr lang="en-US" sz="1800" dirty="0"/>
              <a:t>Systematic screening for TB among all HIV negative people accessing </a:t>
            </a:r>
          </a:p>
          <a:p>
            <a:pPr marL="342900" lvl="2" indent="0">
              <a:spcBef>
                <a:spcPts val="750"/>
              </a:spcBef>
              <a:buClr>
                <a:srgbClr val="29513A"/>
              </a:buClr>
              <a:buNone/>
              <a:defRPr/>
            </a:pPr>
            <a:r>
              <a:rPr lang="en-US" sz="1800" dirty="0"/>
              <a:t>health services</a:t>
            </a:r>
          </a:p>
          <a:p>
            <a:pPr lvl="1" eaLnBrk="1" fontAlgn="auto" hangingPunct="1">
              <a:spcAft>
                <a:spcPts val="0"/>
              </a:spcAft>
              <a:buClr>
                <a:srgbClr val="193562"/>
              </a:buClr>
              <a:defRPr/>
            </a:pPr>
            <a:endParaRPr lang="en-US" sz="1800" dirty="0"/>
          </a:p>
          <a:p>
            <a:pPr lvl="1" eaLnBrk="1" fontAlgn="auto" hangingPunct="1">
              <a:spcAft>
                <a:spcPts val="0"/>
              </a:spcAft>
              <a:buClr>
                <a:srgbClr val="193562"/>
              </a:buClr>
              <a:defRPr/>
            </a:pPr>
            <a:endParaRPr lang="en-US" sz="1800" dirty="0"/>
          </a:p>
          <a:p>
            <a:pPr eaLnBrk="1" fontAlgn="auto" hangingPunct="1">
              <a:spcAft>
                <a:spcPts val="0"/>
              </a:spcAft>
              <a:buClr>
                <a:srgbClr val="193562"/>
              </a:buClr>
              <a:defRPr/>
            </a:pPr>
            <a:endParaRPr lang="en-ZA" sz="1800" dirty="0"/>
          </a:p>
          <a:p>
            <a:pPr lvl="1" eaLnBrk="1" fontAlgn="auto" hangingPunct="1">
              <a:spcAft>
                <a:spcPts val="0"/>
              </a:spcAft>
              <a:buClr>
                <a:srgbClr val="193562"/>
              </a:buClr>
              <a:defRPr/>
            </a:pPr>
            <a:endParaRPr lang="en-ZA" sz="1800" dirty="0"/>
          </a:p>
        </p:txBody>
      </p:sp>
      <p:sp>
        <p:nvSpPr>
          <p:cNvPr id="25605" name="Slide Number Placeholder 4">
            <a:extLst>
              <a:ext uri="{FF2B5EF4-FFF2-40B4-BE49-F238E27FC236}">
                <a16:creationId xmlns:a16="http://schemas.microsoft.com/office/drawing/2014/main" id="{483C4290-ADE5-449F-B517-D3EED1D237E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5A69FF-A91C-459B-92C2-076F423A2879}" type="slidenum">
              <a:rPr lang="en-GB" altLang="en-US">
                <a:solidFill>
                  <a:srgbClr val="898989"/>
                </a:solidFill>
                <a:latin typeface="Calibri" panose="020F0502020204030204" pitchFamily="34" charset="0"/>
              </a:rPr>
              <a:pPr/>
              <a:t>23</a:t>
            </a:fld>
            <a:endParaRPr lang="en-GB" altLang="en-US" dirty="0">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37712F9B-CEFC-614E-8BD5-25D5B3FB7DF0}"/>
              </a:ext>
            </a:extLst>
          </p:cNvPr>
          <p:cNvSpPr>
            <a:spLocks noGrp="1"/>
          </p:cNvSpPr>
          <p:nvPr>
            <p:ph type="title"/>
          </p:nvPr>
        </p:nvSpPr>
        <p:spPr>
          <a:xfrm>
            <a:off x="0" y="404664"/>
            <a:ext cx="9144000" cy="541735"/>
          </a:xfrm>
        </p:spPr>
        <p:txBody>
          <a:bodyPr>
            <a:noAutofit/>
          </a:bodyPr>
          <a:lstStyle/>
          <a:p>
            <a:pPr algn="ctr" eaLnBrk="1" hangingPunct="1"/>
            <a:r>
              <a:rPr lang="en-ZA" altLang="en-US" sz="3600" dirty="0"/>
              <a:t>Conclusions and recommendations (2)</a:t>
            </a:r>
          </a:p>
        </p:txBody>
      </p:sp>
    </p:spTree>
    <p:extLst>
      <p:ext uri="{BB962C8B-B14F-4D97-AF65-F5344CB8AC3E}">
        <p14:creationId xmlns:p14="http://schemas.microsoft.com/office/powerpoint/2010/main" val="3634550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921D3-FFC9-4BCD-8624-B66A2ABB40D9}"/>
              </a:ext>
            </a:extLst>
          </p:cNvPr>
          <p:cNvSpPr>
            <a:spLocks noGrp="1"/>
          </p:cNvSpPr>
          <p:nvPr>
            <p:ph idx="1"/>
          </p:nvPr>
        </p:nvSpPr>
        <p:spPr>
          <a:xfrm>
            <a:off x="179512" y="1700808"/>
            <a:ext cx="8784976" cy="3701654"/>
          </a:xfrm>
        </p:spPr>
        <p:txBody>
          <a:bodyPr rtlCol="0">
            <a:normAutofit/>
          </a:bodyPr>
          <a:lstStyle/>
          <a:p>
            <a:pPr marL="342900" lvl="1" indent="0" eaLnBrk="1" fontAlgn="auto" hangingPunct="1">
              <a:spcAft>
                <a:spcPts val="0"/>
              </a:spcAft>
              <a:buClr>
                <a:srgbClr val="29513A"/>
              </a:buClr>
              <a:buNone/>
              <a:defRPr/>
            </a:pPr>
            <a:endParaRPr lang="en-US" sz="1800" dirty="0"/>
          </a:p>
          <a:p>
            <a:pPr lvl="1" eaLnBrk="1" fontAlgn="auto" hangingPunct="1">
              <a:spcAft>
                <a:spcPts val="0"/>
              </a:spcAft>
              <a:buClr>
                <a:srgbClr val="29513A"/>
              </a:buClr>
              <a:defRPr/>
            </a:pPr>
            <a:endParaRPr lang="en-US" sz="1800" dirty="0"/>
          </a:p>
          <a:p>
            <a:pPr marL="285750" lvl="1">
              <a:spcBef>
                <a:spcPts val="750"/>
              </a:spcBef>
              <a:buClr>
                <a:srgbClr val="29513A"/>
              </a:buClr>
              <a:buFont typeface="Arial" panose="020B0604020202020204" pitchFamily="34" charset="0"/>
              <a:buChar char="•"/>
              <a:defRPr/>
            </a:pPr>
            <a:r>
              <a:rPr lang="en-US" sz="1800" dirty="0"/>
              <a:t>TB is under-diagnosed among HIV-negative individuals</a:t>
            </a:r>
          </a:p>
          <a:p>
            <a:pPr marL="600075" lvl="2" indent="-257175">
              <a:spcBef>
                <a:spcPts val="750"/>
              </a:spcBef>
              <a:buClr>
                <a:srgbClr val="29513A"/>
              </a:buClr>
              <a:buFont typeface="Wingdings" panose="05000000000000000000" pitchFamily="2" charset="2"/>
              <a:buChar char="§"/>
              <a:defRPr/>
            </a:pPr>
            <a:r>
              <a:rPr lang="en-US" sz="1800" dirty="0"/>
              <a:t>Systematic screening for TB among all HIV negative people accessing </a:t>
            </a:r>
          </a:p>
          <a:p>
            <a:pPr marL="342900" lvl="2" indent="0">
              <a:spcBef>
                <a:spcPts val="750"/>
              </a:spcBef>
              <a:buClr>
                <a:srgbClr val="29513A"/>
              </a:buClr>
              <a:buNone/>
              <a:defRPr/>
            </a:pPr>
            <a:r>
              <a:rPr lang="en-US" sz="1800" dirty="0"/>
              <a:t>health services</a:t>
            </a:r>
          </a:p>
          <a:p>
            <a:pPr lvl="1" eaLnBrk="1" fontAlgn="auto" hangingPunct="1">
              <a:spcAft>
                <a:spcPts val="0"/>
              </a:spcAft>
              <a:buClr>
                <a:srgbClr val="193562"/>
              </a:buClr>
              <a:defRPr/>
            </a:pPr>
            <a:endParaRPr lang="en-US" sz="1800" dirty="0"/>
          </a:p>
          <a:p>
            <a:pPr lvl="1" eaLnBrk="1" fontAlgn="auto" hangingPunct="1">
              <a:spcAft>
                <a:spcPts val="0"/>
              </a:spcAft>
              <a:buClr>
                <a:srgbClr val="193562"/>
              </a:buClr>
              <a:defRPr/>
            </a:pPr>
            <a:endParaRPr lang="en-US" sz="1800" dirty="0"/>
          </a:p>
          <a:p>
            <a:pPr eaLnBrk="1" fontAlgn="auto" hangingPunct="1">
              <a:spcAft>
                <a:spcPts val="0"/>
              </a:spcAft>
              <a:buClr>
                <a:srgbClr val="193562"/>
              </a:buClr>
              <a:defRPr/>
            </a:pPr>
            <a:endParaRPr lang="en-ZA" sz="1800" dirty="0"/>
          </a:p>
          <a:p>
            <a:pPr lvl="1" eaLnBrk="1" fontAlgn="auto" hangingPunct="1">
              <a:spcAft>
                <a:spcPts val="0"/>
              </a:spcAft>
              <a:buClr>
                <a:srgbClr val="193562"/>
              </a:buClr>
              <a:defRPr/>
            </a:pPr>
            <a:endParaRPr lang="en-ZA" sz="1800" dirty="0"/>
          </a:p>
        </p:txBody>
      </p:sp>
      <p:sp>
        <p:nvSpPr>
          <p:cNvPr id="25605" name="Slide Number Placeholder 4">
            <a:extLst>
              <a:ext uri="{FF2B5EF4-FFF2-40B4-BE49-F238E27FC236}">
                <a16:creationId xmlns:a16="http://schemas.microsoft.com/office/drawing/2014/main" id="{483C4290-ADE5-449F-B517-D3EED1D237E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5A69FF-A91C-459B-92C2-076F423A2879}" type="slidenum">
              <a:rPr lang="en-GB" altLang="en-US">
                <a:solidFill>
                  <a:srgbClr val="898989"/>
                </a:solidFill>
                <a:latin typeface="Calibri" panose="020F0502020204030204" pitchFamily="34" charset="0"/>
              </a:rPr>
              <a:pPr/>
              <a:t>24</a:t>
            </a:fld>
            <a:endParaRPr lang="en-GB" altLang="en-US" dirty="0">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37712F9B-CEFC-614E-8BD5-25D5B3FB7DF0}"/>
              </a:ext>
            </a:extLst>
          </p:cNvPr>
          <p:cNvSpPr>
            <a:spLocks noGrp="1"/>
          </p:cNvSpPr>
          <p:nvPr>
            <p:ph type="title"/>
          </p:nvPr>
        </p:nvSpPr>
        <p:spPr>
          <a:xfrm>
            <a:off x="0" y="404664"/>
            <a:ext cx="9144000" cy="541735"/>
          </a:xfrm>
        </p:spPr>
        <p:txBody>
          <a:bodyPr>
            <a:noAutofit/>
          </a:bodyPr>
          <a:lstStyle/>
          <a:p>
            <a:pPr algn="ctr" eaLnBrk="1" hangingPunct="1"/>
            <a:r>
              <a:rPr lang="en-ZA" altLang="en-US" sz="3600" dirty="0"/>
              <a:t>Conclusions and recommendations (3)</a:t>
            </a:r>
          </a:p>
        </p:txBody>
      </p:sp>
    </p:spTree>
    <p:extLst>
      <p:ext uri="{BB962C8B-B14F-4D97-AF65-F5344CB8AC3E}">
        <p14:creationId xmlns:p14="http://schemas.microsoft.com/office/powerpoint/2010/main" val="4274528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08285C3-7181-4F7B-8568-B709C5EE27BF}"/>
              </a:ext>
            </a:extLst>
          </p:cNvPr>
          <p:cNvSpPr>
            <a:spLocks noGrp="1"/>
          </p:cNvSpPr>
          <p:nvPr>
            <p:ph type="sldNum" sz="quarter" idx="12"/>
          </p:nvPr>
        </p:nvSpPr>
        <p:spPr/>
        <p:txBody>
          <a:bodyPr/>
          <a:lstStyle/>
          <a:p>
            <a:fld id="{A6ECD42C-D94E-4EAD-AB34-A651982B2AD9}" type="slidenum">
              <a:rPr lang="en-GB" smtClean="0"/>
              <a:t>25</a:t>
            </a:fld>
            <a:endParaRPr lang="en-GB" dirty="0"/>
          </a:p>
        </p:txBody>
      </p:sp>
      <p:sp>
        <p:nvSpPr>
          <p:cNvPr id="3" name="Content Placeholder 2">
            <a:extLst>
              <a:ext uri="{FF2B5EF4-FFF2-40B4-BE49-F238E27FC236}">
                <a16:creationId xmlns:a16="http://schemas.microsoft.com/office/drawing/2014/main" id="{6BD96BB3-3CF3-4AD1-B802-FF0C57A40391}"/>
              </a:ext>
            </a:extLst>
          </p:cNvPr>
          <p:cNvSpPr>
            <a:spLocks noGrp="1"/>
          </p:cNvSpPr>
          <p:nvPr>
            <p:ph idx="4294967295"/>
          </p:nvPr>
        </p:nvSpPr>
        <p:spPr>
          <a:xfrm>
            <a:off x="467544" y="1628800"/>
            <a:ext cx="8352928" cy="4392488"/>
          </a:xfrm>
        </p:spPr>
        <p:txBody>
          <a:bodyPr>
            <a:noAutofit/>
          </a:bodyPr>
          <a:lstStyle/>
          <a:p>
            <a:pPr marL="0" indent="0">
              <a:buClr>
                <a:srgbClr val="29513A"/>
              </a:buClr>
              <a:defRPr/>
            </a:pPr>
            <a:r>
              <a:rPr lang="en-US" sz="1800" dirty="0"/>
              <a:t> Symptomatic individuals delay seeking care</a:t>
            </a:r>
          </a:p>
          <a:p>
            <a:pPr lvl="1">
              <a:buClr>
                <a:srgbClr val="29513A"/>
              </a:buClr>
              <a:buFont typeface="Wingdings" panose="05000000000000000000" pitchFamily="2" charset="2"/>
              <a:buChar char="§"/>
              <a:defRPr/>
            </a:pPr>
            <a:r>
              <a:rPr lang="en-US" sz="1800" dirty="0"/>
              <a:t>Conduct in-depth behavioral assessment  to determine and understand reasons for  delayed care seeking </a:t>
            </a:r>
          </a:p>
          <a:p>
            <a:pPr lvl="1">
              <a:buClr>
                <a:srgbClr val="29513A"/>
              </a:buClr>
              <a:buFont typeface="Wingdings" panose="05000000000000000000" pitchFamily="2" charset="2"/>
              <a:buChar char="§"/>
              <a:defRPr/>
            </a:pPr>
            <a:r>
              <a:rPr lang="en-US" sz="1800" dirty="0"/>
              <a:t>Design targeted interventions for  improve  health care seeking for TB symptoms  and increase knowledge of TB and awareness  of TB signs and symptoms </a:t>
            </a:r>
          </a:p>
          <a:p>
            <a:pPr lvl="1">
              <a:buClr>
                <a:srgbClr val="29513A"/>
              </a:buClr>
              <a:buFont typeface="Wingdings" panose="05000000000000000000" pitchFamily="2" charset="2"/>
              <a:buChar char="§"/>
              <a:defRPr/>
            </a:pPr>
            <a:endParaRPr lang="en-US" sz="1100" dirty="0"/>
          </a:p>
          <a:p>
            <a:pPr marL="342900" lvl="1" indent="0">
              <a:buClr>
                <a:srgbClr val="193562"/>
              </a:buClr>
              <a:buNone/>
            </a:pPr>
            <a:endParaRPr lang="en-US" sz="1800" dirty="0"/>
          </a:p>
          <a:p>
            <a:endParaRPr lang="en-US" sz="1800" dirty="0"/>
          </a:p>
        </p:txBody>
      </p:sp>
      <p:sp>
        <p:nvSpPr>
          <p:cNvPr id="8" name="Title 1">
            <a:extLst>
              <a:ext uri="{FF2B5EF4-FFF2-40B4-BE49-F238E27FC236}">
                <a16:creationId xmlns:a16="http://schemas.microsoft.com/office/drawing/2014/main" id="{42C4BD94-F198-2C45-BC5D-364DDA6361F0}"/>
              </a:ext>
            </a:extLst>
          </p:cNvPr>
          <p:cNvSpPr>
            <a:spLocks noGrp="1"/>
          </p:cNvSpPr>
          <p:nvPr>
            <p:ph type="title"/>
          </p:nvPr>
        </p:nvSpPr>
        <p:spPr>
          <a:xfrm>
            <a:off x="0" y="404664"/>
            <a:ext cx="9144000" cy="541735"/>
          </a:xfrm>
        </p:spPr>
        <p:txBody>
          <a:bodyPr>
            <a:noAutofit/>
          </a:bodyPr>
          <a:lstStyle/>
          <a:p>
            <a:pPr algn="ctr" eaLnBrk="1" hangingPunct="1"/>
            <a:r>
              <a:rPr lang="en-ZA" altLang="en-US" sz="3600" dirty="0"/>
              <a:t>Conclusions and recommendations (4)</a:t>
            </a:r>
          </a:p>
        </p:txBody>
      </p:sp>
    </p:spTree>
    <p:extLst>
      <p:ext uri="{BB962C8B-B14F-4D97-AF65-F5344CB8AC3E}">
        <p14:creationId xmlns:p14="http://schemas.microsoft.com/office/powerpoint/2010/main" val="1019078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08285C3-7181-4F7B-8568-B709C5EE27BF}"/>
              </a:ext>
            </a:extLst>
          </p:cNvPr>
          <p:cNvSpPr>
            <a:spLocks noGrp="1"/>
          </p:cNvSpPr>
          <p:nvPr>
            <p:ph type="sldNum" sz="quarter" idx="12"/>
          </p:nvPr>
        </p:nvSpPr>
        <p:spPr/>
        <p:txBody>
          <a:bodyPr/>
          <a:lstStyle/>
          <a:p>
            <a:fld id="{A6ECD42C-D94E-4EAD-AB34-A651982B2AD9}" type="slidenum">
              <a:rPr lang="en-GB" smtClean="0"/>
              <a:t>26</a:t>
            </a:fld>
            <a:endParaRPr lang="en-GB" dirty="0"/>
          </a:p>
        </p:txBody>
      </p:sp>
      <p:sp>
        <p:nvSpPr>
          <p:cNvPr id="3" name="Content Placeholder 2">
            <a:extLst>
              <a:ext uri="{FF2B5EF4-FFF2-40B4-BE49-F238E27FC236}">
                <a16:creationId xmlns:a16="http://schemas.microsoft.com/office/drawing/2014/main" id="{6BD96BB3-3CF3-4AD1-B802-FF0C57A40391}"/>
              </a:ext>
            </a:extLst>
          </p:cNvPr>
          <p:cNvSpPr>
            <a:spLocks noGrp="1"/>
          </p:cNvSpPr>
          <p:nvPr>
            <p:ph idx="4294967295"/>
          </p:nvPr>
        </p:nvSpPr>
        <p:spPr>
          <a:xfrm>
            <a:off x="467544" y="1628800"/>
            <a:ext cx="8352928" cy="4392488"/>
          </a:xfrm>
        </p:spPr>
        <p:txBody>
          <a:bodyPr>
            <a:noAutofit/>
          </a:bodyPr>
          <a:lstStyle/>
          <a:p>
            <a:pPr marL="457200" lvl="1" indent="0">
              <a:buClr>
                <a:srgbClr val="29513A"/>
              </a:buClr>
              <a:buNone/>
              <a:defRPr/>
            </a:pPr>
            <a:endParaRPr lang="en-US" sz="1100" dirty="0"/>
          </a:p>
          <a:p>
            <a:pPr>
              <a:buClr>
                <a:srgbClr val="29513A"/>
              </a:buClr>
            </a:pPr>
            <a:r>
              <a:rPr lang="en-US" sz="1800" dirty="0"/>
              <a:t>Sub-clinical TB is underestimated as a contribution to the TB burden </a:t>
            </a:r>
          </a:p>
          <a:p>
            <a:pPr marL="0" indent="0">
              <a:buClr>
                <a:srgbClr val="29513A"/>
              </a:buClr>
              <a:buNone/>
            </a:pPr>
            <a:endParaRPr lang="en-US" sz="1800" dirty="0"/>
          </a:p>
          <a:p>
            <a:pPr>
              <a:buClr>
                <a:srgbClr val="29513A"/>
              </a:buClr>
            </a:pPr>
            <a:r>
              <a:rPr lang="en-US" altLang="en-US" sz="1800" dirty="0"/>
              <a:t>More survey cases were detected through chest X-ray screening than through symptom screening in this active case setting</a:t>
            </a:r>
          </a:p>
          <a:p>
            <a:pPr lvl="1">
              <a:buClr>
                <a:srgbClr val="29513A"/>
              </a:buClr>
              <a:buFont typeface="Wingdings" panose="05000000000000000000" pitchFamily="2" charset="2"/>
              <a:buChar char="§"/>
            </a:pPr>
            <a:r>
              <a:rPr lang="en-US" sz="1800" dirty="0"/>
              <a:t>Further research into tools to detect sub-clinical TB and appropriate treatment and management </a:t>
            </a:r>
          </a:p>
          <a:p>
            <a:pPr lvl="1">
              <a:buClr>
                <a:srgbClr val="29513A"/>
              </a:buClr>
              <a:buFont typeface="Wingdings" panose="05000000000000000000" pitchFamily="2" charset="2"/>
              <a:buChar char="§"/>
            </a:pPr>
            <a:r>
              <a:rPr lang="en-US" altLang="en-US" sz="1800" dirty="0"/>
              <a:t>Chest X-ray should be elevated in the active case finding algorithm</a:t>
            </a:r>
          </a:p>
          <a:p>
            <a:pPr marL="342900" lvl="1" indent="0">
              <a:buClr>
                <a:srgbClr val="193562"/>
              </a:buClr>
              <a:buNone/>
            </a:pPr>
            <a:endParaRPr lang="en-US" sz="1800" dirty="0"/>
          </a:p>
          <a:p>
            <a:endParaRPr lang="en-US" sz="1800" dirty="0"/>
          </a:p>
        </p:txBody>
      </p:sp>
      <p:sp>
        <p:nvSpPr>
          <p:cNvPr id="8" name="Title 1">
            <a:extLst>
              <a:ext uri="{FF2B5EF4-FFF2-40B4-BE49-F238E27FC236}">
                <a16:creationId xmlns:a16="http://schemas.microsoft.com/office/drawing/2014/main" id="{42C4BD94-F198-2C45-BC5D-364DDA6361F0}"/>
              </a:ext>
            </a:extLst>
          </p:cNvPr>
          <p:cNvSpPr>
            <a:spLocks noGrp="1"/>
          </p:cNvSpPr>
          <p:nvPr>
            <p:ph type="title"/>
          </p:nvPr>
        </p:nvSpPr>
        <p:spPr>
          <a:xfrm>
            <a:off x="0" y="404664"/>
            <a:ext cx="9144000" cy="541735"/>
          </a:xfrm>
        </p:spPr>
        <p:txBody>
          <a:bodyPr>
            <a:noAutofit/>
          </a:bodyPr>
          <a:lstStyle/>
          <a:p>
            <a:pPr algn="ctr" eaLnBrk="1" hangingPunct="1"/>
            <a:r>
              <a:rPr lang="en-ZA" altLang="en-US" sz="3600" dirty="0"/>
              <a:t>Conclusions and recommendations (5)</a:t>
            </a:r>
          </a:p>
        </p:txBody>
      </p:sp>
    </p:spTree>
    <p:extLst>
      <p:ext uri="{BB962C8B-B14F-4D97-AF65-F5344CB8AC3E}">
        <p14:creationId xmlns:p14="http://schemas.microsoft.com/office/powerpoint/2010/main" val="3526508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F7BA8-6CB2-489A-BE59-314D1046879D}"/>
              </a:ext>
            </a:extLst>
          </p:cNvPr>
          <p:cNvSpPr>
            <a:spLocks noGrp="1"/>
          </p:cNvSpPr>
          <p:nvPr>
            <p:ph type="title"/>
          </p:nvPr>
        </p:nvSpPr>
        <p:spPr>
          <a:xfrm>
            <a:off x="0" y="349138"/>
            <a:ext cx="9144000" cy="651442"/>
          </a:xfrm>
        </p:spPr>
        <p:txBody>
          <a:bodyPr>
            <a:normAutofit fontScale="90000"/>
          </a:bodyPr>
          <a:lstStyle/>
          <a:p>
            <a:pPr algn="ctr"/>
            <a:r>
              <a:rPr lang="en-US" sz="4000" dirty="0"/>
              <a:t>Limitations</a:t>
            </a:r>
          </a:p>
        </p:txBody>
      </p:sp>
      <p:sp>
        <p:nvSpPr>
          <p:cNvPr id="3" name="Content Placeholder 2">
            <a:extLst>
              <a:ext uri="{FF2B5EF4-FFF2-40B4-BE49-F238E27FC236}">
                <a16:creationId xmlns:a16="http://schemas.microsoft.com/office/drawing/2014/main" id="{E8DEBB0C-1551-438C-A31C-6B248D0BE95D}"/>
              </a:ext>
            </a:extLst>
          </p:cNvPr>
          <p:cNvSpPr>
            <a:spLocks noGrp="1"/>
          </p:cNvSpPr>
          <p:nvPr>
            <p:ph idx="1"/>
          </p:nvPr>
        </p:nvSpPr>
        <p:spPr>
          <a:xfrm>
            <a:off x="323528" y="1556792"/>
            <a:ext cx="8496944" cy="3933181"/>
          </a:xfrm>
        </p:spPr>
        <p:txBody>
          <a:bodyPr>
            <a:normAutofit/>
          </a:bodyPr>
          <a:lstStyle/>
          <a:p>
            <a:pPr>
              <a:buClr>
                <a:srgbClr val="29513A"/>
              </a:buClr>
            </a:pPr>
            <a:endParaRPr lang="en-US" sz="1600" dirty="0"/>
          </a:p>
          <a:p>
            <a:pPr>
              <a:buClr>
                <a:srgbClr val="29513A"/>
              </a:buClr>
            </a:pPr>
            <a:r>
              <a:rPr lang="en-US" sz="2000" dirty="0"/>
              <a:t>The participation rate of 66.1% was below the target level of 85%</a:t>
            </a:r>
          </a:p>
          <a:p>
            <a:pPr>
              <a:buClr>
                <a:srgbClr val="29513A"/>
              </a:buClr>
            </a:pPr>
            <a:endParaRPr lang="en-US" sz="2000" dirty="0"/>
          </a:p>
          <a:p>
            <a:pPr>
              <a:buClr>
                <a:srgbClr val="29513A"/>
              </a:buClr>
            </a:pPr>
            <a:r>
              <a:rPr lang="en-US" sz="2000" dirty="0"/>
              <a:t>The HIV status for many participants was based on self-report</a:t>
            </a:r>
          </a:p>
          <a:p>
            <a:pPr>
              <a:buClr>
                <a:srgbClr val="29513A"/>
              </a:buClr>
            </a:pPr>
            <a:endParaRPr lang="en-US" sz="2000" dirty="0"/>
          </a:p>
          <a:p>
            <a:pPr>
              <a:buClr>
                <a:srgbClr val="29513A"/>
              </a:buClr>
            </a:pPr>
            <a:r>
              <a:rPr lang="en-US" sz="2000" dirty="0"/>
              <a:t>The analysis used a conservative approach to derive the estimates, given the specificity of Xpert Ultra and the high rate of false-positive results for TB disease in low prevalence settings like the survey setting. </a:t>
            </a:r>
          </a:p>
        </p:txBody>
      </p:sp>
      <p:sp>
        <p:nvSpPr>
          <p:cNvPr id="5" name="Slide Number Placeholder 4">
            <a:extLst>
              <a:ext uri="{FF2B5EF4-FFF2-40B4-BE49-F238E27FC236}">
                <a16:creationId xmlns:a16="http://schemas.microsoft.com/office/drawing/2014/main" id="{AC97E706-6B8D-4BC2-87F5-458D4ABF4576}"/>
              </a:ext>
            </a:extLst>
          </p:cNvPr>
          <p:cNvSpPr>
            <a:spLocks noGrp="1"/>
          </p:cNvSpPr>
          <p:nvPr>
            <p:ph type="sldNum" sz="quarter" idx="12"/>
          </p:nvPr>
        </p:nvSpPr>
        <p:spPr/>
        <p:txBody>
          <a:bodyPr/>
          <a:lstStyle/>
          <a:p>
            <a:fld id="{A6ECD42C-D94E-4EAD-AB34-A651982B2AD9}" type="slidenum">
              <a:rPr lang="en-GB" smtClean="0"/>
              <a:t>27</a:t>
            </a:fld>
            <a:endParaRPr lang="en-GB" dirty="0"/>
          </a:p>
        </p:txBody>
      </p:sp>
    </p:spTree>
    <p:extLst>
      <p:ext uri="{BB962C8B-B14F-4D97-AF65-F5344CB8AC3E}">
        <p14:creationId xmlns:p14="http://schemas.microsoft.com/office/powerpoint/2010/main" val="1551272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9C63-F931-407B-9EE6-84BAC3A3D5CA}"/>
              </a:ext>
            </a:extLst>
          </p:cNvPr>
          <p:cNvSpPr>
            <a:spLocks noGrp="1"/>
          </p:cNvSpPr>
          <p:nvPr>
            <p:ph type="title"/>
          </p:nvPr>
        </p:nvSpPr>
        <p:spPr>
          <a:xfrm>
            <a:off x="0" y="313215"/>
            <a:ext cx="9144000" cy="672560"/>
          </a:xfrm>
        </p:spPr>
        <p:txBody>
          <a:bodyPr>
            <a:normAutofit/>
          </a:bodyPr>
          <a:lstStyle/>
          <a:p>
            <a:r>
              <a:rPr lang="en-US" sz="3600" dirty="0"/>
              <a:t>Strengths</a:t>
            </a:r>
          </a:p>
        </p:txBody>
      </p:sp>
      <p:sp>
        <p:nvSpPr>
          <p:cNvPr id="3" name="Content Placeholder 2">
            <a:extLst>
              <a:ext uri="{FF2B5EF4-FFF2-40B4-BE49-F238E27FC236}">
                <a16:creationId xmlns:a16="http://schemas.microsoft.com/office/drawing/2014/main" id="{46FE46AF-F195-47F1-B1FF-B7D590505673}"/>
              </a:ext>
            </a:extLst>
          </p:cNvPr>
          <p:cNvSpPr>
            <a:spLocks noGrp="1"/>
          </p:cNvSpPr>
          <p:nvPr>
            <p:ph idx="1"/>
          </p:nvPr>
        </p:nvSpPr>
        <p:spPr>
          <a:xfrm>
            <a:off x="251520" y="1484784"/>
            <a:ext cx="8568952" cy="3623848"/>
          </a:xfrm>
        </p:spPr>
        <p:txBody>
          <a:bodyPr>
            <a:noAutofit/>
          </a:bodyPr>
          <a:lstStyle/>
          <a:p>
            <a:pPr>
              <a:buClr>
                <a:srgbClr val="29513A"/>
              </a:buClr>
            </a:pPr>
            <a:r>
              <a:rPr lang="en-US" sz="1800" dirty="0"/>
              <a:t>First nationally representative population-based survey providing a national estimate of the true burden of  TB in South Africa</a:t>
            </a:r>
          </a:p>
          <a:p>
            <a:pPr>
              <a:buClr>
                <a:srgbClr val="29513A"/>
              </a:buClr>
            </a:pPr>
            <a:endParaRPr lang="en-US" sz="1800" dirty="0"/>
          </a:p>
          <a:p>
            <a:pPr>
              <a:buClr>
                <a:srgbClr val="29513A"/>
              </a:buClr>
            </a:pPr>
            <a:r>
              <a:rPr lang="en-US" sz="1800" dirty="0"/>
              <a:t>Followed WHO standardized methodology for robust estimates that can be compared to those from other countries and regions</a:t>
            </a:r>
          </a:p>
          <a:p>
            <a:pPr>
              <a:buClr>
                <a:srgbClr val="29513A"/>
              </a:buClr>
            </a:pPr>
            <a:endParaRPr lang="en-US" sz="1800" dirty="0"/>
          </a:p>
          <a:p>
            <a:pPr>
              <a:buClr>
                <a:srgbClr val="29513A"/>
              </a:buClr>
            </a:pPr>
            <a:r>
              <a:rPr lang="en-US" sz="1800" dirty="0"/>
              <a:t> Used  WHO reference laboratory</a:t>
            </a:r>
          </a:p>
          <a:p>
            <a:pPr>
              <a:buClr>
                <a:srgbClr val="29513A"/>
              </a:buClr>
            </a:pPr>
            <a:endParaRPr lang="en-US" sz="1800" dirty="0"/>
          </a:p>
          <a:p>
            <a:pPr>
              <a:buClr>
                <a:srgbClr val="29513A"/>
              </a:buClr>
            </a:pPr>
            <a:r>
              <a:rPr lang="en-US" sz="1800" dirty="0"/>
              <a:t>Generated data of use in the country and globally to guide use of Xpert Ultra in active case finding settings </a:t>
            </a:r>
          </a:p>
        </p:txBody>
      </p:sp>
      <p:sp>
        <p:nvSpPr>
          <p:cNvPr id="5" name="Slide Number Placeholder 4">
            <a:extLst>
              <a:ext uri="{FF2B5EF4-FFF2-40B4-BE49-F238E27FC236}">
                <a16:creationId xmlns:a16="http://schemas.microsoft.com/office/drawing/2014/main" id="{EBC00E62-7137-4EF1-AA79-1D0CDADBBD98}"/>
              </a:ext>
            </a:extLst>
          </p:cNvPr>
          <p:cNvSpPr>
            <a:spLocks noGrp="1"/>
          </p:cNvSpPr>
          <p:nvPr>
            <p:ph type="sldNum" sz="quarter" idx="12"/>
          </p:nvPr>
        </p:nvSpPr>
        <p:spPr/>
        <p:txBody>
          <a:bodyPr/>
          <a:lstStyle/>
          <a:p>
            <a:fld id="{A6ECD42C-D94E-4EAD-AB34-A651982B2AD9}" type="slidenum">
              <a:rPr lang="en-GB" smtClean="0"/>
              <a:t>28</a:t>
            </a:fld>
            <a:endParaRPr lang="en-GB" dirty="0"/>
          </a:p>
        </p:txBody>
      </p:sp>
    </p:spTree>
    <p:extLst>
      <p:ext uri="{BB962C8B-B14F-4D97-AF65-F5344CB8AC3E}">
        <p14:creationId xmlns:p14="http://schemas.microsoft.com/office/powerpoint/2010/main" val="3100310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A7C-087E-4A0A-AFF2-0E11EE3D9ED1}"/>
              </a:ext>
            </a:extLst>
          </p:cNvPr>
          <p:cNvSpPr>
            <a:spLocks noGrp="1"/>
          </p:cNvSpPr>
          <p:nvPr>
            <p:ph type="title"/>
          </p:nvPr>
        </p:nvSpPr>
        <p:spPr>
          <a:xfrm>
            <a:off x="0" y="332656"/>
            <a:ext cx="9144000" cy="614058"/>
          </a:xfrm>
        </p:spPr>
        <p:txBody>
          <a:bodyPr>
            <a:noAutofit/>
          </a:bodyPr>
          <a:lstStyle/>
          <a:p>
            <a:pPr algn="ctr"/>
            <a:r>
              <a:rPr lang="en-US" sz="3600" dirty="0"/>
              <a:t>Overall conclusion</a:t>
            </a:r>
          </a:p>
        </p:txBody>
      </p:sp>
      <p:sp>
        <p:nvSpPr>
          <p:cNvPr id="3" name="Content Placeholder 2">
            <a:extLst>
              <a:ext uri="{FF2B5EF4-FFF2-40B4-BE49-F238E27FC236}">
                <a16:creationId xmlns:a16="http://schemas.microsoft.com/office/drawing/2014/main" id="{089D866E-A7EF-4788-8226-719D1B11A82A}"/>
              </a:ext>
            </a:extLst>
          </p:cNvPr>
          <p:cNvSpPr>
            <a:spLocks noGrp="1"/>
          </p:cNvSpPr>
          <p:nvPr>
            <p:ph idx="1"/>
          </p:nvPr>
        </p:nvSpPr>
        <p:spPr>
          <a:xfrm>
            <a:off x="215516" y="1412776"/>
            <a:ext cx="8712968" cy="4392488"/>
          </a:xfrm>
        </p:spPr>
        <p:txBody>
          <a:bodyPr>
            <a:noAutofit/>
          </a:bodyPr>
          <a:lstStyle/>
          <a:p>
            <a:pPr>
              <a:buClr>
                <a:srgbClr val="29513A"/>
              </a:buClr>
            </a:pPr>
            <a:r>
              <a:rPr lang="en-US" sz="1800" dirty="0"/>
              <a:t>The First National Tuberculosis Prevalence Survey, South Africa, 2018, identified a high TB burden, higher in males than in females and in individuals aged 35-44 years and 65 years and older</a:t>
            </a:r>
          </a:p>
          <a:p>
            <a:pPr>
              <a:buClr>
                <a:srgbClr val="29513A"/>
              </a:buClr>
            </a:pPr>
            <a:endParaRPr lang="en-US" sz="1800" dirty="0"/>
          </a:p>
          <a:p>
            <a:pPr>
              <a:buClr>
                <a:srgbClr val="29513A"/>
              </a:buClr>
            </a:pPr>
            <a:r>
              <a:rPr lang="en-US" sz="1800" dirty="0"/>
              <a:t>Many people have undetected TB in the community with the largest prevalence to notification gap among young people and the elderly.</a:t>
            </a:r>
          </a:p>
          <a:p>
            <a:pPr>
              <a:buClr>
                <a:srgbClr val="29513A"/>
              </a:buClr>
            </a:pPr>
            <a:endParaRPr lang="en-US" sz="1800" dirty="0"/>
          </a:p>
          <a:p>
            <a:pPr>
              <a:buClr>
                <a:srgbClr val="29513A"/>
              </a:buClr>
            </a:pPr>
            <a:r>
              <a:rPr lang="en-US" sz="1800" dirty="0"/>
              <a:t> A higher proportion of TB was detected among HIV-negative individuals, with most reporting no symptoms. </a:t>
            </a:r>
          </a:p>
          <a:p>
            <a:pPr>
              <a:buClr>
                <a:srgbClr val="29513A"/>
              </a:buClr>
            </a:pPr>
            <a:endParaRPr lang="en-US" sz="1800" dirty="0"/>
          </a:p>
          <a:p>
            <a:pPr>
              <a:buClr>
                <a:srgbClr val="29513A"/>
              </a:buClr>
            </a:pPr>
            <a:r>
              <a:rPr lang="en-US" sz="1800" dirty="0"/>
              <a:t>Sub-clinical TB has emerged as another area that requires further research and will be important for long term control efforts.</a:t>
            </a:r>
          </a:p>
          <a:p>
            <a:pPr>
              <a:buClr>
                <a:srgbClr val="29513A"/>
              </a:buClr>
            </a:pPr>
            <a:endParaRPr lang="en-US" sz="1800" dirty="0"/>
          </a:p>
          <a:p>
            <a:pPr>
              <a:buClr>
                <a:srgbClr val="29513A"/>
              </a:buClr>
            </a:pPr>
            <a:r>
              <a:rPr lang="en-US" sz="1800" dirty="0"/>
              <a:t> Many people delay seeking care for TB symptoms</a:t>
            </a:r>
          </a:p>
        </p:txBody>
      </p:sp>
      <p:sp>
        <p:nvSpPr>
          <p:cNvPr id="5" name="Slide Number Placeholder 4">
            <a:extLst>
              <a:ext uri="{FF2B5EF4-FFF2-40B4-BE49-F238E27FC236}">
                <a16:creationId xmlns:a16="http://schemas.microsoft.com/office/drawing/2014/main" id="{5F13F4FF-872B-4901-9CC3-7EEB3F07008D}"/>
              </a:ext>
            </a:extLst>
          </p:cNvPr>
          <p:cNvSpPr>
            <a:spLocks noGrp="1"/>
          </p:cNvSpPr>
          <p:nvPr>
            <p:ph type="sldNum" sz="quarter" idx="12"/>
          </p:nvPr>
        </p:nvSpPr>
        <p:spPr/>
        <p:txBody>
          <a:bodyPr/>
          <a:lstStyle/>
          <a:p>
            <a:fld id="{A6ECD42C-D94E-4EAD-AB34-A651982B2AD9}" type="slidenum">
              <a:rPr lang="en-GB" smtClean="0"/>
              <a:t>29</a:t>
            </a:fld>
            <a:endParaRPr lang="en-GB" dirty="0"/>
          </a:p>
        </p:txBody>
      </p:sp>
    </p:spTree>
    <p:extLst>
      <p:ext uri="{BB962C8B-B14F-4D97-AF65-F5344CB8AC3E}">
        <p14:creationId xmlns:p14="http://schemas.microsoft.com/office/powerpoint/2010/main" val="361097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AE63A2-DBA4-406D-91EB-DA8D51EF9768}"/>
              </a:ext>
            </a:extLst>
          </p:cNvPr>
          <p:cNvSpPr>
            <a:spLocks noGrp="1"/>
          </p:cNvSpPr>
          <p:nvPr>
            <p:ph type="sldNum" sz="quarter" idx="12"/>
          </p:nvPr>
        </p:nvSpPr>
        <p:spPr/>
        <p:txBody>
          <a:bodyPr/>
          <a:lstStyle/>
          <a:p>
            <a:fld id="{A6ECD42C-D94E-4EAD-AB34-A651982B2AD9}" type="slidenum">
              <a:rPr lang="en-GB" smtClean="0"/>
              <a:t>3</a:t>
            </a:fld>
            <a:endParaRPr lang="en-GB" dirty="0"/>
          </a:p>
        </p:txBody>
      </p:sp>
      <p:sp>
        <p:nvSpPr>
          <p:cNvPr id="6" name="Rectangle 5">
            <a:extLst>
              <a:ext uri="{FF2B5EF4-FFF2-40B4-BE49-F238E27FC236}">
                <a16:creationId xmlns:a16="http://schemas.microsoft.com/office/drawing/2014/main" id="{0193F15E-955F-4234-A887-7BDB4DF577A3}"/>
              </a:ext>
            </a:extLst>
          </p:cNvPr>
          <p:cNvSpPr/>
          <p:nvPr/>
        </p:nvSpPr>
        <p:spPr>
          <a:xfrm>
            <a:off x="6100923" y="4582130"/>
            <a:ext cx="2732110" cy="738664"/>
          </a:xfrm>
          <a:prstGeom prst="rect">
            <a:avLst/>
          </a:prstGeom>
        </p:spPr>
        <p:txBody>
          <a:bodyPr wrap="square">
            <a:spAutoFit/>
          </a:bodyPr>
          <a:lstStyle/>
          <a:p>
            <a:r>
              <a:rPr lang="en-US" sz="1400" b="1" i="1" dirty="0">
                <a:latin typeface="+mn-lt"/>
              </a:rPr>
              <a:t>National TB prevalence survey: location and distribution of survey clusters</a:t>
            </a:r>
            <a:endParaRPr lang="en-US" sz="1400" dirty="0">
              <a:latin typeface="+mn-lt"/>
            </a:endParaRPr>
          </a:p>
        </p:txBody>
      </p:sp>
      <p:sp>
        <p:nvSpPr>
          <p:cNvPr id="8" name="TextBox 7">
            <a:extLst>
              <a:ext uri="{FF2B5EF4-FFF2-40B4-BE49-F238E27FC236}">
                <a16:creationId xmlns:a16="http://schemas.microsoft.com/office/drawing/2014/main" id="{C9CF96A8-232E-428F-848E-3A88BC676CB7}"/>
              </a:ext>
            </a:extLst>
          </p:cNvPr>
          <p:cNvSpPr txBox="1"/>
          <p:nvPr/>
        </p:nvSpPr>
        <p:spPr>
          <a:xfrm>
            <a:off x="6083767" y="1412776"/>
            <a:ext cx="3060233" cy="3016210"/>
          </a:xfrm>
          <a:prstGeom prst="rect">
            <a:avLst/>
          </a:prstGeom>
          <a:noFill/>
        </p:spPr>
        <p:txBody>
          <a:bodyPr wrap="square" rtlCol="0">
            <a:spAutoFit/>
          </a:bodyPr>
          <a:lstStyle/>
          <a:p>
            <a:endParaRPr lang="en-ZA" sz="1400" dirty="0">
              <a:cs typeface="Arial" panose="020B0604020202020204" pitchFamily="34" charset="0"/>
            </a:endParaRPr>
          </a:p>
          <a:p>
            <a:r>
              <a:rPr lang="en-ZA" dirty="0"/>
              <a:t>55 000</a:t>
            </a:r>
            <a:r>
              <a:rPr lang="en-US" dirty="0">
                <a:ea typeface="Calibri" panose="020F0502020204030204" pitchFamily="34" charset="0"/>
              </a:rPr>
              <a:t> individuals ≥15 years old</a:t>
            </a:r>
          </a:p>
          <a:p>
            <a:r>
              <a:rPr lang="en-ZA" dirty="0"/>
              <a:t> </a:t>
            </a:r>
          </a:p>
          <a:p>
            <a:r>
              <a:rPr lang="en-ZA" dirty="0"/>
              <a:t>110 clusters  </a:t>
            </a:r>
          </a:p>
          <a:p>
            <a:endParaRPr lang="en-ZA" dirty="0"/>
          </a:p>
          <a:p>
            <a:r>
              <a:rPr lang="en-ZA" dirty="0"/>
              <a:t>All  nine provinces </a:t>
            </a:r>
          </a:p>
          <a:p>
            <a:endParaRPr lang="en-ZA" dirty="0"/>
          </a:p>
          <a:p>
            <a:r>
              <a:rPr lang="en-US" dirty="0"/>
              <a:t>Multistage cluster sampling</a:t>
            </a:r>
          </a:p>
          <a:p>
            <a:endParaRPr lang="en-US" sz="1400" dirty="0"/>
          </a:p>
          <a:p>
            <a:endParaRPr lang="en-US" sz="1400" dirty="0"/>
          </a:p>
        </p:txBody>
      </p:sp>
      <p:pic>
        <p:nvPicPr>
          <p:cNvPr id="3" name="Picture 2">
            <a:extLst>
              <a:ext uri="{FF2B5EF4-FFF2-40B4-BE49-F238E27FC236}">
                <a16:creationId xmlns:a16="http://schemas.microsoft.com/office/drawing/2014/main" id="{B2445964-7C15-499D-8861-47F2A14A4E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26" y="1374417"/>
            <a:ext cx="5830810" cy="4037731"/>
          </a:xfrm>
          <a:prstGeom prst="rect">
            <a:avLst/>
          </a:prstGeom>
          <a:ln>
            <a:noFill/>
          </a:ln>
        </p:spPr>
      </p:pic>
      <p:sp>
        <p:nvSpPr>
          <p:cNvPr id="9" name="Title 1">
            <a:extLst>
              <a:ext uri="{FF2B5EF4-FFF2-40B4-BE49-F238E27FC236}">
                <a16:creationId xmlns:a16="http://schemas.microsoft.com/office/drawing/2014/main" id="{DF380061-A770-674D-844F-BB40662B0C86}"/>
              </a:ext>
            </a:extLst>
          </p:cNvPr>
          <p:cNvSpPr txBox="1">
            <a:spLocks/>
          </p:cNvSpPr>
          <p:nvPr/>
        </p:nvSpPr>
        <p:spPr>
          <a:xfrm>
            <a:off x="457200" y="260648"/>
            <a:ext cx="8229600" cy="792088"/>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defRPr/>
            </a:pPr>
            <a:r>
              <a:rPr lang="en-US" dirty="0"/>
              <a:t>Methodology</a:t>
            </a:r>
          </a:p>
        </p:txBody>
      </p:sp>
    </p:spTree>
    <p:extLst>
      <p:ext uri="{BB962C8B-B14F-4D97-AF65-F5344CB8AC3E}">
        <p14:creationId xmlns:p14="http://schemas.microsoft.com/office/powerpoint/2010/main" val="2059302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1C8795-FAB4-400A-98F3-BD6CC326EB63}"/>
              </a:ext>
            </a:extLst>
          </p:cNvPr>
          <p:cNvSpPr>
            <a:spLocks noGrp="1"/>
          </p:cNvSpPr>
          <p:nvPr>
            <p:ph type="sldNum" sz="quarter" idx="12"/>
          </p:nvPr>
        </p:nvSpPr>
        <p:spPr>
          <a:xfrm>
            <a:off x="6457950" y="5624513"/>
            <a:ext cx="2057400" cy="273844"/>
          </a:xfrm>
        </p:spPr>
        <p:txBody>
          <a:bodyPr>
            <a:normAutofit/>
          </a:bodyPr>
          <a:lstStyle/>
          <a:p>
            <a:pPr>
              <a:spcAft>
                <a:spcPts val="450"/>
              </a:spcAft>
            </a:pPr>
            <a:fld id="{A6ECD42C-D94E-4EAD-AB34-A651982B2AD9}" type="slidenum">
              <a:rPr lang="en-GB">
                <a:solidFill>
                  <a:srgbClr val="FFFFFF"/>
                </a:solidFill>
              </a:rPr>
              <a:pPr>
                <a:spcAft>
                  <a:spcPts val="450"/>
                </a:spcAft>
              </a:pPr>
              <a:t>30</a:t>
            </a:fld>
            <a:endParaRPr lang="en-GB" dirty="0">
              <a:solidFill>
                <a:srgbClr val="FFFFFF"/>
              </a:solidFill>
            </a:endParaRPr>
          </a:p>
        </p:txBody>
      </p:sp>
      <p:sp>
        <p:nvSpPr>
          <p:cNvPr id="2" name="TextBox 1">
            <a:extLst>
              <a:ext uri="{FF2B5EF4-FFF2-40B4-BE49-F238E27FC236}">
                <a16:creationId xmlns:a16="http://schemas.microsoft.com/office/drawing/2014/main" id="{80CA04B8-4E13-4AA2-99BC-8F04914C292C}"/>
              </a:ext>
            </a:extLst>
          </p:cNvPr>
          <p:cNvSpPr txBox="1"/>
          <p:nvPr/>
        </p:nvSpPr>
        <p:spPr>
          <a:xfrm>
            <a:off x="0" y="280117"/>
            <a:ext cx="9144000" cy="646331"/>
          </a:xfrm>
          <a:prstGeom prst="rect">
            <a:avLst/>
          </a:prstGeom>
          <a:noFill/>
        </p:spPr>
        <p:txBody>
          <a:bodyPr wrap="square" rtlCol="0">
            <a:spAutoFit/>
          </a:bodyPr>
          <a:lstStyle/>
          <a:p>
            <a:pPr algn="ctr"/>
            <a:r>
              <a:rPr lang="en-US" sz="3600" dirty="0">
                <a:solidFill>
                  <a:schemeClr val="bg1"/>
                </a:solidFill>
                <a:latin typeface="+mj-lt"/>
                <a:ea typeface="+mj-ea"/>
                <a:cs typeface="+mj-cs"/>
              </a:rPr>
              <a:t>The survey was a collective effort</a:t>
            </a:r>
          </a:p>
        </p:txBody>
      </p:sp>
      <p:sp>
        <p:nvSpPr>
          <p:cNvPr id="4" name="Oval 3">
            <a:extLst>
              <a:ext uri="{FF2B5EF4-FFF2-40B4-BE49-F238E27FC236}">
                <a16:creationId xmlns:a16="http://schemas.microsoft.com/office/drawing/2014/main" id="{BBFB4E01-0FFF-6C49-AB54-2E7EC7D378A8}"/>
              </a:ext>
            </a:extLst>
          </p:cNvPr>
          <p:cNvSpPr/>
          <p:nvPr/>
        </p:nvSpPr>
        <p:spPr>
          <a:xfrm>
            <a:off x="2942622" y="1907477"/>
            <a:ext cx="3119710" cy="3043046"/>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86C0BE-70A4-164F-BEDF-05B02172BB79}"/>
              </a:ext>
            </a:extLst>
          </p:cNvPr>
          <p:cNvSpPr/>
          <p:nvPr/>
        </p:nvSpPr>
        <p:spPr>
          <a:xfrm>
            <a:off x="233068" y="1258212"/>
            <a:ext cx="2592288" cy="2448272"/>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DF490AF-C969-B34F-A297-7CAC4288CB5E}"/>
              </a:ext>
            </a:extLst>
          </p:cNvPr>
          <p:cNvSpPr/>
          <p:nvPr/>
        </p:nvSpPr>
        <p:spPr>
          <a:xfrm>
            <a:off x="5491275" y="1240463"/>
            <a:ext cx="2592288" cy="2529489"/>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47046D7-E1A7-744B-BBA6-C15F82C028D6}"/>
              </a:ext>
            </a:extLst>
          </p:cNvPr>
          <p:cNvSpPr/>
          <p:nvPr/>
        </p:nvSpPr>
        <p:spPr>
          <a:xfrm>
            <a:off x="6062332" y="3025131"/>
            <a:ext cx="2678038" cy="2736304"/>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23611D0-C3A8-B445-9214-3F6C253A7AE7}"/>
              </a:ext>
            </a:extLst>
          </p:cNvPr>
          <p:cNvSpPr/>
          <p:nvPr/>
        </p:nvSpPr>
        <p:spPr>
          <a:xfrm>
            <a:off x="1043608" y="2961382"/>
            <a:ext cx="2640728" cy="2629023"/>
          </a:xfrm>
          <a:prstGeom prst="ellipse">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520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7365A6-1F60-4DA7-912C-94CE2AC531D5}"/>
              </a:ext>
            </a:extLst>
          </p:cNvPr>
          <p:cNvSpPr>
            <a:spLocks noGrp="1"/>
          </p:cNvSpPr>
          <p:nvPr>
            <p:ph type="sldNum" sz="quarter" idx="12"/>
          </p:nvPr>
        </p:nvSpPr>
        <p:spPr>
          <a:xfrm>
            <a:off x="6457950" y="5624513"/>
            <a:ext cx="2057400" cy="273844"/>
          </a:xfrm>
        </p:spPr>
        <p:txBody>
          <a:bodyPr>
            <a:normAutofit/>
          </a:bodyPr>
          <a:lstStyle/>
          <a:p>
            <a:pPr>
              <a:spcAft>
                <a:spcPts val="450"/>
              </a:spcAft>
            </a:pPr>
            <a:fld id="{A6ECD42C-D94E-4EAD-AB34-A651982B2AD9}" type="slidenum">
              <a:rPr lang="en-GB" smtClean="0"/>
              <a:pPr>
                <a:spcAft>
                  <a:spcPts val="450"/>
                </a:spcAft>
              </a:pPr>
              <a:t>31</a:t>
            </a:fld>
            <a:endParaRPr lang="en-GB" dirty="0"/>
          </a:p>
        </p:txBody>
      </p:sp>
      <p:sp>
        <p:nvSpPr>
          <p:cNvPr id="2" name="Oval 1">
            <a:extLst>
              <a:ext uri="{FF2B5EF4-FFF2-40B4-BE49-F238E27FC236}">
                <a16:creationId xmlns:a16="http://schemas.microsoft.com/office/drawing/2014/main" id="{37CDCD05-BCDC-034C-A778-C60205B408A5}"/>
              </a:ext>
            </a:extLst>
          </p:cNvPr>
          <p:cNvSpPr/>
          <p:nvPr/>
        </p:nvSpPr>
        <p:spPr>
          <a:xfrm>
            <a:off x="611560" y="335276"/>
            <a:ext cx="2869792" cy="2736304"/>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11A4857-303B-5548-BC39-0AF7AE5DD12C}"/>
              </a:ext>
            </a:extLst>
          </p:cNvPr>
          <p:cNvSpPr/>
          <p:nvPr/>
        </p:nvSpPr>
        <p:spPr>
          <a:xfrm>
            <a:off x="3678896" y="335276"/>
            <a:ext cx="3024336" cy="2883660"/>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AE458C0-3470-544A-A681-13827E7E5CD7}"/>
              </a:ext>
            </a:extLst>
          </p:cNvPr>
          <p:cNvSpPr/>
          <p:nvPr/>
        </p:nvSpPr>
        <p:spPr>
          <a:xfrm>
            <a:off x="5191064" y="2604368"/>
            <a:ext cx="3208481" cy="3059239"/>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250883C-CB90-E244-9397-976C29AD123C}"/>
              </a:ext>
            </a:extLst>
          </p:cNvPr>
          <p:cNvSpPr/>
          <p:nvPr/>
        </p:nvSpPr>
        <p:spPr>
          <a:xfrm>
            <a:off x="1681563" y="2656646"/>
            <a:ext cx="3126476" cy="2981049"/>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7828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93FBA8-2195-475F-83B1-2FF14407A8B4}"/>
              </a:ext>
            </a:extLst>
          </p:cNvPr>
          <p:cNvSpPr txBox="1"/>
          <p:nvPr/>
        </p:nvSpPr>
        <p:spPr>
          <a:xfrm>
            <a:off x="3254795" y="2159590"/>
            <a:ext cx="2943865" cy="646331"/>
          </a:xfrm>
          <a:prstGeom prst="rect">
            <a:avLst/>
          </a:prstGeom>
          <a:solidFill>
            <a:srgbClr val="29513A"/>
          </a:solidFill>
        </p:spPr>
        <p:txBody>
          <a:bodyPr wrap="square" rtlCol="0">
            <a:spAutoFit/>
          </a:bodyPr>
          <a:lstStyle/>
          <a:p>
            <a:r>
              <a:rPr lang="en-GB" dirty="0">
                <a:solidFill>
                  <a:schemeClr val="bg1"/>
                </a:solidFill>
              </a:rPr>
              <a:t>Using tablets linked to a central server</a:t>
            </a:r>
          </a:p>
        </p:txBody>
      </p:sp>
      <p:sp>
        <p:nvSpPr>
          <p:cNvPr id="9" name="TextBox 8">
            <a:extLst>
              <a:ext uri="{FF2B5EF4-FFF2-40B4-BE49-F238E27FC236}">
                <a16:creationId xmlns:a16="http://schemas.microsoft.com/office/drawing/2014/main" id="{D89A2377-D178-4446-B1EC-44397E388713}"/>
              </a:ext>
            </a:extLst>
          </p:cNvPr>
          <p:cNvSpPr txBox="1"/>
          <p:nvPr/>
        </p:nvSpPr>
        <p:spPr>
          <a:xfrm>
            <a:off x="3254795" y="4050360"/>
            <a:ext cx="4032448" cy="646331"/>
          </a:xfrm>
          <a:prstGeom prst="rect">
            <a:avLst/>
          </a:prstGeom>
          <a:solidFill>
            <a:srgbClr val="29513A"/>
          </a:solidFill>
        </p:spPr>
        <p:txBody>
          <a:bodyPr wrap="square" rtlCol="0">
            <a:spAutoFit/>
          </a:bodyPr>
          <a:lstStyle/>
          <a:p>
            <a:r>
              <a:rPr lang="en-GB" dirty="0">
                <a:solidFill>
                  <a:schemeClr val="bg1"/>
                </a:solidFill>
              </a:rPr>
              <a:t>   But paper back up still required if</a:t>
            </a:r>
          </a:p>
          <a:p>
            <a:r>
              <a:rPr lang="en-GB" dirty="0">
                <a:solidFill>
                  <a:schemeClr val="bg1"/>
                </a:solidFill>
              </a:rPr>
              <a:t>   internet is down!</a:t>
            </a:r>
          </a:p>
        </p:txBody>
      </p:sp>
      <p:sp>
        <p:nvSpPr>
          <p:cNvPr id="2" name="Oval 1">
            <a:extLst>
              <a:ext uri="{FF2B5EF4-FFF2-40B4-BE49-F238E27FC236}">
                <a16:creationId xmlns:a16="http://schemas.microsoft.com/office/drawing/2014/main" id="{73D8836E-BEFD-0048-B63D-6E644C38F340}"/>
              </a:ext>
            </a:extLst>
          </p:cNvPr>
          <p:cNvSpPr/>
          <p:nvPr/>
        </p:nvSpPr>
        <p:spPr>
          <a:xfrm>
            <a:off x="179512" y="98630"/>
            <a:ext cx="2502279" cy="2384126"/>
          </a:xfrm>
          <a:prstGeom prst="ellipse">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63A603C-9051-C545-BB00-04AFEE7A0E53}"/>
              </a:ext>
            </a:extLst>
          </p:cNvPr>
          <p:cNvSpPr/>
          <p:nvPr/>
        </p:nvSpPr>
        <p:spPr>
          <a:xfrm>
            <a:off x="5828179" y="1078600"/>
            <a:ext cx="2880320" cy="2808312"/>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F1CACCF-D0B7-6D45-976B-8EA2A7A92673}"/>
              </a:ext>
            </a:extLst>
          </p:cNvPr>
          <p:cNvSpPr/>
          <p:nvPr/>
        </p:nvSpPr>
        <p:spPr>
          <a:xfrm>
            <a:off x="610917" y="2646204"/>
            <a:ext cx="2880320" cy="2952328"/>
          </a:xfrm>
          <a:prstGeom prst="ellipse">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4967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29159E-B07D-2047-85D8-16C70BEA8E6B}"/>
              </a:ext>
            </a:extLst>
          </p:cNvPr>
          <p:cNvSpPr/>
          <p:nvPr/>
        </p:nvSpPr>
        <p:spPr>
          <a:xfrm>
            <a:off x="1835696" y="1412776"/>
            <a:ext cx="5328592" cy="4320480"/>
          </a:xfrm>
          <a:prstGeom prst="rect">
            <a:avLst/>
          </a:prstGeom>
          <a:solidFill>
            <a:srgbClr val="29513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9A14A4-9CF5-4D7E-8967-3CFB4FC3D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706" y="1556792"/>
            <a:ext cx="4901558" cy="4032448"/>
          </a:xfrm>
          <a:prstGeom prst="rect">
            <a:avLst/>
          </a:prstGeom>
          <a:effectLst>
            <a:outerShdw blurRad="50800" dist="38100" dir="10800000" algn="r" rotWithShape="0">
              <a:prstClr val="black">
                <a:alpha val="40000"/>
              </a:prstClr>
            </a:outerShdw>
          </a:effectLst>
        </p:spPr>
      </p:pic>
      <p:sp>
        <p:nvSpPr>
          <p:cNvPr id="2" name="Rectangle 1">
            <a:extLst>
              <a:ext uri="{FF2B5EF4-FFF2-40B4-BE49-F238E27FC236}">
                <a16:creationId xmlns:a16="http://schemas.microsoft.com/office/drawing/2014/main" id="{33FAF811-AA6D-004D-BC53-4535ECCA0F96}"/>
              </a:ext>
            </a:extLst>
          </p:cNvPr>
          <p:cNvSpPr/>
          <p:nvPr/>
        </p:nvSpPr>
        <p:spPr>
          <a:xfrm>
            <a:off x="0" y="191542"/>
            <a:ext cx="9144000" cy="1077218"/>
          </a:xfrm>
          <a:prstGeom prst="rect">
            <a:avLst/>
          </a:prstGeom>
        </p:spPr>
        <p:txBody>
          <a:bodyPr wrap="square">
            <a:spAutoFit/>
          </a:bodyPr>
          <a:lstStyle/>
          <a:p>
            <a:pPr algn="ctr"/>
            <a:r>
              <a:rPr lang="en-US" sz="3200" dirty="0">
                <a:solidFill>
                  <a:schemeClr val="bg1"/>
                </a:solidFill>
                <a:latin typeface="+mj-lt"/>
              </a:rPr>
              <a:t>Study tour of South Africa: </a:t>
            </a:r>
          </a:p>
          <a:p>
            <a:pPr algn="ctr"/>
            <a:r>
              <a:rPr lang="en-US" sz="3200" dirty="0">
                <a:solidFill>
                  <a:schemeClr val="bg1"/>
                </a:solidFill>
                <a:latin typeface="+mj-lt"/>
              </a:rPr>
              <a:t>Botswana, Lesotho and Swaziland</a:t>
            </a:r>
          </a:p>
        </p:txBody>
      </p:sp>
    </p:spTree>
    <p:extLst>
      <p:ext uri="{BB962C8B-B14F-4D97-AF65-F5344CB8AC3E}">
        <p14:creationId xmlns:p14="http://schemas.microsoft.com/office/powerpoint/2010/main" val="494926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61830"/>
            <a:ext cx="9144000" cy="623248"/>
          </a:xfrm>
          <a:prstGeom prst="rect">
            <a:avLst/>
          </a:prstGeom>
          <a:noFill/>
        </p:spPr>
        <p:txBody>
          <a:bodyPr wrap="square">
            <a:spAutoFit/>
          </a:bodyPr>
          <a:lstStyle/>
          <a:p>
            <a:pPr algn="ctr">
              <a:defRPr/>
            </a:pPr>
            <a:r>
              <a:rPr lang="en-US" sz="3450" b="1" dirty="0">
                <a:solidFill>
                  <a:schemeClr val="bg1"/>
                </a:solidFill>
                <a:latin typeface="+mj-lt"/>
                <a:ea typeface="+mj-ea"/>
                <a:cs typeface="+mj-cs"/>
              </a:rPr>
              <a:t>Acknowledgements</a:t>
            </a:r>
          </a:p>
        </p:txBody>
      </p:sp>
      <p:pic>
        <p:nvPicPr>
          <p:cNvPr id="8"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432" y="3280151"/>
            <a:ext cx="2493834" cy="76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The_Global_Fund_to_Fight_AIDS,_Tuberculosis_and_Malaria_logo.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69602" y="4543873"/>
            <a:ext cx="240506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descr="usaid-logo.jpe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28886" y="3245270"/>
            <a:ext cx="1964531" cy="598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fld id="{A6ECD42C-D94E-4EAD-AB34-A651982B2AD9}" type="slidenum">
              <a:rPr lang="en-GB" smtClean="0"/>
              <a:t>34</a:t>
            </a:fld>
            <a:endParaRPr lang="en-GB" dirty="0"/>
          </a:p>
        </p:txBody>
      </p:sp>
      <p:pic>
        <p:nvPicPr>
          <p:cNvPr id="13" name="Picture 12" descr="GatesLogoSmall">
            <a:hlinkClick r:id="rId6"/>
            <a:extLst>
              <a:ext uri="{FF2B5EF4-FFF2-40B4-BE49-F238E27FC236}">
                <a16:creationId xmlns:a16="http://schemas.microsoft.com/office/drawing/2014/main" id="{00000000-0008-0000-0100-00000200000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0032" y="4543873"/>
            <a:ext cx="224710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40140" y="1486329"/>
            <a:ext cx="7394361" cy="369332"/>
          </a:xfrm>
          <a:prstGeom prst="rect">
            <a:avLst/>
          </a:prstGeom>
          <a:noFill/>
        </p:spPr>
        <p:txBody>
          <a:bodyPr wrap="square" rtlCol="0">
            <a:spAutoFit/>
          </a:bodyPr>
          <a:lstStyle/>
          <a:p>
            <a:r>
              <a:rPr lang="en-US" b="1" dirty="0"/>
              <a:t>Individuals and communities who participated</a:t>
            </a:r>
            <a:endParaRPr lang="en-US" sz="1500" b="1" dirty="0"/>
          </a:p>
        </p:txBody>
      </p:sp>
      <p:pic>
        <p:nvPicPr>
          <p:cNvPr id="15" name="Picture 1">
            <a:extLst>
              <a:ext uri="{FF2B5EF4-FFF2-40B4-BE49-F238E27FC236}">
                <a16:creationId xmlns:a16="http://schemas.microsoft.com/office/drawing/2014/main" id="{D459F1C9-17CD-9844-9551-0F52778D78D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532288" y="2045044"/>
            <a:ext cx="2114243" cy="73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a:extLst>
              <a:ext uri="{FF2B5EF4-FFF2-40B4-BE49-F238E27FC236}">
                <a16:creationId xmlns:a16="http://schemas.microsoft.com/office/drawing/2014/main" id="{00850416-46C1-8A4C-946A-34ED119E9DF0}"/>
              </a:ext>
            </a:extLst>
          </p:cNvPr>
          <p:cNvPicPr>
            <a:picLocks noChangeAspect="1"/>
          </p:cNvPicPr>
          <p:nvPr/>
        </p:nvPicPr>
        <p:blipFill>
          <a:blip r:embed="rId9"/>
          <a:stretch>
            <a:fillRect/>
          </a:stretch>
        </p:blipFill>
        <p:spPr>
          <a:xfrm>
            <a:off x="301449" y="1988410"/>
            <a:ext cx="2174344" cy="792518"/>
          </a:xfrm>
          <a:prstGeom prst="rect">
            <a:avLst/>
          </a:prstGeom>
        </p:spPr>
      </p:pic>
      <p:pic>
        <p:nvPicPr>
          <p:cNvPr id="18" name="Picture 17">
            <a:extLst>
              <a:ext uri="{FF2B5EF4-FFF2-40B4-BE49-F238E27FC236}">
                <a16:creationId xmlns:a16="http://schemas.microsoft.com/office/drawing/2014/main" id="{3833B1AF-5A90-7A43-8E4B-4BF68DC2577F}"/>
              </a:ext>
            </a:extLst>
          </p:cNvPr>
          <p:cNvPicPr>
            <a:picLocks noChangeAspect="1"/>
          </p:cNvPicPr>
          <p:nvPr/>
        </p:nvPicPr>
        <p:blipFill>
          <a:blip r:embed="rId10"/>
          <a:stretch>
            <a:fillRect/>
          </a:stretch>
        </p:blipFill>
        <p:spPr>
          <a:xfrm>
            <a:off x="3663807" y="2089876"/>
            <a:ext cx="1784641" cy="809037"/>
          </a:xfrm>
          <a:prstGeom prst="rect">
            <a:avLst/>
          </a:prstGeom>
        </p:spPr>
      </p:pic>
      <p:pic>
        <p:nvPicPr>
          <p:cNvPr id="19" name="Picture 18">
            <a:extLst>
              <a:ext uri="{FF2B5EF4-FFF2-40B4-BE49-F238E27FC236}">
                <a16:creationId xmlns:a16="http://schemas.microsoft.com/office/drawing/2014/main" id="{FE65137D-F0E8-184F-9254-7DE15F6E0758}"/>
              </a:ext>
            </a:extLst>
          </p:cNvPr>
          <p:cNvPicPr>
            <a:picLocks noChangeAspect="1"/>
          </p:cNvPicPr>
          <p:nvPr/>
        </p:nvPicPr>
        <p:blipFill>
          <a:blip r:embed="rId11"/>
          <a:stretch>
            <a:fillRect/>
          </a:stretch>
        </p:blipFill>
        <p:spPr>
          <a:xfrm>
            <a:off x="6738536" y="3209847"/>
            <a:ext cx="2110279" cy="631984"/>
          </a:xfrm>
          <a:prstGeom prst="rect">
            <a:avLst/>
          </a:prstGeom>
        </p:spPr>
      </p:pic>
      <p:sp>
        <p:nvSpPr>
          <p:cNvPr id="5" name="Rectangle 4">
            <a:extLst>
              <a:ext uri="{FF2B5EF4-FFF2-40B4-BE49-F238E27FC236}">
                <a16:creationId xmlns:a16="http://schemas.microsoft.com/office/drawing/2014/main" id="{0479EC77-AEE5-654D-8EFC-156140885A85}"/>
              </a:ext>
            </a:extLst>
          </p:cNvPr>
          <p:cNvSpPr/>
          <p:nvPr/>
        </p:nvSpPr>
        <p:spPr>
          <a:xfrm>
            <a:off x="0" y="5589240"/>
            <a:ext cx="9144000"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8"/>
          <p:cNvSpPr txBox="1">
            <a:spLocks noChangeArrowheads="1"/>
          </p:cNvSpPr>
          <p:nvPr/>
        </p:nvSpPr>
        <p:spPr bwMode="auto">
          <a:xfrm>
            <a:off x="301449" y="5500047"/>
            <a:ext cx="875316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2571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en-US" altLang="en-US" sz="1350" dirty="0">
                <a:latin typeface="Arial" panose="020B0604020202020204" pitchFamily="34" charset="0"/>
              </a:rPr>
              <a:t>All the field staff Medical Officers, nurses, interviewers, radiographers, drivers</a:t>
            </a:r>
          </a:p>
          <a:p>
            <a:pPr>
              <a:spcBef>
                <a:spcPct val="0"/>
              </a:spcBef>
            </a:pPr>
            <a:r>
              <a:rPr lang="en-US" altLang="en-US" sz="1350" dirty="0">
                <a:latin typeface="Arial" panose="020B0604020202020204" pitchFamily="34" charset="0"/>
              </a:rPr>
              <a:t>Volunteers from the communities</a:t>
            </a:r>
          </a:p>
          <a:p>
            <a:pPr>
              <a:spcBef>
                <a:spcPct val="0"/>
              </a:spcBef>
            </a:pPr>
            <a:r>
              <a:rPr lang="en-US" altLang="en-US" sz="1350" dirty="0">
                <a:latin typeface="Arial" panose="020B0604020202020204" pitchFamily="34" charset="0"/>
              </a:rPr>
              <a:t>Provincial Departments of Health</a:t>
            </a:r>
          </a:p>
        </p:txBody>
      </p:sp>
    </p:spTree>
    <p:extLst>
      <p:ext uri="{BB962C8B-B14F-4D97-AF65-F5344CB8AC3E}">
        <p14:creationId xmlns:p14="http://schemas.microsoft.com/office/powerpoint/2010/main" val="415232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64FC4C9-9644-4753-849E-E180D16A0154}"/>
              </a:ext>
            </a:extLst>
          </p:cNvPr>
          <p:cNvSpPr>
            <a:spLocks noGrp="1"/>
          </p:cNvSpPr>
          <p:nvPr>
            <p:ph type="sldNum" sz="quarter" idx="12"/>
          </p:nvPr>
        </p:nvSpPr>
        <p:spPr/>
        <p:txBody>
          <a:bodyPr/>
          <a:lstStyle/>
          <a:p>
            <a:fld id="{A6ECD42C-D94E-4EAD-AB34-A651982B2AD9}" type="slidenum">
              <a:rPr lang="en-GB" smtClean="0"/>
              <a:t>35</a:t>
            </a:fld>
            <a:endParaRPr lang="en-GB" dirty="0"/>
          </a:p>
        </p:txBody>
      </p:sp>
      <p:sp>
        <p:nvSpPr>
          <p:cNvPr id="6" name="TextBox 5">
            <a:extLst>
              <a:ext uri="{FF2B5EF4-FFF2-40B4-BE49-F238E27FC236}">
                <a16:creationId xmlns:a16="http://schemas.microsoft.com/office/drawing/2014/main" id="{723A214D-455C-4541-B29D-DBB1F59A40E5}"/>
              </a:ext>
            </a:extLst>
          </p:cNvPr>
          <p:cNvSpPr txBox="1"/>
          <p:nvPr/>
        </p:nvSpPr>
        <p:spPr>
          <a:xfrm>
            <a:off x="0" y="361830"/>
            <a:ext cx="9144000" cy="623248"/>
          </a:xfrm>
          <a:prstGeom prst="rect">
            <a:avLst/>
          </a:prstGeom>
          <a:noFill/>
        </p:spPr>
        <p:txBody>
          <a:bodyPr wrap="square">
            <a:spAutoFit/>
          </a:bodyPr>
          <a:lstStyle/>
          <a:p>
            <a:pPr algn="ctr">
              <a:defRPr/>
            </a:pPr>
            <a:r>
              <a:rPr lang="en-US" sz="3450" b="1" dirty="0">
                <a:solidFill>
                  <a:schemeClr val="bg1"/>
                </a:solidFill>
                <a:latin typeface="+mj-lt"/>
                <a:ea typeface="+mj-ea"/>
                <a:cs typeface="+mj-cs"/>
              </a:rPr>
              <a:t>Thank you</a:t>
            </a:r>
          </a:p>
        </p:txBody>
      </p:sp>
    </p:spTree>
    <p:extLst>
      <p:ext uri="{BB962C8B-B14F-4D97-AF65-F5344CB8AC3E}">
        <p14:creationId xmlns:p14="http://schemas.microsoft.com/office/powerpoint/2010/main" val="191217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0CA93C-61EA-4282-A518-EC02ECA0C447}"/>
              </a:ext>
            </a:extLst>
          </p:cNvPr>
          <p:cNvSpPr>
            <a:spLocks noGrp="1"/>
          </p:cNvSpPr>
          <p:nvPr>
            <p:ph type="sldNum" sz="quarter" idx="12"/>
          </p:nvPr>
        </p:nvSpPr>
        <p:spPr/>
        <p:txBody>
          <a:bodyPr/>
          <a:lstStyle/>
          <a:p>
            <a:fld id="{A6ECD42C-D94E-4EAD-AB34-A651982B2AD9}" type="slidenum">
              <a:rPr lang="en-GB" smtClean="0"/>
              <a:t>4</a:t>
            </a:fld>
            <a:endParaRPr lang="en-GB" dirty="0"/>
          </a:p>
        </p:txBody>
      </p:sp>
      <p:sp>
        <p:nvSpPr>
          <p:cNvPr id="4" name="Rectangle: Rounded Corners 3">
            <a:extLst>
              <a:ext uri="{FF2B5EF4-FFF2-40B4-BE49-F238E27FC236}">
                <a16:creationId xmlns:a16="http://schemas.microsoft.com/office/drawing/2014/main" id="{04DD1509-8DBD-458E-BE14-DDCAB5CB150B}"/>
              </a:ext>
            </a:extLst>
          </p:cNvPr>
          <p:cNvSpPr/>
          <p:nvPr/>
        </p:nvSpPr>
        <p:spPr>
          <a:xfrm>
            <a:off x="73479" y="2735036"/>
            <a:ext cx="1828801" cy="1028700"/>
          </a:xfrm>
          <a:prstGeom prst="roundRect">
            <a:avLst/>
          </a:prstGeom>
          <a:solidFill>
            <a:srgbClr val="295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bg1"/>
                </a:solidFill>
              </a:rPr>
              <a:t>Census at household level</a:t>
            </a:r>
          </a:p>
        </p:txBody>
      </p:sp>
      <p:sp>
        <p:nvSpPr>
          <p:cNvPr id="8" name="Rectangle: Rounded Corners 7">
            <a:extLst>
              <a:ext uri="{FF2B5EF4-FFF2-40B4-BE49-F238E27FC236}">
                <a16:creationId xmlns:a16="http://schemas.microsoft.com/office/drawing/2014/main" id="{756730F4-6787-45D3-8B89-10B74E0C9E27}"/>
              </a:ext>
            </a:extLst>
          </p:cNvPr>
          <p:cNvSpPr/>
          <p:nvPr/>
        </p:nvSpPr>
        <p:spPr>
          <a:xfrm>
            <a:off x="2367641" y="2751366"/>
            <a:ext cx="1828801" cy="1028700"/>
          </a:xfrm>
          <a:prstGeom prst="roundRect">
            <a:avLst/>
          </a:prstGeom>
          <a:solidFill>
            <a:srgbClr val="295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bg1"/>
                </a:solidFill>
              </a:rPr>
              <a:t>*Screening at mobile field site </a:t>
            </a:r>
          </a:p>
        </p:txBody>
      </p:sp>
      <p:sp>
        <p:nvSpPr>
          <p:cNvPr id="9" name="Rectangle: Rounded Corners 8">
            <a:extLst>
              <a:ext uri="{FF2B5EF4-FFF2-40B4-BE49-F238E27FC236}">
                <a16:creationId xmlns:a16="http://schemas.microsoft.com/office/drawing/2014/main" id="{664B0719-1186-46F5-B12D-D27FF02E4F86}"/>
              </a:ext>
            </a:extLst>
          </p:cNvPr>
          <p:cNvSpPr/>
          <p:nvPr/>
        </p:nvSpPr>
        <p:spPr>
          <a:xfrm>
            <a:off x="4698544" y="2751366"/>
            <a:ext cx="1828801" cy="1028700"/>
          </a:xfrm>
          <a:prstGeom prst="roundRect">
            <a:avLst/>
          </a:prstGeom>
          <a:solidFill>
            <a:srgbClr val="295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bg1"/>
                </a:solidFill>
              </a:rPr>
              <a:t>Sample testing at laboratory</a:t>
            </a:r>
          </a:p>
        </p:txBody>
      </p:sp>
      <p:sp>
        <p:nvSpPr>
          <p:cNvPr id="10" name="Rectangle: Rounded Corners 9">
            <a:extLst>
              <a:ext uri="{FF2B5EF4-FFF2-40B4-BE49-F238E27FC236}">
                <a16:creationId xmlns:a16="http://schemas.microsoft.com/office/drawing/2014/main" id="{1EA88F32-DD60-41A9-9A85-4F3ADF2BF7F7}"/>
              </a:ext>
            </a:extLst>
          </p:cNvPr>
          <p:cNvSpPr/>
          <p:nvPr/>
        </p:nvSpPr>
        <p:spPr>
          <a:xfrm>
            <a:off x="7053943" y="2735036"/>
            <a:ext cx="1828801" cy="1028700"/>
          </a:xfrm>
          <a:prstGeom prst="roundRect">
            <a:avLst/>
          </a:prstGeom>
          <a:solidFill>
            <a:srgbClr val="295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Survey case</a:t>
            </a:r>
          </a:p>
        </p:txBody>
      </p:sp>
      <p:sp>
        <p:nvSpPr>
          <p:cNvPr id="11" name="Arrow: Right 10">
            <a:extLst>
              <a:ext uri="{FF2B5EF4-FFF2-40B4-BE49-F238E27FC236}">
                <a16:creationId xmlns:a16="http://schemas.microsoft.com/office/drawing/2014/main" id="{C187592D-32E6-479B-88DB-195D10D05507}"/>
              </a:ext>
            </a:extLst>
          </p:cNvPr>
          <p:cNvSpPr/>
          <p:nvPr/>
        </p:nvSpPr>
        <p:spPr>
          <a:xfrm>
            <a:off x="2024743" y="3249386"/>
            <a:ext cx="302078" cy="334736"/>
          </a:xfrm>
          <a:prstGeom prst="rightArrow">
            <a:avLst/>
          </a:prstGeom>
          <a:solidFill>
            <a:srgbClr val="193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A0B8990D-BAF2-46B5-9C8C-D42ADCF9ECD7}"/>
              </a:ext>
            </a:extLst>
          </p:cNvPr>
          <p:cNvSpPr/>
          <p:nvPr/>
        </p:nvSpPr>
        <p:spPr>
          <a:xfrm>
            <a:off x="4310741" y="3163662"/>
            <a:ext cx="302078" cy="334736"/>
          </a:xfrm>
          <a:prstGeom prst="rightArrow">
            <a:avLst/>
          </a:prstGeom>
          <a:solidFill>
            <a:srgbClr val="193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9D005BEE-EE27-4E43-922C-D84D0B794B87}"/>
              </a:ext>
            </a:extLst>
          </p:cNvPr>
          <p:cNvSpPr/>
          <p:nvPr/>
        </p:nvSpPr>
        <p:spPr>
          <a:xfrm>
            <a:off x="6639604" y="3163662"/>
            <a:ext cx="302078" cy="334736"/>
          </a:xfrm>
          <a:prstGeom prst="rightArrow">
            <a:avLst/>
          </a:prstGeom>
          <a:solidFill>
            <a:srgbClr val="193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0851708C-18D0-4C5F-BE68-13A2622B31D9}"/>
              </a:ext>
            </a:extLst>
          </p:cNvPr>
          <p:cNvSpPr txBox="1"/>
          <p:nvPr/>
        </p:nvSpPr>
        <p:spPr>
          <a:xfrm>
            <a:off x="73479" y="4272914"/>
            <a:ext cx="8674985" cy="707886"/>
          </a:xfrm>
          <a:prstGeom prst="rect">
            <a:avLst/>
          </a:prstGeom>
          <a:noFill/>
        </p:spPr>
        <p:txBody>
          <a:bodyPr wrap="square" rtlCol="0">
            <a:spAutoFit/>
          </a:bodyPr>
          <a:lstStyle/>
          <a:p>
            <a:r>
              <a:rPr lang="en-US" sz="2000" dirty="0"/>
              <a:t>*</a:t>
            </a:r>
            <a:r>
              <a:rPr lang="en-GB" sz="2000" dirty="0"/>
              <a:t>≥15 years old, slept in household for ≥10 nights in preceding two weeks &amp; provided informed consent/assent for minors</a:t>
            </a:r>
            <a:endParaRPr lang="en-US" sz="2000" dirty="0"/>
          </a:p>
        </p:txBody>
      </p:sp>
      <p:sp>
        <p:nvSpPr>
          <p:cNvPr id="16" name="Title 1">
            <a:extLst>
              <a:ext uri="{FF2B5EF4-FFF2-40B4-BE49-F238E27FC236}">
                <a16:creationId xmlns:a16="http://schemas.microsoft.com/office/drawing/2014/main" id="{4A36E5C3-28E1-1145-A8E3-D7BBEEB502E7}"/>
              </a:ext>
            </a:extLst>
          </p:cNvPr>
          <p:cNvSpPr txBox="1">
            <a:spLocks/>
          </p:cNvSpPr>
          <p:nvPr/>
        </p:nvSpPr>
        <p:spPr>
          <a:xfrm>
            <a:off x="0" y="260648"/>
            <a:ext cx="9144000" cy="792088"/>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defRPr/>
            </a:pPr>
            <a:r>
              <a:rPr lang="en-US" dirty="0"/>
              <a:t>Methodology: Survey Procedures</a:t>
            </a:r>
          </a:p>
        </p:txBody>
      </p:sp>
    </p:spTree>
    <p:extLst>
      <p:ext uri="{BB962C8B-B14F-4D97-AF65-F5344CB8AC3E}">
        <p14:creationId xmlns:p14="http://schemas.microsoft.com/office/powerpoint/2010/main" val="238138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A40B1AC-F91C-E345-AB53-0B51E5D783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35177" y="4064763"/>
            <a:ext cx="518747" cy="608679"/>
          </a:xfrm>
          <a:prstGeom prst="rect">
            <a:avLst/>
          </a:prstGeom>
        </p:spPr>
      </p:pic>
      <p:sp>
        <p:nvSpPr>
          <p:cNvPr id="12" name="TextBox 11">
            <a:extLst>
              <a:ext uri="{FF2B5EF4-FFF2-40B4-BE49-F238E27FC236}">
                <a16:creationId xmlns:a16="http://schemas.microsoft.com/office/drawing/2014/main" id="{0A4981BB-74EE-9A43-8FA1-EA6CC0517CA2}"/>
              </a:ext>
            </a:extLst>
          </p:cNvPr>
          <p:cNvSpPr txBox="1"/>
          <p:nvPr/>
        </p:nvSpPr>
        <p:spPr>
          <a:xfrm>
            <a:off x="1950694" y="4439233"/>
            <a:ext cx="1762899" cy="369332"/>
          </a:xfrm>
          <a:prstGeom prst="rect">
            <a:avLst/>
          </a:prstGeom>
          <a:noFill/>
        </p:spPr>
        <p:txBody>
          <a:bodyPr wrap="square" rtlCol="0">
            <a:spAutoFit/>
          </a:bodyPr>
          <a:lstStyle/>
          <a:p>
            <a:pPr algn="ctr"/>
            <a:r>
              <a:rPr lang="en-GB" b="1" dirty="0"/>
              <a:t>1 x Xpert Ultra</a:t>
            </a:r>
          </a:p>
        </p:txBody>
      </p:sp>
      <p:pic>
        <p:nvPicPr>
          <p:cNvPr id="13" name="Picture 12">
            <a:extLst>
              <a:ext uri="{FF2B5EF4-FFF2-40B4-BE49-F238E27FC236}">
                <a16:creationId xmlns:a16="http://schemas.microsoft.com/office/drawing/2014/main" id="{88AFB2FF-5EB4-AE40-BA4F-25EAD4EFFF2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827995" y="4031662"/>
            <a:ext cx="339630" cy="523405"/>
          </a:xfrm>
          <a:prstGeom prst="rect">
            <a:avLst/>
          </a:prstGeom>
        </p:spPr>
      </p:pic>
      <p:sp>
        <p:nvSpPr>
          <p:cNvPr id="14" name="TextBox 13">
            <a:extLst>
              <a:ext uri="{FF2B5EF4-FFF2-40B4-BE49-F238E27FC236}">
                <a16:creationId xmlns:a16="http://schemas.microsoft.com/office/drawing/2014/main" id="{163D6FDD-D872-EF4C-8B62-03722A532C35}"/>
              </a:ext>
            </a:extLst>
          </p:cNvPr>
          <p:cNvSpPr txBox="1"/>
          <p:nvPr/>
        </p:nvSpPr>
        <p:spPr>
          <a:xfrm>
            <a:off x="4559991" y="4439233"/>
            <a:ext cx="1146469" cy="369332"/>
          </a:xfrm>
          <a:prstGeom prst="rect">
            <a:avLst/>
          </a:prstGeom>
          <a:noFill/>
        </p:spPr>
        <p:txBody>
          <a:bodyPr wrap="none" rtlCol="0">
            <a:spAutoFit/>
          </a:bodyPr>
          <a:lstStyle/>
          <a:p>
            <a:pPr algn="ctr"/>
            <a:r>
              <a:rPr lang="en-GB" b="1" dirty="0"/>
              <a:t>1 x MGIT</a:t>
            </a:r>
          </a:p>
        </p:txBody>
      </p:sp>
      <p:pic>
        <p:nvPicPr>
          <p:cNvPr id="28" name="Picture 27">
            <a:extLst>
              <a:ext uri="{FF2B5EF4-FFF2-40B4-BE49-F238E27FC236}">
                <a16:creationId xmlns:a16="http://schemas.microsoft.com/office/drawing/2014/main" id="{95AD887F-F958-6F45-90A0-2128131DA1A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01442" y="1422772"/>
            <a:ext cx="903516" cy="1440903"/>
          </a:xfrm>
          <a:prstGeom prst="rect">
            <a:avLst/>
          </a:prstGeom>
        </p:spPr>
      </p:pic>
      <p:sp>
        <p:nvSpPr>
          <p:cNvPr id="46" name="TextBox 45">
            <a:extLst>
              <a:ext uri="{FF2B5EF4-FFF2-40B4-BE49-F238E27FC236}">
                <a16:creationId xmlns:a16="http://schemas.microsoft.com/office/drawing/2014/main" id="{C63C2626-7FB2-9C47-9C2A-AD16F91929F1}"/>
              </a:ext>
            </a:extLst>
          </p:cNvPr>
          <p:cNvSpPr txBox="1"/>
          <p:nvPr/>
        </p:nvSpPr>
        <p:spPr>
          <a:xfrm>
            <a:off x="2390892" y="3378900"/>
            <a:ext cx="3929281" cy="346249"/>
          </a:xfrm>
          <a:prstGeom prst="rect">
            <a:avLst/>
          </a:prstGeom>
          <a:noFill/>
        </p:spPr>
        <p:txBody>
          <a:bodyPr wrap="none" rtlCol="0">
            <a:spAutoFit/>
          </a:bodyPr>
          <a:lstStyle/>
          <a:p>
            <a:r>
              <a:rPr lang="en-GB" sz="1650" dirty="0"/>
              <a:t>2 Sputum specimens taken 1 hour apart</a:t>
            </a:r>
          </a:p>
        </p:txBody>
      </p:sp>
      <p:cxnSp>
        <p:nvCxnSpPr>
          <p:cNvPr id="19" name="Straight Arrow Connector 18">
            <a:extLst>
              <a:ext uri="{FF2B5EF4-FFF2-40B4-BE49-F238E27FC236}">
                <a16:creationId xmlns:a16="http://schemas.microsoft.com/office/drawing/2014/main" id="{7BEFC3EA-3015-6243-B250-CFBCB3E4B915}"/>
              </a:ext>
            </a:extLst>
          </p:cNvPr>
          <p:cNvCxnSpPr>
            <a:cxnSpLocks/>
          </p:cNvCxnSpPr>
          <p:nvPr/>
        </p:nvCxnSpPr>
        <p:spPr>
          <a:xfrm flipH="1">
            <a:off x="3673663" y="3683672"/>
            <a:ext cx="518747" cy="556702"/>
          </a:xfrm>
          <a:prstGeom prst="straightConnector1">
            <a:avLst/>
          </a:prstGeom>
          <a:ln w="38100">
            <a:solidFill>
              <a:srgbClr val="29513A"/>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C92F12E-C92A-3D49-9FFA-14E1A5766A7F}"/>
              </a:ext>
            </a:extLst>
          </p:cNvPr>
          <p:cNvCxnSpPr/>
          <p:nvPr/>
        </p:nvCxnSpPr>
        <p:spPr>
          <a:xfrm>
            <a:off x="4192409" y="3683671"/>
            <a:ext cx="518747" cy="556702"/>
          </a:xfrm>
          <a:prstGeom prst="straightConnector1">
            <a:avLst/>
          </a:prstGeom>
          <a:ln w="38100">
            <a:solidFill>
              <a:srgbClr val="29513A"/>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8122" y="1848544"/>
            <a:ext cx="4047411" cy="1384995"/>
          </a:xfrm>
          <a:prstGeom prst="rect">
            <a:avLst/>
          </a:prstGeom>
          <a:noFill/>
        </p:spPr>
        <p:txBody>
          <a:bodyPr wrap="square" rtlCol="0">
            <a:spAutoFit/>
          </a:bodyPr>
          <a:lstStyle/>
          <a:p>
            <a:r>
              <a:rPr lang="en-US" b="1" dirty="0"/>
              <a:t>Symptoms</a:t>
            </a:r>
          </a:p>
          <a:p>
            <a:r>
              <a:rPr lang="en-US" sz="1650" dirty="0"/>
              <a:t>Cough, any duration </a:t>
            </a:r>
          </a:p>
          <a:p>
            <a:r>
              <a:rPr lang="en-US" sz="1650" dirty="0"/>
              <a:t>Unexplained weight loss</a:t>
            </a:r>
          </a:p>
          <a:p>
            <a:r>
              <a:rPr lang="en-US" sz="1650" dirty="0"/>
              <a:t>Drenching night sweats</a:t>
            </a:r>
          </a:p>
          <a:p>
            <a:r>
              <a:rPr lang="en-US" sz="1650" dirty="0"/>
              <a:t>Unexplained fever</a:t>
            </a:r>
          </a:p>
        </p:txBody>
      </p:sp>
      <p:sp>
        <p:nvSpPr>
          <p:cNvPr id="6" name="Slide Number Placeholder 5"/>
          <p:cNvSpPr>
            <a:spLocks noGrp="1"/>
          </p:cNvSpPr>
          <p:nvPr>
            <p:ph type="sldNum" sz="quarter" idx="12"/>
          </p:nvPr>
        </p:nvSpPr>
        <p:spPr/>
        <p:txBody>
          <a:bodyPr/>
          <a:lstStyle/>
          <a:p>
            <a:fld id="{A6ECD42C-D94E-4EAD-AB34-A651982B2AD9}" type="slidenum">
              <a:rPr lang="en-GB" smtClean="0"/>
              <a:t>5</a:t>
            </a:fld>
            <a:endParaRPr lang="en-GB" dirty="0"/>
          </a:p>
        </p:txBody>
      </p:sp>
      <p:sp>
        <p:nvSpPr>
          <p:cNvPr id="8" name="TextBox 7"/>
          <p:cNvSpPr txBox="1"/>
          <p:nvPr/>
        </p:nvSpPr>
        <p:spPr>
          <a:xfrm>
            <a:off x="2410647" y="5428994"/>
            <a:ext cx="4601017" cy="346249"/>
          </a:xfrm>
          <a:prstGeom prst="rect">
            <a:avLst/>
          </a:prstGeom>
          <a:noFill/>
        </p:spPr>
        <p:txBody>
          <a:bodyPr wrap="square" rtlCol="0">
            <a:spAutoFit/>
          </a:bodyPr>
          <a:lstStyle/>
          <a:p>
            <a:r>
              <a:rPr lang="en-US" sz="1650" dirty="0"/>
              <a:t>Dry blood spot sample for HIV testing (optional)</a:t>
            </a:r>
          </a:p>
        </p:txBody>
      </p:sp>
      <p:sp>
        <p:nvSpPr>
          <p:cNvPr id="3" name="TextBox 2"/>
          <p:cNvSpPr txBox="1"/>
          <p:nvPr/>
        </p:nvSpPr>
        <p:spPr>
          <a:xfrm>
            <a:off x="4830070" y="2018076"/>
            <a:ext cx="4026842" cy="623248"/>
          </a:xfrm>
          <a:prstGeom prst="rect">
            <a:avLst/>
          </a:prstGeom>
          <a:noFill/>
        </p:spPr>
        <p:txBody>
          <a:bodyPr wrap="square" rtlCol="0">
            <a:spAutoFit/>
          </a:bodyPr>
          <a:lstStyle/>
          <a:p>
            <a:r>
              <a:rPr lang="en-US" b="1" dirty="0"/>
              <a:t>Chest X-ray </a:t>
            </a:r>
          </a:p>
          <a:p>
            <a:r>
              <a:rPr lang="en-US" sz="1650" dirty="0"/>
              <a:t>(Radiological changes suggestive of TB)</a:t>
            </a:r>
          </a:p>
        </p:txBody>
      </p:sp>
      <p:pic>
        <p:nvPicPr>
          <p:cNvPr id="16" name="Picture 15">
            <a:extLst>
              <a:ext uri="{FF2B5EF4-FFF2-40B4-BE49-F238E27FC236}">
                <a16:creationId xmlns:a16="http://schemas.microsoft.com/office/drawing/2014/main" id="{7F0C0C91-9031-46B9-BB83-B5060CEAC43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704300" y="1648088"/>
            <a:ext cx="799699" cy="775737"/>
          </a:xfrm>
          <a:prstGeom prst="rect">
            <a:avLst/>
          </a:prstGeom>
        </p:spPr>
      </p:pic>
      <p:sp>
        <p:nvSpPr>
          <p:cNvPr id="17" name="Title 1">
            <a:extLst>
              <a:ext uri="{FF2B5EF4-FFF2-40B4-BE49-F238E27FC236}">
                <a16:creationId xmlns:a16="http://schemas.microsoft.com/office/drawing/2014/main" id="{2CDA9A32-5E76-F745-91D5-C3738A64B15F}"/>
              </a:ext>
            </a:extLst>
          </p:cNvPr>
          <p:cNvSpPr txBox="1">
            <a:spLocks/>
          </p:cNvSpPr>
          <p:nvPr/>
        </p:nvSpPr>
        <p:spPr>
          <a:xfrm>
            <a:off x="0" y="260648"/>
            <a:ext cx="9144000" cy="792088"/>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defRPr/>
            </a:pPr>
            <a:r>
              <a:rPr lang="en-US" dirty="0"/>
              <a:t>Methodology: Screening Algorithm</a:t>
            </a:r>
          </a:p>
        </p:txBody>
      </p:sp>
    </p:spTree>
    <p:extLst>
      <p:ext uri="{BB962C8B-B14F-4D97-AF65-F5344CB8AC3E}">
        <p14:creationId xmlns:p14="http://schemas.microsoft.com/office/powerpoint/2010/main" val="372996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67F84A0-C78B-4B84-84C5-4314F4B05566}"/>
              </a:ext>
            </a:extLst>
          </p:cNvPr>
          <p:cNvGraphicFramePr/>
          <p:nvPr>
            <p:extLst>
              <p:ext uri="{D42A27DB-BD31-4B8C-83A1-F6EECF244321}">
                <p14:modId xmlns:p14="http://schemas.microsoft.com/office/powerpoint/2010/main" val="1305368234"/>
              </p:ext>
            </p:extLst>
          </p:nvPr>
        </p:nvGraphicFramePr>
        <p:xfrm>
          <a:off x="556752" y="1685193"/>
          <a:ext cx="8130048" cy="3487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A6ECD42C-D94E-4EAD-AB34-A651982B2AD9}" type="slidenum">
              <a:rPr lang="en-GB" smtClean="0"/>
              <a:t>6</a:t>
            </a:fld>
            <a:endParaRPr lang="en-GB" dirty="0"/>
          </a:p>
        </p:txBody>
      </p:sp>
      <p:sp>
        <p:nvSpPr>
          <p:cNvPr id="5" name="Title 1">
            <a:extLst>
              <a:ext uri="{FF2B5EF4-FFF2-40B4-BE49-F238E27FC236}">
                <a16:creationId xmlns:a16="http://schemas.microsoft.com/office/drawing/2014/main" id="{B1DD9465-FB32-D447-9791-1A4C944FA315}"/>
              </a:ext>
            </a:extLst>
          </p:cNvPr>
          <p:cNvSpPr txBox="1">
            <a:spLocks/>
          </p:cNvSpPr>
          <p:nvPr/>
        </p:nvSpPr>
        <p:spPr>
          <a:xfrm>
            <a:off x="0" y="260648"/>
            <a:ext cx="9144000" cy="792088"/>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defRPr/>
            </a:pPr>
            <a:r>
              <a:rPr lang="en-US" sz="4000" dirty="0"/>
              <a:t>Flow Diagram of Survey Participants</a:t>
            </a:r>
          </a:p>
        </p:txBody>
      </p:sp>
    </p:spTree>
    <p:extLst>
      <p:ext uri="{BB962C8B-B14F-4D97-AF65-F5344CB8AC3E}">
        <p14:creationId xmlns:p14="http://schemas.microsoft.com/office/powerpoint/2010/main" val="39021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F79AA27-B897-46BE-9A96-5BF44907E2D6}"/>
              </a:ext>
            </a:extLst>
          </p:cNvPr>
          <p:cNvSpPr>
            <a:spLocks noGrp="1"/>
          </p:cNvSpPr>
          <p:nvPr>
            <p:ph idx="1"/>
          </p:nvPr>
        </p:nvSpPr>
        <p:spPr>
          <a:xfrm>
            <a:off x="107504" y="1628800"/>
            <a:ext cx="2232248" cy="2520280"/>
          </a:xfrm>
        </p:spPr>
        <p:txBody>
          <a:bodyPr/>
          <a:lstStyle/>
          <a:p>
            <a:pPr>
              <a:buClr>
                <a:srgbClr val="29513A"/>
              </a:buClr>
            </a:pPr>
            <a:r>
              <a:rPr lang="en-US" sz="1600" dirty="0">
                <a:solidFill>
                  <a:srgbClr val="000000"/>
                </a:solidFill>
              </a:rPr>
              <a:t>Target participation rate (</a:t>
            </a:r>
            <a:r>
              <a:rPr lang="en-US" sz="1600" dirty="0">
                <a:solidFill>
                  <a:srgbClr val="007300"/>
                </a:solidFill>
              </a:rPr>
              <a:t>green </a:t>
            </a:r>
            <a:r>
              <a:rPr lang="en-US" sz="1600" dirty="0">
                <a:solidFill>
                  <a:srgbClr val="000000"/>
                </a:solidFill>
              </a:rPr>
              <a:t>line: 85%)</a:t>
            </a:r>
          </a:p>
          <a:p>
            <a:pPr>
              <a:buClr>
                <a:srgbClr val="29513A"/>
              </a:buClr>
            </a:pPr>
            <a:r>
              <a:rPr lang="en-US" sz="1600" dirty="0">
                <a:solidFill>
                  <a:srgbClr val="000000"/>
                </a:solidFill>
              </a:rPr>
              <a:t>Average survey participation rate (</a:t>
            </a:r>
            <a:r>
              <a:rPr lang="en-US" sz="1600" dirty="0">
                <a:solidFill>
                  <a:srgbClr val="DA0000"/>
                </a:solidFill>
              </a:rPr>
              <a:t>red </a:t>
            </a:r>
            <a:r>
              <a:rPr lang="en-US" sz="1600" dirty="0">
                <a:solidFill>
                  <a:srgbClr val="000000"/>
                </a:solidFill>
              </a:rPr>
              <a:t>line 66.1%)</a:t>
            </a:r>
            <a:endParaRPr lang="en-US" sz="1600" dirty="0"/>
          </a:p>
          <a:p>
            <a:pPr>
              <a:buClr>
                <a:srgbClr val="29513A"/>
              </a:buClr>
            </a:pPr>
            <a:r>
              <a:rPr lang="en-US" sz="1600" dirty="0"/>
              <a:t>Lower participation in urban clusters vs rural clusters </a:t>
            </a:r>
          </a:p>
          <a:p>
            <a:endParaRPr lang="en-US" sz="2800" dirty="0"/>
          </a:p>
        </p:txBody>
      </p:sp>
      <p:sp>
        <p:nvSpPr>
          <p:cNvPr id="5" name="Slide Number Placeholder 4">
            <a:extLst>
              <a:ext uri="{FF2B5EF4-FFF2-40B4-BE49-F238E27FC236}">
                <a16:creationId xmlns:a16="http://schemas.microsoft.com/office/drawing/2014/main" id="{3C44F1C0-88AB-4138-BDC4-12063C531C21}"/>
              </a:ext>
            </a:extLst>
          </p:cNvPr>
          <p:cNvSpPr>
            <a:spLocks noGrp="1"/>
          </p:cNvSpPr>
          <p:nvPr>
            <p:ph type="sldNum" sz="quarter" idx="12"/>
          </p:nvPr>
        </p:nvSpPr>
        <p:spPr/>
        <p:txBody>
          <a:bodyPr/>
          <a:lstStyle/>
          <a:p>
            <a:fld id="{A6ECD42C-D94E-4EAD-AB34-A651982B2AD9}" type="slidenum">
              <a:rPr lang="en-GB" smtClean="0"/>
              <a:t>7</a:t>
            </a:fld>
            <a:endParaRPr lang="en-GB" dirty="0"/>
          </a:p>
        </p:txBody>
      </p:sp>
      <p:pic>
        <p:nvPicPr>
          <p:cNvPr id="6" name="Picture 5">
            <a:extLst>
              <a:ext uri="{FF2B5EF4-FFF2-40B4-BE49-F238E27FC236}">
                <a16:creationId xmlns:a16="http://schemas.microsoft.com/office/drawing/2014/main" id="{8CF581FB-3FBD-439B-A2D2-EE626064C1C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776" y="1628800"/>
            <a:ext cx="6486723" cy="3985503"/>
          </a:xfrm>
          <a:prstGeom prst="rect">
            <a:avLst/>
          </a:prstGeom>
          <a:noFill/>
          <a:ln>
            <a:noFill/>
          </a:ln>
        </p:spPr>
      </p:pic>
      <p:sp>
        <p:nvSpPr>
          <p:cNvPr id="9" name="Title 1">
            <a:extLst>
              <a:ext uri="{FF2B5EF4-FFF2-40B4-BE49-F238E27FC236}">
                <a16:creationId xmlns:a16="http://schemas.microsoft.com/office/drawing/2014/main" id="{FE48C9B4-8AD7-DE4E-A8BC-172806D1AAEF}"/>
              </a:ext>
            </a:extLst>
          </p:cNvPr>
          <p:cNvSpPr txBox="1">
            <a:spLocks/>
          </p:cNvSpPr>
          <p:nvPr/>
        </p:nvSpPr>
        <p:spPr>
          <a:xfrm>
            <a:off x="0" y="260648"/>
            <a:ext cx="9144000" cy="792088"/>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defRPr/>
            </a:pPr>
            <a:r>
              <a:rPr lang="en-US" sz="3200" dirty="0"/>
              <a:t>Participation Rate (</a:t>
            </a:r>
            <a:r>
              <a:rPr lang="en-US" sz="3200" dirty="0" err="1"/>
              <a:t>pr</a:t>
            </a:r>
            <a:r>
              <a:rPr lang="en-US" sz="3200" dirty="0"/>
              <a:t>) per cluster by </a:t>
            </a:r>
            <a:r>
              <a:rPr lang="en-US" sz="3200" dirty="0" err="1"/>
              <a:t>geotype</a:t>
            </a:r>
            <a:endParaRPr lang="en-US" sz="3200" dirty="0"/>
          </a:p>
        </p:txBody>
      </p:sp>
    </p:spTree>
    <p:extLst>
      <p:ext uri="{BB962C8B-B14F-4D97-AF65-F5344CB8AC3E}">
        <p14:creationId xmlns:p14="http://schemas.microsoft.com/office/powerpoint/2010/main" val="239737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F79AA27-B897-46BE-9A96-5BF44907E2D6}"/>
              </a:ext>
            </a:extLst>
          </p:cNvPr>
          <p:cNvSpPr>
            <a:spLocks noGrp="1"/>
          </p:cNvSpPr>
          <p:nvPr>
            <p:ph idx="1"/>
          </p:nvPr>
        </p:nvSpPr>
        <p:spPr>
          <a:xfrm>
            <a:off x="251520" y="1484784"/>
            <a:ext cx="2404152" cy="2592288"/>
          </a:xfrm>
        </p:spPr>
        <p:txBody>
          <a:bodyPr/>
          <a:lstStyle/>
          <a:p>
            <a:pPr>
              <a:buClr>
                <a:srgbClr val="29513A"/>
              </a:buClr>
            </a:pPr>
            <a:r>
              <a:rPr lang="en-US" sz="1800" dirty="0"/>
              <a:t>Lower participation among young people in both sexes and across age groups</a:t>
            </a:r>
          </a:p>
          <a:p>
            <a:pPr marL="0" indent="0">
              <a:buClr>
                <a:srgbClr val="29513A"/>
              </a:buClr>
              <a:buNone/>
            </a:pPr>
            <a:endParaRPr lang="en-US" sz="1800" dirty="0"/>
          </a:p>
          <a:p>
            <a:pPr>
              <a:buClr>
                <a:srgbClr val="29513A"/>
              </a:buClr>
            </a:pPr>
            <a:r>
              <a:rPr lang="en-US" sz="1800" dirty="0"/>
              <a:t>Men had lower participation rates</a:t>
            </a:r>
          </a:p>
          <a:p>
            <a:pPr marL="0" indent="0">
              <a:buClr>
                <a:srgbClr val="193562"/>
              </a:buClr>
              <a:buNone/>
            </a:pPr>
            <a:endParaRPr lang="en-US" dirty="0"/>
          </a:p>
        </p:txBody>
      </p:sp>
      <p:sp>
        <p:nvSpPr>
          <p:cNvPr id="5" name="Slide Number Placeholder 4">
            <a:extLst>
              <a:ext uri="{FF2B5EF4-FFF2-40B4-BE49-F238E27FC236}">
                <a16:creationId xmlns:a16="http://schemas.microsoft.com/office/drawing/2014/main" id="{3C44F1C0-88AB-4138-BDC4-12063C531C21}"/>
              </a:ext>
            </a:extLst>
          </p:cNvPr>
          <p:cNvSpPr>
            <a:spLocks noGrp="1"/>
          </p:cNvSpPr>
          <p:nvPr>
            <p:ph type="sldNum" sz="quarter" idx="12"/>
          </p:nvPr>
        </p:nvSpPr>
        <p:spPr/>
        <p:txBody>
          <a:bodyPr/>
          <a:lstStyle/>
          <a:p>
            <a:fld id="{A6ECD42C-D94E-4EAD-AB34-A651982B2AD9}" type="slidenum">
              <a:rPr lang="en-GB" smtClean="0"/>
              <a:t>8</a:t>
            </a:fld>
            <a:endParaRPr lang="en-GB" dirty="0"/>
          </a:p>
        </p:txBody>
      </p:sp>
      <p:pic>
        <p:nvPicPr>
          <p:cNvPr id="2" name="Picture 1">
            <a:extLst>
              <a:ext uri="{FF2B5EF4-FFF2-40B4-BE49-F238E27FC236}">
                <a16:creationId xmlns:a16="http://schemas.microsoft.com/office/drawing/2014/main" id="{B4B19C62-F5E3-4D6D-BBA6-ED5B54BB1FA5}"/>
              </a:ext>
            </a:extLst>
          </p:cNvPr>
          <p:cNvPicPr>
            <a:picLocks noChangeAspect="1"/>
          </p:cNvPicPr>
          <p:nvPr/>
        </p:nvPicPr>
        <p:blipFill>
          <a:blip r:embed="rId3"/>
          <a:stretch>
            <a:fillRect/>
          </a:stretch>
        </p:blipFill>
        <p:spPr>
          <a:xfrm>
            <a:off x="2915816" y="1484784"/>
            <a:ext cx="6125153" cy="3896754"/>
          </a:xfrm>
          <a:prstGeom prst="rect">
            <a:avLst/>
          </a:prstGeom>
        </p:spPr>
      </p:pic>
      <p:sp>
        <p:nvSpPr>
          <p:cNvPr id="3" name="TextBox 2">
            <a:extLst>
              <a:ext uri="{FF2B5EF4-FFF2-40B4-BE49-F238E27FC236}">
                <a16:creationId xmlns:a16="http://schemas.microsoft.com/office/drawing/2014/main" id="{8713146F-27E1-418F-B777-28BECF33C8C3}"/>
              </a:ext>
            </a:extLst>
          </p:cNvPr>
          <p:cNvSpPr txBox="1"/>
          <p:nvPr/>
        </p:nvSpPr>
        <p:spPr>
          <a:xfrm>
            <a:off x="5861332" y="2198411"/>
            <a:ext cx="1570414" cy="369332"/>
          </a:xfrm>
          <a:prstGeom prst="rect">
            <a:avLst/>
          </a:prstGeom>
          <a:noFill/>
        </p:spPr>
        <p:txBody>
          <a:bodyPr wrap="square" rtlCol="0">
            <a:spAutoFit/>
          </a:bodyPr>
          <a:lstStyle/>
          <a:p>
            <a:r>
              <a:rPr lang="en-US" sz="1050" dirty="0"/>
              <a:t>Target participation </a:t>
            </a:r>
            <a:r>
              <a:rPr lang="en-US" dirty="0"/>
              <a:t> </a:t>
            </a:r>
          </a:p>
        </p:txBody>
      </p:sp>
      <p:sp>
        <p:nvSpPr>
          <p:cNvPr id="9" name="Title 1">
            <a:extLst>
              <a:ext uri="{FF2B5EF4-FFF2-40B4-BE49-F238E27FC236}">
                <a16:creationId xmlns:a16="http://schemas.microsoft.com/office/drawing/2014/main" id="{ACD7C36A-0381-EF44-B68D-C753AA23506B}"/>
              </a:ext>
            </a:extLst>
          </p:cNvPr>
          <p:cNvSpPr txBox="1">
            <a:spLocks/>
          </p:cNvSpPr>
          <p:nvPr/>
        </p:nvSpPr>
        <p:spPr>
          <a:xfrm>
            <a:off x="0" y="260648"/>
            <a:ext cx="9144000" cy="792088"/>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defRPr/>
            </a:pPr>
            <a:r>
              <a:rPr lang="en-US" dirty="0"/>
              <a:t>Participation by age and sex</a:t>
            </a:r>
          </a:p>
        </p:txBody>
      </p:sp>
    </p:spTree>
    <p:extLst>
      <p:ext uri="{BB962C8B-B14F-4D97-AF65-F5344CB8AC3E}">
        <p14:creationId xmlns:p14="http://schemas.microsoft.com/office/powerpoint/2010/main" val="410133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035B576-140D-4940-A869-3D398366EC67}"/>
              </a:ext>
            </a:extLst>
          </p:cNvPr>
          <p:cNvGraphicFramePr/>
          <p:nvPr>
            <p:extLst>
              <p:ext uri="{D42A27DB-BD31-4B8C-83A1-F6EECF244321}">
                <p14:modId xmlns:p14="http://schemas.microsoft.com/office/powerpoint/2010/main" val="1882037740"/>
              </p:ext>
            </p:extLst>
          </p:nvPr>
        </p:nvGraphicFramePr>
        <p:xfrm>
          <a:off x="276200" y="2389336"/>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3" name="Content Placeholder 2">
            <a:extLst>
              <a:ext uri="{FF2B5EF4-FFF2-40B4-BE49-F238E27FC236}">
                <a16:creationId xmlns:a16="http://schemas.microsoft.com/office/drawing/2014/main" id="{E9CA6142-99E9-4B07-9E28-25C65EA1A879}"/>
              </a:ext>
            </a:extLst>
          </p:cNvPr>
          <p:cNvSpPr>
            <a:spLocks noGrp="1"/>
          </p:cNvSpPr>
          <p:nvPr>
            <p:ph idx="1"/>
          </p:nvPr>
        </p:nvSpPr>
        <p:spPr>
          <a:xfrm>
            <a:off x="163050" y="1419874"/>
            <a:ext cx="8980949" cy="454976"/>
          </a:xfrm>
        </p:spPr>
        <p:txBody>
          <a:bodyPr/>
          <a:lstStyle/>
          <a:p>
            <a:pPr>
              <a:buClr>
                <a:srgbClr val="29513A"/>
              </a:buClr>
            </a:pPr>
            <a:r>
              <a:rPr lang="en-US" sz="1800" dirty="0"/>
              <a:t>The majority were  asymptomatic &amp; had no CXR abnormalities</a:t>
            </a:r>
          </a:p>
          <a:p>
            <a:pPr marL="0" indent="0">
              <a:buClr>
                <a:srgbClr val="193562"/>
              </a:buClr>
              <a:buNone/>
            </a:pPr>
            <a:endParaRPr lang="en-US" dirty="0"/>
          </a:p>
        </p:txBody>
      </p:sp>
      <p:sp>
        <p:nvSpPr>
          <p:cNvPr id="4" name="Slide Number Placeholder 3">
            <a:extLst>
              <a:ext uri="{FF2B5EF4-FFF2-40B4-BE49-F238E27FC236}">
                <a16:creationId xmlns:a16="http://schemas.microsoft.com/office/drawing/2014/main" id="{B67F6843-6B71-4544-9678-C82A63BCFAE7}"/>
              </a:ext>
            </a:extLst>
          </p:cNvPr>
          <p:cNvSpPr>
            <a:spLocks noGrp="1"/>
          </p:cNvSpPr>
          <p:nvPr>
            <p:ph type="sldNum" sz="quarter" idx="12"/>
          </p:nvPr>
        </p:nvSpPr>
        <p:spPr/>
        <p:txBody>
          <a:bodyPr/>
          <a:lstStyle/>
          <a:p>
            <a:fld id="{A6ECD42C-D94E-4EAD-AB34-A651982B2AD9}" type="slidenum">
              <a:rPr lang="en-GB" smtClean="0"/>
              <a:t>9</a:t>
            </a:fld>
            <a:endParaRPr lang="en-GB" dirty="0"/>
          </a:p>
        </p:txBody>
      </p:sp>
      <p:sp>
        <p:nvSpPr>
          <p:cNvPr id="9" name="TextBox 8">
            <a:extLst>
              <a:ext uri="{FF2B5EF4-FFF2-40B4-BE49-F238E27FC236}">
                <a16:creationId xmlns:a16="http://schemas.microsoft.com/office/drawing/2014/main" id="{E0D1C775-EB61-458A-AC32-A74E266065BC}"/>
              </a:ext>
            </a:extLst>
          </p:cNvPr>
          <p:cNvSpPr txBox="1"/>
          <p:nvPr/>
        </p:nvSpPr>
        <p:spPr>
          <a:xfrm>
            <a:off x="5801916" y="4441173"/>
            <a:ext cx="3342083" cy="1815882"/>
          </a:xfrm>
          <a:prstGeom prst="rect">
            <a:avLst/>
          </a:prstGeom>
          <a:noFill/>
        </p:spPr>
        <p:txBody>
          <a:bodyPr wrap="square" rtlCol="0">
            <a:spAutoFit/>
          </a:bodyPr>
          <a:lstStyle/>
          <a:p>
            <a:r>
              <a:rPr lang="en-US" sz="1600" dirty="0"/>
              <a:t>CXR was not done because the participant declined consent for CXR, or was pregnant, or had disabilities that made it impossible to take the CXR or was bedridden and not able to attend the screening site.</a:t>
            </a:r>
          </a:p>
        </p:txBody>
      </p:sp>
      <p:sp>
        <p:nvSpPr>
          <p:cNvPr id="13" name="Title 1">
            <a:extLst>
              <a:ext uri="{FF2B5EF4-FFF2-40B4-BE49-F238E27FC236}">
                <a16:creationId xmlns:a16="http://schemas.microsoft.com/office/drawing/2014/main" id="{F72BDA8D-6A8F-F64B-90BB-A30C32E3A9C5}"/>
              </a:ext>
            </a:extLst>
          </p:cNvPr>
          <p:cNvSpPr txBox="1">
            <a:spLocks/>
          </p:cNvSpPr>
          <p:nvPr/>
        </p:nvSpPr>
        <p:spPr>
          <a:xfrm>
            <a:off x="0" y="260648"/>
            <a:ext cx="9144000" cy="792088"/>
          </a:xfrm>
          <a:prstGeom prst="rect">
            <a:avLst/>
          </a:prstGeom>
        </p:spPr>
        <p:txBody>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Arial" charset="0"/>
                <a:cs typeface="Arial" charset="0"/>
              </a:defRPr>
            </a:lvl2pPr>
            <a:lvl3pPr algn="ctr" rtl="0" eaLnBrk="0" fontAlgn="base" hangingPunct="0">
              <a:spcBef>
                <a:spcPct val="0"/>
              </a:spcBef>
              <a:spcAft>
                <a:spcPct val="0"/>
              </a:spcAft>
              <a:defRPr sz="4400">
                <a:solidFill>
                  <a:schemeClr val="bg1"/>
                </a:solidFill>
                <a:latin typeface="Arial" charset="0"/>
                <a:ea typeface="Arial" charset="0"/>
                <a:cs typeface="Arial" charset="0"/>
              </a:defRPr>
            </a:lvl3pPr>
            <a:lvl4pPr algn="ctr" rtl="0" eaLnBrk="0" fontAlgn="base" hangingPunct="0">
              <a:spcBef>
                <a:spcPct val="0"/>
              </a:spcBef>
              <a:spcAft>
                <a:spcPct val="0"/>
              </a:spcAft>
              <a:defRPr sz="4400">
                <a:solidFill>
                  <a:schemeClr val="bg1"/>
                </a:solidFill>
                <a:latin typeface="Arial" charset="0"/>
                <a:ea typeface="Arial" charset="0"/>
                <a:cs typeface="Arial" charset="0"/>
              </a:defRPr>
            </a:lvl4pPr>
            <a:lvl5pPr algn="ctr" rtl="0" eaLnBrk="0" fontAlgn="base" hangingPunct="0">
              <a:spcBef>
                <a:spcPct val="0"/>
              </a:spcBef>
              <a:spcAft>
                <a:spcPct val="0"/>
              </a:spcAft>
              <a:defRPr sz="4400">
                <a:solidFill>
                  <a:schemeClr val="bg1"/>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a:lstStyle>
          <a:p>
            <a:pPr>
              <a:defRPr/>
            </a:pPr>
            <a:r>
              <a:rPr lang="en-US" sz="2800" dirty="0"/>
              <a:t>Symptom and CXR screening among survey participants</a:t>
            </a:r>
          </a:p>
        </p:txBody>
      </p:sp>
      <p:sp>
        <p:nvSpPr>
          <p:cNvPr id="2" name="Rectangle 1">
            <a:extLst>
              <a:ext uri="{FF2B5EF4-FFF2-40B4-BE49-F238E27FC236}">
                <a16:creationId xmlns:a16="http://schemas.microsoft.com/office/drawing/2014/main" id="{7EDA9633-B4C2-7F4A-BB99-1F37E13E10F5}"/>
              </a:ext>
            </a:extLst>
          </p:cNvPr>
          <p:cNvSpPr/>
          <p:nvPr/>
        </p:nvSpPr>
        <p:spPr>
          <a:xfrm>
            <a:off x="98413" y="821904"/>
            <a:ext cx="3333028" cy="369332"/>
          </a:xfrm>
          <a:prstGeom prst="rect">
            <a:avLst/>
          </a:prstGeom>
        </p:spPr>
        <p:txBody>
          <a:bodyPr wrap="none">
            <a:spAutoFit/>
          </a:bodyPr>
          <a:lstStyle/>
          <a:p>
            <a:r>
              <a:rPr lang="en-US" sz="1800" dirty="0">
                <a:solidFill>
                  <a:schemeClr val="bg1"/>
                </a:solidFill>
              </a:rPr>
              <a:t>N = 35 191, South Africa, 2018</a:t>
            </a:r>
            <a:endParaRPr lang="en-US" dirty="0">
              <a:solidFill>
                <a:schemeClr val="bg1"/>
              </a:solidFill>
            </a:endParaRPr>
          </a:p>
        </p:txBody>
      </p:sp>
      <p:sp>
        <p:nvSpPr>
          <p:cNvPr id="14" name="Rectangle 13">
            <a:extLst>
              <a:ext uri="{FF2B5EF4-FFF2-40B4-BE49-F238E27FC236}">
                <a16:creationId xmlns:a16="http://schemas.microsoft.com/office/drawing/2014/main" id="{425E25D4-5A49-8B4C-907E-D7394EA0FF4E}"/>
              </a:ext>
            </a:extLst>
          </p:cNvPr>
          <p:cNvSpPr/>
          <p:nvPr/>
        </p:nvSpPr>
        <p:spPr>
          <a:xfrm>
            <a:off x="663311" y="4113547"/>
            <a:ext cx="593432" cy="307777"/>
          </a:xfrm>
          <a:prstGeom prst="rect">
            <a:avLst/>
          </a:prstGeom>
        </p:spPr>
        <p:txBody>
          <a:bodyPr wrap="none">
            <a:spAutoFit/>
          </a:bodyPr>
          <a:lstStyle/>
          <a:p>
            <a:pPr algn="ctr"/>
            <a:fld id="{2F584B83-7D2B-9A4D-A330-E36E657F0A61}" type="VALUE">
              <a:rPr lang="en-US" sz="1400" smtClean="0"/>
              <a:pPr algn="ctr"/>
              <a:t>0,9%</a:t>
            </a:fld>
            <a:endParaRPr lang="en-US" sz="1400" dirty="0"/>
          </a:p>
        </p:txBody>
      </p:sp>
      <p:sp>
        <p:nvSpPr>
          <p:cNvPr id="15" name="Rectangle 14">
            <a:extLst>
              <a:ext uri="{FF2B5EF4-FFF2-40B4-BE49-F238E27FC236}">
                <a16:creationId xmlns:a16="http://schemas.microsoft.com/office/drawing/2014/main" id="{BF416660-1176-E048-822E-365F88E7A3B6}"/>
              </a:ext>
            </a:extLst>
          </p:cNvPr>
          <p:cNvSpPr/>
          <p:nvPr/>
        </p:nvSpPr>
        <p:spPr>
          <a:xfrm>
            <a:off x="1678007" y="3697026"/>
            <a:ext cx="593432" cy="307777"/>
          </a:xfrm>
          <a:prstGeom prst="rect">
            <a:avLst/>
          </a:prstGeom>
        </p:spPr>
        <p:txBody>
          <a:bodyPr wrap="none">
            <a:spAutoFit/>
          </a:bodyPr>
          <a:lstStyle/>
          <a:p>
            <a:pPr algn="ctr"/>
            <a:fld id="{DE5EDC0B-EFB1-6A41-9263-25739CFCA73A}" type="VALUE">
              <a:rPr lang="en-US" sz="1400" smtClean="0">
                <a:solidFill>
                  <a:schemeClr val="bg1"/>
                </a:solidFill>
              </a:rPr>
              <a:pPr algn="ctr"/>
              <a:t>9,8%</a:t>
            </a:fld>
            <a:endParaRPr lang="en-US" sz="1400" dirty="0">
              <a:solidFill>
                <a:schemeClr val="bg1"/>
              </a:solidFill>
            </a:endParaRPr>
          </a:p>
        </p:txBody>
      </p:sp>
      <p:sp>
        <p:nvSpPr>
          <p:cNvPr id="16" name="Rectangle 15">
            <a:extLst>
              <a:ext uri="{FF2B5EF4-FFF2-40B4-BE49-F238E27FC236}">
                <a16:creationId xmlns:a16="http://schemas.microsoft.com/office/drawing/2014/main" id="{C5068A2A-D810-DB42-A3DA-68487F6FB091}"/>
              </a:ext>
            </a:extLst>
          </p:cNvPr>
          <p:cNvSpPr/>
          <p:nvPr/>
        </p:nvSpPr>
        <p:spPr>
          <a:xfrm>
            <a:off x="2118029" y="2946358"/>
            <a:ext cx="692818" cy="307777"/>
          </a:xfrm>
          <a:prstGeom prst="rect">
            <a:avLst/>
          </a:prstGeom>
        </p:spPr>
        <p:txBody>
          <a:bodyPr wrap="none">
            <a:spAutoFit/>
          </a:bodyPr>
          <a:lstStyle/>
          <a:p>
            <a:pPr algn="ctr"/>
            <a:fld id="{CED25A19-2409-DD41-A764-98356A7C77BA}" type="VALUE">
              <a:rPr lang="en-US" sz="1400" smtClean="0"/>
              <a:pPr algn="ctr"/>
              <a:t>10,1%</a:t>
            </a:fld>
            <a:endParaRPr lang="en-US" sz="1400" dirty="0"/>
          </a:p>
        </p:txBody>
      </p:sp>
      <p:sp>
        <p:nvSpPr>
          <p:cNvPr id="17" name="Rectangle 16">
            <a:extLst>
              <a:ext uri="{FF2B5EF4-FFF2-40B4-BE49-F238E27FC236}">
                <a16:creationId xmlns:a16="http://schemas.microsoft.com/office/drawing/2014/main" id="{99AA3C11-DFE6-C14C-8052-5584B58EFB6D}"/>
              </a:ext>
            </a:extLst>
          </p:cNvPr>
          <p:cNvSpPr/>
          <p:nvPr/>
        </p:nvSpPr>
        <p:spPr>
          <a:xfrm>
            <a:off x="2810847" y="2625580"/>
            <a:ext cx="593432" cy="307777"/>
          </a:xfrm>
          <a:prstGeom prst="rect">
            <a:avLst/>
          </a:prstGeom>
        </p:spPr>
        <p:txBody>
          <a:bodyPr wrap="none">
            <a:spAutoFit/>
          </a:bodyPr>
          <a:lstStyle/>
          <a:p>
            <a:fld id="{5EA47D30-756C-844A-9CAB-569196591310}" type="VALUE">
              <a:rPr lang="en-US" sz="1400" smtClean="0">
                <a:solidFill>
                  <a:schemeClr val="bg1"/>
                </a:solidFill>
              </a:rPr>
              <a:pPr/>
              <a:t>5,0%</a:t>
            </a:fld>
            <a:endParaRPr lang="en-US" sz="1400" dirty="0">
              <a:solidFill>
                <a:schemeClr val="bg1"/>
              </a:solidFill>
            </a:endParaRPr>
          </a:p>
        </p:txBody>
      </p:sp>
      <p:sp>
        <p:nvSpPr>
          <p:cNvPr id="18" name="Rectangle 17">
            <a:extLst>
              <a:ext uri="{FF2B5EF4-FFF2-40B4-BE49-F238E27FC236}">
                <a16:creationId xmlns:a16="http://schemas.microsoft.com/office/drawing/2014/main" id="{3642D2CE-DD21-1741-AE78-2CD311359C9E}"/>
              </a:ext>
            </a:extLst>
          </p:cNvPr>
          <p:cNvSpPr/>
          <p:nvPr/>
        </p:nvSpPr>
        <p:spPr>
          <a:xfrm>
            <a:off x="424463" y="4340898"/>
            <a:ext cx="1071127" cy="261610"/>
          </a:xfrm>
          <a:prstGeom prst="rect">
            <a:avLst/>
          </a:prstGeom>
        </p:spPr>
        <p:txBody>
          <a:bodyPr wrap="none">
            <a:spAutoFit/>
          </a:bodyPr>
          <a:lstStyle/>
          <a:p>
            <a:r>
              <a:rPr lang="en-US" sz="1050" dirty="0"/>
              <a:t>CXR not done</a:t>
            </a:r>
          </a:p>
        </p:txBody>
      </p:sp>
      <p:sp>
        <p:nvSpPr>
          <p:cNvPr id="19" name="Rectangle 18">
            <a:extLst>
              <a:ext uri="{FF2B5EF4-FFF2-40B4-BE49-F238E27FC236}">
                <a16:creationId xmlns:a16="http://schemas.microsoft.com/office/drawing/2014/main" id="{BA04E4F2-2F50-094A-9AE2-FA8F4ED9084D}"/>
              </a:ext>
            </a:extLst>
          </p:cNvPr>
          <p:cNvSpPr/>
          <p:nvPr/>
        </p:nvSpPr>
        <p:spPr>
          <a:xfrm>
            <a:off x="1678007" y="3926995"/>
            <a:ext cx="1646193" cy="261610"/>
          </a:xfrm>
          <a:prstGeom prst="rect">
            <a:avLst/>
          </a:prstGeom>
        </p:spPr>
        <p:txBody>
          <a:bodyPr wrap="square">
            <a:spAutoFit/>
          </a:bodyPr>
          <a:lstStyle/>
          <a:p>
            <a:r>
              <a:rPr lang="en-ZA" sz="1050" dirty="0">
                <a:solidFill>
                  <a:schemeClr val="bg1"/>
                </a:solidFill>
              </a:rPr>
              <a:t>Symptoms only</a:t>
            </a:r>
            <a:endParaRPr lang="en-US" sz="1600" dirty="0">
              <a:solidFill>
                <a:schemeClr val="bg1"/>
              </a:solidFill>
            </a:endParaRPr>
          </a:p>
        </p:txBody>
      </p:sp>
      <p:sp>
        <p:nvSpPr>
          <p:cNvPr id="20" name="Rectangle 19">
            <a:extLst>
              <a:ext uri="{FF2B5EF4-FFF2-40B4-BE49-F238E27FC236}">
                <a16:creationId xmlns:a16="http://schemas.microsoft.com/office/drawing/2014/main" id="{09AEE696-8A45-7343-BB90-F429486EE7C1}"/>
              </a:ext>
            </a:extLst>
          </p:cNvPr>
          <p:cNvSpPr/>
          <p:nvPr/>
        </p:nvSpPr>
        <p:spPr>
          <a:xfrm>
            <a:off x="2171729" y="3179159"/>
            <a:ext cx="893572" cy="577081"/>
          </a:xfrm>
          <a:prstGeom prst="rect">
            <a:avLst/>
          </a:prstGeom>
        </p:spPr>
        <p:txBody>
          <a:bodyPr wrap="square">
            <a:spAutoFit/>
          </a:bodyPr>
          <a:lstStyle/>
          <a:p>
            <a:pPr algn="ctr"/>
            <a:r>
              <a:rPr lang="en-ZA" sz="1050" dirty="0"/>
              <a:t>CXR suggestive of TB only</a:t>
            </a:r>
            <a:endParaRPr lang="en-US" sz="1050" dirty="0"/>
          </a:p>
        </p:txBody>
      </p:sp>
      <p:sp>
        <p:nvSpPr>
          <p:cNvPr id="21" name="Rectangle 20">
            <a:extLst>
              <a:ext uri="{FF2B5EF4-FFF2-40B4-BE49-F238E27FC236}">
                <a16:creationId xmlns:a16="http://schemas.microsoft.com/office/drawing/2014/main" id="{BAB04B5D-9E7F-884B-928A-C5BA9025270C}"/>
              </a:ext>
            </a:extLst>
          </p:cNvPr>
          <p:cNvSpPr/>
          <p:nvPr/>
        </p:nvSpPr>
        <p:spPr>
          <a:xfrm>
            <a:off x="2509506" y="1828801"/>
            <a:ext cx="910154" cy="769441"/>
          </a:xfrm>
          <a:prstGeom prst="rect">
            <a:avLst/>
          </a:prstGeom>
        </p:spPr>
        <p:txBody>
          <a:bodyPr wrap="square">
            <a:spAutoFit/>
          </a:bodyPr>
          <a:lstStyle/>
          <a:p>
            <a:pPr algn="ctr"/>
            <a:r>
              <a:rPr lang="en-ZA" sz="1100" dirty="0"/>
              <a:t>Symptoms &amp; CXR suggestive of TB</a:t>
            </a:r>
            <a:endParaRPr lang="en-US" sz="1100" dirty="0"/>
          </a:p>
        </p:txBody>
      </p:sp>
      <p:sp>
        <p:nvSpPr>
          <p:cNvPr id="23" name="Rectangle 22">
            <a:extLst>
              <a:ext uri="{FF2B5EF4-FFF2-40B4-BE49-F238E27FC236}">
                <a16:creationId xmlns:a16="http://schemas.microsoft.com/office/drawing/2014/main" id="{4F58F29F-4300-214B-96F2-95C12330740C}"/>
              </a:ext>
            </a:extLst>
          </p:cNvPr>
          <p:cNvSpPr/>
          <p:nvPr/>
        </p:nvSpPr>
        <p:spPr>
          <a:xfrm>
            <a:off x="2874915" y="4657816"/>
            <a:ext cx="838691" cy="369332"/>
          </a:xfrm>
          <a:prstGeom prst="rect">
            <a:avLst/>
          </a:prstGeom>
        </p:spPr>
        <p:txBody>
          <a:bodyPr wrap="none">
            <a:spAutoFit/>
          </a:bodyPr>
          <a:lstStyle/>
          <a:p>
            <a:r>
              <a:rPr lang="en-US" dirty="0">
                <a:solidFill>
                  <a:schemeClr val="bg1"/>
                </a:solidFill>
              </a:rPr>
              <a:t>74,2%</a:t>
            </a:r>
          </a:p>
        </p:txBody>
      </p:sp>
      <p:sp>
        <p:nvSpPr>
          <p:cNvPr id="22" name="Rectangle 21">
            <a:extLst>
              <a:ext uri="{FF2B5EF4-FFF2-40B4-BE49-F238E27FC236}">
                <a16:creationId xmlns:a16="http://schemas.microsoft.com/office/drawing/2014/main" id="{B0B12F19-21D6-AD4A-A3B0-6D6D13AFB6FB}"/>
              </a:ext>
            </a:extLst>
          </p:cNvPr>
          <p:cNvSpPr/>
          <p:nvPr/>
        </p:nvSpPr>
        <p:spPr>
          <a:xfrm>
            <a:off x="2310659" y="5027148"/>
            <a:ext cx="1967205" cy="253916"/>
          </a:xfrm>
          <a:prstGeom prst="rect">
            <a:avLst/>
          </a:prstGeom>
        </p:spPr>
        <p:txBody>
          <a:bodyPr wrap="none">
            <a:spAutoFit/>
          </a:bodyPr>
          <a:lstStyle/>
          <a:p>
            <a:r>
              <a:rPr lang="en-US" sz="1050" dirty="0">
                <a:solidFill>
                  <a:schemeClr val="bg1"/>
                </a:solidFill>
              </a:rPr>
              <a:t>Asymptomatic  &amp; normal CXR</a:t>
            </a:r>
          </a:p>
        </p:txBody>
      </p:sp>
    </p:spTree>
    <p:extLst>
      <p:ext uri="{BB962C8B-B14F-4D97-AF65-F5344CB8AC3E}">
        <p14:creationId xmlns:p14="http://schemas.microsoft.com/office/powerpoint/2010/main" val="3644132660"/>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38277</TotalTime>
  <Words>1978</Words>
  <Application>Microsoft Office PowerPoint</Application>
  <PresentationFormat>On-screen Show (4:3)</PresentationFormat>
  <Paragraphs>423</Paragraphs>
  <Slides>35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Times New Roman</vt:lpstr>
      <vt:lpstr>Wingdings</vt:lpstr>
      <vt:lpstr>Diseño predeterminado</vt:lpstr>
      <vt:lpstr>First National Tuberculosis Prevalence Survey South Africa 2018</vt:lpstr>
      <vt:lpstr>Survey Aim and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and recommendations (1)</vt:lpstr>
      <vt:lpstr>Conclusions and recommendations (2)</vt:lpstr>
      <vt:lpstr>Conclusions and recommendations (3)</vt:lpstr>
      <vt:lpstr>Conclusions and recommendations (4)</vt:lpstr>
      <vt:lpstr>Conclusions and recommendations (5)</vt:lpstr>
      <vt:lpstr>Limitations</vt:lpstr>
      <vt:lpstr>Strengths</vt:lpstr>
      <vt:lpstr>Overall conclusion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Jennifer M Ross</cp:lastModifiedBy>
  <cp:revision>751</cp:revision>
  <cp:lastPrinted>2018-12-21T15:02:39Z</cp:lastPrinted>
  <dcterms:created xsi:type="dcterms:W3CDTF">2010-05-23T14:28:12Z</dcterms:created>
  <dcterms:modified xsi:type="dcterms:W3CDTF">2021-04-27T15:53:24Z</dcterms:modified>
</cp:coreProperties>
</file>