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65" r:id="rId15"/>
    <p:sldId id="653" r:id="rId16"/>
    <p:sldId id="654" r:id="rId17"/>
    <p:sldId id="655" r:id="rId18"/>
    <p:sldId id="666" r:id="rId19"/>
    <p:sldId id="667" r:id="rId20"/>
    <p:sldId id="656" r:id="rId21"/>
    <p:sldId id="657" r:id="rId22"/>
    <p:sldId id="658" r:id="rId23"/>
    <p:sldId id="659" r:id="rId24"/>
    <p:sldId id="660" r:id="rId25"/>
    <p:sldId id="670" r:id="rId26"/>
    <p:sldId id="671" r:id="rId27"/>
    <p:sldId id="672" r:id="rId28"/>
    <p:sldId id="673" r:id="rId29"/>
    <p:sldId id="674" r:id="rId30"/>
    <p:sldId id="675" r:id="rId31"/>
    <p:sldId id="681" r:id="rId32"/>
    <p:sldId id="682" r:id="rId33"/>
    <p:sldId id="683" r:id="rId34"/>
    <p:sldId id="676" r:id="rId35"/>
    <p:sldId id="661" r:id="rId36"/>
    <p:sldId id="662" r:id="rId37"/>
    <p:sldId id="663" r:id="rId38"/>
    <p:sldId id="668" r:id="rId39"/>
    <p:sldId id="669" r:id="rId40"/>
    <p:sldId id="677" r:id="rId41"/>
    <p:sldId id="678" r:id="rId42"/>
    <p:sldId id="679" r:id="rId43"/>
    <p:sldId id="684" r:id="rId44"/>
    <p:sldId id="680" r:id="rId45"/>
    <p:sldId id="66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5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1" autoAdjust="0"/>
    <p:restoredTop sz="80812" autoAdjust="0"/>
  </p:normalViewPr>
  <p:slideViewPr>
    <p:cSldViewPr>
      <p:cViewPr varScale="1">
        <p:scale>
          <a:sx n="104" d="100"/>
          <a:sy n="104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A3325-4CF1-40CA-AE63-75AA3057FDC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E0EE8197-2436-4934-976A-45D98D8A19B4}">
      <dgm:prSet phldrT="[Text]"/>
      <dgm:spPr/>
      <dgm:t>
        <a:bodyPr/>
        <a:lstStyle/>
        <a:p>
          <a:r>
            <a:rPr lang="en-AU" dirty="0" smtClean="0"/>
            <a:t>Assemble genome</a:t>
          </a:r>
          <a:endParaRPr lang="en-AU" dirty="0"/>
        </a:p>
      </dgm:t>
    </dgm:pt>
    <dgm:pt modelId="{DE1CE2CD-EB9D-4909-B493-BEF720399070}" type="parTrans" cxnId="{7265D137-3E94-4D38-8AB3-C9229CD8BBE3}">
      <dgm:prSet/>
      <dgm:spPr/>
      <dgm:t>
        <a:bodyPr/>
        <a:lstStyle/>
        <a:p>
          <a:endParaRPr lang="en-AU"/>
        </a:p>
      </dgm:t>
    </dgm:pt>
    <dgm:pt modelId="{95871CE9-B90A-4CB0-85DA-E3B4D1AE856F}" type="sibTrans" cxnId="{7265D137-3E94-4D38-8AB3-C9229CD8BBE3}">
      <dgm:prSet/>
      <dgm:spPr/>
      <dgm:t>
        <a:bodyPr/>
        <a:lstStyle/>
        <a:p>
          <a:endParaRPr lang="en-AU"/>
        </a:p>
      </dgm:t>
    </dgm:pt>
    <dgm:pt modelId="{8D0FEA6B-78CB-42D2-9F3C-8AAA20D7A3F8}">
      <dgm:prSet phldrT="[Text]"/>
      <dgm:spPr/>
      <dgm:t>
        <a:bodyPr/>
        <a:lstStyle/>
        <a:p>
          <a:r>
            <a:rPr lang="en-AU" dirty="0" smtClean="0"/>
            <a:t>Many assembly programs</a:t>
          </a:r>
          <a:endParaRPr lang="en-AU" dirty="0"/>
        </a:p>
      </dgm:t>
    </dgm:pt>
    <dgm:pt modelId="{CEAA50D6-51AB-4BDD-992E-812D8D816C88}" type="parTrans" cxnId="{3FEE0135-C606-44DB-8A4B-6B4AC3AD3300}">
      <dgm:prSet/>
      <dgm:spPr/>
      <dgm:t>
        <a:bodyPr/>
        <a:lstStyle/>
        <a:p>
          <a:endParaRPr lang="en-AU"/>
        </a:p>
      </dgm:t>
    </dgm:pt>
    <dgm:pt modelId="{A8C671E6-2E36-4711-9689-A37A3175327A}" type="sibTrans" cxnId="{3FEE0135-C606-44DB-8A4B-6B4AC3AD3300}">
      <dgm:prSet/>
      <dgm:spPr/>
      <dgm:t>
        <a:bodyPr/>
        <a:lstStyle/>
        <a:p>
          <a:endParaRPr lang="en-AU"/>
        </a:p>
      </dgm:t>
    </dgm:pt>
    <dgm:pt modelId="{73C29B64-EA5D-47CA-A394-346092D629AA}">
      <dgm:prSet phldrT="[Text]"/>
      <dgm:spPr/>
      <dgm:t>
        <a:bodyPr/>
        <a:lstStyle/>
        <a:p>
          <a:r>
            <a:rPr lang="en-AU" dirty="0" smtClean="0"/>
            <a:t>Assess quality</a:t>
          </a:r>
          <a:endParaRPr lang="en-AU" dirty="0"/>
        </a:p>
      </dgm:t>
    </dgm:pt>
    <dgm:pt modelId="{39D0C717-E031-4C5D-861C-A7E32A751CE5}" type="parTrans" cxnId="{B13FAE41-521C-48E1-9D59-69AADAB2BE78}">
      <dgm:prSet/>
      <dgm:spPr/>
      <dgm:t>
        <a:bodyPr/>
        <a:lstStyle/>
        <a:p>
          <a:endParaRPr lang="en-AU"/>
        </a:p>
      </dgm:t>
    </dgm:pt>
    <dgm:pt modelId="{B3105142-24FC-429D-BF2F-7F81EB45A451}" type="sibTrans" cxnId="{B13FAE41-521C-48E1-9D59-69AADAB2BE78}">
      <dgm:prSet/>
      <dgm:spPr/>
      <dgm:t>
        <a:bodyPr/>
        <a:lstStyle/>
        <a:p>
          <a:endParaRPr lang="en-AU"/>
        </a:p>
      </dgm:t>
    </dgm:pt>
    <dgm:pt modelId="{19131B77-26B1-481A-B9BF-6A9A18D778F7}">
      <dgm:prSet phldrT="[Text]"/>
      <dgm:spPr/>
      <dgm:t>
        <a:bodyPr/>
        <a:lstStyle/>
        <a:p>
          <a:r>
            <a:rPr lang="en-AU" dirty="0" smtClean="0"/>
            <a:t>N50, </a:t>
          </a:r>
          <a:r>
            <a:rPr lang="en-AU" dirty="0" err="1" smtClean="0"/>
            <a:t>Contig</a:t>
          </a:r>
          <a:r>
            <a:rPr lang="en-AU" dirty="0" smtClean="0"/>
            <a:t> size</a:t>
          </a:r>
          <a:endParaRPr lang="en-AU" dirty="0"/>
        </a:p>
      </dgm:t>
    </dgm:pt>
    <dgm:pt modelId="{A88FEEA9-7514-4892-B3AB-3B0A56DD8008}" type="parTrans" cxnId="{A9065731-679F-4B9B-9B7B-A9A7E340C51C}">
      <dgm:prSet/>
      <dgm:spPr/>
      <dgm:t>
        <a:bodyPr/>
        <a:lstStyle/>
        <a:p>
          <a:endParaRPr lang="en-AU"/>
        </a:p>
      </dgm:t>
    </dgm:pt>
    <dgm:pt modelId="{2006D330-BFBC-4F29-9FFD-6050823964DC}" type="sibTrans" cxnId="{A9065731-679F-4B9B-9B7B-A9A7E340C51C}">
      <dgm:prSet/>
      <dgm:spPr/>
      <dgm:t>
        <a:bodyPr/>
        <a:lstStyle/>
        <a:p>
          <a:endParaRPr lang="en-AU"/>
        </a:p>
      </dgm:t>
    </dgm:pt>
    <dgm:pt modelId="{7C75C467-6574-4766-B51A-E8D05937ED6A}">
      <dgm:prSet phldrT="[Text]"/>
      <dgm:spPr/>
      <dgm:t>
        <a:bodyPr/>
        <a:lstStyle/>
        <a:p>
          <a:r>
            <a:rPr lang="en-AU" dirty="0" smtClean="0"/>
            <a:t>Newer methods of assessment (CGAL)</a:t>
          </a:r>
          <a:endParaRPr lang="en-AU" dirty="0"/>
        </a:p>
      </dgm:t>
    </dgm:pt>
    <dgm:pt modelId="{B186F88C-E7B0-4D62-B52C-AA50221BDC0B}" type="parTrans" cxnId="{27802AD2-41A3-4E79-B1A6-AB150D1C50DC}">
      <dgm:prSet/>
      <dgm:spPr/>
      <dgm:t>
        <a:bodyPr/>
        <a:lstStyle/>
        <a:p>
          <a:endParaRPr lang="en-NZ"/>
        </a:p>
      </dgm:t>
    </dgm:pt>
    <dgm:pt modelId="{07DE3412-F52D-4873-897C-FE486F8353C4}" type="sibTrans" cxnId="{27802AD2-41A3-4E79-B1A6-AB150D1C50DC}">
      <dgm:prSet/>
      <dgm:spPr/>
      <dgm:t>
        <a:bodyPr/>
        <a:lstStyle/>
        <a:p>
          <a:endParaRPr lang="en-NZ"/>
        </a:p>
      </dgm:t>
    </dgm:pt>
    <dgm:pt modelId="{1C7FE7C2-C06A-4228-831E-AE9061AC4216}">
      <dgm:prSet phldrT="[Text]"/>
      <dgm:spPr/>
      <dgm:t>
        <a:bodyPr/>
        <a:lstStyle/>
        <a:p>
          <a:r>
            <a:rPr lang="en-AU" dirty="0" smtClean="0"/>
            <a:t>QC and read trimming</a:t>
          </a:r>
          <a:endParaRPr lang="en-AU" dirty="0"/>
        </a:p>
      </dgm:t>
    </dgm:pt>
    <dgm:pt modelId="{F4E963C8-CFFA-4F91-A59B-F106C827B30F}" type="parTrans" cxnId="{10F2C88B-B23A-4BB8-8381-C05750AE5EBC}">
      <dgm:prSet/>
      <dgm:spPr/>
      <dgm:t>
        <a:bodyPr/>
        <a:lstStyle/>
        <a:p>
          <a:endParaRPr lang="en-NZ"/>
        </a:p>
      </dgm:t>
    </dgm:pt>
    <dgm:pt modelId="{A6642E4F-F1D8-450F-BC65-F8EFA82CDAEC}" type="sibTrans" cxnId="{10F2C88B-B23A-4BB8-8381-C05750AE5EBC}">
      <dgm:prSet/>
      <dgm:spPr/>
      <dgm:t>
        <a:bodyPr/>
        <a:lstStyle/>
        <a:p>
          <a:endParaRPr lang="en-NZ"/>
        </a:p>
      </dgm:t>
    </dgm:pt>
    <dgm:pt modelId="{DA5CDE04-E24C-457C-ADAC-3F43EC54C1FE}">
      <dgm:prSet phldrT="[Text]"/>
      <dgm:spPr/>
      <dgm:t>
        <a:bodyPr/>
        <a:lstStyle/>
        <a:p>
          <a:r>
            <a:rPr lang="en-AU" dirty="0" smtClean="0"/>
            <a:t>Assess the quality to your NGS run</a:t>
          </a:r>
          <a:endParaRPr lang="en-AU" dirty="0"/>
        </a:p>
      </dgm:t>
    </dgm:pt>
    <dgm:pt modelId="{C67EFC11-A60E-4D4D-BC4F-859D389E134D}" type="parTrans" cxnId="{94572E46-2974-4424-A541-FAB6D6273725}">
      <dgm:prSet/>
      <dgm:spPr/>
      <dgm:t>
        <a:bodyPr/>
        <a:lstStyle/>
        <a:p>
          <a:endParaRPr lang="en-NZ"/>
        </a:p>
      </dgm:t>
    </dgm:pt>
    <dgm:pt modelId="{B9640C4D-4E92-4512-BA6D-BCA7A1B5AEF2}" type="sibTrans" cxnId="{94572E46-2974-4424-A541-FAB6D6273725}">
      <dgm:prSet/>
      <dgm:spPr/>
      <dgm:t>
        <a:bodyPr/>
        <a:lstStyle/>
        <a:p>
          <a:endParaRPr lang="en-NZ"/>
        </a:p>
      </dgm:t>
    </dgm:pt>
    <dgm:pt modelId="{B02A33AB-F179-4EE4-8D4F-BF19628EB4A2}">
      <dgm:prSet phldrT="[Text]"/>
      <dgm:spPr/>
      <dgm:t>
        <a:bodyPr/>
        <a:lstStyle/>
        <a:p>
          <a:r>
            <a:rPr lang="en-AU" dirty="0" smtClean="0"/>
            <a:t>Throw out the bad reads</a:t>
          </a:r>
          <a:endParaRPr lang="en-AU" dirty="0"/>
        </a:p>
      </dgm:t>
    </dgm:pt>
    <dgm:pt modelId="{0DFA9C7C-91EC-4B50-BBD5-E5E70908A183}" type="parTrans" cxnId="{D31A5D28-CF2A-4F2F-B6BF-E1C7F2C38B19}">
      <dgm:prSet/>
      <dgm:spPr/>
      <dgm:t>
        <a:bodyPr/>
        <a:lstStyle/>
        <a:p>
          <a:endParaRPr lang="en-NZ"/>
        </a:p>
      </dgm:t>
    </dgm:pt>
    <dgm:pt modelId="{79486568-282F-4D1E-A68E-53EEC51BBF13}" type="sibTrans" cxnId="{D31A5D28-CF2A-4F2F-B6BF-E1C7F2C38B19}">
      <dgm:prSet/>
      <dgm:spPr/>
      <dgm:t>
        <a:bodyPr/>
        <a:lstStyle/>
        <a:p>
          <a:endParaRPr lang="en-NZ"/>
        </a:p>
      </dgm:t>
    </dgm:pt>
    <dgm:pt modelId="{C9606544-C85F-4AE8-8253-B894F529CD91}">
      <dgm:prSet phldrT="[Text]"/>
      <dgm:spPr/>
      <dgm:t>
        <a:bodyPr/>
        <a:lstStyle/>
        <a:p>
          <a:r>
            <a:rPr lang="en-AU" dirty="0" smtClean="0"/>
            <a:t>Rapidly evolving area</a:t>
          </a:r>
          <a:endParaRPr lang="en-AU" dirty="0"/>
        </a:p>
      </dgm:t>
    </dgm:pt>
    <dgm:pt modelId="{505682EC-8684-4710-AC76-59AAA5C93E49}" type="parTrans" cxnId="{CBE37993-A7E7-44FF-95B1-8AFABCEE0859}">
      <dgm:prSet/>
      <dgm:spPr/>
      <dgm:t>
        <a:bodyPr/>
        <a:lstStyle/>
        <a:p>
          <a:endParaRPr lang="en-NZ"/>
        </a:p>
      </dgm:t>
    </dgm:pt>
    <dgm:pt modelId="{5FE97BCF-0BD0-41F3-91FC-FF7173E32D68}" type="sibTrans" cxnId="{CBE37993-A7E7-44FF-95B1-8AFABCEE0859}">
      <dgm:prSet/>
      <dgm:spPr/>
      <dgm:t>
        <a:bodyPr/>
        <a:lstStyle/>
        <a:p>
          <a:endParaRPr lang="en-NZ"/>
        </a:p>
      </dgm:t>
    </dgm:pt>
    <dgm:pt modelId="{ADDA6A90-78E7-4CA2-86F7-091CDBC58DC6}" type="pres">
      <dgm:prSet presAssocID="{FD0A3325-4CF1-40CA-AE63-75AA3057FD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3CCB26E-AF5A-4BEE-BC54-370962466B8D}" type="pres">
      <dgm:prSet presAssocID="{1C7FE7C2-C06A-4228-831E-AE9061AC4216}" presName="linNode" presStyleCnt="0"/>
      <dgm:spPr/>
      <dgm:t>
        <a:bodyPr/>
        <a:lstStyle/>
        <a:p>
          <a:endParaRPr lang="en-US"/>
        </a:p>
      </dgm:t>
    </dgm:pt>
    <dgm:pt modelId="{D81E6897-2E69-402D-837B-0581CE581678}" type="pres">
      <dgm:prSet presAssocID="{1C7FE7C2-C06A-4228-831E-AE9061AC4216}" presName="parentText" presStyleLbl="node1" presStyleIdx="0" presStyleCnt="3" custLinFactNeighborX="-1136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33379FD-F04F-4D45-9F3F-C9B2A57C0AEA}" type="pres">
      <dgm:prSet presAssocID="{1C7FE7C2-C06A-4228-831E-AE9061AC421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478375B-AD18-4358-A09F-01658B2CD941}" type="pres">
      <dgm:prSet presAssocID="{A6642E4F-F1D8-450F-BC65-F8EFA82CDAEC}" presName="sp" presStyleCnt="0"/>
      <dgm:spPr/>
      <dgm:t>
        <a:bodyPr/>
        <a:lstStyle/>
        <a:p>
          <a:endParaRPr lang="en-US"/>
        </a:p>
      </dgm:t>
    </dgm:pt>
    <dgm:pt modelId="{B751A551-37BB-4A00-A9B9-9CA59039AD41}" type="pres">
      <dgm:prSet presAssocID="{E0EE8197-2436-4934-976A-45D98D8A19B4}" presName="linNode" presStyleCnt="0"/>
      <dgm:spPr/>
      <dgm:t>
        <a:bodyPr/>
        <a:lstStyle/>
        <a:p>
          <a:endParaRPr lang="en-US"/>
        </a:p>
      </dgm:t>
    </dgm:pt>
    <dgm:pt modelId="{0B534038-AF2F-4B0F-BCC5-41BBC70CA8A6}" type="pres">
      <dgm:prSet presAssocID="{E0EE8197-2436-4934-976A-45D98D8A19B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2F0FB40-8FB5-4790-81E2-71D20090BA29}" type="pres">
      <dgm:prSet presAssocID="{E0EE8197-2436-4934-976A-45D98D8A19B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32FC987-438C-44AD-AEB5-00D708A3B8A9}" type="pres">
      <dgm:prSet presAssocID="{95871CE9-B90A-4CB0-85DA-E3B4D1AE856F}" presName="sp" presStyleCnt="0"/>
      <dgm:spPr/>
      <dgm:t>
        <a:bodyPr/>
        <a:lstStyle/>
        <a:p>
          <a:endParaRPr lang="en-US"/>
        </a:p>
      </dgm:t>
    </dgm:pt>
    <dgm:pt modelId="{BC60D6D5-CC1D-4C7A-B1DA-074191C22569}" type="pres">
      <dgm:prSet presAssocID="{73C29B64-EA5D-47CA-A394-346092D629AA}" presName="linNode" presStyleCnt="0"/>
      <dgm:spPr/>
      <dgm:t>
        <a:bodyPr/>
        <a:lstStyle/>
        <a:p>
          <a:endParaRPr lang="en-US"/>
        </a:p>
      </dgm:t>
    </dgm:pt>
    <dgm:pt modelId="{AF0AA5D2-AC1E-4D21-9764-A778CACEA9E7}" type="pres">
      <dgm:prSet presAssocID="{73C29B64-EA5D-47CA-A394-346092D629A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19511A5-E7E6-408C-A3F6-6DBFF39F86EE}" type="pres">
      <dgm:prSet presAssocID="{73C29B64-EA5D-47CA-A394-346092D629A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B40755A5-1727-A74B-96A5-D3429CCC5E63}" type="presOf" srcId="{C9606544-C85F-4AE8-8253-B894F529CD91}" destId="{D2F0FB40-8FB5-4790-81E2-71D20090BA29}" srcOrd="0" destOrd="1" presId="urn:microsoft.com/office/officeart/2005/8/layout/vList5"/>
    <dgm:cxn modelId="{94572E46-2974-4424-A541-FAB6D6273725}" srcId="{1C7FE7C2-C06A-4228-831E-AE9061AC4216}" destId="{DA5CDE04-E24C-457C-ADAC-3F43EC54C1FE}" srcOrd="0" destOrd="0" parTransId="{C67EFC11-A60E-4D4D-BC4F-859D389E134D}" sibTransId="{B9640C4D-4E92-4512-BA6D-BCA7A1B5AEF2}"/>
    <dgm:cxn modelId="{BEDE0B62-6B87-1142-9B0A-E50D543F42E5}" type="presOf" srcId="{B02A33AB-F179-4EE4-8D4F-BF19628EB4A2}" destId="{F33379FD-F04F-4D45-9F3F-C9B2A57C0AEA}" srcOrd="0" destOrd="1" presId="urn:microsoft.com/office/officeart/2005/8/layout/vList5"/>
    <dgm:cxn modelId="{F9BEEE7A-D36B-8849-A6B5-3EBB8CF392FE}" type="presOf" srcId="{73C29B64-EA5D-47CA-A394-346092D629AA}" destId="{AF0AA5D2-AC1E-4D21-9764-A778CACEA9E7}" srcOrd="0" destOrd="0" presId="urn:microsoft.com/office/officeart/2005/8/layout/vList5"/>
    <dgm:cxn modelId="{CBE37993-A7E7-44FF-95B1-8AFABCEE0859}" srcId="{E0EE8197-2436-4934-976A-45D98D8A19B4}" destId="{C9606544-C85F-4AE8-8253-B894F529CD91}" srcOrd="1" destOrd="0" parTransId="{505682EC-8684-4710-AC76-59AAA5C93E49}" sibTransId="{5FE97BCF-0BD0-41F3-91FC-FF7173E32D68}"/>
    <dgm:cxn modelId="{A9065731-679F-4B9B-9B7B-A9A7E340C51C}" srcId="{73C29B64-EA5D-47CA-A394-346092D629AA}" destId="{19131B77-26B1-481A-B9BF-6A9A18D778F7}" srcOrd="0" destOrd="0" parTransId="{A88FEEA9-7514-4892-B3AB-3B0A56DD8008}" sibTransId="{2006D330-BFBC-4F29-9FFD-6050823964DC}"/>
    <dgm:cxn modelId="{05E4083B-2AEC-2743-BEFF-E0347558CB9D}" type="presOf" srcId="{7C75C467-6574-4766-B51A-E8D05937ED6A}" destId="{019511A5-E7E6-408C-A3F6-6DBFF39F86EE}" srcOrd="0" destOrd="1" presId="urn:microsoft.com/office/officeart/2005/8/layout/vList5"/>
    <dgm:cxn modelId="{B13FAE41-521C-48E1-9D59-69AADAB2BE78}" srcId="{FD0A3325-4CF1-40CA-AE63-75AA3057FDC4}" destId="{73C29B64-EA5D-47CA-A394-346092D629AA}" srcOrd="2" destOrd="0" parTransId="{39D0C717-E031-4C5D-861C-A7E32A751CE5}" sibTransId="{B3105142-24FC-429D-BF2F-7F81EB45A451}"/>
    <dgm:cxn modelId="{10F2C88B-B23A-4BB8-8381-C05750AE5EBC}" srcId="{FD0A3325-4CF1-40CA-AE63-75AA3057FDC4}" destId="{1C7FE7C2-C06A-4228-831E-AE9061AC4216}" srcOrd="0" destOrd="0" parTransId="{F4E963C8-CFFA-4F91-A59B-F106C827B30F}" sibTransId="{A6642E4F-F1D8-450F-BC65-F8EFA82CDAEC}"/>
    <dgm:cxn modelId="{BA19847E-3CFF-C644-ACA7-C6DA9B811FD0}" type="presOf" srcId="{FD0A3325-4CF1-40CA-AE63-75AA3057FDC4}" destId="{ADDA6A90-78E7-4CA2-86F7-091CDBC58DC6}" srcOrd="0" destOrd="0" presId="urn:microsoft.com/office/officeart/2005/8/layout/vList5"/>
    <dgm:cxn modelId="{AEFAF126-6DEC-0E49-8225-C3E166F4B514}" type="presOf" srcId="{DA5CDE04-E24C-457C-ADAC-3F43EC54C1FE}" destId="{F33379FD-F04F-4D45-9F3F-C9B2A57C0AEA}" srcOrd="0" destOrd="0" presId="urn:microsoft.com/office/officeart/2005/8/layout/vList5"/>
    <dgm:cxn modelId="{27802AD2-41A3-4E79-B1A6-AB150D1C50DC}" srcId="{73C29B64-EA5D-47CA-A394-346092D629AA}" destId="{7C75C467-6574-4766-B51A-E8D05937ED6A}" srcOrd="1" destOrd="0" parTransId="{B186F88C-E7B0-4D62-B52C-AA50221BDC0B}" sibTransId="{07DE3412-F52D-4873-897C-FE486F8353C4}"/>
    <dgm:cxn modelId="{3FEE0135-C606-44DB-8A4B-6B4AC3AD3300}" srcId="{E0EE8197-2436-4934-976A-45D98D8A19B4}" destId="{8D0FEA6B-78CB-42D2-9F3C-8AAA20D7A3F8}" srcOrd="0" destOrd="0" parTransId="{CEAA50D6-51AB-4BDD-992E-812D8D816C88}" sibTransId="{A8C671E6-2E36-4711-9689-A37A3175327A}"/>
    <dgm:cxn modelId="{7265D137-3E94-4D38-8AB3-C9229CD8BBE3}" srcId="{FD0A3325-4CF1-40CA-AE63-75AA3057FDC4}" destId="{E0EE8197-2436-4934-976A-45D98D8A19B4}" srcOrd="1" destOrd="0" parTransId="{DE1CE2CD-EB9D-4909-B493-BEF720399070}" sibTransId="{95871CE9-B90A-4CB0-85DA-E3B4D1AE856F}"/>
    <dgm:cxn modelId="{33A83707-DE83-F140-A42D-899AD1D5BBD8}" type="presOf" srcId="{8D0FEA6B-78CB-42D2-9F3C-8AAA20D7A3F8}" destId="{D2F0FB40-8FB5-4790-81E2-71D20090BA29}" srcOrd="0" destOrd="0" presId="urn:microsoft.com/office/officeart/2005/8/layout/vList5"/>
    <dgm:cxn modelId="{D31A5D28-CF2A-4F2F-B6BF-E1C7F2C38B19}" srcId="{1C7FE7C2-C06A-4228-831E-AE9061AC4216}" destId="{B02A33AB-F179-4EE4-8D4F-BF19628EB4A2}" srcOrd="1" destOrd="0" parTransId="{0DFA9C7C-91EC-4B50-BBD5-E5E70908A183}" sibTransId="{79486568-282F-4D1E-A68E-53EEC51BBF13}"/>
    <dgm:cxn modelId="{DB8DA228-A04A-4D40-90F2-1B8C94AFF83F}" type="presOf" srcId="{E0EE8197-2436-4934-976A-45D98D8A19B4}" destId="{0B534038-AF2F-4B0F-BCC5-41BBC70CA8A6}" srcOrd="0" destOrd="0" presId="urn:microsoft.com/office/officeart/2005/8/layout/vList5"/>
    <dgm:cxn modelId="{330CA82D-1B56-D940-AC73-FFD9BD35BD30}" type="presOf" srcId="{19131B77-26B1-481A-B9BF-6A9A18D778F7}" destId="{019511A5-E7E6-408C-A3F6-6DBFF39F86EE}" srcOrd="0" destOrd="0" presId="urn:microsoft.com/office/officeart/2005/8/layout/vList5"/>
    <dgm:cxn modelId="{B6CD55F4-34D3-314A-BA9C-A49ACF5988CF}" type="presOf" srcId="{1C7FE7C2-C06A-4228-831E-AE9061AC4216}" destId="{D81E6897-2E69-402D-837B-0581CE581678}" srcOrd="0" destOrd="0" presId="urn:microsoft.com/office/officeart/2005/8/layout/vList5"/>
    <dgm:cxn modelId="{71596D42-EAFA-B94E-BFCA-D5633F9942CE}" type="presParOf" srcId="{ADDA6A90-78E7-4CA2-86F7-091CDBC58DC6}" destId="{33CCB26E-AF5A-4BEE-BC54-370962466B8D}" srcOrd="0" destOrd="0" presId="urn:microsoft.com/office/officeart/2005/8/layout/vList5"/>
    <dgm:cxn modelId="{38F3A6E9-6D5D-6941-93D1-B27CAEE6929D}" type="presParOf" srcId="{33CCB26E-AF5A-4BEE-BC54-370962466B8D}" destId="{D81E6897-2E69-402D-837B-0581CE581678}" srcOrd="0" destOrd="0" presId="urn:microsoft.com/office/officeart/2005/8/layout/vList5"/>
    <dgm:cxn modelId="{2F695F45-58C4-E048-955E-A542F82B0295}" type="presParOf" srcId="{33CCB26E-AF5A-4BEE-BC54-370962466B8D}" destId="{F33379FD-F04F-4D45-9F3F-C9B2A57C0AEA}" srcOrd="1" destOrd="0" presId="urn:microsoft.com/office/officeart/2005/8/layout/vList5"/>
    <dgm:cxn modelId="{FD5666CF-4FB2-BE41-8FA3-82D3B4988236}" type="presParOf" srcId="{ADDA6A90-78E7-4CA2-86F7-091CDBC58DC6}" destId="{2478375B-AD18-4358-A09F-01658B2CD941}" srcOrd="1" destOrd="0" presId="urn:microsoft.com/office/officeart/2005/8/layout/vList5"/>
    <dgm:cxn modelId="{89D91DCD-52D6-0149-AE6D-4B0783941D84}" type="presParOf" srcId="{ADDA6A90-78E7-4CA2-86F7-091CDBC58DC6}" destId="{B751A551-37BB-4A00-A9B9-9CA59039AD41}" srcOrd="2" destOrd="0" presId="urn:microsoft.com/office/officeart/2005/8/layout/vList5"/>
    <dgm:cxn modelId="{814ED61E-9982-3343-BDE1-01A4BE3A896C}" type="presParOf" srcId="{B751A551-37BB-4A00-A9B9-9CA59039AD41}" destId="{0B534038-AF2F-4B0F-BCC5-41BBC70CA8A6}" srcOrd="0" destOrd="0" presId="urn:microsoft.com/office/officeart/2005/8/layout/vList5"/>
    <dgm:cxn modelId="{AC39518C-0E77-F148-91B7-7ABB31CF957F}" type="presParOf" srcId="{B751A551-37BB-4A00-A9B9-9CA59039AD41}" destId="{D2F0FB40-8FB5-4790-81E2-71D20090BA29}" srcOrd="1" destOrd="0" presId="urn:microsoft.com/office/officeart/2005/8/layout/vList5"/>
    <dgm:cxn modelId="{ACE060A3-2E66-B74E-9481-18461947EC02}" type="presParOf" srcId="{ADDA6A90-78E7-4CA2-86F7-091CDBC58DC6}" destId="{B32FC987-438C-44AD-AEB5-00D708A3B8A9}" srcOrd="3" destOrd="0" presId="urn:microsoft.com/office/officeart/2005/8/layout/vList5"/>
    <dgm:cxn modelId="{1F8CB67E-4BF1-2847-9CF9-55E3013177A9}" type="presParOf" srcId="{ADDA6A90-78E7-4CA2-86F7-091CDBC58DC6}" destId="{BC60D6D5-CC1D-4C7A-B1DA-074191C22569}" srcOrd="4" destOrd="0" presId="urn:microsoft.com/office/officeart/2005/8/layout/vList5"/>
    <dgm:cxn modelId="{882CB9B6-40C1-7E41-A9FF-16429834904C}" type="presParOf" srcId="{BC60D6D5-CC1D-4C7A-B1DA-074191C22569}" destId="{AF0AA5D2-AC1E-4D21-9764-A778CACEA9E7}" srcOrd="0" destOrd="0" presId="urn:microsoft.com/office/officeart/2005/8/layout/vList5"/>
    <dgm:cxn modelId="{4076C1CB-62AD-4442-97DB-AB8C4AC75B1B}" type="presParOf" srcId="{BC60D6D5-CC1D-4C7A-B1DA-074191C22569}" destId="{019511A5-E7E6-408C-A3F6-6DBFF39F86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379FD-F04F-4D45-9F3F-C9B2A57C0AEA}">
      <dsp:nvSpPr>
        <dsp:cNvPr id="0" name=""/>
        <dsp:cNvSpPr/>
      </dsp:nvSpPr>
      <dsp:spPr>
        <a:xfrm rot="5400000">
          <a:off x="3999070" y="-1473209"/>
          <a:ext cx="1043682" cy="42549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Assess the quality to your NGS run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Throw out the bad reads</a:t>
          </a:r>
          <a:endParaRPr lang="en-AU" sz="1900" kern="1200" dirty="0"/>
        </a:p>
      </dsp:txBody>
      <dsp:txXfrm rot="-5400000">
        <a:off x="2393423" y="183386"/>
        <a:ext cx="4204028" cy="941786"/>
      </dsp:txXfrm>
    </dsp:sp>
    <dsp:sp modelId="{D81E6897-2E69-402D-837B-0581CE581678}">
      <dsp:nvSpPr>
        <dsp:cNvPr id="0" name=""/>
        <dsp:cNvSpPr/>
      </dsp:nvSpPr>
      <dsp:spPr>
        <a:xfrm>
          <a:off x="0" y="1976"/>
          <a:ext cx="2393424" cy="13046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QC and read trimming</a:t>
          </a:r>
          <a:endParaRPr lang="en-AU" sz="3000" kern="1200" dirty="0"/>
        </a:p>
      </dsp:txBody>
      <dsp:txXfrm>
        <a:off x="63685" y="65661"/>
        <a:ext cx="2266054" cy="1177233"/>
      </dsp:txXfrm>
    </dsp:sp>
    <dsp:sp modelId="{D2F0FB40-8FB5-4790-81E2-71D20090BA29}">
      <dsp:nvSpPr>
        <dsp:cNvPr id="0" name=""/>
        <dsp:cNvSpPr/>
      </dsp:nvSpPr>
      <dsp:spPr>
        <a:xfrm rot="5400000">
          <a:off x="3999070" y="-103376"/>
          <a:ext cx="1043682" cy="42549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Many assembly programs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Rapidly evolving area</a:t>
          </a:r>
          <a:endParaRPr lang="en-AU" sz="1900" kern="1200" dirty="0"/>
        </a:p>
      </dsp:txBody>
      <dsp:txXfrm rot="-5400000">
        <a:off x="2393423" y="1553219"/>
        <a:ext cx="4204028" cy="941786"/>
      </dsp:txXfrm>
    </dsp:sp>
    <dsp:sp modelId="{0B534038-AF2F-4B0F-BCC5-41BBC70CA8A6}">
      <dsp:nvSpPr>
        <dsp:cNvPr id="0" name=""/>
        <dsp:cNvSpPr/>
      </dsp:nvSpPr>
      <dsp:spPr>
        <a:xfrm>
          <a:off x="0" y="1371810"/>
          <a:ext cx="2393424" cy="13046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Assemble genome</a:t>
          </a:r>
          <a:endParaRPr lang="en-AU" sz="3000" kern="1200" dirty="0"/>
        </a:p>
      </dsp:txBody>
      <dsp:txXfrm>
        <a:off x="63685" y="1435495"/>
        <a:ext cx="2266054" cy="1177233"/>
      </dsp:txXfrm>
    </dsp:sp>
    <dsp:sp modelId="{019511A5-E7E6-408C-A3F6-6DBFF39F86EE}">
      <dsp:nvSpPr>
        <dsp:cNvPr id="0" name=""/>
        <dsp:cNvSpPr/>
      </dsp:nvSpPr>
      <dsp:spPr>
        <a:xfrm rot="5400000">
          <a:off x="3999070" y="1266457"/>
          <a:ext cx="1043682" cy="42549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N50, </a:t>
          </a:r>
          <a:r>
            <a:rPr lang="en-AU" sz="1900" kern="1200" dirty="0" err="1" smtClean="0"/>
            <a:t>Contig</a:t>
          </a:r>
          <a:r>
            <a:rPr lang="en-AU" sz="1900" kern="1200" dirty="0" smtClean="0"/>
            <a:t> size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Newer methods of assessment (CGAL)</a:t>
          </a:r>
          <a:endParaRPr lang="en-AU" sz="1900" kern="1200" dirty="0"/>
        </a:p>
      </dsp:txBody>
      <dsp:txXfrm rot="-5400000">
        <a:off x="2393423" y="2923052"/>
        <a:ext cx="4204028" cy="941786"/>
      </dsp:txXfrm>
    </dsp:sp>
    <dsp:sp modelId="{AF0AA5D2-AC1E-4D21-9764-A778CACEA9E7}">
      <dsp:nvSpPr>
        <dsp:cNvPr id="0" name=""/>
        <dsp:cNvSpPr/>
      </dsp:nvSpPr>
      <dsp:spPr>
        <a:xfrm>
          <a:off x="0" y="2741643"/>
          <a:ext cx="2393424" cy="13046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Assess quality</a:t>
          </a:r>
          <a:endParaRPr lang="en-AU" sz="3000" kern="1200" dirty="0"/>
        </a:p>
      </dsp:txBody>
      <dsp:txXfrm>
        <a:off x="63685" y="2805328"/>
        <a:ext cx="2266054" cy="1177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A5A1849-C866-E34F-B38E-381958E55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9D3AC3F2-A122-CF4E-B8EE-82B0ADAE59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1200-75A9-419E-A691-896536668BF0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82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1762125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609600"/>
            <a:ext cx="5138738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993900"/>
            <a:ext cx="34448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993900"/>
            <a:ext cx="34464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4837" y="520700"/>
            <a:ext cx="8075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4837" y="1905000"/>
            <a:ext cx="80819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4876800" y="6400800"/>
            <a:ext cx="411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effectLst/>
              </a:rPr>
              <a:t>NZGL Introductory</a:t>
            </a:r>
            <a:r>
              <a:rPr lang="en-US" sz="1400" b="1" baseline="0" dirty="0" smtClean="0">
                <a:solidFill>
                  <a:schemeClr val="bg1"/>
                </a:solidFill>
                <a:effectLst/>
              </a:rPr>
              <a:t> Workshop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400" b="1" baseline="0" dirty="0" smtClean="0">
                <a:solidFill>
                  <a:schemeClr val="bg1"/>
                </a:solidFill>
                <a:effectLst/>
              </a:rPr>
              <a:t>11 September 2013</a:t>
            </a:r>
            <a:endParaRPr lang="en-US" sz="14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00" y="6248400"/>
            <a:ext cx="1016000" cy="50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87623" y="6253188"/>
            <a:ext cx="957283" cy="504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ncbi.nlm.nih.gov/pubmed/?term=Zerbino%20DR%5BAuthor%5D&amp;cauthor=true&amp;cauthor_uid=18349386" TargetMode="External"/><Relationship Id="rId3" Type="http://schemas.openxmlformats.org/officeDocument/2006/relationships/hyperlink" Target="http://www.ncbi.nlm.nih.gov/pubmed/?term=Birney%20E%5BAuthor%5D&amp;cauthor=true&amp;cauthor_uid=1834938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43608" y="2276872"/>
            <a:ext cx="716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0" dirty="0" smtClean="0"/>
              <a:t>Peter Stockwell &amp; Gregory Gimenez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535013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De novo </a:t>
            </a:r>
            <a:r>
              <a:rPr lang="en-US" sz="3600" dirty="0" smtClean="0"/>
              <a:t>genome assembly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264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9" y="1180776"/>
            <a:ext cx="8944277" cy="411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grpSp>
        <p:nvGrpSpPr>
          <p:cNvPr id="7" name="Group 6"/>
          <p:cNvGrpSpPr/>
          <p:nvPr/>
        </p:nvGrpSpPr>
        <p:grpSpPr>
          <a:xfrm>
            <a:off x="6934200" y="2669328"/>
            <a:ext cx="533400" cy="800100"/>
            <a:chOff x="6934200" y="2438400"/>
            <a:chExt cx="838200" cy="800100"/>
          </a:xfrm>
        </p:grpSpPr>
        <p:sp>
          <p:nvSpPr>
            <p:cNvPr id="5" name="Left Arrow 4"/>
            <p:cNvSpPr/>
            <p:nvPr/>
          </p:nvSpPr>
          <p:spPr>
            <a:xfrm>
              <a:off x="6934200" y="2971800"/>
              <a:ext cx="838200" cy="266700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rgbClr val="FF0000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>
              <a:off x="6934200" y="2438400"/>
              <a:ext cx="838200" cy="266700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53000" y="2707428"/>
            <a:ext cx="533400" cy="800100"/>
            <a:chOff x="4953000" y="2476500"/>
            <a:chExt cx="838200" cy="800100"/>
          </a:xfrm>
        </p:grpSpPr>
        <p:sp>
          <p:nvSpPr>
            <p:cNvPr id="9" name="Left Arrow 8"/>
            <p:cNvSpPr/>
            <p:nvPr/>
          </p:nvSpPr>
          <p:spPr>
            <a:xfrm>
              <a:off x="4953000" y="3009900"/>
              <a:ext cx="838200" cy="266700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rgbClr val="FF0000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4953000" y="2476500"/>
              <a:ext cx="838200" cy="266700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rgbClr val="FF0000"/>
                </a:solidFill>
              </a:endParaRPr>
            </a:p>
          </p:txBody>
        </p:sp>
      </p:grp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/>
              <a:t>Do I need Paired end reads?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543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1699836"/>
            <a:ext cx="8077200" cy="76200"/>
            <a:chOff x="381000" y="4267200"/>
            <a:chExt cx="8077200" cy="76200"/>
          </a:xfrm>
        </p:grpSpPr>
        <p:sp>
          <p:nvSpPr>
            <p:cNvPr id="5" name="Rectangle 4"/>
            <p:cNvSpPr/>
            <p:nvPr/>
          </p:nvSpPr>
          <p:spPr>
            <a:xfrm>
              <a:off x="381000" y="4267200"/>
              <a:ext cx="34290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4267200"/>
              <a:ext cx="34290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47800" y="1046508"/>
            <a:ext cx="5486400" cy="502919"/>
            <a:chOff x="1447800" y="3505200"/>
            <a:chExt cx="5486400" cy="502919"/>
          </a:xfrm>
        </p:grpSpPr>
        <p:sp>
          <p:nvSpPr>
            <p:cNvPr id="8" name="Rectangle 7"/>
            <p:cNvSpPr/>
            <p:nvPr/>
          </p:nvSpPr>
          <p:spPr>
            <a:xfrm>
              <a:off x="1447800" y="3733800"/>
              <a:ext cx="6477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3962400"/>
              <a:ext cx="6477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5100" y="3505200"/>
              <a:ext cx="6477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91100" y="3962400"/>
              <a:ext cx="6477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86500" y="3733800"/>
              <a:ext cx="6477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3505200"/>
              <a:ext cx="6477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5" name="Straight Connector 14"/>
            <p:cNvCxnSpPr>
              <a:stCxn id="10" idx="3"/>
              <a:endCxn id="13" idx="1"/>
            </p:cNvCxnSpPr>
            <p:nvPr/>
          </p:nvCxnSpPr>
          <p:spPr>
            <a:xfrm>
              <a:off x="3352800" y="3528060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95500" y="3733800"/>
              <a:ext cx="4152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</p:cNvCxnSpPr>
            <p:nvPr/>
          </p:nvCxnSpPr>
          <p:spPr>
            <a:xfrm flipV="1">
              <a:off x="3810000" y="3985259"/>
              <a:ext cx="1295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own Arrow 20"/>
          <p:cNvSpPr/>
          <p:nvPr/>
        </p:nvSpPr>
        <p:spPr>
          <a:xfrm>
            <a:off x="3962400" y="1837812"/>
            <a:ext cx="681608" cy="35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" name="Group 5"/>
          <p:cNvGrpSpPr/>
          <p:nvPr/>
        </p:nvGrpSpPr>
        <p:grpSpPr>
          <a:xfrm>
            <a:off x="381000" y="2123564"/>
            <a:ext cx="8077200" cy="369332"/>
            <a:chOff x="381000" y="5523724"/>
            <a:chExt cx="8077200" cy="369332"/>
          </a:xfrm>
        </p:grpSpPr>
        <p:sp>
          <p:nvSpPr>
            <p:cNvPr id="22" name="Rectangle 21"/>
            <p:cNvSpPr/>
            <p:nvPr/>
          </p:nvSpPr>
          <p:spPr>
            <a:xfrm>
              <a:off x="381000" y="5638800"/>
              <a:ext cx="34290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638800"/>
              <a:ext cx="34290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8876" y="552372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800" dirty="0" smtClean="0"/>
                <a:t>NNNNN</a:t>
              </a:r>
              <a:endParaRPr lang="en-NZ" sz="1800" dirty="0"/>
            </a:p>
          </p:txBody>
        </p: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457200" y="23334"/>
            <a:ext cx="8229600" cy="1143000"/>
          </a:xfrm>
        </p:spPr>
        <p:txBody>
          <a:bodyPr/>
          <a:lstStyle/>
          <a:p>
            <a:r>
              <a:rPr lang="en-NZ" dirty="0" smtClean="0"/>
              <a:t>What about insert sizes</a:t>
            </a:r>
            <a:endParaRPr lang="en-NZ" dirty="0"/>
          </a:p>
        </p:txBody>
      </p:sp>
      <p:pic>
        <p:nvPicPr>
          <p:cNvPr id="17" name="Picture 16" descr="1471-2164-14-222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2011671" cy="239724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5496" y="586798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Belova</a:t>
            </a:r>
            <a:r>
              <a:rPr lang="en-US" sz="1800" dirty="0"/>
              <a:t> </a:t>
            </a:r>
            <a:r>
              <a:rPr lang="en-US" sz="1800" i="1" dirty="0"/>
              <a:t>et al.</a:t>
            </a:r>
            <a:r>
              <a:rPr lang="en-US" sz="1800" dirty="0"/>
              <a:t> </a:t>
            </a:r>
            <a:r>
              <a:rPr lang="en-US" sz="1800" i="1" dirty="0"/>
              <a:t>BMC Genomics</a:t>
            </a:r>
            <a:r>
              <a:rPr lang="en-US" sz="1800" dirty="0"/>
              <a:t> 2013 </a:t>
            </a:r>
            <a:r>
              <a:rPr lang="en-US" sz="1800" b="1" dirty="0"/>
              <a:t>14</a:t>
            </a:r>
            <a:r>
              <a:rPr lang="en-US" sz="1800" dirty="0"/>
              <a:t>:222</a:t>
            </a:r>
          </a:p>
        </p:txBody>
      </p:sp>
      <p:pic>
        <p:nvPicPr>
          <p:cNvPr id="20" name="Picture 19" descr="Screen Shot 2013-09-10 at 4.4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424554"/>
            <a:ext cx="2880320" cy="252472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16016" y="5867980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Van </a:t>
            </a:r>
            <a:r>
              <a:rPr lang="en-US" sz="1800" dirty="0" err="1" smtClean="0"/>
              <a:t>Heesh</a:t>
            </a:r>
            <a:r>
              <a:rPr lang="en-US" sz="1800" dirty="0" smtClean="0"/>
              <a:t> </a:t>
            </a:r>
            <a:r>
              <a:rPr lang="en-US" sz="1800" i="1" dirty="0"/>
              <a:t>et al.</a:t>
            </a:r>
            <a:r>
              <a:rPr lang="en-US" sz="1800" dirty="0"/>
              <a:t> </a:t>
            </a:r>
            <a:r>
              <a:rPr lang="en-US" sz="1800" i="1" dirty="0"/>
              <a:t>BMC Genomics</a:t>
            </a:r>
            <a:r>
              <a:rPr lang="en-US" sz="1800" dirty="0"/>
              <a:t> 2013, 14</a:t>
            </a:r>
            <a:r>
              <a:rPr lang="en-US" sz="1800" b="0" dirty="0"/>
              <a:t>:257</a:t>
            </a:r>
            <a:endParaRPr lang="en-US" sz="1800" dirty="0"/>
          </a:p>
        </p:txBody>
      </p:sp>
      <p:pic>
        <p:nvPicPr>
          <p:cNvPr id="28" name="Content Placeholder 27" descr="Screen Shot 2013-09-10 at 5.19.34 PM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" b="1182"/>
          <a:stretch/>
        </p:blipFill>
        <p:spPr>
          <a:xfrm>
            <a:off x="827584" y="2430928"/>
            <a:ext cx="6768752" cy="1070080"/>
          </a:xfrm>
        </p:spPr>
      </p:pic>
    </p:spTree>
    <p:extLst>
      <p:ext uri="{BB962C8B-B14F-4D97-AF65-F5344CB8AC3E}">
        <p14:creationId xmlns:p14="http://schemas.microsoft.com/office/powerpoint/2010/main" val="25140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cs typeface="Arial" pitchFamily="34" charset="0"/>
              </a:rPr>
              <a:t>How to do it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3840084"/>
              </p:ext>
            </p:extLst>
          </p:nvPr>
        </p:nvGraphicFramePr>
        <p:xfrm>
          <a:off x="1259632" y="1397000"/>
          <a:ext cx="6648400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0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AU" dirty="0" smtClean="0"/>
              <a:t>Assess the quality of your NGS run</a:t>
            </a:r>
          </a:p>
          <a:p>
            <a:pPr lvl="1"/>
            <a:r>
              <a:rPr lang="en-AU" dirty="0" err="1" smtClean="0"/>
              <a:t>FastQC</a:t>
            </a:r>
            <a:endParaRPr lang="en-AU" dirty="0"/>
          </a:p>
          <a:p>
            <a:pPr marL="393192" lvl="1" indent="0">
              <a:buNone/>
            </a:pPr>
            <a:endParaRPr lang="en-AU" dirty="0" smtClean="0"/>
          </a:p>
          <a:p>
            <a:pPr lvl="1"/>
            <a:r>
              <a:rPr lang="en-AU" dirty="0" err="1" smtClean="0"/>
              <a:t>SolexaQA</a:t>
            </a: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Read trimming: look what it is left!</a:t>
            </a:r>
          </a:p>
          <a:p>
            <a:pPr lvl="1"/>
            <a:r>
              <a:rPr lang="en-AU" dirty="0" smtClean="0"/>
              <a:t>Based on PHRED scores in a FASTQ file</a:t>
            </a:r>
          </a:p>
          <a:p>
            <a:pPr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QC and read trimming</a:t>
            </a:r>
          </a:p>
        </p:txBody>
      </p:sp>
    </p:spTree>
    <p:extLst>
      <p:ext uri="{BB962C8B-B14F-4D97-AF65-F5344CB8AC3E}">
        <p14:creationId xmlns:p14="http://schemas.microsoft.com/office/powerpoint/2010/main" val="6219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Courier"/>
                <a:cs typeface="Courier"/>
              </a:rPr>
              <a:t>@HWI-ST871:65:B02N5ACXX:6:2106:20366:172524 1:N:0:ACTTGA</a:t>
            </a:r>
          </a:p>
          <a:p>
            <a:r>
              <a:rPr lang="en-US" sz="1100">
                <a:latin typeface="Courier"/>
                <a:cs typeface="Courier"/>
              </a:rPr>
              <a:t>TTGCTGACTGCCCGTCACAGCCAGCAACGCCTTGTAGCGATAGCGGGTGACCAGTGTGGGCGCCAAACCGTAAACGGACGCTGCCGGGACGACAGCAGTGC</a:t>
            </a:r>
          </a:p>
          <a:p>
            <a:r>
              <a:rPr lang="en-US" sz="1100">
                <a:latin typeface="Courier"/>
                <a:cs typeface="Courier"/>
              </a:rPr>
              <a:t>+</a:t>
            </a:r>
          </a:p>
          <a:p>
            <a:r>
              <a:rPr lang="en-US" sz="1100">
                <a:latin typeface="Courier"/>
                <a:cs typeface="Courier"/>
              </a:rPr>
              <a:t>@@@ADBD:F&gt;DDDAFHIIEH?HIIIIIGIIIIIEGGDCFHHIIIIII=B=BBAAECA&gt;?6=???BDABB@8&lt;&gt;1&gt;?8?BB@DDDB&lt;090&lt;BBDDBB?ACD&gt;</a:t>
            </a:r>
          </a:p>
          <a:p>
            <a:r>
              <a:rPr lang="en-US" sz="1100">
                <a:latin typeface="Courier"/>
                <a:cs typeface="Courier"/>
              </a:rPr>
              <a:t>@HWI-ST871:65:B02N5ACXX:6:2204:2585:26162 1:N:0:ACTTGA</a:t>
            </a:r>
          </a:p>
          <a:p>
            <a:r>
              <a:rPr lang="en-US" sz="1100">
                <a:latin typeface="Courier"/>
                <a:cs typeface="Courier"/>
              </a:rPr>
              <a:t>CGAAGCCGATTGCCTGCGCCTCAATCAATGGGTAGAAAGGGCTATCACTGAATGCCCGGAACAATATCTNTGGGCCCATCGACGTTTCAAAAGTCGCCCGG</a:t>
            </a:r>
          </a:p>
          <a:p>
            <a:r>
              <a:rPr lang="en-US" sz="1100">
                <a:latin typeface="Courier"/>
                <a:cs typeface="Courier"/>
              </a:rPr>
              <a:t>+</a:t>
            </a:r>
          </a:p>
          <a:p>
            <a:r>
              <a:rPr lang="en-US" sz="1100">
                <a:latin typeface="Courier"/>
                <a:cs typeface="Courier"/>
              </a:rPr>
              <a:t>@@?D?:BDD6ABH?GE&lt;GE)111?DGH&lt;FHHG9DEGF9D&gt;FDHGIHEIGHIGHG@)78EBD&lt;@CC@;@@#,,58@?B&lt;5&lt;BCB&lt;&lt;BCCCCCACCC######</a:t>
            </a:r>
          </a:p>
          <a:p>
            <a:r>
              <a:rPr lang="en-US" sz="1100">
                <a:latin typeface="Courier"/>
                <a:cs typeface="Courier"/>
              </a:rPr>
              <a:t>@HWI-ST871:65:B02N5ACXX:6:2204:18502:198713 1:N:0:ACTTGA</a:t>
            </a:r>
          </a:p>
          <a:p>
            <a:r>
              <a:rPr lang="en-US" sz="1100">
                <a:latin typeface="Courier"/>
                <a:cs typeface="Courier"/>
              </a:rPr>
              <a:t>CAACATGATTCAGGTTGATCTGAACGGCACTACATTGCAGTACGCAATGAAGTCTGCTCATGGCGCCTCNAAGGTGTACATGCAGCCTGCTTCTGAAGGTA</a:t>
            </a:r>
          </a:p>
          <a:p>
            <a:r>
              <a:rPr lang="en-US" sz="1100">
                <a:latin typeface="Courier"/>
                <a:cs typeface="Courier"/>
              </a:rPr>
              <a:t>+</a:t>
            </a:r>
          </a:p>
          <a:p>
            <a:r>
              <a:rPr lang="en-US" sz="1100">
                <a:latin typeface="Courier"/>
                <a:cs typeface="Courier"/>
              </a:rPr>
              <a:t>@@@DBDFDDHAFFEEHCGHCJIIII@G&lt;FHGC@AFCGHHJGBFEGII&gt;BACF8BGIICHEGCDE8E?&lt;B#,5===;AC@CDDD@CABDBBACDDCDC:&gt;C@</a:t>
            </a:r>
          </a:p>
          <a:p>
            <a:r>
              <a:rPr lang="en-US" sz="1100">
                <a:latin typeface="Courier"/>
                <a:cs typeface="Courier"/>
              </a:rPr>
              <a:t>@HWI-ST871:65:B02N5ACXX:6:1302:14336:185913 1:N:0:ACTTGA</a:t>
            </a:r>
          </a:p>
          <a:p>
            <a:r>
              <a:rPr lang="en-US" sz="1100">
                <a:latin typeface="Courier"/>
                <a:cs typeface="Courier"/>
              </a:rPr>
              <a:t>TCAGATCCGTTGTTGACACGCGACACTGCGCCCATTAAAGTGCGCCCCGTTCCCAAGGGAAACAGTCGAAATGACTGTAAGGCGGTTGTAGAGAGGCGTTA</a:t>
            </a:r>
          </a:p>
          <a:p>
            <a:r>
              <a:rPr lang="en-US" sz="1100">
                <a:latin typeface="Courier"/>
                <a:cs typeface="Courier"/>
              </a:rPr>
              <a:t>+</a:t>
            </a:r>
          </a:p>
          <a:p>
            <a:r>
              <a:rPr lang="en-US" sz="1100">
                <a:latin typeface="Courier"/>
                <a:cs typeface="Courier"/>
              </a:rPr>
              <a:t>CCCFFFFFHHHGHJGIIIGIJJJJIIJJJJIJJIJIIIJJGGIJJHHFCDDECDDBDDDDBBCCDCDB&lt;?BDDD&gt;:&gt;CCDDDDD&gt;&lt;&gt;BBCCDDCBD&lt;&gt;@DB</a:t>
            </a:r>
          </a:p>
          <a:p>
            <a:r>
              <a:rPr lang="en-US" sz="1100">
                <a:latin typeface="Courier"/>
                <a:cs typeface="Courier"/>
              </a:rPr>
              <a:t>@HWI-ST871:65:B02N5ACXX:6:1204:8075:125363 1:Y:0:ACTTGA</a:t>
            </a:r>
          </a:p>
          <a:p>
            <a:r>
              <a:rPr lang="en-US" sz="1100">
                <a:latin typeface="Courier"/>
                <a:cs typeface="Courier"/>
              </a:rPr>
              <a:t>CATGTCGCCTGCGCCGACCTTGTCCAGGTCGCGGCGCCCGGCCCGGCTGGAGCACGCCNCCGCGGCGCTGGCGGGAGGCTGGGTTGACGGGGTCGTGGCCG</a:t>
            </a:r>
          </a:p>
          <a:p>
            <a:r>
              <a:rPr lang="en-US" sz="1100">
                <a:latin typeface="Courier"/>
                <a:cs typeface="Courier"/>
              </a:rPr>
              <a:t>+</a:t>
            </a:r>
          </a:p>
          <a:p>
            <a:r>
              <a:rPr lang="en-US" sz="1100">
                <a:latin typeface="Courier"/>
                <a:cs typeface="Courier"/>
              </a:rPr>
              <a:t>;;?DDDD&gt;DDDD1)2C?:D?D@DDB**0?BDD#####################################################################</a:t>
            </a:r>
          </a:p>
          <a:p>
            <a:r>
              <a:rPr lang="en-US" sz="1100">
                <a:latin typeface="Courier"/>
                <a:cs typeface="Courier"/>
              </a:rPr>
              <a:t>@HWI-ST871:65:B02N5ACXX:6:2303:11664:74505 1:N:0:ACTTGA</a:t>
            </a:r>
          </a:p>
          <a:p>
            <a:r>
              <a:rPr lang="en-US" sz="1100">
                <a:latin typeface="Courier"/>
                <a:cs typeface="Courier"/>
              </a:rPr>
              <a:t>GGAACGCTAGGCGGGTTGGCGACAAACAGTGTCTGGCCGTCACGGTTCTCGATGGTCTGGATCAGGTAAGGGCTGACCTTGTAACCGCCATTTTCAAAAGT</a:t>
            </a:r>
          </a:p>
          <a:p>
            <a:r>
              <a:rPr lang="en-US" sz="1100">
                <a:latin typeface="Courier"/>
                <a:cs typeface="Courier"/>
              </a:rPr>
              <a:t>+</a:t>
            </a:r>
          </a:p>
          <a:p>
            <a:r>
              <a:rPr lang="en-US" sz="1100">
                <a:latin typeface="Courier"/>
                <a:cs typeface="Courier"/>
              </a:rPr>
              <a:t>@@@FDFDFFHFDHGDFGGI?FFHE8GHEH7A;@DDFBA9=&gt;?==;@B?CC@CCDDCCC?CACC?C&gt;34@CC8@?@89ACDC3:@@CB@@############</a:t>
            </a:r>
          </a:p>
          <a:p>
            <a:endParaRPr lang="en-US" sz="110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60648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Fastq files: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30120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 = Q2	I = Q40</a:t>
            </a:r>
          </a:p>
        </p:txBody>
      </p:sp>
    </p:spTree>
    <p:extLst>
      <p:ext uri="{BB962C8B-B14F-4D97-AF65-F5344CB8AC3E}">
        <p14:creationId xmlns:p14="http://schemas.microsoft.com/office/powerpoint/2010/main" val="172463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76285"/>
            <a:ext cx="6389711" cy="60890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60032" y="836712"/>
            <a:ext cx="417646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PHRED </a:t>
            </a:r>
            <a:r>
              <a:rPr lang="en-AU" dirty="0" smtClean="0"/>
              <a:t>score</a:t>
            </a:r>
          </a:p>
          <a:p>
            <a:r>
              <a:rPr lang="en-AU" dirty="0" smtClean="0"/>
              <a:t>Q30 : 1 error/1,000 </a:t>
            </a:r>
            <a:r>
              <a:rPr lang="en-AU" dirty="0" err="1" smtClean="0"/>
              <a:t>nts</a:t>
            </a:r>
            <a:r>
              <a:rPr lang="en-AU" dirty="0" smtClean="0"/>
              <a:t> (99.9%)</a:t>
            </a:r>
          </a:p>
          <a:p>
            <a:r>
              <a:rPr lang="en-AU" dirty="0" smtClean="0"/>
              <a:t>Q20 : 1error / 100 </a:t>
            </a:r>
            <a:r>
              <a:rPr lang="en-AU" dirty="0" err="1" smtClean="0"/>
              <a:t>nts</a:t>
            </a:r>
            <a:r>
              <a:rPr lang="en-AU" dirty="0" smtClean="0"/>
              <a:t> (99%)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7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QC and read trimming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638800"/>
            <a:ext cx="8610600" cy="685800"/>
          </a:xfrm>
        </p:spPr>
        <p:txBody>
          <a:bodyPr/>
          <a:lstStyle/>
          <a:p>
            <a:pPr marL="109728" indent="0">
              <a:buNone/>
            </a:pPr>
            <a:r>
              <a:rPr lang="en-NZ" sz="2000" dirty="0" err="1" smtClean="0"/>
              <a:t>SolexaQA</a:t>
            </a:r>
            <a:r>
              <a:rPr lang="en-NZ" sz="2000" dirty="0" smtClean="0"/>
              <a:t>: BMC </a:t>
            </a:r>
            <a:r>
              <a:rPr lang="en-NZ" sz="2000" dirty="0"/>
              <a:t>Bioinformatics 11:485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540984" cy="4626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84743"/>
            <a:ext cx="437393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QC and read trimming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12776"/>
            <a:ext cx="6440016" cy="4701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066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Does read trimming make a difference?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6372200" y="3944040"/>
            <a:ext cx="2825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Cox et al. BMC </a:t>
            </a:r>
            <a:r>
              <a:rPr lang="fr-FR" sz="1400" dirty="0" err="1"/>
              <a:t>Bioinformatics</a:t>
            </a:r>
            <a:r>
              <a:rPr lang="fr-FR" sz="1400" dirty="0"/>
              <a:t> 2010 11:485</a:t>
            </a:r>
            <a:endParaRPr lang="en-NZ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32760" y="1246177"/>
            <a:ext cx="5996922" cy="1318727"/>
            <a:chOff x="3032760" y="1676400"/>
            <a:chExt cx="5996922" cy="1318727"/>
          </a:xfrm>
        </p:grpSpPr>
        <p:sp>
          <p:nvSpPr>
            <p:cNvPr id="10" name="TextBox 9"/>
            <p:cNvSpPr txBox="1"/>
            <p:nvPr/>
          </p:nvSpPr>
          <p:spPr>
            <a:xfrm>
              <a:off x="6911358" y="1676400"/>
              <a:ext cx="2118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N50 (trimmed and untrimmed</a:t>
              </a:r>
              <a:endParaRPr lang="en-NZ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200400" y="2017636"/>
              <a:ext cx="3520440" cy="323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032760" y="2022893"/>
              <a:ext cx="3825240" cy="9722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74328" y="2110189"/>
            <a:ext cx="5090160" cy="2398931"/>
            <a:chOff x="3810000" y="2630269"/>
            <a:chExt cx="5090160" cy="2398931"/>
          </a:xfrm>
        </p:grpSpPr>
        <p:sp>
          <p:nvSpPr>
            <p:cNvPr id="11" name="TextBox 10"/>
            <p:cNvSpPr txBox="1"/>
            <p:nvPr/>
          </p:nvSpPr>
          <p:spPr>
            <a:xfrm>
              <a:off x="6858000" y="2630269"/>
              <a:ext cx="20421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Largest </a:t>
              </a:r>
              <a:r>
                <a:rPr lang="en-NZ" dirty="0" err="1" smtClean="0"/>
                <a:t>contig</a:t>
              </a:r>
              <a:r>
                <a:rPr lang="en-NZ" dirty="0" smtClean="0"/>
                <a:t> (trimmed and untrimmed)</a:t>
              </a:r>
              <a:endParaRPr lang="en-NZ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3810000" y="3091934"/>
              <a:ext cx="3048000" cy="1556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1"/>
            </p:cNvCxnSpPr>
            <p:nvPr/>
          </p:nvCxnSpPr>
          <p:spPr>
            <a:xfrm flipH="1">
              <a:off x="3810000" y="3091934"/>
              <a:ext cx="3048000" cy="1937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16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stqc_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8" y="1052736"/>
            <a:ext cx="8342532" cy="5097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But: </a:t>
            </a:r>
            <a:r>
              <a:rPr lang="en-US" b="0"/>
              <a:t>more recent Illumina chemistry makes quality trimming less necessary</a:t>
            </a:r>
          </a:p>
        </p:txBody>
      </p:sp>
    </p:spTree>
    <p:extLst>
      <p:ext uri="{BB962C8B-B14F-4D97-AF65-F5344CB8AC3E}">
        <p14:creationId xmlns:p14="http://schemas.microsoft.com/office/powerpoint/2010/main" val="39335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Adaptor trimming:</a:t>
            </a:r>
          </a:p>
          <a:p>
            <a:endParaRPr lang="en-US"/>
          </a:p>
          <a:p>
            <a:r>
              <a:rPr lang="en-US"/>
              <a:t>	See:</a:t>
            </a:r>
          </a:p>
          <a:p>
            <a:r>
              <a:rPr lang="en-US" sz="1800"/>
              <a:t>http://grahametherington.blogspot.co.uk/2014/09/why-you-should-qc-your-reads-and-your.html</a:t>
            </a:r>
          </a:p>
          <a:p>
            <a:endParaRPr lang="en-US" sz="1800"/>
          </a:p>
          <a:p>
            <a:r>
              <a:rPr lang="en-US"/>
              <a:t>	- Some assemblers (e.g. mira) do this themselves</a:t>
            </a:r>
          </a:p>
          <a:p>
            <a:endParaRPr lang="en-US"/>
          </a:p>
          <a:p>
            <a:r>
              <a:rPr lang="en-US"/>
              <a:t>	- If not, adaptor trimming should be done</a:t>
            </a:r>
          </a:p>
          <a:p>
            <a:endParaRPr lang="en-US"/>
          </a:p>
          <a:p>
            <a:r>
              <a:rPr lang="en-US"/>
              <a:t>	- Some assemblers expect all reads to be the same length</a:t>
            </a:r>
          </a:p>
          <a:p>
            <a:r>
              <a:rPr lang="en-US"/>
              <a:t>		and won't work with trimmed data</a:t>
            </a:r>
          </a:p>
        </p:txBody>
      </p:sp>
    </p:spTree>
    <p:extLst>
      <p:ext uri="{BB962C8B-B14F-4D97-AF65-F5344CB8AC3E}">
        <p14:creationId xmlns:p14="http://schemas.microsoft.com/office/powerpoint/2010/main" val="239326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965"/>
            <a:ext cx="8939336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r>
              <a:rPr lang="en-AU" dirty="0" smtClean="0"/>
              <a:t>How to plan a </a:t>
            </a:r>
            <a:r>
              <a:rPr lang="en-AU" i="1" dirty="0" smtClean="0"/>
              <a:t>de novo </a:t>
            </a:r>
            <a:r>
              <a:rPr lang="en-AU" dirty="0" smtClean="0"/>
              <a:t>genome sequencing project</a:t>
            </a:r>
          </a:p>
          <a:p>
            <a:pPr lvl="1"/>
            <a:r>
              <a:rPr lang="en-AU" dirty="0" smtClean="0"/>
              <a:t>General principles</a:t>
            </a:r>
          </a:p>
          <a:p>
            <a:pPr lvl="1"/>
            <a:r>
              <a:rPr lang="en-AU" dirty="0" smtClean="0"/>
              <a:t>Caveats</a:t>
            </a:r>
          </a:p>
          <a:p>
            <a:r>
              <a:rPr lang="en-AU" dirty="0" smtClean="0"/>
              <a:t>How to do it</a:t>
            </a:r>
          </a:p>
          <a:p>
            <a:pPr lvl="1"/>
            <a:r>
              <a:rPr lang="en-AU" dirty="0" smtClean="0"/>
              <a:t>QC and read trimming</a:t>
            </a:r>
          </a:p>
          <a:p>
            <a:pPr lvl="1"/>
            <a:r>
              <a:rPr lang="en-AU" dirty="0" smtClean="0"/>
              <a:t>Assembly</a:t>
            </a:r>
          </a:p>
          <a:p>
            <a:pPr lvl="1"/>
            <a:r>
              <a:rPr lang="en-AU" dirty="0" smtClean="0"/>
              <a:t>Assessment of assembly quality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genome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Overlap Layout Consensus method (OLC)</a:t>
            </a:r>
          </a:p>
          <a:p>
            <a:pPr lvl="1"/>
            <a:r>
              <a:rPr lang="en-NZ" dirty="0" smtClean="0"/>
              <a:t>Designed for a small number of reads</a:t>
            </a:r>
          </a:p>
          <a:p>
            <a:pPr lvl="1"/>
            <a:r>
              <a:rPr lang="en-NZ" dirty="0" smtClean="0"/>
              <a:t>Works for long reads (Sanger, PacBio or contigs)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Assembly strategy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694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Overlap-Layout-Consensus</a:t>
            </a:r>
            <a:endParaRPr lang="en-US" dirty="0"/>
          </a:p>
        </p:txBody>
      </p:sp>
      <p:pic>
        <p:nvPicPr>
          <p:cNvPr id="5" name="Picture 4" descr="Screen Shot 2013-09-07 at 3.1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08" y="1417638"/>
            <a:ext cx="3886200" cy="4337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625" y="1763874"/>
            <a:ext cx="55525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Overlap</a:t>
            </a:r>
            <a:r>
              <a:rPr lang="en-US" sz="2000" dirty="0"/>
              <a:t>: find potentially overlapping </a:t>
            </a:r>
            <a:r>
              <a:rPr lang="en-US" sz="2000" dirty="0" smtClean="0"/>
              <a:t>reads (all </a:t>
            </a:r>
            <a:r>
              <a:rPr lang="en-US" sz="2000" dirty="0" err="1" smtClean="0"/>
              <a:t>vs</a:t>
            </a:r>
            <a:r>
              <a:rPr lang="en-US" sz="2000" dirty="0" smtClean="0"/>
              <a:t> all)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5420" y="3290501"/>
            <a:ext cx="6161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/>
              <a:t>Layout</a:t>
            </a:r>
            <a:r>
              <a:rPr lang="en-US" sz="2000" dirty="0"/>
              <a:t>: merge reads into </a:t>
            </a:r>
            <a:r>
              <a:rPr lang="en-US" sz="2000" dirty="0" err="1"/>
              <a:t>contigs</a:t>
            </a:r>
            <a:r>
              <a:rPr lang="en-US" sz="2000" dirty="0"/>
              <a:t> (</a:t>
            </a:r>
            <a:r>
              <a:rPr lang="en-US" sz="2000" dirty="0" err="1" smtClean="0"/>
              <a:t>contigs</a:t>
            </a:r>
            <a:r>
              <a:rPr lang="en-US" sz="2000" dirty="0" smtClean="0"/>
              <a:t> </a:t>
            </a:r>
            <a:r>
              <a:rPr lang="en-US" sz="2000" dirty="0"/>
              <a:t>into </a:t>
            </a:r>
            <a:r>
              <a:rPr lang="en-US" sz="2000" dirty="0" err="1" smtClean="0"/>
              <a:t>supercontigs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2376" y="5235939"/>
            <a:ext cx="5196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/>
              <a:t>Consensus</a:t>
            </a:r>
            <a:r>
              <a:rPr lang="en-US" sz="2000" dirty="0"/>
              <a:t>: derive </a:t>
            </a:r>
            <a:r>
              <a:rPr lang="en-US" sz="2000" dirty="0" smtClean="0"/>
              <a:t>sequence (correct </a:t>
            </a:r>
            <a:r>
              <a:rPr lang="en-US" sz="2000" dirty="0"/>
              <a:t>read </a:t>
            </a:r>
            <a:r>
              <a:rPr lang="en-US" sz="2000" dirty="0" smtClean="0"/>
              <a:t>errors)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60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Assembly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 Bruijn graph method</a:t>
            </a:r>
          </a:p>
          <a:p>
            <a:pPr lvl="1"/>
            <a:r>
              <a:rPr lang="en-NZ" dirty="0" smtClean="0"/>
              <a:t>Designed to handle the problem of aligning millions or billions of reads in a computationally sane manner</a:t>
            </a:r>
          </a:p>
          <a:p>
            <a:pPr lvl="1"/>
            <a:r>
              <a:rPr lang="en-NZ" dirty="0" smtClean="0"/>
              <a:t>Reads are broken down into k-mers of a particular size  (a critical parameter) and a De Bruijn graph assembled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4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 Bruijn graph</a:t>
            </a:r>
            <a:endParaRPr lang="en-US" dirty="0"/>
          </a:p>
        </p:txBody>
      </p: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2627784" y="1484784"/>
            <a:ext cx="5105400" cy="2355850"/>
            <a:chOff x="1905000" y="1600200"/>
            <a:chExt cx="5105400" cy="2514600"/>
          </a:xfrm>
        </p:grpSpPr>
        <p:sp>
          <p:nvSpPr>
            <p:cNvPr id="8" name="Oval 7"/>
            <p:cNvSpPr/>
            <p:nvPr/>
          </p:nvSpPr>
          <p:spPr>
            <a:xfrm>
              <a:off x="5178425" y="2181225"/>
              <a:ext cx="5207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TextBox 101"/>
            <p:cNvSpPr txBox="1">
              <a:spLocks noChangeArrowheads="1"/>
            </p:cNvSpPr>
            <p:nvPr/>
          </p:nvSpPr>
          <p:spPr bwMode="auto">
            <a:xfrm>
              <a:off x="5105400" y="2160817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atin typeface="Gill Sans MT" charset="0"/>
                  <a:ea typeface="Courier" charset="0"/>
                  <a:cs typeface="Courier" charset="0"/>
                </a:rPr>
                <a:t>CTC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09925" y="2181225"/>
              <a:ext cx="5207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TextBox 101"/>
            <p:cNvSpPr txBox="1">
              <a:spLocks noChangeArrowheads="1"/>
            </p:cNvSpPr>
            <p:nvPr/>
          </p:nvSpPr>
          <p:spPr bwMode="auto">
            <a:xfrm>
              <a:off x="3136900" y="2160817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CGA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209925" y="3249613"/>
              <a:ext cx="520700" cy="304800"/>
            </a:xfrm>
            <a:prstGeom prst="ellipse">
              <a:avLst/>
            </a:prstGeom>
            <a:solidFill>
              <a:srgbClr val="FF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TextBox 101"/>
            <p:cNvSpPr txBox="1">
              <a:spLocks noChangeArrowheads="1"/>
            </p:cNvSpPr>
            <p:nvPr/>
          </p:nvSpPr>
          <p:spPr bwMode="auto">
            <a:xfrm>
              <a:off x="3136900" y="3228263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GGA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78425" y="3249613"/>
              <a:ext cx="520700" cy="304800"/>
            </a:xfrm>
            <a:prstGeom prst="ellipse">
              <a:avLst/>
            </a:prstGeom>
            <a:solidFill>
              <a:srgbClr val="FF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TextBox 101"/>
            <p:cNvSpPr txBox="1">
              <a:spLocks noChangeArrowheads="1"/>
            </p:cNvSpPr>
            <p:nvPr/>
          </p:nvSpPr>
          <p:spPr bwMode="auto">
            <a:xfrm>
              <a:off x="5105400" y="3228263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CTG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645025" y="1620838"/>
              <a:ext cx="5207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" name="TextBox 101"/>
            <p:cNvSpPr txBox="1">
              <a:spLocks noChangeArrowheads="1"/>
            </p:cNvSpPr>
            <p:nvPr/>
          </p:nvSpPr>
          <p:spPr bwMode="auto">
            <a:xfrm>
              <a:off x="4572000" y="1600200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TCC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730625" y="1620838"/>
              <a:ext cx="5207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TextBox 101"/>
            <p:cNvSpPr txBox="1">
              <a:spLocks noChangeArrowheads="1"/>
            </p:cNvSpPr>
            <p:nvPr/>
          </p:nvSpPr>
          <p:spPr bwMode="auto">
            <a:xfrm>
              <a:off x="3657600" y="1600200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CCG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4343400" y="1758950"/>
              <a:ext cx="241300" cy="9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743325" y="3810000"/>
              <a:ext cx="520700" cy="304800"/>
            </a:xfrm>
            <a:prstGeom prst="ellipse">
              <a:avLst/>
            </a:prstGeom>
            <a:solidFill>
              <a:srgbClr val="FF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" name="TextBox 101"/>
            <p:cNvSpPr txBox="1">
              <a:spLocks noChangeArrowheads="1"/>
            </p:cNvSpPr>
            <p:nvPr/>
          </p:nvSpPr>
          <p:spPr bwMode="auto">
            <a:xfrm>
              <a:off x="3670300" y="3788881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GGG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645025" y="3810000"/>
              <a:ext cx="520700" cy="304800"/>
            </a:xfrm>
            <a:prstGeom prst="ellipse">
              <a:avLst/>
            </a:prstGeom>
            <a:solidFill>
              <a:srgbClr val="FF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" name="TextBox 101"/>
            <p:cNvSpPr txBox="1">
              <a:spLocks noChangeArrowheads="1"/>
            </p:cNvSpPr>
            <p:nvPr/>
          </p:nvSpPr>
          <p:spPr bwMode="auto">
            <a:xfrm>
              <a:off x="4572000" y="3788881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TGG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4302125" y="3946525"/>
              <a:ext cx="241300" cy="9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5070475" y="2530475"/>
              <a:ext cx="211138" cy="147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3597275" y="2530475"/>
              <a:ext cx="212725" cy="147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5054600" y="3597275"/>
              <a:ext cx="212725" cy="147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3581400" y="3597275"/>
              <a:ext cx="212725" cy="147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3597275" y="1970088"/>
              <a:ext cx="212725" cy="147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5029200" y="1970088"/>
              <a:ext cx="212725" cy="147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978025" y="2743200"/>
              <a:ext cx="5207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" name="TextBox 101"/>
            <p:cNvSpPr txBox="1">
              <a:spLocks noChangeArrowheads="1"/>
            </p:cNvSpPr>
            <p:nvPr/>
          </p:nvSpPr>
          <p:spPr bwMode="auto">
            <a:xfrm>
              <a:off x="1905000" y="2721434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atin typeface="Gill Sans MT" charset="0"/>
                  <a:ea typeface="Courier" charset="0"/>
                  <a:cs typeface="Courier" charset="0"/>
                </a:rPr>
                <a:t>AAG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863850" y="2743200"/>
              <a:ext cx="5207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" name="TextBox 101"/>
            <p:cNvSpPr txBox="1">
              <a:spLocks noChangeArrowheads="1"/>
            </p:cNvSpPr>
            <p:nvPr/>
          </p:nvSpPr>
          <p:spPr bwMode="auto">
            <a:xfrm>
              <a:off x="2791460" y="2721434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AGA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751263" y="2743200"/>
              <a:ext cx="5207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" name="TextBox 101"/>
            <p:cNvSpPr txBox="1">
              <a:spLocks noChangeArrowheads="1"/>
            </p:cNvSpPr>
            <p:nvPr/>
          </p:nvSpPr>
          <p:spPr bwMode="auto">
            <a:xfrm>
              <a:off x="3677920" y="2721434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GAC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637088" y="2743200"/>
              <a:ext cx="5207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" name="TextBox 101"/>
            <p:cNvSpPr txBox="1">
              <a:spLocks noChangeArrowheads="1"/>
            </p:cNvSpPr>
            <p:nvPr/>
          </p:nvSpPr>
          <p:spPr bwMode="auto">
            <a:xfrm>
              <a:off x="4564380" y="2721434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ACT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522913" y="2743200"/>
              <a:ext cx="520700" cy="304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" name="TextBox 101"/>
            <p:cNvSpPr txBox="1">
              <a:spLocks noChangeArrowheads="1"/>
            </p:cNvSpPr>
            <p:nvPr/>
          </p:nvSpPr>
          <p:spPr bwMode="auto">
            <a:xfrm>
              <a:off x="5450840" y="2721434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CTT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410325" y="2743200"/>
              <a:ext cx="520700" cy="304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3" name="TextBox 101"/>
            <p:cNvSpPr txBox="1">
              <a:spLocks noChangeArrowheads="1"/>
            </p:cNvSpPr>
            <p:nvPr/>
          </p:nvSpPr>
          <p:spPr bwMode="auto">
            <a:xfrm>
              <a:off x="6337300" y="2721434"/>
              <a:ext cx="6731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Gill Sans MT" charset="0"/>
                  <a:ea typeface="Courier" charset="0"/>
                  <a:cs typeface="Courier" charset="0"/>
                </a:rPr>
                <a:t>TTT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2563813" y="2879725"/>
              <a:ext cx="2413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451225" y="2879725"/>
              <a:ext cx="2413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337050" y="2879725"/>
              <a:ext cx="2413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5222875" y="2879725"/>
              <a:ext cx="2413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6110288" y="2879725"/>
              <a:ext cx="2413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3521075" y="3036888"/>
              <a:ext cx="212725" cy="147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5105400" y="3036888"/>
              <a:ext cx="212725" cy="147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-36512" y="1223478"/>
            <a:ext cx="1346324" cy="2919412"/>
            <a:chOff x="-36512" y="1223478"/>
            <a:chExt cx="1346324" cy="2919412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179512" y="1680678"/>
              <a:ext cx="1130300" cy="2462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b="0" dirty="0">
                  <a:latin typeface="Gill Sans MT" charset="0"/>
                </a:rPr>
                <a:t>AAGA</a:t>
              </a:r>
            </a:p>
            <a:p>
              <a:r>
                <a:rPr lang="en-US" sz="1400" b="0" dirty="0" smtClean="0">
                  <a:latin typeface="Gill Sans MT" charset="0"/>
                </a:rPr>
                <a:t>GACT</a:t>
              </a:r>
              <a:r>
                <a:rPr lang="en-US" sz="1400" b="0" dirty="0">
                  <a:latin typeface="Gill Sans MT" charset="0"/>
                </a:rPr>
                <a:t>	</a:t>
              </a:r>
            </a:p>
            <a:p>
              <a:r>
                <a:rPr lang="en-US" sz="1400" b="0" dirty="0">
                  <a:latin typeface="Gill Sans MT" charset="0"/>
                </a:rPr>
                <a:t>ACTC</a:t>
              </a:r>
            </a:p>
            <a:p>
              <a:r>
                <a:rPr lang="en-US" sz="1400" b="0" dirty="0">
                  <a:latin typeface="Gill Sans MT" charset="0"/>
                </a:rPr>
                <a:t>ACTG</a:t>
              </a:r>
            </a:p>
            <a:p>
              <a:r>
                <a:rPr lang="en-US" sz="1400" b="0" dirty="0">
                  <a:latin typeface="Gill Sans MT" charset="0"/>
                </a:rPr>
                <a:t>AGAG</a:t>
              </a:r>
            </a:p>
            <a:p>
              <a:r>
                <a:rPr lang="en-US" sz="1400" b="0" dirty="0">
                  <a:latin typeface="Gill Sans MT" charset="0"/>
                </a:rPr>
                <a:t>CCGA</a:t>
              </a:r>
            </a:p>
            <a:p>
              <a:r>
                <a:rPr lang="en-US" sz="1400" b="0" dirty="0">
                  <a:latin typeface="Gill Sans MT" charset="0"/>
                </a:rPr>
                <a:t>CGAC</a:t>
              </a:r>
            </a:p>
            <a:p>
              <a:r>
                <a:rPr lang="en-US" sz="1400" b="0" dirty="0">
                  <a:latin typeface="Gill Sans MT" charset="0"/>
                </a:rPr>
                <a:t>CTCC</a:t>
              </a:r>
            </a:p>
            <a:p>
              <a:r>
                <a:rPr lang="en-US" sz="1400" b="0" dirty="0">
                  <a:latin typeface="Gill Sans MT" charset="0"/>
                </a:rPr>
                <a:t>CTGG</a:t>
              </a:r>
            </a:p>
            <a:p>
              <a:r>
                <a:rPr lang="en-US" sz="1400" b="0" dirty="0">
                  <a:latin typeface="Gill Sans MT" charset="0"/>
                </a:rPr>
                <a:t>CTTT</a:t>
              </a:r>
            </a:p>
            <a:p>
              <a:r>
                <a:rPr lang="en-US" sz="1400" b="0" dirty="0">
                  <a:latin typeface="Gill Sans MT" charset="0"/>
                </a:rPr>
                <a:t>…</a:t>
              </a:r>
            </a:p>
          </p:txBody>
        </p:sp>
        <p:sp>
          <p:nvSpPr>
            <p:cNvPr id="51" name="TextBox 100"/>
            <p:cNvSpPr txBox="1">
              <a:spLocks noChangeArrowheads="1"/>
            </p:cNvSpPr>
            <p:nvPr/>
          </p:nvSpPr>
          <p:spPr bwMode="auto">
            <a:xfrm>
              <a:off x="-36512" y="1223478"/>
              <a:ext cx="1219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0" u="sng" dirty="0">
                  <a:latin typeface="Gill Sans MT" charset="0"/>
                </a:rPr>
                <a:t>Reads</a:t>
              </a:r>
            </a:p>
          </p:txBody>
        </p:sp>
      </p:grpSp>
      <p:sp>
        <p:nvSpPr>
          <p:cNvPr id="52" name="TextBox 100"/>
          <p:cNvSpPr txBox="1">
            <a:spLocks noChangeArrowheads="1"/>
          </p:cNvSpPr>
          <p:nvPr/>
        </p:nvSpPr>
        <p:spPr bwMode="auto">
          <a:xfrm>
            <a:off x="1259632" y="1997338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u="sng" dirty="0" smtClean="0">
                <a:latin typeface="Gill Sans MT" charset="0"/>
              </a:rPr>
              <a:t>kmer:3</a:t>
            </a:r>
            <a:endParaRPr lang="en-US" b="0" u="sng" dirty="0">
              <a:latin typeface="Gill Sans MT" charset="0"/>
            </a:endParaRPr>
          </a:p>
        </p:txBody>
      </p:sp>
      <p:grpSp>
        <p:nvGrpSpPr>
          <p:cNvPr id="53" name="Group 125"/>
          <p:cNvGrpSpPr>
            <a:grpSpLocks/>
          </p:cNvGrpSpPr>
          <p:nvPr/>
        </p:nvGrpSpPr>
        <p:grpSpPr bwMode="auto">
          <a:xfrm>
            <a:off x="5033963" y="3645024"/>
            <a:ext cx="3729037" cy="1887537"/>
            <a:chOff x="1793240" y="4546600"/>
            <a:chExt cx="3728720" cy="1887021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2666291" y="5443292"/>
              <a:ext cx="457161" cy="1111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4191748" y="5443292"/>
              <a:ext cx="457161" cy="1111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 bwMode="auto">
            <a:xfrm flipV="1">
              <a:off x="3856815" y="4844968"/>
              <a:ext cx="411127" cy="504687"/>
            </a:xfrm>
            <a:prstGeom prst="arc">
              <a:avLst>
                <a:gd name="adj1" fmla="val 17595932"/>
                <a:gd name="adj2" fmla="val 4374599"/>
              </a:avLst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400"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57" name="Arc 56"/>
            <p:cNvSpPr/>
            <p:nvPr/>
          </p:nvSpPr>
          <p:spPr bwMode="auto">
            <a:xfrm flipH="1">
              <a:off x="2971065" y="4819575"/>
              <a:ext cx="319060" cy="504687"/>
            </a:xfrm>
            <a:prstGeom prst="arc">
              <a:avLst>
                <a:gd name="adj1" fmla="val 17595932"/>
                <a:gd name="adj2" fmla="val 4374599"/>
              </a:avLst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400"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3818718" y="5606760"/>
              <a:ext cx="411127" cy="504687"/>
            </a:xfrm>
            <a:prstGeom prst="arc">
              <a:avLst>
                <a:gd name="adj1" fmla="val 17595932"/>
                <a:gd name="adj2" fmla="val 4374599"/>
              </a:avLst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400"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59" name="Arc 58"/>
            <p:cNvSpPr/>
            <p:nvPr/>
          </p:nvSpPr>
          <p:spPr bwMode="auto">
            <a:xfrm flipH="1" flipV="1">
              <a:off x="2956778" y="5616282"/>
              <a:ext cx="319061" cy="504687"/>
            </a:xfrm>
            <a:prstGeom prst="arc">
              <a:avLst>
                <a:gd name="adj1" fmla="val 17595932"/>
                <a:gd name="adj2" fmla="val 4374599"/>
              </a:avLst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400"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grpSp>
          <p:nvGrpSpPr>
            <p:cNvPr id="60" name="Group 120"/>
            <p:cNvGrpSpPr>
              <a:grpSpLocks/>
            </p:cNvGrpSpPr>
            <p:nvPr/>
          </p:nvGrpSpPr>
          <p:grpSpPr bwMode="auto">
            <a:xfrm>
              <a:off x="1793240" y="5283200"/>
              <a:ext cx="822960" cy="317500"/>
              <a:chOff x="1729740" y="5306217"/>
              <a:chExt cx="822960" cy="317500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729740" y="5306016"/>
                <a:ext cx="822255" cy="317413"/>
              </a:xfrm>
              <a:prstGeom prst="ellipse">
                <a:avLst/>
              </a:prstGeom>
              <a:solidFill>
                <a:srgbClr val="F6D634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74" name="TextBox 27"/>
              <p:cNvSpPr txBox="1">
                <a:spLocks noChangeArrowheads="1"/>
              </p:cNvSpPr>
              <p:nvPr/>
            </p:nvSpPr>
            <p:spPr bwMode="auto">
              <a:xfrm>
                <a:off x="1774186" y="5306016"/>
                <a:ext cx="733363" cy="31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AAGA</a:t>
                </a:r>
              </a:p>
            </p:txBody>
          </p:sp>
        </p:grpSp>
        <p:grpSp>
          <p:nvGrpSpPr>
            <p:cNvPr id="61" name="Group 123"/>
            <p:cNvGrpSpPr>
              <a:grpSpLocks/>
            </p:cNvGrpSpPr>
            <p:nvPr/>
          </p:nvGrpSpPr>
          <p:grpSpPr bwMode="auto">
            <a:xfrm>
              <a:off x="3200400" y="5265043"/>
              <a:ext cx="822960" cy="317500"/>
              <a:chOff x="3178176" y="5265043"/>
              <a:chExt cx="822960" cy="3175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3177421" y="5265541"/>
                <a:ext cx="823842" cy="31741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72" name="TextBox 27"/>
              <p:cNvSpPr txBox="1">
                <a:spLocks noChangeArrowheads="1"/>
              </p:cNvSpPr>
              <p:nvPr/>
            </p:nvSpPr>
            <p:spPr bwMode="auto">
              <a:xfrm>
                <a:off x="3236153" y="5270303"/>
                <a:ext cx="706378" cy="307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GACT</a:t>
                </a:r>
              </a:p>
            </p:txBody>
          </p:sp>
        </p:grpSp>
        <p:grpSp>
          <p:nvGrpSpPr>
            <p:cNvPr id="62" name="Group 119"/>
            <p:cNvGrpSpPr>
              <a:grpSpLocks/>
            </p:cNvGrpSpPr>
            <p:nvPr/>
          </p:nvGrpSpPr>
          <p:grpSpPr bwMode="auto">
            <a:xfrm>
              <a:off x="4699000" y="5292447"/>
              <a:ext cx="822960" cy="317500"/>
              <a:chOff x="4879975" y="5279747"/>
              <a:chExt cx="822960" cy="317500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4880680" y="5279821"/>
                <a:ext cx="822255" cy="31741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70" name="TextBox 30"/>
              <p:cNvSpPr txBox="1">
                <a:spLocks noChangeArrowheads="1"/>
              </p:cNvSpPr>
              <p:nvPr/>
            </p:nvSpPr>
            <p:spPr bwMode="auto">
              <a:xfrm>
                <a:off x="4880680" y="5284582"/>
                <a:ext cx="822255" cy="307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CTTT</a:t>
                </a:r>
              </a:p>
            </p:txBody>
          </p:sp>
        </p:grpSp>
        <p:grpSp>
          <p:nvGrpSpPr>
            <p:cNvPr id="63" name="Group 122"/>
            <p:cNvGrpSpPr>
              <a:grpSpLocks/>
            </p:cNvGrpSpPr>
            <p:nvPr/>
          </p:nvGrpSpPr>
          <p:grpSpPr bwMode="auto">
            <a:xfrm>
              <a:off x="3108960" y="4546600"/>
              <a:ext cx="1005840" cy="317500"/>
              <a:chOff x="3010475" y="4546600"/>
              <a:chExt cx="1005840" cy="317500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3010680" y="4546600"/>
                <a:ext cx="1006389" cy="31741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68" name="TextBox 27"/>
              <p:cNvSpPr txBox="1">
                <a:spLocks noChangeArrowheads="1"/>
              </p:cNvSpPr>
              <p:nvPr/>
            </p:nvSpPr>
            <p:spPr bwMode="auto">
              <a:xfrm>
                <a:off x="3037666" y="4549774"/>
                <a:ext cx="952419" cy="311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CTCCGA</a:t>
                </a:r>
              </a:p>
            </p:txBody>
          </p:sp>
        </p:grpSp>
        <p:grpSp>
          <p:nvGrpSpPr>
            <p:cNvPr id="64" name="Group 124"/>
            <p:cNvGrpSpPr>
              <a:grpSpLocks/>
            </p:cNvGrpSpPr>
            <p:nvPr/>
          </p:nvGrpSpPr>
          <p:grpSpPr bwMode="auto">
            <a:xfrm>
              <a:off x="3108960" y="6116121"/>
              <a:ext cx="1005840" cy="317500"/>
              <a:chOff x="3108960" y="6116121"/>
              <a:chExt cx="1005840" cy="317500"/>
            </a:xfrm>
          </p:grpSpPr>
          <p:sp>
            <p:nvSpPr>
              <p:cNvPr id="65" name="Oval 64"/>
              <p:cNvSpPr/>
              <p:nvPr/>
            </p:nvSpPr>
            <p:spPr bwMode="auto">
              <a:xfrm>
                <a:off x="3109165" y="6116208"/>
                <a:ext cx="1006389" cy="317413"/>
              </a:xfrm>
              <a:prstGeom prst="ellipse">
                <a:avLst/>
              </a:prstGeom>
              <a:solidFill>
                <a:srgbClr val="DA32F9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66" name="TextBox 27"/>
              <p:cNvSpPr txBox="1">
                <a:spLocks noChangeArrowheads="1"/>
              </p:cNvSpPr>
              <p:nvPr/>
            </p:nvSpPr>
            <p:spPr bwMode="auto">
              <a:xfrm>
                <a:off x="3134563" y="6120970"/>
                <a:ext cx="955593" cy="307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CTGGGA</a:t>
                </a:r>
              </a:p>
            </p:txBody>
          </p:sp>
        </p:grpSp>
      </p:grpSp>
      <p:grpSp>
        <p:nvGrpSpPr>
          <p:cNvPr id="75" name="Group 165"/>
          <p:cNvGrpSpPr>
            <a:grpSpLocks/>
          </p:cNvGrpSpPr>
          <p:nvPr/>
        </p:nvGrpSpPr>
        <p:grpSpPr bwMode="auto">
          <a:xfrm>
            <a:off x="685800" y="3773611"/>
            <a:ext cx="3729038" cy="1574800"/>
            <a:chOff x="685800" y="4565650"/>
            <a:chExt cx="3728720" cy="1574800"/>
          </a:xfrm>
        </p:grpSpPr>
        <p:cxnSp>
          <p:nvCxnSpPr>
            <p:cNvPr id="76" name="Straight Arrow Connector 75"/>
            <p:cNvCxnSpPr/>
            <p:nvPr/>
          </p:nvCxnSpPr>
          <p:spPr bwMode="auto">
            <a:xfrm>
              <a:off x="1558851" y="5316538"/>
              <a:ext cx="457161" cy="11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3084308" y="5316538"/>
              <a:ext cx="457161" cy="11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120"/>
            <p:cNvGrpSpPr>
              <a:grpSpLocks/>
            </p:cNvGrpSpPr>
            <p:nvPr/>
          </p:nvGrpSpPr>
          <p:grpSpPr bwMode="auto">
            <a:xfrm>
              <a:off x="685800" y="5156200"/>
              <a:ext cx="822960" cy="317500"/>
              <a:chOff x="1729740" y="5306217"/>
              <a:chExt cx="822960" cy="317500"/>
            </a:xfrm>
          </p:grpSpPr>
          <p:sp>
            <p:nvSpPr>
              <p:cNvPr id="103" name="Oval 102"/>
              <p:cNvSpPr/>
              <p:nvPr/>
            </p:nvSpPr>
            <p:spPr bwMode="auto">
              <a:xfrm>
                <a:off x="1729740" y="5306217"/>
                <a:ext cx="822255" cy="317500"/>
              </a:xfrm>
              <a:prstGeom prst="ellipse">
                <a:avLst/>
              </a:prstGeom>
              <a:solidFill>
                <a:srgbClr val="F6D634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104" name="TextBox 27"/>
              <p:cNvSpPr txBox="1">
                <a:spLocks noChangeArrowheads="1"/>
              </p:cNvSpPr>
              <p:nvPr/>
            </p:nvSpPr>
            <p:spPr bwMode="auto">
              <a:xfrm>
                <a:off x="1774186" y="5306217"/>
                <a:ext cx="733363" cy="31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AAGA</a:t>
                </a:r>
              </a:p>
            </p:txBody>
          </p:sp>
        </p:grpSp>
        <p:grpSp>
          <p:nvGrpSpPr>
            <p:cNvPr id="79" name="Group 123"/>
            <p:cNvGrpSpPr>
              <a:grpSpLocks/>
            </p:cNvGrpSpPr>
            <p:nvPr/>
          </p:nvGrpSpPr>
          <p:grpSpPr bwMode="auto">
            <a:xfrm>
              <a:off x="2092960" y="5138043"/>
              <a:ext cx="822960" cy="317500"/>
              <a:chOff x="3178176" y="5265043"/>
              <a:chExt cx="822960" cy="317500"/>
            </a:xfrm>
          </p:grpSpPr>
          <p:sp>
            <p:nvSpPr>
              <p:cNvPr id="101" name="Oval 100"/>
              <p:cNvSpPr/>
              <p:nvPr/>
            </p:nvSpPr>
            <p:spPr bwMode="auto">
              <a:xfrm>
                <a:off x="3177421" y="5265738"/>
                <a:ext cx="823843" cy="3175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102" name="TextBox 27"/>
              <p:cNvSpPr txBox="1">
                <a:spLocks noChangeArrowheads="1"/>
              </p:cNvSpPr>
              <p:nvPr/>
            </p:nvSpPr>
            <p:spPr bwMode="auto">
              <a:xfrm>
                <a:off x="3236154" y="5270500"/>
                <a:ext cx="706377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GACT</a:t>
                </a:r>
              </a:p>
            </p:txBody>
          </p:sp>
        </p:grpSp>
        <p:grpSp>
          <p:nvGrpSpPr>
            <p:cNvPr id="80" name="Group 119"/>
            <p:cNvGrpSpPr>
              <a:grpSpLocks/>
            </p:cNvGrpSpPr>
            <p:nvPr/>
          </p:nvGrpSpPr>
          <p:grpSpPr bwMode="auto">
            <a:xfrm>
              <a:off x="3591560" y="5165447"/>
              <a:ext cx="822960" cy="317500"/>
              <a:chOff x="4879975" y="5279747"/>
              <a:chExt cx="822960" cy="317500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4880680" y="5280025"/>
                <a:ext cx="822255" cy="3175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100" name="TextBox 30"/>
              <p:cNvSpPr txBox="1">
                <a:spLocks noChangeArrowheads="1"/>
              </p:cNvSpPr>
              <p:nvPr/>
            </p:nvSpPr>
            <p:spPr bwMode="auto">
              <a:xfrm>
                <a:off x="4880680" y="5284788"/>
                <a:ext cx="822255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CTTT</a:t>
                </a:r>
              </a:p>
            </p:txBody>
          </p:sp>
        </p:grpSp>
        <p:grpSp>
          <p:nvGrpSpPr>
            <p:cNvPr id="81" name="Group 159"/>
            <p:cNvGrpSpPr>
              <a:grpSpLocks/>
            </p:cNvGrpSpPr>
            <p:nvPr/>
          </p:nvGrpSpPr>
          <p:grpSpPr bwMode="auto">
            <a:xfrm>
              <a:off x="1447800" y="4565650"/>
              <a:ext cx="822960" cy="317500"/>
              <a:chOff x="1447800" y="4572000"/>
              <a:chExt cx="822960" cy="317500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1447735" y="4572000"/>
                <a:ext cx="822255" cy="317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98" name="TextBox 27"/>
              <p:cNvSpPr txBox="1">
                <a:spLocks noChangeArrowheads="1"/>
              </p:cNvSpPr>
              <p:nvPr/>
            </p:nvSpPr>
            <p:spPr bwMode="auto">
              <a:xfrm>
                <a:off x="1469958" y="4575175"/>
                <a:ext cx="777809" cy="31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CCGA</a:t>
                </a:r>
              </a:p>
            </p:txBody>
          </p:sp>
        </p:grpSp>
        <p:grpSp>
          <p:nvGrpSpPr>
            <p:cNvPr id="82" name="Group 160"/>
            <p:cNvGrpSpPr>
              <a:grpSpLocks/>
            </p:cNvGrpSpPr>
            <p:nvPr/>
          </p:nvGrpSpPr>
          <p:grpSpPr bwMode="auto">
            <a:xfrm>
              <a:off x="1447800" y="5822950"/>
              <a:ext cx="822960" cy="317500"/>
              <a:chOff x="2017278" y="5989121"/>
              <a:chExt cx="822960" cy="317500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2017213" y="5989121"/>
                <a:ext cx="822255" cy="317500"/>
              </a:xfrm>
              <a:prstGeom prst="ellipse">
                <a:avLst/>
              </a:prstGeom>
              <a:solidFill>
                <a:srgbClr val="DA32F9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96" name="TextBox 27"/>
              <p:cNvSpPr txBox="1">
                <a:spLocks noChangeArrowheads="1"/>
              </p:cNvSpPr>
              <p:nvPr/>
            </p:nvSpPr>
            <p:spPr bwMode="auto">
              <a:xfrm>
                <a:off x="2077533" y="5993884"/>
                <a:ext cx="701615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GGGA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 bwMode="auto">
            <a:xfrm flipV="1">
              <a:off x="2916048" y="4970463"/>
              <a:ext cx="211119" cy="1492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58"/>
            <p:cNvGrpSpPr>
              <a:grpSpLocks/>
            </p:cNvGrpSpPr>
            <p:nvPr/>
          </p:nvGrpSpPr>
          <p:grpSpPr bwMode="auto">
            <a:xfrm>
              <a:off x="2743200" y="4565650"/>
              <a:ext cx="822960" cy="317500"/>
              <a:chOff x="2895600" y="4559300"/>
              <a:chExt cx="822960" cy="317500"/>
            </a:xfrm>
          </p:grpSpPr>
          <p:sp>
            <p:nvSpPr>
              <p:cNvPr id="93" name="Oval 92"/>
              <p:cNvSpPr/>
              <p:nvPr/>
            </p:nvSpPr>
            <p:spPr bwMode="auto">
              <a:xfrm>
                <a:off x="2895425" y="4559300"/>
                <a:ext cx="823843" cy="3175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94" name="TextBox 27"/>
              <p:cNvSpPr txBox="1">
                <a:spLocks noChangeArrowheads="1"/>
              </p:cNvSpPr>
              <p:nvPr/>
            </p:nvSpPr>
            <p:spPr bwMode="auto">
              <a:xfrm>
                <a:off x="2917648" y="4562475"/>
                <a:ext cx="779397" cy="31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CTCC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 bwMode="auto">
            <a:xfrm>
              <a:off x="1895372" y="4953000"/>
              <a:ext cx="212707" cy="147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 bwMode="auto">
            <a:xfrm flipH="1">
              <a:off x="2384280" y="4719638"/>
              <a:ext cx="241279" cy="9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157"/>
            <p:cNvGrpSpPr>
              <a:grpSpLocks/>
            </p:cNvGrpSpPr>
            <p:nvPr/>
          </p:nvGrpSpPr>
          <p:grpSpPr bwMode="auto">
            <a:xfrm>
              <a:off x="2743200" y="5822950"/>
              <a:ext cx="822960" cy="317500"/>
              <a:chOff x="3413760" y="6019800"/>
              <a:chExt cx="822960" cy="317500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3413585" y="6019800"/>
                <a:ext cx="823843" cy="317500"/>
              </a:xfrm>
              <a:prstGeom prst="ellipse">
                <a:avLst/>
              </a:prstGeom>
              <a:solidFill>
                <a:srgbClr val="DA32F9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sz="1400">
                  <a:solidFill>
                    <a:srgbClr val="FFFFFF"/>
                  </a:solidFill>
                  <a:ea typeface="ＭＳ Ｐゴシック" pitchFamily="-106" charset="-128"/>
                  <a:cs typeface="ＭＳ Ｐゴシック" pitchFamily="-106" charset="-128"/>
                </a:endParaRPr>
              </a:p>
            </p:txBody>
          </p:sp>
          <p:sp>
            <p:nvSpPr>
              <p:cNvPr id="92" name="TextBox 27"/>
              <p:cNvSpPr txBox="1">
                <a:spLocks noChangeArrowheads="1"/>
              </p:cNvSpPr>
              <p:nvPr/>
            </p:nvSpPr>
            <p:spPr bwMode="auto">
              <a:xfrm>
                <a:off x="3481842" y="6024563"/>
                <a:ext cx="687329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ea typeface="ＭＳ Ｐゴシック" pitchFamily="-108" charset="-128"/>
                    <a:cs typeface="ＭＳ Ｐゴシック" pitchFamily="-108" charset="-128"/>
                  </a:rPr>
                  <a:t>CTGG</a:t>
                </a: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 bwMode="auto">
            <a:xfrm>
              <a:off x="2987479" y="5567363"/>
              <a:ext cx="212707" cy="147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2384280" y="5976938"/>
              <a:ext cx="241279" cy="9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 bwMode="auto">
            <a:xfrm flipV="1">
              <a:off x="1844576" y="5567363"/>
              <a:ext cx="212707" cy="147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35"/>
          <p:cNvSpPr txBox="1">
            <a:spLocks noChangeArrowheads="1"/>
          </p:cNvSpPr>
          <p:nvPr/>
        </p:nvSpPr>
        <p:spPr bwMode="auto">
          <a:xfrm>
            <a:off x="0" y="5585540"/>
            <a:ext cx="3419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u="sng" dirty="0" err="1" smtClean="0">
                <a:latin typeface="Gill Sans MT" charset="0"/>
              </a:rPr>
              <a:t>Contigs</a:t>
            </a:r>
            <a:endParaRPr lang="en-US" b="0" u="sng" dirty="0">
              <a:latin typeface="Gill Sans MT" charset="0"/>
            </a:endParaRP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2612008" y="5445224"/>
            <a:ext cx="39042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rgbClr val="FFC800"/>
                </a:solidFill>
                <a:latin typeface="Gill Sans MT" charset="-18"/>
                <a:ea typeface="Courier" charset="0"/>
                <a:cs typeface="Courier" charset="0"/>
              </a:rPr>
              <a:t>AA</a:t>
            </a:r>
            <a:r>
              <a:rPr lang="en-US" sz="16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Gill Sans MT" charset="-18"/>
                <a:ea typeface="Courier" charset="0"/>
                <a:cs typeface="Courier" charset="0"/>
              </a:rPr>
              <a:t>GACT</a:t>
            </a:r>
            <a:r>
              <a:rPr lang="en-US" sz="1600" b="0" dirty="0">
                <a:solidFill>
                  <a:schemeClr val="accent1"/>
                </a:solidFill>
                <a:latin typeface="Gill Sans MT" charset="-18"/>
                <a:ea typeface="Courier" charset="0"/>
                <a:cs typeface="Courier" charset="0"/>
              </a:rPr>
              <a:t>CC</a:t>
            </a:r>
            <a:r>
              <a:rPr lang="en-US" sz="1600" b="0" dirty="0">
                <a:solidFill>
                  <a:srgbClr val="C32D2E"/>
                </a:solidFill>
                <a:latin typeface="Gill Sans MT" charset="-18"/>
                <a:ea typeface="Courier" charset="0"/>
                <a:cs typeface="Courier" charset="0"/>
              </a:rPr>
              <a:t>GACT</a:t>
            </a:r>
            <a:r>
              <a:rPr lang="en-US" sz="1600" b="0" dirty="0">
                <a:solidFill>
                  <a:srgbClr val="FF00FF"/>
                </a:solidFill>
                <a:latin typeface="Gill Sans MT" charset="-18"/>
                <a:ea typeface="Courier" charset="0"/>
                <a:cs typeface="Courier" charset="0"/>
              </a:rPr>
              <a:t>GG</a:t>
            </a:r>
            <a:r>
              <a:rPr lang="en-US" sz="1600" b="0" dirty="0">
                <a:solidFill>
                  <a:srgbClr val="C32D2E"/>
                </a:solidFill>
                <a:latin typeface="Gill Sans MT" charset="-18"/>
                <a:ea typeface="Courier" charset="0"/>
                <a:cs typeface="Courier" charset="0"/>
              </a:rPr>
              <a:t>GACT</a:t>
            </a:r>
            <a:r>
              <a:rPr lang="en-US" sz="1600" b="0" dirty="0">
                <a:solidFill>
                  <a:schemeClr val="accent4"/>
                </a:solidFill>
                <a:latin typeface="Gill Sans MT" charset="-18"/>
                <a:ea typeface="Courier" charset="0"/>
                <a:cs typeface="Courier" charset="0"/>
              </a:rPr>
              <a:t>TT</a:t>
            </a:r>
          </a:p>
        </p:txBody>
      </p:sp>
      <p:sp>
        <p:nvSpPr>
          <p:cNvPr id="107" name="TextBox 30"/>
          <p:cNvSpPr txBox="1">
            <a:spLocks noChangeArrowheads="1"/>
          </p:cNvSpPr>
          <p:nvPr/>
        </p:nvSpPr>
        <p:spPr bwMode="auto">
          <a:xfrm>
            <a:off x="2612008" y="5823049"/>
            <a:ext cx="39042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rgbClr val="FFC800"/>
                </a:solidFill>
                <a:latin typeface="Gill Sans MT" charset="-18"/>
                <a:ea typeface="Courier" charset="0"/>
                <a:cs typeface="Courier" charset="0"/>
              </a:rPr>
              <a:t>AA</a:t>
            </a:r>
            <a:r>
              <a:rPr lang="en-US" sz="1600" b="0" dirty="0">
                <a:solidFill>
                  <a:srgbClr val="CCCCCC"/>
                </a:solidFill>
                <a:latin typeface="Gill Sans MT" charset="-18"/>
                <a:ea typeface="Courier" charset="0"/>
                <a:cs typeface="Courier" charset="0"/>
              </a:rPr>
              <a:t>GACT</a:t>
            </a:r>
            <a:r>
              <a:rPr lang="en-US" sz="1600" b="0" dirty="0">
                <a:solidFill>
                  <a:srgbClr val="FF00FF"/>
                </a:solidFill>
                <a:latin typeface="Gill Sans MT" charset="-18"/>
                <a:ea typeface="Courier" charset="0"/>
                <a:cs typeface="Courier" charset="0"/>
              </a:rPr>
              <a:t>GG</a:t>
            </a:r>
            <a:r>
              <a:rPr lang="en-US" sz="1600" b="0" dirty="0">
                <a:solidFill>
                  <a:srgbClr val="C32D2E"/>
                </a:solidFill>
                <a:latin typeface="Gill Sans MT" charset="-18"/>
                <a:ea typeface="Courier" charset="0"/>
                <a:cs typeface="Courier" charset="0"/>
              </a:rPr>
              <a:t>GACT</a:t>
            </a:r>
            <a:r>
              <a:rPr lang="en-US" sz="1600" b="0" dirty="0">
                <a:solidFill>
                  <a:schemeClr val="accent1"/>
                </a:solidFill>
                <a:latin typeface="Gill Sans MT" charset="-18"/>
                <a:ea typeface="Courier" charset="0"/>
                <a:cs typeface="Courier" charset="0"/>
              </a:rPr>
              <a:t>CC</a:t>
            </a:r>
            <a:r>
              <a:rPr lang="en-US" sz="1600" b="0" dirty="0">
                <a:solidFill>
                  <a:srgbClr val="C32D2E"/>
                </a:solidFill>
                <a:latin typeface="Gill Sans MT" charset="-18"/>
                <a:ea typeface="Courier" charset="0"/>
                <a:cs typeface="Courier" charset="0"/>
              </a:rPr>
              <a:t>GACT</a:t>
            </a:r>
            <a:r>
              <a:rPr lang="en-US" sz="1600" b="0" dirty="0">
                <a:solidFill>
                  <a:schemeClr val="accent4"/>
                </a:solidFill>
                <a:latin typeface="Gill Sans MT" charset="-18"/>
                <a:ea typeface="Courier" charset="0"/>
                <a:cs typeface="Courier" charset="0"/>
              </a:rPr>
              <a:t>TT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9512" y="1772816"/>
            <a:ext cx="432048" cy="144016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95536" y="1772816"/>
            <a:ext cx="432048" cy="144016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9" name="TextBox 100"/>
          <p:cNvSpPr txBox="1">
            <a:spLocks noChangeArrowheads="1"/>
          </p:cNvSpPr>
          <p:nvPr/>
        </p:nvSpPr>
        <p:spPr bwMode="auto">
          <a:xfrm>
            <a:off x="899592" y="2852936"/>
            <a:ext cx="30243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 smtClean="0">
                <a:latin typeface="+mn-lt"/>
              </a:rPr>
              <a:t>Node: unique </a:t>
            </a:r>
            <a:r>
              <a:rPr lang="en-US" sz="2000" b="0" dirty="0" err="1" smtClean="0">
                <a:latin typeface="+mn-lt"/>
              </a:rPr>
              <a:t>kmer</a:t>
            </a:r>
            <a:endParaRPr lang="en-US" sz="20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Edge: overlap of </a:t>
            </a:r>
            <a:r>
              <a:rPr lang="en-US" sz="2000" b="0" dirty="0" err="1" smtClean="0">
                <a:latin typeface="+mn-lt"/>
              </a:rPr>
              <a:t>kmer</a:t>
            </a:r>
            <a:r>
              <a:rPr lang="en-US" sz="2000" b="0" dirty="0" smtClean="0">
                <a:latin typeface="+mn-lt"/>
              </a:rPr>
              <a:t> (k-1)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35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6" grpId="0"/>
      <p:bldP spid="107" grpId="0"/>
      <p:bldP spid="2" grpId="0" animBg="1"/>
      <p:bldP spid="108" grpId="0" animBg="1"/>
      <p:bldP spid="1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NZ" dirty="0"/>
              <a:t>S</a:t>
            </a:r>
            <a:r>
              <a:rPr lang="en-NZ" dirty="0" smtClean="0"/>
              <a:t>hort read assemblers</a:t>
            </a:r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09800" y="5475311"/>
            <a:ext cx="8229600" cy="762001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 err="1"/>
              <a:t>PLoS</a:t>
            </a:r>
            <a:r>
              <a:rPr lang="en-NZ" dirty="0"/>
              <a:t> One. 2011; 6(3): e17915.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19" y="1124744"/>
            <a:ext cx="7185881" cy="4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edena</a:t>
            </a:r>
          </a:p>
          <a:p>
            <a:endParaRPr lang="en-US"/>
          </a:p>
          <a:p>
            <a:r>
              <a:rPr lang="en-US"/>
              <a:t>* http://www.genomic.ch/edena</a:t>
            </a:r>
          </a:p>
          <a:p>
            <a:endParaRPr lang="en-US"/>
          </a:p>
          <a:p>
            <a:r>
              <a:rPr lang="en-US"/>
              <a:t>* free academic license</a:t>
            </a:r>
          </a:p>
          <a:p>
            <a:endParaRPr lang="en-US"/>
          </a:p>
          <a:p>
            <a:r>
              <a:rPr lang="en-US"/>
              <a:t>* short read assembler (128bp max), all must be same length</a:t>
            </a:r>
          </a:p>
          <a:p>
            <a:endParaRPr lang="en-US"/>
          </a:p>
          <a:p>
            <a:r>
              <a:rPr lang="en-US"/>
              <a:t>* overlap assembler</a:t>
            </a:r>
          </a:p>
          <a:p>
            <a:endParaRPr lang="en-US"/>
          </a:p>
          <a:p>
            <a:r>
              <a:rPr lang="en-US"/>
              <a:t>* two steps:	1. build overlap file (.ovl)</a:t>
            </a:r>
          </a:p>
          <a:p>
            <a:r>
              <a:rPr lang="en-US"/>
              <a:t>		2. create contigs from it</a:t>
            </a:r>
          </a:p>
          <a:p>
            <a:r>
              <a:rPr lang="en-US"/>
              <a:t>* small RAM requirement</a:t>
            </a:r>
          </a:p>
        </p:txBody>
      </p:sp>
    </p:spTree>
    <p:extLst>
      <p:ext uri="{BB962C8B-B14F-4D97-AF65-F5344CB8AC3E}">
        <p14:creationId xmlns:p14="http://schemas.microsoft.com/office/powerpoint/2010/main" val="29739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4865"/>
            <a:ext cx="8640960" cy="609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velvet</a:t>
            </a:r>
          </a:p>
          <a:p>
            <a:endParaRPr lang="en-US"/>
          </a:p>
          <a:p>
            <a:r>
              <a:rPr lang="pt-BR" sz="1800" b="0">
                <a:hlinkClick r:id="rId2"/>
              </a:rPr>
              <a:t>Zerbino DR1, </a:t>
            </a:r>
            <a:r>
              <a:rPr lang="pt-BR" sz="1800" b="0">
                <a:hlinkClick r:id="rId3"/>
              </a:rPr>
              <a:t>Birney E.</a:t>
            </a:r>
            <a:r>
              <a:rPr lang="pt-BR" sz="1800"/>
              <a:t> (2008) Velvet: algorithms for de novo short read assembly using de Bruijn graphs. </a:t>
            </a:r>
            <a:r>
              <a:rPr lang="pt-BR" sz="1800" i="1"/>
              <a:t>Genome Res</a:t>
            </a:r>
            <a:r>
              <a:rPr lang="pt-BR" sz="1800"/>
              <a:t>. 2008 18(5):821-9. doi: 10.1101/gr.074492.107.</a:t>
            </a:r>
          </a:p>
          <a:p>
            <a:endParaRPr lang="pt-BR" sz="1800"/>
          </a:p>
          <a:p>
            <a:r>
              <a:rPr lang="pt-BR"/>
              <a:t>* Open source license (Gnu Public License)</a:t>
            </a:r>
          </a:p>
          <a:p>
            <a:endParaRPr lang="pt-BR"/>
          </a:p>
          <a:p>
            <a:r>
              <a:rPr lang="pt-BR"/>
              <a:t>* two step process	1. velveth to generate hash (kmer) lists</a:t>
            </a:r>
          </a:p>
          <a:p>
            <a:r>
              <a:rPr lang="pt-BR"/>
              <a:t>			2. velvetg for de Bruijn graph step</a:t>
            </a:r>
          </a:p>
          <a:p>
            <a:endParaRPr lang="pt-BR"/>
          </a:p>
          <a:p>
            <a:r>
              <a:rPr lang="pt-BR"/>
              <a:t>* usually run on range of kmer lengths to find optimal</a:t>
            </a:r>
          </a:p>
          <a:p>
            <a:endParaRPr lang="pt-BR"/>
          </a:p>
          <a:p>
            <a:r>
              <a:rPr lang="pt-BR"/>
              <a:t>* modest RAM requirements</a:t>
            </a:r>
          </a:p>
          <a:p>
            <a:endParaRPr lang="pt-BR"/>
          </a:p>
          <a:p>
            <a:r>
              <a:rPr lang="pt-BR"/>
              <a:t>* can be used for larger genomes</a:t>
            </a:r>
          </a:p>
          <a:p>
            <a:endParaRPr lang="pt-BR"/>
          </a:p>
          <a:p>
            <a:r>
              <a:rPr lang="pt-BR"/>
              <a:t>* can use mix of read lengths and PE + SE, etc.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416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abyss</a:t>
            </a:r>
          </a:p>
          <a:p>
            <a:endParaRPr lang="en-US"/>
          </a:p>
          <a:p>
            <a:r>
              <a:rPr lang="en-US" sz="2000"/>
              <a:t>Simpson JT, Wong K, Jackman SD, Schein JE, Jones SJ, Birol I. (2009) ABySS: A parallel assembler for short read sequence data. </a:t>
            </a:r>
            <a:r>
              <a:rPr lang="en-US" sz="2000" i="1"/>
              <a:t>Genome Research</a:t>
            </a:r>
            <a:r>
              <a:rPr lang="en-US" sz="2000"/>
              <a:t>, 19:1117-1123</a:t>
            </a:r>
          </a:p>
          <a:p>
            <a:endParaRPr lang="en-US" sz="2000"/>
          </a:p>
          <a:p>
            <a:r>
              <a:rPr lang="en-US"/>
              <a:t>* licensed for academic and non-profit use</a:t>
            </a:r>
          </a:p>
          <a:p>
            <a:endParaRPr lang="en-US"/>
          </a:p>
          <a:p>
            <a:r>
              <a:rPr lang="en-US"/>
              <a:t>* de Bruijn assembler,  single kmer length must be specified</a:t>
            </a:r>
          </a:p>
          <a:p>
            <a:endParaRPr lang="en-US"/>
          </a:p>
          <a:p>
            <a:r>
              <a:rPr lang="en-US"/>
              <a:t>* can assemble a mixture of different read lengths/types</a:t>
            </a:r>
          </a:p>
          <a:p>
            <a:endParaRPr lang="en-US"/>
          </a:p>
          <a:p>
            <a:r>
              <a:rPr lang="en-US"/>
              <a:t>* multi-processor option </a:t>
            </a:r>
            <a:r>
              <a:rPr lang="en-US" i="1"/>
              <a:t>via</a:t>
            </a:r>
            <a:r>
              <a:rPr lang="en-US"/>
              <a:t> MPI library</a:t>
            </a:r>
          </a:p>
          <a:p>
            <a:endParaRPr lang="en-US"/>
          </a:p>
          <a:p>
            <a:r>
              <a:rPr lang="en-US"/>
              <a:t>* modest RAM for small assemblies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7658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75"/>
            <a:ext cx="871296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mira</a:t>
            </a:r>
          </a:p>
          <a:p>
            <a:endParaRPr lang="en-US"/>
          </a:p>
          <a:p>
            <a:r>
              <a:rPr lang="en-US"/>
              <a:t>http://sourceforge.net/projects/mira-assembler/</a:t>
            </a:r>
          </a:p>
          <a:p>
            <a:endParaRPr lang="en-US"/>
          </a:p>
          <a:p>
            <a:r>
              <a:rPr lang="en-US"/>
              <a:t>* free license – prebuilt executables for Linux &amp; MacOS</a:t>
            </a:r>
          </a:p>
          <a:p>
            <a:endParaRPr lang="en-US"/>
          </a:p>
          <a:p>
            <a:r>
              <a:rPr lang="en-US"/>
              <a:t>* small genome assembler, hybrid operation</a:t>
            </a:r>
          </a:p>
          <a:p>
            <a:endParaRPr lang="en-US"/>
          </a:p>
          <a:p>
            <a:r>
              <a:rPr lang="en-US"/>
              <a:t>* extensive account taken of error types in sequencing technologies</a:t>
            </a:r>
          </a:p>
          <a:p>
            <a:endParaRPr lang="en-US"/>
          </a:p>
          <a:p>
            <a:r>
              <a:rPr lang="en-US"/>
              <a:t>* large RAM</a:t>
            </a:r>
          </a:p>
          <a:p>
            <a:endParaRPr lang="en-US"/>
          </a:p>
          <a:p>
            <a:r>
              <a:rPr lang="en-US"/>
              <a:t>* capable of incorporating long read data (max 29kb)</a:t>
            </a:r>
          </a:p>
          <a:p>
            <a:endParaRPr lang="en-US"/>
          </a:p>
          <a:p>
            <a:r>
              <a:rPr lang="en-US"/>
              <a:t>* does quality &amp; adaptor trimming itself</a:t>
            </a:r>
          </a:p>
        </p:txBody>
      </p:sp>
    </p:spTree>
    <p:extLst>
      <p:ext uri="{BB962C8B-B14F-4D97-AF65-F5344CB8AC3E}">
        <p14:creationId xmlns:p14="http://schemas.microsoft.com/office/powerpoint/2010/main" val="331061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SOAPdenovo2</a:t>
            </a:r>
          </a:p>
          <a:p>
            <a:endParaRPr lang="en-US"/>
          </a:p>
          <a:p>
            <a:r>
              <a:rPr lang="en-US"/>
              <a:t>http://soap.genomics.org.cn/soapdenovo.html</a:t>
            </a:r>
          </a:p>
          <a:p>
            <a:endParaRPr lang="en-US"/>
          </a:p>
          <a:p>
            <a:r>
              <a:rPr lang="en-US"/>
              <a:t>* Gnu Public License</a:t>
            </a:r>
          </a:p>
          <a:p>
            <a:endParaRPr lang="en-US"/>
          </a:p>
          <a:p>
            <a:r>
              <a:rPr lang="en-US"/>
              <a:t>* de Bruijn graph assembler</a:t>
            </a:r>
          </a:p>
          <a:p>
            <a:endParaRPr lang="en-US"/>
          </a:p>
          <a:p>
            <a:r>
              <a:rPr lang="en-US"/>
              <a:t>* suitable for small and large genomes</a:t>
            </a:r>
          </a:p>
          <a:p>
            <a:endParaRPr lang="en-US"/>
          </a:p>
          <a:p>
            <a:r>
              <a:rPr lang="en-US"/>
              <a:t>* latest versions intended to be memory-efficient</a:t>
            </a:r>
          </a:p>
          <a:p>
            <a:endParaRPr lang="en-US"/>
          </a:p>
          <a:p>
            <a:r>
              <a:rPr lang="en-US"/>
              <a:t>* moderate RAM for small genomes</a:t>
            </a:r>
          </a:p>
          <a:p>
            <a:endParaRPr lang="en-US"/>
          </a:p>
          <a:p>
            <a:r>
              <a:rPr lang="en-US"/>
              <a:t>* uses a config file to specify run parameters</a:t>
            </a:r>
          </a:p>
        </p:txBody>
      </p:sp>
    </p:spTree>
    <p:extLst>
      <p:ext uri="{BB962C8B-B14F-4D97-AF65-F5344CB8AC3E}">
        <p14:creationId xmlns:p14="http://schemas.microsoft.com/office/powerpoint/2010/main" val="263362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Reads: Short sub sequence of the genome</a:t>
            </a:r>
          </a:p>
          <a:p>
            <a:pPr lvl="1"/>
            <a:r>
              <a:rPr lang="en-US" dirty="0" smtClean="0"/>
              <a:t>Don’t know where on the genome or the strand</a:t>
            </a:r>
          </a:p>
          <a:p>
            <a:r>
              <a:rPr lang="en-US" dirty="0" smtClean="0"/>
              <a:t>Reads are overlapping</a:t>
            </a:r>
          </a:p>
          <a:p>
            <a:pPr lvl="1"/>
            <a:r>
              <a:rPr lang="en-US" dirty="0" smtClean="0"/>
              <a:t>Assuming we cover the whole genome</a:t>
            </a:r>
          </a:p>
          <a:p>
            <a:r>
              <a:rPr lang="en-US" dirty="0" smtClean="0"/>
              <a:t>Reads contain errors (e.g. 0.2% to 12.5%)</a:t>
            </a:r>
          </a:p>
          <a:p>
            <a:r>
              <a:rPr lang="en-US" dirty="0" smtClean="0"/>
              <a:t>Represent the genome but not uniformly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… the reads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89248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spades</a:t>
            </a:r>
          </a:p>
          <a:p>
            <a:endParaRPr lang="en-US"/>
          </a:p>
          <a:p>
            <a:r>
              <a:rPr lang="en-US"/>
              <a:t>http://bioinf.spbau.ru/spades</a:t>
            </a:r>
          </a:p>
          <a:p>
            <a:endParaRPr lang="en-US"/>
          </a:p>
          <a:p>
            <a:r>
              <a:rPr lang="en-US"/>
              <a:t>* Gnu Public License – prebuilt executables available for Linux &amp; MacOS</a:t>
            </a:r>
          </a:p>
          <a:p>
            <a:endParaRPr lang="en-US"/>
          </a:p>
          <a:p>
            <a:r>
              <a:rPr lang="en-US"/>
              <a:t>* small to medium size genomes</a:t>
            </a:r>
          </a:p>
          <a:p>
            <a:endParaRPr lang="en-US"/>
          </a:p>
          <a:p>
            <a:r>
              <a:rPr lang="en-US"/>
              <a:t>* accepts range of read types, including longread</a:t>
            </a:r>
          </a:p>
          <a:p>
            <a:endParaRPr lang="en-US"/>
          </a:p>
          <a:p>
            <a:r>
              <a:rPr lang="en-US"/>
              <a:t>* set of kmer lengths specified in command</a:t>
            </a:r>
          </a:p>
          <a:p>
            <a:endParaRPr lang="en-US"/>
          </a:p>
          <a:p>
            <a:r>
              <a:rPr lang="en-US"/>
              <a:t>* moderate RAM requirements (~9Gb for E. coli)</a:t>
            </a:r>
          </a:p>
          <a:p>
            <a:endParaRPr lang="en-US"/>
          </a:p>
          <a:p>
            <a:r>
              <a:rPr lang="en-US"/>
              <a:t>* produces both contigs and scaffolds</a:t>
            </a:r>
          </a:p>
        </p:txBody>
      </p:sp>
    </p:spTree>
    <p:extLst>
      <p:ext uri="{BB962C8B-B14F-4D97-AF65-F5344CB8AC3E}">
        <p14:creationId xmlns:p14="http://schemas.microsoft.com/office/powerpoint/2010/main" val="238743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Assemblers: transcriptomic (RNAseq) </a:t>
            </a:r>
            <a:r>
              <a:rPr lang="en-US" i="1"/>
              <a:t>vs.</a:t>
            </a:r>
            <a:r>
              <a:rPr lang="en-US"/>
              <a:t> genomic</a:t>
            </a:r>
          </a:p>
          <a:p>
            <a:endParaRPr lang="en-US"/>
          </a:p>
          <a:p>
            <a:r>
              <a:rPr lang="en-US"/>
              <a:t>* transcriptomics assemblers are more ORF &amp; exon/intron aware</a:t>
            </a:r>
          </a:p>
          <a:p>
            <a:endParaRPr lang="en-US"/>
          </a:p>
          <a:p>
            <a:r>
              <a:rPr lang="en-US"/>
              <a:t>* tend to produce more splice/assembly variants in output</a:t>
            </a:r>
          </a:p>
          <a:p>
            <a:endParaRPr lang="en-US"/>
          </a:p>
          <a:p>
            <a:r>
              <a:rPr lang="en-US"/>
              <a:t>* Trinity - </a:t>
            </a:r>
            <a:r>
              <a:rPr lang="en-US" sz="2000"/>
              <a:t>http://trinityrnaseq.github.io</a:t>
            </a:r>
          </a:p>
          <a:p>
            <a:endParaRPr lang="en-US" sz="2000"/>
          </a:p>
          <a:p>
            <a:r>
              <a:rPr lang="en-US" sz="2000"/>
              <a:t>	- slow &amp; resource hungry</a:t>
            </a:r>
          </a:p>
          <a:p>
            <a:endParaRPr lang="en-US"/>
          </a:p>
          <a:p>
            <a:r>
              <a:rPr lang="en-US"/>
              <a:t>* Bridger - </a:t>
            </a:r>
            <a:r>
              <a:rPr lang="en-US" sz="2000"/>
              <a:t>http://sourceforge.net/projects/rnaseqassembly/</a:t>
            </a:r>
          </a:p>
          <a:p>
            <a:endParaRPr lang="en-US" sz="2000"/>
          </a:p>
          <a:p>
            <a:r>
              <a:rPr lang="en-US" sz="2000"/>
              <a:t>	- faster &amp; less RAM</a:t>
            </a:r>
          </a:p>
          <a:p>
            <a:endParaRPr lang="en-US" sz="2000"/>
          </a:p>
          <a:p>
            <a:r>
              <a:rPr lang="en-US"/>
              <a:t>* can use interchangeably with genomics assemblers but results may</a:t>
            </a:r>
          </a:p>
          <a:p>
            <a:r>
              <a:rPr lang="en-US"/>
              <a:t>	be inferior</a:t>
            </a:r>
          </a:p>
        </p:txBody>
      </p:sp>
    </p:spTree>
    <p:extLst>
      <p:ext uri="{BB962C8B-B14F-4D97-AF65-F5344CB8AC3E}">
        <p14:creationId xmlns:p14="http://schemas.microsoft.com/office/powerpoint/2010/main" val="416893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40768"/>
            <a:ext cx="8568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Which assembler??</a:t>
            </a:r>
          </a:p>
          <a:p>
            <a:endParaRPr lang="en-US"/>
          </a:p>
          <a:p>
            <a:r>
              <a:rPr lang="en-US"/>
              <a:t>* different genomes behave differently</a:t>
            </a:r>
          </a:p>
          <a:p>
            <a:endParaRPr lang="en-US"/>
          </a:p>
          <a:p>
            <a:pPr algn="ctr"/>
            <a:r>
              <a:rPr lang="en-US" sz="1800"/>
              <a:t>Junemann, </a:t>
            </a:r>
            <a:r>
              <a:rPr lang="en-US" sz="1800" i="1"/>
              <a:t>et al.</a:t>
            </a:r>
            <a:r>
              <a:rPr lang="en-US" sz="1800"/>
              <a:t> (2014) GABenchToB: A Genome Assembly Benchmark Tuned on Bacteria and Benchtop Sequencers, </a:t>
            </a:r>
            <a:r>
              <a:rPr lang="en-US" sz="1800" i="1"/>
              <a:t>PLOS ONE</a:t>
            </a:r>
            <a:r>
              <a:rPr lang="en-US" sz="1800"/>
              <a:t> 9</a:t>
            </a:r>
            <a:r>
              <a:rPr lang="en-US" sz="1800" b="0"/>
              <a:t>:e107014</a:t>
            </a:r>
            <a:endParaRPr lang="en-US" sz="1800"/>
          </a:p>
          <a:p>
            <a:pPr algn="ctr"/>
            <a:endParaRPr lang="en-US"/>
          </a:p>
          <a:p>
            <a:r>
              <a:rPr lang="en-US"/>
              <a:t>* try different assemblers and assess which did the best job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Longer reads:</a:t>
            </a:r>
          </a:p>
          <a:p>
            <a:endParaRPr lang="en-US"/>
          </a:p>
          <a:p>
            <a:r>
              <a:rPr lang="en-US"/>
              <a:t>* MiSeq reads now up to 300bp paired end</a:t>
            </a:r>
          </a:p>
          <a:p>
            <a:endParaRPr lang="en-US"/>
          </a:p>
          <a:p>
            <a:r>
              <a:rPr lang="en-US"/>
              <a:t>* ~500bp inserts overlap by ~100bp</a:t>
            </a:r>
          </a:p>
          <a:p>
            <a:endParaRPr lang="en-US"/>
          </a:p>
          <a:p>
            <a:r>
              <a:rPr lang="en-US"/>
              <a:t>* combine overlapping reads with flash (Fast Length Adjustment of</a:t>
            </a:r>
          </a:p>
          <a:p>
            <a:r>
              <a:rPr lang="en-US"/>
              <a:t>	SHort reads) </a:t>
            </a:r>
            <a:r>
              <a:rPr lang="en-US" sz="2000"/>
              <a:t>http://ccb.jhu.edu/software/FLASH/</a:t>
            </a:r>
          </a:p>
          <a:p>
            <a:endParaRPr lang="en-US"/>
          </a:p>
          <a:p>
            <a:r>
              <a:rPr lang="en-US"/>
              <a:t>* produces fastq files of combined reads and paired non-joined reads</a:t>
            </a:r>
          </a:p>
          <a:p>
            <a:endParaRPr lang="en-US"/>
          </a:p>
          <a:p>
            <a:r>
              <a:rPr lang="en-US"/>
              <a:t>* assemble with programs that accept mix of input data</a:t>
            </a:r>
          </a:p>
          <a:p>
            <a:endParaRPr lang="en-US"/>
          </a:p>
          <a:p>
            <a:r>
              <a:rPr lang="en-US"/>
              <a:t>* e.g. mira, SOAPdenovo, velvet</a:t>
            </a:r>
          </a:p>
        </p:txBody>
      </p:sp>
    </p:spTree>
    <p:extLst>
      <p:ext uri="{BB962C8B-B14F-4D97-AF65-F5344CB8AC3E}">
        <p14:creationId xmlns:p14="http://schemas.microsoft.com/office/powerpoint/2010/main" val="1113804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89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Running assemblers:</a:t>
            </a:r>
          </a:p>
          <a:p>
            <a:endParaRPr lang="en-US"/>
          </a:p>
          <a:p>
            <a:r>
              <a:rPr lang="en-US"/>
              <a:t>	* small assemblies possible on laptops &amp; desktops</a:t>
            </a:r>
          </a:p>
          <a:p>
            <a:endParaRPr lang="en-US"/>
          </a:p>
          <a:p>
            <a:r>
              <a:rPr lang="en-US"/>
              <a:t>	* larger need servers with more RAM</a:t>
            </a:r>
          </a:p>
          <a:p>
            <a:endParaRPr lang="en-US"/>
          </a:p>
          <a:p>
            <a:r>
              <a:rPr lang="en-US"/>
              <a:t>	* Galaxy provides web interface to some assemblers</a:t>
            </a:r>
          </a:p>
          <a:p>
            <a:endParaRPr lang="en-US"/>
          </a:p>
          <a:p>
            <a:r>
              <a:rPr lang="en-US"/>
              <a:t>	* BioIT provides a supported environment with option of large </a:t>
            </a:r>
          </a:p>
          <a:p>
            <a:r>
              <a:rPr lang="en-US"/>
              <a:t>			RAM</a:t>
            </a:r>
          </a:p>
          <a:p>
            <a:r>
              <a:rPr lang="en-US"/>
              <a:t>	* most assemblers are best command-line driven</a:t>
            </a:r>
          </a:p>
          <a:p>
            <a:endParaRPr lang="en-US"/>
          </a:p>
          <a:p>
            <a:r>
              <a:rPr lang="en-US"/>
              <a:t>	* proprietary assemblers (CLC, Geneious, Newbler) tend to lag behind</a:t>
            </a:r>
          </a:p>
          <a:p>
            <a:r>
              <a:rPr lang="en-US"/>
              <a:t>		others</a:t>
            </a:r>
          </a:p>
        </p:txBody>
      </p:sp>
    </p:spTree>
    <p:extLst>
      <p:ext uri="{BB962C8B-B14F-4D97-AF65-F5344CB8AC3E}">
        <p14:creationId xmlns:p14="http://schemas.microsoft.com/office/powerpoint/2010/main" val="158483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AU" dirty="0" smtClean="0"/>
              <a:t>Standard metrics of assembly quality:</a:t>
            </a:r>
          </a:p>
          <a:p>
            <a:pPr lvl="1"/>
            <a:r>
              <a:rPr lang="en-AU" dirty="0" smtClean="0"/>
              <a:t>N50</a:t>
            </a:r>
          </a:p>
          <a:p>
            <a:pPr lvl="1"/>
            <a:r>
              <a:rPr lang="en-AU" dirty="0" smtClean="0"/>
              <a:t>Mean scaffold size </a:t>
            </a:r>
          </a:p>
          <a:p>
            <a:pPr lvl="1"/>
            <a:r>
              <a:rPr lang="en-AU" dirty="0" smtClean="0"/>
              <a:t>largest scaffold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Assessing assembly quality</a:t>
            </a:r>
          </a:p>
        </p:txBody>
      </p:sp>
    </p:spTree>
    <p:extLst>
      <p:ext uri="{BB962C8B-B14F-4D97-AF65-F5344CB8AC3E}">
        <p14:creationId xmlns:p14="http://schemas.microsoft.com/office/powerpoint/2010/main" val="1916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867328" cy="269716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N50: </a:t>
            </a:r>
            <a:r>
              <a:rPr lang="en-US" sz="2400" dirty="0"/>
              <a:t>50% of the genome is in </a:t>
            </a:r>
            <a:r>
              <a:rPr lang="en-US" sz="2400" dirty="0" err="1"/>
              <a:t>contigs</a:t>
            </a:r>
            <a:r>
              <a:rPr lang="en-US" sz="2400" dirty="0"/>
              <a:t> larger than </a:t>
            </a:r>
            <a:r>
              <a:rPr lang="en-US" sz="2400" dirty="0" smtClean="0"/>
              <a:t>half size of the genome </a:t>
            </a:r>
            <a:endParaRPr lang="en-AU" dirty="0" smtClean="0"/>
          </a:p>
          <a:p>
            <a:pPr marL="109728" indent="0">
              <a:buNone/>
            </a:pPr>
            <a:r>
              <a:rPr lang="en-AU" sz="2400" dirty="0" smtClean="0"/>
              <a:t>How: Organize your </a:t>
            </a:r>
            <a:r>
              <a:rPr lang="en-AU" sz="2400" dirty="0" err="1" smtClean="0"/>
              <a:t>contigs</a:t>
            </a:r>
            <a:r>
              <a:rPr lang="en-AU" sz="2400" dirty="0" smtClean="0"/>
              <a:t> from largest to smallest </a:t>
            </a:r>
          </a:p>
          <a:p>
            <a:pPr marL="109728" indent="0">
              <a:buNone/>
            </a:pPr>
            <a:endParaRPr lang="en-NZ" sz="24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NZ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Assessing assembly quality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3223" y="2385649"/>
            <a:ext cx="457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5818371" y="2394205"/>
            <a:ext cx="76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4785777" y="2401575"/>
            <a:ext cx="91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3320584" y="2401575"/>
            <a:ext cx="1295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62000" y="2401575"/>
            <a:ext cx="2438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6716752" y="2388630"/>
            <a:ext cx="457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7886206" y="2385649"/>
            <a:ext cx="304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Up Arrow 14"/>
          <p:cNvSpPr/>
          <p:nvPr/>
        </p:nvSpPr>
        <p:spPr>
          <a:xfrm>
            <a:off x="3902111" y="2599184"/>
            <a:ext cx="1143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827584" y="3212976"/>
            <a:ext cx="6898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0" dirty="0"/>
              <a:t>The N50 is the length of the contig that is in the </a:t>
            </a:r>
            <a:r>
              <a:rPr lang="en-NZ" b="0" dirty="0" smtClean="0"/>
              <a:t>middle</a:t>
            </a:r>
            <a:endParaRPr lang="en-NZ" b="0" dirty="0"/>
          </a:p>
        </p:txBody>
      </p:sp>
      <p:sp>
        <p:nvSpPr>
          <p:cNvPr id="18" name="Rectangle 17"/>
          <p:cNvSpPr/>
          <p:nvPr/>
        </p:nvSpPr>
        <p:spPr>
          <a:xfrm>
            <a:off x="473110" y="3875564"/>
            <a:ext cx="8670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Example</a:t>
            </a:r>
            <a:r>
              <a:rPr lang="en-US" sz="2400" b="0" dirty="0" smtClean="0"/>
              <a:t>: 1 </a:t>
            </a:r>
            <a:r>
              <a:rPr lang="en-US" sz="2400" b="0" dirty="0" err="1"/>
              <a:t>Mbp</a:t>
            </a:r>
            <a:r>
              <a:rPr lang="en-US" sz="2400" b="0" dirty="0"/>
              <a:t> </a:t>
            </a:r>
            <a:r>
              <a:rPr lang="en-US" sz="2400" b="0" dirty="0" smtClean="0"/>
              <a:t>genome</a:t>
            </a:r>
          </a:p>
          <a:p>
            <a:endParaRPr lang="en-US" sz="2400" b="0" dirty="0"/>
          </a:p>
          <a:p>
            <a:r>
              <a:rPr lang="nl-NL" sz="2400" b="0" dirty="0" err="1"/>
              <a:t>Contigs</a:t>
            </a:r>
            <a:r>
              <a:rPr lang="nl-NL" sz="2400" b="0" dirty="0"/>
              <a:t>: 300k, 100k, 50k, 45k, </a:t>
            </a:r>
            <a:r>
              <a:rPr lang="nl-NL" sz="2400" dirty="0"/>
              <a:t>30k</a:t>
            </a:r>
            <a:r>
              <a:rPr lang="nl-NL" sz="2400" b="0" dirty="0"/>
              <a:t>, 20k, 15k, 15k, 10k, ....</a:t>
            </a:r>
          </a:p>
          <a:p>
            <a:r>
              <a:rPr lang="tr-TR" sz="2400" b="0" dirty="0" smtClean="0"/>
              <a:t>N50 </a:t>
            </a:r>
            <a:r>
              <a:rPr lang="tr-TR" sz="2400" b="0" dirty="0"/>
              <a:t>size = 30 </a:t>
            </a:r>
            <a:r>
              <a:rPr lang="tr-TR" sz="2400" b="0" dirty="0" err="1" smtClean="0"/>
              <a:t>kbp</a:t>
            </a:r>
            <a:r>
              <a:rPr lang="tr-TR" sz="2400" b="0" dirty="0"/>
              <a:t> </a:t>
            </a:r>
            <a:r>
              <a:rPr lang="hu-HU" sz="2400" b="0" dirty="0" smtClean="0"/>
              <a:t>(</a:t>
            </a:r>
            <a:r>
              <a:rPr lang="hu-HU" sz="2400" b="0" dirty="0"/>
              <a:t>300k+100k+50k+45k+</a:t>
            </a:r>
            <a:r>
              <a:rPr lang="hu-HU" sz="2400" dirty="0"/>
              <a:t>30k </a:t>
            </a:r>
            <a:r>
              <a:rPr lang="hu-HU" sz="2400" b="0" dirty="0"/>
              <a:t>= 525k &gt;= 500kbp)</a:t>
            </a:r>
            <a:endParaRPr lang="en-US" sz="2400" b="0" dirty="0"/>
          </a:p>
        </p:txBody>
      </p:sp>
      <p:sp>
        <p:nvSpPr>
          <p:cNvPr id="19" name="Rectangle 18"/>
          <p:cNvSpPr/>
          <p:nvPr/>
        </p:nvSpPr>
        <p:spPr>
          <a:xfrm>
            <a:off x="539552" y="5517232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Note: Only valuable when comparing genome of same size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796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AU" dirty="0" smtClean="0"/>
              <a:t>Standard metrics of assembly quality:</a:t>
            </a:r>
          </a:p>
          <a:p>
            <a:pPr>
              <a:buNone/>
            </a:pPr>
            <a:r>
              <a:rPr lang="en-AU" dirty="0" smtClean="0"/>
              <a:t>		N50, Mean scaffold size, largest scaffold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These often do not tell the full story!</a:t>
            </a:r>
          </a:p>
          <a:p>
            <a:pPr lvl="1"/>
            <a:r>
              <a:rPr lang="en-AU" dirty="0" smtClean="0"/>
              <a:t>Newer metrics of assembly quality (CGAL)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In the final analysis, the best metric is:</a:t>
            </a:r>
          </a:p>
          <a:p>
            <a:pPr marL="342900" lvl="1" indent="-342900">
              <a:buNone/>
            </a:pPr>
            <a:r>
              <a:rPr lang="en-AU" dirty="0" smtClean="0"/>
              <a:t>		</a:t>
            </a:r>
            <a:r>
              <a:rPr lang="en-AU" dirty="0"/>
              <a:t>“Check if known sequences are there</a:t>
            </a:r>
            <a:r>
              <a:rPr lang="en-AU" dirty="0" smtClean="0"/>
              <a:t>!”</a:t>
            </a:r>
            <a:endParaRPr lang="en-NZ" dirty="0">
              <a:cs typeface="Arial" pitchFamily="34" charset="0"/>
            </a:endParaRPr>
          </a:p>
          <a:p>
            <a:pPr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Assessing assembly quality</a:t>
            </a:r>
          </a:p>
        </p:txBody>
      </p:sp>
    </p:spTree>
    <p:extLst>
      <p:ext uri="{BB962C8B-B14F-4D97-AF65-F5344CB8AC3E}">
        <p14:creationId xmlns:p14="http://schemas.microsoft.com/office/powerpoint/2010/main" val="13854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assemblies: quast</a:t>
            </a:r>
          </a:p>
          <a:p>
            <a:endParaRPr lang="en-US"/>
          </a:p>
          <a:p>
            <a:r>
              <a:rPr lang="en-US"/>
              <a:t>http://bioinf.spbau.ru/quast</a:t>
            </a:r>
          </a:p>
          <a:p>
            <a:endParaRPr lang="en-US"/>
          </a:p>
          <a:p>
            <a:r>
              <a:rPr lang="en-US"/>
              <a:t>* free academic and non-profit license</a:t>
            </a:r>
          </a:p>
          <a:p>
            <a:endParaRPr lang="en-US"/>
          </a:p>
          <a:p>
            <a:r>
              <a:rPr lang="en-US"/>
              <a:t>* takes list of contig fasta files and generates comparative statistics </a:t>
            </a:r>
          </a:p>
          <a:p>
            <a:r>
              <a:rPr lang="en-US"/>
              <a:t>		and graphs</a:t>
            </a:r>
          </a:p>
          <a:p>
            <a:r>
              <a:rPr lang="en-US"/>
              <a:t>* can incorporate gene positions or can predict genes</a:t>
            </a:r>
          </a:p>
          <a:p>
            <a:r>
              <a:rPr lang="en-US"/>
              <a:t>	(genemark, glimmer and mummer included in package)</a:t>
            </a:r>
          </a:p>
          <a:p>
            <a:endParaRPr lang="en-US"/>
          </a:p>
          <a:p>
            <a:r>
              <a:rPr lang="en-US"/>
              <a:t>* can compare assembly with a reference genome</a:t>
            </a:r>
          </a:p>
          <a:p>
            <a:endParaRPr lang="en-US"/>
          </a:p>
          <a:p>
            <a:r>
              <a:rPr lang="en-US"/>
              <a:t>* output is html, viewed with web browser</a:t>
            </a:r>
          </a:p>
        </p:txBody>
      </p:sp>
    </p:spTree>
    <p:extLst>
      <p:ext uri="{BB962C8B-B14F-4D97-AF65-F5344CB8AC3E}">
        <p14:creationId xmlns:p14="http://schemas.microsoft.com/office/powerpoint/2010/main" val="50759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assemblies: mummer</a:t>
            </a:r>
          </a:p>
          <a:p>
            <a:endParaRPr lang="en-US"/>
          </a:p>
          <a:p>
            <a:r>
              <a:rPr lang="en-US"/>
              <a:t>http://mummer.sourceforge.net</a:t>
            </a:r>
          </a:p>
          <a:p>
            <a:endParaRPr lang="en-US"/>
          </a:p>
          <a:p>
            <a:r>
              <a:rPr lang="en-US"/>
              <a:t>* set of sequence comparison tools</a:t>
            </a:r>
          </a:p>
          <a:p>
            <a:endParaRPr lang="en-US"/>
          </a:p>
          <a:p>
            <a:r>
              <a:rPr lang="en-US"/>
              <a:t>* capable of comparing assembly with assembly or with reference</a:t>
            </a:r>
          </a:p>
          <a:p>
            <a:endParaRPr lang="en-US"/>
          </a:p>
          <a:p>
            <a:r>
              <a:rPr lang="en-US"/>
              <a:t>* sequences compared (nucmer)</a:t>
            </a:r>
          </a:p>
          <a:p>
            <a:endParaRPr lang="en-US"/>
          </a:p>
          <a:p>
            <a:r>
              <a:rPr lang="en-US"/>
              <a:t>* alignments can be shown graphically</a:t>
            </a:r>
          </a:p>
        </p:txBody>
      </p:sp>
    </p:spTree>
    <p:extLst>
      <p:ext uri="{BB962C8B-B14F-4D97-AF65-F5344CB8AC3E}">
        <p14:creationId xmlns:p14="http://schemas.microsoft.com/office/powerpoint/2010/main" val="287552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dirty="0" smtClean="0"/>
              <a:t>De novo </a:t>
            </a:r>
            <a:r>
              <a:rPr lang="en-NZ" dirty="0" smtClean="0"/>
              <a:t>assembly from the book</a:t>
            </a:r>
            <a:endParaRPr lang="en-NZ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" y="3135868"/>
            <a:ext cx="8001000" cy="461665"/>
            <a:chOff x="76200" y="3135868"/>
            <a:chExt cx="8001000" cy="4616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295400" y="32766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276600"/>
              <a:ext cx="2667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00" y="313586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Contigs</a:t>
              </a:r>
              <a:endParaRPr lang="en-NZ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" y="4005064"/>
            <a:ext cx="8312224" cy="506869"/>
            <a:chOff x="76200" y="4005064"/>
            <a:chExt cx="8312224" cy="50686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342724" y="4191000"/>
              <a:ext cx="3352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21424" y="4191000"/>
              <a:ext cx="2667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71724" y="4005064"/>
              <a:ext cx="952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NNN</a:t>
              </a:r>
              <a:endParaRPr lang="en-NZ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4050268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Scaffolds</a:t>
              </a:r>
              <a:endParaRPr lang="en-NZ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200" y="1752600"/>
            <a:ext cx="7848600" cy="1066800"/>
            <a:chOff x="76200" y="1752600"/>
            <a:chExt cx="7848600" cy="1066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716505" y="20574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00200" y="22098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95400" y="23622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05000" y="25146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676400" y="26670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819400" y="17526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667000" y="19050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819400" y="20574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971800" y="22098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124200" y="23622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019800" y="28194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218046" y="26670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334000" y="17526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400800" y="2036545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553200" y="21336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705600" y="22860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858000" y="24384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7010400" y="25908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581400" y="2819400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410200" y="2019701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562600" y="2172101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15000" y="2324501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67400" y="2476901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19800" y="2629301"/>
              <a:ext cx="914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200" y="2221468"/>
              <a:ext cx="743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Reads</a:t>
              </a:r>
              <a:endParaRPr lang="en-NZ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733800" y="1752600"/>
              <a:ext cx="16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19600" y="2819400"/>
              <a:ext cx="16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8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assemblies: mummer – assembly </a:t>
            </a:r>
            <a:r>
              <a:rPr lang="en-US" i="1"/>
              <a:t>vs. </a:t>
            </a:r>
            <a:r>
              <a:rPr lang="en-US"/>
              <a:t> assembly</a:t>
            </a:r>
          </a:p>
        </p:txBody>
      </p:sp>
      <p:pic>
        <p:nvPicPr>
          <p:cNvPr id="3" name="Picture 2" descr="soapk25_abyssk25_mumm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5085184" cy="5085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6096" y="1268760"/>
            <a:ext cx="37079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 = Soapdenovo K25</a:t>
            </a:r>
          </a:p>
          <a:p>
            <a:endParaRPr lang="en-US"/>
          </a:p>
          <a:p>
            <a:r>
              <a:rPr lang="en-US"/>
              <a:t>Query = abyss K25</a:t>
            </a:r>
          </a:p>
        </p:txBody>
      </p:sp>
    </p:spTree>
    <p:extLst>
      <p:ext uri="{BB962C8B-B14F-4D97-AF65-F5344CB8AC3E}">
        <p14:creationId xmlns:p14="http://schemas.microsoft.com/office/powerpoint/2010/main" val="30497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assemblies: mummer – assembly vs reference</a:t>
            </a:r>
          </a:p>
        </p:txBody>
      </p:sp>
      <p:pic>
        <p:nvPicPr>
          <p:cNvPr id="3" name="Picture 2" descr="mira_NCTC11168_mumm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5153099" cy="54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4088" y="908720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 = </a:t>
            </a:r>
            <a:r>
              <a:rPr lang="en-US" i="1"/>
              <a:t>Campylobacter jejuni</a:t>
            </a:r>
            <a:r>
              <a:rPr lang="en-US"/>
              <a:t> NTCT11168</a:t>
            </a:r>
          </a:p>
          <a:p>
            <a:endParaRPr lang="en-US"/>
          </a:p>
          <a:p>
            <a:r>
              <a:rPr lang="en-US"/>
              <a:t>Query = mira assembly</a:t>
            </a:r>
          </a:p>
        </p:txBody>
      </p:sp>
    </p:spTree>
    <p:extLst>
      <p:ext uri="{BB962C8B-B14F-4D97-AF65-F5344CB8AC3E}">
        <p14:creationId xmlns:p14="http://schemas.microsoft.com/office/powerpoint/2010/main" val="77032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assembly with reference: reference must be close</a:t>
            </a:r>
          </a:p>
        </p:txBody>
      </p:sp>
      <p:pic>
        <p:nvPicPr>
          <p:cNvPr id="3" name="Picture 2" descr="psa_pst_circ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" y="1052736"/>
            <a:ext cx="4293096" cy="4293096"/>
          </a:xfrm>
          <a:prstGeom prst="rect">
            <a:avLst/>
          </a:prstGeom>
        </p:spPr>
      </p:pic>
      <p:pic>
        <p:nvPicPr>
          <p:cNvPr id="4" name="Picture 3" descr="PacICE_5_2_6_mauv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20" y="1844824"/>
            <a:ext cx="5092386" cy="3598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530120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circos ribbon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530120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mauve comparison of ICE element</a:t>
            </a:r>
          </a:p>
        </p:txBody>
      </p:sp>
    </p:spTree>
    <p:extLst>
      <p:ext uri="{BB962C8B-B14F-4D97-AF65-F5344CB8AC3E}">
        <p14:creationId xmlns:p14="http://schemas.microsoft.com/office/powerpoint/2010/main" val="12698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assemblies: CGAL</a:t>
            </a:r>
          </a:p>
          <a:p>
            <a:endParaRPr lang="en-US"/>
          </a:p>
          <a:p>
            <a:pPr algn="ctr"/>
            <a:r>
              <a:rPr lang="en-US" sz="1800"/>
              <a:t>Rahman &amp; Pachter (2013) CGAL: computing genome assembly likelihoods, </a:t>
            </a:r>
            <a:r>
              <a:rPr lang="en-US" sz="1800" i="1"/>
              <a:t>Genome Biology</a:t>
            </a:r>
            <a:r>
              <a:rPr lang="en-US" sz="1800"/>
              <a:t>, 14</a:t>
            </a:r>
            <a:r>
              <a:rPr lang="en-US" sz="1800" b="0"/>
              <a:t>:R8  doi:10.1186/gb-2013-14-1-r8</a:t>
            </a:r>
          </a:p>
          <a:p>
            <a:endParaRPr lang="en-US" b="0"/>
          </a:p>
          <a:p>
            <a:r>
              <a:rPr lang="en-US"/>
              <a:t>* make bowtie2 index of contig assembly</a:t>
            </a:r>
          </a:p>
          <a:p>
            <a:endParaRPr lang="en-US"/>
          </a:p>
          <a:p>
            <a:r>
              <a:rPr lang="en-US"/>
              <a:t>* map reads with bowtie2</a:t>
            </a:r>
          </a:p>
          <a:p>
            <a:endParaRPr lang="en-US"/>
          </a:p>
          <a:p>
            <a:r>
              <a:rPr lang="en-US"/>
              <a:t>* convert sam mapping with bowtie2convert</a:t>
            </a:r>
          </a:p>
          <a:p>
            <a:endParaRPr lang="en-US"/>
          </a:p>
          <a:p>
            <a:r>
              <a:rPr lang="en-US"/>
              <a:t>* align with 'align' – </a:t>
            </a:r>
            <a:r>
              <a:rPr lang="en-US" u="sng"/>
              <a:t>very</a:t>
            </a:r>
            <a:r>
              <a:rPr lang="en-US"/>
              <a:t> time consuming</a:t>
            </a:r>
          </a:p>
          <a:p>
            <a:endParaRPr lang="en-US"/>
          </a:p>
          <a:p>
            <a:r>
              <a:rPr lang="en-US"/>
              <a:t>* generate assembly likelihoods with cgal</a:t>
            </a:r>
          </a:p>
        </p:txBody>
      </p:sp>
    </p:spTree>
    <p:extLst>
      <p:ext uri="{BB962C8B-B14F-4D97-AF65-F5344CB8AC3E}">
        <p14:creationId xmlns:p14="http://schemas.microsoft.com/office/powerpoint/2010/main" val="279892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683" y="260648"/>
            <a:ext cx="896448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Hybrid assemblies</a:t>
            </a:r>
          </a:p>
          <a:p>
            <a:endParaRPr lang="en-US"/>
          </a:p>
          <a:p>
            <a:r>
              <a:rPr lang="en-US"/>
              <a:t>* longread technologies (PacBio, Nanopore) can generate &gt;20Kb reads</a:t>
            </a:r>
          </a:p>
          <a:p>
            <a:endParaRPr lang="en-US"/>
          </a:p>
          <a:p>
            <a:r>
              <a:rPr lang="en-US"/>
              <a:t>* high error rate: ~15% for PacBio</a:t>
            </a:r>
          </a:p>
          <a:p>
            <a:endParaRPr lang="en-US"/>
          </a:p>
          <a:p>
            <a:r>
              <a:rPr lang="en-US"/>
              <a:t>* length can work through repeat regions</a:t>
            </a:r>
          </a:p>
          <a:p>
            <a:endParaRPr lang="en-US"/>
          </a:p>
          <a:p>
            <a:r>
              <a:rPr lang="en-US"/>
              <a:t>* SSPACE-LongRead can construct scaffolds from short-read contigs</a:t>
            </a:r>
          </a:p>
          <a:p>
            <a:endParaRPr lang="en-US"/>
          </a:p>
          <a:p>
            <a:r>
              <a:rPr lang="en-US"/>
              <a:t>* short reads can be used to error-correct longreads (e.g. LSC)</a:t>
            </a:r>
          </a:p>
          <a:p>
            <a:endParaRPr lang="en-US"/>
          </a:p>
          <a:p>
            <a:r>
              <a:rPr lang="en-US"/>
              <a:t>* PacBio's HGAP package can assemble mix of long &amp; short reads</a:t>
            </a:r>
          </a:p>
          <a:p>
            <a:endParaRPr lang="en-US"/>
          </a:p>
          <a:p>
            <a:r>
              <a:rPr lang="en-US"/>
              <a:t>* completing bacterial-sized genomes requires significant manual work</a:t>
            </a:r>
          </a:p>
        </p:txBody>
      </p:sp>
    </p:spTree>
    <p:extLst>
      <p:ext uri="{BB962C8B-B14F-4D97-AF65-F5344CB8AC3E}">
        <p14:creationId xmlns:p14="http://schemas.microsoft.com/office/powerpoint/2010/main" val="362952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Fully reconstructing a genome remains challenging (e.g. remember the human genome…) </a:t>
            </a:r>
          </a:p>
          <a:p>
            <a:r>
              <a:rPr lang="en-NZ" dirty="0"/>
              <a:t>The complexity of a genome isn’t easily solvable by any computational software</a:t>
            </a:r>
          </a:p>
          <a:p>
            <a:pPr lvl="1"/>
            <a:r>
              <a:rPr lang="en-NZ" dirty="0"/>
              <a:t>Bias in GC content, repeat </a:t>
            </a:r>
            <a:r>
              <a:rPr lang="en-NZ" dirty="0" smtClean="0"/>
              <a:t>regions…</a:t>
            </a:r>
            <a:endParaRPr lang="en-NZ" dirty="0"/>
          </a:p>
          <a:p>
            <a:r>
              <a:rPr lang="en-NZ" dirty="0" smtClean="0"/>
              <a:t>Gap closure steps are often required to complete a genome (Time and money consuming…)</a:t>
            </a:r>
          </a:p>
          <a:p>
            <a:r>
              <a:rPr lang="en-NZ" dirty="0" smtClean="0"/>
              <a:t>More data </a:t>
            </a:r>
            <a:r>
              <a:rPr lang="en-NZ" i="1" dirty="0" smtClean="0"/>
              <a:t>per se </a:t>
            </a:r>
            <a:r>
              <a:rPr lang="en-NZ" dirty="0" smtClean="0"/>
              <a:t>may not mean a better assembly</a:t>
            </a:r>
          </a:p>
          <a:p>
            <a:r>
              <a:rPr lang="en-NZ" dirty="0" smtClean="0"/>
              <a:t>More data with different insert sizes probably does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Things to consider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308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dirty="0"/>
              <a:t>De novo </a:t>
            </a:r>
            <a:r>
              <a:rPr lang="en-NZ" dirty="0" smtClean="0"/>
              <a:t>assembly in reality</a:t>
            </a:r>
            <a:endParaRPr lang="en-US" dirty="0"/>
          </a:p>
        </p:txBody>
      </p:sp>
      <p:pic>
        <p:nvPicPr>
          <p:cNvPr id="4" name="Content Placeholder 3" descr="puzz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3" r="-24363"/>
          <a:stretch>
            <a:fillRect/>
          </a:stretch>
        </p:blipFill>
        <p:spPr>
          <a:xfrm>
            <a:off x="-180528" y="1556792"/>
            <a:ext cx="9169599" cy="4149824"/>
          </a:xfrm>
        </p:spPr>
      </p:pic>
      <p:sp>
        <p:nvSpPr>
          <p:cNvPr id="5" name="Rectangle 4"/>
          <p:cNvSpPr/>
          <p:nvPr/>
        </p:nvSpPr>
        <p:spPr>
          <a:xfrm>
            <a:off x="4440465" y="5805264"/>
            <a:ext cx="4596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Source: http</a:t>
            </a:r>
            <a:r>
              <a:rPr lang="en-US" sz="1800" dirty="0"/>
              <a:t>://</a:t>
            </a:r>
            <a:r>
              <a:rPr lang="en-US" sz="1800" dirty="0" err="1"/>
              <a:t>dna.cs.byu.edu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2469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66800"/>
            <a:ext cx="86868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r>
              <a:rPr lang="en-AU" dirty="0" smtClean="0"/>
              <a:t>Before starting:</a:t>
            </a:r>
          </a:p>
          <a:p>
            <a:pPr lvl="1"/>
            <a:r>
              <a:rPr lang="en-AU" dirty="0" smtClean="0"/>
              <a:t>Think about what level of coverage is required for your project</a:t>
            </a:r>
          </a:p>
          <a:p>
            <a:pPr lvl="1"/>
            <a:r>
              <a:rPr lang="en-AU" dirty="0" smtClean="0"/>
              <a:t>Understand the computing and bioinformatics requirements (high memory machines needed)</a:t>
            </a:r>
          </a:p>
          <a:p>
            <a:r>
              <a:rPr lang="en-AU" dirty="0" smtClean="0"/>
              <a:t>Use good DNA!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997"/>
            <a:ext cx="8229600" cy="5059363"/>
          </a:xfrm>
        </p:spPr>
        <p:txBody>
          <a:bodyPr>
            <a:normAutofit/>
          </a:bodyPr>
          <a:lstStyle/>
          <a:p>
            <a:r>
              <a:rPr lang="en-AU" dirty="0" smtClean="0"/>
              <a:t>Difficulty depending on the genome.</a:t>
            </a:r>
          </a:p>
          <a:p>
            <a:pPr lvl="1"/>
            <a:r>
              <a:rPr lang="en-AU" dirty="0" smtClean="0"/>
              <a:t>Important parameters:</a:t>
            </a:r>
          </a:p>
          <a:p>
            <a:pPr lvl="2"/>
            <a:r>
              <a:rPr lang="en-AU" dirty="0" smtClean="0"/>
              <a:t>Size </a:t>
            </a:r>
          </a:p>
          <a:p>
            <a:pPr lvl="2"/>
            <a:r>
              <a:rPr lang="en-AU" dirty="0" err="1" smtClean="0"/>
              <a:t>Ploidy</a:t>
            </a:r>
            <a:r>
              <a:rPr lang="en-AU" dirty="0" smtClean="0"/>
              <a:t> status (for example, Durum wheat = 6n)</a:t>
            </a:r>
          </a:p>
          <a:p>
            <a:pPr lvl="3"/>
            <a:r>
              <a:rPr lang="en-AU" dirty="0" smtClean="0"/>
              <a:t>Does your organism go through a haploid stage?</a:t>
            </a:r>
          </a:p>
          <a:p>
            <a:pPr lvl="2"/>
            <a:r>
              <a:rPr lang="en-AU" dirty="0" smtClean="0"/>
              <a:t>Presence of repeat regions</a:t>
            </a:r>
          </a:p>
          <a:p>
            <a:pPr lvl="2"/>
            <a:r>
              <a:rPr lang="en-AU" dirty="0" smtClean="0"/>
              <a:t>GC content</a:t>
            </a:r>
          </a:p>
          <a:p>
            <a:pPr marL="109728" indent="0">
              <a:buNone/>
            </a:pP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8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68052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Assembly of the genome is a computationally intensive step:</a:t>
            </a:r>
          </a:p>
          <a:p>
            <a:pPr lvl="1"/>
            <a:r>
              <a:rPr lang="en-AU" dirty="0" smtClean="0"/>
              <a:t>Requires high-memory computers; CPU is not the limiting resource</a:t>
            </a:r>
          </a:p>
          <a:p>
            <a:pPr lvl="2"/>
            <a:r>
              <a:rPr lang="en-AU" dirty="0" smtClean="0"/>
              <a:t>Bacterial genomes: Standard desktops/laptops are fine</a:t>
            </a:r>
          </a:p>
          <a:p>
            <a:pPr lvl="2"/>
            <a:r>
              <a:rPr lang="en-AU" dirty="0" smtClean="0"/>
              <a:t>Fungal / very small eukaryote: requires a small cluster e.g. a 40 MB fungal genome required ~30 GB of RAM</a:t>
            </a:r>
          </a:p>
          <a:p>
            <a:pPr lvl="2"/>
            <a:r>
              <a:rPr lang="en-AU" dirty="0" smtClean="0"/>
              <a:t>Human-size genome: ~100 GB</a:t>
            </a:r>
          </a:p>
          <a:p>
            <a:pPr lvl="2"/>
            <a:r>
              <a:rPr lang="en-AU" dirty="0" smtClean="0"/>
              <a:t>More sequencing for greater depth = more memory</a:t>
            </a:r>
          </a:p>
          <a:p>
            <a:pPr lvl="2"/>
            <a:r>
              <a:rPr lang="en-AU" dirty="0" smtClean="0"/>
              <a:t>Adjustment of critical assembly parameters = more or less memory</a:t>
            </a:r>
          </a:p>
          <a:p>
            <a:pPr lvl="2"/>
            <a:r>
              <a:rPr lang="en-AU" dirty="0" smtClean="0"/>
              <a:t>Newer assembly programs = less memory</a:t>
            </a:r>
          </a:p>
          <a:p>
            <a:r>
              <a:rPr lang="en-AU" dirty="0" smtClean="0">
                <a:cs typeface="Arial" pitchFamily="34" charset="0"/>
              </a:rPr>
              <a:t>Annotation(e.g. BLAST) is also computationally intensive </a:t>
            </a:r>
          </a:p>
          <a:p>
            <a:pPr lvl="1"/>
            <a:r>
              <a:rPr lang="en-AU" dirty="0" smtClean="0">
                <a:cs typeface="Arial" pitchFamily="34" charset="0"/>
              </a:rPr>
              <a:t>Limited by CPU speed and disk access rather than memory</a:t>
            </a:r>
          </a:p>
          <a:p>
            <a:r>
              <a:rPr lang="en-NZ" dirty="0" smtClean="0">
                <a:latin typeface="Gill Sans Light (Body)"/>
                <a:cs typeface="Gill Sans Light (Body)"/>
              </a:rPr>
              <a:t>BioIT</a:t>
            </a:r>
            <a:endParaRPr lang="en-NZ" dirty="0">
              <a:latin typeface="Gill Sans Light (Body)"/>
              <a:cs typeface="Gill Sans Light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7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much coverage do I need ?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6178"/>
            <a:ext cx="6793808" cy="3581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1600200" y="5215064"/>
            <a:ext cx="5626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http://</a:t>
            </a:r>
            <a:r>
              <a:rPr lang="en-NZ" sz="1100" dirty="0" smtClean="0"/>
              <a:t>res.illumina.com/documents/products/technotes/technote_denovo_assembly_ecoli.pdf</a:t>
            </a:r>
            <a:endParaRPr lang="en-NZ" sz="1100" dirty="0"/>
          </a:p>
        </p:txBody>
      </p:sp>
      <p:sp>
        <p:nvSpPr>
          <p:cNvPr id="2" name="Down Arrow 1"/>
          <p:cNvSpPr/>
          <p:nvPr/>
        </p:nvSpPr>
        <p:spPr>
          <a:xfrm>
            <a:off x="2286000" y="1379966"/>
            <a:ext cx="838200" cy="685800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5733256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Human genome: 3 Gb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9872" y="5949280"/>
            <a:ext cx="1134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76057" y="5717391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90 Gb (2 </a:t>
            </a:r>
            <a:r>
              <a:rPr lang="en-AU" dirty="0" err="1" smtClean="0"/>
              <a:t>HiSeq</a:t>
            </a:r>
            <a:r>
              <a:rPr lang="en-AU" dirty="0" smtClean="0"/>
              <a:t> V4 lanes)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6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1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Light"/>
        <a:ea typeface="ＭＳ Ｐゴシック"/>
        <a:cs typeface="ＭＳ Ｐゴシック"/>
      </a:majorFont>
      <a:minorFont>
        <a:latin typeface="Gill Sans Ligh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33518</TotalTime>
  <Words>2028</Words>
  <Application>Microsoft Macintosh PowerPoint</Application>
  <PresentationFormat>On-screen Show (4:3)</PresentationFormat>
  <Paragraphs>431</Paragraphs>
  <Slides>45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 Presentation</vt:lpstr>
      <vt:lpstr>PowerPoint Presentation</vt:lpstr>
      <vt:lpstr>De novo genome assembly</vt:lpstr>
      <vt:lpstr>Definition … the reads are:</vt:lpstr>
      <vt:lpstr>De novo assembly from the book</vt:lpstr>
      <vt:lpstr>De novo assembly in reality</vt:lpstr>
      <vt:lpstr>General principles</vt:lpstr>
      <vt:lpstr>Caveats</vt:lpstr>
      <vt:lpstr>Caveats</vt:lpstr>
      <vt:lpstr>How much coverage do I need ?</vt:lpstr>
      <vt:lpstr>Do I need Paired end reads?</vt:lpstr>
      <vt:lpstr>What about insert sizes</vt:lpstr>
      <vt:lpstr>How to do it</vt:lpstr>
      <vt:lpstr>QC and read trimming</vt:lpstr>
      <vt:lpstr>PowerPoint Presentation</vt:lpstr>
      <vt:lpstr>PowerPoint Presentation</vt:lpstr>
      <vt:lpstr>QC and read trimming</vt:lpstr>
      <vt:lpstr>QC and read trimming</vt:lpstr>
      <vt:lpstr>PowerPoint Presentation</vt:lpstr>
      <vt:lpstr>PowerPoint Presentation</vt:lpstr>
      <vt:lpstr>Assembly strategy </vt:lpstr>
      <vt:lpstr>Overlap-Layout-Consensus</vt:lpstr>
      <vt:lpstr>Assembly strategy </vt:lpstr>
      <vt:lpstr>De Bruijn graph</vt:lpstr>
      <vt:lpstr>Short read assemblers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Assessing assembly quality</vt:lpstr>
      <vt:lpstr>Assessing assembly quality</vt:lpstr>
      <vt:lpstr>Assessing assembly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consider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Genomics for Health and Disease</dc:title>
  <dc:creator>Mik Black</dc:creator>
  <cp:lastModifiedBy>Peter Stockwell</cp:lastModifiedBy>
  <cp:revision>555</cp:revision>
  <cp:lastPrinted>2013-08-29T19:24:10Z</cp:lastPrinted>
  <dcterms:created xsi:type="dcterms:W3CDTF">2012-05-06T11:05:53Z</dcterms:created>
  <dcterms:modified xsi:type="dcterms:W3CDTF">2015-08-13T23:01:05Z</dcterms:modified>
</cp:coreProperties>
</file>