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5" r:id="rId4"/>
    <p:sldId id="267" r:id="rId5"/>
    <p:sldId id="264" r:id="rId6"/>
    <p:sldId id="260" r:id="rId7"/>
    <p:sldId id="266" r:id="rId8"/>
    <p:sldId id="268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389"/>
  </p:normalViewPr>
  <p:slideViewPr>
    <p:cSldViewPr snapToGrid="0" snapToObjects="1">
      <p:cViewPr varScale="1">
        <p:scale>
          <a:sx n="143" d="100"/>
          <a:sy n="143" d="100"/>
        </p:scale>
        <p:origin x="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80B0E-0467-494A-9862-D4CCF195C03F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9677-F0AC-A94F-8F58-EF05CBDE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39677-F0AC-A94F-8F58-EF05CBDEF4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5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FD7F-F087-C347-BA21-71691AB0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2C41-8289-4A40-9DE4-F01F508E3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72ED-05E9-7A4C-9B2A-35938403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03CB-3CAB-4F40-B933-8E1935B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CDDFF-1728-614A-A145-C80847FF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6F44-5BB4-634A-86C2-7A8C15ED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88AB9-560A-CE4B-A4D6-23A34CC74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7BC38-1802-5D48-8A69-EF29264F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FAD8-CE47-9541-A32B-FA58E84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55AAF-75A1-B24D-9DAF-4ABC8520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D3DD0-762A-5E4A-AA46-5A7DC348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11C9-056B-F440-A4F5-AE1F1FC2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C528-CBCC-7641-85BF-773EA97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4C58A-9315-E74D-BAD8-0999BF93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C1AF2-BEA6-9144-A22B-2555FFC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840A-74B1-D147-A378-C1CB862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CF43-596E-604E-8134-DFAE4118C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01C5-1FD6-B043-9C6D-CDFCBC25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E0E33-5C71-7447-8F54-C6D8C54F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5C5A-8352-154F-932D-5F297819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88E4-7982-3147-A977-58069FA3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932-9D6A-8C42-9839-C4D89041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36CF-47FD-A04F-813B-4E825F7F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66E50-8585-0D46-94E4-B45D9C9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B609-DD4F-8941-8A3A-DC5C39BB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A182-15E1-E349-9459-D297BBAE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2F5E-E0BC-2D46-897D-CE0978A4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40EA-7F5D-E442-BF27-80ECD94E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5EAD-917E-784E-8EE5-3887BCD2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7C630-A398-F441-ACB8-8EDEE57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5A01B-1780-8C47-9C42-00C707FA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5EA-22D7-B74C-AC53-0F3D2B64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3405-CBFD-2B48-AD83-708A7769D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E00C-DC0B-F741-B6A7-E4237CAAC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5A91D-C3D2-384D-9B85-ABFA0FE3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2726D-D066-B640-8F34-83706E7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9A6E-3AEE-A847-8E51-44B6E81B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ABC74-9208-1C43-B3F2-20576E9F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FF71A-37CE-5640-9FFD-3C262606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0A7A-D617-114C-AFDC-4586CCD8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CBE5-85AD-C44D-9C1B-DBC8D53E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9A16A-3734-324A-A94F-A1EB2038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781C1-B6AC-094D-A032-0C708B18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B29C9-C1AC-9340-8241-8B876DA6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C5A3-9360-9341-8506-BD805C7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82AB-AA8B-CE4B-9FF2-E7790CEC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308D-3240-3347-A893-73DC6780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9B94-ABAC-1042-BB74-6BD8224A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1B88-3107-E449-8C9C-5BD15306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B80E-13D8-3B4C-AC5B-6481C4D0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5F4-81D2-5243-9A53-340042E3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19A1-0DC4-BC4F-AC4B-74FDAEF8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F5B-6A2F-724F-A9A9-0BD9228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CD9E7-B8A6-844F-8262-21A907520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1CF5-610C-814C-A4A0-1686489D1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5D65D-D402-E14A-A53F-EDDC3BEE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A37F-0D1C-3141-8244-FCFD8A90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A06B9-8908-3644-B322-A2706A4E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98BB9-06F9-1E4B-B307-EC43DB36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7D20D-AECB-004D-B037-844CBC4D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BF43-0E5F-7A4B-8C82-614418B1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E000-5240-6B45-BFEA-AAE01C3F9EB9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5F8E-B08D-1C41-941D-784B98BA0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0B70-B3CE-4A4F-A4E9-960F949B6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A01E-AE9A-514C-91C8-A28ED401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03EA-5B8F-A44D-A3E2-3A88C0212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6DBC3-86B0-584A-B5EB-A7FC290BE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Jan.26 Meiye Wang</a:t>
            </a:r>
          </a:p>
        </p:txBody>
      </p:sp>
    </p:spTree>
    <p:extLst>
      <p:ext uri="{BB962C8B-B14F-4D97-AF65-F5344CB8AC3E}">
        <p14:creationId xmlns:p14="http://schemas.microsoft.com/office/powerpoint/2010/main" val="176760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676D-85F6-6A45-B13D-B6F36607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196A-6CC0-824C-B204-E34D5912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Dec.9 –Dec.16: finish validation, think about sensitivity implementation</a:t>
            </a:r>
          </a:p>
          <a:p>
            <a:r>
              <a:rPr lang="en-US" dirty="0"/>
              <a:t>Dec.16-Dec.23: sensitivity design and implementation, methods write up</a:t>
            </a:r>
          </a:p>
          <a:p>
            <a:r>
              <a:rPr lang="en-US" dirty="0"/>
              <a:t>Dec.23-Jan.6: running sensitivity</a:t>
            </a:r>
          </a:p>
          <a:p>
            <a:r>
              <a:rPr lang="en-US" dirty="0"/>
              <a:t>Jan.6-Jan.13: sensitivity result, results write 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Total .</a:t>
            </a:r>
            <a:r>
              <a:rPr lang="en-US" dirty="0"/>
              <a:t>Hydro power, it’s okay</a:t>
            </a:r>
          </a:p>
          <a:p>
            <a:r>
              <a:rPr lang="en-US" dirty="0"/>
              <a:t>Do annual generation check, after the validation, and run the sensitivity:</a:t>
            </a:r>
          </a:p>
          <a:p>
            <a:pPr lvl="1"/>
            <a:r>
              <a:rPr lang="en-US" dirty="0"/>
              <a:t>More renewables, and </a:t>
            </a:r>
          </a:p>
          <a:p>
            <a:r>
              <a:rPr lang="en-US" dirty="0"/>
              <a:t>Friday, we give validation result, 3pm, how to set up. Super Computer arch guide, might not make sense, send you directions.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1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324C0-1843-6A4F-8CAF-EC771B35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3" y="863578"/>
            <a:ext cx="5816865" cy="44095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5D9EB9-9BDD-D645-8604-ED3F2EC98547}"/>
              </a:ext>
            </a:extLst>
          </p:cNvPr>
          <p:cNvSpPr/>
          <p:nvPr/>
        </p:nvSpPr>
        <p:spPr>
          <a:xfrm>
            <a:off x="6555126" y="843677"/>
            <a:ext cx="49377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Public perceptions of electric vehicles and vehicle-to-grid (V2G): Insights from a Nordic focus group study</a:t>
            </a:r>
          </a:p>
          <a:p>
            <a:r>
              <a:rPr lang="en-US" dirty="0"/>
              <a:t>Demand drivers for charging infrastructure-charging behavior of plug-in electric vehicle commuters </a:t>
            </a:r>
          </a:p>
          <a:p>
            <a:r>
              <a:rPr lang="en-US" dirty="0"/>
              <a:t>Assessing the financial value of real-time energy trading services for privately owned non-commercial electric vehicles  </a:t>
            </a:r>
          </a:p>
        </p:txBody>
      </p:sp>
    </p:spTree>
    <p:extLst>
      <p:ext uri="{BB962C8B-B14F-4D97-AF65-F5344CB8AC3E}">
        <p14:creationId xmlns:p14="http://schemas.microsoft.com/office/powerpoint/2010/main" val="10300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B100D-5E4A-3E4A-9296-AFAB4458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739" y="0"/>
            <a:ext cx="573165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1B3BA2-957E-7D43-AE6F-EC747EA24D54}"/>
              </a:ext>
            </a:extLst>
          </p:cNvPr>
          <p:cNvSpPr/>
          <p:nvPr/>
        </p:nvSpPr>
        <p:spPr>
          <a:xfrm>
            <a:off x="279135" y="174002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The load shift potential of plug-in electric vehicles with different amounts of charging infrastructure</a:t>
            </a:r>
            <a:r>
              <a:rPr lang="en-US" dirty="0"/>
              <a:t> </a:t>
            </a:r>
          </a:p>
          <a:p>
            <a:r>
              <a:rPr lang="en-US" dirty="0"/>
              <a:t>Vehicle-to-grid power implementation: From stabilizing the grid to supporting large-scale renewable energy </a:t>
            </a:r>
          </a:p>
          <a:p>
            <a:r>
              <a:rPr lang="en-US" dirty="0"/>
              <a:t>The economics of using plug-in hybrid electric vehicle battery packs for grid storage </a:t>
            </a:r>
          </a:p>
          <a:p>
            <a:r>
              <a:rPr lang="en-US" dirty="0"/>
              <a:t>Impact analysis of vehicle-to-grid technology and charging strategies of electric vehicles on distribution networks - A review </a:t>
            </a:r>
          </a:p>
          <a:p>
            <a:r>
              <a:rPr lang="en-US" dirty="0"/>
              <a:t>Quantifying electric vehicle battery degradation from driving vs. vehicle-to-grid services </a:t>
            </a:r>
          </a:p>
          <a:p>
            <a:r>
              <a:rPr lang="en-US" dirty="0"/>
              <a:t>Encouraging vehicle-to-grid (V2G) participation through premium tariff rates </a:t>
            </a:r>
          </a:p>
        </p:txBody>
      </p:sp>
    </p:spTree>
    <p:extLst>
      <p:ext uri="{BB962C8B-B14F-4D97-AF65-F5344CB8AC3E}">
        <p14:creationId xmlns:p14="http://schemas.microsoft.com/office/powerpoint/2010/main" val="356346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1B3BA2-957E-7D43-AE6F-EC747EA24D54}"/>
              </a:ext>
            </a:extLst>
          </p:cNvPr>
          <p:cNvSpPr/>
          <p:nvPr/>
        </p:nvSpPr>
        <p:spPr>
          <a:xfrm>
            <a:off x="279135" y="17400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Applied Energy</a:t>
            </a:r>
          </a:p>
        </p:txBody>
      </p:sp>
    </p:spTree>
    <p:extLst>
      <p:ext uri="{BB962C8B-B14F-4D97-AF65-F5344CB8AC3E}">
        <p14:creationId xmlns:p14="http://schemas.microsoft.com/office/powerpoint/2010/main" val="17380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B086B-8831-644D-A837-D16E4925B359}"/>
              </a:ext>
            </a:extLst>
          </p:cNvPr>
          <p:cNvSpPr/>
          <p:nvPr/>
        </p:nvSpPr>
        <p:spPr>
          <a:xfrm>
            <a:off x="141257" y="3109200"/>
            <a:ext cx="5413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cost-benefit analysis of alternatively fueled buses with special considerations for V2G technology</a:t>
            </a:r>
          </a:p>
          <a:p>
            <a:r>
              <a:rPr lang="en-US" dirty="0"/>
              <a:t>The impact of PVs and EVs on domestic electricity network charges: A case study from Great Britain</a:t>
            </a:r>
          </a:p>
          <a:p>
            <a:r>
              <a:rPr lang="en-US" dirty="0"/>
              <a:t>Can parked cars and carbon taxes create a profit? The economics of vehicle-to-grid energy storage for peak reduction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351FC-C61E-464B-B15D-2930145A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87" y="0"/>
            <a:ext cx="6637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1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D444-11CC-F442-BBA8-F111609A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35" y="0"/>
            <a:ext cx="11213782" cy="6405878"/>
          </a:xfrm>
        </p:spPr>
        <p:txBody>
          <a:bodyPr>
            <a:normAutofit/>
          </a:bodyPr>
          <a:lstStyle/>
          <a:p>
            <a:r>
              <a:rPr lang="en-US" dirty="0"/>
              <a:t>Journal to consider: 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8AE0CB-E785-104E-8CF1-BDF1668F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84" y="574852"/>
            <a:ext cx="8364748" cy="37817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7BA405-776F-094E-BF8B-761433010281}"/>
              </a:ext>
            </a:extLst>
          </p:cNvPr>
          <p:cNvSpPr/>
          <p:nvPr/>
        </p:nvSpPr>
        <p:spPr>
          <a:xfrm>
            <a:off x="2533034" y="43347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</a:rPr>
              <a:t>Optimized bidding of an EV aggregation agent in the electricity market</a:t>
            </a:r>
          </a:p>
          <a:p>
            <a:r>
              <a:rPr lang="en-US" dirty="0"/>
              <a:t>Electric vehicle aggregator/system operator coordination for charging scheduling and services procurement  </a:t>
            </a:r>
          </a:p>
          <a:p>
            <a:r>
              <a:rPr lang="en-US" dirty="0"/>
              <a:t>Charging strategies for battery electric vehicles: Economic benchmark and V2G potential </a:t>
            </a:r>
          </a:p>
        </p:txBody>
      </p:sp>
    </p:spTree>
    <p:extLst>
      <p:ext uri="{BB962C8B-B14F-4D97-AF65-F5344CB8AC3E}">
        <p14:creationId xmlns:p14="http://schemas.microsoft.com/office/powerpoint/2010/main" val="1252352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CE6C-873A-F748-84C7-B9B713C9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0C1850-3032-8F42-91B8-ECA0AB57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5754"/>
              </p:ext>
            </p:extLst>
          </p:nvPr>
        </p:nvGraphicFramePr>
        <p:xfrm>
          <a:off x="1913468" y="2763838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2031331707"/>
                    </a:ext>
                  </a:extLst>
                </a:gridCol>
                <a:gridCol w="1388533">
                  <a:extLst>
                    <a:ext uri="{9D8B030D-6E8A-4147-A177-3AD203B41FA5}">
                      <a16:colId xmlns:a16="http://schemas.microsoft.com/office/drawing/2014/main" val="2597288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64431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4047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2790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PEV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Renewable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Battery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92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Conservative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1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12(100$)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5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Aggressive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2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Conservative 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30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case 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4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Aggressive 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5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76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C090-5720-F844-B492-DF26AA2C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4221-9149-214D-AEB0-19990F10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0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158E-0745-8645-80A8-3BCE14C1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A64E0A-28A6-344E-9C26-6F7AA7180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279" y="55368"/>
            <a:ext cx="3746914" cy="674726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3F6502E-F0A8-5E40-AD7B-7B7BB7C2C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7382"/>
              </p:ext>
            </p:extLst>
          </p:nvPr>
        </p:nvGraphicFramePr>
        <p:xfrm>
          <a:off x="7181193" y="55368"/>
          <a:ext cx="3423770" cy="6822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885">
                  <a:extLst>
                    <a:ext uri="{9D8B030D-6E8A-4147-A177-3AD203B41FA5}">
                      <a16:colId xmlns:a16="http://schemas.microsoft.com/office/drawing/2014/main" val="710461022"/>
                    </a:ext>
                  </a:extLst>
                </a:gridCol>
                <a:gridCol w="1711885">
                  <a:extLst>
                    <a:ext uri="{9D8B030D-6E8A-4147-A177-3AD203B41FA5}">
                      <a16:colId xmlns:a16="http://schemas.microsoft.com/office/drawing/2014/main" val="586089909"/>
                    </a:ext>
                  </a:extLst>
                </a:gridCol>
              </a:tblGrid>
              <a:tr h="5570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Simulation Generation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Simulation Percent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58693"/>
                  </a:ext>
                </a:extLst>
              </a:tr>
              <a:tr h="39763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477002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96596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315581"/>
                  </a:ext>
                </a:extLst>
              </a:tr>
              <a:tr h="341401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67875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97027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19531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338737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38809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9960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771616"/>
                  </a:ext>
                </a:extLst>
              </a:tr>
              <a:tr h="7558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72.26%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29164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956044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16231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052840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3658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25785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001563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14304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670461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27.74%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554335"/>
                  </a:ext>
                </a:extLst>
              </a:tr>
              <a:tr h="3797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221,695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5199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FB9306-0E5B-5C4C-9A80-5B1C75DA3526}"/>
              </a:ext>
            </a:extLst>
          </p:cNvPr>
          <p:cNvSpPr txBox="1"/>
          <p:nvPr/>
        </p:nvSpPr>
        <p:spPr>
          <a:xfrm>
            <a:off x="622852" y="2703443"/>
            <a:ext cx="2612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hydro + large hydro </a:t>
            </a:r>
          </a:p>
          <a:p>
            <a:r>
              <a:rPr lang="en-US" dirty="0"/>
              <a:t>38,494  19.2%</a:t>
            </a:r>
          </a:p>
        </p:txBody>
      </p:sp>
    </p:spTree>
    <p:extLst>
      <p:ext uri="{BB962C8B-B14F-4D97-AF65-F5344CB8AC3E}">
        <p14:creationId xmlns:p14="http://schemas.microsoft.com/office/powerpoint/2010/main" val="109911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442</Words>
  <Application>Microsoft Macintosh PowerPoint</Application>
  <PresentationFormat>Widescreen</PresentationFormat>
  <Paragraphs>95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Research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Sensitivity design</vt:lpstr>
      <vt:lpstr>PowerPoint Presentation</vt:lpstr>
      <vt:lpstr>Validation</vt:lpstr>
      <vt:lpstr>Research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Wang Meiye</dc:creator>
  <cp:lastModifiedBy>Wang Meiye</cp:lastModifiedBy>
  <cp:revision>49</cp:revision>
  <dcterms:created xsi:type="dcterms:W3CDTF">2020-11-04T16:47:37Z</dcterms:created>
  <dcterms:modified xsi:type="dcterms:W3CDTF">2021-02-02T16:40:07Z</dcterms:modified>
</cp:coreProperties>
</file>