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/>
    <p:restoredTop sz="94719"/>
  </p:normalViewPr>
  <p:slideViewPr>
    <p:cSldViewPr snapToGrid="0" snapToObjects="1">
      <p:cViewPr>
        <p:scale>
          <a:sx n="101" d="100"/>
          <a:sy n="101" d="100"/>
        </p:scale>
        <p:origin x="3128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7BEE88-A776-4F5B-8B65-A31DF3E5E9A8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4983A3-C1E6-4E0E-AC15-98F4FD0C5F1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V2G-Sim</a:t>
          </a:r>
        </a:p>
      </dgm:t>
    </dgm:pt>
    <dgm:pt modelId="{530E8B70-8A6C-4D11-9A3F-B2E65313D264}" type="parTrans" cxnId="{04731605-5475-4B5D-847B-9C95496060C2}">
      <dgm:prSet/>
      <dgm:spPr/>
      <dgm:t>
        <a:bodyPr/>
        <a:lstStyle/>
        <a:p>
          <a:endParaRPr lang="en-US"/>
        </a:p>
      </dgm:t>
    </dgm:pt>
    <dgm:pt modelId="{F0CF656B-A098-416D-85E5-19B2EE894A12}" type="sibTrans" cxnId="{04731605-5475-4B5D-847B-9C95496060C2}">
      <dgm:prSet/>
      <dgm:spPr/>
      <dgm:t>
        <a:bodyPr/>
        <a:lstStyle/>
        <a:p>
          <a:endParaRPr lang="en-US"/>
        </a:p>
      </dgm:t>
    </dgm:pt>
    <dgm:pt modelId="{A92BBA98-4DE8-49E1-AA75-73AE156598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Inherent </a:t>
          </a:r>
          <a:r>
            <a:rPr lang="en-US" b="1" dirty="0"/>
            <a:t>Randomness</a:t>
          </a:r>
          <a:r>
            <a:rPr lang="en-US" dirty="0"/>
            <a:t> in V2G simulation</a:t>
          </a:r>
        </a:p>
      </dgm:t>
    </dgm:pt>
    <dgm:pt modelId="{CFF2F78F-2C24-4E6F-AFBE-5FEB1F93FAF7}" type="parTrans" cxnId="{86464831-B777-4052-88C9-09F669B1521B}">
      <dgm:prSet/>
      <dgm:spPr/>
      <dgm:t>
        <a:bodyPr/>
        <a:lstStyle/>
        <a:p>
          <a:endParaRPr lang="en-US"/>
        </a:p>
      </dgm:t>
    </dgm:pt>
    <dgm:pt modelId="{E0C80B0D-8FE6-43B6-ABC7-750F5596B499}" type="sibTrans" cxnId="{86464831-B777-4052-88C9-09F669B1521B}">
      <dgm:prSet/>
      <dgm:spPr/>
      <dgm:t>
        <a:bodyPr/>
        <a:lstStyle/>
        <a:p>
          <a:endParaRPr lang="en-US"/>
        </a:p>
      </dgm:t>
    </dgm:pt>
    <dgm:pt modelId="{F97B1942-F981-40F2-86EB-2D2DF2B328E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UCED</a:t>
          </a:r>
        </a:p>
      </dgm:t>
    </dgm:pt>
    <dgm:pt modelId="{8FC5FB68-0098-475E-B23B-EDCAD5D6E7BC}" type="parTrans" cxnId="{F7480330-C7E8-449F-B10C-06CEF242414B}">
      <dgm:prSet/>
      <dgm:spPr/>
      <dgm:t>
        <a:bodyPr/>
        <a:lstStyle/>
        <a:p>
          <a:endParaRPr lang="en-US"/>
        </a:p>
      </dgm:t>
    </dgm:pt>
    <dgm:pt modelId="{AC4248E0-F485-4C13-9AB4-A20C4AECC78F}" type="sibTrans" cxnId="{F7480330-C7E8-449F-B10C-06CEF242414B}">
      <dgm:prSet/>
      <dgm:spPr/>
      <dgm:t>
        <a:bodyPr/>
        <a:lstStyle/>
        <a:p>
          <a:endParaRPr lang="en-US"/>
        </a:p>
      </dgm:t>
    </dgm:pt>
    <dgm:pt modelId="{E7F40BE0-BF03-4F24-AFE2-996E35C2B6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 vehicle generation are absorbed</a:t>
          </a:r>
        </a:p>
      </dgm:t>
    </dgm:pt>
    <dgm:pt modelId="{6D76B13D-BE86-48DD-8C0B-7B1FF2369DED}" type="parTrans" cxnId="{A3BAC4EF-8BE6-49C8-9BEA-697584643F5F}">
      <dgm:prSet/>
      <dgm:spPr/>
      <dgm:t>
        <a:bodyPr/>
        <a:lstStyle/>
        <a:p>
          <a:endParaRPr lang="en-US"/>
        </a:p>
      </dgm:t>
    </dgm:pt>
    <dgm:pt modelId="{17345ED8-23EB-4353-898B-18C1CB354860}" type="sibTrans" cxnId="{A3BAC4EF-8BE6-49C8-9BEA-697584643F5F}">
      <dgm:prSet/>
      <dgm:spPr/>
      <dgm:t>
        <a:bodyPr/>
        <a:lstStyle/>
        <a:p>
          <a:endParaRPr lang="en-US"/>
        </a:p>
      </dgm:t>
    </dgm:pt>
    <dgm:pt modelId="{9D0B3C34-E00C-45AF-9F2C-E8A14BC9DD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Vehicle set reg down margin</a:t>
          </a:r>
        </a:p>
      </dgm:t>
    </dgm:pt>
    <dgm:pt modelId="{8D681662-78E7-4F56-A5DC-2CB176822976}" type="parTrans" cxnId="{E4D032F8-FD1B-4CCA-8762-E764757EA296}">
      <dgm:prSet/>
      <dgm:spPr/>
      <dgm:t>
        <a:bodyPr/>
        <a:lstStyle/>
        <a:p>
          <a:endParaRPr lang="en-US"/>
        </a:p>
      </dgm:t>
    </dgm:pt>
    <dgm:pt modelId="{B791F1BD-B65F-4818-BB57-EDB72E4FFCE1}" type="sibTrans" cxnId="{E4D032F8-FD1B-4CCA-8762-E764757EA296}">
      <dgm:prSet/>
      <dgm:spPr/>
      <dgm:t>
        <a:bodyPr/>
        <a:lstStyle/>
        <a:p>
          <a:endParaRPr lang="en-US"/>
        </a:p>
      </dgm:t>
    </dgm:pt>
    <dgm:pt modelId="{BA94EA7A-B9BE-4195-85B2-355A2D1A8A7F}" type="pres">
      <dgm:prSet presAssocID="{927BEE88-A776-4F5B-8B65-A31DF3E5E9A8}" presName="root" presStyleCnt="0">
        <dgm:presLayoutVars>
          <dgm:dir/>
          <dgm:resizeHandles val="exact"/>
        </dgm:presLayoutVars>
      </dgm:prSet>
      <dgm:spPr/>
    </dgm:pt>
    <dgm:pt modelId="{86ACBAF2-5859-4315-9137-5BB0B3287458}" type="pres">
      <dgm:prSet presAssocID="{E04983A3-C1E6-4E0E-AC15-98F4FD0C5F1E}" presName="compNode" presStyleCnt="0"/>
      <dgm:spPr/>
    </dgm:pt>
    <dgm:pt modelId="{35C1A97D-405E-466F-959B-344AA22ABE53}" type="pres">
      <dgm:prSet presAssocID="{E04983A3-C1E6-4E0E-AC15-98F4FD0C5F1E}" presName="iconRect" presStyleLbl="node1" presStyleIdx="0" presStyleCnt="2" custLinFactNeighborX="-47671" custLinFactNeighborY="-3302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A6B731D-A3A9-4F72-83DD-4F50F6948824}" type="pres">
      <dgm:prSet presAssocID="{E04983A3-C1E6-4E0E-AC15-98F4FD0C5F1E}" presName="iconSpace" presStyleCnt="0"/>
      <dgm:spPr/>
    </dgm:pt>
    <dgm:pt modelId="{994695EA-B193-44CA-A9AE-54B207655F59}" type="pres">
      <dgm:prSet presAssocID="{E04983A3-C1E6-4E0E-AC15-98F4FD0C5F1E}" presName="parTx" presStyleLbl="revTx" presStyleIdx="0" presStyleCnt="4" custLinFactY="-200000" custLinFactNeighborX="-11523" custLinFactNeighborY="-247925">
        <dgm:presLayoutVars>
          <dgm:chMax val="0"/>
          <dgm:chPref val="0"/>
        </dgm:presLayoutVars>
      </dgm:prSet>
      <dgm:spPr/>
    </dgm:pt>
    <dgm:pt modelId="{8210763A-9923-47EE-A9F0-84437B962802}" type="pres">
      <dgm:prSet presAssocID="{E04983A3-C1E6-4E0E-AC15-98F4FD0C5F1E}" presName="txSpace" presStyleCnt="0"/>
      <dgm:spPr/>
    </dgm:pt>
    <dgm:pt modelId="{02B93606-4FF5-4993-8DBB-929A3E021D36}" type="pres">
      <dgm:prSet presAssocID="{E04983A3-C1E6-4E0E-AC15-98F4FD0C5F1E}" presName="desTx" presStyleLbl="revTx" presStyleIdx="1" presStyleCnt="4">
        <dgm:presLayoutVars/>
      </dgm:prSet>
      <dgm:spPr/>
    </dgm:pt>
    <dgm:pt modelId="{25DA0417-8A80-41CD-830B-D68B5CAF3AA2}" type="pres">
      <dgm:prSet presAssocID="{F0CF656B-A098-416D-85E5-19B2EE894A12}" presName="sibTrans" presStyleCnt="0"/>
      <dgm:spPr/>
    </dgm:pt>
    <dgm:pt modelId="{0ABF984D-AB5B-43F0-BDAC-41287991884B}" type="pres">
      <dgm:prSet presAssocID="{F97B1942-F981-40F2-86EB-2D2DF2B328EB}" presName="compNode" presStyleCnt="0"/>
      <dgm:spPr/>
    </dgm:pt>
    <dgm:pt modelId="{4B06F269-9B2F-4356-86D5-1EB1CEC73B26}" type="pres">
      <dgm:prSet presAssocID="{F97B1942-F981-40F2-86EB-2D2DF2B328EB}" presName="iconRect" presStyleLbl="node1" presStyleIdx="1" presStyleCnt="2" custLinFactNeighborX="21716" custLinFactNeighborY="-3302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3DAF5E6D-C199-4FE4-9863-48417A16EEDF}" type="pres">
      <dgm:prSet presAssocID="{F97B1942-F981-40F2-86EB-2D2DF2B328EB}" presName="iconSpace" presStyleCnt="0"/>
      <dgm:spPr/>
    </dgm:pt>
    <dgm:pt modelId="{555C9D25-8081-4F67-A55E-315175E0F093}" type="pres">
      <dgm:prSet presAssocID="{F97B1942-F981-40F2-86EB-2D2DF2B328EB}" presName="parTx" presStyleLbl="revTx" presStyleIdx="2" presStyleCnt="4" custLinFactY="-195085" custLinFactNeighborX="5381" custLinFactNeighborY="-200000">
        <dgm:presLayoutVars>
          <dgm:chMax val="0"/>
          <dgm:chPref val="0"/>
        </dgm:presLayoutVars>
      </dgm:prSet>
      <dgm:spPr/>
    </dgm:pt>
    <dgm:pt modelId="{9FC4C521-B3D9-4CD8-9BC4-787F23744FF9}" type="pres">
      <dgm:prSet presAssocID="{F97B1942-F981-40F2-86EB-2D2DF2B328EB}" presName="txSpace" presStyleCnt="0"/>
      <dgm:spPr/>
    </dgm:pt>
    <dgm:pt modelId="{983D11FE-81C5-4AF3-A4E3-E380CD00E613}" type="pres">
      <dgm:prSet presAssocID="{F97B1942-F981-40F2-86EB-2D2DF2B328EB}" presName="desTx" presStyleLbl="revTx" presStyleIdx="3" presStyleCnt="4" custLinFactNeighborX="15427" custLinFactNeighborY="-7507">
        <dgm:presLayoutVars/>
      </dgm:prSet>
      <dgm:spPr/>
    </dgm:pt>
  </dgm:ptLst>
  <dgm:cxnLst>
    <dgm:cxn modelId="{04731605-5475-4B5D-847B-9C95496060C2}" srcId="{927BEE88-A776-4F5B-8B65-A31DF3E5E9A8}" destId="{E04983A3-C1E6-4E0E-AC15-98F4FD0C5F1E}" srcOrd="0" destOrd="0" parTransId="{530E8B70-8A6C-4D11-9A3F-B2E65313D264}" sibTransId="{F0CF656B-A098-416D-85E5-19B2EE894A12}"/>
    <dgm:cxn modelId="{6A7C870C-6639-46CB-BBF8-F821D8EFEF23}" type="presOf" srcId="{E04983A3-C1E6-4E0E-AC15-98F4FD0C5F1E}" destId="{994695EA-B193-44CA-A9AE-54B207655F59}" srcOrd="0" destOrd="0" presId="urn:microsoft.com/office/officeart/2018/5/layout/CenteredIconLabelDescriptionList"/>
    <dgm:cxn modelId="{39F1BA0D-AD96-4ACE-BE18-40C888171DE8}" type="presOf" srcId="{9D0B3C34-E00C-45AF-9F2C-E8A14BC9DD24}" destId="{983D11FE-81C5-4AF3-A4E3-E380CD00E613}" srcOrd="0" destOrd="1" presId="urn:microsoft.com/office/officeart/2018/5/layout/CenteredIconLabelDescriptionList"/>
    <dgm:cxn modelId="{450FA12F-222D-47EC-AB44-E7D31F70D48E}" type="presOf" srcId="{E7F40BE0-BF03-4F24-AFE2-996E35C2B60C}" destId="{983D11FE-81C5-4AF3-A4E3-E380CD00E613}" srcOrd="0" destOrd="0" presId="urn:microsoft.com/office/officeart/2018/5/layout/CenteredIconLabelDescriptionList"/>
    <dgm:cxn modelId="{F7480330-C7E8-449F-B10C-06CEF242414B}" srcId="{927BEE88-A776-4F5B-8B65-A31DF3E5E9A8}" destId="{F97B1942-F981-40F2-86EB-2D2DF2B328EB}" srcOrd="1" destOrd="0" parTransId="{8FC5FB68-0098-475E-B23B-EDCAD5D6E7BC}" sibTransId="{AC4248E0-F485-4C13-9AB4-A20C4AECC78F}"/>
    <dgm:cxn modelId="{86464831-B777-4052-88C9-09F669B1521B}" srcId="{E04983A3-C1E6-4E0E-AC15-98F4FD0C5F1E}" destId="{A92BBA98-4DE8-49E1-AA75-73AE156598BB}" srcOrd="0" destOrd="0" parTransId="{CFF2F78F-2C24-4E6F-AFBE-5FEB1F93FAF7}" sibTransId="{E0C80B0D-8FE6-43B6-ABC7-750F5596B499}"/>
    <dgm:cxn modelId="{759D8D3D-9CDD-4FB7-844E-FF722BB43596}" type="presOf" srcId="{A92BBA98-4DE8-49E1-AA75-73AE156598BB}" destId="{02B93606-4FF5-4993-8DBB-929A3E021D36}" srcOrd="0" destOrd="0" presId="urn:microsoft.com/office/officeart/2018/5/layout/CenteredIconLabelDescriptionList"/>
    <dgm:cxn modelId="{4CEC947C-6FBE-4EA2-95D2-B9A2CBEDA048}" type="presOf" srcId="{927BEE88-A776-4F5B-8B65-A31DF3E5E9A8}" destId="{BA94EA7A-B9BE-4195-85B2-355A2D1A8A7F}" srcOrd="0" destOrd="0" presId="urn:microsoft.com/office/officeart/2018/5/layout/CenteredIconLabelDescriptionList"/>
    <dgm:cxn modelId="{5CE9958C-B636-46A0-AD55-22E4B8BC2304}" type="presOf" srcId="{F97B1942-F981-40F2-86EB-2D2DF2B328EB}" destId="{555C9D25-8081-4F67-A55E-315175E0F093}" srcOrd="0" destOrd="0" presId="urn:microsoft.com/office/officeart/2018/5/layout/CenteredIconLabelDescriptionList"/>
    <dgm:cxn modelId="{A3BAC4EF-8BE6-49C8-9BEA-697584643F5F}" srcId="{F97B1942-F981-40F2-86EB-2D2DF2B328EB}" destId="{E7F40BE0-BF03-4F24-AFE2-996E35C2B60C}" srcOrd="0" destOrd="0" parTransId="{6D76B13D-BE86-48DD-8C0B-7B1FF2369DED}" sibTransId="{17345ED8-23EB-4353-898B-18C1CB354860}"/>
    <dgm:cxn modelId="{E4D032F8-FD1B-4CCA-8762-E764757EA296}" srcId="{F97B1942-F981-40F2-86EB-2D2DF2B328EB}" destId="{9D0B3C34-E00C-45AF-9F2C-E8A14BC9DD24}" srcOrd="1" destOrd="0" parTransId="{8D681662-78E7-4F56-A5DC-2CB176822976}" sibTransId="{B791F1BD-B65F-4818-BB57-EDB72E4FFCE1}"/>
    <dgm:cxn modelId="{CEBB4E56-31BF-46B4-95EE-40DF44FEBECC}" type="presParOf" srcId="{BA94EA7A-B9BE-4195-85B2-355A2D1A8A7F}" destId="{86ACBAF2-5859-4315-9137-5BB0B3287458}" srcOrd="0" destOrd="0" presId="urn:microsoft.com/office/officeart/2018/5/layout/CenteredIconLabelDescriptionList"/>
    <dgm:cxn modelId="{7051C42B-CF2A-4DD6-A13C-96584A5E333F}" type="presParOf" srcId="{86ACBAF2-5859-4315-9137-5BB0B3287458}" destId="{35C1A97D-405E-466F-959B-344AA22ABE53}" srcOrd="0" destOrd="0" presId="urn:microsoft.com/office/officeart/2018/5/layout/CenteredIconLabelDescriptionList"/>
    <dgm:cxn modelId="{6FAC92F0-C59F-4211-92D9-B59EA85CA74A}" type="presParOf" srcId="{86ACBAF2-5859-4315-9137-5BB0B3287458}" destId="{FA6B731D-A3A9-4F72-83DD-4F50F6948824}" srcOrd="1" destOrd="0" presId="urn:microsoft.com/office/officeart/2018/5/layout/CenteredIconLabelDescriptionList"/>
    <dgm:cxn modelId="{6428160D-C71E-43B5-BB08-4FD7E1FB0DAF}" type="presParOf" srcId="{86ACBAF2-5859-4315-9137-5BB0B3287458}" destId="{994695EA-B193-44CA-A9AE-54B207655F59}" srcOrd="2" destOrd="0" presId="urn:microsoft.com/office/officeart/2018/5/layout/CenteredIconLabelDescriptionList"/>
    <dgm:cxn modelId="{4C070602-BC61-41E4-B8DD-0BB8DFED032A}" type="presParOf" srcId="{86ACBAF2-5859-4315-9137-5BB0B3287458}" destId="{8210763A-9923-47EE-A9F0-84437B962802}" srcOrd="3" destOrd="0" presId="urn:microsoft.com/office/officeart/2018/5/layout/CenteredIconLabelDescriptionList"/>
    <dgm:cxn modelId="{213634EB-D481-46B4-8A4B-76467CEDB818}" type="presParOf" srcId="{86ACBAF2-5859-4315-9137-5BB0B3287458}" destId="{02B93606-4FF5-4993-8DBB-929A3E021D36}" srcOrd="4" destOrd="0" presId="urn:microsoft.com/office/officeart/2018/5/layout/CenteredIconLabelDescriptionList"/>
    <dgm:cxn modelId="{DB4A8B24-C99A-4641-9BCC-5205F455C594}" type="presParOf" srcId="{BA94EA7A-B9BE-4195-85B2-355A2D1A8A7F}" destId="{25DA0417-8A80-41CD-830B-D68B5CAF3AA2}" srcOrd="1" destOrd="0" presId="urn:microsoft.com/office/officeart/2018/5/layout/CenteredIconLabelDescriptionList"/>
    <dgm:cxn modelId="{45D51CE3-0AD5-4366-B4BC-49B9B5679C80}" type="presParOf" srcId="{BA94EA7A-B9BE-4195-85B2-355A2D1A8A7F}" destId="{0ABF984D-AB5B-43F0-BDAC-41287991884B}" srcOrd="2" destOrd="0" presId="urn:microsoft.com/office/officeart/2018/5/layout/CenteredIconLabelDescriptionList"/>
    <dgm:cxn modelId="{C68026A3-4116-4F83-BE8E-5C3BDBF1C114}" type="presParOf" srcId="{0ABF984D-AB5B-43F0-BDAC-41287991884B}" destId="{4B06F269-9B2F-4356-86D5-1EB1CEC73B26}" srcOrd="0" destOrd="0" presId="urn:microsoft.com/office/officeart/2018/5/layout/CenteredIconLabelDescriptionList"/>
    <dgm:cxn modelId="{C72CD50F-93D9-4C8B-B04D-8D6F05CC0544}" type="presParOf" srcId="{0ABF984D-AB5B-43F0-BDAC-41287991884B}" destId="{3DAF5E6D-C199-4FE4-9863-48417A16EEDF}" srcOrd="1" destOrd="0" presId="urn:microsoft.com/office/officeart/2018/5/layout/CenteredIconLabelDescriptionList"/>
    <dgm:cxn modelId="{614C05FE-EDE4-40CD-8CBB-B5BBB0279F4C}" type="presParOf" srcId="{0ABF984D-AB5B-43F0-BDAC-41287991884B}" destId="{555C9D25-8081-4F67-A55E-315175E0F093}" srcOrd="2" destOrd="0" presId="urn:microsoft.com/office/officeart/2018/5/layout/CenteredIconLabelDescriptionList"/>
    <dgm:cxn modelId="{13864325-9A16-4D7E-A404-A3D6DE234739}" type="presParOf" srcId="{0ABF984D-AB5B-43F0-BDAC-41287991884B}" destId="{9FC4C521-B3D9-4CD8-9BC4-787F23744FF9}" srcOrd="3" destOrd="0" presId="urn:microsoft.com/office/officeart/2018/5/layout/CenteredIconLabelDescriptionList"/>
    <dgm:cxn modelId="{688167D9-F8AA-455C-AF12-2BB7F38233DF}" type="presParOf" srcId="{0ABF984D-AB5B-43F0-BDAC-41287991884B}" destId="{983D11FE-81C5-4AF3-A4E3-E380CD00E61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1A97D-405E-466F-959B-344AA22ABE53}">
      <dsp:nvSpPr>
        <dsp:cNvPr id="0" name=""/>
        <dsp:cNvSpPr/>
      </dsp:nvSpPr>
      <dsp:spPr>
        <a:xfrm>
          <a:off x="1243014" y="65653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695EA-B193-44CA-A9AE-54B207655F59}">
      <dsp:nvSpPr>
        <dsp:cNvPr id="0" name=""/>
        <dsp:cNvSpPr/>
      </dsp:nvSpPr>
      <dsp:spPr>
        <a:xfrm>
          <a:off x="62006" y="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V2G-Sim</a:t>
          </a:r>
        </a:p>
      </dsp:txBody>
      <dsp:txXfrm>
        <a:off x="62006" y="0"/>
        <a:ext cx="4320000" cy="648000"/>
      </dsp:txXfrm>
    </dsp:sp>
    <dsp:sp modelId="{02B93606-4FF5-4993-8DBB-929A3E021D36}">
      <dsp:nvSpPr>
        <dsp:cNvPr id="0" name=""/>
        <dsp:cNvSpPr/>
      </dsp:nvSpPr>
      <dsp:spPr>
        <a:xfrm>
          <a:off x="559800" y="3502780"/>
          <a:ext cx="4320000" cy="619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Inherent </a:t>
          </a:r>
          <a:r>
            <a:rPr lang="en-US" sz="1700" b="1" kern="1200" dirty="0"/>
            <a:t>Randomness</a:t>
          </a:r>
          <a:r>
            <a:rPr lang="en-US" sz="1700" kern="1200" dirty="0"/>
            <a:t> in V2G simulation</a:t>
          </a:r>
        </a:p>
      </dsp:txBody>
      <dsp:txXfrm>
        <a:off x="559800" y="3502780"/>
        <a:ext cx="4320000" cy="619373"/>
      </dsp:txXfrm>
    </dsp:sp>
    <dsp:sp modelId="{4B06F269-9B2F-4356-86D5-1EB1CEC73B26}">
      <dsp:nvSpPr>
        <dsp:cNvPr id="0" name=""/>
        <dsp:cNvSpPr/>
      </dsp:nvSpPr>
      <dsp:spPr>
        <a:xfrm>
          <a:off x="7368145" y="65653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C9D25-8081-4F67-A55E-315175E0F093}">
      <dsp:nvSpPr>
        <dsp:cNvPr id="0" name=""/>
        <dsp:cNvSpPr/>
      </dsp:nvSpPr>
      <dsp:spPr>
        <a:xfrm>
          <a:off x="5868259" y="2353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UCED</a:t>
          </a:r>
        </a:p>
      </dsp:txBody>
      <dsp:txXfrm>
        <a:off x="5868259" y="235304"/>
        <a:ext cx="4320000" cy="648000"/>
      </dsp:txXfrm>
    </dsp:sp>
    <dsp:sp modelId="{983D11FE-81C5-4AF3-A4E3-E380CD00E613}">
      <dsp:nvSpPr>
        <dsp:cNvPr id="0" name=""/>
        <dsp:cNvSpPr/>
      </dsp:nvSpPr>
      <dsp:spPr>
        <a:xfrm>
          <a:off x="6195600" y="3456284"/>
          <a:ext cx="4320000" cy="619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All vehicle generation are absorbed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Vehicle set reg down margin</a:t>
          </a:r>
        </a:p>
      </dsp:txBody>
      <dsp:txXfrm>
        <a:off x="6195600" y="3456284"/>
        <a:ext cx="4320000" cy="619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FD7F-F087-C347-BA21-71691AB0E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22C41-8289-4A40-9DE4-F01F508E3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A72ED-05E9-7A4C-9B2A-35938403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D03CB-3CAB-4F40-B933-8E1935B9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CDDFF-1728-614A-A145-C80847FF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6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6F44-5BB4-634A-86C2-7A8C15ED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88AB9-560A-CE4B-A4D6-23A34CC74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7BC38-1802-5D48-8A69-EF29264F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FAD8-CE47-9541-A32B-FA58E847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55AAF-75A1-B24D-9DAF-4ABC8520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D3DD0-762A-5E4A-AA46-5A7DC3489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B11C9-056B-F440-A4F5-AE1F1FC2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DC528-CBCC-7641-85BF-773EA97F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4C58A-9315-E74D-BAD8-0999BF93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C1AF2-BEA6-9144-A22B-2555FFC6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6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840A-74B1-D147-A378-C1CB8627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ACF43-596E-604E-8134-DFAE4118C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01C5-1FD6-B043-9C6D-CDFCBC25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E0E33-5C71-7447-8F54-C6D8C54F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5C5A-8352-154F-932D-5F297819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88E4-7982-3147-A977-58069FA3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C7932-9D6A-8C42-9839-C4D890412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A36CF-47FD-A04F-813B-4E825F7F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66E50-8585-0D46-94E4-B45D9C93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0B609-DD4F-8941-8A3A-DC5C39BB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3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A182-15E1-E349-9459-D297BBAE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82F5E-E0BC-2D46-897D-CE0978A41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140EA-7F5D-E442-BF27-80ECD94E4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55EAD-917E-784E-8EE5-3887BCD2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7C630-A398-F441-ACB8-8EDEE57A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5A01B-1780-8C47-9C42-00C707FA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05EA-22D7-B74C-AC53-0F3D2B64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3405-CBFD-2B48-AD83-708A7769D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5E00C-DC0B-F741-B6A7-E4237CAAC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5A91D-C3D2-384D-9B85-ABFA0FE31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2726D-D066-B640-8F34-83706E7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F9A6E-3AEE-A847-8E51-44B6E81B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12/9/20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ABC74-9208-1C43-B3F2-20576E9F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FF71A-37CE-5640-9FFD-3C262606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3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0A7A-D617-114C-AFDC-4586CCD8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4CBE5-85AD-C44D-9C1B-DBC8D53E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9A16A-3734-324A-A94F-A1EB2038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781C1-B6AC-094D-A032-0C708B18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8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B29C9-C1AC-9340-8241-8B876DA6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12/9/20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BC5A3-9360-9341-8506-BD805C7F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482AB-AA8B-CE4B-9FF2-E7790CEC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4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308D-3240-3347-A893-73DC6780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59B94-ABAC-1042-BB74-6BD8224A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21B88-3107-E449-8C9C-5BD15306C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1B80E-13D8-3B4C-AC5B-6481C4D0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6D5F4-81D2-5243-9A53-340042E3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119A1-0DC4-BC4F-AC4B-74FDAEF8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1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DF5B-6A2F-724F-A9A9-0BD92283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CD9E7-B8A6-844F-8262-21A907520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A1CF5-610C-814C-A4A0-1686489D1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5D65D-D402-E14A-A53F-EDDC3BEE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CA37F-0D1C-3141-8244-FCFD8A90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A06B9-8908-3644-B322-A2706A4E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8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98BB9-06F9-1E4B-B307-EC43DB36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7D20D-AECB-004D-B037-844CBC4D6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BF43-0E5F-7A4B-8C82-614418B1A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8E000-5240-6B45-BFEA-AAE01C3F9EB9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F5F8E-B08D-1C41-941D-784B98BA0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80B70-B3CE-4A4F-A4E9-960F949B6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03EA-5B8F-A44D-A3E2-3A88C0212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6DBC3-86B0-584A-B5EB-A7FC290BE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Nov.3 Meiye Wang</a:t>
            </a:r>
          </a:p>
        </p:txBody>
      </p:sp>
    </p:spTree>
    <p:extLst>
      <p:ext uri="{BB962C8B-B14F-4D97-AF65-F5344CB8AC3E}">
        <p14:creationId xmlns:p14="http://schemas.microsoft.com/office/powerpoint/2010/main" val="176760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D444-11CC-F442-BBA8-F111609A0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35" y="452122"/>
            <a:ext cx="11213782" cy="64058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Progress: </a:t>
            </a:r>
          </a:p>
          <a:p>
            <a:pPr lvl="1"/>
            <a:r>
              <a:rPr lang="en-US" dirty="0"/>
              <a:t>iteration and whole year data done</a:t>
            </a:r>
          </a:p>
          <a:p>
            <a:pPr lvl="1"/>
            <a:r>
              <a:rPr lang="en-US" dirty="0"/>
              <a:t>Incorporate top-down design and</a:t>
            </a:r>
            <a:r>
              <a:rPr lang="zh-CN" altLang="en-US" dirty="0"/>
              <a:t> </a:t>
            </a:r>
            <a:r>
              <a:rPr lang="en-US" dirty="0"/>
              <a:t>battery cost and EV number</a:t>
            </a:r>
          </a:p>
          <a:p>
            <a:r>
              <a:rPr lang="en-US" dirty="0"/>
              <a:t>Next step</a:t>
            </a:r>
          </a:p>
          <a:p>
            <a:pPr lvl="1"/>
            <a:r>
              <a:rPr lang="en-US" dirty="0"/>
              <a:t>Design different sensitivity to run</a:t>
            </a:r>
          </a:p>
          <a:p>
            <a:pPr lvl="2"/>
            <a:r>
              <a:rPr lang="en-US" dirty="0"/>
              <a:t>Battery cost ( refer to ‘Light Duty Vehicle Attribute Projection from CEC’)</a:t>
            </a:r>
          </a:p>
          <a:p>
            <a:pPr lvl="2"/>
            <a:r>
              <a:rPr lang="en-US" dirty="0"/>
              <a:t>EV number</a:t>
            </a:r>
            <a:r>
              <a:rPr lang="zh-CN" altLang="en-US" dirty="0"/>
              <a:t> （</a:t>
            </a:r>
            <a:r>
              <a:rPr lang="en-US" altLang="zh-CN" dirty="0"/>
              <a:t>1.5m</a:t>
            </a:r>
            <a:r>
              <a:rPr lang="zh-CN" altLang="en-US" dirty="0"/>
              <a:t> </a:t>
            </a:r>
            <a:r>
              <a:rPr lang="en-US" altLang="zh-CN" dirty="0"/>
              <a:t>by 2025, 5m by 2030, </a:t>
            </a:r>
            <a:r>
              <a:rPr lang="en-US" b="1" dirty="0"/>
              <a:t>Executive Order B</a:t>
            </a:r>
            <a:r>
              <a:rPr lang="en-US" dirty="0"/>
              <a:t>-</a:t>
            </a:r>
            <a:r>
              <a:rPr lang="en-US" b="1" dirty="0"/>
              <a:t>48</a:t>
            </a:r>
            <a:r>
              <a:rPr lang="en-US" dirty="0"/>
              <a:t>-</a:t>
            </a:r>
            <a:r>
              <a:rPr lang="en-US" b="1" dirty="0"/>
              <a:t>18</a:t>
            </a:r>
            <a:r>
              <a:rPr lang="zh-CN" altLang="en-US" dirty="0"/>
              <a:t>）</a:t>
            </a:r>
            <a:endParaRPr lang="en-US" dirty="0"/>
          </a:p>
          <a:p>
            <a:pPr lvl="2"/>
            <a:r>
              <a:rPr lang="en-US" dirty="0"/>
              <a:t>Renewable capacity percentage (CA goal: 44% retail sales by 2025, 60% retail sales by 2030)</a:t>
            </a:r>
          </a:p>
          <a:p>
            <a:pPr lvl="2"/>
            <a:r>
              <a:rPr lang="en-US" dirty="0"/>
              <a:t>Infrastructure* (a goal of </a:t>
            </a:r>
            <a:r>
              <a:rPr lang="en-US" b="1" dirty="0"/>
              <a:t>250,000</a:t>
            </a:r>
            <a:r>
              <a:rPr lang="en-US" dirty="0"/>
              <a:t> ZEV </a:t>
            </a:r>
            <a:r>
              <a:rPr lang="en-US" b="1" dirty="0"/>
              <a:t>charging stations</a:t>
            </a:r>
            <a:r>
              <a:rPr lang="en-US" dirty="0"/>
              <a:t>, </a:t>
            </a:r>
            <a:r>
              <a:rPr lang="en-US" b="1" dirty="0"/>
              <a:t>including 10,000 direct</a:t>
            </a:r>
            <a:r>
              <a:rPr lang="en-US" dirty="0"/>
              <a:t>-</a:t>
            </a:r>
            <a:r>
              <a:rPr lang="en-US" b="1" dirty="0"/>
              <a:t>current fast chargers</a:t>
            </a:r>
            <a:r>
              <a:rPr lang="en-US" dirty="0"/>
              <a:t>, and 200 hydrogen fueling facilities in the state by 2025,  </a:t>
            </a:r>
            <a:r>
              <a:rPr lang="en-US" b="1" dirty="0"/>
              <a:t>Executive Order B</a:t>
            </a:r>
            <a:r>
              <a:rPr lang="en-US" dirty="0"/>
              <a:t>-</a:t>
            </a:r>
            <a:r>
              <a:rPr lang="en-US" b="1" dirty="0"/>
              <a:t>48</a:t>
            </a:r>
            <a:r>
              <a:rPr lang="en-US" dirty="0"/>
              <a:t>-</a:t>
            </a:r>
            <a:r>
              <a:rPr lang="en-US" b="1" dirty="0"/>
              <a:t>18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Validation. </a:t>
            </a:r>
          </a:p>
          <a:p>
            <a:pPr lvl="2"/>
            <a:r>
              <a:rPr lang="en-US" dirty="0"/>
              <a:t>UC, 2019 without data, and get hourly price, annual generation on fuel type, annual total revenue for generators (load*price)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NGCC always set the marginal cost, 100*500= </a:t>
            </a:r>
          </a:p>
          <a:p>
            <a:pPr lvl="2"/>
            <a:r>
              <a:rPr lang="en-US" dirty="0"/>
              <a:t>2019 load, 2018 generator (2019 generator updates from EIA) </a:t>
            </a:r>
          </a:p>
          <a:p>
            <a:pPr lvl="2"/>
            <a:r>
              <a:rPr lang="en-US" dirty="0"/>
              <a:t>solar &amp; wind are with curtailment (ask CAISO if that include curtailment)</a:t>
            </a:r>
          </a:p>
          <a:p>
            <a:pPr lvl="2"/>
            <a:r>
              <a:rPr lang="en-US" dirty="0"/>
              <a:t>Add renewables as baseline scenarios, 60%, can do retail target/capacity , scale up renewables (*1.5), see it, add what point does renewable hit problems (with V2Gsim)</a:t>
            </a:r>
          </a:p>
          <a:p>
            <a:pPr lvl="1"/>
            <a:r>
              <a:rPr lang="en-US" dirty="0"/>
              <a:t>How to run sensitivity analysis with different proportion of renewables?</a:t>
            </a:r>
          </a:p>
          <a:p>
            <a:pPr lvl="2"/>
            <a:r>
              <a:rPr lang="en-US" dirty="0"/>
              <a:t>What does 70% solar and wind means? (check California CEC report, reference their definition)</a:t>
            </a:r>
          </a:p>
        </p:txBody>
      </p:sp>
    </p:spTree>
    <p:extLst>
      <p:ext uri="{BB962C8B-B14F-4D97-AF65-F5344CB8AC3E}">
        <p14:creationId xmlns:p14="http://schemas.microsoft.com/office/powerpoint/2010/main" val="125235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68FC2D-ACEE-44C4-A183-E9C26C4EE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589810"/>
              </p:ext>
            </p:extLst>
          </p:nvPr>
        </p:nvGraphicFramePr>
        <p:xfrm>
          <a:off x="838200" y="898902"/>
          <a:ext cx="10515600" cy="5278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86063B3A-2AFE-8947-98C4-0CE0DFDD0E49}"/>
              </a:ext>
            </a:extLst>
          </p:cNvPr>
          <p:cNvSpPr/>
          <p:nvPr/>
        </p:nvSpPr>
        <p:spPr>
          <a:xfrm>
            <a:off x="3882325" y="1591997"/>
            <a:ext cx="4200040" cy="1131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1.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Demand</a:t>
            </a:r>
          </a:p>
          <a:p>
            <a:r>
              <a:rPr lang="en-US" dirty="0"/>
              <a:t>2.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Generation/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regup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regdown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Capacity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11B3C0FA-DEA7-314B-8434-0C6A0312BAAC}"/>
              </a:ext>
            </a:extLst>
          </p:cNvPr>
          <p:cNvSpPr/>
          <p:nvPr/>
        </p:nvSpPr>
        <p:spPr>
          <a:xfrm>
            <a:off x="3882325" y="2434599"/>
            <a:ext cx="4021809" cy="11313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Price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Actual generation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regup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regdown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657AFD-3228-7A44-99B6-0502B083B8EE}"/>
              </a:ext>
            </a:extLst>
          </p:cNvPr>
          <p:cNvSpPr txBox="1"/>
          <p:nvPr/>
        </p:nvSpPr>
        <p:spPr>
          <a:xfrm>
            <a:off x="8082365" y="3242810"/>
            <a:ext cx="2269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Generation&lt;=Capacity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9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676D-85F6-6A45-B13D-B6F36607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196A-6CC0-824C-B204-E34D59126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en-US" dirty="0"/>
              <a:t>Dec.9 –Dec.16: finish validation, think about sensitivity implementation</a:t>
            </a:r>
          </a:p>
          <a:p>
            <a:r>
              <a:rPr lang="en-US" dirty="0"/>
              <a:t>Dec.16-Dec.23: sensitivity design and implementation, methods write up</a:t>
            </a:r>
          </a:p>
          <a:p>
            <a:r>
              <a:rPr lang="en-US" dirty="0"/>
              <a:t>Dec.23-Jan.6: running sensitivity</a:t>
            </a:r>
          </a:p>
          <a:p>
            <a:r>
              <a:rPr lang="en-US" dirty="0"/>
              <a:t>Jan.6-Jan.13: sensitivity result, results write up</a:t>
            </a:r>
          </a:p>
          <a:p>
            <a:endParaRPr lang="en-US" dirty="0"/>
          </a:p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hydro</a:t>
            </a:r>
            <a:r>
              <a:rPr lang="zh-CN" altLang="en-US" dirty="0"/>
              <a:t> </a:t>
            </a:r>
            <a:r>
              <a:rPr lang="en-US" altLang="zh-CN" dirty="0"/>
              <a:t>thermal coordination model, schedule on month, go to EIA hydro 923, 10GWh, allocate monthly to daily.  Total .</a:t>
            </a:r>
            <a:r>
              <a:rPr lang="en-US" dirty="0"/>
              <a:t>Hydro power</a:t>
            </a:r>
          </a:p>
          <a:p>
            <a:r>
              <a:rPr lang="en-US" dirty="0"/>
              <a:t>CAISO, EIM  Transfer , import </a:t>
            </a:r>
            <a:r>
              <a:rPr lang="en-US"/>
              <a:t>hourly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1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367</Words>
  <Application>Microsoft Macintosh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Research Updates</vt:lpstr>
      <vt:lpstr>PowerPoint Presentation</vt:lpstr>
      <vt:lpstr>PowerPoint Presentation</vt:lpstr>
      <vt:lpstr>Research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Updates</dc:title>
  <dc:creator>Wang Meiye</dc:creator>
  <cp:lastModifiedBy>Wang Meiye</cp:lastModifiedBy>
  <cp:revision>15</cp:revision>
  <dcterms:created xsi:type="dcterms:W3CDTF">2020-11-04T16:47:37Z</dcterms:created>
  <dcterms:modified xsi:type="dcterms:W3CDTF">2020-12-09T19:12:19Z</dcterms:modified>
</cp:coreProperties>
</file>