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7" r:id="rId5"/>
    <p:sldId id="264" r:id="rId6"/>
    <p:sldId id="260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4499"/>
  </p:normalViewPr>
  <p:slideViewPr>
    <p:cSldViewPr snapToGrid="0" snapToObjects="1">
      <p:cViewPr varScale="1">
        <p:scale>
          <a:sx n="151" d="100"/>
          <a:sy n="15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80B0E-0467-494A-9862-D4CCF195C03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9677-F0AC-A94F-8F58-EF05CBDE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39677-F0AC-A94F-8F58-EF05CBDEF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Jan.26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324C0-1843-6A4F-8CAF-EC771B35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3" y="863578"/>
            <a:ext cx="5816865" cy="44095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D9EB9-9BDD-D645-8604-ED3F2EC98547}"/>
              </a:ext>
            </a:extLst>
          </p:cNvPr>
          <p:cNvSpPr/>
          <p:nvPr/>
        </p:nvSpPr>
        <p:spPr>
          <a:xfrm>
            <a:off x="6555126" y="843677"/>
            <a:ext cx="49377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Public perceptions of electric vehicles and vehicle-to-grid (V2G): Insights from a Nordic focus group study</a:t>
            </a:r>
          </a:p>
          <a:p>
            <a:r>
              <a:rPr lang="en-US" dirty="0"/>
              <a:t>Demand drivers for charging infrastructure-charging behavior of plug-in electric vehicle commuters </a:t>
            </a:r>
          </a:p>
          <a:p>
            <a:r>
              <a:rPr lang="en-US" dirty="0"/>
              <a:t>Assessing the financial value of real-time energy trading services for privately owned non-commercial electric vehicles  </a:t>
            </a:r>
          </a:p>
        </p:txBody>
      </p:sp>
    </p:spTree>
    <p:extLst>
      <p:ext uri="{BB962C8B-B14F-4D97-AF65-F5344CB8AC3E}">
        <p14:creationId xmlns:p14="http://schemas.microsoft.com/office/powerpoint/2010/main" val="10300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B100D-5E4A-3E4A-9296-AFAB4458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39" y="0"/>
            <a:ext cx="573165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1B3BA2-957E-7D43-AE6F-EC747EA24D54}"/>
              </a:ext>
            </a:extLst>
          </p:cNvPr>
          <p:cNvSpPr/>
          <p:nvPr/>
        </p:nvSpPr>
        <p:spPr>
          <a:xfrm>
            <a:off x="279135" y="17400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The load shift potential of plug-in electric vehicles with different amounts of charging infrastructure</a:t>
            </a:r>
            <a:r>
              <a:rPr lang="en-US" dirty="0"/>
              <a:t> </a:t>
            </a:r>
          </a:p>
          <a:p>
            <a:r>
              <a:rPr lang="en-US" dirty="0"/>
              <a:t>Vehicle-to-grid power implementation: From stabilizing the grid to supporting large-scale renewable energy </a:t>
            </a:r>
          </a:p>
          <a:p>
            <a:r>
              <a:rPr lang="en-US" dirty="0"/>
              <a:t>The economics of using plug-in hybrid electric vehicle battery packs for grid storage </a:t>
            </a:r>
          </a:p>
          <a:p>
            <a:r>
              <a:rPr lang="en-US" dirty="0"/>
              <a:t>Impact analysis of vehicle-to-grid technology and charging strategies of electric vehicles on distribution networks - A review </a:t>
            </a:r>
          </a:p>
          <a:p>
            <a:r>
              <a:rPr lang="en-US" dirty="0"/>
              <a:t>Quantifying electric vehicle battery degradation from driving vs. vehicle-to-grid services </a:t>
            </a:r>
          </a:p>
          <a:p>
            <a:r>
              <a:rPr lang="en-US" dirty="0"/>
              <a:t>Encouraging vehicle-to-grid (V2G) participation through premium tariff rates </a:t>
            </a:r>
          </a:p>
        </p:txBody>
      </p:sp>
    </p:spTree>
    <p:extLst>
      <p:ext uri="{BB962C8B-B14F-4D97-AF65-F5344CB8AC3E}">
        <p14:creationId xmlns:p14="http://schemas.microsoft.com/office/powerpoint/2010/main" val="35634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B3BA2-957E-7D43-AE6F-EC747EA24D54}"/>
              </a:ext>
            </a:extLst>
          </p:cNvPr>
          <p:cNvSpPr/>
          <p:nvPr/>
        </p:nvSpPr>
        <p:spPr>
          <a:xfrm>
            <a:off x="279135" y="1740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Applied Energy</a:t>
            </a:r>
          </a:p>
        </p:txBody>
      </p:sp>
    </p:spTree>
    <p:extLst>
      <p:ext uri="{BB962C8B-B14F-4D97-AF65-F5344CB8AC3E}">
        <p14:creationId xmlns:p14="http://schemas.microsoft.com/office/powerpoint/2010/main" val="17380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B086B-8831-644D-A837-D16E4925B359}"/>
              </a:ext>
            </a:extLst>
          </p:cNvPr>
          <p:cNvSpPr/>
          <p:nvPr/>
        </p:nvSpPr>
        <p:spPr>
          <a:xfrm>
            <a:off x="141257" y="3109200"/>
            <a:ext cx="5413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cost-benefit analysis of alternatively fueled buses with special considerations for V2G technology</a:t>
            </a:r>
          </a:p>
          <a:p>
            <a:r>
              <a:rPr lang="en-US" dirty="0"/>
              <a:t>The impact of PVs and EVs on domestic electricity network charges: A case study from Great Britain</a:t>
            </a:r>
          </a:p>
          <a:p>
            <a:r>
              <a:rPr lang="en-US" dirty="0"/>
              <a:t>Can parked cars and carbon taxes create a profit? The economics of vehicle-to-grid energy storage for peak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351FC-C61E-464B-B15D-2930145A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87" y="0"/>
            <a:ext cx="663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AE0CB-E785-104E-8CF1-BDF1668F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84" y="574852"/>
            <a:ext cx="8364748" cy="37817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7BA405-776F-094E-BF8B-761433010281}"/>
              </a:ext>
            </a:extLst>
          </p:cNvPr>
          <p:cNvSpPr/>
          <p:nvPr/>
        </p:nvSpPr>
        <p:spPr>
          <a:xfrm>
            <a:off x="2533034" y="43347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Optimized bidding of an EV aggregation agent in the electricity market</a:t>
            </a:r>
          </a:p>
          <a:p>
            <a:r>
              <a:rPr lang="en-US" dirty="0"/>
              <a:t>Electric vehicle aggregator/system operator coordination for charging scheduling and services procurement  </a:t>
            </a:r>
          </a:p>
          <a:p>
            <a:r>
              <a:rPr lang="en-US" dirty="0"/>
              <a:t>Charging strategies for battery electric vehicles: Economic benchmark and V2G potential </a:t>
            </a:r>
          </a:p>
        </p:txBody>
      </p:sp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E6C-873A-F748-84C7-B9B713C9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0C1850-3032-8F42-91B8-ECA0AB57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08076"/>
              </p:ext>
            </p:extLst>
          </p:nvPr>
        </p:nvGraphicFramePr>
        <p:xfrm>
          <a:off x="1913468" y="2763838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031331707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259728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6443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404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790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PEV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2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Conservative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12(100$)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Aggressive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Conservative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0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4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Aggressive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5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6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158E-0745-8645-80A8-3BCE14C1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64E0A-28A6-344E-9C26-6F7AA7180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79" y="55368"/>
            <a:ext cx="3746914" cy="674726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F6502E-F0A8-5E40-AD7B-7B7BB7C2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7382"/>
              </p:ext>
            </p:extLst>
          </p:nvPr>
        </p:nvGraphicFramePr>
        <p:xfrm>
          <a:off x="7181193" y="55368"/>
          <a:ext cx="3423770" cy="68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885">
                  <a:extLst>
                    <a:ext uri="{9D8B030D-6E8A-4147-A177-3AD203B41FA5}">
                      <a16:colId xmlns:a16="http://schemas.microsoft.com/office/drawing/2014/main" val="710461022"/>
                    </a:ext>
                  </a:extLst>
                </a:gridCol>
                <a:gridCol w="1711885">
                  <a:extLst>
                    <a:ext uri="{9D8B030D-6E8A-4147-A177-3AD203B41FA5}">
                      <a16:colId xmlns:a16="http://schemas.microsoft.com/office/drawing/2014/main" val="586089909"/>
                    </a:ext>
                  </a:extLst>
                </a:gridCol>
              </a:tblGrid>
              <a:tr h="557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Percent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8693"/>
                  </a:ext>
                </a:extLst>
              </a:tr>
              <a:tr h="3976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7002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96596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315581"/>
                  </a:ext>
                </a:extLst>
              </a:tr>
              <a:tr h="34140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7875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9702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3873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996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71616"/>
                  </a:ext>
                </a:extLst>
              </a:tr>
              <a:tr h="7558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916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5604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5284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658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01563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70461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27.74%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54335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221,695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199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B9306-0E5B-5C4C-9A80-5B1C75DA3526}"/>
              </a:ext>
            </a:extLst>
          </p:cNvPr>
          <p:cNvSpPr txBox="1"/>
          <p:nvPr/>
        </p:nvSpPr>
        <p:spPr>
          <a:xfrm>
            <a:off x="622852" y="2703443"/>
            <a:ext cx="261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hydro + large hydro </a:t>
            </a:r>
          </a:p>
          <a:p>
            <a:r>
              <a:rPr lang="en-US" dirty="0"/>
              <a:t>38,494  19.2%</a:t>
            </a:r>
          </a:p>
        </p:txBody>
      </p:sp>
    </p:spTree>
    <p:extLst>
      <p:ext uri="{BB962C8B-B14F-4D97-AF65-F5344CB8AC3E}">
        <p14:creationId xmlns:p14="http://schemas.microsoft.com/office/powerpoint/2010/main" val="109911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76D-85F6-6A45-B13D-B6F3660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196A-6CC0-824C-B204-E34D5912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Dec.9 –Dec.16: finish validation, think about sensitivity implementation</a:t>
            </a:r>
          </a:p>
          <a:p>
            <a:r>
              <a:rPr lang="en-US" dirty="0"/>
              <a:t>Dec.16-Dec.23: sensitivity design and implementation, methods write up</a:t>
            </a:r>
          </a:p>
          <a:p>
            <a:r>
              <a:rPr lang="en-US" dirty="0"/>
              <a:t>Dec.23-Jan.6: running sensitivity</a:t>
            </a:r>
          </a:p>
          <a:p>
            <a:r>
              <a:rPr lang="en-US" dirty="0"/>
              <a:t>Jan.6-Jan.13: sensitivity result, results write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Total .</a:t>
            </a:r>
            <a:r>
              <a:rPr lang="en-US" dirty="0"/>
              <a:t>Hydro power, it’s okay</a:t>
            </a:r>
          </a:p>
          <a:p>
            <a:r>
              <a:rPr lang="en-US" dirty="0"/>
              <a:t>Do annual generation check, after the validation, and run the sensitivity:</a:t>
            </a:r>
          </a:p>
          <a:p>
            <a:pPr lvl="1"/>
            <a:r>
              <a:rPr lang="en-US" dirty="0"/>
              <a:t>More renewables, and </a:t>
            </a:r>
          </a:p>
          <a:p>
            <a:r>
              <a:rPr lang="en-US" dirty="0"/>
              <a:t>Friday, we give validation result, 3pm, how to set up. Super Computer arch guide, might not make sense, send you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443</Words>
  <Application>Microsoft Macintosh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design</vt:lpstr>
      <vt:lpstr>Validation</vt:lpstr>
      <vt:lpstr>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46</cp:revision>
  <dcterms:created xsi:type="dcterms:W3CDTF">2020-11-04T16:47:37Z</dcterms:created>
  <dcterms:modified xsi:type="dcterms:W3CDTF">2021-02-01T23:11:15Z</dcterms:modified>
</cp:coreProperties>
</file>