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6B3BD6-E6D5-4648-B84B-5A4F4D7013B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HK"/>
          </a:p>
        </p:txBody>
      </p:sp>
      <p:sp>
        <p:nvSpPr>
          <p:cNvPr id="3" name="副標題 2">
            <a:extLst>
              <a:ext uri="{FF2B5EF4-FFF2-40B4-BE49-F238E27FC236}">
                <a16:creationId xmlns:a16="http://schemas.microsoft.com/office/drawing/2014/main" id="{567A0DC0-F2BC-4C81-9222-45C6F8334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HK"/>
          </a:p>
        </p:txBody>
      </p:sp>
      <p:sp>
        <p:nvSpPr>
          <p:cNvPr id="4" name="日期版面配置區 3">
            <a:extLst>
              <a:ext uri="{FF2B5EF4-FFF2-40B4-BE49-F238E27FC236}">
                <a16:creationId xmlns:a16="http://schemas.microsoft.com/office/drawing/2014/main" id="{A3E14AD5-FED4-4EEA-8025-82220B6E5023}"/>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5" name="頁尾版面配置區 4">
            <a:extLst>
              <a:ext uri="{FF2B5EF4-FFF2-40B4-BE49-F238E27FC236}">
                <a16:creationId xmlns:a16="http://schemas.microsoft.com/office/drawing/2014/main" id="{260A22BA-B638-413C-A0D7-4402D8EB24C8}"/>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4D51CC80-14F0-42E3-8268-8F92FCE3EBF3}"/>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364627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CA0271-42EB-4C4A-9271-725742C69FA4}"/>
              </a:ext>
            </a:extLst>
          </p:cNvPr>
          <p:cNvSpPr>
            <a:spLocks noGrp="1"/>
          </p:cNvSpPr>
          <p:nvPr>
            <p:ph type="title"/>
          </p:nvPr>
        </p:nvSpPr>
        <p:spPr/>
        <p:txBody>
          <a:bodyPr/>
          <a:lstStyle/>
          <a:p>
            <a:r>
              <a:rPr lang="zh-TW" altLang="en-US"/>
              <a:t>按一下以編輯母片標題樣式</a:t>
            </a:r>
            <a:endParaRPr lang="en-HK"/>
          </a:p>
        </p:txBody>
      </p:sp>
      <p:sp>
        <p:nvSpPr>
          <p:cNvPr id="3" name="直排文字版面配置區 2">
            <a:extLst>
              <a:ext uri="{FF2B5EF4-FFF2-40B4-BE49-F238E27FC236}">
                <a16:creationId xmlns:a16="http://schemas.microsoft.com/office/drawing/2014/main" id="{D253F7F0-98E3-4ADB-BF22-2F1CFB75BA7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58CF76CA-CD69-4963-BC2A-17AF6C49BBEE}"/>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5" name="頁尾版面配置區 4">
            <a:extLst>
              <a:ext uri="{FF2B5EF4-FFF2-40B4-BE49-F238E27FC236}">
                <a16:creationId xmlns:a16="http://schemas.microsoft.com/office/drawing/2014/main" id="{727B8B99-8F38-43AD-8A9D-B611B98DBBBF}"/>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734A8277-4E87-4E70-90E3-32283093B61D}"/>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151115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AF7408F-8F0C-40E4-85F8-781461B56E6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HK"/>
          </a:p>
        </p:txBody>
      </p:sp>
      <p:sp>
        <p:nvSpPr>
          <p:cNvPr id="3" name="直排文字版面配置區 2">
            <a:extLst>
              <a:ext uri="{FF2B5EF4-FFF2-40B4-BE49-F238E27FC236}">
                <a16:creationId xmlns:a16="http://schemas.microsoft.com/office/drawing/2014/main" id="{27D101F8-C378-4F29-A8C8-851C48AE486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435762B9-F255-4B7B-96D4-DA72A1F94AC8}"/>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5" name="頁尾版面配置區 4">
            <a:extLst>
              <a:ext uri="{FF2B5EF4-FFF2-40B4-BE49-F238E27FC236}">
                <a16:creationId xmlns:a16="http://schemas.microsoft.com/office/drawing/2014/main" id="{A1E0C478-2CD0-4949-9290-B9C6C469F997}"/>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DCDA0922-6DBE-4BD7-94E4-7417989AB2FD}"/>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40981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9AB91-1CD2-499A-BCA4-2A2AE5098B65}"/>
              </a:ext>
            </a:extLst>
          </p:cNvPr>
          <p:cNvSpPr>
            <a:spLocks noGrp="1"/>
          </p:cNvSpPr>
          <p:nvPr>
            <p:ph type="title"/>
          </p:nvPr>
        </p:nvSpPr>
        <p:spPr/>
        <p:txBody>
          <a:bodyPr/>
          <a:lstStyle/>
          <a:p>
            <a:r>
              <a:rPr lang="zh-TW" altLang="en-US"/>
              <a:t>按一下以編輯母片標題樣式</a:t>
            </a:r>
            <a:endParaRPr lang="en-HK"/>
          </a:p>
        </p:txBody>
      </p:sp>
      <p:sp>
        <p:nvSpPr>
          <p:cNvPr id="3" name="內容版面配置區 2">
            <a:extLst>
              <a:ext uri="{FF2B5EF4-FFF2-40B4-BE49-F238E27FC236}">
                <a16:creationId xmlns:a16="http://schemas.microsoft.com/office/drawing/2014/main" id="{9AF74E59-769A-4E02-A4AD-440B6D483D0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B8A0CD76-1AF9-4C33-BB3A-27EC38EDA5EE}"/>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5" name="頁尾版面配置區 4">
            <a:extLst>
              <a:ext uri="{FF2B5EF4-FFF2-40B4-BE49-F238E27FC236}">
                <a16:creationId xmlns:a16="http://schemas.microsoft.com/office/drawing/2014/main" id="{24A5BC1E-4BCC-4636-BB72-780534501FA6}"/>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5AF5C524-B968-4EAD-B499-C02A995B652B}"/>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56377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8B2F7A-3FD5-4959-B899-CA801BB1D0A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HK"/>
          </a:p>
        </p:txBody>
      </p:sp>
      <p:sp>
        <p:nvSpPr>
          <p:cNvPr id="3" name="文字版面配置區 2">
            <a:extLst>
              <a:ext uri="{FF2B5EF4-FFF2-40B4-BE49-F238E27FC236}">
                <a16:creationId xmlns:a16="http://schemas.microsoft.com/office/drawing/2014/main" id="{F31D3B90-F97E-4EF8-81CC-199AFB08BD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6499E5D-4A5E-42E2-BFEE-24369EA2AC3E}"/>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5" name="頁尾版面配置區 4">
            <a:extLst>
              <a:ext uri="{FF2B5EF4-FFF2-40B4-BE49-F238E27FC236}">
                <a16:creationId xmlns:a16="http://schemas.microsoft.com/office/drawing/2014/main" id="{F52ADEDF-211B-4A4A-AFD3-4C8EAF17C546}"/>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285BD884-5B56-4C72-8B2E-F4362F09CEA2}"/>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98233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120DBE-5393-41E3-BC9B-B08FB04AFC86}"/>
              </a:ext>
            </a:extLst>
          </p:cNvPr>
          <p:cNvSpPr>
            <a:spLocks noGrp="1"/>
          </p:cNvSpPr>
          <p:nvPr>
            <p:ph type="title"/>
          </p:nvPr>
        </p:nvSpPr>
        <p:spPr/>
        <p:txBody>
          <a:bodyPr/>
          <a:lstStyle/>
          <a:p>
            <a:r>
              <a:rPr lang="zh-TW" altLang="en-US"/>
              <a:t>按一下以編輯母片標題樣式</a:t>
            </a:r>
            <a:endParaRPr lang="en-HK"/>
          </a:p>
        </p:txBody>
      </p:sp>
      <p:sp>
        <p:nvSpPr>
          <p:cNvPr id="3" name="內容版面配置區 2">
            <a:extLst>
              <a:ext uri="{FF2B5EF4-FFF2-40B4-BE49-F238E27FC236}">
                <a16:creationId xmlns:a16="http://schemas.microsoft.com/office/drawing/2014/main" id="{6DE6229A-C8CE-4A8F-92D6-BBA98AF4E53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內容版面配置區 3">
            <a:extLst>
              <a:ext uri="{FF2B5EF4-FFF2-40B4-BE49-F238E27FC236}">
                <a16:creationId xmlns:a16="http://schemas.microsoft.com/office/drawing/2014/main" id="{E14E03EB-779C-42B5-9D48-B72A939DC81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5" name="日期版面配置區 4">
            <a:extLst>
              <a:ext uri="{FF2B5EF4-FFF2-40B4-BE49-F238E27FC236}">
                <a16:creationId xmlns:a16="http://schemas.microsoft.com/office/drawing/2014/main" id="{1BFB277D-C116-49C8-95C4-F9092B253E8A}"/>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6" name="頁尾版面配置區 5">
            <a:extLst>
              <a:ext uri="{FF2B5EF4-FFF2-40B4-BE49-F238E27FC236}">
                <a16:creationId xmlns:a16="http://schemas.microsoft.com/office/drawing/2014/main" id="{AA3BC9BF-B524-498C-8D99-00B9372A6202}"/>
              </a:ext>
            </a:extLst>
          </p:cNvPr>
          <p:cNvSpPr>
            <a:spLocks noGrp="1"/>
          </p:cNvSpPr>
          <p:nvPr>
            <p:ph type="ftr" sz="quarter" idx="11"/>
          </p:nvPr>
        </p:nvSpPr>
        <p:spPr/>
        <p:txBody>
          <a:bodyPr/>
          <a:lstStyle/>
          <a:p>
            <a:endParaRPr lang="en-HK"/>
          </a:p>
        </p:txBody>
      </p:sp>
      <p:sp>
        <p:nvSpPr>
          <p:cNvPr id="7" name="投影片編號版面配置區 6">
            <a:extLst>
              <a:ext uri="{FF2B5EF4-FFF2-40B4-BE49-F238E27FC236}">
                <a16:creationId xmlns:a16="http://schemas.microsoft.com/office/drawing/2014/main" id="{FF82A5AB-3FF6-4322-9061-20EB003D5895}"/>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412381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EF295-6E99-4613-82AD-2C3F12728E76}"/>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HK"/>
          </a:p>
        </p:txBody>
      </p:sp>
      <p:sp>
        <p:nvSpPr>
          <p:cNvPr id="3" name="文字版面配置區 2">
            <a:extLst>
              <a:ext uri="{FF2B5EF4-FFF2-40B4-BE49-F238E27FC236}">
                <a16:creationId xmlns:a16="http://schemas.microsoft.com/office/drawing/2014/main" id="{CF8B95D8-650C-4E2E-9BA1-6522A8157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9E0514A-41B3-47B3-8C87-C41DFBA58E4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5" name="文字版面配置區 4">
            <a:extLst>
              <a:ext uri="{FF2B5EF4-FFF2-40B4-BE49-F238E27FC236}">
                <a16:creationId xmlns:a16="http://schemas.microsoft.com/office/drawing/2014/main" id="{927E1C5C-FF2E-4EF7-863B-1F73B1D72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70986F2-92B5-478A-B34D-A4FCD4396D3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7" name="日期版面配置區 6">
            <a:extLst>
              <a:ext uri="{FF2B5EF4-FFF2-40B4-BE49-F238E27FC236}">
                <a16:creationId xmlns:a16="http://schemas.microsoft.com/office/drawing/2014/main" id="{CA8C11AF-6478-4040-AEC7-5765D0D27F8D}"/>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8" name="頁尾版面配置區 7">
            <a:extLst>
              <a:ext uri="{FF2B5EF4-FFF2-40B4-BE49-F238E27FC236}">
                <a16:creationId xmlns:a16="http://schemas.microsoft.com/office/drawing/2014/main" id="{8CE7274A-1A6C-43DA-8693-9A3AC6890FD7}"/>
              </a:ext>
            </a:extLst>
          </p:cNvPr>
          <p:cNvSpPr>
            <a:spLocks noGrp="1"/>
          </p:cNvSpPr>
          <p:nvPr>
            <p:ph type="ftr" sz="quarter" idx="11"/>
          </p:nvPr>
        </p:nvSpPr>
        <p:spPr/>
        <p:txBody>
          <a:bodyPr/>
          <a:lstStyle/>
          <a:p>
            <a:endParaRPr lang="en-HK"/>
          </a:p>
        </p:txBody>
      </p:sp>
      <p:sp>
        <p:nvSpPr>
          <p:cNvPr id="9" name="投影片編號版面配置區 8">
            <a:extLst>
              <a:ext uri="{FF2B5EF4-FFF2-40B4-BE49-F238E27FC236}">
                <a16:creationId xmlns:a16="http://schemas.microsoft.com/office/drawing/2014/main" id="{E1DCC8B5-FE37-4973-85BF-4097C01E7153}"/>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59857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F5AE2-FC19-4537-BEB8-2ECC361C83D6}"/>
              </a:ext>
            </a:extLst>
          </p:cNvPr>
          <p:cNvSpPr>
            <a:spLocks noGrp="1"/>
          </p:cNvSpPr>
          <p:nvPr>
            <p:ph type="title"/>
          </p:nvPr>
        </p:nvSpPr>
        <p:spPr/>
        <p:txBody>
          <a:bodyPr/>
          <a:lstStyle/>
          <a:p>
            <a:r>
              <a:rPr lang="zh-TW" altLang="en-US"/>
              <a:t>按一下以編輯母片標題樣式</a:t>
            </a:r>
            <a:endParaRPr lang="en-HK"/>
          </a:p>
        </p:txBody>
      </p:sp>
      <p:sp>
        <p:nvSpPr>
          <p:cNvPr id="3" name="日期版面配置區 2">
            <a:extLst>
              <a:ext uri="{FF2B5EF4-FFF2-40B4-BE49-F238E27FC236}">
                <a16:creationId xmlns:a16="http://schemas.microsoft.com/office/drawing/2014/main" id="{403EF588-47C4-40A3-A1EF-67749787B58E}"/>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4" name="頁尾版面配置區 3">
            <a:extLst>
              <a:ext uri="{FF2B5EF4-FFF2-40B4-BE49-F238E27FC236}">
                <a16:creationId xmlns:a16="http://schemas.microsoft.com/office/drawing/2014/main" id="{DDCDAD39-316D-442D-8C44-9818FC2310BB}"/>
              </a:ext>
            </a:extLst>
          </p:cNvPr>
          <p:cNvSpPr>
            <a:spLocks noGrp="1"/>
          </p:cNvSpPr>
          <p:nvPr>
            <p:ph type="ftr" sz="quarter" idx="11"/>
          </p:nvPr>
        </p:nvSpPr>
        <p:spPr/>
        <p:txBody>
          <a:bodyPr/>
          <a:lstStyle/>
          <a:p>
            <a:endParaRPr lang="en-HK"/>
          </a:p>
        </p:txBody>
      </p:sp>
      <p:sp>
        <p:nvSpPr>
          <p:cNvPr id="5" name="投影片編號版面配置區 4">
            <a:extLst>
              <a:ext uri="{FF2B5EF4-FFF2-40B4-BE49-F238E27FC236}">
                <a16:creationId xmlns:a16="http://schemas.microsoft.com/office/drawing/2014/main" id="{20DA2D2B-194E-4A5F-BBC4-00B599A88A9E}"/>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172538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AFC778E-A35D-4FBF-89A8-257BB65259F7}"/>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3" name="頁尾版面配置區 2">
            <a:extLst>
              <a:ext uri="{FF2B5EF4-FFF2-40B4-BE49-F238E27FC236}">
                <a16:creationId xmlns:a16="http://schemas.microsoft.com/office/drawing/2014/main" id="{F534230D-5128-4FE3-887C-AE460E53A879}"/>
              </a:ext>
            </a:extLst>
          </p:cNvPr>
          <p:cNvSpPr>
            <a:spLocks noGrp="1"/>
          </p:cNvSpPr>
          <p:nvPr>
            <p:ph type="ftr" sz="quarter" idx="11"/>
          </p:nvPr>
        </p:nvSpPr>
        <p:spPr/>
        <p:txBody>
          <a:bodyPr/>
          <a:lstStyle/>
          <a:p>
            <a:endParaRPr lang="en-HK"/>
          </a:p>
        </p:txBody>
      </p:sp>
      <p:sp>
        <p:nvSpPr>
          <p:cNvPr id="4" name="投影片編號版面配置區 3">
            <a:extLst>
              <a:ext uri="{FF2B5EF4-FFF2-40B4-BE49-F238E27FC236}">
                <a16:creationId xmlns:a16="http://schemas.microsoft.com/office/drawing/2014/main" id="{DF7C1F5D-BCD2-4FBF-BD84-D0692371B7B7}"/>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37587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C992E2-C6AC-486D-BCF0-D8ABB3B58D6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HK"/>
          </a:p>
        </p:txBody>
      </p:sp>
      <p:sp>
        <p:nvSpPr>
          <p:cNvPr id="3" name="內容版面配置區 2">
            <a:extLst>
              <a:ext uri="{FF2B5EF4-FFF2-40B4-BE49-F238E27FC236}">
                <a16:creationId xmlns:a16="http://schemas.microsoft.com/office/drawing/2014/main" id="{EE0B7DE9-C9F1-4C32-AD07-782FB4817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文字版面配置區 3">
            <a:extLst>
              <a:ext uri="{FF2B5EF4-FFF2-40B4-BE49-F238E27FC236}">
                <a16:creationId xmlns:a16="http://schemas.microsoft.com/office/drawing/2014/main" id="{2E73FB40-899C-4274-97E7-C2304E91D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1C0FB9E-06F5-4A2D-97E4-4481EACD4846}"/>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6" name="頁尾版面配置區 5">
            <a:extLst>
              <a:ext uri="{FF2B5EF4-FFF2-40B4-BE49-F238E27FC236}">
                <a16:creationId xmlns:a16="http://schemas.microsoft.com/office/drawing/2014/main" id="{C8AE8488-26F9-4079-9930-E096071FB730}"/>
              </a:ext>
            </a:extLst>
          </p:cNvPr>
          <p:cNvSpPr>
            <a:spLocks noGrp="1"/>
          </p:cNvSpPr>
          <p:nvPr>
            <p:ph type="ftr" sz="quarter" idx="11"/>
          </p:nvPr>
        </p:nvSpPr>
        <p:spPr/>
        <p:txBody>
          <a:bodyPr/>
          <a:lstStyle/>
          <a:p>
            <a:endParaRPr lang="en-HK"/>
          </a:p>
        </p:txBody>
      </p:sp>
      <p:sp>
        <p:nvSpPr>
          <p:cNvPr id="7" name="投影片編號版面配置區 6">
            <a:extLst>
              <a:ext uri="{FF2B5EF4-FFF2-40B4-BE49-F238E27FC236}">
                <a16:creationId xmlns:a16="http://schemas.microsoft.com/office/drawing/2014/main" id="{F6ECEDFA-FBAF-4AA5-80FA-3FE95B703FC1}"/>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4454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7C8CFC-344B-45BA-908E-8A7F4196B0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HK"/>
          </a:p>
        </p:txBody>
      </p:sp>
      <p:sp>
        <p:nvSpPr>
          <p:cNvPr id="3" name="圖片版面配置區 2">
            <a:extLst>
              <a:ext uri="{FF2B5EF4-FFF2-40B4-BE49-F238E27FC236}">
                <a16:creationId xmlns:a16="http://schemas.microsoft.com/office/drawing/2014/main" id="{BF876FB9-4A88-41E1-9A9E-D075DE116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字版面配置區 3">
            <a:extLst>
              <a:ext uri="{FF2B5EF4-FFF2-40B4-BE49-F238E27FC236}">
                <a16:creationId xmlns:a16="http://schemas.microsoft.com/office/drawing/2014/main" id="{40237EF2-613C-42BA-B510-CACAA6A10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44E03E8-223A-4F5E-8807-FE99AA1A4186}"/>
              </a:ext>
            </a:extLst>
          </p:cNvPr>
          <p:cNvSpPr>
            <a:spLocks noGrp="1"/>
          </p:cNvSpPr>
          <p:nvPr>
            <p:ph type="dt" sz="half" idx="10"/>
          </p:nvPr>
        </p:nvSpPr>
        <p:spPr/>
        <p:txBody>
          <a:bodyPr/>
          <a:lstStyle/>
          <a:p>
            <a:fld id="{81800CA1-907A-4932-B37C-D06EFFDEF385}" type="datetimeFigureOut">
              <a:rPr lang="en-HK" smtClean="0"/>
              <a:t>13/8/2021</a:t>
            </a:fld>
            <a:endParaRPr lang="en-HK"/>
          </a:p>
        </p:txBody>
      </p:sp>
      <p:sp>
        <p:nvSpPr>
          <p:cNvPr id="6" name="頁尾版面配置區 5">
            <a:extLst>
              <a:ext uri="{FF2B5EF4-FFF2-40B4-BE49-F238E27FC236}">
                <a16:creationId xmlns:a16="http://schemas.microsoft.com/office/drawing/2014/main" id="{9C4F140B-5F23-4F92-814D-9E594B5513DC}"/>
              </a:ext>
            </a:extLst>
          </p:cNvPr>
          <p:cNvSpPr>
            <a:spLocks noGrp="1"/>
          </p:cNvSpPr>
          <p:nvPr>
            <p:ph type="ftr" sz="quarter" idx="11"/>
          </p:nvPr>
        </p:nvSpPr>
        <p:spPr/>
        <p:txBody>
          <a:bodyPr/>
          <a:lstStyle/>
          <a:p>
            <a:endParaRPr lang="en-HK"/>
          </a:p>
        </p:txBody>
      </p:sp>
      <p:sp>
        <p:nvSpPr>
          <p:cNvPr id="7" name="投影片編號版面配置區 6">
            <a:extLst>
              <a:ext uri="{FF2B5EF4-FFF2-40B4-BE49-F238E27FC236}">
                <a16:creationId xmlns:a16="http://schemas.microsoft.com/office/drawing/2014/main" id="{7C09EC7E-1590-4142-9B47-79CAC6A54F1E}"/>
              </a:ext>
            </a:extLst>
          </p:cNvPr>
          <p:cNvSpPr>
            <a:spLocks noGrp="1"/>
          </p:cNvSpPr>
          <p:nvPr>
            <p:ph type="sldNum" sz="quarter" idx="12"/>
          </p:nvPr>
        </p:nvSpPr>
        <p:spPr/>
        <p:txBody>
          <a:bodyPr/>
          <a:lstStyle/>
          <a:p>
            <a:fld id="{C81EAF12-5897-4FE9-800D-120D409EBB8F}" type="slidenum">
              <a:rPr lang="en-HK" smtClean="0"/>
              <a:t>‹#›</a:t>
            </a:fld>
            <a:endParaRPr lang="en-HK"/>
          </a:p>
        </p:txBody>
      </p:sp>
    </p:spTree>
    <p:extLst>
      <p:ext uri="{BB962C8B-B14F-4D97-AF65-F5344CB8AC3E}">
        <p14:creationId xmlns:p14="http://schemas.microsoft.com/office/powerpoint/2010/main" val="84158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072B4CC-B1CD-479B-B4CE-EED5E765A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HK"/>
          </a:p>
        </p:txBody>
      </p:sp>
      <p:sp>
        <p:nvSpPr>
          <p:cNvPr id="3" name="文字版面配置區 2">
            <a:extLst>
              <a:ext uri="{FF2B5EF4-FFF2-40B4-BE49-F238E27FC236}">
                <a16:creationId xmlns:a16="http://schemas.microsoft.com/office/drawing/2014/main" id="{69170BA8-1F60-462D-97E3-1A7FA0F13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2AC37CF0-1A67-4BC7-85D6-3F8562D51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00CA1-907A-4932-B37C-D06EFFDEF385}" type="datetimeFigureOut">
              <a:rPr lang="en-HK" smtClean="0"/>
              <a:t>13/8/2021</a:t>
            </a:fld>
            <a:endParaRPr lang="en-HK"/>
          </a:p>
        </p:txBody>
      </p:sp>
      <p:sp>
        <p:nvSpPr>
          <p:cNvPr id="5" name="頁尾版面配置區 4">
            <a:extLst>
              <a:ext uri="{FF2B5EF4-FFF2-40B4-BE49-F238E27FC236}">
                <a16:creationId xmlns:a16="http://schemas.microsoft.com/office/drawing/2014/main" id="{3B58F6CA-2BB5-4F97-AB02-D0840059A6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投影片編號版面配置區 5">
            <a:extLst>
              <a:ext uri="{FF2B5EF4-FFF2-40B4-BE49-F238E27FC236}">
                <a16:creationId xmlns:a16="http://schemas.microsoft.com/office/drawing/2014/main" id="{0399A37A-B6CF-474E-9524-49B9512C4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EAF12-5897-4FE9-800D-120D409EBB8F}" type="slidenum">
              <a:rPr lang="en-HK" smtClean="0"/>
              <a:t>‹#›</a:t>
            </a:fld>
            <a:endParaRPr lang="en-HK"/>
          </a:p>
        </p:txBody>
      </p:sp>
    </p:spTree>
    <p:extLst>
      <p:ext uri="{BB962C8B-B14F-4D97-AF65-F5344CB8AC3E}">
        <p14:creationId xmlns:p14="http://schemas.microsoft.com/office/powerpoint/2010/main" val="235216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c01.safelinks.protection.outlook.com/?url=https%3A%2F%2Fwww.valcambi.com%2Fproducts-and-metals%2Fcast-products%2Fau%2F1000-g%2Fgold-kilobar-9999%2F&amp;data=04%7C01%7Cgarylam%40cgse.com.hk%7C2bf237ce04d3478e3b4408d95d6f313a%7Ce3c786dffa964408ad757f105e4d4f85%7C0%7C0%7C637643554440696521%7CUnknown%7CTWFpbGZsb3d8eyJWIjoiMC4wLjAwMDAiLCJQIjoiV2luMzIiLCJBTiI6Ik1haWwiLCJXVCI6Mn0%3D%7C1000&amp;sdata=J3DUORjRcuy4hlm%2BKKYBRONAZ1YP4olbHCwQOIgC%2BoE%3D&amp;reserved=0" TargetMode="External"/><Relationship Id="rId7" Type="http://schemas.openxmlformats.org/officeDocument/2006/relationships/image" Target="../media/image3.png"/><Relationship Id="rId2" Type="http://schemas.openxmlformats.org/officeDocument/2006/relationships/hyperlink" Target="https://apc01.safelinks.protection.outlook.com/?url=https%3A%2F%2Fwww.argor.com%2Fen%2Factivities%2Fbars-coins%2F1kg-au-9999-chain-custody&amp;data=04%7C01%7Cgarylam%40cgse.com.hk%7C2bf237ce04d3478e3b4408d95d6f313a%7Ce3c786dffa964408ad757f105e4d4f85%7C0%7C0%7C637643554440696521%7CUnknown%7CTWFpbGZsb3d8eyJWIjoiMC4wLjAwMDAiLCJQIjoiV2luMzIiLCJBTiI6Ik1haWwiLCJXVCI6Mn0%3D%7C1000&amp;sdata=y0SwzVQc0K34sgZPbIpSKJb1gTemR499kKD1kd08ZJo%3D&amp;reserved=0" TargetMode="External"/><Relationship Id="rId1" Type="http://schemas.openxmlformats.org/officeDocument/2006/relationships/slideLayout" Target="../slideLayouts/slideLayout2.xml"/><Relationship Id="rId6" Type="http://schemas.openxmlformats.org/officeDocument/2006/relationships/hyperlink" Target="https://apc01.safelinks.protection.outlook.com/?url=https%3A%2F%2Fwww.heraeus.com%2Fmedia%2Fmedia%2Fhpm%2Fdoc_hpm%2FFlyer_Bars.pdf&amp;data=04%7C01%7Cgarylam%40cgse.com.hk%7C2bf237ce04d3478e3b4408d95d6f313a%7Ce3c786dffa964408ad757f105e4d4f85%7C0%7C0%7C637643554440726503%7CUnknown%7CTWFpbGZsb3d8eyJWIjoiMC4wLjAwMDAiLCJQIjoiV2luMzIiLCJBTiI6Ik1haWwiLCJXVCI6Mn0%3D%7C1000&amp;sdata=YMxnDXpYU5T6IG0Sx9BcbubL1Y%2F6tcAqDHSWz4RsG%2FM%3D&amp;reserved=0" TargetMode="External"/><Relationship Id="rId5" Type="http://schemas.openxmlformats.org/officeDocument/2006/relationships/hyperlink" Target="https://apc01.safelinks.protection.outlook.com/?url=https%3A%2F%2Fmetalor.com%2Fwp-content%2Fuploads%2F2020%2F11%2F201117-BGI-Gold-kilobar.pdf&amp;data=04%7C01%7Cgarylam%40cgse.com.hk%7C2bf237ce04d3478e3b4408d95d6f313a%7Ce3c786dffa964408ad757f105e4d4f85%7C0%7C0%7C637643554440706520%7CUnknown%7CTWFpbGZsb3d8eyJWIjoiMC4wLjAwMDAiLCJQIjoiV2luMzIiLCJBTiI6Ik1haWwiLCJXVCI6Mn0%3D%7C1000&amp;sdata=73mWNKvmccOVk8RCh4zndpswpNleFv1NwiTFB7NS%2B78%3D&amp;reserved=0" TargetMode="External"/><Relationship Id="rId4" Type="http://schemas.openxmlformats.org/officeDocument/2006/relationships/hyperlink" Target="https://apc01.safelinks.protection.outlook.com/?url=https%3A%2F%2Fwww.pamp.com%2Fcastbars%2FAU00RI013Q999&amp;data=04%7C01%7Cgarylam%40cgse.com.hk%7C2bf237ce04d3478e3b4408d95d6f313a%7Ce3c786dffa964408ad757f105e4d4f85%7C0%7C0%7C637643554440706520%7CUnknown%7CTWFpbGZsb3d8eyJWIjoiMC4wLjAwMDAiLCJQIjoiV2luMzIiLCJBTiI6Ik1haWwiLCJXVCI6Mn0%3D%7C1000&amp;sdata=QftUdrv6yySKAFq4jOh0STSUJhJEKlp6dQVxqIV0FQ0%3D&amp;reserved=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5965A6DF-5F47-4399-8DFD-B0145DDE027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255"/>
          <a:stretch/>
        </p:blipFill>
        <p:spPr>
          <a:xfrm>
            <a:off x="20" y="1"/>
            <a:ext cx="12191980" cy="6857999"/>
          </a:xfrm>
          <a:prstGeom prst="rect">
            <a:avLst/>
          </a:prstGeom>
        </p:spPr>
      </p:pic>
      <p:sp>
        <p:nvSpPr>
          <p:cNvPr id="2" name="標題 1">
            <a:extLst>
              <a:ext uri="{FF2B5EF4-FFF2-40B4-BE49-F238E27FC236}">
                <a16:creationId xmlns:a16="http://schemas.microsoft.com/office/drawing/2014/main" id="{44D66CCF-A9A1-4FFF-81B9-BE31DF612B63}"/>
              </a:ext>
            </a:extLst>
          </p:cNvPr>
          <p:cNvSpPr>
            <a:spLocks noGrp="1"/>
          </p:cNvSpPr>
          <p:nvPr>
            <p:ph type="ctrTitle"/>
          </p:nvPr>
        </p:nvSpPr>
        <p:spPr>
          <a:xfrm>
            <a:off x="1524000" y="1122362"/>
            <a:ext cx="9144000" cy="2900518"/>
          </a:xfrm>
        </p:spPr>
        <p:txBody>
          <a:bodyPr>
            <a:normAutofit/>
          </a:bodyPr>
          <a:lstStyle/>
          <a:p>
            <a:r>
              <a:rPr lang="en-HK" b="1" dirty="0" err="1">
                <a:solidFill>
                  <a:schemeClr val="accent4">
                    <a:lumMod val="20000"/>
                    <a:lumOff val="80000"/>
                  </a:schemeClr>
                </a:solidFill>
                <a:latin typeface="Century Gothic" panose="020B0502020202020204" pitchFamily="34" charset="0"/>
              </a:rPr>
              <a:t>GoldZIP</a:t>
            </a:r>
            <a:r>
              <a:rPr lang="en-HK" b="1" dirty="0">
                <a:solidFill>
                  <a:schemeClr val="accent4">
                    <a:lumMod val="20000"/>
                    <a:lumOff val="80000"/>
                  </a:schemeClr>
                </a:solidFill>
                <a:latin typeface="Century Gothic" panose="020B0502020202020204" pitchFamily="34" charset="0"/>
              </a:rPr>
              <a:t> </a:t>
            </a:r>
            <a:r>
              <a:rPr lang="en-US" b="1" dirty="0">
                <a:solidFill>
                  <a:schemeClr val="accent4">
                    <a:lumMod val="20000"/>
                    <a:lumOff val="80000"/>
                  </a:schemeClr>
                </a:solidFill>
                <a:latin typeface="Century Gothic" panose="020B0502020202020204" pitchFamily="34" charset="0"/>
              </a:rPr>
              <a:t>Gold Bar Standard</a:t>
            </a:r>
            <a:endParaRPr lang="en-HK" b="1" dirty="0">
              <a:solidFill>
                <a:schemeClr val="accent4">
                  <a:lumMod val="20000"/>
                  <a:lumOff val="80000"/>
                </a:schemeClr>
              </a:solidFill>
              <a:latin typeface="Century Gothic" panose="020B0502020202020204" pitchFamily="34" charset="0"/>
            </a:endParaRPr>
          </a:p>
        </p:txBody>
      </p:sp>
      <p:sp>
        <p:nvSpPr>
          <p:cNvPr id="3" name="副標題 2">
            <a:extLst>
              <a:ext uri="{FF2B5EF4-FFF2-40B4-BE49-F238E27FC236}">
                <a16:creationId xmlns:a16="http://schemas.microsoft.com/office/drawing/2014/main" id="{23B617C7-AAB1-4C56-828C-B4956252EA4C}"/>
              </a:ext>
            </a:extLst>
          </p:cNvPr>
          <p:cNvSpPr>
            <a:spLocks noGrp="1"/>
          </p:cNvSpPr>
          <p:nvPr>
            <p:ph type="subTitle" idx="1"/>
          </p:nvPr>
        </p:nvSpPr>
        <p:spPr>
          <a:xfrm>
            <a:off x="1524000" y="5735638"/>
            <a:ext cx="9144000" cy="1098395"/>
          </a:xfrm>
        </p:spPr>
        <p:txBody>
          <a:bodyPr>
            <a:normAutofit/>
          </a:bodyPr>
          <a:lstStyle/>
          <a:p>
            <a:r>
              <a:rPr lang="en-US" b="1" i="1" dirty="0">
                <a:solidFill>
                  <a:schemeClr val="accent4">
                    <a:lumMod val="20000"/>
                    <a:lumOff val="80000"/>
                  </a:schemeClr>
                </a:solidFill>
                <a:latin typeface="Century Gothic" panose="020B0502020202020204" pitchFamily="34" charset="0"/>
                <a:ea typeface="+mj-ea"/>
                <a:cs typeface="+mj-cs"/>
              </a:rPr>
              <a:t>2021.07.29 - </a:t>
            </a:r>
            <a:r>
              <a:rPr lang="en-US" b="1" i="1" dirty="0">
                <a:solidFill>
                  <a:schemeClr val="accent4">
                    <a:lumMod val="20000"/>
                    <a:lumOff val="80000"/>
                  </a:schemeClr>
                </a:solidFill>
                <a:latin typeface="Century Gothic" panose="020B0502020202020204" pitchFamily="34" charset="0"/>
              </a:rPr>
              <a:t>Layout temp V1 </a:t>
            </a:r>
            <a:endParaRPr lang="en-HK" b="1" i="1" dirty="0">
              <a:solidFill>
                <a:schemeClr val="accent4">
                  <a:lumMod val="20000"/>
                  <a:lumOff val="80000"/>
                </a:schemeClr>
              </a:solidFill>
              <a:latin typeface="Century Gothic" panose="020B0502020202020204" pitchFamily="34" charset="0"/>
              <a:ea typeface="+mj-ea"/>
              <a:cs typeface="+mj-cs"/>
            </a:endParaRPr>
          </a:p>
        </p:txBody>
      </p:sp>
    </p:spTree>
    <p:extLst>
      <p:ext uri="{BB962C8B-B14F-4D97-AF65-F5344CB8AC3E}">
        <p14:creationId xmlns:p14="http://schemas.microsoft.com/office/powerpoint/2010/main" val="15287624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9"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0DBCE646-4115-49DF-B13A-AC2CC4625585}"/>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6000" b="1" dirty="0" err="1">
                <a:solidFill>
                  <a:schemeClr val="accent4">
                    <a:lumMod val="40000"/>
                    <a:lumOff val="60000"/>
                  </a:schemeClr>
                </a:solidFill>
                <a:latin typeface="Century Gothic" panose="020B0502020202020204" pitchFamily="34" charset="0"/>
              </a:rPr>
              <a:t>GoldZIP</a:t>
            </a:r>
            <a:endParaRPr lang="en-US" sz="6000" b="1" dirty="0">
              <a:solidFill>
                <a:schemeClr val="accent4">
                  <a:lumMod val="40000"/>
                  <a:lumOff val="60000"/>
                </a:schemeClr>
              </a:solidFill>
              <a:latin typeface="Century Gothic" panose="020B0502020202020204" pitchFamily="34" charset="0"/>
            </a:endParaRPr>
          </a:p>
        </p:txBody>
      </p:sp>
      <p:sp>
        <p:nvSpPr>
          <p:cNvPr id="5" name="Rectangle 1">
            <a:extLst>
              <a:ext uri="{FF2B5EF4-FFF2-40B4-BE49-F238E27FC236}">
                <a16:creationId xmlns:a16="http://schemas.microsoft.com/office/drawing/2014/main" id="{90EA6377-07BB-433F-8E33-FBBA43693130}"/>
              </a:ext>
            </a:extLst>
          </p:cNvPr>
          <p:cNvSpPr>
            <a:spLocks noChangeArrowheads="1"/>
          </p:cNvSpPr>
          <p:nvPr/>
        </p:nvSpPr>
        <p:spPr bwMode="auto">
          <a:xfrm>
            <a:off x="559116" y="1708951"/>
            <a:ext cx="3719843" cy="384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dirty="0">
                <a:ln>
                  <a:noFill/>
                </a:ln>
                <a:solidFill>
                  <a:schemeClr val="accent4">
                    <a:lumMod val="40000"/>
                    <a:lumOff val="60000"/>
                    <a:alpha val="60000"/>
                  </a:schemeClr>
                </a:solidFill>
                <a:effectLst/>
              </a:rPr>
              <a:t>Gold Bar description (from </a:t>
            </a:r>
            <a:r>
              <a:rPr kumimoji="0" lang="en-US" altLang="en-US" sz="1300" b="0" i="0" u="none" strike="noStrike" cap="none" normalizeH="0" baseline="0" dirty="0" err="1">
                <a:ln>
                  <a:noFill/>
                </a:ln>
                <a:solidFill>
                  <a:schemeClr val="accent4">
                    <a:lumMod val="40000"/>
                    <a:lumOff val="60000"/>
                    <a:alpha val="60000"/>
                  </a:schemeClr>
                </a:solidFill>
                <a:effectLst/>
              </a:rPr>
              <a:t>Valcombi</a:t>
            </a:r>
            <a:r>
              <a:rPr kumimoji="0" lang="en-US" altLang="en-US" sz="1300" b="0" i="0" u="none" strike="noStrike" cap="none" normalizeH="0" baseline="0" dirty="0">
                <a:ln>
                  <a:noFill/>
                </a:ln>
                <a:solidFill>
                  <a:schemeClr val="accent4">
                    <a:lumMod val="40000"/>
                    <a:lumOff val="60000"/>
                    <a:alpha val="60000"/>
                  </a:schemeClr>
                </a:solidFill>
                <a:effectLst/>
              </a:rPr>
              <a:t> Website)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dirty="0">
                <a:ln>
                  <a:noFill/>
                </a:ln>
                <a:solidFill>
                  <a:schemeClr val="accent4">
                    <a:lumMod val="40000"/>
                    <a:lumOff val="60000"/>
                    <a:alpha val="60000"/>
                  </a:schemeClr>
                </a:solidFill>
                <a:effectLst/>
              </a:rPr>
              <a:t>Minted bars (sometimes called wafers) are cut from specially prepared rolled metal sheets. Our bars have a very high-quality finish, guaranteed purity and are produced in the same facility as our minted coins. Our standard minted bars show </a:t>
            </a:r>
            <a:r>
              <a:rPr kumimoji="0" lang="en-US" altLang="en-US" sz="1300" b="0" i="0" u="none" strike="noStrike" cap="none" normalizeH="0" baseline="0" dirty="0" err="1">
                <a:ln>
                  <a:noFill/>
                </a:ln>
                <a:solidFill>
                  <a:schemeClr val="accent4">
                    <a:lumMod val="40000"/>
                    <a:lumOff val="60000"/>
                    <a:alpha val="60000"/>
                  </a:schemeClr>
                </a:solidFill>
                <a:effectLst/>
              </a:rPr>
              <a:t>Valcambi's</a:t>
            </a:r>
            <a:r>
              <a:rPr kumimoji="0" lang="en-US" altLang="en-US" sz="1300" b="0" i="0" u="none" strike="noStrike" cap="none" normalizeH="0" baseline="0" dirty="0">
                <a:ln>
                  <a:noFill/>
                </a:ln>
                <a:solidFill>
                  <a:schemeClr val="accent4">
                    <a:lumMod val="40000"/>
                    <a:lumOff val="60000"/>
                    <a:alpha val="60000"/>
                  </a:schemeClr>
                </a:solidFill>
                <a:effectLst/>
              </a:rPr>
              <a:t> Hallmark (logo, weight, metal name, fineness, </a:t>
            </a:r>
            <a:r>
              <a:rPr kumimoji="0" lang="en-US" altLang="en-US" sz="1300" b="0" i="0" u="none" strike="noStrike" cap="none" normalizeH="0" baseline="0" dirty="0" err="1">
                <a:ln>
                  <a:noFill/>
                </a:ln>
                <a:solidFill>
                  <a:schemeClr val="accent4">
                    <a:lumMod val="40000"/>
                    <a:lumOff val="60000"/>
                    <a:alpha val="60000"/>
                  </a:schemeClr>
                </a:solidFill>
                <a:effectLst/>
              </a:rPr>
              <a:t>essayeur</a:t>
            </a:r>
            <a:r>
              <a:rPr kumimoji="0" lang="en-US" altLang="en-US" sz="1300" b="0" i="0" u="none" strike="noStrike" cap="none" normalizeH="0" baseline="0" dirty="0">
                <a:ln>
                  <a:noFill/>
                </a:ln>
                <a:solidFill>
                  <a:schemeClr val="accent4">
                    <a:lumMod val="40000"/>
                    <a:lumOff val="60000"/>
                    <a:alpha val="60000"/>
                  </a:schemeClr>
                </a:solidFill>
                <a:effectLst/>
              </a:rPr>
              <a:t> </a:t>
            </a:r>
            <a:r>
              <a:rPr kumimoji="0" lang="en-US" altLang="en-US" sz="1300" b="0" i="0" u="none" strike="noStrike" cap="none" normalizeH="0" baseline="0" dirty="0" err="1">
                <a:ln>
                  <a:noFill/>
                </a:ln>
                <a:solidFill>
                  <a:schemeClr val="accent4">
                    <a:lumMod val="40000"/>
                    <a:lumOff val="60000"/>
                    <a:alpha val="60000"/>
                  </a:schemeClr>
                </a:solidFill>
                <a:effectLst/>
              </a:rPr>
              <a:t>fondeur</a:t>
            </a:r>
            <a:r>
              <a:rPr kumimoji="0" lang="en-US" altLang="en-US" sz="1300" b="0" i="0" u="none" strike="noStrike" cap="none" normalizeH="0" baseline="0" dirty="0">
                <a:ln>
                  <a:noFill/>
                </a:ln>
                <a:solidFill>
                  <a:schemeClr val="accent4">
                    <a:lumMod val="40000"/>
                    <a:lumOff val="60000"/>
                    <a:alpha val="60000"/>
                  </a:schemeClr>
                </a:solidFill>
                <a:effectLst/>
              </a:rPr>
              <a:t> and bar number). On the reverse is written </a:t>
            </a:r>
            <a:r>
              <a:rPr kumimoji="0" lang="en-US" altLang="en-US" sz="1300" b="0" i="0" u="none" strike="noStrike" cap="none" normalizeH="0" baseline="0" dirty="0" err="1">
                <a:ln>
                  <a:noFill/>
                </a:ln>
                <a:solidFill>
                  <a:schemeClr val="accent4">
                    <a:lumMod val="40000"/>
                    <a:lumOff val="60000"/>
                    <a:alpha val="60000"/>
                  </a:schemeClr>
                </a:solidFill>
                <a:effectLst/>
              </a:rPr>
              <a:t>Valcambi</a:t>
            </a:r>
            <a:r>
              <a:rPr kumimoji="0" lang="en-US" altLang="en-US" sz="1300" b="0" i="0" u="none" strike="noStrike" cap="none" normalizeH="0" baseline="0" dirty="0">
                <a:ln>
                  <a:noFill/>
                </a:ln>
                <a:solidFill>
                  <a:schemeClr val="accent4">
                    <a:lumMod val="40000"/>
                    <a:lumOff val="60000"/>
                    <a:alpha val="60000"/>
                  </a:schemeClr>
                </a:solidFill>
                <a:effectLst/>
              </a:rPr>
              <a:t> Suisse.</a:t>
            </a:r>
            <a:br>
              <a:rPr kumimoji="0" lang="en-US" altLang="en-US" sz="1300" b="0" i="0" u="none" strike="noStrike" cap="none" normalizeH="0" baseline="0" dirty="0">
                <a:ln>
                  <a:noFill/>
                </a:ln>
                <a:solidFill>
                  <a:schemeClr val="accent4">
                    <a:lumMod val="40000"/>
                    <a:lumOff val="60000"/>
                    <a:alpha val="60000"/>
                  </a:schemeClr>
                </a:solidFill>
                <a:effectLst/>
              </a:rPr>
            </a:br>
            <a:r>
              <a:rPr kumimoji="0" lang="en-US" altLang="en-US" sz="1300" b="0" i="0" u="none" strike="noStrike" cap="none" normalizeH="0" baseline="0" dirty="0">
                <a:ln>
                  <a:noFill/>
                </a:ln>
                <a:solidFill>
                  <a:schemeClr val="accent4">
                    <a:lumMod val="40000"/>
                    <a:lumOff val="60000"/>
                    <a:alpha val="60000"/>
                  </a:schemeClr>
                </a:solidFill>
                <a:effectLst/>
              </a:rPr>
              <a:t>Our old standard minted bars show only </a:t>
            </a:r>
            <a:r>
              <a:rPr kumimoji="0" lang="en-US" altLang="en-US" sz="1300" b="0" i="0" u="none" strike="noStrike" cap="none" normalizeH="0" baseline="0" dirty="0" err="1">
                <a:ln>
                  <a:noFill/>
                </a:ln>
                <a:solidFill>
                  <a:schemeClr val="accent4">
                    <a:lumMod val="40000"/>
                    <a:lumOff val="60000"/>
                    <a:alpha val="60000"/>
                  </a:schemeClr>
                </a:solidFill>
                <a:effectLst/>
              </a:rPr>
              <a:t>Valcambi's</a:t>
            </a:r>
            <a:r>
              <a:rPr kumimoji="0" lang="en-US" altLang="en-US" sz="1300" b="0" i="0" u="none" strike="noStrike" cap="none" normalizeH="0" baseline="0" dirty="0">
                <a:ln>
                  <a:noFill/>
                </a:ln>
                <a:solidFill>
                  <a:schemeClr val="accent4">
                    <a:lumMod val="40000"/>
                    <a:lumOff val="60000"/>
                    <a:alpha val="60000"/>
                  </a:schemeClr>
                </a:solidFill>
                <a:effectLst/>
              </a:rPr>
              <a:t> name on both sides.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dirty="0">
                <a:ln>
                  <a:noFill/>
                </a:ln>
                <a:solidFill>
                  <a:schemeClr val="accent4">
                    <a:lumMod val="40000"/>
                    <a:lumOff val="60000"/>
                    <a:alpha val="60000"/>
                  </a:schemeClr>
                </a:solidFill>
                <a:effectLst/>
              </a:rPr>
              <a:t>ESSAYEUR FONDEUR</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0" i="0" u="none" strike="noStrike" cap="none" normalizeH="0" baseline="0" dirty="0">
                <a:ln>
                  <a:noFill/>
                </a:ln>
                <a:solidFill>
                  <a:schemeClr val="accent4">
                    <a:lumMod val="40000"/>
                    <a:lumOff val="60000"/>
                    <a:alpha val="60000"/>
                  </a:schemeClr>
                </a:solidFill>
                <a:effectLst/>
              </a:rPr>
              <a:t>In direct translation, ‘</a:t>
            </a:r>
            <a:r>
              <a:rPr kumimoji="0" lang="en-US" altLang="en-US" sz="1300" b="0" i="0" u="none" strike="noStrike" cap="none" normalizeH="0" baseline="0" dirty="0" err="1">
                <a:ln>
                  <a:noFill/>
                </a:ln>
                <a:solidFill>
                  <a:schemeClr val="accent4">
                    <a:lumMod val="40000"/>
                    <a:lumOff val="60000"/>
                    <a:alpha val="60000"/>
                  </a:schemeClr>
                </a:solidFill>
                <a:effectLst/>
              </a:rPr>
              <a:t>essayeur</a:t>
            </a:r>
            <a:r>
              <a:rPr kumimoji="0" lang="en-US" altLang="en-US" sz="1300" b="0" i="0" u="none" strike="noStrike" cap="none" normalizeH="0" baseline="0" dirty="0">
                <a:ln>
                  <a:noFill/>
                </a:ln>
                <a:solidFill>
                  <a:schemeClr val="accent4">
                    <a:lumMod val="40000"/>
                    <a:lumOff val="60000"/>
                    <a:alpha val="60000"/>
                  </a:schemeClr>
                </a:solidFill>
                <a:effectLst/>
              </a:rPr>
              <a:t> </a:t>
            </a:r>
            <a:r>
              <a:rPr kumimoji="0" lang="en-US" altLang="en-US" sz="1300" b="0" i="0" u="none" strike="noStrike" cap="none" normalizeH="0" baseline="0" dirty="0" err="1">
                <a:ln>
                  <a:noFill/>
                </a:ln>
                <a:solidFill>
                  <a:schemeClr val="accent4">
                    <a:lumMod val="40000"/>
                    <a:lumOff val="60000"/>
                    <a:alpha val="60000"/>
                  </a:schemeClr>
                </a:solidFill>
                <a:effectLst/>
              </a:rPr>
              <a:t>fondeur</a:t>
            </a:r>
            <a:r>
              <a:rPr kumimoji="0" lang="en-US" altLang="en-US" sz="1300" b="0" i="0" u="none" strike="noStrike" cap="none" normalizeH="0" baseline="0" dirty="0">
                <a:ln>
                  <a:noFill/>
                </a:ln>
                <a:solidFill>
                  <a:schemeClr val="accent4">
                    <a:lumMod val="40000"/>
                    <a:lumOff val="60000"/>
                    <a:alpha val="60000"/>
                  </a:schemeClr>
                </a:solidFill>
                <a:effectLst/>
              </a:rPr>
              <a:t>’ means ‘assayer founder’. The real importance of these two words however is that they are the official stamp of the refinery that manufactured the bullion bars on which they appear. Of the 5 world-class bullion refineries in Switzerland, four of them use the mark ‘</a:t>
            </a:r>
            <a:r>
              <a:rPr kumimoji="0" lang="en-US" altLang="en-US" sz="1300" b="0" i="0" u="none" strike="noStrike" cap="none" normalizeH="0" baseline="0" dirty="0" err="1">
                <a:ln>
                  <a:noFill/>
                </a:ln>
                <a:solidFill>
                  <a:schemeClr val="accent4">
                    <a:lumMod val="40000"/>
                    <a:lumOff val="60000"/>
                    <a:alpha val="60000"/>
                  </a:schemeClr>
                </a:solidFill>
                <a:effectLst/>
              </a:rPr>
              <a:t>Essayeur</a:t>
            </a:r>
            <a:r>
              <a:rPr kumimoji="0" lang="en-US" altLang="en-US" sz="1300" b="0" i="0" u="none" strike="noStrike" cap="none" normalizeH="0" baseline="0" dirty="0">
                <a:ln>
                  <a:noFill/>
                </a:ln>
                <a:solidFill>
                  <a:schemeClr val="accent4">
                    <a:lumMod val="40000"/>
                    <a:lumOff val="60000"/>
                    <a:alpha val="60000"/>
                  </a:schemeClr>
                </a:solidFill>
                <a:effectLst/>
              </a:rPr>
              <a:t> </a:t>
            </a:r>
            <a:r>
              <a:rPr kumimoji="0" lang="en-US" altLang="en-US" sz="1300" b="0" i="0" u="none" strike="noStrike" cap="none" normalizeH="0" baseline="0" dirty="0" err="1">
                <a:ln>
                  <a:noFill/>
                </a:ln>
                <a:solidFill>
                  <a:schemeClr val="accent4">
                    <a:lumMod val="40000"/>
                    <a:lumOff val="60000"/>
                    <a:alpha val="60000"/>
                  </a:schemeClr>
                </a:solidFill>
                <a:effectLst/>
              </a:rPr>
              <a:t>Fondeur</a:t>
            </a:r>
            <a:r>
              <a:rPr kumimoji="0" lang="en-US" altLang="en-US" sz="1300" b="0" i="0" u="none" strike="noStrike" cap="none" normalizeH="0" baseline="0" dirty="0">
                <a:ln>
                  <a:noFill/>
                </a:ln>
                <a:solidFill>
                  <a:schemeClr val="accent4">
                    <a:lumMod val="40000"/>
                    <a:lumOff val="60000"/>
                    <a:alpha val="60000"/>
                  </a:schemeClr>
                </a:solidFill>
                <a:effectLst/>
              </a:rPr>
              <a:t>’ on their bars. Only </a:t>
            </a:r>
            <a:r>
              <a:rPr kumimoji="0" lang="en-US" altLang="en-US" sz="1300" b="0" i="0" u="none" strike="noStrike" cap="none" normalizeH="0" baseline="0" dirty="0" err="1">
                <a:ln>
                  <a:noFill/>
                </a:ln>
                <a:solidFill>
                  <a:schemeClr val="accent4">
                    <a:lumMod val="40000"/>
                    <a:lumOff val="60000"/>
                    <a:alpha val="60000"/>
                  </a:schemeClr>
                </a:solidFill>
                <a:effectLst/>
              </a:rPr>
              <a:t>Argor</a:t>
            </a:r>
            <a:r>
              <a:rPr kumimoji="0" lang="en-US" altLang="en-US" sz="1300" b="0" i="0" u="none" strike="noStrike" cap="none" normalizeH="0" baseline="0" dirty="0">
                <a:ln>
                  <a:noFill/>
                </a:ln>
                <a:solidFill>
                  <a:schemeClr val="accent4">
                    <a:lumMod val="40000"/>
                    <a:lumOff val="60000"/>
                    <a:alpha val="60000"/>
                  </a:schemeClr>
                </a:solidFill>
                <a:effectLst/>
              </a:rPr>
              <a:t>-Heraeus bars differ in that they use the English words ‘Melter Assayer’ which is probably a better and more accurate translation for ‘</a:t>
            </a:r>
            <a:r>
              <a:rPr kumimoji="0" lang="en-US" altLang="en-US" sz="1300" b="0" i="0" u="none" strike="noStrike" cap="none" normalizeH="0" baseline="0" dirty="0" err="1">
                <a:ln>
                  <a:noFill/>
                </a:ln>
                <a:solidFill>
                  <a:schemeClr val="accent4">
                    <a:lumMod val="40000"/>
                    <a:lumOff val="60000"/>
                    <a:alpha val="60000"/>
                  </a:schemeClr>
                </a:solidFill>
                <a:effectLst/>
              </a:rPr>
              <a:t>essayeur</a:t>
            </a:r>
            <a:r>
              <a:rPr kumimoji="0" lang="en-US" altLang="en-US" sz="1300" b="0" i="0" u="none" strike="noStrike" cap="none" normalizeH="0" baseline="0" dirty="0">
                <a:ln>
                  <a:noFill/>
                </a:ln>
                <a:solidFill>
                  <a:schemeClr val="accent4">
                    <a:lumMod val="40000"/>
                    <a:lumOff val="60000"/>
                    <a:alpha val="60000"/>
                  </a:schemeClr>
                </a:solidFill>
                <a:effectLst/>
              </a:rPr>
              <a:t> </a:t>
            </a:r>
            <a:r>
              <a:rPr kumimoji="0" lang="en-US" altLang="en-US" sz="1300" b="0" i="0" u="none" strike="noStrike" cap="none" normalizeH="0" baseline="0" dirty="0" err="1">
                <a:ln>
                  <a:noFill/>
                </a:ln>
                <a:solidFill>
                  <a:schemeClr val="accent4">
                    <a:lumMod val="40000"/>
                    <a:lumOff val="60000"/>
                    <a:alpha val="60000"/>
                  </a:schemeClr>
                </a:solidFill>
                <a:effectLst/>
              </a:rPr>
              <a:t>fondeur</a:t>
            </a:r>
            <a:r>
              <a:rPr kumimoji="0" lang="en-US" altLang="en-US" sz="1300" b="0" i="0" u="none" strike="noStrike" cap="none" normalizeH="0" baseline="0" dirty="0">
                <a:ln>
                  <a:noFill/>
                </a:ln>
                <a:solidFill>
                  <a:schemeClr val="accent4">
                    <a:lumMod val="40000"/>
                    <a:lumOff val="60000"/>
                    <a:alpha val="60000"/>
                  </a:schemeClr>
                </a:solidFill>
                <a:effectLst/>
              </a:rPr>
              <a:t>’.</a:t>
            </a:r>
          </a:p>
        </p:txBody>
      </p:sp>
      <p:graphicFrame>
        <p:nvGraphicFramePr>
          <p:cNvPr id="4" name="表格 3">
            <a:extLst>
              <a:ext uri="{FF2B5EF4-FFF2-40B4-BE49-F238E27FC236}">
                <a16:creationId xmlns:a16="http://schemas.microsoft.com/office/drawing/2014/main" id="{78EFCF05-F841-4493-ABD0-A47ABDA01989}"/>
              </a:ext>
            </a:extLst>
          </p:cNvPr>
          <p:cNvGraphicFramePr>
            <a:graphicFrameLocks noGrp="1"/>
          </p:cNvGraphicFramePr>
          <p:nvPr>
            <p:extLst>
              <p:ext uri="{D42A27DB-BD31-4B8C-83A1-F6EECF244321}">
                <p14:modId xmlns:p14="http://schemas.microsoft.com/office/powerpoint/2010/main" val="1969494319"/>
              </p:ext>
            </p:extLst>
          </p:nvPr>
        </p:nvGraphicFramePr>
        <p:xfrm>
          <a:off x="5412761" y="662400"/>
          <a:ext cx="6014188" cy="5195768"/>
        </p:xfrm>
        <a:graphic>
          <a:graphicData uri="http://schemas.openxmlformats.org/drawingml/2006/table">
            <a:tbl>
              <a:tblPr firstRow="1" firstCol="1" bandRow="1"/>
              <a:tblGrid>
                <a:gridCol w="1324078">
                  <a:extLst>
                    <a:ext uri="{9D8B030D-6E8A-4147-A177-3AD203B41FA5}">
                      <a16:colId xmlns:a16="http://schemas.microsoft.com/office/drawing/2014/main" val="3311902452"/>
                    </a:ext>
                  </a:extLst>
                </a:gridCol>
                <a:gridCol w="609859">
                  <a:extLst>
                    <a:ext uri="{9D8B030D-6E8A-4147-A177-3AD203B41FA5}">
                      <a16:colId xmlns:a16="http://schemas.microsoft.com/office/drawing/2014/main" val="309209513"/>
                    </a:ext>
                  </a:extLst>
                </a:gridCol>
                <a:gridCol w="1638462">
                  <a:extLst>
                    <a:ext uri="{9D8B030D-6E8A-4147-A177-3AD203B41FA5}">
                      <a16:colId xmlns:a16="http://schemas.microsoft.com/office/drawing/2014/main" val="3651996129"/>
                    </a:ext>
                  </a:extLst>
                </a:gridCol>
                <a:gridCol w="1328914">
                  <a:extLst>
                    <a:ext uri="{9D8B030D-6E8A-4147-A177-3AD203B41FA5}">
                      <a16:colId xmlns:a16="http://schemas.microsoft.com/office/drawing/2014/main" val="3691951514"/>
                    </a:ext>
                  </a:extLst>
                </a:gridCol>
                <a:gridCol w="1112875">
                  <a:extLst>
                    <a:ext uri="{9D8B030D-6E8A-4147-A177-3AD203B41FA5}">
                      <a16:colId xmlns:a16="http://schemas.microsoft.com/office/drawing/2014/main" val="3317367173"/>
                    </a:ext>
                  </a:extLst>
                </a:gridCol>
              </a:tblGrid>
              <a:tr h="263951">
                <a:tc>
                  <a:txBody>
                    <a:bodyPr/>
                    <a:lstStyle/>
                    <a:p>
                      <a:pPr algn="l" fontAlgn="t">
                        <a:lnSpc>
                          <a:spcPct val="107000"/>
                        </a:lnSpc>
                        <a:spcBef>
                          <a:spcPts val="0"/>
                        </a:spcBef>
                        <a:spcAft>
                          <a:spcPts val="800"/>
                        </a:spcAft>
                      </a:pPr>
                      <a:r>
                        <a:rPr lang="en-US" sz="13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Brand</a:t>
                      </a:r>
                      <a:endParaRPr lang="en-US" sz="21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t">
                        <a:lnSpc>
                          <a:spcPct val="107000"/>
                        </a:lnSpc>
                        <a:spcBef>
                          <a:spcPts val="0"/>
                        </a:spcBef>
                        <a:spcAft>
                          <a:spcPts val="800"/>
                        </a:spcAft>
                      </a:pPr>
                      <a:r>
                        <a:rPr lang="en-US" sz="13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Logo</a:t>
                      </a:r>
                      <a:endParaRPr lang="en-US" sz="21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t">
                        <a:lnSpc>
                          <a:spcPct val="107000"/>
                        </a:lnSpc>
                        <a:spcBef>
                          <a:spcPts val="0"/>
                        </a:spcBef>
                        <a:spcAft>
                          <a:spcPts val="800"/>
                        </a:spcAft>
                      </a:pPr>
                      <a:r>
                        <a:rPr lang="en-US" sz="13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Description</a:t>
                      </a:r>
                      <a:endParaRPr lang="en-US" sz="21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t">
                        <a:lnSpc>
                          <a:spcPct val="107000"/>
                        </a:lnSpc>
                        <a:spcBef>
                          <a:spcPts val="0"/>
                        </a:spcBef>
                        <a:spcAft>
                          <a:spcPts val="800"/>
                        </a:spcAft>
                      </a:pPr>
                      <a:r>
                        <a:rPr lang="en-US" sz="1300" b="0" i="0" u="none" strike="noStrike">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Assay Seal</a:t>
                      </a:r>
                      <a:endParaRPr lang="en-US" sz="2100" b="0" i="0" u="none" strike="noStrike">
                        <a:solidFill>
                          <a:schemeClr val="accent4">
                            <a:lumMod val="40000"/>
                            <a:lumOff val="60000"/>
                          </a:schemeClr>
                        </a:solidFill>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l" fontAlgn="t">
                        <a:lnSpc>
                          <a:spcPct val="107000"/>
                        </a:lnSpc>
                        <a:spcBef>
                          <a:spcPts val="0"/>
                        </a:spcBef>
                        <a:spcAft>
                          <a:spcPts val="800"/>
                        </a:spcAft>
                      </a:pPr>
                      <a:r>
                        <a:rPr lang="en-US" sz="13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Bar Number</a:t>
                      </a:r>
                      <a:endParaRPr lang="en-US" sz="21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646042199"/>
                  </a:ext>
                </a:extLst>
              </a:tr>
              <a:tr h="479216">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PAMP</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SUISSE  1 KILO FINE GOLD 999.9     </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PAMP </a:t>
                      </a: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Essayeur</a:t>
                      </a: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 </a:t>
                      </a: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Fondeur</a:t>
                      </a: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  </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997285"/>
                  </a:ext>
                </a:extLst>
              </a:tr>
              <a:tr h="479216">
                <a:tc>
                  <a:txBody>
                    <a:bodyPr/>
                    <a:lstStyle/>
                    <a:p>
                      <a:pPr algn="l" fontAlgn="t">
                        <a:lnSpc>
                          <a:spcPct val="107000"/>
                        </a:lnSpc>
                        <a:spcBef>
                          <a:spcPts val="0"/>
                        </a:spcBef>
                        <a:spcAft>
                          <a:spcPts val="800"/>
                        </a:spcAft>
                      </a:pP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Valcombi</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SUISSE 1Kg gold 999,9   </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CHI Essayeur Fondeur</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095442"/>
                  </a:ext>
                </a:extLst>
              </a:tr>
              <a:tr h="909746">
                <a:tc>
                  <a:txBody>
                    <a:bodyPr/>
                    <a:lstStyle/>
                    <a:p>
                      <a:pPr algn="l" fontAlgn="t">
                        <a:lnSpc>
                          <a:spcPct val="107000"/>
                        </a:lnSpc>
                        <a:spcBef>
                          <a:spcPts val="0"/>
                        </a:spcBef>
                        <a:spcAft>
                          <a:spcPts val="800"/>
                        </a:spcAft>
                      </a:pP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Metalor</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1 KILO GOLD 999.9 SWITZERLAND</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MP </a:t>
                      </a: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Essayeur</a:t>
                      </a: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 </a:t>
                      </a: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Fondeur</a:t>
                      </a: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 (MP = </a:t>
                      </a:r>
                      <a:r>
                        <a:rPr lang="en-US" sz="1300" b="0" i="0" u="none" strike="noStrike" dirty="0" err="1">
                          <a:effectLst/>
                          <a:latin typeface="Calibri Light" panose="020F0302020204030204" pitchFamily="34" charset="0"/>
                          <a:ea typeface="新細明體" panose="02020500000000000000" pitchFamily="18" charset="-120"/>
                          <a:cs typeface="Calibri Light" panose="020F0302020204030204" pitchFamily="34" charset="0"/>
                        </a:rPr>
                        <a:t>Metalor</a:t>
                      </a: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 Product)</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81947"/>
                  </a:ext>
                </a:extLst>
              </a:tr>
              <a:tr h="479216">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Argor Heraeus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SWITZERLAND 1 KILO FINE GOLD 999,9 </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Argor Heraeus Melter Assayer</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905058"/>
                  </a:ext>
                </a:extLst>
              </a:tr>
              <a:tr h="263951">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Shandong Gold</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1000g </a:t>
                      </a:r>
                    </a:p>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Au 9999</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Nil</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Yes</a:t>
                      </a:r>
                    </a:p>
                    <a:p>
                      <a:pPr algn="l" fontAlgn="t">
                        <a:lnSpc>
                          <a:spcPct val="107000"/>
                        </a:lnSpc>
                        <a:spcBef>
                          <a:spcPts val="0"/>
                        </a:spcBef>
                        <a:spcAft>
                          <a:spcPts val="800"/>
                        </a:spcAft>
                      </a:pP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309240"/>
                  </a:ext>
                </a:extLst>
              </a:tr>
              <a:tr h="479216">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Credit Suisse</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1 KILO Gold 999.9</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CHI Essayeur Fondeur</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71048"/>
                  </a:ext>
                </a:extLst>
              </a:tr>
              <a:tr h="479216">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ABC</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1 KILO FINE GOLD 999.9</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AUSTRALIA</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847704"/>
                  </a:ext>
                </a:extLst>
              </a:tr>
              <a:tr h="479216">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Asahi USA</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1 KILO FINE GOLD 9999</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NIL</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22951"/>
                  </a:ext>
                </a:extLst>
              </a:tr>
              <a:tr h="479216">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Royal Canadian Mint</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1 KILO GOLD 999.9</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a:effectLst/>
                          <a:latin typeface="Calibri Light" panose="020F0302020204030204" pitchFamily="34" charset="0"/>
                          <a:ea typeface="新細明體" panose="02020500000000000000" pitchFamily="18" charset="-120"/>
                          <a:cs typeface="Calibri Light" panose="020F0302020204030204" pitchFamily="34" charset="0"/>
                        </a:rPr>
                        <a:t>NIL</a:t>
                      </a:r>
                      <a:endParaRPr lang="en-US" sz="2100" b="0" i="0" u="none" strike="noStrike">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US" sz="1300" b="0" i="0" u="none" strike="noStrike" dirty="0">
                          <a:effectLst/>
                          <a:latin typeface="Calibri Light" panose="020F0302020204030204" pitchFamily="34" charset="0"/>
                          <a:ea typeface="新細明體" panose="02020500000000000000" pitchFamily="18" charset="-120"/>
                          <a:cs typeface="Calibri Light" panose="020F0302020204030204" pitchFamily="34" charset="0"/>
                        </a:rPr>
                        <a:t>YES</a:t>
                      </a:r>
                      <a:endParaRPr lang="en-US" sz="2100" b="0" i="0" u="none" strike="noStrike" dirty="0">
                        <a:effectLst/>
                        <a:latin typeface="Calibri Light" panose="020F0302020204030204" pitchFamily="34" charset="0"/>
                        <a:cs typeface="Calibri Light" panose="020F0302020204030204" pitchFamily="34" charset="0"/>
                      </a:endParaRPr>
                    </a:p>
                  </a:txBody>
                  <a:tcPr marL="83086" marR="83086" marT="11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821317"/>
                  </a:ext>
                </a:extLst>
              </a:tr>
            </a:tbl>
          </a:graphicData>
        </a:graphic>
      </p:graphicFrame>
    </p:spTree>
    <p:extLst>
      <p:ext uri="{BB962C8B-B14F-4D97-AF65-F5344CB8AC3E}">
        <p14:creationId xmlns:p14="http://schemas.microsoft.com/office/powerpoint/2010/main" val="46575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9"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0DBCE646-4115-49DF-B13A-AC2CC4625585}"/>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6000" b="1" dirty="0" err="1">
                <a:solidFill>
                  <a:schemeClr val="accent4">
                    <a:lumMod val="40000"/>
                    <a:lumOff val="60000"/>
                  </a:schemeClr>
                </a:solidFill>
                <a:latin typeface="Century Gothic" panose="020B0502020202020204" pitchFamily="34" charset="0"/>
              </a:rPr>
              <a:t>GoldZIP</a:t>
            </a:r>
            <a:endParaRPr lang="en-US" sz="6000" b="1" dirty="0">
              <a:solidFill>
                <a:schemeClr val="accent4">
                  <a:lumMod val="40000"/>
                  <a:lumOff val="60000"/>
                </a:schemeClr>
              </a:solidFill>
              <a:latin typeface="Century Gothic" panose="020B0502020202020204" pitchFamily="34" charset="0"/>
            </a:endParaRPr>
          </a:p>
        </p:txBody>
      </p:sp>
      <p:sp>
        <p:nvSpPr>
          <p:cNvPr id="12" name="文字方塊 11">
            <a:extLst>
              <a:ext uri="{FF2B5EF4-FFF2-40B4-BE49-F238E27FC236}">
                <a16:creationId xmlns:a16="http://schemas.microsoft.com/office/drawing/2014/main" id="{F0998F4E-BF9C-4BE8-AE50-4CC884FC6313}"/>
              </a:ext>
            </a:extLst>
          </p:cNvPr>
          <p:cNvSpPr txBox="1"/>
          <p:nvPr/>
        </p:nvSpPr>
        <p:spPr>
          <a:xfrm>
            <a:off x="912434" y="1886421"/>
            <a:ext cx="3384000" cy="4382482"/>
          </a:xfrm>
          <a:prstGeom prst="rect">
            <a:avLst/>
          </a:prstGeom>
          <a:noFill/>
        </p:spPr>
        <p:txBody>
          <a:bodyPr wrap="square">
            <a:spAutoFit/>
          </a:bodyPr>
          <a:lstStyle/>
          <a:p>
            <a:pPr fontAlgn="t">
              <a:lnSpc>
                <a:spcPct val="107000"/>
              </a:lnSpc>
              <a:spcAft>
                <a:spcPts val="800"/>
              </a:spcAft>
            </a:pPr>
            <a:r>
              <a:rPr kumimoji="0" lang="en-US" altLang="en-US" sz="1600" b="1" i="0" u="none" strike="noStrike" cap="none" normalizeH="0" baseline="0" dirty="0">
                <a:ln>
                  <a:noFill/>
                </a:ln>
                <a:solidFill>
                  <a:schemeClr val="accent4">
                    <a:lumMod val="20000"/>
                    <a:lumOff val="80000"/>
                  </a:schemeClr>
                </a:solidFill>
                <a:effectLst/>
              </a:rPr>
              <a:t>Popular 1kg </a:t>
            </a:r>
            <a:r>
              <a:rPr lang="en-US" altLang="en-US" sz="1600" b="1" dirty="0">
                <a:solidFill>
                  <a:schemeClr val="accent4">
                    <a:lumMod val="20000"/>
                    <a:lumOff val="80000"/>
                  </a:schemeClr>
                </a:solidFill>
              </a:rPr>
              <a:t>Gold Bar Description </a:t>
            </a:r>
          </a:p>
          <a:p>
            <a:pPr algn="l" fontAlgn="t">
              <a:lnSpc>
                <a:spcPct val="107000"/>
              </a:lnSpc>
              <a:spcBef>
                <a:spcPts val="0"/>
              </a:spcBef>
              <a:spcAft>
                <a:spcPts val="800"/>
              </a:spcAft>
            </a:pPr>
            <a:endPar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endParaRPr>
          </a:p>
          <a:p>
            <a:pPr algn="l" fontAlgn="t">
              <a:lnSpc>
                <a:spcPct val="107000"/>
              </a:lnSpc>
              <a:spcBef>
                <a:spcPts val="0"/>
              </a:spcBef>
              <a:spcAft>
                <a:spcPts val="800"/>
              </a:spcAft>
            </a:pP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PAMP</a:t>
            </a:r>
          </a:p>
          <a:p>
            <a:pPr fontAlgn="t">
              <a:lnSpc>
                <a:spcPct val="107000"/>
              </a:lnSpc>
              <a:spcAft>
                <a:spcPts val="800"/>
              </a:spcAft>
            </a:pPr>
            <a:r>
              <a:rPr lang="en-US" sz="1600" b="0" i="0" u="none" strike="noStrike" dirty="0" err="1">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Valcombi</a:t>
            </a:r>
            <a:endPar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endParaRPr>
          </a:p>
          <a:p>
            <a:pPr fontAlgn="t">
              <a:lnSpc>
                <a:spcPct val="107000"/>
              </a:lnSpc>
              <a:spcAft>
                <a:spcPts val="800"/>
              </a:spcAft>
            </a:pPr>
            <a:r>
              <a:rPr lang="en-US" sz="1600" b="0" i="0" u="none" strike="noStrike" dirty="0" err="1">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Metalor</a:t>
            </a:r>
            <a:endPar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endParaRPr>
          </a:p>
          <a:p>
            <a:pPr fontAlgn="t">
              <a:lnSpc>
                <a:spcPct val="107000"/>
              </a:lnSpc>
              <a:spcAft>
                <a:spcPts val="800"/>
              </a:spcAft>
            </a:pPr>
            <a:r>
              <a:rPr lang="en-US" sz="1600" b="0" i="0" u="none" strike="noStrike" dirty="0" err="1">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Argor</a:t>
            </a: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 Heraeus</a:t>
            </a:r>
          </a:p>
          <a:p>
            <a:pPr fontAlgn="t">
              <a:lnSpc>
                <a:spcPct val="107000"/>
              </a:lnSpc>
              <a:spcAft>
                <a:spcPts val="800"/>
              </a:spcAft>
            </a:pP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Shandong Gold</a:t>
            </a:r>
          </a:p>
          <a:p>
            <a:pPr fontAlgn="t">
              <a:lnSpc>
                <a:spcPct val="107000"/>
              </a:lnSpc>
              <a:spcAft>
                <a:spcPts val="800"/>
              </a:spcAft>
            </a:pPr>
            <a:endPar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endParaRPr>
          </a:p>
          <a:p>
            <a:pPr fontAlgn="t">
              <a:lnSpc>
                <a:spcPct val="107000"/>
              </a:lnSpc>
              <a:spcAft>
                <a:spcPts val="800"/>
              </a:spcAft>
            </a:pP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Credit Suisse</a:t>
            </a:r>
          </a:p>
          <a:p>
            <a:pPr fontAlgn="t">
              <a:lnSpc>
                <a:spcPct val="107000"/>
              </a:lnSpc>
              <a:spcAft>
                <a:spcPts val="800"/>
              </a:spcAft>
            </a:pP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ABC</a:t>
            </a:r>
            <a:endParaRPr lang="en-US" sz="16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a:p>
            <a:pPr fontAlgn="t">
              <a:lnSpc>
                <a:spcPct val="107000"/>
              </a:lnSpc>
              <a:spcAft>
                <a:spcPts val="800"/>
              </a:spcAft>
            </a:pP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Asahi USA</a:t>
            </a:r>
            <a:endParaRPr lang="en-US" sz="16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a:p>
            <a:pPr fontAlgn="t">
              <a:lnSpc>
                <a:spcPct val="107000"/>
              </a:lnSpc>
              <a:spcAft>
                <a:spcPts val="800"/>
              </a:spcAft>
            </a:pPr>
            <a:r>
              <a:rPr lang="en-US" sz="1600" b="0" i="0" u="none" strike="noStrike" dirty="0">
                <a:solidFill>
                  <a:schemeClr val="accent4">
                    <a:lumMod val="40000"/>
                    <a:lumOff val="60000"/>
                  </a:schemeClr>
                </a:solidFill>
                <a:effectLst/>
                <a:latin typeface="Calibri Light" panose="020F0302020204030204" pitchFamily="34" charset="0"/>
                <a:ea typeface="新細明體" panose="02020500000000000000" pitchFamily="18" charset="-120"/>
                <a:cs typeface="Calibri Light" panose="020F0302020204030204" pitchFamily="34" charset="0"/>
              </a:rPr>
              <a:t>Royal Canadian Mint</a:t>
            </a:r>
            <a:endParaRPr lang="en-US" sz="1600" b="0" i="0" u="none" strike="noStrike" dirty="0">
              <a:solidFill>
                <a:schemeClr val="accent4">
                  <a:lumMod val="40000"/>
                  <a:lumOff val="60000"/>
                </a:schemeClr>
              </a:solidFill>
              <a:effectLst/>
              <a:latin typeface="Calibri Light" panose="020F0302020204030204" pitchFamily="34" charset="0"/>
              <a:cs typeface="Calibri Light" panose="020F0302020204030204" pitchFamily="34" charset="0"/>
            </a:endParaRPr>
          </a:p>
        </p:txBody>
      </p:sp>
      <p:pic>
        <p:nvPicPr>
          <p:cNvPr id="13" name="內容版面配置區 4" descr="一張含有 文字, 書 的圖片&#10;&#10;自動產生的描述">
            <a:extLst>
              <a:ext uri="{FF2B5EF4-FFF2-40B4-BE49-F238E27FC236}">
                <a16:creationId xmlns:a16="http://schemas.microsoft.com/office/drawing/2014/main" id="{CBAB57A2-E562-4488-9F16-219A3CC84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2841" y="244003"/>
            <a:ext cx="6231318" cy="5036537"/>
          </a:xfrm>
        </p:spPr>
      </p:pic>
      <p:sp>
        <p:nvSpPr>
          <p:cNvPr id="16" name="文字方塊 15">
            <a:extLst>
              <a:ext uri="{FF2B5EF4-FFF2-40B4-BE49-F238E27FC236}">
                <a16:creationId xmlns:a16="http://schemas.microsoft.com/office/drawing/2014/main" id="{72B9B13E-CDE1-4A55-A105-01A3F0E10BE8}"/>
              </a:ext>
            </a:extLst>
          </p:cNvPr>
          <p:cNvSpPr txBox="1"/>
          <p:nvPr/>
        </p:nvSpPr>
        <p:spPr>
          <a:xfrm>
            <a:off x="5132841" y="5536779"/>
            <a:ext cx="6709878" cy="1077218"/>
          </a:xfrm>
          <a:prstGeom prst="rect">
            <a:avLst/>
          </a:prstGeom>
          <a:noFill/>
        </p:spPr>
        <p:txBody>
          <a:bodyPr wrap="square">
            <a:spAutoFit/>
          </a:bodyPr>
          <a:lstStyle/>
          <a:p>
            <a:pPr algn="just"/>
            <a:r>
              <a:rPr lang="en-US" altLang="zh-TW"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ESSAYEUR FONDEUR</a:t>
            </a:r>
            <a:r>
              <a:rPr lang="zh-TW" altLang="en-US"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為法文，是瑞士製造的保證標章，全球只有</a:t>
            </a:r>
            <a:r>
              <a:rPr lang="en-US" altLang="zh-TW"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5</a:t>
            </a:r>
            <a:r>
              <a:rPr lang="zh-TW" altLang="en-US"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間設在瑞士的鑄造廠，有資格在產品上鑄印此字樣。除了</a:t>
            </a:r>
            <a:r>
              <a:rPr lang="zh-TW" altLang="en-US" sz="1600" b="1"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a:t>
            </a:r>
            <a:r>
              <a:rPr lang="en-US" altLang="zh-TW" sz="1600" b="1" i="1" dirty="0" err="1">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Argor</a:t>
            </a:r>
            <a:r>
              <a:rPr lang="en-US" altLang="zh-TW" sz="1600" b="1"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-Heraeus</a:t>
            </a:r>
            <a:r>
              <a:rPr lang="zh-TW" altLang="en-US" sz="1600" b="1"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a:t>
            </a:r>
            <a:r>
              <a:rPr lang="zh-TW" altLang="en-US"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鑄造廠，以英文「</a:t>
            </a:r>
            <a:r>
              <a:rPr lang="en-US" altLang="zh-TW" sz="1600" b="1"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Melter Assayer</a:t>
            </a:r>
            <a:r>
              <a:rPr lang="zh-TW" altLang="en-US" sz="1600" b="1"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a:t>
            </a:r>
            <a:r>
              <a:rPr lang="zh-TW" altLang="en-US"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鑄印，包括</a:t>
            </a:r>
            <a:r>
              <a:rPr lang="en-US" altLang="zh-TW" sz="1600" b="1"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Credit Suisse</a:t>
            </a:r>
            <a:r>
              <a:rPr lang="zh-TW" altLang="en-US"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在內的其餘四家鑄造廠，皆以</a:t>
            </a:r>
            <a:r>
              <a:rPr lang="zh-TW" altLang="en-US" sz="1600" b="1" i="1" u="sng"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法文字</a:t>
            </a:r>
            <a:r>
              <a:rPr lang="zh-TW" altLang="en-US" sz="1600" b="0" i="1" dirty="0">
                <a:solidFill>
                  <a:schemeClr val="accent4">
                    <a:lumMod val="20000"/>
                    <a:lumOff val="80000"/>
                  </a:schemeClr>
                </a:solidFill>
                <a:effectLst/>
                <a:highlight>
                  <a:srgbClr val="000000"/>
                </a:highlight>
                <a:latin typeface="Adobe 明體 Std L" panose="02020300000000000000" pitchFamily="18" charset="-120"/>
                <a:ea typeface="Adobe 明體 Std L" panose="02020300000000000000" pitchFamily="18" charset="-120"/>
              </a:rPr>
              <a:t>樣印製。</a:t>
            </a:r>
          </a:p>
        </p:txBody>
      </p:sp>
    </p:spTree>
    <p:extLst>
      <p:ext uri="{BB962C8B-B14F-4D97-AF65-F5344CB8AC3E}">
        <p14:creationId xmlns:p14="http://schemas.microsoft.com/office/powerpoint/2010/main" val="411646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9"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0DBCE646-4115-49DF-B13A-AC2CC4625585}"/>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6000" b="1" dirty="0" err="1">
                <a:solidFill>
                  <a:schemeClr val="accent4">
                    <a:lumMod val="40000"/>
                    <a:lumOff val="60000"/>
                  </a:schemeClr>
                </a:solidFill>
                <a:latin typeface="Century Gothic" panose="020B0502020202020204" pitchFamily="34" charset="0"/>
              </a:rPr>
              <a:t>GoldZIP</a:t>
            </a:r>
            <a:endParaRPr lang="en-US" sz="6000" b="1" dirty="0">
              <a:solidFill>
                <a:schemeClr val="accent4">
                  <a:lumMod val="40000"/>
                  <a:lumOff val="60000"/>
                </a:schemeClr>
              </a:solidFill>
              <a:latin typeface="Century Gothic" panose="020B0502020202020204" pitchFamily="34" charset="0"/>
            </a:endParaRPr>
          </a:p>
        </p:txBody>
      </p:sp>
      <p:graphicFrame>
        <p:nvGraphicFramePr>
          <p:cNvPr id="5" name="表格 5">
            <a:extLst>
              <a:ext uri="{FF2B5EF4-FFF2-40B4-BE49-F238E27FC236}">
                <a16:creationId xmlns:a16="http://schemas.microsoft.com/office/drawing/2014/main" id="{438E92AC-2672-486A-AA50-BBBCB583D460}"/>
              </a:ext>
            </a:extLst>
          </p:cNvPr>
          <p:cNvGraphicFramePr>
            <a:graphicFrameLocks noGrp="1"/>
          </p:cNvGraphicFramePr>
          <p:nvPr>
            <p:extLst>
              <p:ext uri="{D42A27DB-BD31-4B8C-83A1-F6EECF244321}">
                <p14:modId xmlns:p14="http://schemas.microsoft.com/office/powerpoint/2010/main" val="3051016161"/>
              </p:ext>
            </p:extLst>
          </p:nvPr>
        </p:nvGraphicFramePr>
        <p:xfrm>
          <a:off x="5023231" y="549867"/>
          <a:ext cx="6623834" cy="3635457"/>
        </p:xfrm>
        <a:graphic>
          <a:graphicData uri="http://schemas.openxmlformats.org/drawingml/2006/table">
            <a:tbl>
              <a:tblPr firstRow="1" bandRow="1">
                <a:tableStyleId>{1E171933-4619-4E11-9A3F-F7608DF75F80}</a:tableStyleId>
              </a:tblPr>
              <a:tblGrid>
                <a:gridCol w="3393746">
                  <a:extLst>
                    <a:ext uri="{9D8B030D-6E8A-4147-A177-3AD203B41FA5}">
                      <a16:colId xmlns:a16="http://schemas.microsoft.com/office/drawing/2014/main" val="35174512"/>
                    </a:ext>
                  </a:extLst>
                </a:gridCol>
                <a:gridCol w="1056904">
                  <a:extLst>
                    <a:ext uri="{9D8B030D-6E8A-4147-A177-3AD203B41FA5}">
                      <a16:colId xmlns:a16="http://schemas.microsoft.com/office/drawing/2014/main" val="3999470731"/>
                    </a:ext>
                  </a:extLst>
                </a:gridCol>
                <a:gridCol w="1009403">
                  <a:extLst>
                    <a:ext uri="{9D8B030D-6E8A-4147-A177-3AD203B41FA5}">
                      <a16:colId xmlns:a16="http://schemas.microsoft.com/office/drawing/2014/main" val="119352148"/>
                    </a:ext>
                  </a:extLst>
                </a:gridCol>
                <a:gridCol w="1163781">
                  <a:extLst>
                    <a:ext uri="{9D8B030D-6E8A-4147-A177-3AD203B41FA5}">
                      <a16:colId xmlns:a16="http://schemas.microsoft.com/office/drawing/2014/main" val="2335917332"/>
                    </a:ext>
                  </a:extLst>
                </a:gridCol>
              </a:tblGrid>
              <a:tr h="425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1" u="none" strike="noStrike" cap="none" normalizeH="0" baseline="0" dirty="0">
                          <a:ln>
                            <a:noFill/>
                          </a:ln>
                          <a:solidFill>
                            <a:schemeClr val="bg2">
                              <a:lumMod val="25000"/>
                            </a:schemeClr>
                          </a:solidFill>
                          <a:effectLst/>
                          <a:latin typeface="+mn-lt"/>
                        </a:rPr>
                        <a:t>Popular 1kg </a:t>
                      </a:r>
                      <a:r>
                        <a:rPr lang="en-US" altLang="en-US" sz="1800" b="1" i="1" dirty="0">
                          <a:solidFill>
                            <a:schemeClr val="bg2">
                              <a:lumMod val="25000"/>
                            </a:schemeClr>
                          </a:solidFill>
                          <a:latin typeface="+mn-lt"/>
                        </a:rPr>
                        <a:t>Gold Bar Description </a:t>
                      </a:r>
                    </a:p>
                    <a:p>
                      <a:endParaRPr lang="en-HK" sz="1800" b="1" i="1" dirty="0">
                        <a:solidFill>
                          <a:schemeClr val="bg2">
                            <a:lumMod val="25000"/>
                          </a:schemeClr>
                        </a:solidFill>
                        <a:latin typeface="+mn-lt"/>
                      </a:endParaRPr>
                    </a:p>
                  </a:txBody>
                  <a:tcPr marL="105033" marR="105033" marT="52517" marB="52517">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chemeClr val="bg2">
                              <a:lumMod val="25000"/>
                            </a:schemeClr>
                          </a:solidFill>
                          <a:effectLst/>
                          <a:uLnTx/>
                          <a:uFillTx/>
                          <a:latin typeface="+mn-lt"/>
                          <a:ea typeface="+mn-ea"/>
                          <a:cs typeface="+mn-cs"/>
                        </a:rPr>
                        <a:t>Length</a:t>
                      </a:r>
                      <a:br>
                        <a:rPr kumimoji="0" lang="en-US" sz="1800" b="1" i="1" u="none" strike="noStrike" kern="1200" cap="none" spc="0" normalizeH="0" baseline="0" noProof="0" dirty="0">
                          <a:ln>
                            <a:noFill/>
                          </a:ln>
                          <a:solidFill>
                            <a:schemeClr val="bg2">
                              <a:lumMod val="25000"/>
                            </a:schemeClr>
                          </a:solidFill>
                          <a:effectLst/>
                          <a:uLnTx/>
                          <a:uFillTx/>
                          <a:latin typeface="+mn-lt"/>
                          <a:ea typeface="+mn-ea"/>
                          <a:cs typeface="+mn-cs"/>
                        </a:rPr>
                      </a:br>
                      <a:r>
                        <a:rPr kumimoji="0" lang="en-US" sz="1200" b="1" i="1" u="none" strike="noStrike" kern="1200" cap="none" spc="0" normalizeH="0" baseline="0" noProof="0" dirty="0">
                          <a:ln>
                            <a:noFill/>
                          </a:ln>
                          <a:solidFill>
                            <a:schemeClr val="bg2">
                              <a:lumMod val="25000"/>
                            </a:schemeClr>
                          </a:solidFill>
                          <a:effectLst/>
                          <a:uLnTx/>
                          <a:uFillTx/>
                          <a:latin typeface="+mn-lt"/>
                          <a:ea typeface="+mn-ea"/>
                          <a:cs typeface="+mn-cs"/>
                        </a:rPr>
                        <a:t>(mm)</a:t>
                      </a:r>
                      <a:endParaRPr kumimoji="0" lang="en-HK" sz="1200" b="1" i="1" u="none" strike="noStrike" kern="1200" cap="none" spc="0" normalizeH="0" baseline="0" noProof="0" dirty="0">
                        <a:ln>
                          <a:noFill/>
                        </a:ln>
                        <a:solidFill>
                          <a:schemeClr val="bg2">
                            <a:lumMod val="25000"/>
                          </a:schemeClr>
                        </a:solidFill>
                        <a:effectLst/>
                        <a:uLnTx/>
                        <a:uFillTx/>
                        <a:latin typeface="+mn-lt"/>
                        <a:ea typeface="+mn-ea"/>
                        <a:cs typeface="+mn-cs"/>
                      </a:endParaRPr>
                    </a:p>
                  </a:txBody>
                  <a:tcPr marL="105033" marR="105033" marT="52517" marB="52517">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chemeClr val="bg2">
                              <a:lumMod val="25000"/>
                            </a:schemeClr>
                          </a:solidFill>
                          <a:effectLst/>
                          <a:uLnTx/>
                          <a:uFillTx/>
                          <a:latin typeface="+mn-lt"/>
                          <a:ea typeface="+mn-ea"/>
                          <a:cs typeface="+mn-cs"/>
                        </a:rPr>
                        <a:t>Width</a:t>
                      </a:r>
                      <a:br>
                        <a:rPr kumimoji="0" lang="en-US" sz="1800" b="1" i="1" u="none" strike="noStrike" kern="1200" cap="none" spc="0" normalizeH="0" baseline="0" noProof="0" dirty="0">
                          <a:ln>
                            <a:noFill/>
                          </a:ln>
                          <a:solidFill>
                            <a:schemeClr val="bg2">
                              <a:lumMod val="25000"/>
                            </a:schemeClr>
                          </a:solidFill>
                          <a:effectLst/>
                          <a:uLnTx/>
                          <a:uFillTx/>
                          <a:latin typeface="+mn-lt"/>
                          <a:ea typeface="+mn-ea"/>
                          <a:cs typeface="+mn-cs"/>
                        </a:rPr>
                      </a:br>
                      <a:r>
                        <a:rPr kumimoji="0" lang="en-US" sz="1200" b="1" i="1" u="none" strike="noStrike" kern="1200" cap="none" spc="0" normalizeH="0" baseline="0" noProof="0" dirty="0">
                          <a:ln>
                            <a:noFill/>
                          </a:ln>
                          <a:solidFill>
                            <a:schemeClr val="bg2">
                              <a:lumMod val="25000"/>
                            </a:schemeClr>
                          </a:solidFill>
                          <a:effectLst/>
                          <a:uLnTx/>
                          <a:uFillTx/>
                          <a:latin typeface="+mn-lt"/>
                          <a:ea typeface="+mn-ea"/>
                          <a:cs typeface="+mn-cs"/>
                        </a:rPr>
                        <a:t>(mm)</a:t>
                      </a:r>
                      <a:endParaRPr kumimoji="0" lang="en-HK" sz="1200" b="1" i="1" u="none" strike="noStrike" kern="1200" cap="none" spc="0" normalizeH="0" baseline="0" noProof="0" dirty="0">
                        <a:ln>
                          <a:noFill/>
                        </a:ln>
                        <a:solidFill>
                          <a:schemeClr val="bg2">
                            <a:lumMod val="25000"/>
                          </a:schemeClr>
                        </a:solidFill>
                        <a:effectLst/>
                        <a:uLnTx/>
                        <a:uFillTx/>
                        <a:latin typeface="+mn-lt"/>
                        <a:ea typeface="+mn-ea"/>
                        <a:cs typeface="+mn-cs"/>
                      </a:endParaRPr>
                    </a:p>
                  </a:txBody>
                  <a:tcPr marL="105033" marR="105033" marT="52517" marB="52517">
                    <a:solidFill>
                      <a:schemeClr val="accent4">
                        <a:lumMod val="60000"/>
                        <a:lumOff val="40000"/>
                      </a:schemeClr>
                    </a:solidFill>
                  </a:tcPr>
                </a:tc>
                <a:tc>
                  <a:txBody>
                    <a:bodyPr/>
                    <a:lstStyle/>
                    <a:p>
                      <a:r>
                        <a:rPr lang="en-US" sz="1800" b="1" i="1" dirty="0">
                          <a:solidFill>
                            <a:schemeClr val="bg2">
                              <a:lumMod val="25000"/>
                            </a:schemeClr>
                          </a:solidFill>
                          <a:latin typeface="+mn-lt"/>
                        </a:rPr>
                        <a:t>Thickness</a:t>
                      </a:r>
                      <a:br>
                        <a:rPr lang="en-US" sz="1800" b="1" i="1" dirty="0">
                          <a:solidFill>
                            <a:schemeClr val="bg2">
                              <a:lumMod val="25000"/>
                            </a:schemeClr>
                          </a:solidFill>
                          <a:latin typeface="+mn-lt"/>
                        </a:rPr>
                      </a:br>
                      <a:r>
                        <a:rPr lang="en-US" sz="1200" b="1" i="1" dirty="0">
                          <a:solidFill>
                            <a:schemeClr val="bg2">
                              <a:lumMod val="25000"/>
                            </a:schemeClr>
                          </a:solidFill>
                          <a:latin typeface="+mn-lt"/>
                        </a:rPr>
                        <a:t>(mm)</a:t>
                      </a:r>
                      <a:endParaRPr lang="en-HK" sz="1200" b="1" i="1" dirty="0">
                        <a:solidFill>
                          <a:schemeClr val="bg2">
                            <a:lumMod val="25000"/>
                          </a:schemeClr>
                        </a:solidFill>
                        <a:latin typeface="+mn-lt"/>
                      </a:endParaRPr>
                    </a:p>
                  </a:txBody>
                  <a:tcPr marL="105033" marR="105033" marT="52517" marB="52517">
                    <a:solidFill>
                      <a:schemeClr val="accent4">
                        <a:lumMod val="60000"/>
                        <a:lumOff val="40000"/>
                      </a:schemeClr>
                    </a:solidFill>
                  </a:tcPr>
                </a:tc>
                <a:extLst>
                  <a:ext uri="{0D108BD9-81ED-4DB2-BD59-A6C34878D82A}">
                    <a16:rowId xmlns:a16="http://schemas.microsoft.com/office/drawing/2014/main" val="3619046223"/>
                  </a:ext>
                </a:extLst>
              </a:tr>
              <a:tr h="425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dirty="0" err="1">
                          <a:solidFill>
                            <a:schemeClr val="bg2">
                              <a:lumMod val="25000"/>
                            </a:schemeClr>
                          </a:solidFill>
                          <a:effectLst/>
                          <a:latin typeface="+mn-lt"/>
                        </a:rPr>
                        <a:t>Argor</a:t>
                      </a:r>
                      <a:r>
                        <a:rPr lang="en-US" sz="1800" b="1" i="1" u="none" strike="noStrike" dirty="0">
                          <a:solidFill>
                            <a:schemeClr val="bg2">
                              <a:lumMod val="25000"/>
                            </a:schemeClr>
                          </a:solidFill>
                          <a:effectLst/>
                          <a:latin typeface="+mn-lt"/>
                        </a:rPr>
                        <a:t> Heraeus</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HK" sz="1800" b="1" i="1" dirty="0">
                          <a:solidFill>
                            <a:schemeClr val="bg2">
                              <a:lumMod val="25000"/>
                            </a:schemeClr>
                          </a:solidFill>
                          <a:latin typeface="+mn-lt"/>
                        </a:rPr>
                        <a:t>117.5</a:t>
                      </a: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52</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9</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extLst>
                  <a:ext uri="{0D108BD9-81ED-4DB2-BD59-A6C34878D82A}">
                    <a16:rowId xmlns:a16="http://schemas.microsoft.com/office/drawing/2014/main" val="469315875"/>
                  </a:ext>
                </a:extLst>
              </a:tr>
              <a:tr h="425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dirty="0">
                          <a:solidFill>
                            <a:schemeClr val="bg2">
                              <a:lumMod val="25000"/>
                            </a:schemeClr>
                          </a:solidFill>
                          <a:effectLst/>
                          <a:latin typeface="+mn-lt"/>
                        </a:rPr>
                        <a:t>ABC</a:t>
                      </a:r>
                      <a:endParaRPr lang="en-HK" sz="1800" b="1" i="1" dirty="0">
                        <a:solidFill>
                          <a:schemeClr val="bg2">
                            <a:lumMod val="25000"/>
                          </a:schemeClr>
                        </a:solidFill>
                        <a:latin typeface="+mn-lt"/>
                      </a:endParaRPr>
                    </a:p>
                  </a:txBody>
                  <a:tcPr marL="105033" marR="105033" marT="52517" marB="52517"/>
                </a:tc>
                <a:tc>
                  <a:txBody>
                    <a:bodyPr/>
                    <a:lstStyle/>
                    <a:p>
                      <a:r>
                        <a:rPr lang="en-US" sz="1800" b="1" i="1" dirty="0">
                          <a:solidFill>
                            <a:schemeClr val="bg2">
                              <a:lumMod val="25000"/>
                            </a:schemeClr>
                          </a:solidFill>
                          <a:latin typeface="+mn-lt"/>
                        </a:rPr>
                        <a:t>115</a:t>
                      </a:r>
                      <a:endParaRPr lang="en-HK" sz="1800" b="1" i="1" dirty="0">
                        <a:solidFill>
                          <a:schemeClr val="bg2">
                            <a:lumMod val="25000"/>
                          </a:schemeClr>
                        </a:solidFill>
                        <a:latin typeface="+mn-lt"/>
                      </a:endParaRPr>
                    </a:p>
                  </a:txBody>
                  <a:tcPr marL="105033" marR="105033" marT="52517" marB="52517"/>
                </a:tc>
                <a:tc>
                  <a:txBody>
                    <a:bodyPr/>
                    <a:lstStyle/>
                    <a:p>
                      <a:r>
                        <a:rPr lang="en-US" sz="1800" b="1" i="1" dirty="0">
                          <a:solidFill>
                            <a:schemeClr val="bg2">
                              <a:lumMod val="25000"/>
                            </a:schemeClr>
                          </a:solidFill>
                          <a:latin typeface="+mn-lt"/>
                        </a:rPr>
                        <a:t>51</a:t>
                      </a:r>
                      <a:endParaRPr lang="en-HK" sz="1800" b="1" i="1" dirty="0">
                        <a:solidFill>
                          <a:schemeClr val="bg2">
                            <a:lumMod val="25000"/>
                          </a:schemeClr>
                        </a:solidFill>
                        <a:latin typeface="+mn-lt"/>
                      </a:endParaRPr>
                    </a:p>
                  </a:txBody>
                  <a:tcPr marL="105033" marR="105033" marT="52517" marB="52517"/>
                </a:tc>
                <a:tc>
                  <a:txBody>
                    <a:bodyPr/>
                    <a:lstStyle/>
                    <a:p>
                      <a:r>
                        <a:rPr lang="en-US" sz="1800" b="1" i="1" dirty="0">
                          <a:solidFill>
                            <a:schemeClr val="bg2">
                              <a:lumMod val="25000"/>
                            </a:schemeClr>
                          </a:solidFill>
                          <a:latin typeface="+mn-lt"/>
                        </a:rPr>
                        <a:t>7.5</a:t>
                      </a:r>
                      <a:endParaRPr lang="en-HK" sz="1800" b="1" i="1" dirty="0">
                        <a:solidFill>
                          <a:schemeClr val="bg2">
                            <a:lumMod val="25000"/>
                          </a:schemeClr>
                        </a:solidFill>
                        <a:latin typeface="+mn-lt"/>
                      </a:endParaRPr>
                    </a:p>
                  </a:txBody>
                  <a:tcPr marL="105033" marR="105033" marT="52517" marB="52517"/>
                </a:tc>
                <a:extLst>
                  <a:ext uri="{0D108BD9-81ED-4DB2-BD59-A6C34878D82A}">
                    <a16:rowId xmlns:a16="http://schemas.microsoft.com/office/drawing/2014/main" val="2746241936"/>
                  </a:ext>
                </a:extLst>
              </a:tr>
              <a:tr h="425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dirty="0">
                          <a:solidFill>
                            <a:schemeClr val="bg2">
                              <a:lumMod val="25000"/>
                            </a:schemeClr>
                          </a:solidFill>
                          <a:effectLst/>
                          <a:latin typeface="+mn-lt"/>
                        </a:rPr>
                        <a:t>PAMP</a:t>
                      </a:r>
                      <a:endParaRPr lang="en-US" sz="1800" b="1" i="1" u="none" strike="noStrike" dirty="0">
                        <a:solidFill>
                          <a:schemeClr val="bg2">
                            <a:lumMod val="25000"/>
                          </a:schemeClr>
                        </a:solidFill>
                        <a:effectLst/>
                        <a:latin typeface="+mn-lt"/>
                        <a:ea typeface="新細明體" panose="02020500000000000000" pitchFamily="18" charset="-120"/>
                        <a:cs typeface="Calibri Light" panose="020F0302020204030204" pitchFamily="34" charset="0"/>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115.5</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52.5</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9.2</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extLst>
                  <a:ext uri="{0D108BD9-81ED-4DB2-BD59-A6C34878D82A}">
                    <a16:rowId xmlns:a16="http://schemas.microsoft.com/office/drawing/2014/main" val="1164690309"/>
                  </a:ext>
                </a:extLst>
              </a:tr>
              <a:tr h="425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dirty="0" err="1">
                          <a:solidFill>
                            <a:schemeClr val="bg2">
                              <a:lumMod val="25000"/>
                            </a:schemeClr>
                          </a:solidFill>
                          <a:effectLst/>
                          <a:latin typeface="+mn-lt"/>
                        </a:rPr>
                        <a:t>Metalor</a:t>
                      </a:r>
                      <a:endParaRPr lang="en-HK" sz="1800" b="1" i="1" dirty="0">
                        <a:solidFill>
                          <a:schemeClr val="bg2">
                            <a:lumMod val="25000"/>
                          </a:schemeClr>
                        </a:solidFill>
                        <a:latin typeface="+mn-lt"/>
                      </a:endParaRPr>
                    </a:p>
                  </a:txBody>
                  <a:tcPr marL="105033" marR="105033" marT="52517" marB="52517"/>
                </a:tc>
                <a:tc>
                  <a:txBody>
                    <a:bodyPr/>
                    <a:lstStyle/>
                    <a:p>
                      <a:r>
                        <a:rPr lang="en-US" sz="1800" b="1" i="1" dirty="0">
                          <a:solidFill>
                            <a:schemeClr val="bg2">
                              <a:lumMod val="25000"/>
                            </a:schemeClr>
                          </a:solidFill>
                          <a:latin typeface="+mn-lt"/>
                        </a:rPr>
                        <a:t>117</a:t>
                      </a:r>
                      <a:endParaRPr lang="en-HK" sz="1800" b="1" i="1" dirty="0">
                        <a:solidFill>
                          <a:schemeClr val="bg2">
                            <a:lumMod val="25000"/>
                          </a:schemeClr>
                        </a:solidFill>
                        <a:latin typeface="+mn-lt"/>
                      </a:endParaRPr>
                    </a:p>
                  </a:txBody>
                  <a:tcPr marL="105033" marR="105033" marT="52517" marB="52517"/>
                </a:tc>
                <a:tc>
                  <a:txBody>
                    <a:bodyPr/>
                    <a:lstStyle/>
                    <a:p>
                      <a:r>
                        <a:rPr lang="en-US" sz="1800" b="1" i="1" dirty="0">
                          <a:solidFill>
                            <a:schemeClr val="bg2">
                              <a:lumMod val="25000"/>
                            </a:schemeClr>
                          </a:solidFill>
                          <a:latin typeface="+mn-lt"/>
                        </a:rPr>
                        <a:t>52</a:t>
                      </a:r>
                      <a:endParaRPr lang="en-HK" sz="1800" b="1" i="1" dirty="0">
                        <a:solidFill>
                          <a:schemeClr val="bg2">
                            <a:lumMod val="25000"/>
                          </a:schemeClr>
                        </a:solidFill>
                        <a:latin typeface="+mn-lt"/>
                      </a:endParaRPr>
                    </a:p>
                  </a:txBody>
                  <a:tcPr marL="105033" marR="105033" marT="52517" marB="52517"/>
                </a:tc>
                <a:tc>
                  <a:txBody>
                    <a:bodyPr/>
                    <a:lstStyle/>
                    <a:p>
                      <a:r>
                        <a:rPr lang="en-US" sz="1800" b="1" i="1" dirty="0">
                          <a:solidFill>
                            <a:schemeClr val="bg2">
                              <a:lumMod val="25000"/>
                            </a:schemeClr>
                          </a:solidFill>
                          <a:latin typeface="+mn-lt"/>
                        </a:rPr>
                        <a:t>9</a:t>
                      </a:r>
                      <a:endParaRPr lang="en-HK" sz="1800" b="1" i="1" dirty="0">
                        <a:solidFill>
                          <a:schemeClr val="bg2">
                            <a:lumMod val="25000"/>
                          </a:schemeClr>
                        </a:solidFill>
                        <a:latin typeface="+mn-lt"/>
                      </a:endParaRPr>
                    </a:p>
                  </a:txBody>
                  <a:tcPr marL="105033" marR="105033" marT="52517" marB="52517"/>
                </a:tc>
                <a:extLst>
                  <a:ext uri="{0D108BD9-81ED-4DB2-BD59-A6C34878D82A}">
                    <a16:rowId xmlns:a16="http://schemas.microsoft.com/office/drawing/2014/main" val="4020141892"/>
                  </a:ext>
                </a:extLst>
              </a:tr>
              <a:tr h="425969">
                <a:tc>
                  <a:txBody>
                    <a:bodyPr/>
                    <a:lstStyle/>
                    <a:p>
                      <a:r>
                        <a:rPr lang="en-US" sz="1800" b="1" i="1" u="none" strike="noStrike" dirty="0" err="1">
                          <a:solidFill>
                            <a:schemeClr val="bg2">
                              <a:lumMod val="25000"/>
                            </a:schemeClr>
                          </a:solidFill>
                          <a:effectLst/>
                          <a:latin typeface="+mn-lt"/>
                        </a:rPr>
                        <a:t>Valcombi</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117</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53</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tc>
                  <a:txBody>
                    <a:bodyPr/>
                    <a:lstStyle/>
                    <a:p>
                      <a:r>
                        <a:rPr lang="en-US" sz="1800" b="1" i="1" dirty="0">
                          <a:solidFill>
                            <a:schemeClr val="bg2">
                              <a:lumMod val="25000"/>
                            </a:schemeClr>
                          </a:solidFill>
                          <a:latin typeface="+mn-lt"/>
                        </a:rPr>
                        <a:t>-</a:t>
                      </a:r>
                      <a:endParaRPr lang="en-HK" sz="1800" b="1" i="1" dirty="0">
                        <a:solidFill>
                          <a:schemeClr val="bg2">
                            <a:lumMod val="25000"/>
                          </a:schemeClr>
                        </a:solidFill>
                        <a:latin typeface="+mn-lt"/>
                      </a:endParaRPr>
                    </a:p>
                  </a:txBody>
                  <a:tcPr marL="105033" marR="105033" marT="52517" marB="52517">
                    <a:solidFill>
                      <a:schemeClr val="accent4">
                        <a:lumMod val="20000"/>
                        <a:lumOff val="80000"/>
                      </a:schemeClr>
                    </a:solidFill>
                  </a:tcPr>
                </a:tc>
                <a:extLst>
                  <a:ext uri="{0D108BD9-81ED-4DB2-BD59-A6C34878D82A}">
                    <a16:rowId xmlns:a16="http://schemas.microsoft.com/office/drawing/2014/main" val="2553664532"/>
                  </a:ext>
                </a:extLst>
              </a:tr>
              <a:tr h="425969">
                <a:tc>
                  <a:txBody>
                    <a:bodyPr/>
                    <a:lstStyle/>
                    <a:p>
                      <a:r>
                        <a:rPr lang="en-HK" sz="1800" b="1" i="1" dirty="0">
                          <a:solidFill>
                            <a:schemeClr val="bg2">
                              <a:lumMod val="25000"/>
                            </a:schemeClr>
                          </a:solidFill>
                          <a:latin typeface="+mn-lt"/>
                        </a:rPr>
                        <a:t>CPM</a:t>
                      </a:r>
                    </a:p>
                  </a:txBody>
                  <a:tcPr marL="105033" marR="105033" marT="52517" marB="52517"/>
                </a:tc>
                <a:tc>
                  <a:txBody>
                    <a:bodyPr/>
                    <a:lstStyle/>
                    <a:p>
                      <a:r>
                        <a:rPr lang="en-HK" sz="1800" b="1" i="1" dirty="0">
                          <a:solidFill>
                            <a:schemeClr val="bg2">
                              <a:lumMod val="25000"/>
                            </a:schemeClr>
                          </a:solidFill>
                          <a:latin typeface="+mn-lt"/>
                        </a:rPr>
                        <a:t>116</a:t>
                      </a:r>
                    </a:p>
                  </a:txBody>
                  <a:tcPr marL="105033" marR="105033" marT="52517" marB="52517"/>
                </a:tc>
                <a:tc>
                  <a:txBody>
                    <a:bodyPr/>
                    <a:lstStyle/>
                    <a:p>
                      <a:r>
                        <a:rPr lang="en-HK" sz="1800" b="1" i="1" dirty="0">
                          <a:solidFill>
                            <a:schemeClr val="bg2">
                              <a:lumMod val="25000"/>
                            </a:schemeClr>
                          </a:solidFill>
                          <a:latin typeface="+mn-lt"/>
                        </a:rPr>
                        <a:t>52</a:t>
                      </a:r>
                    </a:p>
                  </a:txBody>
                  <a:tcPr marL="105033" marR="105033" marT="52517" marB="52517"/>
                </a:tc>
                <a:tc>
                  <a:txBody>
                    <a:bodyPr/>
                    <a:lstStyle/>
                    <a:p>
                      <a:r>
                        <a:rPr lang="en-HK" sz="1800" b="1" i="1" dirty="0">
                          <a:solidFill>
                            <a:schemeClr val="bg2">
                              <a:lumMod val="25000"/>
                            </a:schemeClr>
                          </a:solidFill>
                          <a:latin typeface="+mn-lt"/>
                        </a:rPr>
                        <a:t>8 – 10</a:t>
                      </a:r>
                    </a:p>
                  </a:txBody>
                  <a:tcPr marL="105033" marR="105033" marT="52517" marB="52517"/>
                </a:tc>
                <a:extLst>
                  <a:ext uri="{0D108BD9-81ED-4DB2-BD59-A6C34878D82A}">
                    <a16:rowId xmlns:a16="http://schemas.microsoft.com/office/drawing/2014/main" val="3704369608"/>
                  </a:ext>
                </a:extLst>
              </a:tr>
              <a:tr h="425969">
                <a:tc>
                  <a:txBody>
                    <a:bodyPr/>
                    <a:lstStyle/>
                    <a:p>
                      <a:r>
                        <a:rPr lang="en-HK" sz="1800" b="1" i="1" dirty="0">
                          <a:solidFill>
                            <a:schemeClr val="bg2">
                              <a:lumMod val="25000"/>
                            </a:schemeClr>
                          </a:solidFill>
                          <a:latin typeface="+mn-lt"/>
                        </a:rPr>
                        <a:t>G</a:t>
                      </a:r>
                      <a:r>
                        <a:rPr lang="en-US" sz="1800" b="1" i="1" dirty="0" err="1">
                          <a:solidFill>
                            <a:schemeClr val="bg2">
                              <a:lumMod val="25000"/>
                            </a:schemeClr>
                          </a:solidFill>
                          <a:latin typeface="+mn-lt"/>
                        </a:rPr>
                        <a:t>oldZIP</a:t>
                      </a:r>
                      <a:r>
                        <a:rPr lang="en-US" sz="1800" b="1" i="1" dirty="0">
                          <a:solidFill>
                            <a:schemeClr val="bg2">
                              <a:lumMod val="25000"/>
                            </a:schemeClr>
                          </a:solidFill>
                          <a:latin typeface="+mn-lt"/>
                        </a:rPr>
                        <a:t> Bar</a:t>
                      </a:r>
                      <a:endParaRPr lang="en-HK" sz="1800" b="1" i="1" dirty="0">
                        <a:solidFill>
                          <a:schemeClr val="bg2">
                            <a:lumMod val="25000"/>
                          </a:schemeClr>
                        </a:solidFill>
                        <a:latin typeface="+mn-lt"/>
                      </a:endParaRPr>
                    </a:p>
                  </a:txBody>
                  <a:tcPr marL="105033" marR="105033" marT="52517" marB="52517">
                    <a:solidFill>
                      <a:schemeClr val="accent2">
                        <a:lumMod val="20000"/>
                        <a:lumOff val="80000"/>
                      </a:schemeClr>
                    </a:solidFill>
                  </a:tcPr>
                </a:tc>
                <a:tc>
                  <a:txBody>
                    <a:bodyPr/>
                    <a:lstStyle/>
                    <a:p>
                      <a:pPr marL="0" algn="l" defTabSz="914400" rtl="0" eaLnBrk="1" latinLnBrk="0" hangingPunct="1"/>
                      <a:r>
                        <a:rPr lang="en-US" sz="1800" b="1" i="1" kern="1200" dirty="0">
                          <a:solidFill>
                            <a:schemeClr val="bg2">
                              <a:lumMod val="25000"/>
                            </a:schemeClr>
                          </a:solidFill>
                          <a:latin typeface="+mn-lt"/>
                          <a:ea typeface="+mn-ea"/>
                          <a:cs typeface="+mn-cs"/>
                        </a:rPr>
                        <a:t>117</a:t>
                      </a:r>
                      <a:endParaRPr lang="en-HK" sz="1800" b="1" i="1" kern="1200" dirty="0">
                        <a:solidFill>
                          <a:schemeClr val="bg2">
                            <a:lumMod val="25000"/>
                          </a:schemeClr>
                        </a:solidFill>
                        <a:latin typeface="+mn-lt"/>
                        <a:ea typeface="+mn-ea"/>
                        <a:cs typeface="+mn-cs"/>
                      </a:endParaRPr>
                    </a:p>
                  </a:txBody>
                  <a:tcPr marL="105033" marR="105033" marT="52517" marB="52517">
                    <a:solidFill>
                      <a:schemeClr val="accent2">
                        <a:lumMod val="20000"/>
                        <a:lumOff val="80000"/>
                      </a:schemeClr>
                    </a:solidFill>
                  </a:tcPr>
                </a:tc>
                <a:tc>
                  <a:txBody>
                    <a:bodyPr/>
                    <a:lstStyle/>
                    <a:p>
                      <a:pPr marL="0" algn="l" defTabSz="914400" rtl="0" eaLnBrk="1" latinLnBrk="0" hangingPunct="1"/>
                      <a:r>
                        <a:rPr lang="en-US" sz="1800" b="1" i="1" kern="1200" dirty="0">
                          <a:solidFill>
                            <a:schemeClr val="bg2">
                              <a:lumMod val="25000"/>
                            </a:schemeClr>
                          </a:solidFill>
                          <a:latin typeface="+mn-lt"/>
                          <a:ea typeface="+mn-ea"/>
                          <a:cs typeface="+mn-cs"/>
                        </a:rPr>
                        <a:t>53</a:t>
                      </a:r>
                      <a:endParaRPr lang="en-HK" sz="1800" b="1" i="1" kern="1200" dirty="0">
                        <a:solidFill>
                          <a:schemeClr val="bg2">
                            <a:lumMod val="25000"/>
                          </a:schemeClr>
                        </a:solidFill>
                        <a:latin typeface="+mn-lt"/>
                        <a:ea typeface="+mn-ea"/>
                        <a:cs typeface="+mn-cs"/>
                      </a:endParaRPr>
                    </a:p>
                  </a:txBody>
                  <a:tcPr marL="105033" marR="105033" marT="52517" marB="52517">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b="1" i="1" kern="1200" dirty="0">
                          <a:solidFill>
                            <a:schemeClr val="bg2">
                              <a:lumMod val="25000"/>
                            </a:schemeClr>
                          </a:solidFill>
                          <a:latin typeface="+mn-lt"/>
                          <a:ea typeface="+mn-ea"/>
                          <a:cs typeface="+mn-cs"/>
                        </a:rPr>
                        <a:t>8 – 10</a:t>
                      </a:r>
                      <a:endParaRPr lang="en-HK" sz="1800" b="1" i="1" dirty="0">
                        <a:solidFill>
                          <a:schemeClr val="bg2">
                            <a:lumMod val="25000"/>
                          </a:schemeClr>
                        </a:solidFill>
                        <a:latin typeface="+mn-lt"/>
                      </a:endParaRPr>
                    </a:p>
                  </a:txBody>
                  <a:tcPr marL="105033" marR="105033" marT="52517" marB="52517">
                    <a:solidFill>
                      <a:schemeClr val="accent2">
                        <a:lumMod val="20000"/>
                        <a:lumOff val="80000"/>
                      </a:schemeClr>
                    </a:solidFill>
                  </a:tcPr>
                </a:tc>
                <a:extLst>
                  <a:ext uri="{0D108BD9-81ED-4DB2-BD59-A6C34878D82A}">
                    <a16:rowId xmlns:a16="http://schemas.microsoft.com/office/drawing/2014/main" val="1778485938"/>
                  </a:ext>
                </a:extLst>
              </a:tr>
            </a:tbl>
          </a:graphicData>
        </a:graphic>
      </p:graphicFrame>
      <p:sp>
        <p:nvSpPr>
          <p:cNvPr id="10" name="文字方塊 9">
            <a:extLst>
              <a:ext uri="{FF2B5EF4-FFF2-40B4-BE49-F238E27FC236}">
                <a16:creationId xmlns:a16="http://schemas.microsoft.com/office/drawing/2014/main" id="{09C26098-5D8A-4804-A390-2051E80788DF}"/>
              </a:ext>
            </a:extLst>
          </p:cNvPr>
          <p:cNvSpPr txBox="1"/>
          <p:nvPr/>
        </p:nvSpPr>
        <p:spPr>
          <a:xfrm>
            <a:off x="4935791" y="4309063"/>
            <a:ext cx="6479456" cy="2308324"/>
          </a:xfrm>
          <a:prstGeom prst="rect">
            <a:avLst/>
          </a:prstGeom>
          <a:noFill/>
        </p:spPr>
        <p:txBody>
          <a:bodyPr wrap="square">
            <a:spAutoFit/>
          </a:bodyPr>
          <a:lstStyle/>
          <a:p>
            <a:r>
              <a:rPr lang="en-HK" sz="1200" b="1" i="1" dirty="0">
                <a:effectLst/>
                <a:latin typeface="+mj-lt"/>
                <a:ea typeface="新細明體" panose="02020500000000000000" pitchFamily="18" charset="-120"/>
                <a:cs typeface="Times New Roman" panose="02020603050405020304" pitchFamily="18" charset="0"/>
              </a:rPr>
              <a:t>Reference link: </a:t>
            </a:r>
          </a:p>
          <a:p>
            <a:endParaRPr lang="en-HK" sz="1200" dirty="0">
              <a:effectLst/>
              <a:latin typeface="+mj-lt"/>
              <a:ea typeface="新細明體" panose="02020500000000000000" pitchFamily="18" charset="-120"/>
              <a:cs typeface="Times New Roman" panose="02020603050405020304" pitchFamily="18" charset="0"/>
            </a:endParaRPr>
          </a:p>
          <a:p>
            <a:r>
              <a:rPr lang="en-HK" sz="1200" dirty="0" err="1">
                <a:effectLst/>
                <a:latin typeface="+mj-lt"/>
                <a:ea typeface="新細明體" panose="02020500000000000000" pitchFamily="18" charset="-120"/>
                <a:cs typeface="Times New Roman" panose="02020603050405020304" pitchFamily="18" charset="0"/>
              </a:rPr>
              <a:t>Argor</a:t>
            </a:r>
            <a:r>
              <a:rPr lang="en-HK" sz="1200" dirty="0">
                <a:effectLst/>
                <a:latin typeface="+mj-lt"/>
                <a:ea typeface="新細明體" panose="02020500000000000000" pitchFamily="18" charset="-120"/>
                <a:cs typeface="Times New Roman" panose="02020603050405020304" pitchFamily="18" charset="0"/>
              </a:rPr>
              <a:t> Heraeus</a:t>
            </a:r>
          </a:p>
          <a:p>
            <a:r>
              <a:rPr lang="en-HK" sz="1200" u="sng" dirty="0">
                <a:solidFill>
                  <a:srgbClr val="0563C1"/>
                </a:solidFill>
                <a:effectLst/>
                <a:latin typeface="+mj-lt"/>
                <a:ea typeface="新細明體" panose="02020500000000000000" pitchFamily="18" charset="-120"/>
                <a:cs typeface="Times New Roman" panose="02020603050405020304" pitchFamily="18" charset="0"/>
                <a:hlinkClick r:id="rId2"/>
              </a:rPr>
              <a:t>https://www.argor.com/en/activities/bars-coins/1kg-au-9999-chain-custody</a:t>
            </a:r>
            <a:r>
              <a:rPr lang="en-HK" sz="1200" dirty="0">
                <a:effectLst/>
                <a:latin typeface="+mj-lt"/>
                <a:ea typeface="新細明體" panose="02020500000000000000" pitchFamily="18" charset="-120"/>
                <a:cs typeface="Times New Roman" panose="02020603050405020304" pitchFamily="18" charset="0"/>
              </a:rPr>
              <a:t> </a:t>
            </a:r>
          </a:p>
          <a:p>
            <a:r>
              <a:rPr lang="en-HK" sz="1200" dirty="0" err="1">
                <a:effectLst/>
                <a:latin typeface="+mj-lt"/>
                <a:ea typeface="新細明體" panose="02020500000000000000" pitchFamily="18" charset="-120"/>
                <a:cs typeface="Times New Roman" panose="02020603050405020304" pitchFamily="18" charset="0"/>
              </a:rPr>
              <a:t>Valcambi</a:t>
            </a:r>
            <a:endParaRPr lang="en-HK" sz="1200" dirty="0">
              <a:effectLst/>
              <a:latin typeface="+mj-lt"/>
              <a:ea typeface="新細明體" panose="02020500000000000000" pitchFamily="18" charset="-120"/>
              <a:cs typeface="Times New Roman" panose="02020603050405020304" pitchFamily="18" charset="0"/>
            </a:endParaRPr>
          </a:p>
          <a:p>
            <a:r>
              <a:rPr lang="en-HK" sz="1200" u="sng" dirty="0">
                <a:solidFill>
                  <a:srgbClr val="0563C1"/>
                </a:solidFill>
                <a:effectLst/>
                <a:latin typeface="+mj-lt"/>
                <a:ea typeface="新細明體" panose="02020500000000000000" pitchFamily="18" charset="-120"/>
                <a:cs typeface="Times New Roman" panose="02020603050405020304" pitchFamily="18" charset="0"/>
                <a:hlinkClick r:id="rId3"/>
              </a:rPr>
              <a:t>https://www.valcambi.com/products-and-metals/cast-products/au/1000-g/gold-kilobar-9999/</a:t>
            </a:r>
            <a:r>
              <a:rPr lang="en-HK" sz="1200" dirty="0">
                <a:effectLst/>
                <a:latin typeface="+mj-lt"/>
                <a:ea typeface="新細明體" panose="02020500000000000000" pitchFamily="18" charset="-120"/>
                <a:cs typeface="Times New Roman" panose="02020603050405020304" pitchFamily="18" charset="0"/>
              </a:rPr>
              <a:t> </a:t>
            </a:r>
          </a:p>
          <a:p>
            <a:r>
              <a:rPr lang="en-HK" sz="1200" dirty="0">
                <a:effectLst/>
                <a:latin typeface="+mj-lt"/>
                <a:ea typeface="新細明體" panose="02020500000000000000" pitchFamily="18" charset="-120"/>
                <a:cs typeface="Times New Roman" panose="02020603050405020304" pitchFamily="18" charset="0"/>
              </a:rPr>
              <a:t>PAMP</a:t>
            </a:r>
          </a:p>
          <a:p>
            <a:r>
              <a:rPr lang="en-HK" sz="1200" u="sng" dirty="0">
                <a:solidFill>
                  <a:srgbClr val="0563C1"/>
                </a:solidFill>
                <a:effectLst/>
                <a:latin typeface="+mj-lt"/>
                <a:ea typeface="新細明體" panose="02020500000000000000" pitchFamily="18" charset="-120"/>
                <a:cs typeface="Times New Roman" panose="02020603050405020304" pitchFamily="18" charset="0"/>
                <a:hlinkClick r:id="rId4"/>
              </a:rPr>
              <a:t>https://www.pamp.com/castbars/AU00RI013Q999</a:t>
            </a:r>
            <a:r>
              <a:rPr lang="en-HK" sz="1200" dirty="0">
                <a:effectLst/>
                <a:latin typeface="+mj-lt"/>
                <a:ea typeface="新細明體" panose="02020500000000000000" pitchFamily="18" charset="-120"/>
                <a:cs typeface="Times New Roman" panose="02020603050405020304" pitchFamily="18" charset="0"/>
              </a:rPr>
              <a:t> </a:t>
            </a:r>
          </a:p>
          <a:p>
            <a:r>
              <a:rPr lang="en-HK" sz="1200" dirty="0" err="1">
                <a:effectLst/>
                <a:latin typeface="+mj-lt"/>
                <a:ea typeface="新細明體" panose="02020500000000000000" pitchFamily="18" charset="-120"/>
                <a:cs typeface="Times New Roman" panose="02020603050405020304" pitchFamily="18" charset="0"/>
              </a:rPr>
              <a:t>Metalor</a:t>
            </a:r>
            <a:endParaRPr lang="en-HK" sz="1200" dirty="0">
              <a:effectLst/>
              <a:latin typeface="+mj-lt"/>
              <a:ea typeface="新細明體" panose="02020500000000000000" pitchFamily="18" charset="-120"/>
              <a:cs typeface="Times New Roman" panose="02020603050405020304" pitchFamily="18" charset="0"/>
            </a:endParaRPr>
          </a:p>
          <a:p>
            <a:r>
              <a:rPr lang="en-HK" sz="1200" u="sng" dirty="0">
                <a:solidFill>
                  <a:srgbClr val="0563C1"/>
                </a:solidFill>
                <a:effectLst/>
                <a:latin typeface="+mj-lt"/>
                <a:ea typeface="新細明體" panose="02020500000000000000" pitchFamily="18" charset="-120"/>
                <a:cs typeface="Times New Roman" panose="02020603050405020304" pitchFamily="18" charset="0"/>
                <a:hlinkClick r:id="rId5"/>
              </a:rPr>
              <a:t>https://metalor.com/wp-content/uploads/2020/11/201117-BGI-Gold-kilobar.pdf</a:t>
            </a:r>
            <a:r>
              <a:rPr lang="en-HK" sz="1200" dirty="0">
                <a:effectLst/>
                <a:latin typeface="+mj-lt"/>
                <a:ea typeface="新細明體" panose="02020500000000000000" pitchFamily="18" charset="-120"/>
                <a:cs typeface="Times New Roman" panose="02020603050405020304" pitchFamily="18" charset="0"/>
              </a:rPr>
              <a:t> </a:t>
            </a:r>
          </a:p>
          <a:p>
            <a:r>
              <a:rPr lang="en-HK" sz="1200" dirty="0">
                <a:effectLst/>
                <a:latin typeface="+mj-lt"/>
                <a:ea typeface="新細明體" panose="02020500000000000000" pitchFamily="18" charset="-120"/>
                <a:cs typeface="Times New Roman" panose="02020603050405020304" pitchFamily="18" charset="0"/>
              </a:rPr>
              <a:t>Heraeus kilo gold bar dimension</a:t>
            </a:r>
          </a:p>
          <a:p>
            <a:r>
              <a:rPr lang="en-HK" sz="1200" u="sng" dirty="0">
                <a:solidFill>
                  <a:srgbClr val="0563C1"/>
                </a:solidFill>
                <a:effectLst/>
                <a:latin typeface="+mj-lt"/>
                <a:ea typeface="新細明體" panose="02020500000000000000" pitchFamily="18" charset="-120"/>
                <a:cs typeface="Times New Roman" panose="02020603050405020304" pitchFamily="18" charset="0"/>
                <a:hlinkClick r:id="rId6"/>
              </a:rPr>
              <a:t>https://www.heraeus.com/media/media/hpm/doc_hpm/Flyer_Bars.pdf</a:t>
            </a:r>
            <a:endParaRPr lang="en-HK" sz="1200" dirty="0">
              <a:effectLst/>
              <a:latin typeface="+mj-lt"/>
              <a:ea typeface="新細明體" panose="02020500000000000000" pitchFamily="18" charset="-120"/>
              <a:cs typeface="Times New Roman" panose="02020603050405020304" pitchFamily="18" charset="0"/>
            </a:endParaRPr>
          </a:p>
        </p:txBody>
      </p:sp>
      <p:sp>
        <p:nvSpPr>
          <p:cNvPr id="7" name="矩形 6">
            <a:extLst>
              <a:ext uri="{FF2B5EF4-FFF2-40B4-BE49-F238E27FC236}">
                <a16:creationId xmlns:a16="http://schemas.microsoft.com/office/drawing/2014/main" id="{0CD4EDF5-E3A1-4D10-B479-54FF4AC5740E}"/>
              </a:ext>
            </a:extLst>
          </p:cNvPr>
          <p:cNvSpPr/>
          <p:nvPr/>
        </p:nvSpPr>
        <p:spPr>
          <a:xfrm>
            <a:off x="134502" y="2154532"/>
            <a:ext cx="4256354" cy="3837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圖片 5" descr="一張含有 文字 的圖片&#10;&#10;自動產生的描述">
            <a:extLst>
              <a:ext uri="{FF2B5EF4-FFF2-40B4-BE49-F238E27FC236}">
                <a16:creationId xmlns:a16="http://schemas.microsoft.com/office/drawing/2014/main" id="{E5DA41A0-BADF-4177-AA7B-B6B6342D66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978" y="2362046"/>
            <a:ext cx="3985693" cy="3450148"/>
          </a:xfrm>
          <a:prstGeom prst="rect">
            <a:avLst/>
          </a:prstGeom>
        </p:spPr>
      </p:pic>
      <p:sp>
        <p:nvSpPr>
          <p:cNvPr id="8" name="文字方塊 7">
            <a:extLst>
              <a:ext uri="{FF2B5EF4-FFF2-40B4-BE49-F238E27FC236}">
                <a16:creationId xmlns:a16="http://schemas.microsoft.com/office/drawing/2014/main" id="{9EB3B0C1-A253-43FA-B958-EBFFB31A5600}"/>
              </a:ext>
            </a:extLst>
          </p:cNvPr>
          <p:cNvSpPr txBox="1"/>
          <p:nvPr/>
        </p:nvSpPr>
        <p:spPr>
          <a:xfrm>
            <a:off x="220116" y="1785200"/>
            <a:ext cx="891591" cy="369332"/>
          </a:xfrm>
          <a:prstGeom prst="rect">
            <a:avLst/>
          </a:prstGeom>
          <a:noFill/>
        </p:spPr>
        <p:txBody>
          <a:bodyPr wrap="none" rtlCol="0">
            <a:spAutoFit/>
          </a:bodyPr>
          <a:lstStyle/>
          <a:p>
            <a:r>
              <a:rPr lang="en-US" b="1" i="1" dirty="0">
                <a:solidFill>
                  <a:schemeClr val="bg1"/>
                </a:solidFill>
              </a:rPr>
              <a:t>Sample</a:t>
            </a:r>
            <a:endParaRPr lang="en-HK" b="1" i="1" dirty="0">
              <a:solidFill>
                <a:schemeClr val="bg1"/>
              </a:solidFill>
            </a:endParaRPr>
          </a:p>
        </p:txBody>
      </p:sp>
    </p:spTree>
    <p:extLst>
      <p:ext uri="{BB962C8B-B14F-4D97-AF65-F5344CB8AC3E}">
        <p14:creationId xmlns:p14="http://schemas.microsoft.com/office/powerpoint/2010/main" val="381643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0DBCE646-4115-49DF-B13A-AC2CC4625585}"/>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6000" b="1" dirty="0" err="1">
                <a:solidFill>
                  <a:schemeClr val="accent4">
                    <a:lumMod val="40000"/>
                    <a:lumOff val="60000"/>
                  </a:schemeClr>
                </a:solidFill>
                <a:latin typeface="Century Gothic" panose="020B0502020202020204" pitchFamily="34" charset="0"/>
              </a:rPr>
              <a:t>GoldZIP</a:t>
            </a:r>
            <a:endParaRPr lang="en-US" sz="6000" b="1" dirty="0">
              <a:solidFill>
                <a:schemeClr val="accent4">
                  <a:lumMod val="40000"/>
                  <a:lumOff val="60000"/>
                </a:schemeClr>
              </a:solidFill>
              <a:latin typeface="Century Gothic" panose="020B0502020202020204" pitchFamily="34" charset="0"/>
            </a:endParaRPr>
          </a:p>
        </p:txBody>
      </p:sp>
      <p:sp>
        <p:nvSpPr>
          <p:cNvPr id="18" name="Rectangle 1">
            <a:extLst>
              <a:ext uri="{FF2B5EF4-FFF2-40B4-BE49-F238E27FC236}">
                <a16:creationId xmlns:a16="http://schemas.microsoft.com/office/drawing/2014/main" id="{6F8FE286-A3D9-4159-B30F-DC47A39D5747}"/>
              </a:ext>
            </a:extLst>
          </p:cNvPr>
          <p:cNvSpPr>
            <a:spLocks noChangeArrowheads="1"/>
          </p:cNvSpPr>
          <p:nvPr/>
        </p:nvSpPr>
        <p:spPr bwMode="auto">
          <a:xfrm>
            <a:off x="765051" y="2071180"/>
            <a:ext cx="3719843" cy="25619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1300" b="1" dirty="0">
                <a:solidFill>
                  <a:schemeClr val="accent4">
                    <a:lumMod val="20000"/>
                    <a:lumOff val="80000"/>
                  </a:schemeClr>
                </a:solidFill>
              </a:rPr>
              <a:t>LOGO</a:t>
            </a:r>
            <a:r>
              <a:rPr kumimoji="0" lang="en-US" altLang="en-US" sz="1300" b="1" i="0" u="none" strike="noStrike" cap="none" normalizeH="0" baseline="0" dirty="0">
                <a:ln>
                  <a:noFill/>
                </a:ln>
                <a:solidFill>
                  <a:schemeClr val="accent4">
                    <a:lumMod val="20000"/>
                    <a:lumOff val="80000"/>
                  </a:schemeClr>
                </a:solidFill>
                <a:effectLst/>
              </a:rPr>
              <a:t> (</a:t>
            </a:r>
            <a:r>
              <a:rPr kumimoji="0" lang="en-US" altLang="en-US" sz="1300" b="1" i="0" u="none" strike="noStrike" cap="none" normalizeH="0" baseline="0" dirty="0" err="1">
                <a:ln>
                  <a:noFill/>
                </a:ln>
                <a:solidFill>
                  <a:schemeClr val="accent4">
                    <a:lumMod val="20000"/>
                    <a:lumOff val="80000"/>
                  </a:schemeClr>
                </a:solidFill>
                <a:effectLst/>
              </a:rPr>
              <a:t>GoldZIP</a:t>
            </a:r>
            <a:r>
              <a:rPr kumimoji="0" lang="en-US" altLang="en-US" sz="1300" b="1" i="0" u="none" strike="noStrike" cap="none" normalizeH="0" baseline="0" dirty="0">
                <a:ln>
                  <a:noFill/>
                </a:ln>
                <a:solidFill>
                  <a:schemeClr val="accent4">
                    <a:lumMod val="20000"/>
                    <a:lumOff val="80000"/>
                  </a:schemeClr>
                </a:solidFill>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1300" b="1" dirty="0">
                <a:solidFill>
                  <a:schemeClr val="accent4">
                    <a:lumMod val="20000"/>
                    <a:lumOff val="80000"/>
                  </a:schemeClr>
                </a:solidFill>
              </a:rPr>
              <a:t>1 KILO</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dirty="0">
                <a:ln>
                  <a:noFill/>
                </a:ln>
                <a:solidFill>
                  <a:schemeClr val="accent4">
                    <a:lumMod val="20000"/>
                    <a:lumOff val="80000"/>
                  </a:schemeClr>
                </a:solidFill>
                <a:effectLst/>
              </a:rPr>
              <a:t>FINE GOLD</a:t>
            </a:r>
          </a:p>
          <a:p>
            <a:pPr marL="0" marR="0" lvl="0" indent="-228600" fontAlgn="base">
              <a:lnSpc>
                <a:spcPct val="90000"/>
              </a:lnSpc>
              <a:spcBef>
                <a:spcPct val="0"/>
              </a:spcBef>
              <a:spcAft>
                <a:spcPts val="600"/>
              </a:spcAft>
              <a:buClrTx/>
              <a:buSzTx/>
              <a:buFont typeface="Arial" panose="020B0604020202020204" pitchFamily="34" charset="0"/>
              <a:buChar char="•"/>
              <a:tabLst/>
            </a:pPr>
            <a:r>
              <a:rPr lang="en-US" altLang="en-US" sz="1300" b="1" dirty="0">
                <a:solidFill>
                  <a:schemeClr val="accent4">
                    <a:lumMod val="20000"/>
                    <a:lumOff val="80000"/>
                  </a:schemeClr>
                </a:solidFill>
              </a:rPr>
              <a:t>999.9</a:t>
            </a:r>
            <a:endParaRPr kumimoji="0" lang="en-US" altLang="en-US" sz="1300" b="1" i="0" u="none" strike="noStrike" cap="none" normalizeH="0" baseline="0" dirty="0">
              <a:ln>
                <a:noFill/>
              </a:ln>
              <a:solidFill>
                <a:schemeClr val="accent4">
                  <a:lumMod val="20000"/>
                  <a:lumOff val="80000"/>
                </a:schemeClr>
              </a:solidFill>
              <a:effectLst/>
            </a:endParaRPr>
          </a:p>
          <a:p>
            <a:pPr indent="-228600" fontAlgn="base">
              <a:lnSpc>
                <a:spcPct val="90000"/>
              </a:lnSpc>
              <a:spcBef>
                <a:spcPct val="0"/>
              </a:spcBef>
              <a:spcAft>
                <a:spcPts val="600"/>
              </a:spcAft>
              <a:buFont typeface="Arial" panose="020B0604020202020204" pitchFamily="34" charset="0"/>
              <a:buChar char="•"/>
            </a:pPr>
            <a:r>
              <a:rPr lang="en-US" sz="1300" b="1" dirty="0">
                <a:solidFill>
                  <a:schemeClr val="accent4">
                    <a:lumMod val="20000"/>
                    <a:lumOff val="80000"/>
                  </a:schemeClr>
                </a:solidFill>
              </a:rPr>
              <a:t>Bar Number 6</a:t>
            </a:r>
            <a:r>
              <a:rPr lang="en-HK" sz="1300" b="1" dirty="0">
                <a:solidFill>
                  <a:schemeClr val="accent4">
                    <a:lumMod val="20000"/>
                    <a:lumOff val="80000"/>
                  </a:schemeClr>
                </a:solidFill>
              </a:rPr>
              <a:t> Digit Numbers</a:t>
            </a:r>
          </a:p>
          <a:p>
            <a:pPr fontAlgn="base">
              <a:lnSpc>
                <a:spcPct val="90000"/>
              </a:lnSpc>
              <a:spcBef>
                <a:spcPct val="0"/>
              </a:spcBef>
              <a:spcAft>
                <a:spcPts val="600"/>
              </a:spcAft>
            </a:pPr>
            <a:r>
              <a:rPr lang="en-HK" sz="1300" b="1" dirty="0">
                <a:solidFill>
                  <a:schemeClr val="accent4">
                    <a:lumMod val="20000"/>
                    <a:lumOff val="80000"/>
                  </a:schemeClr>
                </a:solidFill>
              </a:rPr>
              <a:t>      </a:t>
            </a:r>
            <a:r>
              <a:rPr lang="en-US" sz="1300" b="1" dirty="0">
                <a:solidFill>
                  <a:schemeClr val="accent4">
                    <a:lumMod val="20000"/>
                    <a:lumOff val="80000"/>
                  </a:schemeClr>
                </a:solidFill>
              </a:rPr>
              <a:t>(e.g. A00001)</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300" b="1" i="0" u="none" strike="noStrike" cap="none" normalizeH="0" baseline="0" dirty="0">
              <a:ln>
                <a:noFill/>
              </a:ln>
              <a:solidFill>
                <a:schemeClr val="accent4">
                  <a:lumMod val="20000"/>
                  <a:lumOff val="80000"/>
                </a:schemeClr>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300" b="1" i="0" u="none" strike="noStrike" cap="none" normalizeH="0" baseline="0" dirty="0">
              <a:ln>
                <a:noFill/>
              </a:ln>
              <a:solidFill>
                <a:schemeClr val="accent4">
                  <a:lumMod val="20000"/>
                  <a:lumOff val="80000"/>
                </a:schemeClr>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1300" b="1" dirty="0">
              <a:solidFill>
                <a:schemeClr val="accent4">
                  <a:lumMod val="20000"/>
                  <a:lumOff val="80000"/>
                </a:schemeClr>
              </a:solidFill>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1300" b="1" dirty="0">
              <a:solidFill>
                <a:schemeClr val="accent4">
                  <a:lumMod val="20000"/>
                  <a:lumOff val="80000"/>
                </a:schemeClr>
              </a:solidFill>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1300" b="1" dirty="0">
              <a:solidFill>
                <a:schemeClr val="accent4">
                  <a:lumMod val="20000"/>
                  <a:lumOff val="80000"/>
                </a:schemeClr>
              </a:solidFill>
            </a:endParaRPr>
          </a:p>
        </p:txBody>
      </p:sp>
      <p:pic>
        <p:nvPicPr>
          <p:cNvPr id="7" name="圖片 6">
            <a:extLst>
              <a:ext uri="{FF2B5EF4-FFF2-40B4-BE49-F238E27FC236}">
                <a16:creationId xmlns:a16="http://schemas.microsoft.com/office/drawing/2014/main" id="{5C001DCA-4DEA-4F72-B921-539E56A92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384" y="892617"/>
            <a:ext cx="6958942" cy="4919102"/>
          </a:xfrm>
          <a:prstGeom prst="rect">
            <a:avLst/>
          </a:prstGeom>
        </p:spPr>
      </p:pic>
      <p:sp>
        <p:nvSpPr>
          <p:cNvPr id="15" name="文字方塊 14">
            <a:extLst>
              <a:ext uri="{FF2B5EF4-FFF2-40B4-BE49-F238E27FC236}">
                <a16:creationId xmlns:a16="http://schemas.microsoft.com/office/drawing/2014/main" id="{11A70F2E-ED21-44AC-9D83-50368AADBD7D}"/>
              </a:ext>
            </a:extLst>
          </p:cNvPr>
          <p:cNvSpPr txBox="1"/>
          <p:nvPr/>
        </p:nvSpPr>
        <p:spPr>
          <a:xfrm>
            <a:off x="6370098" y="4503543"/>
            <a:ext cx="1018713" cy="369332"/>
          </a:xfrm>
          <a:prstGeom prst="rect">
            <a:avLst/>
          </a:prstGeom>
          <a:noFill/>
        </p:spPr>
        <p:txBody>
          <a:bodyPr wrap="square">
            <a:spAutoFit/>
          </a:bodyPr>
          <a:lstStyle/>
          <a:p>
            <a:r>
              <a:rPr lang="en-US" b="1" dirty="0">
                <a:solidFill>
                  <a:schemeClr val="bg2">
                    <a:lumMod val="25000"/>
                  </a:schemeClr>
                </a:solidFill>
                <a:effectLst>
                  <a:outerShdw blurRad="38100" dist="38100" dir="2700000" algn="tl">
                    <a:srgbClr val="000000">
                      <a:alpha val="43137"/>
                    </a:srgbClr>
                  </a:outerShdw>
                </a:effectLst>
              </a:rPr>
              <a:t>A</a:t>
            </a:r>
            <a:r>
              <a:rPr lang="en-US" sz="1800" b="1" dirty="0">
                <a:solidFill>
                  <a:schemeClr val="bg2">
                    <a:lumMod val="25000"/>
                  </a:schemeClr>
                </a:solidFill>
                <a:effectLst>
                  <a:outerShdw blurRad="38100" dist="38100" dir="2700000" algn="tl">
                    <a:srgbClr val="000000">
                      <a:alpha val="43137"/>
                    </a:srgbClr>
                  </a:outerShdw>
                </a:effectLst>
              </a:rPr>
              <a:t>00001</a:t>
            </a:r>
            <a:endParaRPr lang="en-HK" dirty="0">
              <a:solidFill>
                <a:schemeClr val="bg2">
                  <a:lumMod val="25000"/>
                </a:schemeClr>
              </a:solidFill>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E0CC54DF-91BD-4613-87A1-229B1077A6BB}"/>
              </a:ext>
            </a:extLst>
          </p:cNvPr>
          <p:cNvSpPr/>
          <p:nvPr/>
        </p:nvSpPr>
        <p:spPr>
          <a:xfrm>
            <a:off x="5249945" y="3411244"/>
            <a:ext cx="547173" cy="210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16mm</a:t>
            </a:r>
            <a:endParaRPr lang="en-HK" sz="800" dirty="0">
              <a:solidFill>
                <a:schemeClr val="tx1"/>
              </a:solidFill>
            </a:endParaRPr>
          </a:p>
        </p:txBody>
      </p:sp>
      <p:sp>
        <p:nvSpPr>
          <p:cNvPr id="10" name="矩形 9">
            <a:extLst>
              <a:ext uri="{FF2B5EF4-FFF2-40B4-BE49-F238E27FC236}">
                <a16:creationId xmlns:a16="http://schemas.microsoft.com/office/drawing/2014/main" id="{03C47A4E-DCA8-41D1-AF11-9CA19D175C81}"/>
              </a:ext>
            </a:extLst>
          </p:cNvPr>
          <p:cNvSpPr/>
          <p:nvPr/>
        </p:nvSpPr>
        <p:spPr>
          <a:xfrm>
            <a:off x="7720912" y="3370553"/>
            <a:ext cx="547173" cy="210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117mm</a:t>
            </a:r>
            <a:endParaRPr lang="en-HK" sz="800" dirty="0">
              <a:solidFill>
                <a:schemeClr val="tx1"/>
              </a:solidFill>
            </a:endParaRPr>
          </a:p>
        </p:txBody>
      </p:sp>
      <p:sp>
        <p:nvSpPr>
          <p:cNvPr id="11" name="矩形 10">
            <a:extLst>
              <a:ext uri="{FF2B5EF4-FFF2-40B4-BE49-F238E27FC236}">
                <a16:creationId xmlns:a16="http://schemas.microsoft.com/office/drawing/2014/main" id="{5286932F-1F93-4530-B3F2-B7B035DB30A6}"/>
              </a:ext>
            </a:extLst>
          </p:cNvPr>
          <p:cNvSpPr/>
          <p:nvPr/>
        </p:nvSpPr>
        <p:spPr>
          <a:xfrm>
            <a:off x="9834619" y="3345029"/>
            <a:ext cx="547173" cy="210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800" dirty="0">
              <a:solidFill>
                <a:schemeClr val="tx1"/>
              </a:solidFill>
            </a:endParaRPr>
          </a:p>
        </p:txBody>
      </p:sp>
      <p:sp>
        <p:nvSpPr>
          <p:cNvPr id="12" name="矩形 11">
            <a:extLst>
              <a:ext uri="{FF2B5EF4-FFF2-40B4-BE49-F238E27FC236}">
                <a16:creationId xmlns:a16="http://schemas.microsoft.com/office/drawing/2014/main" id="{7E21BA07-307C-4E8E-BBE3-2ADFF6CFDC56}"/>
              </a:ext>
            </a:extLst>
          </p:cNvPr>
          <p:cNvSpPr/>
          <p:nvPr/>
        </p:nvSpPr>
        <p:spPr>
          <a:xfrm>
            <a:off x="10567436" y="1684275"/>
            <a:ext cx="547173" cy="210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8-10mm</a:t>
            </a:r>
            <a:endParaRPr lang="en-HK" sz="800" dirty="0">
              <a:solidFill>
                <a:schemeClr val="tx1"/>
              </a:solidFill>
            </a:endParaRPr>
          </a:p>
        </p:txBody>
      </p:sp>
      <p:sp>
        <p:nvSpPr>
          <p:cNvPr id="13" name="矩形 12">
            <a:extLst>
              <a:ext uri="{FF2B5EF4-FFF2-40B4-BE49-F238E27FC236}">
                <a16:creationId xmlns:a16="http://schemas.microsoft.com/office/drawing/2014/main" id="{E82E1401-219E-4DA8-ACD9-1B0DA6167A08}"/>
              </a:ext>
            </a:extLst>
          </p:cNvPr>
          <p:cNvSpPr/>
          <p:nvPr/>
        </p:nvSpPr>
        <p:spPr>
          <a:xfrm>
            <a:off x="11155543" y="3346138"/>
            <a:ext cx="547173" cy="210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800" dirty="0">
              <a:solidFill>
                <a:schemeClr val="tx1"/>
              </a:solidFill>
            </a:endParaRPr>
          </a:p>
        </p:txBody>
      </p:sp>
    </p:spTree>
    <p:extLst>
      <p:ext uri="{BB962C8B-B14F-4D97-AF65-F5344CB8AC3E}">
        <p14:creationId xmlns:p14="http://schemas.microsoft.com/office/powerpoint/2010/main" val="16479906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563</Words>
  <Application>Microsoft Office PowerPoint</Application>
  <PresentationFormat>寬螢幕</PresentationFormat>
  <Paragraphs>132</Paragraphs>
  <Slides>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Adobe 明體 Std L</vt:lpstr>
      <vt:lpstr>Arial</vt:lpstr>
      <vt:lpstr>Calibri</vt:lpstr>
      <vt:lpstr>Calibri Light</vt:lpstr>
      <vt:lpstr>Century Gothic</vt:lpstr>
      <vt:lpstr>Office 佈景主題</vt:lpstr>
      <vt:lpstr>GoldZIP Gold Bar Standard</vt:lpstr>
      <vt:lpstr>GoldZIP</vt:lpstr>
      <vt:lpstr>GoldZIP</vt:lpstr>
      <vt:lpstr>GoldZIP</vt:lpstr>
      <vt:lpstr>GoldZIP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GoldZIP Gold Bar Standard</dc:title>
  <dc:creator>Gary Lam</dc:creator>
  <cp:lastModifiedBy>Gary Lam</cp:lastModifiedBy>
  <cp:revision>7</cp:revision>
  <dcterms:created xsi:type="dcterms:W3CDTF">2021-07-29T04:54:03Z</dcterms:created>
  <dcterms:modified xsi:type="dcterms:W3CDTF">2021-08-13T03:06:57Z</dcterms:modified>
</cp:coreProperties>
</file>