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5" y="20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35C4-FBB8-4144-AA22-19783FBF693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3B10-F48D-4EC8-B891-80423AF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07564"/>
            <a:ext cx="9418320" cy="6648226"/>
          </a:xfrm>
        </p:spPr>
      </p:pic>
      <p:cxnSp>
        <p:nvCxnSpPr>
          <p:cNvPr id="6" name="Straight Connector 5"/>
          <p:cNvCxnSpPr/>
          <p:nvPr/>
        </p:nvCxnSpPr>
        <p:spPr>
          <a:xfrm>
            <a:off x="2130552" y="3968496"/>
            <a:ext cx="1389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34534" y="4028919"/>
            <a:ext cx="4572" cy="253288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22704" y="4229507"/>
            <a:ext cx="333756" cy="755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60320" y="346560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derivative = 0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26464" y="3968496"/>
            <a:ext cx="681228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8004" y="648866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at zenith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378383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BMI at zenith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07236" y="231565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vs. BMI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452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6344"/>
            <a:ext cx="10515600" cy="5710619"/>
          </a:xfrm>
        </p:spPr>
        <p:txBody>
          <a:bodyPr/>
          <a:lstStyle/>
          <a:p>
            <a:r>
              <a:rPr lang="en-US" dirty="0" smtClean="0"/>
              <a:t>Mixed effect model </a:t>
            </a:r>
            <a:r>
              <a:rPr lang="en-US" dirty="0"/>
              <a:t>with fixed effects given by a truncated cubic polynomial spline for age with child-specific random intercepts and linear age </a:t>
            </a:r>
            <a:r>
              <a:rPr lang="en-US" dirty="0" smtClean="0"/>
              <a:t>slopes: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BMI(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/>
              <a:t>) = (</a:t>
            </a:r>
            <a:r>
              <a:rPr lang="el-GR" dirty="0"/>
              <a:t>β</a:t>
            </a:r>
            <a:r>
              <a:rPr lang="el-GR" baseline="-25000" dirty="0"/>
              <a:t>0</a:t>
            </a:r>
            <a:r>
              <a:rPr lang="el-GR" dirty="0"/>
              <a:t>+</a:t>
            </a:r>
            <a:r>
              <a:rPr lang="en-US" dirty="0"/>
              <a:t>b</a:t>
            </a:r>
            <a:r>
              <a:rPr lang="en-US" baseline="-25000" dirty="0"/>
              <a:t>0i</a:t>
            </a:r>
            <a:r>
              <a:rPr lang="en-US" dirty="0"/>
              <a:t>)+(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+</a:t>
            </a:r>
            <a:r>
              <a:rPr lang="en-US" dirty="0"/>
              <a:t>b</a:t>
            </a:r>
            <a:r>
              <a:rPr lang="en-US" baseline="-25000" dirty="0"/>
              <a:t>1i</a:t>
            </a:r>
            <a:r>
              <a:rPr lang="en-US" dirty="0"/>
              <a:t>)*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l-GR" baseline="-25000" dirty="0"/>
              <a:t>2*</a:t>
            </a:r>
            <a:r>
              <a:rPr lang="en-US" dirty="0"/>
              <a:t>t</a:t>
            </a:r>
            <a:r>
              <a:rPr lang="en-US" baseline="-25000" dirty="0"/>
              <a:t>ij</a:t>
            </a:r>
            <a:r>
              <a:rPr lang="en-US" baseline="30000" dirty="0"/>
              <a:t>2</a:t>
            </a:r>
            <a:r>
              <a:rPr lang="en-US" dirty="0"/>
              <a:t> </a:t>
            </a:r>
            <a:r>
              <a:rPr lang="en-US" dirty="0" smtClean="0"/>
              <a:t>+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l-GR" baseline="-25000" dirty="0" smtClean="0"/>
              <a:t>*</a:t>
            </a:r>
            <a:r>
              <a:rPr lang="en-US" dirty="0" smtClean="0"/>
              <a:t>t</a:t>
            </a:r>
            <a:r>
              <a:rPr lang="en-US" baseline="-25000" dirty="0" smtClean="0"/>
              <a:t>ij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l-GR" dirty="0" smtClean="0"/>
              <a:t>γ</a:t>
            </a:r>
            <a:r>
              <a:rPr lang="el-GR" baseline="-25000" dirty="0" smtClean="0"/>
              <a:t>3</a:t>
            </a:r>
            <a:r>
              <a:rPr lang="el-GR" dirty="0"/>
              <a:t>*(</a:t>
            </a:r>
            <a:r>
              <a:rPr lang="en-US" dirty="0" smtClean="0"/>
              <a:t>t</a:t>
            </a:r>
            <a:r>
              <a:rPr lang="en-US" baseline="-25000" dirty="0" smtClean="0"/>
              <a:t>ij</a:t>
            </a:r>
            <a:r>
              <a:rPr lang="en-US" dirty="0" smtClean="0"/>
              <a:t>-t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  <a:r>
              <a:rPr lang="en-US" dirty="0" smtClean="0"/>
              <a:t>*I(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&gt;t</a:t>
            </a:r>
            <a:r>
              <a:rPr lang="en-US" baseline="-25000" dirty="0" smtClean="0"/>
              <a:t>0</a:t>
            </a:r>
            <a:r>
              <a:rPr lang="en-US" dirty="0"/>
              <a:t>)+</a:t>
            </a:r>
            <a:r>
              <a:rPr lang="el-GR" dirty="0"/>
              <a:t>ε</a:t>
            </a:r>
            <a:r>
              <a:rPr lang="en-US" baseline="-25000" dirty="0" err="1" smtClean="0"/>
              <a:t>ij</a:t>
            </a:r>
            <a:endParaRPr lang="en-US" dirty="0" smtClean="0"/>
          </a:p>
          <a:p>
            <a:r>
              <a:rPr lang="en-US" dirty="0" smtClean="0"/>
              <a:t>First derivative: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nl-NL" dirty="0" smtClean="0"/>
              <a:t>BMI</a:t>
            </a:r>
            <a:r>
              <a:rPr lang="nl-NL" baseline="30000" dirty="0" smtClean="0"/>
              <a:t>(1</a:t>
            </a:r>
            <a:r>
              <a:rPr lang="nl-NL" baseline="30000" dirty="0"/>
              <a:t>)</a:t>
            </a:r>
            <a:r>
              <a:rPr lang="nl-NL" dirty="0"/>
              <a:t>(t</a:t>
            </a:r>
            <a:r>
              <a:rPr lang="nl-NL" baseline="-25000" dirty="0"/>
              <a:t>ij</a:t>
            </a:r>
            <a:r>
              <a:rPr lang="nl-NL" dirty="0"/>
              <a:t>) = </a:t>
            </a:r>
            <a:r>
              <a:rPr lang="nl-NL" dirty="0" smtClean="0"/>
              <a:t>(β</a:t>
            </a:r>
            <a:r>
              <a:rPr lang="nl-NL" baseline="-25000" dirty="0" smtClean="0"/>
              <a:t>1</a:t>
            </a:r>
            <a:r>
              <a:rPr lang="nl-NL" dirty="0" smtClean="0"/>
              <a:t>+</a:t>
            </a:r>
            <a:r>
              <a:rPr lang="en-US" dirty="0"/>
              <a:t> b</a:t>
            </a:r>
            <a:r>
              <a:rPr lang="en-US" baseline="-25000" dirty="0"/>
              <a:t>1i </a:t>
            </a:r>
            <a:r>
              <a:rPr lang="en-US" dirty="0" smtClean="0"/>
              <a:t>)+</a:t>
            </a:r>
            <a:r>
              <a:rPr lang="nl-NL" dirty="0" smtClean="0"/>
              <a:t>2*β</a:t>
            </a:r>
            <a:r>
              <a:rPr lang="nl-NL" baseline="-25000" dirty="0" smtClean="0"/>
              <a:t>2*</a:t>
            </a:r>
            <a:r>
              <a:rPr lang="nl-NL" dirty="0" smtClean="0"/>
              <a:t>t</a:t>
            </a:r>
            <a:r>
              <a:rPr lang="nl-NL" baseline="-25000" dirty="0" smtClean="0"/>
              <a:t>ij</a:t>
            </a:r>
            <a:r>
              <a:rPr lang="nl-NL" dirty="0"/>
              <a:t>+ </a:t>
            </a:r>
            <a:r>
              <a:rPr lang="nl-NL" dirty="0" smtClean="0"/>
              <a:t>3*β</a:t>
            </a:r>
            <a:r>
              <a:rPr lang="nl-NL" baseline="-25000" dirty="0" smtClean="0"/>
              <a:t>3*</a:t>
            </a:r>
            <a:r>
              <a:rPr lang="nl-NL" dirty="0" smtClean="0"/>
              <a:t>t</a:t>
            </a:r>
            <a:r>
              <a:rPr lang="nl-NL" baseline="-25000" dirty="0" smtClean="0"/>
              <a:t>ij</a:t>
            </a:r>
            <a:r>
              <a:rPr lang="nl-NL" dirty="0"/>
              <a:t>+ </a:t>
            </a:r>
            <a:r>
              <a:rPr lang="nl-NL" dirty="0" smtClean="0"/>
              <a:t>3*γ</a:t>
            </a:r>
            <a:r>
              <a:rPr lang="nl-NL" baseline="-25000" dirty="0" smtClean="0"/>
              <a:t>3</a:t>
            </a:r>
            <a:r>
              <a:rPr lang="nl-NL" dirty="0"/>
              <a:t>*(</a:t>
            </a:r>
            <a:r>
              <a:rPr lang="nl-NL" dirty="0" smtClean="0"/>
              <a:t>t</a:t>
            </a:r>
            <a:r>
              <a:rPr lang="nl-NL" baseline="-25000" dirty="0" smtClean="0"/>
              <a:t>ij</a:t>
            </a:r>
            <a:r>
              <a:rPr lang="nl-NL" dirty="0" smtClean="0"/>
              <a:t>-t</a:t>
            </a:r>
            <a:r>
              <a:rPr lang="nl-NL" baseline="-25000" dirty="0" smtClean="0"/>
              <a:t>0</a:t>
            </a:r>
            <a:r>
              <a:rPr lang="nl-NL" dirty="0" smtClean="0"/>
              <a:t>)</a:t>
            </a:r>
            <a:r>
              <a:rPr lang="nl-NL" baseline="30000" dirty="0" smtClean="0"/>
              <a:t>2</a:t>
            </a:r>
            <a:r>
              <a:rPr lang="nl-NL" dirty="0" smtClean="0"/>
              <a:t>*I(t</a:t>
            </a:r>
            <a:r>
              <a:rPr lang="nl-NL" baseline="-25000" dirty="0" smtClean="0"/>
              <a:t>ij</a:t>
            </a:r>
            <a:r>
              <a:rPr lang="nl-NL" dirty="0" smtClean="0"/>
              <a:t>&gt;t</a:t>
            </a:r>
            <a:r>
              <a:rPr lang="nl-NL" baseline="-25000" dirty="0" smtClean="0"/>
              <a:t>0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                Age at zenith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smtClean="0"/>
              <a:t>                          BMI at zenith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07853" y="3284629"/>
            <a:ext cx="0" cy="493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4424" y="3321653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roots!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29119" y="4263604"/>
            <a:ext cx="0" cy="493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4424" y="4304263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</a:t>
            </a:r>
            <a:r>
              <a:rPr lang="en-US" b="1" dirty="0" smtClean="0"/>
              <a:t>BMI </a:t>
            </a:r>
            <a:r>
              <a:rPr lang="en-US" b="1" dirty="0" smtClean="0"/>
              <a:t>at age at zenith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93027" y="3861745"/>
            <a:ext cx="17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each child: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Mount Sinai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Meizhen</dc:creator>
  <cp:lastModifiedBy>Yao, Meizhen</cp:lastModifiedBy>
  <cp:revision>12</cp:revision>
  <dcterms:created xsi:type="dcterms:W3CDTF">2024-02-29T19:53:44Z</dcterms:created>
  <dcterms:modified xsi:type="dcterms:W3CDTF">2024-03-29T17:04:36Z</dcterms:modified>
</cp:coreProperties>
</file>