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1"/>
  </p:notesMasterIdLst>
  <p:sldIdLst>
    <p:sldId id="256" r:id="rId2"/>
    <p:sldId id="257" r:id="rId3"/>
    <p:sldId id="258" r:id="rId4"/>
    <p:sldId id="259" r:id="rId5"/>
    <p:sldId id="280" r:id="rId6"/>
    <p:sldId id="281" r:id="rId7"/>
    <p:sldId id="282" r:id="rId8"/>
    <p:sldId id="264" r:id="rId9"/>
    <p:sldId id="279" r:id="rId10"/>
    <p:sldId id="283" r:id="rId11"/>
    <p:sldId id="266" r:id="rId12"/>
    <p:sldId id="267" r:id="rId13"/>
    <p:sldId id="273" r:id="rId14"/>
    <p:sldId id="274" r:id="rId15"/>
    <p:sldId id="275" r:id="rId16"/>
    <p:sldId id="276" r:id="rId17"/>
    <p:sldId id="277" r:id="rId18"/>
    <p:sldId id="278" r:id="rId19"/>
    <p:sldId id="288" r:id="rId20"/>
    <p:sldId id="291" r:id="rId21"/>
    <p:sldId id="290" r:id="rId22"/>
    <p:sldId id="295" r:id="rId23"/>
    <p:sldId id="293" r:id="rId24"/>
    <p:sldId id="289" r:id="rId25"/>
    <p:sldId id="294" r:id="rId26"/>
    <p:sldId id="268" r:id="rId27"/>
    <p:sldId id="269" r:id="rId28"/>
    <p:sldId id="270" r:id="rId29"/>
    <p:sldId id="271" r:id="rId30"/>
  </p:sldIdLst>
  <p:sldSz cx="18288000" cy="10287000"/>
  <p:notesSz cx="6858000" cy="9144000"/>
  <p:embeddedFontLst>
    <p:embeddedFont>
      <p:font typeface="Cambria Math" panose="02040503050406030204" pitchFamily="18"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4"/>
    <a:srgbClr val="0000FF"/>
    <a:srgbClr val="3838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22" autoAdjust="0"/>
  </p:normalViewPr>
  <p:slideViewPr>
    <p:cSldViewPr>
      <p:cViewPr varScale="1">
        <p:scale>
          <a:sx n="48" d="100"/>
          <a:sy n="48" d="100"/>
        </p:scale>
        <p:origin x="52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imes New Roman" panose="02020603050405020304" pitchFamily="18"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imes New Roman" panose="02020603050405020304" pitchFamily="18" charset="0"/>
              </a:defRPr>
            </a:lvl1pPr>
          </a:lstStyle>
          <a:p>
            <a:fld id="{A9994B05-3793-443E-8EB8-2A73F2E679C0}" type="datetimeFigureOut">
              <a:rPr lang="en-US" smtClean="0"/>
              <a:pPr/>
              <a:t>6/27/2025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imes New Roman" panose="02020603050405020304" pitchFamily="18"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imes New Roman" panose="02020603050405020304" pitchFamily="18" charset="0"/>
              </a:defRPr>
            </a:lvl1pPr>
          </a:lstStyle>
          <a:p>
            <a:fld id="{C343FF7F-AB08-46F5-9E7F-BEB8F059CAC7}" type="slidenum">
              <a:rPr lang="en-US" smtClean="0"/>
              <a:pPr/>
              <a:t>‹#›</a:t>
            </a:fld>
            <a:endParaRPr lang="en-US" dirty="0"/>
          </a:p>
        </p:txBody>
      </p:sp>
    </p:spTree>
    <p:extLst>
      <p:ext uri="{BB962C8B-B14F-4D97-AF65-F5344CB8AC3E}">
        <p14:creationId xmlns:p14="http://schemas.microsoft.com/office/powerpoint/2010/main" val="314553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mn-cs"/>
      </a:defRPr>
    </a:lvl1pPr>
    <a:lvl2pPr marL="457200" algn="l" defTabSz="914400" rtl="0" eaLnBrk="1" latinLnBrk="0" hangingPunct="1">
      <a:defRPr sz="1200" kern="1200">
        <a:solidFill>
          <a:schemeClr val="tx1"/>
        </a:solidFill>
        <a:latin typeface="Times New Roman" panose="02020603050405020304" pitchFamily="18" charset="0"/>
        <a:ea typeface="+mn-ea"/>
        <a:cs typeface="+mn-cs"/>
      </a:defRPr>
    </a:lvl2pPr>
    <a:lvl3pPr marL="914400" algn="l" defTabSz="914400" rtl="0" eaLnBrk="1" latinLnBrk="0" hangingPunct="1">
      <a:defRPr sz="1200" kern="1200">
        <a:solidFill>
          <a:schemeClr val="tx1"/>
        </a:solidFill>
        <a:latin typeface="Times New Roman" panose="02020603050405020304" pitchFamily="18" charset="0"/>
        <a:ea typeface="+mn-ea"/>
        <a:cs typeface="+mn-cs"/>
      </a:defRPr>
    </a:lvl3pPr>
    <a:lvl4pPr marL="1371600" algn="l" defTabSz="914400" rtl="0" eaLnBrk="1" latinLnBrk="0" hangingPunct="1">
      <a:defRPr sz="1200" kern="1200">
        <a:solidFill>
          <a:schemeClr val="tx1"/>
        </a:solidFill>
        <a:latin typeface="Times New Roman" panose="02020603050405020304" pitchFamily="18" charset="0"/>
        <a:ea typeface="+mn-ea"/>
        <a:cs typeface="+mn-cs"/>
      </a:defRPr>
    </a:lvl4pPr>
    <a:lvl5pPr marL="1828800" algn="l" defTabSz="914400" rtl="0" eaLnBrk="1" latinLnBrk="0" hangingPunct="1">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43FF7F-AB08-46F5-9E7F-BEB8F059CAC7}" type="slidenum">
              <a:rPr lang="en-US" smtClean="0"/>
              <a:t>17</a:t>
            </a:fld>
            <a:endParaRPr lang="en-US"/>
          </a:p>
        </p:txBody>
      </p:sp>
    </p:spTree>
    <p:extLst>
      <p:ext uri="{BB962C8B-B14F-4D97-AF65-F5344CB8AC3E}">
        <p14:creationId xmlns:p14="http://schemas.microsoft.com/office/powerpoint/2010/main" val="637736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defRPr>
            </a:lvl1pPr>
          </a:lstStyle>
          <a:p>
            <a:fld id="{1D8BD707-D9CF-40AE-B4C6-C98DA3205C09}" type="datetimeFigureOut">
              <a:rPr lang="en-US" smtClean="0"/>
              <a:pPr/>
              <a:t>6/27/2025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Times New Roman" panose="02020603050405020304"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anose="02020603050405020304"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anose="02020603050405020304"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gif"/><Relationship Id="rId1" Type="http://schemas.openxmlformats.org/officeDocument/2006/relationships/slideLayout" Target="../slideLayouts/slideLayout7.xml"/><Relationship Id="rId4" Type="http://schemas.openxmlformats.org/officeDocument/2006/relationships/image" Target="../media/image40.svg"/></Relationships>
</file>

<file path=ppt/slides/_rels/slide27.xml.rels><?xml version="1.0" encoding="UTF-8" standalone="yes"?>
<Relationships xmlns="http://schemas.openxmlformats.org/package/2006/relationships"><Relationship Id="rId3" Type="http://schemas.openxmlformats.org/officeDocument/2006/relationships/hyperlink" Target="https://www.google.com/search?q=impact+of+stress&amp;sca_esv=a334b21506059727&amp;udm=2&amp;cs=1&amp;hl=en&amp;biw=1396&amp;bih=663&amp;sxsrf=ADLYWIK2Yws1oKbcj4d2xz-fR_X4tqxIKQ%3A1717326933600&amp;ei=VVRcZu-nJIuphbIP1L6E8Ao&amp;oq=im&amp;gs_lp=Egxnd3Mtd2l6LXNlcnAiAmltKgIIADIEECMYJzINEAAYgAQYsQMYQxiKBTIKEAAYgAQYQxiKBTIIEAAYgAQYsQMyCBAAGIAEGLEDMgUQABiABDIIEAAYgAQYsQMyBRAAGIAEMggQABiABBixAzIIEAAYgAQYsQNIgx9QpQdYqgtwAngAkAEAmAHHA6ABgweqAQM0LTK4AQHIAQD4AQGYAgSgAqwHqAIKwgIGEAAYCBgewgIHEAAYgAQYGMICBxAjGCcY6gLCAg4QABiABBixAxiDARiKBZgDDYgGAZIHBTIuNC0yoAfZDQ&amp;sclient=gws-wiz-serp#imgrc=L-HAwVQ8pR4fAM&amp;imgdii=FKuVcL_bYEhfSM" TargetMode="External"/><Relationship Id="rId2" Type="http://schemas.openxmlformats.org/officeDocument/2006/relationships/hyperlink" Target="https://www.google.com/search?q=eeg+cap&amp;sca_esv=a334b21506059727&amp;udm=2&amp;cs=1&amp;hl=en&amp;biw=1396&amp;bih=663&amp;sxsrf=ADLYWILsU3rHUm5YXuM8oUGupC6Gwt_1PA%3A1717325824424&amp;ei=AFBcZonDGaXvseMP0t6JwAk&amp;ved=0ahUKEwiJw-md4byGAxWld2wGHVJvApgQ4dUDCBA&amp;uact=5&amp;oq=eeg+cap&amp;gs_lp=Egxnd3Mtd2l6LXNlcnAiB2VlZyBjYXAyBBAjGCcyBRAAGIAEMgUQABiABDIFEAAYgAQyBRAAGIAEMgUQABiABDIFEAAYgAQyBRAAGIAEMgUQABiABDIFEAAYgARIvipQgwdY-hZwAngAkAEAmAHLA6ABqBiqAQM0LTe4AQPIAQD4AQGYAgigAvwYqAIKwgIHECMYJxjqAsICChAAGIAEGEMYigXCAggQABiABBixA8ICBBAAGAOYAxeIBgGSBwUxLjQtN6AH5C4&amp;sclient=gws-wiz-serp#vhid=dinzuIX05N7luM&amp;vssid=mosaic" TargetMode="External"/><Relationship Id="rId1" Type="http://schemas.openxmlformats.org/officeDocument/2006/relationships/slideLayout" Target="../slideLayouts/slideLayout7.xml"/><Relationship Id="rId5" Type="http://schemas.openxmlformats.org/officeDocument/2006/relationships/hyperlink" Target="https://www.google.com/search?sca_esv=b085d2a81de27599&amp;sxsrf=ADLYWIICUEkQ2caswOzvgc0aLGfFwQFMjQ:1717272843136&amp;q=eeg+signal&amp;uds=ADvngMjOfaSrNC2thZQzcNTI5fuXbWnpC-Ob_d5usnxH7AVb6FeNXfolfyXFsLb5Mmiq4d9Grj4c_QHWs7W9qgQKOqL3N2F5KIrN3cRMxMCzQvdJSb5hzIqcGjRdRgA68ZfLvmVXIJ2rYtiH2KNLBVfME-g4zfflAKgw32WgzYXy7lzntilqPi_FOQS40-zlwOxgYHkfv3AeASixVIYn4y7TDVAL1Zfa77NU2GeKdxqQlZ5QtmAgnIochiLk9XGbp6dvonkOxCBIt4BxwFoqec8OJG1G6-RERghkpIjyPUOHTHb34820Mco&amp;udm=2&amp;prmd=ivsnmbz&amp;sa=X&amp;ved=2ahUKEwiRrbDum7uGAxWLRmwGHc6VCXEQtKgLegQIDRAB&amp;biw=1396&amp;bih=663&amp;dpr=1.38#vhid=1wu1dvtQP1indM&amp;vssid=mosaic" TargetMode="External"/><Relationship Id="rId4" Type="http://schemas.openxmlformats.org/officeDocument/2006/relationships/hyperlink" Target="https://www.google.com/search?q=stress%20peak%20vs%20performance%20graph&amp;hl=en&amp;udm=2&amp;tbs=rimg:CTreJgn2zrRrYeLgDW0astbQsgIAwAIA2AIA4AIA&amp;cs=1&amp;sa=X&amp;ved=0CB0QuIIBahcKEwjgipWd5ryGAxUAAAAAHQAAAAAQBw&amp;biw=1396&amp;bih=663&amp;dpr=1.38#vhid=6xXsZuf1T4OuBM&amp;vssid=mosaic"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4"/>
        </a:solidFill>
        <a:effectLst/>
      </p:bgPr>
    </p:bg>
    <p:spTree>
      <p:nvGrpSpPr>
        <p:cNvPr id="1" name=""/>
        <p:cNvGrpSpPr/>
        <p:nvPr/>
      </p:nvGrpSpPr>
      <p:grpSpPr>
        <a:xfrm>
          <a:off x="0" y="0"/>
          <a:ext cx="0" cy="0"/>
          <a:chOff x="0" y="0"/>
          <a:chExt cx="0" cy="0"/>
        </a:xfrm>
      </p:grpSpPr>
      <p:sp>
        <p:nvSpPr>
          <p:cNvPr id="17" name="Freeform 17"/>
          <p:cNvSpPr/>
          <p:nvPr/>
        </p:nvSpPr>
        <p:spPr>
          <a:xfrm rot="-5400000">
            <a:off x="16650174" y="-276493"/>
            <a:ext cx="2252932" cy="1275304"/>
          </a:xfrm>
          <a:custGeom>
            <a:avLst/>
            <a:gdLst/>
            <a:ahLst/>
            <a:cxnLst/>
            <a:rect l="l" t="t" r="r" b="b"/>
            <a:pathLst>
              <a:path w="2691588" h="1275304">
                <a:moveTo>
                  <a:pt x="0" y="0"/>
                </a:moveTo>
                <a:lnTo>
                  <a:pt x="2691588" y="0"/>
                </a:lnTo>
                <a:lnTo>
                  <a:pt x="2691588" y="1275304"/>
                </a:lnTo>
                <a:lnTo>
                  <a:pt x="0" y="1275304"/>
                </a:lnTo>
                <a:lnTo>
                  <a:pt x="0" y="0"/>
                </a:lnTo>
                <a:close/>
              </a:path>
            </a:pathLst>
          </a:custGeom>
          <a:blipFill>
            <a:blip r:embed="rId2">
              <a:extLst>
                <a:ext uri="{96DAC541-7B7A-43D3-8B79-37D633B846F1}">
                  <asvg:svgBlip xmlns:asvg="http://schemas.microsoft.com/office/drawing/2016/SVG/main" r:embed="rId3"/>
                </a:ext>
              </a:extLst>
            </a:blip>
            <a:stretch>
              <a:fillRect r="-25247" b="-45057"/>
            </a:stretch>
          </a:blipFill>
        </p:spPr>
      </p:sp>
      <p:sp>
        <p:nvSpPr>
          <p:cNvPr id="18" name="Freeform 18"/>
          <p:cNvSpPr/>
          <p:nvPr/>
        </p:nvSpPr>
        <p:spPr>
          <a:xfrm rot="5400000">
            <a:off x="7832099" y="6168611"/>
            <a:ext cx="1387542" cy="229575"/>
          </a:xfrm>
          <a:custGeom>
            <a:avLst/>
            <a:gdLst/>
            <a:ahLst/>
            <a:cxnLst/>
            <a:rect l="l" t="t" r="r" b="b"/>
            <a:pathLst>
              <a:path w="1387542" h="229575">
                <a:moveTo>
                  <a:pt x="0" y="0"/>
                </a:moveTo>
                <a:lnTo>
                  <a:pt x="1387542" y="0"/>
                </a:lnTo>
                <a:lnTo>
                  <a:pt x="1387542" y="229575"/>
                </a:lnTo>
                <a:lnTo>
                  <a:pt x="0" y="2295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TextBox 20"/>
          <p:cNvSpPr txBox="1"/>
          <p:nvPr/>
        </p:nvSpPr>
        <p:spPr>
          <a:xfrm>
            <a:off x="2514600" y="2381914"/>
            <a:ext cx="12022543" cy="1808187"/>
          </a:xfrm>
          <a:prstGeom prst="rect">
            <a:avLst/>
          </a:prstGeom>
        </p:spPr>
        <p:txBody>
          <a:bodyPr wrap="square" lIns="0" tIns="0" rIns="0" bIns="0" rtlCol="0" anchor="t">
            <a:spAutoFit/>
          </a:bodyPr>
          <a:lstStyle/>
          <a:p>
            <a:pPr>
              <a:lnSpc>
                <a:spcPts val="4679"/>
              </a:lnSpc>
            </a:pPr>
            <a:r>
              <a:rPr lang="en-US" sz="3999" dirty="0">
                <a:solidFill>
                  <a:srgbClr val="4F50FF"/>
                </a:solidFill>
                <a:latin typeface="Times New Roman" panose="02020603050405020304" pitchFamily="18" charset="0"/>
                <a:cs typeface="Times New Roman" panose="02020603050405020304" pitchFamily="18" charset="0"/>
              </a:rPr>
              <a:t>Electroencephalogram (EEG) Signal based Quantification of Stress Using Hybrid Deep Neural Network</a:t>
            </a:r>
          </a:p>
          <a:p>
            <a:pPr marL="0" lvl="0" indent="0" algn="ctr">
              <a:lnSpc>
                <a:spcPts val="4679"/>
              </a:lnSpc>
            </a:pPr>
            <a:endParaRPr lang="en-US" sz="3999" dirty="0">
              <a:solidFill>
                <a:srgbClr val="4F50FF"/>
              </a:solidFill>
              <a:latin typeface="Times New Roman" panose="02020603050405020304" pitchFamily="18" charset="0"/>
              <a:cs typeface="Times New Roman" panose="02020603050405020304" pitchFamily="18" charset="0"/>
            </a:endParaRPr>
          </a:p>
        </p:txBody>
      </p:sp>
      <p:sp>
        <p:nvSpPr>
          <p:cNvPr id="21" name="TextBox 21"/>
          <p:cNvSpPr txBox="1"/>
          <p:nvPr/>
        </p:nvSpPr>
        <p:spPr>
          <a:xfrm>
            <a:off x="2027526" y="3897039"/>
            <a:ext cx="4019685" cy="4772717"/>
          </a:xfrm>
          <a:prstGeom prst="rect">
            <a:avLst/>
          </a:prstGeom>
        </p:spPr>
        <p:txBody>
          <a:bodyPr lIns="0" tIns="0" rIns="0" bIns="0" rtlCol="0" anchor="t">
            <a:spAutoFit/>
          </a:bodyPr>
          <a:lstStyle/>
          <a:p>
            <a:pPr>
              <a:lnSpc>
                <a:spcPts val="4651"/>
              </a:lnSpc>
            </a:pPr>
            <a:r>
              <a:rPr lang="en-US" sz="3000" b="1" u="sng" dirty="0">
                <a:solidFill>
                  <a:srgbClr val="0C0142"/>
                </a:solidFill>
                <a:latin typeface="Times New Roman" panose="02020603050405020304" pitchFamily="18" charset="0"/>
                <a:cs typeface="Times New Roman" panose="02020603050405020304" pitchFamily="18" charset="0"/>
              </a:rPr>
              <a:t>Presented By: </a:t>
            </a:r>
          </a:p>
          <a:p>
            <a:pPr>
              <a:lnSpc>
                <a:spcPts val="4651"/>
              </a:lnSpc>
            </a:pPr>
            <a:r>
              <a:rPr lang="en-US" sz="3200" b="1" dirty="0">
                <a:solidFill>
                  <a:srgbClr val="0C0142"/>
                </a:solidFill>
                <a:latin typeface="Times New Roman" panose="02020603050405020304" pitchFamily="18" charset="0"/>
                <a:cs typeface="Times New Roman" panose="02020603050405020304" pitchFamily="18" charset="0"/>
              </a:rPr>
              <a:t>Shahriar </a:t>
            </a:r>
            <a:r>
              <a:rPr lang="en-US" sz="3200" b="1" dirty="0" err="1">
                <a:solidFill>
                  <a:srgbClr val="0C0142"/>
                </a:solidFill>
                <a:latin typeface="Times New Roman" panose="02020603050405020304" pitchFamily="18" charset="0"/>
                <a:cs typeface="Times New Roman" panose="02020603050405020304" pitchFamily="18" charset="0"/>
              </a:rPr>
              <a:t>Nafis</a:t>
            </a:r>
            <a:r>
              <a:rPr lang="en-US" sz="3200" b="1" dirty="0">
                <a:solidFill>
                  <a:srgbClr val="0C0142"/>
                </a:solidFill>
                <a:latin typeface="Times New Roman" panose="02020603050405020304" pitchFamily="18" charset="0"/>
                <a:cs typeface="Times New Roman" panose="02020603050405020304" pitchFamily="18" charset="0"/>
              </a:rPr>
              <a:t> </a:t>
            </a:r>
            <a:r>
              <a:rPr lang="en-US" sz="3200" b="1" dirty="0" err="1">
                <a:solidFill>
                  <a:srgbClr val="0C0142"/>
                </a:solidFill>
                <a:latin typeface="Times New Roman" panose="02020603050405020304" pitchFamily="18" charset="0"/>
                <a:cs typeface="Times New Roman" panose="02020603050405020304" pitchFamily="18" charset="0"/>
              </a:rPr>
              <a:t>Dihan</a:t>
            </a:r>
            <a:endParaRPr lang="en-US" sz="3200" b="1" dirty="0">
              <a:solidFill>
                <a:srgbClr val="0C0142"/>
              </a:solidFill>
              <a:latin typeface="Times New Roman" panose="02020603050405020304" pitchFamily="18" charset="0"/>
              <a:cs typeface="Times New Roman" panose="02020603050405020304" pitchFamily="18" charset="0"/>
            </a:endParaRPr>
          </a:p>
          <a:p>
            <a:pPr>
              <a:lnSpc>
                <a:spcPts val="4651"/>
              </a:lnSpc>
            </a:pPr>
            <a:r>
              <a:rPr lang="en-US" sz="3000" dirty="0">
                <a:solidFill>
                  <a:srgbClr val="0C0142"/>
                </a:solidFill>
                <a:latin typeface="Times New Roman" panose="02020603050405020304" pitchFamily="18" charset="0"/>
                <a:cs typeface="Times New Roman" panose="02020603050405020304" pitchFamily="18" charset="0"/>
              </a:rPr>
              <a:t>Dept. of EEE</a:t>
            </a:r>
          </a:p>
          <a:p>
            <a:pPr>
              <a:lnSpc>
                <a:spcPts val="4651"/>
              </a:lnSpc>
            </a:pPr>
            <a:r>
              <a:rPr lang="en-US" sz="3000" dirty="0">
                <a:solidFill>
                  <a:srgbClr val="0C0142"/>
                </a:solidFill>
                <a:latin typeface="Times New Roman" panose="02020603050405020304" pitchFamily="18" charset="0"/>
                <a:cs typeface="Times New Roman" panose="02020603050405020304" pitchFamily="18" charset="0"/>
              </a:rPr>
              <a:t>Roll:1901042</a:t>
            </a:r>
          </a:p>
          <a:p>
            <a:pPr>
              <a:lnSpc>
                <a:spcPts val="4651"/>
              </a:lnSpc>
            </a:pPr>
            <a:endParaRPr lang="en-US" sz="3000" dirty="0">
              <a:solidFill>
                <a:srgbClr val="0C0142"/>
              </a:solidFill>
              <a:latin typeface="Times New Roman" panose="02020603050405020304" pitchFamily="18" charset="0"/>
              <a:cs typeface="Times New Roman" panose="02020603050405020304" pitchFamily="18" charset="0"/>
            </a:endParaRPr>
          </a:p>
          <a:p>
            <a:pPr>
              <a:lnSpc>
                <a:spcPts val="4651"/>
              </a:lnSpc>
            </a:pPr>
            <a:r>
              <a:rPr lang="en-US" sz="3200" b="1" dirty="0">
                <a:solidFill>
                  <a:srgbClr val="0C0142"/>
                </a:solidFill>
                <a:latin typeface="Times New Roman" panose="02020603050405020304" pitchFamily="18" charset="0"/>
                <a:cs typeface="Times New Roman" panose="02020603050405020304" pitchFamily="18" charset="0"/>
              </a:rPr>
              <a:t>Mejbah Md. Fahim</a:t>
            </a:r>
          </a:p>
          <a:p>
            <a:pPr>
              <a:lnSpc>
                <a:spcPts val="4651"/>
              </a:lnSpc>
            </a:pPr>
            <a:r>
              <a:rPr lang="en-US" sz="3000" dirty="0">
                <a:solidFill>
                  <a:srgbClr val="0C0142"/>
                </a:solidFill>
                <a:latin typeface="Times New Roman" panose="02020603050405020304" pitchFamily="18" charset="0"/>
                <a:cs typeface="Times New Roman" panose="02020603050405020304" pitchFamily="18" charset="0"/>
              </a:rPr>
              <a:t>Dept. of EEE</a:t>
            </a:r>
          </a:p>
          <a:p>
            <a:pPr>
              <a:lnSpc>
                <a:spcPts val="4651"/>
              </a:lnSpc>
              <a:spcBef>
                <a:spcPct val="0"/>
              </a:spcBef>
            </a:pPr>
            <a:r>
              <a:rPr lang="en-US" sz="3000" dirty="0">
                <a:solidFill>
                  <a:srgbClr val="0C0142"/>
                </a:solidFill>
                <a:latin typeface="Times New Roman" panose="02020603050405020304" pitchFamily="18" charset="0"/>
                <a:cs typeface="Times New Roman" panose="02020603050405020304" pitchFamily="18" charset="0"/>
              </a:rPr>
              <a:t>Roll: 1901056</a:t>
            </a:r>
          </a:p>
        </p:txBody>
      </p:sp>
      <p:grpSp>
        <p:nvGrpSpPr>
          <p:cNvPr id="24" name="Group 23">
            <a:extLst>
              <a:ext uri="{FF2B5EF4-FFF2-40B4-BE49-F238E27FC236}">
                <a16:creationId xmlns:a16="http://schemas.microsoft.com/office/drawing/2014/main" id="{27B8DC20-91A7-41E9-92B8-59AFD300FED1}"/>
              </a:ext>
            </a:extLst>
          </p:cNvPr>
          <p:cNvGrpSpPr/>
          <p:nvPr/>
        </p:nvGrpSpPr>
        <p:grpSpPr>
          <a:xfrm>
            <a:off x="3377077" y="56034"/>
            <a:ext cx="10297585" cy="1852707"/>
            <a:chOff x="27540" y="0"/>
            <a:chExt cx="10297585" cy="1852707"/>
          </a:xfrm>
        </p:grpSpPr>
        <p:grpSp>
          <p:nvGrpSpPr>
            <p:cNvPr id="4" name="Group 4"/>
            <p:cNvGrpSpPr/>
            <p:nvPr/>
          </p:nvGrpSpPr>
          <p:grpSpPr>
            <a:xfrm>
              <a:off x="143528" y="0"/>
              <a:ext cx="10181597" cy="1852707"/>
              <a:chOff x="0" y="0"/>
              <a:chExt cx="2681573" cy="487956"/>
            </a:xfrm>
          </p:grpSpPr>
          <p:sp>
            <p:nvSpPr>
              <p:cNvPr id="5" name="Freeform 5"/>
              <p:cNvSpPr/>
              <p:nvPr/>
            </p:nvSpPr>
            <p:spPr>
              <a:xfrm>
                <a:off x="0" y="0"/>
                <a:ext cx="2681573" cy="487956"/>
              </a:xfrm>
              <a:custGeom>
                <a:avLst/>
                <a:gdLst/>
                <a:ahLst/>
                <a:cxnLst/>
                <a:rect l="l" t="t" r="r" b="b"/>
                <a:pathLst>
                  <a:path w="2681573" h="487956">
                    <a:moveTo>
                      <a:pt x="0" y="0"/>
                    </a:moveTo>
                    <a:lnTo>
                      <a:pt x="2681573" y="0"/>
                    </a:lnTo>
                    <a:lnTo>
                      <a:pt x="2681573" y="487956"/>
                    </a:lnTo>
                    <a:lnTo>
                      <a:pt x="0" y="487956"/>
                    </a:lnTo>
                    <a:close/>
                  </a:path>
                </a:pathLst>
              </a:custGeom>
              <a:gradFill rotWithShape="1">
                <a:gsLst>
                  <a:gs pos="0">
                    <a:srgbClr val="5170FF">
                      <a:alpha val="100000"/>
                    </a:srgbClr>
                  </a:gs>
                  <a:gs pos="100000">
                    <a:srgbClr val="FF66C4">
                      <a:alpha val="100000"/>
                    </a:srgbClr>
                  </a:gs>
                </a:gsLst>
                <a:lin ang="0"/>
              </a:gradFill>
            </p:spPr>
          </p:sp>
          <p:sp>
            <p:nvSpPr>
              <p:cNvPr id="6" name="TextBox 6"/>
              <p:cNvSpPr txBox="1"/>
              <p:nvPr/>
            </p:nvSpPr>
            <p:spPr>
              <a:xfrm>
                <a:off x="0" y="-38100"/>
                <a:ext cx="2681573" cy="526056"/>
              </a:xfrm>
              <a:prstGeom prst="rect">
                <a:avLst/>
              </a:prstGeom>
            </p:spPr>
            <p:txBody>
              <a:bodyPr lIns="50800" tIns="50800" rIns="50800" bIns="50800" rtlCol="0" anchor="ctr"/>
              <a:lstStyle/>
              <a:p>
                <a:pPr algn="ctr">
                  <a:lnSpc>
                    <a:spcPts val="2659"/>
                  </a:lnSpc>
                  <a:spcBef>
                    <a:spcPct val="0"/>
                  </a:spcBef>
                </a:pPr>
                <a:endParaRPr>
                  <a:latin typeface="Times New Roman" panose="02020603050405020304" pitchFamily="18" charset="0"/>
                  <a:cs typeface="Times New Roman" panose="02020603050405020304" pitchFamily="18" charset="0"/>
                </a:endParaRPr>
              </a:p>
            </p:txBody>
          </p:sp>
        </p:grpSp>
        <p:sp>
          <p:nvSpPr>
            <p:cNvPr id="19" name="Freeform 19"/>
            <p:cNvSpPr/>
            <p:nvPr/>
          </p:nvSpPr>
          <p:spPr>
            <a:xfrm>
              <a:off x="27540" y="0"/>
              <a:ext cx="1729988" cy="1852707"/>
            </a:xfrm>
            <a:custGeom>
              <a:avLst/>
              <a:gdLst/>
              <a:ahLst/>
              <a:cxnLst/>
              <a:rect l="l" t="t" r="r" b="b"/>
              <a:pathLst>
                <a:path w="1729988" h="1852707">
                  <a:moveTo>
                    <a:pt x="0" y="0"/>
                  </a:moveTo>
                  <a:lnTo>
                    <a:pt x="1729988" y="0"/>
                  </a:lnTo>
                  <a:lnTo>
                    <a:pt x="1729988" y="1852707"/>
                  </a:lnTo>
                  <a:lnTo>
                    <a:pt x="0" y="1852707"/>
                  </a:lnTo>
                  <a:lnTo>
                    <a:pt x="0" y="0"/>
                  </a:lnTo>
                  <a:close/>
                </a:path>
              </a:pathLst>
            </a:custGeom>
            <a:blipFill>
              <a:blip r:embed="rId6"/>
              <a:stretch>
                <a:fillRect l="-3546" r="-3546"/>
              </a:stretch>
            </a:blipFill>
          </p:spPr>
          <p:txBody>
            <a:bodyPr/>
            <a:lstStyle/>
            <a:p>
              <a:endParaRPr lang="en-US" dirty="0">
                <a:latin typeface="Times New Roman" panose="02020603050405020304" pitchFamily="18" charset="0"/>
                <a:cs typeface="Times New Roman" panose="02020603050405020304" pitchFamily="18" charset="0"/>
              </a:endParaRPr>
            </a:p>
          </p:txBody>
        </p:sp>
        <p:sp>
          <p:nvSpPr>
            <p:cNvPr id="22" name="TextBox 22"/>
            <p:cNvSpPr txBox="1"/>
            <p:nvPr/>
          </p:nvSpPr>
          <p:spPr>
            <a:xfrm>
              <a:off x="1028700" y="115846"/>
              <a:ext cx="9162400" cy="1301115"/>
            </a:xfrm>
            <a:prstGeom prst="rect">
              <a:avLst/>
            </a:prstGeom>
          </p:spPr>
          <p:txBody>
            <a:bodyPr lIns="0" tIns="0" rIns="0" bIns="0" rtlCol="0" anchor="t">
              <a:spAutoFit/>
            </a:bodyPr>
            <a:lstStyle/>
            <a:p>
              <a:pPr algn="ctr">
                <a:lnSpc>
                  <a:spcPts val="2800"/>
                </a:lnSpc>
              </a:pPr>
              <a:r>
                <a:rPr lang="en-US" sz="2000" spc="-40" dirty="0">
                  <a:solidFill>
                    <a:srgbClr val="0C0142"/>
                  </a:solidFill>
                  <a:latin typeface="Times New Roman" panose="02020603050405020304" pitchFamily="18" charset="0"/>
                  <a:cs typeface="Times New Roman" panose="02020603050405020304" pitchFamily="18" charset="0"/>
                </a:rPr>
                <a:t>Heaven’s Light is Our Guide</a:t>
              </a:r>
            </a:p>
            <a:p>
              <a:pPr algn="ctr">
                <a:lnSpc>
                  <a:spcPts val="3499"/>
                </a:lnSpc>
              </a:pPr>
              <a:r>
                <a:rPr lang="en-US" sz="2499" spc="-49" dirty="0">
                  <a:solidFill>
                    <a:srgbClr val="0C0142"/>
                  </a:solidFill>
                  <a:latin typeface="Times New Roman" panose="02020603050405020304" pitchFamily="18" charset="0"/>
                  <a:cs typeface="Times New Roman" panose="02020603050405020304" pitchFamily="18" charset="0"/>
                </a:rPr>
                <a:t>Department of Electrical &amp; Electronic Engineering </a:t>
              </a:r>
            </a:p>
            <a:p>
              <a:pPr algn="ctr">
                <a:lnSpc>
                  <a:spcPts val="3919"/>
                </a:lnSpc>
                <a:spcBef>
                  <a:spcPct val="0"/>
                </a:spcBef>
              </a:pPr>
              <a:r>
                <a:rPr lang="en-US" sz="2799" spc="-55" dirty="0" err="1">
                  <a:solidFill>
                    <a:srgbClr val="0C0142"/>
                  </a:solidFill>
                  <a:latin typeface="Times New Roman" panose="02020603050405020304" pitchFamily="18" charset="0"/>
                  <a:cs typeface="Times New Roman" panose="02020603050405020304" pitchFamily="18" charset="0"/>
                </a:rPr>
                <a:t>Rajshahi</a:t>
              </a:r>
              <a:r>
                <a:rPr lang="en-US" sz="2799" spc="-55" dirty="0">
                  <a:solidFill>
                    <a:srgbClr val="0C0142"/>
                  </a:solidFill>
                  <a:latin typeface="Times New Roman" panose="02020603050405020304" pitchFamily="18" charset="0"/>
                  <a:cs typeface="Times New Roman" panose="02020603050405020304" pitchFamily="18" charset="0"/>
                </a:rPr>
                <a:t> University of Engineering &amp; Technology</a:t>
              </a:r>
            </a:p>
          </p:txBody>
        </p:sp>
      </p:grpSp>
      <p:sp>
        <p:nvSpPr>
          <p:cNvPr id="23" name="TextBox 23"/>
          <p:cNvSpPr txBox="1"/>
          <p:nvPr/>
        </p:nvSpPr>
        <p:spPr>
          <a:xfrm>
            <a:off x="11430000" y="4851994"/>
            <a:ext cx="5867400" cy="2775312"/>
          </a:xfrm>
          <a:prstGeom prst="rect">
            <a:avLst/>
          </a:prstGeom>
        </p:spPr>
        <p:txBody>
          <a:bodyPr wrap="square" lIns="0" tIns="0" rIns="0" bIns="0" rtlCol="0" anchor="t">
            <a:spAutoFit/>
          </a:bodyPr>
          <a:lstStyle/>
          <a:p>
            <a:pPr>
              <a:lnSpc>
                <a:spcPts val="4432"/>
              </a:lnSpc>
            </a:pPr>
            <a:r>
              <a:rPr lang="en-US" sz="3165" b="1" u="sng" dirty="0">
                <a:solidFill>
                  <a:srgbClr val="000000"/>
                </a:solidFill>
                <a:latin typeface="Times New Roman" panose="02020603050405020304" pitchFamily="18" charset="0"/>
                <a:cs typeface="Times New Roman" panose="02020603050405020304" pitchFamily="18" charset="0"/>
              </a:rPr>
              <a:t>Supervised By: </a:t>
            </a:r>
          </a:p>
          <a:p>
            <a:pPr>
              <a:lnSpc>
                <a:spcPts val="4432"/>
              </a:lnSpc>
            </a:pPr>
            <a:r>
              <a:rPr lang="en-US" sz="3200" b="1" dirty="0">
                <a:solidFill>
                  <a:srgbClr val="000000"/>
                </a:solidFill>
                <a:latin typeface="Times New Roman" panose="02020603050405020304" pitchFamily="18" charset="0"/>
                <a:cs typeface="Times New Roman" panose="02020603050405020304" pitchFamily="18" charset="0"/>
              </a:rPr>
              <a:t>Dr. Mohammod Abdul </a:t>
            </a:r>
            <a:r>
              <a:rPr lang="en-US" sz="3200" b="1" dirty="0" err="1">
                <a:solidFill>
                  <a:srgbClr val="000000"/>
                </a:solidFill>
                <a:latin typeface="Times New Roman" panose="02020603050405020304" pitchFamily="18" charset="0"/>
                <a:cs typeface="Times New Roman" panose="02020603050405020304" pitchFamily="18" charset="0"/>
              </a:rPr>
              <a:t>Motin</a:t>
            </a:r>
            <a:r>
              <a:rPr lang="en-US" sz="3200" b="1" dirty="0">
                <a:solidFill>
                  <a:srgbClr val="000000"/>
                </a:solidFill>
                <a:latin typeface="Times New Roman" panose="02020603050405020304" pitchFamily="18" charset="0"/>
                <a:cs typeface="Times New Roman" panose="02020603050405020304" pitchFamily="18" charset="0"/>
              </a:rPr>
              <a:t> </a:t>
            </a:r>
          </a:p>
          <a:p>
            <a:pPr>
              <a:lnSpc>
                <a:spcPts val="4432"/>
              </a:lnSpc>
            </a:pPr>
            <a:r>
              <a:rPr lang="en-US" sz="3165" dirty="0">
                <a:solidFill>
                  <a:srgbClr val="000000"/>
                </a:solidFill>
                <a:latin typeface="Times New Roman" panose="02020603050405020304" pitchFamily="18" charset="0"/>
                <a:cs typeface="Times New Roman" panose="02020603050405020304" pitchFamily="18" charset="0"/>
              </a:rPr>
              <a:t>Associate Professor </a:t>
            </a:r>
          </a:p>
          <a:p>
            <a:pPr>
              <a:lnSpc>
                <a:spcPts val="4432"/>
              </a:lnSpc>
            </a:pPr>
            <a:r>
              <a:rPr lang="en-US" sz="3165" dirty="0">
                <a:solidFill>
                  <a:srgbClr val="000000"/>
                </a:solidFill>
                <a:latin typeface="Times New Roman" panose="02020603050405020304" pitchFamily="18" charset="0"/>
                <a:cs typeface="Times New Roman" panose="02020603050405020304" pitchFamily="18" charset="0"/>
              </a:rPr>
              <a:t>Dept. of EEE</a:t>
            </a:r>
          </a:p>
          <a:p>
            <a:pPr>
              <a:lnSpc>
                <a:spcPts val="4432"/>
              </a:lnSpc>
              <a:spcBef>
                <a:spcPct val="0"/>
              </a:spcBef>
            </a:pPr>
            <a:r>
              <a:rPr lang="en-US" sz="3165" dirty="0">
                <a:solidFill>
                  <a:srgbClr val="000000"/>
                </a:solidFill>
                <a:latin typeface="Times New Roman" panose="02020603050405020304" pitchFamily="18" charset="0"/>
                <a:cs typeface="Times New Roman" panose="02020603050405020304" pitchFamily="18" charset="0"/>
              </a:rPr>
              <a:t>RUET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3F4"/>
        </a:solidFill>
        <a:effectLst/>
      </p:bgPr>
    </p:bg>
    <p:spTree>
      <p:nvGrpSpPr>
        <p:cNvPr id="1" name=""/>
        <p:cNvGrpSpPr/>
        <p:nvPr/>
      </p:nvGrpSpPr>
      <p:grpSpPr>
        <a:xfrm>
          <a:off x="0" y="0"/>
          <a:ext cx="0" cy="0"/>
          <a:chOff x="0" y="0"/>
          <a:chExt cx="0" cy="0"/>
        </a:xfrm>
      </p:grpSpPr>
      <p:grpSp>
        <p:nvGrpSpPr>
          <p:cNvPr id="2" name="Group 2"/>
          <p:cNvGrpSpPr/>
          <p:nvPr/>
        </p:nvGrpSpPr>
        <p:grpSpPr>
          <a:xfrm>
            <a:off x="9503" y="0"/>
            <a:ext cx="18278497" cy="1067899"/>
            <a:chOff x="0" y="0"/>
            <a:chExt cx="4814090" cy="281257"/>
          </a:xfrm>
        </p:grpSpPr>
        <p:sp>
          <p:nvSpPr>
            <p:cNvPr id="3" name="Freeform 3"/>
            <p:cNvSpPr/>
            <p:nvPr/>
          </p:nvSpPr>
          <p:spPr>
            <a:xfrm>
              <a:off x="0" y="0"/>
              <a:ext cx="4814090" cy="281257"/>
            </a:xfrm>
            <a:custGeom>
              <a:avLst/>
              <a:gdLst/>
              <a:ahLst/>
              <a:cxnLst/>
              <a:rect l="l" t="t" r="r" b="b"/>
              <a:pathLst>
                <a:path w="4814090" h="281257">
                  <a:moveTo>
                    <a:pt x="0" y="0"/>
                  </a:moveTo>
                  <a:lnTo>
                    <a:pt x="4814090" y="0"/>
                  </a:lnTo>
                  <a:lnTo>
                    <a:pt x="4814090" y="281257"/>
                  </a:lnTo>
                  <a:lnTo>
                    <a:pt x="0" y="281257"/>
                  </a:lnTo>
                  <a:close/>
                </a:path>
              </a:pathLst>
            </a:custGeom>
            <a:gradFill rotWithShape="1">
              <a:gsLst>
                <a:gs pos="0">
                  <a:srgbClr val="0CC0DF">
                    <a:alpha val="100000"/>
                  </a:srgbClr>
                </a:gs>
                <a:gs pos="100000">
                  <a:srgbClr val="FFDE59">
                    <a:alpha val="100000"/>
                  </a:srgbClr>
                </a:gs>
              </a:gsLst>
              <a:lin ang="0"/>
            </a:gradFill>
          </p:spPr>
        </p:sp>
        <p:sp>
          <p:nvSpPr>
            <p:cNvPr id="4" name="TextBox 4"/>
            <p:cNvSpPr txBox="1"/>
            <p:nvPr/>
          </p:nvSpPr>
          <p:spPr>
            <a:xfrm>
              <a:off x="0" y="-38100"/>
              <a:ext cx="4814090" cy="319357"/>
            </a:xfrm>
            <a:prstGeom prst="rect">
              <a:avLst/>
            </a:prstGeom>
          </p:spPr>
          <p:txBody>
            <a:bodyPr lIns="50800" tIns="50800" rIns="50800" bIns="50800" rtlCol="0" anchor="ctr"/>
            <a:lstStyle/>
            <a:p>
              <a:pPr algn="ctr">
                <a:lnSpc>
                  <a:spcPts val="2659"/>
                </a:lnSpc>
                <a:spcBef>
                  <a:spcPct val="0"/>
                </a:spcBef>
              </a:pPr>
              <a:endParaRPr dirty="0">
                <a:latin typeface="Times New Roman" panose="02020603050405020304" pitchFamily="18" charset="0"/>
              </a:endParaRPr>
            </a:p>
          </p:txBody>
        </p:sp>
      </p:grpSp>
      <p:sp>
        <p:nvSpPr>
          <p:cNvPr id="10" name="TextBox 10"/>
          <p:cNvSpPr txBox="1"/>
          <p:nvPr/>
        </p:nvSpPr>
        <p:spPr>
          <a:xfrm>
            <a:off x="1028700" y="1697900"/>
            <a:ext cx="7839447" cy="679673"/>
          </a:xfrm>
          <a:prstGeom prst="rect">
            <a:avLst/>
          </a:prstGeom>
        </p:spPr>
        <p:txBody>
          <a:bodyPr lIns="0" tIns="0" rIns="0" bIns="0" rtlCol="0" anchor="t">
            <a:spAutoFit/>
          </a:bodyPr>
          <a:lstStyle/>
          <a:p>
            <a:pPr marL="0" lvl="0" indent="0" algn="l">
              <a:lnSpc>
                <a:spcPts val="5265"/>
              </a:lnSpc>
            </a:pPr>
            <a:r>
              <a:rPr lang="en-US" sz="4500" dirty="0">
                <a:solidFill>
                  <a:srgbClr val="4F50FF"/>
                </a:solidFill>
                <a:latin typeface="Times New Roman" panose="02020603050405020304" pitchFamily="18" charset="0"/>
              </a:rPr>
              <a:t>Confusion Matrix</a:t>
            </a:r>
          </a:p>
        </p:txBody>
      </p:sp>
      <p:sp>
        <p:nvSpPr>
          <p:cNvPr id="13" name="TextBox 13"/>
          <p:cNvSpPr txBox="1"/>
          <p:nvPr/>
        </p:nvSpPr>
        <p:spPr>
          <a:xfrm>
            <a:off x="3667730" y="8238542"/>
            <a:ext cx="3531718" cy="385618"/>
          </a:xfrm>
          <a:prstGeom prst="rect">
            <a:avLst/>
          </a:prstGeom>
        </p:spPr>
        <p:txBody>
          <a:bodyPr lIns="0" tIns="0" rIns="0" bIns="0" rtlCol="0" anchor="t">
            <a:spAutoFit/>
          </a:bodyPr>
          <a:lstStyle/>
          <a:p>
            <a:pPr algn="ctr">
              <a:lnSpc>
                <a:spcPts val="3220"/>
              </a:lnSpc>
              <a:spcBef>
                <a:spcPct val="0"/>
              </a:spcBef>
            </a:pPr>
            <a:r>
              <a:rPr lang="en-US" sz="2300" dirty="0">
                <a:solidFill>
                  <a:srgbClr val="4F50FF"/>
                </a:solidFill>
                <a:latin typeface="Times New Roman" panose="02020603050405020304" pitchFamily="18" charset="0"/>
              </a:rPr>
              <a:t>Fig 6: Confusion Matrix</a:t>
            </a:r>
          </a:p>
        </p:txBody>
      </p:sp>
      <p:sp>
        <p:nvSpPr>
          <p:cNvPr id="14" name="TextBox 14"/>
          <p:cNvSpPr txBox="1"/>
          <p:nvPr/>
        </p:nvSpPr>
        <p:spPr>
          <a:xfrm>
            <a:off x="1028700" y="19599"/>
            <a:ext cx="5278060" cy="741229"/>
          </a:xfrm>
          <a:prstGeom prst="rect">
            <a:avLst/>
          </a:prstGeom>
        </p:spPr>
        <p:txBody>
          <a:bodyPr lIns="0" tIns="0" rIns="0" bIns="0" rtlCol="0" anchor="t">
            <a:spAutoFit/>
          </a:bodyPr>
          <a:lstStyle/>
          <a:p>
            <a:pPr algn="ctr">
              <a:lnSpc>
                <a:spcPts val="6299"/>
              </a:lnSpc>
              <a:spcBef>
                <a:spcPct val="0"/>
              </a:spcBef>
            </a:pPr>
            <a:r>
              <a:rPr lang="en-US" sz="4500" dirty="0">
                <a:solidFill>
                  <a:srgbClr val="B46B33"/>
                </a:solidFill>
                <a:latin typeface="Times New Roman" panose="02020603050405020304" pitchFamily="18" charset="0"/>
              </a:rPr>
              <a:t>Methodology (Contd.)</a:t>
            </a:r>
          </a:p>
        </p:txBody>
      </p:sp>
      <p:pic>
        <p:nvPicPr>
          <p:cNvPr id="2050" name="Picture 2" descr="Confusion Matrix in Machine Learning">
            <a:extLst>
              <a:ext uri="{FF2B5EF4-FFF2-40B4-BE49-F238E27FC236}">
                <a16:creationId xmlns:a16="http://schemas.microsoft.com/office/drawing/2014/main" id="{41F7EBB8-C4D6-4FC5-B889-B517984A4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264" y="2996540"/>
            <a:ext cx="8039791" cy="481396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030B9D4-FE9D-469B-8408-ED8BD1D0FD20}"/>
                  </a:ext>
                </a:extLst>
              </p:cNvPr>
              <p:cNvSpPr txBox="1"/>
              <p:nvPr/>
            </p:nvSpPr>
            <p:spPr>
              <a:xfrm>
                <a:off x="11049000" y="3171379"/>
                <a:ext cx="3352800" cy="611706"/>
              </a:xfrm>
              <a:prstGeom prst="rect">
                <a:avLst/>
              </a:prstGeom>
              <a:noFill/>
            </p:spPr>
            <p:txBody>
              <a:bodyPr wrap="square" lIns="0" tIns="0" rIns="0" bIns="0" rtlCol="0">
                <a:spAutoFit/>
              </a:bodyPr>
              <a:lstStyle/>
              <a:p>
                <a:r>
                  <a:rPr lang="en-US" sz="2800" dirty="0">
                    <a:latin typeface="Times New Roman" panose="02020603050405020304" pitchFamily="18" charset="0"/>
                  </a:rPr>
                  <a:t> Precision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𝑇𝑃</m:t>
                        </m:r>
                      </m:num>
                      <m:den>
                        <m:r>
                          <a:rPr lang="en-US" sz="2800" b="0" i="1" smtClean="0">
                            <a:latin typeface="Cambria Math" panose="02040503050406030204" pitchFamily="18" charset="0"/>
                          </a:rPr>
                          <m:t>𝑇𝑃</m:t>
                        </m:r>
                        <m:r>
                          <a:rPr lang="en-US" sz="2800" b="0" i="1" smtClean="0">
                            <a:latin typeface="Cambria Math" panose="02040503050406030204" pitchFamily="18" charset="0"/>
                          </a:rPr>
                          <m:t>+</m:t>
                        </m:r>
                        <m:r>
                          <a:rPr lang="en-US" sz="2800" b="0" i="1" smtClean="0">
                            <a:latin typeface="Cambria Math" panose="02040503050406030204" pitchFamily="18" charset="0"/>
                          </a:rPr>
                          <m:t>𝐹𝑃</m:t>
                        </m:r>
                      </m:den>
                    </m:f>
                  </m:oMath>
                </a14:m>
                <a:endParaRPr lang="en-US" sz="2800" dirty="0">
                  <a:latin typeface="Times New Roman" panose="02020603050405020304" pitchFamily="18" charset="0"/>
                </a:endParaRPr>
              </a:p>
            </p:txBody>
          </p:sp>
        </mc:Choice>
        <mc:Fallback>
          <p:sp>
            <p:nvSpPr>
              <p:cNvPr id="8" name="TextBox 7">
                <a:extLst>
                  <a:ext uri="{FF2B5EF4-FFF2-40B4-BE49-F238E27FC236}">
                    <a16:creationId xmlns:a16="http://schemas.microsoft.com/office/drawing/2014/main" id="{5030B9D4-FE9D-469B-8408-ED8BD1D0FD20}"/>
                  </a:ext>
                </a:extLst>
              </p:cNvPr>
              <p:cNvSpPr txBox="1">
                <a:spLocks noRot="1" noChangeAspect="1" noMove="1" noResize="1" noEditPoints="1" noAdjustHandles="1" noChangeArrowheads="1" noChangeShapeType="1" noTextEdit="1"/>
              </p:cNvSpPr>
              <p:nvPr/>
            </p:nvSpPr>
            <p:spPr>
              <a:xfrm>
                <a:off x="11049000" y="3171379"/>
                <a:ext cx="3352800" cy="611706"/>
              </a:xfrm>
              <a:prstGeom prst="rect">
                <a:avLst/>
              </a:prstGeom>
              <a:blipFill>
                <a:blip r:embed="rId3"/>
                <a:stretch>
                  <a:fillRect l="-3818" t="-3960" b="-1881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9AB9C8D1-D2B0-4E4E-B78B-F5614EF68B6D}"/>
                  </a:ext>
                </a:extLst>
              </p:cNvPr>
              <p:cNvSpPr txBox="1"/>
              <p:nvPr/>
            </p:nvSpPr>
            <p:spPr>
              <a:xfrm>
                <a:off x="11030857" y="4058127"/>
                <a:ext cx="9144000" cy="704039"/>
              </a:xfrm>
              <a:prstGeom prst="rect">
                <a:avLst/>
              </a:prstGeom>
              <a:noFill/>
            </p:spPr>
            <p:txBody>
              <a:bodyPr wrap="square">
                <a:spAutoFit/>
              </a:bodyPr>
              <a:lstStyle/>
              <a:p>
                <a:r>
                  <a:rPr lang="en-US" sz="2800" dirty="0">
                    <a:latin typeface="Times New Roman" panose="02020603050405020304" pitchFamily="18" charset="0"/>
                  </a:rPr>
                  <a:t>Recall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𝑇𝑃</m:t>
                        </m:r>
                      </m:num>
                      <m:den>
                        <m:r>
                          <a:rPr lang="en-US" sz="2800" b="0" i="1" smtClean="0">
                            <a:latin typeface="Cambria Math" panose="02040503050406030204" pitchFamily="18" charset="0"/>
                          </a:rPr>
                          <m:t>𝑇𝑃</m:t>
                        </m:r>
                        <m:r>
                          <a:rPr lang="en-US" sz="2800" b="0" i="1" smtClean="0">
                            <a:latin typeface="Cambria Math" panose="02040503050406030204" pitchFamily="18" charset="0"/>
                          </a:rPr>
                          <m:t>+</m:t>
                        </m:r>
                        <m:r>
                          <a:rPr lang="en-US" sz="2800" b="0" i="1" smtClean="0">
                            <a:latin typeface="Cambria Math" panose="02040503050406030204" pitchFamily="18" charset="0"/>
                          </a:rPr>
                          <m:t>𝐹𝑁</m:t>
                        </m:r>
                      </m:den>
                    </m:f>
                  </m:oMath>
                </a14:m>
                <a:endParaRPr lang="en-US" sz="2800" dirty="0">
                  <a:latin typeface="Times New Roman" panose="02020603050405020304" pitchFamily="18" charset="0"/>
                </a:endParaRPr>
              </a:p>
            </p:txBody>
          </p:sp>
        </mc:Choice>
        <mc:Fallback>
          <p:sp>
            <p:nvSpPr>
              <p:cNvPr id="23" name="TextBox 22">
                <a:extLst>
                  <a:ext uri="{FF2B5EF4-FFF2-40B4-BE49-F238E27FC236}">
                    <a16:creationId xmlns:a16="http://schemas.microsoft.com/office/drawing/2014/main" id="{9AB9C8D1-D2B0-4E4E-B78B-F5614EF68B6D}"/>
                  </a:ext>
                </a:extLst>
              </p:cNvPr>
              <p:cNvSpPr txBox="1">
                <a:spLocks noRot="1" noChangeAspect="1" noMove="1" noResize="1" noEditPoints="1" noAdjustHandles="1" noChangeArrowheads="1" noChangeShapeType="1" noTextEdit="1"/>
              </p:cNvSpPr>
              <p:nvPr/>
            </p:nvSpPr>
            <p:spPr>
              <a:xfrm>
                <a:off x="11030857" y="4058127"/>
                <a:ext cx="9144000" cy="704039"/>
              </a:xfrm>
              <a:prstGeom prst="rect">
                <a:avLst/>
              </a:prstGeom>
              <a:blipFill>
                <a:blip r:embed="rId4"/>
                <a:stretch>
                  <a:fillRect l="-1400" b="-1043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0A5719C3-A3A3-42D4-B4A3-A367E8A3BDCE}"/>
                  </a:ext>
                </a:extLst>
              </p:cNvPr>
              <p:cNvSpPr txBox="1"/>
              <p:nvPr/>
            </p:nvSpPr>
            <p:spPr>
              <a:xfrm>
                <a:off x="11078029" y="4963961"/>
                <a:ext cx="9144000" cy="766428"/>
              </a:xfrm>
              <a:prstGeom prst="rect">
                <a:avLst/>
              </a:prstGeom>
              <a:noFill/>
            </p:spPr>
            <p:txBody>
              <a:bodyPr wrap="square">
                <a:spAutoFit/>
              </a:bodyPr>
              <a:lstStyle/>
              <a:p>
                <a:r>
                  <a:rPr lang="en-US" sz="2800" dirty="0">
                    <a:latin typeface="Times New Roman" panose="02020603050405020304" pitchFamily="18" charset="0"/>
                  </a:rPr>
                  <a:t>F1 score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2 </m:t>
                        </m:r>
                        <m:r>
                          <a:rPr lang="en-US" sz="2800" b="0" i="1" smtClean="0">
                            <a:latin typeface="Cambria Math" panose="02040503050406030204" pitchFamily="18" charset="0"/>
                          </a:rPr>
                          <m:t>𝑋</m:t>
                        </m:r>
                        <m:r>
                          <a:rPr lang="en-US" sz="2800" b="0" i="1" smtClean="0">
                            <a:latin typeface="Cambria Math" panose="02040503050406030204" pitchFamily="18" charset="0"/>
                          </a:rPr>
                          <m:t> </m:t>
                        </m:r>
                        <m:r>
                          <a:rPr lang="en-US" sz="2800" b="0" i="1" smtClean="0">
                            <a:latin typeface="Cambria Math" panose="02040503050406030204" pitchFamily="18" charset="0"/>
                          </a:rPr>
                          <m:t>𝑝𝑟𝑒𝑐𝑖𝑠𝑖𝑜𝑛</m:t>
                        </m:r>
                        <m:r>
                          <a:rPr lang="en-US" sz="2800" b="0" i="1" smtClean="0">
                            <a:latin typeface="Cambria Math" panose="02040503050406030204" pitchFamily="18" charset="0"/>
                          </a:rPr>
                          <m:t> </m:t>
                        </m:r>
                        <m:r>
                          <a:rPr lang="en-US" sz="2800" b="0" i="1" smtClean="0">
                            <a:latin typeface="Cambria Math" panose="02040503050406030204" pitchFamily="18" charset="0"/>
                          </a:rPr>
                          <m:t>𝑋</m:t>
                        </m:r>
                        <m:r>
                          <a:rPr lang="en-US" sz="2800" b="0" i="1" smtClean="0">
                            <a:latin typeface="Cambria Math" panose="02040503050406030204" pitchFamily="18" charset="0"/>
                          </a:rPr>
                          <m:t> </m:t>
                        </m:r>
                        <m:r>
                          <a:rPr lang="en-US" sz="2800" b="0" i="1" smtClean="0">
                            <a:latin typeface="Cambria Math" panose="02040503050406030204" pitchFamily="18" charset="0"/>
                          </a:rPr>
                          <m:t>𝑟𝑒𝑐𝑎𝑙𝑙</m:t>
                        </m:r>
                        <m:r>
                          <a:rPr lang="en-US" sz="2800" b="0" i="1" smtClean="0">
                            <a:latin typeface="Cambria Math" panose="02040503050406030204" pitchFamily="18" charset="0"/>
                          </a:rPr>
                          <m:t> </m:t>
                        </m:r>
                      </m:num>
                      <m:den>
                        <m:r>
                          <a:rPr lang="en-US" sz="2800" b="0" i="1" smtClean="0">
                            <a:latin typeface="Cambria Math" panose="02040503050406030204" pitchFamily="18" charset="0"/>
                          </a:rPr>
                          <m:t>𝑝𝑟𝑒𝑐𝑖𝑠𝑖𝑜𝑛</m:t>
                        </m:r>
                        <m:r>
                          <a:rPr lang="en-US" sz="2800" b="0" i="1" smtClean="0">
                            <a:latin typeface="Cambria Math" panose="02040503050406030204" pitchFamily="18" charset="0"/>
                          </a:rPr>
                          <m:t>+</m:t>
                        </m:r>
                        <m:r>
                          <a:rPr lang="en-US" sz="2800" b="0" i="1" smtClean="0">
                            <a:latin typeface="Cambria Math" panose="02040503050406030204" pitchFamily="18" charset="0"/>
                          </a:rPr>
                          <m:t>𝑟𝑒𝑐𝑎𝑙</m:t>
                        </m:r>
                      </m:den>
                    </m:f>
                  </m:oMath>
                </a14:m>
                <a:endParaRPr lang="en-US" sz="2800" dirty="0">
                  <a:latin typeface="Times New Roman" panose="02020603050405020304" pitchFamily="18" charset="0"/>
                </a:endParaRPr>
              </a:p>
            </p:txBody>
          </p:sp>
        </mc:Choice>
        <mc:Fallback>
          <p:sp>
            <p:nvSpPr>
              <p:cNvPr id="25" name="TextBox 24">
                <a:extLst>
                  <a:ext uri="{FF2B5EF4-FFF2-40B4-BE49-F238E27FC236}">
                    <a16:creationId xmlns:a16="http://schemas.microsoft.com/office/drawing/2014/main" id="{0A5719C3-A3A3-42D4-B4A3-A367E8A3BDCE}"/>
                  </a:ext>
                </a:extLst>
              </p:cNvPr>
              <p:cNvSpPr txBox="1">
                <a:spLocks noRot="1" noChangeAspect="1" noMove="1" noResize="1" noEditPoints="1" noAdjustHandles="1" noChangeArrowheads="1" noChangeShapeType="1" noTextEdit="1"/>
              </p:cNvSpPr>
              <p:nvPr/>
            </p:nvSpPr>
            <p:spPr>
              <a:xfrm>
                <a:off x="11078029" y="4963961"/>
                <a:ext cx="9144000" cy="766428"/>
              </a:xfrm>
              <a:prstGeom prst="rect">
                <a:avLst/>
              </a:prstGeom>
              <a:blipFill>
                <a:blip r:embed="rId5"/>
                <a:stretch>
                  <a:fillRect l="-1333" b="-23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1AA850AE-8D6B-4CE0-AE72-D8CB1D6420AD}"/>
                  </a:ext>
                </a:extLst>
              </p:cNvPr>
              <p:cNvSpPr txBox="1"/>
              <p:nvPr/>
            </p:nvSpPr>
            <p:spPr>
              <a:xfrm>
                <a:off x="11201400" y="5954475"/>
                <a:ext cx="9144000" cy="704039"/>
              </a:xfrm>
              <a:prstGeom prst="rect">
                <a:avLst/>
              </a:prstGeom>
              <a:noFill/>
            </p:spPr>
            <p:txBody>
              <a:bodyPr wrap="square">
                <a:spAutoFit/>
              </a:bodyPr>
              <a:lstStyle/>
              <a:p>
                <a:r>
                  <a:rPr lang="en-US" sz="2800" dirty="0">
                    <a:latin typeface="Times New Roman" panose="02020603050405020304" pitchFamily="18" charset="0"/>
                  </a:rPr>
                  <a:t>Accuracy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𝑇𝑃</m:t>
                        </m:r>
                        <m:r>
                          <a:rPr lang="en-US" sz="2800" b="0" i="1" smtClean="0">
                            <a:latin typeface="Cambria Math" panose="02040503050406030204" pitchFamily="18" charset="0"/>
                          </a:rPr>
                          <m:t>+</m:t>
                        </m:r>
                        <m:r>
                          <a:rPr lang="en-US" sz="2800" b="0" i="1" smtClean="0">
                            <a:latin typeface="Cambria Math" panose="02040503050406030204" pitchFamily="18" charset="0"/>
                          </a:rPr>
                          <m:t>𝑇𝑁</m:t>
                        </m:r>
                      </m:num>
                      <m:den>
                        <m:r>
                          <a:rPr lang="en-US" sz="2800" b="0" i="1" smtClean="0">
                            <a:latin typeface="Cambria Math" panose="02040503050406030204" pitchFamily="18" charset="0"/>
                          </a:rPr>
                          <m:t>𝑇𝑃</m:t>
                        </m:r>
                        <m:r>
                          <a:rPr lang="en-US" sz="2800" b="0" i="1" smtClean="0">
                            <a:latin typeface="Cambria Math" panose="02040503050406030204" pitchFamily="18" charset="0"/>
                          </a:rPr>
                          <m:t>+</m:t>
                        </m:r>
                        <m:r>
                          <a:rPr lang="en-US" sz="2800" b="0" i="1" smtClean="0">
                            <a:latin typeface="Cambria Math" panose="02040503050406030204" pitchFamily="18" charset="0"/>
                          </a:rPr>
                          <m:t>𝑇𝑁</m:t>
                        </m:r>
                        <m:r>
                          <a:rPr lang="en-US" sz="2800" b="0" i="1" smtClean="0">
                            <a:latin typeface="Cambria Math" panose="02040503050406030204" pitchFamily="18" charset="0"/>
                          </a:rPr>
                          <m:t>+</m:t>
                        </m:r>
                        <m:r>
                          <a:rPr lang="en-US" sz="2800" b="0" i="1" smtClean="0">
                            <a:latin typeface="Cambria Math" panose="02040503050406030204" pitchFamily="18" charset="0"/>
                          </a:rPr>
                          <m:t>𝐹𝑃</m:t>
                        </m:r>
                        <m:r>
                          <a:rPr lang="en-US" sz="2800" b="0" i="1" smtClean="0">
                            <a:latin typeface="Cambria Math" panose="02040503050406030204" pitchFamily="18" charset="0"/>
                          </a:rPr>
                          <m:t>+</m:t>
                        </m:r>
                        <m:r>
                          <a:rPr lang="en-US" sz="2800" b="0" i="1" smtClean="0">
                            <a:latin typeface="Cambria Math" panose="02040503050406030204" pitchFamily="18" charset="0"/>
                          </a:rPr>
                          <m:t>𝐹𝑁</m:t>
                        </m:r>
                      </m:den>
                    </m:f>
                  </m:oMath>
                </a14:m>
                <a:endParaRPr lang="en-US" sz="2800" dirty="0">
                  <a:latin typeface="Times New Roman" panose="02020603050405020304" pitchFamily="18" charset="0"/>
                </a:endParaRPr>
              </a:p>
            </p:txBody>
          </p:sp>
        </mc:Choice>
        <mc:Fallback>
          <p:sp>
            <p:nvSpPr>
              <p:cNvPr id="27" name="TextBox 26">
                <a:extLst>
                  <a:ext uri="{FF2B5EF4-FFF2-40B4-BE49-F238E27FC236}">
                    <a16:creationId xmlns:a16="http://schemas.microsoft.com/office/drawing/2014/main" id="{1AA850AE-8D6B-4CE0-AE72-D8CB1D6420AD}"/>
                  </a:ext>
                </a:extLst>
              </p:cNvPr>
              <p:cNvSpPr txBox="1">
                <a:spLocks noRot="1" noChangeAspect="1" noMove="1" noResize="1" noEditPoints="1" noAdjustHandles="1" noChangeArrowheads="1" noChangeShapeType="1" noTextEdit="1"/>
              </p:cNvSpPr>
              <p:nvPr/>
            </p:nvSpPr>
            <p:spPr>
              <a:xfrm>
                <a:off x="11201400" y="5954475"/>
                <a:ext cx="9144000" cy="704039"/>
              </a:xfrm>
              <a:prstGeom prst="rect">
                <a:avLst/>
              </a:prstGeom>
              <a:blipFill>
                <a:blip r:embed="rId6"/>
                <a:stretch>
                  <a:fillRect l="-1400" b="-10435"/>
                </a:stretch>
              </a:blipFill>
            </p:spPr>
            <p:txBody>
              <a:bodyPr/>
              <a:lstStyle/>
              <a:p>
                <a:r>
                  <a:rPr lang="en-US">
                    <a:noFill/>
                  </a:rPr>
                  <a:t> </a:t>
                </a:r>
              </a:p>
            </p:txBody>
          </p:sp>
        </mc:Fallback>
      </mc:AlternateContent>
      <p:sp>
        <p:nvSpPr>
          <p:cNvPr id="24" name="Oval 23">
            <a:extLst>
              <a:ext uri="{FF2B5EF4-FFF2-40B4-BE49-F238E27FC236}">
                <a16:creationId xmlns:a16="http://schemas.microsoft.com/office/drawing/2014/main" id="{329BAB04-C957-449B-B5C4-43D058D6E0ED}"/>
              </a:ext>
            </a:extLst>
          </p:cNvPr>
          <p:cNvSpPr/>
          <p:nvPr/>
        </p:nvSpPr>
        <p:spPr>
          <a:xfrm>
            <a:off x="17068800" y="9396288"/>
            <a:ext cx="609600" cy="566247"/>
          </a:xfrm>
          <a:prstGeom prst="ellipse">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latin typeface="Times New Roman" panose="02020603050405020304" pitchFamily="18" charset="0"/>
              </a:rPr>
              <a:t>10</a:t>
            </a:r>
          </a:p>
        </p:txBody>
      </p:sp>
    </p:spTree>
    <p:extLst>
      <p:ext uri="{BB962C8B-B14F-4D97-AF65-F5344CB8AC3E}">
        <p14:creationId xmlns:p14="http://schemas.microsoft.com/office/powerpoint/2010/main" val="2342394446"/>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F3F4"/>
        </a:solidFill>
        <a:effectLst/>
      </p:bgPr>
    </p:bg>
    <p:spTree>
      <p:nvGrpSpPr>
        <p:cNvPr id="1" name=""/>
        <p:cNvGrpSpPr/>
        <p:nvPr/>
      </p:nvGrpSpPr>
      <p:grpSpPr>
        <a:xfrm>
          <a:off x="0" y="0"/>
          <a:ext cx="0" cy="0"/>
          <a:chOff x="0" y="0"/>
          <a:chExt cx="0" cy="0"/>
        </a:xfrm>
      </p:grpSpPr>
      <p:grpSp>
        <p:nvGrpSpPr>
          <p:cNvPr id="8" name="Group 8"/>
          <p:cNvGrpSpPr/>
          <p:nvPr/>
        </p:nvGrpSpPr>
        <p:grpSpPr>
          <a:xfrm>
            <a:off x="-26108" y="-26028"/>
            <a:ext cx="18288000" cy="1019530"/>
            <a:chOff x="0" y="0"/>
            <a:chExt cx="4816593" cy="270682"/>
          </a:xfrm>
        </p:grpSpPr>
        <p:sp>
          <p:nvSpPr>
            <p:cNvPr id="9" name="Freeform 9"/>
            <p:cNvSpPr/>
            <p:nvPr/>
          </p:nvSpPr>
          <p:spPr>
            <a:xfrm>
              <a:off x="0" y="0"/>
              <a:ext cx="4816592" cy="270682"/>
            </a:xfrm>
            <a:custGeom>
              <a:avLst/>
              <a:gdLst/>
              <a:ahLst/>
              <a:cxnLst/>
              <a:rect l="l" t="t" r="r" b="b"/>
              <a:pathLst>
                <a:path w="4816592" h="270682">
                  <a:moveTo>
                    <a:pt x="0" y="0"/>
                  </a:moveTo>
                  <a:lnTo>
                    <a:pt x="4816592" y="0"/>
                  </a:lnTo>
                  <a:lnTo>
                    <a:pt x="4816592" y="270682"/>
                  </a:lnTo>
                  <a:lnTo>
                    <a:pt x="0" y="270682"/>
                  </a:lnTo>
                  <a:close/>
                </a:path>
              </a:pathLst>
            </a:custGeom>
            <a:gradFill rotWithShape="1">
              <a:gsLst>
                <a:gs pos="0">
                  <a:srgbClr val="5DE0E6">
                    <a:alpha val="100000"/>
                  </a:srgbClr>
                </a:gs>
                <a:gs pos="100000">
                  <a:srgbClr val="004AAD">
                    <a:alpha val="100000"/>
                  </a:srgbClr>
                </a:gs>
              </a:gsLst>
              <a:lin ang="0"/>
            </a:gradFill>
          </p:spPr>
        </p:sp>
        <p:sp>
          <p:nvSpPr>
            <p:cNvPr id="10" name="TextBox 10"/>
            <p:cNvSpPr txBox="1"/>
            <p:nvPr/>
          </p:nvSpPr>
          <p:spPr>
            <a:xfrm>
              <a:off x="0" y="-38100"/>
              <a:ext cx="4816593" cy="308782"/>
            </a:xfrm>
            <a:prstGeom prst="rect">
              <a:avLst/>
            </a:prstGeom>
          </p:spPr>
          <p:txBody>
            <a:bodyPr lIns="50800" tIns="50800" rIns="50800" bIns="50800" rtlCol="0" anchor="ctr"/>
            <a:lstStyle/>
            <a:p>
              <a:pPr algn="ctr">
                <a:lnSpc>
                  <a:spcPts val="2659"/>
                </a:lnSpc>
                <a:spcBef>
                  <a:spcPct val="0"/>
                </a:spcBef>
              </a:pPr>
              <a:endParaRPr dirty="0">
                <a:latin typeface="Times New Roman" panose="02020603050405020304" pitchFamily="18" charset="0"/>
              </a:endParaRPr>
            </a:p>
          </p:txBody>
        </p:sp>
      </p:grpSp>
      <p:sp>
        <p:nvSpPr>
          <p:cNvPr id="16" name="Freeform 16"/>
          <p:cNvSpPr/>
          <p:nvPr/>
        </p:nvSpPr>
        <p:spPr>
          <a:xfrm>
            <a:off x="9671128" y="1080920"/>
            <a:ext cx="4599509" cy="7790551"/>
          </a:xfrm>
          <a:custGeom>
            <a:avLst/>
            <a:gdLst/>
            <a:ahLst/>
            <a:cxnLst/>
            <a:rect l="l" t="t" r="r" b="b"/>
            <a:pathLst>
              <a:path w="4375391" h="7642329">
                <a:moveTo>
                  <a:pt x="0" y="0"/>
                </a:moveTo>
                <a:lnTo>
                  <a:pt x="4375392" y="0"/>
                </a:lnTo>
                <a:lnTo>
                  <a:pt x="4375392" y="7642328"/>
                </a:lnTo>
                <a:lnTo>
                  <a:pt x="0" y="7642328"/>
                </a:lnTo>
                <a:lnTo>
                  <a:pt x="0" y="0"/>
                </a:lnTo>
                <a:close/>
              </a:path>
            </a:pathLst>
          </a:custGeom>
          <a:blipFill>
            <a:blip r:embed="rId2"/>
            <a:stretch>
              <a:fillRect l="-5030" r="-5030"/>
            </a:stretch>
          </a:blipFill>
        </p:spPr>
        <p:txBody>
          <a:bodyPr/>
          <a:lstStyle/>
          <a:p>
            <a:endParaRPr lang="en-US" dirty="0">
              <a:latin typeface="Times New Roman" panose="02020603050405020304" pitchFamily="18" charset="0"/>
            </a:endParaRPr>
          </a:p>
        </p:txBody>
      </p:sp>
      <p:sp>
        <p:nvSpPr>
          <p:cNvPr id="18" name="TextBox 18"/>
          <p:cNvSpPr txBox="1"/>
          <p:nvPr/>
        </p:nvSpPr>
        <p:spPr>
          <a:xfrm>
            <a:off x="737691" y="1524929"/>
            <a:ext cx="6148378" cy="628377"/>
          </a:xfrm>
          <a:prstGeom prst="rect">
            <a:avLst/>
          </a:prstGeom>
        </p:spPr>
        <p:txBody>
          <a:bodyPr wrap="square" lIns="0" tIns="0" rIns="0" bIns="0" rtlCol="0" anchor="t">
            <a:spAutoFit/>
          </a:bodyPr>
          <a:lstStyle/>
          <a:p>
            <a:pPr marL="0" lvl="0" indent="0" algn="l">
              <a:lnSpc>
                <a:spcPts val="4914"/>
              </a:lnSpc>
            </a:pPr>
            <a:r>
              <a:rPr lang="en-US" sz="4200" dirty="0">
                <a:solidFill>
                  <a:srgbClr val="4F50FF"/>
                </a:solidFill>
                <a:latin typeface="Times New Roman" panose="02020603050405020304" pitchFamily="18" charset="0"/>
              </a:rPr>
              <a:t>CNN Model Architecture :  </a:t>
            </a:r>
          </a:p>
        </p:txBody>
      </p:sp>
      <p:sp>
        <p:nvSpPr>
          <p:cNvPr id="19" name="TextBox 19"/>
          <p:cNvSpPr txBox="1"/>
          <p:nvPr/>
        </p:nvSpPr>
        <p:spPr>
          <a:xfrm>
            <a:off x="10057251" y="8907755"/>
            <a:ext cx="3997145" cy="860557"/>
          </a:xfrm>
          <a:prstGeom prst="rect">
            <a:avLst/>
          </a:prstGeom>
        </p:spPr>
        <p:txBody>
          <a:bodyPr lIns="0" tIns="0" rIns="0" bIns="0" rtlCol="0" anchor="t">
            <a:spAutoFit/>
          </a:bodyPr>
          <a:lstStyle/>
          <a:p>
            <a:pPr algn="ctr">
              <a:lnSpc>
                <a:spcPts val="3499"/>
              </a:lnSpc>
              <a:spcBef>
                <a:spcPct val="0"/>
              </a:spcBef>
            </a:pPr>
            <a:r>
              <a:rPr lang="en-US" sz="2499" dirty="0">
                <a:solidFill>
                  <a:srgbClr val="4F50FF"/>
                </a:solidFill>
                <a:latin typeface="Times New Roman" panose="02020603050405020304" pitchFamily="18" charset="0"/>
              </a:rPr>
              <a:t>Fig 7 : CNN Model Architecture</a:t>
            </a:r>
          </a:p>
        </p:txBody>
      </p:sp>
      <p:sp>
        <p:nvSpPr>
          <p:cNvPr id="20" name="TextBox 20"/>
          <p:cNvSpPr txBox="1"/>
          <p:nvPr/>
        </p:nvSpPr>
        <p:spPr>
          <a:xfrm>
            <a:off x="836879" y="95726"/>
            <a:ext cx="6049190" cy="679673"/>
          </a:xfrm>
          <a:prstGeom prst="rect">
            <a:avLst/>
          </a:prstGeom>
        </p:spPr>
        <p:txBody>
          <a:bodyPr lIns="0" tIns="0" rIns="0" bIns="0" rtlCol="0" anchor="t">
            <a:spAutoFit/>
          </a:bodyPr>
          <a:lstStyle/>
          <a:p>
            <a:pPr marL="0" lvl="0" indent="0" algn="l">
              <a:lnSpc>
                <a:spcPts val="5265"/>
              </a:lnSpc>
            </a:pPr>
            <a:r>
              <a:rPr lang="en-US" sz="4500" dirty="0">
                <a:solidFill>
                  <a:srgbClr val="FFFFFF"/>
                </a:solidFill>
                <a:latin typeface="Times New Roman" panose="02020603050405020304" pitchFamily="18" charset="0"/>
              </a:rPr>
              <a:t>Methodology (Contd.)</a:t>
            </a:r>
          </a:p>
        </p:txBody>
      </p:sp>
      <p:sp>
        <p:nvSpPr>
          <p:cNvPr id="29" name="TextBox 28">
            <a:extLst>
              <a:ext uri="{FF2B5EF4-FFF2-40B4-BE49-F238E27FC236}">
                <a16:creationId xmlns:a16="http://schemas.microsoft.com/office/drawing/2014/main" id="{19A392E5-412C-4A9A-9500-3A5516977716}"/>
              </a:ext>
            </a:extLst>
          </p:cNvPr>
          <p:cNvSpPr txBox="1"/>
          <p:nvPr/>
        </p:nvSpPr>
        <p:spPr>
          <a:xfrm>
            <a:off x="737691" y="3974259"/>
            <a:ext cx="5833725" cy="3970318"/>
          </a:xfrm>
          <a:prstGeom prst="rect">
            <a:avLst/>
          </a:prstGeom>
          <a:noFill/>
        </p:spPr>
        <p:txBody>
          <a:bodyPr wrap="square" rtlCol="0">
            <a:spAutoFit/>
          </a:bodyPr>
          <a:lstStyle/>
          <a:p>
            <a:r>
              <a:rPr lang="en-US" sz="2800" b="1" dirty="0">
                <a:latin typeface="Times New Roman" panose="02020603050405020304" pitchFamily="18" charset="0"/>
              </a:rPr>
              <a:t>Optimizer : </a:t>
            </a:r>
            <a:r>
              <a:rPr lang="en-US" sz="2800" dirty="0">
                <a:latin typeface="Times New Roman" panose="02020603050405020304" pitchFamily="18" charset="0"/>
              </a:rPr>
              <a:t>Adam </a:t>
            </a:r>
          </a:p>
          <a:p>
            <a:endParaRPr lang="en-US" sz="2800" dirty="0">
              <a:latin typeface="Times New Roman" panose="02020603050405020304" pitchFamily="18" charset="0"/>
            </a:endParaRPr>
          </a:p>
          <a:p>
            <a:r>
              <a:rPr lang="en-US" sz="2800" b="1" dirty="0">
                <a:latin typeface="Times New Roman" panose="02020603050405020304" pitchFamily="18" charset="0"/>
              </a:rPr>
              <a:t>Loss : </a:t>
            </a:r>
            <a:r>
              <a:rPr lang="en-US" sz="2800" dirty="0">
                <a:solidFill>
                  <a:srgbClr val="212121"/>
                </a:solidFill>
                <a:latin typeface="Times New Roman" panose="02020603050405020304" pitchFamily="18" charset="0"/>
              </a:rPr>
              <a:t>S</a:t>
            </a:r>
            <a:r>
              <a:rPr kumimoji="0" lang="en-US" altLang="en-US" sz="2800" b="0" i="0" u="none" strike="noStrike" cap="none" normalizeH="0" baseline="0" dirty="0">
                <a:ln>
                  <a:noFill/>
                </a:ln>
                <a:solidFill>
                  <a:srgbClr val="212121"/>
                </a:solidFill>
                <a:effectLst/>
                <a:latin typeface="Times New Roman" panose="02020603050405020304" pitchFamily="18" charset="0"/>
              </a:rPr>
              <a:t>parse categorical</a:t>
            </a:r>
            <a:r>
              <a:rPr lang="en-US" altLang="en-US" sz="2800" dirty="0">
                <a:solidFill>
                  <a:srgbClr val="212121"/>
                </a:solidFill>
                <a:latin typeface="Times New Roman" panose="02020603050405020304" pitchFamily="18" charset="0"/>
              </a:rPr>
              <a:t> </a:t>
            </a:r>
            <a:r>
              <a:rPr kumimoji="0" lang="en-US" altLang="en-US" sz="2800" b="0" i="0" u="none" strike="noStrike" cap="none" normalizeH="0" baseline="0" dirty="0">
                <a:ln>
                  <a:noFill/>
                </a:ln>
                <a:solidFill>
                  <a:srgbClr val="212121"/>
                </a:solidFill>
                <a:effectLst/>
                <a:latin typeface="Times New Roman" panose="02020603050405020304" pitchFamily="18" charset="0"/>
              </a:rPr>
              <a:t>cross-entropy</a:t>
            </a:r>
            <a:r>
              <a:rPr kumimoji="0" lang="en-US" altLang="en-US" sz="2800" b="0" i="0" u="none" strike="noStrike" cap="none" normalizeH="0" baseline="0" dirty="0">
                <a:ln>
                  <a:noFill/>
                </a:ln>
                <a:solidFill>
                  <a:schemeClr val="tx1"/>
                </a:solidFill>
                <a:effectLst/>
                <a:latin typeface="Times New Roman" panose="02020603050405020304" pitchFamily="18" charset="0"/>
              </a:rPr>
              <a:t> </a:t>
            </a:r>
          </a:p>
          <a:p>
            <a:endParaRPr lang="en-US" sz="2800" dirty="0">
              <a:latin typeface="Times New Roman" panose="02020603050405020304" pitchFamily="18" charset="0"/>
            </a:endParaRPr>
          </a:p>
          <a:p>
            <a:endParaRPr lang="en-US" sz="2800" dirty="0">
              <a:latin typeface="Times New Roman" panose="02020603050405020304" pitchFamily="18" charset="0"/>
            </a:endParaRPr>
          </a:p>
          <a:p>
            <a:r>
              <a:rPr lang="en-US" sz="2800" b="1" dirty="0">
                <a:latin typeface="Times New Roman" panose="02020603050405020304" pitchFamily="18" charset="0"/>
              </a:rPr>
              <a:t>Activation Function : </a:t>
            </a:r>
            <a:r>
              <a:rPr lang="en-US" sz="2800" dirty="0">
                <a:latin typeface="Times New Roman" panose="02020603050405020304" pitchFamily="18" charset="0"/>
              </a:rPr>
              <a:t>SoftMax, </a:t>
            </a:r>
            <a:r>
              <a:rPr lang="en-US" sz="2800" dirty="0" err="1">
                <a:latin typeface="Times New Roman" panose="02020603050405020304" pitchFamily="18" charset="0"/>
              </a:rPr>
              <a:t>ReLU</a:t>
            </a:r>
            <a:endParaRPr lang="en-US" sz="2800" dirty="0">
              <a:latin typeface="Times New Roman" panose="02020603050405020304" pitchFamily="18" charset="0"/>
            </a:endParaRPr>
          </a:p>
          <a:p>
            <a:endParaRPr lang="en-US" sz="2800" dirty="0">
              <a:latin typeface="Times New Roman" panose="02020603050405020304" pitchFamily="18" charset="0"/>
            </a:endParaRPr>
          </a:p>
          <a:p>
            <a:r>
              <a:rPr lang="en-US" sz="2800" b="1" dirty="0">
                <a:latin typeface="Times New Roman" panose="02020603050405020304" pitchFamily="18" charset="0"/>
              </a:rPr>
              <a:t>Train : </a:t>
            </a:r>
            <a:r>
              <a:rPr lang="en-US" sz="2800" dirty="0">
                <a:latin typeface="Times New Roman" panose="02020603050405020304" pitchFamily="18" charset="0"/>
              </a:rPr>
              <a:t>80 %</a:t>
            </a:r>
          </a:p>
          <a:p>
            <a:r>
              <a:rPr lang="en-US" sz="2800" b="1" dirty="0">
                <a:latin typeface="Times New Roman" panose="02020603050405020304" pitchFamily="18" charset="0"/>
              </a:rPr>
              <a:t>Test :  </a:t>
            </a:r>
            <a:r>
              <a:rPr lang="en-US" sz="2800" dirty="0">
                <a:latin typeface="Times New Roman" panose="02020603050405020304" pitchFamily="18" charset="0"/>
              </a:rPr>
              <a:t>20 %</a:t>
            </a:r>
          </a:p>
        </p:txBody>
      </p:sp>
      <p:sp>
        <p:nvSpPr>
          <p:cNvPr id="30" name="Oval 29">
            <a:extLst>
              <a:ext uri="{FF2B5EF4-FFF2-40B4-BE49-F238E27FC236}">
                <a16:creationId xmlns:a16="http://schemas.microsoft.com/office/drawing/2014/main" id="{38E57923-6DCA-4B67-B194-A484C7450622}"/>
              </a:ext>
            </a:extLst>
          </p:cNvPr>
          <p:cNvSpPr/>
          <p:nvPr/>
        </p:nvSpPr>
        <p:spPr>
          <a:xfrm>
            <a:off x="17068800" y="9396288"/>
            <a:ext cx="609600" cy="566247"/>
          </a:xfrm>
          <a:prstGeom prst="ellipse">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latin typeface="Times New Roman" panose="02020603050405020304" pitchFamily="18" charset="0"/>
              </a:rPr>
              <a:t>11</a:t>
            </a: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3F4"/>
        </a:solidFill>
        <a:effectLst/>
      </p:bgPr>
    </p:bg>
    <p:spTree>
      <p:nvGrpSpPr>
        <p:cNvPr id="1" name=""/>
        <p:cNvGrpSpPr/>
        <p:nvPr/>
      </p:nvGrpSpPr>
      <p:grpSpPr>
        <a:xfrm>
          <a:off x="0" y="0"/>
          <a:ext cx="0" cy="0"/>
          <a:chOff x="0" y="0"/>
          <a:chExt cx="0" cy="0"/>
        </a:xfrm>
      </p:grpSpPr>
      <p:grpSp>
        <p:nvGrpSpPr>
          <p:cNvPr id="2" name="Group 2"/>
          <p:cNvGrpSpPr/>
          <p:nvPr/>
        </p:nvGrpSpPr>
        <p:grpSpPr>
          <a:xfrm>
            <a:off x="9503" y="0"/>
            <a:ext cx="18278497" cy="1067899"/>
            <a:chOff x="0" y="0"/>
            <a:chExt cx="4814090" cy="281257"/>
          </a:xfrm>
        </p:grpSpPr>
        <p:sp>
          <p:nvSpPr>
            <p:cNvPr id="3" name="Freeform 3"/>
            <p:cNvSpPr/>
            <p:nvPr/>
          </p:nvSpPr>
          <p:spPr>
            <a:xfrm>
              <a:off x="0" y="0"/>
              <a:ext cx="4814090" cy="281257"/>
            </a:xfrm>
            <a:custGeom>
              <a:avLst/>
              <a:gdLst/>
              <a:ahLst/>
              <a:cxnLst/>
              <a:rect l="l" t="t" r="r" b="b"/>
              <a:pathLst>
                <a:path w="4814090" h="281257">
                  <a:moveTo>
                    <a:pt x="0" y="0"/>
                  </a:moveTo>
                  <a:lnTo>
                    <a:pt x="4814090" y="0"/>
                  </a:lnTo>
                  <a:lnTo>
                    <a:pt x="4814090" y="281257"/>
                  </a:lnTo>
                  <a:lnTo>
                    <a:pt x="0" y="281257"/>
                  </a:lnTo>
                  <a:close/>
                </a:path>
              </a:pathLst>
            </a:custGeom>
            <a:gradFill rotWithShape="1">
              <a:gsLst>
                <a:gs pos="0">
                  <a:srgbClr val="0CC0DF">
                    <a:alpha val="100000"/>
                  </a:srgbClr>
                </a:gs>
                <a:gs pos="100000">
                  <a:srgbClr val="FFDE59">
                    <a:alpha val="100000"/>
                  </a:srgbClr>
                </a:gs>
              </a:gsLst>
              <a:lin ang="0"/>
            </a:gradFill>
          </p:spPr>
        </p:sp>
        <p:sp>
          <p:nvSpPr>
            <p:cNvPr id="4" name="TextBox 4"/>
            <p:cNvSpPr txBox="1"/>
            <p:nvPr/>
          </p:nvSpPr>
          <p:spPr>
            <a:xfrm>
              <a:off x="0" y="-38100"/>
              <a:ext cx="4814090" cy="319357"/>
            </a:xfrm>
            <a:prstGeom prst="rect">
              <a:avLst/>
            </a:prstGeom>
          </p:spPr>
          <p:txBody>
            <a:bodyPr lIns="50800" tIns="50800" rIns="50800" bIns="50800" rtlCol="0" anchor="ctr"/>
            <a:lstStyle/>
            <a:p>
              <a:pPr algn="ctr">
                <a:lnSpc>
                  <a:spcPts val="2659"/>
                </a:lnSpc>
                <a:spcBef>
                  <a:spcPct val="0"/>
                </a:spcBef>
              </a:pPr>
              <a:endParaRPr dirty="0">
                <a:latin typeface="Times New Roman" panose="02020603050405020304" pitchFamily="18" charset="0"/>
              </a:endParaRPr>
            </a:p>
          </p:txBody>
        </p:sp>
      </p:grpSp>
      <p:sp>
        <p:nvSpPr>
          <p:cNvPr id="8" name="Freeform 8"/>
          <p:cNvSpPr/>
          <p:nvPr/>
        </p:nvSpPr>
        <p:spPr>
          <a:xfrm>
            <a:off x="1207324" y="3164197"/>
            <a:ext cx="6758001" cy="5282029"/>
          </a:xfrm>
          <a:custGeom>
            <a:avLst/>
            <a:gdLst/>
            <a:ahLst/>
            <a:cxnLst/>
            <a:rect l="l" t="t" r="r" b="b"/>
            <a:pathLst>
              <a:path w="6758001" h="5282029">
                <a:moveTo>
                  <a:pt x="0" y="0"/>
                </a:moveTo>
                <a:lnTo>
                  <a:pt x="6758001" y="0"/>
                </a:lnTo>
                <a:lnTo>
                  <a:pt x="6758001" y="5282029"/>
                </a:lnTo>
                <a:lnTo>
                  <a:pt x="0" y="5282029"/>
                </a:lnTo>
                <a:lnTo>
                  <a:pt x="0" y="0"/>
                </a:lnTo>
                <a:close/>
              </a:path>
            </a:pathLst>
          </a:custGeom>
          <a:blipFill>
            <a:blip r:embed="rId2"/>
            <a:stretch>
              <a:fillRect/>
            </a:stretch>
          </a:blipFill>
        </p:spPr>
      </p:sp>
      <p:sp>
        <p:nvSpPr>
          <p:cNvPr id="9" name="Freeform 9"/>
          <p:cNvSpPr/>
          <p:nvPr/>
        </p:nvSpPr>
        <p:spPr>
          <a:xfrm>
            <a:off x="9144000" y="3592289"/>
            <a:ext cx="8407662" cy="3105392"/>
          </a:xfrm>
          <a:custGeom>
            <a:avLst/>
            <a:gdLst/>
            <a:ahLst/>
            <a:cxnLst/>
            <a:rect l="l" t="t" r="r" b="b"/>
            <a:pathLst>
              <a:path w="8407662" h="3105392">
                <a:moveTo>
                  <a:pt x="0" y="0"/>
                </a:moveTo>
                <a:lnTo>
                  <a:pt x="8407662" y="0"/>
                </a:lnTo>
                <a:lnTo>
                  <a:pt x="8407662" y="3105392"/>
                </a:lnTo>
                <a:lnTo>
                  <a:pt x="0" y="3105392"/>
                </a:lnTo>
                <a:lnTo>
                  <a:pt x="0" y="0"/>
                </a:lnTo>
                <a:close/>
              </a:path>
            </a:pathLst>
          </a:custGeom>
          <a:blipFill>
            <a:blip r:embed="rId3"/>
            <a:stretch>
              <a:fillRect b="-9328"/>
            </a:stretch>
          </a:blipFill>
        </p:spPr>
      </p:sp>
      <p:sp>
        <p:nvSpPr>
          <p:cNvPr id="10" name="TextBox 10"/>
          <p:cNvSpPr txBox="1"/>
          <p:nvPr/>
        </p:nvSpPr>
        <p:spPr>
          <a:xfrm>
            <a:off x="1028700" y="1697900"/>
            <a:ext cx="7839447" cy="679673"/>
          </a:xfrm>
          <a:prstGeom prst="rect">
            <a:avLst/>
          </a:prstGeom>
        </p:spPr>
        <p:txBody>
          <a:bodyPr lIns="0" tIns="0" rIns="0" bIns="0" rtlCol="0" anchor="t">
            <a:spAutoFit/>
          </a:bodyPr>
          <a:lstStyle/>
          <a:p>
            <a:pPr marL="0" lvl="0" indent="0" algn="l">
              <a:lnSpc>
                <a:spcPts val="5265"/>
              </a:lnSpc>
            </a:pPr>
            <a:r>
              <a:rPr lang="en-US" sz="4500" dirty="0">
                <a:solidFill>
                  <a:srgbClr val="4F50FF"/>
                </a:solidFill>
                <a:latin typeface="Times New Roman" panose="02020603050405020304" pitchFamily="18" charset="0"/>
              </a:rPr>
              <a:t>Confusion Matrix</a:t>
            </a:r>
          </a:p>
        </p:txBody>
      </p:sp>
      <p:sp>
        <p:nvSpPr>
          <p:cNvPr id="11" name="TextBox 11"/>
          <p:cNvSpPr txBox="1"/>
          <p:nvPr/>
        </p:nvSpPr>
        <p:spPr>
          <a:xfrm>
            <a:off x="9362358" y="1697900"/>
            <a:ext cx="7839447" cy="679673"/>
          </a:xfrm>
          <a:prstGeom prst="rect">
            <a:avLst/>
          </a:prstGeom>
        </p:spPr>
        <p:txBody>
          <a:bodyPr lIns="0" tIns="0" rIns="0" bIns="0" rtlCol="0" anchor="t">
            <a:spAutoFit/>
          </a:bodyPr>
          <a:lstStyle/>
          <a:p>
            <a:pPr marL="0" lvl="0" indent="0" algn="l">
              <a:lnSpc>
                <a:spcPts val="5265"/>
              </a:lnSpc>
            </a:pPr>
            <a:r>
              <a:rPr lang="en-US" sz="4500" dirty="0">
                <a:solidFill>
                  <a:srgbClr val="4F50FF"/>
                </a:solidFill>
                <a:latin typeface="Times New Roman" panose="02020603050405020304" pitchFamily="18" charset="0"/>
              </a:rPr>
              <a:t>Classification report</a:t>
            </a:r>
          </a:p>
        </p:txBody>
      </p:sp>
      <p:sp>
        <p:nvSpPr>
          <p:cNvPr id="12" name="TextBox 12"/>
          <p:cNvSpPr txBox="1"/>
          <p:nvPr/>
        </p:nvSpPr>
        <p:spPr>
          <a:xfrm>
            <a:off x="10595957" y="7686796"/>
            <a:ext cx="4459038" cy="505523"/>
          </a:xfrm>
          <a:prstGeom prst="rect">
            <a:avLst/>
          </a:prstGeom>
        </p:spPr>
        <p:txBody>
          <a:bodyPr wrap="square" lIns="0" tIns="0" rIns="0" bIns="0" rtlCol="0" anchor="t">
            <a:spAutoFit/>
          </a:bodyPr>
          <a:lstStyle/>
          <a:p>
            <a:pPr algn="ctr">
              <a:lnSpc>
                <a:spcPts val="4200"/>
              </a:lnSpc>
              <a:spcBef>
                <a:spcPct val="0"/>
              </a:spcBef>
            </a:pPr>
            <a:r>
              <a:rPr lang="en-US" sz="3000" dirty="0">
                <a:latin typeface="Times New Roman" panose="02020603050405020304" pitchFamily="18" charset="0"/>
              </a:rPr>
              <a:t>Overall Accuracy : 77 %</a:t>
            </a:r>
          </a:p>
        </p:txBody>
      </p:sp>
      <p:sp>
        <p:nvSpPr>
          <p:cNvPr id="13" name="TextBox 13"/>
          <p:cNvSpPr txBox="1"/>
          <p:nvPr/>
        </p:nvSpPr>
        <p:spPr>
          <a:xfrm>
            <a:off x="2775042" y="8611400"/>
            <a:ext cx="3531718" cy="385618"/>
          </a:xfrm>
          <a:prstGeom prst="rect">
            <a:avLst/>
          </a:prstGeom>
        </p:spPr>
        <p:txBody>
          <a:bodyPr lIns="0" tIns="0" rIns="0" bIns="0" rtlCol="0" anchor="t">
            <a:spAutoFit/>
          </a:bodyPr>
          <a:lstStyle/>
          <a:p>
            <a:pPr algn="ctr">
              <a:lnSpc>
                <a:spcPts val="3220"/>
              </a:lnSpc>
              <a:spcBef>
                <a:spcPct val="0"/>
              </a:spcBef>
            </a:pPr>
            <a:r>
              <a:rPr lang="en-US" sz="2300" dirty="0">
                <a:solidFill>
                  <a:srgbClr val="4F50FF"/>
                </a:solidFill>
                <a:latin typeface="Times New Roman" panose="02020603050405020304" pitchFamily="18" charset="0"/>
              </a:rPr>
              <a:t>Fig 8: Confusion Matrix</a:t>
            </a:r>
          </a:p>
        </p:txBody>
      </p:sp>
      <p:sp>
        <p:nvSpPr>
          <p:cNvPr id="14" name="TextBox 14"/>
          <p:cNvSpPr txBox="1"/>
          <p:nvPr/>
        </p:nvSpPr>
        <p:spPr>
          <a:xfrm>
            <a:off x="1028700" y="19599"/>
            <a:ext cx="5278060" cy="1566198"/>
          </a:xfrm>
          <a:prstGeom prst="rect">
            <a:avLst/>
          </a:prstGeom>
        </p:spPr>
        <p:txBody>
          <a:bodyPr lIns="0" tIns="0" rIns="0" bIns="0" rtlCol="0" anchor="t">
            <a:spAutoFit/>
          </a:bodyPr>
          <a:lstStyle/>
          <a:p>
            <a:pPr algn="ctr">
              <a:lnSpc>
                <a:spcPts val="6299"/>
              </a:lnSpc>
              <a:spcBef>
                <a:spcPct val="0"/>
              </a:spcBef>
            </a:pPr>
            <a:r>
              <a:rPr lang="en-US" sz="4500" dirty="0">
                <a:solidFill>
                  <a:srgbClr val="FFFFFF"/>
                </a:solidFill>
                <a:latin typeface="Times New Roman" panose="02020603050405020304" pitchFamily="18" charset="0"/>
              </a:rPr>
              <a:t>Methodology (Contd.)</a:t>
            </a:r>
          </a:p>
          <a:p>
            <a:pPr algn="ctr">
              <a:lnSpc>
                <a:spcPts val="6299"/>
              </a:lnSpc>
              <a:spcBef>
                <a:spcPct val="0"/>
              </a:spcBef>
            </a:pPr>
            <a:endParaRPr lang="en-US" sz="4500" dirty="0">
              <a:solidFill>
                <a:srgbClr val="B46B33"/>
              </a:solidFill>
              <a:latin typeface="Times New Roman" panose="02020603050405020304" pitchFamily="18" charset="0"/>
            </a:endParaRPr>
          </a:p>
        </p:txBody>
      </p:sp>
      <p:sp>
        <p:nvSpPr>
          <p:cNvPr id="23" name="Oval 22">
            <a:extLst>
              <a:ext uri="{FF2B5EF4-FFF2-40B4-BE49-F238E27FC236}">
                <a16:creationId xmlns:a16="http://schemas.microsoft.com/office/drawing/2014/main" id="{F5279360-3ED0-4A8B-B506-6DEAC45ED572}"/>
              </a:ext>
            </a:extLst>
          </p:cNvPr>
          <p:cNvSpPr/>
          <p:nvPr/>
        </p:nvSpPr>
        <p:spPr>
          <a:xfrm>
            <a:off x="17068800" y="9396288"/>
            <a:ext cx="609600" cy="566247"/>
          </a:xfrm>
          <a:prstGeom prst="ellipse">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latin typeface="Times New Roman" panose="02020603050405020304" pitchFamily="18" charset="0"/>
              </a:rPr>
              <a:t>12</a:t>
            </a: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3F4"/>
        </a:solidFill>
        <a:effectLst/>
      </p:bgPr>
    </p:bg>
    <p:spTree>
      <p:nvGrpSpPr>
        <p:cNvPr id="1" name=""/>
        <p:cNvGrpSpPr/>
        <p:nvPr/>
      </p:nvGrpSpPr>
      <p:grpSpPr>
        <a:xfrm>
          <a:off x="0" y="0"/>
          <a:ext cx="0" cy="0"/>
          <a:chOff x="0" y="0"/>
          <a:chExt cx="0" cy="0"/>
        </a:xfrm>
      </p:grpSpPr>
      <p:grpSp>
        <p:nvGrpSpPr>
          <p:cNvPr id="3" name="Group 3"/>
          <p:cNvGrpSpPr/>
          <p:nvPr/>
        </p:nvGrpSpPr>
        <p:grpSpPr>
          <a:xfrm>
            <a:off x="0" y="0"/>
            <a:ext cx="18278497" cy="1040676"/>
            <a:chOff x="0" y="0"/>
            <a:chExt cx="4814090" cy="274087"/>
          </a:xfrm>
        </p:grpSpPr>
        <p:sp>
          <p:nvSpPr>
            <p:cNvPr id="4" name="Freeform 4"/>
            <p:cNvSpPr/>
            <p:nvPr/>
          </p:nvSpPr>
          <p:spPr>
            <a:xfrm>
              <a:off x="0" y="0"/>
              <a:ext cx="4814090" cy="274087"/>
            </a:xfrm>
            <a:custGeom>
              <a:avLst/>
              <a:gdLst/>
              <a:ahLst/>
              <a:cxnLst/>
              <a:rect l="l" t="t" r="r" b="b"/>
              <a:pathLst>
                <a:path w="4814090" h="274087">
                  <a:moveTo>
                    <a:pt x="0" y="0"/>
                  </a:moveTo>
                  <a:lnTo>
                    <a:pt x="4814090" y="0"/>
                  </a:lnTo>
                  <a:lnTo>
                    <a:pt x="4814090" y="274087"/>
                  </a:lnTo>
                  <a:lnTo>
                    <a:pt x="0" y="274087"/>
                  </a:lnTo>
                  <a:close/>
                </a:path>
              </a:pathLst>
            </a:custGeom>
            <a:gradFill rotWithShape="1">
              <a:gsLst>
                <a:gs pos="0">
                  <a:srgbClr val="8C52FF">
                    <a:alpha val="100000"/>
                  </a:srgbClr>
                </a:gs>
                <a:gs pos="100000">
                  <a:srgbClr val="5CE1E6">
                    <a:alpha val="100000"/>
                  </a:srgbClr>
                </a:gs>
              </a:gsLst>
              <a:lin ang="0"/>
            </a:gradFill>
          </p:spPr>
        </p:sp>
        <p:sp>
          <p:nvSpPr>
            <p:cNvPr id="5" name="TextBox 5"/>
            <p:cNvSpPr txBox="1"/>
            <p:nvPr/>
          </p:nvSpPr>
          <p:spPr>
            <a:xfrm>
              <a:off x="0" y="-38100"/>
              <a:ext cx="4814090" cy="312187"/>
            </a:xfrm>
            <a:prstGeom prst="rect">
              <a:avLst/>
            </a:prstGeom>
          </p:spPr>
          <p:txBody>
            <a:bodyPr lIns="50800" tIns="50800" rIns="50800" bIns="50800" rtlCol="0" anchor="ctr"/>
            <a:lstStyle/>
            <a:p>
              <a:pPr algn="ctr">
                <a:lnSpc>
                  <a:spcPts val="2659"/>
                </a:lnSpc>
                <a:spcBef>
                  <a:spcPct val="0"/>
                </a:spcBef>
              </a:pPr>
              <a:endParaRPr dirty="0">
                <a:latin typeface="Times New Roman" panose="02020603050405020304" pitchFamily="18" charset="0"/>
              </a:endParaRPr>
            </a:p>
          </p:txBody>
        </p:sp>
      </p:grpSp>
      <p:sp>
        <p:nvSpPr>
          <p:cNvPr id="12" name="TextBox 12"/>
          <p:cNvSpPr txBox="1"/>
          <p:nvPr/>
        </p:nvSpPr>
        <p:spPr>
          <a:xfrm>
            <a:off x="1337285" y="102190"/>
            <a:ext cx="9086028" cy="1359346"/>
          </a:xfrm>
          <a:prstGeom prst="rect">
            <a:avLst/>
          </a:prstGeom>
        </p:spPr>
        <p:txBody>
          <a:bodyPr lIns="0" tIns="0" rIns="0" bIns="0" rtlCol="0" anchor="t">
            <a:spAutoFit/>
          </a:bodyPr>
          <a:lstStyle/>
          <a:p>
            <a:pPr>
              <a:lnSpc>
                <a:spcPts val="5265"/>
              </a:lnSpc>
            </a:pPr>
            <a:r>
              <a:rPr lang="en-US" sz="4500" dirty="0">
                <a:solidFill>
                  <a:srgbClr val="FFDE59"/>
                </a:solidFill>
                <a:latin typeface="Times New Roman" panose="02020603050405020304" pitchFamily="18" charset="0"/>
              </a:rPr>
              <a:t>Methodology (Resnet_50) </a:t>
            </a:r>
          </a:p>
          <a:p>
            <a:pPr marL="0" lvl="0" indent="0" algn="l">
              <a:lnSpc>
                <a:spcPts val="5265"/>
              </a:lnSpc>
            </a:pPr>
            <a:r>
              <a:rPr lang="en-US" sz="4500" dirty="0">
                <a:solidFill>
                  <a:srgbClr val="FFDE59"/>
                </a:solidFill>
                <a:latin typeface="Times New Roman" panose="02020603050405020304" pitchFamily="18" charset="0"/>
              </a:rPr>
              <a:t> </a:t>
            </a:r>
          </a:p>
        </p:txBody>
      </p:sp>
      <p:sp>
        <p:nvSpPr>
          <p:cNvPr id="14" name="Rectangle: Rounded Corners 13">
            <a:extLst>
              <a:ext uri="{FF2B5EF4-FFF2-40B4-BE49-F238E27FC236}">
                <a16:creationId xmlns:a16="http://schemas.microsoft.com/office/drawing/2014/main" id="{4E24F63D-E7FB-4683-93B3-AB08AB97BC44}"/>
              </a:ext>
            </a:extLst>
          </p:cNvPr>
          <p:cNvSpPr/>
          <p:nvPr/>
        </p:nvSpPr>
        <p:spPr>
          <a:xfrm>
            <a:off x="11989291" y="1138269"/>
            <a:ext cx="32766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7X7,64 stride 2</a:t>
            </a:r>
          </a:p>
        </p:txBody>
      </p:sp>
      <p:grpSp>
        <p:nvGrpSpPr>
          <p:cNvPr id="25" name="Group 24">
            <a:extLst>
              <a:ext uri="{FF2B5EF4-FFF2-40B4-BE49-F238E27FC236}">
                <a16:creationId xmlns:a16="http://schemas.microsoft.com/office/drawing/2014/main" id="{395B2352-5AF4-4CED-91EB-20864B0A7398}"/>
              </a:ext>
            </a:extLst>
          </p:cNvPr>
          <p:cNvGrpSpPr/>
          <p:nvPr/>
        </p:nvGrpSpPr>
        <p:grpSpPr>
          <a:xfrm>
            <a:off x="11989291" y="2149062"/>
            <a:ext cx="3289300" cy="4711098"/>
            <a:chOff x="11696700" y="2033077"/>
            <a:chExt cx="3289300" cy="4711098"/>
          </a:xfrm>
          <a:solidFill>
            <a:schemeClr val="accent6">
              <a:lumMod val="75000"/>
            </a:schemeClr>
          </a:solidFill>
        </p:grpSpPr>
        <p:sp>
          <p:nvSpPr>
            <p:cNvPr id="24" name="Rectangle: Rounded Corners 23">
              <a:extLst>
                <a:ext uri="{FF2B5EF4-FFF2-40B4-BE49-F238E27FC236}">
                  <a16:creationId xmlns:a16="http://schemas.microsoft.com/office/drawing/2014/main" id="{DD586C91-9130-4121-910A-05126C787A34}"/>
                </a:ext>
              </a:extLst>
            </p:cNvPr>
            <p:cNvSpPr/>
            <p:nvPr/>
          </p:nvSpPr>
          <p:spPr>
            <a:xfrm>
              <a:off x="11709400" y="2033077"/>
              <a:ext cx="3276600" cy="8382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1X1 conv 64 </a:t>
              </a:r>
            </a:p>
            <a:p>
              <a:pPr algn="ctr"/>
              <a:r>
                <a:rPr lang="en-US" dirty="0">
                  <a:latin typeface="Times New Roman" panose="02020603050405020304" pitchFamily="18" charset="0"/>
                </a:rPr>
                <a:t>3X3 conv 64</a:t>
              </a:r>
            </a:p>
            <a:p>
              <a:pPr algn="ctr"/>
              <a:r>
                <a:rPr lang="en-US" dirty="0">
                  <a:latin typeface="Times New Roman" panose="02020603050405020304" pitchFamily="18" charset="0"/>
                </a:rPr>
                <a:t>1X1 conv,256</a:t>
              </a:r>
            </a:p>
          </p:txBody>
        </p:sp>
        <p:sp>
          <p:nvSpPr>
            <p:cNvPr id="26" name="Rectangle: Rounded Corners 25">
              <a:extLst>
                <a:ext uri="{FF2B5EF4-FFF2-40B4-BE49-F238E27FC236}">
                  <a16:creationId xmlns:a16="http://schemas.microsoft.com/office/drawing/2014/main" id="{6C30D19B-BC10-4EB7-8991-F8F222A3C4A3}"/>
                </a:ext>
              </a:extLst>
            </p:cNvPr>
            <p:cNvSpPr/>
            <p:nvPr/>
          </p:nvSpPr>
          <p:spPr>
            <a:xfrm>
              <a:off x="11709400" y="3299620"/>
              <a:ext cx="3276600" cy="8382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1X1 conv, 128</a:t>
              </a:r>
            </a:p>
            <a:p>
              <a:pPr algn="ctr"/>
              <a:r>
                <a:rPr lang="en-US" dirty="0">
                  <a:latin typeface="Times New Roman" panose="02020603050405020304" pitchFamily="18" charset="0"/>
                </a:rPr>
                <a:t>3X3 conv, 128</a:t>
              </a:r>
            </a:p>
            <a:p>
              <a:pPr algn="ctr"/>
              <a:r>
                <a:rPr lang="en-US" dirty="0">
                  <a:latin typeface="Times New Roman" panose="02020603050405020304" pitchFamily="18" charset="0"/>
                </a:rPr>
                <a:t>1X1 conv, 512</a:t>
              </a:r>
            </a:p>
          </p:txBody>
        </p:sp>
        <p:sp>
          <p:nvSpPr>
            <p:cNvPr id="27" name="Rectangle: Rounded Corners 26">
              <a:extLst>
                <a:ext uri="{FF2B5EF4-FFF2-40B4-BE49-F238E27FC236}">
                  <a16:creationId xmlns:a16="http://schemas.microsoft.com/office/drawing/2014/main" id="{1948EE54-DFE5-4421-AE12-B964059DAEE6}"/>
                </a:ext>
              </a:extLst>
            </p:cNvPr>
            <p:cNvSpPr/>
            <p:nvPr/>
          </p:nvSpPr>
          <p:spPr>
            <a:xfrm>
              <a:off x="11709400" y="4632197"/>
              <a:ext cx="3276600" cy="8382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1X1 conv, 256</a:t>
              </a:r>
            </a:p>
            <a:p>
              <a:pPr algn="ctr"/>
              <a:r>
                <a:rPr lang="en-US" dirty="0">
                  <a:latin typeface="Times New Roman" panose="02020603050405020304" pitchFamily="18" charset="0"/>
                </a:rPr>
                <a:t>3X3 conv,256</a:t>
              </a:r>
            </a:p>
            <a:p>
              <a:pPr algn="ctr"/>
              <a:r>
                <a:rPr lang="en-US" dirty="0">
                  <a:latin typeface="Times New Roman" panose="02020603050405020304" pitchFamily="18" charset="0"/>
                </a:rPr>
                <a:t>1X1 conv, 1024</a:t>
              </a:r>
            </a:p>
          </p:txBody>
        </p:sp>
        <p:sp>
          <p:nvSpPr>
            <p:cNvPr id="28" name="Rectangle: Rounded Corners 27">
              <a:extLst>
                <a:ext uri="{FF2B5EF4-FFF2-40B4-BE49-F238E27FC236}">
                  <a16:creationId xmlns:a16="http://schemas.microsoft.com/office/drawing/2014/main" id="{EE64F179-71B7-4094-BC97-86E6862718E2}"/>
                </a:ext>
              </a:extLst>
            </p:cNvPr>
            <p:cNvSpPr/>
            <p:nvPr/>
          </p:nvSpPr>
          <p:spPr>
            <a:xfrm>
              <a:off x="11696700" y="5905975"/>
              <a:ext cx="3276600" cy="8382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1X1 conv, 512</a:t>
              </a:r>
            </a:p>
            <a:p>
              <a:pPr algn="ctr"/>
              <a:r>
                <a:rPr lang="en-US" dirty="0">
                  <a:latin typeface="Times New Roman" panose="02020603050405020304" pitchFamily="18" charset="0"/>
                </a:rPr>
                <a:t>3X3 conv, 512</a:t>
              </a:r>
            </a:p>
            <a:p>
              <a:pPr algn="ctr"/>
              <a:r>
                <a:rPr lang="en-US" dirty="0">
                  <a:latin typeface="Times New Roman" panose="02020603050405020304" pitchFamily="18" charset="0"/>
                </a:rPr>
                <a:t>1X1 conv,2048</a:t>
              </a:r>
            </a:p>
          </p:txBody>
        </p:sp>
      </p:grpSp>
      <p:sp>
        <p:nvSpPr>
          <p:cNvPr id="29" name="Rectangle: Rounded Corners 28">
            <a:extLst>
              <a:ext uri="{FF2B5EF4-FFF2-40B4-BE49-F238E27FC236}">
                <a16:creationId xmlns:a16="http://schemas.microsoft.com/office/drawing/2014/main" id="{40E325CE-FFBB-41D5-923F-F41CA7B4F41D}"/>
              </a:ext>
            </a:extLst>
          </p:cNvPr>
          <p:cNvSpPr/>
          <p:nvPr/>
        </p:nvSpPr>
        <p:spPr>
          <a:xfrm>
            <a:off x="12001991" y="7132793"/>
            <a:ext cx="3276600" cy="22860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Average pool </a:t>
            </a:r>
          </a:p>
        </p:txBody>
      </p:sp>
      <p:sp>
        <p:nvSpPr>
          <p:cNvPr id="31" name="Rectangle: Rounded Corners 30">
            <a:extLst>
              <a:ext uri="{FF2B5EF4-FFF2-40B4-BE49-F238E27FC236}">
                <a16:creationId xmlns:a16="http://schemas.microsoft.com/office/drawing/2014/main" id="{EAC5C107-9552-46D1-9929-5E7D3F77B2AD}"/>
              </a:ext>
            </a:extLst>
          </p:cNvPr>
          <p:cNvSpPr/>
          <p:nvPr/>
        </p:nvSpPr>
        <p:spPr>
          <a:xfrm>
            <a:off x="11976591" y="1566786"/>
            <a:ext cx="32766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3X3 </a:t>
            </a:r>
            <a:r>
              <a:rPr lang="en-US" dirty="0" err="1">
                <a:latin typeface="Times New Roman" panose="02020603050405020304" pitchFamily="18" charset="0"/>
              </a:rPr>
              <a:t>Maxpooling,stride</a:t>
            </a:r>
            <a:r>
              <a:rPr lang="en-US" dirty="0">
                <a:latin typeface="Times New Roman" panose="02020603050405020304" pitchFamily="18" charset="0"/>
              </a:rPr>
              <a:t> 2</a:t>
            </a:r>
          </a:p>
        </p:txBody>
      </p:sp>
      <p:sp>
        <p:nvSpPr>
          <p:cNvPr id="32" name="Rectangle: Rounded Corners 31">
            <a:extLst>
              <a:ext uri="{FF2B5EF4-FFF2-40B4-BE49-F238E27FC236}">
                <a16:creationId xmlns:a16="http://schemas.microsoft.com/office/drawing/2014/main" id="{DA8E565A-8DA9-4F85-BEAC-A66B14B90BAB}"/>
              </a:ext>
            </a:extLst>
          </p:cNvPr>
          <p:cNvSpPr/>
          <p:nvPr/>
        </p:nvSpPr>
        <p:spPr>
          <a:xfrm>
            <a:off x="12001991" y="7664201"/>
            <a:ext cx="3276600" cy="22860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Dense layer 512</a:t>
            </a:r>
          </a:p>
        </p:txBody>
      </p:sp>
      <p:sp>
        <p:nvSpPr>
          <p:cNvPr id="33" name="Rectangle: Rounded Corners 32">
            <a:extLst>
              <a:ext uri="{FF2B5EF4-FFF2-40B4-BE49-F238E27FC236}">
                <a16:creationId xmlns:a16="http://schemas.microsoft.com/office/drawing/2014/main" id="{1EA3B00C-B218-4176-AD0A-8BA98F510B7C}"/>
              </a:ext>
            </a:extLst>
          </p:cNvPr>
          <p:cNvSpPr/>
          <p:nvPr/>
        </p:nvSpPr>
        <p:spPr>
          <a:xfrm>
            <a:off x="12001991" y="8112722"/>
            <a:ext cx="3276600" cy="22860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rPr>
              <a:t>BatchNorm</a:t>
            </a:r>
            <a:r>
              <a:rPr lang="en-US" dirty="0">
                <a:latin typeface="Times New Roman" panose="02020603050405020304" pitchFamily="18" charset="0"/>
              </a:rPr>
              <a:t> </a:t>
            </a:r>
          </a:p>
        </p:txBody>
      </p:sp>
      <p:sp>
        <p:nvSpPr>
          <p:cNvPr id="34" name="Rectangle: Rounded Corners 33">
            <a:extLst>
              <a:ext uri="{FF2B5EF4-FFF2-40B4-BE49-F238E27FC236}">
                <a16:creationId xmlns:a16="http://schemas.microsoft.com/office/drawing/2014/main" id="{0B5D4B7B-8291-4F6A-8074-70001493A52B}"/>
              </a:ext>
            </a:extLst>
          </p:cNvPr>
          <p:cNvSpPr/>
          <p:nvPr/>
        </p:nvSpPr>
        <p:spPr>
          <a:xfrm>
            <a:off x="11976591" y="8666718"/>
            <a:ext cx="3276600" cy="22860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Dropout 0.5</a:t>
            </a:r>
          </a:p>
        </p:txBody>
      </p:sp>
      <p:sp>
        <p:nvSpPr>
          <p:cNvPr id="35" name="Rectangle: Rounded Corners 34">
            <a:extLst>
              <a:ext uri="{FF2B5EF4-FFF2-40B4-BE49-F238E27FC236}">
                <a16:creationId xmlns:a16="http://schemas.microsoft.com/office/drawing/2014/main" id="{681A2E49-0AA2-4257-837F-7D11EF32C267}"/>
              </a:ext>
            </a:extLst>
          </p:cNvPr>
          <p:cNvSpPr/>
          <p:nvPr/>
        </p:nvSpPr>
        <p:spPr>
          <a:xfrm>
            <a:off x="12001991" y="9076009"/>
            <a:ext cx="32766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Dense layer 3</a:t>
            </a:r>
          </a:p>
        </p:txBody>
      </p:sp>
      <p:sp>
        <p:nvSpPr>
          <p:cNvPr id="36" name="Arrow: Down 35">
            <a:extLst>
              <a:ext uri="{FF2B5EF4-FFF2-40B4-BE49-F238E27FC236}">
                <a16:creationId xmlns:a16="http://schemas.microsoft.com/office/drawing/2014/main" id="{B4129AD3-E8C3-4478-864F-AB17A56F1A45}"/>
              </a:ext>
            </a:extLst>
          </p:cNvPr>
          <p:cNvSpPr/>
          <p:nvPr/>
        </p:nvSpPr>
        <p:spPr>
          <a:xfrm>
            <a:off x="12420600" y="9402600"/>
            <a:ext cx="762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38" name="Arrow: Down 37">
            <a:extLst>
              <a:ext uri="{FF2B5EF4-FFF2-40B4-BE49-F238E27FC236}">
                <a16:creationId xmlns:a16="http://schemas.microsoft.com/office/drawing/2014/main" id="{F4AADE83-E555-40E8-9DF6-1CEC1985D05B}"/>
              </a:ext>
            </a:extLst>
          </p:cNvPr>
          <p:cNvSpPr/>
          <p:nvPr/>
        </p:nvSpPr>
        <p:spPr>
          <a:xfrm>
            <a:off x="13614891" y="9423648"/>
            <a:ext cx="762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39" name="Arrow: Down 38">
            <a:extLst>
              <a:ext uri="{FF2B5EF4-FFF2-40B4-BE49-F238E27FC236}">
                <a16:creationId xmlns:a16="http://schemas.microsoft.com/office/drawing/2014/main" id="{86D62B01-0661-466D-9A9A-D2D2229620E0}"/>
              </a:ext>
            </a:extLst>
          </p:cNvPr>
          <p:cNvSpPr/>
          <p:nvPr/>
        </p:nvSpPr>
        <p:spPr>
          <a:xfrm>
            <a:off x="15051475" y="9404301"/>
            <a:ext cx="762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37" name="TextBox 36">
            <a:extLst>
              <a:ext uri="{FF2B5EF4-FFF2-40B4-BE49-F238E27FC236}">
                <a16:creationId xmlns:a16="http://schemas.microsoft.com/office/drawing/2014/main" id="{131E8B5E-DC91-4185-B074-6D4E0D0B6DB7}"/>
              </a:ext>
            </a:extLst>
          </p:cNvPr>
          <p:cNvSpPr txBox="1"/>
          <p:nvPr/>
        </p:nvSpPr>
        <p:spPr>
          <a:xfrm>
            <a:off x="12191995" y="9598321"/>
            <a:ext cx="1485409" cy="369332"/>
          </a:xfrm>
          <a:prstGeom prst="rect">
            <a:avLst/>
          </a:prstGeom>
          <a:noFill/>
        </p:spPr>
        <p:txBody>
          <a:bodyPr wrap="square" rtlCol="0">
            <a:spAutoFit/>
          </a:bodyPr>
          <a:lstStyle/>
          <a:p>
            <a:r>
              <a:rPr lang="en-US" dirty="0">
                <a:latin typeface="Times New Roman" panose="02020603050405020304" pitchFamily="18" charset="0"/>
              </a:rPr>
              <a:t>Low</a:t>
            </a:r>
          </a:p>
        </p:txBody>
      </p:sp>
      <p:sp>
        <p:nvSpPr>
          <p:cNvPr id="40" name="TextBox 39">
            <a:extLst>
              <a:ext uri="{FF2B5EF4-FFF2-40B4-BE49-F238E27FC236}">
                <a16:creationId xmlns:a16="http://schemas.microsoft.com/office/drawing/2014/main" id="{B850CCBF-F371-4920-8421-F176682ADE61}"/>
              </a:ext>
            </a:extLst>
          </p:cNvPr>
          <p:cNvSpPr txBox="1"/>
          <p:nvPr/>
        </p:nvSpPr>
        <p:spPr>
          <a:xfrm>
            <a:off x="13157156" y="9594273"/>
            <a:ext cx="1219200" cy="369332"/>
          </a:xfrm>
          <a:prstGeom prst="rect">
            <a:avLst/>
          </a:prstGeom>
          <a:noFill/>
        </p:spPr>
        <p:txBody>
          <a:bodyPr wrap="square" rtlCol="0">
            <a:spAutoFit/>
          </a:bodyPr>
          <a:lstStyle/>
          <a:p>
            <a:r>
              <a:rPr lang="en-US" dirty="0">
                <a:latin typeface="Times New Roman" panose="02020603050405020304" pitchFamily="18" charset="0"/>
              </a:rPr>
              <a:t>Moderate</a:t>
            </a:r>
          </a:p>
        </p:txBody>
      </p:sp>
      <p:sp>
        <p:nvSpPr>
          <p:cNvPr id="43" name="TextBox 42">
            <a:extLst>
              <a:ext uri="{FF2B5EF4-FFF2-40B4-BE49-F238E27FC236}">
                <a16:creationId xmlns:a16="http://schemas.microsoft.com/office/drawing/2014/main" id="{66A42465-BB7A-4412-ABF1-FD22A61168B0}"/>
              </a:ext>
            </a:extLst>
          </p:cNvPr>
          <p:cNvSpPr txBox="1"/>
          <p:nvPr/>
        </p:nvSpPr>
        <p:spPr>
          <a:xfrm>
            <a:off x="14863251" y="9569414"/>
            <a:ext cx="643466" cy="369332"/>
          </a:xfrm>
          <a:prstGeom prst="rect">
            <a:avLst/>
          </a:prstGeom>
          <a:noFill/>
        </p:spPr>
        <p:txBody>
          <a:bodyPr wrap="square">
            <a:spAutoFit/>
          </a:bodyPr>
          <a:lstStyle/>
          <a:p>
            <a:r>
              <a:rPr lang="en-US" dirty="0">
                <a:latin typeface="Times New Roman" panose="02020603050405020304" pitchFamily="18" charset="0"/>
              </a:rPr>
              <a:t>High</a:t>
            </a:r>
          </a:p>
        </p:txBody>
      </p:sp>
      <p:sp>
        <p:nvSpPr>
          <p:cNvPr id="44" name="Arrow: Down 43">
            <a:extLst>
              <a:ext uri="{FF2B5EF4-FFF2-40B4-BE49-F238E27FC236}">
                <a16:creationId xmlns:a16="http://schemas.microsoft.com/office/drawing/2014/main" id="{4F4B93C8-E2F6-4D1E-AEA1-F20EEE98C4B5}"/>
              </a:ext>
            </a:extLst>
          </p:cNvPr>
          <p:cNvSpPr/>
          <p:nvPr/>
        </p:nvSpPr>
        <p:spPr>
          <a:xfrm>
            <a:off x="13580595" y="5654183"/>
            <a:ext cx="762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45" name="Arrow: Down 44">
            <a:extLst>
              <a:ext uri="{FF2B5EF4-FFF2-40B4-BE49-F238E27FC236}">
                <a16:creationId xmlns:a16="http://schemas.microsoft.com/office/drawing/2014/main" id="{6650A168-6D46-4A82-BEEC-55CB732D98FF}"/>
              </a:ext>
            </a:extLst>
          </p:cNvPr>
          <p:cNvSpPr/>
          <p:nvPr/>
        </p:nvSpPr>
        <p:spPr>
          <a:xfrm>
            <a:off x="13538691" y="4345763"/>
            <a:ext cx="762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46" name="Arrow: Down 45">
            <a:extLst>
              <a:ext uri="{FF2B5EF4-FFF2-40B4-BE49-F238E27FC236}">
                <a16:creationId xmlns:a16="http://schemas.microsoft.com/office/drawing/2014/main" id="{206B3740-3578-4980-AEE9-5D4A6576DFB7}"/>
              </a:ext>
            </a:extLst>
          </p:cNvPr>
          <p:cNvSpPr/>
          <p:nvPr/>
        </p:nvSpPr>
        <p:spPr>
          <a:xfrm>
            <a:off x="13528531" y="3055348"/>
            <a:ext cx="762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47" name="Arrow: Down 46">
            <a:extLst>
              <a:ext uri="{FF2B5EF4-FFF2-40B4-BE49-F238E27FC236}">
                <a16:creationId xmlns:a16="http://schemas.microsoft.com/office/drawing/2014/main" id="{15292D55-064F-404F-BF3A-8F06E4A2F65C}"/>
              </a:ext>
            </a:extLst>
          </p:cNvPr>
          <p:cNvSpPr/>
          <p:nvPr/>
        </p:nvSpPr>
        <p:spPr>
          <a:xfrm>
            <a:off x="13551391" y="1830117"/>
            <a:ext cx="762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49" name="Arrow: Down 48">
            <a:extLst>
              <a:ext uri="{FF2B5EF4-FFF2-40B4-BE49-F238E27FC236}">
                <a16:creationId xmlns:a16="http://schemas.microsoft.com/office/drawing/2014/main" id="{CB5BBE0B-9EDE-420B-8B0D-2EC84E106CCD}"/>
              </a:ext>
            </a:extLst>
          </p:cNvPr>
          <p:cNvSpPr/>
          <p:nvPr/>
        </p:nvSpPr>
        <p:spPr>
          <a:xfrm>
            <a:off x="13587759" y="1393416"/>
            <a:ext cx="45719" cy="125083"/>
          </a:xfrm>
          <a:prstGeom prst="downArrow">
            <a:avLst/>
          </a:prstGeom>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50" name="Arrow: Down 49">
            <a:extLst>
              <a:ext uri="{FF2B5EF4-FFF2-40B4-BE49-F238E27FC236}">
                <a16:creationId xmlns:a16="http://schemas.microsoft.com/office/drawing/2014/main" id="{D7703725-5625-4C3B-A08A-01C9FB821CD1}"/>
              </a:ext>
            </a:extLst>
          </p:cNvPr>
          <p:cNvSpPr/>
          <p:nvPr/>
        </p:nvSpPr>
        <p:spPr>
          <a:xfrm>
            <a:off x="13602191" y="7405509"/>
            <a:ext cx="45719" cy="125083"/>
          </a:xfrm>
          <a:prstGeom prst="downArrow">
            <a:avLst/>
          </a:prstGeom>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51" name="Arrow: Down 50">
            <a:extLst>
              <a:ext uri="{FF2B5EF4-FFF2-40B4-BE49-F238E27FC236}">
                <a16:creationId xmlns:a16="http://schemas.microsoft.com/office/drawing/2014/main" id="{24458E7A-BC34-4BC6-B895-D0D92C637037}"/>
              </a:ext>
            </a:extLst>
          </p:cNvPr>
          <p:cNvSpPr/>
          <p:nvPr/>
        </p:nvSpPr>
        <p:spPr>
          <a:xfrm>
            <a:off x="13580847" y="7903325"/>
            <a:ext cx="45719" cy="125083"/>
          </a:xfrm>
          <a:prstGeom prst="downArrow">
            <a:avLst/>
          </a:prstGeom>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52" name="Arrow: Down 51">
            <a:extLst>
              <a:ext uri="{FF2B5EF4-FFF2-40B4-BE49-F238E27FC236}">
                <a16:creationId xmlns:a16="http://schemas.microsoft.com/office/drawing/2014/main" id="{D369669D-0BD0-4C2A-A222-59B4E500397B}"/>
              </a:ext>
            </a:extLst>
          </p:cNvPr>
          <p:cNvSpPr/>
          <p:nvPr/>
        </p:nvSpPr>
        <p:spPr>
          <a:xfrm>
            <a:off x="13602190" y="8454150"/>
            <a:ext cx="45719" cy="125083"/>
          </a:xfrm>
          <a:prstGeom prst="downArrow">
            <a:avLst/>
          </a:prstGeom>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53" name="Arrow: Down 52">
            <a:extLst>
              <a:ext uri="{FF2B5EF4-FFF2-40B4-BE49-F238E27FC236}">
                <a16:creationId xmlns:a16="http://schemas.microsoft.com/office/drawing/2014/main" id="{C292345E-9C76-4294-ACE9-A0D982E0A981}"/>
              </a:ext>
            </a:extLst>
          </p:cNvPr>
          <p:cNvSpPr/>
          <p:nvPr/>
        </p:nvSpPr>
        <p:spPr>
          <a:xfrm>
            <a:off x="13587759" y="8898734"/>
            <a:ext cx="45719" cy="125083"/>
          </a:xfrm>
          <a:prstGeom prst="downArrow">
            <a:avLst/>
          </a:prstGeom>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54" name="Rectangle: Rounded Corners 53">
            <a:extLst>
              <a:ext uri="{FF2B5EF4-FFF2-40B4-BE49-F238E27FC236}">
                <a16:creationId xmlns:a16="http://schemas.microsoft.com/office/drawing/2014/main" id="{869DD623-BED4-4B40-9CCE-C5114362278E}"/>
              </a:ext>
            </a:extLst>
          </p:cNvPr>
          <p:cNvSpPr/>
          <p:nvPr/>
        </p:nvSpPr>
        <p:spPr>
          <a:xfrm>
            <a:off x="6624989" y="1025478"/>
            <a:ext cx="3276600" cy="608241"/>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Raw Input </a:t>
            </a:r>
          </a:p>
        </p:txBody>
      </p:sp>
      <p:sp>
        <p:nvSpPr>
          <p:cNvPr id="55" name="Arrow: Down 54">
            <a:extLst>
              <a:ext uri="{FF2B5EF4-FFF2-40B4-BE49-F238E27FC236}">
                <a16:creationId xmlns:a16="http://schemas.microsoft.com/office/drawing/2014/main" id="{B2F40E9D-50A8-45DF-939D-DA4A8CE13FB6}"/>
              </a:ext>
            </a:extLst>
          </p:cNvPr>
          <p:cNvSpPr/>
          <p:nvPr/>
        </p:nvSpPr>
        <p:spPr>
          <a:xfrm rot="16200000">
            <a:off x="10899348" y="470277"/>
            <a:ext cx="345261" cy="16051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42" name="TextBox 41">
            <a:extLst>
              <a:ext uri="{FF2B5EF4-FFF2-40B4-BE49-F238E27FC236}">
                <a16:creationId xmlns:a16="http://schemas.microsoft.com/office/drawing/2014/main" id="{320F4D92-D980-4206-8025-4B1C7D1A72C4}"/>
              </a:ext>
            </a:extLst>
          </p:cNvPr>
          <p:cNvSpPr txBox="1"/>
          <p:nvPr/>
        </p:nvSpPr>
        <p:spPr>
          <a:xfrm>
            <a:off x="9935669" y="1392792"/>
            <a:ext cx="3422568" cy="369332"/>
          </a:xfrm>
          <a:prstGeom prst="rect">
            <a:avLst/>
          </a:prstGeom>
          <a:noFill/>
        </p:spPr>
        <p:txBody>
          <a:bodyPr wrap="square" rtlCol="0">
            <a:spAutoFit/>
          </a:bodyPr>
          <a:lstStyle/>
          <a:p>
            <a:r>
              <a:rPr lang="en-US" dirty="0">
                <a:latin typeface="Times New Roman" panose="02020603050405020304" pitchFamily="18" charset="0"/>
              </a:rPr>
              <a:t>Data Preprocessing</a:t>
            </a:r>
          </a:p>
        </p:txBody>
      </p:sp>
      <p:sp>
        <p:nvSpPr>
          <p:cNvPr id="57" name="Arrow: Down 56">
            <a:extLst>
              <a:ext uri="{FF2B5EF4-FFF2-40B4-BE49-F238E27FC236}">
                <a16:creationId xmlns:a16="http://schemas.microsoft.com/office/drawing/2014/main" id="{338944E3-3F66-46EA-B38D-E4744F629329}"/>
              </a:ext>
            </a:extLst>
          </p:cNvPr>
          <p:cNvSpPr/>
          <p:nvPr/>
        </p:nvSpPr>
        <p:spPr>
          <a:xfrm>
            <a:off x="13601532" y="6879155"/>
            <a:ext cx="762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61" name="TextBox 60">
            <a:extLst>
              <a:ext uri="{FF2B5EF4-FFF2-40B4-BE49-F238E27FC236}">
                <a16:creationId xmlns:a16="http://schemas.microsoft.com/office/drawing/2014/main" id="{42383737-E7BA-4C6A-BC4D-CE9CC9CE731F}"/>
              </a:ext>
            </a:extLst>
          </p:cNvPr>
          <p:cNvSpPr txBox="1"/>
          <p:nvPr/>
        </p:nvSpPr>
        <p:spPr>
          <a:xfrm>
            <a:off x="2504651" y="3617028"/>
            <a:ext cx="12007850" cy="3739485"/>
          </a:xfrm>
          <a:prstGeom prst="rect">
            <a:avLst/>
          </a:prstGeom>
          <a:noFill/>
        </p:spPr>
        <p:txBody>
          <a:bodyPr wrap="square">
            <a:spAutoFit/>
          </a:bodyPr>
          <a:lstStyle/>
          <a:p>
            <a:r>
              <a:rPr lang="en-US" sz="2800" b="1" dirty="0">
                <a:latin typeface="Times New Roman" panose="02020603050405020304" pitchFamily="18" charset="0"/>
              </a:rPr>
              <a:t>Optimizer </a:t>
            </a:r>
            <a:r>
              <a:rPr lang="en-US" sz="2800" dirty="0">
                <a:latin typeface="Times New Roman" panose="02020603050405020304" pitchFamily="18" charset="0"/>
              </a:rPr>
              <a:t>: </a:t>
            </a:r>
            <a:r>
              <a:rPr lang="en-US" sz="2500" dirty="0">
                <a:latin typeface="Times New Roman" panose="02020603050405020304" pitchFamily="18" charset="0"/>
              </a:rPr>
              <a:t>Adam </a:t>
            </a:r>
          </a:p>
          <a:p>
            <a:endParaRPr lang="en-US" sz="1200" dirty="0">
              <a:latin typeface="Times New Roman" panose="02020603050405020304" pitchFamily="18" charset="0"/>
            </a:endParaRPr>
          </a:p>
          <a:p>
            <a:r>
              <a:rPr lang="en-US" sz="2800" b="1" dirty="0">
                <a:latin typeface="Times New Roman" panose="02020603050405020304" pitchFamily="18" charset="0"/>
              </a:rPr>
              <a:t>Loss : </a:t>
            </a:r>
            <a:r>
              <a:rPr lang="en-US" sz="2500" dirty="0">
                <a:solidFill>
                  <a:srgbClr val="212121"/>
                </a:solidFill>
                <a:latin typeface="Times New Roman" panose="02020603050405020304" pitchFamily="18" charset="0"/>
              </a:rPr>
              <a:t>S</a:t>
            </a:r>
            <a:r>
              <a:rPr kumimoji="0" lang="en-US" altLang="en-US" sz="2500" b="0" i="0" u="none" strike="noStrike" cap="none" normalizeH="0" baseline="0" dirty="0">
                <a:ln>
                  <a:noFill/>
                </a:ln>
                <a:solidFill>
                  <a:srgbClr val="212121"/>
                </a:solidFill>
                <a:effectLst/>
                <a:latin typeface="Times New Roman" panose="02020603050405020304" pitchFamily="18" charset="0"/>
              </a:rPr>
              <a:t>parse categorical</a:t>
            </a:r>
            <a:r>
              <a:rPr lang="en-US" altLang="en-US" sz="2500" dirty="0">
                <a:solidFill>
                  <a:srgbClr val="212121"/>
                </a:solidFill>
                <a:latin typeface="Times New Roman" panose="02020603050405020304" pitchFamily="18" charset="0"/>
              </a:rPr>
              <a:t> </a:t>
            </a:r>
            <a:r>
              <a:rPr kumimoji="0" lang="en-US" altLang="en-US" sz="2500" b="0" i="0" u="none" strike="noStrike" cap="none" normalizeH="0" baseline="0" dirty="0">
                <a:ln>
                  <a:noFill/>
                </a:ln>
                <a:solidFill>
                  <a:srgbClr val="212121"/>
                </a:solidFill>
                <a:effectLst/>
                <a:latin typeface="Times New Roman" panose="02020603050405020304" pitchFamily="18" charset="0"/>
              </a:rPr>
              <a:t>cross-entropy (3 classes)</a:t>
            </a:r>
          </a:p>
          <a:p>
            <a:r>
              <a:rPr kumimoji="0" lang="en-US" altLang="en-US" sz="2500" b="0" i="0" u="none" strike="noStrike" cap="none" normalizeH="0" baseline="0" dirty="0">
                <a:ln>
                  <a:noFill/>
                </a:ln>
                <a:solidFill>
                  <a:srgbClr val="212121"/>
                </a:solidFill>
                <a:effectLst/>
                <a:latin typeface="Times New Roman" panose="02020603050405020304" pitchFamily="18" charset="0"/>
              </a:rPr>
              <a:t>           Binary cross-entropy (2 classes)</a:t>
            </a:r>
            <a:r>
              <a:rPr kumimoji="0" lang="en-US" altLang="en-US" sz="2500" b="0" i="0" u="none" strike="noStrike" cap="none" normalizeH="0" baseline="0" dirty="0">
                <a:ln>
                  <a:noFill/>
                </a:ln>
                <a:solidFill>
                  <a:schemeClr val="tx1"/>
                </a:solidFill>
                <a:effectLst/>
                <a:latin typeface="Times New Roman" panose="02020603050405020304" pitchFamily="18" charset="0"/>
              </a:rPr>
              <a:t> </a:t>
            </a:r>
          </a:p>
          <a:p>
            <a:endParaRPr lang="en-US" sz="1200" dirty="0">
              <a:latin typeface="Times New Roman" panose="02020603050405020304" pitchFamily="18" charset="0"/>
            </a:endParaRPr>
          </a:p>
          <a:p>
            <a:endParaRPr lang="en-US" sz="2800" b="1" dirty="0">
              <a:latin typeface="Times New Roman" panose="02020603050405020304" pitchFamily="18" charset="0"/>
            </a:endParaRPr>
          </a:p>
          <a:p>
            <a:r>
              <a:rPr lang="en-US" sz="2800" b="1" dirty="0">
                <a:latin typeface="Times New Roman" panose="02020603050405020304" pitchFamily="18" charset="0"/>
              </a:rPr>
              <a:t>Activation Function : </a:t>
            </a:r>
            <a:r>
              <a:rPr lang="en-US" sz="2500" dirty="0">
                <a:latin typeface="Times New Roman" panose="02020603050405020304" pitchFamily="18" charset="0"/>
              </a:rPr>
              <a:t>SoftMax, </a:t>
            </a:r>
            <a:r>
              <a:rPr lang="en-US" sz="2500" dirty="0" err="1">
                <a:latin typeface="Times New Roman" panose="02020603050405020304" pitchFamily="18" charset="0"/>
              </a:rPr>
              <a:t>ReLU</a:t>
            </a:r>
            <a:endParaRPr lang="en-US" sz="2500" dirty="0">
              <a:latin typeface="Times New Roman" panose="02020603050405020304" pitchFamily="18" charset="0"/>
            </a:endParaRPr>
          </a:p>
          <a:p>
            <a:endParaRPr lang="en-US" sz="2000" b="1" dirty="0">
              <a:latin typeface="Times New Roman" panose="02020603050405020304" pitchFamily="18" charset="0"/>
            </a:endParaRPr>
          </a:p>
          <a:p>
            <a:r>
              <a:rPr lang="en-US" sz="2800" b="1" dirty="0">
                <a:latin typeface="Times New Roman" panose="02020603050405020304" pitchFamily="18" charset="0"/>
              </a:rPr>
              <a:t>Train : 80 %</a:t>
            </a:r>
          </a:p>
          <a:p>
            <a:r>
              <a:rPr lang="en-US" sz="2800" b="1" dirty="0">
                <a:latin typeface="Times New Roman" panose="02020603050405020304" pitchFamily="18" charset="0"/>
              </a:rPr>
              <a:t>Test :  20 %</a:t>
            </a:r>
          </a:p>
        </p:txBody>
      </p:sp>
      <p:sp>
        <p:nvSpPr>
          <p:cNvPr id="56" name="Oval 55">
            <a:extLst>
              <a:ext uri="{FF2B5EF4-FFF2-40B4-BE49-F238E27FC236}">
                <a16:creationId xmlns:a16="http://schemas.microsoft.com/office/drawing/2014/main" id="{47592AD5-4E4E-4049-B939-7F50FDE2B433}"/>
              </a:ext>
            </a:extLst>
          </p:cNvPr>
          <p:cNvSpPr/>
          <p:nvPr/>
        </p:nvSpPr>
        <p:spPr>
          <a:xfrm>
            <a:off x="17068800" y="9396288"/>
            <a:ext cx="609600" cy="566247"/>
          </a:xfrm>
          <a:prstGeom prst="ellipse">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latin typeface="Times New Roman" panose="02020603050405020304" pitchFamily="18" charset="0"/>
              </a:rPr>
              <a:t>13</a:t>
            </a:r>
          </a:p>
        </p:txBody>
      </p:sp>
    </p:spTree>
    <p:extLst>
      <p:ext uri="{BB962C8B-B14F-4D97-AF65-F5344CB8AC3E}">
        <p14:creationId xmlns:p14="http://schemas.microsoft.com/office/powerpoint/2010/main" val="2040290724"/>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F3F4"/>
        </a:solidFill>
        <a:effectLst/>
      </p:bgPr>
    </p:bg>
    <p:spTree>
      <p:nvGrpSpPr>
        <p:cNvPr id="1" name=""/>
        <p:cNvGrpSpPr/>
        <p:nvPr/>
      </p:nvGrpSpPr>
      <p:grpSpPr>
        <a:xfrm>
          <a:off x="0" y="0"/>
          <a:ext cx="0" cy="0"/>
          <a:chOff x="0" y="0"/>
          <a:chExt cx="0" cy="0"/>
        </a:xfrm>
      </p:grpSpPr>
      <p:grpSp>
        <p:nvGrpSpPr>
          <p:cNvPr id="3" name="Group 3"/>
          <p:cNvGrpSpPr/>
          <p:nvPr/>
        </p:nvGrpSpPr>
        <p:grpSpPr>
          <a:xfrm>
            <a:off x="0" y="0"/>
            <a:ext cx="18278497" cy="1040676"/>
            <a:chOff x="0" y="0"/>
            <a:chExt cx="4814090" cy="274087"/>
          </a:xfrm>
        </p:grpSpPr>
        <p:sp>
          <p:nvSpPr>
            <p:cNvPr id="4" name="Freeform 4"/>
            <p:cNvSpPr/>
            <p:nvPr/>
          </p:nvSpPr>
          <p:spPr>
            <a:xfrm>
              <a:off x="0" y="0"/>
              <a:ext cx="4814090" cy="274087"/>
            </a:xfrm>
            <a:custGeom>
              <a:avLst/>
              <a:gdLst/>
              <a:ahLst/>
              <a:cxnLst/>
              <a:rect l="l" t="t" r="r" b="b"/>
              <a:pathLst>
                <a:path w="4814090" h="274087">
                  <a:moveTo>
                    <a:pt x="0" y="0"/>
                  </a:moveTo>
                  <a:lnTo>
                    <a:pt x="4814090" y="0"/>
                  </a:lnTo>
                  <a:lnTo>
                    <a:pt x="4814090" y="274087"/>
                  </a:lnTo>
                  <a:lnTo>
                    <a:pt x="0" y="274087"/>
                  </a:lnTo>
                  <a:close/>
                </a:path>
              </a:pathLst>
            </a:custGeom>
            <a:gradFill rotWithShape="1">
              <a:gsLst>
                <a:gs pos="0">
                  <a:srgbClr val="8C52FF">
                    <a:alpha val="100000"/>
                  </a:srgbClr>
                </a:gs>
                <a:gs pos="100000">
                  <a:srgbClr val="5CE1E6">
                    <a:alpha val="100000"/>
                  </a:srgbClr>
                </a:gs>
              </a:gsLst>
              <a:lin ang="0"/>
            </a:gradFill>
          </p:spPr>
        </p:sp>
        <p:sp>
          <p:nvSpPr>
            <p:cNvPr id="5" name="TextBox 5"/>
            <p:cNvSpPr txBox="1"/>
            <p:nvPr/>
          </p:nvSpPr>
          <p:spPr>
            <a:xfrm>
              <a:off x="0" y="-38100"/>
              <a:ext cx="4814090" cy="312187"/>
            </a:xfrm>
            <a:prstGeom prst="rect">
              <a:avLst/>
            </a:prstGeom>
          </p:spPr>
          <p:txBody>
            <a:bodyPr lIns="50800" tIns="50800" rIns="50800" bIns="50800" rtlCol="0" anchor="ctr"/>
            <a:lstStyle/>
            <a:p>
              <a:pPr algn="ctr">
                <a:lnSpc>
                  <a:spcPts val="2659"/>
                </a:lnSpc>
                <a:spcBef>
                  <a:spcPct val="0"/>
                </a:spcBef>
              </a:pPr>
              <a:endParaRPr dirty="0">
                <a:latin typeface="Times New Roman" panose="02020603050405020304" pitchFamily="18" charset="0"/>
              </a:endParaRPr>
            </a:p>
          </p:txBody>
        </p:sp>
      </p:grpSp>
      <p:sp>
        <p:nvSpPr>
          <p:cNvPr id="12" name="TextBox 12"/>
          <p:cNvSpPr txBox="1"/>
          <p:nvPr/>
        </p:nvSpPr>
        <p:spPr>
          <a:xfrm>
            <a:off x="1337285" y="102190"/>
            <a:ext cx="9086028" cy="679673"/>
          </a:xfrm>
          <a:prstGeom prst="rect">
            <a:avLst/>
          </a:prstGeom>
        </p:spPr>
        <p:txBody>
          <a:bodyPr lIns="0" tIns="0" rIns="0" bIns="0" rtlCol="0" anchor="t">
            <a:spAutoFit/>
          </a:bodyPr>
          <a:lstStyle/>
          <a:p>
            <a:pPr marL="0" lvl="0" indent="0" algn="l">
              <a:lnSpc>
                <a:spcPts val="5265"/>
              </a:lnSpc>
            </a:pPr>
            <a:r>
              <a:rPr lang="en-US" sz="4500" dirty="0">
                <a:solidFill>
                  <a:srgbClr val="FFDE59"/>
                </a:solidFill>
                <a:latin typeface="Times New Roman" panose="02020603050405020304" pitchFamily="18" charset="0"/>
              </a:rPr>
              <a:t>Methodology (ResNet50) </a:t>
            </a:r>
          </a:p>
        </p:txBody>
      </p:sp>
      <p:pic>
        <p:nvPicPr>
          <p:cNvPr id="14" name="Picture 13">
            <a:extLst>
              <a:ext uri="{FF2B5EF4-FFF2-40B4-BE49-F238E27FC236}">
                <a16:creationId xmlns:a16="http://schemas.microsoft.com/office/drawing/2014/main" id="{D5680371-2841-46B5-9F28-667F52A1ECDA}"/>
              </a:ext>
            </a:extLst>
          </p:cNvPr>
          <p:cNvPicPr>
            <a:picLocks noChangeAspect="1"/>
          </p:cNvPicPr>
          <p:nvPr/>
        </p:nvPicPr>
        <p:blipFill rotWithShape="1">
          <a:blip r:embed="rId2"/>
          <a:srcRect l="1438" t="1860" r="5305" b="764"/>
          <a:stretch/>
        </p:blipFill>
        <p:spPr>
          <a:xfrm>
            <a:off x="685800" y="1190307"/>
            <a:ext cx="7010400" cy="4230173"/>
          </a:xfrm>
          <a:prstGeom prst="rect">
            <a:avLst/>
          </a:prstGeom>
        </p:spPr>
      </p:pic>
      <p:pic>
        <p:nvPicPr>
          <p:cNvPr id="24" name="Picture 23">
            <a:extLst>
              <a:ext uri="{FF2B5EF4-FFF2-40B4-BE49-F238E27FC236}">
                <a16:creationId xmlns:a16="http://schemas.microsoft.com/office/drawing/2014/main" id="{1D0EB29A-5E23-492D-B9E2-0C11F00A6289}"/>
              </a:ext>
            </a:extLst>
          </p:cNvPr>
          <p:cNvPicPr>
            <a:picLocks noChangeAspect="1"/>
          </p:cNvPicPr>
          <p:nvPr/>
        </p:nvPicPr>
        <p:blipFill rotWithShape="1">
          <a:blip r:embed="rId3"/>
          <a:srcRect l="4537" t="2661" r="1456" b="-109"/>
          <a:stretch/>
        </p:blipFill>
        <p:spPr>
          <a:xfrm>
            <a:off x="685801" y="5565142"/>
            <a:ext cx="7010400" cy="4124857"/>
          </a:xfrm>
          <a:prstGeom prst="rect">
            <a:avLst/>
          </a:prstGeom>
        </p:spPr>
      </p:pic>
      <p:pic>
        <p:nvPicPr>
          <p:cNvPr id="26" name="Picture 25">
            <a:extLst>
              <a:ext uri="{FF2B5EF4-FFF2-40B4-BE49-F238E27FC236}">
                <a16:creationId xmlns:a16="http://schemas.microsoft.com/office/drawing/2014/main" id="{D9CD4CFB-8228-438A-B1E7-E6BB0EAA02E6}"/>
              </a:ext>
            </a:extLst>
          </p:cNvPr>
          <p:cNvPicPr>
            <a:picLocks noChangeAspect="1"/>
          </p:cNvPicPr>
          <p:nvPr/>
        </p:nvPicPr>
        <p:blipFill rotWithShape="1">
          <a:blip r:embed="rId4"/>
          <a:srcRect l="6933"/>
          <a:stretch/>
        </p:blipFill>
        <p:spPr>
          <a:xfrm>
            <a:off x="10298858" y="1229317"/>
            <a:ext cx="5829267" cy="4335825"/>
          </a:xfrm>
          <a:prstGeom prst="rect">
            <a:avLst/>
          </a:prstGeom>
        </p:spPr>
      </p:pic>
      <p:graphicFrame>
        <p:nvGraphicFramePr>
          <p:cNvPr id="27" name="Table 27">
            <a:extLst>
              <a:ext uri="{FF2B5EF4-FFF2-40B4-BE49-F238E27FC236}">
                <a16:creationId xmlns:a16="http://schemas.microsoft.com/office/drawing/2014/main" id="{6E1CE31A-E3D7-4AAF-8A25-FF3FEA59431D}"/>
              </a:ext>
            </a:extLst>
          </p:cNvPr>
          <p:cNvGraphicFramePr>
            <a:graphicFrameLocks noGrp="1"/>
          </p:cNvGraphicFramePr>
          <p:nvPr>
            <p:extLst>
              <p:ext uri="{D42A27DB-BD31-4B8C-83A1-F6EECF244321}">
                <p14:modId xmlns:p14="http://schemas.microsoft.com/office/powerpoint/2010/main" val="1809339894"/>
              </p:ext>
            </p:extLst>
          </p:nvPr>
        </p:nvGraphicFramePr>
        <p:xfrm>
          <a:off x="9260946" y="6134099"/>
          <a:ext cx="8162756" cy="1773594"/>
        </p:xfrm>
        <a:graphic>
          <a:graphicData uri="http://schemas.openxmlformats.org/drawingml/2006/table">
            <a:tbl>
              <a:tblPr firstRow="1" bandRow="1">
                <a:tableStyleId>{7DF18680-E054-41AD-8BC1-D1AEF772440D}</a:tableStyleId>
              </a:tblPr>
              <a:tblGrid>
                <a:gridCol w="2040689">
                  <a:extLst>
                    <a:ext uri="{9D8B030D-6E8A-4147-A177-3AD203B41FA5}">
                      <a16:colId xmlns:a16="http://schemas.microsoft.com/office/drawing/2014/main" val="1475362367"/>
                    </a:ext>
                  </a:extLst>
                </a:gridCol>
                <a:gridCol w="2040689">
                  <a:extLst>
                    <a:ext uri="{9D8B030D-6E8A-4147-A177-3AD203B41FA5}">
                      <a16:colId xmlns:a16="http://schemas.microsoft.com/office/drawing/2014/main" val="2224403627"/>
                    </a:ext>
                  </a:extLst>
                </a:gridCol>
                <a:gridCol w="2040689">
                  <a:extLst>
                    <a:ext uri="{9D8B030D-6E8A-4147-A177-3AD203B41FA5}">
                      <a16:colId xmlns:a16="http://schemas.microsoft.com/office/drawing/2014/main" val="2887388474"/>
                    </a:ext>
                  </a:extLst>
                </a:gridCol>
                <a:gridCol w="2040689">
                  <a:extLst>
                    <a:ext uri="{9D8B030D-6E8A-4147-A177-3AD203B41FA5}">
                      <a16:colId xmlns:a16="http://schemas.microsoft.com/office/drawing/2014/main" val="1940811839"/>
                    </a:ext>
                  </a:extLst>
                </a:gridCol>
              </a:tblGrid>
              <a:tr h="591198">
                <a:tc>
                  <a:txBody>
                    <a:bodyPr/>
                    <a:lstStyle/>
                    <a:p>
                      <a:r>
                        <a:rPr lang="en-US" dirty="0">
                          <a:latin typeface="Times New Roman" panose="02020603050405020304" pitchFamily="18" charset="0"/>
                        </a:rPr>
                        <a:t>Class</a:t>
                      </a:r>
                    </a:p>
                  </a:txBody>
                  <a:tcPr/>
                </a:tc>
                <a:tc>
                  <a:txBody>
                    <a:bodyPr/>
                    <a:lstStyle/>
                    <a:p>
                      <a:r>
                        <a:rPr lang="en-US" dirty="0">
                          <a:latin typeface="Times New Roman" panose="02020603050405020304" pitchFamily="18" charset="0"/>
                        </a:rPr>
                        <a:t>Precision</a:t>
                      </a:r>
                    </a:p>
                  </a:txBody>
                  <a:tcPr/>
                </a:tc>
                <a:tc>
                  <a:txBody>
                    <a:bodyPr/>
                    <a:lstStyle/>
                    <a:p>
                      <a:r>
                        <a:rPr lang="en-US" dirty="0">
                          <a:latin typeface="Times New Roman" panose="02020603050405020304" pitchFamily="18" charset="0"/>
                        </a:rPr>
                        <a:t>Recall</a:t>
                      </a:r>
                    </a:p>
                  </a:txBody>
                  <a:tcPr/>
                </a:tc>
                <a:tc>
                  <a:txBody>
                    <a:bodyPr/>
                    <a:lstStyle/>
                    <a:p>
                      <a:r>
                        <a:rPr lang="en-US" dirty="0">
                          <a:latin typeface="Times New Roman" panose="02020603050405020304" pitchFamily="18" charset="0"/>
                        </a:rPr>
                        <a:t>F1 Score</a:t>
                      </a:r>
                    </a:p>
                  </a:txBody>
                  <a:tcPr/>
                </a:tc>
                <a:extLst>
                  <a:ext uri="{0D108BD9-81ED-4DB2-BD59-A6C34878D82A}">
                    <a16:rowId xmlns:a16="http://schemas.microsoft.com/office/drawing/2014/main" val="4218154839"/>
                  </a:ext>
                </a:extLst>
              </a:tr>
              <a:tr h="591198">
                <a:tc>
                  <a:txBody>
                    <a:bodyPr/>
                    <a:lstStyle/>
                    <a:p>
                      <a:r>
                        <a:rPr lang="en-US" dirty="0">
                          <a:latin typeface="Times New Roman" panose="02020603050405020304" pitchFamily="18" charset="0"/>
                        </a:rPr>
                        <a:t>High</a:t>
                      </a:r>
                    </a:p>
                  </a:txBody>
                  <a:tcPr/>
                </a:tc>
                <a:tc>
                  <a:txBody>
                    <a:bodyPr/>
                    <a:lstStyle/>
                    <a:p>
                      <a:r>
                        <a:rPr lang="en-US" dirty="0">
                          <a:latin typeface="Times New Roman" panose="02020603050405020304" pitchFamily="18" charset="0"/>
                        </a:rPr>
                        <a:t>0.98</a:t>
                      </a:r>
                    </a:p>
                  </a:txBody>
                  <a:tcPr/>
                </a:tc>
                <a:tc>
                  <a:txBody>
                    <a:bodyPr/>
                    <a:lstStyle/>
                    <a:p>
                      <a:r>
                        <a:rPr lang="en-US" dirty="0">
                          <a:latin typeface="Times New Roman" panose="02020603050405020304" pitchFamily="18" charset="0"/>
                        </a:rPr>
                        <a:t>0.95</a:t>
                      </a:r>
                    </a:p>
                  </a:txBody>
                  <a:tcPr/>
                </a:tc>
                <a:tc>
                  <a:txBody>
                    <a:bodyPr/>
                    <a:lstStyle/>
                    <a:p>
                      <a:r>
                        <a:rPr lang="en-US" dirty="0">
                          <a:latin typeface="Times New Roman" panose="02020603050405020304" pitchFamily="18" charset="0"/>
                        </a:rPr>
                        <a:t>0.96</a:t>
                      </a:r>
                    </a:p>
                  </a:txBody>
                  <a:tcPr/>
                </a:tc>
                <a:extLst>
                  <a:ext uri="{0D108BD9-81ED-4DB2-BD59-A6C34878D82A}">
                    <a16:rowId xmlns:a16="http://schemas.microsoft.com/office/drawing/2014/main" val="3826385684"/>
                  </a:ext>
                </a:extLst>
              </a:tr>
              <a:tr h="591198">
                <a:tc>
                  <a:txBody>
                    <a:bodyPr/>
                    <a:lstStyle/>
                    <a:p>
                      <a:r>
                        <a:rPr lang="en-US" dirty="0">
                          <a:latin typeface="Times New Roman" panose="02020603050405020304" pitchFamily="18" charset="0"/>
                        </a:rPr>
                        <a:t>Low</a:t>
                      </a:r>
                    </a:p>
                  </a:txBody>
                  <a:tcPr/>
                </a:tc>
                <a:tc>
                  <a:txBody>
                    <a:bodyPr/>
                    <a:lstStyle/>
                    <a:p>
                      <a:r>
                        <a:rPr lang="en-US" dirty="0">
                          <a:latin typeface="Times New Roman" panose="02020603050405020304" pitchFamily="18" charset="0"/>
                        </a:rPr>
                        <a:t>0.94</a:t>
                      </a:r>
                    </a:p>
                  </a:txBody>
                  <a:tcPr/>
                </a:tc>
                <a:tc>
                  <a:txBody>
                    <a:bodyPr/>
                    <a:lstStyle/>
                    <a:p>
                      <a:r>
                        <a:rPr lang="en-US" dirty="0">
                          <a:latin typeface="Times New Roman" panose="02020603050405020304" pitchFamily="18" charset="0"/>
                        </a:rPr>
                        <a:t>0.98</a:t>
                      </a:r>
                    </a:p>
                  </a:txBody>
                  <a:tcPr/>
                </a:tc>
                <a:tc>
                  <a:txBody>
                    <a:bodyPr/>
                    <a:lstStyle/>
                    <a:p>
                      <a:r>
                        <a:rPr lang="en-US" dirty="0">
                          <a:latin typeface="Times New Roman" panose="02020603050405020304" pitchFamily="18" charset="0"/>
                        </a:rPr>
                        <a:t>0.96</a:t>
                      </a:r>
                    </a:p>
                  </a:txBody>
                  <a:tcPr/>
                </a:tc>
                <a:extLst>
                  <a:ext uri="{0D108BD9-81ED-4DB2-BD59-A6C34878D82A}">
                    <a16:rowId xmlns:a16="http://schemas.microsoft.com/office/drawing/2014/main" val="1341684503"/>
                  </a:ext>
                </a:extLst>
              </a:tr>
            </a:tbl>
          </a:graphicData>
        </a:graphic>
      </p:graphicFrame>
      <p:sp>
        <p:nvSpPr>
          <p:cNvPr id="28" name="TextBox 27">
            <a:extLst>
              <a:ext uri="{FF2B5EF4-FFF2-40B4-BE49-F238E27FC236}">
                <a16:creationId xmlns:a16="http://schemas.microsoft.com/office/drawing/2014/main" id="{E913E644-7475-492B-A4AE-1C49A18339EC}"/>
              </a:ext>
            </a:extLst>
          </p:cNvPr>
          <p:cNvSpPr txBox="1"/>
          <p:nvPr/>
        </p:nvSpPr>
        <p:spPr>
          <a:xfrm>
            <a:off x="10864894" y="8270649"/>
            <a:ext cx="6055253" cy="523220"/>
          </a:xfrm>
          <a:prstGeom prst="rect">
            <a:avLst/>
          </a:prstGeom>
          <a:noFill/>
        </p:spPr>
        <p:txBody>
          <a:bodyPr wrap="square" rtlCol="0">
            <a:spAutoFit/>
          </a:bodyPr>
          <a:lstStyle/>
          <a:p>
            <a:r>
              <a:rPr lang="en-US" sz="2800" b="1" dirty="0">
                <a:latin typeface="Times New Roman" panose="02020603050405020304" pitchFamily="18" charset="0"/>
              </a:rPr>
              <a:t>Overall Accuracy : 96.92 % </a:t>
            </a:r>
          </a:p>
        </p:txBody>
      </p:sp>
      <p:sp>
        <p:nvSpPr>
          <p:cNvPr id="23" name="Oval 22">
            <a:extLst>
              <a:ext uri="{FF2B5EF4-FFF2-40B4-BE49-F238E27FC236}">
                <a16:creationId xmlns:a16="http://schemas.microsoft.com/office/drawing/2014/main" id="{60177E8C-FFD0-4C15-8B52-EF1CA76A2BF8}"/>
              </a:ext>
            </a:extLst>
          </p:cNvPr>
          <p:cNvSpPr/>
          <p:nvPr/>
        </p:nvSpPr>
        <p:spPr>
          <a:xfrm>
            <a:off x="17068800" y="9396288"/>
            <a:ext cx="609600" cy="566247"/>
          </a:xfrm>
          <a:prstGeom prst="ellipse">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latin typeface="Times New Roman" panose="02020603050405020304" pitchFamily="18" charset="0"/>
              </a:rPr>
              <a:t>14</a:t>
            </a:r>
          </a:p>
        </p:txBody>
      </p:sp>
    </p:spTree>
    <p:extLst>
      <p:ext uri="{BB962C8B-B14F-4D97-AF65-F5344CB8AC3E}">
        <p14:creationId xmlns:p14="http://schemas.microsoft.com/office/powerpoint/2010/main" val="4252438215"/>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3F3F4"/>
        </a:solidFill>
        <a:effectLst/>
      </p:bgPr>
    </p:bg>
    <p:spTree>
      <p:nvGrpSpPr>
        <p:cNvPr id="1" name=""/>
        <p:cNvGrpSpPr/>
        <p:nvPr/>
      </p:nvGrpSpPr>
      <p:grpSpPr>
        <a:xfrm>
          <a:off x="0" y="0"/>
          <a:ext cx="0" cy="0"/>
          <a:chOff x="0" y="0"/>
          <a:chExt cx="0" cy="0"/>
        </a:xfrm>
      </p:grpSpPr>
      <p:grpSp>
        <p:nvGrpSpPr>
          <p:cNvPr id="3" name="Group 3"/>
          <p:cNvGrpSpPr/>
          <p:nvPr/>
        </p:nvGrpSpPr>
        <p:grpSpPr>
          <a:xfrm>
            <a:off x="0" y="0"/>
            <a:ext cx="18278497" cy="1040676"/>
            <a:chOff x="0" y="0"/>
            <a:chExt cx="4814090" cy="274087"/>
          </a:xfrm>
        </p:grpSpPr>
        <p:sp>
          <p:nvSpPr>
            <p:cNvPr id="4" name="Freeform 4"/>
            <p:cNvSpPr/>
            <p:nvPr/>
          </p:nvSpPr>
          <p:spPr>
            <a:xfrm>
              <a:off x="0" y="0"/>
              <a:ext cx="4814090" cy="274087"/>
            </a:xfrm>
            <a:custGeom>
              <a:avLst/>
              <a:gdLst/>
              <a:ahLst/>
              <a:cxnLst/>
              <a:rect l="l" t="t" r="r" b="b"/>
              <a:pathLst>
                <a:path w="4814090" h="274087">
                  <a:moveTo>
                    <a:pt x="0" y="0"/>
                  </a:moveTo>
                  <a:lnTo>
                    <a:pt x="4814090" y="0"/>
                  </a:lnTo>
                  <a:lnTo>
                    <a:pt x="4814090" y="274087"/>
                  </a:lnTo>
                  <a:lnTo>
                    <a:pt x="0" y="274087"/>
                  </a:lnTo>
                  <a:close/>
                </a:path>
              </a:pathLst>
            </a:custGeom>
            <a:gradFill rotWithShape="1">
              <a:gsLst>
                <a:gs pos="0">
                  <a:srgbClr val="8C52FF">
                    <a:alpha val="100000"/>
                  </a:srgbClr>
                </a:gs>
                <a:gs pos="100000">
                  <a:srgbClr val="5CE1E6">
                    <a:alpha val="100000"/>
                  </a:srgbClr>
                </a:gs>
              </a:gsLst>
              <a:lin ang="0"/>
            </a:gradFill>
          </p:spPr>
        </p:sp>
        <p:sp>
          <p:nvSpPr>
            <p:cNvPr id="5" name="TextBox 5"/>
            <p:cNvSpPr txBox="1"/>
            <p:nvPr/>
          </p:nvSpPr>
          <p:spPr>
            <a:xfrm>
              <a:off x="0" y="-38100"/>
              <a:ext cx="4814090" cy="312187"/>
            </a:xfrm>
            <a:prstGeom prst="rect">
              <a:avLst/>
            </a:prstGeom>
          </p:spPr>
          <p:txBody>
            <a:bodyPr lIns="50800" tIns="50800" rIns="50800" bIns="50800" rtlCol="0" anchor="ctr"/>
            <a:lstStyle/>
            <a:p>
              <a:pPr algn="ctr">
                <a:lnSpc>
                  <a:spcPts val="2659"/>
                </a:lnSpc>
                <a:spcBef>
                  <a:spcPct val="0"/>
                </a:spcBef>
              </a:pPr>
              <a:endParaRPr dirty="0">
                <a:latin typeface="Times New Roman" panose="02020603050405020304" pitchFamily="18" charset="0"/>
              </a:endParaRPr>
            </a:p>
          </p:txBody>
        </p:sp>
      </p:grpSp>
      <p:sp>
        <p:nvSpPr>
          <p:cNvPr id="12" name="TextBox 12"/>
          <p:cNvSpPr txBox="1"/>
          <p:nvPr/>
        </p:nvSpPr>
        <p:spPr>
          <a:xfrm>
            <a:off x="1337285" y="102190"/>
            <a:ext cx="9086028" cy="1359346"/>
          </a:xfrm>
          <a:prstGeom prst="rect">
            <a:avLst/>
          </a:prstGeom>
        </p:spPr>
        <p:txBody>
          <a:bodyPr lIns="0" tIns="0" rIns="0" bIns="0" rtlCol="0" anchor="t">
            <a:spAutoFit/>
          </a:bodyPr>
          <a:lstStyle/>
          <a:p>
            <a:pPr>
              <a:lnSpc>
                <a:spcPts val="5265"/>
              </a:lnSpc>
            </a:pPr>
            <a:r>
              <a:rPr lang="en-US" sz="4500" dirty="0">
                <a:solidFill>
                  <a:srgbClr val="FFDE59"/>
                </a:solidFill>
                <a:latin typeface="Times New Roman" panose="02020603050405020304" pitchFamily="18" charset="0"/>
              </a:rPr>
              <a:t>Methodology (ResNet50) </a:t>
            </a:r>
          </a:p>
          <a:p>
            <a:pPr marL="0" lvl="0" indent="0" algn="l">
              <a:lnSpc>
                <a:spcPts val="5265"/>
              </a:lnSpc>
            </a:pPr>
            <a:r>
              <a:rPr lang="en-US" sz="4500" dirty="0">
                <a:solidFill>
                  <a:srgbClr val="FFDE59"/>
                </a:solidFill>
                <a:latin typeface="Times New Roman" panose="02020603050405020304" pitchFamily="18" charset="0"/>
              </a:rPr>
              <a:t> </a:t>
            </a:r>
          </a:p>
        </p:txBody>
      </p:sp>
      <p:pic>
        <p:nvPicPr>
          <p:cNvPr id="14" name="Picture 13">
            <a:extLst>
              <a:ext uri="{FF2B5EF4-FFF2-40B4-BE49-F238E27FC236}">
                <a16:creationId xmlns:a16="http://schemas.microsoft.com/office/drawing/2014/main" id="{C440CC16-80ED-49EB-88FF-50AD714D51AF}"/>
              </a:ext>
            </a:extLst>
          </p:cNvPr>
          <p:cNvPicPr>
            <a:picLocks noChangeAspect="1"/>
          </p:cNvPicPr>
          <p:nvPr/>
        </p:nvPicPr>
        <p:blipFill>
          <a:blip r:embed="rId2"/>
          <a:stretch>
            <a:fillRect/>
          </a:stretch>
        </p:blipFill>
        <p:spPr>
          <a:xfrm>
            <a:off x="228600" y="1255775"/>
            <a:ext cx="7144747" cy="3915321"/>
          </a:xfrm>
          <a:prstGeom prst="rect">
            <a:avLst/>
          </a:prstGeom>
        </p:spPr>
      </p:pic>
      <p:pic>
        <p:nvPicPr>
          <p:cNvPr id="24" name="Picture 23">
            <a:extLst>
              <a:ext uri="{FF2B5EF4-FFF2-40B4-BE49-F238E27FC236}">
                <a16:creationId xmlns:a16="http://schemas.microsoft.com/office/drawing/2014/main" id="{5AF2E090-ED82-47AA-BD6A-DC514FDE38A7}"/>
              </a:ext>
            </a:extLst>
          </p:cNvPr>
          <p:cNvPicPr>
            <a:picLocks noChangeAspect="1"/>
          </p:cNvPicPr>
          <p:nvPr/>
        </p:nvPicPr>
        <p:blipFill>
          <a:blip r:embed="rId3"/>
          <a:stretch>
            <a:fillRect/>
          </a:stretch>
        </p:blipFill>
        <p:spPr>
          <a:xfrm>
            <a:off x="217714" y="5542634"/>
            <a:ext cx="7344800" cy="3962953"/>
          </a:xfrm>
          <a:prstGeom prst="rect">
            <a:avLst/>
          </a:prstGeom>
        </p:spPr>
      </p:pic>
      <p:pic>
        <p:nvPicPr>
          <p:cNvPr id="26" name="Picture 25">
            <a:extLst>
              <a:ext uri="{FF2B5EF4-FFF2-40B4-BE49-F238E27FC236}">
                <a16:creationId xmlns:a16="http://schemas.microsoft.com/office/drawing/2014/main" id="{CE88EFF6-6A2E-4621-ACFE-2F8EEA5EEAF2}"/>
              </a:ext>
            </a:extLst>
          </p:cNvPr>
          <p:cNvPicPr>
            <a:picLocks noChangeAspect="1"/>
          </p:cNvPicPr>
          <p:nvPr/>
        </p:nvPicPr>
        <p:blipFill rotWithShape="1">
          <a:blip r:embed="rId4"/>
          <a:srcRect l="3549"/>
          <a:stretch/>
        </p:blipFill>
        <p:spPr>
          <a:xfrm>
            <a:off x="9982200" y="1106410"/>
            <a:ext cx="6267923" cy="4873856"/>
          </a:xfrm>
          <a:prstGeom prst="rect">
            <a:avLst/>
          </a:prstGeom>
        </p:spPr>
      </p:pic>
      <p:graphicFrame>
        <p:nvGraphicFramePr>
          <p:cNvPr id="27" name="Table 26">
            <a:extLst>
              <a:ext uri="{FF2B5EF4-FFF2-40B4-BE49-F238E27FC236}">
                <a16:creationId xmlns:a16="http://schemas.microsoft.com/office/drawing/2014/main" id="{C3E6DA3C-DF29-47EF-9E8C-EFAEB0DEF94C}"/>
              </a:ext>
            </a:extLst>
          </p:cNvPr>
          <p:cNvGraphicFramePr>
            <a:graphicFrameLocks noGrp="1"/>
          </p:cNvGraphicFramePr>
          <p:nvPr>
            <p:extLst>
              <p:ext uri="{D42A27DB-BD31-4B8C-83A1-F6EECF244321}">
                <p14:modId xmlns:p14="http://schemas.microsoft.com/office/powerpoint/2010/main" val="1204692610"/>
              </p:ext>
            </p:extLst>
          </p:nvPr>
        </p:nvGraphicFramePr>
        <p:xfrm>
          <a:off x="9107914" y="6501672"/>
          <a:ext cx="7659200" cy="1483360"/>
        </p:xfrm>
        <a:graphic>
          <a:graphicData uri="http://schemas.openxmlformats.org/drawingml/2006/table">
            <a:tbl>
              <a:tblPr firstRow="1" bandRow="1">
                <a:tableStyleId>{7DF18680-E054-41AD-8BC1-D1AEF772440D}</a:tableStyleId>
              </a:tblPr>
              <a:tblGrid>
                <a:gridCol w="1914800">
                  <a:extLst>
                    <a:ext uri="{9D8B030D-6E8A-4147-A177-3AD203B41FA5}">
                      <a16:colId xmlns:a16="http://schemas.microsoft.com/office/drawing/2014/main" val="4216395529"/>
                    </a:ext>
                  </a:extLst>
                </a:gridCol>
                <a:gridCol w="1914800">
                  <a:extLst>
                    <a:ext uri="{9D8B030D-6E8A-4147-A177-3AD203B41FA5}">
                      <a16:colId xmlns:a16="http://schemas.microsoft.com/office/drawing/2014/main" val="3935245116"/>
                    </a:ext>
                  </a:extLst>
                </a:gridCol>
                <a:gridCol w="1914800">
                  <a:extLst>
                    <a:ext uri="{9D8B030D-6E8A-4147-A177-3AD203B41FA5}">
                      <a16:colId xmlns:a16="http://schemas.microsoft.com/office/drawing/2014/main" val="1050135032"/>
                    </a:ext>
                  </a:extLst>
                </a:gridCol>
                <a:gridCol w="1914800">
                  <a:extLst>
                    <a:ext uri="{9D8B030D-6E8A-4147-A177-3AD203B41FA5}">
                      <a16:colId xmlns:a16="http://schemas.microsoft.com/office/drawing/2014/main" val="799028667"/>
                    </a:ext>
                  </a:extLst>
                </a:gridCol>
              </a:tblGrid>
              <a:tr h="370840">
                <a:tc>
                  <a:txBody>
                    <a:bodyPr/>
                    <a:lstStyle/>
                    <a:p>
                      <a:r>
                        <a:rPr lang="en-US" dirty="0">
                          <a:latin typeface="Times New Roman" panose="02020603050405020304" pitchFamily="18" charset="0"/>
                        </a:rPr>
                        <a:t>Class</a:t>
                      </a:r>
                    </a:p>
                  </a:txBody>
                  <a:tcPr/>
                </a:tc>
                <a:tc>
                  <a:txBody>
                    <a:bodyPr/>
                    <a:lstStyle/>
                    <a:p>
                      <a:r>
                        <a:rPr lang="en-US" dirty="0">
                          <a:latin typeface="Times New Roman" panose="02020603050405020304" pitchFamily="18" charset="0"/>
                        </a:rPr>
                        <a:t>Precision</a:t>
                      </a:r>
                    </a:p>
                  </a:txBody>
                  <a:tcPr/>
                </a:tc>
                <a:tc>
                  <a:txBody>
                    <a:bodyPr/>
                    <a:lstStyle/>
                    <a:p>
                      <a:r>
                        <a:rPr lang="en-US" dirty="0">
                          <a:latin typeface="Times New Roman" panose="02020603050405020304" pitchFamily="18" charset="0"/>
                        </a:rPr>
                        <a:t>Recall</a:t>
                      </a:r>
                    </a:p>
                  </a:txBody>
                  <a:tcPr/>
                </a:tc>
                <a:tc>
                  <a:txBody>
                    <a:bodyPr/>
                    <a:lstStyle/>
                    <a:p>
                      <a:r>
                        <a:rPr lang="en-US" dirty="0">
                          <a:latin typeface="Times New Roman" panose="02020603050405020304" pitchFamily="18" charset="0"/>
                        </a:rPr>
                        <a:t>F1 Score</a:t>
                      </a:r>
                    </a:p>
                  </a:txBody>
                  <a:tcPr/>
                </a:tc>
                <a:extLst>
                  <a:ext uri="{0D108BD9-81ED-4DB2-BD59-A6C34878D82A}">
                    <a16:rowId xmlns:a16="http://schemas.microsoft.com/office/drawing/2014/main" val="3961029868"/>
                  </a:ext>
                </a:extLst>
              </a:tr>
              <a:tr h="370840">
                <a:tc>
                  <a:txBody>
                    <a:bodyPr/>
                    <a:lstStyle/>
                    <a:p>
                      <a:r>
                        <a:rPr lang="en-US" dirty="0">
                          <a:latin typeface="Times New Roman" panose="02020603050405020304" pitchFamily="18" charset="0"/>
                        </a:rPr>
                        <a:t>High</a:t>
                      </a:r>
                    </a:p>
                  </a:txBody>
                  <a:tcPr/>
                </a:tc>
                <a:tc>
                  <a:txBody>
                    <a:bodyPr/>
                    <a:lstStyle/>
                    <a:p>
                      <a:r>
                        <a:rPr lang="en-US" dirty="0">
                          <a:latin typeface="Times New Roman" panose="02020603050405020304" pitchFamily="18" charset="0"/>
                        </a:rPr>
                        <a:t>0.97</a:t>
                      </a:r>
                    </a:p>
                  </a:txBody>
                  <a:tcPr/>
                </a:tc>
                <a:tc>
                  <a:txBody>
                    <a:bodyPr/>
                    <a:lstStyle/>
                    <a:p>
                      <a:r>
                        <a:rPr lang="en-US" dirty="0">
                          <a:latin typeface="Times New Roman" panose="02020603050405020304" pitchFamily="18" charset="0"/>
                        </a:rPr>
                        <a:t>0.94</a:t>
                      </a:r>
                    </a:p>
                  </a:txBody>
                  <a:tcPr/>
                </a:tc>
                <a:tc>
                  <a:txBody>
                    <a:bodyPr/>
                    <a:lstStyle/>
                    <a:p>
                      <a:r>
                        <a:rPr lang="en-US" dirty="0">
                          <a:latin typeface="Times New Roman" panose="02020603050405020304" pitchFamily="18" charset="0"/>
                        </a:rPr>
                        <a:t>0.96</a:t>
                      </a:r>
                    </a:p>
                  </a:txBody>
                  <a:tcPr/>
                </a:tc>
                <a:extLst>
                  <a:ext uri="{0D108BD9-81ED-4DB2-BD59-A6C34878D82A}">
                    <a16:rowId xmlns:a16="http://schemas.microsoft.com/office/drawing/2014/main" val="2009197911"/>
                  </a:ext>
                </a:extLst>
              </a:tr>
              <a:tr h="370840">
                <a:tc>
                  <a:txBody>
                    <a:bodyPr/>
                    <a:lstStyle/>
                    <a:p>
                      <a:r>
                        <a:rPr lang="en-US" dirty="0">
                          <a:latin typeface="Times New Roman" panose="02020603050405020304" pitchFamily="18" charset="0"/>
                        </a:rPr>
                        <a:t>Low</a:t>
                      </a:r>
                    </a:p>
                  </a:txBody>
                  <a:tcPr/>
                </a:tc>
                <a:tc>
                  <a:txBody>
                    <a:bodyPr/>
                    <a:lstStyle/>
                    <a:p>
                      <a:r>
                        <a:rPr lang="en-US" dirty="0">
                          <a:latin typeface="Times New Roman" panose="02020603050405020304" pitchFamily="18" charset="0"/>
                        </a:rPr>
                        <a:t>0.99</a:t>
                      </a:r>
                    </a:p>
                  </a:txBody>
                  <a:tcPr/>
                </a:tc>
                <a:tc>
                  <a:txBody>
                    <a:bodyPr/>
                    <a:lstStyle/>
                    <a:p>
                      <a:r>
                        <a:rPr lang="en-US" dirty="0">
                          <a:latin typeface="Times New Roman" panose="02020603050405020304" pitchFamily="18" charset="0"/>
                        </a:rPr>
                        <a:t>0.95</a:t>
                      </a:r>
                    </a:p>
                  </a:txBody>
                  <a:tcPr/>
                </a:tc>
                <a:tc>
                  <a:txBody>
                    <a:bodyPr/>
                    <a:lstStyle/>
                    <a:p>
                      <a:r>
                        <a:rPr lang="en-US" dirty="0">
                          <a:latin typeface="Times New Roman" panose="02020603050405020304" pitchFamily="18" charset="0"/>
                        </a:rPr>
                        <a:t>0.98</a:t>
                      </a:r>
                    </a:p>
                  </a:txBody>
                  <a:tcPr/>
                </a:tc>
                <a:extLst>
                  <a:ext uri="{0D108BD9-81ED-4DB2-BD59-A6C34878D82A}">
                    <a16:rowId xmlns:a16="http://schemas.microsoft.com/office/drawing/2014/main" val="4213722098"/>
                  </a:ext>
                </a:extLst>
              </a:tr>
              <a:tr h="370840">
                <a:tc>
                  <a:txBody>
                    <a:bodyPr/>
                    <a:lstStyle/>
                    <a:p>
                      <a:r>
                        <a:rPr lang="en-US" dirty="0">
                          <a:latin typeface="Times New Roman" panose="02020603050405020304" pitchFamily="18" charset="0"/>
                        </a:rPr>
                        <a:t>Moderate</a:t>
                      </a:r>
                    </a:p>
                  </a:txBody>
                  <a:tcPr/>
                </a:tc>
                <a:tc>
                  <a:txBody>
                    <a:bodyPr/>
                    <a:lstStyle/>
                    <a:p>
                      <a:r>
                        <a:rPr lang="en-US" dirty="0">
                          <a:latin typeface="Times New Roman" panose="02020603050405020304" pitchFamily="18" charset="0"/>
                        </a:rPr>
                        <a:t>0.93</a:t>
                      </a:r>
                    </a:p>
                  </a:txBody>
                  <a:tcPr/>
                </a:tc>
                <a:tc>
                  <a:txBody>
                    <a:bodyPr/>
                    <a:lstStyle/>
                    <a:p>
                      <a:r>
                        <a:rPr lang="en-US" dirty="0">
                          <a:latin typeface="Times New Roman" panose="02020603050405020304" pitchFamily="18" charset="0"/>
                        </a:rPr>
                        <a:t>0.97</a:t>
                      </a:r>
                    </a:p>
                  </a:txBody>
                  <a:tcPr/>
                </a:tc>
                <a:tc>
                  <a:txBody>
                    <a:bodyPr/>
                    <a:lstStyle/>
                    <a:p>
                      <a:r>
                        <a:rPr lang="en-US" dirty="0">
                          <a:latin typeface="Times New Roman" panose="02020603050405020304" pitchFamily="18" charset="0"/>
                        </a:rPr>
                        <a:t>0.96</a:t>
                      </a:r>
                    </a:p>
                  </a:txBody>
                  <a:tcPr/>
                </a:tc>
                <a:extLst>
                  <a:ext uri="{0D108BD9-81ED-4DB2-BD59-A6C34878D82A}">
                    <a16:rowId xmlns:a16="http://schemas.microsoft.com/office/drawing/2014/main" val="1308072418"/>
                  </a:ext>
                </a:extLst>
              </a:tr>
            </a:tbl>
          </a:graphicData>
        </a:graphic>
      </p:graphicFrame>
      <p:sp>
        <p:nvSpPr>
          <p:cNvPr id="28" name="TextBox 27">
            <a:extLst>
              <a:ext uri="{FF2B5EF4-FFF2-40B4-BE49-F238E27FC236}">
                <a16:creationId xmlns:a16="http://schemas.microsoft.com/office/drawing/2014/main" id="{E0B90694-D124-4B99-9EA1-C093FE24B771}"/>
              </a:ext>
            </a:extLst>
          </p:cNvPr>
          <p:cNvSpPr txBox="1"/>
          <p:nvPr/>
        </p:nvSpPr>
        <p:spPr>
          <a:xfrm>
            <a:off x="11353800" y="8301599"/>
            <a:ext cx="4648200" cy="523220"/>
          </a:xfrm>
          <a:prstGeom prst="rect">
            <a:avLst/>
          </a:prstGeom>
          <a:noFill/>
        </p:spPr>
        <p:txBody>
          <a:bodyPr wrap="square" rtlCol="0">
            <a:spAutoFit/>
          </a:bodyPr>
          <a:lstStyle/>
          <a:p>
            <a:r>
              <a:rPr lang="en-US" sz="2800" b="1" dirty="0">
                <a:latin typeface="Times New Roman" panose="02020603050405020304" pitchFamily="18" charset="0"/>
              </a:rPr>
              <a:t>Overall Accuracy : 96.40 % </a:t>
            </a:r>
          </a:p>
        </p:txBody>
      </p:sp>
      <p:sp>
        <p:nvSpPr>
          <p:cNvPr id="23" name="Oval 22">
            <a:extLst>
              <a:ext uri="{FF2B5EF4-FFF2-40B4-BE49-F238E27FC236}">
                <a16:creationId xmlns:a16="http://schemas.microsoft.com/office/drawing/2014/main" id="{A85B79F4-F93C-4D91-AFB8-853F9C47E6D1}"/>
              </a:ext>
            </a:extLst>
          </p:cNvPr>
          <p:cNvSpPr/>
          <p:nvPr/>
        </p:nvSpPr>
        <p:spPr>
          <a:xfrm>
            <a:off x="17068800" y="9396288"/>
            <a:ext cx="609600" cy="566247"/>
          </a:xfrm>
          <a:prstGeom prst="ellipse">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latin typeface="Times New Roman" panose="02020603050405020304" pitchFamily="18" charset="0"/>
              </a:rPr>
              <a:t>15</a:t>
            </a:r>
          </a:p>
        </p:txBody>
      </p:sp>
    </p:spTree>
    <p:extLst>
      <p:ext uri="{BB962C8B-B14F-4D97-AF65-F5344CB8AC3E}">
        <p14:creationId xmlns:p14="http://schemas.microsoft.com/office/powerpoint/2010/main" val="3056004397"/>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3F3F4"/>
        </a:solidFill>
        <a:effectLst/>
      </p:bgPr>
    </p:bg>
    <p:spTree>
      <p:nvGrpSpPr>
        <p:cNvPr id="1" name=""/>
        <p:cNvGrpSpPr/>
        <p:nvPr/>
      </p:nvGrpSpPr>
      <p:grpSpPr>
        <a:xfrm>
          <a:off x="0" y="0"/>
          <a:ext cx="0" cy="0"/>
          <a:chOff x="0" y="0"/>
          <a:chExt cx="0" cy="0"/>
        </a:xfrm>
      </p:grpSpPr>
      <p:grpSp>
        <p:nvGrpSpPr>
          <p:cNvPr id="3" name="Group 3"/>
          <p:cNvGrpSpPr/>
          <p:nvPr/>
        </p:nvGrpSpPr>
        <p:grpSpPr>
          <a:xfrm>
            <a:off x="0" y="0"/>
            <a:ext cx="18278497" cy="1040676"/>
            <a:chOff x="0" y="0"/>
            <a:chExt cx="4814090" cy="274087"/>
          </a:xfrm>
        </p:grpSpPr>
        <p:sp>
          <p:nvSpPr>
            <p:cNvPr id="4" name="Freeform 4"/>
            <p:cNvSpPr/>
            <p:nvPr/>
          </p:nvSpPr>
          <p:spPr>
            <a:xfrm>
              <a:off x="0" y="0"/>
              <a:ext cx="4814090" cy="274087"/>
            </a:xfrm>
            <a:custGeom>
              <a:avLst/>
              <a:gdLst/>
              <a:ahLst/>
              <a:cxnLst/>
              <a:rect l="l" t="t" r="r" b="b"/>
              <a:pathLst>
                <a:path w="4814090" h="274087">
                  <a:moveTo>
                    <a:pt x="0" y="0"/>
                  </a:moveTo>
                  <a:lnTo>
                    <a:pt x="4814090" y="0"/>
                  </a:lnTo>
                  <a:lnTo>
                    <a:pt x="4814090" y="274087"/>
                  </a:lnTo>
                  <a:lnTo>
                    <a:pt x="0" y="274087"/>
                  </a:lnTo>
                  <a:close/>
                </a:path>
              </a:pathLst>
            </a:custGeom>
            <a:gradFill rotWithShape="1">
              <a:gsLst>
                <a:gs pos="0">
                  <a:srgbClr val="8C52FF">
                    <a:alpha val="100000"/>
                  </a:srgbClr>
                </a:gs>
                <a:gs pos="100000">
                  <a:srgbClr val="5CE1E6">
                    <a:alpha val="100000"/>
                  </a:srgbClr>
                </a:gs>
              </a:gsLst>
              <a:lin ang="0"/>
            </a:gradFill>
          </p:spPr>
        </p:sp>
        <p:sp>
          <p:nvSpPr>
            <p:cNvPr id="5" name="TextBox 5"/>
            <p:cNvSpPr txBox="1"/>
            <p:nvPr/>
          </p:nvSpPr>
          <p:spPr>
            <a:xfrm>
              <a:off x="0" y="-38100"/>
              <a:ext cx="4814090" cy="312187"/>
            </a:xfrm>
            <a:prstGeom prst="rect">
              <a:avLst/>
            </a:prstGeom>
          </p:spPr>
          <p:txBody>
            <a:bodyPr lIns="50800" tIns="50800" rIns="50800" bIns="50800" rtlCol="0" anchor="ctr"/>
            <a:lstStyle/>
            <a:p>
              <a:pPr algn="ctr">
                <a:lnSpc>
                  <a:spcPts val="2659"/>
                </a:lnSpc>
                <a:spcBef>
                  <a:spcPct val="0"/>
                </a:spcBef>
              </a:pPr>
              <a:endParaRPr dirty="0">
                <a:latin typeface="Times New Roman" panose="02020603050405020304" pitchFamily="18" charset="0"/>
              </a:endParaRPr>
            </a:p>
          </p:txBody>
        </p:sp>
      </p:grpSp>
      <p:sp>
        <p:nvSpPr>
          <p:cNvPr id="12" name="TextBox 12"/>
          <p:cNvSpPr txBox="1"/>
          <p:nvPr/>
        </p:nvSpPr>
        <p:spPr>
          <a:xfrm>
            <a:off x="1337285" y="102190"/>
            <a:ext cx="9086028" cy="1359346"/>
          </a:xfrm>
          <a:prstGeom prst="rect">
            <a:avLst/>
          </a:prstGeom>
        </p:spPr>
        <p:txBody>
          <a:bodyPr lIns="0" tIns="0" rIns="0" bIns="0" rtlCol="0" anchor="t">
            <a:spAutoFit/>
          </a:bodyPr>
          <a:lstStyle/>
          <a:p>
            <a:pPr>
              <a:lnSpc>
                <a:spcPts val="5265"/>
              </a:lnSpc>
            </a:pPr>
            <a:r>
              <a:rPr lang="en-US" sz="4500" dirty="0">
                <a:solidFill>
                  <a:srgbClr val="FFDE59"/>
                </a:solidFill>
                <a:latin typeface="Times New Roman" panose="02020603050405020304" pitchFamily="18" charset="0"/>
              </a:rPr>
              <a:t>Methodology (VGG16) </a:t>
            </a:r>
          </a:p>
          <a:p>
            <a:pPr marL="0" lvl="0" indent="0" algn="l">
              <a:lnSpc>
                <a:spcPts val="5265"/>
              </a:lnSpc>
            </a:pPr>
            <a:r>
              <a:rPr lang="en-US" sz="4500" dirty="0">
                <a:solidFill>
                  <a:srgbClr val="FFDE59"/>
                </a:solidFill>
                <a:latin typeface="Times New Roman" panose="02020603050405020304" pitchFamily="18" charset="0"/>
              </a:rPr>
              <a:t> </a:t>
            </a:r>
          </a:p>
        </p:txBody>
      </p:sp>
      <p:sp>
        <p:nvSpPr>
          <p:cNvPr id="80" name="TextBox 79">
            <a:extLst>
              <a:ext uri="{FF2B5EF4-FFF2-40B4-BE49-F238E27FC236}">
                <a16:creationId xmlns:a16="http://schemas.microsoft.com/office/drawing/2014/main" id="{77EAEC84-3A5C-4EDA-BC18-89AA584A939A}"/>
              </a:ext>
            </a:extLst>
          </p:cNvPr>
          <p:cNvSpPr txBox="1"/>
          <p:nvPr/>
        </p:nvSpPr>
        <p:spPr>
          <a:xfrm>
            <a:off x="743892" y="3291822"/>
            <a:ext cx="9207500" cy="3924151"/>
          </a:xfrm>
          <a:prstGeom prst="rect">
            <a:avLst/>
          </a:prstGeom>
          <a:noFill/>
        </p:spPr>
        <p:txBody>
          <a:bodyPr wrap="square">
            <a:spAutoFit/>
          </a:bodyPr>
          <a:lstStyle/>
          <a:p>
            <a:r>
              <a:rPr lang="en-US" sz="2800" b="1" dirty="0">
                <a:latin typeface="Times New Roman" panose="02020603050405020304" pitchFamily="18" charset="0"/>
              </a:rPr>
              <a:t>Optimizer </a:t>
            </a:r>
            <a:r>
              <a:rPr lang="en-US" sz="1800" dirty="0">
                <a:latin typeface="Times New Roman" panose="02020603050405020304" pitchFamily="18" charset="0"/>
              </a:rPr>
              <a:t>:</a:t>
            </a:r>
            <a:r>
              <a:rPr lang="en-US" sz="2500" dirty="0">
                <a:latin typeface="Times New Roman" panose="02020603050405020304" pitchFamily="18" charset="0"/>
              </a:rPr>
              <a:t> Adam </a:t>
            </a:r>
          </a:p>
          <a:p>
            <a:endParaRPr lang="en-US" sz="1800" dirty="0">
              <a:latin typeface="Times New Roman" panose="02020603050405020304" pitchFamily="18" charset="0"/>
            </a:endParaRPr>
          </a:p>
          <a:p>
            <a:r>
              <a:rPr lang="en-US" sz="2800" b="1" dirty="0">
                <a:latin typeface="Times New Roman" panose="02020603050405020304" pitchFamily="18" charset="0"/>
              </a:rPr>
              <a:t>Loss : </a:t>
            </a:r>
            <a:r>
              <a:rPr kumimoji="0" lang="en-US" altLang="en-US" sz="2500" b="0" i="0" u="none" strike="noStrike" cap="none" normalizeH="0" baseline="0" dirty="0">
                <a:ln>
                  <a:noFill/>
                </a:ln>
                <a:solidFill>
                  <a:srgbClr val="212121"/>
                </a:solidFill>
                <a:effectLst/>
                <a:latin typeface="Times New Roman" panose="02020603050405020304" pitchFamily="18" charset="0"/>
              </a:rPr>
              <a:t>sparse categorical</a:t>
            </a:r>
            <a:r>
              <a:rPr lang="en-US" altLang="en-US" sz="2500" dirty="0">
                <a:solidFill>
                  <a:srgbClr val="212121"/>
                </a:solidFill>
                <a:latin typeface="Times New Roman" panose="02020603050405020304" pitchFamily="18" charset="0"/>
              </a:rPr>
              <a:t> </a:t>
            </a:r>
            <a:r>
              <a:rPr kumimoji="0" lang="en-US" altLang="en-US" sz="2500" b="0" i="0" u="none" strike="noStrike" cap="none" normalizeH="0" baseline="0" dirty="0">
                <a:ln>
                  <a:noFill/>
                </a:ln>
                <a:solidFill>
                  <a:srgbClr val="212121"/>
                </a:solidFill>
                <a:effectLst/>
                <a:latin typeface="Times New Roman" panose="02020603050405020304" pitchFamily="18" charset="0"/>
              </a:rPr>
              <a:t>cross-entropy (3 classes)</a:t>
            </a:r>
          </a:p>
          <a:p>
            <a:r>
              <a:rPr kumimoji="0" lang="en-US" altLang="en-US" sz="2500" b="0" i="0" u="none" strike="noStrike" cap="none" normalizeH="0" baseline="0" dirty="0">
                <a:ln>
                  <a:noFill/>
                </a:ln>
                <a:solidFill>
                  <a:srgbClr val="212121"/>
                </a:solidFill>
                <a:effectLst/>
                <a:latin typeface="Times New Roman" panose="02020603050405020304" pitchFamily="18" charset="0"/>
              </a:rPr>
              <a:t>           Binary cross-entropy (2 classes)</a:t>
            </a:r>
            <a:r>
              <a:rPr kumimoji="0" lang="en-US" altLang="en-US" sz="2500" b="0" i="0" u="none" strike="noStrike" cap="none" normalizeH="0" baseline="0" dirty="0">
                <a:ln>
                  <a:noFill/>
                </a:ln>
                <a:solidFill>
                  <a:schemeClr val="tx1"/>
                </a:solidFill>
                <a:effectLst/>
                <a:latin typeface="Times New Roman" panose="02020603050405020304" pitchFamily="18" charset="0"/>
              </a:rPr>
              <a:t> </a:t>
            </a:r>
          </a:p>
          <a:p>
            <a:endParaRPr lang="en-US" sz="1800" dirty="0">
              <a:latin typeface="Times New Roman" panose="02020603050405020304" pitchFamily="18" charset="0"/>
            </a:endParaRPr>
          </a:p>
          <a:p>
            <a:endParaRPr lang="en-US" sz="1800" dirty="0">
              <a:latin typeface="Times New Roman" panose="02020603050405020304" pitchFamily="18" charset="0"/>
            </a:endParaRPr>
          </a:p>
          <a:p>
            <a:r>
              <a:rPr lang="en-US" sz="2800" b="1" dirty="0">
                <a:latin typeface="Times New Roman" panose="02020603050405020304" pitchFamily="18" charset="0"/>
              </a:rPr>
              <a:t>Activation Function : </a:t>
            </a:r>
            <a:r>
              <a:rPr lang="en-US" sz="2500" dirty="0">
                <a:latin typeface="Times New Roman" panose="02020603050405020304" pitchFamily="18" charset="0"/>
              </a:rPr>
              <a:t>SoftMax, </a:t>
            </a:r>
            <a:r>
              <a:rPr lang="en-US" sz="2500" dirty="0" err="1">
                <a:latin typeface="Times New Roman" panose="02020603050405020304" pitchFamily="18" charset="0"/>
              </a:rPr>
              <a:t>ReLU</a:t>
            </a:r>
            <a:endParaRPr lang="en-US" sz="2500" dirty="0">
              <a:latin typeface="Times New Roman" panose="02020603050405020304" pitchFamily="18" charset="0"/>
            </a:endParaRPr>
          </a:p>
          <a:p>
            <a:endParaRPr lang="en-US" sz="3000" b="1" dirty="0">
              <a:latin typeface="Times New Roman" panose="02020603050405020304" pitchFamily="18" charset="0"/>
            </a:endParaRPr>
          </a:p>
          <a:p>
            <a:r>
              <a:rPr lang="en-US" sz="2800" b="1" dirty="0">
                <a:latin typeface="Times New Roman" panose="02020603050405020304" pitchFamily="18" charset="0"/>
              </a:rPr>
              <a:t>Train : 80 %</a:t>
            </a:r>
          </a:p>
          <a:p>
            <a:r>
              <a:rPr lang="en-US" sz="2800" b="1" dirty="0">
                <a:latin typeface="Times New Roman" panose="02020603050405020304" pitchFamily="18" charset="0"/>
              </a:rPr>
              <a:t>Test :  20 %</a:t>
            </a:r>
          </a:p>
        </p:txBody>
      </p:sp>
      <p:sp>
        <p:nvSpPr>
          <p:cNvPr id="81" name="TextBox 80">
            <a:extLst>
              <a:ext uri="{FF2B5EF4-FFF2-40B4-BE49-F238E27FC236}">
                <a16:creationId xmlns:a16="http://schemas.microsoft.com/office/drawing/2014/main" id="{06349F2F-0FE3-4EC0-8228-B2A36B4FA176}"/>
              </a:ext>
            </a:extLst>
          </p:cNvPr>
          <p:cNvSpPr txBox="1"/>
          <p:nvPr/>
        </p:nvSpPr>
        <p:spPr>
          <a:xfrm>
            <a:off x="11202484" y="8240380"/>
            <a:ext cx="9207500" cy="369332"/>
          </a:xfrm>
          <a:prstGeom prst="rect">
            <a:avLst/>
          </a:prstGeom>
          <a:noFill/>
        </p:spPr>
        <p:txBody>
          <a:bodyPr wrap="square">
            <a:spAutoFit/>
          </a:bodyPr>
          <a:lstStyle/>
          <a:p>
            <a:r>
              <a:rPr lang="en-US" sz="1800" dirty="0">
                <a:latin typeface="Times New Roman" panose="02020603050405020304" pitchFamily="18" charset="0"/>
              </a:rPr>
              <a:t>Fig 9 :  VGG Model Architecture </a:t>
            </a:r>
          </a:p>
        </p:txBody>
      </p:sp>
      <p:sp>
        <p:nvSpPr>
          <p:cNvPr id="42" name="Arrow: Down 41">
            <a:extLst>
              <a:ext uri="{FF2B5EF4-FFF2-40B4-BE49-F238E27FC236}">
                <a16:creationId xmlns:a16="http://schemas.microsoft.com/office/drawing/2014/main" id="{ADCEE407-09BE-485D-9FAB-6CED0EE5C0C9}"/>
              </a:ext>
            </a:extLst>
          </p:cNvPr>
          <p:cNvSpPr/>
          <p:nvPr/>
        </p:nvSpPr>
        <p:spPr>
          <a:xfrm>
            <a:off x="9276976" y="4357282"/>
            <a:ext cx="122725" cy="1795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62" name="Arrow: Down 61">
            <a:extLst>
              <a:ext uri="{FF2B5EF4-FFF2-40B4-BE49-F238E27FC236}">
                <a16:creationId xmlns:a16="http://schemas.microsoft.com/office/drawing/2014/main" id="{0E16FFD1-C9C4-480D-9F08-F17E53ADFF2C}"/>
              </a:ext>
            </a:extLst>
          </p:cNvPr>
          <p:cNvSpPr/>
          <p:nvPr/>
        </p:nvSpPr>
        <p:spPr>
          <a:xfrm>
            <a:off x="9270360" y="3859053"/>
            <a:ext cx="122725" cy="1795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grpSp>
        <p:nvGrpSpPr>
          <p:cNvPr id="7" name="Group 6">
            <a:extLst>
              <a:ext uri="{FF2B5EF4-FFF2-40B4-BE49-F238E27FC236}">
                <a16:creationId xmlns:a16="http://schemas.microsoft.com/office/drawing/2014/main" id="{BB47CA93-06DE-4CD2-AEB0-53A93A3DDBE4}"/>
              </a:ext>
            </a:extLst>
          </p:cNvPr>
          <p:cNvGrpSpPr/>
          <p:nvPr/>
        </p:nvGrpSpPr>
        <p:grpSpPr>
          <a:xfrm>
            <a:off x="7883282" y="2960707"/>
            <a:ext cx="2815683" cy="4682382"/>
            <a:chOff x="11741548" y="1011044"/>
            <a:chExt cx="2431328" cy="3488901"/>
          </a:xfrm>
        </p:grpSpPr>
        <p:sp>
          <p:nvSpPr>
            <p:cNvPr id="23" name="Rectangle 22">
              <a:extLst>
                <a:ext uri="{FF2B5EF4-FFF2-40B4-BE49-F238E27FC236}">
                  <a16:creationId xmlns:a16="http://schemas.microsoft.com/office/drawing/2014/main" id="{A9DD5FBB-BD7F-427B-AB7C-720B5027F4FF}"/>
                </a:ext>
              </a:extLst>
            </p:cNvPr>
            <p:cNvSpPr/>
            <p:nvPr/>
          </p:nvSpPr>
          <p:spPr>
            <a:xfrm>
              <a:off x="11838240" y="1011044"/>
              <a:ext cx="2319486" cy="227408"/>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rPr>
                <a:t>EEG RAW INPUT </a:t>
              </a:r>
            </a:p>
          </p:txBody>
        </p:sp>
        <p:sp>
          <p:nvSpPr>
            <p:cNvPr id="24" name="Rectangle: Rounded Corners 23">
              <a:extLst>
                <a:ext uri="{FF2B5EF4-FFF2-40B4-BE49-F238E27FC236}">
                  <a16:creationId xmlns:a16="http://schemas.microsoft.com/office/drawing/2014/main" id="{C772A727-9EE4-4E66-9889-DB9C908A8774}"/>
                </a:ext>
              </a:extLst>
            </p:cNvPr>
            <p:cNvSpPr/>
            <p:nvPr/>
          </p:nvSpPr>
          <p:spPr>
            <a:xfrm>
              <a:off x="11776866" y="1370099"/>
              <a:ext cx="2319486" cy="22740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rPr>
                <a:t> CONV 1D(64</a:t>
              </a:r>
              <a:r>
                <a:rPr lang="en-US" sz="1500" dirty="0">
                  <a:solidFill>
                    <a:schemeClr val="tx1"/>
                  </a:solidFill>
                  <a:latin typeface="Times New Roman" panose="02020603050405020304" pitchFamily="18" charset="0"/>
                </a:rPr>
                <a:t>)</a:t>
              </a:r>
            </a:p>
          </p:txBody>
        </p:sp>
        <p:sp>
          <p:nvSpPr>
            <p:cNvPr id="25" name="Oval 24">
              <a:extLst>
                <a:ext uri="{FF2B5EF4-FFF2-40B4-BE49-F238E27FC236}">
                  <a16:creationId xmlns:a16="http://schemas.microsoft.com/office/drawing/2014/main" id="{F8529ECF-09C8-4CD2-9A08-374EB14C9A5F}"/>
                </a:ext>
              </a:extLst>
            </p:cNvPr>
            <p:cNvSpPr/>
            <p:nvPr/>
          </p:nvSpPr>
          <p:spPr>
            <a:xfrm>
              <a:off x="11853390" y="2219738"/>
              <a:ext cx="2319486" cy="227408"/>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rPr>
                <a:t>MAXPOOL1D</a:t>
              </a:r>
            </a:p>
          </p:txBody>
        </p:sp>
        <p:sp>
          <p:nvSpPr>
            <p:cNvPr id="26" name="Rectangle: Rounded Corners 25">
              <a:extLst>
                <a:ext uri="{FF2B5EF4-FFF2-40B4-BE49-F238E27FC236}">
                  <a16:creationId xmlns:a16="http://schemas.microsoft.com/office/drawing/2014/main" id="{36D29CE5-F65A-4EA1-8D9A-D1241774425D}"/>
                </a:ext>
              </a:extLst>
            </p:cNvPr>
            <p:cNvSpPr/>
            <p:nvPr/>
          </p:nvSpPr>
          <p:spPr>
            <a:xfrm>
              <a:off x="11793230" y="2653757"/>
              <a:ext cx="2319486" cy="22740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rPr>
                <a:t> CONV 1D(128</a:t>
              </a:r>
              <a:r>
                <a:rPr lang="en-US" sz="1500" dirty="0">
                  <a:solidFill>
                    <a:schemeClr val="tx1"/>
                  </a:solidFill>
                  <a:latin typeface="Times New Roman" panose="02020603050405020304" pitchFamily="18" charset="0"/>
                </a:rPr>
                <a:t>)</a:t>
              </a:r>
            </a:p>
          </p:txBody>
        </p:sp>
        <p:sp>
          <p:nvSpPr>
            <p:cNvPr id="27" name="Oval 26">
              <a:extLst>
                <a:ext uri="{FF2B5EF4-FFF2-40B4-BE49-F238E27FC236}">
                  <a16:creationId xmlns:a16="http://schemas.microsoft.com/office/drawing/2014/main" id="{25A24D36-8D40-4312-AC62-C6BD7A95E2C5}"/>
                </a:ext>
              </a:extLst>
            </p:cNvPr>
            <p:cNvSpPr/>
            <p:nvPr/>
          </p:nvSpPr>
          <p:spPr>
            <a:xfrm>
              <a:off x="11843890" y="3464645"/>
              <a:ext cx="2319486" cy="227408"/>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rPr>
                <a:t>MAXPOOL1D</a:t>
              </a:r>
            </a:p>
          </p:txBody>
        </p:sp>
        <p:sp>
          <p:nvSpPr>
            <p:cNvPr id="28" name="Rectangle: Rounded Corners 27">
              <a:extLst>
                <a:ext uri="{FF2B5EF4-FFF2-40B4-BE49-F238E27FC236}">
                  <a16:creationId xmlns:a16="http://schemas.microsoft.com/office/drawing/2014/main" id="{7B63EDD3-E67B-4FAD-82FB-79E2614EDEEA}"/>
                </a:ext>
              </a:extLst>
            </p:cNvPr>
            <p:cNvSpPr/>
            <p:nvPr/>
          </p:nvSpPr>
          <p:spPr>
            <a:xfrm>
              <a:off x="11776866" y="3865562"/>
              <a:ext cx="2319486" cy="22740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rPr>
                <a:t>  CONV 1D(256</a:t>
              </a:r>
              <a:r>
                <a:rPr lang="en-US" sz="1500" dirty="0">
                  <a:solidFill>
                    <a:schemeClr val="tx1"/>
                  </a:solidFill>
                  <a:latin typeface="Times New Roman" panose="02020603050405020304" pitchFamily="18" charset="0"/>
                </a:rPr>
                <a:t>)</a:t>
              </a:r>
            </a:p>
          </p:txBody>
        </p:sp>
        <p:sp>
          <p:nvSpPr>
            <p:cNvPr id="43" name="Arrow: Down 42">
              <a:extLst>
                <a:ext uri="{FF2B5EF4-FFF2-40B4-BE49-F238E27FC236}">
                  <a16:creationId xmlns:a16="http://schemas.microsoft.com/office/drawing/2014/main" id="{D838E96A-9845-4EB5-B819-A4BA011EE121}"/>
                </a:ext>
              </a:extLst>
            </p:cNvPr>
            <p:cNvSpPr/>
            <p:nvPr/>
          </p:nvSpPr>
          <p:spPr>
            <a:xfrm>
              <a:off x="12917959" y="2475899"/>
              <a:ext cx="122725" cy="1795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45" name="Arrow: Down 44">
              <a:extLst>
                <a:ext uri="{FF2B5EF4-FFF2-40B4-BE49-F238E27FC236}">
                  <a16:creationId xmlns:a16="http://schemas.microsoft.com/office/drawing/2014/main" id="{799B81F1-D7DD-473C-9419-4B86843239CE}"/>
                </a:ext>
              </a:extLst>
            </p:cNvPr>
            <p:cNvSpPr/>
            <p:nvPr/>
          </p:nvSpPr>
          <p:spPr>
            <a:xfrm>
              <a:off x="12903429" y="3695072"/>
              <a:ext cx="122725" cy="1795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61" name="Rectangle: Rounded Corners 60">
              <a:extLst>
                <a:ext uri="{FF2B5EF4-FFF2-40B4-BE49-F238E27FC236}">
                  <a16:creationId xmlns:a16="http://schemas.microsoft.com/office/drawing/2014/main" id="{90E96610-32CA-4085-8537-5A9DF513934D}"/>
                </a:ext>
              </a:extLst>
            </p:cNvPr>
            <p:cNvSpPr/>
            <p:nvPr/>
          </p:nvSpPr>
          <p:spPr>
            <a:xfrm>
              <a:off x="11802906" y="1818921"/>
              <a:ext cx="2319486" cy="22740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rPr>
                <a:t> CONV 1D(64</a:t>
              </a:r>
              <a:r>
                <a:rPr lang="en-US" sz="1500" dirty="0">
                  <a:solidFill>
                    <a:schemeClr val="tx1"/>
                  </a:solidFill>
                  <a:latin typeface="Times New Roman" panose="02020603050405020304" pitchFamily="18" charset="0"/>
                </a:rPr>
                <a:t>)</a:t>
              </a:r>
            </a:p>
          </p:txBody>
        </p:sp>
        <p:sp>
          <p:nvSpPr>
            <p:cNvPr id="63" name="Rectangle: Rounded Corners 62">
              <a:extLst>
                <a:ext uri="{FF2B5EF4-FFF2-40B4-BE49-F238E27FC236}">
                  <a16:creationId xmlns:a16="http://schemas.microsoft.com/office/drawing/2014/main" id="{EF7E9C8A-42C5-4776-AB61-1F19E05ABC51}"/>
                </a:ext>
              </a:extLst>
            </p:cNvPr>
            <p:cNvSpPr/>
            <p:nvPr/>
          </p:nvSpPr>
          <p:spPr>
            <a:xfrm>
              <a:off x="11802910" y="3063190"/>
              <a:ext cx="2319486" cy="22740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rPr>
                <a:t>  CONV 1D(128</a:t>
              </a:r>
              <a:r>
                <a:rPr lang="en-US" sz="1500" dirty="0">
                  <a:solidFill>
                    <a:schemeClr val="tx1"/>
                  </a:solidFill>
                  <a:latin typeface="Times New Roman" panose="02020603050405020304" pitchFamily="18" charset="0"/>
                </a:rPr>
                <a:t>)</a:t>
              </a:r>
            </a:p>
          </p:txBody>
        </p:sp>
        <p:sp>
          <p:nvSpPr>
            <p:cNvPr id="64" name="Arrow: Down 63">
              <a:extLst>
                <a:ext uri="{FF2B5EF4-FFF2-40B4-BE49-F238E27FC236}">
                  <a16:creationId xmlns:a16="http://schemas.microsoft.com/office/drawing/2014/main" id="{7923A216-E5CF-48C6-B513-6654A4A9AAE3}"/>
                </a:ext>
              </a:extLst>
            </p:cNvPr>
            <p:cNvSpPr/>
            <p:nvPr/>
          </p:nvSpPr>
          <p:spPr>
            <a:xfrm>
              <a:off x="12901292" y="3267169"/>
              <a:ext cx="122725" cy="1795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65" name="Rectangle: Rounded Corners 64">
              <a:extLst>
                <a:ext uri="{FF2B5EF4-FFF2-40B4-BE49-F238E27FC236}">
                  <a16:creationId xmlns:a16="http://schemas.microsoft.com/office/drawing/2014/main" id="{8E5EEB45-C81E-497F-86EE-098DC58B09D3}"/>
                </a:ext>
              </a:extLst>
            </p:cNvPr>
            <p:cNvSpPr/>
            <p:nvPr/>
          </p:nvSpPr>
          <p:spPr>
            <a:xfrm>
              <a:off x="11741548" y="4272537"/>
              <a:ext cx="2319486" cy="22740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rPr>
                <a:t>  CONV 1D(256</a:t>
              </a:r>
              <a:r>
                <a:rPr lang="en-US" sz="1500" dirty="0">
                  <a:solidFill>
                    <a:schemeClr val="tx1"/>
                  </a:solidFill>
                  <a:latin typeface="Times New Roman" panose="02020603050405020304" pitchFamily="18" charset="0"/>
                </a:rPr>
                <a:t>)</a:t>
              </a:r>
            </a:p>
          </p:txBody>
        </p:sp>
        <p:sp>
          <p:nvSpPr>
            <p:cNvPr id="66" name="Arrow: Down 65">
              <a:extLst>
                <a:ext uri="{FF2B5EF4-FFF2-40B4-BE49-F238E27FC236}">
                  <a16:creationId xmlns:a16="http://schemas.microsoft.com/office/drawing/2014/main" id="{2A5A1D1C-755B-474C-9FCE-37404E74741C}"/>
                </a:ext>
              </a:extLst>
            </p:cNvPr>
            <p:cNvSpPr/>
            <p:nvPr/>
          </p:nvSpPr>
          <p:spPr>
            <a:xfrm>
              <a:off x="12917959" y="4104081"/>
              <a:ext cx="122725" cy="1795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68" name="Arrow: Down 67">
              <a:extLst>
                <a:ext uri="{FF2B5EF4-FFF2-40B4-BE49-F238E27FC236}">
                  <a16:creationId xmlns:a16="http://schemas.microsoft.com/office/drawing/2014/main" id="{3C1F3C15-1678-43B1-BB53-F743AD147AF1}"/>
                </a:ext>
              </a:extLst>
            </p:cNvPr>
            <p:cNvSpPr/>
            <p:nvPr/>
          </p:nvSpPr>
          <p:spPr>
            <a:xfrm>
              <a:off x="12903829" y="2879989"/>
              <a:ext cx="122725" cy="1795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grpSp>
      <p:grpSp>
        <p:nvGrpSpPr>
          <p:cNvPr id="8" name="Group 7">
            <a:extLst>
              <a:ext uri="{FF2B5EF4-FFF2-40B4-BE49-F238E27FC236}">
                <a16:creationId xmlns:a16="http://schemas.microsoft.com/office/drawing/2014/main" id="{99353C8E-A996-4EEF-A074-BD107056C5C6}"/>
              </a:ext>
            </a:extLst>
          </p:cNvPr>
          <p:cNvGrpSpPr/>
          <p:nvPr/>
        </p:nvGrpSpPr>
        <p:grpSpPr>
          <a:xfrm>
            <a:off x="11202484" y="2419128"/>
            <a:ext cx="6782282" cy="5357388"/>
            <a:chOff x="11729295" y="4219057"/>
            <a:chExt cx="6227220" cy="4513539"/>
          </a:xfrm>
        </p:grpSpPr>
        <p:sp>
          <p:nvSpPr>
            <p:cNvPr id="29" name="Oval 28">
              <a:extLst>
                <a:ext uri="{FF2B5EF4-FFF2-40B4-BE49-F238E27FC236}">
                  <a16:creationId xmlns:a16="http://schemas.microsoft.com/office/drawing/2014/main" id="{4B45E19C-3A0F-4E45-9E9F-C93C48855408}"/>
                </a:ext>
              </a:extLst>
            </p:cNvPr>
            <p:cNvSpPr/>
            <p:nvPr/>
          </p:nvSpPr>
          <p:spPr>
            <a:xfrm>
              <a:off x="11895038" y="5125257"/>
              <a:ext cx="2319486" cy="227408"/>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rPr>
                <a:t>MAXPOOL1D</a:t>
              </a:r>
            </a:p>
          </p:txBody>
        </p:sp>
        <p:sp>
          <p:nvSpPr>
            <p:cNvPr id="30" name="Rectangle: Rounded Corners 29">
              <a:extLst>
                <a:ext uri="{FF2B5EF4-FFF2-40B4-BE49-F238E27FC236}">
                  <a16:creationId xmlns:a16="http://schemas.microsoft.com/office/drawing/2014/main" id="{BAAC9F86-514E-426D-A49F-29E01FC98143}"/>
                </a:ext>
              </a:extLst>
            </p:cNvPr>
            <p:cNvSpPr/>
            <p:nvPr/>
          </p:nvSpPr>
          <p:spPr>
            <a:xfrm>
              <a:off x="11895035" y="5536596"/>
              <a:ext cx="2319486" cy="22740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rPr>
                <a:t>  CONV 1D(512</a:t>
              </a:r>
              <a:r>
                <a:rPr lang="en-US" sz="1500" dirty="0">
                  <a:solidFill>
                    <a:schemeClr val="tx1"/>
                  </a:solidFill>
                  <a:latin typeface="Times New Roman" panose="02020603050405020304" pitchFamily="18" charset="0"/>
                </a:rPr>
                <a:t>)</a:t>
              </a:r>
            </a:p>
          </p:txBody>
        </p:sp>
        <p:sp>
          <p:nvSpPr>
            <p:cNvPr id="31" name="Oval 30">
              <a:extLst>
                <a:ext uri="{FF2B5EF4-FFF2-40B4-BE49-F238E27FC236}">
                  <a16:creationId xmlns:a16="http://schemas.microsoft.com/office/drawing/2014/main" id="{00C137BD-E831-4FEE-AD38-8C56F4ECB14A}"/>
                </a:ext>
              </a:extLst>
            </p:cNvPr>
            <p:cNvSpPr/>
            <p:nvPr/>
          </p:nvSpPr>
          <p:spPr>
            <a:xfrm>
              <a:off x="11843889" y="6750136"/>
              <a:ext cx="2319486" cy="227408"/>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rPr>
                <a:t>MAXPOOL1D</a:t>
              </a:r>
            </a:p>
          </p:txBody>
        </p:sp>
        <p:sp>
          <p:nvSpPr>
            <p:cNvPr id="32" name="Oval 31">
              <a:extLst>
                <a:ext uri="{FF2B5EF4-FFF2-40B4-BE49-F238E27FC236}">
                  <a16:creationId xmlns:a16="http://schemas.microsoft.com/office/drawing/2014/main" id="{D63BC38A-BCBF-44F2-ABC4-6A3734BD9A7A}"/>
                </a:ext>
              </a:extLst>
            </p:cNvPr>
            <p:cNvSpPr/>
            <p:nvPr/>
          </p:nvSpPr>
          <p:spPr>
            <a:xfrm>
              <a:off x="11729295" y="8505188"/>
              <a:ext cx="2319486" cy="227408"/>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rPr>
                <a:t>MAXPOOL1D</a:t>
              </a:r>
            </a:p>
          </p:txBody>
        </p:sp>
        <p:sp>
          <p:nvSpPr>
            <p:cNvPr id="33" name="Rectangle: Single Corner Rounded 32">
              <a:extLst>
                <a:ext uri="{FF2B5EF4-FFF2-40B4-BE49-F238E27FC236}">
                  <a16:creationId xmlns:a16="http://schemas.microsoft.com/office/drawing/2014/main" id="{F7AD04E8-1B4C-46D4-B633-C1DB919A25DF}"/>
                </a:ext>
              </a:extLst>
            </p:cNvPr>
            <p:cNvSpPr/>
            <p:nvPr/>
          </p:nvSpPr>
          <p:spPr>
            <a:xfrm>
              <a:off x="15637028" y="8392777"/>
              <a:ext cx="2319486" cy="227408"/>
            </a:xfrm>
            <a:prstGeom prst="round1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rPr>
                <a:t>FLATTEN</a:t>
              </a:r>
            </a:p>
          </p:txBody>
        </p:sp>
        <p:sp>
          <p:nvSpPr>
            <p:cNvPr id="34" name="Rectangle: Rounded Corners 33">
              <a:extLst>
                <a:ext uri="{FF2B5EF4-FFF2-40B4-BE49-F238E27FC236}">
                  <a16:creationId xmlns:a16="http://schemas.microsoft.com/office/drawing/2014/main" id="{F243F690-C168-415C-AB14-D249B6BF15E9}"/>
                </a:ext>
              </a:extLst>
            </p:cNvPr>
            <p:cNvSpPr/>
            <p:nvPr/>
          </p:nvSpPr>
          <p:spPr>
            <a:xfrm>
              <a:off x="15637029" y="7566934"/>
              <a:ext cx="2319486" cy="22740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rPr>
                <a:t>DROPOUT(0.5)</a:t>
              </a:r>
              <a:endParaRPr lang="en-US" sz="1500" dirty="0">
                <a:solidFill>
                  <a:schemeClr val="tx1"/>
                </a:solidFill>
                <a:latin typeface="Times New Roman" panose="02020603050405020304" pitchFamily="18" charset="0"/>
              </a:endParaRPr>
            </a:p>
          </p:txBody>
        </p:sp>
        <p:sp>
          <p:nvSpPr>
            <p:cNvPr id="35" name="Oval 34">
              <a:extLst>
                <a:ext uri="{FF2B5EF4-FFF2-40B4-BE49-F238E27FC236}">
                  <a16:creationId xmlns:a16="http://schemas.microsoft.com/office/drawing/2014/main" id="{BEDD5C8B-C5F0-4A9E-B53F-FC434626D46A}"/>
                </a:ext>
              </a:extLst>
            </p:cNvPr>
            <p:cNvSpPr/>
            <p:nvPr/>
          </p:nvSpPr>
          <p:spPr>
            <a:xfrm>
              <a:off x="15637028" y="7973868"/>
              <a:ext cx="2319486" cy="227408"/>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rPr>
                <a:t>DENSE(128)</a:t>
              </a:r>
            </a:p>
          </p:txBody>
        </p:sp>
        <p:sp>
          <p:nvSpPr>
            <p:cNvPr id="36" name="Rectangle: Rounded Corners 35">
              <a:extLst>
                <a:ext uri="{FF2B5EF4-FFF2-40B4-BE49-F238E27FC236}">
                  <a16:creationId xmlns:a16="http://schemas.microsoft.com/office/drawing/2014/main" id="{7DCF66E4-87F2-4028-9D3A-C6509598DE40}"/>
                </a:ext>
              </a:extLst>
            </p:cNvPr>
            <p:cNvSpPr/>
            <p:nvPr/>
          </p:nvSpPr>
          <p:spPr>
            <a:xfrm>
              <a:off x="15637028" y="6591481"/>
              <a:ext cx="2319486" cy="22740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rPr>
                <a:t>DROPOUT(0.5)</a:t>
              </a:r>
              <a:endParaRPr lang="en-US" sz="1500" dirty="0">
                <a:solidFill>
                  <a:schemeClr val="tx1"/>
                </a:solidFill>
                <a:latin typeface="Times New Roman" panose="02020603050405020304" pitchFamily="18" charset="0"/>
              </a:endParaRPr>
            </a:p>
          </p:txBody>
        </p:sp>
        <p:sp>
          <p:nvSpPr>
            <p:cNvPr id="37" name="Oval 36">
              <a:extLst>
                <a:ext uri="{FF2B5EF4-FFF2-40B4-BE49-F238E27FC236}">
                  <a16:creationId xmlns:a16="http://schemas.microsoft.com/office/drawing/2014/main" id="{6870A770-1C00-4F8D-B8DE-498B7CB753E1}"/>
                </a:ext>
              </a:extLst>
            </p:cNvPr>
            <p:cNvSpPr/>
            <p:nvPr/>
          </p:nvSpPr>
          <p:spPr>
            <a:xfrm>
              <a:off x="15637026" y="6998415"/>
              <a:ext cx="2319486" cy="227408"/>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rPr>
                <a:t>DENSE(64)</a:t>
              </a:r>
            </a:p>
          </p:txBody>
        </p:sp>
        <p:sp>
          <p:nvSpPr>
            <p:cNvPr id="38" name="Rectangle: Rounded Corners 37">
              <a:extLst>
                <a:ext uri="{FF2B5EF4-FFF2-40B4-BE49-F238E27FC236}">
                  <a16:creationId xmlns:a16="http://schemas.microsoft.com/office/drawing/2014/main" id="{4088D62A-66CC-450E-8BC0-340BD20532B3}"/>
                </a:ext>
              </a:extLst>
            </p:cNvPr>
            <p:cNvSpPr/>
            <p:nvPr/>
          </p:nvSpPr>
          <p:spPr>
            <a:xfrm>
              <a:off x="15616559" y="5729732"/>
              <a:ext cx="2319486" cy="22740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rPr>
                <a:t>DROPOUT(0.5)</a:t>
              </a:r>
              <a:endParaRPr lang="en-US" sz="1500" dirty="0">
                <a:solidFill>
                  <a:schemeClr val="tx1"/>
                </a:solidFill>
                <a:latin typeface="Times New Roman" panose="02020603050405020304" pitchFamily="18" charset="0"/>
              </a:endParaRPr>
            </a:p>
          </p:txBody>
        </p:sp>
        <p:sp>
          <p:nvSpPr>
            <p:cNvPr id="39" name="Oval 38">
              <a:extLst>
                <a:ext uri="{FF2B5EF4-FFF2-40B4-BE49-F238E27FC236}">
                  <a16:creationId xmlns:a16="http://schemas.microsoft.com/office/drawing/2014/main" id="{3D5C7952-60BE-4B6A-AE1F-C40EB201ED38}"/>
                </a:ext>
              </a:extLst>
            </p:cNvPr>
            <p:cNvSpPr/>
            <p:nvPr/>
          </p:nvSpPr>
          <p:spPr>
            <a:xfrm>
              <a:off x="15616558" y="6136667"/>
              <a:ext cx="2319486" cy="227408"/>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rPr>
                <a:t>DENSE(32)</a:t>
              </a:r>
            </a:p>
          </p:txBody>
        </p:sp>
        <p:sp>
          <p:nvSpPr>
            <p:cNvPr id="40" name="Rectangle 39">
              <a:extLst>
                <a:ext uri="{FF2B5EF4-FFF2-40B4-BE49-F238E27FC236}">
                  <a16:creationId xmlns:a16="http://schemas.microsoft.com/office/drawing/2014/main" id="{4F7DB212-CE25-4020-AFBA-B33289B3B184}"/>
                </a:ext>
              </a:extLst>
            </p:cNvPr>
            <p:cNvSpPr/>
            <p:nvPr/>
          </p:nvSpPr>
          <p:spPr>
            <a:xfrm>
              <a:off x="15579685" y="5203609"/>
              <a:ext cx="2319486" cy="227408"/>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rPr>
                <a:t>OUTPUT DENSE(3)</a:t>
              </a:r>
            </a:p>
          </p:txBody>
        </p:sp>
        <p:sp>
          <p:nvSpPr>
            <p:cNvPr id="46" name="Arrow: Down 45">
              <a:extLst>
                <a:ext uri="{FF2B5EF4-FFF2-40B4-BE49-F238E27FC236}">
                  <a16:creationId xmlns:a16="http://schemas.microsoft.com/office/drawing/2014/main" id="{F879413F-6823-4FAA-B1CA-C91353F7B6D1}"/>
                </a:ext>
              </a:extLst>
            </p:cNvPr>
            <p:cNvSpPr/>
            <p:nvPr/>
          </p:nvSpPr>
          <p:spPr>
            <a:xfrm>
              <a:off x="13009776" y="4957699"/>
              <a:ext cx="122725" cy="1795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47" name="Arrow: Down 46">
              <a:extLst>
                <a:ext uri="{FF2B5EF4-FFF2-40B4-BE49-F238E27FC236}">
                  <a16:creationId xmlns:a16="http://schemas.microsoft.com/office/drawing/2014/main" id="{699E4123-F32F-489D-ACC3-10B40BA703BF}"/>
                </a:ext>
              </a:extLst>
            </p:cNvPr>
            <p:cNvSpPr/>
            <p:nvPr/>
          </p:nvSpPr>
          <p:spPr>
            <a:xfrm>
              <a:off x="13009775" y="5388566"/>
              <a:ext cx="122725" cy="1795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48" name="Arrow: Down 47">
              <a:extLst>
                <a:ext uri="{FF2B5EF4-FFF2-40B4-BE49-F238E27FC236}">
                  <a16:creationId xmlns:a16="http://schemas.microsoft.com/office/drawing/2014/main" id="{59254AB7-97A9-4297-A861-06FF776417B1}"/>
                </a:ext>
              </a:extLst>
            </p:cNvPr>
            <p:cNvSpPr/>
            <p:nvPr/>
          </p:nvSpPr>
          <p:spPr>
            <a:xfrm>
              <a:off x="13009774" y="5372031"/>
              <a:ext cx="122725" cy="1795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49" name="Arrow: Down 48">
              <a:extLst>
                <a:ext uri="{FF2B5EF4-FFF2-40B4-BE49-F238E27FC236}">
                  <a16:creationId xmlns:a16="http://schemas.microsoft.com/office/drawing/2014/main" id="{43685EA5-7379-43C0-92D8-C9AE1EA479F2}"/>
                </a:ext>
              </a:extLst>
            </p:cNvPr>
            <p:cNvSpPr/>
            <p:nvPr/>
          </p:nvSpPr>
          <p:spPr>
            <a:xfrm>
              <a:off x="13025895" y="7043863"/>
              <a:ext cx="122725" cy="1795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50" name="Arrow: Right 49">
              <a:extLst>
                <a:ext uri="{FF2B5EF4-FFF2-40B4-BE49-F238E27FC236}">
                  <a16:creationId xmlns:a16="http://schemas.microsoft.com/office/drawing/2014/main" id="{BF3AE90D-5463-4EFB-9DEC-F306F8400654}"/>
                </a:ext>
              </a:extLst>
            </p:cNvPr>
            <p:cNvSpPr/>
            <p:nvPr/>
          </p:nvSpPr>
          <p:spPr>
            <a:xfrm>
              <a:off x="14193602" y="8536995"/>
              <a:ext cx="1333588" cy="6082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51" name="Arrow: Up 50">
              <a:extLst>
                <a:ext uri="{FF2B5EF4-FFF2-40B4-BE49-F238E27FC236}">
                  <a16:creationId xmlns:a16="http://schemas.microsoft.com/office/drawing/2014/main" id="{6EA1BA57-B605-4869-B8B7-D18CC8E792E0}"/>
                </a:ext>
              </a:extLst>
            </p:cNvPr>
            <p:cNvSpPr/>
            <p:nvPr/>
          </p:nvSpPr>
          <p:spPr>
            <a:xfrm>
              <a:off x="16725193" y="8201278"/>
              <a:ext cx="122725" cy="17952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52" name="Arrow: Up 51">
              <a:extLst>
                <a:ext uri="{FF2B5EF4-FFF2-40B4-BE49-F238E27FC236}">
                  <a16:creationId xmlns:a16="http://schemas.microsoft.com/office/drawing/2014/main" id="{04ABA3C7-DDCA-4EAF-B482-3668FD2A405B}"/>
                </a:ext>
              </a:extLst>
            </p:cNvPr>
            <p:cNvSpPr/>
            <p:nvPr/>
          </p:nvSpPr>
          <p:spPr>
            <a:xfrm>
              <a:off x="16725193" y="7737494"/>
              <a:ext cx="122725" cy="17952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53" name="Arrow: Up 52">
              <a:extLst>
                <a:ext uri="{FF2B5EF4-FFF2-40B4-BE49-F238E27FC236}">
                  <a16:creationId xmlns:a16="http://schemas.microsoft.com/office/drawing/2014/main" id="{E2C5905B-EBD4-417E-A4FD-F070F90A333E}"/>
                </a:ext>
              </a:extLst>
            </p:cNvPr>
            <p:cNvSpPr/>
            <p:nvPr/>
          </p:nvSpPr>
          <p:spPr>
            <a:xfrm>
              <a:off x="16714937" y="7354488"/>
              <a:ext cx="122725" cy="17952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54" name="Arrow: Up 53">
              <a:extLst>
                <a:ext uri="{FF2B5EF4-FFF2-40B4-BE49-F238E27FC236}">
                  <a16:creationId xmlns:a16="http://schemas.microsoft.com/office/drawing/2014/main" id="{DCA196E8-7030-496F-8D86-05CCD1727EAC}"/>
                </a:ext>
              </a:extLst>
            </p:cNvPr>
            <p:cNvSpPr/>
            <p:nvPr/>
          </p:nvSpPr>
          <p:spPr>
            <a:xfrm>
              <a:off x="16725193" y="6790465"/>
              <a:ext cx="122725" cy="17952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55" name="Arrow: Up 54">
              <a:extLst>
                <a:ext uri="{FF2B5EF4-FFF2-40B4-BE49-F238E27FC236}">
                  <a16:creationId xmlns:a16="http://schemas.microsoft.com/office/drawing/2014/main" id="{6F1C56DC-B306-4AC6-8911-36A865E3DD4A}"/>
                </a:ext>
              </a:extLst>
            </p:cNvPr>
            <p:cNvSpPr/>
            <p:nvPr/>
          </p:nvSpPr>
          <p:spPr>
            <a:xfrm>
              <a:off x="16751728" y="6375051"/>
              <a:ext cx="122725" cy="17952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56" name="Arrow: Up 55">
              <a:extLst>
                <a:ext uri="{FF2B5EF4-FFF2-40B4-BE49-F238E27FC236}">
                  <a16:creationId xmlns:a16="http://schemas.microsoft.com/office/drawing/2014/main" id="{5F0BF5BA-A2B4-4F5F-A2CA-2373801F9223}"/>
                </a:ext>
              </a:extLst>
            </p:cNvPr>
            <p:cNvSpPr/>
            <p:nvPr/>
          </p:nvSpPr>
          <p:spPr>
            <a:xfrm>
              <a:off x="16764055" y="5928716"/>
              <a:ext cx="122725" cy="17952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57" name="Arrow: Up 56">
              <a:extLst>
                <a:ext uri="{FF2B5EF4-FFF2-40B4-BE49-F238E27FC236}">
                  <a16:creationId xmlns:a16="http://schemas.microsoft.com/office/drawing/2014/main" id="{C93214D2-C2E0-4E79-88B9-15860144A819}"/>
                </a:ext>
              </a:extLst>
            </p:cNvPr>
            <p:cNvSpPr/>
            <p:nvPr/>
          </p:nvSpPr>
          <p:spPr>
            <a:xfrm>
              <a:off x="16779386" y="5489538"/>
              <a:ext cx="122725" cy="17952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58" name="Arrow: Up 57">
              <a:extLst>
                <a:ext uri="{FF2B5EF4-FFF2-40B4-BE49-F238E27FC236}">
                  <a16:creationId xmlns:a16="http://schemas.microsoft.com/office/drawing/2014/main" id="{C2FFFFA2-9CB5-4B29-AED3-23C55D80E708}"/>
                </a:ext>
              </a:extLst>
            </p:cNvPr>
            <p:cNvSpPr/>
            <p:nvPr/>
          </p:nvSpPr>
          <p:spPr>
            <a:xfrm>
              <a:off x="15616558" y="4623500"/>
              <a:ext cx="458195" cy="464789"/>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59" name="Arrow: Up 58">
              <a:extLst>
                <a:ext uri="{FF2B5EF4-FFF2-40B4-BE49-F238E27FC236}">
                  <a16:creationId xmlns:a16="http://schemas.microsoft.com/office/drawing/2014/main" id="{1DA04125-23F3-4582-9777-2FD6DFE8B9A1}"/>
                </a:ext>
              </a:extLst>
            </p:cNvPr>
            <p:cNvSpPr/>
            <p:nvPr/>
          </p:nvSpPr>
          <p:spPr>
            <a:xfrm>
              <a:off x="16702692" y="4714385"/>
              <a:ext cx="366129" cy="44133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60" name="Arrow: Up 59">
              <a:extLst>
                <a:ext uri="{FF2B5EF4-FFF2-40B4-BE49-F238E27FC236}">
                  <a16:creationId xmlns:a16="http://schemas.microsoft.com/office/drawing/2014/main" id="{98E6E9D7-602D-402A-8A37-E8AB446290C9}"/>
                </a:ext>
              </a:extLst>
            </p:cNvPr>
            <p:cNvSpPr/>
            <p:nvPr/>
          </p:nvSpPr>
          <p:spPr>
            <a:xfrm>
              <a:off x="17590383" y="4675331"/>
              <a:ext cx="366129" cy="44133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67" name="Rectangle: Rounded Corners 66">
              <a:extLst>
                <a:ext uri="{FF2B5EF4-FFF2-40B4-BE49-F238E27FC236}">
                  <a16:creationId xmlns:a16="http://schemas.microsoft.com/office/drawing/2014/main" id="{47E4B7E6-3C3F-4664-8BFB-3B281C1E5C74}"/>
                </a:ext>
              </a:extLst>
            </p:cNvPr>
            <p:cNvSpPr/>
            <p:nvPr/>
          </p:nvSpPr>
          <p:spPr>
            <a:xfrm>
              <a:off x="11895034" y="4677564"/>
              <a:ext cx="2319486" cy="22740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rPr>
                <a:t>  CONV 1D(256</a:t>
              </a:r>
              <a:r>
                <a:rPr lang="en-US" sz="1500" dirty="0">
                  <a:solidFill>
                    <a:schemeClr val="tx1"/>
                  </a:solidFill>
                  <a:latin typeface="Times New Roman" panose="02020603050405020304" pitchFamily="18" charset="0"/>
                </a:rPr>
                <a:t>)</a:t>
              </a:r>
            </a:p>
          </p:txBody>
        </p:sp>
        <p:sp>
          <p:nvSpPr>
            <p:cNvPr id="69" name="Rectangle: Rounded Corners 68">
              <a:extLst>
                <a:ext uri="{FF2B5EF4-FFF2-40B4-BE49-F238E27FC236}">
                  <a16:creationId xmlns:a16="http://schemas.microsoft.com/office/drawing/2014/main" id="{21B08429-EC0D-46D7-BDE9-34A592A54E99}"/>
                </a:ext>
              </a:extLst>
            </p:cNvPr>
            <p:cNvSpPr/>
            <p:nvPr/>
          </p:nvSpPr>
          <p:spPr>
            <a:xfrm>
              <a:off x="11905740" y="5911003"/>
              <a:ext cx="2319486" cy="22740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rPr>
                <a:t>  CONV 1D(512</a:t>
              </a:r>
              <a:r>
                <a:rPr lang="en-US" sz="1500" dirty="0">
                  <a:solidFill>
                    <a:schemeClr val="tx1"/>
                  </a:solidFill>
                  <a:latin typeface="Times New Roman" panose="02020603050405020304" pitchFamily="18" charset="0"/>
                </a:rPr>
                <a:t>)</a:t>
              </a:r>
            </a:p>
          </p:txBody>
        </p:sp>
        <p:sp>
          <p:nvSpPr>
            <p:cNvPr id="70" name="Arrow: Down 69">
              <a:extLst>
                <a:ext uri="{FF2B5EF4-FFF2-40B4-BE49-F238E27FC236}">
                  <a16:creationId xmlns:a16="http://schemas.microsoft.com/office/drawing/2014/main" id="{86C37E82-B7DD-47C8-85DA-34007A95DF15}"/>
                </a:ext>
              </a:extLst>
            </p:cNvPr>
            <p:cNvSpPr/>
            <p:nvPr/>
          </p:nvSpPr>
          <p:spPr>
            <a:xfrm>
              <a:off x="13020479" y="5746437"/>
              <a:ext cx="122725" cy="1795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71" name="Rectangle: Rounded Corners 70">
              <a:extLst>
                <a:ext uri="{FF2B5EF4-FFF2-40B4-BE49-F238E27FC236}">
                  <a16:creationId xmlns:a16="http://schemas.microsoft.com/office/drawing/2014/main" id="{E0220FEE-6FF4-4F3F-B3E3-BAA0C5DAD1BA}"/>
                </a:ext>
              </a:extLst>
            </p:cNvPr>
            <p:cNvSpPr/>
            <p:nvPr/>
          </p:nvSpPr>
          <p:spPr>
            <a:xfrm>
              <a:off x="11915955" y="6304842"/>
              <a:ext cx="2319486" cy="22740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rPr>
                <a:t>  CONV 1D(512</a:t>
              </a:r>
              <a:r>
                <a:rPr lang="en-US" sz="1500" dirty="0">
                  <a:solidFill>
                    <a:schemeClr val="tx1"/>
                  </a:solidFill>
                  <a:latin typeface="Times New Roman" panose="02020603050405020304" pitchFamily="18" charset="0"/>
                </a:rPr>
                <a:t>)</a:t>
              </a:r>
            </a:p>
          </p:txBody>
        </p:sp>
        <p:sp>
          <p:nvSpPr>
            <p:cNvPr id="72" name="Arrow: Down 71">
              <a:extLst>
                <a:ext uri="{FF2B5EF4-FFF2-40B4-BE49-F238E27FC236}">
                  <a16:creationId xmlns:a16="http://schemas.microsoft.com/office/drawing/2014/main" id="{CF45E91F-FBBF-4DE5-B927-9442FFA5E927}"/>
                </a:ext>
              </a:extLst>
            </p:cNvPr>
            <p:cNvSpPr/>
            <p:nvPr/>
          </p:nvSpPr>
          <p:spPr>
            <a:xfrm>
              <a:off x="13030693" y="6140276"/>
              <a:ext cx="122725" cy="1795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73" name="Rectangle: Rounded Corners 72">
              <a:extLst>
                <a:ext uri="{FF2B5EF4-FFF2-40B4-BE49-F238E27FC236}">
                  <a16:creationId xmlns:a16="http://schemas.microsoft.com/office/drawing/2014/main" id="{7511E507-3E02-44EA-9ED5-D891DD9FEAC1}"/>
                </a:ext>
              </a:extLst>
            </p:cNvPr>
            <p:cNvSpPr/>
            <p:nvPr/>
          </p:nvSpPr>
          <p:spPr>
            <a:xfrm>
              <a:off x="11874116" y="7240712"/>
              <a:ext cx="2319486" cy="22740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rPr>
                <a:t> CONV 1D(512</a:t>
              </a:r>
              <a:r>
                <a:rPr lang="en-US" sz="1500" dirty="0">
                  <a:solidFill>
                    <a:schemeClr val="tx1"/>
                  </a:solidFill>
                  <a:latin typeface="Times New Roman" panose="02020603050405020304" pitchFamily="18" charset="0"/>
                </a:rPr>
                <a:t>)</a:t>
              </a:r>
            </a:p>
          </p:txBody>
        </p:sp>
        <p:sp>
          <p:nvSpPr>
            <p:cNvPr id="76" name="Rectangle: Rounded Corners 75">
              <a:extLst>
                <a:ext uri="{FF2B5EF4-FFF2-40B4-BE49-F238E27FC236}">
                  <a16:creationId xmlns:a16="http://schemas.microsoft.com/office/drawing/2014/main" id="{D3724EFA-9157-4493-8FF3-F300FB45272B}"/>
                </a:ext>
              </a:extLst>
            </p:cNvPr>
            <p:cNvSpPr/>
            <p:nvPr/>
          </p:nvSpPr>
          <p:spPr>
            <a:xfrm>
              <a:off x="11884821" y="7615119"/>
              <a:ext cx="2319486" cy="22740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rPr>
                <a:t>  CONV 1D(512</a:t>
              </a:r>
              <a:r>
                <a:rPr lang="en-US" sz="1500" dirty="0">
                  <a:solidFill>
                    <a:schemeClr val="tx1"/>
                  </a:solidFill>
                  <a:latin typeface="Times New Roman" panose="02020603050405020304" pitchFamily="18" charset="0"/>
                </a:rPr>
                <a:t>)</a:t>
              </a:r>
            </a:p>
          </p:txBody>
        </p:sp>
        <p:sp>
          <p:nvSpPr>
            <p:cNvPr id="77" name="Arrow: Down 76">
              <a:extLst>
                <a:ext uri="{FF2B5EF4-FFF2-40B4-BE49-F238E27FC236}">
                  <a16:creationId xmlns:a16="http://schemas.microsoft.com/office/drawing/2014/main" id="{2E242681-A6FC-4D0D-A697-4FADD9724B28}"/>
                </a:ext>
              </a:extLst>
            </p:cNvPr>
            <p:cNvSpPr/>
            <p:nvPr/>
          </p:nvSpPr>
          <p:spPr>
            <a:xfrm>
              <a:off x="12999559" y="7450553"/>
              <a:ext cx="122725" cy="1795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78" name="Rectangle: Rounded Corners 77">
              <a:extLst>
                <a:ext uri="{FF2B5EF4-FFF2-40B4-BE49-F238E27FC236}">
                  <a16:creationId xmlns:a16="http://schemas.microsoft.com/office/drawing/2014/main" id="{4E5809CA-374B-40A4-BD2B-C9F3BC7CB60C}"/>
                </a:ext>
              </a:extLst>
            </p:cNvPr>
            <p:cNvSpPr/>
            <p:nvPr/>
          </p:nvSpPr>
          <p:spPr>
            <a:xfrm>
              <a:off x="11895035" y="8008958"/>
              <a:ext cx="2319486" cy="22740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rPr>
                <a:t>  CONV 1D(512</a:t>
              </a:r>
              <a:r>
                <a:rPr lang="en-US" sz="1500" dirty="0">
                  <a:solidFill>
                    <a:schemeClr val="tx1"/>
                  </a:solidFill>
                  <a:latin typeface="Times New Roman" panose="02020603050405020304" pitchFamily="18" charset="0"/>
                </a:rPr>
                <a:t>)</a:t>
              </a:r>
            </a:p>
          </p:txBody>
        </p:sp>
        <p:sp>
          <p:nvSpPr>
            <p:cNvPr id="79" name="Arrow: Down 78">
              <a:extLst>
                <a:ext uri="{FF2B5EF4-FFF2-40B4-BE49-F238E27FC236}">
                  <a16:creationId xmlns:a16="http://schemas.microsoft.com/office/drawing/2014/main" id="{78166862-2EC0-4FB0-A410-C4CBCC51838A}"/>
                </a:ext>
              </a:extLst>
            </p:cNvPr>
            <p:cNvSpPr/>
            <p:nvPr/>
          </p:nvSpPr>
          <p:spPr>
            <a:xfrm>
              <a:off x="13009774" y="7844392"/>
              <a:ext cx="122725" cy="1795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82" name="TextBox 81">
              <a:extLst>
                <a:ext uri="{FF2B5EF4-FFF2-40B4-BE49-F238E27FC236}">
                  <a16:creationId xmlns:a16="http://schemas.microsoft.com/office/drawing/2014/main" id="{F59B252C-DCCF-48BB-A351-28F5DB57489B}"/>
                </a:ext>
              </a:extLst>
            </p:cNvPr>
            <p:cNvSpPr txBox="1"/>
            <p:nvPr/>
          </p:nvSpPr>
          <p:spPr>
            <a:xfrm>
              <a:off x="15454275" y="4219057"/>
              <a:ext cx="1311481" cy="311158"/>
            </a:xfrm>
            <a:prstGeom prst="rect">
              <a:avLst/>
            </a:prstGeom>
            <a:noFill/>
          </p:spPr>
          <p:txBody>
            <a:bodyPr wrap="square" rtlCol="0">
              <a:spAutoFit/>
            </a:bodyPr>
            <a:lstStyle/>
            <a:p>
              <a:r>
                <a:rPr lang="en-US" dirty="0">
                  <a:latin typeface="Times New Roman" panose="02020603050405020304" pitchFamily="18" charset="0"/>
                </a:rPr>
                <a:t>Low</a:t>
              </a:r>
            </a:p>
          </p:txBody>
        </p:sp>
        <p:sp>
          <p:nvSpPr>
            <p:cNvPr id="83" name="TextBox 82">
              <a:extLst>
                <a:ext uri="{FF2B5EF4-FFF2-40B4-BE49-F238E27FC236}">
                  <a16:creationId xmlns:a16="http://schemas.microsoft.com/office/drawing/2014/main" id="{C64AA531-8FE3-4853-961B-7B9A0554FE1F}"/>
                </a:ext>
              </a:extLst>
            </p:cNvPr>
            <p:cNvSpPr txBox="1"/>
            <p:nvPr/>
          </p:nvSpPr>
          <p:spPr>
            <a:xfrm>
              <a:off x="16406071" y="4245085"/>
              <a:ext cx="981994" cy="311158"/>
            </a:xfrm>
            <a:prstGeom prst="rect">
              <a:avLst/>
            </a:prstGeom>
            <a:noFill/>
          </p:spPr>
          <p:txBody>
            <a:bodyPr wrap="none" rtlCol="0">
              <a:spAutoFit/>
            </a:bodyPr>
            <a:lstStyle/>
            <a:p>
              <a:r>
                <a:rPr lang="en-US" dirty="0">
                  <a:latin typeface="Times New Roman" panose="02020603050405020304" pitchFamily="18" charset="0"/>
                </a:rPr>
                <a:t>Moderate</a:t>
              </a:r>
            </a:p>
          </p:txBody>
        </p:sp>
      </p:grpSp>
      <p:sp>
        <p:nvSpPr>
          <p:cNvPr id="85" name="TextBox 84">
            <a:extLst>
              <a:ext uri="{FF2B5EF4-FFF2-40B4-BE49-F238E27FC236}">
                <a16:creationId xmlns:a16="http://schemas.microsoft.com/office/drawing/2014/main" id="{A661FCB0-28C5-44EA-9343-D233C126CED7}"/>
              </a:ext>
            </a:extLst>
          </p:cNvPr>
          <p:cNvSpPr txBox="1"/>
          <p:nvPr/>
        </p:nvSpPr>
        <p:spPr>
          <a:xfrm>
            <a:off x="17529192" y="2442441"/>
            <a:ext cx="10683688" cy="369332"/>
          </a:xfrm>
          <a:prstGeom prst="rect">
            <a:avLst/>
          </a:prstGeom>
          <a:noFill/>
        </p:spPr>
        <p:txBody>
          <a:bodyPr wrap="square">
            <a:spAutoFit/>
          </a:bodyPr>
          <a:lstStyle/>
          <a:p>
            <a:r>
              <a:rPr lang="en-US" dirty="0">
                <a:latin typeface="Times New Roman" panose="02020603050405020304" pitchFamily="18" charset="0"/>
              </a:rPr>
              <a:t>High</a:t>
            </a:r>
          </a:p>
        </p:txBody>
      </p:sp>
      <p:sp>
        <p:nvSpPr>
          <p:cNvPr id="84" name="Arrow: Down 83">
            <a:extLst>
              <a:ext uri="{FF2B5EF4-FFF2-40B4-BE49-F238E27FC236}">
                <a16:creationId xmlns:a16="http://schemas.microsoft.com/office/drawing/2014/main" id="{CAE48C3E-34D9-4B15-B5E6-B0D23FDE04BE}"/>
              </a:ext>
            </a:extLst>
          </p:cNvPr>
          <p:cNvSpPr/>
          <p:nvPr/>
        </p:nvSpPr>
        <p:spPr>
          <a:xfrm>
            <a:off x="9218183" y="3277397"/>
            <a:ext cx="122725" cy="1795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86" name="Arrow: Down 85">
            <a:extLst>
              <a:ext uri="{FF2B5EF4-FFF2-40B4-BE49-F238E27FC236}">
                <a16:creationId xmlns:a16="http://schemas.microsoft.com/office/drawing/2014/main" id="{227BC496-C4E9-41FA-B2F3-74BDD1DD15FE}"/>
              </a:ext>
            </a:extLst>
          </p:cNvPr>
          <p:cNvSpPr/>
          <p:nvPr/>
        </p:nvSpPr>
        <p:spPr>
          <a:xfrm>
            <a:off x="12597098" y="5224321"/>
            <a:ext cx="142126" cy="24093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87" name="Arrow: Down 86">
            <a:extLst>
              <a:ext uri="{FF2B5EF4-FFF2-40B4-BE49-F238E27FC236}">
                <a16:creationId xmlns:a16="http://schemas.microsoft.com/office/drawing/2014/main" id="{45A02F4B-A5DC-4534-8099-FC1ECC68451E}"/>
              </a:ext>
            </a:extLst>
          </p:cNvPr>
          <p:cNvSpPr/>
          <p:nvPr/>
        </p:nvSpPr>
        <p:spPr>
          <a:xfrm>
            <a:off x="12577511" y="7207948"/>
            <a:ext cx="142126" cy="24093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cxnSp>
        <p:nvCxnSpPr>
          <p:cNvPr id="14" name="Connector: Elbow 13">
            <a:extLst>
              <a:ext uri="{FF2B5EF4-FFF2-40B4-BE49-F238E27FC236}">
                <a16:creationId xmlns:a16="http://schemas.microsoft.com/office/drawing/2014/main" id="{D973FF03-50DF-44B3-B706-B0CF46BB0368}"/>
              </a:ext>
            </a:extLst>
          </p:cNvPr>
          <p:cNvCxnSpPr>
            <a:cxnSpLocks/>
            <a:endCxn id="67" idx="1"/>
          </p:cNvCxnSpPr>
          <p:nvPr/>
        </p:nvCxnSpPr>
        <p:spPr>
          <a:xfrm rot="5400000" flipH="1" flipV="1">
            <a:off x="8932395" y="5055992"/>
            <a:ext cx="4408273" cy="492929"/>
          </a:xfrm>
          <a:prstGeom prst="bentConnector2">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AAE61869-9DD6-45E2-A009-A43A365D72F2}"/>
              </a:ext>
            </a:extLst>
          </p:cNvPr>
          <p:cNvCxnSpPr>
            <a:cxnSpLocks/>
            <a:endCxn id="65" idx="3"/>
          </p:cNvCxnSpPr>
          <p:nvPr/>
        </p:nvCxnSpPr>
        <p:spPr>
          <a:xfrm flipH="1">
            <a:off x="10569443" y="7490489"/>
            <a:ext cx="32605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BF895040-BCD5-4175-939F-BD84A9E70B66}"/>
              </a:ext>
            </a:extLst>
          </p:cNvPr>
          <p:cNvSpPr/>
          <p:nvPr/>
        </p:nvSpPr>
        <p:spPr>
          <a:xfrm>
            <a:off x="17068800" y="9396288"/>
            <a:ext cx="609600" cy="566247"/>
          </a:xfrm>
          <a:prstGeom prst="ellipse">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latin typeface="Times New Roman" panose="02020603050405020304" pitchFamily="18" charset="0"/>
              </a:rPr>
              <a:t>16</a:t>
            </a:r>
          </a:p>
        </p:txBody>
      </p:sp>
    </p:spTree>
    <p:extLst>
      <p:ext uri="{BB962C8B-B14F-4D97-AF65-F5344CB8AC3E}">
        <p14:creationId xmlns:p14="http://schemas.microsoft.com/office/powerpoint/2010/main" val="951978066"/>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3F3F4"/>
        </a:solidFill>
        <a:effectLst/>
      </p:bgPr>
    </p:bg>
    <p:spTree>
      <p:nvGrpSpPr>
        <p:cNvPr id="1" name=""/>
        <p:cNvGrpSpPr/>
        <p:nvPr/>
      </p:nvGrpSpPr>
      <p:grpSpPr>
        <a:xfrm>
          <a:off x="0" y="0"/>
          <a:ext cx="0" cy="0"/>
          <a:chOff x="0" y="0"/>
          <a:chExt cx="0" cy="0"/>
        </a:xfrm>
      </p:grpSpPr>
      <p:grpSp>
        <p:nvGrpSpPr>
          <p:cNvPr id="3" name="Group 3"/>
          <p:cNvGrpSpPr/>
          <p:nvPr/>
        </p:nvGrpSpPr>
        <p:grpSpPr>
          <a:xfrm>
            <a:off x="0" y="0"/>
            <a:ext cx="18278497" cy="1040676"/>
            <a:chOff x="0" y="0"/>
            <a:chExt cx="4814090" cy="274087"/>
          </a:xfrm>
        </p:grpSpPr>
        <p:sp>
          <p:nvSpPr>
            <p:cNvPr id="4" name="Freeform 4"/>
            <p:cNvSpPr/>
            <p:nvPr/>
          </p:nvSpPr>
          <p:spPr>
            <a:xfrm>
              <a:off x="0" y="0"/>
              <a:ext cx="4814090" cy="274087"/>
            </a:xfrm>
            <a:custGeom>
              <a:avLst/>
              <a:gdLst/>
              <a:ahLst/>
              <a:cxnLst/>
              <a:rect l="l" t="t" r="r" b="b"/>
              <a:pathLst>
                <a:path w="4814090" h="274087">
                  <a:moveTo>
                    <a:pt x="0" y="0"/>
                  </a:moveTo>
                  <a:lnTo>
                    <a:pt x="4814090" y="0"/>
                  </a:lnTo>
                  <a:lnTo>
                    <a:pt x="4814090" y="274087"/>
                  </a:lnTo>
                  <a:lnTo>
                    <a:pt x="0" y="274087"/>
                  </a:lnTo>
                  <a:close/>
                </a:path>
              </a:pathLst>
            </a:custGeom>
            <a:gradFill rotWithShape="1">
              <a:gsLst>
                <a:gs pos="0">
                  <a:srgbClr val="8C52FF">
                    <a:alpha val="100000"/>
                  </a:srgbClr>
                </a:gs>
                <a:gs pos="100000">
                  <a:srgbClr val="5CE1E6">
                    <a:alpha val="100000"/>
                  </a:srgbClr>
                </a:gs>
              </a:gsLst>
              <a:lin ang="0"/>
            </a:gradFill>
          </p:spPr>
        </p:sp>
        <p:sp>
          <p:nvSpPr>
            <p:cNvPr id="5" name="TextBox 5"/>
            <p:cNvSpPr txBox="1"/>
            <p:nvPr/>
          </p:nvSpPr>
          <p:spPr>
            <a:xfrm>
              <a:off x="0" y="-38100"/>
              <a:ext cx="4814090" cy="312187"/>
            </a:xfrm>
            <a:prstGeom prst="rect">
              <a:avLst/>
            </a:prstGeom>
          </p:spPr>
          <p:txBody>
            <a:bodyPr lIns="50800" tIns="50800" rIns="50800" bIns="50800" rtlCol="0" anchor="ctr"/>
            <a:lstStyle/>
            <a:p>
              <a:pPr algn="ctr">
                <a:lnSpc>
                  <a:spcPts val="2659"/>
                </a:lnSpc>
                <a:spcBef>
                  <a:spcPct val="0"/>
                </a:spcBef>
              </a:pPr>
              <a:endParaRPr dirty="0">
                <a:latin typeface="Times New Roman" panose="02020603050405020304" pitchFamily="18" charset="0"/>
              </a:endParaRPr>
            </a:p>
          </p:txBody>
        </p:sp>
      </p:grpSp>
      <p:sp>
        <p:nvSpPr>
          <p:cNvPr id="12" name="TextBox 12"/>
          <p:cNvSpPr txBox="1"/>
          <p:nvPr/>
        </p:nvSpPr>
        <p:spPr>
          <a:xfrm>
            <a:off x="1337285" y="102190"/>
            <a:ext cx="9086028" cy="2039020"/>
          </a:xfrm>
          <a:prstGeom prst="rect">
            <a:avLst/>
          </a:prstGeom>
        </p:spPr>
        <p:txBody>
          <a:bodyPr lIns="0" tIns="0" rIns="0" bIns="0" rtlCol="0" anchor="t">
            <a:spAutoFit/>
          </a:bodyPr>
          <a:lstStyle/>
          <a:p>
            <a:pPr>
              <a:lnSpc>
                <a:spcPts val="5265"/>
              </a:lnSpc>
            </a:pPr>
            <a:r>
              <a:rPr lang="en-US" sz="4500" dirty="0">
                <a:solidFill>
                  <a:srgbClr val="FFDE59"/>
                </a:solidFill>
                <a:latin typeface="Times New Roman" panose="02020603050405020304" pitchFamily="18" charset="0"/>
              </a:rPr>
              <a:t>Methodology (VGG16) </a:t>
            </a:r>
          </a:p>
          <a:p>
            <a:pPr marL="0" lvl="0" indent="0" algn="l">
              <a:lnSpc>
                <a:spcPts val="5265"/>
              </a:lnSpc>
            </a:pPr>
            <a:r>
              <a:rPr lang="en-US" sz="4500" dirty="0">
                <a:solidFill>
                  <a:srgbClr val="FFDE59"/>
                </a:solidFill>
                <a:latin typeface="Times New Roman" panose="02020603050405020304" pitchFamily="18" charset="0"/>
              </a:rPr>
              <a:t> </a:t>
            </a:r>
          </a:p>
          <a:p>
            <a:pPr marL="0" lvl="0" indent="0" algn="l">
              <a:lnSpc>
                <a:spcPts val="5265"/>
              </a:lnSpc>
            </a:pPr>
            <a:r>
              <a:rPr lang="en-US" sz="4500" dirty="0">
                <a:solidFill>
                  <a:srgbClr val="FFDE59"/>
                </a:solidFill>
                <a:latin typeface="Times New Roman" panose="02020603050405020304" pitchFamily="18" charset="0"/>
              </a:rPr>
              <a:t> </a:t>
            </a:r>
          </a:p>
        </p:txBody>
      </p:sp>
      <p:pic>
        <p:nvPicPr>
          <p:cNvPr id="23" name="Picture 22">
            <a:extLst>
              <a:ext uri="{FF2B5EF4-FFF2-40B4-BE49-F238E27FC236}">
                <a16:creationId xmlns:a16="http://schemas.microsoft.com/office/drawing/2014/main" id="{F792969B-669B-47F6-BE2C-EF91E7950515}"/>
              </a:ext>
            </a:extLst>
          </p:cNvPr>
          <p:cNvPicPr>
            <a:picLocks noChangeAspect="1"/>
          </p:cNvPicPr>
          <p:nvPr/>
        </p:nvPicPr>
        <p:blipFill>
          <a:blip r:embed="rId3"/>
          <a:stretch>
            <a:fillRect/>
          </a:stretch>
        </p:blipFill>
        <p:spPr>
          <a:xfrm>
            <a:off x="136720" y="1142866"/>
            <a:ext cx="6906589" cy="3886742"/>
          </a:xfrm>
          <a:prstGeom prst="rect">
            <a:avLst/>
          </a:prstGeom>
        </p:spPr>
      </p:pic>
      <p:pic>
        <p:nvPicPr>
          <p:cNvPr id="25" name="Picture 24">
            <a:extLst>
              <a:ext uri="{FF2B5EF4-FFF2-40B4-BE49-F238E27FC236}">
                <a16:creationId xmlns:a16="http://schemas.microsoft.com/office/drawing/2014/main" id="{49F6784E-643E-444C-A0D0-C15F02D3EC5E}"/>
              </a:ext>
            </a:extLst>
          </p:cNvPr>
          <p:cNvPicPr>
            <a:picLocks noChangeAspect="1"/>
          </p:cNvPicPr>
          <p:nvPr/>
        </p:nvPicPr>
        <p:blipFill>
          <a:blip r:embed="rId4"/>
          <a:stretch>
            <a:fillRect/>
          </a:stretch>
        </p:blipFill>
        <p:spPr>
          <a:xfrm>
            <a:off x="174820" y="5655723"/>
            <a:ext cx="6862146" cy="3652147"/>
          </a:xfrm>
          <a:prstGeom prst="rect">
            <a:avLst/>
          </a:prstGeom>
        </p:spPr>
      </p:pic>
      <p:pic>
        <p:nvPicPr>
          <p:cNvPr id="27" name="Picture 26">
            <a:extLst>
              <a:ext uri="{FF2B5EF4-FFF2-40B4-BE49-F238E27FC236}">
                <a16:creationId xmlns:a16="http://schemas.microsoft.com/office/drawing/2014/main" id="{66BCFEA2-AA07-40BA-A7B6-6AEC535975F8}"/>
              </a:ext>
            </a:extLst>
          </p:cNvPr>
          <p:cNvPicPr>
            <a:picLocks noChangeAspect="1"/>
          </p:cNvPicPr>
          <p:nvPr/>
        </p:nvPicPr>
        <p:blipFill>
          <a:blip r:embed="rId5"/>
          <a:stretch>
            <a:fillRect/>
          </a:stretch>
        </p:blipFill>
        <p:spPr>
          <a:xfrm>
            <a:off x="9677400" y="1142866"/>
            <a:ext cx="5742259" cy="5034934"/>
          </a:xfrm>
          <a:prstGeom prst="rect">
            <a:avLst/>
          </a:prstGeom>
        </p:spPr>
      </p:pic>
      <p:graphicFrame>
        <p:nvGraphicFramePr>
          <p:cNvPr id="28" name="Table 27">
            <a:extLst>
              <a:ext uri="{FF2B5EF4-FFF2-40B4-BE49-F238E27FC236}">
                <a16:creationId xmlns:a16="http://schemas.microsoft.com/office/drawing/2014/main" id="{7E001D06-5831-4617-9452-16F344797C89}"/>
              </a:ext>
            </a:extLst>
          </p:cNvPr>
          <p:cNvGraphicFramePr>
            <a:graphicFrameLocks noGrp="1"/>
          </p:cNvGraphicFramePr>
          <p:nvPr>
            <p:extLst>
              <p:ext uri="{D42A27DB-BD31-4B8C-83A1-F6EECF244321}">
                <p14:modId xmlns:p14="http://schemas.microsoft.com/office/powerpoint/2010/main" val="1433185454"/>
              </p:ext>
            </p:extLst>
          </p:nvPr>
        </p:nvGraphicFramePr>
        <p:xfrm>
          <a:off x="8534400" y="6532522"/>
          <a:ext cx="7659200" cy="1112520"/>
        </p:xfrm>
        <a:graphic>
          <a:graphicData uri="http://schemas.openxmlformats.org/drawingml/2006/table">
            <a:tbl>
              <a:tblPr firstRow="1" bandRow="1">
                <a:tableStyleId>{7DF18680-E054-41AD-8BC1-D1AEF772440D}</a:tableStyleId>
              </a:tblPr>
              <a:tblGrid>
                <a:gridCol w="1914800">
                  <a:extLst>
                    <a:ext uri="{9D8B030D-6E8A-4147-A177-3AD203B41FA5}">
                      <a16:colId xmlns:a16="http://schemas.microsoft.com/office/drawing/2014/main" val="2411508190"/>
                    </a:ext>
                  </a:extLst>
                </a:gridCol>
                <a:gridCol w="1914800">
                  <a:extLst>
                    <a:ext uri="{9D8B030D-6E8A-4147-A177-3AD203B41FA5}">
                      <a16:colId xmlns:a16="http://schemas.microsoft.com/office/drawing/2014/main" val="581524208"/>
                    </a:ext>
                  </a:extLst>
                </a:gridCol>
                <a:gridCol w="1914800">
                  <a:extLst>
                    <a:ext uri="{9D8B030D-6E8A-4147-A177-3AD203B41FA5}">
                      <a16:colId xmlns:a16="http://schemas.microsoft.com/office/drawing/2014/main" val="2244273285"/>
                    </a:ext>
                  </a:extLst>
                </a:gridCol>
                <a:gridCol w="1914800">
                  <a:extLst>
                    <a:ext uri="{9D8B030D-6E8A-4147-A177-3AD203B41FA5}">
                      <a16:colId xmlns:a16="http://schemas.microsoft.com/office/drawing/2014/main" val="3194062941"/>
                    </a:ext>
                  </a:extLst>
                </a:gridCol>
              </a:tblGrid>
              <a:tr h="370840">
                <a:tc>
                  <a:txBody>
                    <a:bodyPr/>
                    <a:lstStyle/>
                    <a:p>
                      <a:r>
                        <a:rPr lang="en-US" dirty="0">
                          <a:latin typeface="Times New Roman" panose="02020603050405020304" pitchFamily="18" charset="0"/>
                        </a:rPr>
                        <a:t>Class</a:t>
                      </a:r>
                    </a:p>
                  </a:txBody>
                  <a:tcPr/>
                </a:tc>
                <a:tc>
                  <a:txBody>
                    <a:bodyPr/>
                    <a:lstStyle/>
                    <a:p>
                      <a:r>
                        <a:rPr lang="en-US" dirty="0">
                          <a:latin typeface="Times New Roman" panose="02020603050405020304" pitchFamily="18" charset="0"/>
                        </a:rPr>
                        <a:t>Precision</a:t>
                      </a:r>
                    </a:p>
                  </a:txBody>
                  <a:tcPr/>
                </a:tc>
                <a:tc>
                  <a:txBody>
                    <a:bodyPr/>
                    <a:lstStyle/>
                    <a:p>
                      <a:r>
                        <a:rPr lang="en-US" dirty="0">
                          <a:latin typeface="Times New Roman" panose="02020603050405020304" pitchFamily="18" charset="0"/>
                        </a:rPr>
                        <a:t>Recall</a:t>
                      </a:r>
                    </a:p>
                  </a:txBody>
                  <a:tcPr/>
                </a:tc>
                <a:tc>
                  <a:txBody>
                    <a:bodyPr/>
                    <a:lstStyle/>
                    <a:p>
                      <a:r>
                        <a:rPr lang="en-US" dirty="0">
                          <a:latin typeface="Times New Roman" panose="02020603050405020304" pitchFamily="18" charset="0"/>
                        </a:rPr>
                        <a:t>F1 Score</a:t>
                      </a:r>
                    </a:p>
                  </a:txBody>
                  <a:tcPr/>
                </a:tc>
                <a:extLst>
                  <a:ext uri="{0D108BD9-81ED-4DB2-BD59-A6C34878D82A}">
                    <a16:rowId xmlns:a16="http://schemas.microsoft.com/office/drawing/2014/main" val="3166853177"/>
                  </a:ext>
                </a:extLst>
              </a:tr>
              <a:tr h="370840">
                <a:tc>
                  <a:txBody>
                    <a:bodyPr/>
                    <a:lstStyle/>
                    <a:p>
                      <a:r>
                        <a:rPr lang="en-US" dirty="0">
                          <a:latin typeface="Times New Roman" panose="02020603050405020304" pitchFamily="18" charset="0"/>
                        </a:rPr>
                        <a:t>High</a:t>
                      </a:r>
                    </a:p>
                  </a:txBody>
                  <a:tcPr/>
                </a:tc>
                <a:tc>
                  <a:txBody>
                    <a:bodyPr/>
                    <a:lstStyle/>
                    <a:p>
                      <a:r>
                        <a:rPr lang="en-US" dirty="0">
                          <a:latin typeface="Times New Roman" panose="02020603050405020304" pitchFamily="18" charset="0"/>
                        </a:rPr>
                        <a:t>1.00</a:t>
                      </a:r>
                    </a:p>
                  </a:txBody>
                  <a:tcPr/>
                </a:tc>
                <a:tc>
                  <a:txBody>
                    <a:bodyPr/>
                    <a:lstStyle/>
                    <a:p>
                      <a:r>
                        <a:rPr lang="en-US" dirty="0">
                          <a:latin typeface="Times New Roman" panose="02020603050405020304" pitchFamily="18" charset="0"/>
                        </a:rPr>
                        <a:t>1.00</a:t>
                      </a:r>
                    </a:p>
                  </a:txBody>
                  <a:tcPr/>
                </a:tc>
                <a:tc>
                  <a:txBody>
                    <a:bodyPr/>
                    <a:lstStyle/>
                    <a:p>
                      <a:r>
                        <a:rPr lang="en-US" dirty="0">
                          <a:latin typeface="Times New Roman" panose="02020603050405020304" pitchFamily="18" charset="0"/>
                        </a:rPr>
                        <a:t>0.99</a:t>
                      </a:r>
                    </a:p>
                  </a:txBody>
                  <a:tcPr/>
                </a:tc>
                <a:extLst>
                  <a:ext uri="{0D108BD9-81ED-4DB2-BD59-A6C34878D82A}">
                    <a16:rowId xmlns:a16="http://schemas.microsoft.com/office/drawing/2014/main" val="90477247"/>
                  </a:ext>
                </a:extLst>
              </a:tr>
              <a:tr h="370840">
                <a:tc>
                  <a:txBody>
                    <a:bodyPr/>
                    <a:lstStyle/>
                    <a:p>
                      <a:r>
                        <a:rPr lang="en-US" dirty="0">
                          <a:latin typeface="Times New Roman" panose="02020603050405020304" pitchFamily="18" charset="0"/>
                        </a:rPr>
                        <a:t>Low</a:t>
                      </a:r>
                    </a:p>
                  </a:txBody>
                  <a:tcPr/>
                </a:tc>
                <a:tc>
                  <a:txBody>
                    <a:bodyPr/>
                    <a:lstStyle/>
                    <a:p>
                      <a:r>
                        <a:rPr lang="en-US" dirty="0">
                          <a:latin typeface="Times New Roman" panose="02020603050405020304" pitchFamily="18" charset="0"/>
                        </a:rPr>
                        <a:t>1.00</a:t>
                      </a:r>
                    </a:p>
                  </a:txBody>
                  <a:tcPr/>
                </a:tc>
                <a:tc>
                  <a:txBody>
                    <a:bodyPr/>
                    <a:lstStyle/>
                    <a:p>
                      <a:r>
                        <a:rPr lang="en-US" dirty="0">
                          <a:latin typeface="Times New Roman" panose="02020603050405020304" pitchFamily="18" charset="0"/>
                        </a:rPr>
                        <a:t>1.00</a:t>
                      </a:r>
                    </a:p>
                  </a:txBody>
                  <a:tcPr/>
                </a:tc>
                <a:tc>
                  <a:txBody>
                    <a:bodyPr/>
                    <a:lstStyle/>
                    <a:p>
                      <a:r>
                        <a:rPr lang="en-US" dirty="0">
                          <a:latin typeface="Times New Roman" panose="02020603050405020304" pitchFamily="18" charset="0"/>
                        </a:rPr>
                        <a:t>0.99</a:t>
                      </a:r>
                    </a:p>
                  </a:txBody>
                  <a:tcPr/>
                </a:tc>
                <a:extLst>
                  <a:ext uri="{0D108BD9-81ED-4DB2-BD59-A6C34878D82A}">
                    <a16:rowId xmlns:a16="http://schemas.microsoft.com/office/drawing/2014/main" val="2381068207"/>
                  </a:ext>
                </a:extLst>
              </a:tr>
            </a:tbl>
          </a:graphicData>
        </a:graphic>
      </p:graphicFrame>
      <p:sp>
        <p:nvSpPr>
          <p:cNvPr id="29" name="TextBox 28">
            <a:extLst>
              <a:ext uri="{FF2B5EF4-FFF2-40B4-BE49-F238E27FC236}">
                <a16:creationId xmlns:a16="http://schemas.microsoft.com/office/drawing/2014/main" id="{9D28559B-0B73-4E3A-9B15-476F59C7BB28}"/>
              </a:ext>
            </a:extLst>
          </p:cNvPr>
          <p:cNvSpPr txBox="1"/>
          <p:nvPr/>
        </p:nvSpPr>
        <p:spPr>
          <a:xfrm>
            <a:off x="8915400" y="8137797"/>
            <a:ext cx="5867400" cy="523220"/>
          </a:xfrm>
          <a:prstGeom prst="rect">
            <a:avLst/>
          </a:prstGeom>
          <a:noFill/>
        </p:spPr>
        <p:txBody>
          <a:bodyPr wrap="square" rtlCol="0">
            <a:spAutoFit/>
          </a:bodyPr>
          <a:lstStyle/>
          <a:p>
            <a:r>
              <a:rPr lang="en-US" sz="2800" b="1" dirty="0">
                <a:latin typeface="Times New Roman" panose="02020603050405020304" pitchFamily="18" charset="0"/>
              </a:rPr>
              <a:t>Overall Accuracy : 99.77% </a:t>
            </a:r>
          </a:p>
        </p:txBody>
      </p:sp>
      <p:sp>
        <p:nvSpPr>
          <p:cNvPr id="26" name="Oval 25">
            <a:extLst>
              <a:ext uri="{FF2B5EF4-FFF2-40B4-BE49-F238E27FC236}">
                <a16:creationId xmlns:a16="http://schemas.microsoft.com/office/drawing/2014/main" id="{C308B7F3-8575-4FCC-8D5F-C008D514B827}"/>
              </a:ext>
            </a:extLst>
          </p:cNvPr>
          <p:cNvSpPr/>
          <p:nvPr/>
        </p:nvSpPr>
        <p:spPr>
          <a:xfrm>
            <a:off x="17068800" y="9396288"/>
            <a:ext cx="609600" cy="566247"/>
          </a:xfrm>
          <a:prstGeom prst="ellipse">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latin typeface="Times New Roman" panose="02020603050405020304" pitchFamily="18" charset="0"/>
              </a:rPr>
              <a:t>17</a:t>
            </a:r>
          </a:p>
        </p:txBody>
      </p:sp>
    </p:spTree>
    <p:extLst>
      <p:ext uri="{BB962C8B-B14F-4D97-AF65-F5344CB8AC3E}">
        <p14:creationId xmlns:p14="http://schemas.microsoft.com/office/powerpoint/2010/main" val="1445221400"/>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3F3F4"/>
        </a:solidFill>
        <a:effectLst/>
      </p:bgPr>
    </p:bg>
    <p:spTree>
      <p:nvGrpSpPr>
        <p:cNvPr id="1" name=""/>
        <p:cNvGrpSpPr/>
        <p:nvPr/>
      </p:nvGrpSpPr>
      <p:grpSpPr>
        <a:xfrm>
          <a:off x="0" y="0"/>
          <a:ext cx="0" cy="0"/>
          <a:chOff x="0" y="0"/>
          <a:chExt cx="0" cy="0"/>
        </a:xfrm>
      </p:grpSpPr>
      <p:grpSp>
        <p:nvGrpSpPr>
          <p:cNvPr id="3" name="Group 3"/>
          <p:cNvGrpSpPr/>
          <p:nvPr/>
        </p:nvGrpSpPr>
        <p:grpSpPr>
          <a:xfrm>
            <a:off x="0" y="0"/>
            <a:ext cx="18278497" cy="1040676"/>
            <a:chOff x="0" y="0"/>
            <a:chExt cx="4814090" cy="274087"/>
          </a:xfrm>
        </p:grpSpPr>
        <p:sp>
          <p:nvSpPr>
            <p:cNvPr id="4" name="Freeform 4"/>
            <p:cNvSpPr/>
            <p:nvPr/>
          </p:nvSpPr>
          <p:spPr>
            <a:xfrm>
              <a:off x="0" y="0"/>
              <a:ext cx="4814090" cy="274087"/>
            </a:xfrm>
            <a:custGeom>
              <a:avLst/>
              <a:gdLst/>
              <a:ahLst/>
              <a:cxnLst/>
              <a:rect l="l" t="t" r="r" b="b"/>
              <a:pathLst>
                <a:path w="4814090" h="274087">
                  <a:moveTo>
                    <a:pt x="0" y="0"/>
                  </a:moveTo>
                  <a:lnTo>
                    <a:pt x="4814090" y="0"/>
                  </a:lnTo>
                  <a:lnTo>
                    <a:pt x="4814090" y="274087"/>
                  </a:lnTo>
                  <a:lnTo>
                    <a:pt x="0" y="274087"/>
                  </a:lnTo>
                  <a:close/>
                </a:path>
              </a:pathLst>
            </a:custGeom>
            <a:gradFill rotWithShape="1">
              <a:gsLst>
                <a:gs pos="0">
                  <a:srgbClr val="8C52FF">
                    <a:alpha val="100000"/>
                  </a:srgbClr>
                </a:gs>
                <a:gs pos="100000">
                  <a:srgbClr val="5CE1E6">
                    <a:alpha val="100000"/>
                  </a:srgbClr>
                </a:gs>
              </a:gsLst>
              <a:lin ang="0"/>
            </a:gradFill>
          </p:spPr>
        </p:sp>
        <p:sp>
          <p:nvSpPr>
            <p:cNvPr id="5" name="TextBox 5"/>
            <p:cNvSpPr txBox="1"/>
            <p:nvPr/>
          </p:nvSpPr>
          <p:spPr>
            <a:xfrm>
              <a:off x="0" y="-38100"/>
              <a:ext cx="4814090" cy="312187"/>
            </a:xfrm>
            <a:prstGeom prst="rect">
              <a:avLst/>
            </a:prstGeom>
          </p:spPr>
          <p:txBody>
            <a:bodyPr lIns="50800" tIns="50800" rIns="50800" bIns="50800" rtlCol="0" anchor="ctr"/>
            <a:lstStyle/>
            <a:p>
              <a:pPr algn="ctr">
                <a:lnSpc>
                  <a:spcPts val="2659"/>
                </a:lnSpc>
                <a:spcBef>
                  <a:spcPct val="0"/>
                </a:spcBef>
              </a:pPr>
              <a:endParaRPr dirty="0">
                <a:latin typeface="Times New Roman" panose="02020603050405020304" pitchFamily="18" charset="0"/>
              </a:endParaRPr>
            </a:p>
          </p:txBody>
        </p:sp>
      </p:grpSp>
      <p:sp>
        <p:nvSpPr>
          <p:cNvPr id="12" name="TextBox 12"/>
          <p:cNvSpPr txBox="1"/>
          <p:nvPr/>
        </p:nvSpPr>
        <p:spPr>
          <a:xfrm>
            <a:off x="1337285" y="102190"/>
            <a:ext cx="9086028" cy="2039020"/>
          </a:xfrm>
          <a:prstGeom prst="rect">
            <a:avLst/>
          </a:prstGeom>
        </p:spPr>
        <p:txBody>
          <a:bodyPr lIns="0" tIns="0" rIns="0" bIns="0" rtlCol="0" anchor="t">
            <a:spAutoFit/>
          </a:bodyPr>
          <a:lstStyle/>
          <a:p>
            <a:pPr>
              <a:lnSpc>
                <a:spcPts val="5265"/>
              </a:lnSpc>
            </a:pPr>
            <a:r>
              <a:rPr lang="en-US" sz="4500" dirty="0">
                <a:solidFill>
                  <a:srgbClr val="FFDE59"/>
                </a:solidFill>
                <a:latin typeface="Times New Roman" panose="02020603050405020304" pitchFamily="18" charset="0"/>
              </a:rPr>
              <a:t>Methodology (VGG16) </a:t>
            </a:r>
          </a:p>
          <a:p>
            <a:pPr marL="0" lvl="0" indent="0" algn="l">
              <a:lnSpc>
                <a:spcPts val="5265"/>
              </a:lnSpc>
            </a:pPr>
            <a:r>
              <a:rPr lang="en-US" sz="4500" dirty="0">
                <a:solidFill>
                  <a:srgbClr val="FFDE59"/>
                </a:solidFill>
                <a:latin typeface="Times New Roman" panose="02020603050405020304" pitchFamily="18" charset="0"/>
              </a:rPr>
              <a:t> </a:t>
            </a:r>
          </a:p>
          <a:p>
            <a:pPr marL="0" lvl="0" indent="0" algn="l">
              <a:lnSpc>
                <a:spcPts val="5265"/>
              </a:lnSpc>
            </a:pPr>
            <a:r>
              <a:rPr lang="en-US" sz="4500" dirty="0">
                <a:solidFill>
                  <a:srgbClr val="FFDE59"/>
                </a:solidFill>
                <a:latin typeface="Times New Roman" panose="02020603050405020304" pitchFamily="18" charset="0"/>
              </a:rPr>
              <a:t> </a:t>
            </a:r>
          </a:p>
        </p:txBody>
      </p:sp>
      <p:pic>
        <p:nvPicPr>
          <p:cNvPr id="23" name="Picture 22">
            <a:extLst>
              <a:ext uri="{FF2B5EF4-FFF2-40B4-BE49-F238E27FC236}">
                <a16:creationId xmlns:a16="http://schemas.microsoft.com/office/drawing/2014/main" id="{9070EAFE-0E8A-4A8D-BE0E-1FA269E3E713}"/>
              </a:ext>
            </a:extLst>
          </p:cNvPr>
          <p:cNvPicPr>
            <a:picLocks noChangeAspect="1"/>
          </p:cNvPicPr>
          <p:nvPr/>
        </p:nvPicPr>
        <p:blipFill>
          <a:blip r:embed="rId2"/>
          <a:stretch>
            <a:fillRect/>
          </a:stretch>
        </p:blipFill>
        <p:spPr>
          <a:xfrm>
            <a:off x="282313" y="1299135"/>
            <a:ext cx="7727648" cy="3729735"/>
          </a:xfrm>
          <a:prstGeom prst="rect">
            <a:avLst/>
          </a:prstGeom>
        </p:spPr>
      </p:pic>
      <p:pic>
        <p:nvPicPr>
          <p:cNvPr id="25" name="Picture 24">
            <a:extLst>
              <a:ext uri="{FF2B5EF4-FFF2-40B4-BE49-F238E27FC236}">
                <a16:creationId xmlns:a16="http://schemas.microsoft.com/office/drawing/2014/main" id="{A858DE18-4CE5-48F4-B1DC-3BDF8AC635E5}"/>
              </a:ext>
            </a:extLst>
          </p:cNvPr>
          <p:cNvPicPr>
            <a:picLocks noChangeAspect="1"/>
          </p:cNvPicPr>
          <p:nvPr/>
        </p:nvPicPr>
        <p:blipFill>
          <a:blip r:embed="rId3"/>
          <a:stretch>
            <a:fillRect/>
          </a:stretch>
        </p:blipFill>
        <p:spPr>
          <a:xfrm>
            <a:off x="282313" y="5356385"/>
            <a:ext cx="7727648" cy="3867690"/>
          </a:xfrm>
          <a:prstGeom prst="rect">
            <a:avLst/>
          </a:prstGeom>
        </p:spPr>
      </p:pic>
      <p:pic>
        <p:nvPicPr>
          <p:cNvPr id="27" name="Picture 26">
            <a:extLst>
              <a:ext uri="{FF2B5EF4-FFF2-40B4-BE49-F238E27FC236}">
                <a16:creationId xmlns:a16="http://schemas.microsoft.com/office/drawing/2014/main" id="{0900410F-A6DC-40F6-9273-CDE1223B1A50}"/>
              </a:ext>
            </a:extLst>
          </p:cNvPr>
          <p:cNvPicPr>
            <a:picLocks noChangeAspect="1"/>
          </p:cNvPicPr>
          <p:nvPr/>
        </p:nvPicPr>
        <p:blipFill>
          <a:blip r:embed="rId4"/>
          <a:stretch>
            <a:fillRect/>
          </a:stretch>
        </p:blipFill>
        <p:spPr>
          <a:xfrm>
            <a:off x="10058400" y="1342866"/>
            <a:ext cx="6892315" cy="4640505"/>
          </a:xfrm>
          <a:prstGeom prst="rect">
            <a:avLst/>
          </a:prstGeom>
        </p:spPr>
      </p:pic>
      <p:graphicFrame>
        <p:nvGraphicFramePr>
          <p:cNvPr id="28" name="Table 27">
            <a:extLst>
              <a:ext uri="{FF2B5EF4-FFF2-40B4-BE49-F238E27FC236}">
                <a16:creationId xmlns:a16="http://schemas.microsoft.com/office/drawing/2014/main" id="{CDDB5DDC-F4CA-4B88-A4D0-BC7219BCD2CE}"/>
              </a:ext>
            </a:extLst>
          </p:cNvPr>
          <p:cNvGraphicFramePr>
            <a:graphicFrameLocks noGrp="1"/>
          </p:cNvGraphicFramePr>
          <p:nvPr>
            <p:extLst>
              <p:ext uri="{D42A27DB-BD31-4B8C-83A1-F6EECF244321}">
                <p14:modId xmlns:p14="http://schemas.microsoft.com/office/powerpoint/2010/main" val="4114061877"/>
              </p:ext>
            </p:extLst>
          </p:nvPr>
        </p:nvGraphicFramePr>
        <p:xfrm>
          <a:off x="9914000" y="6293431"/>
          <a:ext cx="7659200" cy="1483360"/>
        </p:xfrm>
        <a:graphic>
          <a:graphicData uri="http://schemas.openxmlformats.org/drawingml/2006/table">
            <a:tbl>
              <a:tblPr firstRow="1" bandRow="1">
                <a:tableStyleId>{7DF18680-E054-41AD-8BC1-D1AEF772440D}</a:tableStyleId>
              </a:tblPr>
              <a:tblGrid>
                <a:gridCol w="1914800">
                  <a:extLst>
                    <a:ext uri="{9D8B030D-6E8A-4147-A177-3AD203B41FA5}">
                      <a16:colId xmlns:a16="http://schemas.microsoft.com/office/drawing/2014/main" val="414365835"/>
                    </a:ext>
                  </a:extLst>
                </a:gridCol>
                <a:gridCol w="1914800">
                  <a:extLst>
                    <a:ext uri="{9D8B030D-6E8A-4147-A177-3AD203B41FA5}">
                      <a16:colId xmlns:a16="http://schemas.microsoft.com/office/drawing/2014/main" val="3940192496"/>
                    </a:ext>
                  </a:extLst>
                </a:gridCol>
                <a:gridCol w="1914800">
                  <a:extLst>
                    <a:ext uri="{9D8B030D-6E8A-4147-A177-3AD203B41FA5}">
                      <a16:colId xmlns:a16="http://schemas.microsoft.com/office/drawing/2014/main" val="247583682"/>
                    </a:ext>
                  </a:extLst>
                </a:gridCol>
                <a:gridCol w="1914800">
                  <a:extLst>
                    <a:ext uri="{9D8B030D-6E8A-4147-A177-3AD203B41FA5}">
                      <a16:colId xmlns:a16="http://schemas.microsoft.com/office/drawing/2014/main" val="2587502514"/>
                    </a:ext>
                  </a:extLst>
                </a:gridCol>
              </a:tblGrid>
              <a:tr h="370840">
                <a:tc>
                  <a:txBody>
                    <a:bodyPr/>
                    <a:lstStyle/>
                    <a:p>
                      <a:r>
                        <a:rPr lang="en-US" dirty="0">
                          <a:latin typeface="Times New Roman" panose="02020603050405020304" pitchFamily="18" charset="0"/>
                        </a:rPr>
                        <a:t>Class</a:t>
                      </a:r>
                    </a:p>
                  </a:txBody>
                  <a:tcPr/>
                </a:tc>
                <a:tc>
                  <a:txBody>
                    <a:bodyPr/>
                    <a:lstStyle/>
                    <a:p>
                      <a:r>
                        <a:rPr lang="en-US" dirty="0">
                          <a:latin typeface="Times New Roman" panose="02020603050405020304" pitchFamily="18" charset="0"/>
                        </a:rPr>
                        <a:t>Precision</a:t>
                      </a:r>
                    </a:p>
                  </a:txBody>
                  <a:tcPr/>
                </a:tc>
                <a:tc>
                  <a:txBody>
                    <a:bodyPr/>
                    <a:lstStyle/>
                    <a:p>
                      <a:r>
                        <a:rPr lang="en-US" dirty="0">
                          <a:latin typeface="Times New Roman" panose="02020603050405020304" pitchFamily="18" charset="0"/>
                        </a:rPr>
                        <a:t>Recall</a:t>
                      </a:r>
                    </a:p>
                  </a:txBody>
                  <a:tcPr/>
                </a:tc>
                <a:tc>
                  <a:txBody>
                    <a:bodyPr/>
                    <a:lstStyle/>
                    <a:p>
                      <a:r>
                        <a:rPr lang="en-US" dirty="0">
                          <a:latin typeface="Times New Roman" panose="02020603050405020304" pitchFamily="18" charset="0"/>
                        </a:rPr>
                        <a:t>F1 Score</a:t>
                      </a:r>
                    </a:p>
                  </a:txBody>
                  <a:tcPr/>
                </a:tc>
                <a:extLst>
                  <a:ext uri="{0D108BD9-81ED-4DB2-BD59-A6C34878D82A}">
                    <a16:rowId xmlns:a16="http://schemas.microsoft.com/office/drawing/2014/main" val="151782930"/>
                  </a:ext>
                </a:extLst>
              </a:tr>
              <a:tr h="370840">
                <a:tc>
                  <a:txBody>
                    <a:bodyPr/>
                    <a:lstStyle/>
                    <a:p>
                      <a:r>
                        <a:rPr lang="en-US" dirty="0">
                          <a:latin typeface="Times New Roman" panose="02020603050405020304" pitchFamily="18" charset="0"/>
                        </a:rPr>
                        <a:t>High</a:t>
                      </a:r>
                    </a:p>
                  </a:txBody>
                  <a:tcPr/>
                </a:tc>
                <a:tc>
                  <a:txBody>
                    <a:bodyPr/>
                    <a:lstStyle/>
                    <a:p>
                      <a:r>
                        <a:rPr lang="en-US" dirty="0">
                          <a:latin typeface="Times New Roman" panose="02020603050405020304" pitchFamily="18" charset="0"/>
                        </a:rPr>
                        <a:t>0.99</a:t>
                      </a:r>
                    </a:p>
                  </a:txBody>
                  <a:tcPr/>
                </a:tc>
                <a:tc>
                  <a:txBody>
                    <a:bodyPr/>
                    <a:lstStyle/>
                    <a:p>
                      <a:r>
                        <a:rPr lang="en-US" dirty="0">
                          <a:latin typeface="Times New Roman" panose="02020603050405020304" pitchFamily="18" charset="0"/>
                        </a:rPr>
                        <a:t>0.99</a:t>
                      </a:r>
                    </a:p>
                  </a:txBody>
                  <a:tcPr/>
                </a:tc>
                <a:tc>
                  <a:txBody>
                    <a:bodyPr/>
                    <a:lstStyle/>
                    <a:p>
                      <a:r>
                        <a:rPr lang="en-US" dirty="0">
                          <a:latin typeface="Times New Roman" panose="02020603050405020304" pitchFamily="18" charset="0"/>
                        </a:rPr>
                        <a:t>0.99</a:t>
                      </a:r>
                    </a:p>
                  </a:txBody>
                  <a:tcPr/>
                </a:tc>
                <a:extLst>
                  <a:ext uri="{0D108BD9-81ED-4DB2-BD59-A6C34878D82A}">
                    <a16:rowId xmlns:a16="http://schemas.microsoft.com/office/drawing/2014/main" val="3462872989"/>
                  </a:ext>
                </a:extLst>
              </a:tr>
              <a:tr h="370840">
                <a:tc>
                  <a:txBody>
                    <a:bodyPr/>
                    <a:lstStyle/>
                    <a:p>
                      <a:r>
                        <a:rPr lang="en-US" dirty="0">
                          <a:latin typeface="Times New Roman" panose="02020603050405020304" pitchFamily="18" charset="0"/>
                        </a:rPr>
                        <a:t>Low</a:t>
                      </a:r>
                    </a:p>
                  </a:txBody>
                  <a:tcPr/>
                </a:tc>
                <a:tc>
                  <a:txBody>
                    <a:bodyPr/>
                    <a:lstStyle/>
                    <a:p>
                      <a:r>
                        <a:rPr lang="en-US" dirty="0">
                          <a:latin typeface="Times New Roman" panose="02020603050405020304" pitchFamily="18" charset="0"/>
                        </a:rPr>
                        <a:t>1.00</a:t>
                      </a:r>
                    </a:p>
                  </a:txBody>
                  <a:tcPr/>
                </a:tc>
                <a:tc>
                  <a:txBody>
                    <a:bodyPr/>
                    <a:lstStyle/>
                    <a:p>
                      <a:r>
                        <a:rPr lang="en-US" dirty="0">
                          <a:latin typeface="Times New Roman" panose="02020603050405020304" pitchFamily="18" charset="0"/>
                        </a:rPr>
                        <a:t>0.99</a:t>
                      </a:r>
                    </a:p>
                  </a:txBody>
                  <a:tcPr/>
                </a:tc>
                <a:tc>
                  <a:txBody>
                    <a:bodyPr/>
                    <a:lstStyle/>
                    <a:p>
                      <a:r>
                        <a:rPr lang="en-US" dirty="0">
                          <a:latin typeface="Times New Roman" panose="02020603050405020304" pitchFamily="18" charset="0"/>
                        </a:rPr>
                        <a:t>1.00</a:t>
                      </a:r>
                    </a:p>
                  </a:txBody>
                  <a:tcPr/>
                </a:tc>
                <a:extLst>
                  <a:ext uri="{0D108BD9-81ED-4DB2-BD59-A6C34878D82A}">
                    <a16:rowId xmlns:a16="http://schemas.microsoft.com/office/drawing/2014/main" val="981989226"/>
                  </a:ext>
                </a:extLst>
              </a:tr>
              <a:tr h="370840">
                <a:tc>
                  <a:txBody>
                    <a:bodyPr/>
                    <a:lstStyle/>
                    <a:p>
                      <a:r>
                        <a:rPr lang="en-US" dirty="0">
                          <a:latin typeface="Times New Roman" panose="02020603050405020304" pitchFamily="18" charset="0"/>
                        </a:rPr>
                        <a:t>Moderate</a:t>
                      </a:r>
                    </a:p>
                  </a:txBody>
                  <a:tcPr/>
                </a:tc>
                <a:tc>
                  <a:txBody>
                    <a:bodyPr/>
                    <a:lstStyle/>
                    <a:p>
                      <a:r>
                        <a:rPr lang="en-US" dirty="0">
                          <a:latin typeface="Times New Roman" panose="02020603050405020304" pitchFamily="18" charset="0"/>
                        </a:rPr>
                        <a:t>0.99</a:t>
                      </a:r>
                    </a:p>
                  </a:txBody>
                  <a:tcPr/>
                </a:tc>
                <a:tc>
                  <a:txBody>
                    <a:bodyPr/>
                    <a:lstStyle/>
                    <a:p>
                      <a:r>
                        <a:rPr lang="en-US" dirty="0">
                          <a:latin typeface="Times New Roman" panose="02020603050405020304" pitchFamily="18" charset="0"/>
                        </a:rPr>
                        <a:t>1.00</a:t>
                      </a:r>
                    </a:p>
                  </a:txBody>
                  <a:tcPr/>
                </a:tc>
                <a:tc>
                  <a:txBody>
                    <a:bodyPr/>
                    <a:lstStyle/>
                    <a:p>
                      <a:r>
                        <a:rPr lang="en-US" dirty="0">
                          <a:latin typeface="Times New Roman" panose="02020603050405020304" pitchFamily="18" charset="0"/>
                        </a:rPr>
                        <a:t>0.99</a:t>
                      </a:r>
                    </a:p>
                  </a:txBody>
                  <a:tcPr/>
                </a:tc>
                <a:extLst>
                  <a:ext uri="{0D108BD9-81ED-4DB2-BD59-A6C34878D82A}">
                    <a16:rowId xmlns:a16="http://schemas.microsoft.com/office/drawing/2014/main" val="363407997"/>
                  </a:ext>
                </a:extLst>
              </a:tr>
            </a:tbl>
          </a:graphicData>
        </a:graphic>
      </p:graphicFrame>
      <p:sp>
        <p:nvSpPr>
          <p:cNvPr id="29" name="TextBox 28">
            <a:extLst>
              <a:ext uri="{FF2B5EF4-FFF2-40B4-BE49-F238E27FC236}">
                <a16:creationId xmlns:a16="http://schemas.microsoft.com/office/drawing/2014/main" id="{A535C548-95EF-4120-AEA2-1AFCDC1185D4}"/>
              </a:ext>
            </a:extLst>
          </p:cNvPr>
          <p:cNvSpPr txBox="1"/>
          <p:nvPr/>
        </p:nvSpPr>
        <p:spPr>
          <a:xfrm>
            <a:off x="9914000" y="8178700"/>
            <a:ext cx="5791200" cy="523220"/>
          </a:xfrm>
          <a:prstGeom prst="rect">
            <a:avLst/>
          </a:prstGeom>
          <a:noFill/>
        </p:spPr>
        <p:txBody>
          <a:bodyPr wrap="square" rtlCol="0">
            <a:spAutoFit/>
          </a:bodyPr>
          <a:lstStyle/>
          <a:p>
            <a:r>
              <a:rPr lang="en-US" sz="2800" b="1" dirty="0">
                <a:latin typeface="Times New Roman" panose="02020603050405020304" pitchFamily="18" charset="0"/>
              </a:rPr>
              <a:t>Overall Accuracy : 99.47 % </a:t>
            </a:r>
          </a:p>
        </p:txBody>
      </p:sp>
      <p:sp>
        <p:nvSpPr>
          <p:cNvPr id="24" name="Oval 23">
            <a:extLst>
              <a:ext uri="{FF2B5EF4-FFF2-40B4-BE49-F238E27FC236}">
                <a16:creationId xmlns:a16="http://schemas.microsoft.com/office/drawing/2014/main" id="{A049537C-4EFA-4C86-A9FF-F229BFEDBDDA}"/>
              </a:ext>
            </a:extLst>
          </p:cNvPr>
          <p:cNvSpPr/>
          <p:nvPr/>
        </p:nvSpPr>
        <p:spPr>
          <a:xfrm>
            <a:off x="17068800" y="9396288"/>
            <a:ext cx="609600" cy="566247"/>
          </a:xfrm>
          <a:prstGeom prst="ellipse">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latin typeface="Times New Roman" panose="02020603050405020304" pitchFamily="18" charset="0"/>
              </a:rPr>
              <a:t>18</a:t>
            </a:r>
          </a:p>
        </p:txBody>
      </p:sp>
    </p:spTree>
    <p:extLst>
      <p:ext uri="{BB962C8B-B14F-4D97-AF65-F5344CB8AC3E}">
        <p14:creationId xmlns:p14="http://schemas.microsoft.com/office/powerpoint/2010/main" val="2613877463"/>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33728" y="-21861"/>
            <a:ext cx="22950597" cy="1143714"/>
            <a:chOff x="0" y="0"/>
            <a:chExt cx="4814090" cy="274087"/>
          </a:xfrm>
        </p:grpSpPr>
        <p:sp>
          <p:nvSpPr>
            <p:cNvPr id="4" name="Freeform 4"/>
            <p:cNvSpPr/>
            <p:nvPr/>
          </p:nvSpPr>
          <p:spPr>
            <a:xfrm>
              <a:off x="0" y="0"/>
              <a:ext cx="4814090" cy="274087"/>
            </a:xfrm>
            <a:custGeom>
              <a:avLst/>
              <a:gdLst/>
              <a:ahLst/>
              <a:cxnLst/>
              <a:rect l="l" t="t" r="r" b="b"/>
              <a:pathLst>
                <a:path w="4814090" h="274087">
                  <a:moveTo>
                    <a:pt x="0" y="0"/>
                  </a:moveTo>
                  <a:lnTo>
                    <a:pt x="4814090" y="0"/>
                  </a:lnTo>
                  <a:lnTo>
                    <a:pt x="4814090" y="274087"/>
                  </a:lnTo>
                  <a:lnTo>
                    <a:pt x="0" y="274087"/>
                  </a:lnTo>
                  <a:close/>
                </a:path>
              </a:pathLst>
            </a:custGeom>
            <a:gradFill rotWithShape="1">
              <a:gsLst>
                <a:gs pos="0">
                  <a:srgbClr val="8C52FF">
                    <a:alpha val="100000"/>
                  </a:srgbClr>
                </a:gs>
                <a:gs pos="100000">
                  <a:srgbClr val="5CE1E6">
                    <a:alpha val="100000"/>
                  </a:srgbClr>
                </a:gs>
              </a:gsLst>
              <a:lin ang="0"/>
            </a:gradFill>
          </p:spPr>
        </p:sp>
        <p:sp>
          <p:nvSpPr>
            <p:cNvPr id="5" name="TextBox 5"/>
            <p:cNvSpPr txBox="1"/>
            <p:nvPr/>
          </p:nvSpPr>
          <p:spPr>
            <a:xfrm>
              <a:off x="0" y="-38100"/>
              <a:ext cx="4814090" cy="312187"/>
            </a:xfrm>
            <a:prstGeom prst="rect">
              <a:avLst/>
            </a:prstGeom>
          </p:spPr>
          <p:txBody>
            <a:bodyPr lIns="50800" tIns="50800" rIns="50800" bIns="50800" rtlCol="0" anchor="ctr"/>
            <a:lstStyle/>
            <a:p>
              <a:pPr algn="ctr">
                <a:lnSpc>
                  <a:spcPts val="2659"/>
                </a:lnSpc>
                <a:spcBef>
                  <a:spcPct val="0"/>
                </a:spcBef>
              </a:pPr>
              <a:endParaRPr>
                <a:latin typeface="Times New Roman" panose="02020603050405020304" pitchFamily="18" charset="0"/>
                <a:cs typeface="Times New Roman" panose="02020603050405020304" pitchFamily="18" charset="0"/>
              </a:endParaRPr>
            </a:p>
          </p:txBody>
        </p:sp>
      </p:grpSp>
      <p:sp>
        <p:nvSpPr>
          <p:cNvPr id="12" name="TextBox 12"/>
          <p:cNvSpPr txBox="1"/>
          <p:nvPr/>
        </p:nvSpPr>
        <p:spPr>
          <a:xfrm>
            <a:off x="1371012" y="48777"/>
            <a:ext cx="11408475" cy="1359346"/>
          </a:xfrm>
          <a:prstGeom prst="rect">
            <a:avLst/>
          </a:prstGeom>
        </p:spPr>
        <p:txBody>
          <a:bodyPr wrap="square" lIns="0" tIns="0" rIns="0" bIns="0" rtlCol="0" anchor="t">
            <a:spAutoFit/>
          </a:bodyPr>
          <a:lstStyle/>
          <a:p>
            <a:pPr>
              <a:lnSpc>
                <a:spcPts val="5265"/>
              </a:lnSpc>
            </a:pPr>
            <a:r>
              <a:rPr lang="en-US" sz="4500" dirty="0">
                <a:solidFill>
                  <a:srgbClr val="FFDE59"/>
                </a:solidFill>
                <a:latin typeface="Times New Roman" panose="02020603050405020304" pitchFamily="18" charset="0"/>
                <a:cs typeface="Times New Roman" panose="02020603050405020304" pitchFamily="18" charset="0"/>
              </a:rPr>
              <a:t>Methodology (</a:t>
            </a:r>
            <a:r>
              <a:rPr lang="en-US" sz="4500" dirty="0" err="1">
                <a:solidFill>
                  <a:srgbClr val="FFDE59"/>
                </a:solidFill>
                <a:latin typeface="Times New Roman" panose="02020603050405020304" pitchFamily="18" charset="0"/>
                <a:cs typeface="Times New Roman" panose="02020603050405020304" pitchFamily="18" charset="0"/>
              </a:rPr>
              <a:t>AlexNet</a:t>
            </a:r>
            <a:r>
              <a:rPr lang="en-US" sz="4500" dirty="0">
                <a:solidFill>
                  <a:srgbClr val="FFDE59"/>
                </a:solidFill>
                <a:latin typeface="Times New Roman" panose="02020603050405020304" pitchFamily="18" charset="0"/>
                <a:cs typeface="Times New Roman" panose="02020603050405020304" pitchFamily="18" charset="0"/>
              </a:rPr>
              <a:t>) </a:t>
            </a:r>
          </a:p>
          <a:p>
            <a:pPr marL="0" lvl="0" indent="0" algn="l">
              <a:lnSpc>
                <a:spcPts val="5265"/>
              </a:lnSpc>
            </a:pPr>
            <a:r>
              <a:rPr lang="en-US" sz="4500" dirty="0">
                <a:solidFill>
                  <a:srgbClr val="FFDE59"/>
                </a:solidFill>
                <a:latin typeface="Times New Roman" panose="02020603050405020304" pitchFamily="18" charset="0"/>
                <a:cs typeface="Times New Roman" panose="02020603050405020304" pitchFamily="18" charset="0"/>
              </a:rPr>
              <a:t> </a:t>
            </a:r>
          </a:p>
        </p:txBody>
      </p:sp>
      <p:sp>
        <p:nvSpPr>
          <p:cNvPr id="33" name="TextBox 32">
            <a:extLst>
              <a:ext uri="{FF2B5EF4-FFF2-40B4-BE49-F238E27FC236}">
                <a16:creationId xmlns:a16="http://schemas.microsoft.com/office/drawing/2014/main" id="{9E130988-FB37-9A5F-8738-864474C1AB2E}"/>
              </a:ext>
            </a:extLst>
          </p:cNvPr>
          <p:cNvSpPr txBox="1"/>
          <p:nvPr/>
        </p:nvSpPr>
        <p:spPr>
          <a:xfrm>
            <a:off x="14558364" y="3082608"/>
            <a:ext cx="351076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High     Moderate      Low</a:t>
            </a:r>
          </a:p>
        </p:txBody>
      </p:sp>
      <p:grpSp>
        <p:nvGrpSpPr>
          <p:cNvPr id="32" name="Group 31">
            <a:extLst>
              <a:ext uri="{FF2B5EF4-FFF2-40B4-BE49-F238E27FC236}">
                <a16:creationId xmlns:a16="http://schemas.microsoft.com/office/drawing/2014/main" id="{51D39ED9-BED2-4A0F-B0D4-63140787FC89}"/>
              </a:ext>
            </a:extLst>
          </p:cNvPr>
          <p:cNvGrpSpPr/>
          <p:nvPr/>
        </p:nvGrpSpPr>
        <p:grpSpPr>
          <a:xfrm>
            <a:off x="11126429" y="1800072"/>
            <a:ext cx="6102140" cy="5713093"/>
            <a:chOff x="11811000" y="2201235"/>
            <a:chExt cx="5072300" cy="3556724"/>
          </a:xfrm>
        </p:grpSpPr>
        <p:sp>
          <p:nvSpPr>
            <p:cNvPr id="2" name="Rectangle 1">
              <a:extLst>
                <a:ext uri="{FF2B5EF4-FFF2-40B4-BE49-F238E27FC236}">
                  <a16:creationId xmlns:a16="http://schemas.microsoft.com/office/drawing/2014/main" id="{03872326-88FB-ED78-E736-69764A73F98A}"/>
                </a:ext>
              </a:extLst>
            </p:cNvPr>
            <p:cNvSpPr/>
            <p:nvPr/>
          </p:nvSpPr>
          <p:spPr>
            <a:xfrm>
              <a:off x="11811000" y="2201235"/>
              <a:ext cx="2214243" cy="19483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EEG RAW INPUT </a:t>
              </a:r>
            </a:p>
          </p:txBody>
        </p:sp>
        <p:sp>
          <p:nvSpPr>
            <p:cNvPr id="6" name="Rectangle: Rounded Corners 5">
              <a:extLst>
                <a:ext uri="{FF2B5EF4-FFF2-40B4-BE49-F238E27FC236}">
                  <a16:creationId xmlns:a16="http://schemas.microsoft.com/office/drawing/2014/main" id="{5D1C6F63-47D0-A308-03C6-64CB5DB6C892}"/>
                </a:ext>
              </a:extLst>
            </p:cNvPr>
            <p:cNvSpPr/>
            <p:nvPr/>
          </p:nvSpPr>
          <p:spPr>
            <a:xfrm>
              <a:off x="11811790" y="2567095"/>
              <a:ext cx="2214243" cy="194837"/>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 CONV 1D(96</a:t>
              </a:r>
              <a:r>
                <a:rPr lang="en-US" sz="1500" dirty="0">
                  <a:solidFill>
                    <a:schemeClr val="tx1"/>
                  </a:solidFill>
                  <a:latin typeface="Times New Roman" panose="02020603050405020304" pitchFamily="18" charset="0"/>
                  <a:cs typeface="Times New Roman" panose="02020603050405020304" pitchFamily="18" charset="0"/>
                </a:rPr>
                <a:t>)</a:t>
              </a:r>
            </a:p>
          </p:txBody>
        </p:sp>
        <p:sp>
          <p:nvSpPr>
            <p:cNvPr id="7" name="Oval 6">
              <a:extLst>
                <a:ext uri="{FF2B5EF4-FFF2-40B4-BE49-F238E27FC236}">
                  <a16:creationId xmlns:a16="http://schemas.microsoft.com/office/drawing/2014/main" id="{216578C6-39A5-8F84-9F7D-057A6D23F10D}"/>
                </a:ext>
              </a:extLst>
            </p:cNvPr>
            <p:cNvSpPr/>
            <p:nvPr/>
          </p:nvSpPr>
          <p:spPr>
            <a:xfrm>
              <a:off x="11858450" y="2921661"/>
              <a:ext cx="2214243" cy="194837"/>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MAXPOOL1D</a:t>
              </a:r>
            </a:p>
          </p:txBody>
        </p:sp>
        <p:sp>
          <p:nvSpPr>
            <p:cNvPr id="8" name="Rectangle: Rounded Corners 7">
              <a:extLst>
                <a:ext uri="{FF2B5EF4-FFF2-40B4-BE49-F238E27FC236}">
                  <a16:creationId xmlns:a16="http://schemas.microsoft.com/office/drawing/2014/main" id="{85D1F6F5-85C9-3F70-6A35-B390C47EFB27}"/>
                </a:ext>
              </a:extLst>
            </p:cNvPr>
            <p:cNvSpPr/>
            <p:nvPr/>
          </p:nvSpPr>
          <p:spPr>
            <a:xfrm>
              <a:off x="11858453" y="3239659"/>
              <a:ext cx="2214243" cy="194837"/>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2</a:t>
              </a:r>
              <a:r>
                <a:rPr lang="en-US" sz="1000" baseline="30000" dirty="0">
                  <a:solidFill>
                    <a:schemeClr val="tx1"/>
                  </a:solidFill>
                  <a:latin typeface="Times New Roman" panose="02020603050405020304" pitchFamily="18" charset="0"/>
                  <a:cs typeface="Times New Roman" panose="02020603050405020304" pitchFamily="18" charset="0"/>
                </a:rPr>
                <a:t>nd</a:t>
              </a:r>
              <a:r>
                <a:rPr lang="en-US" sz="1000" dirty="0">
                  <a:solidFill>
                    <a:schemeClr val="tx1"/>
                  </a:solidFill>
                  <a:latin typeface="Times New Roman" panose="02020603050405020304" pitchFamily="18" charset="0"/>
                  <a:cs typeface="Times New Roman" panose="02020603050405020304" pitchFamily="18" charset="0"/>
                </a:rPr>
                <a:t>  CONV 1D(256</a:t>
              </a:r>
              <a:r>
                <a:rPr lang="en-US" sz="1500" dirty="0">
                  <a:solidFill>
                    <a:schemeClr val="tx1"/>
                  </a:solidFill>
                  <a:latin typeface="Times New Roman" panose="02020603050405020304" pitchFamily="18" charset="0"/>
                  <a:cs typeface="Times New Roman" panose="02020603050405020304" pitchFamily="18" charset="0"/>
                </a:rPr>
                <a:t>)</a:t>
              </a:r>
            </a:p>
          </p:txBody>
        </p:sp>
        <p:sp>
          <p:nvSpPr>
            <p:cNvPr id="13" name="Oval 12">
              <a:extLst>
                <a:ext uri="{FF2B5EF4-FFF2-40B4-BE49-F238E27FC236}">
                  <a16:creationId xmlns:a16="http://schemas.microsoft.com/office/drawing/2014/main" id="{D9E5ADA0-C498-03FF-AA05-38463C5D39BB}"/>
                </a:ext>
              </a:extLst>
            </p:cNvPr>
            <p:cNvSpPr/>
            <p:nvPr/>
          </p:nvSpPr>
          <p:spPr>
            <a:xfrm>
              <a:off x="11858452" y="3556899"/>
              <a:ext cx="2214243" cy="194837"/>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MAXPOOL1D</a:t>
              </a:r>
            </a:p>
          </p:txBody>
        </p:sp>
        <p:sp>
          <p:nvSpPr>
            <p:cNvPr id="14" name="Rectangle: Rounded Corners 13">
              <a:extLst>
                <a:ext uri="{FF2B5EF4-FFF2-40B4-BE49-F238E27FC236}">
                  <a16:creationId xmlns:a16="http://schemas.microsoft.com/office/drawing/2014/main" id="{D923BA3D-E0A5-3783-813B-CF6B48D88995}"/>
                </a:ext>
              </a:extLst>
            </p:cNvPr>
            <p:cNvSpPr/>
            <p:nvPr/>
          </p:nvSpPr>
          <p:spPr>
            <a:xfrm>
              <a:off x="11824232" y="3860150"/>
              <a:ext cx="2214243" cy="194837"/>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  CONV 1D(384</a:t>
              </a:r>
              <a:r>
                <a:rPr lang="en-US" sz="1500" dirty="0">
                  <a:solidFill>
                    <a:schemeClr val="tx1"/>
                  </a:solidFill>
                  <a:latin typeface="Times New Roman" panose="02020603050405020304" pitchFamily="18" charset="0"/>
                  <a:cs typeface="Times New Roman" panose="02020603050405020304" pitchFamily="18" charset="0"/>
                </a:rPr>
                <a:t>)</a:t>
              </a:r>
            </a:p>
          </p:txBody>
        </p:sp>
        <p:sp>
          <p:nvSpPr>
            <p:cNvPr id="23" name="Oval 22">
              <a:extLst>
                <a:ext uri="{FF2B5EF4-FFF2-40B4-BE49-F238E27FC236}">
                  <a16:creationId xmlns:a16="http://schemas.microsoft.com/office/drawing/2014/main" id="{6CEA018A-5A3C-E858-6824-BB60A0A0F313}"/>
                </a:ext>
              </a:extLst>
            </p:cNvPr>
            <p:cNvSpPr/>
            <p:nvPr/>
          </p:nvSpPr>
          <p:spPr>
            <a:xfrm>
              <a:off x="11857664" y="4830522"/>
              <a:ext cx="2214243" cy="194837"/>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MAXPOOL1D</a:t>
              </a:r>
            </a:p>
          </p:txBody>
        </p:sp>
        <p:sp>
          <p:nvSpPr>
            <p:cNvPr id="24" name="Rectangle: Rounded Corners 23">
              <a:extLst>
                <a:ext uri="{FF2B5EF4-FFF2-40B4-BE49-F238E27FC236}">
                  <a16:creationId xmlns:a16="http://schemas.microsoft.com/office/drawing/2014/main" id="{3632FF29-E257-09ED-9076-D81956938C07}"/>
                </a:ext>
              </a:extLst>
            </p:cNvPr>
            <p:cNvSpPr/>
            <p:nvPr/>
          </p:nvSpPr>
          <p:spPr>
            <a:xfrm>
              <a:off x="11858451" y="5171100"/>
              <a:ext cx="2214243" cy="194837"/>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4</a:t>
              </a:r>
              <a:r>
                <a:rPr lang="en-US" sz="1000" baseline="30000" dirty="0">
                  <a:solidFill>
                    <a:schemeClr val="tx1"/>
                  </a:solidFill>
                  <a:latin typeface="Times New Roman" panose="02020603050405020304" pitchFamily="18" charset="0"/>
                  <a:cs typeface="Times New Roman" panose="02020603050405020304" pitchFamily="18" charset="0"/>
                </a:rPr>
                <a:t>th</a:t>
              </a:r>
              <a:r>
                <a:rPr lang="en-US" sz="1000" dirty="0">
                  <a:solidFill>
                    <a:schemeClr val="tx1"/>
                  </a:solidFill>
                  <a:latin typeface="Times New Roman" panose="02020603050405020304" pitchFamily="18" charset="0"/>
                  <a:cs typeface="Times New Roman" panose="02020603050405020304" pitchFamily="18" charset="0"/>
                </a:rPr>
                <a:t>  CONV 1D(128</a:t>
              </a:r>
              <a:r>
                <a:rPr lang="en-US" sz="1500" dirty="0">
                  <a:solidFill>
                    <a:schemeClr val="tx1"/>
                  </a:solidFill>
                  <a:latin typeface="Times New Roman" panose="02020603050405020304" pitchFamily="18" charset="0"/>
                  <a:cs typeface="Times New Roman" panose="02020603050405020304" pitchFamily="18" charset="0"/>
                </a:rPr>
                <a:t>)</a:t>
              </a:r>
            </a:p>
          </p:txBody>
        </p:sp>
        <p:sp>
          <p:nvSpPr>
            <p:cNvPr id="25" name="Oval 24">
              <a:extLst>
                <a:ext uri="{FF2B5EF4-FFF2-40B4-BE49-F238E27FC236}">
                  <a16:creationId xmlns:a16="http://schemas.microsoft.com/office/drawing/2014/main" id="{E2EE4907-6391-C933-F8BE-B544FDAFCC6E}"/>
                </a:ext>
              </a:extLst>
            </p:cNvPr>
            <p:cNvSpPr/>
            <p:nvPr/>
          </p:nvSpPr>
          <p:spPr>
            <a:xfrm>
              <a:off x="11811000" y="5563122"/>
              <a:ext cx="2214243" cy="194837"/>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MAXPOOL1D</a:t>
              </a:r>
            </a:p>
          </p:txBody>
        </p:sp>
        <p:sp>
          <p:nvSpPr>
            <p:cNvPr id="26" name="Rectangle: Single Corner Rounded 25">
              <a:extLst>
                <a:ext uri="{FF2B5EF4-FFF2-40B4-BE49-F238E27FC236}">
                  <a16:creationId xmlns:a16="http://schemas.microsoft.com/office/drawing/2014/main" id="{8B03E071-E9D8-FE30-1E24-781EDB1BD448}"/>
                </a:ext>
              </a:extLst>
            </p:cNvPr>
            <p:cNvSpPr/>
            <p:nvPr/>
          </p:nvSpPr>
          <p:spPr>
            <a:xfrm>
              <a:off x="14651412" y="5553265"/>
              <a:ext cx="2214243" cy="194837"/>
            </a:xfrm>
            <a:prstGeom prst="round1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FLATTEN</a:t>
              </a:r>
            </a:p>
          </p:txBody>
        </p:sp>
        <p:sp>
          <p:nvSpPr>
            <p:cNvPr id="27" name="Rectangle: Rounded Corners 26">
              <a:extLst>
                <a:ext uri="{FF2B5EF4-FFF2-40B4-BE49-F238E27FC236}">
                  <a16:creationId xmlns:a16="http://schemas.microsoft.com/office/drawing/2014/main" id="{4CEF208A-8AC0-F146-5720-E763A38D689B}"/>
                </a:ext>
              </a:extLst>
            </p:cNvPr>
            <p:cNvSpPr/>
            <p:nvPr/>
          </p:nvSpPr>
          <p:spPr>
            <a:xfrm>
              <a:off x="14646780" y="4799628"/>
              <a:ext cx="2214243" cy="194837"/>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DROPOUT(0.5)</a:t>
              </a:r>
              <a:endParaRPr lang="en-US" sz="1500" dirty="0">
                <a:solidFill>
                  <a:schemeClr val="tx1"/>
                </a:solidFill>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21F38224-B912-ED09-4A2C-E265C165A3E5}"/>
                </a:ext>
              </a:extLst>
            </p:cNvPr>
            <p:cNvSpPr/>
            <p:nvPr/>
          </p:nvSpPr>
          <p:spPr>
            <a:xfrm>
              <a:off x="14641400" y="5176970"/>
              <a:ext cx="2214243" cy="194837"/>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DENSE(4096)</a:t>
              </a:r>
            </a:p>
          </p:txBody>
        </p:sp>
        <p:sp>
          <p:nvSpPr>
            <p:cNvPr id="29" name="Rectangle: Rounded Corners 28">
              <a:extLst>
                <a:ext uri="{FF2B5EF4-FFF2-40B4-BE49-F238E27FC236}">
                  <a16:creationId xmlns:a16="http://schemas.microsoft.com/office/drawing/2014/main" id="{3EA48206-CEA9-748E-5B28-DF6B581D4DB6}"/>
                </a:ext>
              </a:extLst>
            </p:cNvPr>
            <p:cNvSpPr/>
            <p:nvPr/>
          </p:nvSpPr>
          <p:spPr>
            <a:xfrm>
              <a:off x="14651413" y="4045992"/>
              <a:ext cx="2214243" cy="194837"/>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DROPOUT(0.5)</a:t>
              </a:r>
              <a:endParaRPr lang="en-US" sz="1500" dirty="0">
                <a:solidFill>
                  <a:schemeClr val="tx1"/>
                </a:solidFill>
                <a:latin typeface="Times New Roman" panose="02020603050405020304" pitchFamily="18" charset="0"/>
                <a:cs typeface="Times New Roman" panose="02020603050405020304" pitchFamily="18" charset="0"/>
              </a:endParaRPr>
            </a:p>
          </p:txBody>
        </p:sp>
        <p:sp>
          <p:nvSpPr>
            <p:cNvPr id="30" name="Oval 29">
              <a:extLst>
                <a:ext uri="{FF2B5EF4-FFF2-40B4-BE49-F238E27FC236}">
                  <a16:creationId xmlns:a16="http://schemas.microsoft.com/office/drawing/2014/main" id="{92A8D81F-A4FA-3250-E0CD-C90B98730E9D}"/>
                </a:ext>
              </a:extLst>
            </p:cNvPr>
            <p:cNvSpPr/>
            <p:nvPr/>
          </p:nvSpPr>
          <p:spPr>
            <a:xfrm>
              <a:off x="14669057" y="4451657"/>
              <a:ext cx="2214243" cy="194837"/>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DENSE(4096)</a:t>
              </a:r>
            </a:p>
          </p:txBody>
        </p:sp>
        <p:sp>
          <p:nvSpPr>
            <p:cNvPr id="31" name="Rectangle 30">
              <a:extLst>
                <a:ext uri="{FF2B5EF4-FFF2-40B4-BE49-F238E27FC236}">
                  <a16:creationId xmlns:a16="http://schemas.microsoft.com/office/drawing/2014/main" id="{A8C7BAAD-96A4-97AC-1DCD-A8243987592A}"/>
                </a:ext>
              </a:extLst>
            </p:cNvPr>
            <p:cNvSpPr/>
            <p:nvPr/>
          </p:nvSpPr>
          <p:spPr>
            <a:xfrm>
              <a:off x="14651412" y="3673162"/>
              <a:ext cx="2214243" cy="19483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OUTPUT DENSE(3)</a:t>
              </a:r>
            </a:p>
          </p:txBody>
        </p:sp>
        <p:sp>
          <p:nvSpPr>
            <p:cNvPr id="34" name="Arrow: Down 33">
              <a:extLst>
                <a:ext uri="{FF2B5EF4-FFF2-40B4-BE49-F238E27FC236}">
                  <a16:creationId xmlns:a16="http://schemas.microsoft.com/office/drawing/2014/main" id="{03B12F75-9F10-2C63-7458-DC64E3A9E646}"/>
                </a:ext>
              </a:extLst>
            </p:cNvPr>
            <p:cNvSpPr/>
            <p:nvPr/>
          </p:nvSpPr>
          <p:spPr>
            <a:xfrm>
              <a:off x="12698208" y="2468161"/>
              <a:ext cx="117157" cy="15381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5" name="Arrow: Down 34">
              <a:extLst>
                <a:ext uri="{FF2B5EF4-FFF2-40B4-BE49-F238E27FC236}">
                  <a16:creationId xmlns:a16="http://schemas.microsoft.com/office/drawing/2014/main" id="{0C3DC75E-9025-F6BC-A1F5-1B0D283307EE}"/>
                </a:ext>
              </a:extLst>
            </p:cNvPr>
            <p:cNvSpPr/>
            <p:nvPr/>
          </p:nvSpPr>
          <p:spPr>
            <a:xfrm>
              <a:off x="12705974" y="2771400"/>
              <a:ext cx="117157" cy="15381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6" name="Arrow: Down 35">
              <a:extLst>
                <a:ext uri="{FF2B5EF4-FFF2-40B4-BE49-F238E27FC236}">
                  <a16:creationId xmlns:a16="http://schemas.microsoft.com/office/drawing/2014/main" id="{ABEC3D31-436C-41A7-6E9F-AF5AF0EC0D9B}"/>
                </a:ext>
              </a:extLst>
            </p:cNvPr>
            <p:cNvSpPr/>
            <p:nvPr/>
          </p:nvSpPr>
          <p:spPr>
            <a:xfrm>
              <a:off x="12698208" y="3104974"/>
              <a:ext cx="117157" cy="15381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7" name="Arrow: Down 36">
              <a:extLst>
                <a:ext uri="{FF2B5EF4-FFF2-40B4-BE49-F238E27FC236}">
                  <a16:creationId xmlns:a16="http://schemas.microsoft.com/office/drawing/2014/main" id="{EC631ABC-B317-074C-60CC-0086808C2030}"/>
                </a:ext>
              </a:extLst>
            </p:cNvPr>
            <p:cNvSpPr/>
            <p:nvPr/>
          </p:nvSpPr>
          <p:spPr>
            <a:xfrm>
              <a:off x="12698212" y="3422972"/>
              <a:ext cx="117157" cy="15381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8" name="Arrow: Down 37">
              <a:extLst>
                <a:ext uri="{FF2B5EF4-FFF2-40B4-BE49-F238E27FC236}">
                  <a16:creationId xmlns:a16="http://schemas.microsoft.com/office/drawing/2014/main" id="{887BD8F7-6EA3-5406-9A13-28AB6C62490D}"/>
                </a:ext>
              </a:extLst>
            </p:cNvPr>
            <p:cNvSpPr/>
            <p:nvPr/>
          </p:nvSpPr>
          <p:spPr>
            <a:xfrm>
              <a:off x="12705978" y="3721548"/>
              <a:ext cx="117157" cy="15381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9" name="Arrow: Down 38">
              <a:extLst>
                <a:ext uri="{FF2B5EF4-FFF2-40B4-BE49-F238E27FC236}">
                  <a16:creationId xmlns:a16="http://schemas.microsoft.com/office/drawing/2014/main" id="{27B2B0C4-4BB1-BBE7-1BC6-0EA5B66C8A80}"/>
                </a:ext>
              </a:extLst>
            </p:cNvPr>
            <p:cNvSpPr/>
            <p:nvPr/>
          </p:nvSpPr>
          <p:spPr>
            <a:xfrm>
              <a:off x="12705977" y="5046503"/>
              <a:ext cx="117157" cy="15381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0" name="Arrow: Down 39">
              <a:extLst>
                <a:ext uri="{FF2B5EF4-FFF2-40B4-BE49-F238E27FC236}">
                  <a16:creationId xmlns:a16="http://schemas.microsoft.com/office/drawing/2014/main" id="{A609C83E-999A-FF5F-02B7-31359203ADCF}"/>
                </a:ext>
              </a:extLst>
            </p:cNvPr>
            <p:cNvSpPr/>
            <p:nvPr/>
          </p:nvSpPr>
          <p:spPr>
            <a:xfrm>
              <a:off x="12705977" y="5373073"/>
              <a:ext cx="117157" cy="15381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1" name="Arrow: Right 40">
              <a:extLst>
                <a:ext uri="{FF2B5EF4-FFF2-40B4-BE49-F238E27FC236}">
                  <a16:creationId xmlns:a16="http://schemas.microsoft.com/office/drawing/2014/main" id="{FB79ABF5-517E-3A15-3E96-BBB37DFA3480}"/>
                </a:ext>
              </a:extLst>
            </p:cNvPr>
            <p:cNvSpPr/>
            <p:nvPr/>
          </p:nvSpPr>
          <p:spPr>
            <a:xfrm>
              <a:off x="14071763" y="5617294"/>
              <a:ext cx="533129" cy="65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2" name="Arrow: Up 41">
              <a:extLst>
                <a:ext uri="{FF2B5EF4-FFF2-40B4-BE49-F238E27FC236}">
                  <a16:creationId xmlns:a16="http://schemas.microsoft.com/office/drawing/2014/main" id="{4449F509-9BC0-3D61-B2E1-0F9C38DAF830}"/>
                </a:ext>
              </a:extLst>
            </p:cNvPr>
            <p:cNvSpPr/>
            <p:nvPr/>
          </p:nvSpPr>
          <p:spPr>
            <a:xfrm>
              <a:off x="15699955" y="5373072"/>
              <a:ext cx="117157" cy="15381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3" name="Arrow: Up 42">
              <a:extLst>
                <a:ext uri="{FF2B5EF4-FFF2-40B4-BE49-F238E27FC236}">
                  <a16:creationId xmlns:a16="http://schemas.microsoft.com/office/drawing/2014/main" id="{382E4967-5F75-BF92-9D21-7E4BD9964521}"/>
                </a:ext>
              </a:extLst>
            </p:cNvPr>
            <p:cNvSpPr/>
            <p:nvPr/>
          </p:nvSpPr>
          <p:spPr>
            <a:xfrm>
              <a:off x="15670489" y="5015075"/>
              <a:ext cx="117157" cy="15381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4" name="Arrow: Up 43">
              <a:extLst>
                <a:ext uri="{FF2B5EF4-FFF2-40B4-BE49-F238E27FC236}">
                  <a16:creationId xmlns:a16="http://schemas.microsoft.com/office/drawing/2014/main" id="{0B111B01-1405-0E1A-D25F-CD22038A06C1}"/>
                </a:ext>
              </a:extLst>
            </p:cNvPr>
            <p:cNvSpPr/>
            <p:nvPr/>
          </p:nvSpPr>
          <p:spPr>
            <a:xfrm>
              <a:off x="15689480" y="4650327"/>
              <a:ext cx="117157" cy="15381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5" name="Arrow: Up 44">
              <a:extLst>
                <a:ext uri="{FF2B5EF4-FFF2-40B4-BE49-F238E27FC236}">
                  <a16:creationId xmlns:a16="http://schemas.microsoft.com/office/drawing/2014/main" id="{9AB2863D-4F73-F1D6-8652-7F68E6C7AADE}"/>
                </a:ext>
              </a:extLst>
            </p:cNvPr>
            <p:cNvSpPr/>
            <p:nvPr/>
          </p:nvSpPr>
          <p:spPr>
            <a:xfrm>
              <a:off x="15689480" y="4269153"/>
              <a:ext cx="117157" cy="15381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6" name="Arrow: Up 45">
              <a:extLst>
                <a:ext uri="{FF2B5EF4-FFF2-40B4-BE49-F238E27FC236}">
                  <a16:creationId xmlns:a16="http://schemas.microsoft.com/office/drawing/2014/main" id="{50777736-0C59-8AA3-A389-415C6D890E0F}"/>
                </a:ext>
              </a:extLst>
            </p:cNvPr>
            <p:cNvSpPr/>
            <p:nvPr/>
          </p:nvSpPr>
          <p:spPr>
            <a:xfrm>
              <a:off x="15659022" y="3875578"/>
              <a:ext cx="117157" cy="15381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7" name="Arrow: Up 46">
              <a:extLst>
                <a:ext uri="{FF2B5EF4-FFF2-40B4-BE49-F238E27FC236}">
                  <a16:creationId xmlns:a16="http://schemas.microsoft.com/office/drawing/2014/main" id="{DF9D1B6B-F88A-2EA4-A525-81301D007EFB}"/>
                </a:ext>
              </a:extLst>
            </p:cNvPr>
            <p:cNvSpPr/>
            <p:nvPr/>
          </p:nvSpPr>
          <p:spPr>
            <a:xfrm>
              <a:off x="14682362" y="3266642"/>
              <a:ext cx="437406" cy="398219"/>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8" name="Arrow: Up 47">
              <a:extLst>
                <a:ext uri="{FF2B5EF4-FFF2-40B4-BE49-F238E27FC236}">
                  <a16:creationId xmlns:a16="http://schemas.microsoft.com/office/drawing/2014/main" id="{74F73C9C-B58F-5AAB-BC56-8DD26835F2EE}"/>
                </a:ext>
              </a:extLst>
            </p:cNvPr>
            <p:cNvSpPr/>
            <p:nvPr/>
          </p:nvSpPr>
          <p:spPr>
            <a:xfrm>
              <a:off x="15606656" y="3278435"/>
              <a:ext cx="349517" cy="37812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49" name="Arrow: Up 48">
              <a:extLst>
                <a:ext uri="{FF2B5EF4-FFF2-40B4-BE49-F238E27FC236}">
                  <a16:creationId xmlns:a16="http://schemas.microsoft.com/office/drawing/2014/main" id="{9B16C76B-034F-B95D-9A18-B0FB32EFB419}"/>
                </a:ext>
              </a:extLst>
            </p:cNvPr>
            <p:cNvSpPr/>
            <p:nvPr/>
          </p:nvSpPr>
          <p:spPr>
            <a:xfrm>
              <a:off x="16361259" y="3274090"/>
              <a:ext cx="349517" cy="37812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0" name="Rectangle: Rounded Corners 49">
              <a:extLst>
                <a:ext uri="{FF2B5EF4-FFF2-40B4-BE49-F238E27FC236}">
                  <a16:creationId xmlns:a16="http://schemas.microsoft.com/office/drawing/2014/main" id="{52D38AD2-AC20-4861-6C70-C2CBF2380247}"/>
                </a:ext>
              </a:extLst>
            </p:cNvPr>
            <p:cNvSpPr/>
            <p:nvPr/>
          </p:nvSpPr>
          <p:spPr>
            <a:xfrm>
              <a:off x="11824232" y="4161058"/>
              <a:ext cx="2214243" cy="194837"/>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  CONV 1D(384</a:t>
              </a:r>
              <a:r>
                <a:rPr lang="en-US" sz="1500" dirty="0">
                  <a:solidFill>
                    <a:schemeClr val="tx1"/>
                  </a:solidFill>
                  <a:latin typeface="Times New Roman" panose="02020603050405020304" pitchFamily="18" charset="0"/>
                  <a:cs typeface="Times New Roman" panose="02020603050405020304" pitchFamily="18" charset="0"/>
                </a:rPr>
                <a:t>)</a:t>
              </a:r>
            </a:p>
          </p:txBody>
        </p:sp>
        <p:sp>
          <p:nvSpPr>
            <p:cNvPr id="51" name="Rectangle: Rounded Corners 50">
              <a:extLst>
                <a:ext uri="{FF2B5EF4-FFF2-40B4-BE49-F238E27FC236}">
                  <a16:creationId xmlns:a16="http://schemas.microsoft.com/office/drawing/2014/main" id="{6C87310D-0137-48E7-F222-4168678B021F}"/>
                </a:ext>
              </a:extLst>
            </p:cNvPr>
            <p:cNvSpPr/>
            <p:nvPr/>
          </p:nvSpPr>
          <p:spPr>
            <a:xfrm>
              <a:off x="11811000" y="4489944"/>
              <a:ext cx="2214243" cy="194837"/>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  CONV 1D(256</a:t>
              </a:r>
              <a:r>
                <a:rPr lang="en-US" sz="1500" dirty="0">
                  <a:solidFill>
                    <a:schemeClr val="tx1"/>
                  </a:solidFill>
                  <a:latin typeface="Times New Roman" panose="02020603050405020304" pitchFamily="18" charset="0"/>
                  <a:cs typeface="Times New Roman" panose="02020603050405020304" pitchFamily="18" charset="0"/>
                </a:rPr>
                <a:t>)</a:t>
              </a:r>
            </a:p>
          </p:txBody>
        </p:sp>
        <p:sp>
          <p:nvSpPr>
            <p:cNvPr id="52" name="Arrow: Down 51">
              <a:extLst>
                <a:ext uri="{FF2B5EF4-FFF2-40B4-BE49-F238E27FC236}">
                  <a16:creationId xmlns:a16="http://schemas.microsoft.com/office/drawing/2014/main" id="{92CC0CA9-E083-65D7-154B-091741C742D0}"/>
                </a:ext>
              </a:extLst>
            </p:cNvPr>
            <p:cNvSpPr/>
            <p:nvPr/>
          </p:nvSpPr>
          <p:spPr>
            <a:xfrm>
              <a:off x="12692741" y="4032668"/>
              <a:ext cx="191359" cy="16064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3" name="Arrow: Down 52">
              <a:extLst>
                <a:ext uri="{FF2B5EF4-FFF2-40B4-BE49-F238E27FC236}">
                  <a16:creationId xmlns:a16="http://schemas.microsoft.com/office/drawing/2014/main" id="{028C04B3-CE09-C58E-54A9-9351F6161F38}"/>
                </a:ext>
              </a:extLst>
            </p:cNvPr>
            <p:cNvSpPr/>
            <p:nvPr/>
          </p:nvSpPr>
          <p:spPr>
            <a:xfrm>
              <a:off x="12698208" y="4319416"/>
              <a:ext cx="117157" cy="15381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4" name="Arrow: Down 53">
              <a:extLst>
                <a:ext uri="{FF2B5EF4-FFF2-40B4-BE49-F238E27FC236}">
                  <a16:creationId xmlns:a16="http://schemas.microsoft.com/office/drawing/2014/main" id="{21068D82-467D-8F43-0783-A8FC802441EA}"/>
                </a:ext>
              </a:extLst>
            </p:cNvPr>
            <p:cNvSpPr/>
            <p:nvPr/>
          </p:nvSpPr>
          <p:spPr>
            <a:xfrm>
              <a:off x="12690400" y="4686074"/>
              <a:ext cx="117157" cy="15381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55" name="TextBox 54">
            <a:extLst>
              <a:ext uri="{FF2B5EF4-FFF2-40B4-BE49-F238E27FC236}">
                <a16:creationId xmlns:a16="http://schemas.microsoft.com/office/drawing/2014/main" id="{C61C5D6C-8A42-ED90-7082-CFB27C5B41EE}"/>
              </a:ext>
            </a:extLst>
          </p:cNvPr>
          <p:cNvSpPr txBox="1"/>
          <p:nvPr/>
        </p:nvSpPr>
        <p:spPr>
          <a:xfrm>
            <a:off x="1066800" y="1638300"/>
            <a:ext cx="6934200" cy="769441"/>
          </a:xfrm>
          <a:prstGeom prst="rect">
            <a:avLst/>
          </a:prstGeom>
          <a:noFill/>
        </p:spPr>
        <p:txBody>
          <a:bodyPr wrap="square" rtlCol="0">
            <a:spAutoFit/>
          </a:bodyPr>
          <a:lstStyle/>
          <a:p>
            <a:r>
              <a:rPr lang="en-US" sz="4400" dirty="0" err="1">
                <a:latin typeface="Times New Roman" panose="02020603050405020304" pitchFamily="18" charset="0"/>
                <a:cs typeface="Times New Roman" panose="02020603050405020304" pitchFamily="18" charset="0"/>
              </a:rPr>
              <a:t>AlexNet</a:t>
            </a:r>
            <a:r>
              <a:rPr lang="en-US" sz="4400" dirty="0">
                <a:latin typeface="Times New Roman" panose="02020603050405020304" pitchFamily="18" charset="0"/>
                <a:cs typeface="Times New Roman" panose="02020603050405020304" pitchFamily="18" charset="0"/>
              </a:rPr>
              <a:t> Model Architecture :</a:t>
            </a:r>
          </a:p>
        </p:txBody>
      </p:sp>
      <p:sp>
        <p:nvSpPr>
          <p:cNvPr id="56" name="TextBox 55">
            <a:extLst>
              <a:ext uri="{FF2B5EF4-FFF2-40B4-BE49-F238E27FC236}">
                <a16:creationId xmlns:a16="http://schemas.microsoft.com/office/drawing/2014/main" id="{0B36A899-6DCF-4C6D-992E-2B82156184DD}"/>
              </a:ext>
            </a:extLst>
          </p:cNvPr>
          <p:cNvSpPr txBox="1"/>
          <p:nvPr/>
        </p:nvSpPr>
        <p:spPr>
          <a:xfrm>
            <a:off x="1479078" y="3896499"/>
            <a:ext cx="11582400" cy="4401205"/>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Optimizer </a:t>
            </a:r>
            <a:r>
              <a:rPr lang="en-US" sz="2800" dirty="0">
                <a:latin typeface="Times New Roman" panose="02020603050405020304" pitchFamily="18" charset="0"/>
                <a:cs typeface="Times New Roman" panose="02020603050405020304" pitchFamily="18" charset="0"/>
              </a:rPr>
              <a:t>: Adam </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Loss : </a:t>
            </a:r>
            <a:r>
              <a:rPr lang="en-US" sz="2800" dirty="0">
                <a:solidFill>
                  <a:srgbClr val="212121"/>
                </a:solidFill>
                <a:latin typeface="Times New Roman" panose="02020603050405020304" pitchFamily="18" charset="0"/>
                <a:cs typeface="Times New Roman" panose="02020603050405020304" pitchFamily="18" charset="0"/>
              </a:rPr>
              <a:t>S</a:t>
            </a:r>
            <a:r>
              <a:rPr kumimoji="0" lang="en-US" altLang="en-US" sz="28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parse</a:t>
            </a:r>
            <a:r>
              <a:rPr lang="en-US" altLang="en-US" sz="2800" dirty="0">
                <a:solidFill>
                  <a:srgbClr val="212121"/>
                </a:solidFill>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categorical</a:t>
            </a:r>
            <a:r>
              <a:rPr lang="en-US" altLang="en-US" sz="2800" dirty="0">
                <a:solidFill>
                  <a:srgbClr val="212121"/>
                </a:solidFill>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cross-entropy (3 classes)</a:t>
            </a:r>
          </a:p>
          <a:p>
            <a:r>
              <a:rPr kumimoji="0" lang="en-US" altLang="en-US" sz="28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Binary cross-entropy (2 classes)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Activation Function : </a:t>
            </a:r>
            <a:r>
              <a:rPr lang="en-US" sz="2800" dirty="0">
                <a:latin typeface="Times New Roman" panose="02020603050405020304" pitchFamily="18" charset="0"/>
                <a:cs typeface="Times New Roman" panose="02020603050405020304" pitchFamily="18" charset="0"/>
              </a:rPr>
              <a:t>SoftMax, </a:t>
            </a:r>
            <a:r>
              <a:rPr lang="en-US" sz="2800" dirty="0" err="1">
                <a:latin typeface="Times New Roman" panose="02020603050405020304" pitchFamily="18" charset="0"/>
                <a:cs typeface="Times New Roman" panose="02020603050405020304" pitchFamily="18" charset="0"/>
              </a:rPr>
              <a:t>ReLU</a:t>
            </a:r>
            <a:endParaRPr lang="en-US" sz="2800"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Train : 80 %</a:t>
            </a:r>
          </a:p>
          <a:p>
            <a:r>
              <a:rPr lang="en-US" sz="2800" b="1" dirty="0">
                <a:latin typeface="Times New Roman" panose="02020603050405020304" pitchFamily="18" charset="0"/>
                <a:cs typeface="Times New Roman" panose="02020603050405020304" pitchFamily="18" charset="0"/>
              </a:rPr>
              <a:t>Test :  20 %</a:t>
            </a:r>
          </a:p>
        </p:txBody>
      </p:sp>
      <p:sp>
        <p:nvSpPr>
          <p:cNvPr id="58" name="TextBox 57">
            <a:extLst>
              <a:ext uri="{FF2B5EF4-FFF2-40B4-BE49-F238E27FC236}">
                <a16:creationId xmlns:a16="http://schemas.microsoft.com/office/drawing/2014/main" id="{EA06277D-80DA-440A-BA86-13D04FB2800B}"/>
              </a:ext>
            </a:extLst>
          </p:cNvPr>
          <p:cNvSpPr txBox="1"/>
          <p:nvPr/>
        </p:nvSpPr>
        <p:spPr>
          <a:xfrm>
            <a:off x="11660114" y="8024627"/>
            <a:ext cx="11582400"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Fig 10 :  </a:t>
            </a:r>
            <a:r>
              <a:rPr lang="en-US" dirty="0" err="1">
                <a:latin typeface="Times New Roman" panose="02020603050405020304" pitchFamily="18" charset="0"/>
                <a:cs typeface="Times New Roman" panose="02020603050405020304" pitchFamily="18" charset="0"/>
              </a:rPr>
              <a:t>AlexNet</a:t>
            </a:r>
            <a:r>
              <a:rPr lang="en-US" sz="1800" dirty="0">
                <a:latin typeface="Times New Roman" panose="02020603050405020304" pitchFamily="18" charset="0"/>
                <a:cs typeface="Times New Roman" panose="02020603050405020304" pitchFamily="18" charset="0"/>
              </a:rPr>
              <a:t> Model Architecture </a:t>
            </a:r>
          </a:p>
        </p:txBody>
      </p:sp>
      <p:sp>
        <p:nvSpPr>
          <p:cNvPr id="59" name="Oval 58">
            <a:extLst>
              <a:ext uri="{FF2B5EF4-FFF2-40B4-BE49-F238E27FC236}">
                <a16:creationId xmlns:a16="http://schemas.microsoft.com/office/drawing/2014/main" id="{98BAA91A-095C-4889-A078-F23A24D5E657}"/>
              </a:ext>
            </a:extLst>
          </p:cNvPr>
          <p:cNvSpPr/>
          <p:nvPr/>
        </p:nvSpPr>
        <p:spPr>
          <a:xfrm>
            <a:off x="17068800" y="9396288"/>
            <a:ext cx="609600" cy="566247"/>
          </a:xfrm>
          <a:prstGeom prst="ellipse">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latin typeface="Times New Roman" panose="02020603050405020304" pitchFamily="18" charset="0"/>
              </a:rPr>
              <a:t>19</a:t>
            </a:r>
          </a:p>
        </p:txBody>
      </p:sp>
    </p:spTree>
    <p:extLst>
      <p:ext uri="{BB962C8B-B14F-4D97-AF65-F5344CB8AC3E}">
        <p14:creationId xmlns:p14="http://schemas.microsoft.com/office/powerpoint/2010/main" val="1601395835"/>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4"/>
        </a:solidFill>
        <a:effectLst/>
      </p:bgPr>
    </p:bg>
    <p:spTree>
      <p:nvGrpSpPr>
        <p:cNvPr id="1" name=""/>
        <p:cNvGrpSpPr/>
        <p:nvPr/>
      </p:nvGrpSpPr>
      <p:grpSpPr>
        <a:xfrm>
          <a:off x="0" y="0"/>
          <a:ext cx="0" cy="0"/>
          <a:chOff x="0" y="0"/>
          <a:chExt cx="0" cy="0"/>
        </a:xfrm>
      </p:grpSpPr>
      <p:grpSp>
        <p:nvGrpSpPr>
          <p:cNvPr id="2" name="Group 2"/>
          <p:cNvGrpSpPr/>
          <p:nvPr/>
        </p:nvGrpSpPr>
        <p:grpSpPr>
          <a:xfrm>
            <a:off x="9502" y="0"/>
            <a:ext cx="18278497" cy="1067899"/>
            <a:chOff x="0" y="0"/>
            <a:chExt cx="3905360" cy="281257"/>
          </a:xfrm>
        </p:grpSpPr>
        <p:sp>
          <p:nvSpPr>
            <p:cNvPr id="3" name="Freeform 3"/>
            <p:cNvSpPr/>
            <p:nvPr/>
          </p:nvSpPr>
          <p:spPr>
            <a:xfrm>
              <a:off x="0" y="0"/>
              <a:ext cx="3905360" cy="281257"/>
            </a:xfrm>
            <a:custGeom>
              <a:avLst/>
              <a:gdLst/>
              <a:ahLst/>
              <a:cxnLst/>
              <a:rect l="l" t="t" r="r" b="b"/>
              <a:pathLst>
                <a:path w="3905360" h="281257">
                  <a:moveTo>
                    <a:pt x="0" y="0"/>
                  </a:moveTo>
                  <a:lnTo>
                    <a:pt x="3905360" y="0"/>
                  </a:lnTo>
                  <a:lnTo>
                    <a:pt x="3905360" y="281257"/>
                  </a:lnTo>
                  <a:lnTo>
                    <a:pt x="0" y="281257"/>
                  </a:lnTo>
                  <a:close/>
                </a:path>
              </a:pathLst>
            </a:custGeom>
            <a:gradFill rotWithShape="1">
              <a:gsLst>
                <a:gs pos="0">
                  <a:srgbClr val="5DE0E6">
                    <a:alpha val="100000"/>
                  </a:srgbClr>
                </a:gs>
                <a:gs pos="100000">
                  <a:srgbClr val="004AAD">
                    <a:alpha val="100000"/>
                  </a:srgbClr>
                </a:gs>
              </a:gsLst>
              <a:lin ang="0"/>
            </a:gradFill>
          </p:spPr>
        </p:sp>
        <p:sp>
          <p:nvSpPr>
            <p:cNvPr id="4" name="TextBox 4"/>
            <p:cNvSpPr txBox="1"/>
            <p:nvPr/>
          </p:nvSpPr>
          <p:spPr>
            <a:xfrm>
              <a:off x="0" y="-38100"/>
              <a:ext cx="3905360" cy="319357"/>
            </a:xfrm>
            <a:prstGeom prst="rect">
              <a:avLst/>
            </a:prstGeom>
          </p:spPr>
          <p:txBody>
            <a:bodyPr lIns="50800" tIns="50800" rIns="50800" bIns="50800" rtlCol="0" anchor="ctr"/>
            <a:lstStyle/>
            <a:p>
              <a:pPr algn="ctr">
                <a:lnSpc>
                  <a:spcPts val="2659"/>
                </a:lnSpc>
                <a:spcBef>
                  <a:spcPct val="0"/>
                </a:spcBef>
              </a:pPr>
              <a:endParaRPr>
                <a:latin typeface="Times New Roman" panose="02020603050405020304" pitchFamily="18" charset="0"/>
                <a:cs typeface="Times New Roman" panose="02020603050405020304" pitchFamily="18" charset="0"/>
              </a:endParaRPr>
            </a:p>
          </p:txBody>
        </p:sp>
      </p:grpSp>
      <p:sp>
        <p:nvSpPr>
          <p:cNvPr id="12" name="TextBox 12"/>
          <p:cNvSpPr txBox="1"/>
          <p:nvPr/>
        </p:nvSpPr>
        <p:spPr>
          <a:xfrm>
            <a:off x="10265271" y="373316"/>
            <a:ext cx="724198" cy="355530"/>
          </a:xfrm>
          <a:prstGeom prst="rect">
            <a:avLst/>
          </a:prstGeom>
        </p:spPr>
        <p:txBody>
          <a:bodyPr lIns="50800" tIns="50800" rIns="50800" bIns="50800" rtlCol="0" anchor="ctr"/>
          <a:lstStyle/>
          <a:p>
            <a:pPr algn="ctr">
              <a:lnSpc>
                <a:spcPts val="2659"/>
              </a:lnSpc>
            </a:pPr>
            <a:endParaRPr>
              <a:latin typeface="Times New Roman" panose="02020603050405020304" pitchFamily="18" charset="0"/>
              <a:cs typeface="Times New Roman" panose="02020603050405020304" pitchFamily="18" charset="0"/>
            </a:endParaRPr>
          </a:p>
        </p:txBody>
      </p:sp>
      <p:sp>
        <p:nvSpPr>
          <p:cNvPr id="14" name="TextBox 14"/>
          <p:cNvSpPr txBox="1"/>
          <p:nvPr/>
        </p:nvSpPr>
        <p:spPr>
          <a:xfrm>
            <a:off x="629010" y="159797"/>
            <a:ext cx="8424527" cy="679673"/>
          </a:xfrm>
          <a:prstGeom prst="rect">
            <a:avLst/>
          </a:prstGeom>
        </p:spPr>
        <p:txBody>
          <a:bodyPr lIns="0" tIns="0" rIns="0" bIns="0" rtlCol="0" anchor="t">
            <a:spAutoFit/>
          </a:bodyPr>
          <a:lstStyle/>
          <a:p>
            <a:pPr marL="0" lvl="0" indent="0" algn="l">
              <a:lnSpc>
                <a:spcPts val="5265"/>
              </a:lnSpc>
            </a:pPr>
            <a:r>
              <a:rPr lang="en-US" sz="4500" dirty="0">
                <a:solidFill>
                  <a:schemeClr val="accent1">
                    <a:lumMod val="75000"/>
                  </a:schemeClr>
                </a:solidFill>
                <a:latin typeface="Times New Roman" panose="02020603050405020304" pitchFamily="18" charset="0"/>
                <a:cs typeface="Times New Roman" panose="02020603050405020304" pitchFamily="18" charset="0"/>
              </a:rPr>
              <a:t>Outline</a:t>
            </a:r>
          </a:p>
        </p:txBody>
      </p:sp>
      <p:sp>
        <p:nvSpPr>
          <p:cNvPr id="15" name="TextBox 15"/>
          <p:cNvSpPr txBox="1"/>
          <p:nvPr/>
        </p:nvSpPr>
        <p:spPr>
          <a:xfrm>
            <a:off x="1981200" y="2995824"/>
            <a:ext cx="3990993" cy="4295351"/>
          </a:xfrm>
          <a:prstGeom prst="rect">
            <a:avLst/>
          </a:prstGeom>
        </p:spPr>
        <p:txBody>
          <a:bodyPr lIns="0" tIns="0" rIns="0" bIns="0" rtlCol="0" anchor="t">
            <a:spAutoFit/>
          </a:bodyPr>
          <a:lstStyle/>
          <a:p>
            <a:pPr algn="l">
              <a:lnSpc>
                <a:spcPts val="4779"/>
              </a:lnSpc>
            </a:pPr>
            <a:r>
              <a:rPr lang="en-US" sz="3413" dirty="0">
                <a:solidFill>
                  <a:srgbClr val="4F50FF"/>
                </a:solidFill>
                <a:latin typeface="Times New Roman" panose="02020603050405020304" pitchFamily="18" charset="0"/>
                <a:cs typeface="Times New Roman" panose="02020603050405020304" pitchFamily="18" charset="0"/>
              </a:rPr>
              <a:t>1.Thesis Background</a:t>
            </a:r>
          </a:p>
          <a:p>
            <a:pPr algn="l">
              <a:lnSpc>
                <a:spcPts val="4779"/>
              </a:lnSpc>
            </a:pPr>
            <a:r>
              <a:rPr lang="en-US" sz="3413" dirty="0">
                <a:solidFill>
                  <a:srgbClr val="4F50FF"/>
                </a:solidFill>
                <a:latin typeface="Times New Roman" panose="02020603050405020304" pitchFamily="18" charset="0"/>
                <a:cs typeface="Times New Roman" panose="02020603050405020304" pitchFamily="18" charset="0"/>
              </a:rPr>
              <a:t>2.Literature Survey</a:t>
            </a:r>
          </a:p>
          <a:p>
            <a:pPr algn="l">
              <a:lnSpc>
                <a:spcPts val="4779"/>
              </a:lnSpc>
            </a:pPr>
            <a:r>
              <a:rPr lang="en-US" sz="3413" dirty="0">
                <a:solidFill>
                  <a:srgbClr val="4F50FF"/>
                </a:solidFill>
                <a:latin typeface="Times New Roman" panose="02020603050405020304" pitchFamily="18" charset="0"/>
                <a:cs typeface="Times New Roman" panose="02020603050405020304" pitchFamily="18" charset="0"/>
              </a:rPr>
              <a:t>3.Objectives</a:t>
            </a:r>
          </a:p>
          <a:p>
            <a:pPr algn="l">
              <a:lnSpc>
                <a:spcPts val="4779"/>
              </a:lnSpc>
            </a:pPr>
            <a:r>
              <a:rPr lang="en-US" sz="3413" dirty="0">
                <a:solidFill>
                  <a:srgbClr val="4F50FF"/>
                </a:solidFill>
                <a:latin typeface="Times New Roman" panose="02020603050405020304" pitchFamily="18" charset="0"/>
                <a:cs typeface="Times New Roman" panose="02020603050405020304" pitchFamily="18" charset="0"/>
              </a:rPr>
              <a:t>4.Methodology</a:t>
            </a:r>
          </a:p>
          <a:p>
            <a:pPr algn="l">
              <a:lnSpc>
                <a:spcPts val="4779"/>
              </a:lnSpc>
            </a:pPr>
            <a:r>
              <a:rPr lang="en-US" sz="3413" dirty="0">
                <a:solidFill>
                  <a:srgbClr val="4F50FF"/>
                </a:solidFill>
                <a:latin typeface="Times New Roman" panose="02020603050405020304" pitchFamily="18" charset="0"/>
                <a:cs typeface="Times New Roman" panose="02020603050405020304" pitchFamily="18" charset="0"/>
              </a:rPr>
              <a:t>5.Expected Outcome</a:t>
            </a:r>
          </a:p>
          <a:p>
            <a:pPr algn="l">
              <a:lnSpc>
                <a:spcPts val="4779"/>
              </a:lnSpc>
            </a:pPr>
            <a:r>
              <a:rPr lang="en-US" sz="3413" dirty="0">
                <a:solidFill>
                  <a:srgbClr val="4F50FF"/>
                </a:solidFill>
                <a:latin typeface="Times New Roman" panose="02020603050405020304" pitchFamily="18" charset="0"/>
                <a:cs typeface="Times New Roman" panose="02020603050405020304" pitchFamily="18" charset="0"/>
              </a:rPr>
              <a:t>6.Future Plan</a:t>
            </a:r>
          </a:p>
          <a:p>
            <a:pPr algn="l">
              <a:lnSpc>
                <a:spcPts val="4779"/>
              </a:lnSpc>
            </a:pPr>
            <a:endParaRPr lang="en-US" sz="3413" dirty="0">
              <a:solidFill>
                <a:srgbClr val="4F50FF"/>
              </a:solidFill>
              <a:latin typeface="Times New Roman" panose="020206030504050203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id="{8EE9B56C-8CED-4FCA-8C00-D8A9C58FF97D}"/>
              </a:ext>
            </a:extLst>
          </p:cNvPr>
          <p:cNvSpPr/>
          <p:nvPr/>
        </p:nvSpPr>
        <p:spPr>
          <a:xfrm>
            <a:off x="17068800" y="9396288"/>
            <a:ext cx="609600" cy="566247"/>
          </a:xfrm>
          <a:prstGeom prst="ellipse">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02</a:t>
            </a: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0"/>
            <a:ext cx="18278497" cy="1040676"/>
            <a:chOff x="0" y="0"/>
            <a:chExt cx="4814090" cy="274087"/>
          </a:xfrm>
        </p:grpSpPr>
        <p:sp>
          <p:nvSpPr>
            <p:cNvPr id="4" name="Freeform 4"/>
            <p:cNvSpPr/>
            <p:nvPr/>
          </p:nvSpPr>
          <p:spPr>
            <a:xfrm>
              <a:off x="0" y="0"/>
              <a:ext cx="4814090" cy="274087"/>
            </a:xfrm>
            <a:custGeom>
              <a:avLst/>
              <a:gdLst/>
              <a:ahLst/>
              <a:cxnLst/>
              <a:rect l="l" t="t" r="r" b="b"/>
              <a:pathLst>
                <a:path w="4814090" h="274087">
                  <a:moveTo>
                    <a:pt x="0" y="0"/>
                  </a:moveTo>
                  <a:lnTo>
                    <a:pt x="4814090" y="0"/>
                  </a:lnTo>
                  <a:lnTo>
                    <a:pt x="4814090" y="274087"/>
                  </a:lnTo>
                  <a:lnTo>
                    <a:pt x="0" y="274087"/>
                  </a:lnTo>
                  <a:close/>
                </a:path>
              </a:pathLst>
            </a:custGeom>
            <a:gradFill rotWithShape="1">
              <a:gsLst>
                <a:gs pos="0">
                  <a:srgbClr val="8C52FF">
                    <a:alpha val="100000"/>
                  </a:srgbClr>
                </a:gs>
                <a:gs pos="100000">
                  <a:srgbClr val="5CE1E6">
                    <a:alpha val="100000"/>
                  </a:srgbClr>
                </a:gs>
              </a:gsLst>
              <a:lin ang="0"/>
            </a:gradFill>
          </p:spPr>
        </p:sp>
        <p:sp>
          <p:nvSpPr>
            <p:cNvPr id="5" name="TextBox 5"/>
            <p:cNvSpPr txBox="1"/>
            <p:nvPr/>
          </p:nvSpPr>
          <p:spPr>
            <a:xfrm>
              <a:off x="0" y="-38100"/>
              <a:ext cx="4814090" cy="312187"/>
            </a:xfrm>
            <a:prstGeom prst="rect">
              <a:avLst/>
            </a:prstGeom>
          </p:spPr>
          <p:txBody>
            <a:bodyPr lIns="50800" tIns="50800" rIns="50800" bIns="50800" rtlCol="0" anchor="ctr"/>
            <a:lstStyle/>
            <a:p>
              <a:pPr algn="ctr">
                <a:lnSpc>
                  <a:spcPts val="2659"/>
                </a:lnSpc>
                <a:spcBef>
                  <a:spcPct val="0"/>
                </a:spcBef>
              </a:pPr>
              <a:endParaRPr dirty="0">
                <a:latin typeface="Times New Roman" panose="02020603050405020304" pitchFamily="18" charset="0"/>
              </a:endParaRPr>
            </a:p>
          </p:txBody>
        </p:sp>
      </p:grpSp>
      <p:sp>
        <p:nvSpPr>
          <p:cNvPr id="12" name="TextBox 12"/>
          <p:cNvSpPr txBox="1"/>
          <p:nvPr/>
        </p:nvSpPr>
        <p:spPr>
          <a:xfrm>
            <a:off x="1337285" y="102190"/>
            <a:ext cx="9086028" cy="1359346"/>
          </a:xfrm>
          <a:prstGeom prst="rect">
            <a:avLst/>
          </a:prstGeom>
        </p:spPr>
        <p:txBody>
          <a:bodyPr lIns="0" tIns="0" rIns="0" bIns="0" rtlCol="0" anchor="t">
            <a:spAutoFit/>
          </a:bodyPr>
          <a:lstStyle/>
          <a:p>
            <a:pPr>
              <a:lnSpc>
                <a:spcPts val="5265"/>
              </a:lnSpc>
            </a:pPr>
            <a:r>
              <a:rPr lang="en-US" sz="4500" dirty="0">
                <a:solidFill>
                  <a:srgbClr val="FFDE59"/>
                </a:solidFill>
                <a:latin typeface="Times New Roman" panose="02020603050405020304" pitchFamily="18" charset="0"/>
              </a:rPr>
              <a:t>Methodology (</a:t>
            </a:r>
            <a:r>
              <a:rPr lang="en-US" sz="4500" dirty="0" err="1">
                <a:solidFill>
                  <a:srgbClr val="FFDE59"/>
                </a:solidFill>
                <a:latin typeface="Times New Roman" panose="02020603050405020304" pitchFamily="18" charset="0"/>
              </a:rPr>
              <a:t>Alexnet</a:t>
            </a:r>
            <a:r>
              <a:rPr lang="en-US" sz="4500" dirty="0">
                <a:solidFill>
                  <a:srgbClr val="FFDE59"/>
                </a:solidFill>
                <a:latin typeface="Times New Roman" panose="02020603050405020304" pitchFamily="18" charset="0"/>
              </a:rPr>
              <a:t>) </a:t>
            </a:r>
          </a:p>
          <a:p>
            <a:pPr marL="0" lvl="0" indent="0" algn="l">
              <a:lnSpc>
                <a:spcPts val="5265"/>
              </a:lnSpc>
            </a:pPr>
            <a:r>
              <a:rPr lang="en-US" sz="4500" dirty="0">
                <a:solidFill>
                  <a:srgbClr val="FFDE59"/>
                </a:solidFill>
                <a:latin typeface="Times New Roman" panose="02020603050405020304" pitchFamily="18" charset="0"/>
              </a:rPr>
              <a:t> </a:t>
            </a:r>
          </a:p>
        </p:txBody>
      </p:sp>
      <p:sp>
        <p:nvSpPr>
          <p:cNvPr id="2" name="Title 1">
            <a:extLst>
              <a:ext uri="{FF2B5EF4-FFF2-40B4-BE49-F238E27FC236}">
                <a16:creationId xmlns:a16="http://schemas.microsoft.com/office/drawing/2014/main" id="{2F6D7D75-ADDB-D364-E9D5-CD2B243DA8D7}"/>
              </a:ext>
            </a:extLst>
          </p:cNvPr>
          <p:cNvSpPr txBox="1">
            <a:spLocks/>
          </p:cNvSpPr>
          <p:nvPr/>
        </p:nvSpPr>
        <p:spPr>
          <a:xfrm>
            <a:off x="2071054" y="1421698"/>
            <a:ext cx="9603275" cy="104923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a:latin typeface="Times New Roman" panose="02020603050405020304" pitchFamily="18" charset="0"/>
              </a:rPr>
              <a:t>AlexNet</a:t>
            </a:r>
            <a:r>
              <a:rPr lang="en-US" dirty="0">
                <a:latin typeface="Times New Roman" panose="02020603050405020304" pitchFamily="18" charset="0"/>
              </a:rPr>
              <a:t> binary classification</a:t>
            </a:r>
          </a:p>
        </p:txBody>
      </p:sp>
      <p:sp>
        <p:nvSpPr>
          <p:cNvPr id="7" name="TextBox 6">
            <a:extLst>
              <a:ext uri="{FF2B5EF4-FFF2-40B4-BE49-F238E27FC236}">
                <a16:creationId xmlns:a16="http://schemas.microsoft.com/office/drawing/2014/main" id="{60280B1E-6448-D937-52E2-B8A10D036CD4}"/>
              </a:ext>
            </a:extLst>
          </p:cNvPr>
          <p:cNvSpPr txBox="1"/>
          <p:nvPr/>
        </p:nvSpPr>
        <p:spPr>
          <a:xfrm>
            <a:off x="1141989" y="2809873"/>
            <a:ext cx="5573486" cy="4247317"/>
          </a:xfrm>
          <a:prstGeom prst="rect">
            <a:avLst/>
          </a:prstGeom>
          <a:noFill/>
        </p:spPr>
        <p:txBody>
          <a:bodyPr wrap="square" rtlCol="0">
            <a:spAutoFit/>
          </a:bodyPr>
          <a:lstStyle/>
          <a:p>
            <a:r>
              <a:rPr lang="en-US" sz="2800" dirty="0">
                <a:latin typeface="Times New Roman" panose="02020603050405020304" pitchFamily="18" charset="0"/>
              </a:rPr>
              <a:t>Finally the confusion matrix is being showed.</a:t>
            </a:r>
          </a:p>
          <a:p>
            <a:r>
              <a:rPr lang="en-US" sz="2800" b="1" i="0" dirty="0">
                <a:solidFill>
                  <a:srgbClr val="374151"/>
                </a:solidFill>
                <a:effectLst/>
                <a:latin typeface="Times New Roman" panose="02020603050405020304" pitchFamily="18" charset="0"/>
              </a:rPr>
              <a:t> Results Overview</a:t>
            </a:r>
            <a:endParaRPr lang="en-US" sz="2800" b="0" i="0" dirty="0">
              <a:solidFill>
                <a:srgbClr val="374151"/>
              </a:solidFill>
              <a:effectLst/>
              <a:latin typeface="Times New Roman" panose="02020603050405020304" pitchFamily="18" charset="0"/>
            </a:endParaRPr>
          </a:p>
          <a:p>
            <a:pPr algn="l">
              <a:buFont typeface="Arial" panose="020B0604020202020204" pitchFamily="34" charset="0"/>
              <a:buChar char="•"/>
            </a:pPr>
            <a:r>
              <a:rPr lang="en-US" sz="2800" b="0" i="0" dirty="0">
                <a:solidFill>
                  <a:srgbClr val="374151"/>
                </a:solidFill>
                <a:effectLst/>
                <a:latin typeface="Times New Roman" panose="02020603050405020304" pitchFamily="18" charset="0"/>
              </a:rPr>
              <a:t>     Display key performance metrics:</a:t>
            </a:r>
          </a:p>
          <a:p>
            <a:pPr marL="742950" lvl="1" indent="-285750" algn="l">
              <a:buFont typeface="Arial" panose="020B0604020202020204" pitchFamily="34" charset="0"/>
              <a:buChar char="•"/>
            </a:pPr>
            <a:r>
              <a:rPr lang="en-US" sz="2800" b="0" i="0" dirty="0">
                <a:solidFill>
                  <a:srgbClr val="374151"/>
                </a:solidFill>
                <a:effectLst/>
                <a:latin typeface="Times New Roman" panose="02020603050405020304" pitchFamily="18" charset="0"/>
              </a:rPr>
              <a:t>Accuracy: 99%</a:t>
            </a:r>
          </a:p>
          <a:p>
            <a:pPr marL="742950" lvl="1" indent="-285750" algn="l">
              <a:buFont typeface="Arial" panose="020B0604020202020204" pitchFamily="34" charset="0"/>
              <a:buChar char="•"/>
            </a:pPr>
            <a:r>
              <a:rPr lang="en-US" sz="2800" b="0" i="0" dirty="0">
                <a:solidFill>
                  <a:srgbClr val="374151"/>
                </a:solidFill>
                <a:effectLst/>
                <a:latin typeface="Times New Roman" panose="02020603050405020304" pitchFamily="18" charset="0"/>
              </a:rPr>
              <a:t>Macro Average F1 Score: 99%</a:t>
            </a:r>
          </a:p>
          <a:p>
            <a:pPr marL="742950" lvl="1" indent="-285750" algn="l">
              <a:buFont typeface="Arial" panose="020B0604020202020204" pitchFamily="34" charset="0"/>
              <a:buChar char="•"/>
            </a:pPr>
            <a:r>
              <a:rPr lang="en-US" sz="2800" b="0" i="0" dirty="0">
                <a:solidFill>
                  <a:srgbClr val="374151"/>
                </a:solidFill>
                <a:effectLst/>
                <a:latin typeface="Times New Roman" panose="02020603050405020304" pitchFamily="18" charset="0"/>
              </a:rPr>
              <a:t>Weighted Average F1 Score: 99%</a:t>
            </a:r>
          </a:p>
          <a:p>
            <a:endParaRPr lang="en-US" dirty="0">
              <a:latin typeface="Times New Roman" panose="02020603050405020304" pitchFamily="18" charset="0"/>
            </a:endParaRPr>
          </a:p>
        </p:txBody>
      </p:sp>
      <p:pic>
        <p:nvPicPr>
          <p:cNvPr id="8" name="Picture 7">
            <a:extLst>
              <a:ext uri="{FF2B5EF4-FFF2-40B4-BE49-F238E27FC236}">
                <a16:creationId xmlns:a16="http://schemas.microsoft.com/office/drawing/2014/main" id="{02565F61-A2F5-3668-A0AA-45E1A8BC4B70}"/>
              </a:ext>
            </a:extLst>
          </p:cNvPr>
          <p:cNvPicPr>
            <a:picLocks noChangeAspect="1"/>
          </p:cNvPicPr>
          <p:nvPr/>
        </p:nvPicPr>
        <p:blipFill>
          <a:blip r:embed="rId2"/>
          <a:stretch>
            <a:fillRect/>
          </a:stretch>
        </p:blipFill>
        <p:spPr>
          <a:xfrm>
            <a:off x="10940555" y="1990852"/>
            <a:ext cx="6932643" cy="5057647"/>
          </a:xfrm>
          <a:prstGeom prst="rect">
            <a:avLst/>
          </a:prstGeom>
        </p:spPr>
      </p:pic>
      <p:sp>
        <p:nvSpPr>
          <p:cNvPr id="13" name="TextBox 12">
            <a:extLst>
              <a:ext uri="{FF2B5EF4-FFF2-40B4-BE49-F238E27FC236}">
                <a16:creationId xmlns:a16="http://schemas.microsoft.com/office/drawing/2014/main" id="{C6243A41-02F8-2ED9-E300-CA9A2E8CE7C0}"/>
              </a:ext>
            </a:extLst>
          </p:cNvPr>
          <p:cNvSpPr txBox="1"/>
          <p:nvPr/>
        </p:nvSpPr>
        <p:spPr>
          <a:xfrm>
            <a:off x="13101209" y="7204208"/>
            <a:ext cx="3656389" cy="477054"/>
          </a:xfrm>
          <a:prstGeom prst="rect">
            <a:avLst/>
          </a:prstGeom>
          <a:noFill/>
        </p:spPr>
        <p:txBody>
          <a:bodyPr wrap="square" rtlCol="0">
            <a:spAutoFit/>
          </a:bodyPr>
          <a:lstStyle/>
          <a:p>
            <a:r>
              <a:rPr lang="en-US" sz="2500" dirty="0">
                <a:latin typeface="Times New Roman" panose="02020603050405020304" pitchFamily="18" charset="0"/>
              </a:rPr>
              <a:t>Confusion matrix</a:t>
            </a:r>
          </a:p>
        </p:txBody>
      </p:sp>
      <p:graphicFrame>
        <p:nvGraphicFramePr>
          <p:cNvPr id="14" name="Table 13">
            <a:extLst>
              <a:ext uri="{FF2B5EF4-FFF2-40B4-BE49-F238E27FC236}">
                <a16:creationId xmlns:a16="http://schemas.microsoft.com/office/drawing/2014/main" id="{1801E9DA-EE5C-C585-948E-8FC457C0266B}"/>
              </a:ext>
            </a:extLst>
          </p:cNvPr>
          <p:cNvGraphicFramePr>
            <a:graphicFrameLocks noGrp="1"/>
          </p:cNvGraphicFramePr>
          <p:nvPr>
            <p:extLst>
              <p:ext uri="{D42A27DB-BD31-4B8C-83A1-F6EECF244321}">
                <p14:modId xmlns:p14="http://schemas.microsoft.com/office/powerpoint/2010/main" val="3331212744"/>
              </p:ext>
            </p:extLst>
          </p:nvPr>
        </p:nvGraphicFramePr>
        <p:xfrm>
          <a:off x="2050699" y="7150690"/>
          <a:ext cx="7659200" cy="1112520"/>
        </p:xfrm>
        <a:graphic>
          <a:graphicData uri="http://schemas.openxmlformats.org/drawingml/2006/table">
            <a:tbl>
              <a:tblPr firstRow="1" bandRow="1">
                <a:tableStyleId>{7DF18680-E054-41AD-8BC1-D1AEF772440D}</a:tableStyleId>
              </a:tblPr>
              <a:tblGrid>
                <a:gridCol w="1914800">
                  <a:extLst>
                    <a:ext uri="{9D8B030D-6E8A-4147-A177-3AD203B41FA5}">
                      <a16:colId xmlns:a16="http://schemas.microsoft.com/office/drawing/2014/main" val="2411508190"/>
                    </a:ext>
                  </a:extLst>
                </a:gridCol>
                <a:gridCol w="1914800">
                  <a:extLst>
                    <a:ext uri="{9D8B030D-6E8A-4147-A177-3AD203B41FA5}">
                      <a16:colId xmlns:a16="http://schemas.microsoft.com/office/drawing/2014/main" val="581524208"/>
                    </a:ext>
                  </a:extLst>
                </a:gridCol>
                <a:gridCol w="1914800">
                  <a:extLst>
                    <a:ext uri="{9D8B030D-6E8A-4147-A177-3AD203B41FA5}">
                      <a16:colId xmlns:a16="http://schemas.microsoft.com/office/drawing/2014/main" val="2244273285"/>
                    </a:ext>
                  </a:extLst>
                </a:gridCol>
                <a:gridCol w="1914800">
                  <a:extLst>
                    <a:ext uri="{9D8B030D-6E8A-4147-A177-3AD203B41FA5}">
                      <a16:colId xmlns:a16="http://schemas.microsoft.com/office/drawing/2014/main" val="3194062941"/>
                    </a:ext>
                  </a:extLst>
                </a:gridCol>
              </a:tblGrid>
              <a:tr h="370840">
                <a:tc>
                  <a:txBody>
                    <a:bodyPr/>
                    <a:lstStyle/>
                    <a:p>
                      <a:r>
                        <a:rPr lang="en-US" dirty="0">
                          <a:latin typeface="Times New Roman" panose="02020603050405020304" pitchFamily="18" charset="0"/>
                        </a:rPr>
                        <a:t>Class</a:t>
                      </a:r>
                    </a:p>
                  </a:txBody>
                  <a:tcPr/>
                </a:tc>
                <a:tc>
                  <a:txBody>
                    <a:bodyPr/>
                    <a:lstStyle/>
                    <a:p>
                      <a:r>
                        <a:rPr lang="en-US" dirty="0">
                          <a:latin typeface="Times New Roman" panose="02020603050405020304" pitchFamily="18" charset="0"/>
                        </a:rPr>
                        <a:t>Precision</a:t>
                      </a:r>
                    </a:p>
                  </a:txBody>
                  <a:tcPr/>
                </a:tc>
                <a:tc>
                  <a:txBody>
                    <a:bodyPr/>
                    <a:lstStyle/>
                    <a:p>
                      <a:r>
                        <a:rPr lang="en-US" dirty="0">
                          <a:latin typeface="Times New Roman" panose="02020603050405020304" pitchFamily="18" charset="0"/>
                        </a:rPr>
                        <a:t>Recall</a:t>
                      </a:r>
                    </a:p>
                  </a:txBody>
                  <a:tcPr/>
                </a:tc>
                <a:tc>
                  <a:txBody>
                    <a:bodyPr/>
                    <a:lstStyle/>
                    <a:p>
                      <a:r>
                        <a:rPr lang="en-US" dirty="0">
                          <a:latin typeface="Times New Roman" panose="02020603050405020304" pitchFamily="18" charset="0"/>
                        </a:rPr>
                        <a:t>F1 Score</a:t>
                      </a:r>
                    </a:p>
                  </a:txBody>
                  <a:tcPr/>
                </a:tc>
                <a:extLst>
                  <a:ext uri="{0D108BD9-81ED-4DB2-BD59-A6C34878D82A}">
                    <a16:rowId xmlns:a16="http://schemas.microsoft.com/office/drawing/2014/main" val="3166853177"/>
                  </a:ext>
                </a:extLst>
              </a:tr>
              <a:tr h="370840">
                <a:tc>
                  <a:txBody>
                    <a:bodyPr/>
                    <a:lstStyle/>
                    <a:p>
                      <a:r>
                        <a:rPr lang="en-US" dirty="0">
                          <a:latin typeface="Times New Roman" panose="02020603050405020304" pitchFamily="18" charset="0"/>
                        </a:rPr>
                        <a:t>High</a:t>
                      </a:r>
                    </a:p>
                  </a:txBody>
                  <a:tcPr/>
                </a:tc>
                <a:tc>
                  <a:txBody>
                    <a:bodyPr/>
                    <a:lstStyle/>
                    <a:p>
                      <a:r>
                        <a:rPr lang="en-US" dirty="0">
                          <a:latin typeface="Times New Roman" panose="02020603050405020304" pitchFamily="18" charset="0"/>
                        </a:rPr>
                        <a:t>0.99</a:t>
                      </a:r>
                    </a:p>
                  </a:txBody>
                  <a:tcPr/>
                </a:tc>
                <a:tc>
                  <a:txBody>
                    <a:bodyPr/>
                    <a:lstStyle/>
                    <a:p>
                      <a:r>
                        <a:rPr lang="en-US" dirty="0">
                          <a:latin typeface="Times New Roman" panose="02020603050405020304" pitchFamily="18" charset="0"/>
                        </a:rPr>
                        <a:t>0.99</a:t>
                      </a:r>
                    </a:p>
                  </a:txBody>
                  <a:tcPr/>
                </a:tc>
                <a:tc>
                  <a:txBody>
                    <a:bodyPr/>
                    <a:lstStyle/>
                    <a:p>
                      <a:r>
                        <a:rPr lang="en-US" dirty="0">
                          <a:latin typeface="Times New Roman" panose="02020603050405020304" pitchFamily="18" charset="0"/>
                        </a:rPr>
                        <a:t>0.99</a:t>
                      </a:r>
                    </a:p>
                  </a:txBody>
                  <a:tcPr/>
                </a:tc>
                <a:extLst>
                  <a:ext uri="{0D108BD9-81ED-4DB2-BD59-A6C34878D82A}">
                    <a16:rowId xmlns:a16="http://schemas.microsoft.com/office/drawing/2014/main" val="90477247"/>
                  </a:ext>
                </a:extLst>
              </a:tr>
              <a:tr h="370840">
                <a:tc>
                  <a:txBody>
                    <a:bodyPr/>
                    <a:lstStyle/>
                    <a:p>
                      <a:r>
                        <a:rPr lang="en-US" dirty="0">
                          <a:latin typeface="Times New Roman" panose="02020603050405020304" pitchFamily="18" charset="0"/>
                        </a:rPr>
                        <a:t>Low</a:t>
                      </a:r>
                    </a:p>
                  </a:txBody>
                  <a:tcPr/>
                </a:tc>
                <a:tc>
                  <a:txBody>
                    <a:bodyPr/>
                    <a:lstStyle/>
                    <a:p>
                      <a:r>
                        <a:rPr lang="en-US" dirty="0">
                          <a:latin typeface="Times New Roman" panose="02020603050405020304" pitchFamily="18" charset="0"/>
                        </a:rPr>
                        <a:t>0.98</a:t>
                      </a:r>
                    </a:p>
                  </a:txBody>
                  <a:tcPr/>
                </a:tc>
                <a:tc>
                  <a:txBody>
                    <a:bodyPr/>
                    <a:lstStyle/>
                    <a:p>
                      <a:r>
                        <a:rPr lang="en-US" dirty="0">
                          <a:latin typeface="Times New Roman" panose="02020603050405020304" pitchFamily="18" charset="0"/>
                        </a:rPr>
                        <a:t>0.98</a:t>
                      </a:r>
                    </a:p>
                  </a:txBody>
                  <a:tcPr/>
                </a:tc>
                <a:tc>
                  <a:txBody>
                    <a:bodyPr/>
                    <a:lstStyle/>
                    <a:p>
                      <a:r>
                        <a:rPr lang="en-US" dirty="0">
                          <a:latin typeface="Times New Roman" panose="02020603050405020304" pitchFamily="18" charset="0"/>
                        </a:rPr>
                        <a:t>0.98</a:t>
                      </a:r>
                    </a:p>
                  </a:txBody>
                  <a:tcPr/>
                </a:tc>
                <a:extLst>
                  <a:ext uri="{0D108BD9-81ED-4DB2-BD59-A6C34878D82A}">
                    <a16:rowId xmlns:a16="http://schemas.microsoft.com/office/drawing/2014/main" val="2381068207"/>
                  </a:ext>
                </a:extLst>
              </a:tr>
            </a:tbl>
          </a:graphicData>
        </a:graphic>
      </p:graphicFrame>
      <p:sp>
        <p:nvSpPr>
          <p:cNvPr id="23" name="TextBox 22">
            <a:extLst>
              <a:ext uri="{FF2B5EF4-FFF2-40B4-BE49-F238E27FC236}">
                <a16:creationId xmlns:a16="http://schemas.microsoft.com/office/drawing/2014/main" id="{C69C93EB-490D-1AE7-66A3-93AE90218A7C}"/>
              </a:ext>
            </a:extLst>
          </p:cNvPr>
          <p:cNvSpPr txBox="1"/>
          <p:nvPr/>
        </p:nvSpPr>
        <p:spPr>
          <a:xfrm>
            <a:off x="4343400" y="8495970"/>
            <a:ext cx="4343400" cy="369332"/>
          </a:xfrm>
          <a:prstGeom prst="rect">
            <a:avLst/>
          </a:prstGeom>
          <a:noFill/>
        </p:spPr>
        <p:txBody>
          <a:bodyPr wrap="square" rtlCol="0">
            <a:spAutoFit/>
          </a:bodyPr>
          <a:lstStyle/>
          <a:p>
            <a:r>
              <a:rPr lang="en-US" b="1" dirty="0">
                <a:latin typeface="Times New Roman" panose="02020603050405020304" pitchFamily="18" charset="0"/>
              </a:rPr>
              <a:t>Overall Accuracy : 99.21%</a:t>
            </a:r>
          </a:p>
        </p:txBody>
      </p:sp>
      <p:sp>
        <p:nvSpPr>
          <p:cNvPr id="24" name="Oval 23">
            <a:extLst>
              <a:ext uri="{FF2B5EF4-FFF2-40B4-BE49-F238E27FC236}">
                <a16:creationId xmlns:a16="http://schemas.microsoft.com/office/drawing/2014/main" id="{B2175C14-8064-48E5-8DBE-60272865334C}"/>
              </a:ext>
            </a:extLst>
          </p:cNvPr>
          <p:cNvSpPr/>
          <p:nvPr/>
        </p:nvSpPr>
        <p:spPr>
          <a:xfrm>
            <a:off x="17068800" y="9396288"/>
            <a:ext cx="609600" cy="566247"/>
          </a:xfrm>
          <a:prstGeom prst="ellipse">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latin typeface="Times New Roman" panose="02020603050405020304" pitchFamily="18" charset="0"/>
              </a:rPr>
              <a:t>20</a:t>
            </a:r>
          </a:p>
        </p:txBody>
      </p:sp>
    </p:spTree>
    <p:extLst>
      <p:ext uri="{BB962C8B-B14F-4D97-AF65-F5344CB8AC3E}">
        <p14:creationId xmlns:p14="http://schemas.microsoft.com/office/powerpoint/2010/main" val="3500447138"/>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0"/>
            <a:ext cx="18278497" cy="1040676"/>
            <a:chOff x="0" y="0"/>
            <a:chExt cx="4814090" cy="274087"/>
          </a:xfrm>
        </p:grpSpPr>
        <p:sp>
          <p:nvSpPr>
            <p:cNvPr id="4" name="Freeform 4"/>
            <p:cNvSpPr/>
            <p:nvPr/>
          </p:nvSpPr>
          <p:spPr>
            <a:xfrm>
              <a:off x="0" y="0"/>
              <a:ext cx="4814090" cy="274087"/>
            </a:xfrm>
            <a:custGeom>
              <a:avLst/>
              <a:gdLst/>
              <a:ahLst/>
              <a:cxnLst/>
              <a:rect l="l" t="t" r="r" b="b"/>
              <a:pathLst>
                <a:path w="4814090" h="274087">
                  <a:moveTo>
                    <a:pt x="0" y="0"/>
                  </a:moveTo>
                  <a:lnTo>
                    <a:pt x="4814090" y="0"/>
                  </a:lnTo>
                  <a:lnTo>
                    <a:pt x="4814090" y="274087"/>
                  </a:lnTo>
                  <a:lnTo>
                    <a:pt x="0" y="274087"/>
                  </a:lnTo>
                  <a:close/>
                </a:path>
              </a:pathLst>
            </a:custGeom>
            <a:gradFill rotWithShape="1">
              <a:gsLst>
                <a:gs pos="0">
                  <a:srgbClr val="8C52FF">
                    <a:alpha val="100000"/>
                  </a:srgbClr>
                </a:gs>
                <a:gs pos="100000">
                  <a:srgbClr val="5CE1E6">
                    <a:alpha val="100000"/>
                  </a:srgbClr>
                </a:gs>
              </a:gsLst>
              <a:lin ang="0"/>
            </a:gradFill>
          </p:spPr>
        </p:sp>
        <p:sp>
          <p:nvSpPr>
            <p:cNvPr id="5" name="TextBox 5"/>
            <p:cNvSpPr txBox="1"/>
            <p:nvPr/>
          </p:nvSpPr>
          <p:spPr>
            <a:xfrm>
              <a:off x="0" y="-38100"/>
              <a:ext cx="4814090" cy="312187"/>
            </a:xfrm>
            <a:prstGeom prst="rect">
              <a:avLst/>
            </a:prstGeom>
          </p:spPr>
          <p:txBody>
            <a:bodyPr lIns="50800" tIns="50800" rIns="50800" bIns="50800" rtlCol="0" anchor="ctr"/>
            <a:lstStyle/>
            <a:p>
              <a:pPr algn="ctr">
                <a:lnSpc>
                  <a:spcPts val="2659"/>
                </a:lnSpc>
                <a:spcBef>
                  <a:spcPct val="0"/>
                </a:spcBef>
              </a:pPr>
              <a:endParaRPr>
                <a:latin typeface="Times New Roman" panose="02020603050405020304" pitchFamily="18" charset="0"/>
                <a:cs typeface="Times New Roman" panose="02020603050405020304" pitchFamily="18" charset="0"/>
              </a:endParaRPr>
            </a:p>
          </p:txBody>
        </p:sp>
      </p:grpSp>
      <p:sp>
        <p:nvSpPr>
          <p:cNvPr id="12" name="TextBox 12"/>
          <p:cNvSpPr txBox="1"/>
          <p:nvPr/>
        </p:nvSpPr>
        <p:spPr>
          <a:xfrm>
            <a:off x="1337285" y="102190"/>
            <a:ext cx="9086028" cy="1359346"/>
          </a:xfrm>
          <a:prstGeom prst="rect">
            <a:avLst/>
          </a:prstGeom>
        </p:spPr>
        <p:txBody>
          <a:bodyPr lIns="0" tIns="0" rIns="0" bIns="0" rtlCol="0" anchor="t">
            <a:spAutoFit/>
          </a:bodyPr>
          <a:lstStyle/>
          <a:p>
            <a:pPr>
              <a:lnSpc>
                <a:spcPts val="5265"/>
              </a:lnSpc>
            </a:pPr>
            <a:r>
              <a:rPr lang="en-US" sz="4500" dirty="0">
                <a:solidFill>
                  <a:srgbClr val="FFDE59"/>
                </a:solidFill>
                <a:latin typeface="Times New Roman" panose="02020603050405020304" pitchFamily="18" charset="0"/>
                <a:cs typeface="Times New Roman" panose="02020603050405020304" pitchFamily="18" charset="0"/>
              </a:rPr>
              <a:t>Methodology (</a:t>
            </a:r>
            <a:r>
              <a:rPr lang="en-US" sz="4500" dirty="0" err="1">
                <a:solidFill>
                  <a:srgbClr val="FFDE59"/>
                </a:solidFill>
                <a:latin typeface="Times New Roman" panose="02020603050405020304" pitchFamily="18" charset="0"/>
                <a:cs typeface="Times New Roman" panose="02020603050405020304" pitchFamily="18" charset="0"/>
              </a:rPr>
              <a:t>AlexNet</a:t>
            </a:r>
            <a:r>
              <a:rPr lang="en-US" sz="4500" dirty="0">
                <a:solidFill>
                  <a:srgbClr val="FFDE59"/>
                </a:solidFill>
                <a:latin typeface="Times New Roman" panose="02020603050405020304" pitchFamily="18" charset="0"/>
                <a:cs typeface="Times New Roman" panose="02020603050405020304" pitchFamily="18" charset="0"/>
              </a:rPr>
              <a:t>) </a:t>
            </a:r>
          </a:p>
          <a:p>
            <a:pPr marL="0" lvl="0" indent="0" algn="l">
              <a:lnSpc>
                <a:spcPts val="5265"/>
              </a:lnSpc>
            </a:pPr>
            <a:r>
              <a:rPr lang="en-US" sz="4500" dirty="0">
                <a:solidFill>
                  <a:srgbClr val="FFDE59"/>
                </a:solidFill>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60AB6B8D-6FDB-68FD-6BD4-69F0C1E3E941}"/>
              </a:ext>
            </a:extLst>
          </p:cNvPr>
          <p:cNvSpPr txBox="1"/>
          <p:nvPr/>
        </p:nvSpPr>
        <p:spPr>
          <a:xfrm>
            <a:off x="685800" y="3091560"/>
            <a:ext cx="7249886" cy="3108543"/>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Finally the confusion matrix is being showed.</a:t>
            </a:r>
          </a:p>
          <a:p>
            <a:r>
              <a:rPr lang="en-US" sz="2800" b="1" i="0" dirty="0">
                <a:effectLst/>
                <a:latin typeface="Times New Roman" panose="02020603050405020304" pitchFamily="18" charset="0"/>
                <a:cs typeface="Times New Roman" panose="02020603050405020304" pitchFamily="18" charset="0"/>
              </a:rPr>
              <a:t> Results Overview</a:t>
            </a:r>
            <a:endParaRPr lang="en-US" sz="28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     Display key performance metrics:</a:t>
            </a:r>
          </a:p>
          <a:p>
            <a:pPr marL="742950" lvl="1" indent="-285750"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Accuracy: 98%</a:t>
            </a:r>
          </a:p>
          <a:p>
            <a:pPr marL="742950" lvl="1" indent="-285750"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Macro Average F1 Score: 98%</a:t>
            </a:r>
          </a:p>
          <a:p>
            <a:pPr marL="742950" lvl="1" indent="-285750"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Weighted Average F1 Score: 98%</a:t>
            </a:r>
          </a:p>
          <a:p>
            <a:endParaRPr lang="en-US"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7E56722-7AD9-9965-51CA-5EEBEAC79F96}"/>
              </a:ext>
            </a:extLst>
          </p:cNvPr>
          <p:cNvPicPr>
            <a:picLocks noChangeAspect="1"/>
          </p:cNvPicPr>
          <p:nvPr/>
        </p:nvPicPr>
        <p:blipFill>
          <a:blip r:embed="rId2"/>
          <a:stretch>
            <a:fillRect/>
          </a:stretch>
        </p:blipFill>
        <p:spPr>
          <a:xfrm>
            <a:off x="9274311" y="1544169"/>
            <a:ext cx="7659197" cy="5088915"/>
          </a:xfrm>
          <a:prstGeom prst="rect">
            <a:avLst/>
          </a:prstGeom>
        </p:spPr>
      </p:pic>
      <p:sp>
        <p:nvSpPr>
          <p:cNvPr id="7" name="TextBox 6">
            <a:extLst>
              <a:ext uri="{FF2B5EF4-FFF2-40B4-BE49-F238E27FC236}">
                <a16:creationId xmlns:a16="http://schemas.microsoft.com/office/drawing/2014/main" id="{86A3A0F2-9F9C-9E43-EBAF-14D89AD33A84}"/>
              </a:ext>
            </a:extLst>
          </p:cNvPr>
          <p:cNvSpPr txBox="1"/>
          <p:nvPr/>
        </p:nvSpPr>
        <p:spPr>
          <a:xfrm>
            <a:off x="11670688" y="6960071"/>
            <a:ext cx="4294758"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Confusion Matrix</a:t>
            </a:r>
          </a:p>
        </p:txBody>
      </p:sp>
      <p:graphicFrame>
        <p:nvGraphicFramePr>
          <p:cNvPr id="13" name="Table 12">
            <a:extLst>
              <a:ext uri="{FF2B5EF4-FFF2-40B4-BE49-F238E27FC236}">
                <a16:creationId xmlns:a16="http://schemas.microsoft.com/office/drawing/2014/main" id="{74062BF3-A87F-085E-D459-85968124BD3F}"/>
              </a:ext>
            </a:extLst>
          </p:cNvPr>
          <p:cNvGraphicFramePr>
            <a:graphicFrameLocks noGrp="1"/>
          </p:cNvGraphicFramePr>
          <p:nvPr>
            <p:extLst>
              <p:ext uri="{D42A27DB-BD31-4B8C-83A1-F6EECF244321}">
                <p14:modId xmlns:p14="http://schemas.microsoft.com/office/powerpoint/2010/main" val="163633645"/>
              </p:ext>
            </p:extLst>
          </p:nvPr>
        </p:nvGraphicFramePr>
        <p:xfrm>
          <a:off x="1337285" y="6960071"/>
          <a:ext cx="7659200" cy="1483360"/>
        </p:xfrm>
        <a:graphic>
          <a:graphicData uri="http://schemas.openxmlformats.org/drawingml/2006/table">
            <a:tbl>
              <a:tblPr firstRow="1" bandRow="1">
                <a:tableStyleId>{7DF18680-E054-41AD-8BC1-D1AEF772440D}</a:tableStyleId>
              </a:tblPr>
              <a:tblGrid>
                <a:gridCol w="1914800">
                  <a:extLst>
                    <a:ext uri="{9D8B030D-6E8A-4147-A177-3AD203B41FA5}">
                      <a16:colId xmlns:a16="http://schemas.microsoft.com/office/drawing/2014/main" val="4216395529"/>
                    </a:ext>
                  </a:extLst>
                </a:gridCol>
                <a:gridCol w="1914800">
                  <a:extLst>
                    <a:ext uri="{9D8B030D-6E8A-4147-A177-3AD203B41FA5}">
                      <a16:colId xmlns:a16="http://schemas.microsoft.com/office/drawing/2014/main" val="3935245116"/>
                    </a:ext>
                  </a:extLst>
                </a:gridCol>
                <a:gridCol w="1914800">
                  <a:extLst>
                    <a:ext uri="{9D8B030D-6E8A-4147-A177-3AD203B41FA5}">
                      <a16:colId xmlns:a16="http://schemas.microsoft.com/office/drawing/2014/main" val="1050135032"/>
                    </a:ext>
                  </a:extLst>
                </a:gridCol>
                <a:gridCol w="1914800">
                  <a:extLst>
                    <a:ext uri="{9D8B030D-6E8A-4147-A177-3AD203B41FA5}">
                      <a16:colId xmlns:a16="http://schemas.microsoft.com/office/drawing/2014/main" val="799028667"/>
                    </a:ext>
                  </a:extLst>
                </a:gridCol>
              </a:tblGrid>
              <a:tr h="370840">
                <a:tc>
                  <a:txBody>
                    <a:bodyPr/>
                    <a:lstStyle/>
                    <a:p>
                      <a:r>
                        <a:rPr lang="en-US" dirty="0">
                          <a:latin typeface="Times New Roman" panose="02020603050405020304" pitchFamily="18" charset="0"/>
                        </a:rPr>
                        <a:t>Class</a:t>
                      </a:r>
                    </a:p>
                  </a:txBody>
                  <a:tcPr/>
                </a:tc>
                <a:tc>
                  <a:txBody>
                    <a:bodyPr/>
                    <a:lstStyle/>
                    <a:p>
                      <a:r>
                        <a:rPr lang="en-US" dirty="0">
                          <a:latin typeface="Times New Roman" panose="02020603050405020304" pitchFamily="18" charset="0"/>
                        </a:rPr>
                        <a:t>Precision</a:t>
                      </a:r>
                    </a:p>
                  </a:txBody>
                  <a:tcPr/>
                </a:tc>
                <a:tc>
                  <a:txBody>
                    <a:bodyPr/>
                    <a:lstStyle/>
                    <a:p>
                      <a:r>
                        <a:rPr lang="en-US" dirty="0">
                          <a:latin typeface="Times New Roman" panose="02020603050405020304" pitchFamily="18" charset="0"/>
                        </a:rPr>
                        <a:t>Recall</a:t>
                      </a:r>
                    </a:p>
                  </a:txBody>
                  <a:tcPr/>
                </a:tc>
                <a:tc>
                  <a:txBody>
                    <a:bodyPr/>
                    <a:lstStyle/>
                    <a:p>
                      <a:r>
                        <a:rPr lang="en-US" dirty="0">
                          <a:latin typeface="Times New Roman" panose="02020603050405020304" pitchFamily="18" charset="0"/>
                        </a:rPr>
                        <a:t>F1 Score</a:t>
                      </a:r>
                    </a:p>
                  </a:txBody>
                  <a:tcPr/>
                </a:tc>
                <a:extLst>
                  <a:ext uri="{0D108BD9-81ED-4DB2-BD59-A6C34878D82A}">
                    <a16:rowId xmlns:a16="http://schemas.microsoft.com/office/drawing/2014/main" val="3961029868"/>
                  </a:ext>
                </a:extLst>
              </a:tr>
              <a:tr h="370840">
                <a:tc>
                  <a:txBody>
                    <a:bodyPr/>
                    <a:lstStyle/>
                    <a:p>
                      <a:r>
                        <a:rPr lang="en-US" dirty="0">
                          <a:latin typeface="Times New Roman" panose="02020603050405020304" pitchFamily="18" charset="0"/>
                        </a:rPr>
                        <a:t>High</a:t>
                      </a:r>
                    </a:p>
                  </a:txBody>
                  <a:tcPr/>
                </a:tc>
                <a:tc>
                  <a:txBody>
                    <a:bodyPr/>
                    <a:lstStyle/>
                    <a:p>
                      <a:r>
                        <a:rPr lang="en-US" dirty="0">
                          <a:latin typeface="Times New Roman" panose="02020603050405020304" pitchFamily="18" charset="0"/>
                        </a:rPr>
                        <a:t>0.97</a:t>
                      </a:r>
                    </a:p>
                  </a:txBody>
                  <a:tcPr/>
                </a:tc>
                <a:tc>
                  <a:txBody>
                    <a:bodyPr/>
                    <a:lstStyle/>
                    <a:p>
                      <a:r>
                        <a:rPr lang="en-US" dirty="0">
                          <a:latin typeface="Times New Roman" panose="02020603050405020304" pitchFamily="18" charset="0"/>
                        </a:rPr>
                        <a:t>0.98</a:t>
                      </a:r>
                    </a:p>
                  </a:txBody>
                  <a:tcPr/>
                </a:tc>
                <a:tc>
                  <a:txBody>
                    <a:bodyPr/>
                    <a:lstStyle/>
                    <a:p>
                      <a:r>
                        <a:rPr lang="en-US" dirty="0">
                          <a:latin typeface="Times New Roman" panose="02020603050405020304" pitchFamily="18" charset="0"/>
                        </a:rPr>
                        <a:t>0.97</a:t>
                      </a:r>
                    </a:p>
                  </a:txBody>
                  <a:tcPr/>
                </a:tc>
                <a:extLst>
                  <a:ext uri="{0D108BD9-81ED-4DB2-BD59-A6C34878D82A}">
                    <a16:rowId xmlns:a16="http://schemas.microsoft.com/office/drawing/2014/main" val="2009197911"/>
                  </a:ext>
                </a:extLst>
              </a:tr>
              <a:tr h="370840">
                <a:tc>
                  <a:txBody>
                    <a:bodyPr/>
                    <a:lstStyle/>
                    <a:p>
                      <a:r>
                        <a:rPr lang="en-US" dirty="0">
                          <a:latin typeface="Times New Roman" panose="02020603050405020304" pitchFamily="18" charset="0"/>
                        </a:rPr>
                        <a:t>Low</a:t>
                      </a:r>
                    </a:p>
                  </a:txBody>
                  <a:tcPr/>
                </a:tc>
                <a:tc>
                  <a:txBody>
                    <a:bodyPr/>
                    <a:lstStyle/>
                    <a:p>
                      <a:r>
                        <a:rPr lang="en-US" dirty="0">
                          <a:latin typeface="Times New Roman" panose="02020603050405020304" pitchFamily="18" charset="0"/>
                        </a:rPr>
                        <a:t>0.98</a:t>
                      </a:r>
                    </a:p>
                  </a:txBody>
                  <a:tcPr/>
                </a:tc>
                <a:tc>
                  <a:txBody>
                    <a:bodyPr/>
                    <a:lstStyle/>
                    <a:p>
                      <a:r>
                        <a:rPr lang="en-US" dirty="0">
                          <a:latin typeface="Times New Roman" panose="02020603050405020304" pitchFamily="18" charset="0"/>
                        </a:rPr>
                        <a:t>0.98</a:t>
                      </a:r>
                    </a:p>
                  </a:txBody>
                  <a:tcPr/>
                </a:tc>
                <a:tc>
                  <a:txBody>
                    <a:bodyPr/>
                    <a:lstStyle/>
                    <a:p>
                      <a:r>
                        <a:rPr lang="en-US" dirty="0">
                          <a:latin typeface="Times New Roman" panose="02020603050405020304" pitchFamily="18" charset="0"/>
                        </a:rPr>
                        <a:t>0.98</a:t>
                      </a:r>
                    </a:p>
                  </a:txBody>
                  <a:tcPr/>
                </a:tc>
                <a:extLst>
                  <a:ext uri="{0D108BD9-81ED-4DB2-BD59-A6C34878D82A}">
                    <a16:rowId xmlns:a16="http://schemas.microsoft.com/office/drawing/2014/main" val="4213722098"/>
                  </a:ext>
                </a:extLst>
              </a:tr>
              <a:tr h="370840">
                <a:tc>
                  <a:txBody>
                    <a:bodyPr/>
                    <a:lstStyle/>
                    <a:p>
                      <a:r>
                        <a:rPr lang="en-US" dirty="0">
                          <a:latin typeface="Times New Roman" panose="02020603050405020304" pitchFamily="18" charset="0"/>
                        </a:rPr>
                        <a:t>Moderate</a:t>
                      </a:r>
                    </a:p>
                  </a:txBody>
                  <a:tcPr/>
                </a:tc>
                <a:tc>
                  <a:txBody>
                    <a:bodyPr/>
                    <a:lstStyle/>
                    <a:p>
                      <a:r>
                        <a:rPr lang="en-US" dirty="0">
                          <a:latin typeface="Times New Roman" panose="02020603050405020304" pitchFamily="18" charset="0"/>
                        </a:rPr>
                        <a:t>0.99</a:t>
                      </a:r>
                    </a:p>
                  </a:txBody>
                  <a:tcPr/>
                </a:tc>
                <a:tc>
                  <a:txBody>
                    <a:bodyPr/>
                    <a:lstStyle/>
                    <a:p>
                      <a:r>
                        <a:rPr lang="en-US" dirty="0">
                          <a:latin typeface="Times New Roman" panose="02020603050405020304" pitchFamily="18" charset="0"/>
                        </a:rPr>
                        <a:t>0.99</a:t>
                      </a:r>
                    </a:p>
                  </a:txBody>
                  <a:tcPr/>
                </a:tc>
                <a:tc>
                  <a:txBody>
                    <a:bodyPr/>
                    <a:lstStyle/>
                    <a:p>
                      <a:r>
                        <a:rPr lang="en-US" dirty="0">
                          <a:latin typeface="Times New Roman" panose="02020603050405020304" pitchFamily="18" charset="0"/>
                        </a:rPr>
                        <a:t>0.99</a:t>
                      </a:r>
                    </a:p>
                  </a:txBody>
                  <a:tcPr/>
                </a:tc>
                <a:extLst>
                  <a:ext uri="{0D108BD9-81ED-4DB2-BD59-A6C34878D82A}">
                    <a16:rowId xmlns:a16="http://schemas.microsoft.com/office/drawing/2014/main" val="1308072418"/>
                  </a:ext>
                </a:extLst>
              </a:tr>
            </a:tbl>
          </a:graphicData>
        </a:graphic>
      </p:graphicFrame>
      <p:sp>
        <p:nvSpPr>
          <p:cNvPr id="14" name="TextBox 13">
            <a:extLst>
              <a:ext uri="{FF2B5EF4-FFF2-40B4-BE49-F238E27FC236}">
                <a16:creationId xmlns:a16="http://schemas.microsoft.com/office/drawing/2014/main" id="{29D32B4E-6DBC-C6C8-819D-8198C9C52164}"/>
              </a:ext>
            </a:extLst>
          </p:cNvPr>
          <p:cNvSpPr txBox="1"/>
          <p:nvPr/>
        </p:nvSpPr>
        <p:spPr>
          <a:xfrm>
            <a:off x="5184091" y="8875665"/>
            <a:ext cx="43434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Overall Accuracy : 98.36%</a:t>
            </a:r>
          </a:p>
        </p:txBody>
      </p:sp>
      <p:sp>
        <p:nvSpPr>
          <p:cNvPr id="23" name="TextBox 22">
            <a:extLst>
              <a:ext uri="{FF2B5EF4-FFF2-40B4-BE49-F238E27FC236}">
                <a16:creationId xmlns:a16="http://schemas.microsoft.com/office/drawing/2014/main" id="{3ED2ED69-7686-4B96-8124-FDA0EAA8FC21}"/>
              </a:ext>
            </a:extLst>
          </p:cNvPr>
          <p:cNvSpPr txBox="1"/>
          <p:nvPr/>
        </p:nvSpPr>
        <p:spPr>
          <a:xfrm>
            <a:off x="1066800" y="1563726"/>
            <a:ext cx="9163878" cy="769441"/>
          </a:xfrm>
          <a:prstGeom prst="rect">
            <a:avLst/>
          </a:prstGeom>
          <a:noFill/>
        </p:spPr>
        <p:txBody>
          <a:bodyPr wrap="square">
            <a:spAutoFit/>
          </a:bodyPr>
          <a:lstStyle/>
          <a:p>
            <a:r>
              <a:rPr lang="en-US" sz="4400" dirty="0" err="1">
                <a:latin typeface="Times New Roman" panose="02020603050405020304" pitchFamily="18" charset="0"/>
              </a:rPr>
              <a:t>AlexNet</a:t>
            </a:r>
            <a:r>
              <a:rPr lang="en-US" sz="4400" dirty="0">
                <a:latin typeface="Times New Roman" panose="02020603050405020304" pitchFamily="18" charset="0"/>
              </a:rPr>
              <a:t> three-class classification</a:t>
            </a:r>
          </a:p>
        </p:txBody>
      </p:sp>
      <p:sp>
        <p:nvSpPr>
          <p:cNvPr id="24" name="Oval 23">
            <a:extLst>
              <a:ext uri="{FF2B5EF4-FFF2-40B4-BE49-F238E27FC236}">
                <a16:creationId xmlns:a16="http://schemas.microsoft.com/office/drawing/2014/main" id="{B78EF30F-658A-42B4-A194-1D6C29519DCD}"/>
              </a:ext>
            </a:extLst>
          </p:cNvPr>
          <p:cNvSpPr/>
          <p:nvPr/>
        </p:nvSpPr>
        <p:spPr>
          <a:xfrm>
            <a:off x="17068800" y="9396288"/>
            <a:ext cx="609600" cy="566247"/>
          </a:xfrm>
          <a:prstGeom prst="ellipse">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latin typeface="Times New Roman" panose="02020603050405020304" pitchFamily="18" charset="0"/>
              </a:rPr>
              <a:t>21</a:t>
            </a:r>
          </a:p>
        </p:txBody>
      </p:sp>
    </p:spTree>
    <p:extLst>
      <p:ext uri="{BB962C8B-B14F-4D97-AF65-F5344CB8AC3E}">
        <p14:creationId xmlns:p14="http://schemas.microsoft.com/office/powerpoint/2010/main" val="3136396193"/>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4983" y="-22734"/>
            <a:ext cx="18278497" cy="1040676"/>
            <a:chOff x="0" y="0"/>
            <a:chExt cx="4814090" cy="274087"/>
          </a:xfrm>
        </p:grpSpPr>
        <p:sp>
          <p:nvSpPr>
            <p:cNvPr id="4" name="Freeform 4"/>
            <p:cNvSpPr/>
            <p:nvPr/>
          </p:nvSpPr>
          <p:spPr>
            <a:xfrm>
              <a:off x="0" y="0"/>
              <a:ext cx="4814090" cy="274087"/>
            </a:xfrm>
            <a:custGeom>
              <a:avLst/>
              <a:gdLst/>
              <a:ahLst/>
              <a:cxnLst/>
              <a:rect l="l" t="t" r="r" b="b"/>
              <a:pathLst>
                <a:path w="4814090" h="274087">
                  <a:moveTo>
                    <a:pt x="0" y="0"/>
                  </a:moveTo>
                  <a:lnTo>
                    <a:pt x="4814090" y="0"/>
                  </a:lnTo>
                  <a:lnTo>
                    <a:pt x="4814090" y="274087"/>
                  </a:lnTo>
                  <a:lnTo>
                    <a:pt x="0" y="274087"/>
                  </a:lnTo>
                  <a:close/>
                </a:path>
              </a:pathLst>
            </a:custGeom>
            <a:gradFill rotWithShape="1">
              <a:gsLst>
                <a:gs pos="0">
                  <a:srgbClr val="8C52FF">
                    <a:alpha val="100000"/>
                  </a:srgbClr>
                </a:gs>
                <a:gs pos="100000">
                  <a:srgbClr val="5CE1E6">
                    <a:alpha val="100000"/>
                  </a:srgbClr>
                </a:gs>
              </a:gsLst>
              <a:lin ang="0"/>
            </a:gradFill>
          </p:spPr>
        </p:sp>
        <p:sp>
          <p:nvSpPr>
            <p:cNvPr id="5" name="TextBox 5"/>
            <p:cNvSpPr txBox="1"/>
            <p:nvPr/>
          </p:nvSpPr>
          <p:spPr>
            <a:xfrm>
              <a:off x="0" y="-38100"/>
              <a:ext cx="4814090" cy="312187"/>
            </a:xfrm>
            <a:prstGeom prst="rect">
              <a:avLst/>
            </a:prstGeom>
          </p:spPr>
          <p:txBody>
            <a:bodyPr lIns="50800" tIns="50800" rIns="50800" bIns="50800" rtlCol="0" anchor="ctr"/>
            <a:lstStyle/>
            <a:p>
              <a:pPr algn="ctr">
                <a:lnSpc>
                  <a:spcPts val="2659"/>
                </a:lnSpc>
                <a:spcBef>
                  <a:spcPct val="0"/>
                </a:spcBef>
              </a:pPr>
              <a:endParaRPr sz="2500" dirty="0">
                <a:latin typeface="Times New Roman" panose="02020603050405020304" pitchFamily="18" charset="0"/>
              </a:endParaRPr>
            </a:p>
          </p:txBody>
        </p:sp>
      </p:grpSp>
      <p:sp>
        <p:nvSpPr>
          <p:cNvPr id="12" name="TextBox 12"/>
          <p:cNvSpPr txBox="1"/>
          <p:nvPr/>
        </p:nvSpPr>
        <p:spPr>
          <a:xfrm>
            <a:off x="491041" y="134406"/>
            <a:ext cx="9086028" cy="1359346"/>
          </a:xfrm>
          <a:prstGeom prst="rect">
            <a:avLst/>
          </a:prstGeom>
        </p:spPr>
        <p:txBody>
          <a:bodyPr lIns="0" tIns="0" rIns="0" bIns="0" rtlCol="0" anchor="t">
            <a:spAutoFit/>
          </a:bodyPr>
          <a:lstStyle/>
          <a:p>
            <a:pPr>
              <a:lnSpc>
                <a:spcPts val="5265"/>
              </a:lnSpc>
            </a:pPr>
            <a:r>
              <a:rPr lang="en-US" sz="4500" dirty="0">
                <a:solidFill>
                  <a:srgbClr val="FFDE59"/>
                </a:solidFill>
                <a:latin typeface="Times New Roman" panose="02020603050405020304" pitchFamily="18" charset="0"/>
              </a:rPr>
              <a:t>Methodology (temporal) </a:t>
            </a:r>
          </a:p>
          <a:p>
            <a:pPr marL="0" lvl="0" indent="0" algn="l">
              <a:lnSpc>
                <a:spcPts val="5265"/>
              </a:lnSpc>
            </a:pPr>
            <a:r>
              <a:rPr lang="en-US" sz="4500" dirty="0">
                <a:solidFill>
                  <a:srgbClr val="FFDE59"/>
                </a:solidFill>
                <a:latin typeface="Times New Roman" panose="02020603050405020304" pitchFamily="18" charset="0"/>
              </a:rPr>
              <a:t> </a:t>
            </a:r>
          </a:p>
        </p:txBody>
      </p:sp>
      <p:sp>
        <p:nvSpPr>
          <p:cNvPr id="75" name="TextBox 74">
            <a:extLst>
              <a:ext uri="{FF2B5EF4-FFF2-40B4-BE49-F238E27FC236}">
                <a16:creationId xmlns:a16="http://schemas.microsoft.com/office/drawing/2014/main" id="{2023D7CB-93F4-397B-9A4B-23EEE09A967F}"/>
              </a:ext>
            </a:extLst>
          </p:cNvPr>
          <p:cNvSpPr txBox="1"/>
          <p:nvPr/>
        </p:nvSpPr>
        <p:spPr>
          <a:xfrm>
            <a:off x="491041" y="1401104"/>
            <a:ext cx="7543800" cy="477054"/>
          </a:xfrm>
          <a:prstGeom prst="rect">
            <a:avLst/>
          </a:prstGeom>
          <a:noFill/>
        </p:spPr>
        <p:txBody>
          <a:bodyPr wrap="square" rtlCol="0">
            <a:spAutoFit/>
          </a:bodyPr>
          <a:lstStyle/>
          <a:p>
            <a:r>
              <a:rPr lang="en-US" sz="2500" dirty="0">
                <a:latin typeface="Times New Roman" panose="02020603050405020304" pitchFamily="18" charset="0"/>
              </a:rPr>
              <a:t>CNN + BLSTM ARCHITECTURE :</a:t>
            </a:r>
          </a:p>
        </p:txBody>
      </p:sp>
      <p:grpSp>
        <p:nvGrpSpPr>
          <p:cNvPr id="74" name="Group 73">
            <a:extLst>
              <a:ext uri="{FF2B5EF4-FFF2-40B4-BE49-F238E27FC236}">
                <a16:creationId xmlns:a16="http://schemas.microsoft.com/office/drawing/2014/main" id="{68F4CFD2-96E7-4375-890D-9FDDC77BDE2B}"/>
              </a:ext>
            </a:extLst>
          </p:cNvPr>
          <p:cNvGrpSpPr/>
          <p:nvPr/>
        </p:nvGrpSpPr>
        <p:grpSpPr>
          <a:xfrm>
            <a:off x="3101102" y="2346323"/>
            <a:ext cx="12623524" cy="7098250"/>
            <a:chOff x="1825519" y="1200022"/>
            <a:chExt cx="9642581" cy="5786805"/>
          </a:xfrm>
        </p:grpSpPr>
        <p:sp>
          <p:nvSpPr>
            <p:cNvPr id="76" name="Rectangle: Rounded Corners 75">
              <a:extLst>
                <a:ext uri="{FF2B5EF4-FFF2-40B4-BE49-F238E27FC236}">
                  <a16:creationId xmlns:a16="http://schemas.microsoft.com/office/drawing/2014/main" id="{A54422AC-2C33-414B-8D05-8739CCE3655B}"/>
                </a:ext>
              </a:extLst>
            </p:cNvPr>
            <p:cNvSpPr/>
            <p:nvPr/>
          </p:nvSpPr>
          <p:spPr>
            <a:xfrm>
              <a:off x="5698167" y="1207363"/>
              <a:ext cx="1517276" cy="361991"/>
            </a:xfrm>
            <a:prstGeom prst="roundRect">
              <a:avLst/>
            </a:prstGeom>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latin typeface="Times New Roman" panose="02020603050405020304" pitchFamily="18" charset="0"/>
                </a:rPr>
                <a:t>1DCNN</a:t>
              </a:r>
            </a:p>
          </p:txBody>
        </p:sp>
        <p:sp>
          <p:nvSpPr>
            <p:cNvPr id="77" name="Rectangle 76">
              <a:extLst>
                <a:ext uri="{FF2B5EF4-FFF2-40B4-BE49-F238E27FC236}">
                  <a16:creationId xmlns:a16="http://schemas.microsoft.com/office/drawing/2014/main" id="{2615A906-A8D4-40DF-BA37-22B2BA1E2062}"/>
                </a:ext>
              </a:extLst>
            </p:cNvPr>
            <p:cNvSpPr/>
            <p:nvPr/>
          </p:nvSpPr>
          <p:spPr>
            <a:xfrm>
              <a:off x="2380260" y="1207363"/>
              <a:ext cx="968865" cy="47906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latin typeface="Times New Roman" panose="02020603050405020304" pitchFamily="18" charset="0"/>
                </a:rPr>
                <a:t>Raw EEG</a:t>
              </a:r>
            </a:p>
          </p:txBody>
        </p:sp>
        <p:sp>
          <p:nvSpPr>
            <p:cNvPr id="78" name="Rectangle 77">
              <a:extLst>
                <a:ext uri="{FF2B5EF4-FFF2-40B4-BE49-F238E27FC236}">
                  <a16:creationId xmlns:a16="http://schemas.microsoft.com/office/drawing/2014/main" id="{A7F20FCA-C572-47B2-A02A-D83B89EA560A}"/>
                </a:ext>
              </a:extLst>
            </p:cNvPr>
            <p:cNvSpPr/>
            <p:nvPr/>
          </p:nvSpPr>
          <p:spPr>
            <a:xfrm>
              <a:off x="4144325" y="1207363"/>
              <a:ext cx="1073978" cy="47906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latin typeface="Times New Roman" panose="02020603050405020304" pitchFamily="18" charset="0"/>
                </a:rPr>
                <a:t>Filtered EEG</a:t>
              </a:r>
            </a:p>
          </p:txBody>
        </p:sp>
        <p:cxnSp>
          <p:nvCxnSpPr>
            <p:cNvPr id="79" name="Straight Arrow Connector 78">
              <a:extLst>
                <a:ext uri="{FF2B5EF4-FFF2-40B4-BE49-F238E27FC236}">
                  <a16:creationId xmlns:a16="http://schemas.microsoft.com/office/drawing/2014/main" id="{5B46DCB6-5C53-4BB7-8B3D-162F875B23BD}"/>
                </a:ext>
              </a:extLst>
            </p:cNvPr>
            <p:cNvCxnSpPr>
              <a:cxnSpLocks/>
            </p:cNvCxnSpPr>
            <p:nvPr/>
          </p:nvCxnSpPr>
          <p:spPr>
            <a:xfrm>
              <a:off x="3349125" y="1446896"/>
              <a:ext cx="795200" cy="0"/>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FBDDDD64-8E96-4D68-ABD8-30A66CE87D1D}"/>
                </a:ext>
              </a:extLst>
            </p:cNvPr>
            <p:cNvCxnSpPr>
              <a:cxnSpLocks/>
            </p:cNvCxnSpPr>
            <p:nvPr/>
          </p:nvCxnSpPr>
          <p:spPr>
            <a:xfrm flipV="1">
              <a:off x="5302851" y="1446896"/>
              <a:ext cx="374745" cy="3678"/>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D5FD304F-FFFA-49CC-8EA4-59B435B7FCEA}"/>
                </a:ext>
              </a:extLst>
            </p:cNvPr>
            <p:cNvCxnSpPr>
              <a:cxnSpLocks/>
            </p:cNvCxnSpPr>
            <p:nvPr/>
          </p:nvCxnSpPr>
          <p:spPr>
            <a:xfrm>
              <a:off x="6421671" y="1569354"/>
              <a:ext cx="0" cy="19405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611CC0EF-F7CD-4126-8BD6-79C3315FE96B}"/>
                </a:ext>
              </a:extLst>
            </p:cNvPr>
            <p:cNvSpPr txBox="1"/>
            <p:nvPr/>
          </p:nvSpPr>
          <p:spPr>
            <a:xfrm>
              <a:off x="3335266" y="1700919"/>
              <a:ext cx="2519021" cy="577100"/>
            </a:xfrm>
            <a:prstGeom prst="rect">
              <a:avLst/>
            </a:prstGeom>
            <a:noFill/>
          </p:spPr>
          <p:txBody>
            <a:bodyPr wrap="square" rtlCol="0">
              <a:spAutoFit/>
            </a:bodyPr>
            <a:lstStyle/>
            <a:p>
              <a:r>
                <a:rPr lang="en-US" sz="2000" dirty="0">
                  <a:latin typeface="Times New Roman" panose="02020603050405020304" pitchFamily="18" charset="0"/>
                </a:rPr>
                <a:t>Bandpass filter </a:t>
              </a:r>
            </a:p>
            <a:p>
              <a:r>
                <a:rPr lang="en-US" sz="2000" dirty="0">
                  <a:latin typeface="Times New Roman" panose="02020603050405020304" pitchFamily="18" charset="0"/>
                </a:rPr>
                <a:t>0.5-45 Hz</a:t>
              </a:r>
            </a:p>
          </p:txBody>
        </p:sp>
        <p:sp>
          <p:nvSpPr>
            <p:cNvPr id="83" name="Rectangle: Rounded Corners 82">
              <a:extLst>
                <a:ext uri="{FF2B5EF4-FFF2-40B4-BE49-F238E27FC236}">
                  <a16:creationId xmlns:a16="http://schemas.microsoft.com/office/drawing/2014/main" id="{BC242E57-F654-4871-B14C-EA79E8A2FA98}"/>
                </a:ext>
              </a:extLst>
            </p:cNvPr>
            <p:cNvSpPr/>
            <p:nvPr/>
          </p:nvSpPr>
          <p:spPr>
            <a:xfrm>
              <a:off x="5698167" y="1824501"/>
              <a:ext cx="1517276" cy="361991"/>
            </a:xfrm>
            <a:prstGeom prst="roundRect">
              <a:avLst/>
            </a:prstGeom>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latin typeface="Times New Roman" panose="02020603050405020304" pitchFamily="18" charset="0"/>
                </a:rPr>
                <a:t>1DCNN</a:t>
              </a:r>
            </a:p>
          </p:txBody>
        </p:sp>
        <p:sp>
          <p:nvSpPr>
            <p:cNvPr id="84" name="Rectangle: Rounded Corners 83">
              <a:extLst>
                <a:ext uri="{FF2B5EF4-FFF2-40B4-BE49-F238E27FC236}">
                  <a16:creationId xmlns:a16="http://schemas.microsoft.com/office/drawing/2014/main" id="{10257F79-DA1E-4C7A-8672-C7C2EA2A8BBC}"/>
                </a:ext>
              </a:extLst>
            </p:cNvPr>
            <p:cNvSpPr/>
            <p:nvPr/>
          </p:nvSpPr>
          <p:spPr>
            <a:xfrm>
              <a:off x="5716537" y="4190575"/>
              <a:ext cx="1517276" cy="361991"/>
            </a:xfrm>
            <a:prstGeom prst="roundRect">
              <a:avLst/>
            </a:prstGeom>
            <a:solidFill>
              <a:schemeClr val="accent2"/>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latin typeface="Times New Roman" panose="02020603050405020304" pitchFamily="18" charset="0"/>
                </a:rPr>
                <a:t>BLSTM</a:t>
              </a:r>
            </a:p>
          </p:txBody>
        </p:sp>
        <p:sp>
          <p:nvSpPr>
            <p:cNvPr id="85" name="Rectangle: Rounded Corners 84">
              <a:extLst>
                <a:ext uri="{FF2B5EF4-FFF2-40B4-BE49-F238E27FC236}">
                  <a16:creationId xmlns:a16="http://schemas.microsoft.com/office/drawing/2014/main" id="{E108C4E2-6F0F-46A6-BB35-34B833D22BC7}"/>
                </a:ext>
              </a:extLst>
            </p:cNvPr>
            <p:cNvSpPr/>
            <p:nvPr/>
          </p:nvSpPr>
          <p:spPr>
            <a:xfrm>
              <a:off x="5734728" y="5218779"/>
              <a:ext cx="1590402" cy="507087"/>
            </a:xfrm>
            <a:prstGeom prst="roundRect">
              <a:avLst/>
            </a:prstGeom>
            <a:solidFill>
              <a:schemeClr val="accent3">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latin typeface="Times New Roman" panose="02020603050405020304" pitchFamily="18" charset="0"/>
                </a:rPr>
                <a:t>Dense</a:t>
              </a:r>
            </a:p>
            <a:p>
              <a:pPr algn="ctr"/>
              <a:r>
                <a:rPr lang="en-US" sz="2500" dirty="0">
                  <a:latin typeface="Times New Roman" panose="02020603050405020304" pitchFamily="18" charset="0"/>
                </a:rPr>
                <a:t>layer</a:t>
              </a:r>
            </a:p>
          </p:txBody>
        </p:sp>
        <p:sp>
          <p:nvSpPr>
            <p:cNvPr id="86" name="Oval 85">
              <a:extLst>
                <a:ext uri="{FF2B5EF4-FFF2-40B4-BE49-F238E27FC236}">
                  <a16:creationId xmlns:a16="http://schemas.microsoft.com/office/drawing/2014/main" id="{4FD912D4-1B7C-4F97-8DCC-3FFDB4EC8A3A}"/>
                </a:ext>
              </a:extLst>
            </p:cNvPr>
            <p:cNvSpPr/>
            <p:nvPr/>
          </p:nvSpPr>
          <p:spPr>
            <a:xfrm>
              <a:off x="5740973" y="5866484"/>
              <a:ext cx="1425880" cy="645397"/>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latin typeface="Times New Roman" panose="02020603050405020304" pitchFamily="18" charset="0"/>
                </a:rPr>
                <a:t>Output Layer</a:t>
              </a:r>
            </a:p>
          </p:txBody>
        </p:sp>
        <p:cxnSp>
          <p:nvCxnSpPr>
            <p:cNvPr id="87" name="Straight Arrow Connector 86">
              <a:extLst>
                <a:ext uri="{FF2B5EF4-FFF2-40B4-BE49-F238E27FC236}">
                  <a16:creationId xmlns:a16="http://schemas.microsoft.com/office/drawing/2014/main" id="{5541A18E-B747-41C3-872C-18FB952CB149}"/>
                </a:ext>
              </a:extLst>
            </p:cNvPr>
            <p:cNvCxnSpPr>
              <a:cxnSpLocks/>
            </p:cNvCxnSpPr>
            <p:nvPr/>
          </p:nvCxnSpPr>
          <p:spPr>
            <a:xfrm>
              <a:off x="6399089" y="2186492"/>
              <a:ext cx="0" cy="19405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28AF4A47-0ABA-4D13-A850-A61254A6D695}"/>
                </a:ext>
              </a:extLst>
            </p:cNvPr>
            <p:cNvCxnSpPr>
              <a:cxnSpLocks/>
            </p:cNvCxnSpPr>
            <p:nvPr/>
          </p:nvCxnSpPr>
          <p:spPr>
            <a:xfrm>
              <a:off x="6399089" y="2771600"/>
              <a:ext cx="0" cy="19405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DFE807F7-C518-4FEB-A067-35B6C587EEF8}"/>
                </a:ext>
              </a:extLst>
            </p:cNvPr>
            <p:cNvCxnSpPr>
              <a:cxnSpLocks/>
            </p:cNvCxnSpPr>
            <p:nvPr/>
          </p:nvCxnSpPr>
          <p:spPr>
            <a:xfrm>
              <a:off x="6456805" y="3425277"/>
              <a:ext cx="0" cy="19405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6CA18544-AA3D-464F-B0E5-8CEB6C156439}"/>
                </a:ext>
              </a:extLst>
            </p:cNvPr>
            <p:cNvCxnSpPr>
              <a:cxnSpLocks/>
            </p:cNvCxnSpPr>
            <p:nvPr/>
          </p:nvCxnSpPr>
          <p:spPr>
            <a:xfrm>
              <a:off x="6465947" y="3994198"/>
              <a:ext cx="0" cy="19405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Rounded Corners 90">
              <a:extLst>
                <a:ext uri="{FF2B5EF4-FFF2-40B4-BE49-F238E27FC236}">
                  <a16:creationId xmlns:a16="http://schemas.microsoft.com/office/drawing/2014/main" id="{3FC36EB6-EA8F-434E-88FF-6FAD19BDDA1A}"/>
                </a:ext>
              </a:extLst>
            </p:cNvPr>
            <p:cNvSpPr/>
            <p:nvPr/>
          </p:nvSpPr>
          <p:spPr>
            <a:xfrm>
              <a:off x="5698167" y="2409609"/>
              <a:ext cx="1517276" cy="361991"/>
            </a:xfrm>
            <a:prstGeom prst="roundRect">
              <a:avLst/>
            </a:prstGeom>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latin typeface="Times New Roman" panose="02020603050405020304" pitchFamily="18" charset="0"/>
                </a:rPr>
                <a:t>1DCNN</a:t>
              </a:r>
            </a:p>
          </p:txBody>
        </p:sp>
        <p:sp>
          <p:nvSpPr>
            <p:cNvPr id="92" name="Rectangle: Rounded Corners 91">
              <a:extLst>
                <a:ext uri="{FF2B5EF4-FFF2-40B4-BE49-F238E27FC236}">
                  <a16:creationId xmlns:a16="http://schemas.microsoft.com/office/drawing/2014/main" id="{105BEB6F-4A33-4DD9-A51A-A49FB10ED93E}"/>
                </a:ext>
              </a:extLst>
            </p:cNvPr>
            <p:cNvSpPr/>
            <p:nvPr/>
          </p:nvSpPr>
          <p:spPr>
            <a:xfrm>
              <a:off x="5707303" y="3028536"/>
              <a:ext cx="1517276" cy="361991"/>
            </a:xfrm>
            <a:prstGeom prst="roundRect">
              <a:avLst/>
            </a:prstGeom>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latin typeface="Times New Roman" panose="02020603050405020304" pitchFamily="18" charset="0"/>
                </a:rPr>
                <a:t>1DCNN</a:t>
              </a:r>
            </a:p>
          </p:txBody>
        </p:sp>
        <p:sp>
          <p:nvSpPr>
            <p:cNvPr id="93" name="Rectangle: Rounded Corners 92">
              <a:extLst>
                <a:ext uri="{FF2B5EF4-FFF2-40B4-BE49-F238E27FC236}">
                  <a16:creationId xmlns:a16="http://schemas.microsoft.com/office/drawing/2014/main" id="{47C9445C-F7AB-4BC8-B4E7-E57094DDD5FD}"/>
                </a:ext>
              </a:extLst>
            </p:cNvPr>
            <p:cNvSpPr/>
            <p:nvPr/>
          </p:nvSpPr>
          <p:spPr>
            <a:xfrm>
              <a:off x="5707303" y="3616735"/>
              <a:ext cx="1517276" cy="361991"/>
            </a:xfrm>
            <a:prstGeom prst="roundRect">
              <a:avLst/>
            </a:prstGeom>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latin typeface="Times New Roman" panose="02020603050405020304" pitchFamily="18" charset="0"/>
                </a:rPr>
                <a:t>1DCNN</a:t>
              </a:r>
            </a:p>
          </p:txBody>
        </p:sp>
        <p:cxnSp>
          <p:nvCxnSpPr>
            <p:cNvPr id="94" name="Connector: Elbow 93">
              <a:extLst>
                <a:ext uri="{FF2B5EF4-FFF2-40B4-BE49-F238E27FC236}">
                  <a16:creationId xmlns:a16="http://schemas.microsoft.com/office/drawing/2014/main" id="{E9900518-8968-4D5E-A6CC-94950B10970A}"/>
                </a:ext>
              </a:extLst>
            </p:cNvPr>
            <p:cNvCxnSpPr>
              <a:endCxn id="83" idx="1"/>
            </p:cNvCxnSpPr>
            <p:nvPr/>
          </p:nvCxnSpPr>
          <p:spPr>
            <a:xfrm rot="16200000" flipH="1">
              <a:off x="5314895" y="1622224"/>
              <a:ext cx="558601" cy="207944"/>
            </a:xfrm>
            <a:prstGeom prst="bentConnector2">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35671B18-9A22-4633-8C45-467CB0C93BDC}"/>
                </a:ext>
              </a:extLst>
            </p:cNvPr>
            <p:cNvCxnSpPr>
              <a:endCxn id="91" idx="1"/>
            </p:cNvCxnSpPr>
            <p:nvPr/>
          </p:nvCxnSpPr>
          <p:spPr>
            <a:xfrm rot="16200000" flipH="1">
              <a:off x="5301641" y="2194078"/>
              <a:ext cx="585109" cy="207944"/>
            </a:xfrm>
            <a:prstGeom prst="bentConnector2">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D324FD69-6A3E-4D75-ACD0-F5EED0867905}"/>
                </a:ext>
              </a:extLst>
            </p:cNvPr>
            <p:cNvCxnSpPr/>
            <p:nvPr/>
          </p:nvCxnSpPr>
          <p:spPr>
            <a:xfrm rot="16200000" flipH="1">
              <a:off x="5281069" y="2779187"/>
              <a:ext cx="585109" cy="207944"/>
            </a:xfrm>
            <a:prstGeom prst="bentConnector2">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DC4A3451-4E0C-4E77-9F44-DDF418583B11}"/>
                </a:ext>
              </a:extLst>
            </p:cNvPr>
            <p:cNvCxnSpPr/>
            <p:nvPr/>
          </p:nvCxnSpPr>
          <p:spPr>
            <a:xfrm rot="16200000" flipH="1">
              <a:off x="5281069" y="3378899"/>
              <a:ext cx="585109" cy="207944"/>
            </a:xfrm>
            <a:prstGeom prst="bentConnector2">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8B7C1D91-3233-44F6-8B46-1234D52F349C}"/>
                </a:ext>
              </a:extLst>
            </p:cNvPr>
            <p:cNvCxnSpPr>
              <a:cxnSpLocks/>
            </p:cNvCxnSpPr>
            <p:nvPr/>
          </p:nvCxnSpPr>
          <p:spPr>
            <a:xfrm>
              <a:off x="6465941" y="4530583"/>
              <a:ext cx="0" cy="1940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78F45D32-87AF-43AE-83D8-42AA2280C7A6}"/>
                </a:ext>
              </a:extLst>
            </p:cNvPr>
            <p:cNvCxnSpPr>
              <a:cxnSpLocks/>
            </p:cNvCxnSpPr>
            <p:nvPr/>
          </p:nvCxnSpPr>
          <p:spPr>
            <a:xfrm>
              <a:off x="6481031" y="5075897"/>
              <a:ext cx="0" cy="1376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4D621EB6-0361-4A60-84D0-C76925D9E7F2}"/>
                </a:ext>
              </a:extLst>
            </p:cNvPr>
            <p:cNvSpPr txBox="1"/>
            <p:nvPr/>
          </p:nvSpPr>
          <p:spPr>
            <a:xfrm>
              <a:off x="5080047" y="6597912"/>
              <a:ext cx="6116040" cy="388915"/>
            </a:xfrm>
            <a:prstGeom prst="rect">
              <a:avLst/>
            </a:prstGeom>
            <a:noFill/>
          </p:spPr>
          <p:txBody>
            <a:bodyPr wrap="square" rtlCol="0">
              <a:spAutoFit/>
            </a:bodyPr>
            <a:lstStyle/>
            <a:p>
              <a:r>
                <a:rPr lang="en-US" sz="2500" dirty="0">
                  <a:latin typeface="Times New Roman" panose="02020603050405020304" pitchFamily="18" charset="0"/>
                </a:rPr>
                <a:t>Fig 11 : Model Architecture</a:t>
              </a:r>
            </a:p>
          </p:txBody>
        </p:sp>
        <p:sp>
          <p:nvSpPr>
            <p:cNvPr id="101" name="TextBox 100">
              <a:extLst>
                <a:ext uri="{FF2B5EF4-FFF2-40B4-BE49-F238E27FC236}">
                  <a16:creationId xmlns:a16="http://schemas.microsoft.com/office/drawing/2014/main" id="{8FA2F4B9-DA3C-43A3-93A5-C186B2E2AA0B}"/>
                </a:ext>
              </a:extLst>
            </p:cNvPr>
            <p:cNvSpPr txBox="1"/>
            <p:nvPr/>
          </p:nvSpPr>
          <p:spPr>
            <a:xfrm>
              <a:off x="2431976" y="3744183"/>
              <a:ext cx="3752850" cy="388915"/>
            </a:xfrm>
            <a:prstGeom prst="rect">
              <a:avLst/>
            </a:prstGeom>
            <a:noFill/>
          </p:spPr>
          <p:txBody>
            <a:bodyPr wrap="square" rtlCol="0">
              <a:spAutoFit/>
            </a:bodyPr>
            <a:lstStyle/>
            <a:p>
              <a:endParaRPr lang="en-US" sz="2500" dirty="0">
                <a:latin typeface="Times New Roman" panose="02020603050405020304" pitchFamily="18" charset="0"/>
              </a:endParaRPr>
            </a:p>
          </p:txBody>
        </p:sp>
        <p:sp>
          <p:nvSpPr>
            <p:cNvPr id="102" name="TextBox 101">
              <a:extLst>
                <a:ext uri="{FF2B5EF4-FFF2-40B4-BE49-F238E27FC236}">
                  <a16:creationId xmlns:a16="http://schemas.microsoft.com/office/drawing/2014/main" id="{4D81FB35-CED9-45E8-A445-70BEF88FD64E}"/>
                </a:ext>
              </a:extLst>
            </p:cNvPr>
            <p:cNvSpPr txBox="1"/>
            <p:nvPr/>
          </p:nvSpPr>
          <p:spPr>
            <a:xfrm>
              <a:off x="7505700" y="1200022"/>
              <a:ext cx="3962400" cy="388915"/>
            </a:xfrm>
            <a:prstGeom prst="rect">
              <a:avLst/>
            </a:prstGeom>
            <a:noFill/>
          </p:spPr>
          <p:txBody>
            <a:bodyPr wrap="square" rtlCol="0">
              <a:spAutoFit/>
            </a:bodyPr>
            <a:lstStyle/>
            <a:p>
              <a:r>
                <a:rPr lang="en-US" sz="2500" dirty="0">
                  <a:latin typeface="Times New Roman" panose="02020603050405020304" pitchFamily="18" charset="0"/>
                </a:rPr>
                <a:t>32 filters, kernel size=16,relu</a:t>
              </a:r>
            </a:p>
          </p:txBody>
        </p:sp>
        <p:sp>
          <p:nvSpPr>
            <p:cNvPr id="103" name="TextBox 102">
              <a:extLst>
                <a:ext uri="{FF2B5EF4-FFF2-40B4-BE49-F238E27FC236}">
                  <a16:creationId xmlns:a16="http://schemas.microsoft.com/office/drawing/2014/main" id="{30116764-AF7F-4CD8-92D8-8242740F0FFB}"/>
                </a:ext>
              </a:extLst>
            </p:cNvPr>
            <p:cNvSpPr txBox="1"/>
            <p:nvPr/>
          </p:nvSpPr>
          <p:spPr>
            <a:xfrm>
              <a:off x="1825519" y="3267595"/>
              <a:ext cx="3254528" cy="388915"/>
            </a:xfrm>
            <a:prstGeom prst="rect">
              <a:avLst/>
            </a:prstGeom>
            <a:noFill/>
          </p:spPr>
          <p:txBody>
            <a:bodyPr wrap="square" rtlCol="0">
              <a:spAutoFit/>
            </a:bodyPr>
            <a:lstStyle/>
            <a:p>
              <a:endParaRPr lang="en-US" sz="2500" dirty="0">
                <a:latin typeface="Times New Roman" panose="02020603050405020304" pitchFamily="18" charset="0"/>
              </a:endParaRPr>
            </a:p>
          </p:txBody>
        </p:sp>
      </p:grpSp>
      <p:sp>
        <p:nvSpPr>
          <p:cNvPr id="104" name="TextBox 103">
            <a:extLst>
              <a:ext uri="{FF2B5EF4-FFF2-40B4-BE49-F238E27FC236}">
                <a16:creationId xmlns:a16="http://schemas.microsoft.com/office/drawing/2014/main" id="{6F83A9F5-16E0-437D-8B4A-67AC25671BE4}"/>
              </a:ext>
            </a:extLst>
          </p:cNvPr>
          <p:cNvSpPr txBox="1"/>
          <p:nvPr/>
        </p:nvSpPr>
        <p:spPr>
          <a:xfrm>
            <a:off x="10570829" y="3090043"/>
            <a:ext cx="9209314" cy="477054"/>
          </a:xfrm>
          <a:prstGeom prst="rect">
            <a:avLst/>
          </a:prstGeom>
          <a:noFill/>
        </p:spPr>
        <p:txBody>
          <a:bodyPr wrap="square">
            <a:spAutoFit/>
          </a:bodyPr>
          <a:lstStyle/>
          <a:p>
            <a:r>
              <a:rPr lang="en-US" sz="2500" dirty="0">
                <a:latin typeface="Times New Roman" panose="02020603050405020304" pitchFamily="18" charset="0"/>
              </a:rPr>
              <a:t>16 filters, kernel size=8,relu</a:t>
            </a:r>
          </a:p>
        </p:txBody>
      </p:sp>
      <p:sp>
        <p:nvSpPr>
          <p:cNvPr id="106" name="TextBox 105">
            <a:extLst>
              <a:ext uri="{FF2B5EF4-FFF2-40B4-BE49-F238E27FC236}">
                <a16:creationId xmlns:a16="http://schemas.microsoft.com/office/drawing/2014/main" id="{536ECF96-E6E0-49EF-85EC-C26C7B477CD9}"/>
              </a:ext>
            </a:extLst>
          </p:cNvPr>
          <p:cNvSpPr txBox="1"/>
          <p:nvPr/>
        </p:nvSpPr>
        <p:spPr>
          <a:xfrm>
            <a:off x="10570829" y="3858823"/>
            <a:ext cx="9543142" cy="477054"/>
          </a:xfrm>
          <a:prstGeom prst="rect">
            <a:avLst/>
          </a:prstGeom>
          <a:noFill/>
        </p:spPr>
        <p:txBody>
          <a:bodyPr wrap="square">
            <a:spAutoFit/>
          </a:bodyPr>
          <a:lstStyle/>
          <a:p>
            <a:r>
              <a:rPr lang="en-US" sz="2500" dirty="0">
                <a:latin typeface="Times New Roman" panose="02020603050405020304" pitchFamily="18" charset="0"/>
              </a:rPr>
              <a:t>16 filters, kernel size=8 ,</a:t>
            </a:r>
            <a:r>
              <a:rPr lang="en-US" sz="2500" dirty="0" err="1">
                <a:latin typeface="Times New Roman" panose="02020603050405020304" pitchFamily="18" charset="0"/>
              </a:rPr>
              <a:t>relu</a:t>
            </a:r>
            <a:endParaRPr lang="en-US" sz="2500" dirty="0">
              <a:latin typeface="Times New Roman" panose="02020603050405020304" pitchFamily="18" charset="0"/>
            </a:endParaRPr>
          </a:p>
        </p:txBody>
      </p:sp>
      <p:sp>
        <p:nvSpPr>
          <p:cNvPr id="108" name="TextBox 107">
            <a:extLst>
              <a:ext uri="{FF2B5EF4-FFF2-40B4-BE49-F238E27FC236}">
                <a16:creationId xmlns:a16="http://schemas.microsoft.com/office/drawing/2014/main" id="{3A3BE9A5-AC9C-4472-B376-213A89956ACE}"/>
              </a:ext>
            </a:extLst>
          </p:cNvPr>
          <p:cNvSpPr txBox="1"/>
          <p:nvPr/>
        </p:nvSpPr>
        <p:spPr>
          <a:xfrm>
            <a:off x="10595959" y="4727581"/>
            <a:ext cx="9710056" cy="1246495"/>
          </a:xfrm>
          <a:prstGeom prst="rect">
            <a:avLst/>
          </a:prstGeom>
          <a:noFill/>
        </p:spPr>
        <p:txBody>
          <a:bodyPr wrap="square">
            <a:spAutoFit/>
          </a:bodyPr>
          <a:lstStyle/>
          <a:p>
            <a:r>
              <a:rPr lang="en-US" sz="2500" dirty="0">
                <a:latin typeface="Times New Roman" panose="02020603050405020304" pitchFamily="18" charset="0"/>
              </a:rPr>
              <a:t>16 filters, kernel size=8 ,</a:t>
            </a:r>
            <a:r>
              <a:rPr lang="en-US" sz="2500" dirty="0" err="1">
                <a:latin typeface="Times New Roman" panose="02020603050405020304" pitchFamily="18" charset="0"/>
              </a:rPr>
              <a:t>relu</a:t>
            </a:r>
            <a:endParaRPr lang="en-US" sz="2500" dirty="0">
              <a:latin typeface="Times New Roman" panose="02020603050405020304" pitchFamily="18" charset="0"/>
            </a:endParaRPr>
          </a:p>
          <a:p>
            <a:endParaRPr lang="en-US" sz="2500" dirty="0">
              <a:latin typeface="Times New Roman" panose="02020603050405020304" pitchFamily="18" charset="0"/>
            </a:endParaRPr>
          </a:p>
          <a:p>
            <a:r>
              <a:rPr lang="en-US" sz="2500" dirty="0">
                <a:latin typeface="Times New Roman" panose="02020603050405020304" pitchFamily="18" charset="0"/>
              </a:rPr>
              <a:t>16 filters, kernel size=8 ,</a:t>
            </a:r>
            <a:r>
              <a:rPr lang="en-US" sz="2500" dirty="0" err="1">
                <a:latin typeface="Times New Roman" panose="02020603050405020304" pitchFamily="18" charset="0"/>
              </a:rPr>
              <a:t>relu</a:t>
            </a:r>
            <a:endParaRPr lang="en-US" sz="2500" dirty="0">
              <a:latin typeface="Times New Roman" panose="02020603050405020304" pitchFamily="18" charset="0"/>
            </a:endParaRPr>
          </a:p>
        </p:txBody>
      </p:sp>
      <p:sp>
        <p:nvSpPr>
          <p:cNvPr id="110" name="TextBox 109">
            <a:extLst>
              <a:ext uri="{FF2B5EF4-FFF2-40B4-BE49-F238E27FC236}">
                <a16:creationId xmlns:a16="http://schemas.microsoft.com/office/drawing/2014/main" id="{B2995C82-EFDA-450C-9E9F-6F59DEFADEEC}"/>
              </a:ext>
            </a:extLst>
          </p:cNvPr>
          <p:cNvSpPr txBox="1"/>
          <p:nvPr/>
        </p:nvSpPr>
        <p:spPr>
          <a:xfrm>
            <a:off x="10675787" y="5990463"/>
            <a:ext cx="9804400" cy="477054"/>
          </a:xfrm>
          <a:prstGeom prst="rect">
            <a:avLst/>
          </a:prstGeom>
          <a:noFill/>
        </p:spPr>
        <p:txBody>
          <a:bodyPr wrap="square">
            <a:spAutoFit/>
          </a:bodyPr>
          <a:lstStyle/>
          <a:p>
            <a:r>
              <a:rPr lang="en-US" sz="2500" dirty="0">
                <a:latin typeface="Times New Roman" panose="02020603050405020304" pitchFamily="18" charset="0"/>
              </a:rPr>
              <a:t>64 neurons , tanh</a:t>
            </a:r>
          </a:p>
        </p:txBody>
      </p:sp>
      <p:sp>
        <p:nvSpPr>
          <p:cNvPr id="111" name="Rectangle: Rounded Corners 110">
            <a:extLst>
              <a:ext uri="{FF2B5EF4-FFF2-40B4-BE49-F238E27FC236}">
                <a16:creationId xmlns:a16="http://schemas.microsoft.com/office/drawing/2014/main" id="{9D43DF3E-B60D-474E-93B3-F589F9124076}"/>
              </a:ext>
            </a:extLst>
          </p:cNvPr>
          <p:cNvSpPr/>
          <p:nvPr/>
        </p:nvSpPr>
        <p:spPr>
          <a:xfrm>
            <a:off x="8223343" y="6656547"/>
            <a:ext cx="1986332" cy="444028"/>
          </a:xfrm>
          <a:prstGeom prst="roundRect">
            <a:avLst/>
          </a:prstGeom>
          <a:solidFill>
            <a:schemeClr val="accent2"/>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latin typeface="Times New Roman" panose="02020603050405020304" pitchFamily="18" charset="0"/>
              </a:rPr>
              <a:t>BLSTM</a:t>
            </a:r>
          </a:p>
        </p:txBody>
      </p:sp>
      <p:sp>
        <p:nvSpPr>
          <p:cNvPr id="113" name="TextBox 112">
            <a:extLst>
              <a:ext uri="{FF2B5EF4-FFF2-40B4-BE49-F238E27FC236}">
                <a16:creationId xmlns:a16="http://schemas.microsoft.com/office/drawing/2014/main" id="{26FE2B1B-F207-4344-AA4B-A7A02F2CD7C9}"/>
              </a:ext>
            </a:extLst>
          </p:cNvPr>
          <p:cNvSpPr txBox="1"/>
          <p:nvPr/>
        </p:nvSpPr>
        <p:spPr>
          <a:xfrm>
            <a:off x="10675787" y="6550693"/>
            <a:ext cx="9964056" cy="477054"/>
          </a:xfrm>
          <a:prstGeom prst="rect">
            <a:avLst/>
          </a:prstGeom>
          <a:noFill/>
        </p:spPr>
        <p:txBody>
          <a:bodyPr wrap="square">
            <a:spAutoFit/>
          </a:bodyPr>
          <a:lstStyle/>
          <a:p>
            <a:r>
              <a:rPr lang="en-US" sz="2500" dirty="0">
                <a:latin typeface="Times New Roman" panose="02020603050405020304" pitchFamily="18" charset="0"/>
              </a:rPr>
              <a:t>64 neurons , tanh</a:t>
            </a:r>
          </a:p>
        </p:txBody>
      </p:sp>
      <p:sp>
        <p:nvSpPr>
          <p:cNvPr id="115" name="TextBox 114">
            <a:extLst>
              <a:ext uri="{FF2B5EF4-FFF2-40B4-BE49-F238E27FC236}">
                <a16:creationId xmlns:a16="http://schemas.microsoft.com/office/drawing/2014/main" id="{602EB6B4-5D4B-4F92-8035-F21D5F602958}"/>
              </a:ext>
            </a:extLst>
          </p:cNvPr>
          <p:cNvSpPr txBox="1"/>
          <p:nvPr/>
        </p:nvSpPr>
        <p:spPr>
          <a:xfrm>
            <a:off x="10743494" y="7334671"/>
            <a:ext cx="9971314" cy="477054"/>
          </a:xfrm>
          <a:prstGeom prst="rect">
            <a:avLst/>
          </a:prstGeom>
          <a:noFill/>
        </p:spPr>
        <p:txBody>
          <a:bodyPr wrap="square">
            <a:spAutoFit/>
          </a:bodyPr>
          <a:lstStyle/>
          <a:p>
            <a:r>
              <a:rPr lang="en-US" sz="2500" dirty="0">
                <a:latin typeface="Times New Roman" panose="02020603050405020304" pitchFamily="18" charset="0"/>
              </a:rPr>
              <a:t>40 neurons , </a:t>
            </a:r>
            <a:r>
              <a:rPr lang="en-US" sz="2500" dirty="0" err="1">
                <a:latin typeface="Times New Roman" panose="02020603050405020304" pitchFamily="18" charset="0"/>
              </a:rPr>
              <a:t>relu</a:t>
            </a:r>
            <a:endParaRPr lang="en-US" sz="2500" dirty="0">
              <a:latin typeface="Times New Roman" panose="02020603050405020304" pitchFamily="18" charset="0"/>
            </a:endParaRPr>
          </a:p>
        </p:txBody>
      </p:sp>
      <p:sp>
        <p:nvSpPr>
          <p:cNvPr id="117" name="TextBox 116">
            <a:extLst>
              <a:ext uri="{FF2B5EF4-FFF2-40B4-BE49-F238E27FC236}">
                <a16:creationId xmlns:a16="http://schemas.microsoft.com/office/drawing/2014/main" id="{459AF31E-DE10-4072-955F-28A5A6E3BF17}"/>
              </a:ext>
            </a:extLst>
          </p:cNvPr>
          <p:cNvSpPr txBox="1"/>
          <p:nvPr/>
        </p:nvSpPr>
        <p:spPr>
          <a:xfrm>
            <a:off x="10537275" y="8281494"/>
            <a:ext cx="10006012" cy="477054"/>
          </a:xfrm>
          <a:prstGeom prst="rect">
            <a:avLst/>
          </a:prstGeom>
          <a:noFill/>
        </p:spPr>
        <p:txBody>
          <a:bodyPr wrap="square">
            <a:spAutoFit/>
          </a:bodyPr>
          <a:lstStyle/>
          <a:p>
            <a:r>
              <a:rPr lang="en-US" sz="2500" dirty="0">
                <a:latin typeface="Times New Roman" panose="02020603050405020304" pitchFamily="18" charset="0"/>
              </a:rPr>
              <a:t>1 or 3 neurons , sigmoid/</a:t>
            </a:r>
            <a:r>
              <a:rPr lang="en-US" sz="2500" dirty="0" err="1">
                <a:latin typeface="Times New Roman" panose="02020603050405020304" pitchFamily="18" charset="0"/>
              </a:rPr>
              <a:t>softmax</a:t>
            </a:r>
            <a:endParaRPr lang="en-US" sz="2500" dirty="0">
              <a:latin typeface="Times New Roman" panose="02020603050405020304" pitchFamily="18" charset="0"/>
            </a:endParaRPr>
          </a:p>
        </p:txBody>
      </p:sp>
      <p:cxnSp>
        <p:nvCxnSpPr>
          <p:cNvPr id="118" name="Straight Arrow Connector 117">
            <a:extLst>
              <a:ext uri="{FF2B5EF4-FFF2-40B4-BE49-F238E27FC236}">
                <a16:creationId xmlns:a16="http://schemas.microsoft.com/office/drawing/2014/main" id="{70D6319A-8D8A-4AAE-A097-E1A4F06A40F6}"/>
              </a:ext>
            </a:extLst>
          </p:cNvPr>
          <p:cNvCxnSpPr>
            <a:cxnSpLocks/>
          </p:cNvCxnSpPr>
          <p:nvPr/>
        </p:nvCxnSpPr>
        <p:spPr>
          <a:xfrm>
            <a:off x="9220200" y="7897347"/>
            <a:ext cx="0" cy="172983"/>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832BDC95-6338-43CD-A60D-39B90095C4A2}"/>
              </a:ext>
            </a:extLst>
          </p:cNvPr>
          <p:cNvSpPr txBox="1"/>
          <p:nvPr/>
        </p:nvSpPr>
        <p:spPr>
          <a:xfrm>
            <a:off x="659021" y="3859605"/>
            <a:ext cx="6559197" cy="4832092"/>
          </a:xfrm>
          <a:prstGeom prst="rect">
            <a:avLst/>
          </a:prstGeom>
          <a:noFill/>
        </p:spPr>
        <p:txBody>
          <a:bodyPr wrap="square">
            <a:spAutoFit/>
          </a:bodyPr>
          <a:lstStyle/>
          <a:p>
            <a:r>
              <a:rPr lang="en-US" sz="2800" b="1" dirty="0">
                <a:latin typeface="Times New Roman" panose="02020603050405020304" pitchFamily="18" charset="0"/>
              </a:rPr>
              <a:t>Optimizer </a:t>
            </a:r>
            <a:r>
              <a:rPr lang="en-US" sz="2800" dirty="0">
                <a:latin typeface="Times New Roman" panose="02020603050405020304" pitchFamily="18" charset="0"/>
              </a:rPr>
              <a:t>: Adam </a:t>
            </a:r>
          </a:p>
          <a:p>
            <a:endParaRPr lang="en-US" sz="2800" dirty="0">
              <a:latin typeface="Times New Roman" panose="02020603050405020304" pitchFamily="18" charset="0"/>
            </a:endParaRPr>
          </a:p>
          <a:p>
            <a:r>
              <a:rPr lang="en-US" sz="2800" b="1" dirty="0">
                <a:latin typeface="Times New Roman" panose="02020603050405020304" pitchFamily="18" charset="0"/>
              </a:rPr>
              <a:t>Loss : </a:t>
            </a:r>
            <a:r>
              <a:rPr lang="en-US" sz="2800" dirty="0">
                <a:solidFill>
                  <a:srgbClr val="212121"/>
                </a:solidFill>
                <a:latin typeface="Times New Roman" panose="02020603050405020304" pitchFamily="18" charset="0"/>
              </a:rPr>
              <a:t>S</a:t>
            </a:r>
            <a:r>
              <a:rPr kumimoji="0" lang="en-US" altLang="en-US" sz="2800" b="0" i="0" u="none" strike="noStrike" cap="none" normalizeH="0" baseline="0" dirty="0">
                <a:ln>
                  <a:noFill/>
                </a:ln>
                <a:solidFill>
                  <a:srgbClr val="212121"/>
                </a:solidFill>
                <a:effectLst/>
                <a:latin typeface="Times New Roman" panose="02020603050405020304" pitchFamily="18" charset="0"/>
              </a:rPr>
              <a:t>parse categorical</a:t>
            </a:r>
            <a:r>
              <a:rPr lang="en-US" altLang="en-US" sz="2800" dirty="0">
                <a:solidFill>
                  <a:srgbClr val="212121"/>
                </a:solidFill>
                <a:latin typeface="Times New Roman" panose="02020603050405020304" pitchFamily="18" charset="0"/>
              </a:rPr>
              <a:t> </a:t>
            </a:r>
            <a:r>
              <a:rPr kumimoji="0" lang="en-US" altLang="en-US" sz="2800" b="0" i="0" u="none" strike="noStrike" cap="none" normalizeH="0" baseline="0" dirty="0">
                <a:ln>
                  <a:noFill/>
                </a:ln>
                <a:solidFill>
                  <a:srgbClr val="212121"/>
                </a:solidFill>
                <a:effectLst/>
                <a:latin typeface="Times New Roman" panose="02020603050405020304" pitchFamily="18" charset="0"/>
              </a:rPr>
              <a:t>cross-entropy</a:t>
            </a:r>
          </a:p>
          <a:p>
            <a:r>
              <a:rPr kumimoji="0" lang="en-US" altLang="en-US" sz="2800" b="0" i="0" u="none" strike="noStrike" cap="none" normalizeH="0" baseline="0" dirty="0">
                <a:ln>
                  <a:noFill/>
                </a:ln>
                <a:solidFill>
                  <a:srgbClr val="212121"/>
                </a:solidFill>
                <a:effectLst/>
                <a:latin typeface="Times New Roman" panose="02020603050405020304" pitchFamily="18" charset="0"/>
              </a:rPr>
              <a:t>           Binary cross-entropy </a:t>
            </a:r>
            <a:endParaRPr kumimoji="0" lang="en-US" altLang="en-US" sz="2800" b="0" i="0" u="none" strike="noStrike" cap="none" normalizeH="0" baseline="0" dirty="0">
              <a:ln>
                <a:noFill/>
              </a:ln>
              <a:solidFill>
                <a:schemeClr val="tx1"/>
              </a:solidFill>
              <a:effectLst/>
              <a:latin typeface="Times New Roman" panose="02020603050405020304" pitchFamily="18" charset="0"/>
            </a:endParaRPr>
          </a:p>
          <a:p>
            <a:endParaRPr lang="en-US" sz="2800" dirty="0">
              <a:latin typeface="Times New Roman" panose="02020603050405020304" pitchFamily="18" charset="0"/>
            </a:endParaRPr>
          </a:p>
          <a:p>
            <a:endParaRPr lang="en-US" sz="2800" dirty="0">
              <a:latin typeface="Times New Roman" panose="02020603050405020304" pitchFamily="18" charset="0"/>
            </a:endParaRPr>
          </a:p>
          <a:p>
            <a:r>
              <a:rPr lang="en-US" sz="2800" b="1" dirty="0">
                <a:latin typeface="Times New Roman" panose="02020603050405020304" pitchFamily="18" charset="0"/>
              </a:rPr>
              <a:t>Activation Function : </a:t>
            </a:r>
            <a:r>
              <a:rPr lang="en-US" sz="2800" dirty="0">
                <a:latin typeface="Times New Roman" panose="02020603050405020304" pitchFamily="18" charset="0"/>
              </a:rPr>
              <a:t>SoftMax, </a:t>
            </a:r>
            <a:r>
              <a:rPr lang="en-US" sz="2800" dirty="0" err="1">
                <a:latin typeface="Times New Roman" panose="02020603050405020304" pitchFamily="18" charset="0"/>
              </a:rPr>
              <a:t>ReLU</a:t>
            </a:r>
            <a:r>
              <a:rPr lang="en-US" sz="2800" dirty="0">
                <a:latin typeface="Times New Roman" panose="02020603050405020304" pitchFamily="18" charset="0"/>
              </a:rPr>
              <a:t>, Tanh</a:t>
            </a:r>
          </a:p>
          <a:p>
            <a:endParaRPr lang="en-US" sz="2800" b="1" dirty="0">
              <a:latin typeface="Times New Roman" panose="02020603050405020304" pitchFamily="18" charset="0"/>
            </a:endParaRPr>
          </a:p>
          <a:p>
            <a:r>
              <a:rPr lang="en-US" sz="2800" b="1" dirty="0">
                <a:latin typeface="Times New Roman" panose="02020603050405020304" pitchFamily="18" charset="0"/>
              </a:rPr>
              <a:t>Train : 80 %</a:t>
            </a:r>
          </a:p>
          <a:p>
            <a:r>
              <a:rPr lang="en-US" sz="2800" b="1" dirty="0">
                <a:latin typeface="Times New Roman" panose="02020603050405020304" pitchFamily="18" charset="0"/>
              </a:rPr>
              <a:t>Test :  20 %</a:t>
            </a:r>
          </a:p>
        </p:txBody>
      </p:sp>
      <p:sp>
        <p:nvSpPr>
          <p:cNvPr id="63" name="Oval 62">
            <a:extLst>
              <a:ext uri="{FF2B5EF4-FFF2-40B4-BE49-F238E27FC236}">
                <a16:creationId xmlns:a16="http://schemas.microsoft.com/office/drawing/2014/main" id="{82F05BF7-B27E-49EC-8B9D-11C375B3BA7E}"/>
              </a:ext>
            </a:extLst>
          </p:cNvPr>
          <p:cNvSpPr/>
          <p:nvPr/>
        </p:nvSpPr>
        <p:spPr>
          <a:xfrm>
            <a:off x="17068800" y="9396288"/>
            <a:ext cx="609600" cy="566247"/>
          </a:xfrm>
          <a:prstGeom prst="ellipse">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latin typeface="Times New Roman" panose="02020603050405020304" pitchFamily="18" charset="0"/>
              </a:rPr>
              <a:t>22</a:t>
            </a:r>
          </a:p>
        </p:txBody>
      </p:sp>
    </p:spTree>
    <p:extLst>
      <p:ext uri="{BB962C8B-B14F-4D97-AF65-F5344CB8AC3E}">
        <p14:creationId xmlns:p14="http://schemas.microsoft.com/office/powerpoint/2010/main" val="2361852059"/>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0"/>
            <a:ext cx="18278497" cy="1040676"/>
            <a:chOff x="0" y="0"/>
            <a:chExt cx="4814090" cy="274087"/>
          </a:xfrm>
        </p:grpSpPr>
        <p:sp>
          <p:nvSpPr>
            <p:cNvPr id="4" name="Freeform 4"/>
            <p:cNvSpPr/>
            <p:nvPr/>
          </p:nvSpPr>
          <p:spPr>
            <a:xfrm>
              <a:off x="0" y="0"/>
              <a:ext cx="4814090" cy="274087"/>
            </a:xfrm>
            <a:custGeom>
              <a:avLst/>
              <a:gdLst/>
              <a:ahLst/>
              <a:cxnLst/>
              <a:rect l="l" t="t" r="r" b="b"/>
              <a:pathLst>
                <a:path w="4814090" h="274087">
                  <a:moveTo>
                    <a:pt x="0" y="0"/>
                  </a:moveTo>
                  <a:lnTo>
                    <a:pt x="4814090" y="0"/>
                  </a:lnTo>
                  <a:lnTo>
                    <a:pt x="4814090" y="274087"/>
                  </a:lnTo>
                  <a:lnTo>
                    <a:pt x="0" y="274087"/>
                  </a:lnTo>
                  <a:close/>
                </a:path>
              </a:pathLst>
            </a:custGeom>
            <a:gradFill rotWithShape="1">
              <a:gsLst>
                <a:gs pos="0">
                  <a:srgbClr val="8C52FF">
                    <a:alpha val="100000"/>
                  </a:srgbClr>
                </a:gs>
                <a:gs pos="100000">
                  <a:srgbClr val="5CE1E6">
                    <a:alpha val="100000"/>
                  </a:srgbClr>
                </a:gs>
              </a:gsLst>
              <a:lin ang="0"/>
            </a:gradFill>
          </p:spPr>
        </p:sp>
        <p:sp>
          <p:nvSpPr>
            <p:cNvPr id="5" name="TextBox 5"/>
            <p:cNvSpPr txBox="1"/>
            <p:nvPr/>
          </p:nvSpPr>
          <p:spPr>
            <a:xfrm>
              <a:off x="0" y="-38100"/>
              <a:ext cx="4814090" cy="312187"/>
            </a:xfrm>
            <a:prstGeom prst="rect">
              <a:avLst/>
            </a:prstGeom>
          </p:spPr>
          <p:txBody>
            <a:bodyPr lIns="50800" tIns="50800" rIns="50800" bIns="50800" rtlCol="0" anchor="ctr"/>
            <a:lstStyle/>
            <a:p>
              <a:pPr algn="ctr">
                <a:lnSpc>
                  <a:spcPts val="2659"/>
                </a:lnSpc>
                <a:spcBef>
                  <a:spcPct val="0"/>
                </a:spcBef>
              </a:pPr>
              <a:endParaRPr dirty="0">
                <a:latin typeface="Times New Roman" panose="02020603050405020304" pitchFamily="18" charset="0"/>
              </a:endParaRPr>
            </a:p>
          </p:txBody>
        </p:sp>
      </p:grpSp>
      <p:sp>
        <p:nvSpPr>
          <p:cNvPr id="12" name="TextBox 12"/>
          <p:cNvSpPr txBox="1"/>
          <p:nvPr/>
        </p:nvSpPr>
        <p:spPr>
          <a:xfrm>
            <a:off x="1337285" y="102190"/>
            <a:ext cx="9086028" cy="1359346"/>
          </a:xfrm>
          <a:prstGeom prst="rect">
            <a:avLst/>
          </a:prstGeom>
        </p:spPr>
        <p:txBody>
          <a:bodyPr lIns="0" tIns="0" rIns="0" bIns="0" rtlCol="0" anchor="t">
            <a:spAutoFit/>
          </a:bodyPr>
          <a:lstStyle/>
          <a:p>
            <a:pPr>
              <a:lnSpc>
                <a:spcPts val="5265"/>
              </a:lnSpc>
            </a:pPr>
            <a:r>
              <a:rPr lang="en-US" sz="4500" dirty="0">
                <a:solidFill>
                  <a:srgbClr val="FFDE59"/>
                </a:solidFill>
                <a:latin typeface="Times New Roman" panose="02020603050405020304" pitchFamily="18" charset="0"/>
              </a:rPr>
              <a:t>Methodology (Temporal) </a:t>
            </a:r>
          </a:p>
          <a:p>
            <a:pPr marL="0" lvl="0" indent="0" algn="l">
              <a:lnSpc>
                <a:spcPts val="5265"/>
              </a:lnSpc>
            </a:pPr>
            <a:r>
              <a:rPr lang="en-US" sz="4500" dirty="0">
                <a:solidFill>
                  <a:srgbClr val="FFDE59"/>
                </a:solidFill>
                <a:latin typeface="Times New Roman" panose="02020603050405020304" pitchFamily="18" charset="0"/>
              </a:rPr>
              <a:t> </a:t>
            </a:r>
          </a:p>
        </p:txBody>
      </p:sp>
      <p:sp>
        <p:nvSpPr>
          <p:cNvPr id="2" name="Title 1">
            <a:extLst>
              <a:ext uri="{FF2B5EF4-FFF2-40B4-BE49-F238E27FC236}">
                <a16:creationId xmlns:a16="http://schemas.microsoft.com/office/drawing/2014/main" id="{AD2A130D-8F90-9A64-8798-1B0EC46E9FBA}"/>
              </a:ext>
            </a:extLst>
          </p:cNvPr>
          <p:cNvSpPr txBox="1">
            <a:spLocks/>
          </p:cNvSpPr>
          <p:nvPr/>
        </p:nvSpPr>
        <p:spPr>
          <a:xfrm>
            <a:off x="-1295400" y="1665662"/>
            <a:ext cx="9603275" cy="104923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rPr>
              <a:t>CNN+BLSTM :</a:t>
            </a:r>
          </a:p>
        </p:txBody>
      </p:sp>
      <p:sp>
        <p:nvSpPr>
          <p:cNvPr id="7" name="TextBox 6">
            <a:extLst>
              <a:ext uri="{FF2B5EF4-FFF2-40B4-BE49-F238E27FC236}">
                <a16:creationId xmlns:a16="http://schemas.microsoft.com/office/drawing/2014/main" id="{7E5D697D-EA38-EFD6-F0F3-AE6FEF70F8C0}"/>
              </a:ext>
            </a:extLst>
          </p:cNvPr>
          <p:cNvSpPr txBox="1"/>
          <p:nvPr/>
        </p:nvSpPr>
        <p:spPr>
          <a:xfrm>
            <a:off x="1554908" y="2919023"/>
            <a:ext cx="5573486" cy="4247317"/>
          </a:xfrm>
          <a:prstGeom prst="rect">
            <a:avLst/>
          </a:prstGeom>
          <a:noFill/>
        </p:spPr>
        <p:txBody>
          <a:bodyPr wrap="square" rtlCol="0">
            <a:spAutoFit/>
          </a:bodyPr>
          <a:lstStyle/>
          <a:p>
            <a:r>
              <a:rPr lang="en-US" sz="2800" dirty="0">
                <a:latin typeface="Times New Roman" panose="02020603050405020304" pitchFamily="18" charset="0"/>
              </a:rPr>
              <a:t>Finally the confusion matrix is being showed.</a:t>
            </a:r>
          </a:p>
          <a:p>
            <a:r>
              <a:rPr lang="en-US" sz="2800" b="1" i="0" dirty="0">
                <a:effectLst/>
                <a:latin typeface="Times New Roman" panose="02020603050405020304" pitchFamily="18" charset="0"/>
              </a:rPr>
              <a:t> Results Overview</a:t>
            </a:r>
            <a:endParaRPr lang="en-US" sz="2800" b="0" i="0" dirty="0">
              <a:effectLst/>
              <a:latin typeface="Times New Roman" panose="02020603050405020304" pitchFamily="18" charset="0"/>
            </a:endParaRPr>
          </a:p>
          <a:p>
            <a:pPr algn="l">
              <a:buFont typeface="Arial" panose="020B0604020202020204" pitchFamily="34" charset="0"/>
              <a:buChar char="•"/>
            </a:pPr>
            <a:r>
              <a:rPr lang="en-US" sz="2800" b="0" i="0" dirty="0">
                <a:effectLst/>
                <a:latin typeface="Times New Roman" panose="02020603050405020304" pitchFamily="18" charset="0"/>
              </a:rPr>
              <a:t>     Display key performance metrics:</a:t>
            </a:r>
          </a:p>
          <a:p>
            <a:pPr marL="742950" lvl="1" indent="-285750" algn="l">
              <a:buFont typeface="Arial" panose="020B0604020202020204" pitchFamily="34" charset="0"/>
              <a:buChar char="•"/>
            </a:pPr>
            <a:r>
              <a:rPr lang="en-US" sz="2800" b="0" i="0" dirty="0">
                <a:effectLst/>
                <a:latin typeface="Times New Roman" panose="02020603050405020304" pitchFamily="18" charset="0"/>
              </a:rPr>
              <a:t>Accuracy: 91%</a:t>
            </a:r>
          </a:p>
          <a:p>
            <a:pPr marL="742950" lvl="1" indent="-285750" algn="l">
              <a:buFont typeface="Arial" panose="020B0604020202020204" pitchFamily="34" charset="0"/>
              <a:buChar char="•"/>
            </a:pPr>
            <a:r>
              <a:rPr lang="en-US" sz="2800" b="0" i="0" dirty="0">
                <a:effectLst/>
                <a:latin typeface="Times New Roman" panose="02020603050405020304" pitchFamily="18" charset="0"/>
              </a:rPr>
              <a:t>Macro Average F1 Score: 90%</a:t>
            </a:r>
          </a:p>
          <a:p>
            <a:pPr marL="742950" lvl="1" indent="-285750" algn="l">
              <a:buFont typeface="Arial" panose="020B0604020202020204" pitchFamily="34" charset="0"/>
              <a:buChar char="•"/>
            </a:pPr>
            <a:r>
              <a:rPr lang="en-US" sz="2800" b="0" i="0" dirty="0">
                <a:effectLst/>
                <a:latin typeface="Times New Roman" panose="02020603050405020304" pitchFamily="18" charset="0"/>
              </a:rPr>
              <a:t>Weighted Average F1 Score: 91%</a:t>
            </a:r>
          </a:p>
          <a:p>
            <a:endParaRPr lang="en-US" dirty="0">
              <a:latin typeface="Times New Roman" panose="02020603050405020304" pitchFamily="18" charset="0"/>
            </a:endParaRPr>
          </a:p>
        </p:txBody>
      </p:sp>
      <p:pic>
        <p:nvPicPr>
          <p:cNvPr id="8" name="Picture 7">
            <a:extLst>
              <a:ext uri="{FF2B5EF4-FFF2-40B4-BE49-F238E27FC236}">
                <a16:creationId xmlns:a16="http://schemas.microsoft.com/office/drawing/2014/main" id="{0E21FCB2-827A-5AA7-6B94-59770C730C00}"/>
              </a:ext>
            </a:extLst>
          </p:cNvPr>
          <p:cNvPicPr>
            <a:picLocks noChangeAspect="1"/>
          </p:cNvPicPr>
          <p:nvPr/>
        </p:nvPicPr>
        <p:blipFill>
          <a:blip r:embed="rId2"/>
          <a:stretch>
            <a:fillRect/>
          </a:stretch>
        </p:blipFill>
        <p:spPr>
          <a:xfrm>
            <a:off x="10668000" y="1830136"/>
            <a:ext cx="6626533" cy="5604650"/>
          </a:xfrm>
          <a:prstGeom prst="rect">
            <a:avLst/>
          </a:prstGeom>
        </p:spPr>
      </p:pic>
      <p:sp>
        <p:nvSpPr>
          <p:cNvPr id="13" name="TextBox 12">
            <a:extLst>
              <a:ext uri="{FF2B5EF4-FFF2-40B4-BE49-F238E27FC236}">
                <a16:creationId xmlns:a16="http://schemas.microsoft.com/office/drawing/2014/main" id="{92B5131B-FB78-8C35-7BDD-4DAF82096313}"/>
              </a:ext>
            </a:extLst>
          </p:cNvPr>
          <p:cNvSpPr txBox="1"/>
          <p:nvPr/>
        </p:nvSpPr>
        <p:spPr>
          <a:xfrm>
            <a:off x="12070042" y="7571228"/>
            <a:ext cx="3779558" cy="646331"/>
          </a:xfrm>
          <a:prstGeom prst="rect">
            <a:avLst/>
          </a:prstGeom>
          <a:noFill/>
        </p:spPr>
        <p:txBody>
          <a:bodyPr wrap="square" rtlCol="0">
            <a:spAutoFit/>
          </a:bodyPr>
          <a:lstStyle/>
          <a:p>
            <a:r>
              <a:rPr lang="en-US" sz="3600" dirty="0">
                <a:latin typeface="Times New Roman" panose="02020603050405020304" pitchFamily="18" charset="0"/>
              </a:rPr>
              <a:t>Confusion matrix</a:t>
            </a:r>
          </a:p>
        </p:txBody>
      </p:sp>
      <p:graphicFrame>
        <p:nvGraphicFramePr>
          <p:cNvPr id="14" name="Table 13">
            <a:extLst>
              <a:ext uri="{FF2B5EF4-FFF2-40B4-BE49-F238E27FC236}">
                <a16:creationId xmlns:a16="http://schemas.microsoft.com/office/drawing/2014/main" id="{6FB7F04D-37B5-728F-DC68-233CE81A1875}"/>
              </a:ext>
            </a:extLst>
          </p:cNvPr>
          <p:cNvGraphicFramePr>
            <a:graphicFrameLocks noGrp="1"/>
          </p:cNvGraphicFramePr>
          <p:nvPr>
            <p:extLst>
              <p:ext uri="{D42A27DB-BD31-4B8C-83A1-F6EECF244321}">
                <p14:modId xmlns:p14="http://schemas.microsoft.com/office/powerpoint/2010/main" val="2523943506"/>
              </p:ext>
            </p:extLst>
          </p:nvPr>
        </p:nvGraphicFramePr>
        <p:xfrm>
          <a:off x="1238997" y="6998672"/>
          <a:ext cx="7659200" cy="1112520"/>
        </p:xfrm>
        <a:graphic>
          <a:graphicData uri="http://schemas.openxmlformats.org/drawingml/2006/table">
            <a:tbl>
              <a:tblPr firstRow="1" bandRow="1">
                <a:tableStyleId>{7DF18680-E054-41AD-8BC1-D1AEF772440D}</a:tableStyleId>
              </a:tblPr>
              <a:tblGrid>
                <a:gridCol w="1914800">
                  <a:extLst>
                    <a:ext uri="{9D8B030D-6E8A-4147-A177-3AD203B41FA5}">
                      <a16:colId xmlns:a16="http://schemas.microsoft.com/office/drawing/2014/main" val="2411508190"/>
                    </a:ext>
                  </a:extLst>
                </a:gridCol>
                <a:gridCol w="1914800">
                  <a:extLst>
                    <a:ext uri="{9D8B030D-6E8A-4147-A177-3AD203B41FA5}">
                      <a16:colId xmlns:a16="http://schemas.microsoft.com/office/drawing/2014/main" val="581524208"/>
                    </a:ext>
                  </a:extLst>
                </a:gridCol>
                <a:gridCol w="1914800">
                  <a:extLst>
                    <a:ext uri="{9D8B030D-6E8A-4147-A177-3AD203B41FA5}">
                      <a16:colId xmlns:a16="http://schemas.microsoft.com/office/drawing/2014/main" val="2244273285"/>
                    </a:ext>
                  </a:extLst>
                </a:gridCol>
                <a:gridCol w="1914800">
                  <a:extLst>
                    <a:ext uri="{9D8B030D-6E8A-4147-A177-3AD203B41FA5}">
                      <a16:colId xmlns:a16="http://schemas.microsoft.com/office/drawing/2014/main" val="3194062941"/>
                    </a:ext>
                  </a:extLst>
                </a:gridCol>
              </a:tblGrid>
              <a:tr h="370840">
                <a:tc>
                  <a:txBody>
                    <a:bodyPr/>
                    <a:lstStyle/>
                    <a:p>
                      <a:r>
                        <a:rPr lang="en-US" dirty="0">
                          <a:latin typeface="Times New Roman" panose="02020603050405020304" pitchFamily="18" charset="0"/>
                        </a:rPr>
                        <a:t>Class</a:t>
                      </a:r>
                    </a:p>
                  </a:txBody>
                  <a:tcPr/>
                </a:tc>
                <a:tc>
                  <a:txBody>
                    <a:bodyPr/>
                    <a:lstStyle/>
                    <a:p>
                      <a:r>
                        <a:rPr lang="en-US" dirty="0">
                          <a:latin typeface="Times New Roman" panose="02020603050405020304" pitchFamily="18" charset="0"/>
                        </a:rPr>
                        <a:t>Precision</a:t>
                      </a:r>
                    </a:p>
                  </a:txBody>
                  <a:tcPr/>
                </a:tc>
                <a:tc>
                  <a:txBody>
                    <a:bodyPr/>
                    <a:lstStyle/>
                    <a:p>
                      <a:r>
                        <a:rPr lang="en-US" dirty="0">
                          <a:latin typeface="Times New Roman" panose="02020603050405020304" pitchFamily="18" charset="0"/>
                        </a:rPr>
                        <a:t>Recall</a:t>
                      </a:r>
                    </a:p>
                  </a:txBody>
                  <a:tcPr/>
                </a:tc>
                <a:tc>
                  <a:txBody>
                    <a:bodyPr/>
                    <a:lstStyle/>
                    <a:p>
                      <a:r>
                        <a:rPr lang="en-US" dirty="0">
                          <a:latin typeface="Times New Roman" panose="02020603050405020304" pitchFamily="18" charset="0"/>
                        </a:rPr>
                        <a:t>F1 Score</a:t>
                      </a:r>
                    </a:p>
                  </a:txBody>
                  <a:tcPr/>
                </a:tc>
                <a:extLst>
                  <a:ext uri="{0D108BD9-81ED-4DB2-BD59-A6C34878D82A}">
                    <a16:rowId xmlns:a16="http://schemas.microsoft.com/office/drawing/2014/main" val="3166853177"/>
                  </a:ext>
                </a:extLst>
              </a:tr>
              <a:tr h="370840">
                <a:tc>
                  <a:txBody>
                    <a:bodyPr/>
                    <a:lstStyle/>
                    <a:p>
                      <a:r>
                        <a:rPr lang="en-US" dirty="0">
                          <a:latin typeface="Times New Roman" panose="02020603050405020304" pitchFamily="18" charset="0"/>
                        </a:rPr>
                        <a:t>High</a:t>
                      </a:r>
                    </a:p>
                  </a:txBody>
                  <a:tcPr/>
                </a:tc>
                <a:tc>
                  <a:txBody>
                    <a:bodyPr/>
                    <a:lstStyle/>
                    <a:p>
                      <a:r>
                        <a:rPr lang="en-US" dirty="0">
                          <a:latin typeface="Times New Roman" panose="02020603050405020304" pitchFamily="18" charset="0"/>
                        </a:rPr>
                        <a:t>0.93</a:t>
                      </a:r>
                    </a:p>
                  </a:txBody>
                  <a:tcPr/>
                </a:tc>
                <a:tc>
                  <a:txBody>
                    <a:bodyPr/>
                    <a:lstStyle/>
                    <a:p>
                      <a:r>
                        <a:rPr lang="en-US" dirty="0">
                          <a:latin typeface="Times New Roman" panose="02020603050405020304" pitchFamily="18" charset="0"/>
                        </a:rPr>
                        <a:t>0.93</a:t>
                      </a:r>
                    </a:p>
                  </a:txBody>
                  <a:tcPr/>
                </a:tc>
                <a:tc>
                  <a:txBody>
                    <a:bodyPr/>
                    <a:lstStyle/>
                    <a:p>
                      <a:r>
                        <a:rPr lang="en-US" dirty="0">
                          <a:latin typeface="Times New Roman" panose="02020603050405020304" pitchFamily="18" charset="0"/>
                        </a:rPr>
                        <a:t>0.93</a:t>
                      </a:r>
                    </a:p>
                  </a:txBody>
                  <a:tcPr/>
                </a:tc>
                <a:extLst>
                  <a:ext uri="{0D108BD9-81ED-4DB2-BD59-A6C34878D82A}">
                    <a16:rowId xmlns:a16="http://schemas.microsoft.com/office/drawing/2014/main" val="90477247"/>
                  </a:ext>
                </a:extLst>
              </a:tr>
              <a:tr h="370840">
                <a:tc>
                  <a:txBody>
                    <a:bodyPr/>
                    <a:lstStyle/>
                    <a:p>
                      <a:r>
                        <a:rPr lang="en-US" dirty="0">
                          <a:latin typeface="Times New Roman" panose="02020603050405020304" pitchFamily="18" charset="0"/>
                        </a:rPr>
                        <a:t>Low</a:t>
                      </a:r>
                    </a:p>
                  </a:txBody>
                  <a:tcPr/>
                </a:tc>
                <a:tc>
                  <a:txBody>
                    <a:bodyPr/>
                    <a:lstStyle/>
                    <a:p>
                      <a:r>
                        <a:rPr lang="en-US" dirty="0">
                          <a:latin typeface="Times New Roman" panose="02020603050405020304" pitchFamily="18" charset="0"/>
                        </a:rPr>
                        <a:t>0.87</a:t>
                      </a:r>
                    </a:p>
                  </a:txBody>
                  <a:tcPr/>
                </a:tc>
                <a:tc>
                  <a:txBody>
                    <a:bodyPr/>
                    <a:lstStyle/>
                    <a:p>
                      <a:r>
                        <a:rPr lang="en-US" dirty="0">
                          <a:latin typeface="Times New Roman" panose="02020603050405020304" pitchFamily="18" charset="0"/>
                        </a:rPr>
                        <a:t>0.88</a:t>
                      </a:r>
                    </a:p>
                  </a:txBody>
                  <a:tcPr/>
                </a:tc>
                <a:tc>
                  <a:txBody>
                    <a:bodyPr/>
                    <a:lstStyle/>
                    <a:p>
                      <a:r>
                        <a:rPr lang="en-US" dirty="0">
                          <a:latin typeface="Times New Roman" panose="02020603050405020304" pitchFamily="18" charset="0"/>
                        </a:rPr>
                        <a:t>0.87</a:t>
                      </a:r>
                    </a:p>
                  </a:txBody>
                  <a:tcPr/>
                </a:tc>
                <a:extLst>
                  <a:ext uri="{0D108BD9-81ED-4DB2-BD59-A6C34878D82A}">
                    <a16:rowId xmlns:a16="http://schemas.microsoft.com/office/drawing/2014/main" val="2381068207"/>
                  </a:ext>
                </a:extLst>
              </a:tr>
            </a:tbl>
          </a:graphicData>
        </a:graphic>
      </p:graphicFrame>
      <p:sp>
        <p:nvSpPr>
          <p:cNvPr id="24" name="TextBox 23">
            <a:extLst>
              <a:ext uri="{FF2B5EF4-FFF2-40B4-BE49-F238E27FC236}">
                <a16:creationId xmlns:a16="http://schemas.microsoft.com/office/drawing/2014/main" id="{E9C186EA-81BF-3664-5BE4-58CB8D806E6B}"/>
              </a:ext>
            </a:extLst>
          </p:cNvPr>
          <p:cNvSpPr txBox="1"/>
          <p:nvPr/>
        </p:nvSpPr>
        <p:spPr>
          <a:xfrm>
            <a:off x="3200400" y="8621338"/>
            <a:ext cx="4343400" cy="523220"/>
          </a:xfrm>
          <a:prstGeom prst="rect">
            <a:avLst/>
          </a:prstGeom>
          <a:noFill/>
        </p:spPr>
        <p:txBody>
          <a:bodyPr wrap="square" rtlCol="0">
            <a:spAutoFit/>
          </a:bodyPr>
          <a:lstStyle/>
          <a:p>
            <a:r>
              <a:rPr lang="en-US" sz="2800" b="1" dirty="0">
                <a:latin typeface="Times New Roman" panose="02020603050405020304" pitchFamily="18" charset="0"/>
              </a:rPr>
              <a:t>Overall Accuracy :  91 % </a:t>
            </a:r>
          </a:p>
        </p:txBody>
      </p:sp>
      <p:sp>
        <p:nvSpPr>
          <p:cNvPr id="23" name="Oval 22">
            <a:extLst>
              <a:ext uri="{FF2B5EF4-FFF2-40B4-BE49-F238E27FC236}">
                <a16:creationId xmlns:a16="http://schemas.microsoft.com/office/drawing/2014/main" id="{FCE7006D-D375-44C4-A5BE-F283AE4DA6F1}"/>
              </a:ext>
            </a:extLst>
          </p:cNvPr>
          <p:cNvSpPr/>
          <p:nvPr/>
        </p:nvSpPr>
        <p:spPr>
          <a:xfrm>
            <a:off x="17068800" y="9396288"/>
            <a:ext cx="609600" cy="566247"/>
          </a:xfrm>
          <a:prstGeom prst="ellipse">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latin typeface="Times New Roman" panose="02020603050405020304" pitchFamily="18" charset="0"/>
              </a:rPr>
              <a:t>23</a:t>
            </a:r>
          </a:p>
        </p:txBody>
      </p:sp>
    </p:spTree>
    <p:extLst>
      <p:ext uri="{BB962C8B-B14F-4D97-AF65-F5344CB8AC3E}">
        <p14:creationId xmlns:p14="http://schemas.microsoft.com/office/powerpoint/2010/main" val="1788086862"/>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0"/>
            <a:ext cx="18278497" cy="1040676"/>
            <a:chOff x="0" y="0"/>
            <a:chExt cx="4814090" cy="274087"/>
          </a:xfrm>
        </p:grpSpPr>
        <p:sp>
          <p:nvSpPr>
            <p:cNvPr id="4" name="Freeform 4"/>
            <p:cNvSpPr/>
            <p:nvPr/>
          </p:nvSpPr>
          <p:spPr>
            <a:xfrm>
              <a:off x="0" y="0"/>
              <a:ext cx="4814090" cy="274087"/>
            </a:xfrm>
            <a:custGeom>
              <a:avLst/>
              <a:gdLst/>
              <a:ahLst/>
              <a:cxnLst/>
              <a:rect l="l" t="t" r="r" b="b"/>
              <a:pathLst>
                <a:path w="4814090" h="274087">
                  <a:moveTo>
                    <a:pt x="0" y="0"/>
                  </a:moveTo>
                  <a:lnTo>
                    <a:pt x="4814090" y="0"/>
                  </a:lnTo>
                  <a:lnTo>
                    <a:pt x="4814090" y="274087"/>
                  </a:lnTo>
                  <a:lnTo>
                    <a:pt x="0" y="274087"/>
                  </a:lnTo>
                  <a:close/>
                </a:path>
              </a:pathLst>
            </a:custGeom>
            <a:gradFill rotWithShape="1">
              <a:gsLst>
                <a:gs pos="0">
                  <a:srgbClr val="8C52FF">
                    <a:alpha val="100000"/>
                  </a:srgbClr>
                </a:gs>
                <a:gs pos="100000">
                  <a:srgbClr val="5CE1E6">
                    <a:alpha val="100000"/>
                  </a:srgbClr>
                </a:gs>
              </a:gsLst>
              <a:lin ang="0"/>
            </a:gradFill>
          </p:spPr>
        </p:sp>
        <p:sp>
          <p:nvSpPr>
            <p:cNvPr id="5" name="TextBox 5"/>
            <p:cNvSpPr txBox="1"/>
            <p:nvPr/>
          </p:nvSpPr>
          <p:spPr>
            <a:xfrm>
              <a:off x="0" y="-38100"/>
              <a:ext cx="4814090" cy="312187"/>
            </a:xfrm>
            <a:prstGeom prst="rect">
              <a:avLst/>
            </a:prstGeom>
          </p:spPr>
          <p:txBody>
            <a:bodyPr lIns="50800" tIns="50800" rIns="50800" bIns="50800" rtlCol="0" anchor="ctr"/>
            <a:lstStyle/>
            <a:p>
              <a:pPr algn="ctr">
                <a:lnSpc>
                  <a:spcPts val="2659"/>
                </a:lnSpc>
                <a:spcBef>
                  <a:spcPct val="0"/>
                </a:spcBef>
              </a:pPr>
              <a:endParaRPr dirty="0">
                <a:latin typeface="Times New Roman" panose="02020603050405020304" pitchFamily="18" charset="0"/>
              </a:endParaRPr>
            </a:p>
          </p:txBody>
        </p:sp>
      </p:grpSp>
      <p:sp>
        <p:nvSpPr>
          <p:cNvPr id="12" name="TextBox 12"/>
          <p:cNvSpPr txBox="1"/>
          <p:nvPr/>
        </p:nvSpPr>
        <p:spPr>
          <a:xfrm>
            <a:off x="1337285" y="102190"/>
            <a:ext cx="9086028" cy="1359346"/>
          </a:xfrm>
          <a:prstGeom prst="rect">
            <a:avLst/>
          </a:prstGeom>
        </p:spPr>
        <p:txBody>
          <a:bodyPr lIns="0" tIns="0" rIns="0" bIns="0" rtlCol="0" anchor="t">
            <a:spAutoFit/>
          </a:bodyPr>
          <a:lstStyle/>
          <a:p>
            <a:pPr>
              <a:lnSpc>
                <a:spcPts val="5265"/>
              </a:lnSpc>
            </a:pPr>
            <a:r>
              <a:rPr lang="en-US" sz="4500" dirty="0">
                <a:solidFill>
                  <a:srgbClr val="FFDE59"/>
                </a:solidFill>
                <a:latin typeface="Times New Roman" panose="02020603050405020304" pitchFamily="18" charset="0"/>
              </a:rPr>
              <a:t>Methodology (Temporal) </a:t>
            </a:r>
          </a:p>
          <a:p>
            <a:pPr marL="0" lvl="0" indent="0" algn="l">
              <a:lnSpc>
                <a:spcPts val="5265"/>
              </a:lnSpc>
            </a:pPr>
            <a:r>
              <a:rPr lang="en-US" sz="4500" dirty="0">
                <a:solidFill>
                  <a:srgbClr val="FFDE59"/>
                </a:solidFill>
                <a:latin typeface="Times New Roman" panose="02020603050405020304" pitchFamily="18" charset="0"/>
              </a:rPr>
              <a:t> </a:t>
            </a:r>
          </a:p>
        </p:txBody>
      </p:sp>
      <p:sp>
        <p:nvSpPr>
          <p:cNvPr id="2" name="Title 1">
            <a:extLst>
              <a:ext uri="{FF2B5EF4-FFF2-40B4-BE49-F238E27FC236}">
                <a16:creationId xmlns:a16="http://schemas.microsoft.com/office/drawing/2014/main" id="{9016A645-D15D-C733-7271-77C7DAAE5DDD}"/>
              </a:ext>
            </a:extLst>
          </p:cNvPr>
          <p:cNvSpPr txBox="1">
            <a:spLocks/>
          </p:cNvSpPr>
          <p:nvPr/>
        </p:nvSpPr>
        <p:spPr>
          <a:xfrm>
            <a:off x="-2514600" y="1247216"/>
            <a:ext cx="9603275" cy="104923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rPr>
              <a:t>CNN + BLSTM</a:t>
            </a:r>
          </a:p>
        </p:txBody>
      </p:sp>
      <p:sp>
        <p:nvSpPr>
          <p:cNvPr id="6" name="TextBox 5">
            <a:extLst>
              <a:ext uri="{FF2B5EF4-FFF2-40B4-BE49-F238E27FC236}">
                <a16:creationId xmlns:a16="http://schemas.microsoft.com/office/drawing/2014/main" id="{05A94851-ED82-605B-7D77-6D7A58BF38FF}"/>
              </a:ext>
            </a:extLst>
          </p:cNvPr>
          <p:cNvSpPr txBox="1"/>
          <p:nvPr/>
        </p:nvSpPr>
        <p:spPr>
          <a:xfrm>
            <a:off x="522514" y="2192694"/>
            <a:ext cx="5573486" cy="4247317"/>
          </a:xfrm>
          <a:prstGeom prst="rect">
            <a:avLst/>
          </a:prstGeom>
          <a:noFill/>
        </p:spPr>
        <p:txBody>
          <a:bodyPr wrap="square" rtlCol="0">
            <a:spAutoFit/>
          </a:bodyPr>
          <a:lstStyle/>
          <a:p>
            <a:r>
              <a:rPr lang="en-US" sz="2800" dirty="0">
                <a:latin typeface="Times New Roman" panose="02020603050405020304" pitchFamily="18" charset="0"/>
              </a:rPr>
              <a:t>Finally the confusion matrix is being showed.</a:t>
            </a:r>
          </a:p>
          <a:p>
            <a:r>
              <a:rPr lang="en-US" sz="2800" b="1" i="0" dirty="0">
                <a:effectLst/>
                <a:latin typeface="Times New Roman" panose="02020603050405020304" pitchFamily="18" charset="0"/>
              </a:rPr>
              <a:t> Results Overview</a:t>
            </a:r>
            <a:endParaRPr lang="en-US" sz="2800" b="0" i="0" dirty="0">
              <a:effectLst/>
              <a:latin typeface="Times New Roman" panose="02020603050405020304" pitchFamily="18" charset="0"/>
            </a:endParaRPr>
          </a:p>
          <a:p>
            <a:pPr algn="l">
              <a:buFont typeface="Arial" panose="020B0604020202020204" pitchFamily="34" charset="0"/>
              <a:buChar char="•"/>
            </a:pPr>
            <a:r>
              <a:rPr lang="en-US" sz="2800" b="0" i="0" dirty="0">
                <a:effectLst/>
                <a:latin typeface="Times New Roman" panose="02020603050405020304" pitchFamily="18" charset="0"/>
              </a:rPr>
              <a:t>     Display key performance metrics:</a:t>
            </a:r>
          </a:p>
          <a:p>
            <a:pPr marL="742950" lvl="1" indent="-285750" algn="l">
              <a:buFont typeface="Arial" panose="020B0604020202020204" pitchFamily="34" charset="0"/>
              <a:buChar char="•"/>
            </a:pPr>
            <a:r>
              <a:rPr lang="en-US" sz="2800" b="0" i="0" dirty="0">
                <a:effectLst/>
                <a:latin typeface="Times New Roman" panose="02020603050405020304" pitchFamily="18" charset="0"/>
              </a:rPr>
              <a:t>Accuracy: </a:t>
            </a:r>
            <a:r>
              <a:rPr lang="en-US" sz="2800" dirty="0">
                <a:latin typeface="Times New Roman" panose="02020603050405020304" pitchFamily="18" charset="0"/>
              </a:rPr>
              <a:t>85</a:t>
            </a:r>
            <a:r>
              <a:rPr lang="en-US" sz="2800" b="0" i="0" dirty="0">
                <a:effectLst/>
                <a:latin typeface="Times New Roman" panose="02020603050405020304" pitchFamily="18" charset="0"/>
              </a:rPr>
              <a:t>%</a:t>
            </a:r>
          </a:p>
          <a:p>
            <a:pPr marL="742950" lvl="1" indent="-285750" algn="l">
              <a:buFont typeface="Arial" panose="020B0604020202020204" pitchFamily="34" charset="0"/>
              <a:buChar char="•"/>
            </a:pPr>
            <a:r>
              <a:rPr lang="en-US" sz="2800" b="0" i="0" dirty="0">
                <a:effectLst/>
                <a:latin typeface="Times New Roman" panose="02020603050405020304" pitchFamily="18" charset="0"/>
              </a:rPr>
              <a:t>Macro Average F1 Score: </a:t>
            </a:r>
            <a:r>
              <a:rPr lang="en-US" sz="2800" dirty="0">
                <a:latin typeface="Times New Roman" panose="02020603050405020304" pitchFamily="18" charset="0"/>
              </a:rPr>
              <a:t>83</a:t>
            </a:r>
            <a:r>
              <a:rPr lang="en-US" sz="2800" b="0" i="0" dirty="0">
                <a:effectLst/>
                <a:latin typeface="Times New Roman" panose="02020603050405020304" pitchFamily="18" charset="0"/>
              </a:rPr>
              <a:t>%</a:t>
            </a:r>
          </a:p>
          <a:p>
            <a:pPr marL="742950" lvl="1" indent="-285750" algn="l">
              <a:buFont typeface="Arial" panose="020B0604020202020204" pitchFamily="34" charset="0"/>
              <a:buChar char="•"/>
            </a:pPr>
            <a:r>
              <a:rPr lang="en-US" sz="2800" b="0" i="0" dirty="0">
                <a:effectLst/>
                <a:latin typeface="Times New Roman" panose="02020603050405020304" pitchFamily="18" charset="0"/>
              </a:rPr>
              <a:t>Weighted Average F1 Score: </a:t>
            </a:r>
            <a:r>
              <a:rPr lang="en-US" sz="2800" dirty="0">
                <a:latin typeface="Times New Roman" panose="02020603050405020304" pitchFamily="18" charset="0"/>
              </a:rPr>
              <a:t>85</a:t>
            </a:r>
            <a:r>
              <a:rPr lang="en-US" sz="2800" b="0" i="0" dirty="0">
                <a:effectLst/>
                <a:latin typeface="Times New Roman" panose="02020603050405020304" pitchFamily="18" charset="0"/>
              </a:rPr>
              <a:t>%</a:t>
            </a:r>
          </a:p>
          <a:p>
            <a:endParaRPr lang="en-US" dirty="0">
              <a:latin typeface="Times New Roman" panose="02020603050405020304" pitchFamily="18" charset="0"/>
            </a:endParaRPr>
          </a:p>
        </p:txBody>
      </p:sp>
      <p:pic>
        <p:nvPicPr>
          <p:cNvPr id="8" name="Picture 7">
            <a:extLst>
              <a:ext uri="{FF2B5EF4-FFF2-40B4-BE49-F238E27FC236}">
                <a16:creationId xmlns:a16="http://schemas.microsoft.com/office/drawing/2014/main" id="{08387C78-7BE3-B3D4-45FA-077F6DF16B73}"/>
              </a:ext>
            </a:extLst>
          </p:cNvPr>
          <p:cNvPicPr>
            <a:picLocks noChangeAspect="1"/>
          </p:cNvPicPr>
          <p:nvPr/>
        </p:nvPicPr>
        <p:blipFill>
          <a:blip r:embed="rId2"/>
          <a:stretch>
            <a:fillRect/>
          </a:stretch>
        </p:blipFill>
        <p:spPr>
          <a:xfrm>
            <a:off x="9936942" y="1990853"/>
            <a:ext cx="7355097" cy="5286247"/>
          </a:xfrm>
          <a:prstGeom prst="rect">
            <a:avLst/>
          </a:prstGeom>
        </p:spPr>
      </p:pic>
      <p:sp>
        <p:nvSpPr>
          <p:cNvPr id="13" name="TextBox 12">
            <a:extLst>
              <a:ext uri="{FF2B5EF4-FFF2-40B4-BE49-F238E27FC236}">
                <a16:creationId xmlns:a16="http://schemas.microsoft.com/office/drawing/2014/main" id="{C7131ACB-949D-03AC-DA78-C35AAB78C92F}"/>
              </a:ext>
            </a:extLst>
          </p:cNvPr>
          <p:cNvSpPr txBox="1"/>
          <p:nvPr/>
        </p:nvSpPr>
        <p:spPr>
          <a:xfrm>
            <a:off x="12186906" y="7421762"/>
            <a:ext cx="2855168" cy="523220"/>
          </a:xfrm>
          <a:prstGeom prst="rect">
            <a:avLst/>
          </a:prstGeom>
          <a:noFill/>
        </p:spPr>
        <p:txBody>
          <a:bodyPr wrap="square" rtlCol="0">
            <a:spAutoFit/>
          </a:bodyPr>
          <a:lstStyle/>
          <a:p>
            <a:r>
              <a:rPr lang="en-US" sz="2800" dirty="0">
                <a:latin typeface="Times New Roman" panose="02020603050405020304" pitchFamily="18" charset="0"/>
              </a:rPr>
              <a:t>Confusion matrix</a:t>
            </a:r>
          </a:p>
        </p:txBody>
      </p:sp>
      <p:graphicFrame>
        <p:nvGraphicFramePr>
          <p:cNvPr id="14" name="Table 13">
            <a:extLst>
              <a:ext uri="{FF2B5EF4-FFF2-40B4-BE49-F238E27FC236}">
                <a16:creationId xmlns:a16="http://schemas.microsoft.com/office/drawing/2014/main" id="{EFA3A767-B0CD-BF5B-45E5-16FAA7C596B1}"/>
              </a:ext>
            </a:extLst>
          </p:cNvPr>
          <p:cNvGraphicFramePr>
            <a:graphicFrameLocks noGrp="1"/>
          </p:cNvGraphicFramePr>
          <p:nvPr>
            <p:extLst>
              <p:ext uri="{D42A27DB-BD31-4B8C-83A1-F6EECF244321}">
                <p14:modId xmlns:p14="http://schemas.microsoft.com/office/powerpoint/2010/main" val="1413864957"/>
              </p:ext>
            </p:extLst>
          </p:nvPr>
        </p:nvGraphicFramePr>
        <p:xfrm>
          <a:off x="1337285" y="6682622"/>
          <a:ext cx="7659200" cy="1478280"/>
        </p:xfrm>
        <a:graphic>
          <a:graphicData uri="http://schemas.openxmlformats.org/drawingml/2006/table">
            <a:tbl>
              <a:tblPr firstRow="1" bandRow="1">
                <a:tableStyleId>{7DF18680-E054-41AD-8BC1-D1AEF772440D}</a:tableStyleId>
              </a:tblPr>
              <a:tblGrid>
                <a:gridCol w="1914800">
                  <a:extLst>
                    <a:ext uri="{9D8B030D-6E8A-4147-A177-3AD203B41FA5}">
                      <a16:colId xmlns:a16="http://schemas.microsoft.com/office/drawing/2014/main" val="4216395529"/>
                    </a:ext>
                  </a:extLst>
                </a:gridCol>
                <a:gridCol w="1914800">
                  <a:extLst>
                    <a:ext uri="{9D8B030D-6E8A-4147-A177-3AD203B41FA5}">
                      <a16:colId xmlns:a16="http://schemas.microsoft.com/office/drawing/2014/main" val="3935245116"/>
                    </a:ext>
                  </a:extLst>
                </a:gridCol>
                <a:gridCol w="1914800">
                  <a:extLst>
                    <a:ext uri="{9D8B030D-6E8A-4147-A177-3AD203B41FA5}">
                      <a16:colId xmlns:a16="http://schemas.microsoft.com/office/drawing/2014/main" val="1050135032"/>
                    </a:ext>
                  </a:extLst>
                </a:gridCol>
                <a:gridCol w="1914800">
                  <a:extLst>
                    <a:ext uri="{9D8B030D-6E8A-4147-A177-3AD203B41FA5}">
                      <a16:colId xmlns:a16="http://schemas.microsoft.com/office/drawing/2014/main" val="799028667"/>
                    </a:ext>
                  </a:extLst>
                </a:gridCol>
              </a:tblGrid>
              <a:tr h="370840">
                <a:tc>
                  <a:txBody>
                    <a:bodyPr/>
                    <a:lstStyle/>
                    <a:p>
                      <a:r>
                        <a:rPr lang="en-US" dirty="0">
                          <a:latin typeface="Times New Roman" panose="02020603050405020304" pitchFamily="18" charset="0"/>
                        </a:rPr>
                        <a:t>Class</a:t>
                      </a:r>
                    </a:p>
                  </a:txBody>
                  <a:tcPr/>
                </a:tc>
                <a:tc>
                  <a:txBody>
                    <a:bodyPr/>
                    <a:lstStyle/>
                    <a:p>
                      <a:r>
                        <a:rPr lang="en-US" dirty="0">
                          <a:latin typeface="Times New Roman" panose="02020603050405020304" pitchFamily="18" charset="0"/>
                        </a:rPr>
                        <a:t>Precision</a:t>
                      </a:r>
                    </a:p>
                  </a:txBody>
                  <a:tcPr/>
                </a:tc>
                <a:tc>
                  <a:txBody>
                    <a:bodyPr/>
                    <a:lstStyle/>
                    <a:p>
                      <a:r>
                        <a:rPr lang="en-US" dirty="0">
                          <a:latin typeface="Times New Roman" panose="02020603050405020304" pitchFamily="18" charset="0"/>
                        </a:rPr>
                        <a:t>Recall</a:t>
                      </a:r>
                    </a:p>
                  </a:txBody>
                  <a:tcPr/>
                </a:tc>
                <a:tc>
                  <a:txBody>
                    <a:bodyPr/>
                    <a:lstStyle/>
                    <a:p>
                      <a:r>
                        <a:rPr lang="en-US" dirty="0">
                          <a:latin typeface="Times New Roman" panose="02020603050405020304" pitchFamily="18" charset="0"/>
                        </a:rPr>
                        <a:t>F1 Score</a:t>
                      </a:r>
                    </a:p>
                  </a:txBody>
                  <a:tcPr/>
                </a:tc>
                <a:extLst>
                  <a:ext uri="{0D108BD9-81ED-4DB2-BD59-A6C34878D82A}">
                    <a16:rowId xmlns:a16="http://schemas.microsoft.com/office/drawing/2014/main" val="3961029868"/>
                  </a:ext>
                </a:extLst>
              </a:tr>
              <a:tr h="370840">
                <a:tc>
                  <a:txBody>
                    <a:bodyPr/>
                    <a:lstStyle/>
                    <a:p>
                      <a:r>
                        <a:rPr lang="en-US" dirty="0">
                          <a:latin typeface="Times New Roman" panose="02020603050405020304" pitchFamily="18" charset="0"/>
                        </a:rPr>
                        <a:t>High</a:t>
                      </a:r>
                    </a:p>
                  </a:txBody>
                  <a:tcPr/>
                </a:tc>
                <a:tc>
                  <a:txBody>
                    <a:bodyPr/>
                    <a:lstStyle/>
                    <a:p>
                      <a:r>
                        <a:rPr lang="en-US" dirty="0">
                          <a:latin typeface="Times New Roman" panose="02020603050405020304" pitchFamily="18" charset="0"/>
                        </a:rPr>
                        <a:t>0.76</a:t>
                      </a:r>
                    </a:p>
                  </a:txBody>
                  <a:tcPr/>
                </a:tc>
                <a:tc>
                  <a:txBody>
                    <a:bodyPr/>
                    <a:lstStyle/>
                    <a:p>
                      <a:r>
                        <a:rPr lang="en-US" dirty="0">
                          <a:latin typeface="Times New Roman" panose="02020603050405020304" pitchFamily="18" charset="0"/>
                        </a:rPr>
                        <a:t>0.80</a:t>
                      </a:r>
                    </a:p>
                  </a:txBody>
                  <a:tcPr/>
                </a:tc>
                <a:tc>
                  <a:txBody>
                    <a:bodyPr/>
                    <a:lstStyle/>
                    <a:p>
                      <a:r>
                        <a:rPr lang="en-US" dirty="0">
                          <a:latin typeface="Times New Roman" panose="02020603050405020304" pitchFamily="18" charset="0"/>
                        </a:rPr>
                        <a:t>0.78</a:t>
                      </a:r>
                    </a:p>
                  </a:txBody>
                  <a:tcPr/>
                </a:tc>
                <a:extLst>
                  <a:ext uri="{0D108BD9-81ED-4DB2-BD59-A6C34878D82A}">
                    <a16:rowId xmlns:a16="http://schemas.microsoft.com/office/drawing/2014/main" val="2009197911"/>
                  </a:ext>
                </a:extLst>
              </a:tr>
              <a:tr h="137779">
                <a:tc>
                  <a:txBody>
                    <a:bodyPr/>
                    <a:lstStyle/>
                    <a:p>
                      <a:r>
                        <a:rPr lang="en-US" dirty="0">
                          <a:latin typeface="Times New Roman" panose="02020603050405020304" pitchFamily="18" charset="0"/>
                        </a:rPr>
                        <a:t>Low</a:t>
                      </a:r>
                    </a:p>
                  </a:txBody>
                  <a:tcPr/>
                </a:tc>
                <a:tc>
                  <a:txBody>
                    <a:bodyPr/>
                    <a:lstStyle/>
                    <a:p>
                      <a:r>
                        <a:rPr lang="en-US" dirty="0">
                          <a:latin typeface="Times New Roman" panose="02020603050405020304" pitchFamily="18" charset="0"/>
                        </a:rPr>
                        <a:t>0.82</a:t>
                      </a:r>
                    </a:p>
                  </a:txBody>
                  <a:tcPr/>
                </a:tc>
                <a:tc>
                  <a:txBody>
                    <a:bodyPr/>
                    <a:lstStyle/>
                    <a:p>
                      <a:r>
                        <a:rPr lang="en-US" dirty="0">
                          <a:latin typeface="Times New Roman" panose="02020603050405020304" pitchFamily="18" charset="0"/>
                        </a:rPr>
                        <a:t>0.78</a:t>
                      </a:r>
                    </a:p>
                  </a:txBody>
                  <a:tcPr/>
                </a:tc>
                <a:tc>
                  <a:txBody>
                    <a:bodyPr/>
                    <a:lstStyle/>
                    <a:p>
                      <a:r>
                        <a:rPr lang="en-US" dirty="0">
                          <a:latin typeface="Times New Roman" panose="02020603050405020304" pitchFamily="18" charset="0"/>
                        </a:rPr>
                        <a:t>0.80</a:t>
                      </a:r>
                    </a:p>
                  </a:txBody>
                  <a:tcPr/>
                </a:tc>
                <a:extLst>
                  <a:ext uri="{0D108BD9-81ED-4DB2-BD59-A6C34878D82A}">
                    <a16:rowId xmlns:a16="http://schemas.microsoft.com/office/drawing/2014/main" val="4213722098"/>
                  </a:ext>
                </a:extLst>
              </a:tr>
              <a:tr h="370840">
                <a:tc>
                  <a:txBody>
                    <a:bodyPr/>
                    <a:lstStyle/>
                    <a:p>
                      <a:r>
                        <a:rPr lang="en-US" dirty="0">
                          <a:latin typeface="Times New Roman" panose="02020603050405020304" pitchFamily="18" charset="0"/>
                        </a:rPr>
                        <a:t>Moderate</a:t>
                      </a:r>
                    </a:p>
                  </a:txBody>
                  <a:tcPr/>
                </a:tc>
                <a:tc>
                  <a:txBody>
                    <a:bodyPr/>
                    <a:lstStyle/>
                    <a:p>
                      <a:r>
                        <a:rPr lang="en-US" dirty="0">
                          <a:latin typeface="Times New Roman" panose="02020603050405020304" pitchFamily="18" charset="0"/>
                        </a:rPr>
                        <a:t>0.93</a:t>
                      </a:r>
                    </a:p>
                  </a:txBody>
                  <a:tcPr/>
                </a:tc>
                <a:tc>
                  <a:txBody>
                    <a:bodyPr/>
                    <a:lstStyle/>
                    <a:p>
                      <a:r>
                        <a:rPr lang="en-US" dirty="0">
                          <a:latin typeface="Times New Roman" panose="02020603050405020304" pitchFamily="18" charset="0"/>
                        </a:rPr>
                        <a:t>0.92</a:t>
                      </a:r>
                    </a:p>
                  </a:txBody>
                  <a:tcPr/>
                </a:tc>
                <a:tc>
                  <a:txBody>
                    <a:bodyPr/>
                    <a:lstStyle/>
                    <a:p>
                      <a:r>
                        <a:rPr lang="en-US" dirty="0">
                          <a:latin typeface="Times New Roman" panose="02020603050405020304" pitchFamily="18" charset="0"/>
                        </a:rPr>
                        <a:t>0.93</a:t>
                      </a:r>
                    </a:p>
                  </a:txBody>
                  <a:tcPr/>
                </a:tc>
                <a:extLst>
                  <a:ext uri="{0D108BD9-81ED-4DB2-BD59-A6C34878D82A}">
                    <a16:rowId xmlns:a16="http://schemas.microsoft.com/office/drawing/2014/main" val="1308072418"/>
                  </a:ext>
                </a:extLst>
              </a:tr>
            </a:tbl>
          </a:graphicData>
        </a:graphic>
      </p:graphicFrame>
      <p:sp>
        <p:nvSpPr>
          <p:cNvPr id="24" name="TextBox 23">
            <a:extLst>
              <a:ext uri="{FF2B5EF4-FFF2-40B4-BE49-F238E27FC236}">
                <a16:creationId xmlns:a16="http://schemas.microsoft.com/office/drawing/2014/main" id="{9D9CBD12-CE78-3909-70CB-29784D8A0583}"/>
              </a:ext>
            </a:extLst>
          </p:cNvPr>
          <p:cNvSpPr txBox="1"/>
          <p:nvPr/>
        </p:nvSpPr>
        <p:spPr>
          <a:xfrm>
            <a:off x="3924300" y="8401624"/>
            <a:ext cx="4343400" cy="523220"/>
          </a:xfrm>
          <a:prstGeom prst="rect">
            <a:avLst/>
          </a:prstGeom>
          <a:noFill/>
        </p:spPr>
        <p:txBody>
          <a:bodyPr wrap="square" rtlCol="0">
            <a:spAutoFit/>
          </a:bodyPr>
          <a:lstStyle/>
          <a:p>
            <a:r>
              <a:rPr lang="en-US" sz="2800" b="1" dirty="0">
                <a:latin typeface="Times New Roman" panose="02020603050405020304" pitchFamily="18" charset="0"/>
              </a:rPr>
              <a:t>Overall Accuracy : 85 %</a:t>
            </a:r>
          </a:p>
        </p:txBody>
      </p:sp>
      <p:sp>
        <p:nvSpPr>
          <p:cNvPr id="23" name="Oval 22">
            <a:extLst>
              <a:ext uri="{FF2B5EF4-FFF2-40B4-BE49-F238E27FC236}">
                <a16:creationId xmlns:a16="http://schemas.microsoft.com/office/drawing/2014/main" id="{C2C0F3A1-E481-410A-8691-6D01BFCA2B32}"/>
              </a:ext>
            </a:extLst>
          </p:cNvPr>
          <p:cNvSpPr/>
          <p:nvPr/>
        </p:nvSpPr>
        <p:spPr>
          <a:xfrm>
            <a:off x="17068800" y="9396288"/>
            <a:ext cx="609600" cy="566247"/>
          </a:xfrm>
          <a:prstGeom prst="ellipse">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latin typeface="Times New Roman" panose="02020603050405020304" pitchFamily="18" charset="0"/>
              </a:rPr>
              <a:t>24</a:t>
            </a:r>
          </a:p>
        </p:txBody>
      </p:sp>
    </p:spTree>
    <p:extLst>
      <p:ext uri="{BB962C8B-B14F-4D97-AF65-F5344CB8AC3E}">
        <p14:creationId xmlns:p14="http://schemas.microsoft.com/office/powerpoint/2010/main" val="2143234307"/>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0"/>
            <a:ext cx="18278497" cy="1040676"/>
            <a:chOff x="0" y="0"/>
            <a:chExt cx="4814090" cy="274087"/>
          </a:xfrm>
        </p:grpSpPr>
        <p:sp>
          <p:nvSpPr>
            <p:cNvPr id="4" name="Freeform 4"/>
            <p:cNvSpPr/>
            <p:nvPr/>
          </p:nvSpPr>
          <p:spPr>
            <a:xfrm>
              <a:off x="0" y="0"/>
              <a:ext cx="4814090" cy="274087"/>
            </a:xfrm>
            <a:custGeom>
              <a:avLst/>
              <a:gdLst/>
              <a:ahLst/>
              <a:cxnLst/>
              <a:rect l="l" t="t" r="r" b="b"/>
              <a:pathLst>
                <a:path w="4814090" h="274087">
                  <a:moveTo>
                    <a:pt x="0" y="0"/>
                  </a:moveTo>
                  <a:lnTo>
                    <a:pt x="4814090" y="0"/>
                  </a:lnTo>
                  <a:lnTo>
                    <a:pt x="4814090" y="274087"/>
                  </a:lnTo>
                  <a:lnTo>
                    <a:pt x="0" y="274087"/>
                  </a:lnTo>
                  <a:close/>
                </a:path>
              </a:pathLst>
            </a:custGeom>
            <a:gradFill rotWithShape="1">
              <a:gsLst>
                <a:gs pos="0">
                  <a:srgbClr val="8C52FF">
                    <a:alpha val="100000"/>
                  </a:srgbClr>
                </a:gs>
                <a:gs pos="100000">
                  <a:srgbClr val="5CE1E6">
                    <a:alpha val="100000"/>
                  </a:srgbClr>
                </a:gs>
              </a:gsLst>
              <a:lin ang="0"/>
            </a:gradFill>
          </p:spPr>
        </p:sp>
        <p:sp>
          <p:nvSpPr>
            <p:cNvPr id="5" name="TextBox 5"/>
            <p:cNvSpPr txBox="1"/>
            <p:nvPr/>
          </p:nvSpPr>
          <p:spPr>
            <a:xfrm>
              <a:off x="0" y="-38100"/>
              <a:ext cx="4814090" cy="312187"/>
            </a:xfrm>
            <a:prstGeom prst="rect">
              <a:avLst/>
            </a:prstGeom>
          </p:spPr>
          <p:txBody>
            <a:bodyPr lIns="50800" tIns="50800" rIns="50800" bIns="50800" rtlCol="0" anchor="ctr"/>
            <a:lstStyle/>
            <a:p>
              <a:pPr algn="ctr">
                <a:lnSpc>
                  <a:spcPts val="2659"/>
                </a:lnSpc>
                <a:spcBef>
                  <a:spcPct val="0"/>
                </a:spcBef>
              </a:pPr>
              <a:endParaRPr dirty="0">
                <a:latin typeface="Times New Roman" panose="02020603050405020304" pitchFamily="18" charset="0"/>
              </a:endParaRPr>
            </a:p>
          </p:txBody>
        </p:sp>
      </p:grpSp>
      <p:sp>
        <p:nvSpPr>
          <p:cNvPr id="12" name="TextBox 12"/>
          <p:cNvSpPr txBox="1"/>
          <p:nvPr/>
        </p:nvSpPr>
        <p:spPr>
          <a:xfrm>
            <a:off x="1337285" y="102190"/>
            <a:ext cx="9086028" cy="1359346"/>
          </a:xfrm>
          <a:prstGeom prst="rect">
            <a:avLst/>
          </a:prstGeom>
        </p:spPr>
        <p:txBody>
          <a:bodyPr lIns="0" tIns="0" rIns="0" bIns="0" rtlCol="0" anchor="t">
            <a:spAutoFit/>
          </a:bodyPr>
          <a:lstStyle/>
          <a:p>
            <a:pPr>
              <a:lnSpc>
                <a:spcPts val="5265"/>
              </a:lnSpc>
            </a:pPr>
            <a:r>
              <a:rPr lang="en-US" sz="4500" dirty="0">
                <a:solidFill>
                  <a:srgbClr val="FFDE59"/>
                </a:solidFill>
                <a:latin typeface="Times New Roman" panose="02020603050405020304" pitchFamily="18" charset="0"/>
              </a:rPr>
              <a:t>Methodology (Temporal) </a:t>
            </a:r>
          </a:p>
          <a:p>
            <a:pPr marL="0" lvl="0" indent="0" algn="l">
              <a:lnSpc>
                <a:spcPts val="5265"/>
              </a:lnSpc>
            </a:pPr>
            <a:r>
              <a:rPr lang="en-US" sz="4500" dirty="0">
                <a:solidFill>
                  <a:srgbClr val="FFDE59"/>
                </a:solidFill>
                <a:latin typeface="Times New Roman" panose="02020603050405020304" pitchFamily="18" charset="0"/>
              </a:rPr>
              <a:t> </a:t>
            </a:r>
          </a:p>
        </p:txBody>
      </p:sp>
      <p:sp>
        <p:nvSpPr>
          <p:cNvPr id="2" name="Title 1">
            <a:extLst>
              <a:ext uri="{FF2B5EF4-FFF2-40B4-BE49-F238E27FC236}">
                <a16:creationId xmlns:a16="http://schemas.microsoft.com/office/drawing/2014/main" id="{25A8CD3C-EAF5-10F7-26D3-F3F9E9FAEE38}"/>
              </a:ext>
            </a:extLst>
          </p:cNvPr>
          <p:cNvSpPr txBox="1">
            <a:spLocks/>
          </p:cNvSpPr>
          <p:nvPr/>
        </p:nvSpPr>
        <p:spPr>
          <a:xfrm>
            <a:off x="-2590800" y="1580009"/>
            <a:ext cx="12808859" cy="163473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rPr>
              <a:t>ACCURACY COMPARISON :</a:t>
            </a:r>
          </a:p>
        </p:txBody>
      </p:sp>
      <p:graphicFrame>
        <p:nvGraphicFramePr>
          <p:cNvPr id="6" name="Table 5">
            <a:extLst>
              <a:ext uri="{FF2B5EF4-FFF2-40B4-BE49-F238E27FC236}">
                <a16:creationId xmlns:a16="http://schemas.microsoft.com/office/drawing/2014/main" id="{CC04D4DF-2A9C-1D95-DD6B-30BFF0566715}"/>
              </a:ext>
            </a:extLst>
          </p:cNvPr>
          <p:cNvGraphicFramePr>
            <a:graphicFrameLocks noGrp="1"/>
          </p:cNvGraphicFramePr>
          <p:nvPr>
            <p:extLst>
              <p:ext uri="{D42A27DB-BD31-4B8C-83A1-F6EECF244321}">
                <p14:modId xmlns:p14="http://schemas.microsoft.com/office/powerpoint/2010/main" val="828987405"/>
              </p:ext>
            </p:extLst>
          </p:nvPr>
        </p:nvGraphicFramePr>
        <p:xfrm>
          <a:off x="1337285" y="3100054"/>
          <a:ext cx="14512315" cy="4717494"/>
        </p:xfrm>
        <a:graphic>
          <a:graphicData uri="http://schemas.openxmlformats.org/drawingml/2006/table">
            <a:tbl>
              <a:tblPr firstRow="1" bandRow="1">
                <a:tableStyleId>{7DF18680-E054-41AD-8BC1-D1AEF772440D}</a:tableStyleId>
              </a:tblPr>
              <a:tblGrid>
                <a:gridCol w="2382094">
                  <a:extLst>
                    <a:ext uri="{9D8B030D-6E8A-4147-A177-3AD203B41FA5}">
                      <a16:colId xmlns:a16="http://schemas.microsoft.com/office/drawing/2014/main" val="3099380701"/>
                    </a:ext>
                  </a:extLst>
                </a:gridCol>
                <a:gridCol w="2797677">
                  <a:extLst>
                    <a:ext uri="{9D8B030D-6E8A-4147-A177-3AD203B41FA5}">
                      <a16:colId xmlns:a16="http://schemas.microsoft.com/office/drawing/2014/main" val="792241773"/>
                    </a:ext>
                  </a:extLst>
                </a:gridCol>
                <a:gridCol w="2576475">
                  <a:extLst>
                    <a:ext uri="{9D8B030D-6E8A-4147-A177-3AD203B41FA5}">
                      <a16:colId xmlns:a16="http://schemas.microsoft.com/office/drawing/2014/main" val="3420645089"/>
                    </a:ext>
                  </a:extLst>
                </a:gridCol>
                <a:gridCol w="3466467">
                  <a:extLst>
                    <a:ext uri="{9D8B030D-6E8A-4147-A177-3AD203B41FA5}">
                      <a16:colId xmlns:a16="http://schemas.microsoft.com/office/drawing/2014/main" val="613083098"/>
                    </a:ext>
                  </a:extLst>
                </a:gridCol>
                <a:gridCol w="3289602">
                  <a:extLst>
                    <a:ext uri="{9D8B030D-6E8A-4147-A177-3AD203B41FA5}">
                      <a16:colId xmlns:a16="http://schemas.microsoft.com/office/drawing/2014/main" val="1219025231"/>
                    </a:ext>
                  </a:extLst>
                </a:gridCol>
              </a:tblGrid>
              <a:tr h="1572498">
                <a:tc>
                  <a:txBody>
                    <a:bodyPr/>
                    <a:lstStyle/>
                    <a:p>
                      <a:pPr algn="ctr"/>
                      <a:r>
                        <a:rPr lang="en-US" sz="2800" dirty="0">
                          <a:solidFill>
                            <a:schemeClr val="bg1"/>
                          </a:solidFill>
                          <a:latin typeface="Times New Roman" panose="02020603050405020304" pitchFamily="18" charset="0"/>
                        </a:rPr>
                        <a:t>Label</a:t>
                      </a:r>
                    </a:p>
                  </a:txBody>
                  <a:tcPr/>
                </a:tc>
                <a:tc>
                  <a:txBody>
                    <a:bodyPr/>
                    <a:lstStyle/>
                    <a:p>
                      <a:pPr algn="ctr"/>
                      <a:r>
                        <a:rPr lang="en-US" dirty="0">
                          <a:solidFill>
                            <a:schemeClr val="bg1"/>
                          </a:solidFill>
                          <a:latin typeface="Times New Roman" panose="02020603050405020304" pitchFamily="18" charset="0"/>
                        </a:rPr>
                        <a:t>     </a:t>
                      </a:r>
                      <a:r>
                        <a:rPr lang="en-US" sz="2800" dirty="0">
                          <a:solidFill>
                            <a:schemeClr val="bg1"/>
                          </a:solidFill>
                          <a:latin typeface="Times New Roman" panose="02020603050405020304" pitchFamily="18" charset="0"/>
                        </a:rPr>
                        <a:t>CNN +BLSTM</a:t>
                      </a:r>
                    </a:p>
                    <a:p>
                      <a:pPr algn="ctr"/>
                      <a:r>
                        <a:rPr lang="en-US" dirty="0">
                          <a:solidFill>
                            <a:schemeClr val="bg1"/>
                          </a:solidFill>
                          <a:latin typeface="Times New Roman" panose="02020603050405020304" pitchFamily="18" charset="0"/>
                        </a:rPr>
                        <a:t>   </a:t>
                      </a:r>
                    </a:p>
                  </a:txBody>
                  <a:tcPr/>
                </a:tc>
                <a:tc>
                  <a:txBody>
                    <a:bodyPr/>
                    <a:lstStyle/>
                    <a:p>
                      <a:pPr algn="ctr"/>
                      <a:r>
                        <a:rPr lang="en-US" dirty="0">
                          <a:solidFill>
                            <a:schemeClr val="bg1"/>
                          </a:solidFill>
                          <a:latin typeface="Times New Roman" panose="02020603050405020304" pitchFamily="18" charset="0"/>
                        </a:rPr>
                        <a:t>    </a:t>
                      </a:r>
                      <a:r>
                        <a:rPr lang="en-US" sz="2800" dirty="0" err="1">
                          <a:solidFill>
                            <a:schemeClr val="bg1"/>
                          </a:solidFill>
                          <a:latin typeface="Times New Roman" panose="02020603050405020304" pitchFamily="18" charset="0"/>
                        </a:rPr>
                        <a:t>AlexNet</a:t>
                      </a:r>
                      <a:endParaRPr lang="en-US" sz="2800" dirty="0">
                        <a:solidFill>
                          <a:schemeClr val="bg1"/>
                        </a:solidFill>
                        <a:latin typeface="Times New Roman" panose="02020603050405020304" pitchFamily="18" charset="0"/>
                      </a:endParaRPr>
                    </a:p>
                  </a:txBody>
                  <a:tcPr/>
                </a:tc>
                <a:tc>
                  <a:txBody>
                    <a:bodyPr/>
                    <a:lstStyle/>
                    <a:p>
                      <a:pPr algn="ctr"/>
                      <a:r>
                        <a:rPr lang="en-US" dirty="0">
                          <a:solidFill>
                            <a:schemeClr val="bg1"/>
                          </a:solidFill>
                          <a:latin typeface="Times New Roman" panose="02020603050405020304" pitchFamily="18" charset="0"/>
                        </a:rPr>
                        <a:t>         </a:t>
                      </a:r>
                      <a:r>
                        <a:rPr lang="en-US" sz="2800" dirty="0">
                          <a:solidFill>
                            <a:schemeClr val="bg1"/>
                          </a:solidFill>
                          <a:latin typeface="Times New Roman" panose="02020603050405020304" pitchFamily="18" charset="0"/>
                        </a:rPr>
                        <a:t>VGGNET</a:t>
                      </a:r>
                    </a:p>
                  </a:txBody>
                  <a:tcPr/>
                </a:tc>
                <a:tc>
                  <a:txBody>
                    <a:bodyPr/>
                    <a:lstStyle/>
                    <a:p>
                      <a:pPr algn="ctr"/>
                      <a:r>
                        <a:rPr lang="en-US" sz="2800" dirty="0">
                          <a:solidFill>
                            <a:schemeClr val="bg1"/>
                          </a:solidFill>
                          <a:latin typeface="Times New Roman" panose="02020603050405020304" pitchFamily="18" charset="0"/>
                        </a:rPr>
                        <a:t>ResNet_50</a:t>
                      </a:r>
                    </a:p>
                  </a:txBody>
                  <a:tcPr/>
                </a:tc>
                <a:extLst>
                  <a:ext uri="{0D108BD9-81ED-4DB2-BD59-A6C34878D82A}">
                    <a16:rowId xmlns:a16="http://schemas.microsoft.com/office/drawing/2014/main" val="2838869874"/>
                  </a:ext>
                </a:extLst>
              </a:tr>
              <a:tr h="1572498">
                <a:tc>
                  <a:txBody>
                    <a:bodyPr/>
                    <a:lstStyle/>
                    <a:p>
                      <a:pPr algn="ctr"/>
                      <a:r>
                        <a:rPr lang="en-US" sz="2800" dirty="0">
                          <a:latin typeface="Times New Roman" panose="02020603050405020304" pitchFamily="18" charset="0"/>
                        </a:rPr>
                        <a:t>2 classes</a:t>
                      </a:r>
                    </a:p>
                  </a:txBody>
                  <a:tcPr/>
                </a:tc>
                <a:tc>
                  <a:txBody>
                    <a:bodyPr/>
                    <a:lstStyle/>
                    <a:p>
                      <a:pPr algn="ctr"/>
                      <a:r>
                        <a:rPr lang="en-US" sz="2800" dirty="0">
                          <a:latin typeface="Times New Roman" panose="02020603050405020304" pitchFamily="18" charset="0"/>
                        </a:rPr>
                        <a:t>Accuracy = 91 %</a:t>
                      </a:r>
                    </a:p>
                  </a:txBody>
                  <a:tcPr/>
                </a:tc>
                <a:tc>
                  <a:txBody>
                    <a:bodyPr/>
                    <a:lstStyle/>
                    <a:p>
                      <a:pPr algn="ctr"/>
                      <a:r>
                        <a:rPr lang="en-US" sz="2800" dirty="0">
                          <a:latin typeface="Times New Roman" panose="02020603050405020304" pitchFamily="18" charset="0"/>
                        </a:rPr>
                        <a:t>Accuracy = 99%</a:t>
                      </a:r>
                    </a:p>
                  </a:txBody>
                  <a:tcPr/>
                </a:tc>
                <a:tc>
                  <a:txBody>
                    <a:bodyPr/>
                    <a:lstStyle/>
                    <a:p>
                      <a:pPr algn="ctr"/>
                      <a:r>
                        <a:rPr lang="en-US" sz="2800" dirty="0">
                          <a:latin typeface="Times New Roman" panose="02020603050405020304" pitchFamily="18" charset="0"/>
                        </a:rPr>
                        <a:t>Accuracy = 99.97 %</a:t>
                      </a:r>
                    </a:p>
                  </a:txBody>
                  <a:tcPr/>
                </a:tc>
                <a:tc>
                  <a:txBody>
                    <a:bodyPr/>
                    <a:lstStyle/>
                    <a:p>
                      <a:pPr algn="ctr"/>
                      <a:r>
                        <a:rPr lang="en-US" sz="2800" dirty="0">
                          <a:latin typeface="Times New Roman" panose="02020603050405020304" pitchFamily="18" charset="0"/>
                        </a:rPr>
                        <a:t>Accuracy = 96.92 %</a:t>
                      </a:r>
                    </a:p>
                  </a:txBody>
                  <a:tcPr/>
                </a:tc>
                <a:extLst>
                  <a:ext uri="{0D108BD9-81ED-4DB2-BD59-A6C34878D82A}">
                    <a16:rowId xmlns:a16="http://schemas.microsoft.com/office/drawing/2014/main" val="4085785998"/>
                  </a:ext>
                </a:extLst>
              </a:tr>
              <a:tr h="1572498">
                <a:tc>
                  <a:txBody>
                    <a:bodyPr/>
                    <a:lstStyle/>
                    <a:p>
                      <a:pPr algn="ctr"/>
                      <a:r>
                        <a:rPr lang="en-US" sz="2800" dirty="0">
                          <a:latin typeface="Times New Roman" panose="02020603050405020304" pitchFamily="18" charset="0"/>
                        </a:rPr>
                        <a:t>3 classes</a:t>
                      </a:r>
                    </a:p>
                  </a:txBody>
                  <a:tcPr/>
                </a:tc>
                <a:tc>
                  <a:txBody>
                    <a:bodyPr/>
                    <a:lstStyle/>
                    <a:p>
                      <a:pPr algn="ctr"/>
                      <a:r>
                        <a:rPr lang="en-US" sz="2800" dirty="0">
                          <a:latin typeface="Times New Roman" panose="02020603050405020304" pitchFamily="18" charset="0"/>
                        </a:rPr>
                        <a:t>Accuracy=85 %</a:t>
                      </a:r>
                    </a:p>
                  </a:txBody>
                  <a:tcPr/>
                </a:tc>
                <a:tc>
                  <a:txBody>
                    <a:bodyPr/>
                    <a:lstStyle/>
                    <a:p>
                      <a:pPr algn="ctr"/>
                      <a:r>
                        <a:rPr lang="en-US" sz="2800" dirty="0">
                          <a:latin typeface="Times New Roman" panose="02020603050405020304" pitchFamily="18" charset="0"/>
                        </a:rPr>
                        <a:t>Accuracy = 98%</a:t>
                      </a:r>
                    </a:p>
                  </a:txBody>
                  <a:tcPr/>
                </a:tc>
                <a:tc>
                  <a:txBody>
                    <a:bodyPr/>
                    <a:lstStyle/>
                    <a:p>
                      <a:pPr algn="ctr"/>
                      <a:r>
                        <a:rPr lang="en-US" sz="2800" dirty="0">
                          <a:latin typeface="Times New Roman" panose="02020603050405020304" pitchFamily="18" charset="0"/>
                        </a:rPr>
                        <a:t>Accuracy  = 99.47 %</a:t>
                      </a:r>
                    </a:p>
                  </a:txBody>
                  <a:tcPr/>
                </a:tc>
                <a:tc>
                  <a:txBody>
                    <a:bodyPr/>
                    <a:lstStyle/>
                    <a:p>
                      <a:pPr algn="ctr"/>
                      <a:r>
                        <a:rPr lang="en-US" sz="2800" dirty="0">
                          <a:latin typeface="Times New Roman" panose="02020603050405020304" pitchFamily="18" charset="0"/>
                        </a:rPr>
                        <a:t>Accuracy = 96.40 %</a:t>
                      </a:r>
                    </a:p>
                  </a:txBody>
                  <a:tcPr/>
                </a:tc>
                <a:extLst>
                  <a:ext uri="{0D108BD9-81ED-4DB2-BD59-A6C34878D82A}">
                    <a16:rowId xmlns:a16="http://schemas.microsoft.com/office/drawing/2014/main" val="486513648"/>
                  </a:ext>
                </a:extLst>
              </a:tr>
            </a:tbl>
          </a:graphicData>
        </a:graphic>
      </p:graphicFrame>
      <p:sp>
        <p:nvSpPr>
          <p:cNvPr id="23" name="Oval 22">
            <a:extLst>
              <a:ext uri="{FF2B5EF4-FFF2-40B4-BE49-F238E27FC236}">
                <a16:creationId xmlns:a16="http://schemas.microsoft.com/office/drawing/2014/main" id="{A837A714-B0B7-4A5F-A5D8-58643048827E}"/>
              </a:ext>
            </a:extLst>
          </p:cNvPr>
          <p:cNvSpPr/>
          <p:nvPr/>
        </p:nvSpPr>
        <p:spPr>
          <a:xfrm>
            <a:off x="17068800" y="9396288"/>
            <a:ext cx="609600" cy="566247"/>
          </a:xfrm>
          <a:prstGeom prst="ellipse">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latin typeface="Times New Roman" panose="02020603050405020304" pitchFamily="18" charset="0"/>
              </a:rPr>
              <a:t>25</a:t>
            </a:r>
          </a:p>
        </p:txBody>
      </p:sp>
    </p:spTree>
    <p:extLst>
      <p:ext uri="{BB962C8B-B14F-4D97-AF65-F5344CB8AC3E}">
        <p14:creationId xmlns:p14="http://schemas.microsoft.com/office/powerpoint/2010/main" val="1919086577"/>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3F3F4"/>
        </a:solidFill>
        <a:effectLst/>
      </p:bgPr>
    </p:bg>
    <p:spTree>
      <p:nvGrpSpPr>
        <p:cNvPr id="1" name=""/>
        <p:cNvGrpSpPr/>
        <p:nvPr/>
      </p:nvGrpSpPr>
      <p:grpSpPr>
        <a:xfrm>
          <a:off x="0" y="0"/>
          <a:ext cx="0" cy="0"/>
          <a:chOff x="0" y="0"/>
          <a:chExt cx="0" cy="0"/>
        </a:xfrm>
      </p:grpSpPr>
      <p:grpSp>
        <p:nvGrpSpPr>
          <p:cNvPr id="2" name="Group 2"/>
          <p:cNvGrpSpPr/>
          <p:nvPr/>
        </p:nvGrpSpPr>
        <p:grpSpPr>
          <a:xfrm>
            <a:off x="9503" y="0"/>
            <a:ext cx="18278497" cy="1067899"/>
            <a:chOff x="0" y="0"/>
            <a:chExt cx="4814090" cy="281257"/>
          </a:xfrm>
        </p:grpSpPr>
        <p:sp>
          <p:nvSpPr>
            <p:cNvPr id="3" name="Freeform 3"/>
            <p:cNvSpPr/>
            <p:nvPr/>
          </p:nvSpPr>
          <p:spPr>
            <a:xfrm>
              <a:off x="0" y="0"/>
              <a:ext cx="4814090" cy="281257"/>
            </a:xfrm>
            <a:custGeom>
              <a:avLst/>
              <a:gdLst/>
              <a:ahLst/>
              <a:cxnLst/>
              <a:rect l="l" t="t" r="r" b="b"/>
              <a:pathLst>
                <a:path w="4814090" h="281257">
                  <a:moveTo>
                    <a:pt x="0" y="0"/>
                  </a:moveTo>
                  <a:lnTo>
                    <a:pt x="4814090" y="0"/>
                  </a:lnTo>
                  <a:lnTo>
                    <a:pt x="4814090" y="281257"/>
                  </a:lnTo>
                  <a:lnTo>
                    <a:pt x="0" y="281257"/>
                  </a:lnTo>
                  <a:close/>
                </a:path>
              </a:pathLst>
            </a:custGeom>
            <a:gradFill rotWithShape="1">
              <a:gsLst>
                <a:gs pos="0">
                  <a:srgbClr val="0CC0DF">
                    <a:alpha val="100000"/>
                  </a:srgbClr>
                </a:gs>
                <a:gs pos="100000">
                  <a:srgbClr val="FFDE59">
                    <a:alpha val="100000"/>
                  </a:srgbClr>
                </a:gs>
              </a:gsLst>
              <a:lin ang="0"/>
            </a:gradFill>
          </p:spPr>
        </p:sp>
        <p:sp>
          <p:nvSpPr>
            <p:cNvPr id="4" name="TextBox 4"/>
            <p:cNvSpPr txBox="1"/>
            <p:nvPr/>
          </p:nvSpPr>
          <p:spPr>
            <a:xfrm>
              <a:off x="0" y="-38100"/>
              <a:ext cx="4814090" cy="319357"/>
            </a:xfrm>
            <a:prstGeom prst="rect">
              <a:avLst/>
            </a:prstGeom>
          </p:spPr>
          <p:txBody>
            <a:bodyPr lIns="50800" tIns="50800" rIns="50800" bIns="50800" rtlCol="0" anchor="ctr"/>
            <a:lstStyle/>
            <a:p>
              <a:pPr algn="ctr">
                <a:lnSpc>
                  <a:spcPts val="2659"/>
                </a:lnSpc>
                <a:spcBef>
                  <a:spcPct val="0"/>
                </a:spcBef>
              </a:pPr>
              <a:endParaRPr dirty="0">
                <a:latin typeface="Times New Roman" panose="02020603050405020304" pitchFamily="18" charset="0"/>
              </a:endParaRPr>
            </a:p>
          </p:txBody>
        </p:sp>
      </p:grpSp>
      <p:pic>
        <p:nvPicPr>
          <p:cNvPr id="9" name="Picture 9"/>
          <p:cNvPicPr>
            <a:picLocks noChangeAspect="1"/>
          </p:cNvPicPr>
          <p:nvPr/>
        </p:nvPicPr>
        <p:blipFill>
          <a:blip r:embed="rId2"/>
          <a:srcRect/>
          <a:stretch>
            <a:fillRect/>
          </a:stretch>
        </p:blipFill>
        <p:spPr>
          <a:xfrm>
            <a:off x="482011" y="8000439"/>
            <a:ext cx="2274750" cy="1967659"/>
          </a:xfrm>
          <a:prstGeom prst="rect">
            <a:avLst/>
          </a:prstGeom>
        </p:spPr>
      </p:pic>
      <p:sp>
        <p:nvSpPr>
          <p:cNvPr id="10" name="Freeform 10"/>
          <p:cNvSpPr/>
          <p:nvPr/>
        </p:nvSpPr>
        <p:spPr>
          <a:xfrm>
            <a:off x="14859000" y="1353868"/>
            <a:ext cx="3429000" cy="2722831"/>
          </a:xfrm>
          <a:custGeom>
            <a:avLst/>
            <a:gdLst/>
            <a:ahLst/>
            <a:cxnLst/>
            <a:rect l="l" t="t" r="r" b="b"/>
            <a:pathLst>
              <a:path w="3812849" h="3407733">
                <a:moveTo>
                  <a:pt x="0" y="0"/>
                </a:moveTo>
                <a:lnTo>
                  <a:pt x="3812849" y="0"/>
                </a:lnTo>
                <a:lnTo>
                  <a:pt x="3812849" y="3407733"/>
                </a:lnTo>
                <a:lnTo>
                  <a:pt x="0" y="340773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TextBox 11"/>
          <p:cNvSpPr txBox="1"/>
          <p:nvPr/>
        </p:nvSpPr>
        <p:spPr>
          <a:xfrm>
            <a:off x="482011" y="81047"/>
            <a:ext cx="11059413" cy="679673"/>
          </a:xfrm>
          <a:prstGeom prst="rect">
            <a:avLst/>
          </a:prstGeom>
        </p:spPr>
        <p:txBody>
          <a:bodyPr lIns="0" tIns="0" rIns="0" bIns="0" rtlCol="0" anchor="t">
            <a:spAutoFit/>
          </a:bodyPr>
          <a:lstStyle/>
          <a:p>
            <a:pPr marL="0" lvl="0" indent="0" algn="l">
              <a:lnSpc>
                <a:spcPts val="5265"/>
              </a:lnSpc>
            </a:pPr>
            <a:r>
              <a:rPr lang="en-US" sz="4500" dirty="0">
                <a:solidFill>
                  <a:srgbClr val="4F50FF"/>
                </a:solidFill>
                <a:latin typeface="Times New Roman" panose="02020603050405020304" pitchFamily="18" charset="0"/>
              </a:rPr>
              <a:t>Expected Outcome and Future Plan : </a:t>
            </a:r>
          </a:p>
        </p:txBody>
      </p:sp>
      <p:sp>
        <p:nvSpPr>
          <p:cNvPr id="12" name="TextBox 12"/>
          <p:cNvSpPr txBox="1"/>
          <p:nvPr/>
        </p:nvSpPr>
        <p:spPr>
          <a:xfrm>
            <a:off x="927100" y="2763369"/>
            <a:ext cx="13201594" cy="895886"/>
          </a:xfrm>
          <a:prstGeom prst="rect">
            <a:avLst/>
          </a:prstGeom>
        </p:spPr>
        <p:txBody>
          <a:bodyPr lIns="0" tIns="0" rIns="0" bIns="0" rtlCol="0" anchor="t">
            <a:spAutoFit/>
          </a:bodyPr>
          <a:lstStyle/>
          <a:p>
            <a:pPr algn="l">
              <a:lnSpc>
                <a:spcPts val="3640"/>
              </a:lnSpc>
              <a:spcBef>
                <a:spcPct val="0"/>
              </a:spcBef>
            </a:pPr>
            <a:r>
              <a:rPr lang="en-US" sz="2800" dirty="0">
                <a:latin typeface="Times New Roman" panose="02020603050405020304" pitchFamily="18" charset="0"/>
              </a:rPr>
              <a:t>Using some pretrained model ,accuracy is well satisfactory. But when using the temporal model accuracy is quite low.</a:t>
            </a:r>
          </a:p>
        </p:txBody>
      </p:sp>
      <p:sp>
        <p:nvSpPr>
          <p:cNvPr id="13" name="TextBox 13"/>
          <p:cNvSpPr txBox="1"/>
          <p:nvPr/>
        </p:nvSpPr>
        <p:spPr>
          <a:xfrm>
            <a:off x="914400" y="4598077"/>
            <a:ext cx="12403958" cy="895886"/>
          </a:xfrm>
          <a:prstGeom prst="rect">
            <a:avLst/>
          </a:prstGeom>
        </p:spPr>
        <p:txBody>
          <a:bodyPr lIns="0" tIns="0" rIns="0" bIns="0" rtlCol="0" anchor="t">
            <a:spAutoFit/>
          </a:bodyPr>
          <a:lstStyle/>
          <a:p>
            <a:pPr algn="l">
              <a:lnSpc>
                <a:spcPts val="3640"/>
              </a:lnSpc>
              <a:spcBef>
                <a:spcPct val="0"/>
              </a:spcBef>
            </a:pPr>
            <a:r>
              <a:rPr lang="en-US" sz="2800" dirty="0">
                <a:solidFill>
                  <a:srgbClr val="002060"/>
                </a:solidFill>
                <a:latin typeface="Times New Roman" panose="02020603050405020304" pitchFamily="18" charset="0"/>
              </a:rPr>
              <a:t>So now trying to use some  complex model to increase the accuracy and find out the </a:t>
            </a:r>
          </a:p>
          <a:p>
            <a:pPr algn="l">
              <a:lnSpc>
                <a:spcPts val="3640"/>
              </a:lnSpc>
              <a:spcBef>
                <a:spcPct val="0"/>
              </a:spcBef>
            </a:pPr>
            <a:r>
              <a:rPr lang="en-US" sz="2800" dirty="0">
                <a:solidFill>
                  <a:srgbClr val="002060"/>
                </a:solidFill>
                <a:latin typeface="Times New Roman" panose="02020603050405020304" pitchFamily="18" charset="0"/>
              </a:rPr>
              <a:t>most convenient model.</a:t>
            </a:r>
          </a:p>
        </p:txBody>
      </p:sp>
      <p:sp>
        <p:nvSpPr>
          <p:cNvPr id="22" name="Oval 21">
            <a:extLst>
              <a:ext uri="{FF2B5EF4-FFF2-40B4-BE49-F238E27FC236}">
                <a16:creationId xmlns:a16="http://schemas.microsoft.com/office/drawing/2014/main" id="{2AD99F62-11B5-4238-A93E-277339514E63}"/>
              </a:ext>
            </a:extLst>
          </p:cNvPr>
          <p:cNvSpPr/>
          <p:nvPr/>
        </p:nvSpPr>
        <p:spPr>
          <a:xfrm>
            <a:off x="17068800" y="9396288"/>
            <a:ext cx="609600" cy="566247"/>
          </a:xfrm>
          <a:prstGeom prst="ellipse">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latin typeface="Times New Roman" panose="02020603050405020304" pitchFamily="18" charset="0"/>
              </a:rPr>
              <a:t>26</a:t>
            </a:r>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3F3F4"/>
        </a:solidFill>
        <a:effectLst/>
      </p:bgPr>
    </p:bg>
    <p:spTree>
      <p:nvGrpSpPr>
        <p:cNvPr id="1" name=""/>
        <p:cNvGrpSpPr/>
        <p:nvPr/>
      </p:nvGrpSpPr>
      <p:grpSpPr>
        <a:xfrm>
          <a:off x="0" y="0"/>
          <a:ext cx="0" cy="0"/>
          <a:chOff x="0" y="0"/>
          <a:chExt cx="0" cy="0"/>
        </a:xfrm>
      </p:grpSpPr>
      <p:grpSp>
        <p:nvGrpSpPr>
          <p:cNvPr id="2" name="Group 2"/>
          <p:cNvGrpSpPr/>
          <p:nvPr/>
        </p:nvGrpSpPr>
        <p:grpSpPr>
          <a:xfrm>
            <a:off x="9503" y="0"/>
            <a:ext cx="18278493" cy="1067899"/>
            <a:chOff x="0" y="0"/>
            <a:chExt cx="3809883" cy="281257"/>
          </a:xfrm>
        </p:grpSpPr>
        <p:sp>
          <p:nvSpPr>
            <p:cNvPr id="3" name="Freeform 3"/>
            <p:cNvSpPr/>
            <p:nvPr/>
          </p:nvSpPr>
          <p:spPr>
            <a:xfrm>
              <a:off x="0" y="0"/>
              <a:ext cx="3809883" cy="281257"/>
            </a:xfrm>
            <a:custGeom>
              <a:avLst/>
              <a:gdLst/>
              <a:ahLst/>
              <a:cxnLst/>
              <a:rect l="l" t="t" r="r" b="b"/>
              <a:pathLst>
                <a:path w="3809883" h="281257">
                  <a:moveTo>
                    <a:pt x="0" y="0"/>
                  </a:moveTo>
                  <a:lnTo>
                    <a:pt x="3809883" y="0"/>
                  </a:lnTo>
                  <a:lnTo>
                    <a:pt x="3809883" y="281257"/>
                  </a:lnTo>
                  <a:lnTo>
                    <a:pt x="0" y="281257"/>
                  </a:lnTo>
                  <a:close/>
                </a:path>
              </a:pathLst>
            </a:custGeom>
            <a:gradFill rotWithShape="1">
              <a:gsLst>
                <a:gs pos="0">
                  <a:srgbClr val="5DE0E6">
                    <a:alpha val="100000"/>
                  </a:srgbClr>
                </a:gs>
                <a:gs pos="100000">
                  <a:srgbClr val="004AAD">
                    <a:alpha val="100000"/>
                  </a:srgbClr>
                </a:gs>
              </a:gsLst>
              <a:lin ang="0"/>
            </a:gradFill>
          </p:spPr>
        </p:sp>
        <p:sp>
          <p:nvSpPr>
            <p:cNvPr id="4" name="TextBox 4"/>
            <p:cNvSpPr txBox="1"/>
            <p:nvPr/>
          </p:nvSpPr>
          <p:spPr>
            <a:xfrm>
              <a:off x="0" y="-38100"/>
              <a:ext cx="3809883" cy="319357"/>
            </a:xfrm>
            <a:prstGeom prst="rect">
              <a:avLst/>
            </a:prstGeom>
          </p:spPr>
          <p:txBody>
            <a:bodyPr lIns="50800" tIns="50800" rIns="50800" bIns="50800" rtlCol="0" anchor="ctr"/>
            <a:lstStyle/>
            <a:p>
              <a:pPr algn="ctr">
                <a:lnSpc>
                  <a:spcPts val="2659"/>
                </a:lnSpc>
                <a:spcBef>
                  <a:spcPct val="0"/>
                </a:spcBef>
              </a:pPr>
              <a:endParaRPr dirty="0">
                <a:latin typeface="Times New Roman" panose="02020603050405020304" pitchFamily="18" charset="0"/>
              </a:endParaRPr>
            </a:p>
          </p:txBody>
        </p:sp>
      </p:grpSp>
      <p:sp>
        <p:nvSpPr>
          <p:cNvPr id="7" name="TextBox 7"/>
          <p:cNvSpPr txBox="1"/>
          <p:nvPr/>
        </p:nvSpPr>
        <p:spPr>
          <a:xfrm>
            <a:off x="0" y="9823438"/>
            <a:ext cx="18288000" cy="463562"/>
          </a:xfrm>
          <a:prstGeom prst="rect">
            <a:avLst/>
          </a:prstGeom>
        </p:spPr>
        <p:txBody>
          <a:bodyPr lIns="50800" tIns="50800" rIns="50800" bIns="50800" rtlCol="0" anchor="ctr"/>
          <a:lstStyle/>
          <a:p>
            <a:pPr algn="ctr">
              <a:lnSpc>
                <a:spcPts val="2659"/>
              </a:lnSpc>
              <a:spcBef>
                <a:spcPct val="0"/>
              </a:spcBef>
            </a:pPr>
            <a:endParaRPr dirty="0">
              <a:latin typeface="Times New Roman" panose="02020603050405020304" pitchFamily="18" charset="0"/>
            </a:endParaRPr>
          </a:p>
        </p:txBody>
      </p:sp>
      <p:sp>
        <p:nvSpPr>
          <p:cNvPr id="9" name="TextBox 9"/>
          <p:cNvSpPr txBox="1"/>
          <p:nvPr/>
        </p:nvSpPr>
        <p:spPr>
          <a:xfrm>
            <a:off x="793474" y="115802"/>
            <a:ext cx="3066402" cy="679673"/>
          </a:xfrm>
          <a:prstGeom prst="rect">
            <a:avLst/>
          </a:prstGeom>
        </p:spPr>
        <p:txBody>
          <a:bodyPr lIns="0" tIns="0" rIns="0" bIns="0" rtlCol="0" anchor="t">
            <a:spAutoFit/>
          </a:bodyPr>
          <a:lstStyle/>
          <a:p>
            <a:pPr marL="0" lvl="0" indent="0" algn="l">
              <a:lnSpc>
                <a:spcPts val="5265"/>
              </a:lnSpc>
            </a:pPr>
            <a:r>
              <a:rPr lang="en-US" sz="4500" dirty="0">
                <a:solidFill>
                  <a:srgbClr val="4F50FF"/>
                </a:solidFill>
                <a:latin typeface="Times New Roman" panose="02020603050405020304" pitchFamily="18" charset="0"/>
              </a:rPr>
              <a:t>References  </a:t>
            </a:r>
          </a:p>
        </p:txBody>
      </p:sp>
      <p:sp>
        <p:nvSpPr>
          <p:cNvPr id="10" name="TextBox 10"/>
          <p:cNvSpPr txBox="1"/>
          <p:nvPr/>
        </p:nvSpPr>
        <p:spPr>
          <a:xfrm>
            <a:off x="1028700" y="1359390"/>
            <a:ext cx="16993254" cy="1668918"/>
          </a:xfrm>
          <a:prstGeom prst="rect">
            <a:avLst/>
          </a:prstGeom>
        </p:spPr>
        <p:txBody>
          <a:bodyPr lIns="0" tIns="0" rIns="0" bIns="0" rtlCol="0" anchor="t">
            <a:spAutoFit/>
          </a:bodyPr>
          <a:lstStyle/>
          <a:p>
            <a:pPr algn="l">
              <a:lnSpc>
                <a:spcPts val="2239"/>
              </a:lnSpc>
            </a:pPr>
            <a:r>
              <a:rPr lang="en-US" sz="1599" u="sng" dirty="0">
                <a:latin typeface="Times New Roman" panose="02020603050405020304" pitchFamily="18" charset="0"/>
                <a:hlinkClick r:id="rId2" tooltip="https://www.google.com/search?q=eeg+cap&amp;sca_esv=a334b21506059727&amp;udm=2&amp;cs=1&amp;hl=en&amp;biw=1396&amp;bih=663&amp;sxsrf=ADLYWILsU3rHUm5YXuM8oUGupC6Gwt_1PA%3A1717325824424&amp;ei=AFBcZonDGaXvseMP0t6JwAk&amp;ved=0ahUKEwiJw-md4byGAxWld2wGHVJvApgQ4dUDCBA&amp;uact=5&amp;oq=eeg+cap&amp;gs_lp=Egxnd3Mtd2l6LXNlcnAiB2VlZyBjYXAyBBAjGCcyBRAAGIAEMgUQABiABDIFEAAYgAQyBRAAGIAEMgUQABiABDIFEAAYgAQyBRAAGIAEMgUQABiABDIFEAAYgARIvipQgwdY-hZwAngAkAEAmAHLA6ABqBiqAQM0LTe4AQPIAQD4AQGYAgigAvwYqAIKwgIHECMYJxjqAsICChAAGIAEGEMYigXCAggQABiABBixA8ICBBAAGAOYAxeIBgGSBwUxLjQtN6AH5C4&amp;sclient=gws-wiz-serp#vhid=dinzuIX05N7luM&amp;vssid=mosaic">
                  <a:extLst>
                    <a:ext uri="{A12FA001-AC4F-418D-AE19-62706E023703}">
                      <ahyp:hlinkClr xmlns:ahyp="http://schemas.microsoft.com/office/drawing/2018/hyperlinkcolor" val="tx"/>
                    </a:ext>
                  </a:extLst>
                </a:hlinkClick>
              </a:rPr>
              <a:t>https://www.google.com/search?q=eeg+cap&amp;sca_esv=a334b21506059727&amp;udm=2&amp;cs=1&amp;hl=en&amp;biw=1396&amp;bih=663&amp;sxsrf=ADLYWILsU3rHUm5YXuM8oUGupC6Gwt_1PA%3A1717325824424&amp;ei=AFBcZonDGaXvseMP0t6JwAk&amp;ved=0ahUKEwiJw-md4byGAxWld2wGHVJvApgQ4dUDCBA&amp;uact=5&amp;oq=eeg+cap&amp;gs_lp=Egxnd3Mtd2l6LXNlcnAiB2VlZyBjYXAyBBAjGCcyBRAAGIAEMgUQABiABDIFEAAYgAQyBRAAGIAEMgUQABiABDIFEAAYgAQyBRAAGIAEMgUQABiABDIFEAAYgARIvipQgwdY-hZwAngAkAEAmAHLA6ABqBiqAQM0LTe4AQPIAQD4AQGYAgigAvwYqAIKwgIHECMYJxjqAsICChAAGIAEGEMYigXCAggQABiABBixA8ICBBAAGAOYAxeIBgGSBwUxLjQtN6AH5C4&amp;sclient=gws-wiz-serp#vhid=dinzuIX05N7luM&amp;vssid=mosaic</a:t>
            </a:r>
          </a:p>
        </p:txBody>
      </p:sp>
      <p:sp>
        <p:nvSpPr>
          <p:cNvPr id="11" name="TextBox 11"/>
          <p:cNvSpPr txBox="1"/>
          <p:nvPr/>
        </p:nvSpPr>
        <p:spPr>
          <a:xfrm>
            <a:off x="317570" y="2153775"/>
            <a:ext cx="402107" cy="424412"/>
          </a:xfrm>
          <a:prstGeom prst="rect">
            <a:avLst/>
          </a:prstGeom>
        </p:spPr>
        <p:txBody>
          <a:bodyPr lIns="0" tIns="0" rIns="0" bIns="0" rtlCol="0" anchor="t">
            <a:spAutoFit/>
          </a:bodyPr>
          <a:lstStyle/>
          <a:p>
            <a:pPr algn="ctr">
              <a:lnSpc>
                <a:spcPts val="3640"/>
              </a:lnSpc>
              <a:spcBef>
                <a:spcPct val="0"/>
              </a:spcBef>
            </a:pPr>
            <a:r>
              <a:rPr lang="en-US" sz="2600" dirty="0">
                <a:solidFill>
                  <a:srgbClr val="000000"/>
                </a:solidFill>
                <a:latin typeface="Times New Roman" panose="02020603050405020304" pitchFamily="18" charset="0"/>
              </a:rPr>
              <a:t>[1]</a:t>
            </a:r>
          </a:p>
        </p:txBody>
      </p:sp>
      <p:grpSp>
        <p:nvGrpSpPr>
          <p:cNvPr id="12" name="Group 12"/>
          <p:cNvGrpSpPr/>
          <p:nvPr/>
        </p:nvGrpSpPr>
        <p:grpSpPr>
          <a:xfrm>
            <a:off x="239959" y="5953125"/>
            <a:ext cx="17808082" cy="1340485"/>
            <a:chOff x="0" y="0"/>
            <a:chExt cx="23744110" cy="1787313"/>
          </a:xfrm>
        </p:grpSpPr>
        <p:sp>
          <p:nvSpPr>
            <p:cNvPr id="13" name="TextBox 13"/>
            <p:cNvSpPr txBox="1"/>
            <p:nvPr/>
          </p:nvSpPr>
          <p:spPr>
            <a:xfrm>
              <a:off x="863018" y="-47625"/>
              <a:ext cx="22881092" cy="1834938"/>
            </a:xfrm>
            <a:prstGeom prst="rect">
              <a:avLst/>
            </a:prstGeom>
          </p:spPr>
          <p:txBody>
            <a:bodyPr lIns="0" tIns="0" rIns="0" bIns="0" rtlCol="0" anchor="t">
              <a:spAutoFit/>
            </a:bodyPr>
            <a:lstStyle/>
            <a:p>
              <a:pPr algn="l">
                <a:lnSpc>
                  <a:spcPts val="2239"/>
                </a:lnSpc>
              </a:pPr>
              <a:r>
                <a:rPr lang="en-US" sz="1599" u="sng" dirty="0">
                  <a:latin typeface="Times New Roman" panose="02020603050405020304" pitchFamily="18" charset="0"/>
                  <a:hlinkClick r:id="rId3" tooltip="https://www.google.com/search?q=impact+of+stress&amp;sca_esv=a334b21506059727&amp;udm=2&amp;cs=1&amp;hl=en&amp;biw=1396&amp;bih=663&amp;sxsrf=ADLYWIK2Yws1oKbcj4d2xz-fR_X4tqxIKQ%3A1717326933600&amp;ei=VVRcZu-nJIuphbIP1L6E8Ao&amp;oq=im&amp;gs_lp=Egxnd3Mtd2l6LXNlcnAiAmltKgIIADIEECMYJzINEAAYgAQYsQMYQxiKBTIKEAAYgAQYQxiKBTIIEAAYgAQYsQMyCBAAGIAEGLEDMgUQABiABDIIEAAYgAQYsQMyBRAAGIAEMggQABiABBixAzIIEAAYgAQYsQNIgx9QpQdYqgtwAngAkAEAmAHHA6ABgweqAQM0LTK4AQHIAQD4AQGYAgSgAqwHqAIKwgIGEAAYCBgewgIHEAAYgAQYGMICBxAjGCcY6gLCAg4QABiABBixAxiDARiKBZgDDYgGAZIHBTIuNC0yoAfZDQ&amp;sclient=gws-wiz-serp#imgrc=L-HAwVQ8pR4fAM&amp;imgdii=FKuVcL_bYEhfSM">
                    <a:extLst>
                      <a:ext uri="{A12FA001-AC4F-418D-AE19-62706E023703}">
                        <ahyp:hlinkClr xmlns:ahyp="http://schemas.microsoft.com/office/drawing/2018/hyperlinkcolor" val="tx"/>
                      </a:ext>
                    </a:extLst>
                  </a:hlinkClick>
                </a:rPr>
                <a:t>https://www.google.com/search?q=impact+of+stress&amp;sca_esv=a334b21506059727&amp;udm=2&amp;cs=1&amp;hl=en&amp;biw=1396&amp;bih=663&amp;sxsrf=ADLYWIK2Yws1oKbcj4d2xz-fR_X4tqxIKQ%3A1717326933600&amp;ei=VVRcZu-nJIuphbIP1L6E8Ao&amp;oq=im&amp;gs_lp=Egxnd3Mtd2l6LXNlcnAiAmltKgIIADIEECMYJzINEAAYgAQYsQMYQxiKBTIKEAAYgAQYQxiKBTIIEAAYgAQYsQMyCBAAGIAEGLEDMgUQABiABDIIEAAYgAQYsQMyBRAAGIAEMggQABiABBixAzIIEAAYgAQYsQNIgx9QpQdYqgtwAngAkAEAmAHHA6ABgweqAQM0LTK4AQHIAQD4AQGYAgSgAqwHqAIKwgIGEAAYCBgewgIHEAAYgAQYGMICBxAjGCcY6gLCAg4QABiABBixAxiDARiKBZgDDYgGAZIHBTIuNC0yoAfZDQ&amp;sclient=gws-wiz-serp#imgrc=L-HAwVQ8pR4fAM&amp;imgdii=FKuVcL_bYEhfSM</a:t>
              </a:r>
            </a:p>
          </p:txBody>
        </p:sp>
        <p:sp>
          <p:nvSpPr>
            <p:cNvPr id="14" name="TextBox 14"/>
            <p:cNvSpPr txBox="1"/>
            <p:nvPr/>
          </p:nvSpPr>
          <p:spPr>
            <a:xfrm>
              <a:off x="0" y="836507"/>
              <a:ext cx="557212" cy="578697"/>
            </a:xfrm>
            <a:prstGeom prst="rect">
              <a:avLst/>
            </a:prstGeom>
          </p:spPr>
          <p:txBody>
            <a:bodyPr lIns="0" tIns="0" rIns="0" bIns="0" rtlCol="0" anchor="t">
              <a:spAutoFit/>
            </a:bodyPr>
            <a:lstStyle/>
            <a:p>
              <a:pPr algn="ctr">
                <a:lnSpc>
                  <a:spcPts val="3640"/>
                </a:lnSpc>
                <a:spcBef>
                  <a:spcPct val="0"/>
                </a:spcBef>
              </a:pPr>
              <a:r>
                <a:rPr lang="en-US" sz="2600" dirty="0">
                  <a:solidFill>
                    <a:srgbClr val="000000"/>
                  </a:solidFill>
                  <a:latin typeface="Times New Roman" panose="02020603050405020304" pitchFamily="18" charset="0"/>
                </a:rPr>
                <a:t>[3]</a:t>
              </a:r>
            </a:p>
          </p:txBody>
        </p:sp>
      </p:grpSp>
      <p:grpSp>
        <p:nvGrpSpPr>
          <p:cNvPr id="15" name="Group 15"/>
          <p:cNvGrpSpPr/>
          <p:nvPr/>
        </p:nvGrpSpPr>
        <p:grpSpPr>
          <a:xfrm>
            <a:off x="262599" y="7589487"/>
            <a:ext cx="17920209" cy="661399"/>
            <a:chOff x="-73295" y="-49997"/>
            <a:chExt cx="23893612" cy="881866"/>
          </a:xfrm>
        </p:grpSpPr>
        <p:sp>
          <p:nvSpPr>
            <p:cNvPr id="16" name="TextBox 16"/>
            <p:cNvSpPr txBox="1"/>
            <p:nvPr/>
          </p:nvSpPr>
          <p:spPr>
            <a:xfrm>
              <a:off x="807917" y="-49997"/>
              <a:ext cx="23012400" cy="881866"/>
            </a:xfrm>
            <a:prstGeom prst="rect">
              <a:avLst/>
            </a:prstGeom>
          </p:spPr>
          <p:txBody>
            <a:bodyPr lIns="0" tIns="0" rIns="0" bIns="0" rtlCol="0" anchor="t">
              <a:spAutoFit/>
            </a:bodyPr>
            <a:lstStyle/>
            <a:p>
              <a:pPr algn="l">
                <a:lnSpc>
                  <a:spcPts val="2659"/>
                </a:lnSpc>
              </a:pPr>
              <a:r>
                <a:rPr lang="en-US" sz="1899" u="sng" dirty="0">
                  <a:latin typeface="Times New Roman" panose="02020603050405020304" pitchFamily="18" charset="0"/>
                  <a:hlinkClick r:id="rId4" tooltip="https://www.google.com/search?q=stress%20peak%20vs%20performance%20graph&amp;hl=en&amp;udm=2&amp;tbs=rimg:CTreJgn2zrRrYeLgDW0astbQsgIAwAIA2AIA4AIA&amp;cs=1&amp;sa=X&amp;ved=0CB0QuIIBahcKEwjgipWd5ryGAxUAAAAAHQAAAAAQBw&amp;biw=1396&amp;bih=663&amp;dpr=1.38#vhid=6xXsZuf1T4OuBM&amp;vssid=mosaic">
                    <a:extLst>
                      <a:ext uri="{A12FA001-AC4F-418D-AE19-62706E023703}">
                        <ahyp:hlinkClr xmlns:ahyp="http://schemas.microsoft.com/office/drawing/2018/hyperlinkcolor" val="tx"/>
                      </a:ext>
                    </a:extLst>
                  </a:hlinkClick>
                </a:rPr>
                <a:t>https://www.google.com/search?q=stress%20peak%20vs%20performance%20graph&amp;hl=en&amp;udm=2&amp;tbs=rimg:CTreJgn2zrRrYeLgDW0astbQsgIAwAIA2AIA4AIA&amp;cs=1&amp;sa=X&amp;ved=0CB0QuIIBahcKEwjgipWd5ryGAxUAAAAAHQAAAAAQBw&amp;biw=1396&amp;bih=663&amp;dpr=1.38#vhid=6xXsZuf1T4OuBM&amp;vssid=mosaic</a:t>
              </a:r>
            </a:p>
          </p:txBody>
        </p:sp>
        <p:sp>
          <p:nvSpPr>
            <p:cNvPr id="17" name="TextBox 17"/>
            <p:cNvSpPr txBox="1"/>
            <p:nvPr/>
          </p:nvSpPr>
          <p:spPr>
            <a:xfrm>
              <a:off x="-73295" y="210346"/>
              <a:ext cx="568181" cy="578698"/>
            </a:xfrm>
            <a:prstGeom prst="rect">
              <a:avLst/>
            </a:prstGeom>
          </p:spPr>
          <p:txBody>
            <a:bodyPr lIns="0" tIns="0" rIns="0" bIns="0" rtlCol="0" anchor="t">
              <a:spAutoFit/>
            </a:bodyPr>
            <a:lstStyle/>
            <a:p>
              <a:pPr algn="ctr">
                <a:lnSpc>
                  <a:spcPts val="3640"/>
                </a:lnSpc>
                <a:spcBef>
                  <a:spcPct val="0"/>
                </a:spcBef>
              </a:pPr>
              <a:r>
                <a:rPr lang="en-US" sz="2600" dirty="0">
                  <a:solidFill>
                    <a:srgbClr val="000000"/>
                  </a:solidFill>
                  <a:latin typeface="Times New Roman" panose="02020603050405020304" pitchFamily="18" charset="0"/>
                </a:rPr>
                <a:t>[4]</a:t>
              </a:r>
            </a:p>
          </p:txBody>
        </p:sp>
      </p:grpSp>
      <p:sp>
        <p:nvSpPr>
          <p:cNvPr id="18" name="TextBox 18"/>
          <p:cNvSpPr txBox="1"/>
          <p:nvPr/>
        </p:nvSpPr>
        <p:spPr>
          <a:xfrm>
            <a:off x="1028700" y="3955415"/>
            <a:ext cx="17259300" cy="1386790"/>
          </a:xfrm>
          <a:prstGeom prst="rect">
            <a:avLst/>
          </a:prstGeom>
        </p:spPr>
        <p:txBody>
          <a:bodyPr lIns="0" tIns="0" rIns="0" bIns="0" rtlCol="0" anchor="t">
            <a:spAutoFit/>
          </a:bodyPr>
          <a:lstStyle/>
          <a:p>
            <a:pPr algn="l">
              <a:lnSpc>
                <a:spcPts val="2239"/>
              </a:lnSpc>
            </a:pPr>
            <a:r>
              <a:rPr lang="en-US" sz="1599" u="sng" dirty="0">
                <a:latin typeface="Times New Roman" panose="02020603050405020304" pitchFamily="18" charset="0"/>
                <a:hlinkClick r:id="rId5" tooltip="https://www.google.com/search?sca_esv=b085d2a81de27599&amp;sxsrf=ADLYWIICUEkQ2caswOzvgc0aLGfFwQFMjQ:1717272843136&amp;q=eeg+signal&amp;uds=ADvngMjOfaSrNC2thZQzcNTI5fuXbWnpC-Ob_d5usnxH7AVb6FeNXfolfyXFsLb5Mmiq4d9Grj4c_QHWs7W9qgQKOqL3N2F5KIrN3cRMxMCzQvdJSb5hzIqcGjRdRgA68ZfLvmVXIJ2rYtiH2KNLBVfME-g4zfflAKgw32WgzYXy7lzntilqPi_FOQS40-zlwOxgYHkfv3AeASixVIYn4y7TDVAL1Zfa77NU2GeKdxqQlZ5QtmAgnIochiLk9XGbp6dvonkOxCBIt4BxwFoqec8OJG1G6-RERghkpIjyPUOHTHb34820Mco&amp;udm=2&amp;prmd=ivsnmbz&amp;sa=X&amp;ved=2ahUKEwiRrbDum7uGAxWLRmwGHc6VCXEQtKgLegQIDRAB&amp;biw=1396&amp;bih=663&amp;dpr=1.38#vhid=1wu1dvtQP1indM&amp;vssid=mosaic">
                  <a:extLst>
                    <a:ext uri="{A12FA001-AC4F-418D-AE19-62706E023703}">
                      <ahyp:hlinkClr xmlns:ahyp="http://schemas.microsoft.com/office/drawing/2018/hyperlinkcolor" val="tx"/>
                    </a:ext>
                  </a:extLst>
                </a:hlinkClick>
              </a:rPr>
              <a:t>https://www.google.com/search?sca_esv=b085d2a81de27599&amp;sxsrf=ADLYWIICUEkQ2caswOzvgc0aLGfFwQFMjQ:1717272843136&amp;q=eeg+signal&amp;uds=ADvngMjOfaSrNC2thZQzcNTI5fuXbWnpC-Ob_d5usnxH7AVb6FeNXfolfyXFsLb5Mmiq4d9Grj4c_QHWs7W9qgQKOqL3N2F5KIrN3cRMxMCzQvdJSb5hzIqcGjRdRgA68ZfLvmVXIJ2rYtiH2KNLBVfME-g4zfflAKgw32WgzYXy7lzntilqPi_FOQS40-zlwOxgYHkfv3AeASixVIYn4y7TDVAL1Zfa77NU2GeKdxqQlZ5QtmAgnIochiLk9XGbp6dvonkOxCBIt4BxwFoqec8OJG1G6-RERghkpIjyPUOHTHb34820Mco&amp;udm=2&amp;prmd=ivsnmbz&amp;sa=X&amp;ved=2ahUKEwiRrbDum7uGAxWLRmwGHc6VCXEQtKgLegQIDRAB&amp;biw=1396&amp;bih=663&amp;dpr=1.38#vhid=1wu1dvtQP1indM&amp;vssid=mosaic</a:t>
            </a:r>
          </a:p>
        </p:txBody>
      </p:sp>
      <p:sp>
        <p:nvSpPr>
          <p:cNvPr id="19" name="TextBox 19"/>
          <p:cNvSpPr txBox="1"/>
          <p:nvPr/>
        </p:nvSpPr>
        <p:spPr>
          <a:xfrm>
            <a:off x="237199" y="4558665"/>
            <a:ext cx="407627" cy="424412"/>
          </a:xfrm>
          <a:prstGeom prst="rect">
            <a:avLst/>
          </a:prstGeom>
        </p:spPr>
        <p:txBody>
          <a:bodyPr lIns="0" tIns="0" rIns="0" bIns="0" rtlCol="0" anchor="t">
            <a:spAutoFit/>
          </a:bodyPr>
          <a:lstStyle/>
          <a:p>
            <a:pPr algn="ctr">
              <a:lnSpc>
                <a:spcPts val="3640"/>
              </a:lnSpc>
              <a:spcBef>
                <a:spcPct val="0"/>
              </a:spcBef>
            </a:pPr>
            <a:r>
              <a:rPr lang="en-US" sz="2600" dirty="0">
                <a:solidFill>
                  <a:srgbClr val="000000"/>
                </a:solidFill>
                <a:latin typeface="Times New Roman" panose="02020603050405020304" pitchFamily="18" charset="0"/>
              </a:rPr>
              <a:t>[2]</a:t>
            </a:r>
          </a:p>
        </p:txBody>
      </p:sp>
      <p:sp>
        <p:nvSpPr>
          <p:cNvPr id="28" name="Oval 27">
            <a:extLst>
              <a:ext uri="{FF2B5EF4-FFF2-40B4-BE49-F238E27FC236}">
                <a16:creationId xmlns:a16="http://schemas.microsoft.com/office/drawing/2014/main" id="{94F79C05-A70C-4267-8F83-1163FFB07DE8}"/>
              </a:ext>
            </a:extLst>
          </p:cNvPr>
          <p:cNvSpPr/>
          <p:nvPr/>
        </p:nvSpPr>
        <p:spPr>
          <a:xfrm>
            <a:off x="17068800" y="9396288"/>
            <a:ext cx="609600" cy="566247"/>
          </a:xfrm>
          <a:prstGeom prst="ellipse">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latin typeface="Times New Roman" panose="02020603050405020304" pitchFamily="18" charset="0"/>
              </a:rPr>
              <a:t>27</a:t>
            </a:r>
          </a:p>
        </p:txBody>
      </p:sp>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3F3F4"/>
        </a:solidFill>
        <a:effectLst/>
      </p:bgPr>
    </p:bg>
    <p:spTree>
      <p:nvGrpSpPr>
        <p:cNvPr id="1" name=""/>
        <p:cNvGrpSpPr/>
        <p:nvPr/>
      </p:nvGrpSpPr>
      <p:grpSpPr>
        <a:xfrm>
          <a:off x="0" y="0"/>
          <a:ext cx="0" cy="0"/>
          <a:chOff x="0" y="0"/>
          <a:chExt cx="0" cy="0"/>
        </a:xfrm>
      </p:grpSpPr>
      <p:grpSp>
        <p:nvGrpSpPr>
          <p:cNvPr id="2" name="Group 2"/>
          <p:cNvGrpSpPr/>
          <p:nvPr/>
        </p:nvGrpSpPr>
        <p:grpSpPr>
          <a:xfrm>
            <a:off x="9502" y="0"/>
            <a:ext cx="18278497" cy="1067899"/>
            <a:chOff x="0" y="0"/>
            <a:chExt cx="3809883" cy="281257"/>
          </a:xfrm>
        </p:grpSpPr>
        <p:sp>
          <p:nvSpPr>
            <p:cNvPr id="3" name="Freeform 3"/>
            <p:cNvSpPr/>
            <p:nvPr/>
          </p:nvSpPr>
          <p:spPr>
            <a:xfrm>
              <a:off x="0" y="0"/>
              <a:ext cx="3809883" cy="281257"/>
            </a:xfrm>
            <a:custGeom>
              <a:avLst/>
              <a:gdLst/>
              <a:ahLst/>
              <a:cxnLst/>
              <a:rect l="l" t="t" r="r" b="b"/>
              <a:pathLst>
                <a:path w="3809883" h="281257">
                  <a:moveTo>
                    <a:pt x="0" y="0"/>
                  </a:moveTo>
                  <a:lnTo>
                    <a:pt x="3809883" y="0"/>
                  </a:lnTo>
                  <a:lnTo>
                    <a:pt x="3809883" y="281257"/>
                  </a:lnTo>
                  <a:lnTo>
                    <a:pt x="0" y="281257"/>
                  </a:lnTo>
                  <a:close/>
                </a:path>
              </a:pathLst>
            </a:custGeom>
            <a:gradFill rotWithShape="1">
              <a:gsLst>
                <a:gs pos="0">
                  <a:srgbClr val="5DE0E6">
                    <a:alpha val="100000"/>
                  </a:srgbClr>
                </a:gs>
                <a:gs pos="100000">
                  <a:srgbClr val="004AAD">
                    <a:alpha val="100000"/>
                  </a:srgbClr>
                </a:gs>
              </a:gsLst>
              <a:lin ang="0"/>
            </a:gradFill>
          </p:spPr>
        </p:sp>
        <p:sp>
          <p:nvSpPr>
            <p:cNvPr id="4" name="TextBox 4"/>
            <p:cNvSpPr txBox="1"/>
            <p:nvPr/>
          </p:nvSpPr>
          <p:spPr>
            <a:xfrm>
              <a:off x="0" y="-38100"/>
              <a:ext cx="3809883" cy="319357"/>
            </a:xfrm>
            <a:prstGeom prst="rect">
              <a:avLst/>
            </a:prstGeom>
          </p:spPr>
          <p:txBody>
            <a:bodyPr lIns="50800" tIns="50800" rIns="50800" bIns="50800" rtlCol="0" anchor="ctr"/>
            <a:lstStyle/>
            <a:p>
              <a:pPr algn="ctr">
                <a:lnSpc>
                  <a:spcPts val="2659"/>
                </a:lnSpc>
                <a:spcBef>
                  <a:spcPct val="0"/>
                </a:spcBef>
              </a:pPr>
              <a:endParaRPr sz="2000" dirty="0">
                <a:latin typeface="Times New Roman" panose="02020603050405020304" pitchFamily="18" charset="0"/>
              </a:endParaRPr>
            </a:p>
          </p:txBody>
        </p:sp>
      </p:grpSp>
      <p:sp>
        <p:nvSpPr>
          <p:cNvPr id="9" name="TextBox 9"/>
          <p:cNvSpPr txBox="1"/>
          <p:nvPr/>
        </p:nvSpPr>
        <p:spPr>
          <a:xfrm>
            <a:off x="793474" y="115802"/>
            <a:ext cx="5726866" cy="679673"/>
          </a:xfrm>
          <a:prstGeom prst="rect">
            <a:avLst/>
          </a:prstGeom>
        </p:spPr>
        <p:txBody>
          <a:bodyPr lIns="0" tIns="0" rIns="0" bIns="0" rtlCol="0" anchor="t">
            <a:spAutoFit/>
          </a:bodyPr>
          <a:lstStyle/>
          <a:p>
            <a:pPr marL="0" lvl="0" indent="0" algn="l">
              <a:lnSpc>
                <a:spcPts val="5265"/>
              </a:lnSpc>
            </a:pPr>
            <a:r>
              <a:rPr lang="en-US" sz="4500" dirty="0">
                <a:solidFill>
                  <a:srgbClr val="4F50FF"/>
                </a:solidFill>
                <a:latin typeface="Times New Roman" panose="02020603050405020304" pitchFamily="18" charset="0"/>
              </a:rPr>
              <a:t>References  (Contd.)</a:t>
            </a:r>
          </a:p>
        </p:txBody>
      </p:sp>
      <p:sp>
        <p:nvSpPr>
          <p:cNvPr id="10" name="TextBox 10"/>
          <p:cNvSpPr txBox="1"/>
          <p:nvPr/>
        </p:nvSpPr>
        <p:spPr>
          <a:xfrm>
            <a:off x="1097024" y="3037326"/>
            <a:ext cx="16916400" cy="1231106"/>
          </a:xfrm>
          <a:prstGeom prst="rect">
            <a:avLst/>
          </a:prstGeom>
        </p:spPr>
        <p:txBody>
          <a:bodyPr wrap="square" lIns="0" tIns="0" rIns="0" bIns="0" rtlCol="0" anchor="t">
            <a:spAutoFit/>
          </a:bodyPr>
          <a:lstStyle/>
          <a:p>
            <a:r>
              <a:rPr lang="en-US" sz="2000" u="sng" dirty="0">
                <a:latin typeface="Times New Roman" panose="02020603050405020304" pitchFamily="18" charset="0"/>
              </a:rPr>
              <a:t>L. D. Sharma, V. K. </a:t>
            </a:r>
            <a:r>
              <a:rPr lang="en-US" sz="2000" u="sng" dirty="0" err="1">
                <a:latin typeface="Times New Roman" panose="02020603050405020304" pitchFamily="18" charset="0"/>
              </a:rPr>
              <a:t>Bohat</a:t>
            </a:r>
            <a:r>
              <a:rPr lang="en-US" sz="2000" u="sng" dirty="0">
                <a:latin typeface="Times New Roman" panose="02020603050405020304" pitchFamily="18" charset="0"/>
              </a:rPr>
              <a:t>, M. Habib, A.-Z. </a:t>
            </a:r>
            <a:r>
              <a:rPr lang="en-US" sz="2000" u="sng" dirty="0" err="1">
                <a:latin typeface="Times New Roman" panose="02020603050405020304" pitchFamily="18" charset="0"/>
              </a:rPr>
              <a:t>Ala’M,H</a:t>
            </a:r>
            <a:r>
              <a:rPr lang="en-US" sz="2000" u="sng" dirty="0">
                <a:latin typeface="Times New Roman" panose="02020603050405020304" pitchFamily="18" charset="0"/>
              </a:rPr>
              <a:t>. Faris, and I. </a:t>
            </a:r>
            <a:r>
              <a:rPr lang="en-US" sz="2000" u="sng" dirty="0" err="1">
                <a:latin typeface="Times New Roman" panose="02020603050405020304" pitchFamily="18" charset="0"/>
              </a:rPr>
              <a:t>Aljarah</a:t>
            </a:r>
            <a:r>
              <a:rPr lang="en-US" sz="2000" u="sng" dirty="0">
                <a:latin typeface="Times New Roman" panose="02020603050405020304" pitchFamily="18" charset="0"/>
              </a:rPr>
              <a:t>, “Evolutionary inspired ap-</a:t>
            </a:r>
            <a:r>
              <a:rPr lang="en-US" sz="2000" u="sng" dirty="0" err="1">
                <a:latin typeface="Times New Roman" panose="02020603050405020304" pitchFamily="18" charset="0"/>
              </a:rPr>
              <a:t>proach</a:t>
            </a:r>
            <a:r>
              <a:rPr lang="en-US" sz="2000" u="sng" dirty="0">
                <a:latin typeface="Times New Roman" panose="02020603050405020304" pitchFamily="18" charset="0"/>
              </a:rPr>
              <a:t> for mental stress detection using </a:t>
            </a:r>
            <a:r>
              <a:rPr lang="en-US" sz="2000" u="sng" dirty="0" err="1">
                <a:latin typeface="Times New Roman" panose="02020603050405020304" pitchFamily="18" charset="0"/>
              </a:rPr>
              <a:t>eeg</a:t>
            </a:r>
            <a:r>
              <a:rPr lang="en-US" sz="2000" u="sng" dirty="0">
                <a:latin typeface="Times New Roman" panose="02020603050405020304" pitchFamily="18" charset="0"/>
              </a:rPr>
              <a:t> </a:t>
            </a:r>
            <a:r>
              <a:rPr lang="en-US" sz="2000" u="sng" dirty="0" err="1">
                <a:latin typeface="Times New Roman" panose="02020603050405020304" pitchFamily="18" charset="0"/>
              </a:rPr>
              <a:t>signal,”Expert</a:t>
            </a:r>
            <a:r>
              <a:rPr lang="en-US" sz="2000" u="sng" dirty="0">
                <a:latin typeface="Times New Roman" panose="02020603050405020304" pitchFamily="18" charset="0"/>
              </a:rPr>
              <a:t> systems </a:t>
            </a:r>
          </a:p>
          <a:p>
            <a:r>
              <a:rPr lang="en-US" sz="2000" u="sng" dirty="0">
                <a:latin typeface="Times New Roman" panose="02020603050405020304" pitchFamily="18" charset="0"/>
              </a:rPr>
              <a:t>with applications,</a:t>
            </a:r>
          </a:p>
          <a:p>
            <a:r>
              <a:rPr lang="en-US" sz="2000" u="sng" dirty="0">
                <a:latin typeface="Times New Roman" panose="02020603050405020304" pitchFamily="18" charset="0"/>
              </a:rPr>
              <a:t> vol. 197, p. 116634,2022.</a:t>
            </a:r>
          </a:p>
        </p:txBody>
      </p:sp>
      <p:sp>
        <p:nvSpPr>
          <p:cNvPr id="11" name="TextBox 11"/>
          <p:cNvSpPr txBox="1"/>
          <p:nvPr/>
        </p:nvSpPr>
        <p:spPr>
          <a:xfrm>
            <a:off x="1010557" y="1741798"/>
            <a:ext cx="17259300" cy="1241430"/>
          </a:xfrm>
          <a:prstGeom prst="rect">
            <a:avLst/>
          </a:prstGeom>
        </p:spPr>
        <p:txBody>
          <a:bodyPr lIns="0" tIns="0" rIns="0" bIns="0" rtlCol="0" anchor="t">
            <a:spAutoFit/>
          </a:bodyPr>
          <a:lstStyle/>
          <a:p>
            <a:r>
              <a:rPr lang="en-US" sz="2000" u="sng" dirty="0">
                <a:latin typeface="Times New Roman" panose="02020603050405020304" pitchFamily="18" charset="0"/>
              </a:rPr>
              <a:t>S. A. M. Mane and A. Shinde, “</a:t>
            </a:r>
            <a:r>
              <a:rPr lang="en-US" sz="2000" u="sng" dirty="0" err="1">
                <a:latin typeface="Times New Roman" panose="02020603050405020304" pitchFamily="18" charset="0"/>
              </a:rPr>
              <a:t>Stressnet</a:t>
            </a:r>
            <a:r>
              <a:rPr lang="en-US" sz="2000" u="sng" dirty="0">
                <a:latin typeface="Times New Roman" panose="02020603050405020304" pitchFamily="18" charset="0"/>
              </a:rPr>
              <a:t>: Hybrid </a:t>
            </a:r>
            <a:r>
              <a:rPr lang="en-US" sz="2000" u="sng" dirty="0" err="1">
                <a:latin typeface="Times New Roman" panose="02020603050405020304" pitchFamily="18" charset="0"/>
              </a:rPr>
              <a:t>modelof</a:t>
            </a:r>
            <a:r>
              <a:rPr lang="en-US" sz="2000" u="sng" dirty="0">
                <a:latin typeface="Times New Roman" panose="02020603050405020304" pitchFamily="18" charset="0"/>
              </a:rPr>
              <a:t> </a:t>
            </a:r>
            <a:r>
              <a:rPr lang="en-US" sz="2000" u="sng" dirty="0" err="1">
                <a:latin typeface="Times New Roman" panose="02020603050405020304" pitchFamily="18" charset="0"/>
              </a:rPr>
              <a:t>lstm</a:t>
            </a:r>
            <a:r>
              <a:rPr lang="en-US" sz="2000" u="sng" dirty="0">
                <a:latin typeface="Times New Roman" panose="02020603050405020304" pitchFamily="18" charset="0"/>
              </a:rPr>
              <a:t> and </a:t>
            </a:r>
            <a:r>
              <a:rPr lang="en-US" sz="2000" u="sng" dirty="0" err="1">
                <a:latin typeface="Times New Roman" panose="02020603050405020304" pitchFamily="18" charset="0"/>
              </a:rPr>
              <a:t>cnn</a:t>
            </a:r>
            <a:r>
              <a:rPr lang="en-US" sz="2000" u="sng" dirty="0">
                <a:latin typeface="Times New Roman" panose="02020603050405020304" pitchFamily="18" charset="0"/>
              </a:rPr>
              <a:t> for stress detection from </a:t>
            </a:r>
            <a:r>
              <a:rPr lang="en-US" sz="2000" u="sng" dirty="0" err="1">
                <a:latin typeface="Times New Roman" panose="02020603050405020304" pitchFamily="18" charset="0"/>
              </a:rPr>
              <a:t>electroen</a:t>
            </a:r>
            <a:r>
              <a:rPr lang="en-US" sz="2000" u="sng" dirty="0">
                <a:latin typeface="Times New Roman" panose="02020603050405020304" pitchFamily="18" charset="0"/>
              </a:rPr>
              <a:t>-cephalogram signal (</a:t>
            </a:r>
            <a:r>
              <a:rPr lang="en-US" sz="2000" u="sng" dirty="0" err="1">
                <a:latin typeface="Times New Roman" panose="02020603050405020304" pitchFamily="18" charset="0"/>
              </a:rPr>
              <a:t>eeg</a:t>
            </a:r>
            <a:r>
              <a:rPr lang="en-US" sz="2000" u="sng" dirty="0">
                <a:latin typeface="Times New Roman" panose="02020603050405020304" pitchFamily="18" charset="0"/>
              </a:rPr>
              <a:t>),” Results in Control and Op-</a:t>
            </a:r>
            <a:r>
              <a:rPr lang="en-US" sz="2000" u="sng" dirty="0" err="1">
                <a:latin typeface="Times New Roman" panose="02020603050405020304" pitchFamily="18" charset="0"/>
              </a:rPr>
              <a:t>timization</a:t>
            </a:r>
            <a:r>
              <a:rPr lang="en-US" sz="2000" u="sng" dirty="0">
                <a:latin typeface="Times New Roman" panose="02020603050405020304" pitchFamily="18" charset="0"/>
              </a:rPr>
              <a:t>, vol. 11, p. 100231, 2023.</a:t>
            </a:r>
          </a:p>
          <a:p>
            <a:endParaRPr lang="en-US" sz="2000" u="sng" dirty="0">
              <a:latin typeface="Times New Roman" panose="02020603050405020304" pitchFamily="18" charset="0"/>
            </a:endParaRPr>
          </a:p>
          <a:p>
            <a:pPr algn="l">
              <a:lnSpc>
                <a:spcPts val="2659"/>
              </a:lnSpc>
              <a:spcBef>
                <a:spcPct val="0"/>
              </a:spcBef>
            </a:pPr>
            <a:endParaRPr lang="en-US" sz="2000" u="sng" dirty="0">
              <a:solidFill>
                <a:srgbClr val="0000FF"/>
              </a:solidFill>
              <a:latin typeface="Times New Roman" panose="02020603050405020304" pitchFamily="18" charset="0"/>
              <a:ea typeface="Arimo" panose="020B0604020202020204" charset="0"/>
              <a:cs typeface="Times New Roman" panose="02020603050405020304" pitchFamily="18" charset="0"/>
            </a:endParaRPr>
          </a:p>
        </p:txBody>
      </p:sp>
      <p:sp>
        <p:nvSpPr>
          <p:cNvPr id="13" name="TextBox 13"/>
          <p:cNvSpPr txBox="1"/>
          <p:nvPr/>
        </p:nvSpPr>
        <p:spPr>
          <a:xfrm>
            <a:off x="1028696" y="4455463"/>
            <a:ext cx="17259300" cy="615553"/>
          </a:xfrm>
          <a:prstGeom prst="rect">
            <a:avLst/>
          </a:prstGeom>
        </p:spPr>
        <p:txBody>
          <a:bodyPr lIns="0" tIns="0" rIns="0" bIns="0" rtlCol="0" anchor="t">
            <a:spAutoFit/>
          </a:bodyPr>
          <a:lstStyle/>
          <a:p>
            <a:r>
              <a:rPr lang="en-US" sz="2000" u="sng" dirty="0">
                <a:latin typeface="Times New Roman" panose="02020603050405020304" pitchFamily="18" charset="0"/>
              </a:rPr>
              <a:t>T. Khan, H. </a:t>
            </a:r>
            <a:r>
              <a:rPr lang="en-US" sz="2000" u="sng" dirty="0" err="1">
                <a:latin typeface="Times New Roman" panose="02020603050405020304" pitchFamily="18" charset="0"/>
              </a:rPr>
              <a:t>Javed</a:t>
            </a:r>
            <a:r>
              <a:rPr lang="en-US" sz="2000" u="sng" dirty="0">
                <a:latin typeface="Times New Roman" panose="02020603050405020304" pitchFamily="18" charset="0"/>
              </a:rPr>
              <a:t>, M. Amin, O. Usman, S. </a:t>
            </a:r>
            <a:r>
              <a:rPr lang="en-US" sz="2000" u="sng" dirty="0" err="1">
                <a:latin typeface="Times New Roman" panose="02020603050405020304" pitchFamily="18" charset="0"/>
              </a:rPr>
              <a:t>Ishtiaq</a:t>
            </a:r>
            <a:r>
              <a:rPr lang="en-US" sz="2000" u="sng" dirty="0">
                <a:latin typeface="Times New Roman" panose="02020603050405020304" pitchFamily="18" charset="0"/>
              </a:rPr>
              <a:t> Hus-</a:t>
            </a:r>
            <a:r>
              <a:rPr lang="en-US" sz="2000" u="sng" dirty="0" err="1">
                <a:latin typeface="Times New Roman" panose="02020603050405020304" pitchFamily="18" charset="0"/>
              </a:rPr>
              <a:t>sain</a:t>
            </a:r>
            <a:r>
              <a:rPr lang="en-US" sz="2000" u="sng" dirty="0">
                <a:latin typeface="Times New Roman" panose="02020603050405020304" pitchFamily="18" charset="0"/>
              </a:rPr>
              <a:t>, A. </a:t>
            </a:r>
            <a:r>
              <a:rPr lang="en-US" sz="2000" u="sng" dirty="0" err="1">
                <a:latin typeface="Times New Roman" panose="02020603050405020304" pitchFamily="18" charset="0"/>
              </a:rPr>
              <a:t>Mehmoood</a:t>
            </a:r>
            <a:r>
              <a:rPr lang="en-US" sz="2000" u="sng" dirty="0">
                <a:latin typeface="Times New Roman" panose="02020603050405020304" pitchFamily="18" charset="0"/>
              </a:rPr>
              <a:t>, and C. Maple, “</a:t>
            </a:r>
            <a:r>
              <a:rPr lang="en-US" sz="2000" u="sng" dirty="0" err="1">
                <a:latin typeface="Times New Roman" panose="02020603050405020304" pitchFamily="18" charset="0"/>
              </a:rPr>
              <a:t>Eeg</a:t>
            </a:r>
            <a:r>
              <a:rPr lang="en-US" sz="2000" u="sng" dirty="0">
                <a:latin typeface="Times New Roman" panose="02020603050405020304" pitchFamily="18" charset="0"/>
              </a:rPr>
              <a:t> based ap-</a:t>
            </a:r>
            <a:r>
              <a:rPr lang="en-US" sz="2000" u="sng" dirty="0" err="1">
                <a:latin typeface="Times New Roman" panose="02020603050405020304" pitchFamily="18" charset="0"/>
              </a:rPr>
              <a:t>titude</a:t>
            </a:r>
            <a:r>
              <a:rPr lang="en-US" sz="2000" u="sng" dirty="0">
                <a:latin typeface="Times New Roman" panose="02020603050405020304" pitchFamily="18" charset="0"/>
              </a:rPr>
              <a:t> detection system for stress regulation in healthcare workers,” Scientific Programming, vol. 2021, no. 1,p. 4620487, 2021.</a:t>
            </a:r>
          </a:p>
        </p:txBody>
      </p:sp>
      <p:sp>
        <p:nvSpPr>
          <p:cNvPr id="14" name="TextBox 14"/>
          <p:cNvSpPr txBox="1"/>
          <p:nvPr/>
        </p:nvSpPr>
        <p:spPr>
          <a:xfrm>
            <a:off x="225227" y="6776446"/>
            <a:ext cx="438583" cy="412485"/>
          </a:xfrm>
          <a:prstGeom prst="rect">
            <a:avLst/>
          </a:prstGeom>
        </p:spPr>
        <p:txBody>
          <a:bodyPr wrap="square" lIns="0" tIns="0" rIns="0" bIns="0" rtlCol="0" anchor="t">
            <a:spAutoFit/>
          </a:bodyPr>
          <a:lstStyle/>
          <a:p>
            <a:pPr algn="ctr">
              <a:lnSpc>
                <a:spcPts val="3640"/>
              </a:lnSpc>
              <a:spcBef>
                <a:spcPct val="0"/>
              </a:spcBef>
            </a:pPr>
            <a:r>
              <a:rPr lang="en-US" sz="2000" dirty="0">
                <a:solidFill>
                  <a:srgbClr val="000000"/>
                </a:solidFill>
                <a:latin typeface="Times New Roman" panose="02020603050405020304" pitchFamily="18" charset="0"/>
              </a:rPr>
              <a:t>[9]</a:t>
            </a:r>
          </a:p>
        </p:txBody>
      </p:sp>
      <p:sp>
        <p:nvSpPr>
          <p:cNvPr id="16" name="TextBox 16"/>
          <p:cNvSpPr txBox="1"/>
          <p:nvPr/>
        </p:nvSpPr>
        <p:spPr>
          <a:xfrm>
            <a:off x="242199" y="3246680"/>
            <a:ext cx="438583" cy="412485"/>
          </a:xfrm>
          <a:prstGeom prst="rect">
            <a:avLst/>
          </a:prstGeom>
        </p:spPr>
        <p:txBody>
          <a:bodyPr wrap="square" lIns="0" tIns="0" rIns="0" bIns="0" rtlCol="0" anchor="t">
            <a:spAutoFit/>
          </a:bodyPr>
          <a:lstStyle/>
          <a:p>
            <a:pPr algn="ctr">
              <a:lnSpc>
                <a:spcPts val="3640"/>
              </a:lnSpc>
              <a:spcBef>
                <a:spcPct val="0"/>
              </a:spcBef>
            </a:pPr>
            <a:r>
              <a:rPr lang="en-US" sz="2000" dirty="0">
                <a:solidFill>
                  <a:srgbClr val="000000"/>
                </a:solidFill>
                <a:latin typeface="Times New Roman" panose="02020603050405020304" pitchFamily="18" charset="0"/>
              </a:rPr>
              <a:t>[6]</a:t>
            </a:r>
          </a:p>
        </p:txBody>
      </p:sp>
      <p:sp>
        <p:nvSpPr>
          <p:cNvPr id="17" name="TextBox 17"/>
          <p:cNvSpPr txBox="1"/>
          <p:nvPr/>
        </p:nvSpPr>
        <p:spPr>
          <a:xfrm>
            <a:off x="237999" y="4442140"/>
            <a:ext cx="425811" cy="412485"/>
          </a:xfrm>
          <a:prstGeom prst="rect">
            <a:avLst/>
          </a:prstGeom>
        </p:spPr>
        <p:txBody>
          <a:bodyPr lIns="0" tIns="0" rIns="0" bIns="0" rtlCol="0" anchor="t">
            <a:spAutoFit/>
          </a:bodyPr>
          <a:lstStyle/>
          <a:p>
            <a:pPr algn="ctr">
              <a:lnSpc>
                <a:spcPts val="3640"/>
              </a:lnSpc>
              <a:spcBef>
                <a:spcPct val="0"/>
              </a:spcBef>
            </a:pPr>
            <a:r>
              <a:rPr lang="en-US" sz="2000" dirty="0">
                <a:solidFill>
                  <a:srgbClr val="000000"/>
                </a:solidFill>
                <a:latin typeface="Times New Roman" panose="02020603050405020304" pitchFamily="18" charset="0"/>
              </a:rPr>
              <a:t>[7]</a:t>
            </a:r>
          </a:p>
        </p:txBody>
      </p:sp>
      <p:grpSp>
        <p:nvGrpSpPr>
          <p:cNvPr id="26" name="Group 25">
            <a:extLst>
              <a:ext uri="{FF2B5EF4-FFF2-40B4-BE49-F238E27FC236}">
                <a16:creationId xmlns:a16="http://schemas.microsoft.com/office/drawing/2014/main" id="{D20F9856-2EF2-420E-9D05-722BF3CE72C6}"/>
              </a:ext>
            </a:extLst>
          </p:cNvPr>
          <p:cNvGrpSpPr/>
          <p:nvPr/>
        </p:nvGrpSpPr>
        <p:grpSpPr>
          <a:xfrm>
            <a:off x="231967" y="1770125"/>
            <a:ext cx="590481" cy="1024437"/>
            <a:chOff x="203049" y="3420222"/>
            <a:chExt cx="590481" cy="1024437"/>
          </a:xfrm>
        </p:grpSpPr>
        <p:sp>
          <p:nvSpPr>
            <p:cNvPr id="15" name="TextBox 15"/>
            <p:cNvSpPr txBox="1"/>
            <p:nvPr/>
          </p:nvSpPr>
          <p:spPr>
            <a:xfrm>
              <a:off x="213281" y="3420222"/>
              <a:ext cx="438691" cy="412485"/>
            </a:xfrm>
            <a:prstGeom prst="rect">
              <a:avLst/>
            </a:prstGeom>
          </p:spPr>
          <p:txBody>
            <a:bodyPr lIns="0" tIns="0" rIns="0" bIns="0" rtlCol="0" anchor="t">
              <a:spAutoFit/>
            </a:bodyPr>
            <a:lstStyle/>
            <a:p>
              <a:pPr algn="ctr">
                <a:lnSpc>
                  <a:spcPts val="3640"/>
                </a:lnSpc>
                <a:spcBef>
                  <a:spcPct val="0"/>
                </a:spcBef>
              </a:pPr>
              <a:r>
                <a:rPr lang="en-US" sz="2000" dirty="0">
                  <a:solidFill>
                    <a:srgbClr val="000000"/>
                  </a:solidFill>
                  <a:latin typeface="Times New Roman" panose="02020603050405020304" pitchFamily="18" charset="0"/>
                </a:rPr>
                <a:t>[5]</a:t>
              </a:r>
            </a:p>
          </p:txBody>
        </p:sp>
        <p:sp>
          <p:nvSpPr>
            <p:cNvPr id="18" name="TextBox 18"/>
            <p:cNvSpPr txBox="1"/>
            <p:nvPr/>
          </p:nvSpPr>
          <p:spPr>
            <a:xfrm>
              <a:off x="203049" y="4032174"/>
              <a:ext cx="590481" cy="412485"/>
            </a:xfrm>
            <a:prstGeom prst="rect">
              <a:avLst/>
            </a:prstGeom>
          </p:spPr>
          <p:txBody>
            <a:bodyPr wrap="square" lIns="0" tIns="0" rIns="0" bIns="0" rtlCol="0" anchor="t">
              <a:spAutoFit/>
            </a:bodyPr>
            <a:lstStyle/>
            <a:p>
              <a:pPr algn="ctr">
                <a:lnSpc>
                  <a:spcPts val="3640"/>
                </a:lnSpc>
                <a:spcBef>
                  <a:spcPct val="0"/>
                </a:spcBef>
              </a:pPr>
              <a:endParaRPr lang="en-US" sz="2000" dirty="0">
                <a:solidFill>
                  <a:srgbClr val="000000"/>
                </a:solidFill>
                <a:latin typeface="Times New Roman" panose="02020603050405020304" pitchFamily="18" charset="0"/>
              </a:endParaRPr>
            </a:p>
          </p:txBody>
        </p:sp>
      </p:grpSp>
      <p:sp>
        <p:nvSpPr>
          <p:cNvPr id="28" name="TextBox 27">
            <a:extLst>
              <a:ext uri="{FF2B5EF4-FFF2-40B4-BE49-F238E27FC236}">
                <a16:creationId xmlns:a16="http://schemas.microsoft.com/office/drawing/2014/main" id="{205CA9DE-27BC-4777-99CC-4ED2B1DCE6CD}"/>
              </a:ext>
            </a:extLst>
          </p:cNvPr>
          <p:cNvSpPr txBox="1"/>
          <p:nvPr/>
        </p:nvSpPr>
        <p:spPr>
          <a:xfrm>
            <a:off x="861468" y="8045676"/>
            <a:ext cx="16528774" cy="707886"/>
          </a:xfrm>
          <a:prstGeom prst="rect">
            <a:avLst/>
          </a:prstGeom>
          <a:noFill/>
        </p:spPr>
        <p:txBody>
          <a:bodyPr wrap="square">
            <a:spAutoFit/>
          </a:bodyPr>
          <a:lstStyle/>
          <a:p>
            <a:r>
              <a:rPr lang="en-US" sz="2000" b="0" i="0" u="sng" dirty="0">
                <a:solidFill>
                  <a:srgbClr val="212529"/>
                </a:solidFill>
                <a:effectLst/>
                <a:latin typeface="Times New Roman" panose="02020603050405020304" pitchFamily="18" charset="0"/>
              </a:rPr>
              <a:t>Wei </a:t>
            </a:r>
            <a:r>
              <a:rPr lang="en-US" sz="2000" b="0" i="0" u="sng" dirty="0" err="1">
                <a:solidFill>
                  <a:srgbClr val="212529"/>
                </a:solidFill>
                <a:effectLst/>
                <a:latin typeface="Times New Roman" panose="02020603050405020304" pitchFamily="18" charset="0"/>
              </a:rPr>
              <a:t>Lun</a:t>
            </a:r>
            <a:r>
              <a:rPr lang="en-US" sz="2000" b="0" i="0" u="sng" dirty="0">
                <a:solidFill>
                  <a:srgbClr val="212529"/>
                </a:solidFill>
                <a:effectLst/>
                <a:latin typeface="Times New Roman" panose="02020603050405020304" pitchFamily="18" charset="0"/>
              </a:rPr>
              <a:t> Lim, Olga </a:t>
            </a:r>
            <a:r>
              <a:rPr lang="en-US" sz="2000" b="0" i="0" u="sng" dirty="0" err="1">
                <a:solidFill>
                  <a:srgbClr val="212529"/>
                </a:solidFill>
                <a:effectLst/>
                <a:latin typeface="Times New Roman" panose="02020603050405020304" pitchFamily="18" charset="0"/>
              </a:rPr>
              <a:t>Sourina</a:t>
            </a:r>
            <a:r>
              <a:rPr lang="en-US" sz="2000" b="0" i="0" u="sng" dirty="0">
                <a:solidFill>
                  <a:srgbClr val="212529"/>
                </a:solidFill>
                <a:effectLst/>
                <a:latin typeface="Times New Roman" panose="02020603050405020304" pitchFamily="18" charset="0"/>
              </a:rPr>
              <a:t>, </a:t>
            </a:r>
            <a:r>
              <a:rPr lang="en-US" sz="2000" b="0" i="0" u="sng" dirty="0" err="1">
                <a:solidFill>
                  <a:srgbClr val="212529"/>
                </a:solidFill>
                <a:effectLst/>
                <a:latin typeface="Times New Roman" panose="02020603050405020304" pitchFamily="18" charset="0"/>
              </a:rPr>
              <a:t>Lipo</a:t>
            </a:r>
            <a:r>
              <a:rPr lang="en-US" sz="2000" b="0" i="0" u="sng" dirty="0">
                <a:solidFill>
                  <a:srgbClr val="212529"/>
                </a:solidFill>
                <a:effectLst/>
                <a:latin typeface="Times New Roman" panose="02020603050405020304" pitchFamily="18" charset="0"/>
              </a:rPr>
              <a:t> Wang, July 10, 2018, "STEW: Simultaneous Task EEG Workload Dataset", IEEE </a:t>
            </a:r>
            <a:r>
              <a:rPr lang="en-US" sz="2000" b="0" i="0" u="sng" dirty="0" err="1">
                <a:solidFill>
                  <a:srgbClr val="212529"/>
                </a:solidFill>
                <a:effectLst/>
                <a:latin typeface="Times New Roman" panose="02020603050405020304" pitchFamily="18" charset="0"/>
              </a:rPr>
              <a:t>Dataport</a:t>
            </a:r>
            <a:r>
              <a:rPr lang="en-US" sz="2000" b="0" i="0" u="sng" dirty="0">
                <a:solidFill>
                  <a:srgbClr val="212529"/>
                </a:solidFill>
                <a:effectLst/>
                <a:latin typeface="Times New Roman" panose="02020603050405020304" pitchFamily="18" charset="0"/>
              </a:rPr>
              <a:t>, </a:t>
            </a:r>
            <a:r>
              <a:rPr lang="en-US" sz="2000" b="0" i="0" u="sng" dirty="0" err="1">
                <a:solidFill>
                  <a:srgbClr val="212529"/>
                </a:solidFill>
                <a:effectLst/>
                <a:latin typeface="Times New Roman" panose="02020603050405020304" pitchFamily="18" charset="0"/>
              </a:rPr>
              <a:t>doi</a:t>
            </a:r>
            <a:r>
              <a:rPr lang="en-US" sz="2000" b="0" i="0" u="sng" dirty="0">
                <a:solidFill>
                  <a:srgbClr val="212529"/>
                </a:solidFill>
                <a:effectLst/>
                <a:latin typeface="Times New Roman" panose="02020603050405020304" pitchFamily="18" charset="0"/>
              </a:rPr>
              <a:t>: https://dx.doi.org/10.21227/44r8-ya50.</a:t>
            </a:r>
            <a:endParaRPr lang="en-US" sz="2000" u="sng" dirty="0">
              <a:latin typeface="Times New Roman" panose="02020603050405020304" pitchFamily="18" charset="0"/>
            </a:endParaRPr>
          </a:p>
        </p:txBody>
      </p:sp>
      <p:sp>
        <p:nvSpPr>
          <p:cNvPr id="30" name="TextBox 29">
            <a:extLst>
              <a:ext uri="{FF2B5EF4-FFF2-40B4-BE49-F238E27FC236}">
                <a16:creationId xmlns:a16="http://schemas.microsoft.com/office/drawing/2014/main" id="{50CE867E-85FA-4180-9DE4-8B7781182AC7}"/>
              </a:ext>
            </a:extLst>
          </p:cNvPr>
          <p:cNvSpPr txBox="1"/>
          <p:nvPr/>
        </p:nvSpPr>
        <p:spPr>
          <a:xfrm>
            <a:off x="-4276965" y="8127651"/>
            <a:ext cx="9608344" cy="498663"/>
          </a:xfrm>
          <a:prstGeom prst="rect">
            <a:avLst/>
          </a:prstGeom>
          <a:noFill/>
        </p:spPr>
        <p:txBody>
          <a:bodyPr wrap="square">
            <a:spAutoFit/>
          </a:bodyPr>
          <a:lstStyle/>
          <a:p>
            <a:pPr algn="ctr">
              <a:lnSpc>
                <a:spcPts val="3640"/>
              </a:lnSpc>
              <a:spcBef>
                <a:spcPct val="0"/>
              </a:spcBef>
            </a:pPr>
            <a:r>
              <a:rPr lang="en-US" sz="2000" dirty="0">
                <a:solidFill>
                  <a:srgbClr val="000000"/>
                </a:solidFill>
                <a:latin typeface="Times New Roman" panose="02020603050405020304" pitchFamily="18" charset="0"/>
              </a:rPr>
              <a:t>[10]</a:t>
            </a:r>
          </a:p>
        </p:txBody>
      </p:sp>
      <p:sp>
        <p:nvSpPr>
          <p:cNvPr id="31" name="TextBox 30">
            <a:extLst>
              <a:ext uri="{FF2B5EF4-FFF2-40B4-BE49-F238E27FC236}">
                <a16:creationId xmlns:a16="http://schemas.microsoft.com/office/drawing/2014/main" id="{9203CBD1-B954-48B7-915C-B08305DAABFA}"/>
              </a:ext>
            </a:extLst>
          </p:cNvPr>
          <p:cNvSpPr txBox="1"/>
          <p:nvPr/>
        </p:nvSpPr>
        <p:spPr>
          <a:xfrm>
            <a:off x="861468" y="5600385"/>
            <a:ext cx="16588355" cy="707886"/>
          </a:xfrm>
          <a:prstGeom prst="rect">
            <a:avLst/>
          </a:prstGeom>
          <a:noFill/>
        </p:spPr>
        <p:txBody>
          <a:bodyPr wrap="square">
            <a:spAutoFit/>
          </a:bodyPr>
          <a:lstStyle/>
          <a:p>
            <a:r>
              <a:rPr lang="en-US" sz="2000" u="sng" dirty="0">
                <a:latin typeface="Times New Roman" panose="02020603050405020304" pitchFamily="18" charset="0"/>
              </a:rPr>
              <a:t>A. </a:t>
            </a:r>
            <a:r>
              <a:rPr lang="en-US" sz="2000" u="sng" dirty="0" err="1">
                <a:latin typeface="Times New Roman" panose="02020603050405020304" pitchFamily="18" charset="0"/>
              </a:rPr>
              <a:t>Mart´ınez</a:t>
            </a:r>
            <a:r>
              <a:rPr lang="en-US" sz="2000" u="sng" dirty="0">
                <a:latin typeface="Times New Roman" panose="02020603050405020304" pitchFamily="18" charset="0"/>
              </a:rPr>
              <a:t>-Rodrigo, B. </a:t>
            </a:r>
            <a:r>
              <a:rPr lang="en-US" sz="2000" u="sng" dirty="0" err="1">
                <a:latin typeface="Times New Roman" panose="02020603050405020304" pitchFamily="18" charset="0"/>
              </a:rPr>
              <a:t>Garc´ıa-Mart´ınez</a:t>
            </a:r>
            <a:r>
              <a:rPr lang="en-US" sz="2000" u="sng" dirty="0">
                <a:latin typeface="Times New Roman" panose="02020603050405020304" pitchFamily="18" charset="0"/>
              </a:rPr>
              <a:t>, ´A. </a:t>
            </a:r>
            <a:r>
              <a:rPr lang="en-US" sz="2000" u="sng" dirty="0" err="1">
                <a:latin typeface="Times New Roman" panose="02020603050405020304" pitchFamily="18" charset="0"/>
              </a:rPr>
              <a:t>Huerta,and</a:t>
            </a:r>
            <a:r>
              <a:rPr lang="en-US" sz="2000" u="sng" dirty="0">
                <a:latin typeface="Times New Roman" panose="02020603050405020304" pitchFamily="18" charset="0"/>
              </a:rPr>
              <a:t> R. Alcaraz, “Detection of negative stress </a:t>
            </a:r>
            <a:r>
              <a:rPr lang="en-US" sz="2000" u="sng" dirty="0" err="1">
                <a:latin typeface="Times New Roman" panose="02020603050405020304" pitchFamily="18" charset="0"/>
              </a:rPr>
              <a:t>throughspectral</a:t>
            </a:r>
            <a:r>
              <a:rPr lang="en-US" sz="2000" u="sng" dirty="0">
                <a:latin typeface="Times New Roman" panose="02020603050405020304" pitchFamily="18" charset="0"/>
              </a:rPr>
              <a:t> features of electroencephalographic </a:t>
            </a:r>
            <a:r>
              <a:rPr lang="en-US" sz="2000" u="sng" dirty="0" err="1">
                <a:latin typeface="Times New Roman" panose="02020603050405020304" pitchFamily="18" charset="0"/>
              </a:rPr>
              <a:t>recordingsand</a:t>
            </a:r>
            <a:r>
              <a:rPr lang="en-US" sz="2000" u="sng" dirty="0">
                <a:latin typeface="Times New Roman" panose="02020603050405020304" pitchFamily="18" charset="0"/>
              </a:rPr>
              <a:t> a convolutional neural network,” Sensors, vol. 21,no. 9, p. 3050, 2021.</a:t>
            </a:r>
          </a:p>
        </p:txBody>
      </p:sp>
      <p:sp>
        <p:nvSpPr>
          <p:cNvPr id="32" name="TextBox 31">
            <a:extLst>
              <a:ext uri="{FF2B5EF4-FFF2-40B4-BE49-F238E27FC236}">
                <a16:creationId xmlns:a16="http://schemas.microsoft.com/office/drawing/2014/main" id="{491CAB7A-C50C-4B5B-9F5D-F087AF31E262}"/>
              </a:ext>
            </a:extLst>
          </p:cNvPr>
          <p:cNvSpPr txBox="1"/>
          <p:nvPr/>
        </p:nvSpPr>
        <p:spPr>
          <a:xfrm>
            <a:off x="822448" y="6619862"/>
            <a:ext cx="17465552" cy="1112228"/>
          </a:xfrm>
          <a:prstGeom prst="rect">
            <a:avLst/>
          </a:prstGeom>
          <a:noFill/>
        </p:spPr>
        <p:txBody>
          <a:bodyPr wrap="square">
            <a:spAutoFit/>
          </a:bodyPr>
          <a:lstStyle/>
          <a:p>
            <a:pPr algn="l">
              <a:lnSpc>
                <a:spcPts val="2659"/>
              </a:lnSpc>
              <a:spcBef>
                <a:spcPct val="0"/>
              </a:spcBef>
            </a:pPr>
            <a:r>
              <a:rPr lang="en-US" sz="2000" u="sng" dirty="0">
                <a:latin typeface="Times New Roman" panose="02020603050405020304" pitchFamily="18" charset="0"/>
                <a:ea typeface="Arimo" panose="020B0604020202020204" charset="0"/>
                <a:cs typeface="Times New Roman" panose="02020603050405020304" pitchFamily="18" charset="0"/>
              </a:rPr>
              <a:t>K. Masood and M. A. Alghamdi, "Modeling Mental Stress Using a Deep Learning Framework," in IEEE Access, vol. 7, pp. 68446-68454, 2019, </a:t>
            </a:r>
            <a:r>
              <a:rPr lang="en-US" sz="2000" u="sng" dirty="0" err="1">
                <a:latin typeface="Times New Roman" panose="02020603050405020304" pitchFamily="18" charset="0"/>
                <a:ea typeface="Arimo" panose="020B0604020202020204" charset="0"/>
                <a:cs typeface="Times New Roman" panose="02020603050405020304" pitchFamily="18" charset="0"/>
              </a:rPr>
              <a:t>doi</a:t>
            </a:r>
            <a:r>
              <a:rPr lang="en-US" sz="2000" u="sng" dirty="0">
                <a:latin typeface="Times New Roman" panose="02020603050405020304" pitchFamily="18" charset="0"/>
                <a:ea typeface="Arimo" panose="020B0604020202020204" charset="0"/>
                <a:cs typeface="Times New Roman" panose="02020603050405020304" pitchFamily="18" charset="0"/>
              </a:rPr>
              <a:t>: 10.1109/ACCESS.2019.2917718. keywords: {</a:t>
            </a:r>
            <a:r>
              <a:rPr lang="en-US" sz="2000" u="sng" dirty="0" err="1">
                <a:latin typeface="Times New Roman" panose="02020603050405020304" pitchFamily="18" charset="0"/>
                <a:ea typeface="Arimo" panose="020B0604020202020204" charset="0"/>
                <a:cs typeface="Times New Roman" panose="02020603050405020304" pitchFamily="18" charset="0"/>
              </a:rPr>
              <a:t>Stress;Biomedical</a:t>
            </a:r>
            <a:r>
              <a:rPr lang="en-US" sz="2000" u="sng" dirty="0">
                <a:latin typeface="Times New Roman" panose="02020603050405020304" pitchFamily="18" charset="0"/>
                <a:ea typeface="Arimo" panose="020B0604020202020204" charset="0"/>
                <a:cs typeface="Times New Roman" panose="02020603050405020304" pitchFamily="18" charset="0"/>
              </a:rPr>
              <a:t> </a:t>
            </a:r>
            <a:r>
              <a:rPr lang="en-US" sz="2000" u="sng" dirty="0" err="1">
                <a:latin typeface="Times New Roman" panose="02020603050405020304" pitchFamily="18" charset="0"/>
                <a:ea typeface="Arimo" panose="020B0604020202020204" charset="0"/>
                <a:cs typeface="Times New Roman" panose="02020603050405020304" pitchFamily="18" charset="0"/>
              </a:rPr>
              <a:t>monitoring;Heart</a:t>
            </a:r>
            <a:r>
              <a:rPr lang="en-US" sz="2000" u="sng" dirty="0">
                <a:latin typeface="Times New Roman" panose="02020603050405020304" pitchFamily="18" charset="0"/>
                <a:ea typeface="Arimo" panose="020B0604020202020204" charset="0"/>
                <a:cs typeface="Times New Roman" panose="02020603050405020304" pitchFamily="18" charset="0"/>
              </a:rPr>
              <a:t> rate </a:t>
            </a:r>
            <a:r>
              <a:rPr lang="en-US" sz="2000" u="sng" dirty="0" err="1">
                <a:latin typeface="Times New Roman" panose="02020603050405020304" pitchFamily="18" charset="0"/>
                <a:ea typeface="Arimo" panose="020B0604020202020204" charset="0"/>
                <a:cs typeface="Times New Roman" panose="02020603050405020304" pitchFamily="18" charset="0"/>
              </a:rPr>
              <a:t>variability;Feature</a:t>
            </a:r>
            <a:r>
              <a:rPr lang="en-US" sz="2000" u="sng" dirty="0">
                <a:latin typeface="Times New Roman" panose="02020603050405020304" pitchFamily="18" charset="0"/>
                <a:ea typeface="Arimo" panose="020B0604020202020204" charset="0"/>
                <a:cs typeface="Times New Roman" panose="02020603050405020304" pitchFamily="18" charset="0"/>
              </a:rPr>
              <a:t> </a:t>
            </a:r>
            <a:r>
              <a:rPr lang="en-US" sz="2000" u="sng" dirty="0" err="1">
                <a:latin typeface="Times New Roman" panose="02020603050405020304" pitchFamily="18" charset="0"/>
                <a:ea typeface="Arimo" panose="020B0604020202020204" charset="0"/>
                <a:cs typeface="Times New Roman" panose="02020603050405020304" pitchFamily="18" charset="0"/>
              </a:rPr>
              <a:t>extraction;Monitoring;Mental</a:t>
            </a:r>
            <a:r>
              <a:rPr lang="en-US" sz="2000" u="sng" dirty="0">
                <a:latin typeface="Times New Roman" panose="02020603050405020304" pitchFamily="18" charset="0"/>
                <a:ea typeface="Arimo" panose="020B0604020202020204" charset="0"/>
                <a:cs typeface="Times New Roman" panose="02020603050405020304" pitchFamily="18" charset="0"/>
              </a:rPr>
              <a:t> </a:t>
            </a:r>
            <a:r>
              <a:rPr lang="en-US" sz="2000" u="sng" dirty="0" err="1">
                <a:latin typeface="Times New Roman" panose="02020603050405020304" pitchFamily="18" charset="0"/>
                <a:ea typeface="Arimo" panose="020B0604020202020204" charset="0"/>
                <a:cs typeface="Times New Roman" panose="02020603050405020304" pitchFamily="18" charset="0"/>
              </a:rPr>
              <a:t>stress;cognitive</a:t>
            </a:r>
            <a:r>
              <a:rPr lang="en-US" sz="2000" u="sng" dirty="0">
                <a:latin typeface="Times New Roman" panose="02020603050405020304" pitchFamily="18" charset="0"/>
                <a:ea typeface="Arimo" panose="020B0604020202020204" charset="0"/>
                <a:cs typeface="Times New Roman" panose="02020603050405020304" pitchFamily="18" charset="0"/>
              </a:rPr>
              <a:t> </a:t>
            </a:r>
            <a:r>
              <a:rPr lang="en-US" sz="2000" u="sng" dirty="0" err="1">
                <a:latin typeface="Times New Roman" panose="02020603050405020304" pitchFamily="18" charset="0"/>
                <a:ea typeface="Arimo" panose="020B0604020202020204" charset="0"/>
                <a:cs typeface="Times New Roman" panose="02020603050405020304" pitchFamily="18" charset="0"/>
              </a:rPr>
              <a:t>experiments;deep</a:t>
            </a:r>
            <a:r>
              <a:rPr lang="en-US" sz="2000" u="sng" dirty="0">
                <a:latin typeface="Times New Roman" panose="02020603050405020304" pitchFamily="18" charset="0"/>
                <a:ea typeface="Arimo" panose="020B0604020202020204" charset="0"/>
                <a:cs typeface="Times New Roman" panose="02020603050405020304" pitchFamily="18" charset="0"/>
              </a:rPr>
              <a:t> </a:t>
            </a:r>
            <a:r>
              <a:rPr lang="en-US" sz="2000" u="sng" dirty="0" err="1">
                <a:latin typeface="Times New Roman" panose="02020603050405020304" pitchFamily="18" charset="0"/>
                <a:ea typeface="Arimo" panose="020B0604020202020204" charset="0"/>
                <a:cs typeface="Times New Roman" panose="02020603050405020304" pitchFamily="18" charset="0"/>
              </a:rPr>
              <a:t>learning;convolution</a:t>
            </a:r>
            <a:r>
              <a:rPr lang="en-US" sz="2000" u="sng" dirty="0">
                <a:latin typeface="Times New Roman" panose="02020603050405020304" pitchFamily="18" charset="0"/>
                <a:ea typeface="Arimo" panose="020B0604020202020204" charset="0"/>
                <a:cs typeface="Times New Roman" panose="02020603050405020304" pitchFamily="18" charset="0"/>
              </a:rPr>
              <a:t> neural networks}.</a:t>
            </a:r>
          </a:p>
        </p:txBody>
      </p:sp>
      <p:sp>
        <p:nvSpPr>
          <p:cNvPr id="34" name="TextBox 33">
            <a:extLst>
              <a:ext uri="{FF2B5EF4-FFF2-40B4-BE49-F238E27FC236}">
                <a16:creationId xmlns:a16="http://schemas.microsoft.com/office/drawing/2014/main" id="{98406635-4DE8-4779-A040-279F10469370}"/>
              </a:ext>
            </a:extLst>
          </p:cNvPr>
          <p:cNvSpPr txBox="1"/>
          <p:nvPr/>
        </p:nvSpPr>
        <p:spPr>
          <a:xfrm>
            <a:off x="-5438567" y="5716747"/>
            <a:ext cx="11800114" cy="498213"/>
          </a:xfrm>
          <a:prstGeom prst="rect">
            <a:avLst/>
          </a:prstGeom>
          <a:noFill/>
        </p:spPr>
        <p:txBody>
          <a:bodyPr wrap="square">
            <a:spAutoFit/>
          </a:bodyPr>
          <a:lstStyle/>
          <a:p>
            <a:pPr algn="ctr">
              <a:lnSpc>
                <a:spcPts val="3640"/>
              </a:lnSpc>
              <a:spcBef>
                <a:spcPct val="0"/>
              </a:spcBef>
            </a:pPr>
            <a:r>
              <a:rPr lang="en-US" sz="1800" dirty="0">
                <a:solidFill>
                  <a:srgbClr val="000000"/>
                </a:solidFill>
                <a:latin typeface="Times New Roman" panose="02020603050405020304" pitchFamily="18" charset="0"/>
              </a:rPr>
              <a:t>[8]</a:t>
            </a:r>
          </a:p>
        </p:txBody>
      </p:sp>
      <p:sp>
        <p:nvSpPr>
          <p:cNvPr id="33" name="Oval 32">
            <a:extLst>
              <a:ext uri="{FF2B5EF4-FFF2-40B4-BE49-F238E27FC236}">
                <a16:creationId xmlns:a16="http://schemas.microsoft.com/office/drawing/2014/main" id="{9D1FF8AD-F20D-474E-9DAF-C45F7CFDA7F7}"/>
              </a:ext>
            </a:extLst>
          </p:cNvPr>
          <p:cNvSpPr/>
          <p:nvPr/>
        </p:nvSpPr>
        <p:spPr>
          <a:xfrm>
            <a:off x="17068800" y="9396288"/>
            <a:ext cx="609600" cy="566247"/>
          </a:xfrm>
          <a:prstGeom prst="ellipse">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latin typeface="Times New Roman" panose="02020603050405020304" pitchFamily="18" charset="0"/>
              </a:rPr>
              <a:t>28</a:t>
            </a:r>
          </a:p>
        </p:txBody>
      </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3F3F4"/>
        </a:solidFill>
        <a:effectLst/>
      </p:bgPr>
    </p:bg>
    <p:spTree>
      <p:nvGrpSpPr>
        <p:cNvPr id="1" name=""/>
        <p:cNvGrpSpPr/>
        <p:nvPr/>
      </p:nvGrpSpPr>
      <p:grpSpPr>
        <a:xfrm>
          <a:off x="0" y="0"/>
          <a:ext cx="0" cy="0"/>
          <a:chOff x="0" y="0"/>
          <a:chExt cx="0" cy="0"/>
        </a:xfrm>
      </p:grpSpPr>
      <p:sp>
        <p:nvSpPr>
          <p:cNvPr id="8" name="TextBox 8"/>
          <p:cNvSpPr txBox="1"/>
          <p:nvPr/>
        </p:nvSpPr>
        <p:spPr>
          <a:xfrm>
            <a:off x="6477000" y="4079526"/>
            <a:ext cx="7092899" cy="2693045"/>
          </a:xfrm>
          <a:prstGeom prst="rect">
            <a:avLst/>
          </a:prstGeom>
        </p:spPr>
        <p:txBody>
          <a:bodyPr lIns="0" tIns="0" rIns="0" bIns="0" rtlCol="0" anchor="t">
            <a:spAutoFit/>
          </a:bodyPr>
          <a:lstStyle/>
          <a:p>
            <a:pPr algn="l">
              <a:lnSpc>
                <a:spcPts val="10530"/>
              </a:lnSpc>
            </a:pPr>
            <a:r>
              <a:rPr lang="en-US" sz="9000" spc="72" dirty="0">
                <a:solidFill>
                  <a:srgbClr val="1B0A6D"/>
                </a:solidFill>
                <a:latin typeface="Times New Roman" panose="02020603050405020304" pitchFamily="18" charset="0"/>
              </a:rPr>
              <a:t>Thank You</a:t>
            </a:r>
          </a:p>
          <a:p>
            <a:pPr marL="0" lvl="0" indent="0" algn="l">
              <a:lnSpc>
                <a:spcPts val="10530"/>
              </a:lnSpc>
            </a:pPr>
            <a:r>
              <a:rPr lang="en-US" sz="9000" spc="72" dirty="0">
                <a:solidFill>
                  <a:srgbClr val="1B0A6D"/>
                </a:solidFill>
                <a:latin typeface="Times New Roman" panose="02020603050405020304" pitchFamily="18" charset="0"/>
              </a:rPr>
              <a:t> </a:t>
            </a:r>
          </a:p>
        </p:txBody>
      </p:sp>
      <p:grpSp>
        <p:nvGrpSpPr>
          <p:cNvPr id="12" name="Group 12"/>
          <p:cNvGrpSpPr/>
          <p:nvPr/>
        </p:nvGrpSpPr>
        <p:grpSpPr>
          <a:xfrm>
            <a:off x="0" y="0"/>
            <a:ext cx="18288000" cy="1079823"/>
            <a:chOff x="0" y="0"/>
            <a:chExt cx="4816593" cy="284398"/>
          </a:xfrm>
        </p:grpSpPr>
        <p:sp>
          <p:nvSpPr>
            <p:cNvPr id="13" name="Freeform 13"/>
            <p:cNvSpPr/>
            <p:nvPr/>
          </p:nvSpPr>
          <p:spPr>
            <a:xfrm>
              <a:off x="0" y="0"/>
              <a:ext cx="4816592" cy="284398"/>
            </a:xfrm>
            <a:custGeom>
              <a:avLst/>
              <a:gdLst/>
              <a:ahLst/>
              <a:cxnLst/>
              <a:rect l="l" t="t" r="r" b="b"/>
              <a:pathLst>
                <a:path w="4816592" h="284398">
                  <a:moveTo>
                    <a:pt x="0" y="0"/>
                  </a:moveTo>
                  <a:lnTo>
                    <a:pt x="4816592" y="0"/>
                  </a:lnTo>
                  <a:lnTo>
                    <a:pt x="4816592" y="284398"/>
                  </a:lnTo>
                  <a:lnTo>
                    <a:pt x="0" y="284398"/>
                  </a:lnTo>
                  <a:close/>
                </a:path>
              </a:pathLst>
            </a:custGeom>
            <a:gradFill rotWithShape="1">
              <a:gsLst>
                <a:gs pos="0">
                  <a:srgbClr val="5DE0E6">
                    <a:alpha val="100000"/>
                  </a:srgbClr>
                </a:gs>
                <a:gs pos="100000">
                  <a:srgbClr val="004AAD">
                    <a:alpha val="100000"/>
                  </a:srgbClr>
                </a:gs>
              </a:gsLst>
              <a:lin ang="0"/>
            </a:gradFill>
          </p:spPr>
        </p:sp>
        <p:sp>
          <p:nvSpPr>
            <p:cNvPr id="14" name="TextBox 14"/>
            <p:cNvSpPr txBox="1"/>
            <p:nvPr/>
          </p:nvSpPr>
          <p:spPr>
            <a:xfrm>
              <a:off x="0" y="-38100"/>
              <a:ext cx="4816593" cy="322498"/>
            </a:xfrm>
            <a:prstGeom prst="rect">
              <a:avLst/>
            </a:prstGeom>
          </p:spPr>
          <p:txBody>
            <a:bodyPr lIns="50800" tIns="50800" rIns="50800" bIns="50800" rtlCol="0" anchor="ctr"/>
            <a:lstStyle/>
            <a:p>
              <a:pPr algn="ctr">
                <a:lnSpc>
                  <a:spcPts val="2659"/>
                </a:lnSpc>
                <a:spcBef>
                  <a:spcPct val="0"/>
                </a:spcBef>
              </a:pPr>
              <a:endParaRPr dirty="0">
                <a:latin typeface="Times New Roman" panose="02020603050405020304" pitchFamily="18" charset="0"/>
              </a:endParaRPr>
            </a:p>
          </p:txBody>
        </p:sp>
      </p:grpSp>
      <p:sp>
        <p:nvSpPr>
          <p:cNvPr id="23" name="Oval 22">
            <a:extLst>
              <a:ext uri="{FF2B5EF4-FFF2-40B4-BE49-F238E27FC236}">
                <a16:creationId xmlns:a16="http://schemas.microsoft.com/office/drawing/2014/main" id="{8C649777-99FB-4925-A51C-2B6B21465CE4}"/>
              </a:ext>
            </a:extLst>
          </p:cNvPr>
          <p:cNvSpPr/>
          <p:nvPr/>
        </p:nvSpPr>
        <p:spPr>
          <a:xfrm>
            <a:off x="17068800" y="9396288"/>
            <a:ext cx="609600" cy="566247"/>
          </a:xfrm>
          <a:prstGeom prst="ellipse">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latin typeface="Times New Roman" panose="02020603050405020304" pitchFamily="18" charset="0"/>
              </a:rPr>
              <a:t>29</a:t>
            </a: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4"/>
        </a:solidFill>
        <a:effectLst/>
      </p:bgPr>
    </p:bg>
    <p:spTree>
      <p:nvGrpSpPr>
        <p:cNvPr id="1" name=""/>
        <p:cNvGrpSpPr/>
        <p:nvPr/>
      </p:nvGrpSpPr>
      <p:grpSpPr>
        <a:xfrm>
          <a:off x="0" y="0"/>
          <a:ext cx="0" cy="0"/>
          <a:chOff x="0" y="0"/>
          <a:chExt cx="0" cy="0"/>
        </a:xfrm>
      </p:grpSpPr>
      <p:grpSp>
        <p:nvGrpSpPr>
          <p:cNvPr id="3" name="Group 3"/>
          <p:cNvGrpSpPr/>
          <p:nvPr/>
        </p:nvGrpSpPr>
        <p:grpSpPr>
          <a:xfrm>
            <a:off x="9503" y="0"/>
            <a:ext cx="18278497" cy="1028700"/>
            <a:chOff x="0" y="0"/>
            <a:chExt cx="4814090" cy="270933"/>
          </a:xfrm>
        </p:grpSpPr>
        <p:sp>
          <p:nvSpPr>
            <p:cNvPr id="4" name="Freeform 4"/>
            <p:cNvSpPr/>
            <p:nvPr/>
          </p:nvSpPr>
          <p:spPr>
            <a:xfrm>
              <a:off x="0" y="0"/>
              <a:ext cx="4814090" cy="270933"/>
            </a:xfrm>
            <a:custGeom>
              <a:avLst/>
              <a:gdLst/>
              <a:ahLst/>
              <a:cxnLst/>
              <a:rect l="l" t="t" r="r" b="b"/>
              <a:pathLst>
                <a:path w="4814090" h="270933">
                  <a:moveTo>
                    <a:pt x="0" y="0"/>
                  </a:moveTo>
                  <a:lnTo>
                    <a:pt x="4814090" y="0"/>
                  </a:lnTo>
                  <a:lnTo>
                    <a:pt x="4814090" y="270933"/>
                  </a:lnTo>
                  <a:lnTo>
                    <a:pt x="0" y="270933"/>
                  </a:lnTo>
                  <a:close/>
                </a:path>
              </a:pathLst>
            </a:custGeom>
            <a:gradFill rotWithShape="1">
              <a:gsLst>
                <a:gs pos="0">
                  <a:srgbClr val="8C52FF">
                    <a:alpha val="100000"/>
                  </a:srgbClr>
                </a:gs>
                <a:gs pos="100000">
                  <a:srgbClr val="5CE1E6">
                    <a:alpha val="100000"/>
                  </a:srgbClr>
                </a:gs>
              </a:gsLst>
              <a:lin ang="0"/>
            </a:gradFill>
          </p:spPr>
        </p:sp>
        <p:sp>
          <p:nvSpPr>
            <p:cNvPr id="5" name="TextBox 5"/>
            <p:cNvSpPr txBox="1"/>
            <p:nvPr/>
          </p:nvSpPr>
          <p:spPr>
            <a:xfrm>
              <a:off x="0" y="-38100"/>
              <a:ext cx="4814090" cy="309033"/>
            </a:xfrm>
            <a:prstGeom prst="rect">
              <a:avLst/>
            </a:prstGeom>
          </p:spPr>
          <p:txBody>
            <a:bodyPr lIns="50800" tIns="50800" rIns="50800" bIns="50800" rtlCol="0" anchor="ctr"/>
            <a:lstStyle/>
            <a:p>
              <a:pPr algn="ctr">
                <a:lnSpc>
                  <a:spcPts val="2659"/>
                </a:lnSpc>
                <a:spcBef>
                  <a:spcPct val="0"/>
                </a:spcBef>
              </a:pPr>
              <a:endParaRPr>
                <a:latin typeface="Times New Roman" panose="02020603050405020304" pitchFamily="18" charset="0"/>
                <a:cs typeface="Times New Roman" panose="02020603050405020304" pitchFamily="18" charset="0"/>
              </a:endParaRPr>
            </a:p>
          </p:txBody>
        </p:sp>
      </p:grpSp>
      <p:sp>
        <p:nvSpPr>
          <p:cNvPr id="10" name="Freeform 10"/>
          <p:cNvSpPr/>
          <p:nvPr/>
        </p:nvSpPr>
        <p:spPr>
          <a:xfrm>
            <a:off x="2799119" y="4967551"/>
            <a:ext cx="10857378" cy="3778973"/>
          </a:xfrm>
          <a:custGeom>
            <a:avLst/>
            <a:gdLst/>
            <a:ahLst/>
            <a:cxnLst/>
            <a:rect l="l" t="t" r="r" b="b"/>
            <a:pathLst>
              <a:path w="10857378" h="3778973">
                <a:moveTo>
                  <a:pt x="0" y="0"/>
                </a:moveTo>
                <a:lnTo>
                  <a:pt x="10857378" y="0"/>
                </a:lnTo>
                <a:lnTo>
                  <a:pt x="10857378" y="3778973"/>
                </a:lnTo>
                <a:lnTo>
                  <a:pt x="0" y="3778973"/>
                </a:lnTo>
                <a:lnTo>
                  <a:pt x="0" y="0"/>
                </a:lnTo>
                <a:close/>
              </a:path>
            </a:pathLst>
          </a:custGeom>
          <a:blipFill>
            <a:blip r:embed="rId2"/>
            <a:stretch>
              <a:fillRect b="-10703"/>
            </a:stretch>
          </a:blipFill>
        </p:spPr>
      </p:sp>
      <p:sp>
        <p:nvSpPr>
          <p:cNvPr id="11" name="Freeform 11"/>
          <p:cNvSpPr/>
          <p:nvPr/>
        </p:nvSpPr>
        <p:spPr>
          <a:xfrm>
            <a:off x="15079583" y="2010885"/>
            <a:ext cx="3208417" cy="4042273"/>
          </a:xfrm>
          <a:custGeom>
            <a:avLst/>
            <a:gdLst/>
            <a:ahLst/>
            <a:cxnLst/>
            <a:rect l="l" t="t" r="r" b="b"/>
            <a:pathLst>
              <a:path w="3208417" h="4042273">
                <a:moveTo>
                  <a:pt x="0" y="0"/>
                </a:moveTo>
                <a:lnTo>
                  <a:pt x="3208417" y="0"/>
                </a:lnTo>
                <a:lnTo>
                  <a:pt x="3208417" y="4042273"/>
                </a:lnTo>
                <a:lnTo>
                  <a:pt x="0" y="4042273"/>
                </a:lnTo>
                <a:lnTo>
                  <a:pt x="0" y="0"/>
                </a:lnTo>
                <a:close/>
              </a:path>
            </a:pathLst>
          </a:custGeom>
          <a:blipFill>
            <a:blip r:embed="rId3"/>
            <a:stretch>
              <a:fillRect l="-60" r="-60" b="-6093"/>
            </a:stretch>
          </a:blipFill>
        </p:spPr>
      </p:sp>
      <p:sp>
        <p:nvSpPr>
          <p:cNvPr id="12" name="TextBox 12"/>
          <p:cNvSpPr txBox="1"/>
          <p:nvPr/>
        </p:nvSpPr>
        <p:spPr>
          <a:xfrm>
            <a:off x="705277" y="96202"/>
            <a:ext cx="9865599" cy="679673"/>
          </a:xfrm>
          <a:prstGeom prst="rect">
            <a:avLst/>
          </a:prstGeom>
        </p:spPr>
        <p:txBody>
          <a:bodyPr lIns="0" tIns="0" rIns="0" bIns="0" rtlCol="0" anchor="t">
            <a:spAutoFit/>
          </a:bodyPr>
          <a:lstStyle/>
          <a:p>
            <a:pPr marL="0" lvl="0" indent="0" algn="l">
              <a:lnSpc>
                <a:spcPts val="5265"/>
              </a:lnSpc>
            </a:pPr>
            <a:r>
              <a:rPr lang="en-US" sz="4500" dirty="0">
                <a:solidFill>
                  <a:srgbClr val="FFDE59"/>
                </a:solidFill>
                <a:latin typeface="Times New Roman" panose="02020603050405020304" pitchFamily="18" charset="0"/>
                <a:cs typeface="Times New Roman" panose="02020603050405020304" pitchFamily="18" charset="0"/>
              </a:rPr>
              <a:t>Introduction </a:t>
            </a:r>
          </a:p>
        </p:txBody>
      </p:sp>
      <p:sp>
        <p:nvSpPr>
          <p:cNvPr id="13" name="TextBox 13"/>
          <p:cNvSpPr txBox="1"/>
          <p:nvPr/>
        </p:nvSpPr>
        <p:spPr>
          <a:xfrm>
            <a:off x="1028700" y="3225111"/>
            <a:ext cx="14238133" cy="1742440"/>
          </a:xfrm>
          <a:prstGeom prst="rect">
            <a:avLst/>
          </a:prstGeom>
        </p:spPr>
        <p:txBody>
          <a:bodyPr lIns="0" tIns="0" rIns="0" bIns="0" rtlCol="0" anchor="t">
            <a:spAutoFit/>
          </a:bodyPr>
          <a:lstStyle/>
          <a:p>
            <a:pPr algn="l">
              <a:lnSpc>
                <a:spcPts val="3335"/>
              </a:lnSpc>
            </a:pPr>
            <a:r>
              <a:rPr lang="en-US" sz="2900" dirty="0">
                <a:solidFill>
                  <a:srgbClr val="0C0142"/>
                </a:solidFill>
                <a:latin typeface="Times New Roman" panose="02020603050405020304" pitchFamily="18" charset="0"/>
                <a:cs typeface="Times New Roman" panose="02020603050405020304" pitchFamily="18" charset="0"/>
              </a:rPr>
              <a:t>Electroencephalography (EEG) signal is used to record electrical activity of the brain. This technique involves placing electrodes on the scalp to measure voltage fluctuations resulting from ionic current flows within the neurons of the brain. The recorded signals known as EEG signals.</a:t>
            </a:r>
          </a:p>
        </p:txBody>
      </p:sp>
      <p:sp>
        <p:nvSpPr>
          <p:cNvPr id="14" name="TextBox 14"/>
          <p:cNvSpPr txBox="1"/>
          <p:nvPr/>
        </p:nvSpPr>
        <p:spPr>
          <a:xfrm>
            <a:off x="990925" y="1713203"/>
            <a:ext cx="4161343" cy="1303690"/>
          </a:xfrm>
          <a:prstGeom prst="rect">
            <a:avLst/>
          </a:prstGeom>
        </p:spPr>
        <p:txBody>
          <a:bodyPr lIns="0" tIns="0" rIns="0" bIns="0" rtlCol="0" anchor="t">
            <a:spAutoFit/>
          </a:bodyPr>
          <a:lstStyle/>
          <a:p>
            <a:pPr algn="ctr">
              <a:lnSpc>
                <a:spcPts val="5320"/>
              </a:lnSpc>
              <a:spcBef>
                <a:spcPct val="0"/>
              </a:spcBef>
            </a:pPr>
            <a:r>
              <a:rPr lang="en-US" sz="3800" dirty="0">
                <a:solidFill>
                  <a:srgbClr val="0097B2"/>
                </a:solidFill>
                <a:latin typeface="Times New Roman" panose="02020603050405020304" pitchFamily="18" charset="0"/>
                <a:cs typeface="Times New Roman" panose="02020603050405020304" pitchFamily="18" charset="0"/>
              </a:rPr>
              <a:t>What Is EEG Signal ? </a:t>
            </a:r>
          </a:p>
        </p:txBody>
      </p:sp>
      <p:sp>
        <p:nvSpPr>
          <p:cNvPr id="15" name="TextBox 15"/>
          <p:cNvSpPr txBox="1"/>
          <p:nvPr/>
        </p:nvSpPr>
        <p:spPr>
          <a:xfrm>
            <a:off x="15648650" y="6169550"/>
            <a:ext cx="2431875" cy="385618"/>
          </a:xfrm>
          <a:prstGeom prst="rect">
            <a:avLst/>
          </a:prstGeom>
        </p:spPr>
        <p:txBody>
          <a:bodyPr wrap="square" lIns="0" tIns="0" rIns="0" bIns="0" rtlCol="0" anchor="t">
            <a:spAutoFit/>
          </a:bodyPr>
          <a:lstStyle/>
          <a:p>
            <a:pPr algn="ctr">
              <a:lnSpc>
                <a:spcPts val="3220"/>
              </a:lnSpc>
              <a:spcBef>
                <a:spcPct val="0"/>
              </a:spcBef>
            </a:pPr>
            <a:r>
              <a:rPr lang="en-US" sz="2300" dirty="0">
                <a:solidFill>
                  <a:srgbClr val="000000"/>
                </a:solidFill>
                <a:latin typeface="Times New Roman" panose="02020603050405020304" pitchFamily="18" charset="0"/>
                <a:cs typeface="Times New Roman" panose="02020603050405020304" pitchFamily="18" charset="0"/>
              </a:rPr>
              <a:t>Fig 1 : EEG Cap [1]</a:t>
            </a:r>
          </a:p>
        </p:txBody>
      </p:sp>
      <p:sp>
        <p:nvSpPr>
          <p:cNvPr id="16" name="TextBox 16"/>
          <p:cNvSpPr txBox="1"/>
          <p:nvPr/>
        </p:nvSpPr>
        <p:spPr>
          <a:xfrm>
            <a:off x="7067706" y="8992235"/>
            <a:ext cx="3371694" cy="385618"/>
          </a:xfrm>
          <a:prstGeom prst="rect">
            <a:avLst/>
          </a:prstGeom>
        </p:spPr>
        <p:txBody>
          <a:bodyPr wrap="square" lIns="0" tIns="0" rIns="0" bIns="0" rtlCol="0" anchor="t">
            <a:spAutoFit/>
          </a:bodyPr>
          <a:lstStyle/>
          <a:p>
            <a:pPr algn="ctr">
              <a:lnSpc>
                <a:spcPts val="3220"/>
              </a:lnSpc>
              <a:spcBef>
                <a:spcPct val="0"/>
              </a:spcBef>
            </a:pPr>
            <a:r>
              <a:rPr lang="en-US" sz="2300" dirty="0">
                <a:solidFill>
                  <a:srgbClr val="000000"/>
                </a:solidFill>
                <a:latin typeface="Times New Roman" panose="02020603050405020304" pitchFamily="18" charset="0"/>
                <a:cs typeface="Times New Roman" panose="02020603050405020304" pitchFamily="18" charset="0"/>
              </a:rPr>
              <a:t>Fig 2 :  EEG Signal [2]</a:t>
            </a:r>
          </a:p>
        </p:txBody>
      </p:sp>
      <p:sp>
        <p:nvSpPr>
          <p:cNvPr id="6" name="Oval 5">
            <a:extLst>
              <a:ext uri="{FF2B5EF4-FFF2-40B4-BE49-F238E27FC236}">
                <a16:creationId xmlns:a16="http://schemas.microsoft.com/office/drawing/2014/main" id="{4A663DB8-915A-4F3D-A60F-0084E445E40E}"/>
              </a:ext>
            </a:extLst>
          </p:cNvPr>
          <p:cNvSpPr/>
          <p:nvPr/>
        </p:nvSpPr>
        <p:spPr>
          <a:xfrm>
            <a:off x="17068800" y="9396288"/>
            <a:ext cx="609600" cy="566247"/>
          </a:xfrm>
          <a:prstGeom prst="ellipse">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03</a:t>
            </a: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4"/>
        </a:solidFill>
        <a:effectLst/>
      </p:bgPr>
    </p:bg>
    <p:spTree>
      <p:nvGrpSpPr>
        <p:cNvPr id="1" name=""/>
        <p:cNvGrpSpPr/>
        <p:nvPr/>
      </p:nvGrpSpPr>
      <p:grpSpPr>
        <a:xfrm>
          <a:off x="0" y="0"/>
          <a:ext cx="0" cy="0"/>
          <a:chOff x="0" y="0"/>
          <a:chExt cx="0" cy="0"/>
        </a:xfrm>
      </p:grpSpPr>
      <p:grpSp>
        <p:nvGrpSpPr>
          <p:cNvPr id="5" name="Group 5"/>
          <p:cNvGrpSpPr/>
          <p:nvPr/>
        </p:nvGrpSpPr>
        <p:grpSpPr>
          <a:xfrm>
            <a:off x="0" y="0"/>
            <a:ext cx="18288000" cy="1355464"/>
            <a:chOff x="0" y="0"/>
            <a:chExt cx="4816593" cy="356995"/>
          </a:xfrm>
        </p:grpSpPr>
        <p:sp>
          <p:nvSpPr>
            <p:cNvPr id="6" name="Freeform 6"/>
            <p:cNvSpPr/>
            <p:nvPr/>
          </p:nvSpPr>
          <p:spPr>
            <a:xfrm>
              <a:off x="0" y="0"/>
              <a:ext cx="4816592" cy="356995"/>
            </a:xfrm>
            <a:custGeom>
              <a:avLst/>
              <a:gdLst/>
              <a:ahLst/>
              <a:cxnLst/>
              <a:rect l="l" t="t" r="r" b="b"/>
              <a:pathLst>
                <a:path w="4816592" h="356995">
                  <a:moveTo>
                    <a:pt x="0" y="0"/>
                  </a:moveTo>
                  <a:lnTo>
                    <a:pt x="4816592" y="0"/>
                  </a:lnTo>
                  <a:lnTo>
                    <a:pt x="4816592" y="356995"/>
                  </a:lnTo>
                  <a:lnTo>
                    <a:pt x="0" y="356995"/>
                  </a:lnTo>
                  <a:close/>
                </a:path>
              </a:pathLst>
            </a:custGeom>
            <a:gradFill rotWithShape="1">
              <a:gsLst>
                <a:gs pos="0">
                  <a:srgbClr val="8C52FF">
                    <a:alpha val="100000"/>
                  </a:srgbClr>
                </a:gs>
                <a:gs pos="100000">
                  <a:srgbClr val="5CE1E6">
                    <a:alpha val="100000"/>
                  </a:srgbClr>
                </a:gs>
              </a:gsLst>
              <a:lin ang="0"/>
            </a:gradFill>
          </p:spPr>
        </p:sp>
        <p:sp>
          <p:nvSpPr>
            <p:cNvPr id="7" name="TextBox 7"/>
            <p:cNvSpPr txBox="1"/>
            <p:nvPr/>
          </p:nvSpPr>
          <p:spPr>
            <a:xfrm>
              <a:off x="0" y="-38100"/>
              <a:ext cx="4816593" cy="395095"/>
            </a:xfrm>
            <a:prstGeom prst="rect">
              <a:avLst/>
            </a:prstGeom>
          </p:spPr>
          <p:txBody>
            <a:bodyPr lIns="50800" tIns="50800" rIns="50800" bIns="50800" rtlCol="0" anchor="ctr"/>
            <a:lstStyle/>
            <a:p>
              <a:pPr algn="ctr">
                <a:lnSpc>
                  <a:spcPts val="2659"/>
                </a:lnSpc>
                <a:spcBef>
                  <a:spcPct val="0"/>
                </a:spcBef>
              </a:pPr>
              <a:endParaRPr>
                <a:latin typeface="Times New Roman" panose="02020603050405020304" pitchFamily="18" charset="0"/>
                <a:cs typeface="Times New Roman" panose="02020603050405020304" pitchFamily="18" charset="0"/>
              </a:endParaRPr>
            </a:p>
          </p:txBody>
        </p:sp>
      </p:grpSp>
      <p:sp>
        <p:nvSpPr>
          <p:cNvPr id="9" name="Freeform 9"/>
          <p:cNvSpPr/>
          <p:nvPr/>
        </p:nvSpPr>
        <p:spPr>
          <a:xfrm>
            <a:off x="1298898" y="4322922"/>
            <a:ext cx="7845102" cy="4935378"/>
          </a:xfrm>
          <a:custGeom>
            <a:avLst/>
            <a:gdLst/>
            <a:ahLst/>
            <a:cxnLst/>
            <a:rect l="l" t="t" r="r" b="b"/>
            <a:pathLst>
              <a:path w="7845102" h="4935378">
                <a:moveTo>
                  <a:pt x="0" y="0"/>
                </a:moveTo>
                <a:lnTo>
                  <a:pt x="7845102" y="0"/>
                </a:lnTo>
                <a:lnTo>
                  <a:pt x="7845102" y="4935378"/>
                </a:lnTo>
                <a:lnTo>
                  <a:pt x="0" y="4935378"/>
                </a:lnTo>
                <a:lnTo>
                  <a:pt x="0" y="0"/>
                </a:lnTo>
                <a:close/>
              </a:path>
            </a:pathLst>
          </a:custGeom>
          <a:blipFill>
            <a:blip r:embed="rId2"/>
            <a:stretch>
              <a:fillRect t="-2933" b="-2933"/>
            </a:stretch>
          </a:blipFill>
        </p:spPr>
      </p:sp>
      <p:sp>
        <p:nvSpPr>
          <p:cNvPr id="10" name="Freeform 10"/>
          <p:cNvSpPr/>
          <p:nvPr/>
        </p:nvSpPr>
        <p:spPr>
          <a:xfrm>
            <a:off x="15786633" y="1734089"/>
            <a:ext cx="1999405" cy="1931925"/>
          </a:xfrm>
          <a:custGeom>
            <a:avLst/>
            <a:gdLst/>
            <a:ahLst/>
            <a:cxnLst/>
            <a:rect l="l" t="t" r="r" b="b"/>
            <a:pathLst>
              <a:path w="1999405" h="1931925">
                <a:moveTo>
                  <a:pt x="0" y="0"/>
                </a:moveTo>
                <a:lnTo>
                  <a:pt x="1999406" y="0"/>
                </a:lnTo>
                <a:lnTo>
                  <a:pt x="1999406" y="1931926"/>
                </a:lnTo>
                <a:lnTo>
                  <a:pt x="0" y="1931926"/>
                </a:lnTo>
                <a:lnTo>
                  <a:pt x="0" y="0"/>
                </a:lnTo>
                <a:close/>
              </a:path>
            </a:pathLst>
          </a:custGeom>
          <a:blipFill>
            <a:blip r:embed="rId3"/>
            <a:stretch>
              <a:fillRect/>
            </a:stretch>
          </a:blipFill>
        </p:spPr>
      </p:sp>
      <p:sp>
        <p:nvSpPr>
          <p:cNvPr id="11" name="Freeform 11"/>
          <p:cNvSpPr/>
          <p:nvPr/>
        </p:nvSpPr>
        <p:spPr>
          <a:xfrm>
            <a:off x="9461893" y="5020495"/>
            <a:ext cx="8633702" cy="3856805"/>
          </a:xfrm>
          <a:custGeom>
            <a:avLst/>
            <a:gdLst/>
            <a:ahLst/>
            <a:cxnLst/>
            <a:rect l="l" t="t" r="r" b="b"/>
            <a:pathLst>
              <a:path w="8991001" h="3856805">
                <a:moveTo>
                  <a:pt x="0" y="0"/>
                </a:moveTo>
                <a:lnTo>
                  <a:pt x="8991001" y="0"/>
                </a:lnTo>
                <a:lnTo>
                  <a:pt x="8991001" y="3856805"/>
                </a:lnTo>
                <a:lnTo>
                  <a:pt x="0" y="3856805"/>
                </a:lnTo>
                <a:lnTo>
                  <a:pt x="0" y="0"/>
                </a:lnTo>
                <a:close/>
              </a:path>
            </a:pathLst>
          </a:custGeom>
          <a:blipFill>
            <a:blip r:embed="rId4"/>
            <a:stretch>
              <a:fillRect t="-27794" b="-421"/>
            </a:stretch>
          </a:blipFill>
        </p:spPr>
      </p:sp>
      <p:sp>
        <p:nvSpPr>
          <p:cNvPr id="12" name="TextBox 12"/>
          <p:cNvSpPr txBox="1"/>
          <p:nvPr/>
        </p:nvSpPr>
        <p:spPr>
          <a:xfrm>
            <a:off x="4529093" y="1795969"/>
            <a:ext cx="9865599" cy="679673"/>
          </a:xfrm>
          <a:prstGeom prst="rect">
            <a:avLst/>
          </a:prstGeom>
        </p:spPr>
        <p:txBody>
          <a:bodyPr lIns="0" tIns="0" rIns="0" bIns="0" rtlCol="0" anchor="t">
            <a:spAutoFit/>
          </a:bodyPr>
          <a:lstStyle/>
          <a:p>
            <a:pPr marL="0" lvl="0" indent="0" algn="l">
              <a:lnSpc>
                <a:spcPts val="5265"/>
              </a:lnSpc>
            </a:pPr>
            <a:r>
              <a:rPr lang="en-US" sz="4500">
                <a:solidFill>
                  <a:srgbClr val="4F50FF"/>
                </a:solidFill>
                <a:latin typeface="Times New Roman" panose="02020603050405020304" pitchFamily="18" charset="0"/>
                <a:cs typeface="Times New Roman" panose="02020603050405020304" pitchFamily="18" charset="0"/>
              </a:rPr>
              <a:t>Stress &amp; It’s Impact !</a:t>
            </a:r>
          </a:p>
        </p:txBody>
      </p:sp>
      <p:sp>
        <p:nvSpPr>
          <p:cNvPr id="13" name="TextBox 13"/>
          <p:cNvSpPr txBox="1"/>
          <p:nvPr/>
        </p:nvSpPr>
        <p:spPr>
          <a:xfrm>
            <a:off x="-5808816" y="247650"/>
            <a:ext cx="18288000" cy="741229"/>
          </a:xfrm>
          <a:prstGeom prst="rect">
            <a:avLst/>
          </a:prstGeom>
        </p:spPr>
        <p:txBody>
          <a:bodyPr lIns="0" tIns="0" rIns="0" bIns="0" rtlCol="0" anchor="t">
            <a:spAutoFit/>
          </a:bodyPr>
          <a:lstStyle/>
          <a:p>
            <a:pPr algn="ctr">
              <a:lnSpc>
                <a:spcPts val="6299"/>
              </a:lnSpc>
              <a:spcBef>
                <a:spcPct val="0"/>
              </a:spcBef>
            </a:pPr>
            <a:r>
              <a:rPr lang="en-US" sz="4500">
                <a:solidFill>
                  <a:srgbClr val="FFDE59"/>
                </a:solidFill>
                <a:latin typeface="Times New Roman" panose="02020603050405020304" pitchFamily="18" charset="0"/>
                <a:cs typeface="Times New Roman" panose="02020603050405020304" pitchFamily="18" charset="0"/>
              </a:rPr>
              <a:t>Introduction (Contd.)</a:t>
            </a:r>
          </a:p>
        </p:txBody>
      </p:sp>
      <p:sp>
        <p:nvSpPr>
          <p:cNvPr id="14" name="TextBox 14"/>
          <p:cNvSpPr txBox="1"/>
          <p:nvPr/>
        </p:nvSpPr>
        <p:spPr>
          <a:xfrm>
            <a:off x="1219200" y="3066262"/>
            <a:ext cx="9783149" cy="323215"/>
          </a:xfrm>
          <a:prstGeom prst="rect">
            <a:avLst/>
          </a:prstGeom>
        </p:spPr>
        <p:txBody>
          <a:bodyPr lIns="0" tIns="0" rIns="0" bIns="0" rtlCol="0" anchor="t">
            <a:spAutoFit/>
          </a:bodyPr>
          <a:lstStyle/>
          <a:p>
            <a:pPr>
              <a:lnSpc>
                <a:spcPts val="2659"/>
              </a:lnSpc>
              <a:spcBef>
                <a:spcPct val="0"/>
              </a:spcBef>
            </a:pPr>
            <a:r>
              <a:rPr lang="en-US" sz="2100" dirty="0">
                <a:solidFill>
                  <a:srgbClr val="000000"/>
                </a:solidFill>
                <a:latin typeface="Times New Roman" panose="02020603050405020304" pitchFamily="18" charset="0"/>
                <a:cs typeface="Times New Roman" panose="02020603050405020304" pitchFamily="18" charset="0"/>
              </a:rPr>
              <a:t>It’s a psychological term about worry or mental tension caused by difficult situation. </a:t>
            </a:r>
          </a:p>
        </p:txBody>
      </p:sp>
      <p:sp>
        <p:nvSpPr>
          <p:cNvPr id="15" name="TextBox 15"/>
          <p:cNvSpPr txBox="1"/>
          <p:nvPr/>
        </p:nvSpPr>
        <p:spPr>
          <a:xfrm>
            <a:off x="1173740" y="3443279"/>
            <a:ext cx="12310784" cy="322589"/>
          </a:xfrm>
          <a:prstGeom prst="rect">
            <a:avLst/>
          </a:prstGeom>
        </p:spPr>
        <p:txBody>
          <a:bodyPr wrap="square" lIns="0" tIns="0" rIns="0" bIns="0" rtlCol="0" anchor="t">
            <a:spAutoFit/>
          </a:bodyPr>
          <a:lstStyle/>
          <a:p>
            <a:pPr>
              <a:lnSpc>
                <a:spcPts val="2659"/>
              </a:lnSpc>
              <a:spcBef>
                <a:spcPct val="0"/>
              </a:spcBef>
            </a:pPr>
            <a:r>
              <a:rPr lang="en-US" sz="2100" dirty="0">
                <a:solidFill>
                  <a:srgbClr val="000000"/>
                </a:solidFill>
                <a:latin typeface="Times New Roman" panose="02020603050405020304" pitchFamily="18" charset="0"/>
                <a:cs typeface="Times New Roman" panose="02020603050405020304" pitchFamily="18" charset="0"/>
              </a:rPr>
              <a:t>Stress begins in the body through a complex interaction of the nervous system and Physical system.</a:t>
            </a:r>
          </a:p>
        </p:txBody>
      </p:sp>
      <p:sp>
        <p:nvSpPr>
          <p:cNvPr id="16" name="TextBox 16"/>
          <p:cNvSpPr txBox="1"/>
          <p:nvPr/>
        </p:nvSpPr>
        <p:spPr>
          <a:xfrm>
            <a:off x="2723140" y="9163050"/>
            <a:ext cx="4606312" cy="376898"/>
          </a:xfrm>
          <a:prstGeom prst="rect">
            <a:avLst/>
          </a:prstGeom>
        </p:spPr>
        <p:txBody>
          <a:bodyPr lIns="0" tIns="0" rIns="0" bIns="0" rtlCol="0" anchor="t">
            <a:spAutoFit/>
          </a:bodyPr>
          <a:lstStyle/>
          <a:p>
            <a:pPr algn="ctr">
              <a:lnSpc>
                <a:spcPts val="3220"/>
              </a:lnSpc>
              <a:spcBef>
                <a:spcPct val="0"/>
              </a:spcBef>
            </a:pPr>
            <a:r>
              <a:rPr lang="en-US" sz="2300">
                <a:solidFill>
                  <a:srgbClr val="000000"/>
                </a:solidFill>
                <a:latin typeface="Times New Roman" panose="02020603050405020304" pitchFamily="18" charset="0"/>
                <a:cs typeface="Times New Roman" panose="02020603050405020304" pitchFamily="18" charset="0"/>
              </a:rPr>
              <a:t>Fig 3 : Impact of stress on daily life [3]  </a:t>
            </a:r>
          </a:p>
        </p:txBody>
      </p:sp>
      <p:sp>
        <p:nvSpPr>
          <p:cNvPr id="17" name="TextBox 17"/>
          <p:cNvSpPr txBox="1"/>
          <p:nvPr/>
        </p:nvSpPr>
        <p:spPr>
          <a:xfrm>
            <a:off x="12290079" y="8866269"/>
            <a:ext cx="2750127" cy="376898"/>
          </a:xfrm>
          <a:prstGeom prst="rect">
            <a:avLst/>
          </a:prstGeom>
        </p:spPr>
        <p:txBody>
          <a:bodyPr lIns="0" tIns="0" rIns="0" bIns="0" rtlCol="0" anchor="t">
            <a:spAutoFit/>
          </a:bodyPr>
          <a:lstStyle/>
          <a:p>
            <a:pPr algn="ctr">
              <a:lnSpc>
                <a:spcPts val="3220"/>
              </a:lnSpc>
              <a:spcBef>
                <a:spcPct val="0"/>
              </a:spcBef>
            </a:pPr>
            <a:r>
              <a:rPr lang="en-US" sz="2300" dirty="0">
                <a:solidFill>
                  <a:srgbClr val="000000"/>
                </a:solidFill>
                <a:latin typeface="Times New Roman" panose="02020603050405020304" pitchFamily="18" charset="0"/>
                <a:cs typeface="Times New Roman" panose="02020603050405020304" pitchFamily="18" charset="0"/>
              </a:rPr>
              <a:t>Fig 4 : Stress Curve [4]  </a:t>
            </a:r>
          </a:p>
        </p:txBody>
      </p:sp>
      <p:sp>
        <p:nvSpPr>
          <p:cNvPr id="26" name="Oval 25">
            <a:extLst>
              <a:ext uri="{FF2B5EF4-FFF2-40B4-BE49-F238E27FC236}">
                <a16:creationId xmlns:a16="http://schemas.microsoft.com/office/drawing/2014/main" id="{3C8AC2B0-9571-43B8-BFAF-88CD64C63F77}"/>
              </a:ext>
            </a:extLst>
          </p:cNvPr>
          <p:cNvSpPr/>
          <p:nvPr/>
        </p:nvSpPr>
        <p:spPr>
          <a:xfrm>
            <a:off x="17068800" y="9396288"/>
            <a:ext cx="609600" cy="566247"/>
          </a:xfrm>
          <a:prstGeom prst="ellipse">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04</a:t>
            </a: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4"/>
        </a:solidFill>
        <a:effectLst/>
      </p:bgPr>
    </p:bg>
    <p:spTree>
      <p:nvGrpSpPr>
        <p:cNvPr id="1" name=""/>
        <p:cNvGrpSpPr/>
        <p:nvPr/>
      </p:nvGrpSpPr>
      <p:grpSpPr>
        <a:xfrm>
          <a:off x="0" y="0"/>
          <a:ext cx="0" cy="0"/>
          <a:chOff x="0" y="0"/>
          <a:chExt cx="0" cy="0"/>
        </a:xfrm>
      </p:grpSpPr>
      <p:grpSp>
        <p:nvGrpSpPr>
          <p:cNvPr id="2" name="Group 2"/>
          <p:cNvGrpSpPr/>
          <p:nvPr/>
        </p:nvGrpSpPr>
        <p:grpSpPr>
          <a:xfrm>
            <a:off x="9502" y="0"/>
            <a:ext cx="18278493" cy="1067899"/>
            <a:chOff x="0" y="0"/>
            <a:chExt cx="3905360" cy="281257"/>
          </a:xfrm>
        </p:grpSpPr>
        <p:sp>
          <p:nvSpPr>
            <p:cNvPr id="3" name="Freeform 3"/>
            <p:cNvSpPr/>
            <p:nvPr/>
          </p:nvSpPr>
          <p:spPr>
            <a:xfrm>
              <a:off x="0" y="0"/>
              <a:ext cx="3905360" cy="281257"/>
            </a:xfrm>
            <a:custGeom>
              <a:avLst/>
              <a:gdLst/>
              <a:ahLst/>
              <a:cxnLst/>
              <a:rect l="l" t="t" r="r" b="b"/>
              <a:pathLst>
                <a:path w="3905360" h="281257">
                  <a:moveTo>
                    <a:pt x="0" y="0"/>
                  </a:moveTo>
                  <a:lnTo>
                    <a:pt x="3905360" y="0"/>
                  </a:lnTo>
                  <a:lnTo>
                    <a:pt x="3905360" y="281257"/>
                  </a:lnTo>
                  <a:lnTo>
                    <a:pt x="0" y="281257"/>
                  </a:lnTo>
                  <a:close/>
                </a:path>
              </a:pathLst>
            </a:custGeom>
            <a:gradFill rotWithShape="1">
              <a:gsLst>
                <a:gs pos="0">
                  <a:srgbClr val="8C52FF">
                    <a:alpha val="100000"/>
                  </a:srgbClr>
                </a:gs>
                <a:gs pos="100000">
                  <a:srgbClr val="5CE1E6">
                    <a:alpha val="100000"/>
                  </a:srgbClr>
                </a:gs>
              </a:gsLst>
              <a:lin ang="0"/>
            </a:gradFill>
          </p:spPr>
        </p:sp>
        <p:sp>
          <p:nvSpPr>
            <p:cNvPr id="4" name="TextBox 4"/>
            <p:cNvSpPr txBox="1"/>
            <p:nvPr/>
          </p:nvSpPr>
          <p:spPr>
            <a:xfrm>
              <a:off x="0" y="-76200"/>
              <a:ext cx="3905360" cy="357457"/>
            </a:xfrm>
            <a:prstGeom prst="rect">
              <a:avLst/>
            </a:prstGeom>
          </p:spPr>
          <p:txBody>
            <a:bodyPr lIns="50800" tIns="50800" rIns="50800" bIns="50800" rtlCol="0" anchor="ctr"/>
            <a:lstStyle/>
            <a:p>
              <a:pPr algn="ctr">
                <a:lnSpc>
                  <a:spcPts val="2659"/>
                </a:lnSpc>
                <a:spcBef>
                  <a:spcPct val="0"/>
                </a:spcBef>
              </a:pPr>
              <a:endParaRPr>
                <a:latin typeface="Times New Roman" panose="02020603050405020304" pitchFamily="18" charset="0"/>
                <a:cs typeface="Times New Roman" panose="02020603050405020304" pitchFamily="18" charset="0"/>
              </a:endParaRPr>
            </a:p>
          </p:txBody>
        </p:sp>
      </p:grpSp>
      <p:sp>
        <p:nvSpPr>
          <p:cNvPr id="8" name="TextBox 8"/>
          <p:cNvSpPr txBox="1"/>
          <p:nvPr/>
        </p:nvSpPr>
        <p:spPr>
          <a:xfrm>
            <a:off x="778816" y="164871"/>
            <a:ext cx="9179019" cy="679673"/>
          </a:xfrm>
          <a:prstGeom prst="rect">
            <a:avLst/>
          </a:prstGeom>
        </p:spPr>
        <p:txBody>
          <a:bodyPr lIns="0" tIns="0" rIns="0" bIns="0" rtlCol="0" anchor="t">
            <a:spAutoFit/>
          </a:bodyPr>
          <a:lstStyle/>
          <a:p>
            <a:pPr marL="0" lvl="0" indent="0" algn="l">
              <a:lnSpc>
                <a:spcPts val="5265"/>
              </a:lnSpc>
            </a:pPr>
            <a:r>
              <a:rPr lang="en-US" sz="4500" dirty="0">
                <a:solidFill>
                  <a:srgbClr val="FFDE59"/>
                </a:solidFill>
                <a:latin typeface="Times New Roman" panose="02020603050405020304" pitchFamily="18" charset="0"/>
                <a:cs typeface="Times New Roman" panose="02020603050405020304" pitchFamily="18" charset="0"/>
              </a:rPr>
              <a:t>Literature Survey </a:t>
            </a:r>
          </a:p>
        </p:txBody>
      </p:sp>
      <p:sp>
        <p:nvSpPr>
          <p:cNvPr id="9" name="Freeform 9"/>
          <p:cNvSpPr/>
          <p:nvPr/>
        </p:nvSpPr>
        <p:spPr>
          <a:xfrm>
            <a:off x="16571066" y="8456773"/>
            <a:ext cx="867527" cy="867527"/>
          </a:xfrm>
          <a:custGeom>
            <a:avLst/>
            <a:gdLst/>
            <a:ahLst/>
            <a:cxnLst/>
            <a:rect l="l" t="t" r="r" b="b"/>
            <a:pathLst>
              <a:path w="867527" h="867527">
                <a:moveTo>
                  <a:pt x="0" y="0"/>
                </a:moveTo>
                <a:lnTo>
                  <a:pt x="867527" y="0"/>
                </a:lnTo>
                <a:lnTo>
                  <a:pt x="867527" y="867527"/>
                </a:lnTo>
                <a:lnTo>
                  <a:pt x="0" y="8675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5"/>
          <p:cNvSpPr txBox="1"/>
          <p:nvPr/>
        </p:nvSpPr>
        <p:spPr>
          <a:xfrm>
            <a:off x="778816" y="5092053"/>
            <a:ext cx="17649439" cy="844270"/>
          </a:xfrm>
          <a:prstGeom prst="rect">
            <a:avLst/>
          </a:prstGeom>
        </p:spPr>
        <p:txBody>
          <a:bodyPr lIns="0" tIns="0" rIns="0" bIns="0" rtlCol="0" anchor="t">
            <a:spAutoFit/>
          </a:bodyPr>
          <a:lstStyle/>
          <a:p>
            <a:pPr algn="l">
              <a:lnSpc>
                <a:spcPts val="3359"/>
              </a:lnSpc>
            </a:pPr>
            <a:endParaRPr lang="en-US" sz="2399" dirty="0">
              <a:solidFill>
                <a:srgbClr val="000000"/>
              </a:solidFill>
              <a:latin typeface="Times New Roman" panose="02020603050405020304" pitchFamily="18" charset="0"/>
              <a:cs typeface="Times New Roman" panose="02020603050405020304" pitchFamily="18" charset="0"/>
            </a:endParaRPr>
          </a:p>
          <a:p>
            <a:pPr algn="l">
              <a:lnSpc>
                <a:spcPts val="3359"/>
              </a:lnSpc>
              <a:spcBef>
                <a:spcPct val="0"/>
              </a:spcBef>
            </a:pPr>
            <a:endParaRPr lang="en-US" sz="2399" dirty="0">
              <a:solidFill>
                <a:srgbClr val="000000"/>
              </a:solidFill>
              <a:latin typeface="Times New Roman" panose="02020603050405020304" pitchFamily="18" charset="0"/>
              <a:cs typeface="Times New Roman" panose="02020603050405020304" pitchFamily="18" charset="0"/>
            </a:endParaRPr>
          </a:p>
        </p:txBody>
      </p:sp>
      <p:graphicFrame>
        <p:nvGraphicFramePr>
          <p:cNvPr id="25" name="Table 25">
            <a:extLst>
              <a:ext uri="{FF2B5EF4-FFF2-40B4-BE49-F238E27FC236}">
                <a16:creationId xmlns:a16="http://schemas.microsoft.com/office/drawing/2014/main" id="{55734D0C-B341-4C1A-810D-21C5BD0F9EB2}"/>
              </a:ext>
            </a:extLst>
          </p:cNvPr>
          <p:cNvGraphicFramePr>
            <a:graphicFrameLocks noGrp="1"/>
          </p:cNvGraphicFramePr>
          <p:nvPr>
            <p:extLst>
              <p:ext uri="{D42A27DB-BD31-4B8C-83A1-F6EECF244321}">
                <p14:modId xmlns:p14="http://schemas.microsoft.com/office/powerpoint/2010/main" val="1980430239"/>
              </p:ext>
            </p:extLst>
          </p:nvPr>
        </p:nvGraphicFramePr>
        <p:xfrm>
          <a:off x="1314314" y="1547454"/>
          <a:ext cx="16124279" cy="6480868"/>
        </p:xfrm>
        <a:graphic>
          <a:graphicData uri="http://schemas.openxmlformats.org/drawingml/2006/table">
            <a:tbl>
              <a:tblPr firstRow="1" bandRow="1">
                <a:tableStyleId>{7DF18680-E054-41AD-8BC1-D1AEF772440D}</a:tableStyleId>
              </a:tblPr>
              <a:tblGrid>
                <a:gridCol w="4758250">
                  <a:extLst>
                    <a:ext uri="{9D8B030D-6E8A-4147-A177-3AD203B41FA5}">
                      <a16:colId xmlns:a16="http://schemas.microsoft.com/office/drawing/2014/main" val="1814527728"/>
                    </a:ext>
                  </a:extLst>
                </a:gridCol>
                <a:gridCol w="2004636">
                  <a:extLst>
                    <a:ext uri="{9D8B030D-6E8A-4147-A177-3AD203B41FA5}">
                      <a16:colId xmlns:a16="http://schemas.microsoft.com/office/drawing/2014/main" val="3600306688"/>
                    </a:ext>
                  </a:extLst>
                </a:gridCol>
                <a:gridCol w="1986370">
                  <a:extLst>
                    <a:ext uri="{9D8B030D-6E8A-4147-A177-3AD203B41FA5}">
                      <a16:colId xmlns:a16="http://schemas.microsoft.com/office/drawing/2014/main" val="3154995345"/>
                    </a:ext>
                  </a:extLst>
                </a:gridCol>
                <a:gridCol w="7375023">
                  <a:extLst>
                    <a:ext uri="{9D8B030D-6E8A-4147-A177-3AD203B41FA5}">
                      <a16:colId xmlns:a16="http://schemas.microsoft.com/office/drawing/2014/main" val="3483893759"/>
                    </a:ext>
                  </a:extLst>
                </a:gridCol>
              </a:tblGrid>
              <a:tr h="750628">
                <a:tc>
                  <a:txBody>
                    <a:bodyPr/>
                    <a:lstStyle/>
                    <a:p>
                      <a:pPr algn="ctr"/>
                      <a:r>
                        <a:rPr lang="en-US" sz="2800" dirty="0">
                          <a:latin typeface="Times New Roman" panose="02020603050405020304" pitchFamily="18" charset="0"/>
                        </a:rPr>
                        <a:t>Paper Name</a:t>
                      </a:r>
                    </a:p>
                  </a:txBody>
                  <a:tcPr/>
                </a:tc>
                <a:tc>
                  <a:txBody>
                    <a:bodyPr/>
                    <a:lstStyle/>
                    <a:p>
                      <a:pPr algn="ctr"/>
                      <a:r>
                        <a:rPr lang="en-US" sz="2800" dirty="0">
                          <a:latin typeface="Times New Roman" panose="02020603050405020304" pitchFamily="18" charset="0"/>
                        </a:rPr>
                        <a:t>Accuracy</a:t>
                      </a:r>
                    </a:p>
                  </a:txBody>
                  <a:tcPr/>
                </a:tc>
                <a:tc>
                  <a:txBody>
                    <a:bodyPr/>
                    <a:lstStyle/>
                    <a:p>
                      <a:pPr algn="ctr"/>
                      <a:r>
                        <a:rPr lang="en-US" sz="2800" dirty="0">
                          <a:latin typeface="Times New Roman" panose="02020603050405020304" pitchFamily="18" charset="0"/>
                        </a:rPr>
                        <a:t>Accuracy </a:t>
                      </a:r>
                    </a:p>
                  </a:txBody>
                  <a:tcPr/>
                </a:tc>
                <a:tc>
                  <a:txBody>
                    <a:bodyPr/>
                    <a:lstStyle/>
                    <a:p>
                      <a:pPr algn="ctr"/>
                      <a:r>
                        <a:rPr lang="en-US" sz="2800" dirty="0">
                          <a:latin typeface="Times New Roman" panose="02020603050405020304" pitchFamily="18" charset="0"/>
                        </a:rPr>
                        <a:t>Research Gap </a:t>
                      </a:r>
                    </a:p>
                  </a:txBody>
                  <a:tcPr/>
                </a:tc>
                <a:extLst>
                  <a:ext uri="{0D108BD9-81ED-4DB2-BD59-A6C34878D82A}">
                    <a16:rowId xmlns:a16="http://schemas.microsoft.com/office/drawing/2014/main" val="3718115778"/>
                  </a:ext>
                </a:extLst>
              </a:tr>
              <a:tr h="22335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1" kern="1200" dirty="0" err="1">
                          <a:solidFill>
                            <a:schemeClr val="dk1"/>
                          </a:solidFill>
                          <a:effectLst/>
                          <a:latin typeface="Times New Roman" panose="02020603050405020304" pitchFamily="18" charset="0"/>
                        </a:rPr>
                        <a:t>StressNet</a:t>
                      </a:r>
                      <a:r>
                        <a:rPr lang="en-GB" sz="2800" b="1" kern="1200" dirty="0">
                          <a:solidFill>
                            <a:schemeClr val="dk1"/>
                          </a:solidFill>
                          <a:effectLst/>
                          <a:latin typeface="Times New Roman" panose="02020603050405020304" pitchFamily="18" charset="0"/>
                        </a:rPr>
                        <a:t>: Hybrid model of LSTM and CNN for stress </a:t>
                      </a:r>
                      <a:r>
                        <a:rPr lang="en-GB" sz="2800" b="1" kern="1200" dirty="0">
                          <a:solidFill>
                            <a:schemeClr val="dk1"/>
                          </a:solidFill>
                          <a:effectLst/>
                          <a:latin typeface="Times New Roman" panose="02020603050405020304" pitchFamily="18" charset="0"/>
                          <a:cs typeface="Times New Roman" panose="02020603050405020304" pitchFamily="18" charset="0"/>
                        </a:rPr>
                        <a:t>detection</a:t>
                      </a:r>
                      <a:r>
                        <a:rPr lang="en-GB" sz="2800" b="1" kern="1200" dirty="0">
                          <a:solidFill>
                            <a:schemeClr val="dk1"/>
                          </a:solidFill>
                          <a:effectLst/>
                          <a:latin typeface="Times New Roman" panose="02020603050405020304" pitchFamily="18" charset="0"/>
                        </a:rPr>
                        <a:t> from electroencephalogram signal (EEG) [5]</a:t>
                      </a:r>
                    </a:p>
                    <a:p>
                      <a:pPr algn="ct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rPr>
                        <a:t>LSTM+CNN</a:t>
                      </a:r>
                    </a:p>
                  </a:txBody>
                  <a:tcPr/>
                </a:tc>
                <a:tc>
                  <a:txBody>
                    <a:bodyPr/>
                    <a:lstStyle/>
                    <a:p>
                      <a:pPr algn="ctr"/>
                      <a:r>
                        <a:rPr lang="en-US" sz="2800" dirty="0">
                          <a:latin typeface="Times New Roman" panose="02020603050405020304" pitchFamily="18" charset="0"/>
                        </a:rPr>
                        <a:t>97.8%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dirty="0">
                          <a:solidFill>
                            <a:srgbClr val="000000"/>
                          </a:solidFill>
                          <a:latin typeface="Times New Roman" panose="02020603050405020304" pitchFamily="18" charset="0"/>
                        </a:rPr>
                        <a:t>Evaluation limited to SEED and DEAP datasets, lacking broader applicability</a:t>
                      </a:r>
                      <a:endParaRPr lang="en-US" sz="2800" dirty="0">
                        <a:latin typeface="Times New Roman" panose="02020603050405020304" pitchFamily="18" charset="0"/>
                      </a:endParaRPr>
                    </a:p>
                  </a:txBody>
                  <a:tcPr/>
                </a:tc>
                <a:extLst>
                  <a:ext uri="{0D108BD9-81ED-4DB2-BD59-A6C34878D82A}">
                    <a16:rowId xmlns:a16="http://schemas.microsoft.com/office/drawing/2014/main" val="260799223"/>
                  </a:ext>
                </a:extLst>
              </a:tr>
              <a:tr h="25930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1" kern="1200" dirty="0">
                          <a:solidFill>
                            <a:schemeClr val="dk1"/>
                          </a:solidFill>
                          <a:effectLst/>
                          <a:latin typeface="Times New Roman" panose="02020603050405020304" pitchFamily="18" charset="0"/>
                        </a:rPr>
                        <a:t>Evolutionary inspired approach for mental stress detection using EEG signal [6]</a:t>
                      </a:r>
                    </a:p>
                    <a:p>
                      <a:pPr algn="ctr"/>
                      <a:endParaRPr lang="en-US" sz="2800" dirty="0">
                        <a:latin typeface="Times New Roman" panose="02020603050405020304" pitchFamily="18" charset="0"/>
                      </a:endParaRPr>
                    </a:p>
                  </a:txBody>
                  <a:tcPr/>
                </a:tc>
                <a:tc>
                  <a:txBody>
                    <a:bodyPr/>
                    <a:lstStyle/>
                    <a:p>
                      <a:pPr marL="0" indent="0" algn="ctr">
                        <a:buNone/>
                      </a:pPr>
                      <a:r>
                        <a:rPr lang="en-US" sz="2800" dirty="0">
                          <a:latin typeface="Times New Roman" panose="02020603050405020304" pitchFamily="18" charset="0"/>
                        </a:rPr>
                        <a:t>SVM</a:t>
                      </a:r>
                    </a:p>
                  </a:txBody>
                  <a:tcPr/>
                </a:tc>
                <a:tc>
                  <a:txBody>
                    <a:bodyPr/>
                    <a:lstStyle/>
                    <a:p>
                      <a:pPr marL="0" indent="0" algn="ctr">
                        <a:buNone/>
                      </a:pPr>
                      <a:r>
                        <a:rPr lang="en-US" sz="2800" dirty="0">
                          <a:latin typeface="Times New Roman" panose="02020603050405020304" pitchFamily="18" charset="0"/>
                        </a:rPr>
                        <a:t>97.2559%</a:t>
                      </a:r>
                    </a:p>
                  </a:txBody>
                  <a:tcPr/>
                </a:tc>
                <a:tc>
                  <a:txBody>
                    <a:bodyPr/>
                    <a:lstStyle/>
                    <a:p>
                      <a:pPr algn="ctr"/>
                      <a:r>
                        <a:rPr lang="en-GB" sz="2800" dirty="0">
                          <a:latin typeface="Times New Roman" panose="02020603050405020304" pitchFamily="18" charset="0"/>
                        </a:rPr>
                        <a:t>Overemphasis on SVM and feature extraction without exploring alternative or hybrid machine learning approaches.</a:t>
                      </a:r>
                    </a:p>
                    <a:p>
                      <a:pPr algn="ctr"/>
                      <a:endParaRPr lang="en-GB" sz="2800" dirty="0">
                        <a:latin typeface="Times New Roman" panose="02020603050405020304" pitchFamily="18" charset="0"/>
                      </a:endParaRPr>
                    </a:p>
                    <a:p>
                      <a:pPr algn="ctr"/>
                      <a:endParaRPr lang="en-GB" sz="2800" dirty="0">
                        <a:latin typeface="Times New Roman" panose="02020603050405020304" pitchFamily="18" charset="0"/>
                      </a:endParaRPr>
                    </a:p>
                    <a:p>
                      <a:pPr algn="ctr"/>
                      <a:endParaRPr lang="en-GB" sz="2800" dirty="0"/>
                    </a:p>
                    <a:p>
                      <a:pPr algn="ctr"/>
                      <a:endParaRPr lang="en-GB" sz="2800" dirty="0"/>
                    </a:p>
                  </a:txBody>
                  <a:tcPr/>
                </a:tc>
                <a:extLst>
                  <a:ext uri="{0D108BD9-81ED-4DB2-BD59-A6C34878D82A}">
                    <a16:rowId xmlns:a16="http://schemas.microsoft.com/office/drawing/2014/main" val="1263698813"/>
                  </a:ext>
                </a:extLst>
              </a:tr>
            </a:tbl>
          </a:graphicData>
        </a:graphic>
      </p:graphicFrame>
      <p:sp>
        <p:nvSpPr>
          <p:cNvPr id="26" name="TextBox 25">
            <a:extLst>
              <a:ext uri="{FF2B5EF4-FFF2-40B4-BE49-F238E27FC236}">
                <a16:creationId xmlns:a16="http://schemas.microsoft.com/office/drawing/2014/main" id="{11A0889B-2C14-4DED-A5AC-10A46F1025B2}"/>
              </a:ext>
            </a:extLst>
          </p:cNvPr>
          <p:cNvSpPr txBox="1"/>
          <p:nvPr/>
        </p:nvSpPr>
        <p:spPr>
          <a:xfrm>
            <a:off x="1387800" y="9152402"/>
            <a:ext cx="15047066"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L. D. Sharma, V. K. </a:t>
            </a:r>
            <a:r>
              <a:rPr lang="en-US" dirty="0" err="1">
                <a:latin typeface="Times New Roman" panose="02020603050405020304" pitchFamily="18" charset="0"/>
                <a:cs typeface="Times New Roman" panose="02020603050405020304" pitchFamily="18" charset="0"/>
              </a:rPr>
              <a:t>Bohat</a:t>
            </a:r>
            <a:r>
              <a:rPr lang="en-US" dirty="0">
                <a:latin typeface="Times New Roman" panose="02020603050405020304" pitchFamily="18" charset="0"/>
                <a:cs typeface="Times New Roman" panose="02020603050405020304" pitchFamily="18" charset="0"/>
              </a:rPr>
              <a:t>, M. Habib, A.-Z. </a:t>
            </a:r>
            <a:r>
              <a:rPr lang="en-US" dirty="0" err="1">
                <a:latin typeface="Times New Roman" panose="02020603050405020304" pitchFamily="18" charset="0"/>
                <a:cs typeface="Times New Roman" panose="02020603050405020304" pitchFamily="18" charset="0"/>
              </a:rPr>
              <a:t>Ala’M,H</a:t>
            </a:r>
            <a:r>
              <a:rPr lang="en-US" dirty="0">
                <a:latin typeface="Times New Roman" panose="02020603050405020304" pitchFamily="18" charset="0"/>
                <a:cs typeface="Times New Roman" panose="02020603050405020304" pitchFamily="18" charset="0"/>
              </a:rPr>
              <a:t>. Faris, and I. </a:t>
            </a:r>
            <a:r>
              <a:rPr lang="en-US" dirty="0" err="1">
                <a:latin typeface="Times New Roman" panose="02020603050405020304" pitchFamily="18" charset="0"/>
                <a:cs typeface="Times New Roman" panose="02020603050405020304" pitchFamily="18" charset="0"/>
              </a:rPr>
              <a:t>Aljarah</a:t>
            </a:r>
            <a:r>
              <a:rPr lang="en-US" dirty="0">
                <a:latin typeface="Times New Roman" panose="02020603050405020304" pitchFamily="18" charset="0"/>
                <a:cs typeface="Times New Roman" panose="02020603050405020304" pitchFamily="18" charset="0"/>
              </a:rPr>
              <a:t>, “Evolutionary inspired ap-</a:t>
            </a:r>
            <a:r>
              <a:rPr lang="en-US" dirty="0" err="1">
                <a:latin typeface="Times New Roman" panose="02020603050405020304" pitchFamily="18" charset="0"/>
                <a:cs typeface="Times New Roman" panose="02020603050405020304" pitchFamily="18" charset="0"/>
              </a:rPr>
              <a:t>proach</a:t>
            </a:r>
            <a:r>
              <a:rPr lang="en-US" dirty="0">
                <a:latin typeface="Times New Roman" panose="02020603050405020304" pitchFamily="18" charset="0"/>
                <a:cs typeface="Times New Roman" panose="02020603050405020304" pitchFamily="18" charset="0"/>
              </a:rPr>
              <a:t> for mental stress detection using </a:t>
            </a:r>
            <a:r>
              <a:rPr lang="en-US" dirty="0" err="1">
                <a:latin typeface="Times New Roman" panose="02020603050405020304" pitchFamily="18" charset="0"/>
                <a:cs typeface="Times New Roman" panose="02020603050405020304" pitchFamily="18" charset="0"/>
              </a:rPr>
              <a:t>eeg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signal,”Expert</a:t>
            </a:r>
            <a:r>
              <a:rPr lang="en-US" dirty="0">
                <a:latin typeface="Times New Roman" panose="02020603050405020304" pitchFamily="18" charset="0"/>
                <a:cs typeface="Times New Roman" panose="02020603050405020304" pitchFamily="18" charset="0"/>
              </a:rPr>
              <a:t> systems with applications, vol. 197, p. 116634,2022.</a:t>
            </a:r>
          </a:p>
        </p:txBody>
      </p:sp>
      <p:sp>
        <p:nvSpPr>
          <p:cNvPr id="27" name="TextBox 26">
            <a:extLst>
              <a:ext uri="{FF2B5EF4-FFF2-40B4-BE49-F238E27FC236}">
                <a16:creationId xmlns:a16="http://schemas.microsoft.com/office/drawing/2014/main" id="{594391B6-33D3-4ABB-8D10-7ADF783A7DDA}"/>
              </a:ext>
            </a:extLst>
          </p:cNvPr>
          <p:cNvSpPr txBox="1"/>
          <p:nvPr/>
        </p:nvSpPr>
        <p:spPr>
          <a:xfrm>
            <a:off x="1405595" y="8217038"/>
            <a:ext cx="16440286"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 A. M. Mane and A. Shinde, “</a:t>
            </a:r>
            <a:r>
              <a:rPr lang="en-US" dirty="0" err="1">
                <a:latin typeface="Times New Roman" panose="02020603050405020304" pitchFamily="18" charset="0"/>
                <a:cs typeface="Times New Roman" panose="02020603050405020304" pitchFamily="18" charset="0"/>
              </a:rPr>
              <a:t>Stressnet</a:t>
            </a:r>
            <a:r>
              <a:rPr lang="en-US" dirty="0">
                <a:latin typeface="Times New Roman" panose="02020603050405020304" pitchFamily="18" charset="0"/>
                <a:cs typeface="Times New Roman" panose="02020603050405020304" pitchFamily="18" charset="0"/>
              </a:rPr>
              <a:t>: Hybrid </a:t>
            </a:r>
            <a:r>
              <a:rPr lang="en-US" dirty="0" err="1">
                <a:latin typeface="Times New Roman" panose="02020603050405020304" pitchFamily="18" charset="0"/>
                <a:cs typeface="Times New Roman" panose="02020603050405020304" pitchFamily="18" charset="0"/>
              </a:rPr>
              <a:t>modelof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lstm</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cnn</a:t>
            </a:r>
            <a:r>
              <a:rPr lang="en-US" dirty="0">
                <a:latin typeface="Times New Roman" panose="02020603050405020304" pitchFamily="18" charset="0"/>
                <a:cs typeface="Times New Roman" panose="02020603050405020304" pitchFamily="18" charset="0"/>
              </a:rPr>
              <a:t> for stress detection from </a:t>
            </a:r>
            <a:r>
              <a:rPr lang="en-US" dirty="0" err="1">
                <a:latin typeface="Times New Roman" panose="02020603050405020304" pitchFamily="18" charset="0"/>
                <a:cs typeface="Times New Roman" panose="02020603050405020304" pitchFamily="18" charset="0"/>
              </a:rPr>
              <a:t>electroen</a:t>
            </a:r>
            <a:r>
              <a:rPr lang="en-US" dirty="0">
                <a:latin typeface="Times New Roman" panose="02020603050405020304" pitchFamily="18" charset="0"/>
                <a:cs typeface="Times New Roman" panose="02020603050405020304" pitchFamily="18" charset="0"/>
              </a:rPr>
              <a:t>-cephalogram signal (</a:t>
            </a:r>
            <a:r>
              <a:rPr lang="en-US" dirty="0" err="1">
                <a:latin typeface="Times New Roman" panose="02020603050405020304" pitchFamily="18" charset="0"/>
                <a:cs typeface="Times New Roman" panose="02020603050405020304" pitchFamily="18" charset="0"/>
              </a:rPr>
              <a:t>eeg</a:t>
            </a:r>
            <a:r>
              <a:rPr lang="en-US" dirty="0">
                <a:latin typeface="Times New Roman" panose="02020603050405020304" pitchFamily="18" charset="0"/>
                <a:cs typeface="Times New Roman" panose="02020603050405020304" pitchFamily="18" charset="0"/>
              </a:rPr>
              <a:t>),” Results in Control and Op-</a:t>
            </a:r>
            <a:r>
              <a:rPr lang="en-US" dirty="0" err="1">
                <a:latin typeface="Times New Roman" panose="02020603050405020304" pitchFamily="18" charset="0"/>
                <a:cs typeface="Times New Roman" panose="02020603050405020304" pitchFamily="18" charset="0"/>
              </a:rPr>
              <a:t>timization</a:t>
            </a:r>
            <a:r>
              <a:rPr lang="en-US" dirty="0">
                <a:latin typeface="Times New Roman" panose="02020603050405020304" pitchFamily="18" charset="0"/>
                <a:cs typeface="Times New Roman" panose="02020603050405020304" pitchFamily="18" charset="0"/>
              </a:rPr>
              <a:t>, vol. 11, p. 100231, 2023.</a:t>
            </a:r>
          </a:p>
        </p:txBody>
      </p:sp>
      <p:sp>
        <p:nvSpPr>
          <p:cNvPr id="7" name="TextBox 6">
            <a:extLst>
              <a:ext uri="{FF2B5EF4-FFF2-40B4-BE49-F238E27FC236}">
                <a16:creationId xmlns:a16="http://schemas.microsoft.com/office/drawing/2014/main" id="{9F313489-75EF-4C96-A746-4A096B797EF6}"/>
              </a:ext>
            </a:extLst>
          </p:cNvPr>
          <p:cNvSpPr txBox="1"/>
          <p:nvPr/>
        </p:nvSpPr>
        <p:spPr>
          <a:xfrm>
            <a:off x="589700" y="8355537"/>
            <a:ext cx="70471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i="0" kern="1200">
                <a:solidFill>
                  <a:schemeClr val="dk1"/>
                </a:solidFill>
                <a:effectLst/>
                <a:latin typeface="Times New Roman" panose="02020603050405020304" pitchFamily="18" charset="0"/>
                <a:cs typeface="Times New Roman" panose="02020603050405020304" pitchFamily="18" charset="0"/>
              </a:rPr>
              <a:t>[5]</a:t>
            </a:r>
            <a:endParaRPr lang="en-GB" sz="1800" b="1" i="0" kern="1200" dirty="0">
              <a:solidFill>
                <a:schemeClr val="dk1"/>
              </a:solidFill>
              <a:effectLst/>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312E6091-E2C6-4715-BC97-CA1053252F13}"/>
              </a:ext>
            </a:extLst>
          </p:cNvPr>
          <p:cNvSpPr txBox="1"/>
          <p:nvPr/>
        </p:nvSpPr>
        <p:spPr>
          <a:xfrm>
            <a:off x="743497" y="9275475"/>
            <a:ext cx="9214338" cy="369332"/>
          </a:xfrm>
          <a:prstGeom prst="rect">
            <a:avLst/>
          </a:prstGeom>
          <a:noFill/>
        </p:spPr>
        <p:txBody>
          <a:bodyPr wrap="square">
            <a:spAutoFit/>
          </a:bodyPr>
          <a:lstStyle/>
          <a:p>
            <a:r>
              <a:rPr lang="en-GB" sz="1800" b="1" i="0" kern="1200" dirty="0">
                <a:solidFill>
                  <a:schemeClr val="dk1"/>
                </a:solidFill>
                <a:effectLst/>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p:txBody>
      </p:sp>
      <p:sp>
        <p:nvSpPr>
          <p:cNvPr id="29" name="Oval 28">
            <a:extLst>
              <a:ext uri="{FF2B5EF4-FFF2-40B4-BE49-F238E27FC236}">
                <a16:creationId xmlns:a16="http://schemas.microsoft.com/office/drawing/2014/main" id="{DE5FF946-D317-40B3-8612-2752041F1A3D}"/>
              </a:ext>
            </a:extLst>
          </p:cNvPr>
          <p:cNvSpPr/>
          <p:nvPr/>
        </p:nvSpPr>
        <p:spPr>
          <a:xfrm>
            <a:off x="17068800" y="9396288"/>
            <a:ext cx="609600" cy="566247"/>
          </a:xfrm>
          <a:prstGeom prst="ellipse">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05</a:t>
            </a:r>
          </a:p>
        </p:txBody>
      </p:sp>
    </p:spTree>
    <p:extLst>
      <p:ext uri="{BB962C8B-B14F-4D97-AF65-F5344CB8AC3E}">
        <p14:creationId xmlns:p14="http://schemas.microsoft.com/office/powerpoint/2010/main" val="3608135673"/>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4"/>
        </a:solidFill>
        <a:effectLst/>
      </p:bgPr>
    </p:bg>
    <p:spTree>
      <p:nvGrpSpPr>
        <p:cNvPr id="1" name=""/>
        <p:cNvGrpSpPr/>
        <p:nvPr/>
      </p:nvGrpSpPr>
      <p:grpSpPr>
        <a:xfrm>
          <a:off x="0" y="0"/>
          <a:ext cx="0" cy="0"/>
          <a:chOff x="0" y="0"/>
          <a:chExt cx="0" cy="0"/>
        </a:xfrm>
      </p:grpSpPr>
      <p:grpSp>
        <p:nvGrpSpPr>
          <p:cNvPr id="2" name="Group 2"/>
          <p:cNvGrpSpPr/>
          <p:nvPr/>
        </p:nvGrpSpPr>
        <p:grpSpPr>
          <a:xfrm>
            <a:off x="9502" y="0"/>
            <a:ext cx="18278493" cy="1067899"/>
            <a:chOff x="0" y="0"/>
            <a:chExt cx="3905360" cy="281257"/>
          </a:xfrm>
        </p:grpSpPr>
        <p:sp>
          <p:nvSpPr>
            <p:cNvPr id="3" name="Freeform 3"/>
            <p:cNvSpPr/>
            <p:nvPr/>
          </p:nvSpPr>
          <p:spPr>
            <a:xfrm>
              <a:off x="0" y="0"/>
              <a:ext cx="3905360" cy="281257"/>
            </a:xfrm>
            <a:custGeom>
              <a:avLst/>
              <a:gdLst/>
              <a:ahLst/>
              <a:cxnLst/>
              <a:rect l="l" t="t" r="r" b="b"/>
              <a:pathLst>
                <a:path w="3905360" h="281257">
                  <a:moveTo>
                    <a:pt x="0" y="0"/>
                  </a:moveTo>
                  <a:lnTo>
                    <a:pt x="3905360" y="0"/>
                  </a:lnTo>
                  <a:lnTo>
                    <a:pt x="3905360" y="281257"/>
                  </a:lnTo>
                  <a:lnTo>
                    <a:pt x="0" y="281257"/>
                  </a:lnTo>
                  <a:close/>
                </a:path>
              </a:pathLst>
            </a:custGeom>
            <a:gradFill rotWithShape="1">
              <a:gsLst>
                <a:gs pos="0">
                  <a:srgbClr val="8C52FF">
                    <a:alpha val="100000"/>
                  </a:srgbClr>
                </a:gs>
                <a:gs pos="100000">
                  <a:srgbClr val="5CE1E6">
                    <a:alpha val="100000"/>
                  </a:srgbClr>
                </a:gs>
              </a:gsLst>
              <a:lin ang="0"/>
            </a:gradFill>
          </p:spPr>
        </p:sp>
        <p:sp>
          <p:nvSpPr>
            <p:cNvPr id="4" name="TextBox 4"/>
            <p:cNvSpPr txBox="1"/>
            <p:nvPr/>
          </p:nvSpPr>
          <p:spPr>
            <a:xfrm>
              <a:off x="0" y="-76200"/>
              <a:ext cx="3905360" cy="357457"/>
            </a:xfrm>
            <a:prstGeom prst="rect">
              <a:avLst/>
            </a:prstGeom>
          </p:spPr>
          <p:txBody>
            <a:bodyPr lIns="50800" tIns="50800" rIns="50800" bIns="50800" rtlCol="0" anchor="ctr"/>
            <a:lstStyle/>
            <a:p>
              <a:pPr algn="ctr">
                <a:lnSpc>
                  <a:spcPts val="2659"/>
                </a:lnSpc>
                <a:spcBef>
                  <a:spcPct val="0"/>
                </a:spcBef>
              </a:pPr>
              <a:endParaRPr dirty="0">
                <a:latin typeface="Times New Roman" panose="02020603050405020304" pitchFamily="18" charset="0"/>
              </a:endParaRPr>
            </a:p>
          </p:txBody>
        </p:sp>
      </p:grpSp>
      <p:sp>
        <p:nvSpPr>
          <p:cNvPr id="8" name="TextBox 8"/>
          <p:cNvSpPr txBox="1"/>
          <p:nvPr/>
        </p:nvSpPr>
        <p:spPr>
          <a:xfrm>
            <a:off x="778816" y="164871"/>
            <a:ext cx="9179019" cy="679673"/>
          </a:xfrm>
          <a:prstGeom prst="rect">
            <a:avLst/>
          </a:prstGeom>
        </p:spPr>
        <p:txBody>
          <a:bodyPr lIns="0" tIns="0" rIns="0" bIns="0" rtlCol="0" anchor="t">
            <a:spAutoFit/>
          </a:bodyPr>
          <a:lstStyle/>
          <a:p>
            <a:pPr marL="0" lvl="0" indent="0" algn="l">
              <a:lnSpc>
                <a:spcPts val="5265"/>
              </a:lnSpc>
            </a:pPr>
            <a:r>
              <a:rPr lang="en-US" sz="4500" dirty="0">
                <a:solidFill>
                  <a:srgbClr val="FFDE59"/>
                </a:solidFill>
                <a:latin typeface="Times New Roman" panose="02020603050405020304" pitchFamily="18" charset="0"/>
              </a:rPr>
              <a:t>Literature Survey(Contd.) </a:t>
            </a:r>
          </a:p>
        </p:txBody>
      </p:sp>
      <p:sp>
        <p:nvSpPr>
          <p:cNvPr id="9" name="Freeform 9"/>
          <p:cNvSpPr/>
          <p:nvPr/>
        </p:nvSpPr>
        <p:spPr>
          <a:xfrm>
            <a:off x="16571066" y="8456773"/>
            <a:ext cx="867527" cy="867527"/>
          </a:xfrm>
          <a:custGeom>
            <a:avLst/>
            <a:gdLst/>
            <a:ahLst/>
            <a:cxnLst/>
            <a:rect l="l" t="t" r="r" b="b"/>
            <a:pathLst>
              <a:path w="867527" h="867527">
                <a:moveTo>
                  <a:pt x="0" y="0"/>
                </a:moveTo>
                <a:lnTo>
                  <a:pt x="867527" y="0"/>
                </a:lnTo>
                <a:lnTo>
                  <a:pt x="867527" y="867527"/>
                </a:lnTo>
                <a:lnTo>
                  <a:pt x="0" y="8675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5"/>
          <p:cNvSpPr txBox="1"/>
          <p:nvPr/>
        </p:nvSpPr>
        <p:spPr>
          <a:xfrm>
            <a:off x="778816" y="5092053"/>
            <a:ext cx="17649439" cy="844270"/>
          </a:xfrm>
          <a:prstGeom prst="rect">
            <a:avLst/>
          </a:prstGeom>
        </p:spPr>
        <p:txBody>
          <a:bodyPr lIns="0" tIns="0" rIns="0" bIns="0" rtlCol="0" anchor="t">
            <a:spAutoFit/>
          </a:bodyPr>
          <a:lstStyle/>
          <a:p>
            <a:pPr algn="l">
              <a:lnSpc>
                <a:spcPts val="3359"/>
              </a:lnSpc>
            </a:pPr>
            <a:endParaRPr lang="en-US" sz="2399" dirty="0">
              <a:solidFill>
                <a:srgbClr val="000000"/>
              </a:solidFill>
              <a:latin typeface="Times New Roman" panose="02020603050405020304" pitchFamily="18" charset="0"/>
            </a:endParaRPr>
          </a:p>
          <a:p>
            <a:pPr algn="l">
              <a:lnSpc>
                <a:spcPts val="3359"/>
              </a:lnSpc>
              <a:spcBef>
                <a:spcPct val="0"/>
              </a:spcBef>
            </a:pPr>
            <a:endParaRPr lang="en-US" sz="2399" dirty="0">
              <a:solidFill>
                <a:srgbClr val="000000"/>
              </a:solidFill>
              <a:latin typeface="Times New Roman" panose="02020603050405020304" pitchFamily="18" charset="0"/>
            </a:endParaRPr>
          </a:p>
        </p:txBody>
      </p:sp>
      <p:graphicFrame>
        <p:nvGraphicFramePr>
          <p:cNvPr id="25" name="Table 25">
            <a:extLst>
              <a:ext uri="{FF2B5EF4-FFF2-40B4-BE49-F238E27FC236}">
                <a16:creationId xmlns:a16="http://schemas.microsoft.com/office/drawing/2014/main" id="{55734D0C-B341-4C1A-810D-21C5BD0F9EB2}"/>
              </a:ext>
            </a:extLst>
          </p:cNvPr>
          <p:cNvGraphicFramePr>
            <a:graphicFrameLocks noGrp="1"/>
          </p:cNvGraphicFramePr>
          <p:nvPr>
            <p:extLst>
              <p:ext uri="{D42A27DB-BD31-4B8C-83A1-F6EECF244321}">
                <p14:modId xmlns:p14="http://schemas.microsoft.com/office/powerpoint/2010/main" val="1127617823"/>
              </p:ext>
            </p:extLst>
          </p:nvPr>
        </p:nvGraphicFramePr>
        <p:xfrm>
          <a:off x="1372306" y="1664353"/>
          <a:ext cx="16037258" cy="6532905"/>
        </p:xfrm>
        <a:graphic>
          <a:graphicData uri="http://schemas.openxmlformats.org/drawingml/2006/table">
            <a:tbl>
              <a:tblPr firstRow="1" bandRow="1">
                <a:tableStyleId>{7DF18680-E054-41AD-8BC1-D1AEF772440D}</a:tableStyleId>
              </a:tblPr>
              <a:tblGrid>
                <a:gridCol w="4647396">
                  <a:extLst>
                    <a:ext uri="{9D8B030D-6E8A-4147-A177-3AD203B41FA5}">
                      <a16:colId xmlns:a16="http://schemas.microsoft.com/office/drawing/2014/main" val="1814527728"/>
                    </a:ext>
                  </a:extLst>
                </a:gridCol>
                <a:gridCol w="2819498">
                  <a:extLst>
                    <a:ext uri="{9D8B030D-6E8A-4147-A177-3AD203B41FA5}">
                      <a16:colId xmlns:a16="http://schemas.microsoft.com/office/drawing/2014/main" val="2499308371"/>
                    </a:ext>
                  </a:extLst>
                </a:gridCol>
                <a:gridCol w="1676400">
                  <a:extLst>
                    <a:ext uri="{9D8B030D-6E8A-4147-A177-3AD203B41FA5}">
                      <a16:colId xmlns:a16="http://schemas.microsoft.com/office/drawing/2014/main" val="3154995345"/>
                    </a:ext>
                  </a:extLst>
                </a:gridCol>
                <a:gridCol w="6893964">
                  <a:extLst>
                    <a:ext uri="{9D8B030D-6E8A-4147-A177-3AD203B41FA5}">
                      <a16:colId xmlns:a16="http://schemas.microsoft.com/office/drawing/2014/main" val="3483893759"/>
                    </a:ext>
                  </a:extLst>
                </a:gridCol>
              </a:tblGrid>
              <a:tr h="802665">
                <a:tc>
                  <a:txBody>
                    <a:bodyPr/>
                    <a:lstStyle/>
                    <a:p>
                      <a:pPr algn="ctr"/>
                      <a:r>
                        <a:rPr lang="en-US" sz="2800" dirty="0">
                          <a:latin typeface="Times New Roman" panose="02020603050405020304" pitchFamily="18" charset="0"/>
                        </a:rPr>
                        <a:t>Paper Name</a:t>
                      </a:r>
                    </a:p>
                  </a:txBody>
                  <a:tcPr/>
                </a:tc>
                <a:tc>
                  <a:txBody>
                    <a:bodyPr/>
                    <a:lstStyle/>
                    <a:p>
                      <a:pPr algn="ctr"/>
                      <a:r>
                        <a:rPr lang="en-US" sz="2800" dirty="0">
                          <a:latin typeface="Times New Roman" panose="02020603050405020304" pitchFamily="18" charset="0"/>
                        </a:rPr>
                        <a:t>Model/Classifier</a:t>
                      </a:r>
                    </a:p>
                  </a:txBody>
                  <a:tcPr/>
                </a:tc>
                <a:tc>
                  <a:txBody>
                    <a:bodyPr/>
                    <a:lstStyle/>
                    <a:p>
                      <a:pPr algn="ctr"/>
                      <a:r>
                        <a:rPr lang="en-US" sz="2800" dirty="0">
                          <a:latin typeface="Times New Roman" panose="02020603050405020304" pitchFamily="18" charset="0"/>
                        </a:rPr>
                        <a:t>Accuracy </a:t>
                      </a:r>
                    </a:p>
                  </a:txBody>
                  <a:tcPr/>
                </a:tc>
                <a:tc>
                  <a:txBody>
                    <a:bodyPr/>
                    <a:lstStyle/>
                    <a:p>
                      <a:pPr algn="ctr"/>
                      <a:r>
                        <a:rPr lang="en-US" sz="2800" dirty="0">
                          <a:latin typeface="Times New Roman" panose="02020603050405020304" pitchFamily="18" charset="0"/>
                        </a:rPr>
                        <a:t>Research Gap </a:t>
                      </a:r>
                    </a:p>
                  </a:txBody>
                  <a:tcPr/>
                </a:tc>
                <a:extLst>
                  <a:ext uri="{0D108BD9-81ED-4DB2-BD59-A6C34878D82A}">
                    <a16:rowId xmlns:a16="http://schemas.microsoft.com/office/drawing/2014/main" val="3718115778"/>
                  </a:ext>
                </a:extLst>
              </a:tr>
              <a:tr h="18901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2800" b="0" kern="1200" dirty="0">
                        <a:solidFill>
                          <a:schemeClr val="dk1"/>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800" b="1" kern="1200" dirty="0">
                          <a:solidFill>
                            <a:schemeClr val="dk1"/>
                          </a:solidFill>
                          <a:effectLst/>
                          <a:latin typeface="Times New Roman" panose="02020603050405020304" pitchFamily="18" charset="0"/>
                        </a:rPr>
                        <a:t>EEG Based Aptitude Detection System for Stress Regulation in Health Care Workers [7]</a:t>
                      </a:r>
                    </a:p>
                    <a:p>
                      <a:pPr algn="ctr"/>
                      <a:endParaRPr lang="en-US" sz="2800" dirty="0">
                        <a:latin typeface="Times New Roman" panose="02020603050405020304" pitchFamily="18" charset="0"/>
                      </a:endParaRPr>
                    </a:p>
                  </a:txBody>
                  <a:tcPr/>
                </a:tc>
                <a:tc>
                  <a:txBody>
                    <a:bodyPr/>
                    <a:lstStyle/>
                    <a:p>
                      <a:pPr algn="ctr"/>
                      <a:r>
                        <a:rPr lang="en-US" sz="2800" dirty="0">
                          <a:latin typeface="Times New Roman" panose="02020603050405020304" pitchFamily="18" charset="0"/>
                        </a:rPr>
                        <a:t>LSTM</a:t>
                      </a:r>
                    </a:p>
                  </a:txBody>
                  <a:tcPr/>
                </a:tc>
                <a:tc>
                  <a:txBody>
                    <a:bodyPr/>
                    <a:lstStyle/>
                    <a:p>
                      <a:pPr algn="ctr"/>
                      <a:r>
                        <a:rPr lang="en-US" sz="2800" dirty="0">
                          <a:latin typeface="Times New Roman" panose="02020603050405020304" pitchFamily="18" charset="0"/>
                        </a:rPr>
                        <a:t>94% </a:t>
                      </a:r>
                    </a:p>
                  </a:txBody>
                  <a:tcPr/>
                </a:tc>
                <a:tc>
                  <a:txBody>
                    <a:bodyPr/>
                    <a:lstStyle/>
                    <a:p>
                      <a:pPr algn="ctr"/>
                      <a:r>
                        <a:rPr lang="en-GB" sz="2800" dirty="0">
                          <a:latin typeface="Times New Roman" panose="02020603050405020304" pitchFamily="18" charset="0"/>
                        </a:rPr>
                        <a:t>The system is tailored for workplace environments and may not generalize well to other stress-inducing scenarios.</a:t>
                      </a:r>
                      <a:endParaRPr lang="en-US" sz="2800" dirty="0">
                        <a:latin typeface="Times New Roman" panose="02020603050405020304" pitchFamily="18" charset="0"/>
                      </a:endParaRPr>
                    </a:p>
                  </a:txBody>
                  <a:tcPr/>
                </a:tc>
                <a:extLst>
                  <a:ext uri="{0D108BD9-81ED-4DB2-BD59-A6C34878D82A}">
                    <a16:rowId xmlns:a16="http://schemas.microsoft.com/office/drawing/2014/main" val="260799223"/>
                  </a:ext>
                </a:extLst>
              </a:tr>
              <a:tr h="26151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1" kern="1200" dirty="0">
                          <a:solidFill>
                            <a:schemeClr val="dk1"/>
                          </a:solidFill>
                          <a:effectLst/>
                          <a:latin typeface="Times New Roman" panose="02020603050405020304" pitchFamily="18" charset="0"/>
                        </a:rPr>
                        <a:t>Detection of Negative Stress through Spectral Features of Electroencephalographic Recordings and a Convolutional Neural Network [8]</a:t>
                      </a:r>
                    </a:p>
                    <a:p>
                      <a:pPr algn="ctr"/>
                      <a:endParaRPr lang="en-US" sz="2800" dirty="0">
                        <a:latin typeface="Times New Roman" panose="02020603050405020304" pitchFamily="18" charset="0"/>
                      </a:endParaRPr>
                    </a:p>
                  </a:txBody>
                  <a:tcPr/>
                </a:tc>
                <a:tc>
                  <a:txBody>
                    <a:bodyPr/>
                    <a:lstStyle/>
                    <a:p>
                      <a:pPr marL="0" indent="0" algn="ctr">
                        <a:buNone/>
                      </a:pPr>
                      <a:r>
                        <a:rPr lang="en-US" sz="2800" dirty="0" err="1">
                          <a:latin typeface="Times New Roman" panose="02020603050405020304" pitchFamily="18" charset="0"/>
                        </a:rPr>
                        <a:t>AlexNet</a:t>
                      </a:r>
                      <a:endParaRPr lang="en-US" sz="2800" dirty="0">
                        <a:latin typeface="Times New Roman" panose="02020603050405020304" pitchFamily="18" charset="0"/>
                      </a:endParaRPr>
                    </a:p>
                  </a:txBody>
                  <a:tcPr/>
                </a:tc>
                <a:tc>
                  <a:txBody>
                    <a:bodyPr/>
                    <a:lstStyle/>
                    <a:p>
                      <a:pPr marL="0" indent="0" algn="ctr">
                        <a:buNone/>
                      </a:pPr>
                      <a:r>
                        <a:rPr lang="en-US" sz="2800" dirty="0">
                          <a:latin typeface="Times New Roman" panose="02020603050405020304" pitchFamily="18" charset="0"/>
                        </a:rPr>
                        <a:t>84%</a:t>
                      </a:r>
                    </a:p>
                  </a:txBody>
                  <a:tcPr/>
                </a:tc>
                <a:tc>
                  <a:txBody>
                    <a:bodyPr/>
                    <a:lstStyle/>
                    <a:p>
                      <a:pPr algn="ctr"/>
                      <a:r>
                        <a:rPr lang="en-US" sz="2800" dirty="0">
                          <a:latin typeface="Times New Roman" panose="02020603050405020304" pitchFamily="18" charset="0"/>
                        </a:rPr>
                        <a:t>The model uses large windowing technique.</a:t>
                      </a:r>
                    </a:p>
                  </a:txBody>
                  <a:tcPr/>
                </a:tc>
                <a:extLst>
                  <a:ext uri="{0D108BD9-81ED-4DB2-BD59-A6C34878D82A}">
                    <a16:rowId xmlns:a16="http://schemas.microsoft.com/office/drawing/2014/main" val="1263698813"/>
                  </a:ext>
                </a:extLst>
              </a:tr>
            </a:tbl>
          </a:graphicData>
        </a:graphic>
      </p:graphicFrame>
      <p:sp>
        <p:nvSpPr>
          <p:cNvPr id="26" name="TextBox 25">
            <a:extLst>
              <a:ext uri="{FF2B5EF4-FFF2-40B4-BE49-F238E27FC236}">
                <a16:creationId xmlns:a16="http://schemas.microsoft.com/office/drawing/2014/main" id="{E6327031-4215-4023-AE18-1F78E43CDB5B}"/>
              </a:ext>
            </a:extLst>
          </p:cNvPr>
          <p:cNvSpPr txBox="1"/>
          <p:nvPr/>
        </p:nvSpPr>
        <p:spPr>
          <a:xfrm>
            <a:off x="1350612" y="8009695"/>
            <a:ext cx="15413388" cy="646331"/>
          </a:xfrm>
          <a:prstGeom prst="rect">
            <a:avLst/>
          </a:prstGeom>
          <a:noFill/>
        </p:spPr>
        <p:txBody>
          <a:bodyPr wrap="square">
            <a:spAutoFit/>
          </a:bodyPr>
          <a:lstStyle/>
          <a:p>
            <a:r>
              <a:rPr lang="en-US" dirty="0">
                <a:latin typeface="Times New Roman" panose="02020603050405020304" pitchFamily="18" charset="0"/>
              </a:rPr>
              <a:t>T. Khan, H. </a:t>
            </a:r>
            <a:r>
              <a:rPr lang="en-US" dirty="0" err="1">
                <a:latin typeface="Times New Roman" panose="02020603050405020304" pitchFamily="18" charset="0"/>
              </a:rPr>
              <a:t>Javed</a:t>
            </a:r>
            <a:r>
              <a:rPr lang="en-US" dirty="0">
                <a:latin typeface="Times New Roman" panose="02020603050405020304" pitchFamily="18" charset="0"/>
              </a:rPr>
              <a:t>, M. Amin, O. Usman, S. </a:t>
            </a:r>
            <a:r>
              <a:rPr lang="en-US" dirty="0" err="1">
                <a:latin typeface="Times New Roman" panose="02020603050405020304" pitchFamily="18" charset="0"/>
              </a:rPr>
              <a:t>Ishtiaq</a:t>
            </a:r>
            <a:r>
              <a:rPr lang="en-US" dirty="0">
                <a:latin typeface="Times New Roman" panose="02020603050405020304" pitchFamily="18" charset="0"/>
              </a:rPr>
              <a:t> Hus-</a:t>
            </a:r>
            <a:r>
              <a:rPr lang="en-US" dirty="0" err="1">
                <a:latin typeface="Times New Roman" panose="02020603050405020304" pitchFamily="18" charset="0"/>
              </a:rPr>
              <a:t>sain</a:t>
            </a:r>
            <a:r>
              <a:rPr lang="en-US" dirty="0">
                <a:latin typeface="Times New Roman" panose="02020603050405020304" pitchFamily="18" charset="0"/>
              </a:rPr>
              <a:t>, A. </a:t>
            </a:r>
            <a:r>
              <a:rPr lang="en-US" dirty="0" err="1">
                <a:latin typeface="Times New Roman" panose="02020603050405020304" pitchFamily="18" charset="0"/>
              </a:rPr>
              <a:t>Mehmoood</a:t>
            </a:r>
            <a:r>
              <a:rPr lang="en-US" dirty="0">
                <a:latin typeface="Times New Roman" panose="02020603050405020304" pitchFamily="18" charset="0"/>
              </a:rPr>
              <a:t>, and C. Maple, “</a:t>
            </a:r>
            <a:r>
              <a:rPr lang="en-US" dirty="0" err="1">
                <a:latin typeface="Times New Roman" panose="02020603050405020304" pitchFamily="18" charset="0"/>
              </a:rPr>
              <a:t>Eeg</a:t>
            </a:r>
            <a:r>
              <a:rPr lang="en-US" dirty="0">
                <a:latin typeface="Times New Roman" panose="02020603050405020304" pitchFamily="18" charset="0"/>
              </a:rPr>
              <a:t> based ap-</a:t>
            </a:r>
            <a:r>
              <a:rPr lang="en-US" dirty="0" err="1">
                <a:latin typeface="Times New Roman" panose="02020603050405020304" pitchFamily="18" charset="0"/>
              </a:rPr>
              <a:t>titude</a:t>
            </a:r>
            <a:r>
              <a:rPr lang="en-US" dirty="0">
                <a:latin typeface="Times New Roman" panose="02020603050405020304" pitchFamily="18" charset="0"/>
              </a:rPr>
              <a:t> detection system for stress regulation in healthcare workers,” Scientific Programming, vol. 2021, no. 1,p. 4620487, 2021.</a:t>
            </a:r>
          </a:p>
        </p:txBody>
      </p:sp>
      <p:sp>
        <p:nvSpPr>
          <p:cNvPr id="27" name="TextBox 26">
            <a:extLst>
              <a:ext uri="{FF2B5EF4-FFF2-40B4-BE49-F238E27FC236}">
                <a16:creationId xmlns:a16="http://schemas.microsoft.com/office/drawing/2014/main" id="{63D25488-B7FC-4ACA-9F18-00C001CDACEE}"/>
              </a:ext>
            </a:extLst>
          </p:cNvPr>
          <p:cNvSpPr txBox="1"/>
          <p:nvPr/>
        </p:nvSpPr>
        <p:spPr>
          <a:xfrm>
            <a:off x="1302611" y="8824673"/>
            <a:ext cx="15268455" cy="646331"/>
          </a:xfrm>
          <a:prstGeom prst="rect">
            <a:avLst/>
          </a:prstGeom>
          <a:noFill/>
        </p:spPr>
        <p:txBody>
          <a:bodyPr wrap="square">
            <a:spAutoFit/>
          </a:bodyPr>
          <a:lstStyle/>
          <a:p>
            <a:r>
              <a:rPr lang="en-US" dirty="0">
                <a:latin typeface="Times New Roman" panose="02020603050405020304" pitchFamily="18" charset="0"/>
              </a:rPr>
              <a:t>A. </a:t>
            </a:r>
            <a:r>
              <a:rPr lang="en-US" dirty="0" err="1">
                <a:latin typeface="Times New Roman" panose="02020603050405020304" pitchFamily="18" charset="0"/>
              </a:rPr>
              <a:t>Mart´ınez</a:t>
            </a:r>
            <a:r>
              <a:rPr lang="en-US" dirty="0">
                <a:latin typeface="Times New Roman" panose="02020603050405020304" pitchFamily="18" charset="0"/>
              </a:rPr>
              <a:t>-Rodrigo, B. </a:t>
            </a:r>
            <a:r>
              <a:rPr lang="en-US" dirty="0" err="1">
                <a:latin typeface="Times New Roman" panose="02020603050405020304" pitchFamily="18" charset="0"/>
              </a:rPr>
              <a:t>Garc´ıa-Mart´ınez</a:t>
            </a:r>
            <a:r>
              <a:rPr lang="en-US" dirty="0">
                <a:latin typeface="Times New Roman" panose="02020603050405020304" pitchFamily="18" charset="0"/>
              </a:rPr>
              <a:t>, ´A. </a:t>
            </a:r>
            <a:r>
              <a:rPr lang="en-US" dirty="0" err="1">
                <a:latin typeface="Times New Roman" panose="02020603050405020304" pitchFamily="18" charset="0"/>
              </a:rPr>
              <a:t>Huerta,and</a:t>
            </a:r>
            <a:r>
              <a:rPr lang="en-US" dirty="0">
                <a:latin typeface="Times New Roman" panose="02020603050405020304" pitchFamily="18" charset="0"/>
              </a:rPr>
              <a:t> R. Alcaraz, “Detection of negative stress </a:t>
            </a:r>
            <a:r>
              <a:rPr lang="en-US" dirty="0" err="1">
                <a:latin typeface="Times New Roman" panose="02020603050405020304" pitchFamily="18" charset="0"/>
              </a:rPr>
              <a:t>throughspectral</a:t>
            </a:r>
            <a:r>
              <a:rPr lang="en-US" dirty="0">
                <a:latin typeface="Times New Roman" panose="02020603050405020304" pitchFamily="18" charset="0"/>
              </a:rPr>
              <a:t> features of electroencephalographic </a:t>
            </a:r>
            <a:r>
              <a:rPr lang="en-US" dirty="0" err="1">
                <a:latin typeface="Times New Roman" panose="02020603050405020304" pitchFamily="18" charset="0"/>
              </a:rPr>
              <a:t>recordingsand</a:t>
            </a:r>
            <a:r>
              <a:rPr lang="en-US" dirty="0">
                <a:latin typeface="Times New Roman" panose="02020603050405020304" pitchFamily="18" charset="0"/>
              </a:rPr>
              <a:t> a convolutional neural network,” Sensors, vol. 21,no. 9, p. 3050, 2021.</a:t>
            </a:r>
          </a:p>
        </p:txBody>
      </p:sp>
      <p:sp>
        <p:nvSpPr>
          <p:cNvPr id="28" name="TextBox 27">
            <a:extLst>
              <a:ext uri="{FF2B5EF4-FFF2-40B4-BE49-F238E27FC236}">
                <a16:creationId xmlns:a16="http://schemas.microsoft.com/office/drawing/2014/main" id="{4ADB9CE5-040C-42EC-A3BF-E8D42362E70D}"/>
              </a:ext>
            </a:extLst>
          </p:cNvPr>
          <p:cNvSpPr txBox="1"/>
          <p:nvPr/>
        </p:nvSpPr>
        <p:spPr>
          <a:xfrm>
            <a:off x="874807" y="8152070"/>
            <a:ext cx="9213850" cy="369332"/>
          </a:xfrm>
          <a:prstGeom prst="rect">
            <a:avLst/>
          </a:prstGeom>
          <a:noFill/>
        </p:spPr>
        <p:txBody>
          <a:bodyPr wrap="square">
            <a:spAutoFit/>
          </a:bodyPr>
          <a:lstStyle/>
          <a:p>
            <a:r>
              <a:rPr lang="en-GB" sz="1800" b="1" i="0" kern="1200" dirty="0">
                <a:solidFill>
                  <a:schemeClr val="dk1"/>
                </a:solidFill>
                <a:effectLst/>
                <a:latin typeface="Times New Roman" panose="02020603050405020304" pitchFamily="18" charset="0"/>
                <a:ea typeface="+mn-ea"/>
                <a:cs typeface="+mn-cs"/>
              </a:rPr>
              <a:t>[7]</a:t>
            </a:r>
            <a:endParaRPr lang="en-US" dirty="0">
              <a:latin typeface="Times New Roman" panose="02020603050405020304" pitchFamily="18" charset="0"/>
            </a:endParaRPr>
          </a:p>
        </p:txBody>
      </p:sp>
      <p:sp>
        <p:nvSpPr>
          <p:cNvPr id="29" name="TextBox 28">
            <a:extLst>
              <a:ext uri="{FF2B5EF4-FFF2-40B4-BE49-F238E27FC236}">
                <a16:creationId xmlns:a16="http://schemas.microsoft.com/office/drawing/2014/main" id="{90B28DCC-AD21-4C1F-92B8-9EF596BFCEFB}"/>
              </a:ext>
            </a:extLst>
          </p:cNvPr>
          <p:cNvSpPr txBox="1"/>
          <p:nvPr/>
        </p:nvSpPr>
        <p:spPr>
          <a:xfrm>
            <a:off x="-3534038" y="8926996"/>
            <a:ext cx="9213850"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i="0" kern="1200" dirty="0">
                <a:solidFill>
                  <a:schemeClr val="dk1"/>
                </a:solidFill>
                <a:effectLst/>
                <a:latin typeface="Times New Roman" panose="02020603050405020304" pitchFamily="18" charset="0"/>
                <a:ea typeface="+mn-ea"/>
                <a:cs typeface="+mn-cs"/>
              </a:rPr>
              <a:t>[8]</a:t>
            </a:r>
          </a:p>
        </p:txBody>
      </p:sp>
      <p:sp>
        <p:nvSpPr>
          <p:cNvPr id="30" name="Oval 29">
            <a:extLst>
              <a:ext uri="{FF2B5EF4-FFF2-40B4-BE49-F238E27FC236}">
                <a16:creationId xmlns:a16="http://schemas.microsoft.com/office/drawing/2014/main" id="{B9873239-BD93-4316-A33F-EA445AD9F87E}"/>
              </a:ext>
            </a:extLst>
          </p:cNvPr>
          <p:cNvSpPr/>
          <p:nvPr/>
        </p:nvSpPr>
        <p:spPr>
          <a:xfrm>
            <a:off x="17068800" y="9396288"/>
            <a:ext cx="609600" cy="566247"/>
          </a:xfrm>
          <a:prstGeom prst="ellipse">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latin typeface="Times New Roman" panose="02020603050405020304" pitchFamily="18" charset="0"/>
              </a:rPr>
              <a:t>06</a:t>
            </a:r>
          </a:p>
        </p:txBody>
      </p:sp>
    </p:spTree>
    <p:extLst>
      <p:ext uri="{BB962C8B-B14F-4D97-AF65-F5344CB8AC3E}">
        <p14:creationId xmlns:p14="http://schemas.microsoft.com/office/powerpoint/2010/main" val="2481659312"/>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4"/>
        </a:solidFill>
        <a:effectLst/>
      </p:bgPr>
    </p:bg>
    <p:spTree>
      <p:nvGrpSpPr>
        <p:cNvPr id="1" name=""/>
        <p:cNvGrpSpPr/>
        <p:nvPr/>
      </p:nvGrpSpPr>
      <p:grpSpPr>
        <a:xfrm>
          <a:off x="0" y="0"/>
          <a:ext cx="0" cy="0"/>
          <a:chOff x="0" y="0"/>
          <a:chExt cx="0" cy="0"/>
        </a:xfrm>
      </p:grpSpPr>
      <p:grpSp>
        <p:nvGrpSpPr>
          <p:cNvPr id="2" name="Group 2"/>
          <p:cNvGrpSpPr/>
          <p:nvPr/>
        </p:nvGrpSpPr>
        <p:grpSpPr>
          <a:xfrm>
            <a:off x="9502" y="0"/>
            <a:ext cx="18278493" cy="1067899"/>
            <a:chOff x="0" y="0"/>
            <a:chExt cx="3905360" cy="281257"/>
          </a:xfrm>
        </p:grpSpPr>
        <p:sp>
          <p:nvSpPr>
            <p:cNvPr id="3" name="Freeform 3"/>
            <p:cNvSpPr/>
            <p:nvPr/>
          </p:nvSpPr>
          <p:spPr>
            <a:xfrm>
              <a:off x="0" y="0"/>
              <a:ext cx="3905360" cy="281257"/>
            </a:xfrm>
            <a:custGeom>
              <a:avLst/>
              <a:gdLst/>
              <a:ahLst/>
              <a:cxnLst/>
              <a:rect l="l" t="t" r="r" b="b"/>
              <a:pathLst>
                <a:path w="3905360" h="281257">
                  <a:moveTo>
                    <a:pt x="0" y="0"/>
                  </a:moveTo>
                  <a:lnTo>
                    <a:pt x="3905360" y="0"/>
                  </a:lnTo>
                  <a:lnTo>
                    <a:pt x="3905360" y="281257"/>
                  </a:lnTo>
                  <a:lnTo>
                    <a:pt x="0" y="281257"/>
                  </a:lnTo>
                  <a:close/>
                </a:path>
              </a:pathLst>
            </a:custGeom>
            <a:gradFill rotWithShape="1">
              <a:gsLst>
                <a:gs pos="0">
                  <a:srgbClr val="8C52FF">
                    <a:alpha val="100000"/>
                  </a:srgbClr>
                </a:gs>
                <a:gs pos="100000">
                  <a:srgbClr val="5CE1E6">
                    <a:alpha val="100000"/>
                  </a:srgbClr>
                </a:gs>
              </a:gsLst>
              <a:lin ang="0"/>
            </a:gradFill>
          </p:spPr>
        </p:sp>
        <p:sp>
          <p:nvSpPr>
            <p:cNvPr id="4" name="TextBox 4"/>
            <p:cNvSpPr txBox="1"/>
            <p:nvPr/>
          </p:nvSpPr>
          <p:spPr>
            <a:xfrm>
              <a:off x="0" y="-76200"/>
              <a:ext cx="3905360" cy="357457"/>
            </a:xfrm>
            <a:prstGeom prst="rect">
              <a:avLst/>
            </a:prstGeom>
          </p:spPr>
          <p:txBody>
            <a:bodyPr lIns="50800" tIns="50800" rIns="50800" bIns="50800" rtlCol="0" anchor="ctr"/>
            <a:lstStyle/>
            <a:p>
              <a:pPr algn="ctr">
                <a:lnSpc>
                  <a:spcPts val="2659"/>
                </a:lnSpc>
                <a:spcBef>
                  <a:spcPct val="0"/>
                </a:spcBef>
              </a:pPr>
              <a:endParaRPr dirty="0">
                <a:latin typeface="Times New Roman" panose="02020603050405020304" pitchFamily="18" charset="0"/>
              </a:endParaRPr>
            </a:p>
          </p:txBody>
        </p:sp>
      </p:grpSp>
      <p:sp>
        <p:nvSpPr>
          <p:cNvPr id="8" name="TextBox 8"/>
          <p:cNvSpPr txBox="1"/>
          <p:nvPr/>
        </p:nvSpPr>
        <p:spPr>
          <a:xfrm>
            <a:off x="778816" y="164871"/>
            <a:ext cx="9179019" cy="679673"/>
          </a:xfrm>
          <a:prstGeom prst="rect">
            <a:avLst/>
          </a:prstGeom>
        </p:spPr>
        <p:txBody>
          <a:bodyPr lIns="0" tIns="0" rIns="0" bIns="0" rtlCol="0" anchor="t">
            <a:spAutoFit/>
          </a:bodyPr>
          <a:lstStyle/>
          <a:p>
            <a:pPr marL="0" lvl="0" indent="0" algn="l">
              <a:lnSpc>
                <a:spcPts val="5265"/>
              </a:lnSpc>
            </a:pPr>
            <a:r>
              <a:rPr lang="en-US" sz="4500" dirty="0">
                <a:solidFill>
                  <a:srgbClr val="FFDE59"/>
                </a:solidFill>
                <a:latin typeface="Times New Roman" panose="02020603050405020304" pitchFamily="18" charset="0"/>
              </a:rPr>
              <a:t>Literature Survey(Contd.) </a:t>
            </a:r>
          </a:p>
        </p:txBody>
      </p:sp>
      <p:sp>
        <p:nvSpPr>
          <p:cNvPr id="15" name="TextBox 15"/>
          <p:cNvSpPr txBox="1"/>
          <p:nvPr/>
        </p:nvSpPr>
        <p:spPr>
          <a:xfrm>
            <a:off x="778816" y="5092053"/>
            <a:ext cx="17649439" cy="844270"/>
          </a:xfrm>
          <a:prstGeom prst="rect">
            <a:avLst/>
          </a:prstGeom>
        </p:spPr>
        <p:txBody>
          <a:bodyPr lIns="0" tIns="0" rIns="0" bIns="0" rtlCol="0" anchor="t">
            <a:spAutoFit/>
          </a:bodyPr>
          <a:lstStyle/>
          <a:p>
            <a:pPr algn="l">
              <a:lnSpc>
                <a:spcPts val="3359"/>
              </a:lnSpc>
            </a:pPr>
            <a:endParaRPr lang="en-US" sz="2399" dirty="0">
              <a:solidFill>
                <a:srgbClr val="000000"/>
              </a:solidFill>
              <a:latin typeface="Times New Roman" panose="02020603050405020304" pitchFamily="18" charset="0"/>
            </a:endParaRPr>
          </a:p>
          <a:p>
            <a:pPr algn="l">
              <a:lnSpc>
                <a:spcPts val="3359"/>
              </a:lnSpc>
              <a:spcBef>
                <a:spcPct val="0"/>
              </a:spcBef>
            </a:pPr>
            <a:endParaRPr lang="en-US" sz="2399" dirty="0">
              <a:solidFill>
                <a:srgbClr val="000000"/>
              </a:solidFill>
              <a:latin typeface="Times New Roman" panose="02020603050405020304" pitchFamily="18" charset="0"/>
            </a:endParaRPr>
          </a:p>
        </p:txBody>
      </p:sp>
      <p:graphicFrame>
        <p:nvGraphicFramePr>
          <p:cNvPr id="25" name="Table 25">
            <a:extLst>
              <a:ext uri="{FF2B5EF4-FFF2-40B4-BE49-F238E27FC236}">
                <a16:creationId xmlns:a16="http://schemas.microsoft.com/office/drawing/2014/main" id="{55734D0C-B341-4C1A-810D-21C5BD0F9EB2}"/>
              </a:ext>
            </a:extLst>
          </p:cNvPr>
          <p:cNvGraphicFramePr>
            <a:graphicFrameLocks noGrp="1"/>
          </p:cNvGraphicFramePr>
          <p:nvPr>
            <p:extLst>
              <p:ext uri="{D42A27DB-BD31-4B8C-83A1-F6EECF244321}">
                <p14:modId xmlns:p14="http://schemas.microsoft.com/office/powerpoint/2010/main" val="345512999"/>
              </p:ext>
            </p:extLst>
          </p:nvPr>
        </p:nvGraphicFramePr>
        <p:xfrm>
          <a:off x="1219200" y="1586740"/>
          <a:ext cx="16219392" cy="3015769"/>
        </p:xfrm>
        <a:graphic>
          <a:graphicData uri="http://schemas.openxmlformats.org/drawingml/2006/table">
            <a:tbl>
              <a:tblPr firstRow="1" bandRow="1">
                <a:tableStyleId>{7DF18680-E054-41AD-8BC1-D1AEF772440D}</a:tableStyleId>
              </a:tblPr>
              <a:tblGrid>
                <a:gridCol w="4870588">
                  <a:extLst>
                    <a:ext uri="{9D8B030D-6E8A-4147-A177-3AD203B41FA5}">
                      <a16:colId xmlns:a16="http://schemas.microsoft.com/office/drawing/2014/main" val="1814527728"/>
                    </a:ext>
                  </a:extLst>
                </a:gridCol>
                <a:gridCol w="1626387">
                  <a:extLst>
                    <a:ext uri="{9D8B030D-6E8A-4147-A177-3AD203B41FA5}">
                      <a16:colId xmlns:a16="http://schemas.microsoft.com/office/drawing/2014/main" val="2499308371"/>
                    </a:ext>
                  </a:extLst>
                </a:gridCol>
                <a:gridCol w="2303890">
                  <a:extLst>
                    <a:ext uri="{9D8B030D-6E8A-4147-A177-3AD203B41FA5}">
                      <a16:colId xmlns:a16="http://schemas.microsoft.com/office/drawing/2014/main" val="3154995345"/>
                    </a:ext>
                  </a:extLst>
                </a:gridCol>
                <a:gridCol w="7418527">
                  <a:extLst>
                    <a:ext uri="{9D8B030D-6E8A-4147-A177-3AD203B41FA5}">
                      <a16:colId xmlns:a16="http://schemas.microsoft.com/office/drawing/2014/main" val="3483893759"/>
                    </a:ext>
                  </a:extLst>
                </a:gridCol>
              </a:tblGrid>
              <a:tr h="839860">
                <a:tc>
                  <a:txBody>
                    <a:bodyPr/>
                    <a:lstStyle/>
                    <a:p>
                      <a:pPr algn="ctr"/>
                      <a:r>
                        <a:rPr lang="en-US" sz="2800" dirty="0">
                          <a:latin typeface="Times New Roman" panose="02020603050405020304" pitchFamily="18" charset="0"/>
                        </a:rPr>
                        <a:t>Paper Name</a:t>
                      </a:r>
                    </a:p>
                  </a:txBody>
                  <a:tcPr/>
                </a:tc>
                <a:tc>
                  <a:txBody>
                    <a:bodyPr/>
                    <a:lstStyle/>
                    <a:p>
                      <a:pPr algn="ctr"/>
                      <a:r>
                        <a:rPr lang="en-US" sz="2800" dirty="0">
                          <a:latin typeface="Times New Roman" panose="02020603050405020304" pitchFamily="18" charset="0"/>
                        </a:rPr>
                        <a:t>Model/Classifier</a:t>
                      </a:r>
                    </a:p>
                  </a:txBody>
                  <a:tcPr/>
                </a:tc>
                <a:tc>
                  <a:txBody>
                    <a:bodyPr/>
                    <a:lstStyle/>
                    <a:p>
                      <a:pPr algn="ctr"/>
                      <a:r>
                        <a:rPr lang="en-US" sz="2800" dirty="0">
                          <a:latin typeface="Times New Roman" panose="02020603050405020304" pitchFamily="18" charset="0"/>
                        </a:rPr>
                        <a:t>Accuracy </a:t>
                      </a:r>
                    </a:p>
                  </a:txBody>
                  <a:tcPr/>
                </a:tc>
                <a:tc>
                  <a:txBody>
                    <a:bodyPr/>
                    <a:lstStyle/>
                    <a:p>
                      <a:pPr algn="ctr"/>
                      <a:r>
                        <a:rPr lang="en-US" sz="2800" dirty="0">
                          <a:latin typeface="Times New Roman" panose="02020603050405020304" pitchFamily="18" charset="0"/>
                        </a:rPr>
                        <a:t>Research Gap </a:t>
                      </a:r>
                    </a:p>
                  </a:txBody>
                  <a:tcPr/>
                </a:tc>
                <a:extLst>
                  <a:ext uri="{0D108BD9-81ED-4DB2-BD59-A6C34878D82A}">
                    <a16:rowId xmlns:a16="http://schemas.microsoft.com/office/drawing/2014/main" val="3718115778"/>
                  </a:ext>
                </a:extLst>
              </a:tr>
              <a:tr h="2070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chemeClr val="tx1"/>
                          </a:solidFill>
                          <a:latin typeface="Times New Roman" panose="02020603050405020304" pitchFamily="18" charset="0"/>
                        </a:rPr>
                        <a:t>Modeling Mental Stress Using a Deep Learning Framework  [9</a:t>
                      </a:r>
                      <a:r>
                        <a:rPr lang="en-US" sz="2800" dirty="0">
                          <a:solidFill>
                            <a:schemeClr val="tx1"/>
                          </a:solidFill>
                          <a:latin typeface="Times New Roman" panose="02020603050405020304" pitchFamily="18" charset="0"/>
                        </a:rPr>
                        <a:t>]</a:t>
                      </a:r>
                    </a:p>
                  </a:txBody>
                  <a:tcPr/>
                </a:tc>
                <a:tc>
                  <a:txBody>
                    <a:bodyPr/>
                    <a:lstStyle/>
                    <a:p>
                      <a:pPr algn="ctr"/>
                      <a:r>
                        <a:rPr lang="en-US" sz="2800" dirty="0">
                          <a:latin typeface="Times New Roman" panose="02020603050405020304" pitchFamily="18" charset="0"/>
                        </a:rPr>
                        <a:t>CNN</a:t>
                      </a:r>
                    </a:p>
                  </a:txBody>
                  <a:tcPr/>
                </a:tc>
                <a:tc>
                  <a:txBody>
                    <a:bodyPr/>
                    <a:lstStyle/>
                    <a:p>
                      <a:pPr algn="ctr"/>
                      <a:r>
                        <a:rPr lang="en-US" sz="2800" dirty="0">
                          <a:latin typeface="Times New Roman" panose="02020603050405020304" pitchFamily="18" charset="0"/>
                        </a:rPr>
                        <a:t>82 % </a:t>
                      </a:r>
                    </a:p>
                  </a:txBody>
                  <a:tcPr/>
                </a:tc>
                <a:tc>
                  <a:txBody>
                    <a:bodyPr/>
                    <a:lstStyle/>
                    <a:p>
                      <a:pPr algn="ctr"/>
                      <a:r>
                        <a:rPr lang="en-US" sz="2800" dirty="0">
                          <a:latin typeface="Times New Roman" panose="02020603050405020304" pitchFamily="18" charset="0"/>
                        </a:rPr>
                        <a:t>It is a shallow model . It shows that this model needs to be further tuned and increase it’s complexity.</a:t>
                      </a:r>
                    </a:p>
                  </a:txBody>
                  <a:tcPr/>
                </a:tc>
                <a:extLst>
                  <a:ext uri="{0D108BD9-81ED-4DB2-BD59-A6C34878D82A}">
                    <a16:rowId xmlns:a16="http://schemas.microsoft.com/office/drawing/2014/main" val="260799223"/>
                  </a:ext>
                </a:extLst>
              </a:tr>
            </a:tbl>
          </a:graphicData>
        </a:graphic>
      </p:graphicFrame>
      <p:sp>
        <p:nvSpPr>
          <p:cNvPr id="26" name="TextBox 25">
            <a:extLst>
              <a:ext uri="{FF2B5EF4-FFF2-40B4-BE49-F238E27FC236}">
                <a16:creationId xmlns:a16="http://schemas.microsoft.com/office/drawing/2014/main" id="{E0C59D77-4C21-4B55-B980-BCE26C263B33}"/>
              </a:ext>
            </a:extLst>
          </p:cNvPr>
          <p:cNvSpPr txBox="1"/>
          <p:nvPr/>
        </p:nvSpPr>
        <p:spPr>
          <a:xfrm>
            <a:off x="1441472" y="5560368"/>
            <a:ext cx="16617928" cy="1097095"/>
          </a:xfrm>
          <a:prstGeom prst="rect">
            <a:avLst/>
          </a:prstGeom>
          <a:noFill/>
        </p:spPr>
        <p:txBody>
          <a:bodyPr wrap="square">
            <a:spAutoFit/>
          </a:bodyPr>
          <a:lstStyle/>
          <a:p>
            <a:pPr algn="l">
              <a:lnSpc>
                <a:spcPts val="2659"/>
              </a:lnSpc>
              <a:spcBef>
                <a:spcPct val="0"/>
              </a:spcBef>
            </a:pPr>
            <a:r>
              <a:rPr lang="en-US" sz="1800" dirty="0">
                <a:latin typeface="Times New Roman" panose="02020603050405020304" pitchFamily="18" charset="0"/>
                <a:ea typeface="Arimo" panose="020B0604020202020204" charset="0"/>
                <a:cs typeface="Times New Roman" panose="02020603050405020304" pitchFamily="18" charset="0"/>
              </a:rPr>
              <a:t>K. Masood and M. A. Alghamdi, "Modeling Mental Stress Using a Deep Learning Framework," in IEEE Access, vol. 7, pp. 68446-68454, 2019, </a:t>
            </a:r>
            <a:r>
              <a:rPr lang="en-US" sz="1800" dirty="0" err="1">
                <a:latin typeface="Times New Roman" panose="02020603050405020304" pitchFamily="18" charset="0"/>
                <a:ea typeface="Arimo" panose="020B0604020202020204" charset="0"/>
                <a:cs typeface="Times New Roman" panose="02020603050405020304" pitchFamily="18" charset="0"/>
              </a:rPr>
              <a:t>doi</a:t>
            </a:r>
            <a:r>
              <a:rPr lang="en-US" sz="1800" dirty="0">
                <a:latin typeface="Times New Roman" panose="02020603050405020304" pitchFamily="18" charset="0"/>
                <a:ea typeface="Arimo" panose="020B0604020202020204" charset="0"/>
                <a:cs typeface="Times New Roman" panose="02020603050405020304" pitchFamily="18" charset="0"/>
              </a:rPr>
              <a:t>: 10.1109/ACCESS.2019.2917718. keywords: {</a:t>
            </a:r>
            <a:r>
              <a:rPr lang="en-US" sz="1800" dirty="0" err="1">
                <a:latin typeface="Times New Roman" panose="02020603050405020304" pitchFamily="18" charset="0"/>
                <a:ea typeface="Arimo" panose="020B0604020202020204" charset="0"/>
                <a:cs typeface="Times New Roman" panose="02020603050405020304" pitchFamily="18" charset="0"/>
              </a:rPr>
              <a:t>Stress;Biomedical</a:t>
            </a:r>
            <a:r>
              <a:rPr lang="en-US" sz="1800" dirty="0">
                <a:latin typeface="Times New Roman" panose="02020603050405020304" pitchFamily="18" charset="0"/>
                <a:ea typeface="Arimo" panose="020B0604020202020204" charset="0"/>
                <a:cs typeface="Times New Roman" panose="02020603050405020304" pitchFamily="18" charset="0"/>
              </a:rPr>
              <a:t> </a:t>
            </a:r>
            <a:r>
              <a:rPr lang="en-US" sz="1800" dirty="0" err="1">
                <a:latin typeface="Times New Roman" panose="02020603050405020304" pitchFamily="18" charset="0"/>
                <a:ea typeface="Arimo" panose="020B0604020202020204" charset="0"/>
                <a:cs typeface="Times New Roman" panose="02020603050405020304" pitchFamily="18" charset="0"/>
              </a:rPr>
              <a:t>monitoring;Heart</a:t>
            </a:r>
            <a:r>
              <a:rPr lang="en-US" sz="1800" dirty="0">
                <a:latin typeface="Times New Roman" panose="02020603050405020304" pitchFamily="18" charset="0"/>
                <a:ea typeface="Arimo" panose="020B0604020202020204" charset="0"/>
                <a:cs typeface="Times New Roman" panose="02020603050405020304" pitchFamily="18" charset="0"/>
              </a:rPr>
              <a:t> rate </a:t>
            </a:r>
            <a:r>
              <a:rPr lang="en-US" sz="1800" dirty="0" err="1">
                <a:latin typeface="Times New Roman" panose="02020603050405020304" pitchFamily="18" charset="0"/>
                <a:ea typeface="Arimo" panose="020B0604020202020204" charset="0"/>
                <a:cs typeface="Times New Roman" panose="02020603050405020304" pitchFamily="18" charset="0"/>
              </a:rPr>
              <a:t>variability;Feature</a:t>
            </a:r>
            <a:r>
              <a:rPr lang="en-US" sz="1800" dirty="0">
                <a:latin typeface="Times New Roman" panose="02020603050405020304" pitchFamily="18" charset="0"/>
                <a:ea typeface="Arimo" panose="020B0604020202020204" charset="0"/>
                <a:cs typeface="Times New Roman" panose="02020603050405020304" pitchFamily="18" charset="0"/>
              </a:rPr>
              <a:t> </a:t>
            </a:r>
            <a:r>
              <a:rPr lang="en-US" sz="1800" dirty="0" err="1">
                <a:latin typeface="Times New Roman" panose="02020603050405020304" pitchFamily="18" charset="0"/>
                <a:ea typeface="Arimo" panose="020B0604020202020204" charset="0"/>
                <a:cs typeface="Times New Roman" panose="02020603050405020304" pitchFamily="18" charset="0"/>
              </a:rPr>
              <a:t>extraction;Monitoring;Mental</a:t>
            </a:r>
            <a:r>
              <a:rPr lang="en-US" sz="1800" dirty="0">
                <a:latin typeface="Times New Roman" panose="02020603050405020304" pitchFamily="18" charset="0"/>
                <a:ea typeface="Arimo" panose="020B0604020202020204" charset="0"/>
                <a:cs typeface="Times New Roman" panose="02020603050405020304" pitchFamily="18" charset="0"/>
              </a:rPr>
              <a:t> </a:t>
            </a:r>
            <a:r>
              <a:rPr lang="en-US" sz="1800" dirty="0" err="1">
                <a:latin typeface="Times New Roman" panose="02020603050405020304" pitchFamily="18" charset="0"/>
                <a:ea typeface="Arimo" panose="020B0604020202020204" charset="0"/>
                <a:cs typeface="Times New Roman" panose="02020603050405020304" pitchFamily="18" charset="0"/>
              </a:rPr>
              <a:t>stress;cognitive</a:t>
            </a:r>
            <a:r>
              <a:rPr lang="en-US" sz="1800" dirty="0">
                <a:latin typeface="Times New Roman" panose="02020603050405020304" pitchFamily="18" charset="0"/>
                <a:ea typeface="Arimo" panose="020B0604020202020204" charset="0"/>
                <a:cs typeface="Times New Roman" panose="02020603050405020304" pitchFamily="18" charset="0"/>
              </a:rPr>
              <a:t> </a:t>
            </a:r>
            <a:r>
              <a:rPr lang="en-US" sz="1800" dirty="0" err="1">
                <a:latin typeface="Times New Roman" panose="02020603050405020304" pitchFamily="18" charset="0"/>
                <a:ea typeface="Arimo" panose="020B0604020202020204" charset="0"/>
                <a:cs typeface="Times New Roman" panose="02020603050405020304" pitchFamily="18" charset="0"/>
              </a:rPr>
              <a:t>experiments;deep</a:t>
            </a:r>
            <a:r>
              <a:rPr lang="en-US" sz="1800" dirty="0">
                <a:latin typeface="Times New Roman" panose="02020603050405020304" pitchFamily="18" charset="0"/>
                <a:ea typeface="Arimo" panose="020B0604020202020204" charset="0"/>
                <a:cs typeface="Times New Roman" panose="02020603050405020304" pitchFamily="18" charset="0"/>
              </a:rPr>
              <a:t> </a:t>
            </a:r>
            <a:r>
              <a:rPr lang="en-US" sz="1800" dirty="0" err="1">
                <a:latin typeface="Times New Roman" panose="02020603050405020304" pitchFamily="18" charset="0"/>
                <a:ea typeface="Arimo" panose="020B0604020202020204" charset="0"/>
                <a:cs typeface="Times New Roman" panose="02020603050405020304" pitchFamily="18" charset="0"/>
              </a:rPr>
              <a:t>learning;convolution</a:t>
            </a:r>
            <a:r>
              <a:rPr lang="en-US" sz="1800" dirty="0">
                <a:latin typeface="Times New Roman" panose="02020603050405020304" pitchFamily="18" charset="0"/>
                <a:ea typeface="Arimo" panose="020B0604020202020204" charset="0"/>
                <a:cs typeface="Times New Roman" panose="02020603050405020304" pitchFamily="18" charset="0"/>
              </a:rPr>
              <a:t> neural networks},</a:t>
            </a:r>
          </a:p>
        </p:txBody>
      </p:sp>
      <p:sp>
        <p:nvSpPr>
          <p:cNvPr id="27" name="TextBox 26">
            <a:extLst>
              <a:ext uri="{FF2B5EF4-FFF2-40B4-BE49-F238E27FC236}">
                <a16:creationId xmlns:a16="http://schemas.microsoft.com/office/drawing/2014/main" id="{2BF6F15A-143C-46FA-AB5F-D9553EA1B0C1}"/>
              </a:ext>
            </a:extLst>
          </p:cNvPr>
          <p:cNvSpPr txBox="1"/>
          <p:nvPr/>
        </p:nvSpPr>
        <p:spPr>
          <a:xfrm>
            <a:off x="914400" y="6031135"/>
            <a:ext cx="9213850" cy="369332"/>
          </a:xfrm>
          <a:prstGeom prst="rect">
            <a:avLst/>
          </a:prstGeom>
          <a:noFill/>
        </p:spPr>
        <p:txBody>
          <a:bodyPr wrap="square">
            <a:spAutoFit/>
          </a:bodyPr>
          <a:lstStyle/>
          <a:p>
            <a:r>
              <a:rPr lang="en-US" sz="1800" b="1" dirty="0">
                <a:solidFill>
                  <a:schemeClr val="tx1"/>
                </a:solidFill>
                <a:latin typeface="Times New Roman" panose="02020603050405020304" pitchFamily="18" charset="0"/>
              </a:rPr>
              <a:t>[9</a:t>
            </a:r>
            <a:r>
              <a:rPr lang="en-US" sz="1800" dirty="0">
                <a:solidFill>
                  <a:schemeClr val="tx1"/>
                </a:solidFill>
                <a:latin typeface="Times New Roman" panose="02020603050405020304" pitchFamily="18" charset="0"/>
              </a:rPr>
              <a:t>]</a:t>
            </a:r>
            <a:endParaRPr lang="en-US" dirty="0">
              <a:latin typeface="Times New Roman" panose="02020603050405020304" pitchFamily="18" charset="0"/>
            </a:endParaRPr>
          </a:p>
        </p:txBody>
      </p:sp>
      <p:sp>
        <p:nvSpPr>
          <p:cNvPr id="28" name="Oval 27">
            <a:extLst>
              <a:ext uri="{FF2B5EF4-FFF2-40B4-BE49-F238E27FC236}">
                <a16:creationId xmlns:a16="http://schemas.microsoft.com/office/drawing/2014/main" id="{0A58999A-55AA-4A2B-A984-7004A095089C}"/>
              </a:ext>
            </a:extLst>
          </p:cNvPr>
          <p:cNvSpPr/>
          <p:nvPr/>
        </p:nvSpPr>
        <p:spPr>
          <a:xfrm>
            <a:off x="17068800" y="9396288"/>
            <a:ext cx="609600" cy="566247"/>
          </a:xfrm>
          <a:prstGeom prst="ellipse">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latin typeface="Times New Roman" panose="02020603050405020304" pitchFamily="18" charset="0"/>
              </a:rPr>
              <a:t>07</a:t>
            </a:r>
          </a:p>
        </p:txBody>
      </p:sp>
    </p:spTree>
    <p:extLst>
      <p:ext uri="{BB962C8B-B14F-4D97-AF65-F5344CB8AC3E}">
        <p14:creationId xmlns:p14="http://schemas.microsoft.com/office/powerpoint/2010/main" val="561967129"/>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3F4"/>
        </a:solidFill>
        <a:effectLst/>
      </p:bgPr>
    </p:bg>
    <p:spTree>
      <p:nvGrpSpPr>
        <p:cNvPr id="1" name=""/>
        <p:cNvGrpSpPr/>
        <p:nvPr/>
      </p:nvGrpSpPr>
      <p:grpSpPr>
        <a:xfrm>
          <a:off x="0" y="0"/>
          <a:ext cx="0" cy="0"/>
          <a:chOff x="0" y="0"/>
          <a:chExt cx="0" cy="0"/>
        </a:xfrm>
      </p:grpSpPr>
      <p:grpSp>
        <p:nvGrpSpPr>
          <p:cNvPr id="3" name="Group 3"/>
          <p:cNvGrpSpPr/>
          <p:nvPr/>
        </p:nvGrpSpPr>
        <p:grpSpPr>
          <a:xfrm>
            <a:off x="0" y="0"/>
            <a:ext cx="18278497" cy="1040676"/>
            <a:chOff x="0" y="0"/>
            <a:chExt cx="4814090" cy="274087"/>
          </a:xfrm>
        </p:grpSpPr>
        <p:sp>
          <p:nvSpPr>
            <p:cNvPr id="4" name="Freeform 4"/>
            <p:cNvSpPr/>
            <p:nvPr/>
          </p:nvSpPr>
          <p:spPr>
            <a:xfrm>
              <a:off x="0" y="0"/>
              <a:ext cx="4814090" cy="274087"/>
            </a:xfrm>
            <a:custGeom>
              <a:avLst/>
              <a:gdLst/>
              <a:ahLst/>
              <a:cxnLst/>
              <a:rect l="l" t="t" r="r" b="b"/>
              <a:pathLst>
                <a:path w="4814090" h="274087">
                  <a:moveTo>
                    <a:pt x="0" y="0"/>
                  </a:moveTo>
                  <a:lnTo>
                    <a:pt x="4814090" y="0"/>
                  </a:lnTo>
                  <a:lnTo>
                    <a:pt x="4814090" y="274087"/>
                  </a:lnTo>
                  <a:lnTo>
                    <a:pt x="0" y="274087"/>
                  </a:lnTo>
                  <a:close/>
                </a:path>
              </a:pathLst>
            </a:custGeom>
            <a:gradFill rotWithShape="1">
              <a:gsLst>
                <a:gs pos="0">
                  <a:srgbClr val="8C52FF">
                    <a:alpha val="100000"/>
                  </a:srgbClr>
                </a:gs>
                <a:gs pos="100000">
                  <a:srgbClr val="5CE1E6">
                    <a:alpha val="100000"/>
                  </a:srgbClr>
                </a:gs>
              </a:gsLst>
              <a:lin ang="0"/>
            </a:gradFill>
          </p:spPr>
        </p:sp>
        <p:sp>
          <p:nvSpPr>
            <p:cNvPr id="5" name="TextBox 5"/>
            <p:cNvSpPr txBox="1"/>
            <p:nvPr/>
          </p:nvSpPr>
          <p:spPr>
            <a:xfrm>
              <a:off x="0" y="-38100"/>
              <a:ext cx="4814090" cy="312187"/>
            </a:xfrm>
            <a:prstGeom prst="rect">
              <a:avLst/>
            </a:prstGeom>
          </p:spPr>
          <p:txBody>
            <a:bodyPr lIns="50800" tIns="50800" rIns="50800" bIns="50800" rtlCol="0" anchor="ctr"/>
            <a:lstStyle/>
            <a:p>
              <a:pPr algn="ctr">
                <a:lnSpc>
                  <a:spcPts val="2659"/>
                </a:lnSpc>
                <a:spcBef>
                  <a:spcPct val="0"/>
                </a:spcBef>
              </a:pPr>
              <a:endParaRPr dirty="0">
                <a:latin typeface="Times New Roman" panose="02020603050405020304" pitchFamily="18" charset="0"/>
              </a:endParaRPr>
            </a:p>
          </p:txBody>
        </p:sp>
      </p:grpSp>
      <p:sp>
        <p:nvSpPr>
          <p:cNvPr id="12" name="TextBox 12"/>
          <p:cNvSpPr txBox="1"/>
          <p:nvPr/>
        </p:nvSpPr>
        <p:spPr>
          <a:xfrm>
            <a:off x="1337285" y="102190"/>
            <a:ext cx="9086028" cy="679673"/>
          </a:xfrm>
          <a:prstGeom prst="rect">
            <a:avLst/>
          </a:prstGeom>
        </p:spPr>
        <p:txBody>
          <a:bodyPr lIns="0" tIns="0" rIns="0" bIns="0" rtlCol="0" anchor="t">
            <a:spAutoFit/>
          </a:bodyPr>
          <a:lstStyle/>
          <a:p>
            <a:pPr marL="0" lvl="0" indent="0" algn="l">
              <a:lnSpc>
                <a:spcPts val="5265"/>
              </a:lnSpc>
            </a:pPr>
            <a:r>
              <a:rPr lang="en-US" sz="4500" dirty="0">
                <a:solidFill>
                  <a:srgbClr val="FFDE59"/>
                </a:solidFill>
                <a:latin typeface="Times New Roman" panose="02020603050405020304" pitchFamily="18" charset="0"/>
              </a:rPr>
              <a:t>Objectives </a:t>
            </a:r>
          </a:p>
        </p:txBody>
      </p:sp>
      <p:sp>
        <p:nvSpPr>
          <p:cNvPr id="14" name="TextBox 14"/>
          <p:cNvSpPr txBox="1"/>
          <p:nvPr/>
        </p:nvSpPr>
        <p:spPr>
          <a:xfrm>
            <a:off x="1524000" y="2929831"/>
            <a:ext cx="11430000" cy="505523"/>
          </a:xfrm>
          <a:prstGeom prst="rect">
            <a:avLst/>
          </a:prstGeom>
        </p:spPr>
        <p:txBody>
          <a:bodyPr wrap="square" lIns="0" tIns="0" rIns="0" bIns="0" rtlCol="0" anchor="t">
            <a:spAutoFit/>
          </a:bodyPr>
          <a:lstStyle/>
          <a:p>
            <a:pPr marL="781050" lvl="1" indent="-457200" algn="ctr">
              <a:lnSpc>
                <a:spcPts val="4200"/>
              </a:lnSpc>
              <a:buFont typeface="Wingdings" panose="05000000000000000000" pitchFamily="2" charset="2"/>
              <a:buChar char="q"/>
            </a:pPr>
            <a:r>
              <a:rPr lang="en-US" sz="3000" dirty="0">
                <a:solidFill>
                  <a:srgbClr val="000000"/>
                </a:solidFill>
                <a:latin typeface="Times New Roman" panose="02020603050405020304" pitchFamily="18" charset="0"/>
              </a:rPr>
              <a:t>To design an efficient deep learning model to predict the stress  .</a:t>
            </a:r>
          </a:p>
        </p:txBody>
      </p:sp>
      <p:sp>
        <p:nvSpPr>
          <p:cNvPr id="23" name="Oval 22">
            <a:extLst>
              <a:ext uri="{FF2B5EF4-FFF2-40B4-BE49-F238E27FC236}">
                <a16:creationId xmlns:a16="http://schemas.microsoft.com/office/drawing/2014/main" id="{A9B9AA54-B226-4FA2-9FA1-0124B2CA8A23}"/>
              </a:ext>
            </a:extLst>
          </p:cNvPr>
          <p:cNvSpPr/>
          <p:nvPr/>
        </p:nvSpPr>
        <p:spPr>
          <a:xfrm>
            <a:off x="17068800" y="9396288"/>
            <a:ext cx="609600" cy="566247"/>
          </a:xfrm>
          <a:prstGeom prst="ellipse">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latin typeface="Times New Roman" panose="02020603050405020304" pitchFamily="18" charset="0"/>
              </a:rPr>
              <a:t>08</a:t>
            </a: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3F4"/>
        </a:solidFill>
        <a:effectLst/>
      </p:bgPr>
    </p:bg>
    <p:spTree>
      <p:nvGrpSpPr>
        <p:cNvPr id="1" name=""/>
        <p:cNvGrpSpPr/>
        <p:nvPr/>
      </p:nvGrpSpPr>
      <p:grpSpPr>
        <a:xfrm>
          <a:off x="0" y="0"/>
          <a:ext cx="0" cy="0"/>
          <a:chOff x="0" y="0"/>
          <a:chExt cx="0" cy="0"/>
        </a:xfrm>
      </p:grpSpPr>
      <p:grpSp>
        <p:nvGrpSpPr>
          <p:cNvPr id="3" name="Group 3"/>
          <p:cNvGrpSpPr/>
          <p:nvPr/>
        </p:nvGrpSpPr>
        <p:grpSpPr>
          <a:xfrm>
            <a:off x="0" y="0"/>
            <a:ext cx="18278497" cy="1040676"/>
            <a:chOff x="0" y="0"/>
            <a:chExt cx="4814090" cy="274087"/>
          </a:xfrm>
        </p:grpSpPr>
        <p:sp>
          <p:nvSpPr>
            <p:cNvPr id="4" name="Freeform 4"/>
            <p:cNvSpPr/>
            <p:nvPr/>
          </p:nvSpPr>
          <p:spPr>
            <a:xfrm>
              <a:off x="0" y="0"/>
              <a:ext cx="4814090" cy="274087"/>
            </a:xfrm>
            <a:custGeom>
              <a:avLst/>
              <a:gdLst/>
              <a:ahLst/>
              <a:cxnLst/>
              <a:rect l="l" t="t" r="r" b="b"/>
              <a:pathLst>
                <a:path w="4814090" h="274087">
                  <a:moveTo>
                    <a:pt x="0" y="0"/>
                  </a:moveTo>
                  <a:lnTo>
                    <a:pt x="4814090" y="0"/>
                  </a:lnTo>
                  <a:lnTo>
                    <a:pt x="4814090" y="274087"/>
                  </a:lnTo>
                  <a:lnTo>
                    <a:pt x="0" y="274087"/>
                  </a:lnTo>
                  <a:close/>
                </a:path>
              </a:pathLst>
            </a:custGeom>
            <a:gradFill rotWithShape="1">
              <a:gsLst>
                <a:gs pos="0">
                  <a:srgbClr val="8C52FF">
                    <a:alpha val="100000"/>
                  </a:srgbClr>
                </a:gs>
                <a:gs pos="100000">
                  <a:srgbClr val="5CE1E6">
                    <a:alpha val="100000"/>
                  </a:srgbClr>
                </a:gs>
              </a:gsLst>
              <a:lin ang="0"/>
            </a:gradFill>
          </p:spPr>
        </p:sp>
        <p:sp>
          <p:nvSpPr>
            <p:cNvPr id="5" name="TextBox 5"/>
            <p:cNvSpPr txBox="1"/>
            <p:nvPr/>
          </p:nvSpPr>
          <p:spPr>
            <a:xfrm>
              <a:off x="0" y="-38100"/>
              <a:ext cx="4814090" cy="312187"/>
            </a:xfrm>
            <a:prstGeom prst="rect">
              <a:avLst/>
            </a:prstGeom>
          </p:spPr>
          <p:txBody>
            <a:bodyPr lIns="50800" tIns="50800" rIns="50800" bIns="50800" rtlCol="0" anchor="ctr"/>
            <a:lstStyle/>
            <a:p>
              <a:pPr algn="ctr">
                <a:lnSpc>
                  <a:spcPts val="2659"/>
                </a:lnSpc>
                <a:spcBef>
                  <a:spcPct val="0"/>
                </a:spcBef>
              </a:pPr>
              <a:endParaRPr>
                <a:latin typeface="Times New Roman" panose="02020603050405020304" pitchFamily="18" charset="0"/>
                <a:cs typeface="Times New Roman" panose="02020603050405020304" pitchFamily="18" charset="0"/>
              </a:endParaRPr>
            </a:p>
          </p:txBody>
        </p:sp>
      </p:grpSp>
      <p:sp>
        <p:nvSpPr>
          <p:cNvPr id="9" name="Freeform 9"/>
          <p:cNvSpPr/>
          <p:nvPr/>
        </p:nvSpPr>
        <p:spPr>
          <a:xfrm>
            <a:off x="11594157" y="2963355"/>
            <a:ext cx="6437563" cy="4889257"/>
          </a:xfrm>
          <a:custGeom>
            <a:avLst/>
            <a:gdLst/>
            <a:ahLst/>
            <a:cxnLst/>
            <a:rect l="l" t="t" r="r" b="b"/>
            <a:pathLst>
              <a:path w="6393700" h="4889257">
                <a:moveTo>
                  <a:pt x="0" y="0"/>
                </a:moveTo>
                <a:lnTo>
                  <a:pt x="6393700" y="0"/>
                </a:lnTo>
                <a:lnTo>
                  <a:pt x="6393700" y="4889257"/>
                </a:lnTo>
                <a:lnTo>
                  <a:pt x="0" y="4889257"/>
                </a:lnTo>
                <a:lnTo>
                  <a:pt x="0" y="0"/>
                </a:lnTo>
                <a:close/>
              </a:path>
            </a:pathLst>
          </a:custGeom>
          <a:blipFill>
            <a:blip r:embed="rId2"/>
            <a:stretch>
              <a:fillRect l="-1425" t="-1994" r="-1425"/>
            </a:stretch>
          </a:blipFill>
        </p:spPr>
      </p:sp>
      <p:sp>
        <p:nvSpPr>
          <p:cNvPr id="11" name="TextBox 11"/>
          <p:cNvSpPr txBox="1"/>
          <p:nvPr/>
        </p:nvSpPr>
        <p:spPr>
          <a:xfrm>
            <a:off x="5756896" y="1246700"/>
            <a:ext cx="7575420" cy="654025"/>
          </a:xfrm>
          <a:prstGeom prst="rect">
            <a:avLst/>
          </a:prstGeom>
        </p:spPr>
        <p:txBody>
          <a:bodyPr lIns="0" tIns="0" rIns="0" bIns="0" rtlCol="0" anchor="t">
            <a:spAutoFit/>
          </a:bodyPr>
          <a:lstStyle/>
          <a:p>
            <a:pPr algn="l">
              <a:lnSpc>
                <a:spcPts val="5078"/>
              </a:lnSpc>
            </a:pPr>
            <a:r>
              <a:rPr lang="en-US" sz="4416" dirty="0">
                <a:solidFill>
                  <a:srgbClr val="0C0142"/>
                </a:solidFill>
                <a:latin typeface="Times New Roman" panose="02020603050405020304" pitchFamily="18" charset="0"/>
                <a:cs typeface="Times New Roman" panose="02020603050405020304" pitchFamily="18" charset="0"/>
              </a:rPr>
              <a:t>Dataset Description </a:t>
            </a:r>
          </a:p>
        </p:txBody>
      </p:sp>
      <p:sp>
        <p:nvSpPr>
          <p:cNvPr id="12" name="TextBox 12"/>
          <p:cNvSpPr txBox="1"/>
          <p:nvPr/>
        </p:nvSpPr>
        <p:spPr>
          <a:xfrm>
            <a:off x="834753" y="102190"/>
            <a:ext cx="9086028" cy="679673"/>
          </a:xfrm>
          <a:prstGeom prst="rect">
            <a:avLst/>
          </a:prstGeom>
        </p:spPr>
        <p:txBody>
          <a:bodyPr lIns="0" tIns="0" rIns="0" bIns="0" rtlCol="0" anchor="t">
            <a:spAutoFit/>
          </a:bodyPr>
          <a:lstStyle/>
          <a:p>
            <a:pPr marL="0" lvl="0" indent="0" algn="l">
              <a:lnSpc>
                <a:spcPts val="5265"/>
              </a:lnSpc>
            </a:pPr>
            <a:r>
              <a:rPr lang="en-US" sz="4500">
                <a:solidFill>
                  <a:srgbClr val="FFC107"/>
                </a:solidFill>
                <a:latin typeface="Times New Roman" panose="02020603050405020304" pitchFamily="18" charset="0"/>
                <a:cs typeface="Times New Roman" panose="02020603050405020304" pitchFamily="18" charset="0"/>
              </a:rPr>
              <a:t>Methodology </a:t>
            </a:r>
          </a:p>
        </p:txBody>
      </p:sp>
      <p:sp>
        <p:nvSpPr>
          <p:cNvPr id="13" name="TextBox 13"/>
          <p:cNvSpPr txBox="1"/>
          <p:nvPr/>
        </p:nvSpPr>
        <p:spPr>
          <a:xfrm>
            <a:off x="4355611" y="1905976"/>
            <a:ext cx="7830146" cy="424412"/>
          </a:xfrm>
          <a:prstGeom prst="rect">
            <a:avLst/>
          </a:prstGeom>
        </p:spPr>
        <p:txBody>
          <a:bodyPr wrap="square" lIns="0" tIns="0" rIns="0" bIns="0" rtlCol="0" anchor="t">
            <a:spAutoFit/>
          </a:bodyPr>
          <a:lstStyle/>
          <a:p>
            <a:pPr algn="ctr">
              <a:lnSpc>
                <a:spcPts val="3640"/>
              </a:lnSpc>
              <a:spcBef>
                <a:spcPct val="0"/>
              </a:spcBef>
            </a:pPr>
            <a:r>
              <a:rPr lang="en-US" sz="2600" dirty="0">
                <a:solidFill>
                  <a:srgbClr val="000000"/>
                </a:solidFill>
                <a:latin typeface="Times New Roman" panose="02020603050405020304" pitchFamily="18" charset="0"/>
                <a:cs typeface="Times New Roman" panose="02020603050405020304" pitchFamily="18" charset="0"/>
              </a:rPr>
              <a:t>Simultaneous Task EEG workload (STEW) Dataset </a:t>
            </a:r>
          </a:p>
        </p:txBody>
      </p:sp>
      <p:sp>
        <p:nvSpPr>
          <p:cNvPr id="20" name="TextBox 20"/>
          <p:cNvSpPr txBox="1"/>
          <p:nvPr/>
        </p:nvSpPr>
        <p:spPr>
          <a:xfrm>
            <a:off x="13668032" y="7999126"/>
            <a:ext cx="3030970" cy="385618"/>
          </a:xfrm>
          <a:prstGeom prst="rect">
            <a:avLst/>
          </a:prstGeom>
        </p:spPr>
        <p:txBody>
          <a:bodyPr wrap="square" lIns="0" tIns="0" rIns="0" bIns="0" rtlCol="0" anchor="t">
            <a:spAutoFit/>
          </a:bodyPr>
          <a:lstStyle/>
          <a:p>
            <a:pPr algn="ctr">
              <a:lnSpc>
                <a:spcPts val="3220"/>
              </a:lnSpc>
              <a:spcBef>
                <a:spcPct val="0"/>
              </a:spcBef>
            </a:pPr>
            <a:r>
              <a:rPr lang="en-US" sz="2300" dirty="0">
                <a:solidFill>
                  <a:srgbClr val="000000"/>
                </a:solidFill>
                <a:latin typeface="Times New Roman" panose="02020603050405020304" pitchFamily="18" charset="0"/>
                <a:cs typeface="Times New Roman" panose="02020603050405020304" pitchFamily="18" charset="0"/>
              </a:rPr>
              <a:t>Fig 5 :  </a:t>
            </a:r>
            <a:r>
              <a:rPr lang="en-US" sz="2300" dirty="0" err="1">
                <a:solidFill>
                  <a:srgbClr val="000000"/>
                </a:solidFill>
                <a:latin typeface="Times New Roman" panose="02020603050405020304" pitchFamily="18" charset="0"/>
                <a:cs typeface="Times New Roman" panose="02020603050405020304" pitchFamily="18" charset="0"/>
              </a:rPr>
              <a:t>Simkap</a:t>
            </a:r>
            <a:r>
              <a:rPr lang="en-US" sz="2300" dirty="0">
                <a:solidFill>
                  <a:srgbClr val="000000"/>
                </a:solidFill>
                <a:latin typeface="Times New Roman" panose="02020603050405020304" pitchFamily="18" charset="0"/>
                <a:cs typeface="Times New Roman" panose="02020603050405020304" pitchFamily="18" charset="0"/>
              </a:rPr>
              <a:t> Test [10]</a:t>
            </a:r>
          </a:p>
        </p:txBody>
      </p:sp>
      <p:graphicFrame>
        <p:nvGraphicFramePr>
          <p:cNvPr id="30" name="Table 30">
            <a:extLst>
              <a:ext uri="{FF2B5EF4-FFF2-40B4-BE49-F238E27FC236}">
                <a16:creationId xmlns:a16="http://schemas.microsoft.com/office/drawing/2014/main" id="{2B251357-B5DC-4BA3-90F1-D602932BA77A}"/>
              </a:ext>
            </a:extLst>
          </p:cNvPr>
          <p:cNvGraphicFramePr>
            <a:graphicFrameLocks noGrp="1"/>
          </p:cNvGraphicFramePr>
          <p:nvPr>
            <p:extLst>
              <p:ext uri="{D42A27DB-BD31-4B8C-83A1-F6EECF244321}">
                <p14:modId xmlns:p14="http://schemas.microsoft.com/office/powerpoint/2010/main" val="2816233297"/>
              </p:ext>
            </p:extLst>
          </p:nvPr>
        </p:nvGraphicFramePr>
        <p:xfrm>
          <a:off x="526377" y="4075149"/>
          <a:ext cx="9767460" cy="1748546"/>
        </p:xfrm>
        <a:graphic>
          <a:graphicData uri="http://schemas.openxmlformats.org/drawingml/2006/table">
            <a:tbl>
              <a:tblPr firstRow="1" bandRow="1">
                <a:tableStyleId>{7DF18680-E054-41AD-8BC1-D1AEF772440D}</a:tableStyleId>
              </a:tblPr>
              <a:tblGrid>
                <a:gridCol w="1953492">
                  <a:extLst>
                    <a:ext uri="{9D8B030D-6E8A-4147-A177-3AD203B41FA5}">
                      <a16:colId xmlns:a16="http://schemas.microsoft.com/office/drawing/2014/main" val="85200340"/>
                    </a:ext>
                  </a:extLst>
                </a:gridCol>
                <a:gridCol w="1953492">
                  <a:extLst>
                    <a:ext uri="{9D8B030D-6E8A-4147-A177-3AD203B41FA5}">
                      <a16:colId xmlns:a16="http://schemas.microsoft.com/office/drawing/2014/main" val="1250243990"/>
                    </a:ext>
                  </a:extLst>
                </a:gridCol>
                <a:gridCol w="1953492">
                  <a:extLst>
                    <a:ext uri="{9D8B030D-6E8A-4147-A177-3AD203B41FA5}">
                      <a16:colId xmlns:a16="http://schemas.microsoft.com/office/drawing/2014/main" val="1777079376"/>
                    </a:ext>
                  </a:extLst>
                </a:gridCol>
                <a:gridCol w="1953492">
                  <a:extLst>
                    <a:ext uri="{9D8B030D-6E8A-4147-A177-3AD203B41FA5}">
                      <a16:colId xmlns:a16="http://schemas.microsoft.com/office/drawing/2014/main" val="1031546172"/>
                    </a:ext>
                  </a:extLst>
                </a:gridCol>
                <a:gridCol w="1953492">
                  <a:extLst>
                    <a:ext uri="{9D8B030D-6E8A-4147-A177-3AD203B41FA5}">
                      <a16:colId xmlns:a16="http://schemas.microsoft.com/office/drawing/2014/main" val="3546338099"/>
                    </a:ext>
                  </a:extLst>
                </a:gridCol>
              </a:tblGrid>
              <a:tr h="828694">
                <a:tc>
                  <a:txBody>
                    <a:bodyPr/>
                    <a:lstStyle/>
                    <a:p>
                      <a:r>
                        <a:rPr lang="en-US" dirty="0">
                          <a:latin typeface="Times New Roman" panose="02020603050405020304" pitchFamily="18" charset="0"/>
                        </a:rPr>
                        <a:t>Subject</a:t>
                      </a:r>
                    </a:p>
                  </a:txBody>
                  <a:tcPr/>
                </a:tc>
                <a:tc>
                  <a:txBody>
                    <a:bodyPr/>
                    <a:lstStyle/>
                    <a:p>
                      <a:r>
                        <a:rPr lang="en-US" dirty="0">
                          <a:latin typeface="Times New Roman" panose="02020603050405020304" pitchFamily="18" charset="0"/>
                        </a:rPr>
                        <a:t>Signal Type</a:t>
                      </a:r>
                    </a:p>
                  </a:txBody>
                  <a:tcPr/>
                </a:tc>
                <a:tc>
                  <a:txBody>
                    <a:bodyPr/>
                    <a:lstStyle/>
                    <a:p>
                      <a:r>
                        <a:rPr lang="en-US" dirty="0">
                          <a:latin typeface="Times New Roman" panose="02020603050405020304" pitchFamily="18" charset="0"/>
                        </a:rPr>
                        <a:t>Signal Duration</a:t>
                      </a:r>
                    </a:p>
                  </a:txBody>
                  <a:tcPr/>
                </a:tc>
                <a:tc>
                  <a:txBody>
                    <a:bodyPr/>
                    <a:lstStyle/>
                    <a:p>
                      <a:r>
                        <a:rPr lang="en-US" dirty="0">
                          <a:latin typeface="Times New Roman" panose="02020603050405020304" pitchFamily="18" charset="0"/>
                        </a:rPr>
                        <a:t>Signal  Sampling Frequency</a:t>
                      </a:r>
                    </a:p>
                  </a:txBody>
                  <a:tcPr/>
                </a:tc>
                <a:tc>
                  <a:txBody>
                    <a:bodyPr/>
                    <a:lstStyle/>
                    <a:p>
                      <a:r>
                        <a:rPr lang="en-US" dirty="0">
                          <a:latin typeface="Times New Roman" panose="02020603050405020304" pitchFamily="18" charset="0"/>
                        </a:rPr>
                        <a:t>No of Electrode</a:t>
                      </a:r>
                    </a:p>
                  </a:txBody>
                  <a:tcPr/>
                </a:tc>
                <a:extLst>
                  <a:ext uri="{0D108BD9-81ED-4DB2-BD59-A6C34878D82A}">
                    <a16:rowId xmlns:a16="http://schemas.microsoft.com/office/drawing/2014/main" val="2998135567"/>
                  </a:ext>
                </a:extLst>
              </a:tr>
              <a:tr h="919852">
                <a:tc>
                  <a:txBody>
                    <a:bodyPr/>
                    <a:lstStyle/>
                    <a:p>
                      <a:r>
                        <a:rPr lang="en-US" dirty="0">
                          <a:latin typeface="Times New Roman" panose="02020603050405020304" pitchFamily="18" charset="0"/>
                        </a:rPr>
                        <a:t>45</a:t>
                      </a:r>
                    </a:p>
                  </a:txBody>
                  <a:tcPr/>
                </a:tc>
                <a:tc>
                  <a:txBody>
                    <a:bodyPr/>
                    <a:lstStyle/>
                    <a:p>
                      <a:r>
                        <a:rPr lang="en-US" dirty="0">
                          <a:latin typeface="Times New Roman" panose="02020603050405020304" pitchFamily="18" charset="0"/>
                        </a:rPr>
                        <a:t>EEG</a:t>
                      </a:r>
                    </a:p>
                  </a:txBody>
                  <a:tcPr/>
                </a:tc>
                <a:tc>
                  <a:txBody>
                    <a:bodyPr/>
                    <a:lstStyle/>
                    <a:p>
                      <a:r>
                        <a:rPr lang="en-US" dirty="0">
                          <a:latin typeface="Times New Roman" panose="02020603050405020304" pitchFamily="18" charset="0"/>
                        </a:rPr>
                        <a:t>150 sec</a:t>
                      </a:r>
                    </a:p>
                  </a:txBody>
                  <a:tcPr/>
                </a:tc>
                <a:tc>
                  <a:txBody>
                    <a:bodyPr/>
                    <a:lstStyle/>
                    <a:p>
                      <a:r>
                        <a:rPr lang="en-US" dirty="0">
                          <a:latin typeface="Times New Roman" panose="02020603050405020304" pitchFamily="18" charset="0"/>
                        </a:rPr>
                        <a:t>128 Hz</a:t>
                      </a:r>
                    </a:p>
                  </a:txBody>
                  <a:tcPr/>
                </a:tc>
                <a:tc>
                  <a:txBody>
                    <a:bodyPr/>
                    <a:lstStyle/>
                    <a:p>
                      <a:r>
                        <a:rPr lang="en-US" dirty="0">
                          <a:latin typeface="Times New Roman" panose="02020603050405020304" pitchFamily="18" charset="0"/>
                        </a:rPr>
                        <a:t>14</a:t>
                      </a:r>
                    </a:p>
                  </a:txBody>
                  <a:tcPr/>
                </a:tc>
                <a:extLst>
                  <a:ext uri="{0D108BD9-81ED-4DB2-BD59-A6C34878D82A}">
                    <a16:rowId xmlns:a16="http://schemas.microsoft.com/office/drawing/2014/main" val="453743504"/>
                  </a:ext>
                </a:extLst>
              </a:tr>
            </a:tbl>
          </a:graphicData>
        </a:graphic>
      </p:graphicFrame>
      <p:sp>
        <p:nvSpPr>
          <p:cNvPr id="32" name="TextBox 31">
            <a:extLst>
              <a:ext uri="{FF2B5EF4-FFF2-40B4-BE49-F238E27FC236}">
                <a16:creationId xmlns:a16="http://schemas.microsoft.com/office/drawing/2014/main" id="{82E7669D-2820-47E4-AF7E-9EA7F302F660}"/>
              </a:ext>
            </a:extLst>
          </p:cNvPr>
          <p:cNvSpPr txBox="1"/>
          <p:nvPr/>
        </p:nvSpPr>
        <p:spPr>
          <a:xfrm>
            <a:off x="985993" y="2638626"/>
            <a:ext cx="9210260" cy="974754"/>
          </a:xfrm>
          <a:prstGeom prst="rect">
            <a:avLst/>
          </a:prstGeom>
          <a:noFill/>
        </p:spPr>
        <p:txBody>
          <a:bodyPr wrap="square">
            <a:spAutoFit/>
          </a:bodyPr>
          <a:lstStyle/>
          <a:p>
            <a:pPr algn="l">
              <a:lnSpc>
                <a:spcPts val="3640"/>
              </a:lnSpc>
              <a:spcBef>
                <a:spcPct val="0"/>
              </a:spcBef>
            </a:pPr>
            <a:r>
              <a:rPr lang="en-US" sz="2200" dirty="0">
                <a:solidFill>
                  <a:srgbClr val="000000"/>
                </a:solidFill>
                <a:latin typeface="Times New Roman" panose="02020603050405020304" pitchFamily="18" charset="0"/>
                <a:cs typeface="Times New Roman" panose="02020603050405020304" pitchFamily="18" charset="0"/>
              </a:rPr>
              <a:t>Subjects were asked to perform the simultaneous Capacity (</a:t>
            </a:r>
            <a:r>
              <a:rPr lang="en-US" sz="2200" dirty="0" err="1">
                <a:solidFill>
                  <a:srgbClr val="000000"/>
                </a:solidFill>
                <a:latin typeface="Times New Roman" panose="02020603050405020304" pitchFamily="18" charset="0"/>
                <a:cs typeface="Times New Roman" panose="02020603050405020304" pitchFamily="18" charset="0"/>
              </a:rPr>
              <a:t>Simkap</a:t>
            </a:r>
            <a:r>
              <a:rPr lang="en-US" sz="2200" dirty="0">
                <a:solidFill>
                  <a:srgbClr val="000000"/>
                </a:solidFill>
                <a:latin typeface="Times New Roman" panose="02020603050405020304" pitchFamily="18" charset="0"/>
                <a:cs typeface="Times New Roman" panose="02020603050405020304" pitchFamily="18" charset="0"/>
              </a:rPr>
              <a:t>) test module of the Vienna Test System [10]</a:t>
            </a:r>
          </a:p>
        </p:txBody>
      </p:sp>
      <p:graphicFrame>
        <p:nvGraphicFramePr>
          <p:cNvPr id="34" name="Table 34">
            <a:extLst>
              <a:ext uri="{FF2B5EF4-FFF2-40B4-BE49-F238E27FC236}">
                <a16:creationId xmlns:a16="http://schemas.microsoft.com/office/drawing/2014/main" id="{1A4140D2-ECA9-4A6B-9626-1D91273C6A24}"/>
              </a:ext>
            </a:extLst>
          </p:cNvPr>
          <p:cNvGraphicFramePr>
            <a:graphicFrameLocks noGrp="1"/>
          </p:cNvGraphicFramePr>
          <p:nvPr>
            <p:extLst>
              <p:ext uri="{D42A27DB-BD31-4B8C-83A1-F6EECF244321}">
                <p14:modId xmlns:p14="http://schemas.microsoft.com/office/powerpoint/2010/main" val="3210412864"/>
              </p:ext>
            </p:extLst>
          </p:nvPr>
        </p:nvGraphicFramePr>
        <p:xfrm>
          <a:off x="526377" y="7050752"/>
          <a:ext cx="5169355" cy="1285240"/>
        </p:xfrm>
        <a:graphic>
          <a:graphicData uri="http://schemas.openxmlformats.org/drawingml/2006/table">
            <a:tbl>
              <a:tblPr firstRow="1" bandRow="1">
                <a:tableStyleId>{21E4AEA4-8DFA-4A89-87EB-49C32662AFE0}</a:tableStyleId>
              </a:tblPr>
              <a:tblGrid>
                <a:gridCol w="2368937">
                  <a:extLst>
                    <a:ext uri="{9D8B030D-6E8A-4147-A177-3AD203B41FA5}">
                      <a16:colId xmlns:a16="http://schemas.microsoft.com/office/drawing/2014/main" val="362014785"/>
                    </a:ext>
                  </a:extLst>
                </a:gridCol>
                <a:gridCol w="2800418">
                  <a:extLst>
                    <a:ext uri="{9D8B030D-6E8A-4147-A177-3AD203B41FA5}">
                      <a16:colId xmlns:a16="http://schemas.microsoft.com/office/drawing/2014/main" val="2894763676"/>
                    </a:ext>
                  </a:extLst>
                </a:gridCol>
              </a:tblGrid>
              <a:tr h="370840">
                <a:tc>
                  <a:txBody>
                    <a:bodyPr/>
                    <a:lstStyle/>
                    <a:p>
                      <a:r>
                        <a:rPr lang="en-US" dirty="0">
                          <a:latin typeface="Times New Roman" panose="02020603050405020304" pitchFamily="18" charset="0"/>
                        </a:rPr>
                        <a:t>2 Classes</a:t>
                      </a:r>
                    </a:p>
                  </a:txBody>
                  <a:tcPr/>
                </a:tc>
                <a:tc>
                  <a:txBody>
                    <a:bodyPr/>
                    <a:lstStyle/>
                    <a:p>
                      <a:r>
                        <a:rPr lang="en-US" dirty="0">
                          <a:latin typeface="Times New Roman" panose="02020603050405020304" pitchFamily="18" charset="0"/>
                        </a:rPr>
                        <a:t>3 Classes</a:t>
                      </a:r>
                    </a:p>
                  </a:txBody>
                  <a:tcPr/>
                </a:tc>
                <a:extLst>
                  <a:ext uri="{0D108BD9-81ED-4DB2-BD59-A6C34878D82A}">
                    <a16:rowId xmlns:a16="http://schemas.microsoft.com/office/drawing/2014/main" val="4048888658"/>
                  </a:ext>
                </a:extLst>
              </a:tr>
              <a:tr h="370840">
                <a:tc>
                  <a:txBody>
                    <a:bodyPr/>
                    <a:lstStyle/>
                    <a:p>
                      <a:r>
                        <a:rPr lang="en-US" dirty="0">
                          <a:latin typeface="Times New Roman" panose="02020603050405020304" pitchFamily="18" charset="0"/>
                        </a:rPr>
                        <a:t>Low :  1-5</a:t>
                      </a:r>
                    </a:p>
                    <a:p>
                      <a:r>
                        <a:rPr lang="en-US" dirty="0">
                          <a:latin typeface="Times New Roman" panose="02020603050405020304" pitchFamily="18" charset="0"/>
                        </a:rPr>
                        <a:t>High : 6-9 </a:t>
                      </a:r>
                    </a:p>
                  </a:txBody>
                  <a:tcPr/>
                </a:tc>
                <a:tc>
                  <a:txBody>
                    <a:bodyPr/>
                    <a:lstStyle/>
                    <a:p>
                      <a:r>
                        <a:rPr lang="en-US" dirty="0">
                          <a:latin typeface="Times New Roman" panose="02020603050405020304" pitchFamily="18" charset="0"/>
                        </a:rPr>
                        <a:t>Low : 1-3</a:t>
                      </a:r>
                    </a:p>
                    <a:p>
                      <a:r>
                        <a:rPr lang="en-US" dirty="0">
                          <a:latin typeface="Times New Roman" panose="02020603050405020304" pitchFamily="18" charset="0"/>
                        </a:rPr>
                        <a:t>Moderate : 4-6</a:t>
                      </a:r>
                    </a:p>
                    <a:p>
                      <a:r>
                        <a:rPr lang="en-US" dirty="0">
                          <a:latin typeface="Times New Roman" panose="02020603050405020304" pitchFamily="18" charset="0"/>
                        </a:rPr>
                        <a:t>High : 7-9</a:t>
                      </a:r>
                    </a:p>
                  </a:txBody>
                  <a:tcPr/>
                </a:tc>
                <a:extLst>
                  <a:ext uri="{0D108BD9-81ED-4DB2-BD59-A6C34878D82A}">
                    <a16:rowId xmlns:a16="http://schemas.microsoft.com/office/drawing/2014/main" val="723731463"/>
                  </a:ext>
                </a:extLst>
              </a:tr>
            </a:tbl>
          </a:graphicData>
        </a:graphic>
      </p:graphicFrame>
      <p:sp>
        <p:nvSpPr>
          <p:cNvPr id="35" name="TextBox 34">
            <a:extLst>
              <a:ext uri="{FF2B5EF4-FFF2-40B4-BE49-F238E27FC236}">
                <a16:creationId xmlns:a16="http://schemas.microsoft.com/office/drawing/2014/main" id="{D1AD441C-73A6-4DE5-A15C-EFD432CD9FBE}"/>
              </a:ext>
            </a:extLst>
          </p:cNvPr>
          <p:cNvSpPr txBox="1"/>
          <p:nvPr/>
        </p:nvSpPr>
        <p:spPr>
          <a:xfrm>
            <a:off x="1995068" y="6443900"/>
            <a:ext cx="4648200" cy="477054"/>
          </a:xfrm>
          <a:prstGeom prst="rect">
            <a:avLst/>
          </a:prstGeom>
          <a:noFill/>
        </p:spPr>
        <p:txBody>
          <a:bodyPr wrap="square" rtlCol="0">
            <a:spAutoFit/>
          </a:bodyPr>
          <a:lstStyle/>
          <a:p>
            <a:r>
              <a:rPr lang="en-US" sz="2500" b="1" u="sng" dirty="0">
                <a:highlight>
                  <a:srgbClr val="F3F3F4"/>
                </a:highlight>
                <a:latin typeface="Times New Roman" panose="02020603050405020304" pitchFamily="18" charset="0"/>
                <a:cs typeface="Times New Roman" panose="02020603050405020304" pitchFamily="18" charset="0"/>
              </a:rPr>
              <a:t>Output Label </a:t>
            </a:r>
          </a:p>
        </p:txBody>
      </p:sp>
      <p:sp>
        <p:nvSpPr>
          <p:cNvPr id="37" name="TextBox 36">
            <a:extLst>
              <a:ext uri="{FF2B5EF4-FFF2-40B4-BE49-F238E27FC236}">
                <a16:creationId xmlns:a16="http://schemas.microsoft.com/office/drawing/2014/main" id="{32596D68-F873-4EEF-94D3-B4C574921B7D}"/>
              </a:ext>
            </a:extLst>
          </p:cNvPr>
          <p:cNvSpPr txBox="1"/>
          <p:nvPr/>
        </p:nvSpPr>
        <p:spPr>
          <a:xfrm>
            <a:off x="962802" y="9771023"/>
            <a:ext cx="14945029" cy="323165"/>
          </a:xfrm>
          <a:prstGeom prst="rect">
            <a:avLst/>
          </a:prstGeom>
          <a:noFill/>
        </p:spPr>
        <p:txBody>
          <a:bodyPr wrap="square">
            <a:spAutoFit/>
          </a:bodyPr>
          <a:lstStyle/>
          <a:p>
            <a:r>
              <a:rPr lang="en-US" sz="1500" b="0" i="0" dirty="0">
                <a:solidFill>
                  <a:srgbClr val="212529"/>
                </a:solidFill>
                <a:effectLst/>
                <a:latin typeface="Times New Roman" panose="02020603050405020304" pitchFamily="18" charset="0"/>
                <a:cs typeface="Times New Roman" panose="02020603050405020304" pitchFamily="18" charset="0"/>
              </a:rPr>
              <a:t>Wei </a:t>
            </a:r>
            <a:r>
              <a:rPr lang="en-US" sz="1500" b="0" i="0" dirty="0" err="1">
                <a:solidFill>
                  <a:srgbClr val="212529"/>
                </a:solidFill>
                <a:effectLst/>
                <a:latin typeface="Times New Roman" panose="02020603050405020304" pitchFamily="18" charset="0"/>
                <a:cs typeface="Times New Roman" panose="02020603050405020304" pitchFamily="18" charset="0"/>
              </a:rPr>
              <a:t>Lun</a:t>
            </a:r>
            <a:r>
              <a:rPr lang="en-US" sz="1500" b="0" i="0" dirty="0">
                <a:solidFill>
                  <a:srgbClr val="212529"/>
                </a:solidFill>
                <a:effectLst/>
                <a:latin typeface="Times New Roman" panose="02020603050405020304" pitchFamily="18" charset="0"/>
                <a:cs typeface="Times New Roman" panose="02020603050405020304" pitchFamily="18" charset="0"/>
              </a:rPr>
              <a:t> Lim, Olga </a:t>
            </a:r>
            <a:r>
              <a:rPr lang="en-US" sz="1500" b="0" i="0" dirty="0" err="1">
                <a:solidFill>
                  <a:srgbClr val="212529"/>
                </a:solidFill>
                <a:effectLst/>
                <a:latin typeface="Times New Roman" panose="02020603050405020304" pitchFamily="18" charset="0"/>
                <a:cs typeface="Times New Roman" panose="02020603050405020304" pitchFamily="18" charset="0"/>
              </a:rPr>
              <a:t>Sourina</a:t>
            </a:r>
            <a:r>
              <a:rPr lang="en-US" sz="1500" b="0" i="0" dirty="0">
                <a:solidFill>
                  <a:srgbClr val="212529"/>
                </a:solidFill>
                <a:effectLst/>
                <a:latin typeface="Times New Roman" panose="02020603050405020304" pitchFamily="18" charset="0"/>
                <a:cs typeface="Times New Roman" panose="02020603050405020304" pitchFamily="18" charset="0"/>
              </a:rPr>
              <a:t>, </a:t>
            </a:r>
            <a:r>
              <a:rPr lang="en-US" sz="1500" b="0" i="0" dirty="0" err="1">
                <a:solidFill>
                  <a:srgbClr val="212529"/>
                </a:solidFill>
                <a:effectLst/>
                <a:latin typeface="Times New Roman" panose="02020603050405020304" pitchFamily="18" charset="0"/>
                <a:cs typeface="Times New Roman" panose="02020603050405020304" pitchFamily="18" charset="0"/>
              </a:rPr>
              <a:t>Lipo</a:t>
            </a:r>
            <a:r>
              <a:rPr lang="en-US" sz="1500" b="0" i="0" dirty="0">
                <a:solidFill>
                  <a:srgbClr val="212529"/>
                </a:solidFill>
                <a:effectLst/>
                <a:latin typeface="Times New Roman" panose="02020603050405020304" pitchFamily="18" charset="0"/>
                <a:cs typeface="Times New Roman" panose="02020603050405020304" pitchFamily="18" charset="0"/>
              </a:rPr>
              <a:t> Wang, July 10, 2018, "STEW: Simultaneous Task EEG Workload Dataset", IEEE </a:t>
            </a:r>
            <a:r>
              <a:rPr lang="en-US" sz="1500" b="0" i="0" dirty="0" err="1">
                <a:solidFill>
                  <a:srgbClr val="212529"/>
                </a:solidFill>
                <a:effectLst/>
                <a:latin typeface="Times New Roman" panose="02020603050405020304" pitchFamily="18" charset="0"/>
                <a:cs typeface="Times New Roman" panose="02020603050405020304" pitchFamily="18" charset="0"/>
              </a:rPr>
              <a:t>Dataport</a:t>
            </a:r>
            <a:r>
              <a:rPr lang="en-US" sz="1500" b="0" i="0" dirty="0">
                <a:solidFill>
                  <a:srgbClr val="212529"/>
                </a:solidFill>
                <a:effectLst/>
                <a:latin typeface="Times New Roman" panose="02020603050405020304" pitchFamily="18" charset="0"/>
                <a:cs typeface="Times New Roman" panose="02020603050405020304" pitchFamily="18" charset="0"/>
              </a:rPr>
              <a:t>, </a:t>
            </a:r>
            <a:r>
              <a:rPr lang="en-US" sz="1500" b="0" i="0" dirty="0" err="1">
                <a:solidFill>
                  <a:srgbClr val="212529"/>
                </a:solidFill>
                <a:effectLst/>
                <a:latin typeface="Times New Roman" panose="02020603050405020304" pitchFamily="18" charset="0"/>
                <a:cs typeface="Times New Roman" panose="02020603050405020304" pitchFamily="18" charset="0"/>
              </a:rPr>
              <a:t>doi</a:t>
            </a:r>
            <a:r>
              <a:rPr lang="en-US" sz="1500" b="0" i="0" dirty="0">
                <a:solidFill>
                  <a:srgbClr val="212529"/>
                </a:solidFill>
                <a:effectLst/>
                <a:latin typeface="Times New Roman" panose="02020603050405020304" pitchFamily="18" charset="0"/>
                <a:cs typeface="Times New Roman" panose="02020603050405020304" pitchFamily="18" charset="0"/>
              </a:rPr>
              <a:t>: https://dx.doi.org/10.21227/44r8-ya50.</a:t>
            </a:r>
            <a:endParaRPr lang="en-US" sz="150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2293826C-FD88-40E8-A36C-6A9F7AF8832D}"/>
              </a:ext>
            </a:extLst>
          </p:cNvPr>
          <p:cNvSpPr txBox="1"/>
          <p:nvPr/>
        </p:nvSpPr>
        <p:spPr>
          <a:xfrm>
            <a:off x="114419" y="9771023"/>
            <a:ext cx="9144000" cy="369332"/>
          </a:xfrm>
          <a:prstGeom prst="rect">
            <a:avLst/>
          </a:prstGeom>
          <a:noFill/>
        </p:spPr>
        <p:txBody>
          <a:bodyPr wrap="square">
            <a:spAutoFit/>
          </a:bodyPr>
          <a:lstStyle/>
          <a:p>
            <a:r>
              <a:rPr lang="en-US" sz="1800" b="1" dirty="0">
                <a:solidFill>
                  <a:srgbClr val="000000"/>
                </a:solidFill>
                <a:latin typeface="Times New Roman" panose="02020603050405020304" pitchFamily="18" charset="0"/>
                <a:cs typeface="Times New Roman" panose="02020603050405020304" pitchFamily="18" charset="0"/>
              </a:rPr>
              <a:t>[10]</a:t>
            </a:r>
            <a:endParaRPr lang="en-US" b="1" dirty="0">
              <a:latin typeface="Times New Roman" panose="02020603050405020304" pitchFamily="18" charset="0"/>
              <a:cs typeface="Times New Roman" panose="02020603050405020304" pitchFamily="18" charset="0"/>
            </a:endParaRPr>
          </a:p>
        </p:txBody>
      </p:sp>
      <p:graphicFrame>
        <p:nvGraphicFramePr>
          <p:cNvPr id="16" name="Table 16">
            <a:extLst>
              <a:ext uri="{FF2B5EF4-FFF2-40B4-BE49-F238E27FC236}">
                <a16:creationId xmlns:a16="http://schemas.microsoft.com/office/drawing/2014/main" id="{F652FF56-0194-4A28-9FD9-31AF6BE1F9B0}"/>
              </a:ext>
            </a:extLst>
          </p:cNvPr>
          <p:cNvGraphicFramePr>
            <a:graphicFrameLocks noGrp="1"/>
          </p:cNvGraphicFramePr>
          <p:nvPr>
            <p:extLst>
              <p:ext uri="{D42A27DB-BD31-4B8C-83A1-F6EECF244321}">
                <p14:modId xmlns:p14="http://schemas.microsoft.com/office/powerpoint/2010/main" val="3450736802"/>
              </p:ext>
            </p:extLst>
          </p:nvPr>
        </p:nvGraphicFramePr>
        <p:xfrm>
          <a:off x="6401192" y="6707931"/>
          <a:ext cx="4820678" cy="2577444"/>
        </p:xfrm>
        <a:graphic>
          <a:graphicData uri="http://schemas.openxmlformats.org/drawingml/2006/table">
            <a:tbl>
              <a:tblPr firstRow="1" bandRow="1">
                <a:tableStyleId>{93296810-A885-4BE3-A3E7-6D5BEEA58F35}</a:tableStyleId>
              </a:tblPr>
              <a:tblGrid>
                <a:gridCol w="2452195">
                  <a:extLst>
                    <a:ext uri="{9D8B030D-6E8A-4147-A177-3AD203B41FA5}">
                      <a16:colId xmlns:a16="http://schemas.microsoft.com/office/drawing/2014/main" val="953801266"/>
                    </a:ext>
                  </a:extLst>
                </a:gridCol>
                <a:gridCol w="2368483">
                  <a:extLst>
                    <a:ext uri="{9D8B030D-6E8A-4147-A177-3AD203B41FA5}">
                      <a16:colId xmlns:a16="http://schemas.microsoft.com/office/drawing/2014/main" val="2237520273"/>
                    </a:ext>
                  </a:extLst>
                </a:gridCol>
              </a:tblGrid>
              <a:tr h="429574">
                <a:tc>
                  <a:txBody>
                    <a:bodyPr/>
                    <a:lstStyle/>
                    <a:p>
                      <a:r>
                        <a:rPr lang="en-US" dirty="0">
                          <a:latin typeface="Times New Roman" panose="02020603050405020304" pitchFamily="18" charset="0"/>
                        </a:rPr>
                        <a:t>Name </a:t>
                      </a:r>
                    </a:p>
                  </a:txBody>
                  <a:tcPr/>
                </a:tc>
                <a:tc>
                  <a:txBody>
                    <a:bodyPr/>
                    <a:lstStyle/>
                    <a:p>
                      <a:r>
                        <a:rPr lang="en-US" dirty="0">
                          <a:latin typeface="Times New Roman" panose="02020603050405020304" pitchFamily="18" charset="0"/>
                        </a:rPr>
                        <a:t>Value</a:t>
                      </a:r>
                    </a:p>
                  </a:txBody>
                  <a:tcPr/>
                </a:tc>
                <a:extLst>
                  <a:ext uri="{0D108BD9-81ED-4DB2-BD59-A6C34878D82A}">
                    <a16:rowId xmlns:a16="http://schemas.microsoft.com/office/drawing/2014/main" val="4016728329"/>
                  </a:ext>
                </a:extLst>
              </a:tr>
              <a:tr h="429574">
                <a:tc>
                  <a:txBody>
                    <a:bodyPr/>
                    <a:lstStyle/>
                    <a:p>
                      <a:r>
                        <a:rPr lang="en-US" dirty="0">
                          <a:latin typeface="Times New Roman" panose="02020603050405020304" pitchFamily="18" charset="0"/>
                        </a:rPr>
                        <a:t>Lower cut</a:t>
                      </a:r>
                    </a:p>
                  </a:txBody>
                  <a:tcPr/>
                </a:tc>
                <a:tc>
                  <a:txBody>
                    <a:bodyPr/>
                    <a:lstStyle/>
                    <a:p>
                      <a:r>
                        <a:rPr lang="en-US" dirty="0">
                          <a:latin typeface="Times New Roman" panose="02020603050405020304" pitchFamily="18" charset="0"/>
                        </a:rPr>
                        <a:t>0.05 Hz</a:t>
                      </a:r>
                    </a:p>
                  </a:txBody>
                  <a:tcPr/>
                </a:tc>
                <a:extLst>
                  <a:ext uri="{0D108BD9-81ED-4DB2-BD59-A6C34878D82A}">
                    <a16:rowId xmlns:a16="http://schemas.microsoft.com/office/drawing/2014/main" val="3002313769"/>
                  </a:ext>
                </a:extLst>
              </a:tr>
              <a:tr h="429574">
                <a:tc>
                  <a:txBody>
                    <a:bodyPr/>
                    <a:lstStyle/>
                    <a:p>
                      <a:r>
                        <a:rPr lang="en-US" dirty="0">
                          <a:latin typeface="Times New Roman" panose="02020603050405020304" pitchFamily="18" charset="0"/>
                        </a:rPr>
                        <a:t>Higher cut</a:t>
                      </a:r>
                    </a:p>
                  </a:txBody>
                  <a:tcPr/>
                </a:tc>
                <a:tc>
                  <a:txBody>
                    <a:bodyPr/>
                    <a:lstStyle/>
                    <a:p>
                      <a:r>
                        <a:rPr lang="en-US" dirty="0">
                          <a:latin typeface="Times New Roman" panose="02020603050405020304" pitchFamily="18" charset="0"/>
                        </a:rPr>
                        <a:t>45 Hz</a:t>
                      </a:r>
                    </a:p>
                  </a:txBody>
                  <a:tcPr/>
                </a:tc>
                <a:extLst>
                  <a:ext uri="{0D108BD9-81ED-4DB2-BD59-A6C34878D82A}">
                    <a16:rowId xmlns:a16="http://schemas.microsoft.com/office/drawing/2014/main" val="2367737151"/>
                  </a:ext>
                </a:extLst>
              </a:tr>
              <a:tr h="429574">
                <a:tc>
                  <a:txBody>
                    <a:bodyPr/>
                    <a:lstStyle/>
                    <a:p>
                      <a:r>
                        <a:rPr lang="en-US" dirty="0">
                          <a:latin typeface="Times New Roman" panose="02020603050405020304" pitchFamily="18" charset="0"/>
                        </a:rPr>
                        <a:t>Segment Size</a:t>
                      </a:r>
                    </a:p>
                  </a:txBody>
                  <a:tcPr/>
                </a:tc>
                <a:tc>
                  <a:txBody>
                    <a:bodyPr/>
                    <a:lstStyle/>
                    <a:p>
                      <a:r>
                        <a:rPr lang="en-US" dirty="0">
                          <a:latin typeface="Times New Roman" panose="02020603050405020304" pitchFamily="18" charset="0"/>
                        </a:rPr>
                        <a:t>512</a:t>
                      </a:r>
                    </a:p>
                  </a:txBody>
                  <a:tcPr/>
                </a:tc>
                <a:extLst>
                  <a:ext uri="{0D108BD9-81ED-4DB2-BD59-A6C34878D82A}">
                    <a16:rowId xmlns:a16="http://schemas.microsoft.com/office/drawing/2014/main" val="3978160401"/>
                  </a:ext>
                </a:extLst>
              </a:tr>
              <a:tr h="429574">
                <a:tc>
                  <a:txBody>
                    <a:bodyPr/>
                    <a:lstStyle/>
                    <a:p>
                      <a:r>
                        <a:rPr lang="en-US" dirty="0">
                          <a:latin typeface="Times New Roman" panose="02020603050405020304" pitchFamily="18" charset="0"/>
                        </a:rPr>
                        <a:t>Overlap</a:t>
                      </a:r>
                    </a:p>
                  </a:txBody>
                  <a:tcPr/>
                </a:tc>
                <a:tc>
                  <a:txBody>
                    <a:bodyPr/>
                    <a:lstStyle/>
                    <a:p>
                      <a:r>
                        <a:rPr lang="en-US" dirty="0">
                          <a:latin typeface="Times New Roman" panose="02020603050405020304" pitchFamily="18" charset="0"/>
                        </a:rPr>
                        <a:t>128</a:t>
                      </a:r>
                    </a:p>
                  </a:txBody>
                  <a:tcPr/>
                </a:tc>
                <a:extLst>
                  <a:ext uri="{0D108BD9-81ED-4DB2-BD59-A6C34878D82A}">
                    <a16:rowId xmlns:a16="http://schemas.microsoft.com/office/drawing/2014/main" val="1943789943"/>
                  </a:ext>
                </a:extLst>
              </a:tr>
              <a:tr h="429574">
                <a:tc>
                  <a:txBody>
                    <a:bodyPr/>
                    <a:lstStyle/>
                    <a:p>
                      <a:r>
                        <a:rPr lang="en-US" dirty="0">
                          <a:latin typeface="Times New Roman" panose="02020603050405020304" pitchFamily="18" charset="0"/>
                        </a:rPr>
                        <a:t>Order</a:t>
                      </a:r>
                    </a:p>
                  </a:txBody>
                  <a:tcPr/>
                </a:tc>
                <a:tc>
                  <a:txBody>
                    <a:bodyPr/>
                    <a:lstStyle/>
                    <a:p>
                      <a:r>
                        <a:rPr lang="en-US" dirty="0">
                          <a:latin typeface="Times New Roman" panose="02020603050405020304" pitchFamily="18" charset="0"/>
                        </a:rPr>
                        <a:t>2</a:t>
                      </a:r>
                    </a:p>
                  </a:txBody>
                  <a:tcPr/>
                </a:tc>
                <a:extLst>
                  <a:ext uri="{0D108BD9-81ED-4DB2-BD59-A6C34878D82A}">
                    <a16:rowId xmlns:a16="http://schemas.microsoft.com/office/drawing/2014/main" val="2722657819"/>
                  </a:ext>
                </a:extLst>
              </a:tr>
            </a:tbl>
          </a:graphicData>
        </a:graphic>
      </p:graphicFrame>
      <p:sp>
        <p:nvSpPr>
          <p:cNvPr id="17" name="TextBox 16">
            <a:extLst>
              <a:ext uri="{FF2B5EF4-FFF2-40B4-BE49-F238E27FC236}">
                <a16:creationId xmlns:a16="http://schemas.microsoft.com/office/drawing/2014/main" id="{9D57AA63-BFA2-488F-8E07-8C850F56C72F}"/>
              </a:ext>
            </a:extLst>
          </p:cNvPr>
          <p:cNvSpPr txBox="1"/>
          <p:nvPr/>
        </p:nvSpPr>
        <p:spPr>
          <a:xfrm>
            <a:off x="6974482" y="6285465"/>
            <a:ext cx="4329532" cy="430887"/>
          </a:xfrm>
          <a:prstGeom prst="rect">
            <a:avLst/>
          </a:prstGeom>
          <a:noFill/>
        </p:spPr>
        <p:txBody>
          <a:bodyPr wrap="square" rtlCol="0">
            <a:spAutoFit/>
          </a:bodyPr>
          <a:lstStyle/>
          <a:p>
            <a:r>
              <a:rPr lang="en-US" sz="2200" b="1" u="sng" dirty="0">
                <a:latin typeface="Times New Roman" panose="02020603050405020304" pitchFamily="18" charset="0"/>
                <a:cs typeface="Times New Roman" panose="02020603050405020304" pitchFamily="18" charset="0"/>
              </a:rPr>
              <a:t>Butterworth Bandpass Filter</a:t>
            </a:r>
          </a:p>
        </p:txBody>
      </p:sp>
      <p:sp>
        <p:nvSpPr>
          <p:cNvPr id="33" name="Oval 32">
            <a:extLst>
              <a:ext uri="{FF2B5EF4-FFF2-40B4-BE49-F238E27FC236}">
                <a16:creationId xmlns:a16="http://schemas.microsoft.com/office/drawing/2014/main" id="{EF3A1CA3-0B25-439C-8C43-1F36ACB282A5}"/>
              </a:ext>
            </a:extLst>
          </p:cNvPr>
          <p:cNvSpPr/>
          <p:nvPr/>
        </p:nvSpPr>
        <p:spPr>
          <a:xfrm>
            <a:off x="17068800" y="9396288"/>
            <a:ext cx="609600" cy="566247"/>
          </a:xfrm>
          <a:prstGeom prst="ellipse">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09</a:t>
            </a:r>
          </a:p>
        </p:txBody>
      </p:sp>
    </p:spTree>
    <p:extLst>
      <p:ext uri="{BB962C8B-B14F-4D97-AF65-F5344CB8AC3E}">
        <p14:creationId xmlns:p14="http://schemas.microsoft.com/office/powerpoint/2010/main" val="2677834898"/>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917</TotalTime>
  <Words>2639</Words>
  <Application>Microsoft Office PowerPoint</Application>
  <PresentationFormat>Custom</PresentationFormat>
  <Paragraphs>543</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Wingdings</vt:lpstr>
      <vt:lpstr>Arial</vt:lpstr>
      <vt:lpstr>Times New Roman</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Violet Artificial Intelligence Presentation</dc:title>
  <dc:creator>ASUS</dc:creator>
  <cp:lastModifiedBy>Mejbah Md Fahim</cp:lastModifiedBy>
  <cp:revision>73</cp:revision>
  <dcterms:created xsi:type="dcterms:W3CDTF">2006-08-16T00:00:00Z</dcterms:created>
  <dcterms:modified xsi:type="dcterms:W3CDTF">2025-06-27T10:38:06Z</dcterms:modified>
  <dc:identifier>DAGG66UpqZg</dc:identifier>
</cp:coreProperties>
</file>