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9" r:id="rId3"/>
    <p:sldId id="262" r:id="rId4"/>
    <p:sldId id="275" r:id="rId5"/>
    <p:sldId id="274" r:id="rId6"/>
    <p:sldId id="263" r:id="rId7"/>
    <p:sldId id="261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7" r:id="rId20"/>
    <p:sldId id="278" r:id="rId21"/>
    <p:sldId id="259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172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69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968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652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428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492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940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600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388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68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268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14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35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08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91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15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239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49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02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35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01184" y="1687199"/>
            <a:ext cx="533100" cy="5331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040264" y="838073"/>
            <a:ext cx="5736220" cy="2367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br>
              <a:rPr lang="fr-FR" sz="2800" b="1" dirty="0">
                <a:solidFill>
                  <a:srgbClr val="00DBD0"/>
                </a:solidFill>
                <a:latin typeface="Montserrat"/>
              </a:rPr>
            </a:br>
            <a:br>
              <a:rPr lang="fr-FR" sz="3600" b="1" dirty="0"/>
            </a:br>
            <a:endParaRPr sz="3500" b="1" dirty="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1040264" y="3713867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2500" b="1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Abdelilah Mejdoubi</a:t>
            </a:r>
            <a:endParaRPr sz="2500" b="1" i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F003A3-E912-4175-BFF5-08C9ACC031E7}"/>
              </a:ext>
            </a:extLst>
          </p:cNvPr>
          <p:cNvSpPr/>
          <p:nvPr/>
        </p:nvSpPr>
        <p:spPr>
          <a:xfrm>
            <a:off x="1249426" y="1687199"/>
            <a:ext cx="8087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00DBD0"/>
                </a:solidFill>
                <a:latin typeface="Montserrat"/>
              </a:rPr>
              <a:t>Application des techniques de Machine Learning à la géolocalisation indoor</a:t>
            </a:r>
            <a:endParaRPr lang="fr-FR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08074" y="6367"/>
            <a:ext cx="7778998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 err="1"/>
              <a:t>Prédiction</a:t>
            </a:r>
            <a:r>
              <a:rPr lang="en-US" b="1" dirty="0"/>
              <a:t> </a:t>
            </a:r>
            <a:r>
              <a:rPr lang="en-US" sz="2000" b="1" dirty="0"/>
              <a:t>: </a:t>
            </a:r>
            <a:r>
              <a:rPr lang="en-US" sz="2000" b="1" dirty="0" err="1"/>
              <a:t>bâtiment</a:t>
            </a:r>
            <a:r>
              <a:rPr lang="en-US" sz="2000" b="1" dirty="0"/>
              <a:t>  &amp; </a:t>
            </a:r>
            <a:r>
              <a:rPr lang="en-US" sz="2000" b="1" dirty="0" err="1"/>
              <a:t>Etage</a:t>
            </a:r>
            <a:br>
              <a:rPr lang="fr-FR" dirty="0"/>
            </a:b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9821EE-3956-4B4E-ACF6-5F9C84B64754}"/>
              </a:ext>
            </a:extLst>
          </p:cNvPr>
          <p:cNvSpPr/>
          <p:nvPr/>
        </p:nvSpPr>
        <p:spPr>
          <a:xfrm>
            <a:off x="410825" y="623578"/>
            <a:ext cx="5901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1F4352"/>
                </a:solidFill>
                <a:latin typeface="Montserrat"/>
              </a:rPr>
              <a:t>Algorithme de classification</a:t>
            </a:r>
          </a:p>
        </p:txBody>
      </p:sp>
      <p:sp>
        <p:nvSpPr>
          <p:cNvPr id="18" name="Google Shape;77;p15">
            <a:extLst>
              <a:ext uri="{FF2B5EF4-FFF2-40B4-BE49-F238E27FC236}">
                <a16:creationId xmlns:a16="http://schemas.microsoft.com/office/drawing/2014/main" id="{E9383383-1BE0-4A06-AD13-81D545DDB1F3}"/>
              </a:ext>
            </a:extLst>
          </p:cNvPr>
          <p:cNvSpPr/>
          <p:nvPr/>
        </p:nvSpPr>
        <p:spPr>
          <a:xfrm rot="-355994">
            <a:off x="488908" y="120138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77AE1317-D72B-4AE0-9720-95140D5DF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22" y="1099298"/>
            <a:ext cx="61294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520 variables d’entrées (dont 55 variables sont exclus)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dirty="0">
              <a:solidFill>
                <a:srgbClr val="1F4352"/>
              </a:solidFill>
              <a:latin typeface="Montserrat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0E42D3D-485D-4E93-9DDF-313D7EE69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17" y="1467988"/>
            <a:ext cx="37669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Variables cibles: bâtiments et étages </a:t>
            </a:r>
          </a:p>
        </p:txBody>
      </p:sp>
      <p:sp>
        <p:nvSpPr>
          <p:cNvPr id="20" name="Google Shape;77;p15">
            <a:extLst>
              <a:ext uri="{FF2B5EF4-FFF2-40B4-BE49-F238E27FC236}">
                <a16:creationId xmlns:a16="http://schemas.microsoft.com/office/drawing/2014/main" id="{EA2917FA-8923-46CA-8B3D-D39D148F39EC}"/>
              </a:ext>
            </a:extLst>
          </p:cNvPr>
          <p:cNvSpPr/>
          <p:nvPr/>
        </p:nvSpPr>
        <p:spPr>
          <a:xfrm rot="-355994">
            <a:off x="492451" y="1608963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402EB1D-F765-42E4-A978-EBE08FF46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22" y="1819602"/>
            <a:ext cx="57773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13 classes </a:t>
            </a:r>
          </a:p>
        </p:txBody>
      </p:sp>
      <p:sp>
        <p:nvSpPr>
          <p:cNvPr id="21" name="Google Shape;77;p15">
            <a:extLst>
              <a:ext uri="{FF2B5EF4-FFF2-40B4-BE49-F238E27FC236}">
                <a16:creationId xmlns:a16="http://schemas.microsoft.com/office/drawing/2014/main" id="{418F7DDC-9B20-4BB6-BFBF-D6A55CB031D7}"/>
              </a:ext>
            </a:extLst>
          </p:cNvPr>
          <p:cNvSpPr/>
          <p:nvPr/>
        </p:nvSpPr>
        <p:spPr>
          <a:xfrm rot="-355994">
            <a:off x="495997" y="1995278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F3DB-8073-4F59-B50B-A3A68F9B33BC}"/>
              </a:ext>
            </a:extLst>
          </p:cNvPr>
          <p:cNvSpPr/>
          <p:nvPr/>
        </p:nvSpPr>
        <p:spPr>
          <a:xfrm>
            <a:off x="626596" y="2347510"/>
            <a:ext cx="1723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1F4352"/>
                </a:solidFill>
                <a:latin typeface="Montserrat"/>
              </a:rPr>
              <a:t>Modèles utilisés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8AF26E-2985-4DB0-A742-552F7F6A64AF}"/>
              </a:ext>
            </a:extLst>
          </p:cNvPr>
          <p:cNvSpPr/>
          <p:nvPr/>
        </p:nvSpPr>
        <p:spPr>
          <a:xfrm>
            <a:off x="2786582" y="2564777"/>
            <a:ext cx="3021981" cy="1671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1F4352"/>
                </a:solidFill>
                <a:latin typeface="Montserrat"/>
              </a:rPr>
              <a:t>Linear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Discriminant 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Analysis</a:t>
            </a:r>
            <a:endParaRPr lang="fr-FR" dirty="0">
              <a:solidFill>
                <a:srgbClr val="1F4352"/>
              </a:solidFill>
              <a:latin typeface="Montserra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1F4352"/>
                </a:solidFill>
                <a:latin typeface="Montserrat"/>
              </a:rPr>
              <a:t>Decision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Tree</a:t>
            </a:r>
            <a:endParaRPr lang="fr-FR" dirty="0">
              <a:solidFill>
                <a:srgbClr val="1F4352"/>
              </a:solidFill>
              <a:latin typeface="Montserra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1F4352"/>
                </a:solidFill>
                <a:latin typeface="Montserrat"/>
              </a:rPr>
              <a:t>Random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Forest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1F4352"/>
                </a:solidFill>
                <a:latin typeface="Montserrat"/>
              </a:rPr>
              <a:t>Neural Network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1F4352"/>
                </a:solidFill>
                <a:latin typeface="Montserrat"/>
              </a:rPr>
              <a:t>XGBoost</a:t>
            </a:r>
            <a:endParaRPr lang="fr-FR" dirty="0">
              <a:solidFill>
                <a:srgbClr val="1F4352"/>
              </a:solidFill>
              <a:latin typeface="Montserrat"/>
            </a:endParaRPr>
          </a:p>
        </p:txBody>
      </p:sp>
      <p:sp>
        <p:nvSpPr>
          <p:cNvPr id="24" name="Google Shape;77;p15">
            <a:extLst>
              <a:ext uri="{FF2B5EF4-FFF2-40B4-BE49-F238E27FC236}">
                <a16:creationId xmlns:a16="http://schemas.microsoft.com/office/drawing/2014/main" id="{F2A67598-778C-4B48-868E-DD78AC1013F2}"/>
              </a:ext>
            </a:extLst>
          </p:cNvPr>
          <p:cNvSpPr/>
          <p:nvPr/>
        </p:nvSpPr>
        <p:spPr>
          <a:xfrm rot="-355994">
            <a:off x="432202" y="456127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E9839E08-8805-42AA-B670-B66AAEB97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88" y="4388310"/>
            <a:ext cx="8057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P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our estimer les performances de chaque modèle, on a utilisé 5-fold cross validation</a:t>
            </a:r>
            <a:endParaRPr lang="fr-FR" altLang="fr-FR" dirty="0">
              <a:solidFill>
                <a:srgbClr val="1F4352"/>
              </a:solidFill>
              <a:latin typeface="Montserra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dirty="0">
              <a:solidFill>
                <a:srgbClr val="1F4352"/>
              </a:solidFill>
              <a:latin typeface="Montserra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A9C4D22-8095-4818-BB85-75E20A4D864E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20091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08074" y="-85781"/>
            <a:ext cx="6746915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 err="1"/>
              <a:t>Prédiction</a:t>
            </a:r>
            <a:r>
              <a:rPr lang="en-US" sz="3600" b="1" dirty="0"/>
              <a:t> </a:t>
            </a:r>
            <a:r>
              <a:rPr lang="en-US" sz="2000" b="1" dirty="0"/>
              <a:t>: </a:t>
            </a:r>
            <a:r>
              <a:rPr lang="en-US" sz="2000" b="1" dirty="0" err="1"/>
              <a:t>bâtiment</a:t>
            </a:r>
            <a:r>
              <a:rPr lang="en-US" sz="2000" b="1" dirty="0"/>
              <a:t>  &amp; </a:t>
            </a:r>
            <a:r>
              <a:rPr lang="en-US" sz="2000" b="1" dirty="0" err="1"/>
              <a:t>Etage</a:t>
            </a:r>
            <a:br>
              <a:rPr lang="fr-FR" dirty="0"/>
            </a:b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9821EE-3956-4B4E-ACF6-5F9C84B64754}"/>
              </a:ext>
            </a:extLst>
          </p:cNvPr>
          <p:cNvSpPr/>
          <p:nvPr/>
        </p:nvSpPr>
        <p:spPr>
          <a:xfrm>
            <a:off x="410825" y="758256"/>
            <a:ext cx="5901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1F4352"/>
                </a:solidFill>
                <a:latin typeface="Montserrat"/>
              </a:rPr>
              <a:t>Algorithme de classification - </a:t>
            </a:r>
            <a:r>
              <a:rPr lang="fr-FR" altLang="fr-FR" sz="1200" b="1" dirty="0">
                <a:solidFill>
                  <a:srgbClr val="1F4352"/>
                </a:solidFill>
                <a:latin typeface="Montserrat"/>
              </a:rPr>
              <a:t>Modélisation sans paramètres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0E42D3D-485D-4E93-9DDF-313D7EE69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24" y="4390757"/>
            <a:ext cx="7559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dirty="0" err="1">
                <a:solidFill>
                  <a:srgbClr val="1F4352"/>
                </a:solidFill>
                <a:latin typeface="Montserrat"/>
              </a:rPr>
              <a:t>XGBoost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 et 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Random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Forest </a:t>
            </a:r>
            <a:r>
              <a:rPr lang="fr-FR" altLang="fr-FR" dirty="0">
                <a:solidFill>
                  <a:srgbClr val="1F4352"/>
                </a:solidFill>
                <a:latin typeface="Montserrat"/>
              </a:rPr>
              <a:t>donnent une meilleure performance</a:t>
            </a:r>
          </a:p>
        </p:txBody>
      </p:sp>
      <p:sp>
        <p:nvSpPr>
          <p:cNvPr id="20" name="Google Shape;77;p15">
            <a:extLst>
              <a:ext uri="{FF2B5EF4-FFF2-40B4-BE49-F238E27FC236}">
                <a16:creationId xmlns:a16="http://schemas.microsoft.com/office/drawing/2014/main" id="{EA2917FA-8923-46CA-8B3D-D39D148F39EC}"/>
              </a:ext>
            </a:extLst>
          </p:cNvPr>
          <p:cNvSpPr/>
          <p:nvPr/>
        </p:nvSpPr>
        <p:spPr>
          <a:xfrm rot="-355994">
            <a:off x="95540" y="457219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20DA015-A872-4378-A242-11B61080D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864" y="1164120"/>
            <a:ext cx="6746915" cy="326263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06CF951-9FD6-4AEA-874F-14BCCCD67697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369584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08074" y="6367"/>
            <a:ext cx="7778998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 err="1"/>
              <a:t>Prédiction</a:t>
            </a:r>
            <a:r>
              <a:rPr lang="en-US" sz="2400" b="1" dirty="0"/>
              <a:t> </a:t>
            </a:r>
            <a:r>
              <a:rPr lang="en-US" sz="2000" b="1" dirty="0"/>
              <a:t>: </a:t>
            </a:r>
            <a:r>
              <a:rPr lang="en-US" sz="2000" b="1" dirty="0" err="1"/>
              <a:t>bâtiment</a:t>
            </a:r>
            <a:r>
              <a:rPr lang="en-US" sz="2000" b="1" dirty="0"/>
              <a:t>  &amp; </a:t>
            </a:r>
            <a:r>
              <a:rPr lang="en-US" sz="2000" b="1" dirty="0" err="1"/>
              <a:t>Etage</a:t>
            </a:r>
            <a:br>
              <a:rPr lang="fr-FR" dirty="0"/>
            </a:b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9821EE-3956-4B4E-ACF6-5F9C84B64754}"/>
              </a:ext>
            </a:extLst>
          </p:cNvPr>
          <p:cNvSpPr/>
          <p:nvPr/>
        </p:nvSpPr>
        <p:spPr>
          <a:xfrm>
            <a:off x="410824" y="722815"/>
            <a:ext cx="7244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1F4352"/>
                </a:solidFill>
                <a:latin typeface="Montserrat"/>
              </a:rPr>
              <a:t>Algorithme de classification - 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</a:rPr>
              <a:t>XGBoost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 (</a:t>
            </a:r>
            <a:r>
              <a:rPr lang="fr-FR" altLang="fr-FR" sz="1200" b="1" dirty="0">
                <a:solidFill>
                  <a:srgbClr val="1F4352"/>
                </a:solidFill>
                <a:latin typeface="Montserrat"/>
              </a:rPr>
              <a:t>Modélisation avec paramètres)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C3B059-5948-4751-98A1-7139D26E7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75" y="1786872"/>
            <a:ext cx="2571750" cy="1695450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E2FA5CBF-C027-46DA-9B2C-0154F1A4C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24" y="1275411"/>
            <a:ext cx="27078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dirty="0" err="1">
                <a:solidFill>
                  <a:srgbClr val="1F4352"/>
                </a:solidFill>
                <a:latin typeface="Montserrat"/>
              </a:rPr>
              <a:t>Accuracy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= 87,67 %</a:t>
            </a:r>
            <a:endParaRPr lang="fr-FR" altLang="fr-FR" dirty="0">
              <a:solidFill>
                <a:srgbClr val="1F4352"/>
              </a:solidFill>
              <a:latin typeface="Montserrat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5B999B-7B88-452E-B76F-CB04AF0D2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712" y="1357231"/>
            <a:ext cx="3579518" cy="277990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0CDAA1D-75E9-4A62-BBDA-86DEF20F7061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223487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08074" y="6367"/>
            <a:ext cx="7778998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 err="1"/>
              <a:t>Prédiction</a:t>
            </a:r>
            <a:r>
              <a:rPr lang="en-US" b="1" dirty="0"/>
              <a:t> </a:t>
            </a:r>
            <a:r>
              <a:rPr lang="en-US" sz="2000" b="1" dirty="0"/>
              <a:t>: </a:t>
            </a:r>
            <a:r>
              <a:rPr lang="en-US" sz="2000" b="1" dirty="0" err="1"/>
              <a:t>bâtiment</a:t>
            </a:r>
            <a:r>
              <a:rPr lang="en-US" sz="2000" b="1" dirty="0"/>
              <a:t>  &amp; </a:t>
            </a:r>
            <a:r>
              <a:rPr lang="en-US" sz="2000" b="1" dirty="0" err="1"/>
              <a:t>Etage</a:t>
            </a:r>
            <a:br>
              <a:rPr lang="fr-FR" dirty="0"/>
            </a:b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9821EE-3956-4B4E-ACF6-5F9C84B64754}"/>
              </a:ext>
            </a:extLst>
          </p:cNvPr>
          <p:cNvSpPr/>
          <p:nvPr/>
        </p:nvSpPr>
        <p:spPr>
          <a:xfrm>
            <a:off x="410824" y="623578"/>
            <a:ext cx="8520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1F4352"/>
                </a:solidFill>
                <a:latin typeface="Montserrat"/>
              </a:rPr>
              <a:t>Algorithme de classification - 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</a:rPr>
              <a:t>XGBoost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 (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</a:rPr>
              <a:t>RandomizedSearchCV</a:t>
            </a:r>
            <a:r>
              <a:rPr lang="fr-FR" altLang="fr-FR" sz="1200" b="1" dirty="0">
                <a:solidFill>
                  <a:srgbClr val="1F4352"/>
                </a:solidFill>
                <a:latin typeface="Montserrat"/>
              </a:rPr>
              <a:t>) &amp; </a:t>
            </a:r>
            <a:r>
              <a:rPr lang="fr-FR" altLang="fr-FR" sz="1200" b="1" dirty="0" err="1">
                <a:solidFill>
                  <a:srgbClr val="1F4352"/>
                </a:solidFill>
                <a:latin typeface="Montserrat"/>
              </a:rPr>
              <a:t>Random</a:t>
            </a:r>
            <a:r>
              <a:rPr lang="fr-FR" altLang="fr-FR" sz="1200" b="1" dirty="0">
                <a:solidFill>
                  <a:srgbClr val="1F4352"/>
                </a:solidFill>
                <a:latin typeface="Montserrat"/>
              </a:rPr>
              <a:t> Forest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AAED90C-A6B9-4DF8-8F0E-BCC358AC8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24" y="1006054"/>
            <a:ext cx="5478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dirty="0">
                <a:solidFill>
                  <a:srgbClr val="1F4352"/>
                </a:solidFill>
                <a:latin typeface="Montserrat"/>
              </a:rPr>
              <a:t>Utilisation de l’algorithme PCA : 200 variables d’entrée</a:t>
            </a:r>
            <a:endParaRPr lang="fr-FR" altLang="fr-FR" dirty="0">
              <a:solidFill>
                <a:srgbClr val="1F4352"/>
              </a:solidFill>
              <a:latin typeface="Montserrat"/>
            </a:endParaRPr>
          </a:p>
        </p:txBody>
      </p:sp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70AF0BBC-2E4E-4228-A4D0-6E911A452007}"/>
              </a:ext>
            </a:extLst>
          </p:cNvPr>
          <p:cNvSpPr/>
          <p:nvPr/>
        </p:nvSpPr>
        <p:spPr>
          <a:xfrm rot="-355994">
            <a:off x="277474" y="1160180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FF245D-83B5-4722-930A-C200405D6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75" y="1748006"/>
            <a:ext cx="3095383" cy="1042323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196CFEE8-6823-457F-B40D-EF757588E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96" y="1420722"/>
            <a:ext cx="217916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dirty="0">
                <a:solidFill>
                  <a:srgbClr val="1F4352"/>
                </a:solidFill>
                <a:latin typeface="Montserrat"/>
              </a:rPr>
              <a:t>Best paramètres</a:t>
            </a:r>
            <a:endParaRPr lang="fr-FR" altLang="fr-FR" dirty="0">
              <a:solidFill>
                <a:srgbClr val="1F4352"/>
              </a:solidFill>
              <a:latin typeface="Montserra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08C0BEE-78CB-4355-AEE7-F6AE1B07B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838" y="1790591"/>
            <a:ext cx="3878168" cy="692290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01B062B2-4152-432D-A9DE-A08CA265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192" y="1523504"/>
            <a:ext cx="16227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XGBOOST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E0471AC5-A094-499E-8610-224DD1815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57" y="3129022"/>
            <a:ext cx="16404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dirty="0">
                <a:solidFill>
                  <a:srgbClr val="1F4352"/>
                </a:solidFill>
                <a:latin typeface="Montserrat"/>
              </a:rPr>
              <a:t>Comparaison</a:t>
            </a:r>
            <a:endParaRPr lang="fr-FR" altLang="fr-FR" dirty="0">
              <a:solidFill>
                <a:srgbClr val="1F4352"/>
              </a:solidFill>
              <a:latin typeface="Montserrat"/>
            </a:endParaRPr>
          </a:p>
        </p:txBody>
      </p:sp>
      <p:sp>
        <p:nvSpPr>
          <p:cNvPr id="23" name="Google Shape;77;p15">
            <a:extLst>
              <a:ext uri="{FF2B5EF4-FFF2-40B4-BE49-F238E27FC236}">
                <a16:creationId xmlns:a16="http://schemas.microsoft.com/office/drawing/2014/main" id="{5D9DBC37-0662-4BC3-BC18-2090F4FC9ADE}"/>
              </a:ext>
            </a:extLst>
          </p:cNvPr>
          <p:cNvSpPr/>
          <p:nvPr/>
        </p:nvSpPr>
        <p:spPr>
          <a:xfrm rot="-355994">
            <a:off x="288107" y="3283148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6AB832C1-B873-40A8-BEA9-CE7179726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0019"/>
              </p:ext>
            </p:extLst>
          </p:nvPr>
        </p:nvGraphicFramePr>
        <p:xfrm>
          <a:off x="2080280" y="3575393"/>
          <a:ext cx="4157487" cy="766776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868689">
                  <a:extLst>
                    <a:ext uri="{9D8B030D-6E8A-4147-A177-3AD203B41FA5}">
                      <a16:colId xmlns:a16="http://schemas.microsoft.com/office/drawing/2014/main" val="1368623102"/>
                    </a:ext>
                  </a:extLst>
                </a:gridCol>
                <a:gridCol w="2007248">
                  <a:extLst>
                    <a:ext uri="{9D8B030D-6E8A-4147-A177-3AD203B41FA5}">
                      <a16:colId xmlns:a16="http://schemas.microsoft.com/office/drawing/2014/main" val="84049692"/>
                    </a:ext>
                  </a:extLst>
                </a:gridCol>
                <a:gridCol w="1281550">
                  <a:extLst>
                    <a:ext uri="{9D8B030D-6E8A-4147-A177-3AD203B41FA5}">
                      <a16:colId xmlns:a16="http://schemas.microsoft.com/office/drawing/2014/main" val="209187716"/>
                    </a:ext>
                  </a:extLst>
                </a:gridCol>
              </a:tblGrid>
              <a:tr h="2555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XGBOOST improvements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Random Forest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923893"/>
                  </a:ext>
                </a:extLst>
              </a:tr>
              <a:tr h="2555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Buildings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99.91 %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99.73 %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0890943"/>
                  </a:ext>
                </a:extLst>
              </a:tr>
              <a:tr h="2555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Floors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90.10 %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87.31 %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887416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0DD64252-98A8-4BCD-8F79-055C609B8B0D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105297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08074" y="6367"/>
            <a:ext cx="7778998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/>
              <a:t>Prédiction </a:t>
            </a:r>
            <a:r>
              <a:rPr lang="fr-FR" sz="2000" b="1" dirty="0"/>
              <a:t>: </a:t>
            </a:r>
            <a:r>
              <a:rPr lang="fr-FR" altLang="fr-FR" sz="2000" b="1" dirty="0"/>
              <a:t>Latitude &amp; Longitude</a:t>
            </a:r>
            <a:r>
              <a:rPr lang="fr-FR" altLang="fr-FR" sz="1800" b="1" dirty="0"/>
              <a:t> </a:t>
            </a:r>
            <a:endParaRPr sz="1800" b="1" dirty="0"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9821EE-3956-4B4E-ACF6-5F9C84B64754}"/>
              </a:ext>
            </a:extLst>
          </p:cNvPr>
          <p:cNvSpPr/>
          <p:nvPr/>
        </p:nvSpPr>
        <p:spPr>
          <a:xfrm>
            <a:off x="408074" y="698285"/>
            <a:ext cx="5901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1F4352"/>
                </a:solidFill>
                <a:latin typeface="Montserrat"/>
              </a:rPr>
              <a:t>Algorithme de régression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F3DB-8073-4F59-B50B-A3A68F9B33BC}"/>
              </a:ext>
            </a:extLst>
          </p:cNvPr>
          <p:cNvSpPr/>
          <p:nvPr/>
        </p:nvSpPr>
        <p:spPr>
          <a:xfrm>
            <a:off x="423237" y="2085684"/>
            <a:ext cx="1723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1F4352"/>
                </a:solidFill>
                <a:latin typeface="Montserrat"/>
              </a:rPr>
              <a:t>Modèles utilisés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8AF26E-2985-4DB0-A742-552F7F6A64AF}"/>
              </a:ext>
            </a:extLst>
          </p:cNvPr>
          <p:cNvSpPr/>
          <p:nvPr/>
        </p:nvSpPr>
        <p:spPr>
          <a:xfrm>
            <a:off x="4990213" y="1955235"/>
            <a:ext cx="2481770" cy="2318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1F4352"/>
                </a:solidFill>
                <a:latin typeface="Montserrat"/>
              </a:rPr>
              <a:t>Lasso 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Regression</a:t>
            </a:r>
            <a:endParaRPr lang="fr-FR" dirty="0">
              <a:solidFill>
                <a:srgbClr val="1F4352"/>
              </a:solidFill>
              <a:latin typeface="Montserra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1F4352"/>
                </a:solidFill>
                <a:latin typeface="Montserrat"/>
              </a:rPr>
              <a:t>Ridge 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Regression</a:t>
            </a:r>
            <a:endParaRPr lang="fr-FR" dirty="0">
              <a:solidFill>
                <a:srgbClr val="1F4352"/>
              </a:solidFill>
              <a:latin typeface="Montserra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1F4352"/>
                </a:solidFill>
                <a:latin typeface="Montserrat"/>
              </a:rPr>
              <a:t>ElasticNet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Regression</a:t>
            </a:r>
            <a:endParaRPr lang="fr-FR" dirty="0">
              <a:solidFill>
                <a:srgbClr val="1F4352"/>
              </a:solidFill>
              <a:latin typeface="Montserra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1F4352"/>
                </a:solidFill>
                <a:latin typeface="Montserrat"/>
              </a:rPr>
              <a:t>K-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Nearest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Neighbours</a:t>
            </a:r>
            <a:endParaRPr lang="fr-FR" dirty="0">
              <a:solidFill>
                <a:srgbClr val="1F4352"/>
              </a:solidFill>
              <a:latin typeface="Montserra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1F4352"/>
                </a:solidFill>
                <a:latin typeface="Montserrat"/>
              </a:rPr>
              <a:t>Random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Forest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1F4352"/>
                </a:solidFill>
                <a:latin typeface="Montserrat"/>
              </a:rPr>
              <a:t>Gradient 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Boosting</a:t>
            </a:r>
            <a:endParaRPr lang="fr-FR" dirty="0">
              <a:solidFill>
                <a:srgbClr val="1F4352"/>
              </a:solidFill>
              <a:latin typeface="Montserra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1F4352"/>
                </a:solidFill>
                <a:latin typeface="Montserrat"/>
              </a:rPr>
              <a:t>XGBoost</a:t>
            </a:r>
            <a:endParaRPr lang="fr-FR" dirty="0">
              <a:solidFill>
                <a:srgbClr val="1F4352"/>
              </a:solidFill>
              <a:latin typeface="Montserrat"/>
            </a:endParaRPr>
          </a:p>
        </p:txBody>
      </p:sp>
      <p:sp>
        <p:nvSpPr>
          <p:cNvPr id="24" name="Google Shape;77;p15">
            <a:extLst>
              <a:ext uri="{FF2B5EF4-FFF2-40B4-BE49-F238E27FC236}">
                <a16:creationId xmlns:a16="http://schemas.microsoft.com/office/drawing/2014/main" id="{F2A67598-778C-4B48-868E-DD78AC1013F2}"/>
              </a:ext>
            </a:extLst>
          </p:cNvPr>
          <p:cNvSpPr/>
          <p:nvPr/>
        </p:nvSpPr>
        <p:spPr>
          <a:xfrm rot="-355994">
            <a:off x="432202" y="456127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E9839E08-8805-42AA-B670-B66AAEB97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88" y="4388310"/>
            <a:ext cx="8057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P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our estimer les performances de chaque modèle, on a utilisé 5-fold cross validation</a:t>
            </a:r>
            <a:endParaRPr lang="fr-FR" altLang="fr-FR" dirty="0">
              <a:solidFill>
                <a:srgbClr val="1F4352"/>
              </a:solidFill>
              <a:latin typeface="Montserra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dirty="0">
              <a:solidFill>
                <a:srgbClr val="1F4352"/>
              </a:solidFill>
              <a:latin typeface="Montserrat"/>
            </a:endParaRPr>
          </a:p>
        </p:txBody>
      </p:sp>
      <p:sp>
        <p:nvSpPr>
          <p:cNvPr id="22" name="Google Shape;77;p15">
            <a:extLst>
              <a:ext uri="{FF2B5EF4-FFF2-40B4-BE49-F238E27FC236}">
                <a16:creationId xmlns:a16="http://schemas.microsoft.com/office/drawing/2014/main" id="{AFD9C4D4-3CF0-4828-A277-3F43E400ACF0}"/>
              </a:ext>
            </a:extLst>
          </p:cNvPr>
          <p:cNvSpPr/>
          <p:nvPr/>
        </p:nvSpPr>
        <p:spPr>
          <a:xfrm rot="-355994">
            <a:off x="914210" y="1265850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177792AE-F3C6-40C7-A2FA-A578B8267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24" y="1163764"/>
            <a:ext cx="61294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520 variables d’entrées (dont 55 variables sont exclus)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dirty="0">
              <a:solidFill>
                <a:srgbClr val="1F4352"/>
              </a:solidFill>
              <a:latin typeface="Montserrat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59567732-D75C-4BF8-BC0D-69E6E7BE2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120" y="1532454"/>
            <a:ext cx="46609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Variables cibles : Latitude et Longitude </a:t>
            </a:r>
          </a:p>
        </p:txBody>
      </p:sp>
      <p:sp>
        <p:nvSpPr>
          <p:cNvPr id="27" name="Google Shape;77;p15">
            <a:extLst>
              <a:ext uri="{FF2B5EF4-FFF2-40B4-BE49-F238E27FC236}">
                <a16:creationId xmlns:a16="http://schemas.microsoft.com/office/drawing/2014/main" id="{820C1BB9-F62F-4369-99EF-C6F0F6CCD9D9}"/>
              </a:ext>
            </a:extLst>
          </p:cNvPr>
          <p:cNvSpPr/>
          <p:nvPr/>
        </p:nvSpPr>
        <p:spPr>
          <a:xfrm rot="-355994">
            <a:off x="917753" y="167342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1BC9A9-C28B-4A9E-ADB5-128001AA7399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38115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08074" y="-29073"/>
            <a:ext cx="7778998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/>
              <a:t>Prédiction</a:t>
            </a:r>
            <a:r>
              <a:rPr lang="fr-FR" sz="3200" b="1" dirty="0"/>
              <a:t> </a:t>
            </a:r>
            <a:r>
              <a:rPr lang="fr-FR" sz="2000" b="1" dirty="0"/>
              <a:t>: </a:t>
            </a:r>
            <a:r>
              <a:rPr lang="fr-FR" altLang="fr-FR" sz="2000" b="1" dirty="0"/>
              <a:t>Latitude &amp; Longitude </a:t>
            </a:r>
            <a:br>
              <a:rPr lang="fr-FR" dirty="0"/>
            </a:b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9821EE-3956-4B4E-ACF6-5F9C84B64754}"/>
              </a:ext>
            </a:extLst>
          </p:cNvPr>
          <p:cNvSpPr/>
          <p:nvPr/>
        </p:nvSpPr>
        <p:spPr>
          <a:xfrm>
            <a:off x="410825" y="715726"/>
            <a:ext cx="5901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1F4352"/>
                </a:solidFill>
                <a:latin typeface="Montserrat"/>
              </a:rPr>
              <a:t>Algorithme de régression - </a:t>
            </a:r>
            <a:r>
              <a:rPr lang="fr-FR" altLang="fr-FR" sz="1200" b="1" dirty="0">
                <a:solidFill>
                  <a:srgbClr val="1F4352"/>
                </a:solidFill>
                <a:latin typeface="Montserrat"/>
              </a:rPr>
              <a:t>Modélisation sans paramètres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0E42D3D-485D-4E93-9DDF-313D7EE69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24" y="4390757"/>
            <a:ext cx="82113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dirty="0">
                <a:solidFill>
                  <a:srgbClr val="1F4352"/>
                </a:solidFill>
                <a:latin typeface="Montserrat"/>
              </a:rPr>
              <a:t>La valeur du 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Mean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Square Erreur est plus faible pour les modèles KNN et 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Random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Forest</a:t>
            </a:r>
            <a:endParaRPr lang="fr-FR" altLang="fr-FR" dirty="0">
              <a:solidFill>
                <a:srgbClr val="1F4352"/>
              </a:solidFill>
              <a:latin typeface="Montserrat"/>
            </a:endParaRPr>
          </a:p>
        </p:txBody>
      </p:sp>
      <p:sp>
        <p:nvSpPr>
          <p:cNvPr id="20" name="Google Shape;77;p15">
            <a:extLst>
              <a:ext uri="{FF2B5EF4-FFF2-40B4-BE49-F238E27FC236}">
                <a16:creationId xmlns:a16="http://schemas.microsoft.com/office/drawing/2014/main" id="{EA2917FA-8923-46CA-8B3D-D39D148F39EC}"/>
              </a:ext>
            </a:extLst>
          </p:cNvPr>
          <p:cNvSpPr/>
          <p:nvPr/>
        </p:nvSpPr>
        <p:spPr>
          <a:xfrm rot="-355994">
            <a:off x="95540" y="457219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536570-8896-4EBD-A793-D6222C5BC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60" y="1189402"/>
            <a:ext cx="7152167" cy="318342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5316E1C-CCD5-45C9-8E77-CE71BD0D8711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390517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08074" y="6367"/>
            <a:ext cx="7778998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/>
              <a:t>Prédiction </a:t>
            </a:r>
            <a:r>
              <a:rPr lang="fr-FR" sz="2000" b="1" dirty="0"/>
              <a:t>: </a:t>
            </a:r>
            <a:r>
              <a:rPr lang="fr-FR" altLang="fr-FR" sz="2000" b="1" dirty="0"/>
              <a:t>Latitude &amp; Longitude </a:t>
            </a:r>
            <a:br>
              <a:rPr lang="fr-FR" dirty="0"/>
            </a:b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9821EE-3956-4B4E-ACF6-5F9C84B64754}"/>
              </a:ext>
            </a:extLst>
          </p:cNvPr>
          <p:cNvSpPr/>
          <p:nvPr/>
        </p:nvSpPr>
        <p:spPr>
          <a:xfrm>
            <a:off x="410824" y="623578"/>
            <a:ext cx="827243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1F4352"/>
                </a:solidFill>
                <a:latin typeface="Montserrat"/>
              </a:rPr>
              <a:t>Algorithme de régression - 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K-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</a:rPr>
              <a:t>Nearest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 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</a:rPr>
              <a:t>Neighbours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 &amp; 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</a:rPr>
              <a:t>Random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 Forest </a:t>
            </a:r>
          </a:p>
          <a:p>
            <a:endParaRPr lang="fr-FR" altLang="fr-FR" sz="1200" b="1" dirty="0">
              <a:solidFill>
                <a:srgbClr val="1F4352"/>
              </a:solidFill>
              <a:latin typeface="Montserrat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C43EE63-0722-4102-ADE6-E1A0BFDBB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65" y="1571624"/>
            <a:ext cx="3228975" cy="1000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D55A34-67D0-4D9C-8DEC-53D6B9AF47CC}"/>
              </a:ext>
            </a:extLst>
          </p:cNvPr>
          <p:cNvSpPr/>
          <p:nvPr/>
        </p:nvSpPr>
        <p:spPr>
          <a:xfrm>
            <a:off x="408074" y="1133317"/>
            <a:ext cx="2239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1F4352"/>
                </a:solidFill>
                <a:latin typeface="Montserrat"/>
              </a:rPr>
              <a:t>K-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Nearest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Neighbours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</a:t>
            </a:r>
            <a:endParaRPr lang="fr-FR" dirty="0"/>
          </a:p>
        </p:txBody>
      </p:sp>
      <p:sp>
        <p:nvSpPr>
          <p:cNvPr id="12" name="Google Shape;77;p15">
            <a:extLst>
              <a:ext uri="{FF2B5EF4-FFF2-40B4-BE49-F238E27FC236}">
                <a16:creationId xmlns:a16="http://schemas.microsoft.com/office/drawing/2014/main" id="{C92C7435-367B-4B13-A3CB-3CB5261A1E72}"/>
              </a:ext>
            </a:extLst>
          </p:cNvPr>
          <p:cNvSpPr/>
          <p:nvPr/>
        </p:nvSpPr>
        <p:spPr>
          <a:xfrm rot="-355994">
            <a:off x="145158" y="132044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23732F-DF66-496F-8D51-2062E0442441}"/>
              </a:ext>
            </a:extLst>
          </p:cNvPr>
          <p:cNvSpPr/>
          <p:nvPr/>
        </p:nvSpPr>
        <p:spPr>
          <a:xfrm>
            <a:off x="5111219" y="1115600"/>
            <a:ext cx="1627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1F4352"/>
                </a:solidFill>
                <a:latin typeface="Montserrat"/>
              </a:rPr>
              <a:t>Random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Forest </a:t>
            </a:r>
            <a:endParaRPr lang="fr-FR" dirty="0"/>
          </a:p>
        </p:txBody>
      </p:sp>
      <p:sp>
        <p:nvSpPr>
          <p:cNvPr id="14" name="Google Shape;77;p15">
            <a:extLst>
              <a:ext uri="{FF2B5EF4-FFF2-40B4-BE49-F238E27FC236}">
                <a16:creationId xmlns:a16="http://schemas.microsoft.com/office/drawing/2014/main" id="{621ACEE1-6F80-4801-A025-0497DC78921A}"/>
              </a:ext>
            </a:extLst>
          </p:cNvPr>
          <p:cNvSpPr/>
          <p:nvPr/>
        </p:nvSpPr>
        <p:spPr>
          <a:xfrm rot="-355994">
            <a:off x="4848303" y="1302732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415E90-342A-4F4B-8C42-EDD4DF9D3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177" y="1573178"/>
            <a:ext cx="3152775" cy="99060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8C5EE093-04F2-4A35-AAD2-5F82CE845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25" y="3357381"/>
            <a:ext cx="7467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- Le modèle KNN est précis jusqu’à un rayon de </a:t>
            </a:r>
            <a:r>
              <a:rPr lang="fr-FR" altLang="fr-FR" dirty="0">
                <a:solidFill>
                  <a:srgbClr val="7030A0"/>
                </a:solidFill>
                <a:latin typeface="Montserrat"/>
              </a:rPr>
              <a:t>13,15</a:t>
            </a:r>
            <a:r>
              <a:rPr lang="fr-FR" altLang="fr-FR" dirty="0">
                <a:solidFill>
                  <a:srgbClr val="1F4352"/>
                </a:solidFill>
                <a:latin typeface="Montserrat"/>
              </a:rPr>
              <a:t> m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0B2A5B54-430D-44DB-BA4C-1BFEC09FC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82" y="3672812"/>
            <a:ext cx="7467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- Le modèle </a:t>
            </a:r>
            <a:r>
              <a:rPr lang="fr-FR" altLang="fr-FR" dirty="0" err="1">
                <a:solidFill>
                  <a:srgbClr val="1F4352"/>
                </a:solidFill>
                <a:latin typeface="Montserrat"/>
              </a:rPr>
              <a:t>Random</a:t>
            </a:r>
            <a:r>
              <a:rPr lang="fr-FR" altLang="fr-FR" dirty="0">
                <a:solidFill>
                  <a:srgbClr val="1F4352"/>
                </a:solidFill>
                <a:latin typeface="Montserrat"/>
              </a:rPr>
              <a:t> Forest est précis jusqu’à un rayon de </a:t>
            </a:r>
            <a:r>
              <a:rPr lang="fr-FR" altLang="fr-FR" dirty="0">
                <a:solidFill>
                  <a:srgbClr val="7030A0"/>
                </a:solidFill>
                <a:latin typeface="Montserrat"/>
              </a:rPr>
              <a:t>14,28</a:t>
            </a:r>
            <a:r>
              <a:rPr lang="fr-FR" altLang="fr-FR" dirty="0">
                <a:solidFill>
                  <a:srgbClr val="1F4352"/>
                </a:solidFill>
                <a:latin typeface="Montserrat"/>
              </a:rPr>
              <a:t> m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286EC7A-EDAD-4E53-8B05-9C636B53D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82" y="4290372"/>
            <a:ext cx="84063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1200" dirty="0">
                <a:solidFill>
                  <a:srgbClr val="1F4352"/>
                </a:solidFill>
                <a:latin typeface="Montserrat"/>
              </a:rPr>
              <a:t>La distance entre la valeur actuel et la valeur prédite est calculé en utilisant le théorème de </a:t>
            </a:r>
            <a:r>
              <a:rPr lang="fr-FR" altLang="fr-FR" sz="1200" dirty="0" err="1">
                <a:solidFill>
                  <a:srgbClr val="1F4352"/>
                </a:solidFill>
                <a:latin typeface="Montserrat"/>
              </a:rPr>
              <a:t>pythagore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0DE07F-A15A-4F8E-ABA1-5EA30482F544}"/>
              </a:ext>
            </a:extLst>
          </p:cNvPr>
          <p:cNvSpPr/>
          <p:nvPr/>
        </p:nvSpPr>
        <p:spPr>
          <a:xfrm>
            <a:off x="361790" y="2919488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1800" dirty="0">
                <a:solidFill>
                  <a:srgbClr val="1F4352"/>
                </a:solidFill>
                <a:latin typeface="Montserrat"/>
              </a:rPr>
              <a:t>En moyenne : </a:t>
            </a: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83817A-82AE-4E0C-8741-12B5FEFE140A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56948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08074" y="6367"/>
            <a:ext cx="7778998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/>
              <a:t>Prédiction</a:t>
            </a:r>
            <a:r>
              <a:rPr lang="fr-FR" sz="3200" b="1" dirty="0"/>
              <a:t> </a:t>
            </a:r>
            <a:r>
              <a:rPr lang="fr-FR" sz="2000" b="1" dirty="0"/>
              <a:t>: </a:t>
            </a:r>
            <a:r>
              <a:rPr lang="fr-FR" altLang="fr-FR" sz="2000" b="1" dirty="0"/>
              <a:t>Latitude &amp; Longitude </a:t>
            </a:r>
            <a:br>
              <a:rPr lang="fr-FR" dirty="0"/>
            </a:b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9821EE-3956-4B4E-ACF6-5F9C84B64754}"/>
              </a:ext>
            </a:extLst>
          </p:cNvPr>
          <p:cNvSpPr/>
          <p:nvPr/>
        </p:nvSpPr>
        <p:spPr>
          <a:xfrm>
            <a:off x="410824" y="666106"/>
            <a:ext cx="827243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1F4352"/>
                </a:solidFill>
                <a:latin typeface="Montserrat"/>
              </a:rPr>
              <a:t>Algorithme de régression - 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K-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</a:rPr>
              <a:t>Nearest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 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</a:rPr>
              <a:t>Neighbours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 &amp; 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</a:rPr>
              <a:t>Random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 Forest </a:t>
            </a:r>
          </a:p>
          <a:p>
            <a:endParaRPr lang="fr-FR" altLang="fr-FR" sz="1200" b="1" dirty="0">
              <a:solidFill>
                <a:srgbClr val="1F4352"/>
              </a:solidFill>
              <a:latin typeface="Montserra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55A34-67D0-4D9C-8DEC-53D6B9AF47CC}"/>
              </a:ext>
            </a:extLst>
          </p:cNvPr>
          <p:cNvSpPr/>
          <p:nvPr/>
        </p:nvSpPr>
        <p:spPr>
          <a:xfrm>
            <a:off x="408074" y="1353058"/>
            <a:ext cx="2239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1F4352"/>
                </a:solidFill>
                <a:latin typeface="Montserrat"/>
              </a:rPr>
              <a:t>K-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Nearest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Neighbours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</a:t>
            </a:r>
            <a:endParaRPr lang="fr-FR" dirty="0"/>
          </a:p>
        </p:txBody>
      </p:sp>
      <p:sp>
        <p:nvSpPr>
          <p:cNvPr id="12" name="Google Shape;77;p15">
            <a:extLst>
              <a:ext uri="{FF2B5EF4-FFF2-40B4-BE49-F238E27FC236}">
                <a16:creationId xmlns:a16="http://schemas.microsoft.com/office/drawing/2014/main" id="{C92C7435-367B-4B13-A3CB-3CB5261A1E72}"/>
              </a:ext>
            </a:extLst>
          </p:cNvPr>
          <p:cNvSpPr/>
          <p:nvPr/>
        </p:nvSpPr>
        <p:spPr>
          <a:xfrm rot="-355994">
            <a:off x="145158" y="1540190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23732F-DF66-496F-8D51-2062E0442441}"/>
              </a:ext>
            </a:extLst>
          </p:cNvPr>
          <p:cNvSpPr/>
          <p:nvPr/>
        </p:nvSpPr>
        <p:spPr>
          <a:xfrm>
            <a:off x="5111219" y="1335341"/>
            <a:ext cx="1627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1F4352"/>
                </a:solidFill>
                <a:latin typeface="Montserrat"/>
              </a:rPr>
              <a:t>Random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Forest </a:t>
            </a:r>
            <a:endParaRPr lang="fr-FR" dirty="0"/>
          </a:p>
        </p:txBody>
      </p:sp>
      <p:sp>
        <p:nvSpPr>
          <p:cNvPr id="14" name="Google Shape;77;p15">
            <a:extLst>
              <a:ext uri="{FF2B5EF4-FFF2-40B4-BE49-F238E27FC236}">
                <a16:creationId xmlns:a16="http://schemas.microsoft.com/office/drawing/2014/main" id="{621ACEE1-6F80-4801-A025-0497DC78921A}"/>
              </a:ext>
            </a:extLst>
          </p:cNvPr>
          <p:cNvSpPr/>
          <p:nvPr/>
        </p:nvSpPr>
        <p:spPr>
          <a:xfrm rot="-355994">
            <a:off x="4848303" y="1522473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57FBA48-4DF8-4CB1-93E9-B32DC5B96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65" y="1851882"/>
            <a:ext cx="3859208" cy="270898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8A0B74C-CC85-45B2-99CF-9CF2B9CA4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227" y="1785212"/>
            <a:ext cx="3959299" cy="2758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329A065-B3F9-4F3C-9692-12C1FE5A7D80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126267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9821EE-3956-4B4E-ACF6-5F9C84B64754}"/>
              </a:ext>
            </a:extLst>
          </p:cNvPr>
          <p:cNvSpPr/>
          <p:nvPr/>
        </p:nvSpPr>
        <p:spPr>
          <a:xfrm>
            <a:off x="410824" y="800787"/>
            <a:ext cx="72942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1F4352"/>
                </a:solidFill>
                <a:latin typeface="Montserrat"/>
              </a:rPr>
              <a:t>Algorithme de régression - 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K-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</a:rPr>
              <a:t>Nearest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 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</a:rPr>
              <a:t>Neighbours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 &amp; 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</a:rPr>
              <a:t>Random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 Forest </a:t>
            </a:r>
          </a:p>
          <a:p>
            <a:endParaRPr lang="fr-FR" altLang="fr-FR" sz="1200" b="1" dirty="0">
              <a:solidFill>
                <a:srgbClr val="1F4352"/>
              </a:solidFill>
              <a:latin typeface="Montserra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55A34-67D0-4D9C-8DEC-53D6B9AF47CC}"/>
              </a:ext>
            </a:extLst>
          </p:cNvPr>
          <p:cNvSpPr/>
          <p:nvPr/>
        </p:nvSpPr>
        <p:spPr>
          <a:xfrm>
            <a:off x="599458" y="1388496"/>
            <a:ext cx="6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1F4352"/>
                </a:solidFill>
                <a:latin typeface="Montserrat"/>
              </a:rPr>
              <a:t>KNN</a:t>
            </a:r>
            <a:endParaRPr lang="fr-FR" dirty="0"/>
          </a:p>
        </p:txBody>
      </p:sp>
      <p:sp>
        <p:nvSpPr>
          <p:cNvPr id="12" name="Google Shape;77;p15">
            <a:extLst>
              <a:ext uri="{FF2B5EF4-FFF2-40B4-BE49-F238E27FC236}">
                <a16:creationId xmlns:a16="http://schemas.microsoft.com/office/drawing/2014/main" id="{C92C7435-367B-4B13-A3CB-3CB5261A1E72}"/>
              </a:ext>
            </a:extLst>
          </p:cNvPr>
          <p:cNvSpPr/>
          <p:nvPr/>
        </p:nvSpPr>
        <p:spPr>
          <a:xfrm rot="-355994">
            <a:off x="336542" y="1575628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23732F-DF66-496F-8D51-2062E0442441}"/>
              </a:ext>
            </a:extLst>
          </p:cNvPr>
          <p:cNvSpPr/>
          <p:nvPr/>
        </p:nvSpPr>
        <p:spPr>
          <a:xfrm>
            <a:off x="5302603" y="1370779"/>
            <a:ext cx="1627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1F4352"/>
                </a:solidFill>
                <a:latin typeface="Montserrat"/>
              </a:rPr>
              <a:t>Random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Forest </a:t>
            </a:r>
            <a:endParaRPr lang="fr-FR" dirty="0"/>
          </a:p>
        </p:txBody>
      </p:sp>
      <p:sp>
        <p:nvSpPr>
          <p:cNvPr id="14" name="Google Shape;77;p15">
            <a:extLst>
              <a:ext uri="{FF2B5EF4-FFF2-40B4-BE49-F238E27FC236}">
                <a16:creationId xmlns:a16="http://schemas.microsoft.com/office/drawing/2014/main" id="{621ACEE1-6F80-4801-A025-0497DC78921A}"/>
              </a:ext>
            </a:extLst>
          </p:cNvPr>
          <p:cNvSpPr/>
          <p:nvPr/>
        </p:nvSpPr>
        <p:spPr>
          <a:xfrm rot="-355994">
            <a:off x="5039687" y="1557911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D311F2-3E7F-4DF7-9874-5F647F804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93" y="1791714"/>
            <a:ext cx="3602222" cy="27542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DA7ADF6-6BBA-49E6-BF1C-949DC0D23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501" y="1813447"/>
            <a:ext cx="3602223" cy="2675373"/>
          </a:xfrm>
          <a:prstGeom prst="rect">
            <a:avLst/>
          </a:prstGeom>
        </p:spPr>
      </p:pic>
      <p:sp>
        <p:nvSpPr>
          <p:cNvPr id="15" name="Google Shape;71;p15">
            <a:extLst>
              <a:ext uri="{FF2B5EF4-FFF2-40B4-BE49-F238E27FC236}">
                <a16:creationId xmlns:a16="http://schemas.microsoft.com/office/drawing/2014/main" id="{78C77379-98E4-44D6-BDE5-97A75BB1574B}"/>
              </a:ext>
            </a:extLst>
          </p:cNvPr>
          <p:cNvSpPr txBox="1">
            <a:spLocks/>
          </p:cNvSpPr>
          <p:nvPr/>
        </p:nvSpPr>
        <p:spPr>
          <a:xfrm>
            <a:off x="408074" y="6367"/>
            <a:ext cx="7778998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/>
              <a:t>Prédiction</a:t>
            </a:r>
            <a:r>
              <a:rPr lang="fr-FR" sz="3200" b="1" dirty="0"/>
              <a:t> </a:t>
            </a:r>
            <a:r>
              <a:rPr lang="fr-FR" sz="2000" b="1" dirty="0"/>
              <a:t>: </a:t>
            </a:r>
            <a:r>
              <a:rPr lang="fr-FR" altLang="fr-FR" sz="2000" b="1" dirty="0"/>
              <a:t>Latitude &amp; Longitude </a:t>
            </a:r>
            <a:br>
              <a:rPr lang="fr-FR" dirty="0"/>
            </a:br>
            <a:endParaRPr lang="fr-FR"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8932AC-E553-4B3D-A7E2-856EEC80220E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3703339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9821EE-3956-4B4E-ACF6-5F9C84B64754}"/>
              </a:ext>
            </a:extLst>
          </p:cNvPr>
          <p:cNvSpPr/>
          <p:nvPr/>
        </p:nvSpPr>
        <p:spPr>
          <a:xfrm>
            <a:off x="410824" y="758257"/>
            <a:ext cx="715246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1F4352"/>
                </a:solidFill>
                <a:latin typeface="Montserrat"/>
              </a:rPr>
              <a:t>Algorithme de régression - 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K-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</a:rPr>
              <a:t>Nearest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 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</a:rPr>
              <a:t>Neighbours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 – Amélioration du modèle</a:t>
            </a:r>
          </a:p>
          <a:p>
            <a:endParaRPr lang="fr-FR" altLang="fr-FR" sz="1200" b="1" dirty="0">
              <a:solidFill>
                <a:srgbClr val="1F4352"/>
              </a:solidFill>
              <a:latin typeface="Montserrat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D013386-449D-4F62-A37C-2474FCB68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47" y="1503867"/>
            <a:ext cx="3128298" cy="231222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A3DCF3D-AE71-4A3D-85CC-616204437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8751" y="1568198"/>
            <a:ext cx="4315268" cy="3139033"/>
          </a:xfrm>
          <a:prstGeom prst="rect">
            <a:avLst/>
          </a:prstGeom>
        </p:spPr>
      </p:pic>
      <p:sp>
        <p:nvSpPr>
          <p:cNvPr id="16" name="Google Shape;71;p15">
            <a:extLst>
              <a:ext uri="{FF2B5EF4-FFF2-40B4-BE49-F238E27FC236}">
                <a16:creationId xmlns:a16="http://schemas.microsoft.com/office/drawing/2014/main" id="{D60D079C-71C8-40D9-AF32-6098EAC0D75C}"/>
              </a:ext>
            </a:extLst>
          </p:cNvPr>
          <p:cNvSpPr txBox="1">
            <a:spLocks/>
          </p:cNvSpPr>
          <p:nvPr/>
        </p:nvSpPr>
        <p:spPr>
          <a:xfrm>
            <a:off x="408074" y="-85780"/>
            <a:ext cx="7778998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/>
              <a:t>Prédiction</a:t>
            </a:r>
            <a:r>
              <a:rPr lang="fr-FR" sz="3200" b="1" dirty="0"/>
              <a:t> </a:t>
            </a:r>
            <a:r>
              <a:rPr lang="fr-FR" sz="2000" b="1" dirty="0"/>
              <a:t>: </a:t>
            </a:r>
            <a:r>
              <a:rPr lang="fr-FR" altLang="fr-FR" sz="2000" b="1" dirty="0"/>
              <a:t>Latitude &amp; Longitude </a:t>
            </a:r>
            <a:br>
              <a:rPr lang="fr-FR" dirty="0"/>
            </a:br>
            <a:endParaRPr lang="fr-FR"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A4A06D-EB32-470F-9073-FB67F13A5952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9732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Plan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821164" y="1996409"/>
            <a:ext cx="8096008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800" b="1" dirty="0">
                <a:solidFill>
                  <a:srgbClr val="1F4352"/>
                </a:solidFill>
                <a:latin typeface="Montserrat"/>
              </a:rPr>
              <a:t>Caractéristiques de la base UJIIndoorLoc</a:t>
            </a:r>
            <a:endParaRPr sz="1800" b="1" dirty="0">
              <a:solidFill>
                <a:srgbClr val="1F4352"/>
              </a:solidFill>
              <a:latin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 rot="-355994">
            <a:off x="559852" y="22396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821164" y="25295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solidFill>
                  <a:srgbClr val="1F4352"/>
                </a:solidFill>
                <a:latin typeface="Montserrat"/>
              </a:rPr>
              <a:t>Data Preprocessing</a:t>
            </a:r>
            <a:endParaRPr sz="1800" b="1" dirty="0">
              <a:solidFill>
                <a:srgbClr val="1F4352"/>
              </a:solidFill>
              <a:latin typeface="Montserrat"/>
              <a:sym typeface="Montserrat"/>
            </a:endParaRPr>
          </a:p>
        </p:txBody>
      </p:sp>
      <p:sp>
        <p:nvSpPr>
          <p:cNvPr id="77" name="Google Shape;77;p15"/>
          <p:cNvSpPr/>
          <p:nvPr/>
        </p:nvSpPr>
        <p:spPr>
          <a:xfrm rot="-355994">
            <a:off x="559852" y="27727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ctrTitle" idx="4294967295"/>
          </p:nvPr>
        </p:nvSpPr>
        <p:spPr>
          <a:xfrm>
            <a:off x="821164" y="30626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Prédiction</a:t>
            </a:r>
            <a:endParaRPr sz="18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/>
          <p:nvPr/>
        </p:nvSpPr>
        <p:spPr>
          <a:xfrm rot="-355994">
            <a:off x="559852" y="33058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78;p15">
            <a:extLst>
              <a:ext uri="{FF2B5EF4-FFF2-40B4-BE49-F238E27FC236}">
                <a16:creationId xmlns:a16="http://schemas.microsoft.com/office/drawing/2014/main" id="{4CCC3C8E-50A6-4646-8417-C1AB0E5B1558}"/>
              </a:ext>
            </a:extLst>
          </p:cNvPr>
          <p:cNvSpPr txBox="1">
            <a:spLocks/>
          </p:cNvSpPr>
          <p:nvPr/>
        </p:nvSpPr>
        <p:spPr>
          <a:xfrm>
            <a:off x="810533" y="3583600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8F4CE49D-EF20-48CC-ADAE-4FF583E529EB}"/>
              </a:ext>
            </a:extLst>
          </p:cNvPr>
          <p:cNvSpPr/>
          <p:nvPr/>
        </p:nvSpPr>
        <p:spPr>
          <a:xfrm rot="-355994">
            <a:off x="577574" y="382680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861E38-C5C6-480C-8A85-86DC0DDCF2BE}"/>
              </a:ext>
            </a:extLst>
          </p:cNvPr>
          <p:cNvSpPr/>
          <p:nvPr/>
        </p:nvSpPr>
        <p:spPr>
          <a:xfrm>
            <a:off x="819225" y="1537028"/>
            <a:ext cx="8190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1F4352"/>
                </a:solidFill>
                <a:latin typeface="Montserrat"/>
              </a:rPr>
              <a:t>Technologies, techniques et applications de localisation indoor</a:t>
            </a:r>
          </a:p>
        </p:txBody>
      </p:sp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4AA444FA-F75A-4967-AB8B-15C385F11858}"/>
              </a:ext>
            </a:extLst>
          </p:cNvPr>
          <p:cNvSpPr/>
          <p:nvPr/>
        </p:nvSpPr>
        <p:spPr>
          <a:xfrm rot="-355994">
            <a:off x="563397" y="174697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493187-5C50-4482-8328-F80ADB08EB06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1484181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399805" y="87591"/>
            <a:ext cx="28384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Conclusion</a:t>
            </a:r>
            <a:br>
              <a:rPr lang="fr-FR" dirty="0"/>
            </a:b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E6616CA-8E7E-4A07-BFD7-7DC1FF34F955}"/>
              </a:ext>
            </a:extLst>
          </p:cNvPr>
          <p:cNvSpPr/>
          <p:nvPr/>
        </p:nvSpPr>
        <p:spPr>
          <a:xfrm>
            <a:off x="603006" y="1427482"/>
            <a:ext cx="763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1F4352"/>
                </a:solidFill>
                <a:latin typeface="Montserrat"/>
              </a:rPr>
              <a:t>Les modèles 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XGBoost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, 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Random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Forest et KNN donnent une meilleure performance</a:t>
            </a:r>
            <a:endParaRPr lang="fr-FR" dirty="0"/>
          </a:p>
        </p:txBody>
      </p:sp>
      <p:sp>
        <p:nvSpPr>
          <p:cNvPr id="16" name="Google Shape;77;p15">
            <a:extLst>
              <a:ext uri="{FF2B5EF4-FFF2-40B4-BE49-F238E27FC236}">
                <a16:creationId xmlns:a16="http://schemas.microsoft.com/office/drawing/2014/main" id="{352CD935-DC64-4A16-8CBC-29BE54AA7D7B}"/>
              </a:ext>
            </a:extLst>
          </p:cNvPr>
          <p:cNvSpPr/>
          <p:nvPr/>
        </p:nvSpPr>
        <p:spPr>
          <a:xfrm rot="-355994">
            <a:off x="269206" y="156499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2B4AD-84B8-4490-9158-44BA29E701B7}"/>
              </a:ext>
            </a:extLst>
          </p:cNvPr>
          <p:cNvSpPr/>
          <p:nvPr/>
        </p:nvSpPr>
        <p:spPr>
          <a:xfrm>
            <a:off x="603006" y="1985132"/>
            <a:ext cx="761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1F4352"/>
                </a:solidFill>
                <a:latin typeface="Montserrat"/>
              </a:rPr>
              <a:t>La prédiction de la position pour les bâtiments et plus élevée que celle de l’étage   </a:t>
            </a:r>
            <a:endParaRPr lang="fr-FR" dirty="0"/>
          </a:p>
        </p:txBody>
      </p:sp>
      <p:sp>
        <p:nvSpPr>
          <p:cNvPr id="18" name="Google Shape;77;p15">
            <a:extLst>
              <a:ext uri="{FF2B5EF4-FFF2-40B4-BE49-F238E27FC236}">
                <a16:creationId xmlns:a16="http://schemas.microsoft.com/office/drawing/2014/main" id="{6B6852D1-139D-4E57-8A82-B52786B508EE}"/>
              </a:ext>
            </a:extLst>
          </p:cNvPr>
          <p:cNvSpPr/>
          <p:nvPr/>
        </p:nvSpPr>
        <p:spPr>
          <a:xfrm rot="-355994">
            <a:off x="308194" y="217813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71;p15">
            <a:extLst>
              <a:ext uri="{FF2B5EF4-FFF2-40B4-BE49-F238E27FC236}">
                <a16:creationId xmlns:a16="http://schemas.microsoft.com/office/drawing/2014/main" id="{0F3237A5-EBA3-4C5C-93BE-CA21D91C76E5}"/>
              </a:ext>
            </a:extLst>
          </p:cNvPr>
          <p:cNvSpPr txBox="1">
            <a:spLocks/>
          </p:cNvSpPr>
          <p:nvPr/>
        </p:nvSpPr>
        <p:spPr>
          <a:xfrm>
            <a:off x="438793" y="2613758"/>
            <a:ext cx="28384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err="1"/>
              <a:t>Amélioration</a:t>
            </a:r>
            <a:br>
              <a:rPr lang="en-US" dirty="0"/>
            </a:br>
            <a:endParaRPr lang="en-US"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2FA779-8874-4F31-82FF-02BAF7C6638A}"/>
              </a:ext>
            </a:extLst>
          </p:cNvPr>
          <p:cNvSpPr/>
          <p:nvPr/>
        </p:nvSpPr>
        <p:spPr>
          <a:xfrm>
            <a:off x="603006" y="3401287"/>
            <a:ext cx="6556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1F4352"/>
                </a:solidFill>
                <a:latin typeface="Montserrat"/>
              </a:rPr>
              <a:t>Ajouter d'autres dimensions dans les modèles, par exemple examiner </a:t>
            </a:r>
          </a:p>
          <a:p>
            <a:r>
              <a:rPr lang="fr-FR" altLang="fr-FR" dirty="0">
                <a:solidFill>
                  <a:srgbClr val="1F4352"/>
                </a:solidFill>
                <a:latin typeface="Montserrat"/>
              </a:rPr>
              <a:t>l'effet du temps sur les prévisions </a:t>
            </a:r>
          </a:p>
        </p:txBody>
      </p:sp>
      <p:sp>
        <p:nvSpPr>
          <p:cNvPr id="21" name="Google Shape;77;p15">
            <a:extLst>
              <a:ext uri="{FF2B5EF4-FFF2-40B4-BE49-F238E27FC236}">
                <a16:creationId xmlns:a16="http://schemas.microsoft.com/office/drawing/2014/main" id="{88D119E2-DDD0-4D80-8BB1-4BE677D26A74}"/>
              </a:ext>
            </a:extLst>
          </p:cNvPr>
          <p:cNvSpPr/>
          <p:nvPr/>
        </p:nvSpPr>
        <p:spPr>
          <a:xfrm rot="-355994">
            <a:off x="262121" y="359226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F56FF2-1BB7-495E-AAA6-6A1801A5DEE5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2343799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35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599656" y="1821877"/>
            <a:ext cx="357272" cy="34716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/>
          </p:nvPr>
        </p:nvSpPr>
        <p:spPr>
          <a:xfrm>
            <a:off x="976477" y="1795409"/>
            <a:ext cx="5315100" cy="401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mejd.abdel@gmail.com</a:t>
            </a:r>
            <a:endParaRPr sz="1800" b="1" dirty="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85;p16">
            <a:extLst>
              <a:ext uri="{FF2B5EF4-FFF2-40B4-BE49-F238E27FC236}">
                <a16:creationId xmlns:a16="http://schemas.microsoft.com/office/drawing/2014/main" id="{2D1FD0C0-E6FA-4A6A-AA96-70C4FBA94902}"/>
              </a:ext>
            </a:extLst>
          </p:cNvPr>
          <p:cNvSpPr txBox="1">
            <a:spLocks/>
          </p:cNvSpPr>
          <p:nvPr/>
        </p:nvSpPr>
        <p:spPr>
          <a:xfrm>
            <a:off x="976477" y="2241063"/>
            <a:ext cx="5315100" cy="40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fr-FR" sz="1600" b="1" dirty="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06 10 05 36 17</a:t>
            </a:r>
          </a:p>
        </p:txBody>
      </p: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45E75391-3032-48B6-BF30-181082A2BD47}"/>
              </a:ext>
            </a:extLst>
          </p:cNvPr>
          <p:cNvSpPr txBox="1">
            <a:spLocks/>
          </p:cNvSpPr>
          <p:nvPr/>
        </p:nvSpPr>
        <p:spPr>
          <a:xfrm>
            <a:off x="1072173" y="3499247"/>
            <a:ext cx="5315100" cy="40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fr-FR" sz="20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184732" y="56214"/>
            <a:ext cx="5244962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000" b="1" dirty="0"/>
              <a:t>Applications de localisation indoor</a:t>
            </a:r>
            <a:br>
              <a:rPr lang="fr-FR" sz="2400" b="1" dirty="0"/>
            </a:br>
            <a:endParaRPr sz="2400" b="1" dirty="0"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658135" y="665714"/>
            <a:ext cx="7564380" cy="417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400" dirty="0">
                <a:solidFill>
                  <a:srgbClr val="1F4352"/>
                </a:solidFill>
                <a:latin typeface="Montserrat"/>
              </a:rPr>
              <a:t>Intelligence ambiante (objets à localiser les uns par rapport aux autres)</a:t>
            </a:r>
            <a:endParaRPr sz="1400" dirty="0">
              <a:solidFill>
                <a:srgbClr val="1F4352"/>
              </a:solidFill>
              <a:latin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 rot="-355994">
            <a:off x="340114" y="86445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46985-CC1A-4FF4-9265-ECDFA5395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Google Shape;74;p15">
            <a:extLst>
              <a:ext uri="{FF2B5EF4-FFF2-40B4-BE49-F238E27FC236}">
                <a16:creationId xmlns:a16="http://schemas.microsoft.com/office/drawing/2014/main" id="{566965AA-8162-4884-8CE5-9488663338CB}"/>
              </a:ext>
            </a:extLst>
          </p:cNvPr>
          <p:cNvSpPr txBox="1">
            <a:spLocks/>
          </p:cNvSpPr>
          <p:nvPr/>
        </p:nvSpPr>
        <p:spPr>
          <a:xfrm>
            <a:off x="654595" y="1593767"/>
            <a:ext cx="7564380" cy="41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400" dirty="0">
                <a:solidFill>
                  <a:srgbClr val="1F4352"/>
                </a:solidFill>
                <a:latin typeface="Montserrat"/>
              </a:rPr>
              <a:t>Surveillance de personnes à risques (prisonniers, enfants en bas âge, etc.)</a:t>
            </a:r>
          </a:p>
          <a:p>
            <a:r>
              <a:rPr lang="fr-FR" sz="1400" dirty="0">
                <a:solidFill>
                  <a:srgbClr val="1F4352"/>
                </a:solidFill>
                <a:latin typeface="Montserrat"/>
              </a:rPr>
              <a:t> </a:t>
            </a:r>
            <a:endParaRPr lang="fr-FR" sz="1400" dirty="0">
              <a:solidFill>
                <a:srgbClr val="1F4352"/>
              </a:solidFill>
              <a:latin typeface="Montserrat"/>
              <a:sym typeface="Montserrat"/>
            </a:endParaRPr>
          </a:p>
        </p:txBody>
      </p:sp>
      <p:sp>
        <p:nvSpPr>
          <p:cNvPr id="24" name="Google Shape;75;p15">
            <a:extLst>
              <a:ext uri="{FF2B5EF4-FFF2-40B4-BE49-F238E27FC236}">
                <a16:creationId xmlns:a16="http://schemas.microsoft.com/office/drawing/2014/main" id="{10EC4FA9-4D48-4005-B4AF-AE237FDDF8BC}"/>
              </a:ext>
            </a:extLst>
          </p:cNvPr>
          <p:cNvSpPr/>
          <p:nvPr/>
        </p:nvSpPr>
        <p:spPr>
          <a:xfrm rot="-355994">
            <a:off x="336569" y="1796592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74;p15">
            <a:extLst>
              <a:ext uri="{FF2B5EF4-FFF2-40B4-BE49-F238E27FC236}">
                <a16:creationId xmlns:a16="http://schemas.microsoft.com/office/drawing/2014/main" id="{615589A9-A638-4296-AA6B-5AF768DB52E2}"/>
              </a:ext>
            </a:extLst>
          </p:cNvPr>
          <p:cNvSpPr txBox="1">
            <a:spLocks/>
          </p:cNvSpPr>
          <p:nvPr/>
        </p:nvSpPr>
        <p:spPr>
          <a:xfrm>
            <a:off x="654595" y="1137095"/>
            <a:ext cx="7564380" cy="41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400" dirty="0">
                <a:solidFill>
                  <a:srgbClr val="1F4352"/>
                </a:solidFill>
                <a:latin typeface="Montserrat"/>
              </a:rPr>
              <a:t>Applications de guidage de personnes (milieu hospitalier, musée, automobile, etc.)</a:t>
            </a:r>
            <a:endParaRPr lang="fr-FR" sz="1400" dirty="0">
              <a:solidFill>
                <a:srgbClr val="1F4352"/>
              </a:solidFill>
              <a:latin typeface="Montserrat"/>
              <a:sym typeface="Montserrat"/>
            </a:endParaRPr>
          </a:p>
        </p:txBody>
      </p:sp>
      <p:sp>
        <p:nvSpPr>
          <p:cNvPr id="28" name="Google Shape;75;p15">
            <a:extLst>
              <a:ext uri="{FF2B5EF4-FFF2-40B4-BE49-F238E27FC236}">
                <a16:creationId xmlns:a16="http://schemas.microsoft.com/office/drawing/2014/main" id="{C115A7FF-D36C-43D1-8F87-D03A21694F60}"/>
              </a:ext>
            </a:extLst>
          </p:cNvPr>
          <p:cNvSpPr/>
          <p:nvPr/>
        </p:nvSpPr>
        <p:spPr>
          <a:xfrm rot="-355994">
            <a:off x="336574" y="1335840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74;p15">
            <a:extLst>
              <a:ext uri="{FF2B5EF4-FFF2-40B4-BE49-F238E27FC236}">
                <a16:creationId xmlns:a16="http://schemas.microsoft.com/office/drawing/2014/main" id="{E4D71DB9-EFE6-4F40-BB66-C16FD73EA60D}"/>
              </a:ext>
            </a:extLst>
          </p:cNvPr>
          <p:cNvSpPr txBox="1">
            <a:spLocks/>
          </p:cNvSpPr>
          <p:nvPr/>
        </p:nvSpPr>
        <p:spPr>
          <a:xfrm>
            <a:off x="654595" y="2023954"/>
            <a:ext cx="7752214" cy="41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400" dirty="0">
                <a:solidFill>
                  <a:srgbClr val="1F4352"/>
                </a:solidFill>
                <a:latin typeface="Montserrat"/>
              </a:rPr>
              <a:t>Dans les bâtiments (Gestions d’alarmes, obtention de statistiques sur des parcours) </a:t>
            </a:r>
            <a:endParaRPr lang="fr-FR" sz="1400" dirty="0">
              <a:solidFill>
                <a:srgbClr val="1F4352"/>
              </a:solidFill>
              <a:latin typeface="Montserrat"/>
              <a:sym typeface="Montserrat"/>
            </a:endParaRPr>
          </a:p>
        </p:txBody>
      </p:sp>
      <p:sp>
        <p:nvSpPr>
          <p:cNvPr id="33" name="Google Shape;75;p15">
            <a:extLst>
              <a:ext uri="{FF2B5EF4-FFF2-40B4-BE49-F238E27FC236}">
                <a16:creationId xmlns:a16="http://schemas.microsoft.com/office/drawing/2014/main" id="{91C54004-D15A-4A7A-BFB2-9A3C9E6FB9AE}"/>
              </a:ext>
            </a:extLst>
          </p:cNvPr>
          <p:cNvSpPr/>
          <p:nvPr/>
        </p:nvSpPr>
        <p:spPr>
          <a:xfrm rot="-355994">
            <a:off x="375556" y="223252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DEDE047-0EBE-490E-AEE9-E4B60EE6C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702" y="2858097"/>
            <a:ext cx="6344093" cy="161402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B5DA9F8-FFBE-4EED-9F3D-69C05D226472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129193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184731" y="20536"/>
            <a:ext cx="8888385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000" b="1" dirty="0"/>
              <a:t>Techniques de localisation indoor</a:t>
            </a:r>
            <a:br>
              <a:rPr lang="fr-FR" sz="2400" b="1" dirty="0"/>
            </a:br>
            <a:endParaRPr sz="2400" b="1" dirty="0"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 rot="-355994">
            <a:off x="340114" y="80066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46985-CC1A-4FF4-9265-ECDFA5395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66D979-7EF7-4BD2-8F02-6A5900509E76}"/>
              </a:ext>
            </a:extLst>
          </p:cNvPr>
          <p:cNvSpPr/>
          <p:nvPr/>
        </p:nvSpPr>
        <p:spPr>
          <a:xfrm>
            <a:off x="659953" y="599602"/>
            <a:ext cx="79379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1F4352"/>
                </a:solidFill>
                <a:latin typeface="Montserrat"/>
              </a:rPr>
              <a:t>Les dispositifs RFID, La localisation par identification de cellule : 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Cell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ID, La localisation par mesures temporelles (TOA/TDOA), 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etc</a:t>
            </a:r>
            <a:endParaRPr lang="fr-FR" dirty="0">
              <a:solidFill>
                <a:srgbClr val="1F4352"/>
              </a:solidFill>
              <a:latin typeface="Montserra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2610E-1476-4C1C-B812-F7A677B0CC10}"/>
              </a:ext>
            </a:extLst>
          </p:cNvPr>
          <p:cNvSpPr/>
          <p:nvPr/>
        </p:nvSpPr>
        <p:spPr>
          <a:xfrm>
            <a:off x="660117" y="1171320"/>
            <a:ext cx="78459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1F4352"/>
                </a:solidFill>
                <a:latin typeface="Montserrat"/>
              </a:rPr>
              <a:t>La localisation par mesure de puissance de signal (fingerprinting / RSSI)</a:t>
            </a:r>
          </a:p>
        </p:txBody>
      </p:sp>
      <p:sp>
        <p:nvSpPr>
          <p:cNvPr id="24" name="Google Shape;75;p15">
            <a:extLst>
              <a:ext uri="{FF2B5EF4-FFF2-40B4-BE49-F238E27FC236}">
                <a16:creationId xmlns:a16="http://schemas.microsoft.com/office/drawing/2014/main" id="{5FB2BDF7-7865-4B76-BFE7-71E15BF64587}"/>
              </a:ext>
            </a:extLst>
          </p:cNvPr>
          <p:cNvSpPr/>
          <p:nvPr/>
        </p:nvSpPr>
        <p:spPr>
          <a:xfrm rot="-355994">
            <a:off x="357837" y="1364190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DE76A3-E96C-46A0-BA2C-EA1B99A8012F}"/>
              </a:ext>
            </a:extLst>
          </p:cNvPr>
          <p:cNvSpPr/>
          <p:nvPr/>
        </p:nvSpPr>
        <p:spPr>
          <a:xfrm>
            <a:off x="1498196" y="1639218"/>
            <a:ext cx="6825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– Information simple à mesurer par les interfaces radio </a:t>
            </a:r>
          </a:p>
          <a:p>
            <a:r>
              <a:rPr lang="fr-FR" dirty="0"/>
              <a:t>– Tous les équipements </a:t>
            </a:r>
            <a:r>
              <a:rPr lang="fr-FR" dirty="0" err="1"/>
              <a:t>WiFi</a:t>
            </a:r>
            <a:r>
              <a:rPr lang="fr-FR" dirty="0"/>
              <a:t> sont donc "localisables" sans modification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95E420-57E5-450A-B0B1-204339DC78D8}"/>
              </a:ext>
            </a:extLst>
          </p:cNvPr>
          <p:cNvSpPr/>
          <p:nvPr/>
        </p:nvSpPr>
        <p:spPr>
          <a:xfrm>
            <a:off x="868844" y="2413873"/>
            <a:ext cx="5950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 </a:t>
            </a:r>
            <a:r>
              <a:rPr lang="fr-FR" b="1" dirty="0">
                <a:solidFill>
                  <a:srgbClr val="002060"/>
                </a:solidFill>
              </a:rPr>
              <a:t>Exploitation de la technique du fingerprinting pour se localiser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751C40-905E-4E2E-8728-8CF356666028}"/>
              </a:ext>
            </a:extLst>
          </p:cNvPr>
          <p:cNvSpPr/>
          <p:nvPr/>
        </p:nvSpPr>
        <p:spPr>
          <a:xfrm>
            <a:off x="1498196" y="2796265"/>
            <a:ext cx="62266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– Besoin de créer une base de données </a:t>
            </a:r>
          </a:p>
          <a:p>
            <a:r>
              <a:rPr lang="fr-FR" dirty="0"/>
              <a:t>– Localisation : recherche dans cette BDD de celle qui est la plus proche de  </a:t>
            </a:r>
          </a:p>
          <a:p>
            <a:r>
              <a:rPr lang="fr-FR" dirty="0"/>
              <a:t>   la mesure instantanée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864AB4-5DA3-4905-A51B-F974333314B3}"/>
              </a:ext>
            </a:extLst>
          </p:cNvPr>
          <p:cNvSpPr/>
          <p:nvPr/>
        </p:nvSpPr>
        <p:spPr>
          <a:xfrm>
            <a:off x="895685" y="3566539"/>
            <a:ext cx="1435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Inconvénients</a:t>
            </a:r>
            <a:r>
              <a:rPr lang="fr-FR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9B2153-760B-453B-AE97-FF5406777F34}"/>
              </a:ext>
            </a:extLst>
          </p:cNvPr>
          <p:cNvSpPr/>
          <p:nvPr/>
        </p:nvSpPr>
        <p:spPr>
          <a:xfrm>
            <a:off x="1498195" y="3947984"/>
            <a:ext cx="74544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– Besoin de constituer une carte d'empreintes des puissances par enregistrement </a:t>
            </a:r>
          </a:p>
          <a:p>
            <a:r>
              <a:rPr lang="fr-FR" dirty="0"/>
              <a:t>   en plusieurs points de l'espace (calibrage)</a:t>
            </a:r>
          </a:p>
          <a:p>
            <a:r>
              <a:rPr lang="fr-FR" dirty="0"/>
              <a:t>– Carte "invalide" si l’environnement change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AE99D4-0CBE-48C7-AB1C-2082077662A7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249165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20536"/>
            <a:ext cx="7778998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400" b="1" dirty="0"/>
              <a:t>Caractéristique de la base UJIIndoorLoc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658135" y="821657"/>
            <a:ext cx="7564380" cy="417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altLang="fr-FR" sz="1400" dirty="0">
                <a:solidFill>
                  <a:srgbClr val="1F4352"/>
                </a:solidFill>
                <a:latin typeface="Montserrat"/>
              </a:rPr>
              <a:t>Couvre une surface de 108 703 m2 - 3 bâtiments de 4 ou 5 étages</a:t>
            </a:r>
            <a:endParaRPr sz="1400" dirty="0">
              <a:solidFill>
                <a:srgbClr val="1F4352"/>
              </a:solidFill>
              <a:latin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 rot="-355994">
            <a:off x="340114" y="1020402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5"/>
          <p:cNvSpPr/>
          <p:nvPr/>
        </p:nvSpPr>
        <p:spPr>
          <a:xfrm rot="-355994">
            <a:off x="325877" y="218665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5"/>
          <p:cNvSpPr/>
          <p:nvPr/>
        </p:nvSpPr>
        <p:spPr>
          <a:xfrm rot="-355994">
            <a:off x="352691" y="339382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46985-CC1A-4FF4-9265-ECDFA5395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Google Shape;77;p15">
            <a:extLst>
              <a:ext uri="{FF2B5EF4-FFF2-40B4-BE49-F238E27FC236}">
                <a16:creationId xmlns:a16="http://schemas.microsoft.com/office/drawing/2014/main" id="{62DC58BA-D6AA-44D8-81DE-7398AD733D6F}"/>
              </a:ext>
            </a:extLst>
          </p:cNvPr>
          <p:cNvSpPr/>
          <p:nvPr/>
        </p:nvSpPr>
        <p:spPr>
          <a:xfrm rot="-355994">
            <a:off x="312915" y="164937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FC436F-AFC1-4C6B-9A0A-734F7727EFB8}"/>
              </a:ext>
            </a:extLst>
          </p:cNvPr>
          <p:cNvSpPr/>
          <p:nvPr/>
        </p:nvSpPr>
        <p:spPr>
          <a:xfrm>
            <a:off x="658135" y="2571645"/>
            <a:ext cx="77238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dirty="0">
                <a:solidFill>
                  <a:srgbClr val="1F4352"/>
                </a:solidFill>
                <a:latin typeface="Montserrat"/>
              </a:rPr>
              <a:t>L’intensité des signaux varie de -104 dBm (faible intensité) à 0 dbm (forte intensité). La valeur 100 dBm est utilisé pour indiquer qu’il n’ y a pas de signal détecté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dirty="0">
              <a:solidFill>
                <a:srgbClr val="1F4352"/>
              </a:solidFill>
              <a:latin typeface="Montserra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C6765-7453-4801-BEEC-D3A76550BF46}"/>
              </a:ext>
            </a:extLst>
          </p:cNvPr>
          <p:cNvSpPr/>
          <p:nvPr/>
        </p:nvSpPr>
        <p:spPr>
          <a:xfrm>
            <a:off x="639422" y="1473426"/>
            <a:ext cx="8250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19737 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échantillon d'apprentissage et 1111 échantillon de test/validation – 21048 au total </a:t>
            </a:r>
            <a:endParaRPr lang="fr-FR" altLang="fr-FR" dirty="0">
              <a:solidFill>
                <a:srgbClr val="1F4352"/>
              </a:solidFill>
              <a:latin typeface="Montserra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0E4530-A7A9-4A20-9409-A912CAC451E8}"/>
              </a:ext>
            </a:extLst>
          </p:cNvPr>
          <p:cNvSpPr/>
          <p:nvPr/>
        </p:nvSpPr>
        <p:spPr>
          <a:xfrm>
            <a:off x="617820" y="1994248"/>
            <a:ext cx="8250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dirty="0">
                <a:solidFill>
                  <a:srgbClr val="1F4352"/>
                </a:solidFill>
                <a:latin typeface="Montserrat"/>
              </a:rPr>
              <a:t> 520 différents </a:t>
            </a:r>
            <a:r>
              <a:rPr lang="fr-FR" dirty="0" err="1">
                <a:solidFill>
                  <a:srgbClr val="1F4352"/>
                </a:solidFill>
                <a:latin typeface="Montserrat"/>
              </a:rPr>
              <a:t>WAPs</a:t>
            </a:r>
            <a:r>
              <a:rPr lang="fr-FR" dirty="0">
                <a:solidFill>
                  <a:srgbClr val="1F4352"/>
                </a:solidFill>
                <a:latin typeface="Montserrat"/>
              </a:rPr>
              <a:t> (Wireless Access Points) </a:t>
            </a:r>
            <a:endParaRPr lang="fr-FR" altLang="fr-FR" dirty="0">
              <a:solidFill>
                <a:srgbClr val="1F4352"/>
              </a:solidFill>
              <a:latin typeface="Montserrat"/>
            </a:endParaRPr>
          </a:p>
        </p:txBody>
      </p:sp>
      <p:sp>
        <p:nvSpPr>
          <p:cNvPr id="26" name="Google Shape;77;p15">
            <a:extLst>
              <a:ext uri="{FF2B5EF4-FFF2-40B4-BE49-F238E27FC236}">
                <a16:creationId xmlns:a16="http://schemas.microsoft.com/office/drawing/2014/main" id="{A99D8712-AC95-4F0E-9CBA-3D1CF4618F52}"/>
              </a:ext>
            </a:extLst>
          </p:cNvPr>
          <p:cNvSpPr/>
          <p:nvPr/>
        </p:nvSpPr>
        <p:spPr>
          <a:xfrm rot="-355994">
            <a:off x="340563" y="272216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EBAB21-048B-45FF-8218-95DFD92A9C31}"/>
              </a:ext>
            </a:extLst>
          </p:cNvPr>
          <p:cNvSpPr/>
          <p:nvPr/>
        </p:nvSpPr>
        <p:spPr>
          <a:xfrm>
            <a:off x="647504" y="3220231"/>
            <a:ext cx="8496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Les données sont collectées par 18 utilisateurs avec 25 modèles d'appareils mobiles différents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468E67-7089-4C12-9A55-5097DFC1A87A}"/>
              </a:ext>
            </a:extLst>
          </p:cNvPr>
          <p:cNvSpPr/>
          <p:nvPr/>
        </p:nvSpPr>
        <p:spPr>
          <a:xfrm>
            <a:off x="636872" y="3847550"/>
            <a:ext cx="849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Les coordonnées latitude, longitude, étage et l'ID du bâtiment sont fournis comme des attributs à prédire</a:t>
            </a:r>
            <a:r>
              <a:rPr lang="fr-FR" altLang="fr-FR" dirty="0">
                <a:solidFill>
                  <a:schemeClr val="tx1"/>
                </a:solidFill>
                <a:latin typeface="Arial Unicode MS" pitchFamily="34" charset="-128"/>
              </a:rPr>
              <a:t>.</a:t>
            </a:r>
            <a:endParaRPr lang="fr-FR" altLang="fr-FR" dirty="0">
              <a:solidFill>
                <a:srgbClr val="1F4352"/>
              </a:solidFill>
              <a:latin typeface="Montserrat"/>
            </a:endParaRPr>
          </a:p>
        </p:txBody>
      </p:sp>
      <p:sp>
        <p:nvSpPr>
          <p:cNvPr id="34" name="Google Shape;79;p15">
            <a:extLst>
              <a:ext uri="{FF2B5EF4-FFF2-40B4-BE49-F238E27FC236}">
                <a16:creationId xmlns:a16="http://schemas.microsoft.com/office/drawing/2014/main" id="{62962F9D-92C0-4B47-9AC9-6004A76C4420}"/>
              </a:ext>
            </a:extLst>
          </p:cNvPr>
          <p:cNvSpPr/>
          <p:nvPr/>
        </p:nvSpPr>
        <p:spPr>
          <a:xfrm rot="-355994">
            <a:off x="356235" y="399987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4B299E-E138-4188-877A-7F9B6263A750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300469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204836"/>
            <a:ext cx="7778998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Data Preprocessing</a:t>
            </a:r>
            <a:br>
              <a:rPr lang="fr-FR" dirty="0"/>
            </a:b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74;p15">
            <a:extLst>
              <a:ext uri="{FF2B5EF4-FFF2-40B4-BE49-F238E27FC236}">
                <a16:creationId xmlns:a16="http://schemas.microsoft.com/office/drawing/2014/main" id="{D5F2C897-81A4-4E8B-8B23-35F6158DB324}"/>
              </a:ext>
            </a:extLst>
          </p:cNvPr>
          <p:cNvSpPr txBox="1">
            <a:spLocks/>
          </p:cNvSpPr>
          <p:nvPr/>
        </p:nvSpPr>
        <p:spPr>
          <a:xfrm>
            <a:off x="658134" y="906724"/>
            <a:ext cx="4615615" cy="65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altLang="fr-FR" sz="1400" dirty="0">
                <a:solidFill>
                  <a:srgbClr val="1F4352"/>
                </a:solidFill>
                <a:latin typeface="Montserrat"/>
              </a:rPr>
              <a:t>Aucune donnée manquante pour le training </a:t>
            </a:r>
          </a:p>
          <a:p>
            <a:r>
              <a:rPr lang="fr-FR" altLang="fr-FR" sz="1400" dirty="0">
                <a:solidFill>
                  <a:srgbClr val="1F4352"/>
                </a:solidFill>
                <a:latin typeface="Montserrat"/>
              </a:rPr>
              <a:t>et le test</a:t>
            </a:r>
            <a:endParaRPr lang="fr-FR" sz="1400" dirty="0">
              <a:solidFill>
                <a:srgbClr val="1F4352"/>
              </a:solidFill>
              <a:latin typeface="Montserrat"/>
              <a:sym typeface="Montserrat"/>
            </a:endParaRPr>
          </a:p>
        </p:txBody>
      </p:sp>
      <p:sp>
        <p:nvSpPr>
          <p:cNvPr id="36" name="Google Shape;75;p15">
            <a:extLst>
              <a:ext uri="{FF2B5EF4-FFF2-40B4-BE49-F238E27FC236}">
                <a16:creationId xmlns:a16="http://schemas.microsoft.com/office/drawing/2014/main" id="{6A407EAF-B117-4BD8-9240-161AEFD14555}"/>
              </a:ext>
            </a:extLst>
          </p:cNvPr>
          <p:cNvSpPr/>
          <p:nvPr/>
        </p:nvSpPr>
        <p:spPr>
          <a:xfrm rot="-355994">
            <a:off x="340114" y="1140913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0ED17-6F54-40A8-97C1-B665B84AC80F}"/>
              </a:ext>
            </a:extLst>
          </p:cNvPr>
          <p:cNvSpPr/>
          <p:nvPr/>
        </p:nvSpPr>
        <p:spPr>
          <a:xfrm>
            <a:off x="338397" y="1902313"/>
            <a:ext cx="453131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200" b="1" dirty="0">
                <a:solidFill>
                  <a:srgbClr val="1F4352"/>
                </a:solidFill>
                <a:latin typeface="Montserrat"/>
              </a:rPr>
              <a:t>Nombre d'enregistrements par bâtiment &amp; étage </a:t>
            </a:r>
          </a:p>
          <a:p>
            <a:pPr lvl="0"/>
            <a:endParaRPr lang="fr-FR" b="1" dirty="0">
              <a:solidFill>
                <a:srgbClr val="1F4352"/>
              </a:solidFill>
              <a:latin typeface="Montserrat"/>
              <a:sym typeface="Montserrat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0F9BFA2A-F2D4-4A38-AB9F-CADF73CF7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175" y="47766"/>
            <a:ext cx="3718737" cy="225595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D502C97-4C16-4FBB-AF1F-271A00C27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982" y="2303721"/>
            <a:ext cx="3639326" cy="236718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A872D3-F930-473C-9B42-D54C75F5CA5D}"/>
              </a:ext>
            </a:extLst>
          </p:cNvPr>
          <p:cNvSpPr/>
          <p:nvPr/>
        </p:nvSpPr>
        <p:spPr>
          <a:xfrm>
            <a:off x="835057" y="2511461"/>
            <a:ext cx="2983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fr-FR" dirty="0">
                <a:solidFill>
                  <a:srgbClr val="1F4352"/>
                </a:solidFill>
                <a:latin typeface="Montserrat"/>
              </a:rPr>
              <a:t>Seul le bâtiment 2 a le niveau 5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865E5A51-AB11-49A4-A206-2C8F8DFFE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21" y="2972760"/>
            <a:ext cx="4325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Répartition relativement uniforme sur tous les étages des bâtiments 0 et 1 </a:t>
            </a:r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A6741F09-9F64-4E10-9FAC-78F08DEEE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75" y="3779561"/>
            <a:ext cx="4017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Nombres d’enregistrements plus élevé    au </a:t>
            </a:r>
            <a:r>
              <a:rPr lang="fr-FR" altLang="fr-FR">
                <a:solidFill>
                  <a:srgbClr val="1F4352"/>
                </a:solidFill>
                <a:latin typeface="Montserrat"/>
              </a:rPr>
              <a:t>niveau 4 pour </a:t>
            </a:r>
            <a:r>
              <a:rPr lang="fr-FR" altLang="fr-FR" dirty="0">
                <a:solidFill>
                  <a:srgbClr val="1F4352"/>
                </a:solidFill>
                <a:latin typeface="Montserrat"/>
              </a:rPr>
              <a:t>le bâtiment 2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E4183C0-35CF-4586-B7A4-8E660588A2ED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29985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204836"/>
            <a:ext cx="7778998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Data Preprocessing</a:t>
            </a:r>
            <a:br>
              <a:rPr lang="fr-FR" dirty="0"/>
            </a:b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7098563E-0470-4674-B97B-5B849392F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321" y="204836"/>
            <a:ext cx="3097620" cy="2207318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140322B0-8C2A-4938-809B-3FC9494AE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497" y="2668977"/>
            <a:ext cx="3097619" cy="209544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794C9E1-D9F8-4021-B526-AED8AF8EFB3F}"/>
              </a:ext>
            </a:extLst>
          </p:cNvPr>
          <p:cNvSpPr/>
          <p:nvPr/>
        </p:nvSpPr>
        <p:spPr>
          <a:xfrm>
            <a:off x="322521" y="1061062"/>
            <a:ext cx="55750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200" b="1" dirty="0">
                <a:solidFill>
                  <a:srgbClr val="1F4352"/>
                </a:solidFill>
                <a:latin typeface="Montserrat"/>
              </a:rPr>
              <a:t>Nombre d'enregistrements par Longitude, Latitude &amp; bâtiment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AA58D6B-0A7D-4E9E-9053-F06CEA8EF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59" y="1693692"/>
            <a:ext cx="4237438" cy="288284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FABB9A2-8E4C-4014-8E36-DEDBC8644A16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233624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204836"/>
            <a:ext cx="7778998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Data Preprocessing</a:t>
            </a:r>
            <a:br>
              <a:rPr lang="fr-FR" dirty="0"/>
            </a:b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B6682A-2B81-40F6-8FF3-2733950F85C3}"/>
              </a:ext>
            </a:extLst>
          </p:cNvPr>
          <p:cNvSpPr/>
          <p:nvPr/>
        </p:nvSpPr>
        <p:spPr>
          <a:xfrm>
            <a:off x="322521" y="1061062"/>
            <a:ext cx="43274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1F4352"/>
                </a:solidFill>
                <a:latin typeface="Montserrat"/>
              </a:rPr>
              <a:t>Réduction de dimensions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D3C4D0-C212-43BF-88CD-809CC647C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32" y="1690546"/>
            <a:ext cx="803264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520 colonnes WAP: pour chaque enregistrement, tous les variables d’entrées sont remplacées dans une seule colonne [MAXSIGNAL] par la puissance du signal la plus élevée sur tous les WAP</a:t>
            </a:r>
          </a:p>
        </p:txBody>
      </p:sp>
      <p:sp>
        <p:nvSpPr>
          <p:cNvPr id="12" name="Google Shape;77;p15">
            <a:extLst>
              <a:ext uri="{FF2B5EF4-FFF2-40B4-BE49-F238E27FC236}">
                <a16:creationId xmlns:a16="http://schemas.microsoft.com/office/drawing/2014/main" id="{A1D27782-E2B9-491B-8291-ECC0BD92317D}"/>
              </a:ext>
            </a:extLst>
          </p:cNvPr>
          <p:cNvSpPr/>
          <p:nvPr/>
        </p:nvSpPr>
        <p:spPr>
          <a:xfrm rot="-355994">
            <a:off x="332943" y="1853071"/>
            <a:ext cx="269716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D97BF0-97EC-409B-B11A-E07224B9A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764" y="2903318"/>
            <a:ext cx="1057053" cy="1682940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4A7B7AC6-9498-41F2-ABD7-C5D327F6D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01" y="2764346"/>
            <a:ext cx="6958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Certain enregistrements n'ont pas de valeur du signal (pas de lecture RSSI)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dirty="0">
              <a:solidFill>
                <a:srgbClr val="1F4352"/>
              </a:solidFill>
              <a:latin typeface="Montserrat"/>
            </a:endParaRPr>
          </a:p>
        </p:txBody>
      </p:sp>
      <p:sp>
        <p:nvSpPr>
          <p:cNvPr id="18" name="Google Shape;77;p15">
            <a:extLst>
              <a:ext uri="{FF2B5EF4-FFF2-40B4-BE49-F238E27FC236}">
                <a16:creationId xmlns:a16="http://schemas.microsoft.com/office/drawing/2014/main" id="{6EC7499A-BB58-4771-8DF5-DF4F5CED4191}"/>
              </a:ext>
            </a:extLst>
          </p:cNvPr>
          <p:cNvSpPr/>
          <p:nvPr/>
        </p:nvSpPr>
        <p:spPr>
          <a:xfrm rot="-355994">
            <a:off x="322312" y="2919860"/>
            <a:ext cx="269716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7AE195A-FBF5-4555-AD16-AFD5863D5A0E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396429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08074" y="6367"/>
            <a:ext cx="7778998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Data Preprocessing</a:t>
            </a:r>
            <a:br>
              <a:rPr lang="fr-FR" dirty="0"/>
            </a:b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9821EE-3956-4B4E-ACF6-5F9C84B64754}"/>
              </a:ext>
            </a:extLst>
          </p:cNvPr>
          <p:cNvSpPr/>
          <p:nvPr/>
        </p:nvSpPr>
        <p:spPr>
          <a:xfrm>
            <a:off x="410825" y="623578"/>
            <a:ext cx="5901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1F4352"/>
                </a:solidFill>
                <a:latin typeface="Montserrat"/>
              </a:rPr>
              <a:t>Analyse des enregistrements des signaux non détecté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967EF85-77D0-42B1-8E3B-2F05246D3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655" y="2415589"/>
            <a:ext cx="3294392" cy="23284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A5E5F6-0D55-47ED-9442-2F4288CA7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74" y="2427609"/>
            <a:ext cx="3407635" cy="229596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7167F8F-88B5-45BD-B946-2C48E680D9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2402" y="399767"/>
            <a:ext cx="927289" cy="78304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EBECA7C-CBFF-419F-8EE5-219740DE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86" y="1297546"/>
            <a:ext cx="80292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La majorité des enregistrements NaN proviennent de l'utilisateur 8 : 59 signaux (77,63%)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063D5D7-2B5F-43C5-B6A6-EA064DA5D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74" y="1009006"/>
            <a:ext cx="61670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Nombres d'enregistrements des signaux non détecté : 76 (0,38%)  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9BF9C98-F3CD-4CBF-A787-3272E4DEC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74" y="1641306"/>
            <a:ext cx="625684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1F4352"/>
                </a:solidFill>
                <a:latin typeface="Montserrat"/>
              </a:rPr>
              <a:t>Nombres d'enregistrements NaN dans la base VALIDATION : 0 (0%) </a:t>
            </a:r>
          </a:p>
        </p:txBody>
      </p:sp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B7C8728C-20AB-41BA-8A09-27A3749566D7}"/>
              </a:ext>
            </a:extLst>
          </p:cNvPr>
          <p:cNvSpPr/>
          <p:nvPr/>
        </p:nvSpPr>
        <p:spPr>
          <a:xfrm rot="-355994">
            <a:off x="466699" y="1159438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F392E64F-FF14-454F-8710-D84382C9DD4F}"/>
              </a:ext>
            </a:extLst>
          </p:cNvPr>
          <p:cNvSpPr/>
          <p:nvPr/>
        </p:nvSpPr>
        <p:spPr>
          <a:xfrm rot="-355994">
            <a:off x="466697" y="146423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75;p15">
            <a:extLst>
              <a:ext uri="{FF2B5EF4-FFF2-40B4-BE49-F238E27FC236}">
                <a16:creationId xmlns:a16="http://schemas.microsoft.com/office/drawing/2014/main" id="{35BAA9C2-BDC9-4CCB-90C4-ADD7870DF256}"/>
              </a:ext>
            </a:extLst>
          </p:cNvPr>
          <p:cNvSpPr/>
          <p:nvPr/>
        </p:nvSpPr>
        <p:spPr>
          <a:xfrm rot="-355994">
            <a:off x="438344" y="177612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CF5B169-688D-4BDB-B7A1-9CC9E98B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837" y="2003921"/>
            <a:ext cx="59202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1200" b="1" dirty="0">
                <a:solidFill>
                  <a:srgbClr val="1F4352"/>
                </a:solidFill>
                <a:latin typeface="Montserrat"/>
              </a:rPr>
              <a:t>55 enregistrements NaN sont supprimer de la base d’</a:t>
            </a:r>
            <a:r>
              <a:rPr lang="fr-FR" sz="1200" b="1" dirty="0">
                <a:solidFill>
                  <a:srgbClr val="1F4352"/>
                </a:solidFill>
                <a:latin typeface="Montserrat"/>
              </a:rPr>
              <a:t>apprentissage</a:t>
            </a:r>
            <a:r>
              <a:rPr lang="fr-FR" altLang="fr-FR" sz="1200" b="1" dirty="0">
                <a:solidFill>
                  <a:srgbClr val="1F4352"/>
                </a:solidFill>
                <a:latin typeface="Montserrat"/>
              </a:rPr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F58406-99FB-4465-A617-BD827C0C8193}"/>
              </a:ext>
            </a:extLst>
          </p:cNvPr>
          <p:cNvSpPr txBox="1"/>
          <p:nvPr/>
        </p:nvSpPr>
        <p:spPr>
          <a:xfrm>
            <a:off x="8328838" y="4855656"/>
            <a:ext cx="87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DBD0"/>
                </a:solidFill>
                <a:latin typeface="Montserrat"/>
              </a:rPr>
              <a:t>06/02/2020</a:t>
            </a:r>
          </a:p>
        </p:txBody>
      </p:sp>
    </p:spTree>
    <p:extLst>
      <p:ext uri="{BB962C8B-B14F-4D97-AF65-F5344CB8AC3E}">
        <p14:creationId xmlns:p14="http://schemas.microsoft.com/office/powerpoint/2010/main" val="22724976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925</Words>
  <Application>Microsoft Office PowerPoint</Application>
  <PresentationFormat>Affichage à l'écran (16:9)</PresentationFormat>
  <Paragraphs>149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 Unicode MS</vt:lpstr>
      <vt:lpstr>Calibri</vt:lpstr>
      <vt:lpstr>Montserrat</vt:lpstr>
      <vt:lpstr>Wingdings</vt:lpstr>
      <vt:lpstr>Arial</vt:lpstr>
      <vt:lpstr>Simple Light</vt:lpstr>
      <vt:lpstr>  </vt:lpstr>
      <vt:lpstr>Plan</vt:lpstr>
      <vt:lpstr>Applications de localisation indoor </vt:lpstr>
      <vt:lpstr>Techniques de localisation indoor </vt:lpstr>
      <vt:lpstr>Caractéristique de la base UJIIndoorLoc</vt:lpstr>
      <vt:lpstr>Data Preprocessing </vt:lpstr>
      <vt:lpstr>Data Preprocessing </vt:lpstr>
      <vt:lpstr>Data Preprocessing </vt:lpstr>
      <vt:lpstr>Data Preprocessing </vt:lpstr>
      <vt:lpstr>Prédiction : bâtiment  &amp; Etage </vt:lpstr>
      <vt:lpstr>Prédiction : bâtiment  &amp; Etage </vt:lpstr>
      <vt:lpstr>Prédiction : bâtiment  &amp; Etage </vt:lpstr>
      <vt:lpstr>Prédiction : bâtiment  &amp; Etage </vt:lpstr>
      <vt:lpstr>Prédiction : Latitude &amp; Longitude </vt:lpstr>
      <vt:lpstr>Prédiction : Latitude &amp; Longitude  </vt:lpstr>
      <vt:lpstr>Prédiction : Latitude &amp; Longitude  </vt:lpstr>
      <vt:lpstr>Prédiction : Latitude &amp; Longitude  </vt:lpstr>
      <vt:lpstr>Présentation PowerPoint</vt:lpstr>
      <vt:lpstr>Présentation PowerPoint</vt:lpstr>
      <vt:lpstr>Conclusion </vt:lpstr>
      <vt:lpstr>mejd.abdel@gmail.com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</dc:title>
  <dc:creator>Mejdoubi Abdelilah</dc:creator>
  <cp:lastModifiedBy>Abdelilah Mejdoubi</cp:lastModifiedBy>
  <cp:revision>116</cp:revision>
  <dcterms:modified xsi:type="dcterms:W3CDTF">2020-08-29T15:08:59Z</dcterms:modified>
</cp:coreProperties>
</file>