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0" r:id="rId5"/>
    <p:sldId id="282" r:id="rId6"/>
    <p:sldId id="261" r:id="rId7"/>
    <p:sldId id="262" r:id="rId8"/>
    <p:sldId id="286" r:id="rId9"/>
    <p:sldId id="266" r:id="rId10"/>
    <p:sldId id="277" r:id="rId11"/>
    <p:sldId id="288" r:id="rId12"/>
    <p:sldId id="289" r:id="rId13"/>
    <p:sldId id="290" r:id="rId14"/>
    <p:sldId id="291"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6374" autoAdjust="0"/>
  </p:normalViewPr>
  <p:slideViewPr>
    <p:cSldViewPr snapToGrid="0">
      <p:cViewPr>
        <p:scale>
          <a:sx n="66" d="100"/>
          <a:sy n="66" d="100"/>
        </p:scale>
        <p:origin x="1589"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AF8CEB-2270-4306-ABF3-E290042A1134}" type="datetimeFigureOut">
              <a:rPr lang="ru-RU" smtClean="0"/>
              <a:t>20.12.2024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1F44D-9753-469C-B046-1DAA80FDEB06}" type="slidenum">
              <a:rPr lang="ru-RU" smtClean="0"/>
              <a:t>‹#›</a:t>
            </a:fld>
            <a:endParaRPr lang="ru-RU"/>
          </a:p>
        </p:txBody>
      </p:sp>
    </p:spTree>
    <p:extLst>
      <p:ext uri="{BB962C8B-B14F-4D97-AF65-F5344CB8AC3E}">
        <p14:creationId xmlns:p14="http://schemas.microsoft.com/office/powerpoint/2010/main" val="282982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F81F44D-9753-469C-B046-1DAA80FDEB06}" type="slidenum">
              <a:rPr lang="ru-RU" smtClean="0"/>
              <a:t>1</a:t>
            </a:fld>
            <a:endParaRPr lang="ru-RU"/>
          </a:p>
        </p:txBody>
      </p:sp>
    </p:spTree>
    <p:extLst>
      <p:ext uri="{BB962C8B-B14F-4D97-AF65-F5344CB8AC3E}">
        <p14:creationId xmlns:p14="http://schemas.microsoft.com/office/powerpoint/2010/main" val="3086106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F33D68E-4FA8-4219-87B5-20CBEA77B24F}" type="datetime1">
              <a:rPr lang="ru-RU" smtClean="0"/>
              <a:t>20.12.2024</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E171F4-BB5F-4DF5-93C7-FB26FF2CB0C5}" type="slidenum">
              <a:rPr lang="ru-RU" smtClean="0"/>
              <a:t>‹#›</a:t>
            </a:fld>
            <a:endParaRPr lang="ru-RU"/>
          </a:p>
        </p:txBody>
      </p:sp>
    </p:spTree>
    <p:extLst>
      <p:ext uri="{BB962C8B-B14F-4D97-AF65-F5344CB8AC3E}">
        <p14:creationId xmlns:p14="http://schemas.microsoft.com/office/powerpoint/2010/main" val="415822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F4041B7-36A5-4F88-A833-A12733507AC7}" type="datetime1">
              <a:rPr lang="ru-RU" smtClean="0"/>
              <a:t>20.12.2024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E171F4-BB5F-4DF5-93C7-FB26FF2CB0C5}" type="slidenum">
              <a:rPr lang="ru-RU" smtClean="0"/>
              <a:t>‹#›</a:t>
            </a:fld>
            <a:endParaRPr lang="ru-RU"/>
          </a:p>
        </p:txBody>
      </p:sp>
    </p:spTree>
    <p:extLst>
      <p:ext uri="{BB962C8B-B14F-4D97-AF65-F5344CB8AC3E}">
        <p14:creationId xmlns:p14="http://schemas.microsoft.com/office/powerpoint/2010/main" val="2638166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BF3AA0F-A174-4870-B0EE-50159D2F03FF}" type="datetime1">
              <a:rPr lang="ru-RU" smtClean="0"/>
              <a:t>20.12.2024</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E171F4-BB5F-4DF5-93C7-FB26FF2CB0C5}"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3683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4CBD7B6E-A757-4011-B009-3E253BC188EB}" type="datetime1">
              <a:rPr lang="ru-RU" smtClean="0"/>
              <a:t>20.12.2024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E171F4-BB5F-4DF5-93C7-FB26FF2CB0C5}" type="slidenum">
              <a:rPr lang="ru-RU" smtClean="0"/>
              <a:t>‹#›</a:t>
            </a:fld>
            <a:endParaRPr lang="ru-RU"/>
          </a:p>
        </p:txBody>
      </p:sp>
    </p:spTree>
    <p:extLst>
      <p:ext uri="{BB962C8B-B14F-4D97-AF65-F5344CB8AC3E}">
        <p14:creationId xmlns:p14="http://schemas.microsoft.com/office/powerpoint/2010/main" val="263296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C3A73BF4-B8D2-4E5D-AA31-478205750E04}" type="datetime1">
              <a:rPr lang="ru-RU" smtClean="0"/>
              <a:t>20.12.2024</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E171F4-BB5F-4DF5-93C7-FB26FF2CB0C5}"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4259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9D78CC3F-504D-4DAC-AAF8-9C189DBBA4BA}" type="datetime1">
              <a:rPr lang="ru-RU" smtClean="0"/>
              <a:t>20.12.2024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E171F4-BB5F-4DF5-93C7-FB26FF2CB0C5}" type="slidenum">
              <a:rPr lang="ru-RU" smtClean="0"/>
              <a:t>‹#›</a:t>
            </a:fld>
            <a:endParaRPr lang="ru-RU"/>
          </a:p>
        </p:txBody>
      </p:sp>
    </p:spTree>
    <p:extLst>
      <p:ext uri="{BB962C8B-B14F-4D97-AF65-F5344CB8AC3E}">
        <p14:creationId xmlns:p14="http://schemas.microsoft.com/office/powerpoint/2010/main" val="158564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019399E-DE25-4813-9A7D-3C32C089C00A}" type="datetime1">
              <a:rPr lang="ru-RU" smtClean="0"/>
              <a:t>20.12.2024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E171F4-BB5F-4DF5-93C7-FB26FF2CB0C5}" type="slidenum">
              <a:rPr lang="ru-RU" smtClean="0"/>
              <a:t>‹#›</a:t>
            </a:fld>
            <a:endParaRPr lang="ru-RU"/>
          </a:p>
        </p:txBody>
      </p:sp>
    </p:spTree>
    <p:extLst>
      <p:ext uri="{BB962C8B-B14F-4D97-AF65-F5344CB8AC3E}">
        <p14:creationId xmlns:p14="http://schemas.microsoft.com/office/powerpoint/2010/main" val="325138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293EA4E-F7F3-4C9B-963B-BCE137C075C4}" type="datetime1">
              <a:rPr lang="ru-RU" smtClean="0"/>
              <a:t>20.12.2024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E171F4-BB5F-4DF5-93C7-FB26FF2CB0C5}" type="slidenum">
              <a:rPr lang="ru-RU" smtClean="0"/>
              <a:t>‹#›</a:t>
            </a:fld>
            <a:endParaRPr lang="ru-RU"/>
          </a:p>
        </p:txBody>
      </p:sp>
    </p:spTree>
    <p:extLst>
      <p:ext uri="{BB962C8B-B14F-4D97-AF65-F5344CB8AC3E}">
        <p14:creationId xmlns:p14="http://schemas.microsoft.com/office/powerpoint/2010/main" val="405976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C0DA211-8223-4603-BCA9-EBDEB516BD52}" type="datetime1">
              <a:rPr lang="ru-RU" smtClean="0"/>
              <a:t>20.12.2024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E171F4-BB5F-4DF5-93C7-FB26FF2CB0C5}" type="slidenum">
              <a:rPr lang="ru-RU" smtClean="0"/>
              <a:t>‹#›</a:t>
            </a:fld>
            <a:endParaRPr lang="ru-RU"/>
          </a:p>
        </p:txBody>
      </p:sp>
    </p:spTree>
    <p:extLst>
      <p:ext uri="{BB962C8B-B14F-4D97-AF65-F5344CB8AC3E}">
        <p14:creationId xmlns:p14="http://schemas.microsoft.com/office/powerpoint/2010/main" val="128830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A85DF1C-8FA0-4FDC-B7BE-EA4B7A8A037D}" type="datetime1">
              <a:rPr lang="ru-RU" smtClean="0"/>
              <a:t>20.12.2024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E171F4-BB5F-4DF5-93C7-FB26FF2CB0C5}" type="slidenum">
              <a:rPr lang="ru-RU" smtClean="0"/>
              <a:t>‹#›</a:t>
            </a:fld>
            <a:endParaRPr lang="ru-RU"/>
          </a:p>
        </p:txBody>
      </p:sp>
    </p:spTree>
    <p:extLst>
      <p:ext uri="{BB962C8B-B14F-4D97-AF65-F5344CB8AC3E}">
        <p14:creationId xmlns:p14="http://schemas.microsoft.com/office/powerpoint/2010/main" val="260725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EAAB5D6-92E9-4084-B399-0F96DC07425B}" type="datetime1">
              <a:rPr lang="ru-RU" smtClean="0"/>
              <a:t>20.12.2024</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9E171F4-BB5F-4DF5-93C7-FB26FF2CB0C5}" type="slidenum">
              <a:rPr lang="ru-RU" smtClean="0"/>
              <a:t>‹#›</a:t>
            </a:fld>
            <a:endParaRPr lang="ru-RU"/>
          </a:p>
        </p:txBody>
      </p:sp>
    </p:spTree>
    <p:extLst>
      <p:ext uri="{BB962C8B-B14F-4D97-AF65-F5344CB8AC3E}">
        <p14:creationId xmlns:p14="http://schemas.microsoft.com/office/powerpoint/2010/main" val="182228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72BF816-5CAA-4467-904F-D78DBF71A95E}" type="datetime1">
              <a:rPr lang="ru-RU" smtClean="0"/>
              <a:t>20.12.2024</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E171F4-BB5F-4DF5-93C7-FB26FF2CB0C5}" type="slidenum">
              <a:rPr lang="ru-RU" smtClean="0"/>
              <a:t>‹#›</a:t>
            </a:fld>
            <a:endParaRPr lang="ru-RU"/>
          </a:p>
        </p:txBody>
      </p:sp>
    </p:spTree>
    <p:extLst>
      <p:ext uri="{BB962C8B-B14F-4D97-AF65-F5344CB8AC3E}">
        <p14:creationId xmlns:p14="http://schemas.microsoft.com/office/powerpoint/2010/main" val="334203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F686467-8A2F-4133-B67E-23BF007684F5}" type="datetime1">
              <a:rPr lang="ru-RU" smtClean="0"/>
              <a:t>20.12.2024</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E171F4-BB5F-4DF5-93C7-FB26FF2CB0C5}" type="slidenum">
              <a:rPr lang="ru-RU" smtClean="0"/>
              <a:t>‹#›</a:t>
            </a:fld>
            <a:endParaRPr lang="ru-RU"/>
          </a:p>
        </p:txBody>
      </p:sp>
    </p:spTree>
    <p:extLst>
      <p:ext uri="{BB962C8B-B14F-4D97-AF65-F5344CB8AC3E}">
        <p14:creationId xmlns:p14="http://schemas.microsoft.com/office/powerpoint/2010/main" val="354151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EC5B0-BF5A-408E-87FC-F2612EBE26C2}" type="datetime1">
              <a:rPr lang="ru-RU" smtClean="0"/>
              <a:t>20.12.2024</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E171F4-BB5F-4DF5-93C7-FB26FF2CB0C5}" type="slidenum">
              <a:rPr lang="ru-RU" smtClean="0"/>
              <a:t>‹#›</a:t>
            </a:fld>
            <a:endParaRPr lang="ru-RU"/>
          </a:p>
        </p:txBody>
      </p:sp>
    </p:spTree>
    <p:extLst>
      <p:ext uri="{BB962C8B-B14F-4D97-AF65-F5344CB8AC3E}">
        <p14:creationId xmlns:p14="http://schemas.microsoft.com/office/powerpoint/2010/main" val="62506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9E8BA22-8A3E-4632-84D0-50C5C3476E80}" type="datetime1">
              <a:rPr lang="ru-RU" smtClean="0"/>
              <a:t>20.12.2024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E171F4-BB5F-4DF5-93C7-FB26FF2CB0C5}" type="slidenum">
              <a:rPr lang="ru-RU" smtClean="0"/>
              <a:t>‹#›</a:t>
            </a:fld>
            <a:endParaRPr lang="ru-RU"/>
          </a:p>
        </p:txBody>
      </p:sp>
    </p:spTree>
    <p:extLst>
      <p:ext uri="{BB962C8B-B14F-4D97-AF65-F5344CB8AC3E}">
        <p14:creationId xmlns:p14="http://schemas.microsoft.com/office/powerpoint/2010/main" val="206440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D453DD8-343A-4999-BC7B-7D6BBAC131C3}" type="datetime1">
              <a:rPr lang="ru-RU" smtClean="0"/>
              <a:t>20.12.2024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E171F4-BB5F-4DF5-93C7-FB26FF2CB0C5}" type="slidenum">
              <a:rPr lang="ru-RU" smtClean="0"/>
              <a:t>‹#›</a:t>
            </a:fld>
            <a:endParaRPr lang="ru-RU"/>
          </a:p>
        </p:txBody>
      </p:sp>
    </p:spTree>
    <p:extLst>
      <p:ext uri="{BB962C8B-B14F-4D97-AF65-F5344CB8AC3E}">
        <p14:creationId xmlns:p14="http://schemas.microsoft.com/office/powerpoint/2010/main" val="303182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F5A4C4-EF8E-4A7C-88CE-4EA5FD4B0ADD}" type="datetime1">
              <a:rPr lang="ru-RU" smtClean="0"/>
              <a:t>20.12.2024</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E171F4-BB5F-4DF5-93C7-FB26FF2CB0C5}" type="slidenum">
              <a:rPr lang="ru-RU" smtClean="0"/>
              <a:t>‹#›</a:t>
            </a:fld>
            <a:endParaRPr lang="ru-RU"/>
          </a:p>
        </p:txBody>
      </p:sp>
    </p:spTree>
    <p:extLst>
      <p:ext uri="{BB962C8B-B14F-4D97-AF65-F5344CB8AC3E}">
        <p14:creationId xmlns:p14="http://schemas.microsoft.com/office/powerpoint/2010/main" val="2997135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31AE04-D3A9-5578-F93F-95E4A841B292}"/>
              </a:ext>
            </a:extLst>
          </p:cNvPr>
          <p:cNvSpPr>
            <a:spLocks noGrp="1"/>
          </p:cNvSpPr>
          <p:nvPr>
            <p:ph type="ctrTitle"/>
          </p:nvPr>
        </p:nvSpPr>
        <p:spPr>
          <a:xfrm>
            <a:off x="2191825" y="2607398"/>
            <a:ext cx="8915399" cy="1599281"/>
          </a:xfrm>
        </p:spPr>
        <p:txBody>
          <a:bodyPr>
            <a:noAutofit/>
          </a:bodyPr>
          <a:lstStyle/>
          <a:p>
            <a:pPr marR="71755" algn="ctr" defTabSz="0" hangingPunct="0">
              <a:spcAft>
                <a:spcPts val="0"/>
              </a:spcAft>
            </a:pPr>
            <a:r>
              <a:rPr lang="ru-RU" sz="3600" dirty="0">
                <a:solidFill>
                  <a:schemeClr val="tx1"/>
                </a:solidFill>
              </a:rPr>
              <a:t>Курсовая работа </a:t>
            </a:r>
            <a:br>
              <a:rPr lang="ru-RU" sz="3000" dirty="0">
                <a:solidFill>
                  <a:schemeClr val="tx1"/>
                </a:solidFill>
              </a:rPr>
            </a:br>
            <a:br>
              <a:rPr lang="ru-RU" sz="2400" dirty="0">
                <a:solidFill>
                  <a:schemeClr val="tx1"/>
                </a:solidFill>
              </a:rPr>
            </a:br>
            <a:r>
              <a:rPr lang="ru-RU" sz="2000" dirty="0">
                <a:solidFill>
                  <a:schemeClr val="tx1"/>
                </a:solidFill>
              </a:rPr>
              <a:t>По дисциплине: «Разработка приложений для мобильных операционных систем»</a:t>
            </a:r>
            <a:br>
              <a:rPr lang="ru-RU" sz="2000" dirty="0">
                <a:solidFill>
                  <a:schemeClr val="tx1"/>
                </a:solidFill>
              </a:rPr>
            </a:br>
            <a:r>
              <a:rPr lang="ru-RU" sz="2000" dirty="0">
                <a:solidFill>
                  <a:schemeClr val="tx1"/>
                </a:solidFill>
              </a:rPr>
              <a:t>Тема работы: «</a:t>
            </a:r>
            <a:r>
              <a:rPr lang="ru-RU" sz="2000" dirty="0"/>
              <a:t>Детейлинг центр</a:t>
            </a:r>
            <a:r>
              <a:rPr lang="ru-RU" sz="2000" dirty="0">
                <a:solidFill>
                  <a:schemeClr val="tx1"/>
                </a:solidFill>
              </a:rPr>
              <a:t>»</a:t>
            </a:r>
            <a:endParaRPr lang="ru-RU" sz="4800" dirty="0">
              <a:solidFill>
                <a:schemeClr val="tx1"/>
              </a:solidFill>
            </a:endParaRPr>
          </a:p>
        </p:txBody>
      </p:sp>
      <p:sp>
        <p:nvSpPr>
          <p:cNvPr id="3" name="Подзаголовок 2">
            <a:extLst>
              <a:ext uri="{FF2B5EF4-FFF2-40B4-BE49-F238E27FC236}">
                <a16:creationId xmlns:a16="http://schemas.microsoft.com/office/drawing/2014/main" id="{E8E98F58-9EA6-9269-BB44-ECA76773FA38}"/>
              </a:ext>
            </a:extLst>
          </p:cNvPr>
          <p:cNvSpPr>
            <a:spLocks noGrp="1"/>
          </p:cNvSpPr>
          <p:nvPr>
            <p:ph type="subTitle" idx="1"/>
          </p:nvPr>
        </p:nvSpPr>
        <p:spPr>
          <a:xfrm>
            <a:off x="1182848" y="169117"/>
            <a:ext cx="10813408" cy="1189900"/>
          </a:xfrm>
        </p:spPr>
        <p:txBody>
          <a:bodyPr>
            <a:normAutofit/>
          </a:bodyPr>
          <a:lstStyle/>
          <a:p>
            <a:pPr marL="71755" marR="71755" algn="ctr" hangingPunct="0">
              <a:spcBef>
                <a:spcPts val="0"/>
              </a:spcBef>
              <a:spcAft>
                <a:spcPts val="0"/>
              </a:spcAft>
            </a:pPr>
            <a:r>
              <a:rPr lang="ru-RU"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Министерство науки и высшего образования Российской Федерации</a:t>
            </a:r>
            <a:endParaRPr lang="ru-RU"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p>
            <a:pPr algn="ctr">
              <a:spcBef>
                <a:spcPts val="0"/>
              </a:spcBef>
            </a:pPr>
            <a:r>
              <a:rPr lang="ru-RU" sz="1400" dirty="0">
                <a:solidFill>
                  <a:schemeClr val="tx1"/>
                </a:solidFill>
                <a:effectLst/>
                <a:latin typeface="Times New Roman" panose="02020603050405020304" pitchFamily="18" charset="0"/>
                <a:ea typeface="Times New Roman" panose="02020603050405020304" pitchFamily="18" charset="0"/>
              </a:rPr>
              <a:t>Муромский институт (филиал) </a:t>
            </a:r>
          </a:p>
          <a:p>
            <a:pPr algn="ctr">
              <a:spcBef>
                <a:spcPts val="0"/>
              </a:spcBef>
            </a:pPr>
            <a:r>
              <a:rPr lang="ru-RU" sz="1400" dirty="0">
                <a:solidFill>
                  <a:schemeClr val="tx1"/>
                </a:solidFill>
                <a:effectLst/>
                <a:latin typeface="Times New Roman" panose="02020603050405020304" pitchFamily="18" charset="0"/>
                <a:ea typeface="Times New Roman" panose="02020603050405020304" pitchFamily="18" charset="0"/>
              </a:rPr>
              <a:t>Федерального государственного бюджетного образовательного учреждения высшего образования</a:t>
            </a:r>
            <a:r>
              <a:rPr lang="en-US" sz="1400" dirty="0">
                <a:solidFill>
                  <a:schemeClr val="tx1"/>
                </a:solidFill>
                <a:effectLst/>
                <a:latin typeface="Times New Roman" panose="02020603050405020304" pitchFamily="18" charset="0"/>
                <a:ea typeface="Times New Roman" panose="02020603050405020304" pitchFamily="18" charset="0"/>
              </a:rPr>
              <a:t> </a:t>
            </a:r>
            <a:endParaRPr lang="ru-RU" sz="1400" dirty="0">
              <a:solidFill>
                <a:schemeClr val="tx1"/>
              </a:solidFill>
              <a:effectLst/>
              <a:latin typeface="Times New Roman" panose="02020603050405020304" pitchFamily="18" charset="0"/>
              <a:ea typeface="Times New Roman" panose="02020603050405020304" pitchFamily="18" charset="0"/>
            </a:endParaRPr>
          </a:p>
          <a:p>
            <a:pPr algn="ctr">
              <a:spcBef>
                <a:spcPts val="0"/>
              </a:spcBef>
            </a:pPr>
            <a:r>
              <a:rPr lang="ru-RU" sz="1400" dirty="0">
                <a:solidFill>
                  <a:schemeClr val="tx1"/>
                </a:solidFill>
                <a:effectLst/>
                <a:latin typeface="Times New Roman" panose="02020603050405020304" pitchFamily="18" charset="0"/>
                <a:ea typeface="Times New Roman" panose="02020603050405020304" pitchFamily="18" charset="0"/>
              </a:rPr>
              <a:t>«Владимирский государственный университет имени Александра Григорьевича и Николая Григорьевича Столетовых»</a:t>
            </a:r>
            <a:endParaRPr lang="ru-RU" sz="1400" dirty="0">
              <a:solidFill>
                <a:schemeClr val="tx1"/>
              </a:solidFill>
              <a:latin typeface="Times New Roman" panose="02020603050405020304" pitchFamily="18" charset="0"/>
              <a:ea typeface="Times New Roman" panose="02020603050405020304" pitchFamily="18" charset="0"/>
            </a:endParaRPr>
          </a:p>
          <a:p>
            <a:pPr algn="ctr">
              <a:spcBef>
                <a:spcPts val="0"/>
              </a:spcBef>
            </a:pPr>
            <a:r>
              <a:rPr lang="ru-RU" sz="1400" dirty="0">
                <a:solidFill>
                  <a:schemeClr val="tx1"/>
                </a:solidFill>
                <a:effectLst/>
                <a:latin typeface="Times New Roman" panose="02020603050405020304" pitchFamily="18" charset="0"/>
                <a:ea typeface="Times New Roman" panose="02020603050405020304" pitchFamily="18" charset="0"/>
              </a:rPr>
              <a:t>Факультет Информационных Технологий и Радиоэлектроники Кафедра программной инженерии</a:t>
            </a:r>
            <a:endParaRPr lang="en-US" sz="1400" dirty="0">
              <a:solidFill>
                <a:schemeClr val="tx1"/>
              </a:solidFill>
              <a:effectLst/>
              <a:latin typeface="Times New Roman" panose="02020603050405020304" pitchFamily="18" charset="0"/>
              <a:ea typeface="Times New Roman" panose="02020603050405020304" pitchFamily="18" charset="0"/>
            </a:endParaRPr>
          </a:p>
          <a:p>
            <a:pPr algn="ctr">
              <a:spcBef>
                <a:spcPts val="0"/>
              </a:spcBef>
            </a:pPr>
            <a:endParaRPr lang="ru-RU" sz="1600" dirty="0">
              <a:solidFill>
                <a:schemeClr val="tx1"/>
              </a:solidFill>
            </a:endParaRPr>
          </a:p>
        </p:txBody>
      </p:sp>
      <p:sp>
        <p:nvSpPr>
          <p:cNvPr id="9" name="Объект 2">
            <a:extLst>
              <a:ext uri="{FF2B5EF4-FFF2-40B4-BE49-F238E27FC236}">
                <a16:creationId xmlns:a16="http://schemas.microsoft.com/office/drawing/2014/main" id="{7C8A66E5-DA64-5E45-9329-277479657BBB}"/>
              </a:ext>
            </a:extLst>
          </p:cNvPr>
          <p:cNvSpPr txBox="1">
            <a:spLocks/>
          </p:cNvSpPr>
          <p:nvPr/>
        </p:nvSpPr>
        <p:spPr>
          <a:xfrm>
            <a:off x="9605892" y="4780803"/>
            <a:ext cx="1828800" cy="15992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ru-RU" sz="1600" dirty="0">
                <a:solidFill>
                  <a:schemeClr val="tx1"/>
                </a:solidFill>
              </a:rPr>
              <a:t>Группа </a:t>
            </a:r>
          </a:p>
          <a:p>
            <a:r>
              <a:rPr lang="ru-RU" sz="1600" dirty="0">
                <a:solidFill>
                  <a:schemeClr val="tx1"/>
                </a:solidFill>
              </a:rPr>
              <a:t>ПИН – 121</a:t>
            </a:r>
          </a:p>
          <a:p>
            <a:r>
              <a:rPr lang="ru-RU" sz="1600" dirty="0">
                <a:solidFill>
                  <a:schemeClr val="tx1"/>
                </a:solidFill>
              </a:rPr>
              <a:t>Студент </a:t>
            </a:r>
          </a:p>
          <a:p>
            <a:r>
              <a:rPr lang="ru-RU" sz="1600" dirty="0">
                <a:solidFill>
                  <a:schemeClr val="tx1"/>
                </a:solidFill>
              </a:rPr>
              <a:t>Кокурин Я. Д</a:t>
            </a:r>
          </a:p>
        </p:txBody>
      </p:sp>
    </p:spTree>
    <p:extLst>
      <p:ext uri="{BB962C8B-B14F-4D97-AF65-F5344CB8AC3E}">
        <p14:creationId xmlns:p14="http://schemas.microsoft.com/office/powerpoint/2010/main" val="273888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3111342A-AE10-D907-0316-C4237EB74E6B}"/>
              </a:ext>
            </a:extLst>
          </p:cNvPr>
          <p:cNvSpPr>
            <a:spLocks noGrp="1"/>
          </p:cNvSpPr>
          <p:nvPr>
            <p:ph type="sldNum" sz="quarter" idx="12"/>
          </p:nvPr>
        </p:nvSpPr>
        <p:spPr/>
        <p:txBody>
          <a:bodyPr/>
          <a:lstStyle/>
          <a:p>
            <a:fld id="{79E171F4-BB5F-4DF5-93C7-FB26FF2CB0C5}" type="slidenum">
              <a:rPr lang="ru-RU" smtClean="0"/>
              <a:t>10</a:t>
            </a:fld>
            <a:endParaRPr lang="ru-RU"/>
          </a:p>
        </p:txBody>
      </p:sp>
      <p:sp>
        <p:nvSpPr>
          <p:cNvPr id="6" name="Заголовок 1">
            <a:extLst>
              <a:ext uri="{FF2B5EF4-FFF2-40B4-BE49-F238E27FC236}">
                <a16:creationId xmlns:a16="http://schemas.microsoft.com/office/drawing/2014/main" id="{84AA9521-6E85-76C6-4086-0D1450EE6C19}"/>
              </a:ext>
            </a:extLst>
          </p:cNvPr>
          <p:cNvSpPr txBox="1">
            <a:spLocks/>
          </p:cNvSpPr>
          <p:nvPr/>
        </p:nvSpPr>
        <p:spPr>
          <a:xfrm>
            <a:off x="2594781" y="597524"/>
            <a:ext cx="8911687" cy="6427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3200" dirty="0">
                <a:solidFill>
                  <a:schemeClr val="tx1"/>
                </a:solidFill>
              </a:rPr>
              <a:t>Тестирование приложения</a:t>
            </a:r>
          </a:p>
        </p:txBody>
      </p:sp>
      <p:pic>
        <p:nvPicPr>
          <p:cNvPr id="3" name="Рисунок 2">
            <a:extLst>
              <a:ext uri="{FF2B5EF4-FFF2-40B4-BE49-F238E27FC236}">
                <a16:creationId xmlns:a16="http://schemas.microsoft.com/office/drawing/2014/main" id="{C758E17F-C187-4365-B565-90189F51F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499" y="1240321"/>
            <a:ext cx="2235720" cy="5000263"/>
          </a:xfrm>
          <a:prstGeom prst="rect">
            <a:avLst/>
          </a:prstGeom>
        </p:spPr>
      </p:pic>
      <p:pic>
        <p:nvPicPr>
          <p:cNvPr id="12" name="Рисунок 11">
            <a:extLst>
              <a:ext uri="{FF2B5EF4-FFF2-40B4-BE49-F238E27FC236}">
                <a16:creationId xmlns:a16="http://schemas.microsoft.com/office/drawing/2014/main" id="{66AE1118-70D7-473C-8395-9C1641042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755" y="1240321"/>
            <a:ext cx="2247177" cy="4980371"/>
          </a:xfrm>
          <a:prstGeom prst="rect">
            <a:avLst/>
          </a:prstGeom>
        </p:spPr>
      </p:pic>
    </p:spTree>
    <p:extLst>
      <p:ext uri="{BB962C8B-B14F-4D97-AF65-F5344CB8AC3E}">
        <p14:creationId xmlns:p14="http://schemas.microsoft.com/office/powerpoint/2010/main" val="111990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3111342A-AE10-D907-0316-C4237EB74E6B}"/>
              </a:ext>
            </a:extLst>
          </p:cNvPr>
          <p:cNvSpPr>
            <a:spLocks noGrp="1"/>
          </p:cNvSpPr>
          <p:nvPr>
            <p:ph type="sldNum" sz="quarter" idx="12"/>
          </p:nvPr>
        </p:nvSpPr>
        <p:spPr/>
        <p:txBody>
          <a:bodyPr/>
          <a:lstStyle/>
          <a:p>
            <a:fld id="{79E171F4-BB5F-4DF5-93C7-FB26FF2CB0C5}" type="slidenum">
              <a:rPr lang="ru-RU" smtClean="0"/>
              <a:t>11</a:t>
            </a:fld>
            <a:endParaRPr lang="ru-RU"/>
          </a:p>
        </p:txBody>
      </p:sp>
      <p:sp>
        <p:nvSpPr>
          <p:cNvPr id="6" name="Заголовок 1">
            <a:extLst>
              <a:ext uri="{FF2B5EF4-FFF2-40B4-BE49-F238E27FC236}">
                <a16:creationId xmlns:a16="http://schemas.microsoft.com/office/drawing/2014/main" id="{84AA9521-6E85-76C6-4086-0D1450EE6C19}"/>
              </a:ext>
            </a:extLst>
          </p:cNvPr>
          <p:cNvSpPr txBox="1">
            <a:spLocks/>
          </p:cNvSpPr>
          <p:nvPr/>
        </p:nvSpPr>
        <p:spPr>
          <a:xfrm>
            <a:off x="2594781" y="597524"/>
            <a:ext cx="8911687" cy="6427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3200" dirty="0">
                <a:solidFill>
                  <a:schemeClr val="tx1"/>
                </a:solidFill>
              </a:rPr>
              <a:t>Тестирование приложения</a:t>
            </a:r>
          </a:p>
        </p:txBody>
      </p:sp>
      <p:pic>
        <p:nvPicPr>
          <p:cNvPr id="8" name="Рисунок 7">
            <a:extLst>
              <a:ext uri="{FF2B5EF4-FFF2-40B4-BE49-F238E27FC236}">
                <a16:creationId xmlns:a16="http://schemas.microsoft.com/office/drawing/2014/main" id="{C0606B16-A3F7-4CD3-A98D-C54D3A62C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499" y="1240321"/>
            <a:ext cx="2253305" cy="5020155"/>
          </a:xfrm>
          <a:prstGeom prst="rect">
            <a:avLst/>
          </a:prstGeom>
        </p:spPr>
      </p:pic>
      <p:pic>
        <p:nvPicPr>
          <p:cNvPr id="10" name="Рисунок 9">
            <a:extLst>
              <a:ext uri="{FF2B5EF4-FFF2-40B4-BE49-F238E27FC236}">
                <a16:creationId xmlns:a16="http://schemas.microsoft.com/office/drawing/2014/main" id="{453D937B-D45D-452F-AD76-35B8BC76E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913" y="1240321"/>
            <a:ext cx="2258019" cy="5020155"/>
          </a:xfrm>
          <a:prstGeom prst="rect">
            <a:avLst/>
          </a:prstGeom>
        </p:spPr>
      </p:pic>
    </p:spTree>
    <p:extLst>
      <p:ext uri="{BB962C8B-B14F-4D97-AF65-F5344CB8AC3E}">
        <p14:creationId xmlns:p14="http://schemas.microsoft.com/office/powerpoint/2010/main" val="207824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3111342A-AE10-D907-0316-C4237EB74E6B}"/>
              </a:ext>
            </a:extLst>
          </p:cNvPr>
          <p:cNvSpPr>
            <a:spLocks noGrp="1"/>
          </p:cNvSpPr>
          <p:nvPr>
            <p:ph type="sldNum" sz="quarter" idx="12"/>
          </p:nvPr>
        </p:nvSpPr>
        <p:spPr/>
        <p:txBody>
          <a:bodyPr/>
          <a:lstStyle/>
          <a:p>
            <a:fld id="{79E171F4-BB5F-4DF5-93C7-FB26FF2CB0C5}" type="slidenum">
              <a:rPr lang="ru-RU" smtClean="0"/>
              <a:t>12</a:t>
            </a:fld>
            <a:endParaRPr lang="ru-RU"/>
          </a:p>
        </p:txBody>
      </p:sp>
      <p:sp>
        <p:nvSpPr>
          <p:cNvPr id="6" name="Заголовок 1">
            <a:extLst>
              <a:ext uri="{FF2B5EF4-FFF2-40B4-BE49-F238E27FC236}">
                <a16:creationId xmlns:a16="http://schemas.microsoft.com/office/drawing/2014/main" id="{84AA9521-6E85-76C6-4086-0D1450EE6C19}"/>
              </a:ext>
            </a:extLst>
          </p:cNvPr>
          <p:cNvSpPr txBox="1">
            <a:spLocks/>
          </p:cNvSpPr>
          <p:nvPr/>
        </p:nvSpPr>
        <p:spPr>
          <a:xfrm>
            <a:off x="2594781" y="597524"/>
            <a:ext cx="8911687" cy="6427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3200" dirty="0">
                <a:solidFill>
                  <a:schemeClr val="tx1"/>
                </a:solidFill>
              </a:rPr>
              <a:t>Тестирование приложения</a:t>
            </a:r>
          </a:p>
        </p:txBody>
      </p:sp>
      <p:pic>
        <p:nvPicPr>
          <p:cNvPr id="9" name="Рисунок 8">
            <a:extLst>
              <a:ext uri="{FF2B5EF4-FFF2-40B4-BE49-F238E27FC236}">
                <a16:creationId xmlns:a16="http://schemas.microsoft.com/office/drawing/2014/main" id="{BED62EDE-C31F-4327-8B5F-F3D648113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499" y="1240321"/>
            <a:ext cx="2260906" cy="5020155"/>
          </a:xfrm>
          <a:prstGeom prst="rect">
            <a:avLst/>
          </a:prstGeom>
        </p:spPr>
      </p:pic>
      <p:pic>
        <p:nvPicPr>
          <p:cNvPr id="11" name="Рисунок 10">
            <a:extLst>
              <a:ext uri="{FF2B5EF4-FFF2-40B4-BE49-F238E27FC236}">
                <a16:creationId xmlns:a16="http://schemas.microsoft.com/office/drawing/2014/main" id="{9195FAAB-5F8B-4A2C-8495-F3A192EC1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414" y="1240321"/>
            <a:ext cx="2247517" cy="5020155"/>
          </a:xfrm>
          <a:prstGeom prst="rect">
            <a:avLst/>
          </a:prstGeom>
        </p:spPr>
      </p:pic>
    </p:spTree>
    <p:extLst>
      <p:ext uri="{BB962C8B-B14F-4D97-AF65-F5344CB8AC3E}">
        <p14:creationId xmlns:p14="http://schemas.microsoft.com/office/powerpoint/2010/main" val="2669185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3111342A-AE10-D907-0316-C4237EB74E6B}"/>
              </a:ext>
            </a:extLst>
          </p:cNvPr>
          <p:cNvSpPr>
            <a:spLocks noGrp="1"/>
          </p:cNvSpPr>
          <p:nvPr>
            <p:ph type="sldNum" sz="quarter" idx="12"/>
          </p:nvPr>
        </p:nvSpPr>
        <p:spPr/>
        <p:txBody>
          <a:bodyPr/>
          <a:lstStyle/>
          <a:p>
            <a:fld id="{79E171F4-BB5F-4DF5-93C7-FB26FF2CB0C5}" type="slidenum">
              <a:rPr lang="ru-RU" smtClean="0"/>
              <a:t>13</a:t>
            </a:fld>
            <a:endParaRPr lang="ru-RU"/>
          </a:p>
        </p:txBody>
      </p:sp>
      <p:sp>
        <p:nvSpPr>
          <p:cNvPr id="6" name="Заголовок 1">
            <a:extLst>
              <a:ext uri="{FF2B5EF4-FFF2-40B4-BE49-F238E27FC236}">
                <a16:creationId xmlns:a16="http://schemas.microsoft.com/office/drawing/2014/main" id="{84AA9521-6E85-76C6-4086-0D1450EE6C19}"/>
              </a:ext>
            </a:extLst>
          </p:cNvPr>
          <p:cNvSpPr txBox="1">
            <a:spLocks/>
          </p:cNvSpPr>
          <p:nvPr/>
        </p:nvSpPr>
        <p:spPr>
          <a:xfrm>
            <a:off x="2594781" y="597524"/>
            <a:ext cx="8911687" cy="6427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3200" dirty="0">
                <a:solidFill>
                  <a:schemeClr val="tx1"/>
                </a:solidFill>
              </a:rPr>
              <a:t>Тестирование приложения</a:t>
            </a:r>
          </a:p>
        </p:txBody>
      </p:sp>
      <p:pic>
        <p:nvPicPr>
          <p:cNvPr id="9" name="Рисунок 8">
            <a:extLst>
              <a:ext uri="{FF2B5EF4-FFF2-40B4-BE49-F238E27FC236}">
                <a16:creationId xmlns:a16="http://schemas.microsoft.com/office/drawing/2014/main" id="{59EB0FB9-4701-4A2B-BD72-4A2888FC3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500" y="1240321"/>
            <a:ext cx="2269026" cy="5020155"/>
          </a:xfrm>
          <a:prstGeom prst="rect">
            <a:avLst/>
          </a:prstGeom>
        </p:spPr>
      </p:pic>
      <p:pic>
        <p:nvPicPr>
          <p:cNvPr id="11" name="Рисунок 10">
            <a:extLst>
              <a:ext uri="{FF2B5EF4-FFF2-40B4-BE49-F238E27FC236}">
                <a16:creationId xmlns:a16="http://schemas.microsoft.com/office/drawing/2014/main" id="{B093601A-71BA-40E2-B359-BDDE601EE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862" y="1240321"/>
            <a:ext cx="2259070" cy="5020155"/>
          </a:xfrm>
          <a:prstGeom prst="rect">
            <a:avLst/>
          </a:prstGeom>
        </p:spPr>
      </p:pic>
    </p:spTree>
    <p:extLst>
      <p:ext uri="{BB962C8B-B14F-4D97-AF65-F5344CB8AC3E}">
        <p14:creationId xmlns:p14="http://schemas.microsoft.com/office/powerpoint/2010/main" val="994811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3111342A-AE10-D907-0316-C4237EB74E6B}"/>
              </a:ext>
            </a:extLst>
          </p:cNvPr>
          <p:cNvSpPr>
            <a:spLocks noGrp="1"/>
          </p:cNvSpPr>
          <p:nvPr>
            <p:ph type="sldNum" sz="quarter" idx="12"/>
          </p:nvPr>
        </p:nvSpPr>
        <p:spPr/>
        <p:txBody>
          <a:bodyPr/>
          <a:lstStyle/>
          <a:p>
            <a:fld id="{79E171F4-BB5F-4DF5-93C7-FB26FF2CB0C5}" type="slidenum">
              <a:rPr lang="ru-RU" smtClean="0"/>
              <a:t>14</a:t>
            </a:fld>
            <a:endParaRPr lang="ru-RU"/>
          </a:p>
        </p:txBody>
      </p:sp>
      <p:sp>
        <p:nvSpPr>
          <p:cNvPr id="6" name="Заголовок 1">
            <a:extLst>
              <a:ext uri="{FF2B5EF4-FFF2-40B4-BE49-F238E27FC236}">
                <a16:creationId xmlns:a16="http://schemas.microsoft.com/office/drawing/2014/main" id="{84AA9521-6E85-76C6-4086-0D1450EE6C19}"/>
              </a:ext>
            </a:extLst>
          </p:cNvPr>
          <p:cNvSpPr txBox="1">
            <a:spLocks/>
          </p:cNvSpPr>
          <p:nvPr/>
        </p:nvSpPr>
        <p:spPr>
          <a:xfrm>
            <a:off x="2594781" y="597524"/>
            <a:ext cx="8911687" cy="6427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3200" dirty="0">
                <a:solidFill>
                  <a:schemeClr val="tx1"/>
                </a:solidFill>
              </a:rPr>
              <a:t>Тестирование приложения</a:t>
            </a:r>
          </a:p>
        </p:txBody>
      </p:sp>
      <p:pic>
        <p:nvPicPr>
          <p:cNvPr id="9" name="Рисунок 8">
            <a:extLst>
              <a:ext uri="{FF2B5EF4-FFF2-40B4-BE49-F238E27FC236}">
                <a16:creationId xmlns:a16="http://schemas.microsoft.com/office/drawing/2014/main" id="{35A46F4A-9FED-45F1-8BF5-4C37CA15E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499" y="1240321"/>
            <a:ext cx="2248611" cy="5020155"/>
          </a:xfrm>
          <a:prstGeom prst="rect">
            <a:avLst/>
          </a:prstGeom>
        </p:spPr>
      </p:pic>
      <p:pic>
        <p:nvPicPr>
          <p:cNvPr id="11" name="Рисунок 10">
            <a:extLst>
              <a:ext uri="{FF2B5EF4-FFF2-40B4-BE49-F238E27FC236}">
                <a16:creationId xmlns:a16="http://schemas.microsoft.com/office/drawing/2014/main" id="{EB9BA180-97BB-4EF2-90AA-525BB020B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026" y="1240321"/>
            <a:ext cx="2260906" cy="5020155"/>
          </a:xfrm>
          <a:prstGeom prst="rect">
            <a:avLst/>
          </a:prstGeom>
        </p:spPr>
      </p:pic>
    </p:spTree>
    <p:extLst>
      <p:ext uri="{BB962C8B-B14F-4D97-AF65-F5344CB8AC3E}">
        <p14:creationId xmlns:p14="http://schemas.microsoft.com/office/powerpoint/2010/main" val="397682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45D0377-0C9C-7881-D02C-0195C086BC9D}"/>
              </a:ext>
            </a:extLst>
          </p:cNvPr>
          <p:cNvSpPr>
            <a:spLocks noGrp="1"/>
          </p:cNvSpPr>
          <p:nvPr>
            <p:ph idx="1"/>
          </p:nvPr>
        </p:nvSpPr>
        <p:spPr>
          <a:xfrm>
            <a:off x="2157891" y="1487156"/>
            <a:ext cx="8915400" cy="5084466"/>
          </a:xfrm>
        </p:spPr>
        <p:txBody>
          <a:bodyPr>
            <a:normAutofit lnSpcReduction="10000"/>
          </a:bodyPr>
          <a:lstStyle/>
          <a:p>
            <a:pPr marL="0" indent="0" algn="just">
              <a:buNone/>
            </a:pPr>
            <a:r>
              <a:rPr lang="ru-RU" sz="2000" dirty="0">
                <a:solidFill>
                  <a:schemeClr val="tx1"/>
                </a:solidFill>
              </a:rPr>
              <a:t>Результатом выполнения курсовой работы по разработке приложений для мобильных операционных систем является приложение «Детейлинг центр», выполненное с использованием среды разработки </a:t>
            </a:r>
            <a:r>
              <a:rPr lang="ru-RU" sz="2000" dirty="0" err="1">
                <a:solidFill>
                  <a:schemeClr val="tx1"/>
                </a:solidFill>
              </a:rPr>
              <a:t>Android</a:t>
            </a:r>
            <a:r>
              <a:rPr lang="ru-RU" sz="2000" dirty="0">
                <a:solidFill>
                  <a:schemeClr val="tx1"/>
                </a:solidFill>
              </a:rPr>
              <a:t> </a:t>
            </a:r>
            <a:r>
              <a:rPr lang="ru-RU" sz="2000" dirty="0" err="1">
                <a:solidFill>
                  <a:schemeClr val="tx1"/>
                </a:solidFill>
              </a:rPr>
              <a:t>Studio</a:t>
            </a:r>
            <a:r>
              <a:rPr lang="ru-RU" sz="2000" dirty="0">
                <a:solidFill>
                  <a:schemeClr val="tx1"/>
                </a:solidFill>
              </a:rPr>
              <a:t> и языка программирования </a:t>
            </a:r>
            <a:r>
              <a:rPr lang="ru-RU" sz="2000" dirty="0" err="1">
                <a:solidFill>
                  <a:schemeClr val="tx1"/>
                </a:solidFill>
              </a:rPr>
              <a:t>Kotlin</a:t>
            </a:r>
            <a:r>
              <a:rPr lang="ru-RU" sz="2000" dirty="0">
                <a:solidFill>
                  <a:schemeClr val="tx1"/>
                </a:solidFill>
              </a:rPr>
              <a:t>. В ходе данной работы были составлены концептуальная, логическая, физическая модели, создано приложение, отвечающее тем требованиям, которые были заложены перед его созданием.</a:t>
            </a:r>
          </a:p>
          <a:p>
            <a:pPr marL="0" indent="0" algn="just">
              <a:buNone/>
            </a:pPr>
            <a:r>
              <a:rPr lang="ru-RU" sz="2000" dirty="0">
                <a:solidFill>
                  <a:schemeClr val="tx1"/>
                </a:solidFill>
              </a:rPr>
              <a:t>В ходе разработки приложения в </a:t>
            </a:r>
            <a:r>
              <a:rPr lang="ru-RU" sz="2000" dirty="0" err="1">
                <a:solidFill>
                  <a:schemeClr val="tx1"/>
                </a:solidFill>
              </a:rPr>
              <a:t>Android</a:t>
            </a:r>
            <a:r>
              <a:rPr lang="ru-RU" sz="2000" dirty="0">
                <a:solidFill>
                  <a:schemeClr val="tx1"/>
                </a:solidFill>
              </a:rPr>
              <a:t> </a:t>
            </a:r>
            <a:r>
              <a:rPr lang="ru-RU" sz="2000" dirty="0" err="1">
                <a:solidFill>
                  <a:schemeClr val="tx1"/>
                </a:solidFill>
              </a:rPr>
              <a:t>Studio</a:t>
            </a:r>
            <a:r>
              <a:rPr lang="ru-RU" sz="2000" dirty="0">
                <a:solidFill>
                  <a:schemeClr val="tx1"/>
                </a:solidFill>
              </a:rPr>
              <a:t> были успешно пройдены этапы создания пользовательских интерфейсов для взаимодействия с пользователем, реализации логики взаимодействия с базой данных, а также обработки событий в приложении. </a:t>
            </a:r>
          </a:p>
          <a:p>
            <a:pPr marL="0" indent="0" algn="just">
              <a:buNone/>
            </a:pPr>
            <a:r>
              <a:rPr lang="ru-RU" sz="2000" dirty="0">
                <a:solidFill>
                  <a:schemeClr val="tx1"/>
                </a:solidFill>
              </a:rPr>
              <a:t>Дальнейшее развитие приложения может включать в себя расширение функциональности, оптимизацию пользовательского интерфейса, адаптацию под новые стандарты и технологии в области мобильной разработки.</a:t>
            </a:r>
          </a:p>
        </p:txBody>
      </p:sp>
      <p:sp>
        <p:nvSpPr>
          <p:cNvPr id="5" name="Заголовок 1">
            <a:extLst>
              <a:ext uri="{FF2B5EF4-FFF2-40B4-BE49-F238E27FC236}">
                <a16:creationId xmlns:a16="http://schemas.microsoft.com/office/drawing/2014/main" id="{F2C3CC41-343D-D03D-EAD3-7D7C5A67E16E}"/>
              </a:ext>
            </a:extLst>
          </p:cNvPr>
          <p:cNvSpPr txBox="1">
            <a:spLocks/>
          </p:cNvSpPr>
          <p:nvPr/>
        </p:nvSpPr>
        <p:spPr>
          <a:xfrm>
            <a:off x="2745325" y="776510"/>
            <a:ext cx="8911687" cy="536242"/>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3500" dirty="0">
                <a:solidFill>
                  <a:schemeClr val="tx1"/>
                </a:solidFill>
              </a:rPr>
              <a:t>Заключение</a:t>
            </a:r>
            <a:endParaRPr lang="ru-RU" dirty="0">
              <a:solidFill>
                <a:schemeClr val="tx1"/>
              </a:solidFill>
            </a:endParaRPr>
          </a:p>
        </p:txBody>
      </p:sp>
      <p:sp>
        <p:nvSpPr>
          <p:cNvPr id="2" name="Номер слайда 1">
            <a:extLst>
              <a:ext uri="{FF2B5EF4-FFF2-40B4-BE49-F238E27FC236}">
                <a16:creationId xmlns:a16="http://schemas.microsoft.com/office/drawing/2014/main" id="{DAB2114A-A3F4-1C07-6973-F990D7D0ED07}"/>
              </a:ext>
            </a:extLst>
          </p:cNvPr>
          <p:cNvSpPr>
            <a:spLocks noGrp="1"/>
          </p:cNvSpPr>
          <p:nvPr>
            <p:ph type="sldNum" sz="quarter" idx="12"/>
          </p:nvPr>
        </p:nvSpPr>
        <p:spPr/>
        <p:txBody>
          <a:bodyPr/>
          <a:lstStyle/>
          <a:p>
            <a:fld id="{79E171F4-BB5F-4DF5-93C7-FB26FF2CB0C5}" type="slidenum">
              <a:rPr lang="ru-RU" smtClean="0"/>
              <a:t>15</a:t>
            </a:fld>
            <a:endParaRPr lang="ru-RU"/>
          </a:p>
        </p:txBody>
      </p:sp>
    </p:spTree>
    <p:extLst>
      <p:ext uri="{BB962C8B-B14F-4D97-AF65-F5344CB8AC3E}">
        <p14:creationId xmlns:p14="http://schemas.microsoft.com/office/powerpoint/2010/main" val="370177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E7FDEF-EB7A-5341-20ED-EF9DC2B025A4}"/>
              </a:ext>
            </a:extLst>
          </p:cNvPr>
          <p:cNvSpPr>
            <a:spLocks noGrp="1"/>
          </p:cNvSpPr>
          <p:nvPr>
            <p:ph type="title"/>
          </p:nvPr>
        </p:nvSpPr>
        <p:spPr>
          <a:xfrm>
            <a:off x="2592925" y="624110"/>
            <a:ext cx="8911687" cy="635347"/>
          </a:xfrm>
        </p:spPr>
        <p:txBody>
          <a:bodyPr>
            <a:normAutofit fontScale="90000"/>
          </a:bodyPr>
          <a:lstStyle/>
          <a:p>
            <a:r>
              <a:rPr lang="ru-RU" dirty="0">
                <a:solidFill>
                  <a:schemeClr val="tx1"/>
                </a:solidFill>
              </a:rPr>
              <a:t>Цели и задачи курсовой работы</a:t>
            </a:r>
          </a:p>
        </p:txBody>
      </p:sp>
      <p:sp>
        <p:nvSpPr>
          <p:cNvPr id="3" name="Объект 2">
            <a:extLst>
              <a:ext uri="{FF2B5EF4-FFF2-40B4-BE49-F238E27FC236}">
                <a16:creationId xmlns:a16="http://schemas.microsoft.com/office/drawing/2014/main" id="{9ECA18E8-A5F5-278E-C176-8B462D80C8DF}"/>
              </a:ext>
            </a:extLst>
          </p:cNvPr>
          <p:cNvSpPr>
            <a:spLocks noGrp="1"/>
          </p:cNvSpPr>
          <p:nvPr>
            <p:ph idx="1"/>
          </p:nvPr>
        </p:nvSpPr>
        <p:spPr>
          <a:xfrm>
            <a:off x="1674813" y="1838324"/>
            <a:ext cx="9012762" cy="3760219"/>
          </a:xfrm>
        </p:spPr>
        <p:txBody>
          <a:bodyPr>
            <a:normAutofit lnSpcReduction="10000"/>
          </a:bodyPr>
          <a:lstStyle/>
          <a:p>
            <a:pPr marL="0" indent="0" algn="just">
              <a:lnSpc>
                <a:spcPct val="160000"/>
              </a:lnSpc>
              <a:spcBef>
                <a:spcPts val="0"/>
              </a:spcBef>
              <a:buNone/>
            </a:pPr>
            <a:r>
              <a:rPr lang="ru-RU" sz="2000" dirty="0">
                <a:solidFill>
                  <a:schemeClr val="tx1"/>
                </a:solidFill>
              </a:rPr>
              <a:t>Целями данной работы являются разработка моделей информационной системы детейлинг центра с учётом требуемых обработки данных для последующего проектирования клиентского мобильного приложения.</a:t>
            </a:r>
          </a:p>
          <a:p>
            <a:pPr marL="0" indent="0" algn="just">
              <a:lnSpc>
                <a:spcPct val="160000"/>
              </a:lnSpc>
              <a:spcBef>
                <a:spcPts val="0"/>
              </a:spcBef>
              <a:buNone/>
            </a:pPr>
            <a:endParaRPr lang="ru-RU" sz="2000" dirty="0">
              <a:solidFill>
                <a:schemeClr val="tx1"/>
              </a:solidFill>
            </a:endParaRPr>
          </a:p>
          <a:p>
            <a:pPr marL="0" indent="0" algn="just">
              <a:lnSpc>
                <a:spcPct val="160000"/>
              </a:lnSpc>
              <a:spcBef>
                <a:spcPts val="0"/>
              </a:spcBef>
              <a:buNone/>
            </a:pPr>
            <a:r>
              <a:rPr lang="ru-RU" sz="2000" dirty="0">
                <a:solidFill>
                  <a:schemeClr val="tx1"/>
                </a:solidFill>
              </a:rPr>
              <a:t>Задачи курсовой работы:</a:t>
            </a:r>
          </a:p>
          <a:p>
            <a:pPr algn="just">
              <a:lnSpc>
                <a:spcPct val="160000"/>
              </a:lnSpc>
              <a:spcBef>
                <a:spcPts val="0"/>
              </a:spcBef>
              <a:buFontTx/>
              <a:buChar char="-"/>
            </a:pPr>
            <a:r>
              <a:rPr lang="ru-RU" sz="2000" dirty="0">
                <a:solidFill>
                  <a:schemeClr val="tx1"/>
                </a:solidFill>
              </a:rPr>
              <a:t>Программная реализация мобильного приложения</a:t>
            </a:r>
            <a:r>
              <a:rPr lang="en-US" sz="2000" dirty="0">
                <a:solidFill>
                  <a:schemeClr val="tx1"/>
                </a:solidFill>
              </a:rPr>
              <a:t>;</a:t>
            </a:r>
          </a:p>
          <a:p>
            <a:pPr algn="just">
              <a:lnSpc>
                <a:spcPct val="160000"/>
              </a:lnSpc>
              <a:spcBef>
                <a:spcPts val="0"/>
              </a:spcBef>
              <a:buFontTx/>
              <a:buChar char="-"/>
            </a:pPr>
            <a:r>
              <a:rPr lang="ru-RU" sz="2000" dirty="0">
                <a:solidFill>
                  <a:schemeClr val="tx1"/>
                </a:solidFill>
              </a:rPr>
              <a:t>Проверка его работоспособности</a:t>
            </a:r>
            <a:r>
              <a:rPr lang="en-US" sz="2000" dirty="0">
                <a:solidFill>
                  <a:schemeClr val="tx1"/>
                </a:solidFill>
              </a:rPr>
              <a:t>.</a:t>
            </a:r>
            <a:endParaRPr lang="ru-RU" sz="2000" dirty="0">
              <a:solidFill>
                <a:schemeClr val="tx1"/>
              </a:solidFill>
            </a:endParaRPr>
          </a:p>
        </p:txBody>
      </p:sp>
      <p:sp>
        <p:nvSpPr>
          <p:cNvPr id="4" name="Номер слайда 3">
            <a:extLst>
              <a:ext uri="{FF2B5EF4-FFF2-40B4-BE49-F238E27FC236}">
                <a16:creationId xmlns:a16="http://schemas.microsoft.com/office/drawing/2014/main" id="{E72B451D-C10C-6539-6642-7FE7D6654545}"/>
              </a:ext>
            </a:extLst>
          </p:cNvPr>
          <p:cNvSpPr>
            <a:spLocks noGrp="1"/>
          </p:cNvSpPr>
          <p:nvPr>
            <p:ph type="sldNum" sz="quarter" idx="12"/>
          </p:nvPr>
        </p:nvSpPr>
        <p:spPr/>
        <p:txBody>
          <a:bodyPr/>
          <a:lstStyle/>
          <a:p>
            <a:fld id="{79E171F4-BB5F-4DF5-93C7-FB26FF2CB0C5}" type="slidenum">
              <a:rPr lang="ru-RU" smtClean="0"/>
              <a:t>2</a:t>
            </a:fld>
            <a:endParaRPr lang="ru-RU"/>
          </a:p>
        </p:txBody>
      </p:sp>
    </p:spTree>
    <p:extLst>
      <p:ext uri="{BB962C8B-B14F-4D97-AF65-F5344CB8AC3E}">
        <p14:creationId xmlns:p14="http://schemas.microsoft.com/office/powerpoint/2010/main" val="76471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775F90-E462-27C9-934C-98ADEE1EB8A6}"/>
              </a:ext>
            </a:extLst>
          </p:cNvPr>
          <p:cNvSpPr>
            <a:spLocks noGrp="1"/>
          </p:cNvSpPr>
          <p:nvPr>
            <p:ph type="title"/>
          </p:nvPr>
        </p:nvSpPr>
        <p:spPr>
          <a:xfrm>
            <a:off x="2592925" y="624110"/>
            <a:ext cx="8911687" cy="528797"/>
          </a:xfrm>
        </p:spPr>
        <p:txBody>
          <a:bodyPr>
            <a:normAutofit fontScale="90000"/>
          </a:bodyPr>
          <a:lstStyle/>
          <a:p>
            <a:r>
              <a:rPr lang="ru-RU" dirty="0">
                <a:solidFill>
                  <a:schemeClr val="tx1"/>
                </a:solidFill>
              </a:rPr>
              <a:t>Анализ технического задания</a:t>
            </a:r>
          </a:p>
        </p:txBody>
      </p:sp>
      <p:sp>
        <p:nvSpPr>
          <p:cNvPr id="5" name="Номер слайда 4">
            <a:extLst>
              <a:ext uri="{FF2B5EF4-FFF2-40B4-BE49-F238E27FC236}">
                <a16:creationId xmlns:a16="http://schemas.microsoft.com/office/drawing/2014/main" id="{972AF9AE-4D0D-8B14-AD3A-06F79195118D}"/>
              </a:ext>
            </a:extLst>
          </p:cNvPr>
          <p:cNvSpPr>
            <a:spLocks noGrp="1"/>
          </p:cNvSpPr>
          <p:nvPr>
            <p:ph type="sldNum" sz="quarter" idx="12"/>
          </p:nvPr>
        </p:nvSpPr>
        <p:spPr/>
        <p:txBody>
          <a:bodyPr/>
          <a:lstStyle/>
          <a:p>
            <a:fld id="{79E171F4-BB5F-4DF5-93C7-FB26FF2CB0C5}" type="slidenum">
              <a:rPr lang="ru-RU" smtClean="0"/>
              <a:t>3</a:t>
            </a:fld>
            <a:endParaRPr lang="ru-RU"/>
          </a:p>
        </p:txBody>
      </p:sp>
      <p:sp>
        <p:nvSpPr>
          <p:cNvPr id="4" name="Объект 2">
            <a:extLst>
              <a:ext uri="{FF2B5EF4-FFF2-40B4-BE49-F238E27FC236}">
                <a16:creationId xmlns:a16="http://schemas.microsoft.com/office/drawing/2014/main" id="{B43D243F-47E9-0C92-6893-7B9EA8345998}"/>
              </a:ext>
            </a:extLst>
          </p:cNvPr>
          <p:cNvSpPr txBox="1">
            <a:spLocks/>
          </p:cNvSpPr>
          <p:nvPr/>
        </p:nvSpPr>
        <p:spPr>
          <a:xfrm>
            <a:off x="1442977" y="1548890"/>
            <a:ext cx="10061635" cy="482333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spcBef>
                <a:spcPts val="0"/>
              </a:spcBef>
              <a:buNone/>
            </a:pPr>
            <a:r>
              <a:rPr lang="ru-RU" sz="2400" dirty="0"/>
              <a:t>Разрабатываемое приложение «Детейлинг центр» предназначено для удобного оформления клиентами заявок оказания услуг детейлинг центром для автомобилей. Программный продукт будет использоваться частными лицами, желающими восстановить или поддержать состояние своего транспортного средства. Приложение предоставляет пользователю следующие возможности: добавление автомобилей в список своих автомобилей</a:t>
            </a:r>
            <a:r>
              <a:rPr lang="en-US" sz="2400" dirty="0"/>
              <a:t>,</a:t>
            </a:r>
            <a:r>
              <a:rPr lang="ru-RU" sz="2400" dirty="0"/>
              <a:t> оформление заявки на оказание услуги для автомобиля в выбранную дату</a:t>
            </a:r>
            <a:r>
              <a:rPr lang="en-US" sz="2400" dirty="0"/>
              <a:t>,</a:t>
            </a:r>
            <a:r>
              <a:rPr lang="ru-RU" sz="2400" dirty="0"/>
              <a:t> просмотр подробной информации об услугах детейлинг центра</a:t>
            </a:r>
            <a:r>
              <a:rPr lang="en-US" sz="2400" dirty="0"/>
              <a:t>,</a:t>
            </a:r>
            <a:r>
              <a:rPr lang="ru-RU" sz="2400" dirty="0"/>
              <a:t> просмотр данных и хранение истории по оставленным заявкам</a:t>
            </a:r>
            <a:r>
              <a:rPr lang="en-US" sz="2400"/>
              <a:t>,</a:t>
            </a:r>
            <a:r>
              <a:rPr lang="ru-RU" sz="2400"/>
              <a:t> </a:t>
            </a:r>
            <a:r>
              <a:rPr lang="ru-RU" sz="2400" dirty="0"/>
              <a:t>добавление других пользователей с их автомобилями.</a:t>
            </a:r>
            <a:endParaRPr lang="ru-RU" sz="2400" dirty="0">
              <a:solidFill>
                <a:schemeClr val="tx1"/>
              </a:solidFill>
            </a:endParaRPr>
          </a:p>
        </p:txBody>
      </p:sp>
    </p:spTree>
    <p:extLst>
      <p:ext uri="{BB962C8B-B14F-4D97-AF65-F5344CB8AC3E}">
        <p14:creationId xmlns:p14="http://schemas.microsoft.com/office/powerpoint/2010/main" val="247082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775F90-E462-27C9-934C-98ADEE1EB8A6}"/>
              </a:ext>
            </a:extLst>
          </p:cNvPr>
          <p:cNvSpPr>
            <a:spLocks noGrp="1"/>
          </p:cNvSpPr>
          <p:nvPr>
            <p:ph type="title"/>
          </p:nvPr>
        </p:nvSpPr>
        <p:spPr>
          <a:xfrm>
            <a:off x="2592925" y="624110"/>
            <a:ext cx="8911687" cy="607161"/>
          </a:xfrm>
        </p:spPr>
        <p:txBody>
          <a:bodyPr>
            <a:normAutofit fontScale="90000"/>
          </a:bodyPr>
          <a:lstStyle/>
          <a:p>
            <a:r>
              <a:rPr lang="ru-RU" dirty="0">
                <a:solidFill>
                  <a:schemeClr val="tx1"/>
                </a:solidFill>
              </a:rPr>
              <a:t>Разработанные модели данных</a:t>
            </a:r>
          </a:p>
        </p:txBody>
      </p:sp>
      <p:sp>
        <p:nvSpPr>
          <p:cNvPr id="3" name="Объект 2">
            <a:extLst>
              <a:ext uri="{FF2B5EF4-FFF2-40B4-BE49-F238E27FC236}">
                <a16:creationId xmlns:a16="http://schemas.microsoft.com/office/drawing/2014/main" id="{3939ADB1-F985-1288-8632-00F93643871E}"/>
              </a:ext>
            </a:extLst>
          </p:cNvPr>
          <p:cNvSpPr>
            <a:spLocks noGrp="1"/>
          </p:cNvSpPr>
          <p:nvPr>
            <p:ph idx="1"/>
          </p:nvPr>
        </p:nvSpPr>
        <p:spPr>
          <a:xfrm>
            <a:off x="2589212" y="1408479"/>
            <a:ext cx="8915400" cy="4124219"/>
          </a:xfrm>
        </p:spPr>
        <p:txBody>
          <a:bodyPr>
            <a:normAutofit/>
          </a:bodyPr>
          <a:lstStyle/>
          <a:p>
            <a:pPr marL="0" indent="0" algn="just">
              <a:lnSpc>
                <a:spcPct val="150000"/>
              </a:lnSpc>
              <a:buNone/>
            </a:pPr>
            <a:r>
              <a:rPr lang="ru-RU" sz="2400" dirty="0">
                <a:solidFill>
                  <a:schemeClr val="tx1"/>
                </a:solidFill>
              </a:rPr>
              <a:t>- Концептуальная модель данных</a:t>
            </a:r>
            <a:r>
              <a:rPr lang="en-US" sz="2400" dirty="0">
                <a:solidFill>
                  <a:schemeClr val="tx1"/>
                </a:solidFill>
              </a:rPr>
              <a:t>;</a:t>
            </a:r>
            <a:endParaRPr lang="ru-RU" sz="2400" dirty="0">
              <a:solidFill>
                <a:schemeClr val="tx1"/>
              </a:solidFill>
            </a:endParaRPr>
          </a:p>
          <a:p>
            <a:pPr marL="0" indent="0" algn="just">
              <a:lnSpc>
                <a:spcPct val="150000"/>
              </a:lnSpc>
              <a:buNone/>
            </a:pPr>
            <a:r>
              <a:rPr lang="ru-RU" sz="2400" dirty="0">
                <a:solidFill>
                  <a:schemeClr val="tx1"/>
                </a:solidFill>
              </a:rPr>
              <a:t>- Логическая модель данных</a:t>
            </a:r>
            <a:r>
              <a:rPr lang="en-US" sz="2400" dirty="0">
                <a:solidFill>
                  <a:schemeClr val="tx1"/>
                </a:solidFill>
              </a:rPr>
              <a:t>;</a:t>
            </a:r>
            <a:endParaRPr lang="ru-RU" sz="2400" dirty="0">
              <a:solidFill>
                <a:schemeClr val="tx1"/>
              </a:solidFill>
            </a:endParaRPr>
          </a:p>
          <a:p>
            <a:pPr marL="0" indent="0" algn="just">
              <a:lnSpc>
                <a:spcPct val="150000"/>
              </a:lnSpc>
              <a:buNone/>
            </a:pPr>
            <a:r>
              <a:rPr lang="ru-RU" sz="2400" dirty="0">
                <a:solidFill>
                  <a:schemeClr val="tx1"/>
                </a:solidFill>
              </a:rPr>
              <a:t>- Физическая модель данных</a:t>
            </a:r>
          </a:p>
        </p:txBody>
      </p:sp>
      <p:sp>
        <p:nvSpPr>
          <p:cNvPr id="6" name="Номер слайда 5">
            <a:extLst>
              <a:ext uri="{FF2B5EF4-FFF2-40B4-BE49-F238E27FC236}">
                <a16:creationId xmlns:a16="http://schemas.microsoft.com/office/drawing/2014/main" id="{83C76861-CA68-2E3F-93B4-0C097611C1E0}"/>
              </a:ext>
            </a:extLst>
          </p:cNvPr>
          <p:cNvSpPr>
            <a:spLocks noGrp="1"/>
          </p:cNvSpPr>
          <p:nvPr>
            <p:ph type="sldNum" sz="quarter" idx="12"/>
          </p:nvPr>
        </p:nvSpPr>
        <p:spPr/>
        <p:txBody>
          <a:bodyPr/>
          <a:lstStyle/>
          <a:p>
            <a:fld id="{79E171F4-BB5F-4DF5-93C7-FB26FF2CB0C5}" type="slidenum">
              <a:rPr lang="ru-RU" smtClean="0"/>
              <a:t>4</a:t>
            </a:fld>
            <a:endParaRPr lang="ru-RU"/>
          </a:p>
        </p:txBody>
      </p:sp>
    </p:spTree>
    <p:extLst>
      <p:ext uri="{BB962C8B-B14F-4D97-AF65-F5344CB8AC3E}">
        <p14:creationId xmlns:p14="http://schemas.microsoft.com/office/powerpoint/2010/main" val="367212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0C5B761C-3513-8AE3-7689-5B5FA3CCD04C}"/>
              </a:ext>
            </a:extLst>
          </p:cNvPr>
          <p:cNvSpPr>
            <a:spLocks noGrp="1"/>
          </p:cNvSpPr>
          <p:nvPr>
            <p:ph type="sldNum" sz="quarter" idx="12"/>
          </p:nvPr>
        </p:nvSpPr>
        <p:spPr/>
        <p:txBody>
          <a:bodyPr/>
          <a:lstStyle/>
          <a:p>
            <a:fld id="{79E171F4-BB5F-4DF5-93C7-FB26FF2CB0C5}" type="slidenum">
              <a:rPr lang="ru-RU" smtClean="0"/>
              <a:t>5</a:t>
            </a:fld>
            <a:endParaRPr lang="ru-RU"/>
          </a:p>
        </p:txBody>
      </p:sp>
      <p:sp>
        <p:nvSpPr>
          <p:cNvPr id="5" name="Заголовок 1">
            <a:extLst>
              <a:ext uri="{FF2B5EF4-FFF2-40B4-BE49-F238E27FC236}">
                <a16:creationId xmlns:a16="http://schemas.microsoft.com/office/drawing/2014/main" id="{64102954-8BC7-7A23-8ED1-D6AD60F44106}"/>
              </a:ext>
            </a:extLst>
          </p:cNvPr>
          <p:cNvSpPr>
            <a:spLocks noGrp="1"/>
          </p:cNvSpPr>
          <p:nvPr>
            <p:ph type="title"/>
          </p:nvPr>
        </p:nvSpPr>
        <p:spPr>
          <a:xfrm>
            <a:off x="2592925" y="624110"/>
            <a:ext cx="8911687" cy="607161"/>
          </a:xfrm>
        </p:spPr>
        <p:txBody>
          <a:bodyPr>
            <a:normAutofit fontScale="90000"/>
          </a:bodyPr>
          <a:lstStyle/>
          <a:p>
            <a:r>
              <a:rPr lang="ru-RU" sz="3600" dirty="0">
                <a:solidFill>
                  <a:schemeClr val="tx1"/>
                </a:solidFill>
              </a:rPr>
              <a:t>Концептуальная модель данных</a:t>
            </a:r>
            <a:endParaRPr lang="ru-RU" dirty="0">
              <a:solidFill>
                <a:schemeClr val="tx1"/>
              </a:solidFill>
            </a:endParaRPr>
          </a:p>
        </p:txBody>
      </p:sp>
      <p:pic>
        <p:nvPicPr>
          <p:cNvPr id="6" name="Рисунок 5">
            <a:extLst>
              <a:ext uri="{FF2B5EF4-FFF2-40B4-BE49-F238E27FC236}">
                <a16:creationId xmlns:a16="http://schemas.microsoft.com/office/drawing/2014/main" id="{F2A90D3B-06BA-4010-90FA-F24446D8A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552" y="1753459"/>
            <a:ext cx="9314343" cy="3351082"/>
          </a:xfrm>
          <a:prstGeom prst="rect">
            <a:avLst/>
          </a:prstGeom>
        </p:spPr>
      </p:pic>
    </p:spTree>
    <p:extLst>
      <p:ext uri="{BB962C8B-B14F-4D97-AF65-F5344CB8AC3E}">
        <p14:creationId xmlns:p14="http://schemas.microsoft.com/office/powerpoint/2010/main" val="270703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775F90-E462-27C9-934C-98ADEE1EB8A6}"/>
              </a:ext>
            </a:extLst>
          </p:cNvPr>
          <p:cNvSpPr>
            <a:spLocks noGrp="1"/>
          </p:cNvSpPr>
          <p:nvPr>
            <p:ph type="title"/>
          </p:nvPr>
        </p:nvSpPr>
        <p:spPr>
          <a:xfrm>
            <a:off x="2592925" y="624110"/>
            <a:ext cx="8911687" cy="528797"/>
          </a:xfrm>
        </p:spPr>
        <p:txBody>
          <a:bodyPr>
            <a:normAutofit fontScale="90000"/>
          </a:bodyPr>
          <a:lstStyle/>
          <a:p>
            <a:r>
              <a:rPr lang="ru-RU" dirty="0">
                <a:solidFill>
                  <a:schemeClr val="tx1"/>
                </a:solidFill>
              </a:rPr>
              <a:t>Логическая модель данных</a:t>
            </a:r>
          </a:p>
        </p:txBody>
      </p:sp>
      <p:sp>
        <p:nvSpPr>
          <p:cNvPr id="5" name="Номер слайда 4">
            <a:extLst>
              <a:ext uri="{FF2B5EF4-FFF2-40B4-BE49-F238E27FC236}">
                <a16:creationId xmlns:a16="http://schemas.microsoft.com/office/drawing/2014/main" id="{D95AB4F9-9EE4-60E1-4459-7F0DD98BA6E2}"/>
              </a:ext>
            </a:extLst>
          </p:cNvPr>
          <p:cNvSpPr>
            <a:spLocks noGrp="1"/>
          </p:cNvSpPr>
          <p:nvPr>
            <p:ph type="sldNum" sz="quarter" idx="12"/>
          </p:nvPr>
        </p:nvSpPr>
        <p:spPr/>
        <p:txBody>
          <a:bodyPr/>
          <a:lstStyle/>
          <a:p>
            <a:fld id="{79E171F4-BB5F-4DF5-93C7-FB26FF2CB0C5}" type="slidenum">
              <a:rPr lang="ru-RU" smtClean="0"/>
              <a:t>6</a:t>
            </a:fld>
            <a:endParaRPr lang="ru-RU"/>
          </a:p>
        </p:txBody>
      </p:sp>
      <p:pic>
        <p:nvPicPr>
          <p:cNvPr id="6" name="Рисунок 5">
            <a:extLst>
              <a:ext uri="{FF2B5EF4-FFF2-40B4-BE49-F238E27FC236}">
                <a16:creationId xmlns:a16="http://schemas.microsoft.com/office/drawing/2014/main" id="{F977466E-CA73-43DA-8A54-832CAACAA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727" y="1497064"/>
            <a:ext cx="8199735" cy="4349100"/>
          </a:xfrm>
          <a:prstGeom prst="rect">
            <a:avLst/>
          </a:prstGeom>
        </p:spPr>
      </p:pic>
    </p:spTree>
    <p:extLst>
      <p:ext uri="{BB962C8B-B14F-4D97-AF65-F5344CB8AC3E}">
        <p14:creationId xmlns:p14="http://schemas.microsoft.com/office/powerpoint/2010/main" val="181070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775F90-E462-27C9-934C-98ADEE1EB8A6}"/>
              </a:ext>
            </a:extLst>
          </p:cNvPr>
          <p:cNvSpPr>
            <a:spLocks noGrp="1"/>
          </p:cNvSpPr>
          <p:nvPr>
            <p:ph type="title"/>
          </p:nvPr>
        </p:nvSpPr>
        <p:spPr>
          <a:xfrm>
            <a:off x="2594781" y="623521"/>
            <a:ext cx="8911687" cy="510406"/>
          </a:xfrm>
        </p:spPr>
        <p:txBody>
          <a:bodyPr>
            <a:normAutofit fontScale="90000"/>
          </a:bodyPr>
          <a:lstStyle/>
          <a:p>
            <a:r>
              <a:rPr lang="ru-RU" dirty="0">
                <a:solidFill>
                  <a:schemeClr val="tx1"/>
                </a:solidFill>
              </a:rPr>
              <a:t>Физическая модель данных</a:t>
            </a:r>
          </a:p>
        </p:txBody>
      </p:sp>
      <p:sp>
        <p:nvSpPr>
          <p:cNvPr id="5" name="Номер слайда 4">
            <a:extLst>
              <a:ext uri="{FF2B5EF4-FFF2-40B4-BE49-F238E27FC236}">
                <a16:creationId xmlns:a16="http://schemas.microsoft.com/office/drawing/2014/main" id="{2B406A1D-3A44-54F4-C6C6-42962F31D3F5}"/>
              </a:ext>
            </a:extLst>
          </p:cNvPr>
          <p:cNvSpPr>
            <a:spLocks noGrp="1"/>
          </p:cNvSpPr>
          <p:nvPr>
            <p:ph type="sldNum" sz="quarter" idx="12"/>
          </p:nvPr>
        </p:nvSpPr>
        <p:spPr/>
        <p:txBody>
          <a:bodyPr/>
          <a:lstStyle/>
          <a:p>
            <a:fld id="{79E171F4-BB5F-4DF5-93C7-FB26FF2CB0C5}" type="slidenum">
              <a:rPr lang="ru-RU" smtClean="0"/>
              <a:t>7</a:t>
            </a:fld>
            <a:endParaRPr lang="ru-RU"/>
          </a:p>
        </p:txBody>
      </p:sp>
      <p:pic>
        <p:nvPicPr>
          <p:cNvPr id="6" name="Рисунок 5">
            <a:extLst>
              <a:ext uri="{FF2B5EF4-FFF2-40B4-BE49-F238E27FC236}">
                <a16:creationId xmlns:a16="http://schemas.microsoft.com/office/drawing/2014/main" id="{BC31E8F2-2BA1-4C5F-82B8-B63DAA3FE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781" y="1437103"/>
            <a:ext cx="8762286" cy="4647474"/>
          </a:xfrm>
          <a:prstGeom prst="rect">
            <a:avLst/>
          </a:prstGeom>
        </p:spPr>
      </p:pic>
    </p:spTree>
    <p:extLst>
      <p:ext uri="{BB962C8B-B14F-4D97-AF65-F5344CB8AC3E}">
        <p14:creationId xmlns:p14="http://schemas.microsoft.com/office/powerpoint/2010/main" val="138307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775F90-E462-27C9-934C-98ADEE1EB8A6}"/>
              </a:ext>
            </a:extLst>
          </p:cNvPr>
          <p:cNvSpPr>
            <a:spLocks noGrp="1"/>
          </p:cNvSpPr>
          <p:nvPr>
            <p:ph type="title"/>
          </p:nvPr>
        </p:nvSpPr>
        <p:spPr>
          <a:xfrm>
            <a:off x="2594781" y="623521"/>
            <a:ext cx="8911687" cy="510406"/>
          </a:xfrm>
        </p:spPr>
        <p:txBody>
          <a:bodyPr>
            <a:normAutofit fontScale="90000"/>
          </a:bodyPr>
          <a:lstStyle/>
          <a:p>
            <a:r>
              <a:rPr lang="ru-RU" dirty="0">
                <a:solidFill>
                  <a:schemeClr val="tx1"/>
                </a:solidFill>
              </a:rPr>
              <a:t>Диаграмма прецедентов</a:t>
            </a:r>
          </a:p>
        </p:txBody>
      </p:sp>
      <p:sp>
        <p:nvSpPr>
          <p:cNvPr id="5" name="Номер слайда 4">
            <a:extLst>
              <a:ext uri="{FF2B5EF4-FFF2-40B4-BE49-F238E27FC236}">
                <a16:creationId xmlns:a16="http://schemas.microsoft.com/office/drawing/2014/main" id="{2B406A1D-3A44-54F4-C6C6-42962F31D3F5}"/>
              </a:ext>
            </a:extLst>
          </p:cNvPr>
          <p:cNvSpPr>
            <a:spLocks noGrp="1"/>
          </p:cNvSpPr>
          <p:nvPr>
            <p:ph type="sldNum" sz="quarter" idx="12"/>
          </p:nvPr>
        </p:nvSpPr>
        <p:spPr/>
        <p:txBody>
          <a:bodyPr/>
          <a:lstStyle/>
          <a:p>
            <a:fld id="{79E171F4-BB5F-4DF5-93C7-FB26FF2CB0C5}" type="slidenum">
              <a:rPr lang="ru-RU" smtClean="0"/>
              <a:t>8</a:t>
            </a:fld>
            <a:endParaRPr lang="ru-RU"/>
          </a:p>
        </p:txBody>
      </p:sp>
      <p:pic>
        <p:nvPicPr>
          <p:cNvPr id="4" name="Рисунок 3">
            <a:extLst>
              <a:ext uri="{FF2B5EF4-FFF2-40B4-BE49-F238E27FC236}">
                <a16:creationId xmlns:a16="http://schemas.microsoft.com/office/drawing/2014/main" id="{594F5277-C4AD-4928-AAE0-302B563EF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62" y="1403254"/>
            <a:ext cx="10137475" cy="4457900"/>
          </a:xfrm>
          <a:prstGeom prst="rect">
            <a:avLst/>
          </a:prstGeom>
        </p:spPr>
      </p:pic>
    </p:spTree>
    <p:extLst>
      <p:ext uri="{BB962C8B-B14F-4D97-AF65-F5344CB8AC3E}">
        <p14:creationId xmlns:p14="http://schemas.microsoft.com/office/powerpoint/2010/main" val="268434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347E16FF-2CC2-1B02-73A6-4F7AE3C748A5}"/>
              </a:ext>
            </a:extLst>
          </p:cNvPr>
          <p:cNvSpPr txBox="1">
            <a:spLocks/>
          </p:cNvSpPr>
          <p:nvPr/>
        </p:nvSpPr>
        <p:spPr>
          <a:xfrm>
            <a:off x="2144778" y="691287"/>
            <a:ext cx="8911687" cy="558114"/>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3200" dirty="0">
                <a:solidFill>
                  <a:schemeClr val="tx1"/>
                </a:solidFill>
              </a:rPr>
              <a:t>Реализация приложения</a:t>
            </a:r>
          </a:p>
        </p:txBody>
      </p:sp>
      <p:sp>
        <p:nvSpPr>
          <p:cNvPr id="2" name="Номер слайда 1">
            <a:extLst>
              <a:ext uri="{FF2B5EF4-FFF2-40B4-BE49-F238E27FC236}">
                <a16:creationId xmlns:a16="http://schemas.microsoft.com/office/drawing/2014/main" id="{C14D1483-59F3-DE1B-F281-ED7DA14910EE}"/>
              </a:ext>
            </a:extLst>
          </p:cNvPr>
          <p:cNvSpPr>
            <a:spLocks noGrp="1"/>
          </p:cNvSpPr>
          <p:nvPr>
            <p:ph type="sldNum" sz="quarter" idx="12"/>
          </p:nvPr>
        </p:nvSpPr>
        <p:spPr/>
        <p:txBody>
          <a:bodyPr/>
          <a:lstStyle/>
          <a:p>
            <a:fld id="{79E171F4-BB5F-4DF5-93C7-FB26FF2CB0C5}" type="slidenum">
              <a:rPr lang="ru-RU" smtClean="0"/>
              <a:t>9</a:t>
            </a:fld>
            <a:endParaRPr lang="ru-RU" dirty="0"/>
          </a:p>
        </p:txBody>
      </p:sp>
      <p:sp>
        <p:nvSpPr>
          <p:cNvPr id="16" name="TextBox 15">
            <a:extLst>
              <a:ext uri="{FF2B5EF4-FFF2-40B4-BE49-F238E27FC236}">
                <a16:creationId xmlns:a16="http://schemas.microsoft.com/office/drawing/2014/main" id="{1268A4A4-19B3-EE6B-D871-EF3B1129D469}"/>
              </a:ext>
            </a:extLst>
          </p:cNvPr>
          <p:cNvSpPr txBox="1"/>
          <p:nvPr/>
        </p:nvSpPr>
        <p:spPr>
          <a:xfrm>
            <a:off x="1775264" y="1750821"/>
            <a:ext cx="9281201" cy="3265446"/>
          </a:xfrm>
          <a:prstGeom prst="rect">
            <a:avLst/>
          </a:prstGeom>
          <a:noFill/>
        </p:spPr>
        <p:txBody>
          <a:bodyPr wrap="square">
            <a:spAutoFit/>
          </a:bodyPr>
          <a:lstStyle/>
          <a:p>
            <a:pPr>
              <a:lnSpc>
                <a:spcPct val="150000"/>
              </a:lnSpc>
            </a:pPr>
            <a:r>
              <a:rPr lang="ru-RU" sz="2000" dirty="0"/>
              <a:t>Инструменты для реализации приложения:</a:t>
            </a:r>
          </a:p>
          <a:p>
            <a:pPr marL="342900" indent="-342900">
              <a:lnSpc>
                <a:spcPct val="150000"/>
              </a:lnSpc>
              <a:buFontTx/>
              <a:buChar char="-"/>
            </a:pPr>
            <a:r>
              <a:rPr lang="ru-RU" sz="2000" dirty="0"/>
              <a:t>Среда разработки </a:t>
            </a:r>
            <a:r>
              <a:rPr lang="en-US" sz="2000" dirty="0"/>
              <a:t>Android Studio 2024.1.2,</a:t>
            </a:r>
            <a:r>
              <a:rPr lang="ru-RU" sz="2000" dirty="0"/>
              <a:t> язык программирования </a:t>
            </a:r>
            <a:r>
              <a:rPr lang="en-US" sz="2000" dirty="0"/>
              <a:t>Kotlin</a:t>
            </a:r>
            <a:r>
              <a:rPr lang="ru-RU" sz="2000" dirty="0"/>
              <a:t>.</a:t>
            </a:r>
          </a:p>
          <a:p>
            <a:pPr marL="342900" indent="-342900">
              <a:lnSpc>
                <a:spcPct val="150000"/>
              </a:lnSpc>
              <a:buFontTx/>
              <a:buChar char="-"/>
            </a:pPr>
            <a:r>
              <a:rPr lang="ru-RU" sz="2000" dirty="0"/>
              <a:t>Эмулятор </a:t>
            </a:r>
            <a:r>
              <a:rPr lang="en-US" sz="2000" dirty="0"/>
              <a:t>Medium Phone API 35</a:t>
            </a:r>
            <a:endParaRPr lang="ru-RU" sz="2000" dirty="0"/>
          </a:p>
          <a:p>
            <a:pPr marL="285750" indent="-285750">
              <a:lnSpc>
                <a:spcPct val="150000"/>
              </a:lnSpc>
              <a:buFontTx/>
              <a:buChar char="-"/>
            </a:pPr>
            <a:r>
              <a:rPr lang="ru-RU" sz="2000" dirty="0"/>
              <a:t>Для хранения необходимой информации применяется </a:t>
            </a:r>
            <a:r>
              <a:rPr lang="ru-RU" sz="2000" dirty="0" err="1"/>
              <a:t>SQLite</a:t>
            </a:r>
            <a:endParaRPr lang="en-US" sz="2000" dirty="0"/>
          </a:p>
          <a:p>
            <a:pPr marL="285750" indent="-285750">
              <a:lnSpc>
                <a:spcPct val="150000"/>
              </a:lnSpc>
              <a:buFontTx/>
              <a:buChar char="-"/>
            </a:pPr>
            <a:r>
              <a:rPr lang="ru-RU" sz="2000" dirty="0"/>
              <a:t>Управление версиями осуществлялось через систему контроля версий </a:t>
            </a:r>
            <a:r>
              <a:rPr lang="ru-RU" sz="2000" dirty="0" err="1"/>
              <a:t>GitHub</a:t>
            </a:r>
            <a:endParaRPr lang="en-US" sz="1400" dirty="0"/>
          </a:p>
        </p:txBody>
      </p:sp>
    </p:spTree>
    <p:extLst>
      <p:ext uri="{BB962C8B-B14F-4D97-AF65-F5344CB8AC3E}">
        <p14:creationId xmlns:p14="http://schemas.microsoft.com/office/powerpoint/2010/main" val="724049601"/>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842</TotalTime>
  <Words>401</Words>
  <Application>Microsoft Office PowerPoint</Application>
  <PresentationFormat>Широкоэкранный</PresentationFormat>
  <Paragraphs>56</Paragraphs>
  <Slides>15</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Arial</vt:lpstr>
      <vt:lpstr>Calibri</vt:lpstr>
      <vt:lpstr>Century Gothic</vt:lpstr>
      <vt:lpstr>Times New Roman</vt:lpstr>
      <vt:lpstr>Wingdings 3</vt:lpstr>
      <vt:lpstr>Легкий дым</vt:lpstr>
      <vt:lpstr>Курсовая работа   По дисциплине: «Разработка приложений для мобильных операционных систем» Тема работы: «Детейлинг центр»</vt:lpstr>
      <vt:lpstr>Цели и задачи курсовой работы</vt:lpstr>
      <vt:lpstr>Анализ технического задания</vt:lpstr>
      <vt:lpstr>Разработанные модели данных</vt:lpstr>
      <vt:lpstr>Концептуальная модель данных</vt:lpstr>
      <vt:lpstr>Логическая модель данных</vt:lpstr>
      <vt:lpstr>Физическая модель данных</vt:lpstr>
      <vt:lpstr>Диаграмма прецедентов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Курсовая работа   По дисциплине: «Теория автоматов и формальных языков» Тема работы: «Транслятор с подмножества языка VB»</dc:title>
  <dc:creator>Кокурин Ярослав</dc:creator>
  <cp:lastModifiedBy>Кокурин Ярослав</cp:lastModifiedBy>
  <cp:revision>117</cp:revision>
  <dcterms:created xsi:type="dcterms:W3CDTF">2023-05-26T17:27:06Z</dcterms:created>
  <dcterms:modified xsi:type="dcterms:W3CDTF">2024-12-20T21:36:35Z</dcterms:modified>
</cp:coreProperties>
</file>