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57" r:id="rId3"/>
    <p:sldId id="258" r:id="rId4"/>
    <p:sldId id="260" r:id="rId5"/>
    <p:sldId id="282" r:id="rId6"/>
    <p:sldId id="261" r:id="rId7"/>
    <p:sldId id="262" r:id="rId8"/>
    <p:sldId id="286" r:id="rId9"/>
    <p:sldId id="292" r:id="rId10"/>
    <p:sldId id="266" r:id="rId11"/>
    <p:sldId id="277" r:id="rId12"/>
    <p:sldId id="293" r:id="rId13"/>
    <p:sldId id="294" r:id="rId14"/>
    <p:sldId id="295" r:id="rId15"/>
    <p:sldId id="296" r:id="rId16"/>
    <p:sldId id="27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52" autoAdjust="0"/>
    <p:restoredTop sz="96374" autoAdjust="0"/>
  </p:normalViewPr>
  <p:slideViewPr>
    <p:cSldViewPr snapToGrid="0">
      <p:cViewPr varScale="1">
        <p:scale>
          <a:sx n="98" d="100"/>
          <a:sy n="98" d="100"/>
        </p:scale>
        <p:origin x="370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AF8CEB-2270-4306-ABF3-E290042A1134}" type="datetimeFigureOut">
              <a:rPr lang="ru-RU" smtClean="0"/>
              <a:t>25.12.2024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81F44D-9753-469C-B046-1DAA80FDEB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98252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81F44D-9753-469C-B046-1DAA80FDEB06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61060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3D68E-4FA8-4219-87B5-20CBEA77B24F}" type="datetime1">
              <a:rPr lang="ru-RU" smtClean="0"/>
              <a:t>25.12.2024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79E171F4-BB5F-4DF5-93C7-FB26FF2CB0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8222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041B7-36A5-4F88-A833-A12733507AC7}" type="datetime1">
              <a:rPr lang="ru-RU" smtClean="0"/>
              <a:t>25.12.2024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9E171F4-BB5F-4DF5-93C7-FB26FF2CB0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8166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3AA0F-A174-4870-B0EE-50159D2F03FF}" type="datetime1">
              <a:rPr lang="ru-RU" smtClean="0"/>
              <a:t>25.12.2024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9E171F4-BB5F-4DF5-93C7-FB26FF2CB0C5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736839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D7B6E-A757-4011-B009-3E253BC188EB}" type="datetime1">
              <a:rPr lang="ru-RU" smtClean="0"/>
              <a:t>25.12.2024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9E171F4-BB5F-4DF5-93C7-FB26FF2CB0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2969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73BF4-B8D2-4E5D-AA31-478205750E04}" type="datetime1">
              <a:rPr lang="ru-RU" smtClean="0"/>
              <a:t>25.12.2024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9E171F4-BB5F-4DF5-93C7-FB26FF2CB0C5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742595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8CC3F-504D-4DAC-AAF8-9C189DBBA4BA}" type="datetime1">
              <a:rPr lang="ru-RU" smtClean="0"/>
              <a:t>25.12.2024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9E171F4-BB5F-4DF5-93C7-FB26FF2CB0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56409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9399E-DE25-4813-9A7D-3C32C089C00A}" type="datetime1">
              <a:rPr lang="ru-RU" smtClean="0"/>
              <a:t>25.12.2024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171F4-BB5F-4DF5-93C7-FB26FF2CB0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13884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3EA4E-F7F3-4C9B-963B-BCE137C075C4}" type="datetime1">
              <a:rPr lang="ru-RU" smtClean="0"/>
              <a:t>25.12.2024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171F4-BB5F-4DF5-93C7-FB26FF2CB0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9765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DA211-8223-4603-BCA9-EBDEB516BD52}" type="datetime1">
              <a:rPr lang="ru-RU" smtClean="0"/>
              <a:t>25.12.2024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171F4-BB5F-4DF5-93C7-FB26FF2CB0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8307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DF1C-8FA0-4FDC-B7BE-EA4B7A8A037D}" type="datetime1">
              <a:rPr lang="ru-RU" smtClean="0"/>
              <a:t>25.12.2024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9E171F4-BB5F-4DF5-93C7-FB26FF2CB0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7259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AB5D6-92E9-4084-B399-0F96DC07425B}" type="datetime1">
              <a:rPr lang="ru-RU" smtClean="0"/>
              <a:t>25.12.2024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9E171F4-BB5F-4DF5-93C7-FB26FF2CB0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2287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BF816-5CAA-4467-904F-D78DBF71A95E}" type="datetime1">
              <a:rPr lang="ru-RU" smtClean="0"/>
              <a:t>25.12.2024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9E171F4-BB5F-4DF5-93C7-FB26FF2CB0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2038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86467-8A2F-4133-B67E-23BF007684F5}" type="datetime1">
              <a:rPr lang="ru-RU" smtClean="0"/>
              <a:t>25.12.2024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171F4-BB5F-4DF5-93C7-FB26FF2CB0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1516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EC5B0-BF5A-408E-87FC-F2612EBE26C2}" type="datetime1">
              <a:rPr lang="ru-RU" smtClean="0"/>
              <a:t>25.12.2024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171F4-BB5F-4DF5-93C7-FB26FF2CB0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5064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8BA22-8A3E-4632-84D0-50C5C3476E80}" type="datetime1">
              <a:rPr lang="ru-RU" smtClean="0"/>
              <a:t>25.12.2024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171F4-BB5F-4DF5-93C7-FB26FF2CB0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4407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53DD8-343A-4999-BC7B-7D6BBAC131C3}" type="datetime1">
              <a:rPr lang="ru-RU" smtClean="0"/>
              <a:t>25.12.2024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9E171F4-BB5F-4DF5-93C7-FB26FF2CB0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1823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F5A4C4-EF8E-4A7C-88CE-4EA5FD4B0ADD}" type="datetime1">
              <a:rPr lang="ru-RU" smtClean="0"/>
              <a:t>25.12.2024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79E171F4-BB5F-4DF5-93C7-FB26FF2CB0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7135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31AE04-D3A9-5578-F93F-95E4A841B2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1825" y="2607398"/>
            <a:ext cx="8915399" cy="1599281"/>
          </a:xfrm>
        </p:spPr>
        <p:txBody>
          <a:bodyPr>
            <a:noAutofit/>
          </a:bodyPr>
          <a:lstStyle/>
          <a:p>
            <a:pPr marR="71755" algn="ctr" defTabSz="0" hangingPunct="0">
              <a:spcAft>
                <a:spcPts val="0"/>
              </a:spcAft>
            </a:pPr>
            <a:r>
              <a:rPr lang="ru-RU" sz="3600" dirty="0">
                <a:solidFill>
                  <a:schemeClr val="tx1"/>
                </a:solidFill>
              </a:rPr>
              <a:t>Курсовая работа </a:t>
            </a:r>
            <a:br>
              <a:rPr lang="ru-RU" sz="3000" dirty="0">
                <a:solidFill>
                  <a:schemeClr val="tx1"/>
                </a:solidFill>
              </a:rPr>
            </a:br>
            <a:br>
              <a:rPr lang="ru-RU" sz="2400" dirty="0">
                <a:solidFill>
                  <a:schemeClr val="tx1"/>
                </a:solidFill>
              </a:rPr>
            </a:br>
            <a:r>
              <a:rPr lang="ru-RU" sz="2000" dirty="0">
                <a:solidFill>
                  <a:schemeClr val="tx1"/>
                </a:solidFill>
              </a:rPr>
              <a:t>По дисциплине: «Разработка корпоративных приложений»</a:t>
            </a:r>
            <a:br>
              <a:rPr lang="ru-RU" sz="2000" dirty="0">
                <a:solidFill>
                  <a:schemeClr val="tx1"/>
                </a:solidFill>
              </a:rPr>
            </a:br>
            <a:r>
              <a:rPr lang="ru-RU" sz="2000" dirty="0">
                <a:solidFill>
                  <a:schemeClr val="tx1"/>
                </a:solidFill>
              </a:rPr>
              <a:t>Тема работы: «</a:t>
            </a:r>
            <a:r>
              <a:rPr lang="ru-RU" sz="2000" dirty="0"/>
              <a:t>Детейлинг центр</a:t>
            </a:r>
            <a:r>
              <a:rPr lang="ru-RU" sz="2000" dirty="0">
                <a:solidFill>
                  <a:schemeClr val="tx1"/>
                </a:solidFill>
              </a:rPr>
              <a:t>»</a:t>
            </a:r>
            <a:endParaRPr lang="ru-RU" sz="4800" dirty="0">
              <a:solidFill>
                <a:schemeClr val="tx1"/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8E98F58-9EA6-9269-BB44-ECA76773FA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82848" y="169117"/>
            <a:ext cx="10813408" cy="1189900"/>
          </a:xfrm>
        </p:spPr>
        <p:txBody>
          <a:bodyPr>
            <a:normAutofit/>
          </a:bodyPr>
          <a:lstStyle/>
          <a:p>
            <a:pPr marL="71755" marR="71755" algn="ctr" hangingPunct="0">
              <a:spcBef>
                <a:spcPts val="0"/>
              </a:spcBef>
              <a:spcAft>
                <a:spcPts val="0"/>
              </a:spcAft>
            </a:pPr>
            <a:r>
              <a:rPr lang="ru-RU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Министерство науки и высшего образования Российской Федерации</a:t>
            </a:r>
            <a:endParaRPr lang="ru-RU" sz="1400" dirty="0"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spcBef>
                <a:spcPts val="0"/>
              </a:spcBef>
            </a:pPr>
            <a:r>
              <a:rPr lang="ru-RU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Муромский институт (филиал) </a:t>
            </a:r>
          </a:p>
          <a:p>
            <a:pPr algn="ctr">
              <a:spcBef>
                <a:spcPts val="0"/>
              </a:spcBef>
            </a:pPr>
            <a:r>
              <a:rPr lang="ru-RU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Федерального государственного бюджетного образовательного учреждения высшего образования</a:t>
            </a: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ru-RU" sz="14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spcBef>
                <a:spcPts val="0"/>
              </a:spcBef>
            </a:pPr>
            <a:r>
              <a:rPr lang="ru-RU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«Владимирский государственный университет имени Александра Григорьевича и Николая Григорьевича Столетовых»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spcBef>
                <a:spcPts val="0"/>
              </a:spcBef>
            </a:pPr>
            <a:r>
              <a:rPr lang="ru-RU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Факультет Информационных Технологий и Радиоэлектроники Кафедра программной инженерии</a:t>
            </a:r>
            <a:endParaRPr lang="en-US" sz="14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spcBef>
                <a:spcPts val="0"/>
              </a:spcBef>
            </a:pPr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9" name="Объект 2">
            <a:extLst>
              <a:ext uri="{FF2B5EF4-FFF2-40B4-BE49-F238E27FC236}">
                <a16:creationId xmlns:a16="http://schemas.microsoft.com/office/drawing/2014/main" id="{7C8A66E5-DA64-5E45-9329-277479657BBB}"/>
              </a:ext>
            </a:extLst>
          </p:cNvPr>
          <p:cNvSpPr txBox="1">
            <a:spLocks/>
          </p:cNvSpPr>
          <p:nvPr/>
        </p:nvSpPr>
        <p:spPr>
          <a:xfrm>
            <a:off x="9605892" y="4780803"/>
            <a:ext cx="1828800" cy="159928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600" dirty="0">
                <a:solidFill>
                  <a:schemeClr val="tx1"/>
                </a:solidFill>
              </a:rPr>
              <a:t>Группа </a:t>
            </a:r>
          </a:p>
          <a:p>
            <a:r>
              <a:rPr lang="ru-RU" sz="1600" dirty="0">
                <a:solidFill>
                  <a:schemeClr val="tx1"/>
                </a:solidFill>
              </a:rPr>
              <a:t>ПИН – 121</a:t>
            </a:r>
          </a:p>
          <a:p>
            <a:r>
              <a:rPr lang="ru-RU" sz="1600" dirty="0">
                <a:solidFill>
                  <a:schemeClr val="tx1"/>
                </a:solidFill>
              </a:rPr>
              <a:t>Студент </a:t>
            </a:r>
          </a:p>
          <a:p>
            <a:r>
              <a:rPr lang="ru-RU" sz="1600" dirty="0">
                <a:solidFill>
                  <a:schemeClr val="tx1"/>
                </a:solidFill>
              </a:rPr>
              <a:t>Кокурин Я. Д</a:t>
            </a:r>
          </a:p>
        </p:txBody>
      </p:sp>
    </p:spTree>
    <p:extLst>
      <p:ext uri="{BB962C8B-B14F-4D97-AF65-F5344CB8AC3E}">
        <p14:creationId xmlns:p14="http://schemas.microsoft.com/office/powerpoint/2010/main" val="27388833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347E16FF-2CC2-1B02-73A6-4F7AE3C748A5}"/>
              </a:ext>
            </a:extLst>
          </p:cNvPr>
          <p:cNvSpPr txBox="1">
            <a:spLocks/>
          </p:cNvSpPr>
          <p:nvPr/>
        </p:nvSpPr>
        <p:spPr>
          <a:xfrm>
            <a:off x="2144778" y="691287"/>
            <a:ext cx="8911687" cy="558114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3200" dirty="0">
                <a:solidFill>
                  <a:schemeClr val="tx1"/>
                </a:solidFill>
              </a:rPr>
              <a:t>Реализация приложения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C14D1483-59F3-DE1B-F281-ED7DA1491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171F4-BB5F-4DF5-93C7-FB26FF2CB0C5}" type="slidenum">
              <a:rPr lang="ru-RU" smtClean="0"/>
              <a:t>10</a:t>
            </a:fld>
            <a:endParaRPr lang="ru-R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268A4A4-19B3-EE6B-D871-EF3B1129D469}"/>
              </a:ext>
            </a:extLst>
          </p:cNvPr>
          <p:cNvSpPr txBox="1"/>
          <p:nvPr/>
        </p:nvSpPr>
        <p:spPr>
          <a:xfrm>
            <a:off x="1775264" y="1750821"/>
            <a:ext cx="9281201" cy="32654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000" dirty="0"/>
              <a:t>Инструменты для реализации приложения: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ru-RU" sz="2000" dirty="0"/>
              <a:t>Среда разработки </a:t>
            </a:r>
            <a:r>
              <a:rPr lang="en-US" sz="2000" dirty="0"/>
              <a:t>IntelliJ IDEA Community Edition 2024.2.3,</a:t>
            </a:r>
            <a:r>
              <a:rPr lang="ru-RU" sz="2000" dirty="0"/>
              <a:t> язык программирования </a:t>
            </a:r>
            <a:r>
              <a:rPr lang="en-US" sz="2000" dirty="0"/>
              <a:t>Java</a:t>
            </a:r>
            <a:r>
              <a:rPr lang="ru-RU" sz="20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ru-RU" sz="2000" dirty="0"/>
              <a:t>Для хранения необходимой информации применяется</a:t>
            </a:r>
            <a:r>
              <a:rPr lang="en-US" sz="2000" dirty="0"/>
              <a:t> </a:t>
            </a:r>
            <a:r>
              <a:rPr lang="ru-RU" sz="2000" dirty="0"/>
              <a:t>СУБД </a:t>
            </a:r>
            <a:r>
              <a:rPr lang="en-US" sz="2000" dirty="0"/>
              <a:t>Microsoft SQL Server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ru-RU" sz="2000" dirty="0"/>
              <a:t>Управление версиями осуществлялось через систему контроля версий </a:t>
            </a:r>
            <a:r>
              <a:rPr lang="ru-RU" sz="2000" dirty="0" err="1"/>
              <a:t>GitHub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7240496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111342A-AE10-D907-0316-C4237EB74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171F4-BB5F-4DF5-93C7-FB26FF2CB0C5}" type="slidenum">
              <a:rPr lang="ru-RU" smtClean="0"/>
              <a:t>11</a:t>
            </a:fld>
            <a:endParaRPr lang="ru-RU"/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84AA9521-6E85-76C6-4086-0D1450EE6C19}"/>
              </a:ext>
            </a:extLst>
          </p:cNvPr>
          <p:cNvSpPr txBox="1">
            <a:spLocks/>
          </p:cNvSpPr>
          <p:nvPr/>
        </p:nvSpPr>
        <p:spPr>
          <a:xfrm>
            <a:off x="2594781" y="597524"/>
            <a:ext cx="8911687" cy="6427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3200" dirty="0">
                <a:solidFill>
                  <a:schemeClr val="tx1"/>
                </a:solidFill>
              </a:rPr>
              <a:t>Реализация системы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E5C1768E-B89D-4B92-B4DB-CAD9E429E2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6183" y="1152907"/>
            <a:ext cx="6618869" cy="5233404"/>
          </a:xfrm>
          <a:prstGeom prst="rect">
            <a:avLst/>
          </a:prstGeom>
        </p:spPr>
      </p:pic>
      <p:sp>
        <p:nvSpPr>
          <p:cNvPr id="7" name="Объект 2">
            <a:extLst>
              <a:ext uri="{FF2B5EF4-FFF2-40B4-BE49-F238E27FC236}">
                <a16:creationId xmlns:a16="http://schemas.microsoft.com/office/drawing/2014/main" id="{A6F89D85-9F7B-4FDD-93E5-4EDFC184A0D0}"/>
              </a:ext>
            </a:extLst>
          </p:cNvPr>
          <p:cNvSpPr txBox="1">
            <a:spLocks/>
          </p:cNvSpPr>
          <p:nvPr/>
        </p:nvSpPr>
        <p:spPr>
          <a:xfrm>
            <a:off x="8236651" y="3126153"/>
            <a:ext cx="2718841" cy="1016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dirty="0">
                <a:solidFill>
                  <a:schemeClr val="tx1"/>
                </a:solidFill>
              </a:rPr>
              <a:t>Класс сущности </a:t>
            </a:r>
          </a:p>
          <a:p>
            <a:pPr marL="0" indent="0" algn="ctr">
              <a:buNone/>
            </a:pPr>
            <a:r>
              <a:rPr lang="ru-RU" dirty="0">
                <a:solidFill>
                  <a:schemeClr val="tx1"/>
                </a:solidFill>
              </a:rPr>
              <a:t>«Сотрудник»</a:t>
            </a:r>
          </a:p>
        </p:txBody>
      </p:sp>
    </p:spTree>
    <p:extLst>
      <p:ext uri="{BB962C8B-B14F-4D97-AF65-F5344CB8AC3E}">
        <p14:creationId xmlns:p14="http://schemas.microsoft.com/office/powerpoint/2010/main" val="11199036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111342A-AE10-D907-0316-C4237EB74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171F4-BB5F-4DF5-93C7-FB26FF2CB0C5}" type="slidenum">
              <a:rPr lang="ru-RU" smtClean="0"/>
              <a:t>12</a:t>
            </a:fld>
            <a:endParaRPr lang="ru-RU"/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84AA9521-6E85-76C6-4086-0D1450EE6C19}"/>
              </a:ext>
            </a:extLst>
          </p:cNvPr>
          <p:cNvSpPr txBox="1">
            <a:spLocks/>
          </p:cNvSpPr>
          <p:nvPr/>
        </p:nvSpPr>
        <p:spPr>
          <a:xfrm>
            <a:off x="2594781" y="597524"/>
            <a:ext cx="8911687" cy="6427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3200" dirty="0">
                <a:solidFill>
                  <a:schemeClr val="tx1"/>
                </a:solidFill>
              </a:rPr>
              <a:t>Реализация системы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6B70F3B3-A72F-432C-A396-722061D9F1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8122" y="1152907"/>
            <a:ext cx="5534213" cy="5335181"/>
          </a:xfrm>
          <a:prstGeom prst="rect">
            <a:avLst/>
          </a:prstGeom>
        </p:spPr>
      </p:pic>
      <p:sp>
        <p:nvSpPr>
          <p:cNvPr id="7" name="Объект 2">
            <a:extLst>
              <a:ext uri="{FF2B5EF4-FFF2-40B4-BE49-F238E27FC236}">
                <a16:creationId xmlns:a16="http://schemas.microsoft.com/office/drawing/2014/main" id="{0AE9B30C-F6EF-45AA-A7D9-E6A6EC5856B7}"/>
              </a:ext>
            </a:extLst>
          </p:cNvPr>
          <p:cNvSpPr txBox="1">
            <a:spLocks/>
          </p:cNvSpPr>
          <p:nvPr/>
        </p:nvSpPr>
        <p:spPr>
          <a:xfrm>
            <a:off x="8236651" y="3126153"/>
            <a:ext cx="2718841" cy="1016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dirty="0">
                <a:solidFill>
                  <a:schemeClr val="tx1"/>
                </a:solidFill>
              </a:rPr>
              <a:t>Класс сущности </a:t>
            </a:r>
          </a:p>
          <a:p>
            <a:pPr marL="0" indent="0" algn="ctr">
              <a:buNone/>
            </a:pPr>
            <a:r>
              <a:rPr lang="ru-RU" dirty="0">
                <a:solidFill>
                  <a:schemeClr val="tx1"/>
                </a:solidFill>
              </a:rPr>
              <a:t>«Услуга»</a:t>
            </a:r>
          </a:p>
        </p:txBody>
      </p:sp>
    </p:spTree>
    <p:extLst>
      <p:ext uri="{BB962C8B-B14F-4D97-AF65-F5344CB8AC3E}">
        <p14:creationId xmlns:p14="http://schemas.microsoft.com/office/powerpoint/2010/main" val="7575454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111342A-AE10-D907-0316-C4237EB74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171F4-BB5F-4DF5-93C7-FB26FF2CB0C5}" type="slidenum">
              <a:rPr lang="ru-RU" smtClean="0"/>
              <a:t>13</a:t>
            </a:fld>
            <a:endParaRPr lang="ru-RU"/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84AA9521-6E85-76C6-4086-0D1450EE6C19}"/>
              </a:ext>
            </a:extLst>
          </p:cNvPr>
          <p:cNvSpPr txBox="1">
            <a:spLocks/>
          </p:cNvSpPr>
          <p:nvPr/>
        </p:nvSpPr>
        <p:spPr>
          <a:xfrm>
            <a:off x="2594781" y="597524"/>
            <a:ext cx="8911687" cy="6427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3200" dirty="0">
                <a:solidFill>
                  <a:schemeClr val="tx1"/>
                </a:solidFill>
              </a:rPr>
              <a:t>Реализация системы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88D839A1-B5E6-43F2-9042-9FF9BD1A3F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3169" y="1240321"/>
            <a:ext cx="5494216" cy="516647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07FBE89-823D-487B-B1CF-88292087E4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0646" y="1840230"/>
            <a:ext cx="4755294" cy="946327"/>
          </a:xfrm>
          <a:prstGeom prst="rect">
            <a:avLst/>
          </a:prstGeom>
        </p:spPr>
      </p:pic>
      <p:sp>
        <p:nvSpPr>
          <p:cNvPr id="8" name="Объект 2">
            <a:extLst>
              <a:ext uri="{FF2B5EF4-FFF2-40B4-BE49-F238E27FC236}">
                <a16:creationId xmlns:a16="http://schemas.microsoft.com/office/drawing/2014/main" id="{5B9B5640-26D6-42C3-B9A7-82B1FAB7447D}"/>
              </a:ext>
            </a:extLst>
          </p:cNvPr>
          <p:cNvSpPr txBox="1">
            <a:spLocks/>
          </p:cNvSpPr>
          <p:nvPr/>
        </p:nvSpPr>
        <p:spPr>
          <a:xfrm>
            <a:off x="7739462" y="3247665"/>
            <a:ext cx="3846478" cy="8237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dirty="0">
                <a:solidFill>
                  <a:schemeClr val="tx1"/>
                </a:solidFill>
              </a:rPr>
              <a:t>Метод поиска актуальной услуги по имени</a:t>
            </a:r>
          </a:p>
        </p:txBody>
      </p:sp>
    </p:spTree>
    <p:extLst>
      <p:ext uri="{BB962C8B-B14F-4D97-AF65-F5344CB8AC3E}">
        <p14:creationId xmlns:p14="http://schemas.microsoft.com/office/powerpoint/2010/main" val="35119478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111342A-AE10-D907-0316-C4237EB74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171F4-BB5F-4DF5-93C7-FB26FF2CB0C5}" type="slidenum">
              <a:rPr lang="ru-RU" smtClean="0"/>
              <a:t>14</a:t>
            </a:fld>
            <a:endParaRPr lang="ru-RU"/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84AA9521-6E85-76C6-4086-0D1450EE6C19}"/>
              </a:ext>
            </a:extLst>
          </p:cNvPr>
          <p:cNvSpPr txBox="1">
            <a:spLocks/>
          </p:cNvSpPr>
          <p:nvPr/>
        </p:nvSpPr>
        <p:spPr>
          <a:xfrm>
            <a:off x="2594781" y="597524"/>
            <a:ext cx="8911687" cy="6427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3200" dirty="0">
                <a:solidFill>
                  <a:schemeClr val="tx1"/>
                </a:solidFill>
              </a:rPr>
              <a:t>Демонстрация работы приложений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B7ADA72-CD7D-4698-B4DA-578BAFD3C9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9277" y="1350909"/>
            <a:ext cx="2417493" cy="1450496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F40E6C58-E6C5-46C8-AFA3-985B7073A2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9277" y="3429000"/>
            <a:ext cx="3274248" cy="2295887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2D3FF5E9-97C1-4B6C-A1EA-435C15B926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2369" y="1350909"/>
            <a:ext cx="3290206" cy="1532705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1EB470E9-659D-4520-9365-0157025E54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3462" y="3175471"/>
            <a:ext cx="3630029" cy="1405777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7390D932-E968-4D56-97C3-FA49EB3979C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8327" y="4818764"/>
            <a:ext cx="3274248" cy="1629880"/>
          </a:xfrm>
          <a:prstGeom prst="rect">
            <a:avLst/>
          </a:prstGeom>
        </p:spPr>
      </p:pic>
      <p:sp>
        <p:nvSpPr>
          <p:cNvPr id="16" name="Объект 2">
            <a:extLst>
              <a:ext uri="{FF2B5EF4-FFF2-40B4-BE49-F238E27FC236}">
                <a16:creationId xmlns:a16="http://schemas.microsoft.com/office/drawing/2014/main" id="{368A90EF-2CFB-4527-9B46-975DA505D59B}"/>
              </a:ext>
            </a:extLst>
          </p:cNvPr>
          <p:cNvSpPr txBox="1">
            <a:spLocks/>
          </p:cNvSpPr>
          <p:nvPr/>
        </p:nvSpPr>
        <p:spPr>
          <a:xfrm>
            <a:off x="1383563" y="2801405"/>
            <a:ext cx="3209892" cy="4177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sz="1400" dirty="0">
                <a:solidFill>
                  <a:schemeClr val="tx1"/>
                </a:solidFill>
              </a:rPr>
              <a:t>Стартовая форма приложения</a:t>
            </a:r>
          </a:p>
        </p:txBody>
      </p:sp>
      <p:sp>
        <p:nvSpPr>
          <p:cNvPr id="17" name="Объект 2">
            <a:extLst>
              <a:ext uri="{FF2B5EF4-FFF2-40B4-BE49-F238E27FC236}">
                <a16:creationId xmlns:a16="http://schemas.microsoft.com/office/drawing/2014/main" id="{6ACB48D6-13D4-4771-8985-35D4486E3060}"/>
              </a:ext>
            </a:extLst>
          </p:cNvPr>
          <p:cNvSpPr txBox="1">
            <a:spLocks/>
          </p:cNvSpPr>
          <p:nvPr/>
        </p:nvSpPr>
        <p:spPr>
          <a:xfrm>
            <a:off x="1529277" y="5842726"/>
            <a:ext cx="3209892" cy="4177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sz="1400" dirty="0">
                <a:solidFill>
                  <a:schemeClr val="tx1"/>
                </a:solidFill>
              </a:rPr>
              <a:t>Форма регистрации клиента</a:t>
            </a:r>
          </a:p>
        </p:txBody>
      </p:sp>
      <p:sp>
        <p:nvSpPr>
          <p:cNvPr id="18" name="Объект 2">
            <a:extLst>
              <a:ext uri="{FF2B5EF4-FFF2-40B4-BE49-F238E27FC236}">
                <a16:creationId xmlns:a16="http://schemas.microsoft.com/office/drawing/2014/main" id="{3CEC688A-5B7F-4965-A4BF-367E82C7315E}"/>
              </a:ext>
            </a:extLst>
          </p:cNvPr>
          <p:cNvSpPr txBox="1">
            <a:spLocks/>
          </p:cNvSpPr>
          <p:nvPr/>
        </p:nvSpPr>
        <p:spPr>
          <a:xfrm>
            <a:off x="8841667" y="1867282"/>
            <a:ext cx="3209892" cy="6427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sz="1400" dirty="0">
                <a:solidFill>
                  <a:schemeClr val="tx1"/>
                </a:solidFill>
              </a:rPr>
              <a:t>Валидация данных на стороне клиента</a:t>
            </a:r>
          </a:p>
        </p:txBody>
      </p:sp>
      <p:sp>
        <p:nvSpPr>
          <p:cNvPr id="19" name="Объект 2">
            <a:extLst>
              <a:ext uri="{FF2B5EF4-FFF2-40B4-BE49-F238E27FC236}">
                <a16:creationId xmlns:a16="http://schemas.microsoft.com/office/drawing/2014/main" id="{F10E8E2A-36BC-4A76-9A28-9E6565EE9F85}"/>
              </a:ext>
            </a:extLst>
          </p:cNvPr>
          <p:cNvSpPr txBox="1">
            <a:spLocks/>
          </p:cNvSpPr>
          <p:nvPr/>
        </p:nvSpPr>
        <p:spPr>
          <a:xfrm>
            <a:off x="9151798" y="4342294"/>
            <a:ext cx="2899761" cy="6427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sz="1400" dirty="0">
                <a:solidFill>
                  <a:schemeClr val="tx1"/>
                </a:solidFill>
              </a:rPr>
              <a:t>Валидация данных на стороне сервера</a:t>
            </a:r>
          </a:p>
        </p:txBody>
      </p:sp>
    </p:spTree>
    <p:extLst>
      <p:ext uri="{BB962C8B-B14F-4D97-AF65-F5344CB8AC3E}">
        <p14:creationId xmlns:p14="http://schemas.microsoft.com/office/powerpoint/2010/main" val="39368596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111342A-AE10-D907-0316-C4237EB74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171F4-BB5F-4DF5-93C7-FB26FF2CB0C5}" type="slidenum">
              <a:rPr lang="ru-RU" smtClean="0"/>
              <a:t>15</a:t>
            </a:fld>
            <a:endParaRPr lang="ru-RU"/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84AA9521-6E85-76C6-4086-0D1450EE6C19}"/>
              </a:ext>
            </a:extLst>
          </p:cNvPr>
          <p:cNvSpPr txBox="1">
            <a:spLocks/>
          </p:cNvSpPr>
          <p:nvPr/>
        </p:nvSpPr>
        <p:spPr>
          <a:xfrm>
            <a:off x="2594781" y="597524"/>
            <a:ext cx="8911687" cy="6427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3200" dirty="0">
                <a:solidFill>
                  <a:schemeClr val="tx1"/>
                </a:solidFill>
              </a:rPr>
              <a:t>Демонстрация работы приложений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3E72D57-54AA-4D2F-9A24-D5286EF84B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9477" y="1240321"/>
            <a:ext cx="8747564" cy="1989261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9F2484F-E9C9-4013-ADFB-DBD2BC493A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9477" y="3566727"/>
            <a:ext cx="8817903" cy="2351440"/>
          </a:xfrm>
          <a:prstGeom prst="rect">
            <a:avLst/>
          </a:prstGeom>
        </p:spPr>
      </p:pic>
      <p:sp>
        <p:nvSpPr>
          <p:cNvPr id="14" name="Объект 2">
            <a:extLst>
              <a:ext uri="{FF2B5EF4-FFF2-40B4-BE49-F238E27FC236}">
                <a16:creationId xmlns:a16="http://schemas.microsoft.com/office/drawing/2014/main" id="{A1158E46-737D-4570-9A9E-3E9B4C350791}"/>
              </a:ext>
            </a:extLst>
          </p:cNvPr>
          <p:cNvSpPr txBox="1">
            <a:spLocks/>
          </p:cNvSpPr>
          <p:nvPr/>
        </p:nvSpPr>
        <p:spPr>
          <a:xfrm>
            <a:off x="1813169" y="6106522"/>
            <a:ext cx="9362831" cy="29758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sz="1400" dirty="0">
                <a:solidFill>
                  <a:schemeClr val="tx1"/>
                </a:solidFill>
              </a:rPr>
              <a:t>Форма для работы сотрудника. Демонстрация получения списка оказанных услуг за указанный период</a:t>
            </a:r>
          </a:p>
        </p:txBody>
      </p:sp>
    </p:spTree>
    <p:extLst>
      <p:ext uri="{BB962C8B-B14F-4D97-AF65-F5344CB8AC3E}">
        <p14:creationId xmlns:p14="http://schemas.microsoft.com/office/powerpoint/2010/main" val="31238482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545D0377-0C9C-7881-D02C-0195C086BC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7891" y="1487156"/>
            <a:ext cx="8915400" cy="5084466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ru-RU" sz="2400" dirty="0">
                <a:solidFill>
                  <a:schemeClr val="tx1"/>
                </a:solidFill>
              </a:rPr>
              <a:t>Результатом выполнения курсовой работы по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ru-RU" sz="2400" dirty="0">
                <a:solidFill>
                  <a:schemeClr val="tx1"/>
                </a:solidFill>
              </a:rPr>
              <a:t>дисциплине «Разработка корпоративных приложений» является разработанная распределенная информационная система для автоматизации деятельности детейлинг центра. </a:t>
            </a:r>
          </a:p>
          <a:p>
            <a:pPr marL="0" indent="0" algn="just">
              <a:buNone/>
            </a:pPr>
            <a:r>
              <a:rPr lang="ru-RU" sz="2400" dirty="0">
                <a:solidFill>
                  <a:schemeClr val="tx1"/>
                </a:solidFill>
              </a:rPr>
              <a:t>В ходе данной работы были составлены концептуальная, логическая, физическая модели данных, разработаны диаграммы прецедентов для пользователей системы созданы клиентское и серверное приложения, отвечающие тем требованиям, которые были заложены перед их созданием.</a:t>
            </a:r>
          </a:p>
          <a:p>
            <a:pPr marL="0" indent="0" algn="just">
              <a:buNone/>
            </a:pPr>
            <a:r>
              <a:rPr lang="ru-RU" sz="2400" dirty="0">
                <a:solidFill>
                  <a:schemeClr val="tx1"/>
                </a:solidFill>
              </a:rPr>
              <a:t>По результатам выполнения работы, было проведено тестирование приложения, подтверждающее корректность работы всего функционала системы</a:t>
            </a: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F2C3CC41-343D-D03D-EAD3-7D7C5A67E16E}"/>
              </a:ext>
            </a:extLst>
          </p:cNvPr>
          <p:cNvSpPr txBox="1">
            <a:spLocks/>
          </p:cNvSpPr>
          <p:nvPr/>
        </p:nvSpPr>
        <p:spPr>
          <a:xfrm>
            <a:off x="2745325" y="776510"/>
            <a:ext cx="8911687" cy="53624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3500" dirty="0">
                <a:solidFill>
                  <a:schemeClr val="tx1"/>
                </a:solidFill>
              </a:rPr>
              <a:t>Заключение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DAB2114A-A3F4-1C07-6973-F990D7D0E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171F4-BB5F-4DF5-93C7-FB26FF2CB0C5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1777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E7FDEF-EB7A-5341-20ED-EF9DC2B02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35347"/>
          </a:xfrm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chemeClr val="tx1"/>
                </a:solidFill>
              </a:rPr>
              <a:t>Цели и задачи курсовой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ECA18E8-A5F5-278E-C176-8B462D80C8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4813" y="1838324"/>
            <a:ext cx="9012762" cy="3760219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60000"/>
              </a:lnSpc>
              <a:spcBef>
                <a:spcPts val="0"/>
              </a:spcBef>
              <a:buNone/>
            </a:pPr>
            <a:r>
              <a:rPr lang="ru-RU" sz="2000" dirty="0">
                <a:solidFill>
                  <a:schemeClr val="tx1"/>
                </a:solidFill>
              </a:rPr>
              <a:t>Целями данной работы являются разработка моделей информационной системы детейлинг центра с учётом требуемых обработки данных для повышения эффективности предприятия и проектирование веб-приложения.</a:t>
            </a:r>
          </a:p>
          <a:p>
            <a:pPr marL="0" indent="0" algn="just">
              <a:lnSpc>
                <a:spcPct val="160000"/>
              </a:lnSpc>
              <a:spcBef>
                <a:spcPts val="0"/>
              </a:spcBef>
              <a:buNone/>
            </a:pPr>
            <a:endParaRPr lang="ru-RU" sz="2000" dirty="0">
              <a:solidFill>
                <a:schemeClr val="tx1"/>
              </a:solidFill>
            </a:endParaRPr>
          </a:p>
          <a:p>
            <a:pPr marL="0" indent="0" algn="just">
              <a:lnSpc>
                <a:spcPct val="160000"/>
              </a:lnSpc>
              <a:spcBef>
                <a:spcPts val="0"/>
              </a:spcBef>
              <a:buNone/>
            </a:pPr>
            <a:r>
              <a:rPr lang="ru-RU" sz="2000" dirty="0">
                <a:solidFill>
                  <a:schemeClr val="tx1"/>
                </a:solidFill>
              </a:rPr>
              <a:t>Задачей проекта является программная реализация веб-приложения, проверка его работоспособности</a:t>
            </a:r>
            <a:r>
              <a:rPr lang="en-US" sz="2000" dirty="0">
                <a:solidFill>
                  <a:schemeClr val="tx1"/>
                </a:solidFill>
              </a:rPr>
              <a:t>.</a:t>
            </a:r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72B451D-C10C-6539-6642-7FE7D6654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171F4-BB5F-4DF5-93C7-FB26FF2CB0C5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4717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775F90-E462-27C9-934C-98ADEE1EB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528797"/>
          </a:xfrm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chemeClr val="tx1"/>
                </a:solidFill>
              </a:rPr>
              <a:t>Анализ технического задания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72AF9AE-4D0D-8B14-AD3A-06F791951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171F4-BB5F-4DF5-93C7-FB26FF2CB0C5}" type="slidenum">
              <a:rPr lang="ru-RU" smtClean="0"/>
              <a:t>3</a:t>
            </a:fld>
            <a:endParaRPr lang="ru-RU"/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B43D243F-47E9-0C92-6893-7B9EA8345998}"/>
              </a:ext>
            </a:extLst>
          </p:cNvPr>
          <p:cNvSpPr txBox="1">
            <a:spLocks/>
          </p:cNvSpPr>
          <p:nvPr/>
        </p:nvSpPr>
        <p:spPr>
          <a:xfrm>
            <a:off x="1442977" y="1548890"/>
            <a:ext cx="10061635" cy="482333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2400" dirty="0"/>
              <a:t>Разрабатываемое приложение предназначено для использования в детейлинг центре, занимающемся оказанием специализированных процедур по уходу за автомобилем. Программный продукт предназначен для автоматизации деятельности детейлинг центра. Администратор реализует CRUD методы обработки данных сотрудников, услуг детейлинг центра. Сотрудник детейлинг-центра управляет записью клиентов на обслуживание, реализует CRUD методы обработки данных клиентов и их автомобилей. Клиент просматривает историю обслуживания своих автомобилей.</a:t>
            </a:r>
            <a:endParaRPr lang="ru-RU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08288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775F90-E462-27C9-934C-98ADEE1EB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07161"/>
          </a:xfrm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chemeClr val="tx1"/>
                </a:solidFill>
              </a:rPr>
              <a:t>Разработанные модели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939ADB1-F985-1288-8632-00F9364387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08479"/>
            <a:ext cx="8915400" cy="4124219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ru-RU" sz="2400" dirty="0">
                <a:solidFill>
                  <a:schemeClr val="tx1"/>
                </a:solidFill>
              </a:rPr>
              <a:t>- Концептуальная модель данных</a:t>
            </a:r>
            <a:r>
              <a:rPr lang="en-US" sz="2400" dirty="0">
                <a:solidFill>
                  <a:schemeClr val="tx1"/>
                </a:solidFill>
              </a:rPr>
              <a:t>;</a:t>
            </a:r>
            <a:endParaRPr lang="ru-RU" sz="2400" dirty="0">
              <a:solidFill>
                <a:schemeClr val="tx1"/>
              </a:solidFill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ru-RU" sz="2400" dirty="0">
                <a:solidFill>
                  <a:schemeClr val="tx1"/>
                </a:solidFill>
              </a:rPr>
              <a:t>- Логическая модель данных</a:t>
            </a:r>
            <a:r>
              <a:rPr lang="en-US" sz="2400" dirty="0">
                <a:solidFill>
                  <a:schemeClr val="tx1"/>
                </a:solidFill>
              </a:rPr>
              <a:t>;</a:t>
            </a:r>
            <a:endParaRPr lang="ru-RU" sz="2400" dirty="0">
              <a:solidFill>
                <a:schemeClr val="tx1"/>
              </a:solidFill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ru-RU" sz="2400" dirty="0">
                <a:solidFill>
                  <a:schemeClr val="tx1"/>
                </a:solidFill>
              </a:rPr>
              <a:t>- Физическая модель данных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3C76861-CA68-2E3F-93B4-0C097611C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171F4-BB5F-4DF5-93C7-FB26FF2CB0C5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21220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C5B761C-3513-8AE3-7689-5B5FA3CCD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171F4-BB5F-4DF5-93C7-FB26FF2CB0C5}" type="slidenum">
              <a:rPr lang="ru-RU" smtClean="0"/>
              <a:t>5</a:t>
            </a:fld>
            <a:endParaRPr lang="ru-RU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64102954-8BC7-7A23-8ED1-D6AD60F44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07161"/>
          </a:xfrm>
        </p:spPr>
        <p:txBody>
          <a:bodyPr>
            <a:normAutofit fontScale="90000"/>
          </a:bodyPr>
          <a:lstStyle/>
          <a:p>
            <a:r>
              <a:rPr lang="ru-RU" sz="3600" dirty="0">
                <a:solidFill>
                  <a:schemeClr val="tx1"/>
                </a:solidFill>
              </a:rPr>
              <a:t>Концептуальная модель данных</a:t>
            </a:r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754E471-CABD-4EA8-B39F-92C44454922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8603" y="1409075"/>
            <a:ext cx="8139659" cy="42871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070362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775F90-E462-27C9-934C-98ADEE1EB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528797"/>
          </a:xfrm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chemeClr val="tx1"/>
                </a:solidFill>
              </a:rPr>
              <a:t>Логическая модель данных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95AB4F9-9EE4-60E1-4459-7F0DD98BA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171F4-BB5F-4DF5-93C7-FB26FF2CB0C5}" type="slidenum">
              <a:rPr lang="ru-RU" smtClean="0"/>
              <a:t>6</a:t>
            </a:fld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60C573F-7A9E-434D-B4C6-657A5A61C3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6474" y="1604962"/>
            <a:ext cx="9069391" cy="4331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7089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775F90-E462-27C9-934C-98ADEE1EB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4781" y="623521"/>
            <a:ext cx="8911687" cy="510406"/>
          </a:xfrm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chemeClr val="tx1"/>
                </a:solidFill>
              </a:rPr>
              <a:t>Физическая модель данных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B406A1D-3A44-54F4-C6C6-42962F31D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171F4-BB5F-4DF5-93C7-FB26FF2CB0C5}" type="slidenum">
              <a:rPr lang="ru-RU" smtClean="0"/>
              <a:t>7</a:t>
            </a:fld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E21C0AD-53C8-4846-9B4D-6946AC46E0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3112" y="1557337"/>
            <a:ext cx="9611599" cy="4438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0730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775F90-E462-27C9-934C-98ADEE1EB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4781" y="623521"/>
            <a:ext cx="8911687" cy="510406"/>
          </a:xfrm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chemeClr val="tx1"/>
                </a:solidFill>
              </a:rPr>
              <a:t>Диаграммы прецедентов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B406A1D-3A44-54F4-C6C6-42962F31D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171F4-BB5F-4DF5-93C7-FB26FF2CB0C5}" type="slidenum">
              <a:rPr lang="ru-RU" smtClean="0"/>
              <a:t>8</a:t>
            </a:fld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79B0498-22D8-4CBB-8E30-D09235F342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7273" y="1490896"/>
            <a:ext cx="6501292" cy="1727616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77CF5421-A13A-4DE3-9BB6-1F61EA2669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781" y="3873594"/>
            <a:ext cx="8694909" cy="1727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3452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775F90-E462-27C9-934C-98ADEE1EB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4781" y="623521"/>
            <a:ext cx="8911687" cy="510406"/>
          </a:xfrm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chemeClr val="tx1"/>
                </a:solidFill>
              </a:rPr>
              <a:t>Диаграмма прецедентов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B406A1D-3A44-54F4-C6C6-42962F31D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171F4-BB5F-4DF5-93C7-FB26FF2CB0C5}" type="slidenum">
              <a:rPr lang="ru-RU" smtClean="0"/>
              <a:t>9</a:t>
            </a:fld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8480299-369B-45C6-B31F-E1BE0C38CF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781" y="2205037"/>
            <a:ext cx="8449828" cy="2891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382018"/>
      </p:ext>
    </p:extLst>
  </p:cSld>
  <p:clrMapOvr>
    <a:masterClrMapping/>
  </p:clrMapOvr>
</p:sld>
</file>

<file path=ppt/theme/theme1.xml><?xml version="1.0" encoding="utf-8"?>
<a:theme xmlns:a="http://schemas.openxmlformats.org/drawingml/2006/main" name="Легкий дым">
  <a:themeElements>
    <a:clrScheme name="Легкий дым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Легкий дым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Легкий дым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957</TotalTime>
  <Words>389</Words>
  <Application>Microsoft Office PowerPoint</Application>
  <PresentationFormat>Широкоэкранный</PresentationFormat>
  <Paragraphs>65</Paragraphs>
  <Slides>16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2" baseType="lpstr">
      <vt:lpstr>Arial</vt:lpstr>
      <vt:lpstr>Calibri</vt:lpstr>
      <vt:lpstr>Century Gothic</vt:lpstr>
      <vt:lpstr>Times New Roman</vt:lpstr>
      <vt:lpstr>Wingdings 3</vt:lpstr>
      <vt:lpstr>Легкий дым</vt:lpstr>
      <vt:lpstr>Курсовая работа   По дисциплине: «Разработка корпоративных приложений» Тема работы: «Детейлинг центр»</vt:lpstr>
      <vt:lpstr>Цели и задачи курсовой работы</vt:lpstr>
      <vt:lpstr>Анализ технического задания</vt:lpstr>
      <vt:lpstr>Разработанные модели данных</vt:lpstr>
      <vt:lpstr>Концептуальная модель данных</vt:lpstr>
      <vt:lpstr>Логическая модель данных</vt:lpstr>
      <vt:lpstr>Физическая модель данных</vt:lpstr>
      <vt:lpstr>Диаграммы прецедентов</vt:lpstr>
      <vt:lpstr>Диаграмма прецедентов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Курсовая работа   По дисциплине: «Теория автоматов и формальных языков» Тема работы: «Транслятор с подмножества языка VB»</dc:title>
  <dc:creator>Кокурин Ярослав</dc:creator>
  <cp:lastModifiedBy>Кокурин Ярослав</cp:lastModifiedBy>
  <cp:revision>148</cp:revision>
  <dcterms:created xsi:type="dcterms:W3CDTF">2023-05-26T17:27:06Z</dcterms:created>
  <dcterms:modified xsi:type="dcterms:W3CDTF">2024-12-25T15:11:16Z</dcterms:modified>
</cp:coreProperties>
</file>