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8"/>
  </p:notesMasterIdLst>
  <p:sldIdLst>
    <p:sldId id="325" r:id="rId2"/>
    <p:sldId id="303" r:id="rId3"/>
    <p:sldId id="304" r:id="rId4"/>
    <p:sldId id="326" r:id="rId5"/>
    <p:sldId id="323" r:id="rId6"/>
    <p:sldId id="345" r:id="rId7"/>
    <p:sldId id="327" r:id="rId8"/>
    <p:sldId id="305" r:id="rId9"/>
    <p:sldId id="306" r:id="rId10"/>
    <p:sldId id="307" r:id="rId11"/>
    <p:sldId id="328" r:id="rId12"/>
    <p:sldId id="329" r:id="rId13"/>
    <p:sldId id="330" r:id="rId14"/>
    <p:sldId id="334" r:id="rId15"/>
    <p:sldId id="332" r:id="rId16"/>
    <p:sldId id="336" r:id="rId17"/>
    <p:sldId id="331" r:id="rId18"/>
    <p:sldId id="337" r:id="rId19"/>
    <p:sldId id="340" r:id="rId20"/>
    <p:sldId id="341" r:id="rId21"/>
    <p:sldId id="338" r:id="rId22"/>
    <p:sldId id="339" r:id="rId23"/>
    <p:sldId id="346" r:id="rId24"/>
    <p:sldId id="342" r:id="rId25"/>
    <p:sldId id="343" r:id="rId26"/>
    <p:sldId id="301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-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4802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426716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825760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pt-BR" smtClean="0"/>
              <a:pPr algn="l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13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pt-BR" smtClean="0"/>
              <a:pPr algn="l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272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342533" y="903600"/>
            <a:ext cx="6582400" cy="4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l"/>
            <a:fld id="{00000000-1234-1234-1234-123412341234}" type="slidenum">
              <a:rPr lang="pt-BR" smtClean="0"/>
              <a:pPr algn="l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05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09600" y="1065700"/>
            <a:ext cx="7315200" cy="42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545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09600" y="3192600"/>
            <a:ext cx="5486400" cy="5608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4267200" y="3733567"/>
            <a:ext cx="7315200" cy="28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700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pt-BR" smtClean="0"/>
              <a:pPr algn="l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grada.minhabiblioteca.com.br/#/books/9788595029576/" TargetMode="Externa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/>
          </p:cNvSpPr>
          <p:nvPr/>
        </p:nvSpPr>
        <p:spPr>
          <a:xfrm>
            <a:off x="3003173" y="783517"/>
            <a:ext cx="5987606" cy="670400"/>
          </a:xfrm>
          <a:prstGeom prst="rect">
            <a:avLst/>
          </a:prstGeom>
        </p:spPr>
        <p:txBody>
          <a:bodyPr vert="horz" lIns="121917" tIns="60958" rIns="121917" bIns="60958">
            <a:normAutofit fontScale="77500" lnSpcReduction="2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rgbClr val="0E5E2B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rgbClr val="0E5E2B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rgbClr val="0E5E2B"/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rgbClr val="0E5E2B"/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rgbClr val="0E5E2B"/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dirty="0" smtClean="0">
                <a:solidFill>
                  <a:schemeClr val="tx1"/>
                </a:solidFill>
                <a:latin typeface="Calibri" panose="020F0502020204030204" pitchFamily="34" charset="0"/>
                <a:ea typeface="Roboto Slab" panose="020B0604020202020204" charset="0"/>
                <a:cs typeface="Calibri" panose="020F0502020204030204" pitchFamily="34" charset="0"/>
              </a:rPr>
              <a:t>Trabalho de Computação Gráfica e Processamento de Imagens – Jogos Digitais</a:t>
            </a:r>
            <a:endParaRPr lang="pt-BR" sz="2800" dirty="0">
              <a:solidFill>
                <a:schemeClr val="tx1"/>
              </a:solidFill>
              <a:latin typeface="Calibri" panose="020F0502020204030204" pitchFamily="34" charset="0"/>
              <a:ea typeface="Roboto Slab" panose="020B060402020202020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ontrole para Mega Drive - 6 Botões (16-Bit) | Shopee Bras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55" y="2053517"/>
            <a:ext cx="3900242" cy="390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72160" y="152400"/>
            <a:ext cx="5049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Chegou-se na conclusão adaptação do </a:t>
            </a:r>
            <a:r>
              <a:rPr lang="pt-BR" dirty="0" err="1"/>
              <a:t>Super</a:t>
            </a:r>
            <a:r>
              <a:rPr lang="pt-BR" dirty="0"/>
              <a:t> </a:t>
            </a:r>
            <a:r>
              <a:rPr lang="pt-BR" dirty="0" err="1"/>
              <a:t>Sonic</a:t>
            </a:r>
            <a:r>
              <a:rPr lang="pt-BR" dirty="0"/>
              <a:t>. Quando as sete esmeraldas são coletadas, o personagem é pintado de amarelo, ficando mais rápido junto com a barra.   </a:t>
            </a:r>
          </a:p>
          <a:p>
            <a:endParaRPr lang="pt-BR" dirty="0"/>
          </a:p>
        </p:txBody>
      </p:sp>
      <p:pic>
        <p:nvPicPr>
          <p:cNvPr id="9220" name="Picture 4" descr="Stream Sonic Mania (Super Sonic Theme Extended)- {At least for 30 min} by  Fasty Cat No.2 | Listen online for free on Sound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87" y="1431627"/>
            <a:ext cx="3424853" cy="342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997200" y="4991527"/>
            <a:ext cx="307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Sonic</a:t>
            </a:r>
            <a:r>
              <a:rPr lang="pt-BR" dirty="0" smtClean="0"/>
              <a:t> Mania (2018)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8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Imagens de background</a:t>
            </a:r>
            <a:endParaRPr lang="pt-BR" dirty="0"/>
          </a:p>
        </p:txBody>
      </p:sp>
      <p:pic>
        <p:nvPicPr>
          <p:cNvPr id="10242" name="Picture 2" descr="C:\Users\INtel\Pictures\Backgroun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30" y="2106096"/>
            <a:ext cx="2929890" cy="410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7360" y="1674909"/>
            <a:ext cx="255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níveis impar</a:t>
            </a:r>
            <a:endParaRPr lang="pt-BR" dirty="0"/>
          </a:p>
        </p:txBody>
      </p:sp>
      <p:pic>
        <p:nvPicPr>
          <p:cNvPr id="10244" name="Picture 4" descr="C:\Users\INtel\Pictures\Background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270" y="2106096"/>
            <a:ext cx="2929889" cy="413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858000" y="1674909"/>
            <a:ext cx="149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níveis par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1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de Game Over</a:t>
            </a:r>
            <a:endParaRPr lang="pt-BR" dirty="0"/>
          </a:p>
        </p:txBody>
      </p:sp>
      <p:pic>
        <p:nvPicPr>
          <p:cNvPr id="11266" name="Picture 2" descr="C:\Users\INtel\Pictures\Game Over Ru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553843"/>
            <a:ext cx="3829422" cy="477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INtel\Pictures\Game Over B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176" y="1553840"/>
            <a:ext cx="3829422" cy="477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de nível passado</a:t>
            </a:r>
            <a:endParaRPr lang="pt-BR" dirty="0"/>
          </a:p>
        </p:txBody>
      </p:sp>
      <p:pic>
        <p:nvPicPr>
          <p:cNvPr id="13314" name="Picture 2" descr="C:\Users\INtel\Pictures\Nível1Comple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12900"/>
            <a:ext cx="3468221" cy="47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INtel\Pictures\Todasasesmeraldascoletad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369" y="1612900"/>
            <a:ext cx="3468221" cy="47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5" descr="blob:https://web.whatsapp.com/901dbab1-9404-413d-83e7-6d7702ffb07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7" descr="blob:https://web.whatsapp.com/901dbab1-9404-413d-83e7-6d7702ffb07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320" name="Picture 8" descr="C:\Users\INtel\Pictures\Nível8Comple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209" y="1612900"/>
            <a:ext cx="3468221" cy="47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Galeria dos </a:t>
            </a:r>
            <a:r>
              <a:rPr lang="pt-BR" dirty="0" err="1" smtClean="0"/>
              <a:t>Sprites</a:t>
            </a:r>
            <a:endParaRPr lang="pt-BR" dirty="0"/>
          </a:p>
        </p:txBody>
      </p:sp>
      <p:pic>
        <p:nvPicPr>
          <p:cNvPr id="14338" name="Picture 2" descr="C:\Users\INtel\Pictures\Barr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" y="3271837"/>
            <a:ext cx="6667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2476499"/>
            <a:ext cx="18097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C:\Users\INtel\Pictures\Esmeral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285" y="3095624"/>
            <a:ext cx="5524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7" descr="C:\Users\INtel\Pictures\Todasasesmeralda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67" y="3076574"/>
            <a:ext cx="38576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C:\Users\INtel\Pictures\Robotnik Derrotad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15" y="4589145"/>
            <a:ext cx="23717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5" name="Picture 9" descr="C:\Users\INtel\Pictures\Robotnik Rind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6" y="4609781"/>
            <a:ext cx="23717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C:\Users\INtel\Pictures\Sonic brav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0" y="4703445"/>
            <a:ext cx="24765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7" name="Picture 11" descr="C:\Users\INtel\Pictures\Super Sonic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197" y="2390773"/>
            <a:ext cx="2143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C:\Users\INtel\Pictures\Vida ganha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67" y="1224280"/>
            <a:ext cx="25400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36880" y="3552824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Barra para níveis impar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79295" y="4094179"/>
            <a:ext cx="198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barra para níveis par será branca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4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Músicas e sons utilizados</a:t>
            </a:r>
            <a:endParaRPr lang="pt-B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8" y="5607368"/>
            <a:ext cx="11906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33120" y="1767840"/>
            <a:ext cx="702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Música de fase normal – </a:t>
            </a:r>
            <a:r>
              <a:rPr lang="pt-BR" dirty="0" err="1" smtClean="0"/>
              <a:t>Sonic</a:t>
            </a:r>
            <a:r>
              <a:rPr lang="pt-BR" dirty="0" smtClean="0"/>
              <a:t> The </a:t>
            </a:r>
            <a:r>
              <a:rPr lang="pt-BR" dirty="0" err="1" smtClean="0"/>
              <a:t>Hedgehog</a:t>
            </a:r>
            <a:r>
              <a:rPr lang="pt-BR" dirty="0" smtClean="0"/>
              <a:t> (Master System) – </a:t>
            </a:r>
            <a:r>
              <a:rPr lang="pt-BR" dirty="0" err="1" smtClean="0"/>
              <a:t>Marble</a:t>
            </a:r>
            <a:r>
              <a:rPr lang="pt-BR" dirty="0" smtClean="0"/>
              <a:t> Zone (</a:t>
            </a:r>
            <a:r>
              <a:rPr lang="pt-BR" dirty="0" err="1" smtClean="0"/>
              <a:t>Unused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Música de “Nível completo” – </a:t>
            </a:r>
            <a:r>
              <a:rPr lang="pt-BR" dirty="0" err="1" smtClean="0"/>
              <a:t>Sonic</a:t>
            </a:r>
            <a:r>
              <a:rPr lang="pt-BR" dirty="0" smtClean="0"/>
              <a:t> The </a:t>
            </a:r>
            <a:r>
              <a:rPr lang="pt-BR" dirty="0" err="1" smtClean="0"/>
              <a:t>Hedgehog</a:t>
            </a:r>
            <a:r>
              <a:rPr lang="pt-BR" dirty="0" smtClean="0"/>
              <a:t> (Master System) – </a:t>
            </a:r>
            <a:r>
              <a:rPr lang="pt-BR" dirty="0" err="1" smtClean="0"/>
              <a:t>Bonus</a:t>
            </a:r>
            <a:r>
              <a:rPr lang="pt-BR" dirty="0" smtClean="0"/>
              <a:t> Zone</a:t>
            </a:r>
          </a:p>
          <a:p>
            <a:endParaRPr lang="pt-BR" dirty="0"/>
          </a:p>
          <a:p>
            <a:r>
              <a:rPr lang="pt-BR" dirty="0" smtClean="0"/>
              <a:t>Música de Game Over ruim – </a:t>
            </a:r>
            <a:r>
              <a:rPr lang="pt-BR" dirty="0" err="1" smtClean="0"/>
              <a:t>Sonic</a:t>
            </a:r>
            <a:r>
              <a:rPr lang="pt-BR" dirty="0" smtClean="0"/>
              <a:t> The </a:t>
            </a:r>
            <a:r>
              <a:rPr lang="pt-BR" dirty="0" err="1" smtClean="0"/>
              <a:t>Hedgehog</a:t>
            </a:r>
            <a:r>
              <a:rPr lang="pt-BR" dirty="0" smtClean="0"/>
              <a:t> (</a:t>
            </a:r>
            <a:r>
              <a:rPr lang="pt-BR" dirty="0" err="1" smtClean="0"/>
              <a:t>Mega</a:t>
            </a:r>
            <a:r>
              <a:rPr lang="pt-BR" dirty="0" smtClean="0"/>
              <a:t> Drive) – Game Over</a:t>
            </a:r>
          </a:p>
          <a:p>
            <a:endParaRPr lang="pt-BR" dirty="0" smtClean="0"/>
          </a:p>
          <a:p>
            <a:r>
              <a:rPr lang="pt-BR" dirty="0" smtClean="0"/>
              <a:t>Música </a:t>
            </a:r>
            <a:r>
              <a:rPr lang="pt-BR" dirty="0"/>
              <a:t>do </a:t>
            </a:r>
            <a:r>
              <a:rPr lang="pt-BR" dirty="0" err="1"/>
              <a:t>Super</a:t>
            </a:r>
            <a:r>
              <a:rPr lang="pt-BR" dirty="0"/>
              <a:t> </a:t>
            </a:r>
            <a:r>
              <a:rPr lang="pt-BR" dirty="0" err="1"/>
              <a:t>Sonic</a:t>
            </a:r>
            <a:r>
              <a:rPr lang="pt-BR" dirty="0"/>
              <a:t> – </a:t>
            </a:r>
            <a:r>
              <a:rPr lang="pt-BR" dirty="0" err="1"/>
              <a:t>Sonic</a:t>
            </a:r>
            <a:r>
              <a:rPr lang="pt-BR" dirty="0"/>
              <a:t> The </a:t>
            </a:r>
            <a:r>
              <a:rPr lang="pt-BR" dirty="0" err="1"/>
              <a:t>Hedgehog</a:t>
            </a:r>
            <a:r>
              <a:rPr lang="pt-BR" dirty="0"/>
              <a:t> (Master System) - </a:t>
            </a:r>
            <a:r>
              <a:rPr lang="pt-BR" dirty="0" err="1"/>
              <a:t>Ending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Música de Game Over bom – </a:t>
            </a:r>
            <a:r>
              <a:rPr lang="pt-BR" dirty="0" err="1" smtClean="0"/>
              <a:t>Sonic</a:t>
            </a:r>
            <a:r>
              <a:rPr lang="pt-BR" dirty="0" smtClean="0"/>
              <a:t> 3D </a:t>
            </a:r>
            <a:r>
              <a:rPr lang="pt-BR" dirty="0" err="1" smtClean="0"/>
              <a:t>Blast</a:t>
            </a:r>
            <a:r>
              <a:rPr lang="pt-BR" dirty="0" smtClean="0"/>
              <a:t> (</a:t>
            </a:r>
            <a:r>
              <a:rPr lang="pt-BR" dirty="0" err="1" smtClean="0"/>
              <a:t>Mega</a:t>
            </a:r>
            <a:r>
              <a:rPr lang="pt-BR" dirty="0" smtClean="0"/>
              <a:t> Drive) – </a:t>
            </a:r>
            <a:r>
              <a:rPr lang="pt-BR" dirty="0" err="1" smtClean="0"/>
              <a:t>Ending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3120" y="4230053"/>
            <a:ext cx="7294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Som de bloco destruído – </a:t>
            </a:r>
            <a:r>
              <a:rPr lang="pt-BR" dirty="0" err="1" smtClean="0"/>
              <a:t>Sound</a:t>
            </a:r>
            <a:r>
              <a:rPr lang="pt-BR" dirty="0" smtClean="0"/>
              <a:t> </a:t>
            </a:r>
            <a:r>
              <a:rPr lang="pt-BR" dirty="0" err="1" smtClean="0"/>
              <a:t>effect</a:t>
            </a:r>
            <a:r>
              <a:rPr lang="pt-BR" dirty="0" smtClean="0"/>
              <a:t> de </a:t>
            </a:r>
            <a:r>
              <a:rPr lang="pt-BR" dirty="0" err="1" smtClean="0"/>
              <a:t>Sonic</a:t>
            </a:r>
            <a:r>
              <a:rPr lang="pt-BR" dirty="0" smtClean="0"/>
              <a:t> 3 &amp; </a:t>
            </a:r>
            <a:r>
              <a:rPr lang="pt-BR" dirty="0" err="1" smtClean="0"/>
              <a:t>Knuckles</a:t>
            </a:r>
            <a:r>
              <a:rPr lang="pt-BR" dirty="0" smtClean="0"/>
              <a:t> (</a:t>
            </a:r>
            <a:r>
              <a:rPr lang="pt-BR" dirty="0" err="1" smtClean="0"/>
              <a:t>Mega</a:t>
            </a:r>
            <a:r>
              <a:rPr lang="pt-BR" dirty="0" smtClean="0"/>
              <a:t> Drive)</a:t>
            </a:r>
          </a:p>
          <a:p>
            <a:endParaRPr lang="pt-BR" dirty="0"/>
          </a:p>
          <a:p>
            <a:r>
              <a:rPr lang="pt-BR" dirty="0" smtClean="0"/>
              <a:t>Som de pontuação bônus – </a:t>
            </a:r>
            <a:r>
              <a:rPr lang="pt-BR" dirty="0" err="1" smtClean="0"/>
              <a:t>Sound</a:t>
            </a:r>
            <a:r>
              <a:rPr lang="pt-BR" dirty="0" smtClean="0"/>
              <a:t> </a:t>
            </a:r>
            <a:r>
              <a:rPr lang="pt-BR" dirty="0" err="1" smtClean="0"/>
              <a:t>effect</a:t>
            </a:r>
            <a:r>
              <a:rPr lang="pt-BR" dirty="0" smtClean="0"/>
              <a:t> “</a:t>
            </a:r>
            <a:r>
              <a:rPr lang="pt-BR" dirty="0" err="1" smtClean="0"/>
              <a:t>ping</a:t>
            </a:r>
            <a:r>
              <a:rPr lang="pt-BR" dirty="0" smtClean="0"/>
              <a:t>” de </a:t>
            </a:r>
            <a:r>
              <a:rPr lang="pt-BR" dirty="0" err="1" smtClean="0"/>
              <a:t>Sonic</a:t>
            </a:r>
            <a:r>
              <a:rPr lang="pt-BR" dirty="0" smtClean="0"/>
              <a:t> 3&amp; </a:t>
            </a:r>
            <a:r>
              <a:rPr lang="pt-BR" dirty="0" err="1" smtClean="0"/>
              <a:t>Knuckles</a:t>
            </a:r>
            <a:r>
              <a:rPr lang="pt-BR" dirty="0" smtClean="0"/>
              <a:t> (</a:t>
            </a:r>
            <a:r>
              <a:rPr lang="pt-BR" dirty="0" err="1" smtClean="0"/>
              <a:t>Mega</a:t>
            </a:r>
            <a:r>
              <a:rPr lang="pt-BR" dirty="0" smtClean="0"/>
              <a:t> Drive)</a:t>
            </a:r>
          </a:p>
          <a:p>
            <a:endParaRPr lang="pt-BR" dirty="0"/>
          </a:p>
          <a:p>
            <a:r>
              <a:rPr lang="pt-BR" dirty="0" smtClean="0"/>
              <a:t>Som de</a:t>
            </a:r>
          </a:p>
          <a:p>
            <a:r>
              <a:rPr lang="pt-BR" dirty="0" smtClean="0"/>
              <a:t> vida adquirida durante a fase -  </a:t>
            </a:r>
            <a:r>
              <a:rPr lang="pt-BR" dirty="0" err="1" smtClean="0"/>
              <a:t>Sound</a:t>
            </a:r>
            <a:r>
              <a:rPr lang="pt-BR" dirty="0" smtClean="0"/>
              <a:t> </a:t>
            </a:r>
            <a:r>
              <a:rPr lang="pt-BR" dirty="0" err="1" smtClean="0"/>
              <a:t>effect</a:t>
            </a:r>
            <a:r>
              <a:rPr lang="pt-BR" dirty="0" smtClean="0"/>
              <a:t> de </a:t>
            </a:r>
            <a:r>
              <a:rPr lang="pt-BR" dirty="0" err="1" smtClean="0"/>
              <a:t>Ring</a:t>
            </a:r>
            <a:r>
              <a:rPr lang="pt-BR" dirty="0" smtClean="0"/>
              <a:t> </a:t>
            </a:r>
            <a:r>
              <a:rPr lang="pt-BR" dirty="0" err="1" smtClean="0"/>
              <a:t>Collect</a:t>
            </a:r>
            <a:r>
              <a:rPr lang="pt-BR" dirty="0" smtClean="0"/>
              <a:t> (trilogia do </a:t>
            </a:r>
            <a:r>
              <a:rPr lang="pt-BR" dirty="0" err="1" smtClean="0"/>
              <a:t>Mega</a:t>
            </a:r>
            <a:r>
              <a:rPr lang="pt-BR" dirty="0" smtClean="0"/>
              <a:t> Drive)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8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Créditos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90" y="192087"/>
            <a:ext cx="4762500" cy="66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40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-133"/>
            <a:ext cx="8412480" cy="2419200"/>
          </a:xfrm>
        </p:spPr>
        <p:txBody>
          <a:bodyPr/>
          <a:lstStyle/>
          <a:p>
            <a:r>
              <a:rPr lang="pt-BR" dirty="0" smtClean="0"/>
              <a:t>Mas como o </a:t>
            </a:r>
            <a:r>
              <a:rPr lang="pt-BR" dirty="0" smtClean="0"/>
              <a:t>foi o processo de construção do jogo?</a:t>
            </a:r>
            <a:endParaRPr lang="pt-BR" dirty="0"/>
          </a:p>
        </p:txBody>
      </p:sp>
      <p:pic>
        <p:nvPicPr>
          <p:cNvPr id="3074" name="Picture 2" descr="C:\Users\INtel\Pictures\Screensho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0" y="2201988"/>
            <a:ext cx="3126324" cy="425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INtel\Pictures\Screenshot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40" y="2207479"/>
            <a:ext cx="3122294" cy="42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INtel\Pictures\Screenshot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333" y="2201988"/>
            <a:ext cx="3227387" cy="42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045200" y="1223469"/>
            <a:ext cx="321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Linhas e </a:t>
            </a:r>
            <a:r>
              <a:rPr lang="pt-BR" dirty="0" smtClean="0"/>
              <a:t>colunas </a:t>
            </a:r>
            <a:r>
              <a:rPr lang="pt-BR" dirty="0" smtClean="0"/>
              <a:t>de blocos acrescidos de 2 a cada nível</a:t>
            </a:r>
            <a:r>
              <a:rPr lang="pt-BR" dirty="0" smtClean="0"/>
              <a:t>. Varável nível multiplica coluna e fileiras por dois.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04424" y="1899702"/>
            <a:ext cx="114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1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85347" y="1891479"/>
            <a:ext cx="114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2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027986" y="1930609"/>
            <a:ext cx="114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Nível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5155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começar, acessar regras, Instruções, e créditos.</a:t>
            </a:r>
            <a:endParaRPr lang="pt-BR" dirty="0"/>
          </a:p>
        </p:txBody>
      </p:sp>
      <p:pic>
        <p:nvPicPr>
          <p:cNvPr id="4" name="Picture 2" descr="C:\Users\INtel\Pictures\Screensho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30" y="1795588"/>
            <a:ext cx="3126324" cy="425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36880" y="3126548"/>
            <a:ext cx="3596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Foi feito que na primeira fase do jogo, exibimos, as sentenças que indicam como ver as telas de créditos, regras e instruções e como dar start no jogo.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70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-133"/>
            <a:ext cx="8056880" cy="2419200"/>
          </a:xfrm>
        </p:spPr>
        <p:txBody>
          <a:bodyPr/>
          <a:lstStyle/>
          <a:p>
            <a:r>
              <a:rPr lang="pt-BR" dirty="0" smtClean="0"/>
              <a:t>Problemas encontrados e soluções decididas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440" y="2281573"/>
            <a:ext cx="2611120" cy="3686400"/>
          </a:xfrm>
        </p:spPr>
        <p:txBody>
          <a:bodyPr/>
          <a:lstStyle/>
          <a:p>
            <a:pPr marL="101598" indent="0">
              <a:buNone/>
            </a:pPr>
            <a:r>
              <a:rPr lang="pt-BR" sz="1400" dirty="0" smtClean="0"/>
              <a:t>Os blocos no nível doze ultrapassam as bordas da tela, ocorrendo travamento nesse nível. Então foi decidido encerrar o jogo quando se completa o nível onze.</a:t>
            </a:r>
            <a:endParaRPr lang="pt-BR" sz="1400" dirty="0"/>
          </a:p>
        </p:txBody>
      </p:sp>
      <p:pic>
        <p:nvPicPr>
          <p:cNvPr id="4098" name="Picture 2" descr="C:\Users\INtel\Pictures\Screensho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69" y="1574800"/>
            <a:ext cx="3802269" cy="501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435077" y="2300749"/>
            <a:ext cx="11321845" cy="33773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indent="449580"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65365C38-8AC9-4B80-9555-2A49AA37F615}"/>
              </a:ext>
            </a:extLst>
          </p:cNvPr>
          <p:cNvSpPr txBox="1"/>
          <p:nvPr/>
        </p:nvSpPr>
        <p:spPr>
          <a:xfrm>
            <a:off x="5098250" y="656651"/>
            <a:ext cx="492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1351280" y="2346385"/>
            <a:ext cx="2997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Um jogo digital processa informações </a:t>
            </a:r>
            <a:r>
              <a:rPr lang="pt-BR" dirty="0" smtClean="0"/>
              <a:t>com </a:t>
            </a:r>
            <a:r>
              <a:rPr lang="pt-BR" dirty="0"/>
              <a:t>seu código computacional e cria uma interação com uma perspectiva de usuários de uma maneira regrada, porém com construção que visa recompensas ou prejuízo conforme </a:t>
            </a:r>
            <a:r>
              <a:rPr lang="pt-BR" dirty="0" smtClean="0"/>
              <a:t>ocorre a </a:t>
            </a:r>
            <a:r>
              <a:rPr lang="pt-BR" dirty="0"/>
              <a:t>sua utilização. Sendo assim, visa a distração do usuário, estimulando sua parte </a:t>
            </a:r>
            <a:r>
              <a:rPr lang="pt-BR" dirty="0" smtClean="0"/>
              <a:t>psicológica e partes da área da comunicação.</a:t>
            </a:r>
            <a:endParaRPr lang="pt-BR" dirty="0"/>
          </a:p>
        </p:txBody>
      </p:sp>
      <p:pic>
        <p:nvPicPr>
          <p:cNvPr id="2050" name="Picture 2" descr="Jogos digitais e alfabetização: como dar mais dinamismo ao aprendizado |  Nova Esco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048" y="2216531"/>
            <a:ext cx="4398447" cy="293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1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68960" y="737252"/>
            <a:ext cx="9530080" cy="5165707"/>
          </a:xfrm>
        </p:spPr>
        <p:txBody>
          <a:bodyPr/>
          <a:lstStyle/>
          <a:p>
            <a:pPr marL="101598" indent="0">
              <a:buNone/>
            </a:pPr>
            <a:r>
              <a:rPr lang="pt-BR" dirty="0" smtClean="0"/>
              <a:t>Também foi detectada a ocorrência de algumas poucas vezes em que o </a:t>
            </a:r>
            <a:r>
              <a:rPr lang="pt-BR" dirty="0" err="1" smtClean="0"/>
              <a:t>Sonic</a:t>
            </a:r>
            <a:r>
              <a:rPr lang="pt-BR" dirty="0" smtClean="0"/>
              <a:t> não rebate na borda superior e acaba grudando nela e aos poucos sobe e some da tela. Quando isso acontece, repomos o personagem dentro da área jogável novamente</a:t>
            </a:r>
            <a:r>
              <a:rPr lang="pt-BR" dirty="0" smtClean="0"/>
              <a:t>.</a:t>
            </a:r>
          </a:p>
          <a:p>
            <a:pPr marL="101598" indent="0">
              <a:buNone/>
            </a:pPr>
            <a:endParaRPr lang="pt-BR" dirty="0"/>
          </a:p>
          <a:p>
            <a:pPr marL="101598" indent="0">
              <a:buNone/>
            </a:pPr>
            <a:r>
              <a:rPr lang="pt-BR" dirty="0" smtClean="0"/>
              <a:t>Cor do texto de vida e pontuação foi mantido em branco para melhor visualização.</a:t>
            </a:r>
          </a:p>
          <a:p>
            <a:pPr marL="101598" indent="0">
              <a:buNone/>
            </a:pPr>
            <a:endParaRPr lang="pt-BR" dirty="0" smtClean="0"/>
          </a:p>
          <a:p>
            <a:pPr marL="101598" indent="0">
              <a:buNone/>
            </a:pPr>
            <a:r>
              <a:rPr lang="pt-BR" dirty="0" smtClean="0"/>
              <a:t>O número de vidas estipulado é 15, porém para a demonstração está como 40.</a:t>
            </a:r>
            <a:endParaRPr lang="pt-BR" dirty="0"/>
          </a:p>
          <a:p>
            <a:pPr marL="10159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672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99280" y="1631333"/>
            <a:ext cx="7315200" cy="3686400"/>
          </a:xfrm>
        </p:spPr>
        <p:txBody>
          <a:bodyPr/>
          <a:lstStyle/>
          <a:p>
            <a:pPr marL="101598" indent="0">
              <a:buNone/>
            </a:pPr>
            <a:r>
              <a:rPr lang="pt-BR" dirty="0"/>
              <a:t>	Além da programação encontram-se no projeto uma tentativa de elaboração da concepção de jogos de </a:t>
            </a:r>
            <a:r>
              <a:rPr lang="pt-BR" dirty="0" err="1"/>
              <a:t>Sonic</a:t>
            </a:r>
            <a:r>
              <a:rPr lang="pt-BR" dirty="0"/>
              <a:t> adaptada ao jogo </a:t>
            </a:r>
            <a:r>
              <a:rPr lang="pt-BR" dirty="0" err="1"/>
              <a:t>Arkanoid</a:t>
            </a:r>
            <a:r>
              <a:rPr lang="pt-BR" dirty="0"/>
              <a:t>. Portanto, se conclui que puramente a programação não torna um jogo digital suficientemente bom, sendo necessário também ter compreensão de regras e construção. É necessário então estipular conceitos que façam sentido para adequação do software nas características que fazem um jogo de fato, ser um jogo, alcançando um real envolvimento psicológico do usuário com o produto.</a:t>
            </a:r>
          </a:p>
        </p:txBody>
      </p:sp>
    </p:spTree>
    <p:extLst>
      <p:ext uri="{BB962C8B-B14F-4D97-AF65-F5344CB8AC3E}">
        <p14:creationId xmlns:p14="http://schemas.microsoft.com/office/powerpoint/2010/main" val="1061747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/SonicTheHedgehog - I've seen people talk about pacman in sonic. But sonic is also in pac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7" y="568961"/>
            <a:ext cx="4423762" cy="50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5 anos depois, saiba como jogar Pac-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47" y="568961"/>
            <a:ext cx="4423762" cy="50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503680" y="5760720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Sonic</a:t>
            </a:r>
            <a:r>
              <a:rPr lang="pt-BR" dirty="0" smtClean="0"/>
              <a:t> em </a:t>
            </a:r>
            <a:r>
              <a:rPr lang="pt-BR" dirty="0" err="1" smtClean="0"/>
              <a:t>Pac</a:t>
            </a:r>
            <a:r>
              <a:rPr lang="pt-BR" dirty="0" smtClean="0"/>
              <a:t>-Man que aconteceu de maneira oficial disponibilizado para </a:t>
            </a:r>
            <a:r>
              <a:rPr lang="pt-BR" dirty="0" err="1" smtClean="0"/>
              <a:t>Android</a:t>
            </a:r>
            <a:r>
              <a:rPr lang="pt-BR" dirty="0" smtClean="0"/>
              <a:t>, temporariamente.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839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Monkey Ball: Banana Blitz HD terá Sonic como personagem jogável •  Densetsu G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" y="1121092"/>
            <a:ext cx="95250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76320" y="589279"/>
            <a:ext cx="5374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Sonic</a:t>
            </a:r>
            <a:r>
              <a:rPr lang="pt-BR" dirty="0" smtClean="0"/>
              <a:t> em </a:t>
            </a:r>
            <a:r>
              <a:rPr lang="pt-BR" dirty="0" err="1" smtClean="0"/>
              <a:t>Super</a:t>
            </a:r>
            <a:r>
              <a:rPr lang="pt-BR" dirty="0" smtClean="0"/>
              <a:t> </a:t>
            </a:r>
            <a:r>
              <a:rPr lang="pt-BR" dirty="0" err="1" smtClean="0"/>
              <a:t>Monkey</a:t>
            </a:r>
            <a:r>
              <a:rPr lang="pt-BR" dirty="0" smtClean="0"/>
              <a:t> Ball Banana Blitz HD (2019)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58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88720" y="2042160"/>
            <a:ext cx="7335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PERANI, Leticia. Jogando para comunicar, comunicando para jogar: por um lugar dos games nas Ciências da Comunicação e da </a:t>
            </a:r>
            <a:r>
              <a:rPr lang="pt-BR" dirty="0" err="1"/>
              <a:t>Cibercultura</a:t>
            </a:r>
            <a:r>
              <a:rPr lang="pt-BR" dirty="0"/>
              <a:t>. </a:t>
            </a:r>
            <a:r>
              <a:rPr lang="pt-BR" b="1" dirty="0"/>
              <a:t>Anais do VIII Simpósio Nacional do </a:t>
            </a:r>
            <a:r>
              <a:rPr lang="pt-BR" b="1" dirty="0" err="1"/>
              <a:t>ABCiber</a:t>
            </a:r>
            <a:r>
              <a:rPr lang="pt-BR" dirty="0"/>
              <a:t>. São Paulo, 3 a 5 de dezembro de 2014. Disponível em: &lt;https://www.abciber.org.br/simposio2014/anais/GTs/leticia_perani_soares_39.pdf&gt;. Acesso em: 31 out. 2017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LOZADA, Gisele; NUNES, Karina da S. </a:t>
            </a:r>
            <a:r>
              <a:rPr lang="pt-BR" b="1" dirty="0"/>
              <a:t>Metodologia Científica</a:t>
            </a:r>
            <a:r>
              <a:rPr lang="pt-BR" dirty="0"/>
              <a:t>. Grupo A, 2019. 9788595029576. Disponível em:&lt; </a:t>
            </a:r>
            <a:r>
              <a:rPr lang="pt-BR" dirty="0">
                <a:hlinkClick r:id="rId2"/>
              </a:rPr>
              <a:t>https://integrada.minhabiblioteca.com.br/#/books/9788595029576/</a:t>
            </a:r>
            <a:r>
              <a:rPr lang="pt-BR" dirty="0"/>
              <a:t>.&gt;. Acesso em 09 jun. 2022.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515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 e RA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pt-BR" dirty="0" smtClean="0"/>
              <a:t>Nome: André Marques Batista</a:t>
            </a:r>
          </a:p>
          <a:p>
            <a:pPr marL="101598" indent="0">
              <a:buNone/>
            </a:pPr>
            <a:r>
              <a:rPr lang="pt-BR" dirty="0" smtClean="0"/>
              <a:t>RA: 002201802927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688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985519" y="2090301"/>
            <a:ext cx="337672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Tanto a parte de hardware e software são envolvidas, visando a elaboração de sistemas computacionais para controle, podendo ter manifestações midiáticas como áudio e vídeo. Nota-se que a distração ocorre se a proposta estipulada estabelece um universo que não entra em contradições com as regras que estimulam a atividade psíquica, as quais também devem ser de caráter justo e com uma linguagem de fato desenvolvida. Caso contrário, pode haver danos psicológicos. </a:t>
            </a:r>
          </a:p>
        </p:txBody>
      </p:sp>
      <p:pic>
        <p:nvPicPr>
          <p:cNvPr id="3074" name="Picture 2" descr="FPS, MOBA, RPG, MMORPG, Ação e aventura: Entenda os principais gêneros de  jog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4" y="2598301"/>
            <a:ext cx="3673567" cy="22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597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2B61809-664B-4158-BB9C-DA1142932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8763" y="1680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75B2775-0743-4FC9-AAB5-63069C9D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97280" y="2969736"/>
            <a:ext cx="42773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estudo então se pode envolver com a comunicação, já que aspectos dos jogos digitais conseguem se adaptar em outras manifestações midiáticas como desenhos animados </a:t>
            </a:r>
            <a:r>
              <a:rPr lang="pt-BR" dirty="0" smtClean="0"/>
              <a:t>e também em áreas </a:t>
            </a:r>
            <a:r>
              <a:rPr lang="pt-BR" dirty="0"/>
              <a:t>de engenhosidade </a:t>
            </a:r>
          </a:p>
        </p:txBody>
      </p:sp>
      <p:pic>
        <p:nvPicPr>
          <p:cNvPr id="4100" name="Picture 4" descr="Máquina Pinball Fliperama Arcade Revenge From Mars Bally - Outros itens  para comércio e escritório - Lagoa, Rio de Janeiro 1031654275 | OL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95" y="1362075"/>
            <a:ext cx="3429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CA7EC660-A55B-4FD7-A456-EB95C608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593" y="-161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93C2AB1D-B7F4-4002-B53D-C3FEC3BA3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593" y="5229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09600" y="2340263"/>
            <a:ext cx="4135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 projeto foi desenvolvida uma tentativa de adaptação do universo estipulado da franquia: “</a:t>
            </a:r>
            <a:r>
              <a:rPr lang="pt-BR" dirty="0" err="1"/>
              <a:t>Sonic</a:t>
            </a:r>
            <a:r>
              <a:rPr lang="pt-BR" dirty="0"/>
              <a:t> The </a:t>
            </a:r>
            <a:r>
              <a:rPr lang="pt-BR" dirty="0" err="1"/>
              <a:t>Hedgehog</a:t>
            </a:r>
            <a:r>
              <a:rPr lang="pt-BR" dirty="0"/>
              <a:t>” ao sistema de jogos de </a:t>
            </a:r>
            <a:r>
              <a:rPr lang="pt-BR" dirty="0" err="1"/>
              <a:t>Arkanoid</a:t>
            </a:r>
            <a:r>
              <a:rPr lang="pt-BR" dirty="0"/>
              <a:t>. O enredo então seria que Dr. </a:t>
            </a:r>
            <a:r>
              <a:rPr lang="pt-BR" dirty="0" err="1"/>
              <a:t>Eggman</a:t>
            </a:r>
            <a:r>
              <a:rPr lang="pt-BR" dirty="0"/>
              <a:t> (também conhecido como Dr. </a:t>
            </a:r>
            <a:r>
              <a:rPr lang="pt-BR" dirty="0" err="1"/>
              <a:t>Robotnik</a:t>
            </a:r>
            <a:r>
              <a:rPr lang="pt-BR" dirty="0"/>
              <a:t>) teria desenvolvido uma máquina com o potencial aprisionar </a:t>
            </a:r>
            <a:r>
              <a:rPr lang="pt-BR" dirty="0" err="1"/>
              <a:t>Sonic</a:t>
            </a:r>
            <a:r>
              <a:rPr lang="pt-BR" dirty="0"/>
              <a:t> dentro dos estágios especiais. </a:t>
            </a:r>
            <a:r>
              <a:rPr lang="pt-BR" dirty="0" err="1"/>
              <a:t>Sonic</a:t>
            </a:r>
            <a:r>
              <a:rPr lang="pt-BR" dirty="0"/>
              <a:t> então deve coletar todas as esmeraldas para se libertar dessa condição.</a:t>
            </a:r>
          </a:p>
        </p:txBody>
      </p:sp>
      <p:sp>
        <p:nvSpPr>
          <p:cNvPr id="7" name="AutoShape 2" descr="blob:https://web.whatsapp.com/4e02353e-ae0e-4fe9-8f03-056b90614f4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blob:https://web.whatsapp.com/4e02353e-ae0e-4fe9-8f03-056b90614f4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5" name="Picture 5" descr="C:\Users\INtel\Pictures\Sonic The Hedgehog Arkano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62" y="2340263"/>
            <a:ext cx="3114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460375" y="447040"/>
            <a:ext cx="735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Mas qual foi o a minha ideia de jogo?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844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2446" y="2119013"/>
            <a:ext cx="6014753" cy="4022000"/>
          </a:xfrm>
        </p:spPr>
        <p:txBody>
          <a:bodyPr/>
          <a:lstStyle/>
          <a:p>
            <a:pPr marL="152396" indent="0">
              <a:buNone/>
            </a:pPr>
            <a:r>
              <a:rPr lang="pt-BR" dirty="0"/>
              <a:t>O método de levantamento do estudo é o levantamento bibliográfico para fundamentar as definições dos assuntos que envolvem a pesquisa, pois ocorreu a leitura de artigo publicado em Anais de congressos. O tipo de pesquisa é qualitativo e com características quantitativas, pois os números matemáticos foram operados e interpretados </a:t>
            </a:r>
            <a:r>
              <a:rPr lang="pt-BR" dirty="0" smtClean="0"/>
              <a:t>nos códigos.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65365C38-8AC9-4B80-9555-2A49AA37F615}"/>
              </a:ext>
            </a:extLst>
          </p:cNvPr>
          <p:cNvSpPr txBox="1"/>
          <p:nvPr/>
        </p:nvSpPr>
        <p:spPr>
          <a:xfrm>
            <a:off x="5098250" y="656651"/>
            <a:ext cx="492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Metodologia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3069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782320" y="1859280"/>
            <a:ext cx="5476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Primeiramente foi visto que era possível desenvolver </a:t>
            </a:r>
            <a:r>
              <a:rPr lang="pt-BR" dirty="0" err="1"/>
              <a:t>Arkanoid</a:t>
            </a:r>
            <a:r>
              <a:rPr lang="pt-BR" dirty="0"/>
              <a:t> no </a:t>
            </a:r>
            <a:r>
              <a:rPr lang="pt-BR" dirty="0" err="1"/>
              <a:t>Processing</a:t>
            </a:r>
            <a:r>
              <a:rPr lang="pt-BR" dirty="0"/>
              <a:t>. Foi lembrado das fases bônus de </a:t>
            </a:r>
            <a:r>
              <a:rPr lang="pt-BR" dirty="0" err="1"/>
              <a:t>Sonic</a:t>
            </a:r>
            <a:r>
              <a:rPr lang="pt-BR" dirty="0"/>
              <a:t> 3 &amp; </a:t>
            </a:r>
            <a:r>
              <a:rPr lang="pt-BR" dirty="0" err="1"/>
              <a:t>Knuckles</a:t>
            </a:r>
            <a:r>
              <a:rPr lang="pt-BR" dirty="0"/>
              <a:t> e </a:t>
            </a:r>
            <a:r>
              <a:rPr lang="pt-BR" dirty="0" err="1"/>
              <a:t>Sonic</a:t>
            </a:r>
            <a:r>
              <a:rPr lang="pt-BR" dirty="0"/>
              <a:t> Mania, que usavam mecânicas de casino e </a:t>
            </a:r>
            <a:r>
              <a:rPr lang="pt-BR" dirty="0" err="1"/>
              <a:t>pinball</a:t>
            </a:r>
            <a:r>
              <a:rPr lang="pt-BR" dirty="0"/>
              <a:t>. </a:t>
            </a:r>
          </a:p>
        </p:txBody>
      </p:sp>
      <p:pic>
        <p:nvPicPr>
          <p:cNvPr id="6146" name="Picture 2" descr="Bonus Stage (Sonic the Hedgehog 3 &amp; Knuckles) - Sonic Re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503" y="1859280"/>
            <a:ext cx="3048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inball Stage | Sonic News Network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266308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8249920" y="4069812"/>
            <a:ext cx="271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Sonic</a:t>
            </a:r>
            <a:r>
              <a:rPr lang="pt-BR" dirty="0" smtClean="0"/>
              <a:t> 3 &amp; </a:t>
            </a:r>
            <a:r>
              <a:rPr lang="pt-BR" dirty="0" err="1" smtClean="0"/>
              <a:t>Knuckles</a:t>
            </a:r>
            <a:r>
              <a:rPr lang="pt-BR" dirty="0" smtClean="0"/>
              <a:t> (1994)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458720" y="6238239"/>
            <a:ext cx="251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Sonic</a:t>
            </a:r>
            <a:r>
              <a:rPr lang="pt-BR" dirty="0" smtClean="0"/>
              <a:t> Mania (2018)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3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1920" y="2102545"/>
            <a:ext cx="3647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seguir foi pensado no jogo </a:t>
            </a:r>
            <a:r>
              <a:rPr lang="pt-BR" dirty="0" err="1"/>
              <a:t>Sonic</a:t>
            </a:r>
            <a:r>
              <a:rPr lang="pt-BR" dirty="0"/>
              <a:t> </a:t>
            </a:r>
            <a:r>
              <a:rPr lang="pt-BR" dirty="0" err="1"/>
              <a:t>Spinball</a:t>
            </a:r>
            <a:r>
              <a:rPr lang="pt-BR" dirty="0"/>
              <a:t>, que usa a fórmula estipulada do </a:t>
            </a:r>
            <a:r>
              <a:rPr lang="pt-BR" dirty="0" err="1"/>
              <a:t>Sonic</a:t>
            </a:r>
            <a:r>
              <a:rPr lang="pt-BR" dirty="0"/>
              <a:t> ao jogo de Pinball. Então, chegou à</a:t>
            </a:r>
            <a:r>
              <a:rPr lang="pt-BR" dirty="0" smtClean="0"/>
              <a:t> </a:t>
            </a:r>
            <a:r>
              <a:rPr lang="pt-BR" dirty="0"/>
              <a:t>conclusão de criar um </a:t>
            </a:r>
            <a:r>
              <a:rPr lang="pt-BR" dirty="0" err="1"/>
              <a:t>Sonic</a:t>
            </a:r>
            <a:r>
              <a:rPr lang="pt-BR" dirty="0"/>
              <a:t> adaptado ao </a:t>
            </a:r>
            <a:r>
              <a:rPr lang="pt-BR" dirty="0" err="1"/>
              <a:t>Arkanoid</a:t>
            </a:r>
            <a:r>
              <a:rPr lang="pt-BR" dirty="0"/>
              <a:t> e mais tarde, pensar em uma história a respeito disso. Lembrando-se dos estágios especiais, o jogo foi construído a partir disso. </a:t>
            </a:r>
          </a:p>
        </p:txBody>
      </p:sp>
      <p:pic>
        <p:nvPicPr>
          <p:cNvPr id="7170" name="Picture 2" descr="Sonic Spin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855" y="1748096"/>
            <a:ext cx="25241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959600" y="5537200"/>
            <a:ext cx="186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Sonic</a:t>
            </a:r>
            <a:r>
              <a:rPr lang="pt-BR" dirty="0" smtClean="0"/>
              <a:t> </a:t>
            </a:r>
            <a:r>
              <a:rPr lang="pt-BR" dirty="0" err="1" smtClean="0"/>
              <a:t>Spinball</a:t>
            </a:r>
            <a:r>
              <a:rPr lang="pt-BR" dirty="0" smtClean="0"/>
              <a:t> (1993)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28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7975" y="160338"/>
            <a:ext cx="449770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 regras são: 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*Destruir todos os blocos para passar de nível.</a:t>
            </a:r>
          </a:p>
          <a:p>
            <a:r>
              <a:rPr lang="pt-BR" dirty="0"/>
              <a:t>*Uma vida é ganha ao passar de nível.</a:t>
            </a:r>
          </a:p>
          <a:p>
            <a:r>
              <a:rPr lang="pt-BR" dirty="0"/>
              <a:t>*São ganhos cem pontos a cada bloco destruído, podendo ganhar trinta bônus se o </a:t>
            </a:r>
            <a:r>
              <a:rPr lang="pt-BR" dirty="0" err="1"/>
              <a:t>Sonic</a:t>
            </a:r>
            <a:r>
              <a:rPr lang="pt-BR" dirty="0"/>
              <a:t> bater na parte superior e destruir um bloco rapidamente. </a:t>
            </a:r>
          </a:p>
          <a:p>
            <a:r>
              <a:rPr lang="pt-BR" dirty="0"/>
              <a:t>*Uma esmeralda é ganha se o jogador passar de nível, tendo sete disponíveis.</a:t>
            </a:r>
          </a:p>
          <a:p>
            <a:r>
              <a:rPr lang="pt-BR" dirty="0"/>
              <a:t>*Após se passar o nível sete, </a:t>
            </a:r>
            <a:r>
              <a:rPr lang="pt-BR" dirty="0" err="1"/>
              <a:t>Super</a:t>
            </a:r>
            <a:r>
              <a:rPr lang="pt-BR" dirty="0"/>
              <a:t> </a:t>
            </a:r>
            <a:r>
              <a:rPr lang="pt-BR" dirty="0" err="1"/>
              <a:t>Sonic</a:t>
            </a:r>
            <a:r>
              <a:rPr lang="pt-BR" dirty="0"/>
              <a:t> é ativado, ficando ele amarelo mais rápido, o aumento de velocidade ocorre juntamente com a barra rebatedora.</a:t>
            </a:r>
          </a:p>
          <a:p>
            <a:r>
              <a:rPr lang="pt-BR" dirty="0"/>
              <a:t>*Uma vida é perdida caso o barra não consiga rebater o </a:t>
            </a:r>
            <a:r>
              <a:rPr lang="pt-BR" dirty="0" err="1"/>
              <a:t>Sonic</a:t>
            </a:r>
            <a:r>
              <a:rPr lang="pt-BR" dirty="0"/>
              <a:t>.</a:t>
            </a:r>
          </a:p>
          <a:p>
            <a:r>
              <a:rPr lang="pt-BR" dirty="0"/>
              <a:t>*A pontuação é mostrada quando as vidas acabam.</a:t>
            </a:r>
          </a:p>
          <a:p>
            <a:r>
              <a:rPr lang="pt-BR" dirty="0"/>
              <a:t>Categoria: </a:t>
            </a:r>
            <a:r>
              <a:rPr lang="pt-BR" dirty="0" err="1"/>
              <a:t>Arkanoid</a:t>
            </a:r>
            <a:r>
              <a:rPr lang="pt-BR" dirty="0"/>
              <a:t>.</a:t>
            </a:r>
          </a:p>
          <a:p>
            <a:r>
              <a:rPr lang="pt-BR" dirty="0"/>
              <a:t>Público alvo: Para todas as idades. </a:t>
            </a:r>
          </a:p>
          <a:p>
            <a:r>
              <a:rPr lang="pt-BR" dirty="0"/>
              <a:t>O jogador interagirá com o software através do teclado controlando a barra para combinar com o estilo do jogo, o som comunicará eventos e haverá interação do modo de se jogar com as regras.  </a:t>
            </a:r>
          </a:p>
        </p:txBody>
      </p:sp>
      <p:sp>
        <p:nvSpPr>
          <p:cNvPr id="3" name="AutoShape 2" descr="blob:https://web.whatsapp.com/939dc456-c904-4bb1-b8de-6150f3d26dc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blob:https://web.whatsapp.com/b2f15711-00d7-478c-818d-17bbf99862e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394017"/>
            <a:ext cx="4810125" cy="66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5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960</Words>
  <Application>Microsoft Office PowerPoint</Application>
  <PresentationFormat>Personalizar</PresentationFormat>
  <Paragraphs>80</Paragraphs>
  <Slides>26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Roboto Slab</vt:lpstr>
      <vt:lpstr>Calibri</vt:lpstr>
      <vt:lpstr>Times New Roman</vt:lpstr>
      <vt:lpstr>Wingdings</vt:lpstr>
      <vt:lpstr>4_Tema do Office</vt:lpstr>
      <vt:lpstr>Apresentação do PowerPoint</vt:lpstr>
      <vt:lpstr>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Imagens de background</vt:lpstr>
      <vt:lpstr>Telas de Game Over</vt:lpstr>
      <vt:lpstr>Telas de nível passado</vt:lpstr>
      <vt:lpstr>Galeria dos Sprites</vt:lpstr>
      <vt:lpstr>Músicas e sons utilizados</vt:lpstr>
      <vt:lpstr>Tela de Créditos</vt:lpstr>
      <vt:lpstr>Mas como o foi o processo de construção do jogo?</vt:lpstr>
      <vt:lpstr>Como começar, acessar regras, Instruções, e créditos.</vt:lpstr>
      <vt:lpstr>Problemas encontrados e soluções decididas</vt:lpstr>
      <vt:lpstr>Apresentação do PowerPoint</vt:lpstr>
      <vt:lpstr>Conclusão</vt:lpstr>
      <vt:lpstr>Apresentação do PowerPoint</vt:lpstr>
      <vt:lpstr>Apresentação do PowerPoint</vt:lpstr>
      <vt:lpstr>Bibliografia</vt:lpstr>
      <vt:lpstr>Nome e RA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Mara Lucia</dc:creator>
  <cp:lastModifiedBy>INtel</cp:lastModifiedBy>
  <cp:revision>140</cp:revision>
  <dcterms:modified xsi:type="dcterms:W3CDTF">2022-06-09T17:13:46Z</dcterms:modified>
</cp:coreProperties>
</file>