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0"/>
  </p:notesMasterIdLst>
  <p:handoutMasterIdLst>
    <p:handoutMasterId r:id="rId21"/>
  </p:handoutMasterIdLst>
  <p:sldIdLst>
    <p:sldId id="259" r:id="rId2"/>
    <p:sldId id="260" r:id="rId3"/>
    <p:sldId id="261" r:id="rId4"/>
    <p:sldId id="290" r:id="rId5"/>
    <p:sldId id="287" r:id="rId6"/>
    <p:sldId id="286" r:id="rId7"/>
    <p:sldId id="264" r:id="rId8"/>
    <p:sldId id="265" r:id="rId9"/>
    <p:sldId id="288" r:id="rId10"/>
    <p:sldId id="291" r:id="rId11"/>
    <p:sldId id="292" r:id="rId12"/>
    <p:sldId id="293" r:id="rId13"/>
    <p:sldId id="270" r:id="rId14"/>
    <p:sldId id="271" r:id="rId15"/>
    <p:sldId id="276" r:id="rId16"/>
    <p:sldId id="289" r:id="rId17"/>
    <p:sldId id="280" r:id="rId18"/>
    <p:sldId id="28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0" autoAdjust="0"/>
    <p:restoredTop sz="94660"/>
  </p:normalViewPr>
  <p:slideViewPr>
    <p:cSldViewPr snapToGrid="0">
      <p:cViewPr varScale="1">
        <p:scale>
          <a:sx n="124" d="100"/>
          <a:sy n="124" d="100"/>
        </p:scale>
        <p:origin x="1032"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DAFAR</a:t>
            </a:r>
            <a:r>
              <a:rPr lang="zh-CN" altLang="en-US" dirty="0"/>
              <a:t>原型系统开发计划</a:t>
            </a:r>
            <a:endParaRPr lang="zh-CN" altLang="en-US" sz="2400" dirty="0"/>
          </a:p>
        </p:txBody>
      </p:sp>
      <p:sp>
        <p:nvSpPr>
          <p:cNvPr id="5" name="副标题 4"/>
          <p:cNvSpPr>
            <a:spLocks noGrp="1"/>
          </p:cNvSpPr>
          <p:nvPr>
            <p:ph type="subTitle" idx="1"/>
          </p:nvPr>
        </p:nvSpPr>
        <p:spPr/>
        <p:txBody>
          <a:bodyPr/>
          <a:lstStyle/>
          <a:p>
            <a:r>
              <a:rPr lang="zh-CN" altLang="en-US" dirty="0"/>
              <a:t>刘浩文</a:t>
            </a:r>
          </a:p>
        </p:txBody>
      </p:sp>
      <p:sp>
        <p:nvSpPr>
          <p:cNvPr id="6" name="文本占位符 5"/>
          <p:cNvSpPr>
            <a:spLocks noGrp="1"/>
          </p:cNvSpPr>
          <p:nvPr>
            <p:ph type="body" sz="quarter" idx="10"/>
          </p:nvPr>
        </p:nvSpPr>
        <p:spPr/>
        <p:txBody>
          <a:bodyPr/>
          <a:lstStyle/>
          <a:p>
            <a:r>
              <a:rPr lang="en-US" altLang="zh-CN" dirty="0"/>
              <a:t>2021.01.20</a:t>
            </a:r>
            <a:endParaRPr lang="zh-CN" altLang="en-US" dirty="0"/>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5" y="975600"/>
            <a:ext cx="8372163" cy="576000"/>
          </a:xfrm>
        </p:spPr>
        <p:txBody>
          <a:bodyPr anchor="ctr">
            <a:normAutofit/>
          </a:bodyPr>
          <a:lstStyle/>
          <a:p>
            <a:r>
              <a:rPr lang="zh-CN" altLang="en-US" dirty="0"/>
              <a:t>原型系统结构设计</a:t>
            </a:r>
            <a:r>
              <a:rPr lang="en-US" altLang="zh-CN" dirty="0"/>
              <a:t>-</a:t>
            </a:r>
            <a:r>
              <a:rPr lang="zh-CN" altLang="en-US" dirty="0"/>
              <a:t>参数配置</a:t>
            </a:r>
          </a:p>
        </p:txBody>
      </p:sp>
      <p:sp>
        <p:nvSpPr>
          <p:cNvPr id="145" name="Trapezoid 144">
            <a:extLst>
              <a:ext uri="{FF2B5EF4-FFF2-40B4-BE49-F238E27FC236}">
                <a16:creationId xmlns:a16="http://schemas.microsoft.com/office/drawing/2014/main" id="{5A18B134-2B77-064C-A9CB-DDBC85885766}"/>
              </a:ext>
            </a:extLst>
          </p:cNvPr>
          <p:cNvSpPr/>
          <p:nvPr/>
        </p:nvSpPr>
        <p:spPr>
          <a:xfrm rot="5400000">
            <a:off x="3494204" y="2546623"/>
            <a:ext cx="1469571" cy="555171"/>
          </a:xfrm>
          <a:prstGeom prst="trapezoid">
            <a:avLst>
              <a:gd name="adj" fmla="val 56373"/>
            </a:avLst>
          </a:prstGeom>
          <a:solidFill>
            <a:srgbClr val="5B9BD5">
              <a:lumMod val="75000"/>
            </a:srgbClr>
          </a:solid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Trapezoid 145">
            <a:extLst>
              <a:ext uri="{FF2B5EF4-FFF2-40B4-BE49-F238E27FC236}">
                <a16:creationId xmlns:a16="http://schemas.microsoft.com/office/drawing/2014/main" id="{A7425449-56BF-BD43-ABBF-FA7B1BB85ADC}"/>
              </a:ext>
            </a:extLst>
          </p:cNvPr>
          <p:cNvSpPr/>
          <p:nvPr/>
        </p:nvSpPr>
        <p:spPr>
          <a:xfrm rot="16200000">
            <a:off x="4602732" y="2546623"/>
            <a:ext cx="1469571" cy="555171"/>
          </a:xfrm>
          <a:prstGeom prst="trapezoid">
            <a:avLst>
              <a:gd name="adj" fmla="val 56373"/>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50" name="Straight Arrow Connector 149">
            <a:extLst>
              <a:ext uri="{FF2B5EF4-FFF2-40B4-BE49-F238E27FC236}">
                <a16:creationId xmlns:a16="http://schemas.microsoft.com/office/drawing/2014/main" id="{9F50373D-FE50-5F47-9E49-6A8A84475F54}"/>
              </a:ext>
            </a:extLst>
          </p:cNvPr>
          <p:cNvCxnSpPr>
            <a:cxnSpLocks/>
            <a:stCxn id="152" idx="3"/>
            <a:endCxn id="145" idx="2"/>
          </p:cNvCxnSpPr>
          <p:nvPr/>
        </p:nvCxnSpPr>
        <p:spPr>
          <a:xfrm>
            <a:off x="2991901" y="2824172"/>
            <a:ext cx="959503" cy="37"/>
          </a:xfrm>
          <a:prstGeom prst="straightConnector1">
            <a:avLst/>
          </a:prstGeom>
          <a:noFill/>
          <a:ln w="28575" cap="flat" cmpd="sng" algn="ctr">
            <a:solidFill>
              <a:srgbClr val="0070C0"/>
            </a:solidFill>
            <a:prstDash val="solid"/>
            <a:miter lim="800000"/>
            <a:tailEnd type="triangle"/>
          </a:ln>
          <a:effectLst/>
        </p:spPr>
      </p:cxnSp>
      <p:cxnSp>
        <p:nvCxnSpPr>
          <p:cNvPr id="151" name="Straight Arrow Connector 150">
            <a:extLst>
              <a:ext uri="{FF2B5EF4-FFF2-40B4-BE49-F238E27FC236}">
                <a16:creationId xmlns:a16="http://schemas.microsoft.com/office/drawing/2014/main" id="{EDF493FA-BFFA-E543-810E-77279614C00C}"/>
              </a:ext>
            </a:extLst>
          </p:cNvPr>
          <p:cNvCxnSpPr>
            <a:cxnSpLocks/>
            <a:stCxn id="146" idx="2"/>
            <a:endCxn id="244" idx="1"/>
          </p:cNvCxnSpPr>
          <p:nvPr/>
        </p:nvCxnSpPr>
        <p:spPr>
          <a:xfrm flipV="1">
            <a:off x="5615103" y="2816280"/>
            <a:ext cx="676673" cy="7928"/>
          </a:xfrm>
          <a:prstGeom prst="straightConnector1">
            <a:avLst/>
          </a:prstGeom>
          <a:noFill/>
          <a:ln w="28575" cap="flat" cmpd="sng" algn="ctr">
            <a:solidFill>
              <a:srgbClr val="4472C4"/>
            </a:solidFill>
            <a:prstDash val="solid"/>
            <a:miter lim="800000"/>
            <a:tailEnd type="triangle"/>
          </a:ln>
          <a:effectLst/>
        </p:spPr>
      </p:cxnSp>
      <p:sp>
        <p:nvSpPr>
          <p:cNvPr id="152" name="TextBox 151">
            <a:extLst>
              <a:ext uri="{FF2B5EF4-FFF2-40B4-BE49-F238E27FC236}">
                <a16:creationId xmlns:a16="http://schemas.microsoft.com/office/drawing/2014/main" id="{DB42BA9B-1A92-F74B-9A89-FBEBE44514FB}"/>
              </a:ext>
            </a:extLst>
          </p:cNvPr>
          <p:cNvSpPr txBox="1"/>
          <p:nvPr/>
        </p:nvSpPr>
        <p:spPr>
          <a:xfrm>
            <a:off x="2707849" y="2639506"/>
            <a:ext cx="284052" cy="369332"/>
          </a:xfrm>
          <a:prstGeom prst="rect">
            <a:avLst/>
          </a:prstGeom>
          <a:noFill/>
        </p:spPr>
        <p:txBody>
          <a:bodyPr wrap="none" rtlCol="0">
            <a:spAutoFit/>
          </a:bodyPr>
          <a:lstStyle/>
          <a:p>
            <a:r>
              <a:rPr lang="en-US" altLang="zh-CN" dirty="0">
                <a:solidFill>
                  <a:prstClr val="black"/>
                </a:solidFill>
                <a:latin typeface="Calibri" panose="020F0502020204030204"/>
              </a:rPr>
              <a:t>x</a:t>
            </a:r>
            <a:endParaRPr dirty="0">
              <a:solidFill>
                <a:prstClr val="black"/>
              </a:solidFill>
              <a:latin typeface="Calibri" panose="020F0502020204030204"/>
            </a:endParaRPr>
          </a:p>
        </p:txBody>
      </p:sp>
      <p:sp>
        <p:nvSpPr>
          <p:cNvPr id="166" name="TextBox 165">
            <a:extLst>
              <a:ext uri="{FF2B5EF4-FFF2-40B4-BE49-F238E27FC236}">
                <a16:creationId xmlns:a16="http://schemas.microsoft.com/office/drawing/2014/main" id="{F66967C8-774C-8A4F-860E-F065EFE50BF4}"/>
              </a:ext>
            </a:extLst>
          </p:cNvPr>
          <p:cNvSpPr txBox="1"/>
          <p:nvPr/>
        </p:nvSpPr>
        <p:spPr>
          <a:xfrm>
            <a:off x="3983363" y="2645373"/>
            <a:ext cx="495649" cy="369332"/>
          </a:xfrm>
          <a:prstGeom prst="rect">
            <a:avLst/>
          </a:prstGeom>
          <a:noFill/>
        </p:spPr>
        <p:txBody>
          <a:bodyPr wrap="none" rtlCol="0">
            <a:spAutoFit/>
          </a:bodyPr>
          <a:lstStyle/>
          <a:p>
            <a:r>
              <a:rPr lang="en-US" altLang="zh-CN" dirty="0">
                <a:solidFill>
                  <a:prstClr val="white"/>
                </a:solidFill>
                <a:latin typeface="Calibri" panose="020F0502020204030204"/>
              </a:rPr>
              <a:t>E(·)</a:t>
            </a:r>
            <a:endParaRPr dirty="0">
              <a:solidFill>
                <a:prstClr val="white"/>
              </a:solidFill>
              <a:latin typeface="Calibri" panose="020F0502020204030204"/>
            </a:endParaRPr>
          </a:p>
        </p:txBody>
      </p:sp>
      <p:sp>
        <p:nvSpPr>
          <p:cNvPr id="167" name="TextBox 166">
            <a:extLst>
              <a:ext uri="{FF2B5EF4-FFF2-40B4-BE49-F238E27FC236}">
                <a16:creationId xmlns:a16="http://schemas.microsoft.com/office/drawing/2014/main" id="{0B0A0C0A-B06A-674F-82F1-BDDBEBC27800}"/>
              </a:ext>
            </a:extLst>
          </p:cNvPr>
          <p:cNvSpPr txBox="1"/>
          <p:nvPr/>
        </p:nvSpPr>
        <p:spPr>
          <a:xfrm>
            <a:off x="5716697" y="4254564"/>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168" name="TextBox 167">
            <a:extLst>
              <a:ext uri="{FF2B5EF4-FFF2-40B4-BE49-F238E27FC236}">
                <a16:creationId xmlns:a16="http://schemas.microsoft.com/office/drawing/2014/main" id="{CD83BE2C-226D-7B42-A37C-AD8815B7A1E8}"/>
              </a:ext>
            </a:extLst>
          </p:cNvPr>
          <p:cNvSpPr txBox="1"/>
          <p:nvPr/>
        </p:nvSpPr>
        <p:spPr>
          <a:xfrm>
            <a:off x="4462883" y="2460707"/>
            <a:ext cx="537327" cy="369332"/>
          </a:xfrm>
          <a:prstGeom prst="rect">
            <a:avLst/>
          </a:prstGeom>
          <a:noFill/>
        </p:spPr>
        <p:txBody>
          <a:bodyPr wrap="none" rtlCol="0">
            <a:spAutoFit/>
          </a:bodyPr>
          <a:lstStyle/>
          <a:p>
            <a:r>
              <a:rPr lang="en-US" altLang="zh-CN" dirty="0">
                <a:solidFill>
                  <a:prstClr val="black"/>
                </a:solidFill>
                <a:latin typeface="Calibri" panose="020F0502020204030204"/>
              </a:rPr>
              <a:t>E(x)</a:t>
            </a:r>
            <a:endParaRPr dirty="0">
              <a:solidFill>
                <a:prstClr val="black"/>
              </a:solidFill>
              <a:latin typeface="Calibri" panose="020F0502020204030204"/>
            </a:endParaRPr>
          </a:p>
        </p:txBody>
      </p:sp>
      <p:sp>
        <p:nvSpPr>
          <p:cNvPr id="176" name="TextBox 175">
            <a:extLst>
              <a:ext uri="{FF2B5EF4-FFF2-40B4-BE49-F238E27FC236}">
                <a16:creationId xmlns:a16="http://schemas.microsoft.com/office/drawing/2014/main" id="{ABA32C25-F311-6443-8F91-F5342926EED7}"/>
              </a:ext>
            </a:extLst>
          </p:cNvPr>
          <p:cNvSpPr txBox="1"/>
          <p:nvPr/>
        </p:nvSpPr>
        <p:spPr>
          <a:xfrm>
            <a:off x="985612" y="2502420"/>
            <a:ext cx="1185230" cy="646331"/>
          </a:xfrm>
          <a:prstGeom prst="rect">
            <a:avLst/>
          </a:prstGeom>
          <a:noFill/>
        </p:spPr>
        <p:txBody>
          <a:bodyPr wrap="square" rtlCol="0">
            <a:spAutoFit/>
          </a:bodyPr>
          <a:lstStyle/>
          <a:p>
            <a:r>
              <a:rPr lang="en-US" dirty="0" err="1">
                <a:solidFill>
                  <a:prstClr val="black"/>
                </a:solidFill>
                <a:latin typeface="+mn-ea"/>
              </a:rPr>
              <a:t>正常样本训练集</a:t>
            </a:r>
            <a:endParaRPr dirty="0">
              <a:solidFill>
                <a:prstClr val="black"/>
              </a:solidFill>
              <a:latin typeface="+mn-ea"/>
            </a:endParaRPr>
          </a:p>
        </p:txBody>
      </p:sp>
      <p:cxnSp>
        <p:nvCxnSpPr>
          <p:cNvPr id="216" name="Straight Arrow Connector 215">
            <a:extLst>
              <a:ext uri="{FF2B5EF4-FFF2-40B4-BE49-F238E27FC236}">
                <a16:creationId xmlns:a16="http://schemas.microsoft.com/office/drawing/2014/main" id="{3F91FC30-2AF3-564B-81DA-CFE1C3847E00}"/>
              </a:ext>
            </a:extLst>
          </p:cNvPr>
          <p:cNvCxnSpPr>
            <a:cxnSpLocks/>
            <a:stCxn id="145" idx="0"/>
            <a:endCxn id="146" idx="0"/>
          </p:cNvCxnSpPr>
          <p:nvPr/>
        </p:nvCxnSpPr>
        <p:spPr>
          <a:xfrm flipV="1">
            <a:off x="4506575" y="2824208"/>
            <a:ext cx="553357" cy="1"/>
          </a:xfrm>
          <a:prstGeom prst="straightConnector1">
            <a:avLst/>
          </a:prstGeom>
          <a:noFill/>
          <a:ln w="19050" cap="flat" cmpd="sng" algn="ctr">
            <a:solidFill>
              <a:srgbClr val="00B050"/>
            </a:solidFill>
            <a:prstDash val="solid"/>
            <a:miter lim="800000"/>
            <a:tailEnd type="triangle"/>
          </a:ln>
          <a:effectLst/>
        </p:spPr>
      </p:cxnSp>
      <p:cxnSp>
        <p:nvCxnSpPr>
          <p:cNvPr id="220" name="Straight Arrow Connector 219">
            <a:extLst>
              <a:ext uri="{FF2B5EF4-FFF2-40B4-BE49-F238E27FC236}">
                <a16:creationId xmlns:a16="http://schemas.microsoft.com/office/drawing/2014/main" id="{494B37D7-20BC-6E45-B917-C79DB72F40EB}"/>
              </a:ext>
            </a:extLst>
          </p:cNvPr>
          <p:cNvCxnSpPr>
            <a:cxnSpLocks/>
            <a:stCxn id="176" idx="3"/>
            <a:endCxn id="152" idx="1"/>
          </p:cNvCxnSpPr>
          <p:nvPr/>
        </p:nvCxnSpPr>
        <p:spPr>
          <a:xfrm flipV="1">
            <a:off x="2170842" y="2824172"/>
            <a:ext cx="537007" cy="1414"/>
          </a:xfrm>
          <a:prstGeom prst="straightConnector1">
            <a:avLst/>
          </a:prstGeom>
          <a:noFill/>
          <a:ln w="28575" cap="flat" cmpd="sng" algn="ctr">
            <a:solidFill>
              <a:srgbClr val="0070C0"/>
            </a:solidFill>
            <a:prstDash val="solid"/>
            <a:miter lim="800000"/>
            <a:tailEnd type="triangle"/>
          </a:ln>
          <a:effectLst/>
        </p:spPr>
      </p:cxnSp>
      <p:sp>
        <p:nvSpPr>
          <p:cNvPr id="243" name="TextBox 242">
            <a:extLst>
              <a:ext uri="{FF2B5EF4-FFF2-40B4-BE49-F238E27FC236}">
                <a16:creationId xmlns:a16="http://schemas.microsoft.com/office/drawing/2014/main" id="{F65F2F4F-6F76-5548-A40B-C79BB10B0E82}"/>
              </a:ext>
            </a:extLst>
          </p:cNvPr>
          <p:cNvSpPr txBox="1"/>
          <p:nvPr/>
        </p:nvSpPr>
        <p:spPr>
          <a:xfrm>
            <a:off x="5050560" y="2638758"/>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244" name="TextBox 243">
            <a:extLst>
              <a:ext uri="{FF2B5EF4-FFF2-40B4-BE49-F238E27FC236}">
                <a16:creationId xmlns:a16="http://schemas.microsoft.com/office/drawing/2014/main" id="{8ADE6A61-BA01-D04F-9432-A09CA6C81D00}"/>
              </a:ext>
            </a:extLst>
          </p:cNvPr>
          <p:cNvSpPr txBox="1"/>
          <p:nvPr/>
        </p:nvSpPr>
        <p:spPr>
          <a:xfrm>
            <a:off x="6291776" y="2631614"/>
            <a:ext cx="821059" cy="369332"/>
          </a:xfrm>
          <a:prstGeom prst="rect">
            <a:avLst/>
          </a:prstGeom>
          <a:noFill/>
        </p:spPr>
        <p:txBody>
          <a:bodyPr wrap="none" rtlCol="0">
            <a:spAutoFit/>
          </a:bodyPr>
          <a:lstStyle/>
          <a:p>
            <a:r>
              <a:rPr lang="en-US" altLang="zh-CN" dirty="0">
                <a:solidFill>
                  <a:prstClr val="black"/>
                </a:solidFill>
                <a:latin typeface="Calibri" panose="020F0502020204030204"/>
              </a:rPr>
              <a:t>D(E(x))</a:t>
            </a:r>
            <a:endParaRPr dirty="0">
              <a:solidFill>
                <a:prstClr val="black"/>
              </a:solidFill>
              <a:latin typeface="Calibri" panose="020F0502020204030204"/>
            </a:endParaRPr>
          </a:p>
        </p:txBody>
      </p:sp>
      <p:cxnSp>
        <p:nvCxnSpPr>
          <p:cNvPr id="246" name="Elbow Connector 245">
            <a:extLst>
              <a:ext uri="{FF2B5EF4-FFF2-40B4-BE49-F238E27FC236}">
                <a16:creationId xmlns:a16="http://schemas.microsoft.com/office/drawing/2014/main" id="{3873154A-DD3F-C446-86AF-6882649748E7}"/>
              </a:ext>
            </a:extLst>
          </p:cNvPr>
          <p:cNvCxnSpPr>
            <a:cxnSpLocks/>
            <a:stCxn id="152" idx="2"/>
            <a:endCxn id="249" idx="2"/>
          </p:cNvCxnSpPr>
          <p:nvPr/>
        </p:nvCxnSpPr>
        <p:spPr>
          <a:xfrm rot="16200000" flipH="1">
            <a:off x="4744644" y="1114069"/>
            <a:ext cx="758092" cy="4547630"/>
          </a:xfrm>
          <a:prstGeom prst="bentConnector2">
            <a:avLst/>
          </a:prstGeom>
          <a:noFill/>
          <a:ln w="28575" cap="flat" cmpd="sng" algn="ctr">
            <a:solidFill>
              <a:srgbClr val="4472C4"/>
            </a:solidFill>
            <a:prstDash val="solid"/>
            <a:miter lim="800000"/>
            <a:tailEnd type="triangle"/>
          </a:ln>
          <a:effectLst/>
        </p:spPr>
      </p:cxnSp>
      <p:sp>
        <p:nvSpPr>
          <p:cNvPr id="249" name="Oval 248">
            <a:extLst>
              <a:ext uri="{FF2B5EF4-FFF2-40B4-BE49-F238E27FC236}">
                <a16:creationId xmlns:a16="http://schemas.microsoft.com/office/drawing/2014/main" id="{100EB561-8C9B-B849-BB85-544BE5C3A63F}"/>
              </a:ext>
            </a:extLst>
          </p:cNvPr>
          <p:cNvSpPr/>
          <p:nvPr/>
        </p:nvSpPr>
        <p:spPr>
          <a:xfrm>
            <a:off x="7397505" y="3500230"/>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a-b</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51" name="Elbow Connector 250">
            <a:extLst>
              <a:ext uri="{FF2B5EF4-FFF2-40B4-BE49-F238E27FC236}">
                <a16:creationId xmlns:a16="http://schemas.microsoft.com/office/drawing/2014/main" id="{EBC3012C-9AC5-B947-B12F-A1724F7CD797}"/>
              </a:ext>
            </a:extLst>
          </p:cNvPr>
          <p:cNvCxnSpPr>
            <a:cxnSpLocks/>
            <a:stCxn id="244" idx="3"/>
            <a:endCxn id="249" idx="0"/>
          </p:cNvCxnSpPr>
          <p:nvPr/>
        </p:nvCxnSpPr>
        <p:spPr>
          <a:xfrm>
            <a:off x="7112835" y="2816280"/>
            <a:ext cx="638055" cy="683950"/>
          </a:xfrm>
          <a:prstGeom prst="bentConnector2">
            <a:avLst/>
          </a:prstGeom>
          <a:noFill/>
          <a:ln w="28575" cap="flat" cmpd="sng" algn="ctr">
            <a:solidFill>
              <a:srgbClr val="4472C4"/>
            </a:solidFill>
            <a:prstDash val="solid"/>
            <a:miter lim="800000"/>
            <a:tailEnd type="triangle"/>
          </a:ln>
          <a:effectLst/>
        </p:spPr>
      </p:cxnSp>
      <p:sp>
        <p:nvSpPr>
          <p:cNvPr id="254" name="TextBox 253">
            <a:extLst>
              <a:ext uri="{FF2B5EF4-FFF2-40B4-BE49-F238E27FC236}">
                <a16:creationId xmlns:a16="http://schemas.microsoft.com/office/drawing/2014/main" id="{F0379C3C-9E7B-0641-9478-C357B5324890}"/>
              </a:ext>
            </a:extLst>
          </p:cNvPr>
          <p:cNvSpPr txBox="1"/>
          <p:nvPr/>
        </p:nvSpPr>
        <p:spPr>
          <a:xfrm>
            <a:off x="3734852" y="1982097"/>
            <a:ext cx="2093296" cy="1706371"/>
          </a:xfrm>
          <a:prstGeom prst="rect">
            <a:avLst/>
          </a:prstGeom>
          <a:noFill/>
          <a:ln w="19050">
            <a:solidFill>
              <a:srgbClr val="0070C0"/>
            </a:solidFill>
            <a:prstDash val="sysDash"/>
          </a:ln>
        </p:spPr>
        <p:txBody>
          <a:bodyPr wrap="square" rtlCol="0">
            <a:spAutoFit/>
          </a:bodyPr>
          <a:lstStyle/>
          <a:p>
            <a:endParaRPr dirty="0">
              <a:solidFill>
                <a:prstClr val="black"/>
              </a:solidFill>
              <a:latin typeface="Calibri" panose="020F0502020204030204"/>
            </a:endParaRPr>
          </a:p>
        </p:txBody>
      </p:sp>
      <p:sp>
        <p:nvSpPr>
          <p:cNvPr id="255" name="TextBox 254">
            <a:extLst>
              <a:ext uri="{FF2B5EF4-FFF2-40B4-BE49-F238E27FC236}">
                <a16:creationId xmlns:a16="http://schemas.microsoft.com/office/drawing/2014/main" id="{749EF081-68BD-734E-8DF4-1EBBEAF53637}"/>
              </a:ext>
            </a:extLst>
          </p:cNvPr>
          <p:cNvSpPr txBox="1"/>
          <p:nvPr/>
        </p:nvSpPr>
        <p:spPr>
          <a:xfrm>
            <a:off x="5839821" y="1915713"/>
            <a:ext cx="1569660" cy="369332"/>
          </a:xfrm>
          <a:prstGeom prst="rect">
            <a:avLst/>
          </a:prstGeom>
          <a:noFill/>
        </p:spPr>
        <p:txBody>
          <a:bodyPr wrap="none" rtlCol="0">
            <a:spAutoFit/>
          </a:bodyPr>
          <a:lstStyle/>
          <a:p>
            <a:r>
              <a:rPr lang="zh-CN" altLang="en-CN" dirty="0">
                <a:solidFill>
                  <a:prstClr val="black"/>
                </a:solidFill>
                <a:latin typeface="Calibri" panose="020F0502020204030204"/>
              </a:rPr>
              <a:t>反馈</a:t>
            </a:r>
            <a:r>
              <a:rPr lang="zh-CN" altLang="en-US" dirty="0">
                <a:solidFill>
                  <a:prstClr val="black"/>
                </a:solidFill>
                <a:latin typeface="Calibri" panose="020F0502020204030204"/>
              </a:rPr>
              <a:t>自</a:t>
            </a:r>
            <a:r>
              <a:rPr lang="zh-CN" altLang="en-CN" dirty="0">
                <a:solidFill>
                  <a:prstClr val="black"/>
                </a:solidFill>
                <a:latin typeface="Calibri" panose="020F0502020204030204"/>
              </a:rPr>
              <a:t>编码器</a:t>
            </a:r>
            <a:endParaRPr dirty="0">
              <a:solidFill>
                <a:prstClr val="black"/>
              </a:solidFill>
              <a:latin typeface="Calibri" panose="020F0502020204030204"/>
            </a:endParaRPr>
          </a:p>
        </p:txBody>
      </p:sp>
      <p:sp>
        <p:nvSpPr>
          <p:cNvPr id="256" name="TextBox 255">
            <a:extLst>
              <a:ext uri="{FF2B5EF4-FFF2-40B4-BE49-F238E27FC236}">
                <a16:creationId xmlns:a16="http://schemas.microsoft.com/office/drawing/2014/main" id="{CB9612E2-E2EF-A84E-BA4E-7D02F8349481}"/>
              </a:ext>
            </a:extLst>
          </p:cNvPr>
          <p:cNvSpPr txBox="1"/>
          <p:nvPr/>
        </p:nvSpPr>
        <p:spPr>
          <a:xfrm>
            <a:off x="7061117" y="3448914"/>
            <a:ext cx="295274" cy="369332"/>
          </a:xfrm>
          <a:prstGeom prst="rect">
            <a:avLst/>
          </a:prstGeom>
          <a:noFill/>
        </p:spPr>
        <p:txBody>
          <a:bodyPr wrap="none" rtlCol="0">
            <a:spAutoFit/>
          </a:bodyPr>
          <a:lstStyle/>
          <a:p>
            <a:r>
              <a:rPr lang="en-US" altLang="zh-CN" dirty="0">
                <a:solidFill>
                  <a:prstClr val="black"/>
                </a:solidFill>
                <a:latin typeface="Calibri" panose="020F0502020204030204"/>
              </a:rPr>
              <a:t>a</a:t>
            </a:r>
            <a:endParaRPr dirty="0">
              <a:solidFill>
                <a:prstClr val="black"/>
              </a:solidFill>
              <a:latin typeface="Calibri" panose="020F0502020204030204"/>
            </a:endParaRPr>
          </a:p>
        </p:txBody>
      </p:sp>
      <p:sp>
        <p:nvSpPr>
          <p:cNvPr id="257" name="TextBox 256">
            <a:extLst>
              <a:ext uri="{FF2B5EF4-FFF2-40B4-BE49-F238E27FC236}">
                <a16:creationId xmlns:a16="http://schemas.microsoft.com/office/drawing/2014/main" id="{F1154EC7-976B-174F-9F09-CB7430BC78AD}"/>
              </a:ext>
            </a:extLst>
          </p:cNvPr>
          <p:cNvSpPr txBox="1"/>
          <p:nvPr/>
        </p:nvSpPr>
        <p:spPr>
          <a:xfrm>
            <a:off x="7750890" y="3130898"/>
            <a:ext cx="306494" cy="369332"/>
          </a:xfrm>
          <a:prstGeom prst="rect">
            <a:avLst/>
          </a:prstGeom>
          <a:noFill/>
        </p:spPr>
        <p:txBody>
          <a:bodyPr wrap="none" rtlCol="0">
            <a:spAutoFit/>
          </a:bodyPr>
          <a:lstStyle/>
          <a:p>
            <a:r>
              <a:rPr lang="en-US" altLang="zh-CN" dirty="0">
                <a:solidFill>
                  <a:prstClr val="black"/>
                </a:solidFill>
                <a:latin typeface="Calibri" panose="020F0502020204030204"/>
              </a:rPr>
              <a:t>b</a:t>
            </a:r>
            <a:endParaRPr dirty="0">
              <a:solidFill>
                <a:prstClr val="black"/>
              </a:solidFill>
              <a:latin typeface="Calibri" panose="020F0502020204030204"/>
            </a:endParaRPr>
          </a:p>
        </p:txBody>
      </p:sp>
      <p:cxnSp>
        <p:nvCxnSpPr>
          <p:cNvPr id="258" name="Straight Arrow Connector 257">
            <a:extLst>
              <a:ext uri="{FF2B5EF4-FFF2-40B4-BE49-F238E27FC236}">
                <a16:creationId xmlns:a16="http://schemas.microsoft.com/office/drawing/2014/main" id="{E0A8FE63-7F4D-FF43-81A1-02B765AB4C8F}"/>
              </a:ext>
            </a:extLst>
          </p:cNvPr>
          <p:cNvCxnSpPr>
            <a:cxnSpLocks/>
            <a:stCxn id="249" idx="4"/>
            <a:endCxn id="262" idx="0"/>
          </p:cNvCxnSpPr>
          <p:nvPr/>
        </p:nvCxnSpPr>
        <p:spPr>
          <a:xfrm>
            <a:off x="7750890" y="4033630"/>
            <a:ext cx="7101" cy="375122"/>
          </a:xfrm>
          <a:prstGeom prst="straightConnector1">
            <a:avLst/>
          </a:prstGeom>
          <a:noFill/>
          <a:ln w="28575" cap="flat" cmpd="sng" algn="ctr">
            <a:solidFill>
              <a:srgbClr val="C00000"/>
            </a:solidFill>
            <a:prstDash val="solid"/>
            <a:miter lim="800000"/>
            <a:tailEnd type="triangle"/>
          </a:ln>
          <a:effectLst/>
        </p:spPr>
      </p:cxnSp>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1E7577F3-997B-814A-9767-611F23BCC821}"/>
                  </a:ext>
                </a:extLst>
              </p:cNvPr>
              <p:cNvSpPr txBox="1"/>
              <p:nvPr/>
            </p:nvSpPr>
            <p:spPr>
              <a:xfrm>
                <a:off x="7729474" y="4035591"/>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261" name="TextBox 260">
                <a:extLst>
                  <a:ext uri="{FF2B5EF4-FFF2-40B4-BE49-F238E27FC236}">
                    <a16:creationId xmlns:a16="http://schemas.microsoft.com/office/drawing/2014/main" id="{1E7577F3-997B-814A-9767-611F23BCC821}"/>
                  </a:ext>
                </a:extLst>
              </p:cNvPr>
              <p:cNvSpPr txBox="1">
                <a:spLocks noRot="1" noChangeAspect="1" noMove="1" noResize="1" noEditPoints="1" noAdjustHandles="1" noChangeArrowheads="1" noChangeShapeType="1" noTextEdit="1"/>
              </p:cNvSpPr>
              <p:nvPr/>
            </p:nvSpPr>
            <p:spPr>
              <a:xfrm>
                <a:off x="7729474" y="4035591"/>
                <a:ext cx="327910" cy="307777"/>
              </a:xfrm>
              <a:prstGeom prst="rect">
                <a:avLst/>
              </a:prstGeom>
              <a:blipFill>
                <a:blip r:embed="rId2"/>
                <a:stretch>
                  <a:fillRect/>
                </a:stretch>
              </a:blipFill>
            </p:spPr>
            <p:txBody>
              <a:bodyPr/>
              <a:lstStyle/>
              <a:p>
                <a:r>
                  <a:rPr lang="en-US">
                    <a:noFill/>
                  </a:rPr>
                  <a:t> </a:t>
                </a:r>
              </a:p>
            </p:txBody>
          </p:sp>
        </mc:Fallback>
      </mc:AlternateContent>
      <p:sp>
        <p:nvSpPr>
          <p:cNvPr id="262" name="TextBox 261">
            <a:extLst>
              <a:ext uri="{FF2B5EF4-FFF2-40B4-BE49-F238E27FC236}">
                <a16:creationId xmlns:a16="http://schemas.microsoft.com/office/drawing/2014/main" id="{8D9D6908-F17E-AF4E-8DBA-79124586869E}"/>
              </a:ext>
            </a:extLst>
          </p:cNvPr>
          <p:cNvSpPr txBox="1"/>
          <p:nvPr/>
        </p:nvSpPr>
        <p:spPr>
          <a:xfrm>
            <a:off x="7145765" y="4408752"/>
            <a:ext cx="1224452" cy="646331"/>
          </a:xfrm>
          <a:prstGeom prst="rect">
            <a:avLst/>
          </a:prstGeom>
          <a:noFill/>
        </p:spPr>
        <p:txBody>
          <a:bodyPr wrap="square" rtlCol="0">
            <a:spAutoFit/>
          </a:bodyPr>
          <a:lstStyle/>
          <a:p>
            <a:r>
              <a:rPr lang="zh-CN" altLang="en-US" dirty="0">
                <a:solidFill>
                  <a:prstClr val="black"/>
                </a:solidFill>
                <a:latin typeface="Calibri" panose="020F0502020204030204"/>
              </a:rPr>
              <a:t>反馈重构误差集</a:t>
            </a:r>
            <a:endParaRPr dirty="0">
              <a:solidFill>
                <a:prstClr val="black"/>
              </a:solidFill>
              <a:latin typeface="Calibri" panose="020F0502020204030204"/>
            </a:endParaRPr>
          </a:p>
        </p:txBody>
      </p:sp>
      <p:sp>
        <p:nvSpPr>
          <p:cNvPr id="266" name="Trapezoid 265">
            <a:extLst>
              <a:ext uri="{FF2B5EF4-FFF2-40B4-BE49-F238E27FC236}">
                <a16:creationId xmlns:a16="http://schemas.microsoft.com/office/drawing/2014/main" id="{E49A2830-6A9B-8246-8A1D-01BD1A7918B4}"/>
              </a:ext>
            </a:extLst>
          </p:cNvPr>
          <p:cNvSpPr/>
          <p:nvPr/>
        </p:nvSpPr>
        <p:spPr>
          <a:xfrm rot="5400000">
            <a:off x="5310645" y="4542639"/>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7" name="Trapezoid 266">
            <a:extLst>
              <a:ext uri="{FF2B5EF4-FFF2-40B4-BE49-F238E27FC236}">
                <a16:creationId xmlns:a16="http://schemas.microsoft.com/office/drawing/2014/main" id="{024054AF-4575-5040-AF5F-B048B5AD5450}"/>
              </a:ext>
            </a:extLst>
          </p:cNvPr>
          <p:cNvSpPr/>
          <p:nvPr/>
        </p:nvSpPr>
        <p:spPr>
          <a:xfrm rot="16200000">
            <a:off x="5691659" y="4542638"/>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TextBox 267">
            <a:extLst>
              <a:ext uri="{FF2B5EF4-FFF2-40B4-BE49-F238E27FC236}">
                <a16:creationId xmlns:a16="http://schemas.microsoft.com/office/drawing/2014/main" id="{6B6F2D06-3307-3A49-B88A-DBA5C22F727C}"/>
              </a:ext>
            </a:extLst>
          </p:cNvPr>
          <p:cNvSpPr txBox="1"/>
          <p:nvPr/>
        </p:nvSpPr>
        <p:spPr>
          <a:xfrm>
            <a:off x="5725125" y="4543424"/>
            <a:ext cx="506870" cy="369332"/>
          </a:xfrm>
          <a:prstGeom prst="rect">
            <a:avLst/>
          </a:prstGeom>
          <a:noFill/>
        </p:spPr>
        <p:txBody>
          <a:bodyPr wrap="none" rtlCol="0">
            <a:spAutoFit/>
          </a:bodyPr>
          <a:lstStyle/>
          <a:p>
            <a:r>
              <a:rPr lang="en-US" altLang="zh-CN" dirty="0">
                <a:solidFill>
                  <a:prstClr val="black"/>
                </a:solidFill>
                <a:latin typeface="Calibri" panose="020F0502020204030204"/>
              </a:rPr>
              <a:t>C(·)</a:t>
            </a:r>
            <a:endParaRPr dirty="0">
              <a:solidFill>
                <a:prstClr val="black"/>
              </a:solidFill>
              <a:latin typeface="Calibri" panose="020F0502020204030204"/>
            </a:endParaRPr>
          </a:p>
        </p:txBody>
      </p:sp>
      <p:sp>
        <p:nvSpPr>
          <p:cNvPr id="269" name="TextBox 268">
            <a:extLst>
              <a:ext uri="{FF2B5EF4-FFF2-40B4-BE49-F238E27FC236}">
                <a16:creationId xmlns:a16="http://schemas.microsoft.com/office/drawing/2014/main" id="{9EB1F7A0-942B-BC4C-BF93-89E0FC4E2DFD}"/>
              </a:ext>
            </a:extLst>
          </p:cNvPr>
          <p:cNvSpPr txBox="1"/>
          <p:nvPr/>
        </p:nvSpPr>
        <p:spPr>
          <a:xfrm>
            <a:off x="5307933" y="5260969"/>
            <a:ext cx="1338828" cy="369332"/>
          </a:xfrm>
          <a:prstGeom prst="rect">
            <a:avLst/>
          </a:prstGeom>
          <a:noFill/>
        </p:spPr>
        <p:txBody>
          <a:bodyPr wrap="none" rtlCol="0">
            <a:spAutoFit/>
          </a:bodyPr>
          <a:lstStyle/>
          <a:p>
            <a:r>
              <a:rPr lang="en-US" dirty="0" err="1">
                <a:solidFill>
                  <a:prstClr val="black"/>
                </a:solidFill>
                <a:latin typeface="+mn-ea"/>
              </a:rPr>
              <a:t>异常检测器</a:t>
            </a:r>
            <a:endParaRPr dirty="0">
              <a:solidFill>
                <a:prstClr val="black"/>
              </a:solidFill>
              <a:latin typeface="+mn-ea"/>
            </a:endParaRPr>
          </a:p>
        </p:txBody>
      </p:sp>
      <p:cxnSp>
        <p:nvCxnSpPr>
          <p:cNvPr id="270" name="Straight Arrow Connector 269">
            <a:extLst>
              <a:ext uri="{FF2B5EF4-FFF2-40B4-BE49-F238E27FC236}">
                <a16:creationId xmlns:a16="http://schemas.microsoft.com/office/drawing/2014/main" id="{FC38A4B4-5CB2-D043-9FCE-86B784E7251F}"/>
              </a:ext>
            </a:extLst>
          </p:cNvPr>
          <p:cNvCxnSpPr>
            <a:cxnSpLocks/>
            <a:stCxn id="262" idx="1"/>
            <a:endCxn id="267" idx="2"/>
          </p:cNvCxnSpPr>
          <p:nvPr/>
        </p:nvCxnSpPr>
        <p:spPr>
          <a:xfrm flipH="1">
            <a:off x="6360745" y="4731918"/>
            <a:ext cx="785020" cy="1226"/>
          </a:xfrm>
          <a:prstGeom prst="straightConnector1">
            <a:avLst/>
          </a:prstGeom>
          <a:noFill/>
          <a:ln w="28575" cap="flat" cmpd="sng" algn="ctr">
            <a:solidFill>
              <a:srgbClr val="C00000"/>
            </a:solidFill>
            <a:prstDash val="solid"/>
            <a:miter lim="800000"/>
            <a:tailEnd type="triangle"/>
          </a:ln>
          <a:effectLst/>
        </p:spPr>
      </p:cxnSp>
      <p:cxnSp>
        <p:nvCxnSpPr>
          <p:cNvPr id="279" name="Elbow Connector 278">
            <a:extLst>
              <a:ext uri="{FF2B5EF4-FFF2-40B4-BE49-F238E27FC236}">
                <a16:creationId xmlns:a16="http://schemas.microsoft.com/office/drawing/2014/main" id="{EED069E3-F695-2945-A526-C1A5F8C39223}"/>
              </a:ext>
            </a:extLst>
          </p:cNvPr>
          <p:cNvCxnSpPr>
            <a:cxnSpLocks/>
            <a:stCxn id="262" idx="1"/>
            <a:endCxn id="283" idx="4"/>
          </p:cNvCxnSpPr>
          <p:nvPr/>
        </p:nvCxnSpPr>
        <p:spPr>
          <a:xfrm rot="10800000" flipV="1">
            <a:off x="4781501" y="4731918"/>
            <a:ext cx="2364265" cy="262872"/>
          </a:xfrm>
          <a:prstGeom prst="bentConnector4">
            <a:avLst>
              <a:gd name="adj1" fmla="val 6793"/>
              <a:gd name="adj2" fmla="val 429196"/>
            </a:avLst>
          </a:prstGeom>
          <a:noFill/>
          <a:ln w="28575" cap="flat" cmpd="sng" algn="ctr">
            <a:solidFill>
              <a:srgbClr val="ED7D31">
                <a:lumMod val="75000"/>
              </a:srgbClr>
            </a:solidFill>
            <a:prstDash val="solid"/>
            <a:miter lim="800000"/>
            <a:tailEnd type="triangle"/>
          </a:ln>
          <a:effectLst/>
        </p:spPr>
      </p:cxnSp>
      <mc:AlternateContent xmlns:mc="http://schemas.openxmlformats.org/markup-compatibility/2006" xmlns:a14="http://schemas.microsoft.com/office/drawing/2010/main">
        <mc:Choice Requires="a14">
          <p:sp>
            <p:nvSpPr>
              <p:cNvPr id="283" name="Oval 282">
                <a:extLst>
                  <a:ext uri="{FF2B5EF4-FFF2-40B4-BE49-F238E27FC236}">
                    <a16:creationId xmlns:a16="http://schemas.microsoft.com/office/drawing/2014/main" id="{3D53CDE6-86D9-1046-9AAD-7CABDE0F2B5C}"/>
                  </a:ext>
                </a:extLst>
              </p:cNvPr>
              <p:cNvSpPr/>
              <p:nvPr/>
            </p:nvSpPr>
            <p:spPr>
              <a:xfrm>
                <a:off x="4428115" y="4461390"/>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𝐿</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83" name="Oval 282">
                <a:extLst>
                  <a:ext uri="{FF2B5EF4-FFF2-40B4-BE49-F238E27FC236}">
                    <a16:creationId xmlns:a16="http://schemas.microsoft.com/office/drawing/2014/main" id="{3D53CDE6-86D9-1046-9AAD-7CABDE0F2B5C}"/>
                  </a:ext>
                </a:extLst>
              </p:cNvPr>
              <p:cNvSpPr>
                <a:spLocks noRot="1" noChangeAspect="1" noMove="1" noResize="1" noEditPoints="1" noAdjustHandles="1" noChangeArrowheads="1" noChangeShapeType="1" noTextEdit="1"/>
              </p:cNvSpPr>
              <p:nvPr/>
            </p:nvSpPr>
            <p:spPr>
              <a:xfrm>
                <a:off x="4428115" y="4461390"/>
                <a:ext cx="706770" cy="533400"/>
              </a:xfrm>
              <a:prstGeom prst="ellipse">
                <a:avLst/>
              </a:prstGeom>
              <a:blipFill>
                <a:blip r:embed="rId3"/>
                <a:stretch>
                  <a:fillRect/>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287" name="Straight Arrow Connector 286">
            <a:extLst>
              <a:ext uri="{FF2B5EF4-FFF2-40B4-BE49-F238E27FC236}">
                <a16:creationId xmlns:a16="http://schemas.microsoft.com/office/drawing/2014/main" id="{4E7B388B-E933-0447-B4A1-A8E3BD5EBF90}"/>
              </a:ext>
            </a:extLst>
          </p:cNvPr>
          <p:cNvCxnSpPr>
            <a:cxnSpLocks/>
            <a:stCxn id="266" idx="2"/>
            <a:endCxn id="283" idx="6"/>
          </p:cNvCxnSpPr>
          <p:nvPr/>
        </p:nvCxnSpPr>
        <p:spPr>
          <a:xfrm flipH="1" flipV="1">
            <a:off x="5134885" y="4728090"/>
            <a:ext cx="463834" cy="5056"/>
          </a:xfrm>
          <a:prstGeom prst="straightConnector1">
            <a:avLst/>
          </a:prstGeom>
          <a:noFill/>
          <a:ln w="28575" cap="flat" cmpd="sng" algn="ctr">
            <a:solidFill>
              <a:srgbClr val="00B0F0"/>
            </a:solidFill>
            <a:prstDash val="solid"/>
            <a:miter lim="800000"/>
            <a:tailEnd type="triangle"/>
          </a:ln>
          <a:effectLst/>
        </p:spPr>
      </p:cxnSp>
      <mc:AlternateContent xmlns:mc="http://schemas.openxmlformats.org/markup-compatibility/2006" xmlns:a14="http://schemas.microsoft.com/office/drawing/2010/main">
        <mc:Choice Requires="a14">
          <p:sp>
            <p:nvSpPr>
              <p:cNvPr id="301" name="TextBox 300">
                <a:extLst>
                  <a:ext uri="{FF2B5EF4-FFF2-40B4-BE49-F238E27FC236}">
                    <a16:creationId xmlns:a16="http://schemas.microsoft.com/office/drawing/2014/main" id="{0AF7F130-B5E4-624C-A70A-430723704FE5}"/>
                  </a:ext>
                </a:extLst>
              </p:cNvPr>
              <p:cNvSpPr txBox="1"/>
              <p:nvPr/>
            </p:nvSpPr>
            <p:spPr>
              <a:xfrm>
                <a:off x="6905312" y="4460068"/>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301" name="TextBox 300">
                <a:extLst>
                  <a:ext uri="{FF2B5EF4-FFF2-40B4-BE49-F238E27FC236}">
                    <a16:creationId xmlns:a16="http://schemas.microsoft.com/office/drawing/2014/main" id="{0AF7F130-B5E4-624C-A70A-430723704FE5}"/>
                  </a:ext>
                </a:extLst>
              </p:cNvPr>
              <p:cNvSpPr txBox="1">
                <a:spLocks noRot="1" noChangeAspect="1" noMove="1" noResize="1" noEditPoints="1" noAdjustHandles="1" noChangeArrowheads="1" noChangeShapeType="1" noTextEdit="1"/>
              </p:cNvSpPr>
              <p:nvPr/>
            </p:nvSpPr>
            <p:spPr>
              <a:xfrm>
                <a:off x="6905312" y="4460068"/>
                <a:ext cx="32791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C31B0B03-04EC-764A-9501-AFF6CF0C6754}"/>
                  </a:ext>
                </a:extLst>
              </p:cNvPr>
              <p:cNvSpPr txBox="1"/>
              <p:nvPr/>
            </p:nvSpPr>
            <p:spPr>
              <a:xfrm>
                <a:off x="4714343" y="5028256"/>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302" name="TextBox 301">
                <a:extLst>
                  <a:ext uri="{FF2B5EF4-FFF2-40B4-BE49-F238E27FC236}">
                    <a16:creationId xmlns:a16="http://schemas.microsoft.com/office/drawing/2014/main" id="{C31B0B03-04EC-764A-9501-AFF6CF0C6754}"/>
                  </a:ext>
                </a:extLst>
              </p:cNvPr>
              <p:cNvSpPr txBox="1">
                <a:spLocks noRot="1" noChangeAspect="1" noMove="1" noResize="1" noEditPoints="1" noAdjustHandles="1" noChangeArrowheads="1" noChangeShapeType="1" noTextEdit="1"/>
              </p:cNvSpPr>
              <p:nvPr/>
            </p:nvSpPr>
            <p:spPr>
              <a:xfrm>
                <a:off x="4714343" y="5028256"/>
                <a:ext cx="327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CE39BEB7-530C-1F4D-9B02-F0812CBDB1C5}"/>
                  </a:ext>
                </a:extLst>
              </p:cNvPr>
              <p:cNvSpPr txBox="1"/>
              <p:nvPr/>
            </p:nvSpPr>
            <p:spPr>
              <a:xfrm>
                <a:off x="5120292" y="4437302"/>
                <a:ext cx="493020" cy="307777"/>
              </a:xfrm>
              <a:prstGeom prst="rect">
                <a:avLst/>
              </a:prstGeom>
              <a:noFill/>
            </p:spPr>
            <p:txBody>
              <a:bodyPr wrap="none" rtlCol="0">
                <a:spAutoFit/>
              </a:bodyPr>
              <a:lstStyle/>
              <a:p>
                <a:r>
                  <a:rPr lang="en-US" altLang="zh-CN" sz="1400" dirty="0">
                    <a:solidFill>
                      <a:prstClr val="black"/>
                    </a:solidFill>
                    <a:latin typeface="Calibri" panose="020F0502020204030204"/>
                  </a:rPr>
                  <a:t>C(</a:t>
                </a:r>
                <a14:m>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a14:m>
                <a:r>
                  <a:rPr lang="en-US" altLang="zh-CN" sz="1400" dirty="0">
                    <a:solidFill>
                      <a:prstClr val="black"/>
                    </a:solidFill>
                    <a:latin typeface="Calibri" panose="020F0502020204030204"/>
                  </a:rPr>
                  <a:t>)</a:t>
                </a:r>
                <a:endParaRPr sz="1400" dirty="0">
                  <a:solidFill>
                    <a:prstClr val="black"/>
                  </a:solidFill>
                  <a:latin typeface="Calibri" panose="020F0502020204030204"/>
                </a:endParaRPr>
              </a:p>
            </p:txBody>
          </p:sp>
        </mc:Choice>
        <mc:Fallback xmlns="">
          <p:sp>
            <p:nvSpPr>
              <p:cNvPr id="303" name="TextBox 302">
                <a:extLst>
                  <a:ext uri="{FF2B5EF4-FFF2-40B4-BE49-F238E27FC236}">
                    <a16:creationId xmlns:a16="http://schemas.microsoft.com/office/drawing/2014/main" id="{CE39BEB7-530C-1F4D-9B02-F0812CBDB1C5}"/>
                  </a:ext>
                </a:extLst>
              </p:cNvPr>
              <p:cNvSpPr txBox="1">
                <a:spLocks noRot="1" noChangeAspect="1" noMove="1" noResize="1" noEditPoints="1" noAdjustHandles="1" noChangeArrowheads="1" noChangeShapeType="1" noTextEdit="1"/>
              </p:cNvSpPr>
              <p:nvPr/>
            </p:nvSpPr>
            <p:spPr>
              <a:xfrm>
                <a:off x="5120292" y="4437302"/>
                <a:ext cx="493020" cy="307777"/>
              </a:xfrm>
              <a:prstGeom prst="rect">
                <a:avLst/>
              </a:prstGeom>
              <a:blipFill>
                <a:blip r:embed="rId6"/>
                <a:stretch>
                  <a:fillRect l="-5000" t="-4000" r="-2500" b="-20000"/>
                </a:stretch>
              </a:blipFill>
            </p:spPr>
            <p:txBody>
              <a:bodyPr/>
              <a:lstStyle/>
              <a:p>
                <a:r>
                  <a:rPr lang="en-US">
                    <a:noFill/>
                  </a:rPr>
                  <a:t> </a:t>
                </a:r>
              </a:p>
            </p:txBody>
          </p:sp>
        </mc:Fallback>
      </mc:AlternateContent>
      <p:sp>
        <p:nvSpPr>
          <p:cNvPr id="304" name="TextBox 303">
            <a:extLst>
              <a:ext uri="{FF2B5EF4-FFF2-40B4-BE49-F238E27FC236}">
                <a16:creationId xmlns:a16="http://schemas.microsoft.com/office/drawing/2014/main" id="{3FDDCAFD-3176-FA4A-9AA6-467D039D6B79}"/>
              </a:ext>
            </a:extLst>
          </p:cNvPr>
          <p:cNvSpPr txBox="1"/>
          <p:nvPr/>
        </p:nvSpPr>
        <p:spPr>
          <a:xfrm>
            <a:off x="2944177" y="4404269"/>
            <a:ext cx="1071543" cy="646331"/>
          </a:xfrm>
          <a:prstGeom prst="rect">
            <a:avLst/>
          </a:prstGeom>
          <a:noFill/>
        </p:spPr>
        <p:txBody>
          <a:bodyPr wrap="square" rtlCol="0">
            <a:spAutoFit/>
          </a:bodyPr>
          <a:lstStyle/>
          <a:p>
            <a:r>
              <a:rPr lang="en-US" altLang="zh-CN" dirty="0">
                <a:solidFill>
                  <a:prstClr val="black"/>
                </a:solidFill>
                <a:latin typeface="Calibri" panose="020F0502020204030204"/>
              </a:rPr>
              <a:t>Anomaly Score</a:t>
            </a:r>
            <a:r>
              <a:rPr lang="zh-CN" altLang="en-US" dirty="0">
                <a:solidFill>
                  <a:prstClr val="black"/>
                </a:solidFill>
                <a:latin typeface="Calibri" panose="020F0502020204030204"/>
              </a:rPr>
              <a:t> 集</a:t>
            </a:r>
            <a:endParaRPr lang="en-US" altLang="zh-CN" dirty="0">
              <a:solidFill>
                <a:prstClr val="black"/>
              </a:solidFill>
              <a:latin typeface="Calibri" panose="020F0502020204030204"/>
            </a:endParaRPr>
          </a:p>
        </p:txBody>
      </p:sp>
      <p:cxnSp>
        <p:nvCxnSpPr>
          <p:cNvPr id="305" name="Straight Arrow Connector 304">
            <a:extLst>
              <a:ext uri="{FF2B5EF4-FFF2-40B4-BE49-F238E27FC236}">
                <a16:creationId xmlns:a16="http://schemas.microsoft.com/office/drawing/2014/main" id="{32E571F1-DE3D-FC42-B090-C092A53AAB0F}"/>
              </a:ext>
            </a:extLst>
          </p:cNvPr>
          <p:cNvCxnSpPr>
            <a:cxnSpLocks/>
            <a:stCxn id="283" idx="2"/>
            <a:endCxn id="304" idx="3"/>
          </p:cNvCxnSpPr>
          <p:nvPr/>
        </p:nvCxnSpPr>
        <p:spPr>
          <a:xfrm flipH="1" flipV="1">
            <a:off x="4015720" y="4727435"/>
            <a:ext cx="412395" cy="655"/>
          </a:xfrm>
          <a:prstGeom prst="straightConnector1">
            <a:avLst/>
          </a:prstGeom>
          <a:noFill/>
          <a:ln w="28575" cap="flat" cmpd="sng" algn="ctr">
            <a:solidFill>
              <a:srgbClr val="C00000"/>
            </a:solidFill>
            <a:prstDash val="solid"/>
            <a:miter lim="800000"/>
            <a:tailEnd type="triangle"/>
          </a:ln>
          <a:effectLst/>
        </p:spPr>
      </p:cxnSp>
      <p:sp>
        <p:nvSpPr>
          <p:cNvPr id="310" name="TextBox 309">
            <a:extLst>
              <a:ext uri="{FF2B5EF4-FFF2-40B4-BE49-F238E27FC236}">
                <a16:creationId xmlns:a16="http://schemas.microsoft.com/office/drawing/2014/main" id="{6912BEF2-3B11-FB47-82C1-FFFD993B95CD}"/>
              </a:ext>
            </a:extLst>
          </p:cNvPr>
          <p:cNvSpPr txBox="1"/>
          <p:nvPr/>
        </p:nvSpPr>
        <p:spPr>
          <a:xfrm>
            <a:off x="985612" y="4402962"/>
            <a:ext cx="1374075" cy="646331"/>
          </a:xfrm>
          <a:prstGeom prst="rect">
            <a:avLst/>
          </a:prstGeom>
          <a:noFill/>
        </p:spPr>
        <p:txBody>
          <a:bodyPr wrap="square" rtlCol="0">
            <a:spAutoFit/>
          </a:bodyPr>
          <a:lstStyle/>
          <a:p>
            <a:r>
              <a:rPr lang="en-US" altLang="zh-CN" dirty="0">
                <a:solidFill>
                  <a:prstClr val="black"/>
                </a:solidFill>
                <a:latin typeface="Calibri" panose="020F0502020204030204"/>
              </a:rPr>
              <a:t>99.7% </a:t>
            </a:r>
            <a:r>
              <a:rPr lang="zh-CN" altLang="en-US" dirty="0">
                <a:solidFill>
                  <a:prstClr val="black"/>
                </a:solidFill>
                <a:latin typeface="Calibri" panose="020F0502020204030204"/>
              </a:rPr>
              <a:t>置信区间右边界</a:t>
            </a:r>
            <a:endParaRPr lang="en-US" altLang="zh-CN" dirty="0">
              <a:solidFill>
                <a:prstClr val="black"/>
              </a:solidFill>
              <a:latin typeface="Calibri" panose="020F0502020204030204"/>
            </a:endParaRPr>
          </a:p>
        </p:txBody>
      </p:sp>
      <p:cxnSp>
        <p:nvCxnSpPr>
          <p:cNvPr id="313" name="Straight Arrow Connector 312">
            <a:extLst>
              <a:ext uri="{FF2B5EF4-FFF2-40B4-BE49-F238E27FC236}">
                <a16:creationId xmlns:a16="http://schemas.microsoft.com/office/drawing/2014/main" id="{5DECB926-30C1-EF45-AE18-EA7AD41E1C1B}"/>
              </a:ext>
            </a:extLst>
          </p:cNvPr>
          <p:cNvCxnSpPr>
            <a:cxnSpLocks/>
            <a:stCxn id="304" idx="1"/>
            <a:endCxn id="310" idx="3"/>
          </p:cNvCxnSpPr>
          <p:nvPr/>
        </p:nvCxnSpPr>
        <p:spPr>
          <a:xfrm flipH="1" flipV="1">
            <a:off x="2359687" y="4726128"/>
            <a:ext cx="584490" cy="1307"/>
          </a:xfrm>
          <a:prstGeom prst="straightConnector1">
            <a:avLst/>
          </a:prstGeom>
          <a:noFill/>
          <a:ln w="28575" cap="flat" cmpd="sng" algn="ctr">
            <a:solidFill>
              <a:srgbClr val="C00000"/>
            </a:solidFill>
            <a:prstDash val="solid"/>
            <a:miter lim="800000"/>
            <a:tailEnd type="triangle"/>
          </a:ln>
          <a:effectLst/>
        </p:spPr>
      </p:cxnSp>
      <p:cxnSp>
        <p:nvCxnSpPr>
          <p:cNvPr id="326" name="Straight Arrow Connector 325">
            <a:extLst>
              <a:ext uri="{FF2B5EF4-FFF2-40B4-BE49-F238E27FC236}">
                <a16:creationId xmlns:a16="http://schemas.microsoft.com/office/drawing/2014/main" id="{23F39E3E-91E6-5C4A-82C2-4DA549991364}"/>
              </a:ext>
            </a:extLst>
          </p:cNvPr>
          <p:cNvCxnSpPr>
            <a:cxnSpLocks/>
            <a:stCxn id="310" idx="2"/>
            <a:endCxn id="329" idx="0"/>
          </p:cNvCxnSpPr>
          <p:nvPr/>
        </p:nvCxnSpPr>
        <p:spPr>
          <a:xfrm flipH="1">
            <a:off x="1672649" y="5049293"/>
            <a:ext cx="1" cy="421982"/>
          </a:xfrm>
          <a:prstGeom prst="straightConnector1">
            <a:avLst/>
          </a:prstGeom>
          <a:noFill/>
          <a:ln w="28575" cap="flat" cmpd="sng" algn="ctr">
            <a:solidFill>
              <a:srgbClr val="C00000"/>
            </a:solidFill>
            <a:prstDash val="solid"/>
            <a:miter lim="800000"/>
            <a:tailEnd type="triangle"/>
          </a:ln>
          <a:effectLst/>
        </p:spPr>
      </p:cxnSp>
      <p:sp>
        <p:nvSpPr>
          <p:cNvPr id="329" name="TextBox 328">
            <a:extLst>
              <a:ext uri="{FF2B5EF4-FFF2-40B4-BE49-F238E27FC236}">
                <a16:creationId xmlns:a16="http://schemas.microsoft.com/office/drawing/2014/main" id="{1D45D50B-4F1E-7843-AB27-24714CC624ED}"/>
              </a:ext>
            </a:extLst>
          </p:cNvPr>
          <p:cNvSpPr txBox="1"/>
          <p:nvPr/>
        </p:nvSpPr>
        <p:spPr>
          <a:xfrm>
            <a:off x="985611" y="5471275"/>
            <a:ext cx="1374076" cy="646331"/>
          </a:xfrm>
          <a:prstGeom prst="rect">
            <a:avLst/>
          </a:prstGeom>
          <a:noFill/>
        </p:spPr>
        <p:txBody>
          <a:bodyPr wrap="square" rtlCol="0">
            <a:spAutoFit/>
          </a:bodyPr>
          <a:lstStyle/>
          <a:p>
            <a:r>
              <a:rPr lang="en-US" altLang="zh-CN" dirty="0">
                <a:solidFill>
                  <a:prstClr val="black"/>
                </a:solidFill>
                <a:latin typeface="Calibri" panose="020F0502020204030204"/>
              </a:rPr>
              <a:t>Anomaly Score</a:t>
            </a:r>
            <a:r>
              <a:rPr lang="zh-CN" altLang="en-US" dirty="0">
                <a:solidFill>
                  <a:prstClr val="black"/>
                </a:solidFill>
                <a:latin typeface="Calibri" panose="020F0502020204030204"/>
              </a:rPr>
              <a:t> 阈值</a:t>
            </a:r>
            <a:endParaRPr lang="en-US" altLang="zh-CN" dirty="0">
              <a:solidFill>
                <a:prstClr val="black"/>
              </a:solidFill>
              <a:latin typeface="Calibri" panose="020F0502020204030204"/>
            </a:endParaRPr>
          </a:p>
        </p:txBody>
      </p:sp>
    </p:spTree>
    <p:extLst>
      <p:ext uri="{BB962C8B-B14F-4D97-AF65-F5344CB8AC3E}">
        <p14:creationId xmlns:p14="http://schemas.microsoft.com/office/powerpoint/2010/main" val="379867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5" y="975600"/>
            <a:ext cx="8372163" cy="576000"/>
          </a:xfrm>
        </p:spPr>
        <p:txBody>
          <a:bodyPr anchor="ctr">
            <a:normAutofit/>
          </a:bodyPr>
          <a:lstStyle/>
          <a:p>
            <a:r>
              <a:rPr lang="zh-CN" altLang="en-US" dirty="0"/>
              <a:t>原型系统结构设计</a:t>
            </a:r>
            <a:r>
              <a:rPr lang="en-US" altLang="zh-CN" dirty="0"/>
              <a:t>-</a:t>
            </a:r>
            <a:r>
              <a:rPr lang="zh-CN" altLang="en-US" dirty="0"/>
              <a:t>模型运行</a:t>
            </a:r>
          </a:p>
        </p:txBody>
      </p:sp>
      <p:sp>
        <p:nvSpPr>
          <p:cNvPr id="97" name="Trapezoid 96">
            <a:extLst>
              <a:ext uri="{FF2B5EF4-FFF2-40B4-BE49-F238E27FC236}">
                <a16:creationId xmlns:a16="http://schemas.microsoft.com/office/drawing/2014/main" id="{D6306046-921E-3045-8D57-7555914959C5}"/>
              </a:ext>
            </a:extLst>
          </p:cNvPr>
          <p:cNvSpPr/>
          <p:nvPr/>
        </p:nvSpPr>
        <p:spPr>
          <a:xfrm rot="5400000">
            <a:off x="4436724" y="3610387"/>
            <a:ext cx="1469571" cy="555171"/>
          </a:xfrm>
          <a:prstGeom prst="trapezoid">
            <a:avLst>
              <a:gd name="adj" fmla="val 56373"/>
            </a:avLst>
          </a:prstGeom>
          <a:solidFill>
            <a:srgbClr val="5B9BD5">
              <a:lumMod val="75000"/>
            </a:srgbClr>
          </a:solid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Trapezoid 97">
            <a:extLst>
              <a:ext uri="{FF2B5EF4-FFF2-40B4-BE49-F238E27FC236}">
                <a16:creationId xmlns:a16="http://schemas.microsoft.com/office/drawing/2014/main" id="{491DF4D4-9AFD-474B-8DCF-45C8071BDEB7}"/>
              </a:ext>
            </a:extLst>
          </p:cNvPr>
          <p:cNvSpPr/>
          <p:nvPr/>
        </p:nvSpPr>
        <p:spPr>
          <a:xfrm rot="5400000">
            <a:off x="4436724" y="5460959"/>
            <a:ext cx="1469571" cy="555171"/>
          </a:xfrm>
          <a:prstGeom prst="trapezoid">
            <a:avLst>
              <a:gd name="adj" fmla="val 56373"/>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1C754213-EB4C-824B-B6A0-329134BF1206}"/>
              </a:ext>
            </a:extLst>
          </p:cNvPr>
          <p:cNvSpPr/>
          <p:nvPr/>
        </p:nvSpPr>
        <p:spPr>
          <a:xfrm>
            <a:off x="6422250" y="3419886"/>
            <a:ext cx="435429" cy="936171"/>
          </a:xfrm>
          <a:prstGeom prst="rect">
            <a:avLst/>
          </a:prstGeom>
          <a:solidFill>
            <a:srgbClr val="00B050"/>
          </a:solidFill>
          <a:ln w="28575"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F(·)</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38EFB873-D4C2-5B4B-BCD5-183D5592C3CF}"/>
              </a:ext>
            </a:extLst>
          </p:cNvPr>
          <p:cNvCxnSpPr>
            <a:cxnSpLocks/>
            <a:stCxn id="97" idx="0"/>
            <a:endCxn id="99" idx="1"/>
          </p:cNvCxnSpPr>
          <p:nvPr/>
        </p:nvCxnSpPr>
        <p:spPr>
          <a:xfrm flipV="1">
            <a:off x="5449095" y="3887972"/>
            <a:ext cx="973155" cy="1"/>
          </a:xfrm>
          <a:prstGeom prst="straightConnector1">
            <a:avLst/>
          </a:prstGeom>
          <a:noFill/>
          <a:ln w="19050" cap="flat" cmpd="sng" algn="ctr">
            <a:solidFill>
              <a:srgbClr val="00B050"/>
            </a:solidFill>
            <a:prstDash val="solid"/>
            <a:miter lim="800000"/>
            <a:tailEnd type="triangle"/>
          </a:ln>
          <a:effectLst/>
        </p:spPr>
      </p:cxnSp>
      <p:cxnSp>
        <p:nvCxnSpPr>
          <p:cNvPr id="101" name="Elbow Connector 100">
            <a:extLst>
              <a:ext uri="{FF2B5EF4-FFF2-40B4-BE49-F238E27FC236}">
                <a16:creationId xmlns:a16="http://schemas.microsoft.com/office/drawing/2014/main" id="{EE359CBB-C9E6-4F4F-84BD-74922B96A93F}"/>
              </a:ext>
            </a:extLst>
          </p:cNvPr>
          <p:cNvCxnSpPr>
            <a:cxnSpLocks/>
            <a:stCxn id="97" idx="0"/>
            <a:endCxn id="98" idx="0"/>
          </p:cNvCxnSpPr>
          <p:nvPr/>
        </p:nvCxnSpPr>
        <p:spPr>
          <a:xfrm>
            <a:off x="5449095" y="3887973"/>
            <a:ext cx="12700" cy="1850572"/>
          </a:xfrm>
          <a:prstGeom prst="bentConnector3">
            <a:avLst>
              <a:gd name="adj1" fmla="val 3685717"/>
            </a:avLst>
          </a:prstGeom>
          <a:noFill/>
          <a:ln w="19050" cap="flat" cmpd="sng" algn="ctr">
            <a:solidFill>
              <a:srgbClr val="00B050"/>
            </a:solidFill>
            <a:prstDash val="solid"/>
            <a:miter lim="800000"/>
            <a:tailEnd type="triangle"/>
          </a:ln>
          <a:effectLst/>
        </p:spPr>
      </p:cxnSp>
      <p:cxnSp>
        <p:nvCxnSpPr>
          <p:cNvPr id="102" name="Straight Arrow Connector 101">
            <a:extLst>
              <a:ext uri="{FF2B5EF4-FFF2-40B4-BE49-F238E27FC236}">
                <a16:creationId xmlns:a16="http://schemas.microsoft.com/office/drawing/2014/main" id="{74007946-953E-0E43-9B0C-A7A197DAB569}"/>
              </a:ext>
            </a:extLst>
          </p:cNvPr>
          <p:cNvCxnSpPr>
            <a:cxnSpLocks/>
            <a:stCxn id="104" idx="3"/>
            <a:endCxn id="97" idx="2"/>
          </p:cNvCxnSpPr>
          <p:nvPr/>
        </p:nvCxnSpPr>
        <p:spPr>
          <a:xfrm>
            <a:off x="4069447" y="3887971"/>
            <a:ext cx="824477" cy="2"/>
          </a:xfrm>
          <a:prstGeom prst="straightConnector1">
            <a:avLst/>
          </a:prstGeom>
          <a:noFill/>
          <a:ln w="28575" cap="flat" cmpd="sng" algn="ctr">
            <a:solidFill>
              <a:srgbClr val="0070C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E3464C62-C09B-F146-8D43-8C4EF2C5475E}"/>
              </a:ext>
            </a:extLst>
          </p:cNvPr>
          <p:cNvCxnSpPr>
            <a:cxnSpLocks/>
            <a:stCxn id="98" idx="2"/>
            <a:endCxn id="105" idx="3"/>
          </p:cNvCxnSpPr>
          <p:nvPr/>
        </p:nvCxnSpPr>
        <p:spPr>
          <a:xfrm flipH="1">
            <a:off x="4340566" y="5738545"/>
            <a:ext cx="553358" cy="11671"/>
          </a:xfrm>
          <a:prstGeom prst="straightConnector1">
            <a:avLst/>
          </a:prstGeom>
          <a:noFill/>
          <a:ln w="28575" cap="flat" cmpd="sng" algn="ctr">
            <a:solidFill>
              <a:srgbClr val="4472C4"/>
            </a:solidFill>
            <a:prstDash val="solid"/>
            <a:miter lim="800000"/>
            <a:tailEnd type="triangle"/>
          </a:ln>
          <a:effectLst/>
        </p:spPr>
      </p:cxnSp>
      <p:sp>
        <p:nvSpPr>
          <p:cNvPr id="104" name="TextBox 103">
            <a:extLst>
              <a:ext uri="{FF2B5EF4-FFF2-40B4-BE49-F238E27FC236}">
                <a16:creationId xmlns:a16="http://schemas.microsoft.com/office/drawing/2014/main" id="{D96BE1B9-A0C7-4140-A363-2AC10E9359C7}"/>
              </a:ext>
            </a:extLst>
          </p:cNvPr>
          <p:cNvSpPr txBox="1"/>
          <p:nvPr/>
        </p:nvSpPr>
        <p:spPr>
          <a:xfrm>
            <a:off x="3785395" y="3703305"/>
            <a:ext cx="284052" cy="369332"/>
          </a:xfrm>
          <a:prstGeom prst="rect">
            <a:avLst/>
          </a:prstGeom>
          <a:noFill/>
        </p:spPr>
        <p:txBody>
          <a:bodyPr wrap="none" rtlCol="0">
            <a:spAutoFit/>
          </a:bodyPr>
          <a:lstStyle/>
          <a:p>
            <a:r>
              <a:rPr lang="en-US" altLang="zh-CN" dirty="0">
                <a:solidFill>
                  <a:prstClr val="black"/>
                </a:solidFill>
                <a:latin typeface="Calibri" panose="020F0502020204030204"/>
              </a:rPr>
              <a:t>x</a:t>
            </a:r>
            <a:endParaRPr dirty="0">
              <a:solidFill>
                <a:prstClr val="black"/>
              </a:solidFill>
              <a:latin typeface="Calibri" panose="020F0502020204030204"/>
            </a:endParaRPr>
          </a:p>
        </p:txBody>
      </p:sp>
      <p:sp>
        <p:nvSpPr>
          <p:cNvPr id="105" name="TextBox 104">
            <a:extLst>
              <a:ext uri="{FF2B5EF4-FFF2-40B4-BE49-F238E27FC236}">
                <a16:creationId xmlns:a16="http://schemas.microsoft.com/office/drawing/2014/main" id="{7325DF41-1F73-0E4F-BC74-ADFC91DFEEF8}"/>
              </a:ext>
            </a:extLst>
          </p:cNvPr>
          <p:cNvSpPr txBox="1"/>
          <p:nvPr/>
        </p:nvSpPr>
        <p:spPr>
          <a:xfrm>
            <a:off x="3519507" y="5565550"/>
            <a:ext cx="821059" cy="369332"/>
          </a:xfrm>
          <a:prstGeom prst="rect">
            <a:avLst/>
          </a:prstGeom>
          <a:noFill/>
        </p:spPr>
        <p:txBody>
          <a:bodyPr wrap="none" rtlCol="0">
            <a:spAutoFit/>
          </a:bodyPr>
          <a:lstStyle/>
          <a:p>
            <a:r>
              <a:rPr lang="en-US" altLang="zh-CN" dirty="0">
                <a:solidFill>
                  <a:prstClr val="black"/>
                </a:solidFill>
                <a:latin typeface="Calibri" panose="020F0502020204030204"/>
              </a:rPr>
              <a:t>D(E(x))</a:t>
            </a:r>
            <a:endParaRPr dirty="0">
              <a:solidFill>
                <a:prstClr val="black"/>
              </a:solidFill>
              <a:latin typeface="Calibri" panose="020F0502020204030204"/>
            </a:endParaRPr>
          </a:p>
        </p:txBody>
      </p:sp>
      <p:sp>
        <p:nvSpPr>
          <p:cNvPr id="106" name="Trapezoid 105">
            <a:extLst>
              <a:ext uri="{FF2B5EF4-FFF2-40B4-BE49-F238E27FC236}">
                <a16:creationId xmlns:a16="http://schemas.microsoft.com/office/drawing/2014/main" id="{BAC7F737-2BF2-1D4D-9C27-C25DA4891215}"/>
              </a:ext>
            </a:extLst>
          </p:cNvPr>
          <p:cNvSpPr/>
          <p:nvPr/>
        </p:nvSpPr>
        <p:spPr>
          <a:xfrm rot="5400000">
            <a:off x="1329238" y="4644131"/>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Trapezoid 106">
            <a:extLst>
              <a:ext uri="{FF2B5EF4-FFF2-40B4-BE49-F238E27FC236}">
                <a16:creationId xmlns:a16="http://schemas.microsoft.com/office/drawing/2014/main" id="{D2031B69-8A4D-664B-AD6B-4CB64E7E53B9}"/>
              </a:ext>
            </a:extLst>
          </p:cNvPr>
          <p:cNvSpPr/>
          <p:nvPr/>
        </p:nvSpPr>
        <p:spPr>
          <a:xfrm rot="16200000">
            <a:off x="1710252" y="4644130"/>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9C473F6A-BD4B-754D-B9B1-5444F7FF32AB}"/>
              </a:ext>
            </a:extLst>
          </p:cNvPr>
          <p:cNvSpPr/>
          <p:nvPr/>
        </p:nvSpPr>
        <p:spPr>
          <a:xfrm>
            <a:off x="3005661" y="4567936"/>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a-b</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09" name="Elbow Connector 108">
            <a:extLst>
              <a:ext uri="{FF2B5EF4-FFF2-40B4-BE49-F238E27FC236}">
                <a16:creationId xmlns:a16="http://schemas.microsoft.com/office/drawing/2014/main" id="{79312D41-5E74-E740-AAF3-FCD007F2F972}"/>
              </a:ext>
            </a:extLst>
          </p:cNvPr>
          <p:cNvCxnSpPr>
            <a:cxnSpLocks/>
            <a:stCxn id="104" idx="1"/>
            <a:endCxn id="108" idx="0"/>
          </p:cNvCxnSpPr>
          <p:nvPr/>
        </p:nvCxnSpPr>
        <p:spPr>
          <a:xfrm rot="10800000" flipV="1">
            <a:off x="3359047" y="3887970"/>
            <a:ext cx="426349" cy="679965"/>
          </a:xfrm>
          <a:prstGeom prst="bentConnector2">
            <a:avLst/>
          </a:prstGeom>
          <a:noFill/>
          <a:ln w="28575" cap="flat" cmpd="sng" algn="ctr">
            <a:solidFill>
              <a:srgbClr val="4472C4"/>
            </a:solidFill>
            <a:prstDash val="solid"/>
            <a:miter lim="800000"/>
            <a:tailEnd type="triangle"/>
          </a:ln>
          <a:effectLst/>
        </p:spPr>
      </p:cxnSp>
      <p:cxnSp>
        <p:nvCxnSpPr>
          <p:cNvPr id="110" name="Elbow Connector 109">
            <a:extLst>
              <a:ext uri="{FF2B5EF4-FFF2-40B4-BE49-F238E27FC236}">
                <a16:creationId xmlns:a16="http://schemas.microsoft.com/office/drawing/2014/main" id="{67695F4F-4030-AF48-AAC9-1ED5E712538C}"/>
              </a:ext>
            </a:extLst>
          </p:cNvPr>
          <p:cNvCxnSpPr>
            <a:cxnSpLocks/>
            <a:stCxn id="105" idx="1"/>
            <a:endCxn id="108" idx="4"/>
          </p:cNvCxnSpPr>
          <p:nvPr/>
        </p:nvCxnSpPr>
        <p:spPr>
          <a:xfrm rot="10800000">
            <a:off x="3359047" y="5101336"/>
            <a:ext cx="160461" cy="648880"/>
          </a:xfrm>
          <a:prstGeom prst="bentConnector2">
            <a:avLst/>
          </a:prstGeom>
          <a:noFill/>
          <a:ln w="28575" cap="flat" cmpd="sng" algn="ctr">
            <a:solidFill>
              <a:srgbClr val="4472C4"/>
            </a:solidFill>
            <a:prstDash val="solid"/>
            <a:miter lim="800000"/>
            <a:tailEnd type="triangle"/>
          </a:ln>
          <a:effectLst/>
        </p:spPr>
      </p:cxnSp>
      <p:sp>
        <p:nvSpPr>
          <p:cNvPr id="111" name="TextBox 110">
            <a:extLst>
              <a:ext uri="{FF2B5EF4-FFF2-40B4-BE49-F238E27FC236}">
                <a16:creationId xmlns:a16="http://schemas.microsoft.com/office/drawing/2014/main" id="{9B1EDF63-3AB9-FF4D-AE49-D6E99D2F2A35}"/>
              </a:ext>
            </a:extLst>
          </p:cNvPr>
          <p:cNvSpPr txBox="1"/>
          <p:nvPr/>
        </p:nvSpPr>
        <p:spPr>
          <a:xfrm>
            <a:off x="3091946" y="4253426"/>
            <a:ext cx="295274" cy="369332"/>
          </a:xfrm>
          <a:prstGeom prst="rect">
            <a:avLst/>
          </a:prstGeom>
          <a:noFill/>
        </p:spPr>
        <p:txBody>
          <a:bodyPr wrap="none" rtlCol="0">
            <a:spAutoFit/>
          </a:bodyPr>
          <a:lstStyle/>
          <a:p>
            <a:r>
              <a:rPr lang="en-US" altLang="zh-CN" dirty="0">
                <a:solidFill>
                  <a:prstClr val="black"/>
                </a:solidFill>
                <a:latin typeface="Calibri" panose="020F0502020204030204"/>
              </a:rPr>
              <a:t>a</a:t>
            </a:r>
            <a:endParaRPr dirty="0">
              <a:solidFill>
                <a:prstClr val="black"/>
              </a:solidFill>
              <a:latin typeface="Calibri" panose="020F0502020204030204"/>
            </a:endParaRPr>
          </a:p>
        </p:txBody>
      </p:sp>
      <p:sp>
        <p:nvSpPr>
          <p:cNvPr id="112" name="TextBox 111">
            <a:extLst>
              <a:ext uri="{FF2B5EF4-FFF2-40B4-BE49-F238E27FC236}">
                <a16:creationId xmlns:a16="http://schemas.microsoft.com/office/drawing/2014/main" id="{63F804A2-EF36-5149-8569-004D092A2F2A}"/>
              </a:ext>
            </a:extLst>
          </p:cNvPr>
          <p:cNvSpPr txBox="1"/>
          <p:nvPr/>
        </p:nvSpPr>
        <p:spPr>
          <a:xfrm>
            <a:off x="3091946" y="5003759"/>
            <a:ext cx="306494" cy="369332"/>
          </a:xfrm>
          <a:prstGeom prst="rect">
            <a:avLst/>
          </a:prstGeom>
          <a:noFill/>
        </p:spPr>
        <p:txBody>
          <a:bodyPr wrap="none" rtlCol="0">
            <a:spAutoFit/>
          </a:bodyPr>
          <a:lstStyle/>
          <a:p>
            <a:r>
              <a:rPr lang="en-US" altLang="zh-CN" dirty="0">
                <a:solidFill>
                  <a:prstClr val="black"/>
                </a:solidFill>
                <a:latin typeface="Calibri" panose="020F0502020204030204"/>
              </a:rPr>
              <a:t>b</a:t>
            </a:r>
            <a:endParaRPr dirty="0">
              <a:solidFill>
                <a:prstClr val="black"/>
              </a:solidFill>
              <a:latin typeface="Calibri" panose="020F0502020204030204"/>
            </a:endParaRPr>
          </a:p>
        </p:txBody>
      </p:sp>
      <p:cxnSp>
        <p:nvCxnSpPr>
          <p:cNvPr id="113" name="Straight Arrow Connector 112">
            <a:extLst>
              <a:ext uri="{FF2B5EF4-FFF2-40B4-BE49-F238E27FC236}">
                <a16:creationId xmlns:a16="http://schemas.microsoft.com/office/drawing/2014/main" id="{8F982423-5AA1-C047-BB2B-D4F0BA7805C2}"/>
              </a:ext>
            </a:extLst>
          </p:cNvPr>
          <p:cNvCxnSpPr>
            <a:cxnSpLocks/>
            <a:stCxn id="108" idx="2"/>
            <a:endCxn id="107" idx="2"/>
          </p:cNvCxnSpPr>
          <p:nvPr/>
        </p:nvCxnSpPr>
        <p:spPr>
          <a:xfrm flipH="1">
            <a:off x="2379338" y="4834636"/>
            <a:ext cx="626323" cy="0"/>
          </a:xfrm>
          <a:prstGeom prst="straightConnector1">
            <a:avLst/>
          </a:prstGeom>
          <a:noFill/>
          <a:ln w="28575" cap="flat" cmpd="sng" algn="ctr">
            <a:solidFill>
              <a:srgbClr val="C00000"/>
            </a:solidFill>
            <a:prstDash val="solid"/>
            <a:miter lim="800000"/>
            <a:tailEnd type="triangle"/>
          </a:ln>
          <a:effectLst/>
        </p:spPr>
      </p:cxnSp>
      <p:cxnSp>
        <p:nvCxnSpPr>
          <p:cNvPr id="114" name="Straight Arrow Connector 113">
            <a:extLst>
              <a:ext uri="{FF2B5EF4-FFF2-40B4-BE49-F238E27FC236}">
                <a16:creationId xmlns:a16="http://schemas.microsoft.com/office/drawing/2014/main" id="{7EB89333-471D-2348-AB39-BF3C14518D11}"/>
              </a:ext>
            </a:extLst>
          </p:cNvPr>
          <p:cNvCxnSpPr>
            <a:cxnSpLocks/>
            <a:stCxn id="99" idx="3"/>
            <a:endCxn id="121" idx="1"/>
          </p:cNvCxnSpPr>
          <p:nvPr/>
        </p:nvCxnSpPr>
        <p:spPr>
          <a:xfrm flipV="1">
            <a:off x="6857679" y="3887970"/>
            <a:ext cx="328080" cy="2"/>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15" name="Oval 114">
                <a:extLst>
                  <a:ext uri="{FF2B5EF4-FFF2-40B4-BE49-F238E27FC236}">
                    <a16:creationId xmlns:a16="http://schemas.microsoft.com/office/drawing/2014/main" id="{A4148235-9645-E64A-839E-804E7C5F558D}"/>
                  </a:ext>
                </a:extLst>
              </p:cNvPr>
              <p:cNvSpPr/>
              <p:nvPr/>
            </p:nvSpPr>
            <p:spPr>
              <a:xfrm>
                <a:off x="1644939" y="2619787"/>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𝐿</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15" name="Oval 114">
                <a:extLst>
                  <a:ext uri="{FF2B5EF4-FFF2-40B4-BE49-F238E27FC236}">
                    <a16:creationId xmlns:a16="http://schemas.microsoft.com/office/drawing/2014/main" id="{A4148235-9645-E64A-839E-804E7C5F558D}"/>
                  </a:ext>
                </a:extLst>
              </p:cNvPr>
              <p:cNvSpPr>
                <a:spLocks noRot="1" noChangeAspect="1" noMove="1" noResize="1" noEditPoints="1" noAdjustHandles="1" noChangeArrowheads="1" noChangeShapeType="1" noTextEdit="1"/>
              </p:cNvSpPr>
              <p:nvPr/>
            </p:nvSpPr>
            <p:spPr>
              <a:xfrm>
                <a:off x="1644939" y="2619787"/>
                <a:ext cx="706770" cy="533400"/>
              </a:xfrm>
              <a:prstGeom prst="ellipse">
                <a:avLst/>
              </a:prstGeom>
              <a:blipFill>
                <a:blip r:embed="rId2"/>
                <a:stretch>
                  <a:fillRect/>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116" name="Elbow Connector 115">
            <a:extLst>
              <a:ext uri="{FF2B5EF4-FFF2-40B4-BE49-F238E27FC236}">
                <a16:creationId xmlns:a16="http://schemas.microsoft.com/office/drawing/2014/main" id="{3F541316-2331-A941-81D4-B79EAF32ECF4}"/>
              </a:ext>
            </a:extLst>
          </p:cNvPr>
          <p:cNvCxnSpPr>
            <a:cxnSpLocks/>
            <a:stCxn id="106" idx="2"/>
            <a:endCxn id="115" idx="2"/>
          </p:cNvCxnSpPr>
          <p:nvPr/>
        </p:nvCxnSpPr>
        <p:spPr>
          <a:xfrm rot="10800000" flipH="1">
            <a:off x="1617311" y="2886488"/>
            <a:ext cx="27627" cy="1948151"/>
          </a:xfrm>
          <a:prstGeom prst="bentConnector3">
            <a:avLst>
              <a:gd name="adj1" fmla="val -1870178"/>
            </a:avLst>
          </a:prstGeom>
          <a:noFill/>
          <a:ln w="28575" cap="flat" cmpd="sng" algn="ctr">
            <a:solidFill>
              <a:srgbClr val="00B0F0"/>
            </a:solidFill>
            <a:prstDash val="solid"/>
            <a:miter lim="800000"/>
            <a:tailEnd type="triangle"/>
          </a:ln>
          <a:effectLst/>
        </p:spPr>
      </p:cxnSp>
      <p:cxnSp>
        <p:nvCxnSpPr>
          <p:cNvPr id="117" name="Elbow Connector 116">
            <a:extLst>
              <a:ext uri="{FF2B5EF4-FFF2-40B4-BE49-F238E27FC236}">
                <a16:creationId xmlns:a16="http://schemas.microsoft.com/office/drawing/2014/main" id="{1C088E14-7720-734A-B873-3A6F7F29A12D}"/>
              </a:ext>
            </a:extLst>
          </p:cNvPr>
          <p:cNvCxnSpPr>
            <a:cxnSpLocks/>
            <a:stCxn id="108" idx="2"/>
            <a:endCxn id="115" idx="6"/>
          </p:cNvCxnSpPr>
          <p:nvPr/>
        </p:nvCxnSpPr>
        <p:spPr>
          <a:xfrm rot="10800000">
            <a:off x="2351709" y="2886488"/>
            <a:ext cx="653952" cy="1948149"/>
          </a:xfrm>
          <a:prstGeom prst="bentConnector3">
            <a:avLst>
              <a:gd name="adj1" fmla="val 50000"/>
            </a:avLst>
          </a:prstGeom>
          <a:noFill/>
          <a:ln w="28575" cap="flat" cmpd="sng" algn="ctr">
            <a:solidFill>
              <a:srgbClr val="ED7D31">
                <a:lumMod val="75000"/>
              </a:srgbClr>
            </a:solidFill>
            <a:prstDash val="solid"/>
            <a:miter lim="800000"/>
            <a:tailEnd type="triangle"/>
          </a:ln>
          <a:effectLst/>
        </p:spPr>
      </p:cxnSp>
      <p:sp>
        <p:nvSpPr>
          <p:cNvPr id="118" name="TextBox 117">
            <a:extLst>
              <a:ext uri="{FF2B5EF4-FFF2-40B4-BE49-F238E27FC236}">
                <a16:creationId xmlns:a16="http://schemas.microsoft.com/office/drawing/2014/main" id="{74525EDF-B6D1-7E4D-AB2E-08BCA5F8E800}"/>
              </a:ext>
            </a:extLst>
          </p:cNvPr>
          <p:cNvSpPr txBox="1"/>
          <p:nvPr/>
        </p:nvSpPr>
        <p:spPr>
          <a:xfrm>
            <a:off x="4925883" y="3709137"/>
            <a:ext cx="495649" cy="369332"/>
          </a:xfrm>
          <a:prstGeom prst="rect">
            <a:avLst/>
          </a:prstGeom>
          <a:noFill/>
        </p:spPr>
        <p:txBody>
          <a:bodyPr wrap="none" rtlCol="0">
            <a:spAutoFit/>
          </a:bodyPr>
          <a:lstStyle/>
          <a:p>
            <a:r>
              <a:rPr lang="en-US" altLang="zh-CN" dirty="0">
                <a:solidFill>
                  <a:prstClr val="white"/>
                </a:solidFill>
                <a:latin typeface="Calibri" panose="020F0502020204030204"/>
              </a:rPr>
              <a:t>E(·)</a:t>
            </a:r>
            <a:endParaRPr dirty="0">
              <a:solidFill>
                <a:prstClr val="white"/>
              </a:solidFill>
              <a:latin typeface="Calibri" panose="020F0502020204030204"/>
            </a:endParaRPr>
          </a:p>
        </p:txBody>
      </p:sp>
      <p:sp>
        <p:nvSpPr>
          <p:cNvPr id="119" name="TextBox 118">
            <a:extLst>
              <a:ext uri="{FF2B5EF4-FFF2-40B4-BE49-F238E27FC236}">
                <a16:creationId xmlns:a16="http://schemas.microsoft.com/office/drawing/2014/main" id="{DFFA28B4-D6B4-CE41-9804-FBB8DD7EB3EB}"/>
              </a:ext>
            </a:extLst>
          </p:cNvPr>
          <p:cNvSpPr txBox="1"/>
          <p:nvPr/>
        </p:nvSpPr>
        <p:spPr>
          <a:xfrm>
            <a:off x="4893924" y="5553878"/>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120" name="TextBox 119">
            <a:extLst>
              <a:ext uri="{FF2B5EF4-FFF2-40B4-BE49-F238E27FC236}">
                <a16:creationId xmlns:a16="http://schemas.microsoft.com/office/drawing/2014/main" id="{9A4AB9C7-C3D6-A44F-85BF-937E83AFB9F7}"/>
              </a:ext>
            </a:extLst>
          </p:cNvPr>
          <p:cNvSpPr txBox="1"/>
          <p:nvPr/>
        </p:nvSpPr>
        <p:spPr>
          <a:xfrm>
            <a:off x="5405403" y="3524471"/>
            <a:ext cx="537327" cy="369332"/>
          </a:xfrm>
          <a:prstGeom prst="rect">
            <a:avLst/>
          </a:prstGeom>
          <a:noFill/>
        </p:spPr>
        <p:txBody>
          <a:bodyPr wrap="none" rtlCol="0">
            <a:spAutoFit/>
          </a:bodyPr>
          <a:lstStyle/>
          <a:p>
            <a:r>
              <a:rPr lang="en-US" altLang="zh-CN" dirty="0">
                <a:solidFill>
                  <a:prstClr val="black"/>
                </a:solidFill>
                <a:latin typeface="Calibri" panose="020F0502020204030204"/>
              </a:rPr>
              <a:t>E(x)</a:t>
            </a:r>
            <a:endParaRPr dirty="0">
              <a:solidFill>
                <a:prstClr val="black"/>
              </a:solidFill>
              <a:latin typeface="Calibri" panose="020F0502020204030204"/>
            </a:endParaRPr>
          </a:p>
        </p:txBody>
      </p:sp>
      <p:sp>
        <p:nvSpPr>
          <p:cNvPr id="121" name="TextBox 120">
            <a:extLst>
              <a:ext uri="{FF2B5EF4-FFF2-40B4-BE49-F238E27FC236}">
                <a16:creationId xmlns:a16="http://schemas.microsoft.com/office/drawing/2014/main" id="{99FE3D52-ACA1-CD40-9D74-3A3E3793121D}"/>
              </a:ext>
            </a:extLst>
          </p:cNvPr>
          <p:cNvSpPr txBox="1"/>
          <p:nvPr/>
        </p:nvSpPr>
        <p:spPr>
          <a:xfrm>
            <a:off x="7185759" y="3703304"/>
            <a:ext cx="537327" cy="369332"/>
          </a:xfrm>
          <a:prstGeom prst="rect">
            <a:avLst/>
          </a:prstGeom>
          <a:noFill/>
        </p:spPr>
        <p:txBody>
          <a:bodyPr wrap="none" rtlCol="0">
            <a:spAutoFit/>
          </a:bodyPr>
          <a:lstStyle/>
          <a:p>
            <a:r>
              <a:rPr lang="en-US" altLang="zh-CN" dirty="0">
                <a:solidFill>
                  <a:prstClr val="black"/>
                </a:solidFill>
                <a:latin typeface="Calibri" panose="020F0502020204030204"/>
              </a:rPr>
              <a:t>T(x)</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22" name="Diamond 121">
                <a:extLst>
                  <a:ext uri="{FF2B5EF4-FFF2-40B4-BE49-F238E27FC236}">
                    <a16:creationId xmlns:a16="http://schemas.microsoft.com/office/drawing/2014/main" id="{286C7AE6-B768-AA46-B08A-B5F62BE65ECC}"/>
                  </a:ext>
                </a:extLst>
              </p:cNvPr>
              <p:cNvSpPr/>
              <p:nvPr/>
            </p:nvSpPr>
            <p:spPr>
              <a:xfrm>
                <a:off x="6748692" y="2555255"/>
                <a:ext cx="1411459" cy="679964"/>
              </a:xfrm>
              <a:prstGeom prst="diamond">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800" b="0" i="0" u="none" strike="noStrike" kern="0" cap="none" spc="0" normalizeH="0" baseline="0" noProof="0" dirty="0">
                    <a:ln>
                      <a:noFill/>
                    </a:ln>
                    <a:solidFill>
                      <a:prstClr val="white"/>
                    </a:solidFill>
                    <a:effectLst/>
                    <a:uLnTx/>
                    <a:uFillTx/>
                    <a:latin typeface="Calibri" panose="020F0502020204030204"/>
                    <a:ea typeface="+mn-ea"/>
                    <a:cs typeface="+mn-cs"/>
                  </a:rPr>
                  <a:t>Score</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&gt;</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14:m>
                  <m:oMath xmlns:m="http://schemas.openxmlformats.org/officeDocument/2006/math">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𝛼</m:t>
                    </m:r>
                  </m:oMath>
                </a14:m>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2" name="Diamond 121">
                <a:extLst>
                  <a:ext uri="{FF2B5EF4-FFF2-40B4-BE49-F238E27FC236}">
                    <a16:creationId xmlns:a16="http://schemas.microsoft.com/office/drawing/2014/main" id="{286C7AE6-B768-AA46-B08A-B5F62BE65ECC}"/>
                  </a:ext>
                </a:extLst>
              </p:cNvPr>
              <p:cNvSpPr>
                <a:spLocks noRot="1" noChangeAspect="1" noMove="1" noResize="1" noEditPoints="1" noAdjustHandles="1" noChangeArrowheads="1" noChangeShapeType="1" noTextEdit="1"/>
              </p:cNvSpPr>
              <p:nvPr/>
            </p:nvSpPr>
            <p:spPr>
              <a:xfrm>
                <a:off x="6748692" y="2555255"/>
                <a:ext cx="1411459" cy="679964"/>
              </a:xfrm>
              <a:prstGeom prst="diamond">
                <a:avLst/>
              </a:prstGeom>
              <a:blipFill>
                <a:blip r:embed="rId3"/>
                <a:stretch>
                  <a:fillRect b="-10714"/>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123" name="Straight Arrow Connector 122">
            <a:extLst>
              <a:ext uri="{FF2B5EF4-FFF2-40B4-BE49-F238E27FC236}">
                <a16:creationId xmlns:a16="http://schemas.microsoft.com/office/drawing/2014/main" id="{83AB9C1E-DFB2-354E-86F8-F63E4DD89470}"/>
              </a:ext>
            </a:extLst>
          </p:cNvPr>
          <p:cNvCxnSpPr>
            <a:cxnSpLocks/>
            <a:stCxn id="122" idx="2"/>
            <a:endCxn id="121" idx="0"/>
          </p:cNvCxnSpPr>
          <p:nvPr/>
        </p:nvCxnSpPr>
        <p:spPr>
          <a:xfrm>
            <a:off x="7454422" y="3235219"/>
            <a:ext cx="1" cy="468085"/>
          </a:xfrm>
          <a:prstGeom prst="straightConnector1">
            <a:avLst/>
          </a:prstGeom>
          <a:noFill/>
          <a:ln w="12700" cap="flat" cmpd="sng" algn="ctr">
            <a:solidFill>
              <a:srgbClr val="92D050"/>
            </a:solidFill>
            <a:prstDash val="solid"/>
            <a:miter lim="800000"/>
            <a:tailEnd type="triangle"/>
          </a:ln>
          <a:effectLst/>
        </p:spPr>
      </p:cxnSp>
      <p:cxnSp>
        <p:nvCxnSpPr>
          <p:cNvPr id="124" name="Elbow Connector 123">
            <a:extLst>
              <a:ext uri="{FF2B5EF4-FFF2-40B4-BE49-F238E27FC236}">
                <a16:creationId xmlns:a16="http://schemas.microsoft.com/office/drawing/2014/main" id="{EF4E709F-331C-6040-B82B-0CA2271AE5BA}"/>
              </a:ext>
            </a:extLst>
          </p:cNvPr>
          <p:cNvCxnSpPr>
            <a:cxnSpLocks/>
            <a:stCxn id="122" idx="3"/>
            <a:endCxn id="121" idx="3"/>
          </p:cNvCxnSpPr>
          <p:nvPr/>
        </p:nvCxnSpPr>
        <p:spPr>
          <a:xfrm flipH="1">
            <a:off x="7723086" y="2895237"/>
            <a:ext cx="437065" cy="992733"/>
          </a:xfrm>
          <a:prstGeom prst="bentConnector3">
            <a:avLst>
              <a:gd name="adj1" fmla="val -52303"/>
            </a:avLst>
          </a:prstGeom>
          <a:noFill/>
          <a:ln w="12700" cap="flat" cmpd="sng" algn="ctr">
            <a:solidFill>
              <a:srgbClr val="FFC000"/>
            </a:solidFill>
            <a:prstDash val="solid"/>
            <a:miter lim="800000"/>
            <a:tailEnd type="triangle"/>
          </a:ln>
          <a:effectLst/>
        </p:spPr>
      </p:cxnSp>
      <p:sp>
        <p:nvSpPr>
          <p:cNvPr id="125" name="TextBox 124">
            <a:extLst>
              <a:ext uri="{FF2B5EF4-FFF2-40B4-BE49-F238E27FC236}">
                <a16:creationId xmlns:a16="http://schemas.microsoft.com/office/drawing/2014/main" id="{A1283669-F273-CD45-ABF3-EB27DD457D98}"/>
              </a:ext>
            </a:extLst>
          </p:cNvPr>
          <p:cNvSpPr txBox="1"/>
          <p:nvPr/>
        </p:nvSpPr>
        <p:spPr>
          <a:xfrm>
            <a:off x="7405201" y="3315725"/>
            <a:ext cx="931152" cy="307777"/>
          </a:xfrm>
          <a:prstGeom prst="rect">
            <a:avLst/>
          </a:prstGeom>
          <a:noFill/>
        </p:spPr>
        <p:txBody>
          <a:bodyPr wrap="none" rtlCol="0">
            <a:spAutoFit/>
          </a:bodyPr>
          <a:lstStyle/>
          <a:p>
            <a:r>
              <a:rPr lang="en-US" sz="1400" dirty="0" err="1">
                <a:solidFill>
                  <a:prstClr val="black"/>
                </a:solidFill>
                <a:latin typeface="Calibri" panose="020F0502020204030204"/>
              </a:rPr>
              <a:t>分类有效</a:t>
            </a:r>
            <a:endParaRPr sz="1400" dirty="0">
              <a:solidFill>
                <a:prstClr val="black"/>
              </a:solidFill>
              <a:latin typeface="Calibri" panose="020F0502020204030204"/>
            </a:endParaRPr>
          </a:p>
        </p:txBody>
      </p:sp>
      <p:sp>
        <p:nvSpPr>
          <p:cNvPr id="126" name="TextBox 125">
            <a:extLst>
              <a:ext uri="{FF2B5EF4-FFF2-40B4-BE49-F238E27FC236}">
                <a16:creationId xmlns:a16="http://schemas.microsoft.com/office/drawing/2014/main" id="{D2467B5D-ABF4-DB47-9FEA-65FB373B34F5}"/>
              </a:ext>
            </a:extLst>
          </p:cNvPr>
          <p:cNvSpPr txBox="1"/>
          <p:nvPr/>
        </p:nvSpPr>
        <p:spPr>
          <a:xfrm>
            <a:off x="7723395" y="3622660"/>
            <a:ext cx="543739" cy="307777"/>
          </a:xfrm>
          <a:prstGeom prst="rect">
            <a:avLst/>
          </a:prstGeom>
          <a:noFill/>
        </p:spPr>
        <p:txBody>
          <a:bodyPr wrap="none" rtlCol="0">
            <a:spAutoFit/>
          </a:bodyPr>
          <a:lstStyle/>
          <a:p>
            <a:r>
              <a:rPr lang="en-US" sz="1400" dirty="0" err="1">
                <a:solidFill>
                  <a:prstClr val="black"/>
                </a:solidFill>
                <a:latin typeface="Calibri" panose="020F0502020204030204"/>
              </a:rPr>
              <a:t>警告</a:t>
            </a:r>
            <a:endParaRPr sz="1400" dirty="0">
              <a:solidFill>
                <a:prstClr val="black"/>
              </a:solidFill>
              <a:latin typeface="Calibri" panose="020F0502020204030204"/>
            </a:endParaRPr>
          </a:p>
        </p:txBody>
      </p:sp>
      <p:cxnSp>
        <p:nvCxnSpPr>
          <p:cNvPr id="127" name="Straight Arrow Connector 126">
            <a:extLst>
              <a:ext uri="{FF2B5EF4-FFF2-40B4-BE49-F238E27FC236}">
                <a16:creationId xmlns:a16="http://schemas.microsoft.com/office/drawing/2014/main" id="{0C5CB2AC-8C42-D04E-A42A-0542D6981FA8}"/>
              </a:ext>
            </a:extLst>
          </p:cNvPr>
          <p:cNvCxnSpPr>
            <a:cxnSpLocks/>
            <a:stCxn id="128" idx="2"/>
            <a:endCxn id="104" idx="0"/>
          </p:cNvCxnSpPr>
          <p:nvPr/>
        </p:nvCxnSpPr>
        <p:spPr>
          <a:xfrm>
            <a:off x="3913044" y="2034378"/>
            <a:ext cx="14377" cy="1668927"/>
          </a:xfrm>
          <a:prstGeom prst="straightConnector1">
            <a:avLst/>
          </a:prstGeom>
          <a:noFill/>
          <a:ln w="28575" cap="flat" cmpd="sng" algn="ctr">
            <a:solidFill>
              <a:srgbClr val="4472C4"/>
            </a:solidFill>
            <a:prstDash val="solid"/>
            <a:miter lim="800000"/>
            <a:tailEnd type="triangle"/>
          </a:ln>
          <a:effectLst/>
        </p:spPr>
      </p:cxnSp>
      <p:sp>
        <p:nvSpPr>
          <p:cNvPr id="128" name="TextBox 127">
            <a:extLst>
              <a:ext uri="{FF2B5EF4-FFF2-40B4-BE49-F238E27FC236}">
                <a16:creationId xmlns:a16="http://schemas.microsoft.com/office/drawing/2014/main" id="{D9627898-CF02-2E48-ACAB-BE45C14A88F8}"/>
              </a:ext>
            </a:extLst>
          </p:cNvPr>
          <p:cNvSpPr txBox="1"/>
          <p:nvPr/>
        </p:nvSpPr>
        <p:spPr>
          <a:xfrm>
            <a:off x="3359046" y="1665046"/>
            <a:ext cx="1107996" cy="369332"/>
          </a:xfrm>
          <a:prstGeom prst="rect">
            <a:avLst/>
          </a:prstGeom>
          <a:noFill/>
        </p:spPr>
        <p:txBody>
          <a:bodyPr wrap="none" rtlCol="0">
            <a:spAutoFit/>
          </a:bodyPr>
          <a:lstStyle/>
          <a:p>
            <a:r>
              <a:rPr lang="en-US" dirty="0" err="1">
                <a:solidFill>
                  <a:prstClr val="black"/>
                </a:solidFill>
                <a:latin typeface="Calibri" panose="020F0502020204030204"/>
              </a:rPr>
              <a:t>输入样本</a:t>
            </a:r>
            <a:endParaRPr dirty="0">
              <a:solidFill>
                <a:prstClr val="black"/>
              </a:solidFill>
              <a:latin typeface="Calibri" panose="020F0502020204030204"/>
            </a:endParaRPr>
          </a:p>
        </p:txBody>
      </p:sp>
      <p:sp>
        <p:nvSpPr>
          <p:cNvPr id="129" name="TextBox 128">
            <a:extLst>
              <a:ext uri="{FF2B5EF4-FFF2-40B4-BE49-F238E27FC236}">
                <a16:creationId xmlns:a16="http://schemas.microsoft.com/office/drawing/2014/main" id="{BBF7CA61-D493-DC4D-BA7F-5D6DEDD8EC95}"/>
              </a:ext>
            </a:extLst>
          </p:cNvPr>
          <p:cNvSpPr txBox="1"/>
          <p:nvPr/>
        </p:nvSpPr>
        <p:spPr>
          <a:xfrm>
            <a:off x="1995940" y="2031053"/>
            <a:ext cx="1270861" cy="307777"/>
          </a:xfrm>
          <a:prstGeom prst="rect">
            <a:avLst/>
          </a:prstGeom>
          <a:noFill/>
        </p:spPr>
        <p:txBody>
          <a:bodyPr wrap="none" rtlCol="0">
            <a:spAutoFit/>
          </a:bodyPr>
          <a:lstStyle/>
          <a:p>
            <a:r>
              <a:rPr lang="en-US" altLang="zh-CN" sz="1400" dirty="0">
                <a:solidFill>
                  <a:prstClr val="black"/>
                </a:solidFill>
                <a:latin typeface="Calibri" panose="020F0502020204030204"/>
              </a:rPr>
              <a:t>Anomaly</a:t>
            </a:r>
            <a:r>
              <a:rPr lang="zh-CN" altLang="en-US" sz="1400" dirty="0">
                <a:solidFill>
                  <a:prstClr val="black"/>
                </a:solidFill>
                <a:latin typeface="Calibri" panose="020F0502020204030204"/>
              </a:rPr>
              <a:t> </a:t>
            </a:r>
            <a:r>
              <a:rPr lang="en-US" altLang="zh-CN" sz="1400" dirty="0">
                <a:solidFill>
                  <a:prstClr val="black"/>
                </a:solidFill>
                <a:latin typeface="Calibri" panose="020F0502020204030204"/>
              </a:rPr>
              <a:t>Score</a:t>
            </a:r>
            <a:endParaRPr sz="1400" dirty="0">
              <a:solidFill>
                <a:prstClr val="black"/>
              </a:solidFill>
              <a:latin typeface="Calibri" panose="020F0502020204030204"/>
            </a:endParaRPr>
          </a:p>
        </p:txBody>
      </p:sp>
      <p:sp>
        <p:nvSpPr>
          <p:cNvPr id="130" name="TextBox 129">
            <a:extLst>
              <a:ext uri="{FF2B5EF4-FFF2-40B4-BE49-F238E27FC236}">
                <a16:creationId xmlns:a16="http://schemas.microsoft.com/office/drawing/2014/main" id="{24879696-2687-E246-850F-8B800168E00E}"/>
              </a:ext>
            </a:extLst>
          </p:cNvPr>
          <p:cNvSpPr txBox="1"/>
          <p:nvPr/>
        </p:nvSpPr>
        <p:spPr>
          <a:xfrm>
            <a:off x="5386292" y="5750216"/>
            <a:ext cx="973154" cy="307777"/>
          </a:xfrm>
          <a:prstGeom prst="rect">
            <a:avLst/>
          </a:prstGeom>
          <a:noFill/>
        </p:spPr>
        <p:txBody>
          <a:bodyPr wrap="square" rtlCol="0">
            <a:spAutoFit/>
          </a:bodyPr>
          <a:lstStyle/>
          <a:p>
            <a:r>
              <a:rPr lang="zh-CN" altLang="en-CN" sz="1400" dirty="0">
                <a:solidFill>
                  <a:prstClr val="black"/>
                </a:solidFill>
                <a:latin typeface="Calibri" panose="020F0502020204030204"/>
              </a:rPr>
              <a:t>高层特征</a:t>
            </a:r>
            <a:endParaRPr sz="1400" dirty="0">
              <a:solidFill>
                <a:prstClr val="black"/>
              </a:solidFill>
              <a:latin typeface="Calibri" panose="020F0502020204030204"/>
            </a:endParaRPr>
          </a:p>
        </p:txBody>
      </p:sp>
      <p:sp>
        <p:nvSpPr>
          <p:cNvPr id="131" name="TextBox 130">
            <a:extLst>
              <a:ext uri="{FF2B5EF4-FFF2-40B4-BE49-F238E27FC236}">
                <a16:creationId xmlns:a16="http://schemas.microsoft.com/office/drawing/2014/main" id="{CF458849-794A-9648-AB9D-415A8555FF50}"/>
              </a:ext>
            </a:extLst>
          </p:cNvPr>
          <p:cNvSpPr txBox="1"/>
          <p:nvPr/>
        </p:nvSpPr>
        <p:spPr>
          <a:xfrm>
            <a:off x="1743718" y="4644916"/>
            <a:ext cx="506870" cy="369332"/>
          </a:xfrm>
          <a:prstGeom prst="rect">
            <a:avLst/>
          </a:prstGeom>
          <a:noFill/>
        </p:spPr>
        <p:txBody>
          <a:bodyPr wrap="none" rtlCol="0">
            <a:spAutoFit/>
          </a:bodyPr>
          <a:lstStyle/>
          <a:p>
            <a:r>
              <a:rPr lang="en-US" altLang="zh-CN" dirty="0">
                <a:solidFill>
                  <a:prstClr val="black"/>
                </a:solidFill>
                <a:latin typeface="Calibri" panose="020F0502020204030204"/>
              </a:rPr>
              <a:t>C(·)</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8E2AE40-1ED5-D74E-BFD4-DABFF2356BA8}"/>
                  </a:ext>
                </a:extLst>
              </p:cNvPr>
              <p:cNvSpPr txBox="1"/>
              <p:nvPr/>
            </p:nvSpPr>
            <p:spPr>
              <a:xfrm>
                <a:off x="1091162" y="2608900"/>
                <a:ext cx="493020" cy="307777"/>
              </a:xfrm>
              <a:prstGeom prst="rect">
                <a:avLst/>
              </a:prstGeom>
              <a:noFill/>
            </p:spPr>
            <p:txBody>
              <a:bodyPr wrap="none" rtlCol="0">
                <a:spAutoFit/>
              </a:bodyPr>
              <a:lstStyle/>
              <a:p>
                <a:r>
                  <a:rPr lang="en-US" altLang="zh-CN" sz="1400" dirty="0">
                    <a:solidFill>
                      <a:prstClr val="black"/>
                    </a:solidFill>
                    <a:latin typeface="Calibri" panose="020F0502020204030204"/>
                  </a:rPr>
                  <a:t>C(</a:t>
                </a:r>
                <a14:m>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a14:m>
                <a:r>
                  <a:rPr lang="en-US" altLang="zh-CN" sz="1400" dirty="0">
                    <a:solidFill>
                      <a:prstClr val="black"/>
                    </a:solidFill>
                    <a:latin typeface="Calibri" panose="020F0502020204030204"/>
                  </a:rPr>
                  <a:t>)</a:t>
                </a:r>
                <a:endParaRPr sz="1400" dirty="0">
                  <a:solidFill>
                    <a:prstClr val="black"/>
                  </a:solidFill>
                  <a:latin typeface="Calibri" panose="020F0502020204030204"/>
                </a:endParaRPr>
              </a:p>
            </p:txBody>
          </p:sp>
        </mc:Choice>
        <mc:Fallback xmlns="">
          <p:sp>
            <p:nvSpPr>
              <p:cNvPr id="132" name="TextBox 131">
                <a:extLst>
                  <a:ext uri="{FF2B5EF4-FFF2-40B4-BE49-F238E27FC236}">
                    <a16:creationId xmlns:a16="http://schemas.microsoft.com/office/drawing/2014/main" id="{A8E2AE40-1ED5-D74E-BFD4-DABFF2356BA8}"/>
                  </a:ext>
                </a:extLst>
              </p:cNvPr>
              <p:cNvSpPr txBox="1">
                <a:spLocks noRot="1" noChangeAspect="1" noMove="1" noResize="1" noEditPoints="1" noAdjustHandles="1" noChangeArrowheads="1" noChangeShapeType="1" noTextEdit="1"/>
              </p:cNvSpPr>
              <p:nvPr/>
            </p:nvSpPr>
            <p:spPr>
              <a:xfrm>
                <a:off x="1091162" y="2608900"/>
                <a:ext cx="493020" cy="307777"/>
              </a:xfrm>
              <a:prstGeom prst="rect">
                <a:avLst/>
              </a:prstGeom>
              <a:blipFill>
                <a:blip r:embed="rId4"/>
                <a:stretch>
                  <a:fillRect l="-2500" t="-4000" r="-25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1D9B214B-7293-5043-AA07-F49823DC9974}"/>
                  </a:ext>
                </a:extLst>
              </p:cNvPr>
              <p:cNvSpPr txBox="1"/>
              <p:nvPr/>
            </p:nvSpPr>
            <p:spPr>
              <a:xfrm>
                <a:off x="2388729" y="2639748"/>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133" name="TextBox 132">
                <a:extLst>
                  <a:ext uri="{FF2B5EF4-FFF2-40B4-BE49-F238E27FC236}">
                    <a16:creationId xmlns:a16="http://schemas.microsoft.com/office/drawing/2014/main" id="{1D9B214B-7293-5043-AA07-F49823DC9974}"/>
                  </a:ext>
                </a:extLst>
              </p:cNvPr>
              <p:cNvSpPr txBox="1">
                <a:spLocks noRot="1" noChangeAspect="1" noMove="1" noResize="1" noEditPoints="1" noAdjustHandles="1" noChangeArrowheads="1" noChangeShapeType="1" noTextEdit="1"/>
              </p:cNvSpPr>
              <p:nvPr/>
            </p:nvSpPr>
            <p:spPr>
              <a:xfrm>
                <a:off x="2388729" y="2639748"/>
                <a:ext cx="327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1E215392-9622-7E46-B2C1-D8BCA7401D51}"/>
                  </a:ext>
                </a:extLst>
              </p:cNvPr>
              <p:cNvSpPr txBox="1"/>
              <p:nvPr/>
            </p:nvSpPr>
            <p:spPr>
              <a:xfrm>
                <a:off x="2691071" y="4600725"/>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134" name="TextBox 133">
                <a:extLst>
                  <a:ext uri="{FF2B5EF4-FFF2-40B4-BE49-F238E27FC236}">
                    <a16:creationId xmlns:a16="http://schemas.microsoft.com/office/drawing/2014/main" id="{1E215392-9622-7E46-B2C1-D8BCA7401D51}"/>
                  </a:ext>
                </a:extLst>
              </p:cNvPr>
              <p:cNvSpPr txBox="1">
                <a:spLocks noRot="1" noChangeAspect="1" noMove="1" noResize="1" noEditPoints="1" noAdjustHandles="1" noChangeArrowheads="1" noChangeShapeType="1" noTextEdit="1"/>
              </p:cNvSpPr>
              <p:nvPr/>
            </p:nvSpPr>
            <p:spPr>
              <a:xfrm>
                <a:off x="2691071" y="4600725"/>
                <a:ext cx="327910" cy="307777"/>
              </a:xfrm>
              <a:prstGeom prst="rect">
                <a:avLst/>
              </a:prstGeom>
              <a:blipFill>
                <a:blip r:embed="rId6"/>
                <a:stretch>
                  <a:fillRect/>
                </a:stretch>
              </a:blipFill>
            </p:spPr>
            <p:txBody>
              <a:bodyPr/>
              <a:lstStyle/>
              <a:p>
                <a:r>
                  <a:rPr lang="en-US">
                    <a:noFill/>
                  </a:rPr>
                  <a:t> </a:t>
                </a:r>
              </a:p>
            </p:txBody>
          </p:sp>
        </mc:Fallback>
      </mc:AlternateContent>
      <p:sp>
        <p:nvSpPr>
          <p:cNvPr id="135" name="TextBox 134">
            <a:extLst>
              <a:ext uri="{FF2B5EF4-FFF2-40B4-BE49-F238E27FC236}">
                <a16:creationId xmlns:a16="http://schemas.microsoft.com/office/drawing/2014/main" id="{4F21D8A2-8416-1649-9BD4-3AFE6485B668}"/>
              </a:ext>
            </a:extLst>
          </p:cNvPr>
          <p:cNvSpPr txBox="1"/>
          <p:nvPr/>
        </p:nvSpPr>
        <p:spPr>
          <a:xfrm>
            <a:off x="4715761" y="3088654"/>
            <a:ext cx="2252758" cy="1576862"/>
          </a:xfrm>
          <a:prstGeom prst="rect">
            <a:avLst/>
          </a:prstGeom>
          <a:noFill/>
          <a:ln w="19050">
            <a:solidFill>
              <a:srgbClr val="00B050"/>
            </a:solidFill>
            <a:prstDash val="sysDash"/>
          </a:ln>
        </p:spPr>
        <p:txBody>
          <a:bodyPr wrap="square" rtlCol="0">
            <a:spAutoFit/>
          </a:bodyPr>
          <a:lstStyle/>
          <a:p>
            <a:endParaRPr dirty="0">
              <a:solidFill>
                <a:prstClr val="black"/>
              </a:solidFill>
              <a:latin typeface="Calibri" panose="020F0502020204030204"/>
            </a:endParaRPr>
          </a:p>
        </p:txBody>
      </p:sp>
      <p:sp>
        <p:nvSpPr>
          <p:cNvPr id="136" name="TextBox 135">
            <a:extLst>
              <a:ext uri="{FF2B5EF4-FFF2-40B4-BE49-F238E27FC236}">
                <a16:creationId xmlns:a16="http://schemas.microsoft.com/office/drawing/2014/main" id="{21C9484A-666E-6146-99C5-37801F557398}"/>
              </a:ext>
            </a:extLst>
          </p:cNvPr>
          <p:cNvSpPr txBox="1"/>
          <p:nvPr/>
        </p:nvSpPr>
        <p:spPr>
          <a:xfrm>
            <a:off x="6943366" y="4350554"/>
            <a:ext cx="1107996" cy="369332"/>
          </a:xfrm>
          <a:prstGeom prst="rect">
            <a:avLst/>
          </a:prstGeom>
          <a:noFill/>
        </p:spPr>
        <p:txBody>
          <a:bodyPr wrap="none" rtlCol="0">
            <a:spAutoFit/>
          </a:bodyPr>
          <a:lstStyle/>
          <a:p>
            <a:r>
              <a:rPr lang="zh-CN" altLang="en-CN" dirty="0">
                <a:solidFill>
                  <a:prstClr val="black"/>
                </a:solidFill>
                <a:latin typeface="Calibri" panose="020F0502020204030204"/>
              </a:rPr>
              <a:t>目标</a:t>
            </a:r>
            <a:r>
              <a:rPr lang="zh-CN" altLang="en-US" dirty="0">
                <a:solidFill>
                  <a:prstClr val="black"/>
                </a:solidFill>
                <a:latin typeface="Calibri" panose="020F0502020204030204"/>
              </a:rPr>
              <a:t>网络</a:t>
            </a:r>
            <a:endParaRPr dirty="0">
              <a:solidFill>
                <a:prstClr val="black"/>
              </a:solidFill>
              <a:latin typeface="Calibri" panose="020F0502020204030204"/>
            </a:endParaRPr>
          </a:p>
        </p:txBody>
      </p:sp>
      <p:sp>
        <p:nvSpPr>
          <p:cNvPr id="137" name="TextBox 136">
            <a:extLst>
              <a:ext uri="{FF2B5EF4-FFF2-40B4-BE49-F238E27FC236}">
                <a16:creationId xmlns:a16="http://schemas.microsoft.com/office/drawing/2014/main" id="{54E2B168-D79B-4740-9B96-036143B747DB}"/>
              </a:ext>
            </a:extLst>
          </p:cNvPr>
          <p:cNvSpPr txBox="1"/>
          <p:nvPr/>
        </p:nvSpPr>
        <p:spPr>
          <a:xfrm>
            <a:off x="6301117" y="6224709"/>
            <a:ext cx="1569660" cy="369332"/>
          </a:xfrm>
          <a:prstGeom prst="rect">
            <a:avLst/>
          </a:prstGeom>
          <a:noFill/>
        </p:spPr>
        <p:txBody>
          <a:bodyPr wrap="none" rtlCol="0">
            <a:spAutoFit/>
          </a:bodyPr>
          <a:lstStyle/>
          <a:p>
            <a:r>
              <a:rPr lang="zh-CN" altLang="en-CN" dirty="0">
                <a:solidFill>
                  <a:prstClr val="black"/>
                </a:solidFill>
                <a:latin typeface="Calibri" panose="020F0502020204030204"/>
              </a:rPr>
              <a:t>反馈</a:t>
            </a:r>
            <a:r>
              <a:rPr lang="zh-CN" altLang="en-US" dirty="0">
                <a:solidFill>
                  <a:prstClr val="black"/>
                </a:solidFill>
                <a:latin typeface="Calibri" panose="020F0502020204030204"/>
              </a:rPr>
              <a:t>自</a:t>
            </a:r>
            <a:r>
              <a:rPr lang="zh-CN" altLang="en-CN" dirty="0">
                <a:solidFill>
                  <a:prstClr val="black"/>
                </a:solidFill>
                <a:latin typeface="Calibri" panose="020F0502020204030204"/>
              </a:rPr>
              <a:t>编码器</a:t>
            </a:r>
            <a:endParaRPr dirty="0">
              <a:solidFill>
                <a:prstClr val="black"/>
              </a:solidFill>
              <a:latin typeface="Calibri" panose="020F0502020204030204"/>
            </a:endParaRPr>
          </a:p>
        </p:txBody>
      </p:sp>
      <p:sp>
        <p:nvSpPr>
          <p:cNvPr id="138" name="TextBox 137">
            <a:extLst>
              <a:ext uri="{FF2B5EF4-FFF2-40B4-BE49-F238E27FC236}">
                <a16:creationId xmlns:a16="http://schemas.microsoft.com/office/drawing/2014/main" id="{D1419FF1-2777-2F49-A57A-1DB12886E33C}"/>
              </a:ext>
            </a:extLst>
          </p:cNvPr>
          <p:cNvSpPr txBox="1"/>
          <p:nvPr/>
        </p:nvSpPr>
        <p:spPr>
          <a:xfrm>
            <a:off x="1326526" y="5362461"/>
            <a:ext cx="1338828" cy="369332"/>
          </a:xfrm>
          <a:prstGeom prst="rect">
            <a:avLst/>
          </a:prstGeom>
          <a:noFill/>
        </p:spPr>
        <p:txBody>
          <a:bodyPr wrap="none" rtlCol="0">
            <a:spAutoFit/>
          </a:bodyPr>
          <a:lstStyle/>
          <a:p>
            <a:r>
              <a:rPr lang="en-US" dirty="0" err="1">
                <a:solidFill>
                  <a:prstClr val="black"/>
                </a:solidFill>
                <a:latin typeface="Calibri" panose="020F0502020204030204"/>
              </a:rPr>
              <a:t>异常检测器</a:t>
            </a:r>
            <a:endParaRPr dirty="0">
              <a:solidFill>
                <a:prstClr val="black"/>
              </a:solidFill>
              <a:latin typeface="Calibri" panose="020F0502020204030204"/>
            </a:endParaRPr>
          </a:p>
        </p:txBody>
      </p:sp>
      <p:cxnSp>
        <p:nvCxnSpPr>
          <p:cNvPr id="139" name="Elbow Connector 138">
            <a:extLst>
              <a:ext uri="{FF2B5EF4-FFF2-40B4-BE49-F238E27FC236}">
                <a16:creationId xmlns:a16="http://schemas.microsoft.com/office/drawing/2014/main" id="{E7159E4C-0022-7647-A2EB-B9C4BF18427A}"/>
              </a:ext>
            </a:extLst>
          </p:cNvPr>
          <p:cNvCxnSpPr>
            <a:cxnSpLocks/>
            <a:stCxn id="115" idx="0"/>
            <a:endCxn id="122" idx="0"/>
          </p:cNvCxnSpPr>
          <p:nvPr/>
        </p:nvCxnSpPr>
        <p:spPr>
          <a:xfrm rot="5400000" flipH="1" flipV="1">
            <a:off x="4694107" y="-140528"/>
            <a:ext cx="64532" cy="5456098"/>
          </a:xfrm>
          <a:prstGeom prst="bentConnector3">
            <a:avLst>
              <a:gd name="adj1" fmla="val 454243"/>
            </a:avLst>
          </a:prstGeom>
          <a:noFill/>
          <a:ln w="19050" cap="flat" cmpd="sng" algn="ctr">
            <a:solidFill>
              <a:srgbClr val="ED7D31">
                <a:lumMod val="75000"/>
              </a:srgbClr>
            </a:solidFill>
            <a:prstDash val="solid"/>
            <a:miter lim="800000"/>
            <a:tailEnd type="triangle"/>
          </a:ln>
          <a:effectLst/>
        </p:spPr>
      </p:cxnSp>
      <p:sp>
        <p:nvSpPr>
          <p:cNvPr id="140" name="TextBox 139">
            <a:extLst>
              <a:ext uri="{FF2B5EF4-FFF2-40B4-BE49-F238E27FC236}">
                <a16:creationId xmlns:a16="http://schemas.microsoft.com/office/drawing/2014/main" id="{8C4623D3-A807-114D-9F19-C1C110FCAC5B}"/>
              </a:ext>
            </a:extLst>
          </p:cNvPr>
          <p:cNvSpPr txBox="1"/>
          <p:nvPr/>
        </p:nvSpPr>
        <p:spPr>
          <a:xfrm>
            <a:off x="7098042" y="3108350"/>
            <a:ext cx="394660" cy="307777"/>
          </a:xfrm>
          <a:prstGeom prst="rect">
            <a:avLst/>
          </a:prstGeom>
          <a:noFill/>
        </p:spPr>
        <p:txBody>
          <a:bodyPr wrap="none" rtlCol="0">
            <a:spAutoFit/>
          </a:bodyPr>
          <a:lstStyle/>
          <a:p>
            <a:r>
              <a:rPr lang="en-US" altLang="zh-CN" sz="1400" dirty="0">
                <a:solidFill>
                  <a:prstClr val="black"/>
                </a:solidFill>
                <a:latin typeface="Calibri" panose="020F0502020204030204"/>
              </a:rPr>
              <a:t>No</a:t>
            </a:r>
            <a:endParaRPr sz="1400" dirty="0">
              <a:solidFill>
                <a:prstClr val="black"/>
              </a:solidFill>
              <a:latin typeface="Calibri" panose="020F0502020204030204"/>
            </a:endParaRPr>
          </a:p>
        </p:txBody>
      </p:sp>
      <p:sp>
        <p:nvSpPr>
          <p:cNvPr id="141" name="TextBox 140">
            <a:extLst>
              <a:ext uri="{FF2B5EF4-FFF2-40B4-BE49-F238E27FC236}">
                <a16:creationId xmlns:a16="http://schemas.microsoft.com/office/drawing/2014/main" id="{E3C49668-DA3A-5D45-AEF1-19B7235CD874}"/>
              </a:ext>
            </a:extLst>
          </p:cNvPr>
          <p:cNvSpPr txBox="1"/>
          <p:nvPr/>
        </p:nvSpPr>
        <p:spPr>
          <a:xfrm>
            <a:off x="8040633" y="2619787"/>
            <a:ext cx="420243" cy="307777"/>
          </a:xfrm>
          <a:prstGeom prst="rect">
            <a:avLst/>
          </a:prstGeom>
          <a:noFill/>
        </p:spPr>
        <p:txBody>
          <a:bodyPr wrap="none" rtlCol="0">
            <a:spAutoFit/>
          </a:bodyPr>
          <a:lstStyle/>
          <a:p>
            <a:r>
              <a:rPr lang="en-US" altLang="zh-CN" sz="1400" dirty="0">
                <a:solidFill>
                  <a:prstClr val="black"/>
                </a:solidFill>
                <a:latin typeface="Calibri" panose="020F0502020204030204"/>
              </a:rPr>
              <a:t>Yes</a:t>
            </a:r>
            <a:endParaRPr sz="1400" dirty="0">
              <a:solidFill>
                <a:prstClr val="black"/>
              </a:solidFill>
              <a:latin typeface="Calibri" panose="020F0502020204030204"/>
            </a:endParaRPr>
          </a:p>
        </p:txBody>
      </p:sp>
      <p:sp>
        <p:nvSpPr>
          <p:cNvPr id="143" name="TextBox 142">
            <a:extLst>
              <a:ext uri="{FF2B5EF4-FFF2-40B4-BE49-F238E27FC236}">
                <a16:creationId xmlns:a16="http://schemas.microsoft.com/office/drawing/2014/main" id="{BDA977DF-13DC-3F47-B95F-B90B2306E169}"/>
              </a:ext>
            </a:extLst>
          </p:cNvPr>
          <p:cNvSpPr txBox="1"/>
          <p:nvPr/>
        </p:nvSpPr>
        <p:spPr>
          <a:xfrm>
            <a:off x="4581187" y="2963913"/>
            <a:ext cx="1676400" cy="3581400"/>
          </a:xfrm>
          <a:prstGeom prst="rect">
            <a:avLst/>
          </a:prstGeom>
          <a:noFill/>
          <a:ln w="19050">
            <a:solidFill>
              <a:srgbClr val="0070C0"/>
            </a:solidFill>
            <a:prstDash val="sysDash"/>
          </a:ln>
        </p:spPr>
        <p:txBody>
          <a:bodyPr wrap="square" rtlCol="0">
            <a:spAutoFit/>
          </a:bodyPr>
          <a:lstStyle/>
          <a:p>
            <a:endParaRPr dirty="0">
              <a:solidFill>
                <a:prstClr val="black"/>
              </a:solidFill>
              <a:latin typeface="Calibri" panose="020F0502020204030204"/>
            </a:endParaRPr>
          </a:p>
        </p:txBody>
      </p:sp>
    </p:spTree>
    <p:extLst>
      <p:ext uri="{BB962C8B-B14F-4D97-AF65-F5344CB8AC3E}">
        <p14:creationId xmlns:p14="http://schemas.microsoft.com/office/powerpoint/2010/main" val="136908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编程语言</a:t>
            </a:r>
            <a:endParaRPr lang="en-US" altLang="zh-CN" dirty="0"/>
          </a:p>
          <a:p>
            <a:pPr lvl="1"/>
            <a:r>
              <a:rPr lang="en-US" altLang="zh-CN" dirty="0"/>
              <a:t>Python</a:t>
            </a:r>
          </a:p>
          <a:p>
            <a:r>
              <a:rPr lang="zh-CN" altLang="en-US" dirty="0"/>
              <a:t>平台与工具</a:t>
            </a:r>
            <a:endParaRPr lang="en-US" altLang="zh-CN" dirty="0"/>
          </a:p>
          <a:p>
            <a:pPr lvl="1"/>
            <a:r>
              <a:rPr lang="en-US" altLang="zh-CN" dirty="0" err="1"/>
              <a:t>PyTorch</a:t>
            </a:r>
            <a:r>
              <a:rPr lang="zh-CN" altLang="en-US" dirty="0"/>
              <a:t>、</a:t>
            </a:r>
            <a:r>
              <a:rPr lang="en-US" altLang="zh-CN" dirty="0" err="1"/>
              <a:t>cleverhans</a:t>
            </a:r>
            <a:endParaRPr lang="en-US" altLang="zh-CN" dirty="0"/>
          </a:p>
          <a:p>
            <a:r>
              <a:rPr lang="zh-CN" altLang="en-US" dirty="0"/>
              <a:t>软件与硬件</a:t>
            </a:r>
            <a:endParaRPr lang="en-US" altLang="zh-CN" dirty="0"/>
          </a:p>
          <a:p>
            <a:pPr lvl="1"/>
            <a:r>
              <a:rPr lang="zh-CN" altLang="en-US" dirty="0"/>
              <a:t>操作系统：</a:t>
            </a:r>
            <a:r>
              <a:rPr lang="en-US" altLang="zh-CN" dirty="0"/>
              <a:t>Linux</a:t>
            </a:r>
            <a:r>
              <a:rPr lang="zh-CN" altLang="en-US" dirty="0"/>
              <a:t>、</a:t>
            </a:r>
            <a:r>
              <a:rPr lang="en-US" altLang="zh-CN" dirty="0"/>
              <a:t> macOS </a:t>
            </a:r>
            <a:r>
              <a:rPr lang="zh-CN" altLang="en-US" dirty="0"/>
              <a:t>、</a:t>
            </a:r>
            <a:r>
              <a:rPr lang="en-US" altLang="zh-CN" dirty="0"/>
              <a:t>Windows</a:t>
            </a:r>
          </a:p>
          <a:p>
            <a:pPr lvl="1"/>
            <a:r>
              <a:rPr lang="en-US" altLang="zh-CN" dirty="0"/>
              <a:t>Processor</a:t>
            </a:r>
            <a:r>
              <a:rPr lang="zh-CN" altLang="en-US" dirty="0"/>
              <a:t>：</a:t>
            </a:r>
            <a:r>
              <a:rPr lang="en-US" altLang="zh-CN" dirty="0"/>
              <a:t>CPU</a:t>
            </a:r>
            <a:r>
              <a:rPr lang="zh-CN" altLang="en-US" dirty="0"/>
              <a:t>、</a:t>
            </a:r>
            <a:r>
              <a:rPr lang="en-US" altLang="zh-CN" dirty="0"/>
              <a:t>GPU</a:t>
            </a:r>
          </a:p>
        </p:txBody>
      </p:sp>
      <p:sp>
        <p:nvSpPr>
          <p:cNvPr id="3" name="标题 2"/>
          <p:cNvSpPr>
            <a:spLocks noGrp="1"/>
          </p:cNvSpPr>
          <p:nvPr>
            <p:ph type="title"/>
          </p:nvPr>
        </p:nvSpPr>
        <p:spPr/>
        <p:txBody>
          <a:bodyPr/>
          <a:lstStyle/>
          <a:p>
            <a:r>
              <a:rPr lang="zh-CN" altLang="en-US" dirty="0"/>
              <a:t>原型系统实现</a:t>
            </a:r>
          </a:p>
        </p:txBody>
      </p:sp>
    </p:spTree>
    <p:extLst>
      <p:ext uri="{BB962C8B-B14F-4D97-AF65-F5344CB8AC3E}">
        <p14:creationId xmlns:p14="http://schemas.microsoft.com/office/powerpoint/2010/main" val="198441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文本框 10">
            <a:extLst>
              <a:ext uri="{FF2B5EF4-FFF2-40B4-BE49-F238E27FC236}">
                <a16:creationId xmlns:a16="http://schemas.microsoft.com/office/drawing/2014/main" id="{B6A3A39B-28A8-6D4D-B3C0-DE03D5A221C1}"/>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37" name="文本框 15">
            <a:extLst>
              <a:ext uri="{FF2B5EF4-FFF2-40B4-BE49-F238E27FC236}">
                <a16:creationId xmlns:a16="http://schemas.microsoft.com/office/drawing/2014/main" id="{3F339B12-455E-6342-9882-2EF7BE7D384E}"/>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38" name="文本框 20">
            <a:extLst>
              <a:ext uri="{FF2B5EF4-FFF2-40B4-BE49-F238E27FC236}">
                <a16:creationId xmlns:a16="http://schemas.microsoft.com/office/drawing/2014/main" id="{41E6480D-2793-894E-8355-3AF4A0369B7A}"/>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39" name="文本框 25">
            <a:extLst>
              <a:ext uri="{FF2B5EF4-FFF2-40B4-BE49-F238E27FC236}">
                <a16:creationId xmlns:a16="http://schemas.microsoft.com/office/drawing/2014/main" id="{6060A352-018B-214A-ADDA-ED1CACD8C376}"/>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0" name="文本框 35">
            <a:extLst>
              <a:ext uri="{FF2B5EF4-FFF2-40B4-BE49-F238E27FC236}">
                <a16:creationId xmlns:a16="http://schemas.microsoft.com/office/drawing/2014/main" id="{92BB55F0-DB79-2B44-B0EB-224FC7309AB7}"/>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247396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t>2021.01</a:t>
            </a:r>
            <a:r>
              <a:rPr lang="zh-CN" altLang="en-US" dirty="0"/>
              <a:t> 在命令行能实现完整功能</a:t>
            </a:r>
            <a:endParaRPr lang="en-US" altLang="zh-CN" dirty="0"/>
          </a:p>
          <a:p>
            <a:r>
              <a:rPr lang="en-US" altLang="zh-CN" dirty="0"/>
              <a:t>2021.02</a:t>
            </a:r>
            <a:r>
              <a:rPr lang="zh-CN" altLang="en-US" dirty="0"/>
              <a:t> 实现图形界面，并完成报告撰写</a:t>
            </a:r>
            <a:endParaRPr lang="en-US" altLang="zh-CN" dirty="0"/>
          </a:p>
        </p:txBody>
      </p:sp>
      <p:sp>
        <p:nvSpPr>
          <p:cNvPr id="4" name="标题 3"/>
          <p:cNvSpPr>
            <a:spLocks noGrp="1"/>
          </p:cNvSpPr>
          <p:nvPr>
            <p:ph type="title"/>
          </p:nvPr>
        </p:nvSpPr>
        <p:spPr/>
        <p:txBody>
          <a:bodyPr/>
          <a:lstStyle/>
          <a:p>
            <a:r>
              <a:rPr lang="zh-CN" altLang="en-US" dirty="0"/>
              <a:t>进度安排</a:t>
            </a:r>
          </a:p>
        </p:txBody>
      </p:sp>
    </p:spTree>
    <p:extLst>
      <p:ext uri="{BB962C8B-B14F-4D97-AF65-F5344CB8AC3E}">
        <p14:creationId xmlns:p14="http://schemas.microsoft.com/office/powerpoint/2010/main" val="41856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文本框 10">
            <a:extLst>
              <a:ext uri="{FF2B5EF4-FFF2-40B4-BE49-F238E27FC236}">
                <a16:creationId xmlns:a16="http://schemas.microsoft.com/office/drawing/2014/main" id="{858289A0-D913-1F4D-B1D0-48789B8EF4F8}"/>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42" name="文本框 15">
            <a:extLst>
              <a:ext uri="{FF2B5EF4-FFF2-40B4-BE49-F238E27FC236}">
                <a16:creationId xmlns:a16="http://schemas.microsoft.com/office/drawing/2014/main" id="{C3F7D540-5E4F-4E47-A104-FADAF5A369B1}"/>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43" name="文本框 20">
            <a:extLst>
              <a:ext uri="{FF2B5EF4-FFF2-40B4-BE49-F238E27FC236}">
                <a16:creationId xmlns:a16="http://schemas.microsoft.com/office/drawing/2014/main" id="{7206F64C-0E17-BE44-85E3-9BC6C4A55404}"/>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44" name="文本框 25">
            <a:extLst>
              <a:ext uri="{FF2B5EF4-FFF2-40B4-BE49-F238E27FC236}">
                <a16:creationId xmlns:a16="http://schemas.microsoft.com/office/drawing/2014/main" id="{21F577EF-BFA9-FB40-AEC9-3E4872C08476}"/>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5" name="文本框 35">
            <a:extLst>
              <a:ext uri="{FF2B5EF4-FFF2-40B4-BE49-F238E27FC236}">
                <a16:creationId xmlns:a16="http://schemas.microsoft.com/office/drawing/2014/main" id="{3F6B8545-FCB9-6D4A-AB59-EFE5492E26CF}"/>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357823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能够单步在命令行运行各</a:t>
            </a:r>
            <a:r>
              <a:rPr lang="en-US" altLang="zh-CN" dirty="0" err="1"/>
              <a:t>py</a:t>
            </a:r>
            <a:r>
              <a:rPr lang="zh-CN" altLang="en-US" dirty="0"/>
              <a:t>脚本执行各功能</a:t>
            </a:r>
            <a:endParaRPr lang="en-US" altLang="zh-CN" dirty="0"/>
          </a:p>
        </p:txBody>
      </p:sp>
      <p:sp>
        <p:nvSpPr>
          <p:cNvPr id="4" name="标题 3"/>
          <p:cNvSpPr>
            <a:spLocks noGrp="1"/>
          </p:cNvSpPr>
          <p:nvPr>
            <p:ph type="title"/>
          </p:nvPr>
        </p:nvSpPr>
        <p:spPr/>
        <p:txBody>
          <a:bodyPr/>
          <a:lstStyle/>
          <a:p>
            <a:r>
              <a:rPr lang="zh-CN" altLang="en-US" dirty="0"/>
              <a:t>当前进度</a:t>
            </a:r>
          </a:p>
        </p:txBody>
      </p:sp>
    </p:spTree>
    <p:extLst>
      <p:ext uri="{BB962C8B-B14F-4D97-AF65-F5344CB8AC3E}">
        <p14:creationId xmlns:p14="http://schemas.microsoft.com/office/powerpoint/2010/main" val="306311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文本框 10">
            <a:extLst>
              <a:ext uri="{FF2B5EF4-FFF2-40B4-BE49-F238E27FC236}">
                <a16:creationId xmlns:a16="http://schemas.microsoft.com/office/drawing/2014/main" id="{EC630864-D162-814A-92AF-5BCC706CA929}"/>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37" name="文本框 15">
            <a:extLst>
              <a:ext uri="{FF2B5EF4-FFF2-40B4-BE49-F238E27FC236}">
                <a16:creationId xmlns:a16="http://schemas.microsoft.com/office/drawing/2014/main" id="{E49ED716-31E8-4547-9DA8-6147247F5F4A}"/>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38" name="文本框 20">
            <a:extLst>
              <a:ext uri="{FF2B5EF4-FFF2-40B4-BE49-F238E27FC236}">
                <a16:creationId xmlns:a16="http://schemas.microsoft.com/office/drawing/2014/main" id="{D83CDEBB-54F4-5F48-B2CA-A36B35A8239A}"/>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39" name="文本框 25">
            <a:extLst>
              <a:ext uri="{FF2B5EF4-FFF2-40B4-BE49-F238E27FC236}">
                <a16:creationId xmlns:a16="http://schemas.microsoft.com/office/drawing/2014/main" id="{B72DBCBA-8A4F-9949-B166-8FA301F4C32E}"/>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0" name="文本框 35">
            <a:extLst>
              <a:ext uri="{FF2B5EF4-FFF2-40B4-BE49-F238E27FC236}">
                <a16:creationId xmlns:a16="http://schemas.microsoft.com/office/drawing/2014/main" id="{540DA50C-6CC0-C842-8D17-1DDE2197DE8E}"/>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208525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演示</a:t>
            </a:r>
          </a:p>
        </p:txBody>
      </p:sp>
    </p:spTree>
    <p:extLst>
      <p:ext uri="{BB962C8B-B14F-4D97-AF65-F5344CB8AC3E}">
        <p14:creationId xmlns:p14="http://schemas.microsoft.com/office/powerpoint/2010/main" val="136297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
        <p:nvSpPr>
          <p:cNvPr id="29" name="文本框 10">
            <a:extLst>
              <a:ext uri="{FF2B5EF4-FFF2-40B4-BE49-F238E27FC236}">
                <a16:creationId xmlns:a16="http://schemas.microsoft.com/office/drawing/2014/main" id="{2D3F2A51-42FC-794F-BD02-2F65DE918BF3}"/>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10">
            <a:extLst>
              <a:ext uri="{FF2B5EF4-FFF2-40B4-BE49-F238E27FC236}">
                <a16:creationId xmlns:a16="http://schemas.microsoft.com/office/drawing/2014/main" id="{B399B41A-E4DA-C243-A6F6-9728F20B2819}"/>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28" name="文本框 15">
            <a:extLst>
              <a:ext uri="{FF2B5EF4-FFF2-40B4-BE49-F238E27FC236}">
                <a16:creationId xmlns:a16="http://schemas.microsoft.com/office/drawing/2014/main" id="{A0B8E2A5-4835-2D49-ADEB-1063AAECAC68}"/>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29" name="文本框 20">
            <a:extLst>
              <a:ext uri="{FF2B5EF4-FFF2-40B4-BE49-F238E27FC236}">
                <a16:creationId xmlns:a16="http://schemas.microsoft.com/office/drawing/2014/main" id="{607CBFDD-87CB-F240-A0DB-CB29C8B583F8}"/>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30" name="文本框 25">
            <a:extLst>
              <a:ext uri="{FF2B5EF4-FFF2-40B4-BE49-F238E27FC236}">
                <a16:creationId xmlns:a16="http://schemas.microsoft.com/office/drawing/2014/main" id="{FA89989C-47BE-8B45-87C2-5F1D37114C8C}"/>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31" name="文本框 35">
            <a:extLst>
              <a:ext uri="{FF2B5EF4-FFF2-40B4-BE49-F238E27FC236}">
                <a16:creationId xmlns:a16="http://schemas.microsoft.com/office/drawing/2014/main" id="{6FC44819-56D0-9E4E-AFC1-B9F1A23FF5C6}"/>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DAFAR</a:t>
            </a:r>
            <a:r>
              <a:rPr lang="zh-CN" altLang="en-US" dirty="0"/>
              <a:t>原理概述</a:t>
            </a:r>
            <a:r>
              <a:rPr lang="en-US" altLang="zh-CN" dirty="0"/>
              <a:t>-</a:t>
            </a:r>
            <a:r>
              <a:rPr lang="zh-CN" altLang="en-US" dirty="0"/>
              <a:t>核心结构</a:t>
            </a:r>
          </a:p>
        </p:txBody>
      </p:sp>
      <p:pic>
        <p:nvPicPr>
          <p:cNvPr id="9" name="Picture 8">
            <a:extLst>
              <a:ext uri="{FF2B5EF4-FFF2-40B4-BE49-F238E27FC236}">
                <a16:creationId xmlns:a16="http://schemas.microsoft.com/office/drawing/2014/main" id="{1D72008E-CE0E-444E-841C-F7A9AD0AA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27" y="1651201"/>
            <a:ext cx="8955156" cy="5037275"/>
          </a:xfrm>
          <a:prstGeom prst="rect">
            <a:avLst/>
          </a:prstGeom>
        </p:spPr>
      </p:pic>
    </p:spTree>
    <p:extLst>
      <p:ext uri="{BB962C8B-B14F-4D97-AF65-F5344CB8AC3E}">
        <p14:creationId xmlns:p14="http://schemas.microsoft.com/office/powerpoint/2010/main" val="80170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DAFAR</a:t>
            </a:r>
            <a:r>
              <a:rPr lang="zh-CN" altLang="en-US" dirty="0"/>
              <a:t>原理概述</a:t>
            </a:r>
            <a:r>
              <a:rPr lang="en-US" altLang="zh-CN" dirty="0"/>
              <a:t>-</a:t>
            </a:r>
            <a:r>
              <a:rPr lang="zh-CN" altLang="en-US" dirty="0"/>
              <a:t>原理</a:t>
            </a:r>
          </a:p>
        </p:txBody>
      </p:sp>
      <p:sp>
        <p:nvSpPr>
          <p:cNvPr id="4" name="内容占位符 4">
            <a:extLst>
              <a:ext uri="{FF2B5EF4-FFF2-40B4-BE49-F238E27FC236}">
                <a16:creationId xmlns:a16="http://schemas.microsoft.com/office/drawing/2014/main" id="{593CDFA4-C703-EC43-8E78-9319A319CEDD}"/>
              </a:ext>
            </a:extLst>
          </p:cNvPr>
          <p:cNvSpPr>
            <a:spLocks noGrp="1"/>
          </p:cNvSpPr>
          <p:nvPr>
            <p:ph sz="quarter" idx="10"/>
          </p:nvPr>
        </p:nvSpPr>
        <p:spPr>
          <a:xfrm>
            <a:off x="494025" y="1685678"/>
            <a:ext cx="8372163" cy="4921498"/>
          </a:xfrm>
        </p:spPr>
        <p:txBody>
          <a:bodyPr>
            <a:normAutofit/>
          </a:bodyPr>
          <a:lstStyle/>
          <a:p>
            <a:r>
              <a:rPr lang="zh-CN" altLang="en-US" dirty="0"/>
              <a:t>由于目标判别器的卷积层同时又是自编码器的编码器，因此对抗样本对目标判别器特征提取的干扰同时也是对编码器特征提取的干扰。即，对判别器的白盒攻击被转化为对自编码器的白盒攻击。所以自编码器无法重构对抗样本，反而由于重构错误，会将人眼无法察觉的扰动明显地展现出来（重构误差明显放大）。</a:t>
            </a:r>
            <a:endParaRPr lang="en-US" altLang="zh-CN" dirty="0"/>
          </a:p>
        </p:txBody>
      </p:sp>
    </p:spTree>
    <p:extLst>
      <p:ext uri="{BB962C8B-B14F-4D97-AF65-F5344CB8AC3E}">
        <p14:creationId xmlns:p14="http://schemas.microsoft.com/office/powerpoint/2010/main" val="10419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5" y="975600"/>
            <a:ext cx="8372163" cy="576000"/>
          </a:xfrm>
        </p:spPr>
        <p:txBody>
          <a:bodyPr anchor="ctr">
            <a:normAutofit/>
          </a:bodyPr>
          <a:lstStyle/>
          <a:p>
            <a:r>
              <a:rPr lang="en-US" altLang="zh-CN" dirty="0"/>
              <a:t>DAFAR</a:t>
            </a:r>
            <a:r>
              <a:rPr lang="zh-CN" altLang="en-US" dirty="0"/>
              <a:t>原理概述</a:t>
            </a:r>
            <a:r>
              <a:rPr lang="en-US" altLang="zh-CN" dirty="0"/>
              <a:t>-</a:t>
            </a:r>
            <a:r>
              <a:rPr lang="zh-CN" altLang="en-US" dirty="0"/>
              <a:t>工作流</a:t>
            </a:r>
          </a:p>
        </p:txBody>
      </p:sp>
      <p:sp>
        <p:nvSpPr>
          <p:cNvPr id="57" name="Trapezoid 56">
            <a:extLst>
              <a:ext uri="{FF2B5EF4-FFF2-40B4-BE49-F238E27FC236}">
                <a16:creationId xmlns:a16="http://schemas.microsoft.com/office/drawing/2014/main" id="{5A4B3D8A-6FF5-9341-A9DC-205BE90EE43E}"/>
              </a:ext>
            </a:extLst>
          </p:cNvPr>
          <p:cNvSpPr/>
          <p:nvPr/>
        </p:nvSpPr>
        <p:spPr>
          <a:xfrm rot="5400000">
            <a:off x="4436724" y="3610387"/>
            <a:ext cx="1469571" cy="555171"/>
          </a:xfrm>
          <a:prstGeom prst="trapezoid">
            <a:avLst>
              <a:gd name="adj" fmla="val 56373"/>
            </a:avLst>
          </a:prstGeom>
          <a:solidFill>
            <a:srgbClr val="5B9BD5">
              <a:lumMod val="75000"/>
            </a:srgbClr>
          </a:solid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Trapezoid 57">
            <a:extLst>
              <a:ext uri="{FF2B5EF4-FFF2-40B4-BE49-F238E27FC236}">
                <a16:creationId xmlns:a16="http://schemas.microsoft.com/office/drawing/2014/main" id="{046CB011-17C6-E147-94D0-60542849E88B}"/>
              </a:ext>
            </a:extLst>
          </p:cNvPr>
          <p:cNvSpPr/>
          <p:nvPr/>
        </p:nvSpPr>
        <p:spPr>
          <a:xfrm rot="5400000">
            <a:off x="4436724" y="5460959"/>
            <a:ext cx="1469571" cy="555171"/>
          </a:xfrm>
          <a:prstGeom prst="trapezoid">
            <a:avLst>
              <a:gd name="adj" fmla="val 56373"/>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BF6CF6FC-7E46-A14C-AEC9-CD6CB1D3D0A1}"/>
              </a:ext>
            </a:extLst>
          </p:cNvPr>
          <p:cNvSpPr/>
          <p:nvPr/>
        </p:nvSpPr>
        <p:spPr>
          <a:xfrm>
            <a:off x="6422250" y="3419886"/>
            <a:ext cx="435429" cy="936171"/>
          </a:xfrm>
          <a:prstGeom prst="rect">
            <a:avLst/>
          </a:prstGeom>
          <a:solidFill>
            <a:srgbClr val="00B050"/>
          </a:solidFill>
          <a:ln w="28575"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F(·)</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60" name="Straight Arrow Connector 59">
            <a:extLst>
              <a:ext uri="{FF2B5EF4-FFF2-40B4-BE49-F238E27FC236}">
                <a16:creationId xmlns:a16="http://schemas.microsoft.com/office/drawing/2014/main" id="{034D35AE-D696-894B-8664-8DBA8A6875BB}"/>
              </a:ext>
            </a:extLst>
          </p:cNvPr>
          <p:cNvCxnSpPr>
            <a:cxnSpLocks/>
            <a:stCxn id="57" idx="0"/>
            <a:endCxn id="59" idx="1"/>
          </p:cNvCxnSpPr>
          <p:nvPr/>
        </p:nvCxnSpPr>
        <p:spPr>
          <a:xfrm flipV="1">
            <a:off x="5449095" y="3887972"/>
            <a:ext cx="973155" cy="1"/>
          </a:xfrm>
          <a:prstGeom prst="straightConnector1">
            <a:avLst/>
          </a:prstGeom>
          <a:noFill/>
          <a:ln w="19050" cap="flat" cmpd="sng" algn="ctr">
            <a:solidFill>
              <a:srgbClr val="00B050"/>
            </a:solidFill>
            <a:prstDash val="solid"/>
            <a:miter lim="800000"/>
            <a:tailEnd type="triangle"/>
          </a:ln>
          <a:effectLst/>
        </p:spPr>
      </p:cxnSp>
      <p:cxnSp>
        <p:nvCxnSpPr>
          <p:cNvPr id="61" name="Elbow Connector 60">
            <a:extLst>
              <a:ext uri="{FF2B5EF4-FFF2-40B4-BE49-F238E27FC236}">
                <a16:creationId xmlns:a16="http://schemas.microsoft.com/office/drawing/2014/main" id="{FFF6A6A4-E4F0-3E4D-B1B7-BE3F4396796A}"/>
              </a:ext>
            </a:extLst>
          </p:cNvPr>
          <p:cNvCxnSpPr>
            <a:cxnSpLocks/>
            <a:stCxn id="57" idx="0"/>
            <a:endCxn id="58" idx="0"/>
          </p:cNvCxnSpPr>
          <p:nvPr/>
        </p:nvCxnSpPr>
        <p:spPr>
          <a:xfrm>
            <a:off x="5449095" y="3887973"/>
            <a:ext cx="12700" cy="1850572"/>
          </a:xfrm>
          <a:prstGeom prst="bentConnector3">
            <a:avLst>
              <a:gd name="adj1" fmla="val 3685717"/>
            </a:avLst>
          </a:prstGeom>
          <a:noFill/>
          <a:ln w="19050" cap="flat" cmpd="sng" algn="ctr">
            <a:solidFill>
              <a:srgbClr val="00B050"/>
            </a:solidFill>
            <a:prstDash val="solid"/>
            <a:miter lim="800000"/>
            <a:tailEnd type="triangle"/>
          </a:ln>
          <a:effectLst/>
        </p:spPr>
      </p:cxnSp>
      <p:cxnSp>
        <p:nvCxnSpPr>
          <p:cNvPr id="62" name="Straight Arrow Connector 61">
            <a:extLst>
              <a:ext uri="{FF2B5EF4-FFF2-40B4-BE49-F238E27FC236}">
                <a16:creationId xmlns:a16="http://schemas.microsoft.com/office/drawing/2014/main" id="{1C3EE8F3-C678-8647-88E9-5B8EDAFC4EE2}"/>
              </a:ext>
            </a:extLst>
          </p:cNvPr>
          <p:cNvCxnSpPr>
            <a:cxnSpLocks/>
            <a:stCxn id="64" idx="3"/>
            <a:endCxn id="57" idx="2"/>
          </p:cNvCxnSpPr>
          <p:nvPr/>
        </p:nvCxnSpPr>
        <p:spPr>
          <a:xfrm>
            <a:off x="4069447" y="3887971"/>
            <a:ext cx="824477" cy="2"/>
          </a:xfrm>
          <a:prstGeom prst="straightConnector1">
            <a:avLst/>
          </a:prstGeom>
          <a:noFill/>
          <a:ln w="28575" cap="flat" cmpd="sng" algn="ctr">
            <a:solidFill>
              <a:srgbClr val="0070C0"/>
            </a:solidFill>
            <a:prstDash val="solid"/>
            <a:miter lim="800000"/>
            <a:tailEnd type="triangle"/>
          </a:ln>
          <a:effectLst/>
        </p:spPr>
      </p:cxnSp>
      <p:cxnSp>
        <p:nvCxnSpPr>
          <p:cNvPr id="63" name="Straight Arrow Connector 62">
            <a:extLst>
              <a:ext uri="{FF2B5EF4-FFF2-40B4-BE49-F238E27FC236}">
                <a16:creationId xmlns:a16="http://schemas.microsoft.com/office/drawing/2014/main" id="{65A6E769-16AF-B94E-8E84-834B938B1798}"/>
              </a:ext>
            </a:extLst>
          </p:cNvPr>
          <p:cNvCxnSpPr>
            <a:cxnSpLocks/>
            <a:stCxn id="58" idx="2"/>
            <a:endCxn id="65" idx="3"/>
          </p:cNvCxnSpPr>
          <p:nvPr/>
        </p:nvCxnSpPr>
        <p:spPr>
          <a:xfrm flipH="1">
            <a:off x="4340566" y="5738545"/>
            <a:ext cx="553358" cy="11671"/>
          </a:xfrm>
          <a:prstGeom prst="straightConnector1">
            <a:avLst/>
          </a:prstGeom>
          <a:noFill/>
          <a:ln w="28575" cap="flat" cmpd="sng" algn="ctr">
            <a:solidFill>
              <a:srgbClr val="4472C4"/>
            </a:solidFill>
            <a:prstDash val="solid"/>
            <a:miter lim="800000"/>
            <a:tailEnd type="triangle"/>
          </a:ln>
          <a:effectLst/>
        </p:spPr>
      </p:cxnSp>
      <p:sp>
        <p:nvSpPr>
          <p:cNvPr id="64" name="TextBox 63">
            <a:extLst>
              <a:ext uri="{FF2B5EF4-FFF2-40B4-BE49-F238E27FC236}">
                <a16:creationId xmlns:a16="http://schemas.microsoft.com/office/drawing/2014/main" id="{2381A493-0CD7-034A-8515-614F481C8D65}"/>
              </a:ext>
            </a:extLst>
          </p:cNvPr>
          <p:cNvSpPr txBox="1"/>
          <p:nvPr/>
        </p:nvSpPr>
        <p:spPr>
          <a:xfrm>
            <a:off x="3785395" y="3703305"/>
            <a:ext cx="284052" cy="369332"/>
          </a:xfrm>
          <a:prstGeom prst="rect">
            <a:avLst/>
          </a:prstGeom>
          <a:noFill/>
        </p:spPr>
        <p:txBody>
          <a:bodyPr wrap="none" rtlCol="0">
            <a:spAutoFit/>
          </a:bodyPr>
          <a:lstStyle/>
          <a:p>
            <a:r>
              <a:rPr lang="en-US" altLang="zh-CN" dirty="0">
                <a:solidFill>
                  <a:prstClr val="black"/>
                </a:solidFill>
                <a:latin typeface="Calibri" panose="020F0502020204030204"/>
              </a:rPr>
              <a:t>x</a:t>
            </a:r>
            <a:endParaRPr dirty="0">
              <a:solidFill>
                <a:prstClr val="black"/>
              </a:solidFill>
              <a:latin typeface="Calibri" panose="020F0502020204030204"/>
            </a:endParaRPr>
          </a:p>
        </p:txBody>
      </p:sp>
      <p:sp>
        <p:nvSpPr>
          <p:cNvPr id="65" name="TextBox 64">
            <a:extLst>
              <a:ext uri="{FF2B5EF4-FFF2-40B4-BE49-F238E27FC236}">
                <a16:creationId xmlns:a16="http://schemas.microsoft.com/office/drawing/2014/main" id="{DA1178B7-C016-0340-8820-49D7C54C7794}"/>
              </a:ext>
            </a:extLst>
          </p:cNvPr>
          <p:cNvSpPr txBox="1"/>
          <p:nvPr/>
        </p:nvSpPr>
        <p:spPr>
          <a:xfrm>
            <a:off x="3519507" y="5565550"/>
            <a:ext cx="821059" cy="369332"/>
          </a:xfrm>
          <a:prstGeom prst="rect">
            <a:avLst/>
          </a:prstGeom>
          <a:noFill/>
        </p:spPr>
        <p:txBody>
          <a:bodyPr wrap="none" rtlCol="0">
            <a:spAutoFit/>
          </a:bodyPr>
          <a:lstStyle/>
          <a:p>
            <a:r>
              <a:rPr lang="en-US" altLang="zh-CN" dirty="0">
                <a:solidFill>
                  <a:prstClr val="black"/>
                </a:solidFill>
                <a:latin typeface="Calibri" panose="020F0502020204030204"/>
              </a:rPr>
              <a:t>D(E(x))</a:t>
            </a:r>
            <a:endParaRPr dirty="0">
              <a:solidFill>
                <a:prstClr val="black"/>
              </a:solidFill>
              <a:latin typeface="Calibri" panose="020F0502020204030204"/>
            </a:endParaRPr>
          </a:p>
        </p:txBody>
      </p:sp>
      <p:sp>
        <p:nvSpPr>
          <p:cNvPr id="66" name="Trapezoid 65">
            <a:extLst>
              <a:ext uri="{FF2B5EF4-FFF2-40B4-BE49-F238E27FC236}">
                <a16:creationId xmlns:a16="http://schemas.microsoft.com/office/drawing/2014/main" id="{1203FFB3-34C9-0E4B-8682-C571702C2091}"/>
              </a:ext>
            </a:extLst>
          </p:cNvPr>
          <p:cNvSpPr/>
          <p:nvPr/>
        </p:nvSpPr>
        <p:spPr>
          <a:xfrm rot="5400000">
            <a:off x="1329238" y="4644131"/>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Trapezoid 66">
            <a:extLst>
              <a:ext uri="{FF2B5EF4-FFF2-40B4-BE49-F238E27FC236}">
                <a16:creationId xmlns:a16="http://schemas.microsoft.com/office/drawing/2014/main" id="{F6F09D37-8151-CE4A-9ED0-C50F3236C518}"/>
              </a:ext>
            </a:extLst>
          </p:cNvPr>
          <p:cNvSpPr/>
          <p:nvPr/>
        </p:nvSpPr>
        <p:spPr>
          <a:xfrm rot="16200000">
            <a:off x="1710252" y="4644130"/>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AD445CE0-BBC0-CC46-AB4C-721DFEF5DC38}"/>
              </a:ext>
            </a:extLst>
          </p:cNvPr>
          <p:cNvSpPr/>
          <p:nvPr/>
        </p:nvSpPr>
        <p:spPr>
          <a:xfrm>
            <a:off x="3005661" y="4567936"/>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a-b</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69" name="Elbow Connector 68">
            <a:extLst>
              <a:ext uri="{FF2B5EF4-FFF2-40B4-BE49-F238E27FC236}">
                <a16:creationId xmlns:a16="http://schemas.microsoft.com/office/drawing/2014/main" id="{F0B2FF65-AA1A-ED48-BA2D-4AEA43AE116B}"/>
              </a:ext>
            </a:extLst>
          </p:cNvPr>
          <p:cNvCxnSpPr>
            <a:cxnSpLocks/>
            <a:stCxn id="64" idx="1"/>
            <a:endCxn id="68" idx="0"/>
          </p:cNvCxnSpPr>
          <p:nvPr/>
        </p:nvCxnSpPr>
        <p:spPr>
          <a:xfrm rot="10800000" flipV="1">
            <a:off x="3359047" y="3887970"/>
            <a:ext cx="426349" cy="679965"/>
          </a:xfrm>
          <a:prstGeom prst="bentConnector2">
            <a:avLst/>
          </a:prstGeom>
          <a:noFill/>
          <a:ln w="28575" cap="flat" cmpd="sng" algn="ctr">
            <a:solidFill>
              <a:srgbClr val="4472C4"/>
            </a:solidFill>
            <a:prstDash val="solid"/>
            <a:miter lim="800000"/>
            <a:tailEnd type="triangle"/>
          </a:ln>
          <a:effectLst/>
        </p:spPr>
      </p:cxnSp>
      <p:cxnSp>
        <p:nvCxnSpPr>
          <p:cNvPr id="70" name="Elbow Connector 69">
            <a:extLst>
              <a:ext uri="{FF2B5EF4-FFF2-40B4-BE49-F238E27FC236}">
                <a16:creationId xmlns:a16="http://schemas.microsoft.com/office/drawing/2014/main" id="{FB9BF7EE-60E5-6C4E-BEE8-9975877B8188}"/>
              </a:ext>
            </a:extLst>
          </p:cNvPr>
          <p:cNvCxnSpPr>
            <a:cxnSpLocks/>
            <a:stCxn id="65" idx="1"/>
            <a:endCxn id="68" idx="4"/>
          </p:cNvCxnSpPr>
          <p:nvPr/>
        </p:nvCxnSpPr>
        <p:spPr>
          <a:xfrm rot="10800000">
            <a:off x="3359047" y="5101336"/>
            <a:ext cx="160461" cy="648880"/>
          </a:xfrm>
          <a:prstGeom prst="bentConnector2">
            <a:avLst/>
          </a:prstGeom>
          <a:noFill/>
          <a:ln w="28575" cap="flat" cmpd="sng" algn="ctr">
            <a:solidFill>
              <a:srgbClr val="4472C4"/>
            </a:solidFill>
            <a:prstDash val="solid"/>
            <a:miter lim="800000"/>
            <a:tailEnd type="triangle"/>
          </a:ln>
          <a:effectLst/>
        </p:spPr>
      </p:cxnSp>
      <p:sp>
        <p:nvSpPr>
          <p:cNvPr id="71" name="TextBox 70">
            <a:extLst>
              <a:ext uri="{FF2B5EF4-FFF2-40B4-BE49-F238E27FC236}">
                <a16:creationId xmlns:a16="http://schemas.microsoft.com/office/drawing/2014/main" id="{9A04A96F-3FB6-7A42-8499-BEA0FFF75A5F}"/>
              </a:ext>
            </a:extLst>
          </p:cNvPr>
          <p:cNvSpPr txBox="1"/>
          <p:nvPr/>
        </p:nvSpPr>
        <p:spPr>
          <a:xfrm>
            <a:off x="3091946" y="4253426"/>
            <a:ext cx="295274" cy="369332"/>
          </a:xfrm>
          <a:prstGeom prst="rect">
            <a:avLst/>
          </a:prstGeom>
          <a:noFill/>
        </p:spPr>
        <p:txBody>
          <a:bodyPr wrap="none" rtlCol="0">
            <a:spAutoFit/>
          </a:bodyPr>
          <a:lstStyle/>
          <a:p>
            <a:r>
              <a:rPr lang="en-US" altLang="zh-CN" dirty="0">
                <a:solidFill>
                  <a:prstClr val="black"/>
                </a:solidFill>
                <a:latin typeface="Calibri" panose="020F0502020204030204"/>
              </a:rPr>
              <a:t>a</a:t>
            </a:r>
            <a:endParaRPr dirty="0">
              <a:solidFill>
                <a:prstClr val="black"/>
              </a:solidFill>
              <a:latin typeface="Calibri" panose="020F0502020204030204"/>
            </a:endParaRPr>
          </a:p>
        </p:txBody>
      </p:sp>
      <p:sp>
        <p:nvSpPr>
          <p:cNvPr id="72" name="TextBox 71">
            <a:extLst>
              <a:ext uri="{FF2B5EF4-FFF2-40B4-BE49-F238E27FC236}">
                <a16:creationId xmlns:a16="http://schemas.microsoft.com/office/drawing/2014/main" id="{0D96EB53-B6D4-FE41-AC1D-6D4727856648}"/>
              </a:ext>
            </a:extLst>
          </p:cNvPr>
          <p:cNvSpPr txBox="1"/>
          <p:nvPr/>
        </p:nvSpPr>
        <p:spPr>
          <a:xfrm>
            <a:off x="3091946" y="5003759"/>
            <a:ext cx="306494" cy="369332"/>
          </a:xfrm>
          <a:prstGeom prst="rect">
            <a:avLst/>
          </a:prstGeom>
          <a:noFill/>
        </p:spPr>
        <p:txBody>
          <a:bodyPr wrap="none" rtlCol="0">
            <a:spAutoFit/>
          </a:bodyPr>
          <a:lstStyle/>
          <a:p>
            <a:r>
              <a:rPr lang="en-US" altLang="zh-CN" dirty="0">
                <a:solidFill>
                  <a:prstClr val="black"/>
                </a:solidFill>
                <a:latin typeface="Calibri" panose="020F0502020204030204"/>
              </a:rPr>
              <a:t>b</a:t>
            </a:r>
            <a:endParaRPr dirty="0">
              <a:solidFill>
                <a:prstClr val="black"/>
              </a:solidFill>
              <a:latin typeface="Calibri" panose="020F0502020204030204"/>
            </a:endParaRPr>
          </a:p>
        </p:txBody>
      </p:sp>
      <p:cxnSp>
        <p:nvCxnSpPr>
          <p:cNvPr id="73" name="Straight Arrow Connector 72">
            <a:extLst>
              <a:ext uri="{FF2B5EF4-FFF2-40B4-BE49-F238E27FC236}">
                <a16:creationId xmlns:a16="http://schemas.microsoft.com/office/drawing/2014/main" id="{71F09BE5-C492-0A47-853D-C98F7E2ACE4C}"/>
              </a:ext>
            </a:extLst>
          </p:cNvPr>
          <p:cNvCxnSpPr>
            <a:cxnSpLocks/>
            <a:stCxn id="68" idx="2"/>
            <a:endCxn id="67" idx="2"/>
          </p:cNvCxnSpPr>
          <p:nvPr/>
        </p:nvCxnSpPr>
        <p:spPr>
          <a:xfrm flipH="1">
            <a:off x="2379338" y="4834636"/>
            <a:ext cx="626323" cy="0"/>
          </a:xfrm>
          <a:prstGeom prst="straightConnector1">
            <a:avLst/>
          </a:prstGeom>
          <a:noFill/>
          <a:ln w="28575" cap="flat" cmpd="sng" algn="ctr">
            <a:solidFill>
              <a:srgbClr val="C00000"/>
            </a:solidFill>
            <a:prstDash val="solid"/>
            <a:miter lim="800000"/>
            <a:tailEnd type="triangle"/>
          </a:ln>
          <a:effectLst/>
        </p:spPr>
      </p:cxnSp>
      <p:cxnSp>
        <p:nvCxnSpPr>
          <p:cNvPr id="74" name="Straight Arrow Connector 73">
            <a:extLst>
              <a:ext uri="{FF2B5EF4-FFF2-40B4-BE49-F238E27FC236}">
                <a16:creationId xmlns:a16="http://schemas.microsoft.com/office/drawing/2014/main" id="{33F542A0-04B3-A244-8FAA-991E8421C12A}"/>
              </a:ext>
            </a:extLst>
          </p:cNvPr>
          <p:cNvCxnSpPr>
            <a:cxnSpLocks/>
            <a:stCxn id="59" idx="3"/>
            <a:endCxn id="81" idx="1"/>
          </p:cNvCxnSpPr>
          <p:nvPr/>
        </p:nvCxnSpPr>
        <p:spPr>
          <a:xfrm flipV="1">
            <a:off x="6857679" y="3887970"/>
            <a:ext cx="328080" cy="2"/>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75" name="Oval 74">
                <a:extLst>
                  <a:ext uri="{FF2B5EF4-FFF2-40B4-BE49-F238E27FC236}">
                    <a16:creationId xmlns:a16="http://schemas.microsoft.com/office/drawing/2014/main" id="{D4089F67-D5B0-F848-8EDF-B825FF931447}"/>
                  </a:ext>
                </a:extLst>
              </p:cNvPr>
              <p:cNvSpPr/>
              <p:nvPr/>
            </p:nvSpPr>
            <p:spPr>
              <a:xfrm>
                <a:off x="1644939" y="2619787"/>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𝐿</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5" name="Oval 74">
                <a:extLst>
                  <a:ext uri="{FF2B5EF4-FFF2-40B4-BE49-F238E27FC236}">
                    <a16:creationId xmlns:a16="http://schemas.microsoft.com/office/drawing/2014/main" id="{D4089F67-D5B0-F848-8EDF-B825FF931447}"/>
                  </a:ext>
                </a:extLst>
              </p:cNvPr>
              <p:cNvSpPr>
                <a:spLocks noRot="1" noChangeAspect="1" noMove="1" noResize="1" noEditPoints="1" noAdjustHandles="1" noChangeArrowheads="1" noChangeShapeType="1" noTextEdit="1"/>
              </p:cNvSpPr>
              <p:nvPr/>
            </p:nvSpPr>
            <p:spPr>
              <a:xfrm>
                <a:off x="1644939" y="2619787"/>
                <a:ext cx="706770" cy="533400"/>
              </a:xfrm>
              <a:prstGeom prst="ellipse">
                <a:avLst/>
              </a:prstGeom>
              <a:blipFill>
                <a:blip r:embed="rId2"/>
                <a:stretch>
                  <a:fillRect/>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76" name="Elbow Connector 75">
            <a:extLst>
              <a:ext uri="{FF2B5EF4-FFF2-40B4-BE49-F238E27FC236}">
                <a16:creationId xmlns:a16="http://schemas.microsoft.com/office/drawing/2014/main" id="{57363216-E3FD-0540-8728-B84CD01F0D29}"/>
              </a:ext>
            </a:extLst>
          </p:cNvPr>
          <p:cNvCxnSpPr>
            <a:cxnSpLocks/>
            <a:stCxn id="66" idx="2"/>
            <a:endCxn id="75" idx="2"/>
          </p:cNvCxnSpPr>
          <p:nvPr/>
        </p:nvCxnSpPr>
        <p:spPr>
          <a:xfrm rot="10800000" flipH="1">
            <a:off x="1617311" y="2886488"/>
            <a:ext cx="27627" cy="1948151"/>
          </a:xfrm>
          <a:prstGeom prst="bentConnector3">
            <a:avLst>
              <a:gd name="adj1" fmla="val -1870178"/>
            </a:avLst>
          </a:prstGeom>
          <a:noFill/>
          <a:ln w="28575" cap="flat" cmpd="sng" algn="ctr">
            <a:solidFill>
              <a:srgbClr val="00B0F0"/>
            </a:solidFill>
            <a:prstDash val="solid"/>
            <a:miter lim="800000"/>
            <a:tailEnd type="triangle"/>
          </a:ln>
          <a:effectLst/>
        </p:spPr>
      </p:cxnSp>
      <p:cxnSp>
        <p:nvCxnSpPr>
          <p:cNvPr id="77" name="Elbow Connector 76">
            <a:extLst>
              <a:ext uri="{FF2B5EF4-FFF2-40B4-BE49-F238E27FC236}">
                <a16:creationId xmlns:a16="http://schemas.microsoft.com/office/drawing/2014/main" id="{E0ECA118-7F3F-664A-81F5-8B79DFF0E5EB}"/>
              </a:ext>
            </a:extLst>
          </p:cNvPr>
          <p:cNvCxnSpPr>
            <a:cxnSpLocks/>
            <a:stCxn id="68" idx="2"/>
            <a:endCxn id="75" idx="6"/>
          </p:cNvCxnSpPr>
          <p:nvPr/>
        </p:nvCxnSpPr>
        <p:spPr>
          <a:xfrm rot="10800000">
            <a:off x="2351709" y="2886488"/>
            <a:ext cx="653952" cy="1948149"/>
          </a:xfrm>
          <a:prstGeom prst="bentConnector3">
            <a:avLst>
              <a:gd name="adj1" fmla="val 50000"/>
            </a:avLst>
          </a:prstGeom>
          <a:noFill/>
          <a:ln w="28575" cap="flat" cmpd="sng" algn="ctr">
            <a:solidFill>
              <a:srgbClr val="ED7D31">
                <a:lumMod val="75000"/>
              </a:srgbClr>
            </a:solidFill>
            <a:prstDash val="solid"/>
            <a:miter lim="800000"/>
            <a:tailEnd type="triangle"/>
          </a:ln>
          <a:effectLst/>
        </p:spPr>
      </p:cxnSp>
      <p:sp>
        <p:nvSpPr>
          <p:cNvPr id="78" name="TextBox 77">
            <a:extLst>
              <a:ext uri="{FF2B5EF4-FFF2-40B4-BE49-F238E27FC236}">
                <a16:creationId xmlns:a16="http://schemas.microsoft.com/office/drawing/2014/main" id="{8D1B90F6-8B98-1A43-8D46-DAC6AF5269B9}"/>
              </a:ext>
            </a:extLst>
          </p:cNvPr>
          <p:cNvSpPr txBox="1"/>
          <p:nvPr/>
        </p:nvSpPr>
        <p:spPr>
          <a:xfrm>
            <a:off x="4925883" y="3709137"/>
            <a:ext cx="495649" cy="369332"/>
          </a:xfrm>
          <a:prstGeom prst="rect">
            <a:avLst/>
          </a:prstGeom>
          <a:noFill/>
        </p:spPr>
        <p:txBody>
          <a:bodyPr wrap="none" rtlCol="0">
            <a:spAutoFit/>
          </a:bodyPr>
          <a:lstStyle/>
          <a:p>
            <a:r>
              <a:rPr lang="en-US" altLang="zh-CN" dirty="0">
                <a:solidFill>
                  <a:prstClr val="white"/>
                </a:solidFill>
                <a:latin typeface="Calibri" panose="020F0502020204030204"/>
              </a:rPr>
              <a:t>E(·)</a:t>
            </a:r>
            <a:endParaRPr dirty="0">
              <a:solidFill>
                <a:prstClr val="white"/>
              </a:solidFill>
              <a:latin typeface="Calibri" panose="020F0502020204030204"/>
            </a:endParaRPr>
          </a:p>
        </p:txBody>
      </p:sp>
      <p:sp>
        <p:nvSpPr>
          <p:cNvPr id="79" name="TextBox 78">
            <a:extLst>
              <a:ext uri="{FF2B5EF4-FFF2-40B4-BE49-F238E27FC236}">
                <a16:creationId xmlns:a16="http://schemas.microsoft.com/office/drawing/2014/main" id="{4502212C-3728-9E4F-B861-B76F64E39314}"/>
              </a:ext>
            </a:extLst>
          </p:cNvPr>
          <p:cNvSpPr txBox="1"/>
          <p:nvPr/>
        </p:nvSpPr>
        <p:spPr>
          <a:xfrm>
            <a:off x="4893924" y="5553878"/>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80" name="TextBox 79">
            <a:extLst>
              <a:ext uri="{FF2B5EF4-FFF2-40B4-BE49-F238E27FC236}">
                <a16:creationId xmlns:a16="http://schemas.microsoft.com/office/drawing/2014/main" id="{F1207756-139E-1945-9522-1CDD96586CFA}"/>
              </a:ext>
            </a:extLst>
          </p:cNvPr>
          <p:cNvSpPr txBox="1"/>
          <p:nvPr/>
        </p:nvSpPr>
        <p:spPr>
          <a:xfrm>
            <a:off x="5405403" y="3524471"/>
            <a:ext cx="537327" cy="369332"/>
          </a:xfrm>
          <a:prstGeom prst="rect">
            <a:avLst/>
          </a:prstGeom>
          <a:noFill/>
        </p:spPr>
        <p:txBody>
          <a:bodyPr wrap="none" rtlCol="0">
            <a:spAutoFit/>
          </a:bodyPr>
          <a:lstStyle/>
          <a:p>
            <a:r>
              <a:rPr lang="en-US" altLang="zh-CN" dirty="0">
                <a:solidFill>
                  <a:prstClr val="black"/>
                </a:solidFill>
                <a:latin typeface="Calibri" panose="020F0502020204030204"/>
              </a:rPr>
              <a:t>E(x)</a:t>
            </a:r>
            <a:endParaRPr dirty="0">
              <a:solidFill>
                <a:prstClr val="black"/>
              </a:solidFill>
              <a:latin typeface="Calibri" panose="020F0502020204030204"/>
            </a:endParaRPr>
          </a:p>
        </p:txBody>
      </p:sp>
      <p:sp>
        <p:nvSpPr>
          <p:cNvPr id="81" name="TextBox 80">
            <a:extLst>
              <a:ext uri="{FF2B5EF4-FFF2-40B4-BE49-F238E27FC236}">
                <a16:creationId xmlns:a16="http://schemas.microsoft.com/office/drawing/2014/main" id="{23F8C93E-6387-BD46-9D04-ABEA266CDF90}"/>
              </a:ext>
            </a:extLst>
          </p:cNvPr>
          <p:cNvSpPr txBox="1"/>
          <p:nvPr/>
        </p:nvSpPr>
        <p:spPr>
          <a:xfrm>
            <a:off x="7185759" y="3703304"/>
            <a:ext cx="537327" cy="369332"/>
          </a:xfrm>
          <a:prstGeom prst="rect">
            <a:avLst/>
          </a:prstGeom>
          <a:noFill/>
        </p:spPr>
        <p:txBody>
          <a:bodyPr wrap="none" rtlCol="0">
            <a:spAutoFit/>
          </a:bodyPr>
          <a:lstStyle/>
          <a:p>
            <a:r>
              <a:rPr lang="en-US" altLang="zh-CN" dirty="0">
                <a:solidFill>
                  <a:prstClr val="black"/>
                </a:solidFill>
                <a:latin typeface="Calibri" panose="020F0502020204030204"/>
              </a:rPr>
              <a:t>T(x)</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82" name="Diamond 81">
                <a:extLst>
                  <a:ext uri="{FF2B5EF4-FFF2-40B4-BE49-F238E27FC236}">
                    <a16:creationId xmlns:a16="http://schemas.microsoft.com/office/drawing/2014/main" id="{654E3209-86BB-5845-88B4-3F0F4257D150}"/>
                  </a:ext>
                </a:extLst>
              </p:cNvPr>
              <p:cNvSpPr/>
              <p:nvPr/>
            </p:nvSpPr>
            <p:spPr>
              <a:xfrm>
                <a:off x="6748692" y="2555255"/>
                <a:ext cx="1411459" cy="679964"/>
              </a:xfrm>
              <a:prstGeom prst="diamond">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800" b="0" i="0" u="none" strike="noStrike" kern="0" cap="none" spc="0" normalizeH="0" baseline="0" noProof="0" dirty="0">
                    <a:ln>
                      <a:noFill/>
                    </a:ln>
                    <a:solidFill>
                      <a:prstClr val="white"/>
                    </a:solidFill>
                    <a:effectLst/>
                    <a:uLnTx/>
                    <a:uFillTx/>
                    <a:latin typeface="Calibri" panose="020F0502020204030204"/>
                    <a:ea typeface="+mn-ea"/>
                    <a:cs typeface="+mn-cs"/>
                  </a:rPr>
                  <a:t>Score</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&gt;</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14:m>
                  <m:oMath xmlns:m="http://schemas.openxmlformats.org/officeDocument/2006/math">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𝛼</m:t>
                    </m:r>
                  </m:oMath>
                </a14:m>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2" name="Diamond 81">
                <a:extLst>
                  <a:ext uri="{FF2B5EF4-FFF2-40B4-BE49-F238E27FC236}">
                    <a16:creationId xmlns:a16="http://schemas.microsoft.com/office/drawing/2014/main" id="{654E3209-86BB-5845-88B4-3F0F4257D150}"/>
                  </a:ext>
                </a:extLst>
              </p:cNvPr>
              <p:cNvSpPr>
                <a:spLocks noRot="1" noChangeAspect="1" noMove="1" noResize="1" noEditPoints="1" noAdjustHandles="1" noChangeArrowheads="1" noChangeShapeType="1" noTextEdit="1"/>
              </p:cNvSpPr>
              <p:nvPr/>
            </p:nvSpPr>
            <p:spPr>
              <a:xfrm>
                <a:off x="6748692" y="2555255"/>
                <a:ext cx="1411459" cy="679964"/>
              </a:xfrm>
              <a:prstGeom prst="diamond">
                <a:avLst/>
              </a:prstGeom>
              <a:blipFill>
                <a:blip r:embed="rId3"/>
                <a:stretch>
                  <a:fillRect b="-10714"/>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83" name="Straight Arrow Connector 82">
            <a:extLst>
              <a:ext uri="{FF2B5EF4-FFF2-40B4-BE49-F238E27FC236}">
                <a16:creationId xmlns:a16="http://schemas.microsoft.com/office/drawing/2014/main" id="{CAB80CA7-06AA-9F40-A050-E6384E1BF5CA}"/>
              </a:ext>
            </a:extLst>
          </p:cNvPr>
          <p:cNvCxnSpPr>
            <a:cxnSpLocks/>
            <a:stCxn id="82" idx="2"/>
            <a:endCxn id="81" idx="0"/>
          </p:cNvCxnSpPr>
          <p:nvPr/>
        </p:nvCxnSpPr>
        <p:spPr>
          <a:xfrm>
            <a:off x="7454422" y="3235219"/>
            <a:ext cx="1" cy="468085"/>
          </a:xfrm>
          <a:prstGeom prst="straightConnector1">
            <a:avLst/>
          </a:prstGeom>
          <a:noFill/>
          <a:ln w="12700" cap="flat" cmpd="sng" algn="ctr">
            <a:solidFill>
              <a:srgbClr val="92D050"/>
            </a:solidFill>
            <a:prstDash val="solid"/>
            <a:miter lim="800000"/>
            <a:tailEnd type="triangle"/>
          </a:ln>
          <a:effectLst/>
        </p:spPr>
      </p:cxnSp>
      <p:cxnSp>
        <p:nvCxnSpPr>
          <p:cNvPr id="84" name="Elbow Connector 83">
            <a:extLst>
              <a:ext uri="{FF2B5EF4-FFF2-40B4-BE49-F238E27FC236}">
                <a16:creationId xmlns:a16="http://schemas.microsoft.com/office/drawing/2014/main" id="{55D0E3C9-FD9B-AE49-A7F5-A2A57A972A0D}"/>
              </a:ext>
            </a:extLst>
          </p:cNvPr>
          <p:cNvCxnSpPr>
            <a:cxnSpLocks/>
            <a:stCxn id="82" idx="3"/>
            <a:endCxn id="81" idx="3"/>
          </p:cNvCxnSpPr>
          <p:nvPr/>
        </p:nvCxnSpPr>
        <p:spPr>
          <a:xfrm flipH="1">
            <a:off x="7723086" y="2895237"/>
            <a:ext cx="437065" cy="992733"/>
          </a:xfrm>
          <a:prstGeom prst="bentConnector3">
            <a:avLst>
              <a:gd name="adj1" fmla="val -52303"/>
            </a:avLst>
          </a:prstGeom>
          <a:noFill/>
          <a:ln w="12700" cap="flat" cmpd="sng" algn="ctr">
            <a:solidFill>
              <a:srgbClr val="FFC000"/>
            </a:solidFill>
            <a:prstDash val="solid"/>
            <a:miter lim="800000"/>
            <a:tailEnd type="triangle"/>
          </a:ln>
          <a:effectLst/>
        </p:spPr>
      </p:cxnSp>
      <p:sp>
        <p:nvSpPr>
          <p:cNvPr id="85" name="TextBox 84">
            <a:extLst>
              <a:ext uri="{FF2B5EF4-FFF2-40B4-BE49-F238E27FC236}">
                <a16:creationId xmlns:a16="http://schemas.microsoft.com/office/drawing/2014/main" id="{833001E9-EDC9-C146-BFE7-8708594AD1C2}"/>
              </a:ext>
            </a:extLst>
          </p:cNvPr>
          <p:cNvSpPr txBox="1"/>
          <p:nvPr/>
        </p:nvSpPr>
        <p:spPr>
          <a:xfrm>
            <a:off x="7395006" y="3368507"/>
            <a:ext cx="931152" cy="307777"/>
          </a:xfrm>
          <a:prstGeom prst="rect">
            <a:avLst/>
          </a:prstGeom>
          <a:noFill/>
        </p:spPr>
        <p:txBody>
          <a:bodyPr wrap="none" rtlCol="0">
            <a:spAutoFit/>
          </a:bodyPr>
          <a:lstStyle/>
          <a:p>
            <a:r>
              <a:rPr lang="en-CN" sz="1400" dirty="0">
                <a:solidFill>
                  <a:prstClr val="black"/>
                </a:solidFill>
                <a:latin typeface="Calibri" panose="020F0502020204030204"/>
              </a:rPr>
              <a:t>分类有效</a:t>
            </a:r>
            <a:endParaRPr sz="1400" dirty="0">
              <a:solidFill>
                <a:prstClr val="black"/>
              </a:solidFill>
              <a:latin typeface="Calibri" panose="020F0502020204030204"/>
            </a:endParaRPr>
          </a:p>
        </p:txBody>
      </p:sp>
      <p:sp>
        <p:nvSpPr>
          <p:cNvPr id="86" name="TextBox 85">
            <a:extLst>
              <a:ext uri="{FF2B5EF4-FFF2-40B4-BE49-F238E27FC236}">
                <a16:creationId xmlns:a16="http://schemas.microsoft.com/office/drawing/2014/main" id="{2C9914CD-0852-6747-A4E7-861B37AE5CBA}"/>
              </a:ext>
            </a:extLst>
          </p:cNvPr>
          <p:cNvSpPr txBox="1"/>
          <p:nvPr/>
        </p:nvSpPr>
        <p:spPr>
          <a:xfrm>
            <a:off x="7799348" y="3615354"/>
            <a:ext cx="902811" cy="307777"/>
          </a:xfrm>
          <a:prstGeom prst="rect">
            <a:avLst/>
          </a:prstGeom>
          <a:noFill/>
        </p:spPr>
        <p:txBody>
          <a:bodyPr wrap="none" rtlCol="0">
            <a:spAutoFit/>
          </a:bodyPr>
          <a:lstStyle/>
          <a:p>
            <a:r>
              <a:rPr lang="en-US" sz="1400" dirty="0" err="1">
                <a:solidFill>
                  <a:prstClr val="black"/>
                </a:solidFill>
                <a:latin typeface="Calibri" panose="020F0502020204030204"/>
              </a:rPr>
              <a:t>分类无效</a:t>
            </a:r>
            <a:endParaRPr sz="1400" dirty="0">
              <a:solidFill>
                <a:prstClr val="black"/>
              </a:solidFill>
              <a:latin typeface="Calibri" panose="020F0502020204030204"/>
            </a:endParaRPr>
          </a:p>
        </p:txBody>
      </p:sp>
      <p:cxnSp>
        <p:nvCxnSpPr>
          <p:cNvPr id="87" name="Straight Arrow Connector 86">
            <a:extLst>
              <a:ext uri="{FF2B5EF4-FFF2-40B4-BE49-F238E27FC236}">
                <a16:creationId xmlns:a16="http://schemas.microsoft.com/office/drawing/2014/main" id="{7E75D977-D4B5-6444-B1C5-2F448A9FA763}"/>
              </a:ext>
            </a:extLst>
          </p:cNvPr>
          <p:cNvCxnSpPr>
            <a:cxnSpLocks/>
            <a:stCxn id="88" idx="2"/>
            <a:endCxn id="64" idx="0"/>
          </p:cNvCxnSpPr>
          <p:nvPr/>
        </p:nvCxnSpPr>
        <p:spPr>
          <a:xfrm>
            <a:off x="3913044" y="2034378"/>
            <a:ext cx="14377" cy="1668927"/>
          </a:xfrm>
          <a:prstGeom prst="straightConnector1">
            <a:avLst/>
          </a:prstGeom>
          <a:noFill/>
          <a:ln w="28575" cap="flat" cmpd="sng" algn="ctr">
            <a:solidFill>
              <a:srgbClr val="4472C4"/>
            </a:solidFill>
            <a:prstDash val="solid"/>
            <a:miter lim="800000"/>
            <a:tailEnd type="triangle"/>
          </a:ln>
          <a:effectLst/>
        </p:spPr>
      </p:cxnSp>
      <p:sp>
        <p:nvSpPr>
          <p:cNvPr id="88" name="TextBox 87">
            <a:extLst>
              <a:ext uri="{FF2B5EF4-FFF2-40B4-BE49-F238E27FC236}">
                <a16:creationId xmlns:a16="http://schemas.microsoft.com/office/drawing/2014/main" id="{63F54A6A-6178-094E-98A1-397BFFD4167D}"/>
              </a:ext>
            </a:extLst>
          </p:cNvPr>
          <p:cNvSpPr txBox="1"/>
          <p:nvPr/>
        </p:nvSpPr>
        <p:spPr>
          <a:xfrm>
            <a:off x="3359046" y="1665046"/>
            <a:ext cx="1107996" cy="369332"/>
          </a:xfrm>
          <a:prstGeom prst="rect">
            <a:avLst/>
          </a:prstGeom>
          <a:noFill/>
        </p:spPr>
        <p:txBody>
          <a:bodyPr wrap="none" rtlCol="0">
            <a:spAutoFit/>
          </a:bodyPr>
          <a:lstStyle/>
          <a:p>
            <a:r>
              <a:rPr lang="en-US" dirty="0" err="1">
                <a:solidFill>
                  <a:prstClr val="black"/>
                </a:solidFill>
                <a:latin typeface="Calibri" panose="020F0502020204030204"/>
              </a:rPr>
              <a:t>输入样本</a:t>
            </a:r>
            <a:endParaRPr dirty="0">
              <a:solidFill>
                <a:prstClr val="black"/>
              </a:solidFill>
              <a:latin typeface="Calibri" panose="020F0502020204030204"/>
            </a:endParaRPr>
          </a:p>
        </p:txBody>
      </p:sp>
      <p:sp>
        <p:nvSpPr>
          <p:cNvPr id="89" name="TextBox 88">
            <a:extLst>
              <a:ext uri="{FF2B5EF4-FFF2-40B4-BE49-F238E27FC236}">
                <a16:creationId xmlns:a16="http://schemas.microsoft.com/office/drawing/2014/main" id="{BB6AAEB5-4076-9E4D-8031-24FB593EDB94}"/>
              </a:ext>
            </a:extLst>
          </p:cNvPr>
          <p:cNvSpPr txBox="1"/>
          <p:nvPr/>
        </p:nvSpPr>
        <p:spPr>
          <a:xfrm>
            <a:off x="1995940" y="2031053"/>
            <a:ext cx="1270861" cy="307777"/>
          </a:xfrm>
          <a:prstGeom prst="rect">
            <a:avLst/>
          </a:prstGeom>
          <a:noFill/>
        </p:spPr>
        <p:txBody>
          <a:bodyPr wrap="none" rtlCol="0">
            <a:spAutoFit/>
          </a:bodyPr>
          <a:lstStyle/>
          <a:p>
            <a:r>
              <a:rPr lang="en-US" altLang="zh-CN" sz="1400" dirty="0">
                <a:solidFill>
                  <a:prstClr val="black"/>
                </a:solidFill>
                <a:latin typeface="Calibri" panose="020F0502020204030204"/>
              </a:rPr>
              <a:t>Anomaly</a:t>
            </a:r>
            <a:r>
              <a:rPr lang="zh-CN" altLang="en-US" sz="1400" dirty="0">
                <a:solidFill>
                  <a:prstClr val="black"/>
                </a:solidFill>
                <a:latin typeface="Calibri" panose="020F0502020204030204"/>
              </a:rPr>
              <a:t> </a:t>
            </a:r>
            <a:r>
              <a:rPr lang="en-US" altLang="zh-CN" sz="1400" dirty="0">
                <a:solidFill>
                  <a:prstClr val="black"/>
                </a:solidFill>
                <a:latin typeface="Calibri" panose="020F0502020204030204"/>
              </a:rPr>
              <a:t>Score</a:t>
            </a:r>
            <a:endParaRPr sz="1400" dirty="0">
              <a:solidFill>
                <a:prstClr val="black"/>
              </a:solidFill>
              <a:latin typeface="Calibri" panose="020F0502020204030204"/>
            </a:endParaRPr>
          </a:p>
        </p:txBody>
      </p:sp>
      <p:sp>
        <p:nvSpPr>
          <p:cNvPr id="90" name="TextBox 89">
            <a:extLst>
              <a:ext uri="{FF2B5EF4-FFF2-40B4-BE49-F238E27FC236}">
                <a16:creationId xmlns:a16="http://schemas.microsoft.com/office/drawing/2014/main" id="{F2DF016E-71DE-6F42-B8DE-551664AE66AE}"/>
              </a:ext>
            </a:extLst>
          </p:cNvPr>
          <p:cNvSpPr txBox="1"/>
          <p:nvPr/>
        </p:nvSpPr>
        <p:spPr>
          <a:xfrm>
            <a:off x="5386292" y="5750216"/>
            <a:ext cx="973154" cy="307777"/>
          </a:xfrm>
          <a:prstGeom prst="rect">
            <a:avLst/>
          </a:prstGeom>
          <a:noFill/>
        </p:spPr>
        <p:txBody>
          <a:bodyPr wrap="square" rtlCol="0">
            <a:spAutoFit/>
          </a:bodyPr>
          <a:lstStyle/>
          <a:p>
            <a:r>
              <a:rPr lang="zh-CN" altLang="en-CN" sz="1400" dirty="0">
                <a:solidFill>
                  <a:prstClr val="black"/>
                </a:solidFill>
                <a:latin typeface="Calibri" panose="020F0502020204030204"/>
              </a:rPr>
              <a:t>高层特征</a:t>
            </a:r>
            <a:endParaRPr sz="1400" dirty="0">
              <a:solidFill>
                <a:prstClr val="black"/>
              </a:solidFill>
              <a:latin typeface="Calibri" panose="020F0502020204030204"/>
            </a:endParaRPr>
          </a:p>
        </p:txBody>
      </p:sp>
      <p:sp>
        <p:nvSpPr>
          <p:cNvPr id="91" name="TextBox 90">
            <a:extLst>
              <a:ext uri="{FF2B5EF4-FFF2-40B4-BE49-F238E27FC236}">
                <a16:creationId xmlns:a16="http://schemas.microsoft.com/office/drawing/2014/main" id="{AB824E65-2182-5E46-A134-E201C1A3F818}"/>
              </a:ext>
            </a:extLst>
          </p:cNvPr>
          <p:cNvSpPr txBox="1"/>
          <p:nvPr/>
        </p:nvSpPr>
        <p:spPr>
          <a:xfrm>
            <a:off x="1743718" y="4644916"/>
            <a:ext cx="506870" cy="369332"/>
          </a:xfrm>
          <a:prstGeom prst="rect">
            <a:avLst/>
          </a:prstGeom>
          <a:noFill/>
        </p:spPr>
        <p:txBody>
          <a:bodyPr wrap="none" rtlCol="0">
            <a:spAutoFit/>
          </a:bodyPr>
          <a:lstStyle/>
          <a:p>
            <a:r>
              <a:rPr lang="en-US" altLang="zh-CN" dirty="0">
                <a:solidFill>
                  <a:prstClr val="black"/>
                </a:solidFill>
                <a:latin typeface="Calibri" panose="020F0502020204030204"/>
              </a:rPr>
              <a:t>C(·)</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A2A77E1-BF9E-0343-8226-276756D41531}"/>
                  </a:ext>
                </a:extLst>
              </p:cNvPr>
              <p:cNvSpPr txBox="1"/>
              <p:nvPr/>
            </p:nvSpPr>
            <p:spPr>
              <a:xfrm>
                <a:off x="1091162" y="2608900"/>
                <a:ext cx="493020" cy="307777"/>
              </a:xfrm>
              <a:prstGeom prst="rect">
                <a:avLst/>
              </a:prstGeom>
              <a:noFill/>
            </p:spPr>
            <p:txBody>
              <a:bodyPr wrap="none" rtlCol="0">
                <a:spAutoFit/>
              </a:bodyPr>
              <a:lstStyle/>
              <a:p>
                <a:r>
                  <a:rPr lang="en-US" altLang="zh-CN" sz="1400" dirty="0">
                    <a:solidFill>
                      <a:prstClr val="black"/>
                    </a:solidFill>
                    <a:latin typeface="Calibri" panose="020F0502020204030204"/>
                  </a:rPr>
                  <a:t>C(</a:t>
                </a:r>
                <a14:m>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a14:m>
                <a:r>
                  <a:rPr lang="en-US" altLang="zh-CN" sz="1400" dirty="0">
                    <a:solidFill>
                      <a:prstClr val="black"/>
                    </a:solidFill>
                    <a:latin typeface="Calibri" panose="020F0502020204030204"/>
                  </a:rPr>
                  <a:t>)</a:t>
                </a:r>
                <a:endParaRPr sz="1400" dirty="0">
                  <a:solidFill>
                    <a:prstClr val="black"/>
                  </a:solidFill>
                  <a:latin typeface="Calibri" panose="020F0502020204030204"/>
                </a:endParaRPr>
              </a:p>
            </p:txBody>
          </p:sp>
        </mc:Choice>
        <mc:Fallback xmlns="">
          <p:sp>
            <p:nvSpPr>
              <p:cNvPr id="92" name="TextBox 91">
                <a:extLst>
                  <a:ext uri="{FF2B5EF4-FFF2-40B4-BE49-F238E27FC236}">
                    <a16:creationId xmlns:a16="http://schemas.microsoft.com/office/drawing/2014/main" id="{AA2A77E1-BF9E-0343-8226-276756D41531}"/>
                  </a:ext>
                </a:extLst>
              </p:cNvPr>
              <p:cNvSpPr txBox="1">
                <a:spLocks noRot="1" noChangeAspect="1" noMove="1" noResize="1" noEditPoints="1" noAdjustHandles="1" noChangeArrowheads="1" noChangeShapeType="1" noTextEdit="1"/>
              </p:cNvSpPr>
              <p:nvPr/>
            </p:nvSpPr>
            <p:spPr>
              <a:xfrm>
                <a:off x="1091162" y="2608900"/>
                <a:ext cx="493020" cy="307777"/>
              </a:xfrm>
              <a:prstGeom prst="rect">
                <a:avLst/>
              </a:prstGeom>
              <a:blipFill>
                <a:blip r:embed="rId4"/>
                <a:stretch>
                  <a:fillRect l="-2500" t="-4000" r="-25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27586D0-5390-FA4B-94BB-A879178BC72F}"/>
                  </a:ext>
                </a:extLst>
              </p:cNvPr>
              <p:cNvSpPr txBox="1"/>
              <p:nvPr/>
            </p:nvSpPr>
            <p:spPr>
              <a:xfrm>
                <a:off x="2388729" y="2639748"/>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93" name="TextBox 92">
                <a:extLst>
                  <a:ext uri="{FF2B5EF4-FFF2-40B4-BE49-F238E27FC236}">
                    <a16:creationId xmlns:a16="http://schemas.microsoft.com/office/drawing/2014/main" id="{127586D0-5390-FA4B-94BB-A879178BC72F}"/>
                  </a:ext>
                </a:extLst>
              </p:cNvPr>
              <p:cNvSpPr txBox="1">
                <a:spLocks noRot="1" noChangeAspect="1" noMove="1" noResize="1" noEditPoints="1" noAdjustHandles="1" noChangeArrowheads="1" noChangeShapeType="1" noTextEdit="1"/>
              </p:cNvSpPr>
              <p:nvPr/>
            </p:nvSpPr>
            <p:spPr>
              <a:xfrm>
                <a:off x="2388729" y="2639748"/>
                <a:ext cx="327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21A5A3E-1272-B845-B808-DE8B6A5F5DB3}"/>
                  </a:ext>
                </a:extLst>
              </p:cNvPr>
              <p:cNvSpPr txBox="1"/>
              <p:nvPr/>
            </p:nvSpPr>
            <p:spPr>
              <a:xfrm>
                <a:off x="2691071" y="4600725"/>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94" name="TextBox 93">
                <a:extLst>
                  <a:ext uri="{FF2B5EF4-FFF2-40B4-BE49-F238E27FC236}">
                    <a16:creationId xmlns:a16="http://schemas.microsoft.com/office/drawing/2014/main" id="{E21A5A3E-1272-B845-B808-DE8B6A5F5DB3}"/>
                  </a:ext>
                </a:extLst>
              </p:cNvPr>
              <p:cNvSpPr txBox="1">
                <a:spLocks noRot="1" noChangeAspect="1" noMove="1" noResize="1" noEditPoints="1" noAdjustHandles="1" noChangeArrowheads="1" noChangeShapeType="1" noTextEdit="1"/>
              </p:cNvSpPr>
              <p:nvPr/>
            </p:nvSpPr>
            <p:spPr>
              <a:xfrm>
                <a:off x="2691071" y="4600725"/>
                <a:ext cx="327910" cy="307777"/>
              </a:xfrm>
              <a:prstGeom prst="rect">
                <a:avLst/>
              </a:prstGeom>
              <a:blipFill>
                <a:blip r:embed="rId6"/>
                <a:stretch>
                  <a:fillRect/>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33CA4076-EA4F-9742-AC91-C2D175E92F25}"/>
              </a:ext>
            </a:extLst>
          </p:cNvPr>
          <p:cNvSpPr txBox="1"/>
          <p:nvPr/>
        </p:nvSpPr>
        <p:spPr>
          <a:xfrm>
            <a:off x="4715761" y="3088654"/>
            <a:ext cx="2252758" cy="1576862"/>
          </a:xfrm>
          <a:prstGeom prst="rect">
            <a:avLst/>
          </a:prstGeom>
          <a:noFill/>
          <a:ln w="19050">
            <a:solidFill>
              <a:srgbClr val="00B050"/>
            </a:solidFill>
            <a:prstDash val="sysDash"/>
          </a:ln>
        </p:spPr>
        <p:txBody>
          <a:bodyPr wrap="square" rtlCol="0">
            <a:spAutoFit/>
          </a:bodyPr>
          <a:lstStyle/>
          <a:p>
            <a:endParaRPr dirty="0">
              <a:solidFill>
                <a:prstClr val="black"/>
              </a:solidFill>
              <a:latin typeface="Calibri" panose="020F0502020204030204"/>
            </a:endParaRPr>
          </a:p>
        </p:txBody>
      </p:sp>
      <p:sp>
        <p:nvSpPr>
          <p:cNvPr id="96" name="TextBox 95">
            <a:extLst>
              <a:ext uri="{FF2B5EF4-FFF2-40B4-BE49-F238E27FC236}">
                <a16:creationId xmlns:a16="http://schemas.microsoft.com/office/drawing/2014/main" id="{3161EDD7-4965-7843-A68E-E2AD506BD2A8}"/>
              </a:ext>
            </a:extLst>
          </p:cNvPr>
          <p:cNvSpPr txBox="1"/>
          <p:nvPr/>
        </p:nvSpPr>
        <p:spPr>
          <a:xfrm>
            <a:off x="6943366" y="4350554"/>
            <a:ext cx="1107996" cy="369332"/>
          </a:xfrm>
          <a:prstGeom prst="rect">
            <a:avLst/>
          </a:prstGeom>
          <a:noFill/>
        </p:spPr>
        <p:txBody>
          <a:bodyPr wrap="none" rtlCol="0">
            <a:spAutoFit/>
          </a:bodyPr>
          <a:lstStyle/>
          <a:p>
            <a:r>
              <a:rPr lang="zh-CN" altLang="en-CN" dirty="0">
                <a:solidFill>
                  <a:prstClr val="black"/>
                </a:solidFill>
                <a:latin typeface="Calibri" panose="020F0502020204030204"/>
              </a:rPr>
              <a:t>目标</a:t>
            </a:r>
            <a:r>
              <a:rPr lang="zh-CN" altLang="en-US" dirty="0">
                <a:solidFill>
                  <a:prstClr val="black"/>
                </a:solidFill>
                <a:latin typeface="Calibri" panose="020F0502020204030204"/>
              </a:rPr>
              <a:t>网络</a:t>
            </a:r>
            <a:endParaRPr dirty="0">
              <a:solidFill>
                <a:prstClr val="black"/>
              </a:solidFill>
              <a:latin typeface="Calibri" panose="020F0502020204030204"/>
            </a:endParaRPr>
          </a:p>
        </p:txBody>
      </p:sp>
      <p:sp>
        <p:nvSpPr>
          <p:cNvPr id="98" name="TextBox 97">
            <a:extLst>
              <a:ext uri="{FF2B5EF4-FFF2-40B4-BE49-F238E27FC236}">
                <a16:creationId xmlns:a16="http://schemas.microsoft.com/office/drawing/2014/main" id="{64401618-6885-E442-8F5D-5D3E85A85C49}"/>
              </a:ext>
            </a:extLst>
          </p:cNvPr>
          <p:cNvSpPr txBox="1"/>
          <p:nvPr/>
        </p:nvSpPr>
        <p:spPr>
          <a:xfrm>
            <a:off x="6301117" y="6224709"/>
            <a:ext cx="1569660" cy="369332"/>
          </a:xfrm>
          <a:prstGeom prst="rect">
            <a:avLst/>
          </a:prstGeom>
          <a:noFill/>
        </p:spPr>
        <p:txBody>
          <a:bodyPr wrap="none" rtlCol="0">
            <a:spAutoFit/>
          </a:bodyPr>
          <a:lstStyle/>
          <a:p>
            <a:r>
              <a:rPr lang="zh-CN" altLang="en-CN" dirty="0">
                <a:solidFill>
                  <a:prstClr val="black"/>
                </a:solidFill>
                <a:latin typeface="Calibri" panose="020F0502020204030204"/>
              </a:rPr>
              <a:t>反馈</a:t>
            </a:r>
            <a:r>
              <a:rPr lang="zh-CN" altLang="en-US" dirty="0">
                <a:solidFill>
                  <a:prstClr val="black"/>
                </a:solidFill>
                <a:latin typeface="Calibri" panose="020F0502020204030204"/>
              </a:rPr>
              <a:t>自</a:t>
            </a:r>
            <a:r>
              <a:rPr lang="zh-CN" altLang="en-CN" dirty="0">
                <a:solidFill>
                  <a:prstClr val="black"/>
                </a:solidFill>
                <a:latin typeface="Calibri" panose="020F0502020204030204"/>
              </a:rPr>
              <a:t>编码器</a:t>
            </a:r>
            <a:endParaRPr dirty="0">
              <a:solidFill>
                <a:prstClr val="black"/>
              </a:solidFill>
              <a:latin typeface="Calibri" panose="020F0502020204030204"/>
            </a:endParaRPr>
          </a:p>
        </p:txBody>
      </p:sp>
      <p:sp>
        <p:nvSpPr>
          <p:cNvPr id="99" name="TextBox 98">
            <a:extLst>
              <a:ext uri="{FF2B5EF4-FFF2-40B4-BE49-F238E27FC236}">
                <a16:creationId xmlns:a16="http://schemas.microsoft.com/office/drawing/2014/main" id="{7A332DF5-933C-2940-902E-AD6E5FB2620B}"/>
              </a:ext>
            </a:extLst>
          </p:cNvPr>
          <p:cNvSpPr txBox="1"/>
          <p:nvPr/>
        </p:nvSpPr>
        <p:spPr>
          <a:xfrm>
            <a:off x="1326526" y="5362461"/>
            <a:ext cx="1338828" cy="369332"/>
          </a:xfrm>
          <a:prstGeom prst="rect">
            <a:avLst/>
          </a:prstGeom>
          <a:noFill/>
        </p:spPr>
        <p:txBody>
          <a:bodyPr wrap="none" rtlCol="0">
            <a:spAutoFit/>
          </a:bodyPr>
          <a:lstStyle/>
          <a:p>
            <a:r>
              <a:rPr lang="en-US" dirty="0" err="1">
                <a:solidFill>
                  <a:prstClr val="black"/>
                </a:solidFill>
                <a:latin typeface="Calibri" panose="020F0502020204030204"/>
              </a:rPr>
              <a:t>异常检测器</a:t>
            </a:r>
            <a:endParaRPr dirty="0">
              <a:solidFill>
                <a:prstClr val="black"/>
              </a:solidFill>
              <a:latin typeface="Calibri" panose="020F0502020204030204"/>
            </a:endParaRPr>
          </a:p>
        </p:txBody>
      </p:sp>
      <p:cxnSp>
        <p:nvCxnSpPr>
          <p:cNvPr id="100" name="Elbow Connector 99">
            <a:extLst>
              <a:ext uri="{FF2B5EF4-FFF2-40B4-BE49-F238E27FC236}">
                <a16:creationId xmlns:a16="http://schemas.microsoft.com/office/drawing/2014/main" id="{ACF8B798-CE33-6F47-9221-EB43058639E0}"/>
              </a:ext>
            </a:extLst>
          </p:cNvPr>
          <p:cNvCxnSpPr>
            <a:cxnSpLocks/>
            <a:stCxn id="75" idx="0"/>
            <a:endCxn id="82" idx="0"/>
          </p:cNvCxnSpPr>
          <p:nvPr/>
        </p:nvCxnSpPr>
        <p:spPr>
          <a:xfrm rot="5400000" flipH="1" flipV="1">
            <a:off x="4694107" y="-140528"/>
            <a:ext cx="64532" cy="5456098"/>
          </a:xfrm>
          <a:prstGeom prst="bentConnector3">
            <a:avLst>
              <a:gd name="adj1" fmla="val 454243"/>
            </a:avLst>
          </a:prstGeom>
          <a:noFill/>
          <a:ln w="19050" cap="flat" cmpd="sng" algn="ctr">
            <a:solidFill>
              <a:srgbClr val="ED7D31">
                <a:lumMod val="75000"/>
              </a:srgbClr>
            </a:solidFill>
            <a:prstDash val="solid"/>
            <a:miter lim="800000"/>
            <a:tailEnd type="triangle"/>
          </a:ln>
          <a:effectLst/>
        </p:spPr>
      </p:cxnSp>
      <p:sp>
        <p:nvSpPr>
          <p:cNvPr id="101" name="TextBox 100">
            <a:extLst>
              <a:ext uri="{FF2B5EF4-FFF2-40B4-BE49-F238E27FC236}">
                <a16:creationId xmlns:a16="http://schemas.microsoft.com/office/drawing/2014/main" id="{837B6197-C5E0-2942-A902-529A0CB3A0D7}"/>
              </a:ext>
            </a:extLst>
          </p:cNvPr>
          <p:cNvSpPr txBox="1"/>
          <p:nvPr/>
        </p:nvSpPr>
        <p:spPr>
          <a:xfrm>
            <a:off x="7098042" y="3108350"/>
            <a:ext cx="394660" cy="307777"/>
          </a:xfrm>
          <a:prstGeom prst="rect">
            <a:avLst/>
          </a:prstGeom>
          <a:noFill/>
        </p:spPr>
        <p:txBody>
          <a:bodyPr wrap="none" rtlCol="0">
            <a:spAutoFit/>
          </a:bodyPr>
          <a:lstStyle/>
          <a:p>
            <a:r>
              <a:rPr lang="en-US" altLang="zh-CN" sz="1400" dirty="0">
                <a:solidFill>
                  <a:prstClr val="black"/>
                </a:solidFill>
                <a:latin typeface="Calibri" panose="020F0502020204030204"/>
              </a:rPr>
              <a:t>No</a:t>
            </a:r>
            <a:endParaRPr sz="1400" dirty="0">
              <a:solidFill>
                <a:prstClr val="black"/>
              </a:solidFill>
              <a:latin typeface="Calibri" panose="020F0502020204030204"/>
            </a:endParaRPr>
          </a:p>
        </p:txBody>
      </p:sp>
      <p:sp>
        <p:nvSpPr>
          <p:cNvPr id="102" name="TextBox 101">
            <a:extLst>
              <a:ext uri="{FF2B5EF4-FFF2-40B4-BE49-F238E27FC236}">
                <a16:creationId xmlns:a16="http://schemas.microsoft.com/office/drawing/2014/main" id="{1D4E1534-9283-454E-9410-76ACB10E12D0}"/>
              </a:ext>
            </a:extLst>
          </p:cNvPr>
          <p:cNvSpPr txBox="1"/>
          <p:nvPr/>
        </p:nvSpPr>
        <p:spPr>
          <a:xfrm>
            <a:off x="8040633" y="2619787"/>
            <a:ext cx="420243" cy="307777"/>
          </a:xfrm>
          <a:prstGeom prst="rect">
            <a:avLst/>
          </a:prstGeom>
          <a:noFill/>
        </p:spPr>
        <p:txBody>
          <a:bodyPr wrap="none" rtlCol="0">
            <a:spAutoFit/>
          </a:bodyPr>
          <a:lstStyle/>
          <a:p>
            <a:r>
              <a:rPr lang="en-US" altLang="zh-CN" sz="1400" dirty="0">
                <a:solidFill>
                  <a:prstClr val="black"/>
                </a:solidFill>
                <a:latin typeface="Calibri" panose="020F0502020204030204"/>
              </a:rPr>
              <a:t>Yes</a:t>
            </a:r>
            <a:endParaRPr sz="1400" dirty="0">
              <a:solidFill>
                <a:prstClr val="black"/>
              </a:solidFill>
              <a:latin typeface="Calibri" panose="020F0502020204030204"/>
            </a:endParaRPr>
          </a:p>
        </p:txBody>
      </p:sp>
      <p:sp>
        <p:nvSpPr>
          <p:cNvPr id="106" name="TextBox 105">
            <a:extLst>
              <a:ext uri="{FF2B5EF4-FFF2-40B4-BE49-F238E27FC236}">
                <a16:creationId xmlns:a16="http://schemas.microsoft.com/office/drawing/2014/main" id="{D91AC6FF-92A8-624E-A0FE-4B0B88608D39}"/>
              </a:ext>
            </a:extLst>
          </p:cNvPr>
          <p:cNvSpPr txBox="1"/>
          <p:nvPr/>
        </p:nvSpPr>
        <p:spPr>
          <a:xfrm>
            <a:off x="4581187" y="2963913"/>
            <a:ext cx="1676400" cy="3581400"/>
          </a:xfrm>
          <a:prstGeom prst="rect">
            <a:avLst/>
          </a:prstGeom>
          <a:noFill/>
          <a:ln w="19050">
            <a:solidFill>
              <a:srgbClr val="0070C0"/>
            </a:solidFill>
            <a:prstDash val="sysDash"/>
          </a:ln>
        </p:spPr>
        <p:txBody>
          <a:bodyPr wrap="square" rtlCol="0">
            <a:spAutoFit/>
          </a:bodyPr>
          <a:lstStyle/>
          <a:p>
            <a:endParaRPr dirty="0">
              <a:solidFill>
                <a:prstClr val="black"/>
              </a:solidFill>
              <a:latin typeface="Calibri" panose="020F0502020204030204"/>
            </a:endParaRPr>
          </a:p>
        </p:txBody>
      </p:sp>
    </p:spTree>
    <p:extLst>
      <p:ext uri="{BB962C8B-B14F-4D97-AF65-F5344CB8AC3E}">
        <p14:creationId xmlns:p14="http://schemas.microsoft.com/office/powerpoint/2010/main" val="169959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文本框 10">
            <a:extLst>
              <a:ext uri="{FF2B5EF4-FFF2-40B4-BE49-F238E27FC236}">
                <a16:creationId xmlns:a16="http://schemas.microsoft.com/office/drawing/2014/main" id="{CE3315A3-5A61-854E-9852-FE43E35E6A87}"/>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42" name="文本框 15">
            <a:extLst>
              <a:ext uri="{FF2B5EF4-FFF2-40B4-BE49-F238E27FC236}">
                <a16:creationId xmlns:a16="http://schemas.microsoft.com/office/drawing/2014/main" id="{D60DFF7D-9CD1-7647-9E74-68D92F1D1126}"/>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43" name="文本框 20">
            <a:extLst>
              <a:ext uri="{FF2B5EF4-FFF2-40B4-BE49-F238E27FC236}">
                <a16:creationId xmlns:a16="http://schemas.microsoft.com/office/drawing/2014/main" id="{F2F58AFA-B91C-D84E-B4F6-02B96968C2A3}"/>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44" name="文本框 25">
            <a:extLst>
              <a:ext uri="{FF2B5EF4-FFF2-40B4-BE49-F238E27FC236}">
                <a16:creationId xmlns:a16="http://schemas.microsoft.com/office/drawing/2014/main" id="{21149F16-3753-3E4E-9A08-DD10B3351A56}"/>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5" name="文本框 35">
            <a:extLst>
              <a:ext uri="{FF2B5EF4-FFF2-40B4-BE49-F238E27FC236}">
                <a16:creationId xmlns:a16="http://schemas.microsoft.com/office/drawing/2014/main" id="{D48D87B4-1E18-5E4F-9BCC-CE2E24EF322F}"/>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3595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在</a:t>
            </a:r>
            <a:r>
              <a:rPr lang="en-US" altLang="zh-CN" dirty="0"/>
              <a:t>MNIST</a:t>
            </a:r>
            <a:r>
              <a:rPr lang="zh-CN" altLang="en-US" dirty="0"/>
              <a:t>数据集上，针对</a:t>
            </a:r>
            <a:r>
              <a:rPr lang="en-US" altLang="zh-CN" dirty="0"/>
              <a:t>PGD</a:t>
            </a:r>
            <a:r>
              <a:rPr lang="zh-CN" altLang="en-US" dirty="0"/>
              <a:t>、</a:t>
            </a:r>
            <a:r>
              <a:rPr lang="en-US" altLang="zh-CN" dirty="0"/>
              <a:t>FGSM</a:t>
            </a:r>
            <a:r>
              <a:rPr lang="zh-CN" altLang="en-US" dirty="0"/>
              <a:t>、</a:t>
            </a:r>
            <a:r>
              <a:rPr lang="en-US" altLang="zh-CN" dirty="0"/>
              <a:t>MI-FGSM</a:t>
            </a:r>
            <a:r>
              <a:rPr lang="zh-CN" altLang="en-US" dirty="0"/>
              <a:t>几种主流攻击生成的对抗样本，采用该方案的模型识别准确率至少为</a:t>
            </a:r>
            <a:r>
              <a:rPr lang="en-US" altLang="zh-CN" dirty="0"/>
              <a:t>90%</a:t>
            </a:r>
            <a:r>
              <a:rPr lang="zh-CN" altLang="en-US" dirty="0"/>
              <a:t>。</a:t>
            </a:r>
            <a:endParaRPr lang="en-US" altLang="zh-CN" dirty="0"/>
          </a:p>
          <a:p>
            <a:pPr lvl="1"/>
            <a:r>
              <a:rPr lang="zh-CN" altLang="en-US" dirty="0"/>
              <a:t>在</a:t>
            </a:r>
            <a:r>
              <a:rPr lang="en-US" altLang="zh-CN" dirty="0"/>
              <a:t>DAFAR</a:t>
            </a:r>
            <a:r>
              <a:rPr lang="zh-CN" altLang="en-US" dirty="0"/>
              <a:t>原论文中，对</a:t>
            </a:r>
            <a:r>
              <a:rPr lang="en-US" altLang="zh-CN" dirty="0"/>
              <a:t>MNIST</a:t>
            </a:r>
            <a:r>
              <a:rPr lang="zh-CN" altLang="en-US" dirty="0"/>
              <a:t>数据集，在</a:t>
            </a:r>
            <a:r>
              <a:rPr lang="en-US" altLang="zh-CN" dirty="0"/>
              <a:t>FGSM</a:t>
            </a:r>
            <a:r>
              <a:rPr lang="zh-CN" altLang="en-US" dirty="0"/>
              <a:t>、</a:t>
            </a:r>
            <a:r>
              <a:rPr lang="en-US" altLang="zh-CN" dirty="0"/>
              <a:t>PGD</a:t>
            </a:r>
            <a:r>
              <a:rPr lang="zh-CN" altLang="en-US" dirty="0"/>
              <a:t>、</a:t>
            </a:r>
            <a:r>
              <a:rPr lang="en-US" altLang="zh-CN" dirty="0"/>
              <a:t>CW</a:t>
            </a:r>
            <a:r>
              <a:rPr lang="zh-CN" altLang="en-US" dirty="0"/>
              <a:t>上的对抗样本识别率均已达到</a:t>
            </a:r>
            <a:r>
              <a:rPr lang="en-US" altLang="zh-CN" dirty="0"/>
              <a:t>100%</a:t>
            </a:r>
            <a:r>
              <a:rPr lang="zh-CN" altLang="en-US" dirty="0"/>
              <a:t>，假阳性率为</a:t>
            </a:r>
            <a:r>
              <a:rPr lang="en-US" altLang="zh-CN" dirty="0"/>
              <a:t>0.16%</a:t>
            </a:r>
            <a:r>
              <a:rPr lang="zh-CN" altLang="en-US" dirty="0"/>
              <a:t>。原判别器分类准确率</a:t>
            </a:r>
            <a:r>
              <a:rPr lang="zh-CN" altLang="en-CN" dirty="0"/>
              <a:t>未受</a:t>
            </a:r>
            <a:r>
              <a:rPr lang="zh-CN" altLang="en-US" dirty="0"/>
              <a:t>影响，为</a:t>
            </a:r>
            <a:r>
              <a:rPr lang="en-US" altLang="zh-CN" dirty="0"/>
              <a:t>99.14%</a:t>
            </a:r>
            <a:r>
              <a:rPr lang="zh-CN" altLang="en-US" dirty="0"/>
              <a:t>。均满足条件。</a:t>
            </a:r>
            <a:endParaRPr lang="en-US" altLang="zh-CN" dirty="0"/>
          </a:p>
          <a:p>
            <a:r>
              <a:rPr lang="zh-CN" altLang="en-US" dirty="0"/>
              <a:t>在输入数据中检测出对抗样本。</a:t>
            </a:r>
            <a:endParaRPr lang="en-US" altLang="zh-CN" dirty="0"/>
          </a:p>
          <a:p>
            <a:pPr lvl="1"/>
            <a:r>
              <a:rPr lang="zh-CN" altLang="en-US" dirty="0"/>
              <a:t>输入样本后，原型系统给出该样本的分类标签，与判断该样本是否为对抗样本的结果。若非对抗样本，则分类标签有效，输出分类标签；若是对抗样本，则分类标签无效，系统报警。</a:t>
            </a:r>
            <a:endParaRPr lang="en-US" altLang="zh-CN" dirty="0"/>
          </a:p>
        </p:txBody>
      </p:sp>
      <p:sp>
        <p:nvSpPr>
          <p:cNvPr id="3" name="标题 2"/>
          <p:cNvSpPr>
            <a:spLocks noGrp="1"/>
          </p:cNvSpPr>
          <p:nvPr>
            <p:ph type="title"/>
          </p:nvPr>
        </p:nvSpPr>
        <p:spPr/>
        <p:txBody>
          <a:bodyPr/>
          <a:lstStyle/>
          <a:p>
            <a:r>
              <a:rPr lang="zh-CN" altLang="en-US" dirty="0"/>
              <a:t>原型系统需求分析</a:t>
            </a:r>
          </a:p>
        </p:txBody>
      </p:sp>
    </p:spTree>
    <p:extLst>
      <p:ext uri="{BB962C8B-B14F-4D97-AF65-F5344CB8AC3E}">
        <p14:creationId xmlns:p14="http://schemas.microsoft.com/office/powerpoint/2010/main" val="175366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t>DAFAR</a:t>
            </a:r>
            <a:r>
              <a:rPr lang="zh-CN" altLang="en-US" dirty="0"/>
              <a:t> 参数配置</a:t>
            </a:r>
            <a:endParaRPr lang="en-US" altLang="zh-CN" dirty="0"/>
          </a:p>
          <a:p>
            <a:pPr lvl="1"/>
            <a:r>
              <a:rPr lang="zh-CN" altLang="en-US" dirty="0"/>
              <a:t>输入：</a:t>
            </a:r>
            <a:endParaRPr lang="en-US" altLang="zh-CN" dirty="0"/>
          </a:p>
          <a:p>
            <a:pPr lvl="2"/>
            <a:r>
              <a:rPr lang="zh-CN" altLang="en-US" dirty="0"/>
              <a:t>目标判别器与反馈网络结构与参数</a:t>
            </a:r>
            <a:endParaRPr lang="en-US" altLang="zh-CN" dirty="0"/>
          </a:p>
          <a:p>
            <a:pPr lvl="2"/>
            <a:r>
              <a:rPr lang="zh-CN" altLang="en-US" dirty="0"/>
              <a:t>正常样本训练集</a:t>
            </a:r>
            <a:endParaRPr lang="en-US" altLang="zh-CN" dirty="0"/>
          </a:p>
          <a:p>
            <a:pPr lvl="1"/>
            <a:r>
              <a:rPr lang="zh-CN" altLang="en-US" dirty="0"/>
              <a:t>输出：</a:t>
            </a:r>
            <a:endParaRPr lang="en-US" altLang="zh-CN" dirty="0"/>
          </a:p>
          <a:p>
            <a:pPr lvl="2"/>
            <a:r>
              <a:rPr lang="en-US" altLang="zh-CN" dirty="0"/>
              <a:t>DAFAR</a:t>
            </a:r>
            <a:r>
              <a:rPr lang="zh-CN" altLang="en-US" dirty="0"/>
              <a:t> 的 </a:t>
            </a:r>
            <a:r>
              <a:rPr lang="en-US" dirty="0"/>
              <a:t>Anomaly</a:t>
            </a:r>
            <a:r>
              <a:rPr lang="zh-CN" altLang="en-US" dirty="0"/>
              <a:t> </a:t>
            </a:r>
            <a:r>
              <a:rPr lang="en-US" dirty="0"/>
              <a:t>score </a:t>
            </a:r>
            <a:r>
              <a:rPr lang="en-US" dirty="0" err="1"/>
              <a:t>阈值</a:t>
            </a:r>
            <a:endParaRPr lang="en-US" dirty="0"/>
          </a:p>
          <a:p>
            <a:r>
              <a:rPr lang="en-US" altLang="zh-CN" dirty="0"/>
              <a:t>DAFAR</a:t>
            </a:r>
            <a:r>
              <a:rPr lang="zh-CN" altLang="en-US" dirty="0"/>
              <a:t> 模型运行</a:t>
            </a:r>
            <a:endParaRPr lang="en-US" altLang="zh-CN" dirty="0"/>
          </a:p>
          <a:p>
            <a:pPr lvl="1"/>
            <a:r>
              <a:rPr lang="zh-CN" altLang="en-US" dirty="0"/>
              <a:t>输入：</a:t>
            </a:r>
            <a:endParaRPr lang="en-US" altLang="zh-CN" dirty="0"/>
          </a:p>
          <a:p>
            <a:pPr lvl="2"/>
            <a:r>
              <a:rPr lang="zh-CN" altLang="en-US" dirty="0"/>
              <a:t>待判别样本</a:t>
            </a:r>
            <a:endParaRPr lang="en-US" altLang="zh-CN" dirty="0"/>
          </a:p>
          <a:p>
            <a:pPr lvl="1"/>
            <a:r>
              <a:rPr lang="zh-CN" altLang="en-US" dirty="0"/>
              <a:t>输出：</a:t>
            </a:r>
            <a:endParaRPr lang="en-US" altLang="zh-CN" dirty="0"/>
          </a:p>
          <a:p>
            <a:pPr lvl="2"/>
            <a:r>
              <a:rPr lang="zh-CN" altLang="en-US" dirty="0"/>
              <a:t>对于正常样本，输出正确分类标签</a:t>
            </a:r>
            <a:endParaRPr lang="en-US" altLang="zh-CN" dirty="0"/>
          </a:p>
          <a:p>
            <a:pPr lvl="2"/>
            <a:r>
              <a:rPr lang="zh-CN" altLang="en-US" dirty="0"/>
              <a:t>对于对抗样本，输出警告信息</a:t>
            </a:r>
            <a:endParaRPr lang="en-US" altLang="zh-CN" dirty="0"/>
          </a:p>
        </p:txBody>
      </p:sp>
      <p:sp>
        <p:nvSpPr>
          <p:cNvPr id="3" name="标题 2"/>
          <p:cNvSpPr>
            <a:spLocks noGrp="1"/>
          </p:cNvSpPr>
          <p:nvPr>
            <p:ph type="title"/>
          </p:nvPr>
        </p:nvSpPr>
        <p:spPr/>
        <p:txBody>
          <a:bodyPr/>
          <a:lstStyle/>
          <a:p>
            <a:r>
              <a:rPr lang="zh-CN" altLang="en-US" dirty="0"/>
              <a:t>原型系统功能设计</a:t>
            </a:r>
          </a:p>
        </p:txBody>
      </p:sp>
    </p:spTree>
    <p:extLst>
      <p:ext uri="{BB962C8B-B14F-4D97-AF65-F5344CB8AC3E}">
        <p14:creationId xmlns:p14="http://schemas.microsoft.com/office/powerpoint/2010/main" val="122735005"/>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1189</TotalTime>
  <Words>661</Words>
  <Application>Microsoft Macintosh PowerPoint</Application>
  <PresentationFormat>On-screen Show (4:3)</PresentationFormat>
  <Paragraphs>181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等线</vt:lpstr>
      <vt:lpstr>等线 Light</vt:lpstr>
      <vt:lpstr>微软雅黑</vt:lpstr>
      <vt:lpstr>Arial</vt:lpstr>
      <vt:lpstr>Calibri</vt:lpstr>
      <vt:lpstr>Cambria Math</vt:lpstr>
      <vt:lpstr>2016-VI主题-蓝</vt:lpstr>
      <vt:lpstr>DAFAR原型系统开发计划</vt:lpstr>
      <vt:lpstr>目录 Contents</vt:lpstr>
      <vt:lpstr>目录 Contents</vt:lpstr>
      <vt:lpstr>DAFAR原理概述-核心结构</vt:lpstr>
      <vt:lpstr>DAFAR原理概述-原理</vt:lpstr>
      <vt:lpstr>DAFAR原理概述-工作流</vt:lpstr>
      <vt:lpstr>目录 Contents</vt:lpstr>
      <vt:lpstr>原型系统需求分析</vt:lpstr>
      <vt:lpstr>原型系统功能设计</vt:lpstr>
      <vt:lpstr>原型系统结构设计-参数配置</vt:lpstr>
      <vt:lpstr>原型系统结构设计-模型运行</vt:lpstr>
      <vt:lpstr>原型系统实现</vt:lpstr>
      <vt:lpstr>目录 Contents</vt:lpstr>
      <vt:lpstr>进度安排</vt:lpstr>
      <vt:lpstr>目录 Contents</vt:lpstr>
      <vt:lpstr>当前进度</vt:lpstr>
      <vt:lpstr>目录 Contents</vt:lpstr>
      <vt:lpstr>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Microsoft Office User</cp:lastModifiedBy>
  <cp:revision>60</cp:revision>
  <dcterms:created xsi:type="dcterms:W3CDTF">2016-04-20T02:59:17Z</dcterms:created>
  <dcterms:modified xsi:type="dcterms:W3CDTF">2021-01-18T12:58:24Z</dcterms:modified>
</cp:coreProperties>
</file>