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7"/>
  </p:notesMasterIdLst>
  <p:sldIdLst>
    <p:sldId id="385" r:id="rId2"/>
    <p:sldId id="386" r:id="rId3"/>
    <p:sldId id="335" r:id="rId4"/>
    <p:sldId id="306" r:id="rId5"/>
    <p:sldId id="307" r:id="rId6"/>
    <p:sldId id="308" r:id="rId7"/>
    <p:sldId id="331" r:id="rId8"/>
    <p:sldId id="332" r:id="rId9"/>
    <p:sldId id="387" r:id="rId10"/>
    <p:sldId id="310" r:id="rId11"/>
    <p:sldId id="381" r:id="rId12"/>
    <p:sldId id="380" r:id="rId13"/>
    <p:sldId id="382" r:id="rId14"/>
    <p:sldId id="383" r:id="rId15"/>
    <p:sldId id="38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CC"/>
    <a:srgbClr val="00502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86139" autoAdjust="0"/>
  </p:normalViewPr>
  <p:slideViewPr>
    <p:cSldViewPr>
      <p:cViewPr varScale="1">
        <p:scale>
          <a:sx n="72" d="100"/>
          <a:sy n="72" d="100"/>
        </p:scale>
        <p:origin x="67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3" d="100"/>
          <a:sy n="63" d="100"/>
        </p:scale>
        <p:origin x="-16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9F6E2-BB11-499E-8778-A8333094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40668(v=vs.85).asp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40668(v=vs.85).aspx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57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Success returns zero. Failure returns a nonzero Windows Sockets error code, as found in the </a:t>
            </a:r>
            <a:r>
              <a:rPr lang="en-US" altLang="zh-CN" dirty="0" smtClean="0">
                <a:hlinkClick r:id="rId3"/>
              </a:rPr>
              <a:t>Windows Sockets Error Codes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r>
              <a:rPr lang="en-US" altLang="zh-CN" dirty="0" err="1" smtClean="0"/>
              <a:t>ppResult</a:t>
            </a:r>
            <a:r>
              <a:rPr lang="en-US" altLang="zh-CN" dirty="0" smtClean="0"/>
              <a:t> contains a pointer to a linked list of one or more </a:t>
            </a:r>
            <a:r>
              <a:rPr lang="en-US" altLang="zh-CN" dirty="0" err="1" smtClean="0"/>
              <a:t>addrinfo</a:t>
            </a:r>
            <a:r>
              <a:rPr lang="en-US" altLang="zh-CN" dirty="0" smtClean="0"/>
              <a:t> structures that match the address family, socket type, and protocol specified in the </a:t>
            </a:r>
            <a:r>
              <a:rPr lang="en-US" altLang="zh-CN" i="1" dirty="0" smtClean="0"/>
              <a:t>hints</a:t>
            </a:r>
            <a:r>
              <a:rPr lang="en-US" altLang="zh-CN" dirty="0" smtClean="0"/>
              <a:t> parameter.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122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05E06968-7159-41DE-AFC7-EF3EFF859E34}" type="slidenum">
              <a:rPr lang="en-US" altLang="zh-CN" sz="1200" smtClean="0"/>
              <a:pPr>
                <a:defRPr/>
              </a:pPr>
              <a:t>14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97021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Success returns zero. Failure returns a nonzero Windows Sockets error code, as found in the </a:t>
            </a:r>
            <a:r>
              <a:rPr lang="en-US" altLang="zh-CN" dirty="0" smtClean="0">
                <a:hlinkClick r:id="rId3"/>
              </a:rPr>
              <a:t>Windows Sockets Error Codes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r>
              <a:rPr lang="en-US" altLang="zh-CN" dirty="0" err="1" smtClean="0"/>
              <a:t>ppResult</a:t>
            </a:r>
            <a:r>
              <a:rPr lang="en-US" altLang="zh-CN" dirty="0" smtClean="0"/>
              <a:t> contains a pointer to a linked list of one or more </a:t>
            </a:r>
            <a:r>
              <a:rPr lang="en-US" altLang="zh-CN" dirty="0" err="1" smtClean="0"/>
              <a:t>addrinfo</a:t>
            </a:r>
            <a:r>
              <a:rPr lang="en-US" altLang="zh-CN" dirty="0" smtClean="0"/>
              <a:t> structures that match the address family, socket type, and protocol specified in the </a:t>
            </a:r>
            <a:r>
              <a:rPr lang="en-US" altLang="zh-CN" i="1" dirty="0" smtClean="0"/>
              <a:t>hints</a:t>
            </a:r>
            <a:r>
              <a:rPr lang="en-US" altLang="zh-CN" dirty="0" smtClean="0"/>
              <a:t> parameter.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122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05E06968-7159-41DE-AFC7-EF3EFF859E34}" type="slidenum">
              <a:rPr lang="en-US" altLang="zh-CN" sz="1200" smtClean="0"/>
              <a:pPr>
                <a:defRPr/>
              </a:pPr>
              <a:t>15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2244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AFD-8E61-4359-82C8-5C43CA395FE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8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F36B-8912-4C6D-86BE-0D0CFA39BA7E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5766-D7E3-45A4-B689-69BF0C66BCA7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7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24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E0BD-8A9A-40AA-B05D-A0C715E50839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6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400-7969-4BE1-B8EF-A06C3BFCD38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1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39B4-3220-4AFC-B7EC-35860372AA35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58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2B60-314D-43E1-B6D8-8FB1D12BEC88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8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F91B-A858-4F38-973A-159BE2A24B1C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A530-6449-47E6-AAC4-70C129773BDF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1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5E2A-A05E-4A2E-810B-3404771D2E5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9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B63-8328-422C-9C22-A1F1C9AE7C9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8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37530(v=vs.85)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ms738520(v=vs.85).aspx#ai_flags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38520(v=vs.85).aspx#ai_fla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041440" cy="68818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Winsock Exercises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</a:t>
            </a:fld>
            <a:endParaRPr lang="en-GB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707904" y="3645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GetHostInfo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6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3" y="1340767"/>
            <a:ext cx="7019181" cy="461841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670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 task2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GetHostAddress</a:t>
            </a:r>
            <a:r>
              <a:rPr lang="en-US" altLang="zh-CN" sz="3200" dirty="0" smtClean="0">
                <a:solidFill>
                  <a:srgbClr val="C00000"/>
                </a:solidFill>
              </a:rPr>
              <a:t>: example output 1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67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67014"/>
            <a:ext cx="8229600" cy="66969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E1 task2 </a:t>
            </a:r>
            <a:r>
              <a:rPr lang="en-US" altLang="zh-CN" sz="3200" dirty="0" err="1">
                <a:solidFill>
                  <a:srgbClr val="C00000"/>
                </a:solidFill>
              </a:rPr>
              <a:t>GetHostAddress</a:t>
            </a:r>
            <a:r>
              <a:rPr lang="en-US" altLang="zh-CN" sz="3200" dirty="0">
                <a:solidFill>
                  <a:srgbClr val="C00000"/>
                </a:solidFill>
              </a:rPr>
              <a:t>: example output </a:t>
            </a:r>
            <a:r>
              <a:rPr lang="en-US" altLang="zh-CN" sz="3200" dirty="0" smtClean="0">
                <a:solidFill>
                  <a:srgbClr val="C00000"/>
                </a:solidFill>
              </a:rPr>
              <a:t>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836712"/>
            <a:ext cx="4555405" cy="559623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1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 task2 :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GetHostAddress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We need to follow these steps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/>
              <a:t>Creating a Basic Winsock Application 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Initializing </a:t>
            </a:r>
            <a:r>
              <a:rPr lang="en-US" altLang="zh-CN" sz="2400" dirty="0"/>
              <a:t>Winsock </a:t>
            </a:r>
            <a:endParaRPr lang="en-US" altLang="zh-CN" sz="2400" dirty="0" smtClean="0"/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</a:rPr>
              <a:t>Get the address information of a local or remote host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</a:rPr>
              <a:t>Print the address information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Close the Windows sockets</a:t>
            </a:r>
          </a:p>
          <a:p>
            <a:pPr marL="786384" lvl="1" indent="-457200">
              <a:buFont typeface="+mj-lt"/>
              <a:buAutoNum type="arabicPeriod"/>
            </a:pPr>
            <a:endParaRPr lang="en-US" altLang="zh-CN" sz="2400" dirty="0"/>
          </a:p>
          <a:p>
            <a:pPr marL="786384" lvl="1" indent="-45720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793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755576" y="116632"/>
            <a:ext cx="7698961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1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E1 task 2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Get the address information of a local or remote host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2060"/>
                </a:solidFill>
              </a:rPr>
              <a:t>Print the address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798699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65" b="1" dirty="0" smtClean="0">
                <a:solidFill>
                  <a:srgbClr val="C00000"/>
                </a:solidFill>
              </a:rPr>
              <a:t>3.   </a:t>
            </a:r>
            <a:r>
              <a:rPr lang="en-US" altLang="zh-CN" sz="1765" b="1" dirty="0" err="1" smtClean="0">
                <a:solidFill>
                  <a:srgbClr val="0E04CC"/>
                </a:solidFill>
              </a:rPr>
              <a:t>addrinfo</a:t>
            </a:r>
            <a:r>
              <a:rPr lang="en-US" altLang="zh-CN" sz="1765" b="1" dirty="0" smtClean="0">
                <a:solidFill>
                  <a:srgbClr val="0E04CC"/>
                </a:solidFill>
              </a:rPr>
              <a:t>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structure and </a:t>
            </a:r>
            <a:r>
              <a:rPr lang="en-US" altLang="zh-CN" sz="1765" b="1" dirty="0" err="1" smtClean="0">
                <a:solidFill>
                  <a:srgbClr val="0E04CC"/>
                </a:solidFill>
              </a:rPr>
              <a:t>getaddrinfo</a:t>
            </a:r>
            <a:r>
              <a:rPr lang="en-US" altLang="zh-CN" sz="1765" b="1" dirty="0" smtClean="0">
                <a:solidFill>
                  <a:srgbClr val="0E04CC"/>
                </a:solidFill>
              </a:rPr>
              <a:t>( )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function</a:t>
            </a:r>
            <a:r>
              <a:rPr lang="en-US" altLang="zh-CN" sz="1765" dirty="0" smtClean="0">
                <a:solidFill>
                  <a:srgbClr val="C00000"/>
                </a:solidFill>
              </a:rPr>
              <a:t> </a:t>
            </a:r>
            <a:endParaRPr lang="en-US" altLang="zh-CN" sz="1765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/*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WSAAPI </a:t>
            </a:r>
            <a:r>
              <a:rPr lang="en-US" altLang="zh-CN" sz="1235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235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35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endParaRPr lang="en-US" altLang="zh-CN" sz="1235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In_opt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_       PCSTR     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pNodeName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, 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235" dirty="0">
                <a:solidFill>
                  <a:srgbClr val="009900"/>
                </a:solidFill>
              </a:rPr>
              <a:t>host (node) name or a numeric host address string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In_opt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_       PCSTR     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pServiceName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235" dirty="0">
                <a:solidFill>
                  <a:srgbClr val="009900"/>
                </a:solidFill>
              </a:rPr>
              <a:t>a service name or port number represented as a string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In_opt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_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ADDRINFOA  *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pHints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235" dirty="0">
                <a:solidFill>
                  <a:srgbClr val="009900"/>
                </a:solidFill>
              </a:rPr>
              <a:t>provides hints about the type of socket the caller supports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_Out_          PADDRINFOA *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ppResult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235" dirty="0">
                <a:solidFill>
                  <a:srgbClr val="009900"/>
                </a:solidFill>
              </a:rPr>
              <a:t>A pointer to a linked list of one or more </a:t>
            </a:r>
            <a:r>
              <a:rPr lang="en-US" altLang="zh-CN" sz="1235" b="1" dirty="0" err="1">
                <a:solidFill>
                  <a:srgbClr val="009900"/>
                </a:solidFill>
                <a:hlinkClick r:id="rId3"/>
              </a:rPr>
              <a:t>addrinfo</a:t>
            </a:r>
            <a:r>
              <a:rPr lang="en-US" altLang="zh-CN" sz="1235" dirty="0">
                <a:solidFill>
                  <a:srgbClr val="009900"/>
                </a:solidFill>
              </a:rPr>
              <a:t> structures 				   // that  contains response information about the host.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altLang="zh-CN" sz="1412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588" dirty="0" err="1">
                <a:solidFill>
                  <a:srgbClr val="C00000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588" dirty="0">
                <a:solidFill>
                  <a:srgbClr val="C00000"/>
                </a:solidFill>
                <a:latin typeface="Consolas" panose="020B0609020204030204" pitchFamily="49" charset="0"/>
              </a:rPr>
              <a:t>( ): </a:t>
            </a:r>
            <a:r>
              <a:rPr lang="en-US" altLang="zh-CN" sz="1588" dirty="0"/>
              <a:t>Success returns zero. Failure returns a nonzero Windows Sockets error code.</a:t>
            </a:r>
            <a:endParaRPr lang="en-US" altLang="zh-CN" sz="1588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760456"/>
            <a:ext cx="3247078" cy="22265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5896" y="2088910"/>
            <a:ext cx="3368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//indicate </a:t>
            </a:r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options used in the </a:t>
            </a:r>
            <a:r>
              <a:rPr lang="en-US" altLang="zh-CN" sz="1200" b="1" dirty="0" err="1">
                <a:solidFill>
                  <a:srgbClr val="005024"/>
                </a:solidFill>
                <a:latin typeface="+mn-lt"/>
                <a:hlinkClick r:id="rId5"/>
              </a:rPr>
              <a:t>getaddrinfo</a:t>
            </a:r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 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function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//AF_INET or AF_INET6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,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SOCK_STREAM</a:t>
            </a:r>
            <a:r>
              <a:rPr lang="zh-CN" altLang="en-US" sz="12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SOCK_DGRAM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IPPROTO_TCP</a:t>
            </a:r>
            <a:r>
              <a:rPr lang="zh-CN" altLang="en-US" sz="12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IPPROTO_UDP</a:t>
            </a:r>
          </a:p>
          <a:p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//</a:t>
            </a:r>
            <a:endParaRPr lang="en-US" altLang="zh-CN" sz="1200" dirty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//The canonical name for the host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.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//A pointer to a </a:t>
            </a:r>
            <a:r>
              <a:rPr lang="en-US" altLang="zh-CN" sz="1200" dirty="0" err="1">
                <a:solidFill>
                  <a:srgbClr val="005024"/>
                </a:solidFill>
                <a:latin typeface="+mn-lt"/>
              </a:rPr>
              <a:t>sockaddr</a:t>
            </a:r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 structure</a:t>
            </a:r>
            <a:endParaRPr lang="en-US" altLang="zh-CN" sz="1200" dirty="0" smtClean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//A pointer to the next structure in a linked list</a:t>
            </a:r>
            <a:endParaRPr lang="zh-CN" altLang="en-US" sz="1200" dirty="0">
              <a:solidFill>
                <a:srgbClr val="005024"/>
              </a:solidFill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92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78503" y="1988840"/>
            <a:ext cx="7986993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65" b="1" dirty="0" smtClean="0">
                <a:solidFill>
                  <a:srgbClr val="C00000"/>
                </a:solidFill>
              </a:rPr>
              <a:t>3. Call </a:t>
            </a:r>
            <a:r>
              <a:rPr lang="en-US" altLang="zh-CN" sz="1765" b="1" dirty="0" err="1" smtClean="0">
                <a:solidFill>
                  <a:srgbClr val="0E04CC"/>
                </a:solidFill>
              </a:rPr>
              <a:t>getaddrinfo</a:t>
            </a:r>
            <a:r>
              <a:rPr lang="en-US" altLang="zh-CN" sz="1765" dirty="0" smtClean="0">
                <a:solidFill>
                  <a:srgbClr val="C00000"/>
                </a:solidFill>
              </a:rPr>
              <a:t> function to find the IP </a:t>
            </a:r>
            <a:r>
              <a:rPr lang="en-US" altLang="zh-CN" sz="1765" dirty="0">
                <a:solidFill>
                  <a:srgbClr val="C00000"/>
                </a:solidFill>
              </a:rPr>
              <a:t>address for the </a:t>
            </a:r>
            <a:r>
              <a:rPr lang="en-US" altLang="zh-CN" sz="1765" b="1" dirty="0">
                <a:solidFill>
                  <a:srgbClr val="C00000"/>
                </a:solidFill>
              </a:rPr>
              <a:t>server</a:t>
            </a:r>
            <a:r>
              <a:rPr lang="en-US" altLang="zh-CN" sz="1765" dirty="0">
                <a:solidFill>
                  <a:srgbClr val="C00000"/>
                </a:solidFill>
              </a:rPr>
              <a:t> name passed on the command line. </a:t>
            </a:r>
          </a:p>
          <a:p>
            <a:pPr marL="0" indent="0">
              <a:buNone/>
            </a:pPr>
            <a:endParaRPr lang="en-US" altLang="zh-CN" sz="1235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 the hints address info structure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which is passed to the </a:t>
            </a:r>
            <a:r>
              <a:rPr lang="en-US" altLang="zh-CN" sz="1300" kern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getaddrinfo</a:t>
            </a: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function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ZeroMemory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(&amp;hints, </a:t>
            </a:r>
            <a:r>
              <a:rPr lang="en-US" altLang="zh-CN" sz="13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(hints));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hints.ai_family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3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AF_UNSPEC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hints.ai_socktype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3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hints.ai_protocol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300" kern="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IPPROTO_TCP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93628" lvl="1" indent="0">
              <a:buNone/>
            </a:pPr>
            <a:endParaRPr lang="en-US" altLang="zh-CN" sz="1235" dirty="0" smtClean="0">
              <a:latin typeface="Consolas" panose="020B0609020204030204" pitchFamily="49" charset="0"/>
            </a:endParaRPr>
          </a:p>
          <a:p>
            <a:pPr marL="793678" lvl="2" indent="0">
              <a:buNone/>
            </a:pPr>
            <a:r>
              <a:rPr lang="en-US" altLang="zh-CN" sz="1400" dirty="0">
                <a:solidFill>
                  <a:srgbClr val="005024"/>
                </a:solidFill>
                <a:latin typeface="Consolas" panose="020B0609020204030204" pitchFamily="49" charset="0"/>
              </a:rPr>
              <a:t>// Call </a:t>
            </a:r>
            <a:r>
              <a:rPr lang="en-US" altLang="zh-CN" sz="1400" dirty="0" err="1">
                <a:solidFill>
                  <a:srgbClr val="005024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400" dirty="0">
                <a:solidFill>
                  <a:srgbClr val="005024"/>
                </a:solidFill>
                <a:latin typeface="Consolas" panose="020B0609020204030204" pitchFamily="49" charset="0"/>
              </a:rPr>
              <a:t>().</a:t>
            </a:r>
            <a:endParaRPr lang="en-US" altLang="zh-CN" sz="1400" dirty="0" smtClean="0">
              <a:solidFill>
                <a:srgbClr val="005024"/>
              </a:solidFill>
              <a:latin typeface="Consolas" panose="020B0609020204030204" pitchFamily="49" charset="0"/>
            </a:endParaRPr>
          </a:p>
          <a:p>
            <a:pPr marL="793678" lvl="2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dwRetval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latin typeface="Consolas" panose="020B0609020204030204" pitchFamily="49" charset="0"/>
              </a:rPr>
              <a:t>[1], DEFAULT_PORT, &amp;hints, &amp;result);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if ( </a:t>
            </a:r>
            <a:r>
              <a:rPr lang="en-US" altLang="zh-CN" sz="1400" dirty="0" err="1">
                <a:latin typeface="Consolas" panose="020B0609020204030204" pitchFamily="49" charset="0"/>
              </a:rPr>
              <a:t>iResult</a:t>
            </a:r>
            <a:r>
              <a:rPr lang="en-US" altLang="zh-CN" sz="1400" dirty="0">
                <a:latin typeface="Consolas" panose="020B0609020204030204" pitchFamily="49" charset="0"/>
              </a:rPr>
              <a:t> != 0 ) {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</a:t>
            </a:r>
            <a:r>
              <a:rPr lang="en-US" altLang="zh-CN" sz="1400" dirty="0" err="1">
                <a:latin typeface="Consolas" panose="020B0609020204030204" pitchFamily="49" charset="0"/>
              </a:rPr>
              <a:t>getaddrinfo</a:t>
            </a:r>
            <a:r>
              <a:rPr lang="en-US" altLang="zh-CN" sz="1400" dirty="0">
                <a:latin typeface="Consolas" panose="020B0609020204030204" pitchFamily="49" charset="0"/>
              </a:rPr>
              <a:t> failed with error: %d\n", </a:t>
            </a:r>
            <a:r>
              <a:rPr lang="en-US" altLang="zh-CN" sz="1400" dirty="0" err="1">
                <a:latin typeface="Consolas" panose="020B0609020204030204" pitchFamily="49" charset="0"/>
              </a:rPr>
              <a:t>dwRetval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latin typeface="Consolas" panose="020B0609020204030204" pitchFamily="49" charset="0"/>
              </a:rPr>
              <a:t>WSACleanup</a:t>
            </a:r>
            <a:r>
              <a:rPr lang="en-US" altLang="zh-CN" sz="1400" dirty="0">
                <a:latin typeface="Consolas" panose="020B0609020204030204" pitchFamily="49" charset="0"/>
              </a:rPr>
              <a:t>();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return 1;</a:t>
            </a:r>
          </a:p>
          <a:p>
            <a:pPr marL="793678" lvl="2" indent="0"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588" dirty="0">
              <a:solidFill>
                <a:srgbClr val="002060"/>
              </a:solidFill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17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5579" indent="-252146">
              <a:spcBef>
                <a:spcPct val="20000"/>
              </a:spcBef>
              <a:buFont typeface="Arial" panose="020B0604020202020204" pitchFamily="34" charset="0"/>
              <a:buChar char="–"/>
              <a:defRPr sz="273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8583" indent="-201717">
              <a:spcBef>
                <a:spcPct val="20000"/>
              </a:spcBef>
              <a:buFont typeface="Arial" panose="020B0604020202020204" pitchFamily="34" charset="0"/>
              <a:buChar char="•"/>
              <a:defRPr sz="2382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12016" indent="-201717">
              <a:spcBef>
                <a:spcPct val="20000"/>
              </a:spcBef>
              <a:buFont typeface="Arial" panose="020B0604020202020204" pitchFamily="34" charset="0"/>
              <a:buChar char="–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15450" indent="-201717">
              <a:spcBef>
                <a:spcPct val="20000"/>
              </a:spcBef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188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22316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25750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91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1274C-3779-458D-85D5-CF3D518D27FB}" type="slidenum">
              <a:rPr lang="en-US" altLang="zh-CN" sz="1147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147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8503" y="272828"/>
            <a:ext cx="7698961" cy="135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1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E1 task 2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Get the address information of a local or remote host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2060"/>
                </a:solidFill>
              </a:rPr>
              <a:t>Print the address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25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78503" y="1988840"/>
            <a:ext cx="7986993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65" b="1" dirty="0">
                <a:solidFill>
                  <a:srgbClr val="C00000"/>
                </a:solidFill>
              </a:rPr>
              <a:t>4.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Retrieve </a:t>
            </a:r>
            <a:r>
              <a:rPr lang="en-US" altLang="zh-CN" sz="1765" b="1" dirty="0">
                <a:solidFill>
                  <a:srgbClr val="C00000"/>
                </a:solidFill>
              </a:rPr>
              <a:t>each address and print out the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hex</a:t>
            </a:r>
            <a:r>
              <a:rPr lang="en-US" altLang="zh-CN" sz="1765" dirty="0" smtClean="0">
                <a:solidFill>
                  <a:srgbClr val="C00000"/>
                </a:solidFill>
              </a:rPr>
              <a:t>. </a:t>
            </a:r>
          </a:p>
          <a:p>
            <a:pPr marL="0" indent="0">
              <a:buNone/>
            </a:pPr>
            <a:endParaRPr lang="en-US" altLang="zh-CN" sz="1235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588" dirty="0">
              <a:solidFill>
                <a:srgbClr val="002060"/>
              </a:solidFill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17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5579" indent="-252146">
              <a:spcBef>
                <a:spcPct val="20000"/>
              </a:spcBef>
              <a:buFont typeface="Arial" panose="020B0604020202020204" pitchFamily="34" charset="0"/>
              <a:buChar char="–"/>
              <a:defRPr sz="273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8583" indent="-201717">
              <a:spcBef>
                <a:spcPct val="20000"/>
              </a:spcBef>
              <a:buFont typeface="Arial" panose="020B0604020202020204" pitchFamily="34" charset="0"/>
              <a:buChar char="•"/>
              <a:defRPr sz="2382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12016" indent="-201717">
              <a:spcBef>
                <a:spcPct val="20000"/>
              </a:spcBef>
              <a:buFont typeface="Arial" panose="020B0604020202020204" pitchFamily="34" charset="0"/>
              <a:buChar char="–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15450" indent="-201717">
              <a:spcBef>
                <a:spcPct val="20000"/>
              </a:spcBef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188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22316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25750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91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1274C-3779-458D-85D5-CF3D518D27FB}" type="slidenum">
              <a:rPr lang="en-US" altLang="zh-CN" sz="1147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147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8503" y="272828"/>
            <a:ext cx="7698961" cy="135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1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E1 task 2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2060"/>
                </a:solidFill>
              </a:rPr>
              <a:t>Get the address information of a local or remote host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Print the address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8880"/>
            <a:ext cx="3816424" cy="26169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07904" y="2757261"/>
            <a:ext cx="4896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//indicate 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options used in the </a:t>
            </a:r>
            <a:r>
              <a:rPr lang="en-US" altLang="zh-CN" sz="1400" b="1" dirty="0" err="1">
                <a:solidFill>
                  <a:srgbClr val="005024"/>
                </a:solidFill>
                <a:latin typeface="+mn-lt"/>
                <a:hlinkClick r:id="rId4"/>
              </a:rPr>
              <a:t>getaddrinfo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 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function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//AF_INET or AF_INET6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,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SOCK_STREAM</a:t>
            </a:r>
            <a:r>
              <a:rPr lang="zh-CN" altLang="en-US" sz="14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SOCK_DGRAM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IPPROTO_TCP</a:t>
            </a:r>
            <a:r>
              <a:rPr lang="zh-CN" altLang="en-US" sz="14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IPPROTO_UDP</a:t>
            </a:r>
          </a:p>
          <a:p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  <a:endParaRPr lang="en-US" altLang="zh-CN" sz="1400" dirty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//The canonical name for the host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.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//A pointer to a </a:t>
            </a:r>
            <a:r>
              <a:rPr lang="en-US" altLang="zh-CN" sz="1400" dirty="0" err="1">
                <a:solidFill>
                  <a:srgbClr val="005024"/>
                </a:solidFill>
                <a:latin typeface="+mn-lt"/>
              </a:rPr>
              <a:t>sockaddr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 structure</a:t>
            </a:r>
            <a:endParaRPr lang="en-US" altLang="zh-CN" sz="1400" dirty="0" smtClean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//A pointer to the next structure in a linked list</a:t>
            </a:r>
            <a:endParaRPr lang="zh-CN" altLang="en-US" sz="1400" dirty="0">
              <a:solidFill>
                <a:srgbClr val="005024"/>
              </a:solidFill>
              <a:latin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71600" y="4293096"/>
            <a:ext cx="2736304" cy="28004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1" y="5013176"/>
            <a:ext cx="7056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result;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16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ai_next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97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Task 1</a:t>
            </a:r>
            <a:r>
              <a:rPr lang="en-US" altLang="zh-CN" sz="2800" dirty="0">
                <a:solidFill>
                  <a:srgbClr val="C00000"/>
                </a:solidFill>
              </a:rPr>
              <a:t>: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gethostname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Task 2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</a:rPr>
              <a:t>GetHostAddress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154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E1: A simple Winsock application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29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Write a sockets program to get the host name </a:t>
            </a:r>
            <a:r>
              <a:rPr lang="en-US" altLang="zh-CN" sz="2000" dirty="0" smtClean="0"/>
              <a:t>of </a:t>
            </a:r>
            <a:r>
              <a:rPr lang="en-US" altLang="zh-CN" sz="2000" dirty="0"/>
              <a:t>a given IP address. </a:t>
            </a:r>
            <a:endParaRPr lang="zh-CN" altLang="zh-CN" sz="2000" dirty="0"/>
          </a:p>
          <a:p>
            <a:r>
              <a:rPr lang="en-US" altLang="zh-CN" sz="2000" dirty="0"/>
              <a:t>Project name: </a:t>
            </a:r>
            <a:r>
              <a:rPr lang="en-US" altLang="zh-CN" sz="2000" dirty="0" err="1" smtClean="0"/>
              <a:t>gethostname</a:t>
            </a:r>
            <a:endParaRPr lang="zh-CN" altLang="zh-CN" sz="2000" dirty="0"/>
          </a:p>
          <a:p>
            <a:r>
              <a:rPr lang="en-US" altLang="zh-CN" sz="2000" dirty="0"/>
              <a:t>Command: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gethostname</a:t>
            </a:r>
            <a:r>
              <a:rPr lang="en-US" altLang="zh-CN" sz="2000" dirty="0" smtClean="0"/>
              <a:t> (printing </a:t>
            </a:r>
            <a:r>
              <a:rPr lang="en-US" altLang="zh-CN" sz="2000" dirty="0"/>
              <a:t>out the host information of your local computer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Command 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rgbClr val="C00000"/>
                </a:solidFill>
              </a:rPr>
              <a:t>gethostinfo</a:t>
            </a:r>
            <a:r>
              <a:rPr lang="en-US" altLang="zh-CN" sz="2000" dirty="0">
                <a:solidFill>
                  <a:srgbClr val="C00000"/>
                </a:solidFill>
              </a:rPr>
              <a:t> 192.168.100.104 </a:t>
            </a:r>
            <a:r>
              <a:rPr lang="en-US" altLang="zh-CN" sz="2000" dirty="0"/>
              <a:t>(printing out the host information of a remote host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786384" lvl="1" indent="-457200">
              <a:buFont typeface="+mj-lt"/>
              <a:buAutoNum type="arabicPeriod"/>
            </a:pP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101291"/>
            <a:ext cx="263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Task1: </a:t>
            </a:r>
            <a:r>
              <a:rPr lang="en-US" altLang="zh-CN" dirty="0" err="1" smtClean="0">
                <a:solidFill>
                  <a:srgbClr val="C00000"/>
                </a:solidFill>
              </a:rPr>
              <a:t>gethostname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798242"/>
            <a:ext cx="5343525" cy="24193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470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 task1 :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gethostname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We need to follow these steps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/>
              <a:t>Creating a Basic Winsock Application 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Initializing </a:t>
            </a:r>
            <a:r>
              <a:rPr lang="en-US" altLang="zh-CN" sz="2400" dirty="0"/>
              <a:t>Winsock </a:t>
            </a:r>
            <a:endParaRPr lang="en-US" altLang="zh-CN" sz="2400" dirty="0" smtClean="0"/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Get the host information of a local or remote computer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Print the host information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Close the Windows sockets</a:t>
            </a:r>
          </a:p>
          <a:p>
            <a:pPr marL="786384" lvl="1" indent="-457200">
              <a:buFont typeface="+mj-lt"/>
              <a:buAutoNum type="arabicPeriod"/>
            </a:pPr>
            <a:endParaRPr lang="en-US" altLang="zh-CN" sz="2400" dirty="0"/>
          </a:p>
          <a:p>
            <a:pPr marL="786384" lvl="1" indent="-45720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2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25080" y="216570"/>
            <a:ext cx="5760640" cy="1834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Get the host information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060848"/>
            <a:ext cx="7467600" cy="3928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1. Create a basic Winsock Application </a:t>
            </a:r>
          </a:p>
          <a:p>
            <a:pPr lvl="1"/>
            <a:r>
              <a:rPr lang="en-US" altLang="zh-CN" sz="1800" dirty="0" smtClean="0"/>
              <a:t>Create </a:t>
            </a:r>
            <a:r>
              <a:rPr lang="en-US" altLang="zh-CN" sz="1800" dirty="0"/>
              <a:t>a new empty project.</a:t>
            </a:r>
          </a:p>
          <a:p>
            <a:pPr lvl="1"/>
            <a:r>
              <a:rPr lang="en-US" altLang="zh-CN" sz="1800" dirty="0"/>
              <a:t>Add an empty C++ source file to the project.</a:t>
            </a:r>
          </a:p>
          <a:p>
            <a:pPr lvl="1"/>
            <a:r>
              <a:rPr lang="en-US" altLang="zh-CN" sz="1800" dirty="0" smtClean="0"/>
              <a:t>Begin </a:t>
            </a:r>
            <a:r>
              <a:rPr lang="en-US" altLang="zh-CN" sz="1800" dirty="0"/>
              <a:t>programming the Winsock application.</a:t>
            </a:r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6" y="3789040"/>
            <a:ext cx="3733800" cy="240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5492262" y="5589240"/>
            <a:ext cx="2880320" cy="603938"/>
          </a:xfrm>
          <a:prstGeom prst="borderCallout1">
            <a:avLst>
              <a:gd name="adj1" fmla="val 18750"/>
              <a:gd name="adj2" fmla="val -8333"/>
              <a:gd name="adj3" fmla="val -85894"/>
              <a:gd name="adj4" fmla="val -3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links to the Winsock Library file Ws2_32.lib</a:t>
            </a:r>
            <a:endParaRPr lang="zh-CN" altLang="en-US" sz="1600" dirty="0"/>
          </a:p>
        </p:txBody>
      </p:sp>
      <p:sp>
        <p:nvSpPr>
          <p:cNvPr id="7" name="线形标注 1 6"/>
          <p:cNvSpPr/>
          <p:nvPr/>
        </p:nvSpPr>
        <p:spPr>
          <a:xfrm>
            <a:off x="3996224" y="3501008"/>
            <a:ext cx="4608512" cy="576064"/>
          </a:xfrm>
          <a:prstGeom prst="borderCallout1">
            <a:avLst>
              <a:gd name="adj1" fmla="val 18750"/>
              <a:gd name="adj2" fmla="val -8333"/>
              <a:gd name="adj3" fmla="val 87869"/>
              <a:gd name="adj4" fmla="val -15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The </a:t>
            </a:r>
            <a:r>
              <a:rPr lang="en-US" altLang="zh-CN" sz="1600" i="1" dirty="0"/>
              <a:t>Winsock2.h</a:t>
            </a:r>
            <a:r>
              <a:rPr lang="en-US" altLang="zh-CN" sz="1600" dirty="0"/>
              <a:t> header file contains most of the Winsock functions, structures, and definitions.</a:t>
            </a:r>
            <a:endParaRPr lang="zh-CN" altLang="en-US" sz="1600" dirty="0"/>
          </a:p>
        </p:txBody>
      </p:sp>
      <p:sp>
        <p:nvSpPr>
          <p:cNvPr id="8" name="线形标注 1 7"/>
          <p:cNvSpPr/>
          <p:nvPr/>
        </p:nvSpPr>
        <p:spPr>
          <a:xfrm>
            <a:off x="3949384" y="4181119"/>
            <a:ext cx="4736686" cy="553997"/>
          </a:xfrm>
          <a:prstGeom prst="borderCallout1">
            <a:avLst>
              <a:gd name="adj1" fmla="val 18750"/>
              <a:gd name="adj2" fmla="val -8333"/>
              <a:gd name="adj3" fmla="val 21435"/>
              <a:gd name="adj4" fmla="val -1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/>
              <a:t>Ws2tcpip.h</a:t>
            </a:r>
            <a:r>
              <a:rPr lang="en-US" altLang="zh-CN" sz="1600" dirty="0"/>
              <a:t> header </a:t>
            </a:r>
            <a:r>
              <a:rPr lang="en-US" altLang="zh-CN" sz="1600" dirty="0" smtClean="0"/>
              <a:t>file contains </a:t>
            </a:r>
            <a:r>
              <a:rPr lang="en-US" altLang="zh-CN" sz="1600" dirty="0"/>
              <a:t>newer functions and structures used to retrieve IP addresses. 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04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25080" y="216570"/>
            <a:ext cx="5760640" cy="1834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Get the hostname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164419"/>
            <a:ext cx="7467600" cy="3928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2. Initializing Winsock </a:t>
            </a:r>
          </a:p>
          <a:p>
            <a:pPr lvl="1"/>
            <a:r>
              <a:rPr lang="en-US" altLang="zh-CN" sz="1800" dirty="0"/>
              <a:t>Create a </a:t>
            </a:r>
            <a:r>
              <a:rPr lang="en-US" altLang="zh-CN" sz="1800" b="1" dirty="0">
                <a:solidFill>
                  <a:srgbClr val="0070C0"/>
                </a:solidFill>
              </a:rPr>
              <a:t>WSADATA</a:t>
            </a:r>
            <a:r>
              <a:rPr lang="en-US" altLang="zh-CN" sz="1800" dirty="0"/>
              <a:t> object called </a:t>
            </a:r>
            <a:r>
              <a:rPr lang="en-US" altLang="zh-CN" sz="1800" dirty="0" err="1"/>
              <a:t>wsaData</a:t>
            </a:r>
            <a:r>
              <a:rPr lang="en-US" altLang="zh-CN" sz="1800" dirty="0"/>
              <a:t>. 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2000" dirty="0" smtClean="0"/>
              <a:t>Call </a:t>
            </a:r>
            <a:r>
              <a:rPr lang="en-US" altLang="zh-CN" sz="2000" b="1" dirty="0">
                <a:solidFill>
                  <a:srgbClr val="0070C0"/>
                </a:solidFill>
              </a:rPr>
              <a:t>WSAStartup</a:t>
            </a:r>
            <a:r>
              <a:rPr lang="en-US" altLang="zh-CN" sz="2000" dirty="0"/>
              <a:t> and return its value as an integer and check for errors. </a:t>
            </a:r>
            <a:endParaRPr lang="zh-CN" alt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79028"/>
            <a:ext cx="1916026" cy="3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6" y="4365103"/>
            <a:ext cx="4972805" cy="200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708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330048"/>
            <a:ext cx="8424936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3. Get the host information – functions and structures</a:t>
            </a:r>
          </a:p>
          <a:p>
            <a:pPr>
              <a:spcBef>
                <a:spcPts val="0"/>
              </a:spcBef>
            </a:pP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rgbClr val="C00000"/>
                </a:solidFill>
              </a:rPr>
              <a:t>The </a:t>
            </a:r>
            <a:r>
              <a:rPr lang="en-US" altLang="zh-CN" sz="1600" b="1" dirty="0" err="1" smtClean="0">
                <a:solidFill>
                  <a:srgbClr val="0E04CC"/>
                </a:solidFill>
              </a:rPr>
              <a:t>gethostname</a:t>
            </a:r>
            <a:r>
              <a:rPr lang="en-US" altLang="zh-CN" sz="1600" dirty="0" smtClean="0">
                <a:solidFill>
                  <a:srgbClr val="C00000"/>
                </a:solidFill>
              </a:rPr>
              <a:t> function retrieves the standard host name for the local computer.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400" dirty="0" err="1" smtClean="0">
                <a:solidFill>
                  <a:srgbClr val="0E04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gethostname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2060"/>
                </a:solidFill>
              </a:rPr>
              <a:t> 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_Out_ char *name, </a:t>
            </a:r>
            <a:r>
              <a:rPr lang="en-US" altLang="zh-CN" sz="1400" dirty="0" smtClean="0">
                <a:solidFill>
                  <a:srgbClr val="005024"/>
                </a:solidFill>
              </a:rPr>
              <a:t>//A pointer to a buffer that receives the local host name.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002060"/>
                </a:solidFill>
              </a:rPr>
              <a:t> 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_In_  </a:t>
            </a:r>
            <a:r>
              <a:rPr lang="en-US" altLang="zh-CN" sz="1400" dirty="0" err="1" smtClean="0">
                <a:solidFill>
                  <a:srgbClr val="0E04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namelen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smtClean="0">
                <a:solidFill>
                  <a:srgbClr val="005024"/>
                </a:solidFill>
              </a:rPr>
              <a:t>//The length, in bytes, of the buffer pointed to by the </a:t>
            </a:r>
            <a:r>
              <a:rPr lang="en-US" altLang="zh-CN" sz="1400" i="1" dirty="0" smtClean="0">
                <a:solidFill>
                  <a:srgbClr val="005024"/>
                </a:solidFill>
              </a:rPr>
              <a:t>name</a:t>
            </a:r>
            <a:r>
              <a:rPr lang="en-US" altLang="zh-CN" sz="1400" dirty="0" smtClean="0">
                <a:solidFill>
                  <a:srgbClr val="005024"/>
                </a:solidFill>
              </a:rPr>
              <a:t> parameter.</a:t>
            </a:r>
            <a:endParaRPr lang="en-US" altLang="zh-CN" sz="1600" dirty="0" smtClean="0">
              <a:solidFill>
                <a:srgbClr val="005024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</a:rPr>
              <a:t>        If no error occurs, </a:t>
            </a:r>
            <a:r>
              <a:rPr lang="en-US" altLang="zh-CN" sz="1600" b="1" dirty="0" err="1" smtClean="0">
                <a:solidFill>
                  <a:srgbClr val="002060"/>
                </a:solidFill>
              </a:rPr>
              <a:t>gethostname</a:t>
            </a:r>
            <a:r>
              <a:rPr lang="en-US" altLang="zh-CN" sz="1600" dirty="0" smtClean="0">
                <a:solidFill>
                  <a:srgbClr val="002060"/>
                </a:solidFill>
              </a:rPr>
              <a:t> returns zero.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The </a:t>
            </a:r>
            <a:r>
              <a:rPr lang="en-US" altLang="zh-CN" sz="1600" b="1" dirty="0" err="1">
                <a:solidFill>
                  <a:srgbClr val="0E04CC"/>
                </a:solidFill>
              </a:rPr>
              <a:t>getnameinfo</a:t>
            </a:r>
            <a:r>
              <a:rPr lang="en-US" altLang="zh-CN" sz="1600" dirty="0">
                <a:solidFill>
                  <a:srgbClr val="C00000"/>
                </a:solidFill>
              </a:rPr>
              <a:t> function provides protocol-independent name resolution from an address to an ANSI host name and from a port number to the ANSI service name..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1" y="4509120"/>
            <a:ext cx="4323724" cy="22322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422108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99992" y="4725144"/>
            <a:ext cx="4547655" cy="198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//A 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pointer to a socket address 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structure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//length of </a:t>
            </a:r>
            <a:r>
              <a:rPr lang="en-US" altLang="zh-CN" sz="1400" dirty="0" err="1" smtClean="0">
                <a:solidFill>
                  <a:srgbClr val="005024"/>
                </a:solidFill>
                <a:latin typeface="+mn-lt"/>
              </a:rPr>
              <a:t>sockaddr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 structure in bytes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//used to customize processing of the </a:t>
            </a:r>
            <a:r>
              <a:rPr lang="en-US" altLang="zh-CN" sz="1400" dirty="0" err="1">
                <a:solidFill>
                  <a:srgbClr val="005024"/>
                </a:solidFill>
                <a:latin typeface="+mn-lt"/>
              </a:rPr>
              <a:t>getnameinfo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 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function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  <a:endParaRPr lang="en-US" altLang="zh-CN" sz="1400" dirty="0">
              <a:solidFill>
                <a:srgbClr val="005024"/>
              </a:solidFill>
              <a:latin typeface="+mn-l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31640" y="44624"/>
            <a:ext cx="4165848" cy="1340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Get the host  information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63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en-US" altLang="zh-CN" sz="2000" dirty="0" smtClean="0">
                <a:solidFill>
                  <a:srgbClr val="C00000"/>
                </a:solidFill>
              </a:rPr>
              <a:t>. Print the hostname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5. Close the Windows sockets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979712" y="194661"/>
            <a:ext cx="5976664" cy="17941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Get the hostname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Close the Windows sockets</a:t>
            </a: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201" y="2348880"/>
            <a:ext cx="772358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//-----------------------------------------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2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zh-CN" sz="1200" kern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dwRetval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CN" sz="12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 &amp;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saGHN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hostname,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NI_MAXHOST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servInfo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NI_MAXSERV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NI_NUMERICSERV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dwRetval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200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failed with error # %</a:t>
            </a:r>
            <a:r>
              <a:rPr lang="en-US" altLang="zh-CN" sz="1200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WSAGetLastError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200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returned hostname = %s\n"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hostname);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413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331640" y="5786686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WSACleanup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1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265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Task 1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gethostname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Task 2</a:t>
            </a:r>
            <a:r>
              <a:rPr lang="en-US" altLang="zh-CN" sz="2800" dirty="0">
                <a:solidFill>
                  <a:srgbClr val="C00000"/>
                </a:solidFill>
              </a:rPr>
              <a:t>: </a:t>
            </a:r>
            <a:r>
              <a:rPr lang="en-US" altLang="zh-CN" sz="2800" dirty="0" err="1">
                <a:solidFill>
                  <a:srgbClr val="C00000"/>
                </a:solidFill>
              </a:rPr>
              <a:t>GetHostAddress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97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1189</Words>
  <Application>Microsoft Office PowerPoint</Application>
  <PresentationFormat>全屏显示(4:3)</PresentationFormat>
  <Paragraphs>217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MS PGothic</vt:lpstr>
      <vt:lpstr>宋体</vt:lpstr>
      <vt:lpstr>新宋体</vt:lpstr>
      <vt:lpstr>Arial</vt:lpstr>
      <vt:lpstr>Calibri</vt:lpstr>
      <vt:lpstr>Consolas</vt:lpstr>
      <vt:lpstr>Rage Italic</vt:lpstr>
      <vt:lpstr>Tahoma</vt:lpstr>
      <vt:lpstr>Times New Roman</vt:lpstr>
      <vt:lpstr>Office 主题​​</vt:lpstr>
      <vt:lpstr>Winsock Exercises 1</vt:lpstr>
      <vt:lpstr>Contents</vt:lpstr>
      <vt:lpstr>E1: A simple Winsock application</vt:lpstr>
      <vt:lpstr>E1 task1 : gethostname</vt:lpstr>
      <vt:lpstr>PowerPoint 演示文稿</vt:lpstr>
      <vt:lpstr>PowerPoint 演示文稿</vt:lpstr>
      <vt:lpstr>PowerPoint 演示文稿</vt:lpstr>
      <vt:lpstr>PowerPoint 演示文稿</vt:lpstr>
      <vt:lpstr>Contents</vt:lpstr>
      <vt:lpstr>E1 task2 GetHostAddress: example output 1</vt:lpstr>
      <vt:lpstr>E1 task2 GetHostAddress: example output 2</vt:lpstr>
      <vt:lpstr>E1 task2 : GetHostAddress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Winsock Project</dc:title>
  <dc:creator>junhuatang</dc:creator>
  <cp:lastModifiedBy>Junhua TANG</cp:lastModifiedBy>
  <cp:revision>269</cp:revision>
  <dcterms:created xsi:type="dcterms:W3CDTF">2015-04-26T06:33:44Z</dcterms:created>
  <dcterms:modified xsi:type="dcterms:W3CDTF">2020-04-10T01:48:56Z</dcterms:modified>
</cp:coreProperties>
</file>