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9" r:id="rId3"/>
    <p:sldId id="261" r:id="rId4"/>
    <p:sldId id="295" r:id="rId5"/>
    <p:sldId id="296" r:id="rId6"/>
    <p:sldId id="297" r:id="rId7"/>
    <p:sldId id="299" r:id="rId8"/>
    <p:sldId id="300" r:id="rId9"/>
    <p:sldId id="263" r:id="rId10"/>
    <p:sldId id="303" r:id="rId11"/>
    <p:sldId id="305" r:id="rId12"/>
    <p:sldId id="301" r:id="rId13"/>
    <p:sldId id="302" r:id="rId14"/>
    <p:sldId id="306" r:id="rId15"/>
    <p:sldId id="278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Nixie One" panose="02000503080000020004" pitchFamily="50" charset="0"/>
      <p:regular r:id="rId22"/>
    </p:embeddedFont>
    <p:embeddedFont>
      <p:font typeface="Varela Round" panose="02000000000000000000" pitchFamily="50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7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2A20BD-2505-46DF-82F6-A791D1CCFF51}">
  <a:tblStyle styleId="{242A20BD-2505-46DF-82F6-A791D1CCFF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BB38DEC-D873-43F8-8245-15F6AB0837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418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165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403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3685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name="adj" fmla="val 22275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name="adj" fmla="val 31897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name="adj" fmla="val 36789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name="adj" fmla="val 22275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name="adj" fmla="val 18606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name="adj" fmla="val 8064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Neo4j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210BA-56B9-4DF2-B156-1F70BFA7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do conjunto de dados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94E8E4-677F-41FA-ACD1-4EE0E573705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701216" y="1571475"/>
            <a:ext cx="2560500" cy="3375900"/>
          </a:xfrm>
        </p:spPr>
        <p:txBody>
          <a:bodyPr/>
          <a:lstStyle/>
          <a:p>
            <a:pPr marL="114300" indent="0">
              <a:buNone/>
            </a:pPr>
            <a:r>
              <a:rPr lang="pt-BR" sz="1200" dirty="0"/>
              <a:t>Um banco de dados para filmes. Os nós de filme são os laranjas e os azuis são de pessoas</a:t>
            </a:r>
          </a:p>
          <a:p>
            <a:pPr marL="114300" indent="0">
              <a:buNone/>
            </a:pPr>
            <a:r>
              <a:rPr lang="pt-BR" sz="1200" dirty="0"/>
              <a:t>Esta visão permite que o usuário tenha uma visão geral da relação entre os nós.</a:t>
            </a:r>
          </a:p>
          <a:p>
            <a:pPr marL="114300" indent="0">
              <a:buNone/>
            </a:pPr>
            <a:r>
              <a:rPr lang="pt-BR" sz="1200" dirty="0"/>
              <a:t>O esquema geral do banco também é oferecido pelo próprio Neo4j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2BE0E2-B7E0-4E65-A9D3-E110D82890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D9DB782-6B02-4141-A43F-6D3ADE484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500" y="1755859"/>
            <a:ext cx="3512716" cy="2995766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35DD4371-517E-4544-A828-27A3ED372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69954" y="3785477"/>
            <a:ext cx="2167497" cy="105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23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210BA-56B9-4DF2-B156-1F70BFA7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do conjunto de dados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94E8E4-677F-41FA-ACD1-4EE0E573705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701216" y="1571475"/>
            <a:ext cx="2560500" cy="3375900"/>
          </a:xfrm>
        </p:spPr>
        <p:txBody>
          <a:bodyPr/>
          <a:lstStyle/>
          <a:p>
            <a:pPr marL="114300" indent="0">
              <a:buNone/>
            </a:pPr>
            <a:r>
              <a:rPr lang="pt-BR" sz="1200" dirty="0"/>
              <a:t>Este banco de dados representa a relação de animais e pessoas, onde as pessoas podem adotar os animais.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2BE0E2-B7E0-4E65-A9D3-E110D82890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11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B08F5D8-5967-4CDA-8242-D173153EC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122" y="1679944"/>
            <a:ext cx="3474167" cy="274763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DAD51A7-3EE2-4D8E-B6D7-391E40F81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350" y="3322062"/>
            <a:ext cx="2003980" cy="142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25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8A3F0-5FE1-4953-84BC-22C2CDB0B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de usar Neo4j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ED251C-24BA-45CF-8B08-899C37EC0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5874" y="1550150"/>
            <a:ext cx="5275499" cy="3375900"/>
          </a:xfrm>
        </p:spPr>
        <p:txBody>
          <a:bodyPr/>
          <a:lstStyle/>
          <a:p>
            <a:r>
              <a:rPr lang="pt-BR" dirty="0"/>
              <a:t>Cypher</a:t>
            </a:r>
          </a:p>
          <a:p>
            <a:pPr marL="114300" indent="0">
              <a:buNone/>
            </a:pPr>
            <a:r>
              <a:rPr lang="pt-BR" sz="1100" dirty="0"/>
              <a:t>A linguagem de query para grafos é poderosa e intuitiva. Isto é possível porque ela se utiliza das conexões para tornar as buscas mais user-friendly.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109766-453E-4CE6-B172-A451AA972D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12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37D620E-C943-4503-9711-16B1F9539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263" y="2608691"/>
            <a:ext cx="4572000" cy="301893"/>
          </a:xfrm>
          <a:prstGeom prst="rect">
            <a:avLst/>
          </a:prstGeom>
        </p:spPr>
      </p:pic>
      <p:sp>
        <p:nvSpPr>
          <p:cNvPr id="8" name="Sinal de Multiplicação 7">
            <a:extLst>
              <a:ext uri="{FF2B5EF4-FFF2-40B4-BE49-F238E27FC236}">
                <a16:creationId xmlns:a16="http://schemas.microsoft.com/office/drawing/2014/main" id="{4C30F9CF-4E73-497E-A2B6-23152025F69B}"/>
              </a:ext>
            </a:extLst>
          </p:cNvPr>
          <p:cNvSpPr/>
          <p:nvPr/>
        </p:nvSpPr>
        <p:spPr>
          <a:xfrm>
            <a:off x="5073500" y="2831351"/>
            <a:ext cx="563525" cy="53918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EE39134-D1DD-411A-9C5D-AA9144D7D5E4}"/>
              </a:ext>
            </a:extLst>
          </p:cNvPr>
          <p:cNvSpPr txBox="1"/>
          <p:nvPr/>
        </p:nvSpPr>
        <p:spPr>
          <a:xfrm>
            <a:off x="2244518" y="2602807"/>
            <a:ext cx="800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617A86"/>
                </a:solidFill>
                <a:latin typeface="Varela Round" panose="02000000000000000000" pitchFamily="50" charset="0"/>
              </a:rPr>
              <a:t>Cypher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7DB3AE5-C12F-4688-9C97-FF1FA4633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263" y="3291299"/>
            <a:ext cx="4515995" cy="124925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4D133F2-0E5C-404E-8405-B8ABAF39A54E}"/>
              </a:ext>
            </a:extLst>
          </p:cNvPr>
          <p:cNvSpPr txBox="1"/>
          <p:nvPr/>
        </p:nvSpPr>
        <p:spPr>
          <a:xfrm>
            <a:off x="2443148" y="3485676"/>
            <a:ext cx="800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617A86"/>
                </a:solidFill>
                <a:latin typeface="Varela Round" panose="02000000000000000000" pitchFamily="50" charset="0"/>
              </a:rPr>
              <a:t>SQL</a:t>
            </a:r>
          </a:p>
          <a:p>
            <a:endParaRPr lang="pt-BR" dirty="0">
              <a:solidFill>
                <a:srgbClr val="617A86"/>
              </a:solidFill>
              <a:latin typeface="Varela Roun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626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8A3F0-5FE1-4953-84BC-22C2CDB0B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de usar Neo4j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ED251C-24BA-45CF-8B08-899C37EC0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5874" y="1550150"/>
            <a:ext cx="5275499" cy="3375900"/>
          </a:xfrm>
        </p:spPr>
        <p:txBody>
          <a:bodyPr/>
          <a:lstStyle/>
          <a:p>
            <a:pPr marL="114300" indent="0">
              <a:buNone/>
            </a:pPr>
            <a:r>
              <a:rPr lang="pt-BR" dirty="0"/>
              <a:t>Distancia entre nós</a:t>
            </a:r>
          </a:p>
          <a:p>
            <a:pPr marL="114300" indent="0">
              <a:buNone/>
            </a:pPr>
            <a:r>
              <a:rPr lang="pt-BR" sz="1200" dirty="0"/>
              <a:t>Permite que o usuário consiga recuperar facilmente nós a uma distancia desejada de um nó escolhido.</a:t>
            </a:r>
          </a:p>
          <a:p>
            <a:pPr marL="114300" indent="0">
              <a:buNone/>
            </a:pPr>
            <a:endParaRPr lang="pt-BR" sz="1400" dirty="0"/>
          </a:p>
          <a:p>
            <a:pPr marL="114300" indent="0">
              <a:buNone/>
            </a:pPr>
            <a:endParaRPr lang="pt-BR" sz="140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109766-453E-4CE6-B172-A451AA972D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13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514B5E-A007-49FA-B774-61574399C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872" y="4405445"/>
            <a:ext cx="5124893" cy="19567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EE4B6C8-E451-4556-9AC8-29ED9CD21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901" y="2466188"/>
            <a:ext cx="2579625" cy="1715952"/>
          </a:xfrm>
          <a:prstGeom prst="rect">
            <a:avLst/>
          </a:prstGeom>
        </p:spPr>
      </p:pic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03C21FEC-5D07-4E8C-955A-326185E1D256}"/>
              </a:ext>
            </a:extLst>
          </p:cNvPr>
          <p:cNvSpPr txBox="1">
            <a:spLocks/>
          </p:cNvSpPr>
          <p:nvPr/>
        </p:nvSpPr>
        <p:spPr>
          <a:xfrm>
            <a:off x="5658968" y="2571750"/>
            <a:ext cx="1578260" cy="1373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◎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◉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￮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●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○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■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●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○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■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114300" indent="0">
              <a:buFont typeface="Varela Round"/>
              <a:buNone/>
            </a:pPr>
            <a:r>
              <a:rPr lang="pt-BR" sz="1050" dirty="0"/>
              <a:t>Neste exemplo, a imagem representa o nó para Kevin Bacon e todos os nós com até 3 relacionamentos de distancia do ator</a:t>
            </a:r>
          </a:p>
          <a:p>
            <a:pPr marL="114300" indent="0">
              <a:buFont typeface="Varela Round"/>
              <a:buNone/>
            </a:pPr>
            <a:endParaRPr lang="pt-BR" sz="1200" dirty="0"/>
          </a:p>
          <a:p>
            <a:pPr marL="114300" indent="0">
              <a:buFont typeface="Varela Round"/>
              <a:buNone/>
            </a:pP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73228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8A3F0-5FE1-4953-84BC-22C2CDB0B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de usar Neo4j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ED251C-24BA-45CF-8B08-899C37EC0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5874" y="1550150"/>
            <a:ext cx="5275499" cy="3375900"/>
          </a:xfrm>
        </p:spPr>
        <p:txBody>
          <a:bodyPr/>
          <a:lstStyle/>
          <a:p>
            <a:pPr marL="114300" indent="0">
              <a:buNone/>
            </a:pPr>
            <a:r>
              <a:rPr lang="pt-BR" dirty="0"/>
              <a:t>Busca de todos os nós relacionados a um nó</a:t>
            </a:r>
          </a:p>
          <a:p>
            <a:pPr marL="114300" indent="0">
              <a:buNone/>
            </a:pPr>
            <a:r>
              <a:rPr lang="pt-BR" sz="1200" dirty="0"/>
              <a:t>Permite que o usuário consiga recuperar facilmente todos os nós que tem algum tipo de relacionamento com algum outro nó.</a:t>
            </a:r>
          </a:p>
          <a:p>
            <a:pPr marL="114300" indent="0">
              <a:buNone/>
            </a:pPr>
            <a:endParaRPr lang="pt-BR" sz="1400" dirty="0"/>
          </a:p>
          <a:p>
            <a:pPr marL="114300" indent="0">
              <a:buNone/>
            </a:pPr>
            <a:endParaRPr lang="pt-BR" sz="140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109766-453E-4CE6-B172-A451AA972D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14</a:t>
            </a:fld>
            <a:endParaRPr lang="pt-BR"/>
          </a:p>
        </p:txBody>
      </p: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03C21FEC-5D07-4E8C-955A-326185E1D256}"/>
              </a:ext>
            </a:extLst>
          </p:cNvPr>
          <p:cNvSpPr txBox="1">
            <a:spLocks/>
          </p:cNvSpPr>
          <p:nvPr/>
        </p:nvSpPr>
        <p:spPr>
          <a:xfrm>
            <a:off x="5467583" y="2840865"/>
            <a:ext cx="2336716" cy="1007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◎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◉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￮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●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○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■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●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○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Varela Round"/>
              <a:buChar char="■"/>
              <a:defRPr sz="18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114300" indent="0">
              <a:buFont typeface="Varela Round"/>
              <a:buNone/>
            </a:pPr>
            <a:r>
              <a:rPr lang="pt-BR" sz="1050" dirty="0"/>
              <a:t>A tabela representa os nós que tem algum relacionamento com o nó de Cloud Atlas e o tipo de relacionamento entre eles.</a:t>
            </a:r>
          </a:p>
          <a:p>
            <a:pPr marL="114300" indent="0">
              <a:buFont typeface="Varela Round"/>
              <a:buNone/>
            </a:pPr>
            <a:endParaRPr lang="pt-BR" sz="1200" dirty="0"/>
          </a:p>
          <a:p>
            <a:pPr marL="114300" indent="0">
              <a:buFont typeface="Varela Round"/>
              <a:buNone/>
            </a:pPr>
            <a:endParaRPr lang="pt-BR" sz="12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C160496-6F21-4721-A2C5-7472B0AC8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874" y="4477746"/>
            <a:ext cx="5998446" cy="24052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F015EC7-49DF-4F83-A4AB-9FBE37671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147" y="2521481"/>
            <a:ext cx="1302157" cy="177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170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5"/>
          <p:cNvSpPr txBox="1">
            <a:spLocks noGrp="1"/>
          </p:cNvSpPr>
          <p:nvPr>
            <p:ph type="ctrTitle" idx="4294967295"/>
          </p:nvPr>
        </p:nvSpPr>
        <p:spPr>
          <a:xfrm>
            <a:off x="68580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É isto!</a:t>
            </a:r>
            <a:endParaRPr sz="4800" dirty="0"/>
          </a:p>
        </p:txBody>
      </p:sp>
      <p:sp>
        <p:nvSpPr>
          <p:cNvPr id="424" name="Google Shape;424;p35"/>
          <p:cNvSpPr txBox="1">
            <a:spLocks noGrp="1"/>
          </p:cNvSpPr>
          <p:nvPr>
            <p:ph type="body" idx="4294967295"/>
          </p:nvPr>
        </p:nvSpPr>
        <p:spPr>
          <a:xfrm>
            <a:off x="1275150" y="3905252"/>
            <a:ext cx="65937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@mekamdan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160014522@aluno.unb.br </a:t>
            </a:r>
            <a:r>
              <a:rPr lang="en-US" sz="1400" dirty="0"/>
              <a:t>|</a:t>
            </a:r>
            <a:r>
              <a:rPr lang="en" sz="1400" dirty="0"/>
              <a:t> m.alencar.v@outlook.com</a:t>
            </a:r>
          </a:p>
        </p:txBody>
      </p:sp>
      <p:sp>
        <p:nvSpPr>
          <p:cNvPr id="425" name="Google Shape;425;p35"/>
          <p:cNvSpPr/>
          <p:nvPr/>
        </p:nvSpPr>
        <p:spPr>
          <a:xfrm>
            <a:off x="4073931" y="2091663"/>
            <a:ext cx="996143" cy="996143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5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10" name="Google Shape;805;p48">
            <a:extLst>
              <a:ext uri="{FF2B5EF4-FFF2-40B4-BE49-F238E27FC236}">
                <a16:creationId xmlns:a16="http://schemas.microsoft.com/office/drawing/2014/main" id="{506CD798-414C-4AB9-AACB-3D08F5658283}"/>
              </a:ext>
            </a:extLst>
          </p:cNvPr>
          <p:cNvGrpSpPr/>
          <p:nvPr/>
        </p:nvGrpSpPr>
        <p:grpSpPr>
          <a:xfrm>
            <a:off x="1982028" y="4400604"/>
            <a:ext cx="250810" cy="147907"/>
            <a:chOff x="559275" y="1683950"/>
            <a:chExt cx="466500" cy="327300"/>
          </a:xfrm>
          <a:solidFill>
            <a:schemeClr val="bg2"/>
          </a:solidFill>
        </p:grpSpPr>
        <p:sp>
          <p:nvSpPr>
            <p:cNvPr id="11" name="Google Shape;806;p48">
              <a:extLst>
                <a:ext uri="{FF2B5EF4-FFF2-40B4-BE49-F238E27FC236}">
                  <a16:creationId xmlns:a16="http://schemas.microsoft.com/office/drawing/2014/main" id="{E4CB426B-DCAC-4FCC-84D7-CB471E1D97B6}"/>
                </a:ext>
              </a:extLst>
            </p:cNvPr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07;p48">
              <a:extLst>
                <a:ext uri="{FF2B5EF4-FFF2-40B4-BE49-F238E27FC236}">
                  <a16:creationId xmlns:a16="http://schemas.microsoft.com/office/drawing/2014/main" id="{288F78DB-A82C-4B4C-91A4-2EAFCFA049E1}"/>
                </a:ext>
              </a:extLst>
            </p:cNvPr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CF7E8103-515B-4651-B4A9-0E823370B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841" y="4012325"/>
            <a:ext cx="289077" cy="2890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Nós e Relacionamentos</a:t>
            </a:r>
          </a:p>
        </p:txBody>
      </p:sp>
      <p:sp>
        <p:nvSpPr>
          <p:cNvPr id="219" name="Google Shape;219;p16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Forma em que entidades e relacionamentos são representados</a:t>
            </a:r>
            <a:endParaRPr dirty="0"/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8" name="Google Shape;1222;p49">
            <a:extLst>
              <a:ext uri="{FF2B5EF4-FFF2-40B4-BE49-F238E27FC236}">
                <a16:creationId xmlns:a16="http://schemas.microsoft.com/office/drawing/2014/main" id="{C3217381-FBB3-4004-97B9-8A15D08AFC7B}"/>
              </a:ext>
            </a:extLst>
          </p:cNvPr>
          <p:cNvGrpSpPr/>
          <p:nvPr/>
        </p:nvGrpSpPr>
        <p:grpSpPr>
          <a:xfrm>
            <a:off x="3858402" y="592654"/>
            <a:ext cx="1427195" cy="1314844"/>
            <a:chOff x="8074325" y="4438852"/>
            <a:chExt cx="720160" cy="690579"/>
          </a:xfrm>
        </p:grpSpPr>
        <p:sp>
          <p:nvSpPr>
            <p:cNvPr id="9" name="Google Shape;1223;p49">
              <a:extLst>
                <a:ext uri="{FF2B5EF4-FFF2-40B4-BE49-F238E27FC236}">
                  <a16:creationId xmlns:a16="http://schemas.microsoft.com/office/drawing/2014/main" id="{9FD60137-5D65-470B-8DF9-1ADBAD1A7CD8}"/>
                </a:ext>
              </a:extLst>
            </p:cNvPr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224;p49">
              <a:extLst>
                <a:ext uri="{FF2B5EF4-FFF2-40B4-BE49-F238E27FC236}">
                  <a16:creationId xmlns:a16="http://schemas.microsoft.com/office/drawing/2014/main" id="{C3F512C8-2BA0-49DD-A693-9C157A192A2F}"/>
                </a:ext>
              </a:extLst>
            </p:cNvPr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225;p49">
              <a:extLst>
                <a:ext uri="{FF2B5EF4-FFF2-40B4-BE49-F238E27FC236}">
                  <a16:creationId xmlns:a16="http://schemas.microsoft.com/office/drawing/2014/main" id="{12A46071-8B16-4A34-898E-A1E49730A484}"/>
                </a:ext>
              </a:extLst>
            </p:cNvPr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26;p49">
              <a:extLst>
                <a:ext uri="{FF2B5EF4-FFF2-40B4-BE49-F238E27FC236}">
                  <a16:creationId xmlns:a16="http://schemas.microsoft.com/office/drawing/2014/main" id="{70C9642D-E9C7-468C-B904-2C452C16ED3F}"/>
                </a:ext>
              </a:extLst>
            </p:cNvPr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227;p49">
              <a:extLst>
                <a:ext uri="{FF2B5EF4-FFF2-40B4-BE49-F238E27FC236}">
                  <a16:creationId xmlns:a16="http://schemas.microsoft.com/office/drawing/2014/main" id="{ECF168C7-064F-4C1E-A7E1-D1C9A382CEF6}"/>
                </a:ext>
              </a:extLst>
            </p:cNvPr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228;p49">
              <a:extLst>
                <a:ext uri="{FF2B5EF4-FFF2-40B4-BE49-F238E27FC236}">
                  <a16:creationId xmlns:a16="http://schemas.microsoft.com/office/drawing/2014/main" id="{AF9623C1-3FA1-4A13-853A-C764ECA211A0}"/>
                </a:ext>
              </a:extLst>
            </p:cNvPr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</a:t>
            </a:r>
            <a:endParaRPr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23FEF49-FDCD-47B3-8296-E97995E37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458" y="2045607"/>
            <a:ext cx="2105025" cy="762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5A9E876-86FF-4AA1-B18D-8CB961142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1486" y="3174324"/>
            <a:ext cx="6516914" cy="451324"/>
          </a:xfrm>
          <a:prstGeom prst="rect">
            <a:avLst/>
          </a:prstGeom>
        </p:spPr>
      </p:pic>
      <p:sp>
        <p:nvSpPr>
          <p:cNvPr id="20" name="Google Shape;240;p19">
            <a:extLst>
              <a:ext uri="{FF2B5EF4-FFF2-40B4-BE49-F238E27FC236}">
                <a16:creationId xmlns:a16="http://schemas.microsoft.com/office/drawing/2014/main" id="{4B2CC50E-AFC2-41AE-8CF0-570BA87605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770733" y="1362950"/>
            <a:ext cx="5605783" cy="12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A1BECC"/>
                </a:solidFill>
              </a:rPr>
              <a:t>Este grafo representa o Hello Word em Cypher. </a:t>
            </a:r>
            <a:endParaRPr sz="1800" dirty="0">
              <a:solidFill>
                <a:srgbClr val="A1BEC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</a:t>
            </a:r>
            <a:endParaRPr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23FEF49-FDCD-47B3-8296-E97995E37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516" y="1940378"/>
            <a:ext cx="2105025" cy="762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5A9E876-86FF-4AA1-B18D-8CB961142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458" y="3442838"/>
            <a:ext cx="6516914" cy="451324"/>
          </a:xfrm>
          <a:prstGeom prst="rect">
            <a:avLst/>
          </a:prstGeom>
        </p:spPr>
      </p:pic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E8CA2FC5-393C-4730-BE62-F0BA8986FC3E}"/>
              </a:ext>
            </a:extLst>
          </p:cNvPr>
          <p:cNvCxnSpPr>
            <a:cxnSpLocks/>
          </p:cNvCxnSpPr>
          <p:nvPr/>
        </p:nvCxnSpPr>
        <p:spPr>
          <a:xfrm flipH="1">
            <a:off x="3454401" y="2474686"/>
            <a:ext cx="631370" cy="1110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Google Shape;240;p19">
            <a:extLst>
              <a:ext uri="{FF2B5EF4-FFF2-40B4-BE49-F238E27FC236}">
                <a16:creationId xmlns:a16="http://schemas.microsoft.com/office/drawing/2014/main" id="{1442F140-DB37-459E-885E-94A56FF4FD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36058" y="2422435"/>
            <a:ext cx="2024744" cy="869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Font typeface="Varela Round"/>
              <a:buNone/>
            </a:pPr>
            <a:r>
              <a:rPr lang="pt-BR" sz="1000" b="1" dirty="0">
                <a:solidFill>
                  <a:srgbClr val="A1BECC"/>
                </a:solidFill>
              </a:rPr>
              <a:t>Este nó pertence ao conjunto de nós com a label DataBase e tem o atributo name = Neo4j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4649319-DCDA-4939-AD8F-92D8CBE1CEE9}"/>
              </a:ext>
            </a:extLst>
          </p:cNvPr>
          <p:cNvCxnSpPr/>
          <p:nvPr/>
        </p:nvCxnSpPr>
        <p:spPr>
          <a:xfrm>
            <a:off x="5740400" y="2365829"/>
            <a:ext cx="537029" cy="1219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Google Shape;240;p19">
            <a:extLst>
              <a:ext uri="{FF2B5EF4-FFF2-40B4-BE49-F238E27FC236}">
                <a16:creationId xmlns:a16="http://schemas.microsoft.com/office/drawing/2014/main" id="{A9FA1ED7-B807-446E-96D0-9C983ECD13E4}"/>
              </a:ext>
            </a:extLst>
          </p:cNvPr>
          <p:cNvSpPr txBox="1">
            <a:spLocks/>
          </p:cNvSpPr>
          <p:nvPr/>
        </p:nvSpPr>
        <p:spPr>
          <a:xfrm>
            <a:off x="5965369" y="2422435"/>
            <a:ext cx="2024744" cy="869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r>
              <a:rPr lang="pt-BR" sz="1000" b="1" dirty="0">
                <a:solidFill>
                  <a:srgbClr val="A1BECC"/>
                </a:solidFill>
              </a:rPr>
              <a:t>Este nó pertence ao conjunto de nós com a label Message e tem o atributo name = Hello World!</a:t>
            </a:r>
          </a:p>
        </p:txBody>
      </p:sp>
    </p:spTree>
    <p:extLst>
      <p:ext uri="{BB962C8B-B14F-4D97-AF65-F5344CB8AC3E}">
        <p14:creationId xmlns:p14="http://schemas.microsoft.com/office/powerpoint/2010/main" val="1793733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</a:t>
            </a:r>
            <a:endParaRPr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23FEF49-FDCD-47B3-8296-E97995E37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516" y="1940378"/>
            <a:ext cx="2105025" cy="762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5A9E876-86FF-4AA1-B18D-8CB961142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458" y="3442838"/>
            <a:ext cx="6516914" cy="451324"/>
          </a:xfrm>
          <a:prstGeom prst="rect">
            <a:avLst/>
          </a:prstGeom>
        </p:spPr>
      </p:pic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E8CA2FC5-393C-4730-BE62-F0BA8986FC3E}"/>
              </a:ext>
            </a:extLst>
          </p:cNvPr>
          <p:cNvCxnSpPr>
            <a:cxnSpLocks/>
          </p:cNvCxnSpPr>
          <p:nvPr/>
        </p:nvCxnSpPr>
        <p:spPr>
          <a:xfrm flipH="1">
            <a:off x="3454401" y="2474686"/>
            <a:ext cx="631370" cy="1110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Google Shape;240;p19">
            <a:extLst>
              <a:ext uri="{FF2B5EF4-FFF2-40B4-BE49-F238E27FC236}">
                <a16:creationId xmlns:a16="http://schemas.microsoft.com/office/drawing/2014/main" id="{1442F140-DB37-459E-885E-94A56FF4FD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36058" y="2422435"/>
            <a:ext cx="2024744" cy="869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Font typeface="Varela Round"/>
              <a:buNone/>
            </a:pPr>
            <a:r>
              <a:rPr lang="pt-BR" sz="1000" b="1" dirty="0">
                <a:solidFill>
                  <a:srgbClr val="A1BECC"/>
                </a:solidFill>
              </a:rPr>
              <a:t>Este nó pertence ao conjunto de nós com a label DataBase e tem o atributo name = Neo4j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4649319-DCDA-4939-AD8F-92D8CBE1CEE9}"/>
              </a:ext>
            </a:extLst>
          </p:cNvPr>
          <p:cNvCxnSpPr/>
          <p:nvPr/>
        </p:nvCxnSpPr>
        <p:spPr>
          <a:xfrm>
            <a:off x="5740400" y="2365829"/>
            <a:ext cx="537029" cy="1219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Google Shape;240;p19">
            <a:extLst>
              <a:ext uri="{FF2B5EF4-FFF2-40B4-BE49-F238E27FC236}">
                <a16:creationId xmlns:a16="http://schemas.microsoft.com/office/drawing/2014/main" id="{A9FA1ED7-B807-446E-96D0-9C983ECD13E4}"/>
              </a:ext>
            </a:extLst>
          </p:cNvPr>
          <p:cNvSpPr txBox="1">
            <a:spLocks/>
          </p:cNvSpPr>
          <p:nvPr/>
        </p:nvSpPr>
        <p:spPr>
          <a:xfrm>
            <a:off x="5965369" y="2422435"/>
            <a:ext cx="2024744" cy="869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r>
              <a:rPr lang="pt-BR" sz="1000" b="1" dirty="0">
                <a:solidFill>
                  <a:srgbClr val="A1BECC"/>
                </a:solidFill>
              </a:rPr>
              <a:t>Este nó pertence ao conjunto de nós com a label Message e tem o atributo name = Hello World!</a:t>
            </a:r>
          </a:p>
        </p:txBody>
      </p:sp>
      <p:sp>
        <p:nvSpPr>
          <p:cNvPr id="2" name="Seta: Dobrada 1">
            <a:extLst>
              <a:ext uri="{FF2B5EF4-FFF2-40B4-BE49-F238E27FC236}">
                <a16:creationId xmlns:a16="http://schemas.microsoft.com/office/drawing/2014/main" id="{73E40179-A199-4BE6-9FE8-985AA58D1238}"/>
              </a:ext>
            </a:extLst>
          </p:cNvPr>
          <p:cNvSpPr/>
          <p:nvPr/>
        </p:nvSpPr>
        <p:spPr>
          <a:xfrm>
            <a:off x="4187371" y="1178378"/>
            <a:ext cx="261258" cy="762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Seta: Dobrada 10">
            <a:extLst>
              <a:ext uri="{FF2B5EF4-FFF2-40B4-BE49-F238E27FC236}">
                <a16:creationId xmlns:a16="http://schemas.microsoft.com/office/drawing/2014/main" id="{BFE00B4E-B36F-4382-BCB6-42CD32BA231D}"/>
              </a:ext>
            </a:extLst>
          </p:cNvPr>
          <p:cNvSpPr/>
          <p:nvPr/>
        </p:nvSpPr>
        <p:spPr>
          <a:xfrm flipH="1">
            <a:off x="5312368" y="1191753"/>
            <a:ext cx="261257" cy="762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Google Shape;232;p18">
            <a:extLst>
              <a:ext uri="{FF2B5EF4-FFF2-40B4-BE49-F238E27FC236}">
                <a16:creationId xmlns:a16="http://schemas.microsoft.com/office/drawing/2014/main" id="{5582D7DA-9188-4E32-90C6-99958970404E}"/>
              </a:ext>
            </a:extLst>
          </p:cNvPr>
          <p:cNvSpPr txBox="1">
            <a:spLocks/>
          </p:cNvSpPr>
          <p:nvPr/>
        </p:nvSpPr>
        <p:spPr>
          <a:xfrm>
            <a:off x="4448630" y="1108211"/>
            <a:ext cx="928914" cy="311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t-BR" sz="1200" dirty="0"/>
              <a:t>Node/Nó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CCF5264-DA5B-47B0-8080-39DA7B2EA52F}"/>
              </a:ext>
            </a:extLst>
          </p:cNvPr>
          <p:cNvSpPr txBox="1"/>
          <p:nvPr/>
        </p:nvSpPr>
        <p:spPr>
          <a:xfrm>
            <a:off x="1799772" y="2598957"/>
            <a:ext cx="6516914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Varela Round" panose="02000000000000000000" pitchFamily="50" charset="0"/>
              </a:rPr>
              <a:t>Nós representam entidades.</a:t>
            </a:r>
          </a:p>
          <a:p>
            <a:r>
              <a:rPr lang="pt-BR" sz="2800" dirty="0">
                <a:solidFill>
                  <a:schemeClr val="bg1"/>
                </a:solidFill>
                <a:latin typeface="Varela Round" panose="02000000000000000000" pitchFamily="50" charset="0"/>
              </a:rPr>
              <a:t>Um nó é similar a uma fileira em um banco de dados relacional</a:t>
            </a:r>
          </a:p>
        </p:txBody>
      </p:sp>
    </p:spTree>
    <p:extLst>
      <p:ext uri="{BB962C8B-B14F-4D97-AF65-F5344CB8AC3E}">
        <p14:creationId xmlns:p14="http://schemas.microsoft.com/office/powerpoint/2010/main" val="676624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</a:t>
            </a:r>
            <a:endParaRPr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23FEF49-FDCD-47B3-8296-E97995E37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458" y="2045607"/>
            <a:ext cx="2105025" cy="762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5A9E876-86FF-4AA1-B18D-8CB961142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143" y="3758666"/>
            <a:ext cx="6516914" cy="451324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91190A58-391C-4CE8-B02D-FFBBC257AEFB}"/>
              </a:ext>
            </a:extLst>
          </p:cNvPr>
          <p:cNvSpPr/>
          <p:nvPr/>
        </p:nvSpPr>
        <p:spPr>
          <a:xfrm>
            <a:off x="4448629" y="2085975"/>
            <a:ext cx="725714" cy="681264"/>
          </a:xfrm>
          <a:prstGeom prst="ellips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B3222716-E3F9-4A10-87B8-A1EFA96C5377}"/>
              </a:ext>
            </a:extLst>
          </p:cNvPr>
          <p:cNvCxnSpPr>
            <a:cxnSpLocks/>
          </p:cNvCxnSpPr>
          <p:nvPr/>
        </p:nvCxnSpPr>
        <p:spPr>
          <a:xfrm>
            <a:off x="5000086" y="2847788"/>
            <a:ext cx="174257" cy="1032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Google Shape;240;p19">
            <a:extLst>
              <a:ext uri="{FF2B5EF4-FFF2-40B4-BE49-F238E27FC236}">
                <a16:creationId xmlns:a16="http://schemas.microsoft.com/office/drawing/2014/main" id="{790BD96F-1820-44A1-B018-37A532655B46}"/>
              </a:ext>
            </a:extLst>
          </p:cNvPr>
          <p:cNvSpPr txBox="1">
            <a:spLocks/>
          </p:cNvSpPr>
          <p:nvPr/>
        </p:nvSpPr>
        <p:spPr>
          <a:xfrm>
            <a:off x="5174343" y="2824136"/>
            <a:ext cx="2024744" cy="869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r>
              <a:rPr lang="pt-BR" sz="1000" b="1" dirty="0">
                <a:solidFill>
                  <a:srgbClr val="A1BECC"/>
                </a:solidFill>
              </a:rPr>
              <a:t>Relação que conecta os nós Neo4j e Hello World. </a:t>
            </a:r>
          </a:p>
          <a:p>
            <a:pPr marL="0" indent="0" algn="ctr">
              <a:buFont typeface="Varela Round"/>
              <a:buNone/>
            </a:pPr>
            <a:r>
              <a:rPr lang="pt-BR" sz="1000" b="1" dirty="0">
                <a:solidFill>
                  <a:srgbClr val="A1BECC"/>
                </a:solidFill>
              </a:rPr>
              <a:t>A forma que os nós se relacionam dá o nome para a relação</a:t>
            </a:r>
          </a:p>
          <a:p>
            <a:pPr marL="0" indent="0" algn="ctr">
              <a:buFont typeface="Varela Round"/>
              <a:buNone/>
            </a:pPr>
            <a:endParaRPr lang="pt-BR" sz="1000" b="1" dirty="0">
              <a:solidFill>
                <a:srgbClr val="A1BE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05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</a:t>
            </a:r>
            <a:endParaRPr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23FEF49-FDCD-47B3-8296-E97995E37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458" y="2045607"/>
            <a:ext cx="2105025" cy="762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5A9E876-86FF-4AA1-B18D-8CB961142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143" y="3758666"/>
            <a:ext cx="6516914" cy="451324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91190A58-391C-4CE8-B02D-FFBBC257AEFB}"/>
              </a:ext>
            </a:extLst>
          </p:cNvPr>
          <p:cNvSpPr/>
          <p:nvPr/>
        </p:nvSpPr>
        <p:spPr>
          <a:xfrm>
            <a:off x="4448629" y="2085975"/>
            <a:ext cx="725714" cy="681264"/>
          </a:xfrm>
          <a:prstGeom prst="ellips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B3222716-E3F9-4A10-87B8-A1EFA96C5377}"/>
              </a:ext>
            </a:extLst>
          </p:cNvPr>
          <p:cNvCxnSpPr>
            <a:cxnSpLocks/>
          </p:cNvCxnSpPr>
          <p:nvPr/>
        </p:nvCxnSpPr>
        <p:spPr>
          <a:xfrm>
            <a:off x="5000086" y="2847788"/>
            <a:ext cx="174257" cy="1032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Google Shape;240;p19">
            <a:extLst>
              <a:ext uri="{FF2B5EF4-FFF2-40B4-BE49-F238E27FC236}">
                <a16:creationId xmlns:a16="http://schemas.microsoft.com/office/drawing/2014/main" id="{790BD96F-1820-44A1-B018-37A532655B46}"/>
              </a:ext>
            </a:extLst>
          </p:cNvPr>
          <p:cNvSpPr txBox="1">
            <a:spLocks/>
          </p:cNvSpPr>
          <p:nvPr/>
        </p:nvSpPr>
        <p:spPr>
          <a:xfrm>
            <a:off x="5174343" y="2824136"/>
            <a:ext cx="2024744" cy="869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r>
              <a:rPr lang="pt-BR" sz="1000" b="1" dirty="0">
                <a:solidFill>
                  <a:srgbClr val="A1BECC"/>
                </a:solidFill>
              </a:rPr>
              <a:t>Relação que conecta/ associa os nós Neo4j e Hello World. </a:t>
            </a:r>
          </a:p>
          <a:p>
            <a:pPr marL="0" indent="0" algn="ctr">
              <a:buFont typeface="Varela Round"/>
              <a:buNone/>
            </a:pPr>
            <a:endParaRPr lang="pt-BR" sz="1000" b="1" dirty="0">
              <a:solidFill>
                <a:srgbClr val="A1BECC"/>
              </a:solidFill>
            </a:endParaRPr>
          </a:p>
        </p:txBody>
      </p:sp>
      <p:sp>
        <p:nvSpPr>
          <p:cNvPr id="14" name="Seta: Dobrada 13">
            <a:extLst>
              <a:ext uri="{FF2B5EF4-FFF2-40B4-BE49-F238E27FC236}">
                <a16:creationId xmlns:a16="http://schemas.microsoft.com/office/drawing/2014/main" id="{3C2AE6E3-2A27-4740-A865-CFFB5CFCDD5B}"/>
              </a:ext>
            </a:extLst>
          </p:cNvPr>
          <p:cNvSpPr/>
          <p:nvPr/>
        </p:nvSpPr>
        <p:spPr>
          <a:xfrm>
            <a:off x="4782232" y="1263423"/>
            <a:ext cx="217854" cy="762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Google Shape;240;p19">
            <a:extLst>
              <a:ext uri="{FF2B5EF4-FFF2-40B4-BE49-F238E27FC236}">
                <a16:creationId xmlns:a16="http://schemas.microsoft.com/office/drawing/2014/main" id="{473D066D-C1FA-49CF-A7E0-FD923E66DAEF}"/>
              </a:ext>
            </a:extLst>
          </p:cNvPr>
          <p:cNvSpPr txBox="1">
            <a:spLocks/>
          </p:cNvSpPr>
          <p:nvPr/>
        </p:nvSpPr>
        <p:spPr>
          <a:xfrm>
            <a:off x="4572000" y="1067861"/>
            <a:ext cx="2024744" cy="869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r>
              <a:rPr lang="pt-BR" sz="1000" b="1" dirty="0">
                <a:solidFill>
                  <a:srgbClr val="A1BECC"/>
                </a:solidFill>
              </a:rPr>
              <a:t>Relacionamento</a:t>
            </a:r>
          </a:p>
          <a:p>
            <a:pPr marL="0" indent="0" algn="ctr">
              <a:buFont typeface="Varela Round"/>
              <a:buNone/>
            </a:pPr>
            <a:endParaRPr lang="pt-BR" sz="1000" b="1" dirty="0">
              <a:solidFill>
                <a:srgbClr val="A1BECC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A45467F-DF81-4388-A3C4-B9825C8440D6}"/>
              </a:ext>
            </a:extLst>
          </p:cNvPr>
          <p:cNvSpPr txBox="1"/>
          <p:nvPr/>
        </p:nvSpPr>
        <p:spPr>
          <a:xfrm>
            <a:off x="1915886" y="3009866"/>
            <a:ext cx="6516914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Varela Round" panose="02000000000000000000" pitchFamily="50" charset="0"/>
              </a:rPr>
              <a:t>A conexão entre dois nós representa o relacionamento entre as entidades.</a:t>
            </a:r>
          </a:p>
        </p:txBody>
      </p:sp>
    </p:spTree>
    <p:extLst>
      <p:ext uri="{BB962C8B-B14F-4D97-AF65-F5344CB8AC3E}">
        <p14:creationId xmlns:p14="http://schemas.microsoft.com/office/powerpoint/2010/main" val="1698703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ctrTitle" idx="4294967295"/>
          </p:nvPr>
        </p:nvSpPr>
        <p:spPr>
          <a:xfrm>
            <a:off x="1117600" y="152648"/>
            <a:ext cx="672162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Tipos de Relacionamentos</a:t>
            </a:r>
            <a:endParaRPr sz="4000"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subTitle" idx="4294967295"/>
          </p:nvPr>
        </p:nvSpPr>
        <p:spPr>
          <a:xfrm>
            <a:off x="1304925" y="3868755"/>
            <a:ext cx="6534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1BECC"/>
                </a:solidFill>
              </a:rPr>
              <a:t>Em Neo4j, existem apenas dois tipos de relacionamentos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A1BECC"/>
              </a:solidFill>
            </a:endParaRPr>
          </a:p>
        </p:txBody>
      </p:sp>
      <p:sp>
        <p:nvSpPr>
          <p:cNvPr id="241" name="Google Shape;241;p19"/>
          <p:cNvSpPr/>
          <p:nvPr/>
        </p:nvSpPr>
        <p:spPr>
          <a:xfrm>
            <a:off x="3333750" y="1333500"/>
            <a:ext cx="2476500" cy="2476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3209925" y="1209675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962275" y="1543050"/>
            <a:ext cx="704700" cy="7047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5295900" y="2897050"/>
            <a:ext cx="971700" cy="971700"/>
          </a:xfrm>
          <a:prstGeom prst="donut">
            <a:avLst>
              <a:gd name="adj" fmla="val 12811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4" name="Google Shape;987;p48">
            <a:extLst>
              <a:ext uri="{FF2B5EF4-FFF2-40B4-BE49-F238E27FC236}">
                <a16:creationId xmlns:a16="http://schemas.microsoft.com/office/drawing/2014/main" id="{98E9B699-0489-4829-83E7-918AB92B2D84}"/>
              </a:ext>
            </a:extLst>
          </p:cNvPr>
          <p:cNvGrpSpPr/>
          <p:nvPr/>
        </p:nvGrpSpPr>
        <p:grpSpPr>
          <a:xfrm>
            <a:off x="3666976" y="1800225"/>
            <a:ext cx="1810052" cy="1568002"/>
            <a:chOff x="5241175" y="4959100"/>
            <a:chExt cx="539775" cy="517775"/>
          </a:xfrm>
        </p:grpSpPr>
        <p:sp>
          <p:nvSpPr>
            <p:cNvPr id="15" name="Google Shape;988;p48">
              <a:extLst>
                <a:ext uri="{FF2B5EF4-FFF2-40B4-BE49-F238E27FC236}">
                  <a16:creationId xmlns:a16="http://schemas.microsoft.com/office/drawing/2014/main" id="{30A591EA-E989-4E85-8EAF-20FF99EC3164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89;p48">
              <a:extLst>
                <a:ext uri="{FF2B5EF4-FFF2-40B4-BE49-F238E27FC236}">
                  <a16:creationId xmlns:a16="http://schemas.microsoft.com/office/drawing/2014/main" id="{0E7427BD-70AB-4075-AB2D-8DD7E3766C14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90;p48">
              <a:extLst>
                <a:ext uri="{FF2B5EF4-FFF2-40B4-BE49-F238E27FC236}">
                  <a16:creationId xmlns:a16="http://schemas.microsoft.com/office/drawing/2014/main" id="{5E364176-31F8-4F1E-9966-BB22878E698F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91;p48">
              <a:extLst>
                <a:ext uri="{FF2B5EF4-FFF2-40B4-BE49-F238E27FC236}">
                  <a16:creationId xmlns:a16="http://schemas.microsoft.com/office/drawing/2014/main" id="{40CD5794-55C6-45D0-B8D0-D4BEC35702D7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92;p48">
              <a:extLst>
                <a:ext uri="{FF2B5EF4-FFF2-40B4-BE49-F238E27FC236}">
                  <a16:creationId xmlns:a16="http://schemas.microsoft.com/office/drawing/2014/main" id="{17F2E9DD-0951-4A36-B8D3-0AEDFF5CA240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93;p48">
              <a:extLst>
                <a:ext uri="{FF2B5EF4-FFF2-40B4-BE49-F238E27FC236}">
                  <a16:creationId xmlns:a16="http://schemas.microsoft.com/office/drawing/2014/main" id="{8D20C7C2-8A45-4B5B-80B1-6055EE6F63D2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744;p48">
            <a:extLst>
              <a:ext uri="{FF2B5EF4-FFF2-40B4-BE49-F238E27FC236}">
                <a16:creationId xmlns:a16="http://schemas.microsoft.com/office/drawing/2014/main" id="{5754F60F-E5EB-4CE4-8C1B-7E628CB66516}"/>
              </a:ext>
            </a:extLst>
          </p:cNvPr>
          <p:cNvSpPr/>
          <p:nvPr/>
        </p:nvSpPr>
        <p:spPr>
          <a:xfrm>
            <a:off x="4473822" y="1771167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5496375" y="1680779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/>
              <a:t>Ingoing</a:t>
            </a:r>
            <a:endParaRPr b="1" i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 dirty="0">
                <a:latin typeface="Varela Round" panose="02000000000000000000" pitchFamily="50" charset="0"/>
              </a:rPr>
              <a:t>No Exemplo abaixo, o relacionamento está saindo de Tom Hanks e vindo para Cloud Atlas. Para o nó do filme, este relacionamento seria ingoing</a:t>
            </a: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Tipos de Relacionamentos</a:t>
            </a:r>
            <a:endParaRPr dirty="0"/>
          </a:p>
        </p:txBody>
      </p:sp>
      <p:sp>
        <p:nvSpPr>
          <p:cNvPr id="257" name="Google Shape;257;p20"/>
          <p:cNvSpPr txBox="1">
            <a:spLocks noGrp="1"/>
          </p:cNvSpPr>
          <p:nvPr>
            <p:ph type="body" idx="2"/>
          </p:nvPr>
        </p:nvSpPr>
        <p:spPr>
          <a:xfrm>
            <a:off x="2935875" y="1680779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/>
              <a:t>Outgoing</a:t>
            </a:r>
            <a:endParaRPr b="1" i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 dirty="0">
                <a:latin typeface="Varela Round" panose="02000000000000000000" pitchFamily="50" charset="0"/>
              </a:rPr>
              <a:t>No Exemplo abaixo, O ator Tom Hanks atuou no Filme Cloud Atlas. O relacionamento está saindo de Tom Hanks e indo para Cloud Atlas. Para o nó de Pessoa, o relacionamento seria outgoing</a:t>
            </a:r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EAA3CAB-7950-4002-9E61-88A2544B6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6125" y="4037250"/>
            <a:ext cx="2171700" cy="714375"/>
          </a:xfrm>
          <a:prstGeom prst="rect">
            <a:avLst/>
          </a:prstGeom>
        </p:spPr>
      </p:pic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D751C5C1-47F5-4308-BE72-CEDE5726E0E0}"/>
              </a:ext>
            </a:extLst>
          </p:cNvPr>
          <p:cNvCxnSpPr>
            <a:cxnSpLocks/>
          </p:cNvCxnSpPr>
          <p:nvPr/>
        </p:nvCxnSpPr>
        <p:spPr>
          <a:xfrm flipH="1">
            <a:off x="5720007" y="3477390"/>
            <a:ext cx="614048" cy="887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198BA2E-2139-4FA6-AB85-2813D250E477}"/>
              </a:ext>
            </a:extLst>
          </p:cNvPr>
          <p:cNvCxnSpPr>
            <a:cxnSpLocks/>
          </p:cNvCxnSpPr>
          <p:nvPr/>
        </p:nvCxnSpPr>
        <p:spPr>
          <a:xfrm>
            <a:off x="4271650" y="3851159"/>
            <a:ext cx="614049" cy="513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212A2E"/>
      </a:dk1>
      <a:lt1>
        <a:srgbClr val="FFFFFF"/>
      </a:lt1>
      <a:dk2>
        <a:srgbClr val="617A86"/>
      </a:dk2>
      <a:lt2>
        <a:srgbClr val="A1BECC"/>
      </a:lt2>
      <a:accent1>
        <a:srgbClr val="00D1C6"/>
      </a:accent1>
      <a:accent2>
        <a:srgbClr val="00ACC3"/>
      </a:accent2>
      <a:accent3>
        <a:srgbClr val="BBCD00"/>
      </a:accent3>
      <a:accent4>
        <a:srgbClr val="65BB48"/>
      </a:accent4>
      <a:accent5>
        <a:srgbClr val="F8BB00"/>
      </a:accent5>
      <a:accent6>
        <a:srgbClr val="EF6222"/>
      </a:accent6>
      <a:hlink>
        <a:srgbClr val="617A8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502</Words>
  <Application>Microsoft Office PowerPoint</Application>
  <PresentationFormat>Apresentação na tela (16:9)</PresentationFormat>
  <Paragraphs>64</Paragraphs>
  <Slides>15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Nixie One</vt:lpstr>
      <vt:lpstr>Calibri</vt:lpstr>
      <vt:lpstr>Varela Round</vt:lpstr>
      <vt:lpstr>Puck template</vt:lpstr>
      <vt:lpstr>Neo4j</vt:lpstr>
      <vt:lpstr>Nós e Relacionamentos</vt:lpstr>
      <vt:lpstr>Exemplo</vt:lpstr>
      <vt:lpstr>Exemplo</vt:lpstr>
      <vt:lpstr>Exemplo</vt:lpstr>
      <vt:lpstr>Exemplo</vt:lpstr>
      <vt:lpstr>Exemplo</vt:lpstr>
      <vt:lpstr>Tipos de Relacionamentos</vt:lpstr>
      <vt:lpstr>Tipos de Relacionamentos</vt:lpstr>
      <vt:lpstr>Representação do conjunto de dados</vt:lpstr>
      <vt:lpstr>Representação do conjunto de dados</vt:lpstr>
      <vt:lpstr>Vantagens de usar Neo4j</vt:lpstr>
      <vt:lpstr>Vantagens de usar Neo4j</vt:lpstr>
      <vt:lpstr>Vantagens de usar Neo4j</vt:lpstr>
      <vt:lpstr>É isto!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Mariana Alencar do Vale</dc:creator>
  <cp:lastModifiedBy>Mariana Alencar do Vale</cp:lastModifiedBy>
  <cp:revision>6</cp:revision>
  <dcterms:modified xsi:type="dcterms:W3CDTF">2021-08-09T22:12:22Z</dcterms:modified>
</cp:coreProperties>
</file>