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9" r:id="rId3"/>
    <p:sldId id="267" r:id="rId4"/>
    <p:sldId id="264" r:id="rId5"/>
    <p:sldId id="265" r:id="rId6"/>
    <p:sldId id="260" r:id="rId7"/>
    <p:sldId id="271" r:id="rId8"/>
    <p:sldId id="275" r:id="rId9"/>
    <p:sldId id="266" r:id="rId10"/>
    <p:sldId id="268" r:id="rId11"/>
    <p:sldId id="261" r:id="rId12"/>
    <p:sldId id="279" r:id="rId13"/>
    <p:sldId id="262" r:id="rId14"/>
    <p:sldId id="278" r:id="rId15"/>
    <p:sldId id="272" r:id="rId16"/>
    <p:sldId id="274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gnis et Glacies Sharp" panose="02000000000000000000" pitchFamily="2" charset="-52"/>
      <p:regular r:id="rId24"/>
      <p:bold r:id="rId2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o" initials="N" lastIdx="1" clrIdx="0">
    <p:extLst>
      <p:ext uri="{19B8F6BF-5375-455C-9EA6-DF929625EA0E}">
        <p15:presenceInfo xmlns:p15="http://schemas.microsoft.com/office/powerpoint/2012/main" userId="N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62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07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1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93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5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4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27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6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15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871A-A3F8-4AEC-A65C-21E719A8966A}" type="datetimeFigureOut">
              <a:rPr lang="ru-RU" smtClean="0"/>
              <a:t>ср  17.08.22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5C43-F5B8-434B-A9A3-A585187C2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17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2203025"/>
            <a:ext cx="9144000" cy="2735262"/>
          </a:xfrm>
        </p:spPr>
        <p:txBody>
          <a:bodyPr>
            <a:normAutofit fontScale="90000"/>
          </a:bodyPr>
          <a:lstStyle/>
          <a:p>
            <a:r>
              <a:rPr lang="ru-RU" sz="4400" dirty="0" smtClean="0">
                <a:latin typeface="Ignis et Glacies Sharp" panose="02000000000000000000" pitchFamily="2" charset="-52"/>
              </a:rPr>
              <a:t>Григорий </a:t>
            </a:r>
            <a:r>
              <a:rPr lang="ru-RU" sz="4400" dirty="0" err="1" smtClean="0">
                <a:latin typeface="Ignis et Glacies Sharp" panose="02000000000000000000" pitchFamily="2" charset="-52"/>
              </a:rPr>
              <a:t>копанев</a:t>
            </a:r>
            <a:r>
              <a:rPr lang="en-US" sz="8000" dirty="0" smtClean="0">
                <a:latin typeface="Ignis et Glacies Sharp" panose="02000000000000000000" pitchFamily="2" charset="-52"/>
              </a:rPr>
              <a:t/>
            </a:r>
            <a:br>
              <a:rPr lang="en-US" sz="8000" dirty="0" smtClean="0">
                <a:latin typeface="Ignis et Glacies Sharp" panose="02000000000000000000" pitchFamily="2" charset="-52"/>
              </a:rPr>
            </a:br>
            <a:r>
              <a:rPr lang="ru-RU" sz="8000" dirty="0" smtClean="0">
                <a:latin typeface="Ignis et Glacies Sharp" panose="02000000000000000000" pitchFamily="2" charset="-52"/>
              </a:rPr>
              <a:t>МЕЖОТРАСЛЕВОЙ</a:t>
            </a:r>
            <a:br>
              <a:rPr lang="ru-RU" sz="8000" dirty="0" smtClean="0">
                <a:latin typeface="Ignis et Glacies Sharp" panose="02000000000000000000" pitchFamily="2" charset="-52"/>
              </a:rPr>
            </a:br>
            <a:r>
              <a:rPr lang="ru-RU" sz="8000" dirty="0" smtClean="0">
                <a:latin typeface="Ignis et Glacies Sharp" panose="02000000000000000000" pitchFamily="2" charset="-52"/>
              </a:rPr>
              <a:t>БАЛАНС</a:t>
            </a:r>
            <a:endParaRPr lang="ru-RU" sz="8000" dirty="0">
              <a:latin typeface="Ignis et Glacies Sharp" panose="020000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04" y="607988"/>
            <a:ext cx="1257992" cy="1265000"/>
          </a:xfrm>
          <a:prstGeom prst="rect">
            <a:avLst/>
          </a:prstGeom>
        </p:spPr>
      </p:pic>
      <p:sp>
        <p:nvSpPr>
          <p:cNvPr id="6" name="Подзаголовок 4"/>
          <p:cNvSpPr txBox="1">
            <a:spLocks/>
          </p:cNvSpPr>
          <p:nvPr/>
        </p:nvSpPr>
        <p:spPr>
          <a:xfrm>
            <a:off x="1524000" y="5143374"/>
            <a:ext cx="9144000" cy="866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+mj-lt"/>
              </a:rPr>
              <a:t>Конференция «Цифровой социализм</a:t>
            </a:r>
            <a:r>
              <a:rPr lang="en-US" sz="2800" dirty="0" smtClean="0">
                <a:latin typeface="+mj-lt"/>
              </a:rPr>
              <a:t>-2</a:t>
            </a:r>
            <a:r>
              <a:rPr lang="ru-RU" sz="2800" dirty="0" smtClean="0">
                <a:latin typeface="+mj-lt"/>
              </a:rPr>
              <a:t>»</a:t>
            </a:r>
          </a:p>
          <a:p>
            <a:r>
              <a:rPr lang="en-US" sz="2800" dirty="0" smtClean="0">
                <a:latin typeface="+mj-lt"/>
              </a:rPr>
              <a:t>20</a:t>
            </a:r>
            <a:r>
              <a:rPr lang="ru-RU" sz="2800" dirty="0" smtClean="0">
                <a:latin typeface="+mj-lt"/>
              </a:rPr>
              <a:t>-</a:t>
            </a:r>
            <a:r>
              <a:rPr lang="en-US" sz="2800" dirty="0" smtClean="0">
                <a:latin typeface="+mj-lt"/>
              </a:rPr>
              <a:t>21</a:t>
            </a:r>
            <a:r>
              <a:rPr lang="ru-RU" sz="2800" dirty="0" smtClean="0">
                <a:latin typeface="+mj-lt"/>
              </a:rPr>
              <a:t> августа 2022</a:t>
            </a:r>
          </a:p>
        </p:txBody>
      </p:sp>
    </p:spTree>
    <p:extLst>
      <p:ext uri="{BB962C8B-B14F-4D97-AF65-F5344CB8AC3E}">
        <p14:creationId xmlns:p14="http://schemas.microsoft.com/office/powerpoint/2010/main" val="168943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47" y="0"/>
            <a:ext cx="5143499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0" y="276621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Ignis et Glacies Sharp" panose="02000000000000000000" pitchFamily="2" charset="-52"/>
              </a:rPr>
              <a:t>Николай </a:t>
            </a:r>
            <a:br>
              <a:rPr lang="ru-RU" dirty="0" smtClean="0">
                <a:latin typeface="Ignis et Glacies Sharp" panose="02000000000000000000" pitchFamily="2" charset="-52"/>
              </a:rPr>
            </a:br>
            <a:r>
              <a:rPr lang="ru-RU" dirty="0" err="1" smtClean="0">
                <a:latin typeface="Ignis et Glacies Sharp" panose="02000000000000000000" pitchFamily="2" charset="-52"/>
              </a:rPr>
              <a:t>Ведута</a:t>
            </a:r>
            <a:endParaRPr lang="ru-RU" dirty="0">
              <a:latin typeface="Ignis et Glacies Sharp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274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gnis et Glacies Sharp" panose="02000000000000000000" pitchFamily="2" charset="-52"/>
              </a:rPr>
              <a:t>МЕЖОТРАСЛЕВОЙ БАЛАНС В ОГАС</a:t>
            </a:r>
            <a:endParaRPr lang="ru-RU" dirty="0">
              <a:latin typeface="Ignis et Glacies Sharp" panose="020000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Функциональные возможности </a:t>
            </a:r>
            <a:r>
              <a:rPr lang="ru-RU" dirty="0" smtClean="0"/>
              <a:t>ОГАС 2.0 позволят </a:t>
            </a:r>
            <a:r>
              <a:rPr lang="ru-RU" dirty="0"/>
              <a:t>обеспечить формирование единой таблицы МОБ всем видам продукции, производимым экономикой страны, а также обеспечить решение системы линейных уравнений МОБ, что даст возможность рассчитать план производства продукции по каждой единице номенклатуры и по каждому предприятию страны таким образом, чтобы покрыть все потребности экономики и обеспечить выпуск продукта для конечного потребления в нужном количестве.</a:t>
            </a:r>
          </a:p>
          <a:p>
            <a:r>
              <a:rPr lang="ru-RU" dirty="0"/>
              <a:t>Для формирования таблицы МОБ будут использоваться «цифровые двойники» продукции, которые будут формироваться каждым предприятием страны по каждому виду товаров и </a:t>
            </a:r>
            <a:r>
              <a:rPr lang="ru-RU" dirty="0" smtClean="0"/>
              <a:t>услуг. </a:t>
            </a:r>
            <a:r>
              <a:rPr lang="ru-RU" dirty="0"/>
              <a:t>В этих «цифровых двойниках» будет содержаться информация о </a:t>
            </a:r>
            <a:r>
              <a:rPr lang="ru-RU" dirty="0" smtClean="0"/>
              <a:t>затратах сырья, материалов, </a:t>
            </a:r>
            <a:r>
              <a:rPr lang="ru-RU" dirty="0"/>
              <a:t>комплектующих, </a:t>
            </a:r>
            <a:r>
              <a:rPr lang="ru-RU" dirty="0" smtClean="0"/>
              <a:t>оборудования </a:t>
            </a:r>
            <a:r>
              <a:rPr lang="ru-RU" dirty="0"/>
              <a:t>и </a:t>
            </a:r>
            <a:r>
              <a:rPr lang="ru-RU" dirty="0" smtClean="0"/>
              <a:t>трудозатратах на производство одной единицы номенклатуры.</a:t>
            </a:r>
            <a:r>
              <a:rPr lang="ru-RU" dirty="0"/>
              <a:t> </a:t>
            </a:r>
          </a:p>
          <a:p>
            <a:r>
              <a:rPr lang="ru-RU" dirty="0"/>
              <a:t>Поставив задание по необходимому количеству продуктов для конечного потребления с помощью таблицы межотраслевого баланса можно рассчитать валовый объем продукции, который необходимо </a:t>
            </a:r>
            <a:r>
              <a:rPr lang="ru-RU" dirty="0" smtClean="0"/>
              <a:t>произвести в экономике для получения продукции конечного потребления в нужном объеме.</a:t>
            </a:r>
            <a:endParaRPr lang="ru-RU" dirty="0"/>
          </a:p>
          <a:p>
            <a:pPr fontAlgn="base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575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59825"/>
            <a:ext cx="10515600" cy="3417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/>
              <a:t>«МОБ БЕЗ ОГАС – </a:t>
            </a:r>
            <a:br>
              <a:rPr lang="ru-RU" sz="4800" dirty="0" smtClean="0"/>
            </a:br>
            <a:r>
              <a:rPr lang="ru-RU" sz="4800" dirty="0" smtClean="0"/>
              <a:t>ДЕНЬГИ НА ВЕТЕР»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707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gnis et Glacies Sharp" panose="02000000000000000000" pitchFamily="2" charset="-52"/>
              </a:rPr>
              <a:t>МАТЕМАТИЧЕСКИЕ МЕТОДЫ ДЛЯ РАСЧЕТА МОБ</a:t>
            </a:r>
            <a:endParaRPr lang="ru-RU" dirty="0">
              <a:latin typeface="Ignis et Glacies Sharp" panose="020000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Решение системы линейных уравнений МОБ является </a:t>
            </a:r>
            <a:r>
              <a:rPr lang="ru-RU" sz="2200" dirty="0" smtClean="0"/>
              <a:t>сложной </a:t>
            </a:r>
            <a:r>
              <a:rPr lang="ru-RU" sz="2200" dirty="0"/>
              <a:t>вычислительной задачей, т.к. таблица МОБ в масштабах экономики страны может содержать десятки </a:t>
            </a:r>
            <a:r>
              <a:rPr lang="ru-RU" sz="2200" dirty="0" smtClean="0"/>
              <a:t>и сотни миллионов </a:t>
            </a:r>
            <a:r>
              <a:rPr lang="ru-RU" sz="2200" dirty="0"/>
              <a:t>строк и столбцов. </a:t>
            </a:r>
            <a:endParaRPr lang="ru-RU" sz="2200" dirty="0" smtClean="0"/>
          </a:p>
          <a:p>
            <a:r>
              <a:rPr lang="ru-RU" sz="2200" dirty="0" smtClean="0"/>
              <a:t>Решение </a:t>
            </a:r>
            <a:r>
              <a:rPr lang="ru-RU" sz="2200" dirty="0"/>
              <a:t>такой </a:t>
            </a:r>
            <a:r>
              <a:rPr lang="ru-RU" sz="2200" dirty="0" smtClean="0"/>
              <a:t>системы </a:t>
            </a:r>
            <a:r>
              <a:rPr lang="ru-RU" sz="2200" dirty="0"/>
              <a:t>линейных уравнений широко известными математическими методами </a:t>
            </a:r>
            <a:r>
              <a:rPr lang="ru-RU" sz="2200" dirty="0" err="1"/>
              <a:t>Жордана</a:t>
            </a:r>
            <a:r>
              <a:rPr lang="ru-RU" sz="2200" dirty="0"/>
              <a:t>‑Гаусса или </a:t>
            </a:r>
            <a:r>
              <a:rPr lang="ru-RU" sz="2200" dirty="0" err="1"/>
              <a:t>Крамера</a:t>
            </a:r>
            <a:r>
              <a:rPr lang="ru-RU" sz="2200" dirty="0"/>
              <a:t> может потребовать настолько больших вычислительных ресурсов, что даже при нынешнем уровне развитии вычислительной техники они могут оказаться недостаточными для получения результатов планирования в </a:t>
            </a:r>
            <a:r>
              <a:rPr lang="ru-RU" sz="2200" dirty="0" smtClean="0"/>
              <a:t>приемлемые </a:t>
            </a:r>
            <a:r>
              <a:rPr lang="ru-RU" sz="2200" dirty="0"/>
              <a:t>сроки</a:t>
            </a:r>
            <a:r>
              <a:rPr lang="ru-RU" sz="2200" dirty="0" smtClean="0"/>
              <a:t>. </a:t>
            </a:r>
          </a:p>
          <a:p>
            <a:r>
              <a:rPr lang="ru-RU" sz="2200" b="1" dirty="0" smtClean="0"/>
              <a:t>К примеру, для решения СЛАУ МОБ размерностью 100х100 миллионов переменных методом </a:t>
            </a:r>
            <a:r>
              <a:rPr lang="ru-RU" sz="2200" b="1" dirty="0" err="1" smtClean="0"/>
              <a:t>Жордана</a:t>
            </a:r>
            <a:r>
              <a:rPr lang="ru-RU" sz="2200" b="1" dirty="0" smtClean="0"/>
              <a:t>-Гаусса, имеющим вычислительную сложность порядка </a:t>
            </a:r>
            <a:r>
              <a:rPr lang="en-US" sz="2200" b="1" dirty="0" smtClean="0"/>
              <a:t>N</a:t>
            </a:r>
            <a:r>
              <a:rPr lang="en-US" sz="2200" b="1" baseline="30000" dirty="0" smtClean="0"/>
              <a:t>3,5</a:t>
            </a:r>
            <a:r>
              <a:rPr lang="ru-RU" sz="2200" b="1" dirty="0" smtClean="0"/>
              <a:t>,</a:t>
            </a:r>
            <a:r>
              <a:rPr lang="en-US" sz="2200" b="1" dirty="0" smtClean="0"/>
              <a:t> </a:t>
            </a:r>
            <a:r>
              <a:rPr lang="ru-RU" sz="2200" b="1" dirty="0" smtClean="0"/>
              <a:t>может потребоваться до 10</a:t>
            </a:r>
            <a:r>
              <a:rPr lang="en-US" sz="2200" b="1" baseline="30000" dirty="0" smtClean="0"/>
              <a:t>28</a:t>
            </a:r>
            <a:r>
              <a:rPr lang="ru-RU" sz="2200" b="1" dirty="0" smtClean="0"/>
              <a:t> операций, что даже на самом мощном суперкомпьютере в мире, имеющим вычислительную мощность около 10</a:t>
            </a:r>
            <a:r>
              <a:rPr lang="en-US" sz="2200" b="1" baseline="30000" dirty="0" smtClean="0"/>
              <a:t>18</a:t>
            </a:r>
            <a:r>
              <a:rPr lang="en-US" sz="2200" b="1" dirty="0" smtClean="0"/>
              <a:t> </a:t>
            </a:r>
            <a:r>
              <a:rPr lang="ru-RU" sz="2200" b="1" dirty="0" smtClean="0"/>
              <a:t>операций в секунду может занять порядка 317 лет.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416612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gnis et Glacies Sharp" panose="02000000000000000000" pitchFamily="2" charset="-52"/>
              </a:rPr>
              <a:t>МАТЕМАТИЧЕСКИЕ МЕТОДЫ ДЛЯ РАСЧЕТА МОБ</a:t>
            </a:r>
            <a:endParaRPr lang="ru-RU" dirty="0">
              <a:latin typeface="Ignis et Glacies Sharp" panose="020000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 smtClean="0"/>
              <a:t>Следует </a:t>
            </a:r>
            <a:r>
              <a:rPr lang="ru-RU" sz="2200" dirty="0"/>
              <a:t>учитывать, что таблица МОБ является весьма разреженной, </a:t>
            </a:r>
            <a:r>
              <a:rPr lang="ru-RU" sz="2200"/>
              <a:t>она </a:t>
            </a:r>
            <a:r>
              <a:rPr lang="ru-RU" sz="2200" smtClean="0"/>
              <a:t>состоит в </a:t>
            </a:r>
            <a:r>
              <a:rPr lang="ru-RU" sz="2200" dirty="0"/>
              <a:t>основном из нулей.</a:t>
            </a:r>
          </a:p>
          <a:p>
            <a:r>
              <a:rPr lang="ru-RU" sz="2200" dirty="0"/>
              <a:t>Поэтому решение такой разреженной системы линейных уравнений математическими методами </a:t>
            </a:r>
            <a:r>
              <a:rPr lang="ru-RU" sz="2200" dirty="0" err="1"/>
              <a:t>Жордана</a:t>
            </a:r>
            <a:r>
              <a:rPr lang="ru-RU" sz="2200" dirty="0"/>
              <a:t>-Гаусса или </a:t>
            </a:r>
            <a:r>
              <a:rPr lang="ru-RU" sz="2200" dirty="0" err="1"/>
              <a:t>Крамера</a:t>
            </a:r>
            <a:r>
              <a:rPr lang="ru-RU" sz="2200" dirty="0"/>
              <a:t> является неоптимальным с точки зрения затрат машинного времени.   </a:t>
            </a:r>
          </a:p>
          <a:p>
            <a:r>
              <a:rPr lang="ru-RU" sz="2200" dirty="0"/>
              <a:t>Автором разработан уникальный рекурсивный алгоритм, позволяющий решить подобную систему линейных уравнений с гораздо меньшим количеством операций и за гораздо меньшее время чем это позволяет сделать метод </a:t>
            </a:r>
            <a:r>
              <a:rPr lang="ru-RU" sz="2200" dirty="0" err="1"/>
              <a:t>Жордана</a:t>
            </a:r>
            <a:r>
              <a:rPr lang="ru-RU" sz="2200" dirty="0"/>
              <a:t>-Гаусса (при этом </a:t>
            </a:r>
            <a:r>
              <a:rPr lang="ru-RU" sz="2200" dirty="0" smtClean="0"/>
              <a:t>вычислительная сложность может быть </a:t>
            </a:r>
            <a:r>
              <a:rPr lang="ru-RU" sz="2200" b="1" dirty="0" smtClean="0"/>
              <a:t>менее </a:t>
            </a:r>
            <a:r>
              <a:rPr lang="en-US" sz="2200" b="1" dirty="0" smtClean="0"/>
              <a:t>N</a:t>
            </a:r>
            <a:r>
              <a:rPr lang="en-US" sz="2200" b="1" baseline="30000" dirty="0" smtClean="0"/>
              <a:t>2</a:t>
            </a:r>
            <a:r>
              <a:rPr lang="ru-RU" sz="2200" dirty="0" smtClean="0"/>
              <a:t> и зависит </a:t>
            </a:r>
            <a:r>
              <a:rPr lang="ru-RU" sz="2200" dirty="0"/>
              <a:t>от </a:t>
            </a:r>
            <a:r>
              <a:rPr lang="ru-RU" sz="2200" dirty="0" smtClean="0"/>
              <a:t>сочетания значений системы </a:t>
            </a:r>
            <a:r>
              <a:rPr lang="ru-RU" sz="2200" dirty="0"/>
              <a:t>уравнений и от необходимой точности конечного </a:t>
            </a:r>
            <a:r>
              <a:rPr lang="ru-RU" sz="2200" dirty="0" smtClean="0"/>
              <a:t>результата). </a:t>
            </a:r>
            <a:endParaRPr lang="ru-RU" sz="2200" dirty="0"/>
          </a:p>
          <a:p>
            <a:r>
              <a:rPr lang="ru-RU" sz="2200" b="1" dirty="0"/>
              <a:t>Это делает задачу вычисления плана всей экономики страны с применением современных суперкомпьютеров за приемлемое время </a:t>
            </a:r>
            <a:r>
              <a:rPr lang="ru-RU" sz="2200" b="1" dirty="0" smtClean="0"/>
              <a:t>(секунды или минуты) </a:t>
            </a:r>
            <a:r>
              <a:rPr lang="ru-RU" sz="2200" b="1" dirty="0"/>
              <a:t>вполне реалистичной. </a:t>
            </a:r>
          </a:p>
        </p:txBody>
      </p:sp>
    </p:spTree>
    <p:extLst>
      <p:ext uri="{BB962C8B-B14F-4D97-AF65-F5344CB8AC3E}">
        <p14:creationId xmlns:p14="http://schemas.microsoft.com/office/powerpoint/2010/main" val="154228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gnis et Glacies Sharp" panose="02000000000000000000" pitchFamily="2" charset="-52"/>
              </a:rPr>
              <a:t>РЕЗЮМЕ</a:t>
            </a:r>
            <a:endParaRPr lang="ru-RU" dirty="0">
              <a:latin typeface="Ignis et Glacies Sharp" panose="020000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Межотраслевой баланс является сердцем плановой экономики. С его помощью можно рассчитать </a:t>
            </a:r>
            <a:r>
              <a:rPr lang="ru-RU" sz="2400" dirty="0" smtClean="0"/>
              <a:t>единый план </a:t>
            </a:r>
            <a:r>
              <a:rPr lang="ru-RU" sz="2400" dirty="0"/>
              <a:t>производства </a:t>
            </a:r>
            <a:r>
              <a:rPr lang="ru-RU" sz="2400" dirty="0" smtClean="0"/>
              <a:t>продукции</a:t>
            </a:r>
            <a:r>
              <a:rPr lang="ru-RU" sz="2400" dirty="0"/>
              <a:t>, производимой </a:t>
            </a:r>
            <a:r>
              <a:rPr lang="ru-RU" sz="2400" dirty="0" smtClean="0"/>
              <a:t>всеми предприятиями страны. </a:t>
            </a:r>
          </a:p>
          <a:p>
            <a:r>
              <a:rPr lang="ru-RU" sz="2400" dirty="0" smtClean="0"/>
              <a:t>Он </a:t>
            </a:r>
            <a:r>
              <a:rPr lang="ru-RU" sz="2400" dirty="0"/>
              <a:t>позволяет сбалансировать выпуск продукции в различных отраслях таким образом, чтобы количество произведенной продукции по каждой единице номенклатуры было достаточным для обеспечения всех </a:t>
            </a:r>
            <a:r>
              <a:rPr lang="ru-RU" sz="2400" dirty="0" smtClean="0"/>
              <a:t>нужд экономики.</a:t>
            </a:r>
          </a:p>
          <a:p>
            <a:r>
              <a:rPr lang="ru-RU" sz="2400" dirty="0"/>
              <a:t>Функциональные возможности системы ОГАС </a:t>
            </a:r>
            <a:r>
              <a:rPr lang="ru-RU" sz="2400" dirty="0" smtClean="0"/>
              <a:t>2.0 позволят </a:t>
            </a:r>
            <a:r>
              <a:rPr lang="ru-RU" sz="2400" dirty="0"/>
              <a:t>обеспечить </a:t>
            </a:r>
            <a:r>
              <a:rPr lang="ru-RU" sz="2400" dirty="0" smtClean="0"/>
              <a:t>динамическое формирование </a:t>
            </a:r>
            <a:r>
              <a:rPr lang="ru-RU" sz="2400" dirty="0"/>
              <a:t>единой </a:t>
            </a:r>
            <a:r>
              <a:rPr lang="ru-RU" sz="2400" dirty="0" smtClean="0"/>
              <a:t>матрицы </a:t>
            </a:r>
            <a:r>
              <a:rPr lang="ru-RU" sz="2400" dirty="0"/>
              <a:t>МОБ </a:t>
            </a:r>
            <a:r>
              <a:rPr lang="ru-RU" sz="2400" dirty="0" smtClean="0"/>
              <a:t>по всем </a:t>
            </a:r>
            <a:r>
              <a:rPr lang="ru-RU" sz="2400" dirty="0"/>
              <a:t>видам </a:t>
            </a:r>
            <a:r>
              <a:rPr lang="ru-RU" sz="2400" dirty="0" smtClean="0"/>
              <a:t>продукции в реальном времени, а </a:t>
            </a:r>
            <a:r>
              <a:rPr lang="ru-RU" sz="2400" dirty="0"/>
              <a:t>также </a:t>
            </a:r>
            <a:r>
              <a:rPr lang="ru-RU" sz="2400" dirty="0" smtClean="0"/>
              <a:t>решение </a:t>
            </a:r>
            <a:r>
              <a:rPr lang="ru-RU" sz="2400" dirty="0"/>
              <a:t>системы линейных уравнений МОБ, что даст возможность </a:t>
            </a:r>
            <a:r>
              <a:rPr lang="ru-RU" sz="2400" dirty="0" smtClean="0"/>
              <a:t>рассчитать точный </a:t>
            </a:r>
            <a:r>
              <a:rPr lang="ru-RU" sz="2400" dirty="0"/>
              <a:t>план производства </a:t>
            </a:r>
            <a:r>
              <a:rPr lang="ru-RU" sz="2400" dirty="0" smtClean="0"/>
              <a:t>валового общественного продукта в необходимом для получения чистого выпуска конечного продукта объеме.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7382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84515"/>
            <a:ext cx="10515600" cy="3292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>
                <a:latin typeface="Ignis et Glacies Sharp" panose="02000000000000000000" pitchFamily="2" charset="-52"/>
              </a:rPr>
              <a:t>ВОПРОСЫ</a:t>
            </a:r>
            <a:r>
              <a:rPr lang="en-US" sz="7200" dirty="0" smtClean="0">
                <a:latin typeface="Ignis et Glacies Sharp" panose="02000000000000000000" pitchFamily="2" charset="-52"/>
              </a:rPr>
              <a:t>?</a:t>
            </a:r>
            <a:endParaRPr lang="ru-RU" sz="7200" dirty="0">
              <a:latin typeface="Ignis et Glacies Sharp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86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gnis et Glacies Sharp" panose="02000000000000000000" pitchFamily="2" charset="-52"/>
              </a:rPr>
              <a:t>МЕЖОТРАСЛЕВОЙ БАЛАНС</a:t>
            </a:r>
            <a:endParaRPr lang="ru-RU" dirty="0">
              <a:latin typeface="Ignis et Glacies Sharp" panose="020000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Межотраслевой баланс (МОБ, модель «затраты-выпуск») — экономико-математическая балансовая модель, характеризующая межотраслевые производственные взаимосвязи в экономике страны. </a:t>
            </a:r>
            <a:endParaRPr lang="ru-RU" dirty="0" smtClean="0"/>
          </a:p>
          <a:p>
            <a:pPr fontAlgn="base"/>
            <a:r>
              <a:rPr lang="ru-RU" dirty="0" smtClean="0"/>
              <a:t>Характеризует </a:t>
            </a:r>
            <a:r>
              <a:rPr lang="ru-RU" dirty="0"/>
              <a:t>связи между выпуском продукции в одной отрасли и затратами продукции всех участвующих отраслей, необходимыми для обеспечения этого </a:t>
            </a:r>
            <a:r>
              <a:rPr lang="ru-RU" dirty="0" smtClean="0"/>
              <a:t>выпуска</a:t>
            </a:r>
          </a:p>
          <a:p>
            <a:r>
              <a:rPr lang="ru-RU" dirty="0"/>
              <a:t>Представляет собой систему линейных уравнений, таблицу, в которой отражен процесс формирования и использования совокупного общественного продукта в отраслевом разрезе. </a:t>
            </a:r>
            <a:endParaRPr lang="ru-RU" dirty="0" smtClean="0"/>
          </a:p>
          <a:p>
            <a:r>
              <a:rPr lang="ru-RU" dirty="0" smtClean="0"/>
              <a:t>Таблица показывает структуру затрат на производство каждого производимого продукта и структуру его распределения в экономике. </a:t>
            </a:r>
          </a:p>
          <a:p>
            <a:r>
              <a:rPr lang="ru-RU" dirty="0" smtClean="0"/>
              <a:t>По столбцам отражается состав продукции по элементам промежуточного потребления. По строкам отражаются виды конечной продукции. </a:t>
            </a:r>
          </a:p>
          <a:p>
            <a:r>
              <a:rPr lang="ru-RU" dirty="0" smtClean="0"/>
              <a:t>Межотраслевой </a:t>
            </a:r>
            <a:r>
              <a:rPr lang="ru-RU" dirty="0"/>
              <a:t>баланс является сердцем плановой экономики. </a:t>
            </a:r>
          </a:p>
          <a:p>
            <a:pPr fontAlgn="base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349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gnis et Glacies Sharp" panose="02000000000000000000" pitchFamily="2" charset="-52"/>
              </a:rPr>
              <a:t>ИСТОРИЯ</a:t>
            </a:r>
            <a:endParaRPr lang="ru-RU" dirty="0">
              <a:latin typeface="Ignis et Glacies Sharp" panose="020000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ru-RU" dirty="0" smtClean="0"/>
              <a:t>В 1898 году русский экономист В. К. Дмитриев впервые разработал систему линейных уравнений, которые связывали между собой цены товаров и издержки их производства, то есть цены товаров-ресурсов.</a:t>
            </a:r>
          </a:p>
          <a:p>
            <a:pPr fontAlgn="base"/>
            <a:r>
              <a:rPr lang="ru-RU" dirty="0" smtClean="0"/>
              <a:t>В 1930-е годы В.В. Леонтьев применил метод анализа межотраслевых связей с привлечением аппарата линейной алгебры для исследования экономики США. Метод стал известен под названием «затраты — выпуск». </a:t>
            </a:r>
          </a:p>
          <a:p>
            <a:pPr fontAlgn="base"/>
            <a:r>
              <a:rPr lang="ru-RU" dirty="0" smtClean="0"/>
              <a:t>В 1959 год ЦСУ СССР разработало первый в мире отчетный межотраслевой баланс в натуральном выражении (по 157 продуктам) и отчетный межотраслевой баланс в стоимостном выражении (по 83 отраслям)</a:t>
            </a:r>
          </a:p>
          <a:p>
            <a:pPr fontAlgn="base"/>
            <a:r>
              <a:rPr lang="ru-RU" dirty="0" smtClean="0"/>
              <a:t>В 1970—1980-х годах в СССР на основе данных межотраслевых балансов разрабатывались более сложные межотраслевые модели и модельные комплексы, которые использовались в прогнозных расчетах и частично входили в технологию народнохозяйственного планирования.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8078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813206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4625" y="2766218"/>
            <a:ext cx="4660900" cy="1325563"/>
          </a:xfrm>
        </p:spPr>
        <p:txBody>
          <a:bodyPr/>
          <a:lstStyle/>
          <a:p>
            <a:r>
              <a:rPr lang="ru-RU" dirty="0" smtClean="0">
                <a:latin typeface="Ignis et Glacies Sharp" panose="02000000000000000000" pitchFamily="2" charset="-52"/>
              </a:rPr>
              <a:t>В.В. Леонтьев</a:t>
            </a:r>
            <a:endParaRPr lang="ru-RU" dirty="0">
              <a:latin typeface="Ignis et Glacies Sharp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65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gnis et Glacies Sharp" panose="02000000000000000000" pitchFamily="2" charset="-52"/>
              </a:rPr>
              <a:t>ИСТОРИЯ</a:t>
            </a:r>
            <a:endParaRPr lang="ru-RU" dirty="0">
              <a:latin typeface="Ignis et Glacies Sharp" panose="020000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 smtClean="0"/>
              <a:t>«Однако </a:t>
            </a:r>
            <a:r>
              <a:rPr lang="ru-RU" dirty="0"/>
              <a:t>не было случая, чтобы проекты решений, обоснованные этими расчетами, закладывались в план. Причина заключалась в том, что получаемые результаты не укладывались в представления «Старой площади», на которой располагался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ЦК КПСС». (</a:t>
            </a:r>
            <a:r>
              <a:rPr lang="ru-RU" i="1" dirty="0" smtClean="0"/>
              <a:t>В.В. </a:t>
            </a:r>
            <a:r>
              <a:rPr lang="ru-RU" i="1" dirty="0" err="1" smtClean="0"/>
              <a:t>Коссов</a:t>
            </a:r>
            <a:r>
              <a:rPr lang="ru-RU" i="1" dirty="0" smtClean="0"/>
              <a:t>)</a:t>
            </a:r>
            <a:endParaRPr lang="ru-RU" dirty="0" smtClean="0"/>
          </a:p>
          <a:p>
            <a:pPr fontAlgn="base"/>
            <a:r>
              <a:rPr lang="ru-RU" dirty="0" smtClean="0"/>
              <a:t>«Западные </a:t>
            </a:r>
            <a:r>
              <a:rPr lang="ru-RU" dirty="0"/>
              <a:t>экономисты часто пытались раскрыть «принцип» советского метода планирования. Они так и не добились успеха, так как до сих пор такого метода вообще не </a:t>
            </a:r>
            <a:r>
              <a:rPr lang="ru-RU" dirty="0" smtClean="0"/>
              <a:t>существует» </a:t>
            </a:r>
            <a:r>
              <a:rPr lang="ru-RU" i="1" dirty="0" smtClean="0"/>
              <a:t>(В.В. Леонтьев)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Первый в постсоветской России опыт формирования базовых таблиц «затраты — выпуск» уже по методологии </a:t>
            </a:r>
            <a:r>
              <a:rPr lang="ru-RU" dirty="0" smtClean="0"/>
              <a:t>СНС-93, </a:t>
            </a:r>
            <a:r>
              <a:rPr lang="ru-RU" dirty="0"/>
              <a:t>относится к 1995 г</a:t>
            </a:r>
            <a:r>
              <a:rPr lang="ru-RU" dirty="0" smtClean="0"/>
              <a:t>. </a:t>
            </a:r>
            <a:r>
              <a:rPr lang="ru-RU" dirty="0"/>
              <a:t>Госкомстат России разработал их по 220 отраслям переходной экономики с высокой инфляцией. </a:t>
            </a:r>
            <a:endParaRPr lang="ru-RU" dirty="0" smtClean="0"/>
          </a:p>
          <a:p>
            <a:pPr fontAlgn="base"/>
            <a:r>
              <a:rPr lang="ru-RU" dirty="0" smtClean="0"/>
              <a:t>К </a:t>
            </a:r>
            <a:r>
              <a:rPr lang="ru-RU" dirty="0"/>
              <a:t>концу 2015 г. Росстат разработал и 30 марта 2017 г. впервые опубликовал детализированные базовые таблицы «затраты — выпуск» за 2011 г. (таблицы ресурсов и использования для 178 отраслей и 248 продуктов, симметричные таблицы «затраты — выпуск» для 126 продуктов</a:t>
            </a:r>
            <a:r>
              <a:rPr lang="ru-RU" dirty="0" smtClean="0"/>
              <a:t>) </a:t>
            </a:r>
            <a:r>
              <a:rPr lang="ru-RU" dirty="0"/>
              <a:t>и таблицы ресурсов и использования за 2014 г. (для 59 отраслей и 59 продуктов)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790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lh3.googleusercontent.com/_Q4HhO7lzDkrbM3aIkOtOQTt1YYKg2XB6jbDjQJwH5hWbd7cfZa0Ikl1FeTO639WNQSEsNR3y0ep8tMj2msJjHQZWCJfstN0HC8WeHHbvXdNKxCEbwLJF7esFzz78xmT906tszC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2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243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483107"/>
            <a:ext cx="128143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https://ogasdemo.ru/ipogv/gosplan/mob</a:t>
            </a:r>
            <a:r>
              <a:rPr lang="ru-RU" dirty="0" smtClean="0"/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4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24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6488668"/>
            <a:ext cx="128143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https://ogasdemo.ru/ipogv/gosplan/mob</a:t>
            </a:r>
            <a:r>
              <a:rPr lang="ru-RU" dirty="0" smtClean="0"/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3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gnis et Glacies Sharp" panose="02000000000000000000" pitchFamily="2" charset="-52"/>
              </a:rPr>
              <a:t>ДИНАМИЧЕСКИЙ МЕЖОТРАСЛЕВОЙ БАЛАНС</a:t>
            </a:r>
            <a:endParaRPr lang="ru-RU" dirty="0">
              <a:latin typeface="Ignis et Glacies Sharp" panose="020000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На основе модели межотраслевого баланса Леонтьева и собственного опыта основатель «Научной школы стратегического планирования» Н. И. </a:t>
            </a:r>
            <a:r>
              <a:rPr lang="ru-RU" dirty="0" err="1"/>
              <a:t>Ведута</a:t>
            </a:r>
            <a:r>
              <a:rPr lang="ru-RU" dirty="0"/>
              <a:t> (1913—1998) разработал свою динамическую модель МОБ. </a:t>
            </a:r>
            <a:endParaRPr lang="ru-RU" dirty="0" smtClean="0"/>
          </a:p>
          <a:p>
            <a:r>
              <a:rPr lang="ru-RU" dirty="0"/>
              <a:t>В его схеме системно согласованы балансы доходов и расходов производителей и конечных потребителей — государства (межгосударственного блока), домашних хозяйств, экспортёров и импортёров (внешнеэкономический баланс). </a:t>
            </a:r>
          </a:p>
          <a:p>
            <a:r>
              <a:rPr lang="ru-RU" dirty="0"/>
              <a:t>Динамическая модель МОБ разработана им методом экономической кибернетики. </a:t>
            </a:r>
            <a:endParaRPr lang="ru-RU" dirty="0" smtClean="0"/>
          </a:p>
          <a:p>
            <a:r>
              <a:rPr lang="ru-RU" dirty="0" smtClean="0"/>
              <a:t>Она </a:t>
            </a:r>
            <a:r>
              <a:rPr lang="ru-RU" dirty="0"/>
              <a:t>представляет собой систему алгоритмов, эффективно увязывающих задания конечных потребителей с возможностями (материальными, трудовыми и финансовыми) производителей всех форм собственности. На основе модели определяется эффективное распределение государственных производственных инвестиций. </a:t>
            </a:r>
            <a:endParaRPr lang="ru-RU" dirty="0" smtClean="0"/>
          </a:p>
          <a:p>
            <a:r>
              <a:rPr lang="ru-RU" dirty="0" smtClean="0"/>
              <a:t>Динамическая </a:t>
            </a:r>
            <a:r>
              <a:rPr lang="ru-RU" dirty="0"/>
              <a:t>модель МОБ изложена в книге «Социально эффективная экономика», опубликованной в 1998 году. </a:t>
            </a:r>
          </a:p>
          <a:p>
            <a:pPr fontAlgn="base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91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491</Words>
  <Application>Microsoft Office PowerPoint</Application>
  <PresentationFormat>Широкоэкранный</PresentationFormat>
  <Paragraphs>49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 Light</vt:lpstr>
      <vt:lpstr>Arial</vt:lpstr>
      <vt:lpstr>Calibri</vt:lpstr>
      <vt:lpstr>Ignis et Glacies Sharp</vt:lpstr>
      <vt:lpstr>Тема Office</vt:lpstr>
      <vt:lpstr>Григорий копанев МЕЖОТРАСЛЕВОЙ БАЛАНС</vt:lpstr>
      <vt:lpstr>МЕЖОТРАСЛЕВОЙ БАЛАНС</vt:lpstr>
      <vt:lpstr>ИСТОРИЯ</vt:lpstr>
      <vt:lpstr>В.В. Леонтьев</vt:lpstr>
      <vt:lpstr>ИСТОРИЯ</vt:lpstr>
      <vt:lpstr>Презентация PowerPoint</vt:lpstr>
      <vt:lpstr>Презентация PowerPoint</vt:lpstr>
      <vt:lpstr>Презентация PowerPoint</vt:lpstr>
      <vt:lpstr>ДИНАМИЧЕСКИЙ МЕЖОТРАСЛЕВОЙ БАЛАНС</vt:lpstr>
      <vt:lpstr>Николай  Ведута</vt:lpstr>
      <vt:lpstr>МЕЖОТРАСЛЕВОЙ БАЛАНС В ОГАС</vt:lpstr>
      <vt:lpstr>Презентация PowerPoint</vt:lpstr>
      <vt:lpstr>МАТЕМАТИЧЕСКИЕ МЕТОДЫ ДЛЯ РАСЧЕТА МОБ</vt:lpstr>
      <vt:lpstr>МАТЕМАТИЧЕСКИЕ МЕТОДЫ ДЛЯ РАСЧЕТА МОБ</vt:lpstr>
      <vt:lpstr>РЕЗЮМЕ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sdfsdfsd</dc:title>
  <dc:creator>Neo</dc:creator>
  <cp:lastModifiedBy>Neo</cp:lastModifiedBy>
  <cp:revision>118</cp:revision>
  <dcterms:created xsi:type="dcterms:W3CDTF">2022-01-03T12:53:06Z</dcterms:created>
  <dcterms:modified xsi:type="dcterms:W3CDTF">2022-08-17T16:42:17Z</dcterms:modified>
</cp:coreProperties>
</file>