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Proxima Nova"/>
      <p:regular r:id="rId14"/>
      <p:bold r:id="rId15"/>
      <p:italic r:id="rId16"/>
      <p:boldItalic r:id="rId17"/>
    </p:embeddedFon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ProximaNova-bold.fntdata"/><Relationship Id="rId14" Type="http://schemas.openxmlformats.org/officeDocument/2006/relationships/font" Target="fonts/ProximaNova-regular.fntdata"/><Relationship Id="rId17" Type="http://schemas.openxmlformats.org/officeDocument/2006/relationships/font" Target="fonts/ProximaNova-boldItalic.fntdata"/><Relationship Id="rId16" Type="http://schemas.openxmlformats.org/officeDocument/2006/relationships/font" Target="fonts/ProximaNova-italic.fntdata"/><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When comparing the trip distance vs the fare amount to determine whether or not the amount is fixed or fluctuates based on different affects such as different seasons of the year or trip distance. As you can see here, the correlation between trip distance vs fare amount is 0.96 meaning that the relationship has an almost perfect linear regression model. As such, regardless of trip distance, the fare amounts appear to be stable and consistent at a fixed rate and therefore weather or other affects have no impact on the adjustment rate of the fares.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When comparing pickup and dropoff locations, the most concentrated areas appear to be Upper East Side and Lenox Hill, which are classified as wealthy neighborhoods, and the central location of New York City being Midtown Manhattan. This is consistent with the hypothesis of pick up areas being focused towards the business sectors of New York City, however, there are a lot more taxis being taken by wealthy individuals than those who have lower income such as individuals living in West Harlem.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If distance is strongly correlated to fare amounts, this may be influenced by trips during peak periods that would increase fares during short trips.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Add Heatmap hosting link - Will present if we have time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upbeat-dijkstra-721484.netlify.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329450" y="1153075"/>
            <a:ext cx="4920000" cy="1446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Catching a Ride in the Big Apple</a:t>
            </a:r>
            <a:endParaRPr/>
          </a:p>
        </p:txBody>
      </p:sp>
      <p:sp>
        <p:nvSpPr>
          <p:cNvPr id="135" name="Shape 135"/>
          <p:cNvSpPr txBox="1"/>
          <p:nvPr>
            <p:ph idx="1" type="subTitle"/>
          </p:nvPr>
        </p:nvSpPr>
        <p:spPr>
          <a:xfrm>
            <a:off x="5044375" y="3183075"/>
            <a:ext cx="3600600" cy="99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Spencer Milbrandt</a:t>
            </a:r>
            <a:endParaRPr sz="1800"/>
          </a:p>
          <a:p>
            <a:pPr indent="0" lvl="0" marL="0">
              <a:spcBef>
                <a:spcPts val="0"/>
              </a:spcBef>
              <a:spcAft>
                <a:spcPts val="0"/>
              </a:spcAft>
              <a:buNone/>
            </a:pPr>
            <a:r>
              <a:rPr lang="en" sz="1800"/>
              <a:t>Rasheeq Jahan</a:t>
            </a:r>
            <a:endParaRPr sz="1800"/>
          </a:p>
          <a:p>
            <a:pPr indent="0" lvl="0" marL="0">
              <a:spcBef>
                <a:spcPts val="0"/>
              </a:spcBef>
              <a:spcAft>
                <a:spcPts val="0"/>
              </a:spcAft>
              <a:buNone/>
            </a:pPr>
            <a:r>
              <a:rPr lang="en" sz="1800"/>
              <a:t>Peter Wang</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58950" y="381375"/>
            <a:ext cx="4587000" cy="1148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Questions to be Answered</a:t>
            </a:r>
            <a:endParaRPr/>
          </a:p>
        </p:txBody>
      </p:sp>
      <p:sp>
        <p:nvSpPr>
          <p:cNvPr id="141" name="Shape 141"/>
          <p:cNvSpPr txBox="1"/>
          <p:nvPr/>
        </p:nvSpPr>
        <p:spPr>
          <a:xfrm>
            <a:off x="395650" y="1758675"/>
            <a:ext cx="5301900" cy="27399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rgbClr val="FFFFFF"/>
              </a:buClr>
              <a:buSzPts val="1800"/>
              <a:buChar char="●"/>
            </a:pPr>
            <a:r>
              <a:rPr lang="en" sz="1800">
                <a:solidFill>
                  <a:srgbClr val="FFFFFF"/>
                </a:solidFill>
              </a:rPr>
              <a:t>What are the best neighborhoods to get a taxi?</a:t>
            </a:r>
            <a:endParaRPr sz="1800">
              <a:solidFill>
                <a:srgbClr val="FFFFFF"/>
              </a:solidFill>
            </a:endParaRPr>
          </a:p>
          <a:p>
            <a:pPr indent="-342900" lvl="0" marL="457200" rtl="0">
              <a:spcBef>
                <a:spcPts val="0"/>
              </a:spcBef>
              <a:spcAft>
                <a:spcPts val="0"/>
              </a:spcAft>
              <a:buClr>
                <a:srgbClr val="FFFFFF"/>
              </a:buClr>
              <a:buSzPts val="1800"/>
              <a:buChar char="●"/>
            </a:pPr>
            <a:r>
              <a:rPr lang="en" sz="1800">
                <a:solidFill>
                  <a:srgbClr val="FFFFFF"/>
                </a:solidFill>
              </a:rPr>
              <a:t>In what neighborhoods is it more viable to take a different transportation service?</a:t>
            </a:r>
            <a:endParaRPr sz="1800">
              <a:solidFill>
                <a:srgbClr val="FFFFFF"/>
              </a:solidFill>
            </a:endParaRPr>
          </a:p>
          <a:p>
            <a:pPr indent="-342900" lvl="0" marL="457200" rtl="0">
              <a:spcBef>
                <a:spcPts val="0"/>
              </a:spcBef>
              <a:spcAft>
                <a:spcPts val="0"/>
              </a:spcAft>
              <a:buClr>
                <a:srgbClr val="FFFFFF"/>
              </a:buClr>
              <a:buSzPts val="1800"/>
              <a:buChar char="●"/>
            </a:pPr>
            <a:r>
              <a:rPr lang="en" sz="1800">
                <a:solidFill>
                  <a:srgbClr val="FFFFFF"/>
                </a:solidFill>
              </a:rPr>
              <a:t>Do fare amounts really change based on trip distances?</a:t>
            </a:r>
            <a:endParaRPr sz="1800">
              <a:solidFill>
                <a:srgbClr val="FFFFFF"/>
              </a:solidFill>
            </a:endParaRPr>
          </a:p>
          <a:p>
            <a:pPr indent="-342900" lvl="0" marL="457200" rtl="0">
              <a:spcBef>
                <a:spcPts val="0"/>
              </a:spcBef>
              <a:spcAft>
                <a:spcPts val="0"/>
              </a:spcAft>
              <a:buClr>
                <a:srgbClr val="FFFFFF"/>
              </a:buClr>
              <a:buSzPts val="1800"/>
              <a:buChar char="●"/>
            </a:pPr>
            <a:r>
              <a:rPr lang="en" sz="1800">
                <a:solidFill>
                  <a:srgbClr val="FFFFFF"/>
                </a:solidFill>
              </a:rPr>
              <a:t>What affects the frequency of the pickup and dropoff locations?</a:t>
            </a:r>
            <a:endParaRPr sz="18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Tools Used</a:t>
            </a:r>
            <a:endParaRPr/>
          </a:p>
        </p:txBody>
      </p:sp>
      <p:sp>
        <p:nvSpPr>
          <p:cNvPr id="147" name="Shape 147"/>
          <p:cNvSpPr txBox="1"/>
          <p:nvPr>
            <p:ph idx="1" type="body"/>
          </p:nvPr>
        </p:nvSpPr>
        <p:spPr>
          <a:xfrm>
            <a:off x="2056975" y="1200000"/>
            <a:ext cx="7038900" cy="29112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Clr>
                <a:srgbClr val="FFFFFF"/>
              </a:buClr>
              <a:buSzPts val="2000"/>
              <a:buChar char="●"/>
            </a:pPr>
            <a:r>
              <a:rPr lang="en" sz="2000">
                <a:solidFill>
                  <a:srgbClr val="FFFFFF"/>
                </a:solidFill>
                <a:latin typeface="Proxima Nova"/>
                <a:ea typeface="Proxima Nova"/>
                <a:cs typeface="Proxima Nova"/>
                <a:sym typeface="Proxima Nova"/>
              </a:rPr>
              <a:t>SQL (Looking through Database initially)</a:t>
            </a:r>
            <a:endParaRPr sz="2000">
              <a:solidFill>
                <a:srgbClr val="FFFFFF"/>
              </a:solidFill>
              <a:latin typeface="Proxima Nova"/>
              <a:ea typeface="Proxima Nova"/>
              <a:cs typeface="Proxima Nova"/>
              <a:sym typeface="Proxima Nova"/>
            </a:endParaRPr>
          </a:p>
          <a:p>
            <a:pPr indent="-355600" lvl="0" marL="457200" rtl="0">
              <a:spcBef>
                <a:spcPts val="1600"/>
              </a:spcBef>
              <a:spcAft>
                <a:spcPts val="0"/>
              </a:spcAft>
              <a:buClr>
                <a:srgbClr val="FFFFFF"/>
              </a:buClr>
              <a:buSzPts val="2000"/>
              <a:buChar char="●"/>
            </a:pPr>
            <a:r>
              <a:rPr lang="en" sz="2000">
                <a:solidFill>
                  <a:srgbClr val="FFFFFF"/>
                </a:solidFill>
                <a:latin typeface="Proxima Nova"/>
                <a:ea typeface="Proxima Nova"/>
                <a:cs typeface="Proxima Nova"/>
                <a:sym typeface="Proxima Nova"/>
              </a:rPr>
              <a:t> iPython Notebook</a:t>
            </a:r>
            <a:endParaRPr sz="2000">
              <a:solidFill>
                <a:srgbClr val="FFFFFF"/>
              </a:solidFill>
              <a:latin typeface="Proxima Nova"/>
              <a:ea typeface="Proxima Nova"/>
              <a:cs typeface="Proxima Nova"/>
              <a:sym typeface="Proxima Nova"/>
            </a:endParaRPr>
          </a:p>
          <a:p>
            <a:pPr indent="-355600" lvl="1" marL="914400" rtl="0">
              <a:spcBef>
                <a:spcPts val="1600"/>
              </a:spcBef>
              <a:spcAft>
                <a:spcPts val="0"/>
              </a:spcAft>
              <a:buClr>
                <a:srgbClr val="FFFFFF"/>
              </a:buClr>
              <a:buSzPts val="2000"/>
              <a:buChar char="○"/>
            </a:pPr>
            <a:r>
              <a:rPr lang="en" sz="2000">
                <a:solidFill>
                  <a:srgbClr val="FFFFFF"/>
                </a:solidFill>
                <a:latin typeface="Proxima Nova"/>
                <a:ea typeface="Proxima Nova"/>
                <a:cs typeface="Proxima Nova"/>
                <a:sym typeface="Proxima Nova"/>
              </a:rPr>
              <a:t>Python Libraries </a:t>
            </a:r>
            <a:endParaRPr sz="2000">
              <a:solidFill>
                <a:srgbClr val="FFFFFF"/>
              </a:solidFill>
              <a:latin typeface="Proxima Nova"/>
              <a:ea typeface="Proxima Nova"/>
              <a:cs typeface="Proxima Nova"/>
              <a:sym typeface="Proxima Nova"/>
            </a:endParaRPr>
          </a:p>
          <a:p>
            <a:pPr indent="-355600" lvl="2" marL="1371600" rtl="0">
              <a:spcBef>
                <a:spcPts val="1600"/>
              </a:spcBef>
              <a:spcAft>
                <a:spcPts val="0"/>
              </a:spcAft>
              <a:buClr>
                <a:srgbClr val="FFFFFF"/>
              </a:buClr>
              <a:buSzPts val="2000"/>
              <a:buChar char="■"/>
            </a:pPr>
            <a:r>
              <a:rPr lang="en" sz="2000">
                <a:solidFill>
                  <a:srgbClr val="FFFFFF"/>
                </a:solidFill>
                <a:latin typeface="Proxima Nova"/>
                <a:ea typeface="Proxima Nova"/>
                <a:cs typeface="Proxima Nova"/>
                <a:sym typeface="Proxima Nova"/>
              </a:rPr>
              <a:t>numpy, scikit, pandas, matplotlib, seaborn, scipy dateutil parser</a:t>
            </a:r>
            <a:endParaRPr sz="2000">
              <a:solidFill>
                <a:srgbClr val="FFFFFF"/>
              </a:solidFill>
              <a:latin typeface="Proxima Nova"/>
              <a:ea typeface="Proxima Nova"/>
              <a:cs typeface="Proxima Nova"/>
              <a:sym typeface="Proxima Nova"/>
            </a:endParaRPr>
          </a:p>
          <a:p>
            <a:pPr indent="-355600" lvl="0" marL="457200" rtl="0">
              <a:spcBef>
                <a:spcPts val="1600"/>
              </a:spcBef>
              <a:spcAft>
                <a:spcPts val="0"/>
              </a:spcAft>
              <a:buClr>
                <a:srgbClr val="FFFFFF"/>
              </a:buClr>
              <a:buSzPts val="2000"/>
              <a:buChar char="●"/>
            </a:pPr>
            <a:r>
              <a:rPr lang="en" sz="2000">
                <a:solidFill>
                  <a:srgbClr val="FFFFFF"/>
                </a:solidFill>
                <a:latin typeface="Proxima Nova"/>
                <a:ea typeface="Proxima Nova"/>
                <a:cs typeface="Proxima Nova"/>
                <a:sym typeface="Proxima Nova"/>
              </a:rPr>
              <a:t>WEKA:  for initial exploration and analysis</a:t>
            </a:r>
            <a:endParaRPr sz="2000">
              <a:solidFill>
                <a:srgbClr val="FFFFFF"/>
              </a:solidFill>
              <a:latin typeface="Proxima Nova"/>
              <a:ea typeface="Proxima Nova"/>
              <a:cs typeface="Proxima Nova"/>
              <a:sym typeface="Proxima Nova"/>
            </a:endParaRPr>
          </a:p>
          <a:p>
            <a:pPr indent="-355600" lvl="0" marL="457200" rtl="0">
              <a:spcBef>
                <a:spcPts val="1600"/>
              </a:spcBef>
              <a:spcAft>
                <a:spcPts val="1600"/>
              </a:spcAft>
              <a:buClr>
                <a:srgbClr val="FFFFFF"/>
              </a:buClr>
              <a:buSzPts val="2000"/>
              <a:buFont typeface="Proxima Nova"/>
              <a:buChar char="●"/>
            </a:pPr>
            <a:r>
              <a:rPr lang="en" sz="2000">
                <a:solidFill>
                  <a:srgbClr val="FFFFFF"/>
                </a:solidFill>
                <a:latin typeface="Proxima Nova"/>
                <a:ea typeface="Proxima Nova"/>
                <a:cs typeface="Proxima Nova"/>
                <a:sym typeface="Proxima Nova"/>
              </a:rPr>
              <a:t>SPSS and Orange for classification/clustering</a:t>
            </a:r>
            <a:endParaRPr sz="2000">
              <a:solidFill>
                <a:srgbClr val="FFFFFF"/>
              </a:solidFill>
              <a:latin typeface="Proxima Nova"/>
              <a:ea typeface="Proxima Nova"/>
              <a:cs typeface="Proxima Nova"/>
              <a:sym typeface="Proxima Nova"/>
            </a:endParaRPr>
          </a:p>
        </p:txBody>
      </p:sp>
      <p:pic>
        <p:nvPicPr>
          <p:cNvPr id="148" name="Shape 148"/>
          <p:cNvPicPr preferRelativeResize="0"/>
          <p:nvPr/>
        </p:nvPicPr>
        <p:blipFill>
          <a:blip r:embed="rId3">
            <a:alphaModFix/>
          </a:blip>
          <a:stretch>
            <a:fillRect/>
          </a:stretch>
        </p:blipFill>
        <p:spPr>
          <a:xfrm>
            <a:off x="1120275" y="3367986"/>
            <a:ext cx="1159575" cy="1724789"/>
          </a:xfrm>
          <a:prstGeom prst="rect">
            <a:avLst/>
          </a:prstGeom>
          <a:noFill/>
          <a:ln>
            <a:noFill/>
          </a:ln>
        </p:spPr>
      </p:pic>
      <p:pic>
        <p:nvPicPr>
          <p:cNvPr id="149" name="Shape 149"/>
          <p:cNvPicPr preferRelativeResize="0"/>
          <p:nvPr/>
        </p:nvPicPr>
        <p:blipFill>
          <a:blip r:embed="rId4">
            <a:alphaModFix/>
          </a:blip>
          <a:stretch>
            <a:fillRect/>
          </a:stretch>
        </p:blipFill>
        <p:spPr>
          <a:xfrm>
            <a:off x="379750" y="1627150"/>
            <a:ext cx="1544975" cy="1544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1218375" y="472875"/>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Preprocessing and Correlation of Attributes</a:t>
            </a:r>
            <a:endParaRPr/>
          </a:p>
        </p:txBody>
      </p:sp>
      <p:sp>
        <p:nvSpPr>
          <p:cNvPr id="155" name="Shape 155"/>
          <p:cNvSpPr txBox="1"/>
          <p:nvPr>
            <p:ph idx="1" type="body"/>
          </p:nvPr>
        </p:nvSpPr>
        <p:spPr>
          <a:xfrm>
            <a:off x="1673375" y="13078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Data Cleaning:</a:t>
            </a:r>
            <a:endParaRPr sz="1800"/>
          </a:p>
          <a:p>
            <a:pPr indent="-342900" lvl="0" marL="457200" rtl="0">
              <a:spcBef>
                <a:spcPts val="1600"/>
              </a:spcBef>
              <a:spcAft>
                <a:spcPts val="0"/>
              </a:spcAft>
              <a:buSzPts val="1800"/>
              <a:buChar char="●"/>
            </a:pPr>
            <a:r>
              <a:rPr lang="en" sz="1800"/>
              <a:t>Removed any unneeded attributes: VendorID, RatecodeID, payment_type, etc.</a:t>
            </a:r>
            <a:endParaRPr sz="1800"/>
          </a:p>
          <a:p>
            <a:pPr indent="-342900" lvl="0" marL="457200" rtl="0">
              <a:spcBef>
                <a:spcPts val="0"/>
              </a:spcBef>
              <a:spcAft>
                <a:spcPts val="0"/>
              </a:spcAft>
              <a:buSzPts val="1800"/>
              <a:buChar char="●"/>
            </a:pPr>
            <a:r>
              <a:rPr lang="en" sz="1800"/>
              <a:t>Removed any NULL values and filled in any missing values </a:t>
            </a:r>
            <a:endParaRPr sz="1800"/>
          </a:p>
          <a:p>
            <a:pPr indent="0" lvl="0" marL="0" rtl="0">
              <a:spcBef>
                <a:spcPts val="1600"/>
              </a:spcBef>
              <a:spcAft>
                <a:spcPts val="0"/>
              </a:spcAft>
              <a:buNone/>
            </a:pPr>
            <a:r>
              <a:rPr lang="en" sz="1800"/>
              <a:t>Data Transformation:</a:t>
            </a:r>
            <a:endParaRPr sz="1800"/>
          </a:p>
          <a:p>
            <a:pPr indent="-342900" lvl="0" marL="457200" rtl="0">
              <a:spcBef>
                <a:spcPts val="1600"/>
              </a:spcBef>
              <a:spcAft>
                <a:spcPts val="0"/>
              </a:spcAft>
              <a:buSzPts val="1800"/>
              <a:buChar char="●"/>
            </a:pPr>
            <a:r>
              <a:rPr lang="en" sz="1800"/>
              <a:t>Parsed the timestamps to just hours to get the most common pickup hours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pic>
        <p:nvPicPr>
          <p:cNvPr id="160" name="Shape 160"/>
          <p:cNvPicPr preferRelativeResize="0"/>
          <p:nvPr/>
        </p:nvPicPr>
        <p:blipFill>
          <a:blip r:embed="rId3">
            <a:alphaModFix/>
          </a:blip>
          <a:stretch>
            <a:fillRect/>
          </a:stretch>
        </p:blipFill>
        <p:spPr>
          <a:xfrm>
            <a:off x="4563925" y="2261850"/>
            <a:ext cx="4516325" cy="2795549"/>
          </a:xfrm>
          <a:prstGeom prst="rect">
            <a:avLst/>
          </a:prstGeom>
          <a:noFill/>
          <a:ln>
            <a:noFill/>
          </a:ln>
        </p:spPr>
      </p:pic>
      <p:pic>
        <p:nvPicPr>
          <p:cNvPr id="161" name="Shape 161"/>
          <p:cNvPicPr preferRelativeResize="0"/>
          <p:nvPr/>
        </p:nvPicPr>
        <p:blipFill>
          <a:blip r:embed="rId4">
            <a:alphaModFix/>
          </a:blip>
          <a:stretch>
            <a:fillRect/>
          </a:stretch>
        </p:blipFill>
        <p:spPr>
          <a:xfrm>
            <a:off x="93050" y="2261850"/>
            <a:ext cx="4440648" cy="2795550"/>
          </a:xfrm>
          <a:prstGeom prst="rect">
            <a:avLst/>
          </a:prstGeom>
          <a:noFill/>
          <a:ln>
            <a:noFill/>
          </a:ln>
        </p:spPr>
      </p:pic>
      <p:sp>
        <p:nvSpPr>
          <p:cNvPr id="162" name="Shape 162"/>
          <p:cNvSpPr txBox="1"/>
          <p:nvPr/>
        </p:nvSpPr>
        <p:spPr>
          <a:xfrm>
            <a:off x="1295775" y="235425"/>
            <a:ext cx="7557000" cy="672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3000">
                <a:solidFill>
                  <a:srgbClr val="FFFFFF"/>
                </a:solidFill>
              </a:rPr>
              <a:t>Trip Distance vs. Fare Amount Correlation</a:t>
            </a:r>
            <a:endParaRPr sz="3000">
              <a:solidFill>
                <a:srgbClr val="FFFFFF"/>
              </a:solidFill>
            </a:endParaRPr>
          </a:p>
        </p:txBody>
      </p:sp>
      <p:sp>
        <p:nvSpPr>
          <p:cNvPr id="163" name="Shape 163"/>
          <p:cNvSpPr txBox="1"/>
          <p:nvPr/>
        </p:nvSpPr>
        <p:spPr>
          <a:xfrm>
            <a:off x="1295775" y="837375"/>
            <a:ext cx="7222200" cy="9405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rgbClr val="FFFFFF"/>
              </a:buClr>
              <a:buSzPts val="1800"/>
              <a:buChar char="●"/>
            </a:pPr>
            <a:r>
              <a:rPr lang="en" sz="1800">
                <a:solidFill>
                  <a:srgbClr val="FFFFFF"/>
                </a:solidFill>
              </a:rPr>
              <a:t>Linear Regression Correlation</a:t>
            </a:r>
            <a:endParaRPr sz="1800">
              <a:solidFill>
                <a:srgbClr val="FFFFFF"/>
              </a:solidFill>
            </a:endParaRPr>
          </a:p>
          <a:p>
            <a:pPr indent="-342900" lvl="1" marL="914400" rtl="0">
              <a:spcBef>
                <a:spcPts val="0"/>
              </a:spcBef>
              <a:spcAft>
                <a:spcPts val="0"/>
              </a:spcAft>
              <a:buClr>
                <a:srgbClr val="FFFFFF"/>
              </a:buClr>
              <a:buSzPts val="1800"/>
              <a:buChar char="○"/>
            </a:pPr>
            <a:r>
              <a:rPr lang="en" sz="1800">
                <a:solidFill>
                  <a:srgbClr val="FFFFFF"/>
                </a:solidFill>
              </a:rPr>
              <a:t>Corr Coef: 0.96</a:t>
            </a:r>
            <a:endParaRPr sz="1800">
              <a:solidFill>
                <a:srgbClr val="FFFFFF"/>
              </a:solidFill>
            </a:endParaRPr>
          </a:p>
          <a:p>
            <a:pPr indent="-342900" lvl="0" marL="457200" rtl="0">
              <a:spcBef>
                <a:spcPts val="0"/>
              </a:spcBef>
              <a:spcAft>
                <a:spcPts val="0"/>
              </a:spcAft>
              <a:buClr>
                <a:srgbClr val="FFFFFF"/>
              </a:buClr>
              <a:buSzPts val="1800"/>
              <a:buChar char="●"/>
            </a:pPr>
            <a:r>
              <a:rPr lang="en" sz="1800">
                <a:solidFill>
                  <a:srgbClr val="FFFFFF"/>
                </a:solidFill>
              </a:rPr>
              <a:t>Season Changes Don’t Affect Trip Distance vs. Fare Amount</a:t>
            </a:r>
            <a:endParaRPr sz="1800">
              <a:solidFill>
                <a:srgbClr val="FFFFFF"/>
              </a:solidFill>
            </a:endParaRPr>
          </a:p>
          <a:p>
            <a:pPr indent="-342900" lvl="0" marL="457200">
              <a:spcBef>
                <a:spcPts val="0"/>
              </a:spcBef>
              <a:spcAft>
                <a:spcPts val="0"/>
              </a:spcAft>
              <a:buClr>
                <a:srgbClr val="FFFFFF"/>
              </a:buClr>
              <a:buSzPts val="1800"/>
              <a:buChar char="●"/>
            </a:pPr>
            <a:r>
              <a:rPr lang="en" sz="1800">
                <a:solidFill>
                  <a:srgbClr val="FFFFFF"/>
                </a:solidFill>
              </a:rPr>
              <a:t>Fare Amount Remains Consistent Regardless of Trip Distance</a:t>
            </a:r>
            <a:endParaRPr sz="18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Pickup and Dropoff Frequency</a:t>
            </a:r>
            <a:endParaRPr/>
          </a:p>
        </p:txBody>
      </p:sp>
      <p:sp>
        <p:nvSpPr>
          <p:cNvPr id="169" name="Shape 169"/>
          <p:cNvSpPr txBox="1"/>
          <p:nvPr>
            <p:ph idx="1" type="body"/>
          </p:nvPr>
        </p:nvSpPr>
        <p:spPr>
          <a:xfrm>
            <a:off x="1352100" y="1239950"/>
            <a:ext cx="4610400" cy="2143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70" name="Shape 170"/>
          <p:cNvPicPr preferRelativeResize="0"/>
          <p:nvPr/>
        </p:nvPicPr>
        <p:blipFill>
          <a:blip r:embed="rId3">
            <a:alphaModFix/>
          </a:blip>
          <a:stretch>
            <a:fillRect/>
          </a:stretch>
        </p:blipFill>
        <p:spPr>
          <a:xfrm>
            <a:off x="295150" y="1239950"/>
            <a:ext cx="6031541" cy="3792151"/>
          </a:xfrm>
          <a:prstGeom prst="rect">
            <a:avLst/>
          </a:prstGeom>
          <a:noFill/>
          <a:ln>
            <a:noFill/>
          </a:ln>
        </p:spPr>
      </p:pic>
      <p:sp>
        <p:nvSpPr>
          <p:cNvPr id="171" name="Shape 171"/>
          <p:cNvSpPr txBox="1"/>
          <p:nvPr/>
        </p:nvSpPr>
        <p:spPr>
          <a:xfrm>
            <a:off x="6497625" y="1493900"/>
            <a:ext cx="2413500" cy="2588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FFFFFF"/>
                </a:solidFill>
              </a:rPr>
              <a:t>Highest concentration of pickup/drop-offs occurred in wealthy neighborhoods: Upper East Side or Lenox Hill as well as central New York City in Midtown Manhattan</a:t>
            </a:r>
            <a:endParaRPr sz="18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nvSpPr>
        <p:spPr>
          <a:xfrm>
            <a:off x="1295775" y="235425"/>
            <a:ext cx="7184100" cy="67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FFFFFF"/>
                </a:solidFill>
              </a:rPr>
              <a:t>Clustering/</a:t>
            </a:r>
            <a:r>
              <a:rPr lang="en" sz="3000">
                <a:solidFill>
                  <a:schemeClr val="lt1"/>
                </a:solidFill>
              </a:rPr>
              <a:t>Classification</a:t>
            </a:r>
            <a:r>
              <a:rPr lang="en" sz="3000">
                <a:solidFill>
                  <a:srgbClr val="FFFFFF"/>
                </a:solidFill>
              </a:rPr>
              <a:t> with K-Means</a:t>
            </a:r>
            <a:endParaRPr sz="3000">
              <a:solidFill>
                <a:srgbClr val="FFFFFF"/>
              </a:solidFill>
            </a:endParaRPr>
          </a:p>
        </p:txBody>
      </p:sp>
      <p:sp>
        <p:nvSpPr>
          <p:cNvPr id="177" name="Shape 177"/>
          <p:cNvSpPr txBox="1"/>
          <p:nvPr/>
        </p:nvSpPr>
        <p:spPr>
          <a:xfrm>
            <a:off x="6568400" y="908025"/>
            <a:ext cx="2479200" cy="1165500"/>
          </a:xfrm>
          <a:prstGeom prst="rect">
            <a:avLst/>
          </a:prstGeom>
          <a:noFill/>
          <a:ln>
            <a:noFill/>
          </a:ln>
        </p:spPr>
        <p:txBody>
          <a:bodyPr anchorCtr="0" anchor="t" bIns="91425" lIns="91425" spcFirstLastPara="1" rIns="91425" wrap="square" tIns="91425">
            <a:noAutofit/>
          </a:bodyPr>
          <a:lstStyle/>
          <a:p>
            <a:pPr indent="-292100" lvl="0" marL="457200" rtl="0">
              <a:spcBef>
                <a:spcPts val="0"/>
              </a:spcBef>
              <a:spcAft>
                <a:spcPts val="0"/>
              </a:spcAft>
              <a:buClr>
                <a:srgbClr val="FFFFFF"/>
              </a:buClr>
              <a:buSzPts val="1000"/>
              <a:buChar char="●"/>
            </a:pPr>
            <a:r>
              <a:rPr lang="en" sz="1000">
                <a:solidFill>
                  <a:srgbClr val="FFFFFF"/>
                </a:solidFill>
              </a:rPr>
              <a:t>PULocationIDs:</a:t>
            </a:r>
            <a:endParaRPr sz="1000">
              <a:solidFill>
                <a:srgbClr val="FFFFFF"/>
              </a:solidFill>
            </a:endParaRPr>
          </a:p>
          <a:p>
            <a:pPr indent="-292100" lvl="0" marL="457200" rtl="0">
              <a:spcBef>
                <a:spcPts val="0"/>
              </a:spcBef>
              <a:spcAft>
                <a:spcPts val="0"/>
              </a:spcAft>
              <a:buClr>
                <a:srgbClr val="FFFFFF"/>
              </a:buClr>
              <a:buSzPts val="1000"/>
              <a:buChar char="●"/>
            </a:pPr>
            <a:r>
              <a:rPr lang="en" sz="1000">
                <a:solidFill>
                  <a:srgbClr val="FFFFFF"/>
                </a:solidFill>
              </a:rPr>
              <a:t>37 = Bushwick South, Brooklyn</a:t>
            </a:r>
            <a:endParaRPr sz="1000">
              <a:solidFill>
                <a:srgbClr val="FFFFFF"/>
              </a:solidFill>
            </a:endParaRPr>
          </a:p>
          <a:p>
            <a:pPr indent="-292100" lvl="0" marL="457200" rtl="0">
              <a:spcBef>
                <a:spcPts val="0"/>
              </a:spcBef>
              <a:spcAft>
                <a:spcPts val="0"/>
              </a:spcAft>
              <a:buClr>
                <a:srgbClr val="FFFFFF"/>
              </a:buClr>
              <a:buSzPts val="1000"/>
              <a:buChar char="●"/>
            </a:pPr>
            <a:r>
              <a:rPr lang="en" sz="1000">
                <a:solidFill>
                  <a:srgbClr val="FFFFFF"/>
                </a:solidFill>
              </a:rPr>
              <a:t>89 = Flatbush, Brooklyn</a:t>
            </a:r>
            <a:endParaRPr sz="1000">
              <a:solidFill>
                <a:srgbClr val="FFFFFF"/>
              </a:solidFill>
            </a:endParaRPr>
          </a:p>
          <a:p>
            <a:pPr indent="-292100" lvl="0" marL="457200" rtl="0">
              <a:spcBef>
                <a:spcPts val="0"/>
              </a:spcBef>
              <a:spcAft>
                <a:spcPts val="0"/>
              </a:spcAft>
              <a:buClr>
                <a:srgbClr val="FFFFFF"/>
              </a:buClr>
              <a:buSzPts val="1000"/>
              <a:buChar char="●"/>
            </a:pPr>
            <a:r>
              <a:rPr lang="en" sz="1000">
                <a:solidFill>
                  <a:srgbClr val="FFFFFF"/>
                </a:solidFill>
              </a:rPr>
              <a:t>157 = Maspeth, Queens</a:t>
            </a:r>
            <a:endParaRPr sz="1000">
              <a:solidFill>
                <a:srgbClr val="FFFFFF"/>
              </a:solidFill>
            </a:endParaRPr>
          </a:p>
          <a:p>
            <a:pPr indent="-292100" lvl="0" marL="457200" rtl="0">
              <a:spcBef>
                <a:spcPts val="0"/>
              </a:spcBef>
              <a:spcAft>
                <a:spcPts val="0"/>
              </a:spcAft>
              <a:buClr>
                <a:srgbClr val="FFFFFF"/>
              </a:buClr>
              <a:buSzPts val="1000"/>
              <a:buChar char="●"/>
            </a:pPr>
            <a:r>
              <a:rPr lang="en" sz="1000">
                <a:solidFill>
                  <a:srgbClr val="FFFFFF"/>
                </a:solidFill>
              </a:rPr>
              <a:t>240 = Van Cortlandt Park, The Bronx</a:t>
            </a:r>
            <a:endParaRPr sz="1000">
              <a:solidFill>
                <a:srgbClr val="FFFFFF"/>
              </a:solidFill>
            </a:endParaRPr>
          </a:p>
        </p:txBody>
      </p:sp>
      <p:pic>
        <p:nvPicPr>
          <p:cNvPr id="178" name="Shape 178"/>
          <p:cNvPicPr preferRelativeResize="0"/>
          <p:nvPr/>
        </p:nvPicPr>
        <p:blipFill>
          <a:blip r:embed="rId3">
            <a:alphaModFix/>
          </a:blip>
          <a:stretch>
            <a:fillRect/>
          </a:stretch>
        </p:blipFill>
        <p:spPr>
          <a:xfrm>
            <a:off x="314600" y="2295500"/>
            <a:ext cx="3640150" cy="2695600"/>
          </a:xfrm>
          <a:prstGeom prst="rect">
            <a:avLst/>
          </a:prstGeom>
          <a:noFill/>
          <a:ln>
            <a:noFill/>
          </a:ln>
        </p:spPr>
      </p:pic>
      <p:pic>
        <p:nvPicPr>
          <p:cNvPr id="179" name="Shape 179"/>
          <p:cNvPicPr preferRelativeResize="0"/>
          <p:nvPr/>
        </p:nvPicPr>
        <p:blipFill>
          <a:blip r:embed="rId4">
            <a:alphaModFix/>
          </a:blip>
          <a:stretch>
            <a:fillRect/>
          </a:stretch>
        </p:blipFill>
        <p:spPr>
          <a:xfrm>
            <a:off x="4026025" y="2295500"/>
            <a:ext cx="4829616" cy="2695600"/>
          </a:xfrm>
          <a:prstGeom prst="rect">
            <a:avLst/>
          </a:prstGeom>
          <a:noFill/>
          <a:ln>
            <a:noFill/>
          </a:ln>
        </p:spPr>
      </p:pic>
      <p:sp>
        <p:nvSpPr>
          <p:cNvPr id="180" name="Shape 180"/>
          <p:cNvSpPr txBox="1"/>
          <p:nvPr/>
        </p:nvSpPr>
        <p:spPr>
          <a:xfrm>
            <a:off x="1295775" y="908025"/>
            <a:ext cx="5272500" cy="11655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rgbClr val="FFFFFF"/>
              </a:buClr>
              <a:buSzPts val="1800"/>
              <a:buChar char="●"/>
            </a:pPr>
            <a:r>
              <a:rPr lang="en" sz="1800">
                <a:solidFill>
                  <a:srgbClr val="FFFFFF"/>
                </a:solidFill>
              </a:rPr>
              <a:t>Group the trip distances for various pickup locations by the following 4 centroids to organize trips by proximity to centroids</a:t>
            </a:r>
            <a:endParaRPr sz="1800">
              <a:solidFill>
                <a:srgbClr val="FFFFFF"/>
              </a:solidFill>
            </a:endParaRPr>
          </a:p>
          <a:p>
            <a:pPr indent="0" lvl="0" marL="0" rtl="0">
              <a:spcBef>
                <a:spcPts val="0"/>
              </a:spcBef>
              <a:spcAft>
                <a:spcPts val="0"/>
              </a:spcAft>
              <a:buNone/>
            </a:pPr>
            <a:r>
              <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Results and Applications</a:t>
            </a:r>
            <a:endParaRPr/>
          </a:p>
        </p:txBody>
      </p:sp>
      <p:sp>
        <p:nvSpPr>
          <p:cNvPr id="186" name="Shape 186"/>
          <p:cNvSpPr txBox="1"/>
          <p:nvPr>
            <p:ph idx="1" type="body"/>
          </p:nvPr>
        </p:nvSpPr>
        <p:spPr>
          <a:xfrm>
            <a:off x="857300" y="1416950"/>
            <a:ext cx="7038900" cy="24408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SzPts val="1800"/>
              <a:buChar char="●"/>
            </a:pPr>
            <a:r>
              <a:rPr lang="en" sz="1800"/>
              <a:t>Provide information to taxi drivers to find neighborhoods with greatest demand to reduce down time.</a:t>
            </a:r>
            <a:endParaRPr sz="1800"/>
          </a:p>
          <a:p>
            <a:pPr indent="-342900" lvl="0" marL="457200" rtl="0">
              <a:lnSpc>
                <a:spcPct val="115000"/>
              </a:lnSpc>
              <a:spcBef>
                <a:spcPts val="0"/>
              </a:spcBef>
              <a:spcAft>
                <a:spcPts val="0"/>
              </a:spcAft>
              <a:buSzPts val="1800"/>
              <a:buChar char="●"/>
            </a:pPr>
            <a:r>
              <a:rPr lang="en" sz="1800"/>
              <a:t>A pearson correlation analysis:  taxi trip distance is strongly correlated to fare amounts, although further analysis on traffic congestion may provide a more accurate picture.</a:t>
            </a:r>
            <a:endParaRPr sz="1800"/>
          </a:p>
          <a:p>
            <a:pPr indent="-342900" lvl="0" marL="457200">
              <a:lnSpc>
                <a:spcPct val="115000"/>
              </a:lnSpc>
              <a:spcBef>
                <a:spcPts val="0"/>
              </a:spcBef>
              <a:spcAft>
                <a:spcPts val="0"/>
              </a:spcAft>
              <a:buSzPts val="1800"/>
              <a:buChar char="●"/>
            </a:pPr>
            <a:r>
              <a:rPr lang="en" sz="1800"/>
              <a:t>By identifying popular neighborhoods, taxi services </a:t>
            </a:r>
            <a:r>
              <a:rPr lang="en" sz="1800"/>
              <a:t>can minimize the time needed to find an available passenger.</a:t>
            </a:r>
            <a:endParaRPr sz="1800"/>
          </a:p>
          <a:p>
            <a:pPr indent="0" lvl="0" marL="0">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NYC Taxi Interactive Heatmap</a:t>
            </a:r>
            <a:endParaRPr/>
          </a:p>
        </p:txBody>
      </p:sp>
      <p:sp>
        <p:nvSpPr>
          <p:cNvPr id="192" name="Shape 19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u="sng">
                <a:solidFill>
                  <a:schemeClr val="hlink"/>
                </a:solidFill>
                <a:hlinkClick r:id="rId3"/>
              </a:rPr>
              <a:t>https://upbeat-dijkstra-721484.netlify.com/</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