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6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6FF"/>
    <a:srgbClr val="BDD0FB"/>
    <a:srgbClr val="4F52FF"/>
    <a:srgbClr val="91B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5T14:53:28.38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5T14:54:07.212"/>
    </inkml:context>
    <inkml:brush xml:id="br0">
      <inkml:brushProperty name="width" value="0.35" units="cm"/>
      <inkml:brushProperty name="height" value="0.35" units="cm"/>
      <inkml:brushProperty name="color" value="#6986FF"/>
      <inkml:brushProperty name="ignorePressure" value="1"/>
    </inkml:brush>
  </inkml:definitions>
  <inkml:trace contextRef="#ctx0" brushRef="#br0">1 1332,'1'6,"1"-1,0 1,0 0,0 0,1-1,0 0,0 1,6 7,7 13,9 20,2-1,2-2,42 49,-39-54,-9-11,-1 1,25 42,-46-67,0 0,0 0,1-1,-1 1,1 0,0-1,0 1,0-1,0 0,0 1,1-1,-1 0,1 0,-1-1,1 1,0 0,0-1,-1 0,1 0,0 0,0 0,0 0,0 0,0-1,1 1,-1-1,0 0,0 0,0 0,0-1,0 1,0-1,1 1,-1-1,0 0,-1 0,1 0,0-1,0 1,0-1,-1 0,1 1,-1-1,3-3,10-7,-1-1,-1-1,0 0,0 0,19-33,51-90,-43 66,64-82,56-76,-51 70,5-5,-18 25,130-144,53-31,-220 245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5T14:54:34.380"/>
    </inkml:context>
    <inkml:brush xml:id="br0">
      <inkml:brushProperty name="width" value="0.35" units="cm"/>
      <inkml:brushProperty name="height" value="0.35" units="cm"/>
      <inkml:brushProperty name="color" value="#6986FF"/>
      <inkml:brushProperty name="ignorePressure" value="1"/>
    </inkml:brush>
  </inkml:definitions>
  <inkml:trace contextRef="#ctx0" brushRef="#br0">1 1332,'1'6,"1"-1,0 1,0 0,0 0,1-1,0 0,0 1,6 7,7 13,9 20,2-1,2-2,42 49,-39-54,-9-11,-1 1,25 42,-46-67,0 0,0 0,1-1,-1 1,1 0,0-1,0 1,0-1,0 0,0 1,1-1,-1 0,1 0,-1-1,1 1,0 0,0-1,-1 0,1 0,0 0,0 0,0 0,0 0,0-1,1 1,-1-1,0 0,0 0,0 0,0-1,0 1,0-1,1 1,-1-1,0 0,-1 0,1 0,0-1,0 1,0-1,-1 0,1 1,-1-1,3-3,10-7,-1-1,-1-1,0 0,0 0,19-33,51-90,-43 66,64-82,56-76,-51 70,5-5,-18 25,130-144,53-31,-220 245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5T14:54:38.836"/>
    </inkml:context>
    <inkml:brush xml:id="br0">
      <inkml:brushProperty name="width" value="0.35" units="cm"/>
      <inkml:brushProperty name="height" value="0.35" units="cm"/>
      <inkml:brushProperty name="color" value="#6986FF"/>
      <inkml:brushProperty name="ignorePressure" value="1"/>
    </inkml:brush>
  </inkml:definitions>
  <inkml:trace contextRef="#ctx0" brushRef="#br0">1 1332,'1'6,"1"-1,0 1,0 0,0 0,1-1,0 0,0 1,6 7,7 13,9 20,2-1,2-2,42 49,-39-54,-9-11,-1 1,25 42,-46-67,0 0,0 0,1-1,-1 1,1 0,0-1,0 1,0-1,0 0,0 1,1-1,-1 0,1 0,-1-1,1 1,0 0,0-1,-1 0,1 0,0 0,0 0,0 0,0 0,0-1,1 1,-1-1,0 0,0 0,0 0,0-1,0 1,0-1,1 1,-1-1,0 0,-1 0,1 0,0-1,0 1,0-1,-1 0,1 1,-1-1,3-3,10-7,-1-1,-1-1,0 0,0 0,19-33,51-90,-43 66,64-82,56-76,-51 70,5-5,-18 25,130-144,53-31,-220 245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A925C-C1C6-458B-8F61-6C86B21E59F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537DC-1A17-4FE2-835A-8593FB4F8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18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537DC-1A17-4FE2-835A-8593FB4F87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3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10F54-C6CB-49B4-87F3-18AA78D80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7615B-BB59-4BD1-AA47-C38E9A7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1B2D6-769D-4556-950B-D1094FC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BFD83-C254-453F-B435-660DC98F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B8943-7E59-4C32-83FF-96E4154F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0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61E77-A946-41CB-9C80-3E596519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29623-EC41-4909-807A-62ADD6E6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F272A-7FE3-4841-8FF2-3AC1DE1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9C168-9787-474D-A699-187DD2C6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1ECCF-479B-4C04-8C1E-F71E6FE6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13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31B53-248C-47A1-9E90-4DC09B2CF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70AD22-ABDC-4092-841A-D7E0BCD32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642FD-A01D-4018-9B0D-BC808893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BA7BB-F4CD-42E7-8822-FFCA65CF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73378-0E75-4955-ADD3-D85B243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07352-A239-4AB0-9769-AE8D9B70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B73E2-8D5E-4898-AAC4-65629BCE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5FA87-2201-459A-8732-E2336AD9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36613-20EC-444B-AD18-03AA9042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9C5EC-D761-45AF-A54E-D1F8BF86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6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E7303-A306-4973-9597-BCA36F3F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A08F1-8807-4C62-9E35-D3537A0D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7CD9C-631A-433F-AA8B-81277065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3B6C2-12B4-40D5-A88F-F980D740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92B68-E931-4B82-9A8B-0C6C37DC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11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499AF-B990-4C55-8E08-B35F980C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97267-F1C3-4F14-B63D-B92F189A0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156FE-C757-4900-96C7-BE6ADE9C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9D3E66-06FA-4026-B979-3AF8C085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E5BA-EF3F-4842-AE5F-9613A23F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8FB778-ECD9-4987-819F-9C0CF566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7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B2CCF-2BBA-498C-9EFC-829DFBEA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4D9BBC-76AC-412B-8F0C-BDD59B72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F03C5-A46B-4084-9C00-552A002A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FEEA3D-9CB2-4D6D-9E51-AD335704B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E82F77-E801-4D20-A0C5-D7B39F3C3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0C661F-FE1C-4ECA-AC4B-545752C4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CD7B80-2098-439F-BA12-24C7B87D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4B29F8-2D86-4215-911C-A949EE4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8EEBA-9EF8-410D-940E-DF0942A3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C6D643-F7B2-4C90-9833-F1AAFF9E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328A00-03E8-4C2D-B142-8D8B7F88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553F1F-5574-4B14-83EF-8CB6715E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71FC01-AB76-4FBE-B956-FB98F46C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88A9D7-6685-483A-B481-1F162C1F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2B2B2B-60D4-4085-8E9E-B671CA04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7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EFAD7-77B5-434C-B50D-59FE16CC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2FC3D-50A5-4638-BE69-E981737F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5ABC0B-0B2E-47A3-8DB2-88842A61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75C158-A6CB-4FC0-A920-217C8CA7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D3992-1A88-4D49-965D-B2D21C2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A62B1-0612-48CC-804E-E4621533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8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3D9A-D4D2-4555-AA0B-670C19C2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F3D6B9-7867-4C00-85B7-A541EAA5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85F7C-06D1-4B9B-AEF5-CDEE8C66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B96A7-08ED-42E5-AA85-CABC8C1C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27C048-2EFE-4890-BA86-D7AD1892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547196-981B-47A1-9116-B8AB4F71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0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B3C01-838E-40CC-A65E-BE6FB884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BC63F2-621A-40E3-A46F-27BA464B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DF77AB-E79F-40F9-A487-63619ADF7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F4A3-7A92-4E18-9FCC-DDA2211ED01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2AB4B-3B7C-467D-AE62-EA0A8F0B0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3B4B8-539C-4C66-9895-287E5940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A931-D1BD-442D-86BB-E027C5B21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9.sv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4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3.svg"/><Relationship Id="rId7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71.png"/><Relationship Id="rId5" Type="http://schemas.openxmlformats.org/officeDocument/2006/relationships/image" Target="../media/image67.sv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3.svg"/><Relationship Id="rId7" Type="http://schemas.openxmlformats.org/officeDocument/2006/relationships/image" Target="../media/image2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10" Type="http://schemas.openxmlformats.org/officeDocument/2006/relationships/image" Target="../media/image74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330.png"/><Relationship Id="rId18" Type="http://schemas.openxmlformats.org/officeDocument/2006/relationships/image" Target="../media/image36.png"/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12" Type="http://schemas.openxmlformats.org/officeDocument/2006/relationships/customXml" Target="../ink/ink1.xml"/><Relationship Id="rId17" Type="http://schemas.openxmlformats.org/officeDocument/2006/relationships/customXml" Target="../ink/ink4.xml"/><Relationship Id="rId2" Type="http://schemas.openxmlformats.org/officeDocument/2006/relationships/image" Target="../media/image28.png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microsoft.com/office/2007/relationships/hdphoto" Target="../media/hdphoto3.wdp"/><Relationship Id="rId15" Type="http://schemas.openxmlformats.org/officeDocument/2006/relationships/image" Target="../media/image35.png"/><Relationship Id="rId10" Type="http://schemas.openxmlformats.org/officeDocument/2006/relationships/image" Target="../media/image33.pn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Точечная строчная круга">
            <a:extLst>
              <a:ext uri="{FF2B5EF4-FFF2-40B4-BE49-F238E27FC236}">
                <a16:creationId xmlns:a16="http://schemas.microsoft.com/office/drawing/2014/main" id="{61EF11FD-AE3F-452F-A940-034C3937D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404759" y="-1654553"/>
            <a:ext cx="3334964" cy="7324235"/>
          </a:xfrm>
          <a:prstGeom prst="rect">
            <a:avLst/>
          </a:prstGeom>
        </p:spPr>
      </p:pic>
      <p:pic>
        <p:nvPicPr>
          <p:cNvPr id="10" name="Рисунок 9" descr="Точечная строчная круга">
            <a:extLst>
              <a:ext uri="{FF2B5EF4-FFF2-40B4-BE49-F238E27FC236}">
                <a16:creationId xmlns:a16="http://schemas.microsoft.com/office/drawing/2014/main" id="{E236AB03-A1E4-4FE2-9C16-1BCE95A6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31884">
            <a:off x="7933468" y="-1510364"/>
            <a:ext cx="8473461" cy="84734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97BAF-CA5C-46D1-B396-754E39983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330531"/>
            <a:ext cx="9791700" cy="1547813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sz="6000" dirty="0"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Выпускная квалификационная работа</a:t>
            </a:r>
            <a:endParaRPr lang="ru-RU" dirty="0">
              <a:effectLst>
                <a:outerShdw blurRad="38100" dist="38100" dir="2700000" algn="tl">
                  <a:schemeClr val="accent1">
                    <a:lumMod val="75000"/>
                    <a:alpha val="43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196AB-7595-4DFB-98DF-792D10D8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513" y="3093613"/>
            <a:ext cx="9884972" cy="1178626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Тема</a:t>
            </a:r>
            <a:r>
              <a:rPr lang="en-US" sz="2800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ru-RU" sz="2800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sz="28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Разработка автоматизированной </a:t>
            </a:r>
            <a:r>
              <a:rPr lang="ru-RU" sz="280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информационной системы по ведению </a:t>
            </a:r>
            <a:r>
              <a:rPr lang="ru-RU" sz="28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базы данных «Слушатель» на базе платформы 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D0B70-9BC2-492E-A7B7-46438FF57132}"/>
              </a:ext>
            </a:extLst>
          </p:cNvPr>
          <p:cNvSpPr txBox="1"/>
          <p:nvPr/>
        </p:nvSpPr>
        <p:spPr>
          <a:xfrm>
            <a:off x="2072244" y="121227"/>
            <a:ext cx="8047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Министерство образования и науки Нижегородской области Государственное бюджетное профессиональное образовательное учреждение «Заволжский автомоторный техникум»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F353C23-FA05-464F-963F-FA730EA8E495}"/>
              </a:ext>
            </a:extLst>
          </p:cNvPr>
          <p:cNvSpPr txBox="1">
            <a:spLocks/>
          </p:cNvSpPr>
          <p:nvPr/>
        </p:nvSpPr>
        <p:spPr>
          <a:xfrm>
            <a:off x="4122683" y="4645525"/>
            <a:ext cx="7888110" cy="117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Выполнил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ru-RU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Егоров Даниил Дмитриевич, группа ПС-20А</a:t>
            </a:r>
          </a:p>
          <a:p>
            <a:pPr algn="l"/>
            <a:r>
              <a:rPr lang="ru-RU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Руководитель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 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Хмелева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Елена Олеговна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D3223-00D8-44E4-9932-B6ECA301F9A7}"/>
              </a:ext>
            </a:extLst>
          </p:cNvPr>
          <p:cNvSpPr txBox="1"/>
          <p:nvPr/>
        </p:nvSpPr>
        <p:spPr>
          <a:xfrm>
            <a:off x="4910931" y="6457890"/>
            <a:ext cx="2370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г. Заволжье, 2024 г.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EBD595-BE8F-4FA7-9865-809B8AA094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3" t="11904" r="7521" b="7958"/>
          <a:stretch/>
        </p:blipFill>
        <p:spPr>
          <a:xfrm>
            <a:off x="21802" y="4315870"/>
            <a:ext cx="4100881" cy="2542130"/>
          </a:xfrm>
          <a:prstGeom prst="rect">
            <a:avLst/>
          </a:prstGeom>
        </p:spPr>
      </p:pic>
      <p:pic>
        <p:nvPicPr>
          <p:cNvPr id="11" name="Рисунок 10" descr="Точечная строчная круга">
            <a:extLst>
              <a:ext uri="{FF2B5EF4-FFF2-40B4-BE49-F238E27FC236}">
                <a16:creationId xmlns:a16="http://schemas.microsoft.com/office/drawing/2014/main" id="{40B80161-692A-4C4E-897C-7899F628F9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54467"/>
          <a:stretch/>
        </p:blipFill>
        <p:spPr>
          <a:xfrm rot="7316234">
            <a:off x="246480" y="-2299158"/>
            <a:ext cx="2461614" cy="54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Точечная строчная круга">
            <a:extLst>
              <a:ext uri="{FF2B5EF4-FFF2-40B4-BE49-F238E27FC236}">
                <a16:creationId xmlns:a16="http://schemas.microsoft.com/office/drawing/2014/main" id="{2A1EB70B-1B13-4475-8428-EFEF9230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9710">
            <a:off x="-3102526" y="-7602794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7DA403D-053B-437D-B18C-E3C96E4F6B51}"/>
              </a:ext>
            </a:extLst>
          </p:cNvPr>
          <p:cNvPicPr/>
          <p:nvPr/>
        </p:nvPicPr>
        <p:blipFill rotWithShape="1">
          <a:blip r:embed="rId5" cstate="print"/>
          <a:srcRect l="1309" r="2030" b="15112"/>
          <a:stretch/>
        </p:blipFill>
        <p:spPr>
          <a:xfrm>
            <a:off x="5210144" y="3372535"/>
            <a:ext cx="5651771" cy="342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DE999C9-1DB2-45BF-83CE-5A12E14A97CE}"/>
              </a:ext>
            </a:extLst>
          </p:cNvPr>
          <p:cNvPicPr/>
          <p:nvPr/>
        </p:nvPicPr>
        <p:blipFill rotWithShape="1">
          <a:blip r:embed="rId6" cstate="print"/>
          <a:srcRect r="4524" b="11327"/>
          <a:stretch/>
        </p:blipFill>
        <p:spPr>
          <a:xfrm>
            <a:off x="6923414" y="1947330"/>
            <a:ext cx="5057180" cy="2673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C9F75-3221-45B9-9219-FC52FA307D81}"/>
              </a:ext>
            </a:extLst>
          </p:cNvPr>
          <p:cNvSpPr txBox="1"/>
          <p:nvPr/>
        </p:nvSpPr>
        <p:spPr>
          <a:xfrm>
            <a:off x="938212" y="77926"/>
            <a:ext cx="10315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Основные формы</a:t>
            </a:r>
          </a:p>
          <a:p>
            <a:pPr algn="ctr"/>
            <a:r>
              <a:rPr lang="ru-RU" sz="4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B4997A5F-8FD1-4430-8F6B-D8FD27ADF5C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905" y="2129934"/>
            <a:ext cx="2532795" cy="310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1">
            <a:extLst>
              <a:ext uri="{FF2B5EF4-FFF2-40B4-BE49-F238E27FC236}">
                <a16:creationId xmlns:a16="http://schemas.microsoft.com/office/drawing/2014/main" id="{0F23BC67-2151-49F4-9B44-679945A7CFC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53670" y="2202527"/>
            <a:ext cx="2532795" cy="303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AF96C8D-9198-45EA-8E65-927BFE00F2D9}"/>
              </a:ext>
            </a:extLst>
          </p:cNvPr>
          <p:cNvPicPr/>
          <p:nvPr/>
        </p:nvPicPr>
        <p:blipFill rotWithShape="1">
          <a:blip r:embed="rId9" cstate="print"/>
          <a:srcRect b="16515"/>
          <a:stretch/>
        </p:blipFill>
        <p:spPr>
          <a:xfrm>
            <a:off x="7417926" y="4131861"/>
            <a:ext cx="4575075" cy="2344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2E49D5-156E-4235-A5E4-196BD37D84AA}"/>
              </a:ext>
            </a:extLst>
          </p:cNvPr>
          <p:cNvSpPr txBox="1"/>
          <p:nvPr/>
        </p:nvSpPr>
        <p:spPr>
          <a:xfrm>
            <a:off x="1446488" y="1153345"/>
            <a:ext cx="2702984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Авторизация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84B78-7D80-4772-ADF1-1939661DE340}"/>
              </a:ext>
            </a:extLst>
          </p:cNvPr>
          <p:cNvSpPr txBox="1"/>
          <p:nvPr/>
        </p:nvSpPr>
        <p:spPr>
          <a:xfrm>
            <a:off x="8036029" y="1151127"/>
            <a:ext cx="2959465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292078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0CD5263F-F76B-4233-95A6-7B27D123A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10484611" y="-2566563"/>
            <a:ext cx="4020190" cy="8829125"/>
          </a:xfrm>
          <a:prstGeom prst="rect">
            <a:avLst/>
          </a:prstGeom>
        </p:spPr>
      </p:pic>
      <p:pic>
        <p:nvPicPr>
          <p:cNvPr id="4" name="Рисунок 3" descr="Точечная строчная круга">
            <a:extLst>
              <a:ext uri="{FF2B5EF4-FFF2-40B4-BE49-F238E27FC236}">
                <a16:creationId xmlns:a16="http://schemas.microsoft.com/office/drawing/2014/main" id="{CF4050E4-479D-4300-B13E-E473590E0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4467"/>
          <a:stretch/>
        </p:blipFill>
        <p:spPr>
          <a:xfrm rot="16982989">
            <a:off x="292862" y="1969420"/>
            <a:ext cx="4020190" cy="882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4471A-6A80-4B35-B31B-0ECF83D7CD55}"/>
              </a:ext>
            </a:extLst>
          </p:cNvPr>
          <p:cNvSpPr txBox="1"/>
          <p:nvPr/>
        </p:nvSpPr>
        <p:spPr>
          <a:xfrm>
            <a:off x="2209800" y="65543"/>
            <a:ext cx="1560042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Записи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1EB4CCCC-DCF1-4114-85AC-D665CE68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7" y="884886"/>
            <a:ext cx="11900685" cy="566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Точечная строчная круга">
            <a:extLst>
              <a:ext uri="{FF2B5EF4-FFF2-40B4-BE49-F238E27FC236}">
                <a16:creationId xmlns:a16="http://schemas.microsoft.com/office/drawing/2014/main" id="{852D6274-9809-4E61-93C7-1FC09B73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8636762" y="-2343735"/>
            <a:ext cx="4020190" cy="8829125"/>
          </a:xfrm>
          <a:prstGeom prst="rect">
            <a:avLst/>
          </a:prstGeom>
        </p:spPr>
      </p:pic>
      <p:pic>
        <p:nvPicPr>
          <p:cNvPr id="5" name="Picture 45">
            <a:extLst>
              <a:ext uri="{FF2B5EF4-FFF2-40B4-BE49-F238E27FC236}">
                <a16:creationId xmlns:a16="http://schemas.microsoft.com/office/drawing/2014/main" id="{D2F063B7-27BB-4581-91A3-AA03D1F7773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701" y="808037"/>
            <a:ext cx="8894762" cy="5921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1CAC9-8BB8-4FE9-9D54-EE5B30D5441D}"/>
              </a:ext>
            </a:extLst>
          </p:cNvPr>
          <p:cNvSpPr txBox="1"/>
          <p:nvPr/>
        </p:nvSpPr>
        <p:spPr>
          <a:xfrm>
            <a:off x="2209800" y="65543"/>
            <a:ext cx="4304383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Изменение договора</a:t>
            </a:r>
          </a:p>
        </p:txBody>
      </p:sp>
    </p:spTree>
    <p:extLst>
      <p:ext uri="{BB962C8B-B14F-4D97-AF65-F5344CB8AC3E}">
        <p14:creationId xmlns:p14="http://schemas.microsoft.com/office/powerpoint/2010/main" val="221657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33195-13D2-4FE9-8B93-3F56F23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Точечная строчная круга">
            <a:extLst>
              <a:ext uri="{FF2B5EF4-FFF2-40B4-BE49-F238E27FC236}">
                <a16:creationId xmlns:a16="http://schemas.microsoft.com/office/drawing/2014/main" id="{485610D8-1406-4600-B00D-764175942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2064511" y="151815"/>
            <a:ext cx="4020190" cy="8829125"/>
          </a:xfrm>
          <a:prstGeom prst="rect">
            <a:avLst/>
          </a:prstGeom>
        </p:spPr>
      </p:pic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20600EF6-CF10-4224-BA2D-AFD4E71E4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8636762" y="-2343735"/>
            <a:ext cx="4020190" cy="8829125"/>
          </a:xfrm>
          <a:prstGeom prst="rect">
            <a:avLst/>
          </a:prstGeom>
        </p:spPr>
      </p:pic>
      <p:pic>
        <p:nvPicPr>
          <p:cNvPr id="6" name="Picture 46">
            <a:extLst>
              <a:ext uri="{FF2B5EF4-FFF2-40B4-BE49-F238E27FC236}">
                <a16:creationId xmlns:a16="http://schemas.microsoft.com/office/drawing/2014/main" id="{A5550240-84C3-471F-AC58-C2B7711F0DB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21" y="241300"/>
            <a:ext cx="4975396" cy="3936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  <p:pic>
        <p:nvPicPr>
          <p:cNvPr id="7" name="Picture 47">
            <a:extLst>
              <a:ext uri="{FF2B5EF4-FFF2-40B4-BE49-F238E27FC236}">
                <a16:creationId xmlns:a16="http://schemas.microsoft.com/office/drawing/2014/main" id="{FBBFB7A7-57C2-4029-A00B-A79E8ED9C54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6682" y="203200"/>
            <a:ext cx="6595117" cy="3936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2C1B769B-8C0B-4510-95F7-D84A0C67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F8EAF776-DFB5-4B2B-ABC8-8B842EDD0C5E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55112" y="2640168"/>
            <a:ext cx="5032297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72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Точечная строчная круга">
            <a:extLst>
              <a:ext uri="{FF2B5EF4-FFF2-40B4-BE49-F238E27FC236}">
                <a16:creationId xmlns:a16="http://schemas.microsoft.com/office/drawing/2014/main" id="{4B0D145B-2120-454E-8C6E-BD0911B90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5506958">
            <a:off x="2113534" y="-3089465"/>
            <a:ext cx="4020190" cy="8829125"/>
          </a:xfrm>
          <a:prstGeom prst="rect">
            <a:avLst/>
          </a:prstGeom>
        </p:spPr>
      </p:pic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972136B4-006D-496E-84CB-2BF9E18BE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4467"/>
          <a:stretch/>
        </p:blipFill>
        <p:spPr>
          <a:xfrm rot="15506958">
            <a:off x="4481757" y="-1719566"/>
            <a:ext cx="3228484" cy="7090383"/>
          </a:xfrm>
          <a:prstGeom prst="rect">
            <a:avLst/>
          </a:prstGeom>
        </p:spPr>
      </p:pic>
      <p:pic>
        <p:nvPicPr>
          <p:cNvPr id="6" name="Рисунок 5" descr="Точечная строчная круга">
            <a:extLst>
              <a:ext uri="{FF2B5EF4-FFF2-40B4-BE49-F238E27FC236}">
                <a16:creationId xmlns:a16="http://schemas.microsoft.com/office/drawing/2014/main" id="{0630B6AE-697B-4394-90BB-A615C0E72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5506958">
            <a:off x="11568835" y="2078313"/>
            <a:ext cx="4020190" cy="8829125"/>
          </a:xfrm>
          <a:prstGeom prst="rect">
            <a:avLst/>
          </a:prstGeom>
        </p:spPr>
      </p:pic>
      <p:pic>
        <p:nvPicPr>
          <p:cNvPr id="8" name="Picture 57">
            <a:extLst>
              <a:ext uri="{FF2B5EF4-FFF2-40B4-BE49-F238E27FC236}">
                <a16:creationId xmlns:a16="http://schemas.microsoft.com/office/drawing/2014/main" id="{DAF16AB7-11C5-4C36-B46A-552C96BB1E9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62598" y="1347823"/>
            <a:ext cx="6231779" cy="4763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3616D3-FDC7-4077-A8B2-464389D8D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48" y="1428017"/>
            <a:ext cx="5001269" cy="4423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3C62C-4685-4A52-BB1D-65DAFF6BE0D8}"/>
              </a:ext>
            </a:extLst>
          </p:cNvPr>
          <p:cNvSpPr txBox="1"/>
          <p:nvPr/>
        </p:nvSpPr>
        <p:spPr>
          <a:xfrm>
            <a:off x="1346781" y="464296"/>
            <a:ext cx="2896947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Пользователи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E8D9D-2C01-41A5-A98E-59B0B9D6FADE}"/>
              </a:ext>
            </a:extLst>
          </p:cNvPr>
          <p:cNvSpPr txBox="1"/>
          <p:nvPr/>
        </p:nvSpPr>
        <p:spPr>
          <a:xfrm>
            <a:off x="7143900" y="441698"/>
            <a:ext cx="3379451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27994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51C1-C3FD-4FE0-9A79-57719EE0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4B41B-5E9F-49D3-98C3-6ED1F13A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Точечная строчная круга">
            <a:extLst>
              <a:ext uri="{FF2B5EF4-FFF2-40B4-BE49-F238E27FC236}">
                <a16:creationId xmlns:a16="http://schemas.microsoft.com/office/drawing/2014/main" id="{9264EAAE-D60C-4B7E-99BD-73CDE86DB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14377162" y="733387"/>
            <a:ext cx="4020190" cy="8829125"/>
          </a:xfrm>
          <a:prstGeom prst="rect">
            <a:avLst/>
          </a:prstGeom>
        </p:spPr>
      </p:pic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9C8713FA-1753-4A8C-A207-3ADA41C8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4467"/>
          <a:stretch/>
        </p:blipFill>
        <p:spPr>
          <a:xfrm rot="16982989">
            <a:off x="-164338" y="2731419"/>
            <a:ext cx="4020190" cy="8829125"/>
          </a:xfrm>
          <a:prstGeom prst="rect">
            <a:avLst/>
          </a:prstGeom>
        </p:spPr>
      </p:pic>
      <p:pic>
        <p:nvPicPr>
          <p:cNvPr id="6" name="Рисунок 5" descr="Точечная строчная круга">
            <a:extLst>
              <a:ext uri="{FF2B5EF4-FFF2-40B4-BE49-F238E27FC236}">
                <a16:creationId xmlns:a16="http://schemas.microsoft.com/office/drawing/2014/main" id="{4462C5BB-8F9F-4F39-BA66-EDD78AA7CC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4467"/>
          <a:stretch/>
        </p:blipFill>
        <p:spPr>
          <a:xfrm rot="16982989">
            <a:off x="2203885" y="4101318"/>
            <a:ext cx="3228484" cy="7090383"/>
          </a:xfrm>
          <a:prstGeom prst="rect">
            <a:avLst/>
          </a:prstGeom>
        </p:spPr>
      </p:pic>
      <p:pic>
        <p:nvPicPr>
          <p:cNvPr id="7" name="Рисунок 6" descr="Точечная строчная круга">
            <a:extLst>
              <a:ext uri="{FF2B5EF4-FFF2-40B4-BE49-F238E27FC236}">
                <a16:creationId xmlns:a16="http://schemas.microsoft.com/office/drawing/2014/main" id="{F880DDD5-F0A7-4F26-A071-7B8C50BDAB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4467"/>
          <a:stretch/>
        </p:blipFill>
        <p:spPr>
          <a:xfrm rot="16982989">
            <a:off x="11763301" y="-1854505"/>
            <a:ext cx="3228484" cy="7090383"/>
          </a:xfrm>
          <a:prstGeom prst="rect">
            <a:avLst/>
          </a:prstGeom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77A369E5-FB8F-462D-8546-1CA702DFD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5" y="947944"/>
            <a:ext cx="8986671" cy="4506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92183-7DB1-4005-A357-FE5DD7B1DC11}"/>
              </a:ext>
            </a:extLst>
          </p:cNvPr>
          <p:cNvSpPr txBox="1"/>
          <p:nvPr/>
        </p:nvSpPr>
        <p:spPr>
          <a:xfrm>
            <a:off x="2108781" y="213381"/>
            <a:ext cx="2276585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Слушатели</a:t>
            </a:r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BCFD0234-44C3-4E88-8CB7-B25B7CDBB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30" y="2702754"/>
            <a:ext cx="5800725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76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AF415-79D5-4E61-8A64-B5042429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9E639-1260-45C3-8E5F-1980EB5B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695" y="2849562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Точечная строчная круга">
            <a:extLst>
              <a:ext uri="{FF2B5EF4-FFF2-40B4-BE49-F238E27FC236}">
                <a16:creationId xmlns:a16="http://schemas.microsoft.com/office/drawing/2014/main" id="{875EC71E-DDE1-46AC-BF05-4D825AF8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5506958">
            <a:off x="10705084" y="-3108515"/>
            <a:ext cx="4020190" cy="8829125"/>
          </a:xfrm>
          <a:prstGeom prst="rect">
            <a:avLst/>
          </a:prstGeom>
        </p:spPr>
      </p:pic>
      <p:pic>
        <p:nvPicPr>
          <p:cNvPr id="4099" name="Picture 1">
            <a:extLst>
              <a:ext uri="{FF2B5EF4-FFF2-40B4-BE49-F238E27FC236}">
                <a16:creationId xmlns:a16="http://schemas.microsoft.com/office/drawing/2014/main" id="{6A138ED4-39F5-435D-B7BE-10D62148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76" y="1432610"/>
            <a:ext cx="5553075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">
            <a:extLst>
              <a:ext uri="{FF2B5EF4-FFF2-40B4-BE49-F238E27FC236}">
                <a16:creationId xmlns:a16="http://schemas.microsoft.com/office/drawing/2014/main" id="{3E41CD4C-5925-4CF3-8572-BB228AAC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51" y="914400"/>
            <a:ext cx="6308725" cy="557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958BB-952D-4543-82E6-C2E047CA1B15}"/>
              </a:ext>
            </a:extLst>
          </p:cNvPr>
          <p:cNvSpPr txBox="1"/>
          <p:nvPr/>
        </p:nvSpPr>
        <p:spPr>
          <a:xfrm>
            <a:off x="2108781" y="213381"/>
            <a:ext cx="1592103" cy="523220"/>
          </a:xfrm>
          <a:prstGeom prst="rect">
            <a:avLst/>
          </a:prstGeom>
          <a:noFill/>
          <a:effectLst>
            <a:outerShdw blurRad="177800" dist="50800" dir="5400000" algn="ctr" rotWithShape="0">
              <a:srgbClr val="6986FF">
                <a:alpha val="8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8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171959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DA5499-F596-42A2-8BB4-91778F13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8" y="176810"/>
            <a:ext cx="9891683" cy="2618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1">
            <a:extLst>
              <a:ext uri="{FF2B5EF4-FFF2-40B4-BE49-F238E27FC236}">
                <a16:creationId xmlns:a16="http://schemas.microsoft.com/office/drawing/2014/main" id="{AB9BE575-39DD-4347-BD20-2D6556131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3"/>
          <a:stretch/>
        </p:blipFill>
        <p:spPr bwMode="auto">
          <a:xfrm>
            <a:off x="1616371" y="2291155"/>
            <a:ext cx="4883002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>
            <a:extLst>
              <a:ext uri="{FF2B5EF4-FFF2-40B4-BE49-F238E27FC236}">
                <a16:creationId xmlns:a16="http://schemas.microsoft.com/office/drawing/2014/main" id="{D5C217A9-51F1-4050-A560-FCCBC21F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01" y="2291155"/>
            <a:ext cx="4947582" cy="4476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01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A097D1-933B-4C12-99FB-64992B6A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4126"/>
            <a:ext cx="4824919" cy="4387918"/>
          </a:xfrm>
        </p:spPr>
        <p:txBody>
          <a:bodyPr>
            <a:normAutofit/>
          </a:bodyPr>
          <a:lstStyle/>
          <a:p>
            <a:pPr marL="534988" lvl="0" indent="-306388" algn="just">
              <a:lnSpc>
                <a:spcPct val="105000"/>
              </a:lnSpc>
              <a:spcAft>
                <a:spcPts val="6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парольная защита базы данных</a:t>
            </a:r>
            <a:r>
              <a:rPr lang="en-US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;</a:t>
            </a:r>
            <a:endParaRPr lang="ru-RU" sz="22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534988" lvl="0" indent="-306388" algn="just">
              <a:lnSpc>
                <a:spcPct val="105000"/>
              </a:lnSpc>
              <a:spcAft>
                <a:spcPts val="6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установка прав доступа</a:t>
            </a:r>
            <a:r>
              <a:rPr lang="en-US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;</a:t>
            </a:r>
            <a:endParaRPr lang="ru-RU" sz="22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534988" lvl="0" indent="-306388" algn="just">
              <a:lnSpc>
                <a:spcPct val="105000"/>
              </a:lnSpc>
              <a:spcAft>
                <a:spcPts val="6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скрытие персональных данных; </a:t>
            </a:r>
          </a:p>
          <a:p>
            <a:pPr marL="534988" lvl="0" indent="-306388" algn="just">
              <a:lnSpc>
                <a:spcPct val="105000"/>
              </a:lnSpc>
              <a:spcAft>
                <a:spcPts val="6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блокировка системы при отсутствии активности;</a:t>
            </a:r>
          </a:p>
          <a:p>
            <a:pPr marL="534988" lvl="0" indent="-306388" algn="just">
              <a:lnSpc>
                <a:spcPct val="105000"/>
              </a:lnSpc>
              <a:spcAft>
                <a:spcPts val="6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резервное копирование и восстановление информации;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BB281E-6140-48E1-A808-5F34137A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67408"/>
            <a:ext cx="10858499" cy="79865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 процессе разработки были реализованы меры защиты информации:</a:t>
            </a:r>
            <a:endParaRPr lang="ru-RU" sz="3600" b="1" dirty="0"/>
          </a:p>
        </p:txBody>
      </p:sp>
      <p:pic>
        <p:nvPicPr>
          <p:cNvPr id="6" name="Рисунок 5" descr="Блокировка со сплошной заливкой">
            <a:extLst>
              <a:ext uri="{FF2B5EF4-FFF2-40B4-BE49-F238E27FC236}">
                <a16:creationId xmlns:a16="http://schemas.microsoft.com/office/drawing/2014/main" id="{7D1ED243-E4A7-4661-813F-B6C21D4F8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0750" y="167408"/>
            <a:ext cx="825500" cy="825500"/>
          </a:xfrm>
          <a:prstGeom prst="rect">
            <a:avLst/>
          </a:prstGeom>
        </p:spPr>
      </p:pic>
      <p:pic>
        <p:nvPicPr>
          <p:cNvPr id="7" name="Рисунок 6" descr="Точечная строчная круга">
            <a:extLst>
              <a:ext uri="{FF2B5EF4-FFF2-40B4-BE49-F238E27FC236}">
                <a16:creationId xmlns:a16="http://schemas.microsoft.com/office/drawing/2014/main" id="{3822FCD7-0961-419E-ADAF-0FE4CB4D02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4467"/>
          <a:stretch/>
        </p:blipFill>
        <p:spPr>
          <a:xfrm rot="16982989">
            <a:off x="319575" y="-1751940"/>
            <a:ext cx="3334964" cy="7324235"/>
          </a:xfrm>
          <a:prstGeom prst="rect">
            <a:avLst/>
          </a:prstGeom>
        </p:spPr>
      </p:pic>
      <p:pic>
        <p:nvPicPr>
          <p:cNvPr id="8" name="Рисунок 7" descr="Точечная строчная круга">
            <a:extLst>
              <a:ext uri="{FF2B5EF4-FFF2-40B4-BE49-F238E27FC236}">
                <a16:creationId xmlns:a16="http://schemas.microsoft.com/office/drawing/2014/main" id="{B0D1A7CA-9D70-4D3C-9F26-4C3EC5C1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4467"/>
          <a:stretch/>
        </p:blipFill>
        <p:spPr>
          <a:xfrm rot="16982989">
            <a:off x="3060951" y="1323122"/>
            <a:ext cx="3334964" cy="73242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2B68C2-28CD-46D5-AA70-0E2990C9A00C}"/>
              </a:ext>
            </a:extLst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2209" y="4831127"/>
            <a:ext cx="3539080" cy="181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  <p:pic>
        <p:nvPicPr>
          <p:cNvPr id="10" name="Picture 35">
            <a:extLst>
              <a:ext uri="{FF2B5EF4-FFF2-40B4-BE49-F238E27FC236}">
                <a16:creationId xmlns:a16="http://schemas.microsoft.com/office/drawing/2014/main" id="{DFDF8026-ED6C-43F5-8967-5F973DD69794}"/>
              </a:ext>
            </a:extLst>
          </p:cNvPr>
          <p:cNvPicPr/>
          <p:nvPr/>
        </p:nvPicPr>
        <p:blipFill rotWithShape="1">
          <a:blip r:embed="rId9" cstate="print"/>
          <a:srcRect l="46114" t="7161"/>
          <a:stretch/>
        </p:blipFill>
        <p:spPr>
          <a:xfrm>
            <a:off x="7549409" y="1217148"/>
            <a:ext cx="4521199" cy="388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  <p:pic>
        <p:nvPicPr>
          <p:cNvPr id="11" name="Picture 37">
            <a:extLst>
              <a:ext uri="{FF2B5EF4-FFF2-40B4-BE49-F238E27FC236}">
                <a16:creationId xmlns:a16="http://schemas.microsoft.com/office/drawing/2014/main" id="{A593A984-C631-440B-BE27-D9DCC5A58FAC}"/>
              </a:ext>
            </a:extLst>
          </p:cNvPr>
          <p:cNvPicPr/>
          <p:nvPr/>
        </p:nvPicPr>
        <p:blipFill rotWithShape="1">
          <a:blip r:embed="rId10" cstate="print"/>
          <a:srcRect t="39099" r="68201" b="39219"/>
          <a:stretch/>
        </p:blipFill>
        <p:spPr>
          <a:xfrm>
            <a:off x="8272309" y="5363177"/>
            <a:ext cx="3075398" cy="121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  <p:pic>
        <p:nvPicPr>
          <p:cNvPr id="12" name="Picture 36">
            <a:extLst>
              <a:ext uri="{FF2B5EF4-FFF2-40B4-BE49-F238E27FC236}">
                <a16:creationId xmlns:a16="http://schemas.microsoft.com/office/drawing/2014/main" id="{B01DBA75-4EDA-4363-ADBE-F7ED779144EF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30437" y="2082166"/>
            <a:ext cx="2566551" cy="3344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96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A097D1-933B-4C12-99FB-64992B6A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" y="1724025"/>
            <a:ext cx="11858625" cy="5603875"/>
          </a:xfrm>
        </p:spPr>
        <p:txBody>
          <a:bodyPr>
            <a:normAutofit/>
          </a:bodyPr>
          <a:lstStyle/>
          <a:p>
            <a:pPr marL="0" marR="18034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 этапе анализа предметной области не были найдены программы на платформе .</a:t>
            </a:r>
            <a:r>
              <a:rPr lang="en-US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NET</a:t>
            </a: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 Существующие аналоги, например 1С Управление учебными курсами, построены на 1С имеют огромный функционал: учёт договоров, учащихся, курсов и оплат.  Все программные продукты платные, требуют предварительной настройки и сопровождения, которые являются платными услугами.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BB281E-6140-48E1-A808-5F34137A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05508"/>
            <a:ext cx="10677525" cy="79865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Основание экономической эффективности</a:t>
            </a:r>
          </a:p>
        </p:txBody>
      </p:sp>
      <p:pic>
        <p:nvPicPr>
          <p:cNvPr id="5" name="Рисунок 4" descr="Монеты со сплошной заливкой">
            <a:extLst>
              <a:ext uri="{FF2B5EF4-FFF2-40B4-BE49-F238E27FC236}">
                <a16:creationId xmlns:a16="http://schemas.microsoft.com/office/drawing/2014/main" id="{11C63ACE-5775-4CC7-8010-E31E852AC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0400" y="89765"/>
            <a:ext cx="914400" cy="914400"/>
          </a:xfrm>
          <a:prstGeom prst="rect">
            <a:avLst/>
          </a:prstGeom>
        </p:spPr>
      </p:pic>
      <p:pic>
        <p:nvPicPr>
          <p:cNvPr id="6" name="Рисунок 5" descr="Точечная строчная круга">
            <a:extLst>
              <a:ext uri="{FF2B5EF4-FFF2-40B4-BE49-F238E27FC236}">
                <a16:creationId xmlns:a16="http://schemas.microsoft.com/office/drawing/2014/main" id="{0CCAC0AE-D854-42BD-9234-72B0466E1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08267">
            <a:off x="5465505" y="1899113"/>
            <a:ext cx="8637890" cy="8637890"/>
          </a:xfrm>
          <a:prstGeom prst="rect">
            <a:avLst/>
          </a:prstGeom>
          <a:effectLst>
            <a:outerShdw blurRad="50800" dist="50800" dir="5400000" algn="ctr" rotWithShape="0">
              <a:srgbClr val="4F52FF"/>
            </a:outerShdw>
          </a:effectLst>
        </p:spPr>
      </p:pic>
      <p:pic>
        <p:nvPicPr>
          <p:cNvPr id="7" name="Рисунок 6" descr="Точечная строчная круга">
            <a:extLst>
              <a:ext uri="{FF2B5EF4-FFF2-40B4-BE49-F238E27FC236}">
                <a16:creationId xmlns:a16="http://schemas.microsoft.com/office/drawing/2014/main" id="{BB8425AB-590E-4BBE-8A40-532BFA3FEF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4467"/>
          <a:stretch/>
        </p:blipFill>
        <p:spPr>
          <a:xfrm rot="16982989">
            <a:off x="167175" y="-1904340"/>
            <a:ext cx="3334964" cy="7324235"/>
          </a:xfrm>
          <a:prstGeom prst="rect">
            <a:avLst/>
          </a:prstGeom>
        </p:spPr>
      </p:pic>
      <p:pic>
        <p:nvPicPr>
          <p:cNvPr id="8" name="Рисунок 7" descr="Точечная строчная круга">
            <a:extLst>
              <a:ext uri="{FF2B5EF4-FFF2-40B4-BE49-F238E27FC236}">
                <a16:creationId xmlns:a16="http://schemas.microsoft.com/office/drawing/2014/main" id="{F5EA4B75-E7CC-4012-AA5F-9F02444D95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54467"/>
          <a:stretch/>
        </p:blipFill>
        <p:spPr>
          <a:xfrm rot="7316234">
            <a:off x="-49708" y="-2613329"/>
            <a:ext cx="2461614" cy="5406188"/>
          </a:xfrm>
          <a:prstGeom prst="rect">
            <a:avLst/>
          </a:prstGeom>
        </p:spPr>
      </p:pic>
      <p:pic>
        <p:nvPicPr>
          <p:cNvPr id="9" name="Рисунок 8" descr="Точечная строчная круга">
            <a:extLst>
              <a:ext uri="{FF2B5EF4-FFF2-40B4-BE49-F238E27FC236}">
                <a16:creationId xmlns:a16="http://schemas.microsoft.com/office/drawing/2014/main" id="{E55A188C-5683-4051-B450-6407D610F3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4467"/>
          <a:stretch/>
        </p:blipFill>
        <p:spPr>
          <a:xfrm rot="16982989">
            <a:off x="319575" y="-1751940"/>
            <a:ext cx="3334964" cy="7324235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AC5276B-2157-4F0B-9188-32D71BE61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64991"/>
              </p:ext>
            </p:extLst>
          </p:nvPr>
        </p:nvGraphicFramePr>
        <p:xfrm>
          <a:off x="166687" y="4137554"/>
          <a:ext cx="11875641" cy="20805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9385291">
                  <a:extLst>
                    <a:ext uri="{9D8B030D-6E8A-4147-A177-3AD203B41FA5}">
                      <a16:colId xmlns:a16="http://schemas.microsoft.com/office/drawing/2014/main" val="3803092437"/>
                    </a:ext>
                  </a:extLst>
                </a:gridCol>
                <a:gridCol w="2490350">
                  <a:extLst>
                    <a:ext uri="{9D8B030D-6E8A-4147-A177-3AD203B41FA5}">
                      <a16:colId xmlns:a16="http://schemas.microsoft.com/office/drawing/2014/main" val="270838912"/>
                    </a:ext>
                  </a:extLst>
                </a:gridCol>
              </a:tblGrid>
              <a:tr h="31993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Показатель</a:t>
                      </a:r>
                      <a:endParaRPr lang="ru-RU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7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Значение</a:t>
                      </a:r>
                      <a:endParaRPr lang="ru-RU" sz="24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471451"/>
                  </a:ext>
                </a:extLst>
              </a:tr>
              <a:tr h="41725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Себестоимость программного продукта(руб.)</a:t>
                      </a:r>
                      <a:endParaRPr lang="ru-RU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7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213</a:t>
                      </a:r>
                      <a:r>
                        <a:rPr lang="ru-RU" sz="27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ru-RU" sz="24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389910"/>
                  </a:ext>
                </a:extLst>
              </a:tr>
              <a:tr h="41725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Цена разработки ПП (руб.)</a:t>
                      </a:r>
                      <a:endParaRPr lang="ru-RU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7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213</a:t>
                      </a:r>
                      <a:r>
                        <a:rPr lang="ru-RU" sz="27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ru-RU" sz="24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413632"/>
                  </a:ext>
                </a:extLst>
              </a:tr>
              <a:tr h="41725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Отпускная цена (руб.)</a:t>
                      </a:r>
                      <a:endParaRPr lang="ru-RU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ru-RU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ru-RU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99949"/>
                  </a:ext>
                </a:extLst>
              </a:tr>
              <a:tr h="41725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7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Срок окупаемости (года)</a:t>
                      </a:r>
                      <a:endParaRPr lang="ru-RU" sz="24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7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ru-RU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4118" marR="1341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57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Точечная строчная круга">
            <a:extLst>
              <a:ext uri="{FF2B5EF4-FFF2-40B4-BE49-F238E27FC236}">
                <a16:creationId xmlns:a16="http://schemas.microsoft.com/office/drawing/2014/main" id="{9BD89F34-753E-4F37-AF60-B3D51751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08267">
            <a:off x="4378719" y="-2493321"/>
            <a:ext cx="8637890" cy="8637890"/>
          </a:xfrm>
          <a:prstGeom prst="rect">
            <a:avLst/>
          </a:prstGeom>
          <a:effectLst>
            <a:outerShdw blurRad="50800" dist="50800" dir="5400000" algn="ctr" rotWithShape="0">
              <a:srgbClr val="4F52FF"/>
            </a:outerShdw>
          </a:effectLst>
        </p:spPr>
      </p:pic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D80AB030-B11E-4CC8-AA99-5AACEC205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040489">
            <a:off x="-2136953" y="-3689148"/>
            <a:ext cx="6301934" cy="6301934"/>
          </a:xfrm>
          <a:prstGeom prst="rect">
            <a:avLst/>
          </a:prstGeom>
          <a:effectLst>
            <a:outerShdw blurRad="406400" dist="50800" dir="5400000" algn="ctr" rotWithShape="0">
              <a:srgbClr val="000000">
                <a:alpha val="7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6983A-D417-4FD6-AB21-7DEF3E19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61" y="29028"/>
            <a:ext cx="5312278" cy="79865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D3D41-8A1B-4773-9E8A-3CE0C449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016590"/>
            <a:ext cx="11538857" cy="5471297"/>
          </a:xfrm>
        </p:spPr>
        <p:txBody>
          <a:bodyPr>
            <a:normAutofit lnSpcReduction="10000"/>
          </a:bodyPr>
          <a:lstStyle/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современном мире как никогда важны квалифицированные специалисты. Но чтобы такие специалисты были, нужно не менее квалифицированное образование. Таким образованием занимаются специальные организации, например, отделения дополнительного образования.</a:t>
            </a:r>
          </a:p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Для решения таких задач требуется АИС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endParaRPr lang="ru-RU" sz="2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4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АИС позволит</a:t>
            </a:r>
            <a:r>
              <a:rPr lang="en-US" sz="24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автоматизировать процессы: 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учета данных; 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электронного документооборота;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мониторинга статусов договоров (по освоению и оплате)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;</a:t>
            </a:r>
            <a:endParaRPr lang="ru-RU" sz="2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ведения статистики.</a:t>
            </a:r>
          </a:p>
          <a:p>
            <a:endParaRPr lang="ru-RU" sz="1600" dirty="0"/>
          </a:p>
        </p:txBody>
      </p:sp>
      <p:pic>
        <p:nvPicPr>
          <p:cNvPr id="9" name="Рисунок 8" descr="Стек книг с грушой">
            <a:extLst>
              <a:ext uri="{FF2B5EF4-FFF2-40B4-BE49-F238E27FC236}">
                <a16:creationId xmlns:a16="http://schemas.microsoft.com/office/drawing/2014/main" id="{53742A03-1170-4FE8-89FB-D0F56F30FF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721" t="16068" r="27301" b="13113"/>
          <a:stretch/>
        </p:blipFill>
        <p:spPr>
          <a:xfrm>
            <a:off x="9160802" y="2257492"/>
            <a:ext cx="2619320" cy="43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2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Точечная строчная круга">
            <a:extLst>
              <a:ext uri="{FF2B5EF4-FFF2-40B4-BE49-F238E27FC236}">
                <a16:creationId xmlns:a16="http://schemas.microsoft.com/office/drawing/2014/main" id="{BB8425AB-590E-4BBE-8A40-532BFA3FE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167175" y="-1904340"/>
            <a:ext cx="3334964" cy="7324235"/>
          </a:xfrm>
          <a:prstGeom prst="rect">
            <a:avLst/>
          </a:prstGeom>
        </p:spPr>
      </p:pic>
      <p:pic>
        <p:nvPicPr>
          <p:cNvPr id="8" name="Рисунок 7" descr="Точечная строчная круга">
            <a:extLst>
              <a:ext uri="{FF2B5EF4-FFF2-40B4-BE49-F238E27FC236}">
                <a16:creationId xmlns:a16="http://schemas.microsoft.com/office/drawing/2014/main" id="{F5EA4B75-E7CC-4012-AA5F-9F02444D95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4467"/>
          <a:stretch/>
        </p:blipFill>
        <p:spPr>
          <a:xfrm rot="7316234">
            <a:off x="-49707" y="-2528595"/>
            <a:ext cx="2461614" cy="5406188"/>
          </a:xfrm>
          <a:prstGeom prst="rect">
            <a:avLst/>
          </a:prstGeom>
        </p:spPr>
      </p:pic>
      <p:pic>
        <p:nvPicPr>
          <p:cNvPr id="9" name="Рисунок 8" descr="Точечная строчная круга">
            <a:extLst>
              <a:ext uri="{FF2B5EF4-FFF2-40B4-BE49-F238E27FC236}">
                <a16:creationId xmlns:a16="http://schemas.microsoft.com/office/drawing/2014/main" id="{E55A188C-5683-4051-B450-6407D610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440226" y="-1788597"/>
            <a:ext cx="3334964" cy="732423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8A097D1-933B-4C12-99FB-64992B6A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31" y="1153157"/>
            <a:ext cx="11105938" cy="5603875"/>
          </a:xfrm>
        </p:spPr>
        <p:txBody>
          <a:bodyPr>
            <a:normAutofit fontScale="92500" lnSpcReduction="10000"/>
          </a:bodyPr>
          <a:lstStyle/>
          <a:p>
            <a:pPr marL="0" marR="18034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ходе выполнения выпускной квалификационной работы была создана автоматизированная информационная система «Слушатель», отвечающая поставленным требованиям.</a:t>
            </a:r>
          </a:p>
          <a:p>
            <a:pPr marL="534988" marR="180340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использовался язык программирования высокого уровня С#;</a:t>
            </a:r>
          </a:p>
          <a:p>
            <a:pPr marL="534988" marR="180340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база данных MySQL и платформа .NET.</a:t>
            </a:r>
          </a:p>
          <a:p>
            <a:pPr marL="0" marR="18034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Был реализован весь заявленный в ТЗ функционал. Произведен расчет </a:t>
            </a:r>
            <a:r>
              <a:rPr lang="ru-RU" sz="2200" dirty="0" err="1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технико</a:t>
            </a: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- экономических показателей и применены меры защиты информации.</a:t>
            </a:r>
          </a:p>
          <a:p>
            <a:pPr marL="0" marR="18034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Улучшены навыки по работе с платформой .NET, а так же приобретен навык по разработке подобных проектов.</a:t>
            </a:r>
          </a:p>
          <a:p>
            <a:pPr marL="0" marR="18034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АИС не требовательна к ресурсам ПК. Может использоваться в качестве портфолио на собеседовании  и как пример согласования функционала с потенциальным заказчиком. АИС имеет архитектуру клиент-серверной БД и в перспективе может быть доработана до другого уровня. 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BB281E-6140-48E1-A808-5F34137A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05508"/>
            <a:ext cx="10677525" cy="798657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</a:p>
        </p:txBody>
      </p:sp>
      <p:pic>
        <p:nvPicPr>
          <p:cNvPr id="6" name="Рисунок 5" descr="Точечная строчная круга">
            <a:extLst>
              <a:ext uri="{FF2B5EF4-FFF2-40B4-BE49-F238E27FC236}">
                <a16:creationId xmlns:a16="http://schemas.microsoft.com/office/drawing/2014/main" id="{0CCAC0AE-D854-42BD-9234-72B0466E1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508267">
            <a:off x="5465505" y="1899113"/>
            <a:ext cx="8637890" cy="8637890"/>
          </a:xfrm>
          <a:prstGeom prst="rect">
            <a:avLst/>
          </a:prstGeom>
          <a:effectLst>
            <a:outerShdw blurRad="50800" dist="50800" dir="5400000" algn="ctr" rotWithShape="0">
              <a:srgbClr val="4F52FF"/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960040-EC2B-41A2-B696-52B563F276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41" y="2031966"/>
            <a:ext cx="1233880" cy="12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Точечная строчная круга">
            <a:extLst>
              <a:ext uri="{FF2B5EF4-FFF2-40B4-BE49-F238E27FC236}">
                <a16:creationId xmlns:a16="http://schemas.microsoft.com/office/drawing/2014/main" id="{61EF11FD-AE3F-452F-A940-034C3937D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467"/>
          <a:stretch/>
        </p:blipFill>
        <p:spPr>
          <a:xfrm rot="16982989">
            <a:off x="404759" y="-1654553"/>
            <a:ext cx="3334964" cy="7324235"/>
          </a:xfrm>
          <a:prstGeom prst="rect">
            <a:avLst/>
          </a:prstGeom>
        </p:spPr>
      </p:pic>
      <p:pic>
        <p:nvPicPr>
          <p:cNvPr id="10" name="Рисунок 9" descr="Точечная строчная круга">
            <a:extLst>
              <a:ext uri="{FF2B5EF4-FFF2-40B4-BE49-F238E27FC236}">
                <a16:creationId xmlns:a16="http://schemas.microsoft.com/office/drawing/2014/main" id="{E236AB03-A1E4-4FE2-9C16-1BCE95A6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31884">
            <a:off x="6286787" y="-1714646"/>
            <a:ext cx="8473461" cy="84734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97BAF-CA5C-46D1-B396-754E39983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330531"/>
            <a:ext cx="9791700" cy="1547813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sz="6000" dirty="0"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Выпускная квалификационная работа</a:t>
            </a:r>
            <a:endParaRPr lang="ru-RU" dirty="0">
              <a:effectLst>
                <a:outerShdw blurRad="38100" dist="38100" dir="2700000" algn="tl">
                  <a:schemeClr val="accent1">
                    <a:lumMod val="75000"/>
                    <a:alpha val="43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196AB-7595-4DFB-98DF-792D10D8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513" y="3093613"/>
            <a:ext cx="9884972" cy="1178626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Тема</a:t>
            </a:r>
            <a:r>
              <a:rPr lang="en-US" sz="2800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ru-RU" sz="2800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sz="28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Разработка автоматизированной информационной системы по ведению базы данных «Слушатель» на базе платформы 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D0B70-9BC2-492E-A7B7-46438FF57132}"/>
              </a:ext>
            </a:extLst>
          </p:cNvPr>
          <p:cNvSpPr txBox="1"/>
          <p:nvPr/>
        </p:nvSpPr>
        <p:spPr>
          <a:xfrm>
            <a:off x="2072244" y="121227"/>
            <a:ext cx="8047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Министерство образования и науки Нижегородской области Государственное бюджетное профессиональное образовательное учреждение «Заволжский автомоторный техникум»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F353C23-FA05-464F-963F-FA730EA8E495}"/>
              </a:ext>
            </a:extLst>
          </p:cNvPr>
          <p:cNvSpPr txBox="1">
            <a:spLocks/>
          </p:cNvSpPr>
          <p:nvPr/>
        </p:nvSpPr>
        <p:spPr>
          <a:xfrm>
            <a:off x="4122683" y="4645525"/>
            <a:ext cx="10527970" cy="117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Выполнил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ru-RU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Егоров Даниил Дмитриевич, группа ПС-20А</a:t>
            </a:r>
          </a:p>
          <a:p>
            <a:pPr algn="l"/>
            <a:r>
              <a:rPr lang="ru-RU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Руководитель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 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Хмелева Елена Олеговна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D3223-00D8-44E4-9932-B6ECA301F9A7}"/>
              </a:ext>
            </a:extLst>
          </p:cNvPr>
          <p:cNvSpPr txBox="1"/>
          <p:nvPr/>
        </p:nvSpPr>
        <p:spPr>
          <a:xfrm>
            <a:off x="4910931" y="6457890"/>
            <a:ext cx="2370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г. Заволжье, 2024 г.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EBD595-BE8F-4FA7-9865-809B8AA094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3" t="11904" r="7521" b="7958"/>
          <a:stretch/>
        </p:blipFill>
        <p:spPr>
          <a:xfrm>
            <a:off x="21802" y="4315870"/>
            <a:ext cx="4100881" cy="2542130"/>
          </a:xfrm>
          <a:prstGeom prst="rect">
            <a:avLst/>
          </a:prstGeom>
        </p:spPr>
      </p:pic>
      <p:pic>
        <p:nvPicPr>
          <p:cNvPr id="11" name="Рисунок 10" descr="Точечная строчная круга">
            <a:extLst>
              <a:ext uri="{FF2B5EF4-FFF2-40B4-BE49-F238E27FC236}">
                <a16:creationId xmlns:a16="http://schemas.microsoft.com/office/drawing/2014/main" id="{40B80161-692A-4C4E-897C-7899F628F9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54467"/>
          <a:stretch/>
        </p:blipFill>
        <p:spPr>
          <a:xfrm rot="7316234">
            <a:off x="246480" y="-2299158"/>
            <a:ext cx="2461614" cy="54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Точечная строчная круга">
            <a:extLst>
              <a:ext uri="{FF2B5EF4-FFF2-40B4-BE49-F238E27FC236}">
                <a16:creationId xmlns:a16="http://schemas.microsoft.com/office/drawing/2014/main" id="{3BADDAD7-A480-4010-B755-EF333AAF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505626">
            <a:off x="2869010" y="-1823842"/>
            <a:ext cx="9980461" cy="9980461"/>
          </a:xfrm>
          <a:prstGeom prst="rect">
            <a:avLst/>
          </a:prstGeom>
          <a:effectLst>
            <a:outerShdw blurRad="50800" dist="50800" dir="5400000" algn="ctr" rotWithShape="0">
              <a:srgbClr val="4F52FF"/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476C5B1-30A4-4810-BE9E-2E5A84B4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61" y="29028"/>
            <a:ext cx="5312278" cy="79865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ru-RU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8EB8199-6E0E-4D33-B497-77E91351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016590"/>
            <a:ext cx="11538857" cy="5471297"/>
          </a:xfrm>
        </p:spPr>
        <p:txBody>
          <a:bodyPr>
            <a:normAutofit fontScale="92500" lnSpcReduction="10000"/>
          </a:bodyPr>
          <a:lstStyle/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400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Цель ВКР 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Разработка автоматизированной информационной системы по ведению базы данных «Слушатель» на базе платформы .NET</a:t>
            </a:r>
          </a:p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процессе проектирования необходимо  решить следующие </a:t>
            </a:r>
            <a:r>
              <a:rPr lang="ru-RU" sz="26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задачи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сформулировать требования к программе;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построить структуру базы данных;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выбрать среду разработки;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реализовать программный продукт; 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протестировать программный продукт;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рассчитать технико-экономические показатели;</a:t>
            </a:r>
          </a:p>
          <a:p>
            <a:pPr marL="534988" indent="-306388" algn="just">
              <a:lnSpc>
                <a:spcPct val="115000"/>
              </a:lnSpc>
              <a:spcAft>
                <a:spcPts val="6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разработать техническую и эксплуатационную документацию.</a:t>
            </a:r>
          </a:p>
          <a:p>
            <a:endParaRPr lang="ru-RU" sz="1600" dirty="0"/>
          </a:p>
        </p:txBody>
      </p:sp>
      <p:pic>
        <p:nvPicPr>
          <p:cNvPr id="8" name="Рисунок 7" descr="Контрольный список со сплошной заливкой">
            <a:extLst>
              <a:ext uri="{FF2B5EF4-FFF2-40B4-BE49-F238E27FC236}">
                <a16:creationId xmlns:a16="http://schemas.microsoft.com/office/drawing/2014/main" id="{A6EDABD2-0511-4EA4-B12C-68D84D627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309" y="2897887"/>
            <a:ext cx="2133575" cy="2133575"/>
          </a:xfrm>
          <a:prstGeom prst="rect">
            <a:avLst/>
          </a:prstGeom>
        </p:spPr>
      </p:pic>
      <p:pic>
        <p:nvPicPr>
          <p:cNvPr id="12" name="Рисунок 11" descr="Точечная строчная круга">
            <a:extLst>
              <a:ext uri="{FF2B5EF4-FFF2-40B4-BE49-F238E27FC236}">
                <a16:creationId xmlns:a16="http://schemas.microsoft.com/office/drawing/2014/main" id="{DCBE6BFF-4C53-427B-8EEB-7FC383522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428762">
            <a:off x="-5092775" y="-6464129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72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398F8D0F-09E0-4F15-9B0E-F3B728F8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046706">
            <a:off x="4546790" y="-235091"/>
            <a:ext cx="9476366" cy="9476366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4" name="Рисунок 3" descr="Квадратная академическая шапочка со сплошной заливкой">
            <a:extLst>
              <a:ext uri="{FF2B5EF4-FFF2-40B4-BE49-F238E27FC236}">
                <a16:creationId xmlns:a16="http://schemas.microsoft.com/office/drawing/2014/main" id="{EED0D524-D2A1-4A07-A955-CFE25E6C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1063" y="-86715"/>
            <a:ext cx="914400" cy="9144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1628984-0216-4383-8CA4-14CF4D3B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973" y="29028"/>
            <a:ext cx="6139568" cy="7986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Постановка задачи</a:t>
            </a:r>
            <a:endParaRPr lang="ru-RU" b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B2811FE-8C6E-424D-9982-C53D3807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123468"/>
            <a:ext cx="11538857" cy="5609841"/>
          </a:xfrm>
        </p:spPr>
        <p:txBody>
          <a:bodyPr>
            <a:normAutofit/>
          </a:bodyPr>
          <a:lstStyle/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Была поставлена задача разработать автоматизированную информационную систему по ведению базы данных «Слушатель» на базе платформы .NEТ. Использовать язык программирования высокого уровня и надежную базу данных.</a:t>
            </a:r>
          </a:p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База должна </a:t>
            </a:r>
            <a:r>
              <a:rPr lang="ru-RU" sz="2400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содержать информацию</a:t>
            </a: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</a:p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 курсах; слушателях; пользователях АИС; договорах и их содержимом; платежах; сотрудниках отделения; группах.</a:t>
            </a:r>
          </a:p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формы отчетов: договор, квитанция об оплате с QR-кодом, статистика обучившихся, статистика об оплате, статистика по всем договорам, статистика слушателей выбранной группы, соглашение</a:t>
            </a:r>
          </a:p>
          <a:p>
            <a:pPr marL="0" indent="43200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Предусмотреть работу 3-х пользователей: системный администратор, секретарь отделения дополнительного образования и заведующий отделением дополнительного образования.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1708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Точечная строчная круга">
            <a:extLst>
              <a:ext uri="{FF2B5EF4-FFF2-40B4-BE49-F238E27FC236}">
                <a16:creationId xmlns:a16="http://schemas.microsoft.com/office/drawing/2014/main" id="{BA8B5105-0A99-48E5-9352-10756DDA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5736">
            <a:off x="6479914" y="-3109598"/>
            <a:ext cx="7362670" cy="7362670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398F8D0F-09E0-4F15-9B0E-F3B728F8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046706">
            <a:off x="-2780377" y="-4372296"/>
            <a:ext cx="7362670" cy="7362670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1628984-0216-4383-8CA4-14CF4D3B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89" y="324811"/>
            <a:ext cx="8894619" cy="79865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АИС должна обеспечить выполнение следующих функций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B2811FE-8C6E-424D-9982-C53D3807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2" y="1562721"/>
            <a:ext cx="5785099" cy="5092700"/>
          </a:xfrm>
        </p:spPr>
        <p:txBody>
          <a:bodyPr>
            <a:normAutofit/>
          </a:bodyPr>
          <a:lstStyle/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авторизация пользователя;</a:t>
            </a:r>
          </a:p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импорт и экспорт CSV;</a:t>
            </a:r>
          </a:p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резервное копирование и восстановление БД;</a:t>
            </a:r>
          </a:p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просмотр, добавление, редактирование и удаление записей из БД;</a:t>
            </a:r>
          </a:p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экспорт различных отчетов и статистик в приложение MS Word и MS Excel;</a:t>
            </a:r>
          </a:p>
          <a:p>
            <a:pPr marL="534988" indent="-306388" algn="just">
              <a:lnSpc>
                <a:spcPct val="10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запись слушателей на указанный курс в указанную группу;</a:t>
            </a:r>
          </a:p>
          <a:p>
            <a:endParaRPr lang="ru-RU" sz="16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03B9D33-D2A8-41AF-AEC5-5EE478609C5F}"/>
              </a:ext>
            </a:extLst>
          </p:cNvPr>
          <p:cNvSpPr txBox="1">
            <a:spLocks/>
          </p:cNvSpPr>
          <p:nvPr/>
        </p:nvSpPr>
        <p:spPr>
          <a:xfrm>
            <a:off x="6096000" y="1562721"/>
            <a:ext cx="5785099" cy="509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06388" algn="just">
              <a:lnSpc>
                <a:spcPct val="12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просмотр подробной информации о договорах;</a:t>
            </a:r>
          </a:p>
          <a:p>
            <a:pPr marL="534988" indent="-306388" algn="just">
              <a:lnSpc>
                <a:spcPct val="12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смена статусов договора автоматически и вручную;</a:t>
            </a:r>
          </a:p>
          <a:p>
            <a:pPr marL="534988" indent="-306388" algn="just">
              <a:lnSpc>
                <a:spcPct val="12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просмотр платежей за выбранный договор;</a:t>
            </a:r>
          </a:p>
          <a:p>
            <a:pPr marL="534988" indent="-306388" algn="just">
              <a:lnSpc>
                <a:spcPct val="12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условное форматирование статусов договора;</a:t>
            </a:r>
          </a:p>
          <a:p>
            <a:pPr marL="534988" indent="-306388" algn="just">
              <a:lnSpc>
                <a:spcPct val="12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автоматизация ввода исходных данных</a:t>
            </a:r>
          </a:p>
          <a:p>
            <a:pPr marL="534988" indent="-306388" algn="just">
              <a:lnSpc>
                <a:spcPct val="125000"/>
              </a:lnSpc>
              <a:spcAft>
                <a:spcPts val="6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>
                <a:tab pos="534988" algn="l"/>
              </a:tabLst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пагинация, «Живой» поиск, сортировка и фильтрация данных.</a:t>
            </a: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5822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41B23B7-383E-4D8D-B3D8-D26340DB5E80}"/>
              </a:ext>
            </a:extLst>
          </p:cNvPr>
          <p:cNvSpPr/>
          <p:nvPr/>
        </p:nvSpPr>
        <p:spPr>
          <a:xfrm>
            <a:off x="-18011" y="2800350"/>
            <a:ext cx="12210011" cy="2017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27AD62-4CE7-4131-A85F-7410C648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04" y1="34061" x2="48804" y2="34061"/>
                        <a14:foregroundMark x1="58261" y1="34934" x2="58261" y2="34934"/>
                        <a14:foregroundMark x1="57935" y1="23799" x2="57935" y2="23799"/>
                        <a14:foregroundMark x1="60978" y1="32533" x2="60978" y2="32533"/>
                        <a14:foregroundMark x1="67500" y1="34061" x2="67500" y2="34061"/>
                        <a14:foregroundMark x1="76522" y1="31659" x2="76522" y2="31659"/>
                        <a14:foregroundMark x1="83913" y1="31004" x2="83913" y2="31004"/>
                        <a14:foregroundMark x1="50543" y1="55022" x2="50978" y2="55022"/>
                        <a14:foregroundMark x1="56413" y1="58952" x2="56413" y2="58952"/>
                        <a14:foregroundMark x1="60761" y1="63319" x2="60761" y2="63319"/>
                        <a14:foregroundMark x1="71630" y1="61572" x2="71630" y2="61572"/>
                        <a14:foregroundMark x1="78587" y1="61354" x2="78587" y2="61354"/>
                        <a14:foregroundMark x1="78370" y1="55895" x2="78370" y2="55895"/>
                        <a14:foregroundMark x1="82174" y1="63100" x2="82174" y2="63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450" y="981870"/>
            <a:ext cx="3568725" cy="1776604"/>
          </a:xfrm>
          <a:prstGeom prst="rect">
            <a:avLst/>
          </a:prstGeom>
        </p:spPr>
      </p:pic>
      <p:pic>
        <p:nvPicPr>
          <p:cNvPr id="1026" name="Picture 2" descr="Windows 11'de Visual Studio Code Hata Düzeltme ∞">
            <a:extLst>
              <a:ext uri="{FF2B5EF4-FFF2-40B4-BE49-F238E27FC236}">
                <a16:creationId xmlns:a16="http://schemas.microsoft.com/office/drawing/2014/main" id="{3FAFC07F-161D-4BAB-B972-A8A358577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800" b="73200" l="27800" r="77800">
                        <a14:foregroundMark x1="27800" y1="32400" x2="27800" y2="32400"/>
                        <a14:foregroundMark x1="44000" y1="34000" x2="44200" y2="34000"/>
                        <a14:foregroundMark x1="52400" y1="32000" x2="52400" y2="32000"/>
                        <a14:foregroundMark x1="61000" y1="32800" x2="61000" y2="32800"/>
                        <a14:foregroundMark x1="68600" y1="33200" x2="68600" y2="33200"/>
                        <a14:foregroundMark x1="29800" y1="61200" x2="29800" y2="61200"/>
                        <a14:foregroundMark x1="30800" y1="63200" x2="30800" y2="63200"/>
                        <a14:foregroundMark x1="30800" y1="61200" x2="30800" y2="61200"/>
                        <a14:foregroundMark x1="32600" y1="64400" x2="32600" y2="64400"/>
                        <a14:foregroundMark x1="34800" y1="64000" x2="34800" y2="64000"/>
                        <a14:foregroundMark x1="38400" y1="63200" x2="38400" y2="63200"/>
                        <a14:foregroundMark x1="41200" y1="62000" x2="41200" y2="62000"/>
                        <a14:foregroundMark x1="44000" y1="63200" x2="44000" y2="63200"/>
                        <a14:foregroundMark x1="47000" y1="63200" x2="47000" y2="63200"/>
                        <a14:foregroundMark x1="48800" y1="64400" x2="48800" y2="64400"/>
                        <a14:foregroundMark x1="52400" y1="63600" x2="52400" y2="63600"/>
                        <a14:foregroundMark x1="55600" y1="64400" x2="55600" y2="64400"/>
                        <a14:foregroundMark x1="55600" y1="61600" x2="55600" y2="61600"/>
                        <a14:foregroundMark x1="57800" y1="63200" x2="57800" y2="63200"/>
                        <a14:foregroundMark x1="62200" y1="61600" x2="62200" y2="61600"/>
                        <a14:foregroundMark x1="65200" y1="63600" x2="65200" y2="63600"/>
                        <a14:foregroundMark x1="69000" y1="63600" x2="69000" y2="63600"/>
                        <a14:foregroundMark x1="73600" y1="63600" x2="73600" y2="63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12088" r="15776" b="20000"/>
          <a:stretch/>
        </p:blipFill>
        <p:spPr bwMode="auto">
          <a:xfrm>
            <a:off x="4471857" y="981869"/>
            <a:ext cx="3169559" cy="17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5353B-1637-4BDD-A8F0-CA3628782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563" y="1534122"/>
            <a:ext cx="3387987" cy="794060"/>
          </a:xfrm>
          <a:prstGeom prst="rect">
            <a:avLst/>
          </a:prstGeom>
        </p:spPr>
      </p:pic>
      <p:pic>
        <p:nvPicPr>
          <p:cNvPr id="1028" name="Picture 4" descr="PostgreSQL logo landscape transparent PNG - StickPNG">
            <a:extLst>
              <a:ext uri="{FF2B5EF4-FFF2-40B4-BE49-F238E27FC236}">
                <a16:creationId xmlns:a16="http://schemas.microsoft.com/office/drawing/2014/main" id="{EA40CBE9-988F-4174-A2FD-04CBE6E0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211" b="89474" l="1506" r="98494">
                        <a14:foregroundMark x1="6325" y1="17763" x2="4518" y2="29605"/>
                        <a14:foregroundMark x1="8434" y1="15132" x2="8434" y2="15132"/>
                        <a14:foregroundMark x1="26506" y1="42105" x2="21687" y2="48684"/>
                        <a14:foregroundMark x1="26506" y1="26974" x2="17169" y2="36842"/>
                        <a14:foregroundMark x1="25000" y1="28289" x2="22289" y2="24342"/>
                        <a14:foregroundMark x1="20783" y1="18421" x2="20783" y2="18421"/>
                        <a14:foregroundMark x1="17470" y1="17105" x2="17470" y2="17105"/>
                        <a14:foregroundMark x1="15060" y1="17105" x2="15060" y2="17105"/>
                        <a14:foregroundMark x1="12952" y1="18421" x2="12349" y2="19079"/>
                        <a14:foregroundMark x1="10843" y1="21711" x2="10542" y2="23026"/>
                        <a14:foregroundMark x1="2108" y1="12500" x2="2108" y2="48026"/>
                        <a14:foregroundMark x1="2108" y1="48026" x2="15060" y2="67105"/>
                        <a14:foregroundMark x1="15060" y1="67105" x2="10241" y2="35526"/>
                        <a14:foregroundMark x1="10241" y1="35526" x2="7831" y2="35526"/>
                        <a14:foregroundMark x1="2108" y1="19737" x2="11446" y2="16447"/>
                        <a14:foregroundMark x1="18373" y1="15789" x2="32229" y2="30921"/>
                        <a14:foregroundMark x1="32229" y1="30921" x2="27410" y2="63816"/>
                        <a14:foregroundMark x1="27410" y1="63816" x2="15060" y2="60526"/>
                        <a14:foregroundMark x1="14157" y1="65132" x2="15964" y2="76316"/>
                        <a14:foregroundMark x1="13554" y1="73026" x2="20482" y2="84211"/>
                        <a14:foregroundMark x1="35241" y1="41447" x2="35241" y2="41447"/>
                        <a14:foregroundMark x1="38554" y1="39474" x2="38554" y2="39474"/>
                        <a14:foregroundMark x1="35241" y1="40132" x2="35542" y2="47368"/>
                        <a14:foregroundMark x1="42771" y1="46711" x2="42771" y2="46711"/>
                        <a14:foregroundMark x1="42771" y1="48026" x2="61747" y2="47368"/>
                        <a14:foregroundMark x1="61747" y1="47368" x2="86145" y2="48684"/>
                        <a14:foregroundMark x1="86145" y1="48684" x2="96084" y2="60526"/>
                        <a14:foregroundMark x1="80422" y1="40132" x2="80422" y2="40132"/>
                        <a14:foregroundMark x1="79217" y1="37500" x2="79217" y2="37500"/>
                        <a14:foregroundMark x1="77711" y1="37500" x2="77711" y2="37500"/>
                        <a14:foregroundMark x1="75602" y1="38158" x2="75301" y2="38158"/>
                        <a14:foregroundMark x1="74398" y1="38816" x2="74398" y2="38816"/>
                        <a14:foregroundMark x1="81928" y1="51974" x2="81928" y2="51974"/>
                        <a14:foregroundMark x1="81627" y1="53289" x2="81627" y2="53289"/>
                        <a14:foregroundMark x1="80723" y1="54605" x2="80723" y2="55263"/>
                        <a14:foregroundMark x1="80120" y1="56579" x2="79819" y2="56579"/>
                        <a14:foregroundMark x1="74398" y1="52632" x2="74398" y2="52632"/>
                        <a14:foregroundMark x1="76205" y1="56579" x2="76205" y2="56579"/>
                        <a14:foregroundMark x1="92771" y1="38816" x2="92771" y2="38816"/>
                        <a14:foregroundMark x1="98494" y1="57895" x2="98494" y2="57895"/>
                        <a14:foregroundMark x1="98193" y1="57237" x2="98193" y2="57237"/>
                        <a14:foregroundMark x1="69880" y1="51316" x2="69880" y2="51316"/>
                        <a14:foregroundMark x1="66265" y1="45395" x2="66265" y2="45395"/>
                        <a14:foregroundMark x1="59337" y1="45395" x2="59337" y2="45395"/>
                        <a14:foregroundMark x1="56325" y1="46053" x2="56325" y2="46053"/>
                        <a14:foregroundMark x1="48795" y1="53947" x2="52410" y2="56579"/>
                        <a14:foregroundMark x1="57229" y1="59211" x2="62048" y2="57237"/>
                        <a14:foregroundMark x1="37952" y1="41447" x2="61145" y2="44737"/>
                        <a14:foregroundMark x1="61145" y1="44737" x2="70181" y2="44079"/>
                        <a14:foregroundMark x1="75602" y1="38158" x2="81928" y2="34868"/>
                        <a14:foregroundMark x1="73795" y1="37500" x2="79819" y2="35526"/>
                        <a14:foregroundMark x1="54518" y1="54605" x2="59337" y2="57237"/>
                        <a14:foregroundMark x1="35241" y1="54605" x2="61747" y2="57895"/>
                        <a14:foregroundMark x1="61747" y1="57895" x2="71988" y2="5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88731"/>
            <a:ext cx="3043369" cy="139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SQLite Logo in SVG Vector or PNG File Format - Logo.wine">
            <a:extLst>
              <a:ext uri="{FF2B5EF4-FFF2-40B4-BE49-F238E27FC236}">
                <a16:creationId xmlns:a16="http://schemas.microsoft.com/office/drawing/2014/main" id="{490FD171-1872-4579-8D04-28DD43C86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2778" r="9815" b="21667"/>
          <a:stretch/>
        </p:blipFill>
        <p:spPr bwMode="auto">
          <a:xfrm>
            <a:off x="4768100" y="5088731"/>
            <a:ext cx="3047954" cy="139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Logo PNG Transparent &amp; SVG Vector - Freebie Supply">
            <a:extLst>
              <a:ext uri="{FF2B5EF4-FFF2-40B4-BE49-F238E27FC236}">
                <a16:creationId xmlns:a16="http://schemas.microsoft.com/office/drawing/2014/main" id="{B23904B9-B552-4319-ACCE-5D2DF150E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r="2222" b="28208"/>
          <a:stretch/>
        </p:blipFill>
        <p:spPr bwMode="auto">
          <a:xfrm>
            <a:off x="8702585" y="4967718"/>
            <a:ext cx="2811893" cy="14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i-Res C# Logo Download | Logos - NUMI">
            <a:extLst>
              <a:ext uri="{FF2B5EF4-FFF2-40B4-BE49-F238E27FC236}">
                <a16:creationId xmlns:a16="http://schemas.microsoft.com/office/drawing/2014/main" id="{6C590AB7-9AAB-41F8-A950-8790536B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60" y="3066326"/>
            <a:ext cx="1528439" cy="15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7B65200-E2A7-424C-A1A9-99EA9384F184}"/>
              </a:ext>
            </a:extLst>
          </p:cNvPr>
          <p:cNvSpPr txBox="1">
            <a:spLocks/>
          </p:cNvSpPr>
          <p:nvPr/>
        </p:nvSpPr>
        <p:spPr>
          <a:xfrm>
            <a:off x="905365" y="0"/>
            <a:ext cx="10395818" cy="114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Выбор инструментов разработки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93" name="Рукописный ввод 1092">
                <a:extLst>
                  <a:ext uri="{FF2B5EF4-FFF2-40B4-BE49-F238E27FC236}">
                    <a16:creationId xmlns:a16="http://schemas.microsoft.com/office/drawing/2014/main" id="{0162842F-8649-4922-96F2-627B4A3B6717}"/>
                  </a:ext>
                </a:extLst>
              </p14:cNvPr>
              <p14:cNvContentPartPr/>
              <p14:nvPr/>
            </p14:nvContentPartPr>
            <p14:xfrm>
              <a:off x="2386538" y="652722"/>
              <a:ext cx="360" cy="360"/>
            </p14:xfrm>
          </p:contentPart>
        </mc:Choice>
        <mc:Fallback xmlns="">
          <p:pic>
            <p:nvPicPr>
              <p:cNvPr id="1093" name="Рукописный ввод 1092">
                <a:extLst>
                  <a:ext uri="{FF2B5EF4-FFF2-40B4-BE49-F238E27FC236}">
                    <a16:creationId xmlns:a16="http://schemas.microsoft.com/office/drawing/2014/main" id="{0162842F-8649-4922-96F2-627B4A3B67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3898" y="274722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13" name="Рукописный ввод 1112">
                <a:extLst>
                  <a:ext uri="{FF2B5EF4-FFF2-40B4-BE49-F238E27FC236}">
                    <a16:creationId xmlns:a16="http://schemas.microsoft.com/office/drawing/2014/main" id="{0130A46C-989B-4402-A533-30A983156881}"/>
                  </a:ext>
                </a:extLst>
              </p14:cNvPr>
              <p14:cNvContentPartPr/>
              <p14:nvPr/>
            </p14:nvContentPartPr>
            <p14:xfrm>
              <a:off x="245416" y="1200402"/>
              <a:ext cx="650880" cy="667440"/>
            </p14:xfrm>
          </p:contentPart>
        </mc:Choice>
        <mc:Fallback xmlns="">
          <p:pic>
            <p:nvPicPr>
              <p:cNvPr id="1113" name="Рукописный ввод 1112">
                <a:extLst>
                  <a:ext uri="{FF2B5EF4-FFF2-40B4-BE49-F238E27FC236}">
                    <a16:creationId xmlns:a16="http://schemas.microsoft.com/office/drawing/2014/main" id="{0130A46C-989B-4402-A533-30A9831568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416" y="1137402"/>
                <a:ext cx="77652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F2DD8A16-3031-4DA2-824F-42BE8FB5EB1F}"/>
                  </a:ext>
                </a:extLst>
              </p14:cNvPr>
              <p14:cNvContentPartPr/>
              <p14:nvPr/>
            </p14:nvContentPartPr>
            <p14:xfrm>
              <a:off x="4768100" y="3108175"/>
              <a:ext cx="650880" cy="66744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F2DD8A16-3031-4DA2-824F-42BE8FB5EB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05100" y="3045175"/>
                <a:ext cx="77652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05DC1C58-13F3-4932-BCF9-1BD09018AF83}"/>
                  </a:ext>
                </a:extLst>
              </p14:cNvPr>
              <p14:cNvContentPartPr/>
              <p14:nvPr/>
            </p14:nvContentPartPr>
            <p14:xfrm>
              <a:off x="9492835" y="5036878"/>
              <a:ext cx="650880" cy="667440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05DC1C58-13F3-4932-BCF9-1BD09018AF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29835" y="4973878"/>
                <a:ext cx="776520" cy="7930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Download C++ Logo in SVG Vector or PNG File Format - Logo.wine">
            <a:extLst>
              <a:ext uri="{FF2B5EF4-FFF2-40B4-BE49-F238E27FC236}">
                <a16:creationId xmlns:a16="http://schemas.microsoft.com/office/drawing/2014/main" id="{A2B4EB85-61D3-4F60-8F8A-29274156F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13568" r="24734" b="13312"/>
          <a:stretch/>
        </p:blipFill>
        <p:spPr bwMode="auto">
          <a:xfrm>
            <a:off x="905365" y="2972464"/>
            <a:ext cx="1751332" cy="160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1F56EB1-AA15-4199-B01E-75C674D88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637" y="2937556"/>
            <a:ext cx="1439838" cy="14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7BEE998-B5D2-498F-A7E0-EDAB4EC96F53}"/>
              </a:ext>
            </a:extLst>
          </p:cNvPr>
          <p:cNvSpPr txBox="1">
            <a:spLocks/>
          </p:cNvSpPr>
          <p:nvPr/>
        </p:nvSpPr>
        <p:spPr>
          <a:xfrm>
            <a:off x="2195272" y="29028"/>
            <a:ext cx="7848613" cy="809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Структура базы данных</a:t>
            </a:r>
          </a:p>
        </p:txBody>
      </p:sp>
      <p:pic>
        <p:nvPicPr>
          <p:cNvPr id="3" name="Рисунок 2" descr="Точечная строчная круга">
            <a:extLst>
              <a:ext uri="{FF2B5EF4-FFF2-40B4-BE49-F238E27FC236}">
                <a16:creationId xmlns:a16="http://schemas.microsoft.com/office/drawing/2014/main" id="{2055A5CB-DA2B-46A9-94B7-A3CF5C450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9710">
            <a:off x="-3967712" y="-6260929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5" name="Рисунок 4" descr="Точечная строчная круга">
            <a:extLst>
              <a:ext uri="{FF2B5EF4-FFF2-40B4-BE49-F238E27FC236}">
                <a16:creationId xmlns:a16="http://schemas.microsoft.com/office/drawing/2014/main" id="{4699A31F-AE9E-4F36-B53E-E60051343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9710">
            <a:off x="6077988" y="584371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A0CAE5-CF16-473B-B89B-E0D4BCD376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7" r="8344"/>
          <a:stretch/>
        </p:blipFill>
        <p:spPr>
          <a:xfrm>
            <a:off x="1957439" y="838200"/>
            <a:ext cx="832427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C9F75-3221-45B9-9219-FC52FA307D81}"/>
              </a:ext>
            </a:extLst>
          </p:cNvPr>
          <p:cNvSpPr txBox="1"/>
          <p:nvPr/>
        </p:nvSpPr>
        <p:spPr>
          <a:xfrm>
            <a:off x="938212" y="77926"/>
            <a:ext cx="10315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Диаграмма</a:t>
            </a:r>
            <a:r>
              <a:rPr lang="ru-RU" sz="4000" dirty="0">
                <a:latin typeface="Montserrat ExtraBold" pitchFamily="2" charset="-52"/>
              </a:rPr>
              <a:t> </a:t>
            </a:r>
            <a:r>
              <a:rPr lang="ru-RU" sz="4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вариантов использования </a:t>
            </a:r>
          </a:p>
        </p:txBody>
      </p:sp>
      <p:pic>
        <p:nvPicPr>
          <p:cNvPr id="8" name="Рисунок 7" descr="Точечная строчная круга">
            <a:extLst>
              <a:ext uri="{FF2B5EF4-FFF2-40B4-BE49-F238E27FC236}">
                <a16:creationId xmlns:a16="http://schemas.microsoft.com/office/drawing/2014/main" id="{212F9902-836F-4BF4-B0F7-990DCA59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9710">
            <a:off x="6077988" y="584371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3CFD8F-34C5-4191-A09E-C9B88E8C1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4" y="1038027"/>
            <a:ext cx="5429251" cy="5742047"/>
          </a:xfrm>
          <a:prstGeom prst="rect">
            <a:avLst/>
          </a:prstGeom>
        </p:spPr>
      </p:pic>
      <p:pic>
        <p:nvPicPr>
          <p:cNvPr id="6" name="Рисунок 5" descr="Точечная строчная круга">
            <a:extLst>
              <a:ext uri="{FF2B5EF4-FFF2-40B4-BE49-F238E27FC236}">
                <a16:creationId xmlns:a16="http://schemas.microsoft.com/office/drawing/2014/main" id="{338C1354-B341-48F8-A802-C8C47D1E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40095">
            <a:off x="-4527287" y="-1905603"/>
            <a:ext cx="8623922" cy="8623922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28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Точечная строчная круга">
            <a:extLst>
              <a:ext uri="{FF2B5EF4-FFF2-40B4-BE49-F238E27FC236}">
                <a16:creationId xmlns:a16="http://schemas.microsoft.com/office/drawing/2014/main" id="{F4D0585A-2707-43E1-BFC2-629002C4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9710">
            <a:off x="-8283175" y="-5756432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C9F75-3221-45B9-9219-FC52FA307D81}"/>
              </a:ext>
            </a:extLst>
          </p:cNvPr>
          <p:cNvSpPr txBox="1"/>
          <p:nvPr/>
        </p:nvSpPr>
        <p:spPr>
          <a:xfrm>
            <a:off x="938212" y="77926"/>
            <a:ext cx="10315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Диаграмма деятельности</a:t>
            </a:r>
          </a:p>
          <a:p>
            <a:pPr algn="ctr"/>
            <a:r>
              <a:rPr lang="ru-RU" sz="4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Рисунок 5" descr="Точечная строчная круга">
            <a:extLst>
              <a:ext uri="{FF2B5EF4-FFF2-40B4-BE49-F238E27FC236}">
                <a16:creationId xmlns:a16="http://schemas.microsoft.com/office/drawing/2014/main" id="{319DF744-C617-4427-B590-8173A7421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9710">
            <a:off x="-6361662" y="108121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7" name="Рисунок 6" descr="Точечная строчная круга">
            <a:extLst>
              <a:ext uri="{FF2B5EF4-FFF2-40B4-BE49-F238E27FC236}">
                <a16:creationId xmlns:a16="http://schemas.microsoft.com/office/drawing/2014/main" id="{3AA4E74E-1559-4839-9F90-A91794C9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9710">
            <a:off x="6649488" y="-7106439"/>
            <a:ext cx="11568774" cy="1156877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46DD960B-F2ED-4DE7-B6A2-107040EEFB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51" y="894945"/>
            <a:ext cx="4001697" cy="5935101"/>
          </a:xfrm>
          <a:prstGeom prst="rect">
            <a:avLst/>
          </a:prstGeom>
        </p:spPr>
      </p:pic>
      <p:pic>
        <p:nvPicPr>
          <p:cNvPr id="9" name="Рисунок 8" descr="Точечная строчная круга">
            <a:extLst>
              <a:ext uri="{FF2B5EF4-FFF2-40B4-BE49-F238E27FC236}">
                <a16:creationId xmlns:a16="http://schemas.microsoft.com/office/drawing/2014/main" id="{97574ECD-CEF0-4530-B3A5-6193373F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32620">
            <a:off x="-1414306" y="1529762"/>
            <a:ext cx="5607759" cy="5607759"/>
          </a:xfrm>
          <a:prstGeom prst="rect">
            <a:avLst/>
          </a:prstGeom>
          <a:effectLst>
            <a:outerShdw blurRad="50800" dist="50800" dir="5400000" sx="98000" sy="98000" algn="ctr" rotWithShape="0">
              <a:srgbClr val="BDD0FB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514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700</Words>
  <Application>Microsoft Office PowerPoint</Application>
  <PresentationFormat>Widescreen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Yu Gothic UI Light</vt:lpstr>
      <vt:lpstr>Yu Gothic UI Semilight</vt:lpstr>
      <vt:lpstr>Arial</vt:lpstr>
      <vt:lpstr>Calibri</vt:lpstr>
      <vt:lpstr>Calibri Light</vt:lpstr>
      <vt:lpstr>Courier New</vt:lpstr>
      <vt:lpstr>Montserrat ExtraBold</vt:lpstr>
      <vt:lpstr>Тема Office</vt:lpstr>
      <vt:lpstr>Выпускная квалификационная работа</vt:lpstr>
      <vt:lpstr>Актуальность</vt:lpstr>
      <vt:lpstr>Цели и задачи</vt:lpstr>
      <vt:lpstr>Постановка задачи</vt:lpstr>
      <vt:lpstr>АИС должна обеспечить выполнение следующих функций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 процессе разработки были реализованы меры защиты информации:</vt:lpstr>
      <vt:lpstr>Основание экономической эффективности</vt:lpstr>
      <vt:lpstr>Заключение</vt:lpstr>
      <vt:lpstr>Выпускная квалификационная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kristina.davydova22314@mail.ru</dc:creator>
  <cp:lastModifiedBy>Даниил Егоров</cp:lastModifiedBy>
  <cp:revision>39</cp:revision>
  <dcterms:created xsi:type="dcterms:W3CDTF">2024-06-15T11:53:18Z</dcterms:created>
  <dcterms:modified xsi:type="dcterms:W3CDTF">2024-06-16T22:46:41Z</dcterms:modified>
</cp:coreProperties>
</file>