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327" r:id="rId5"/>
    <p:sldId id="328" r:id="rId6"/>
    <p:sldId id="329" r:id="rId7"/>
    <p:sldId id="330" r:id="rId8"/>
    <p:sldId id="331" r:id="rId9"/>
    <p:sldId id="332" r:id="rId10"/>
    <p:sldId id="260" r:id="rId11"/>
    <p:sldId id="261" r:id="rId12"/>
    <p:sldId id="333" r:id="rId13"/>
    <p:sldId id="334" r:id="rId14"/>
    <p:sldId id="335" r:id="rId15"/>
    <p:sldId id="336" r:id="rId16"/>
    <p:sldId id="273" r:id="rId17"/>
    <p:sldId id="274" r:id="rId18"/>
    <p:sldId id="337" r:id="rId19"/>
    <p:sldId id="276" r:id="rId20"/>
    <p:sldId id="282"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kash Tiwari" initials="AT" lastIdx="1" clrIdx="0">
    <p:extLst>
      <p:ext uri="{19B8F6BF-5375-455C-9EA6-DF929625EA0E}">
        <p15:presenceInfo xmlns:p15="http://schemas.microsoft.com/office/powerpoint/2012/main" userId="bed6e1251cdcfa4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2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8-19T10:41:35.417"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99CADB-4F16-4DD2-AEFE-C7B127981416}" type="datetimeFigureOut">
              <a:rPr lang="en-IN" smtClean="0"/>
              <a:t>05-10-2022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1792492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9CADB-4F16-4DD2-AEFE-C7B127981416}"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1925281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049895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218358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813449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420097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115580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9CADB-4F16-4DD2-AEFE-C7B127981416}"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864301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9CADB-4F16-4DD2-AEFE-C7B127981416}"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217980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9CADB-4F16-4DD2-AEFE-C7B127981416}"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460385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9CADB-4F16-4DD2-AEFE-C7B127981416}" type="datetimeFigureOut">
              <a:rPr lang="en-IN" smtClean="0"/>
              <a:t>05-10-2022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681179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99CADB-4F16-4DD2-AEFE-C7B127981416}"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970819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99CADB-4F16-4DD2-AEFE-C7B127981416}" type="datetimeFigureOut">
              <a:rPr lang="en-IN" smtClean="0"/>
              <a:t>05-10-2022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720574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99CADB-4F16-4DD2-AEFE-C7B127981416}" type="datetimeFigureOut">
              <a:rPr lang="en-IN" smtClean="0"/>
              <a:t>05-10-2022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1748201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9CADB-4F16-4DD2-AEFE-C7B127981416}" type="datetimeFigureOut">
              <a:rPr lang="en-IN" smtClean="0"/>
              <a:t>05-10-2022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98437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9CADB-4F16-4DD2-AEFE-C7B127981416}"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455645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9CADB-4F16-4DD2-AEFE-C7B127981416}" type="datetimeFigureOut">
              <a:rPr lang="en-IN" smtClean="0"/>
              <a:t>05-10-2022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3CDFC4-790B-4E3D-A627-BE00D22041D6}" type="slidenum">
              <a:rPr lang="en-IN" smtClean="0"/>
              <a:t>‹#›</a:t>
            </a:fld>
            <a:endParaRPr lang="en-IN"/>
          </a:p>
        </p:txBody>
      </p:sp>
    </p:spTree>
    <p:extLst>
      <p:ext uri="{BB962C8B-B14F-4D97-AF65-F5344CB8AC3E}">
        <p14:creationId xmlns:p14="http://schemas.microsoft.com/office/powerpoint/2010/main" val="3562660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99CADB-4F16-4DD2-AEFE-C7B127981416}" type="datetimeFigureOut">
              <a:rPr lang="en-IN" smtClean="0"/>
              <a:t>05-10-2022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3CDFC4-790B-4E3D-A627-BE00D22041D6}" type="slidenum">
              <a:rPr lang="en-IN" smtClean="0"/>
              <a:t>‹#›</a:t>
            </a:fld>
            <a:endParaRPr lang="en-IN"/>
          </a:p>
        </p:txBody>
      </p:sp>
    </p:spTree>
    <p:extLst>
      <p:ext uri="{BB962C8B-B14F-4D97-AF65-F5344CB8AC3E}">
        <p14:creationId xmlns:p14="http://schemas.microsoft.com/office/powerpoint/2010/main" val="4259444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58AE1-EE9B-1218-A290-10DAAD827F61}"/>
              </a:ext>
            </a:extLst>
          </p:cNvPr>
          <p:cNvSpPr>
            <a:spLocks noGrp="1"/>
          </p:cNvSpPr>
          <p:nvPr>
            <p:ph type="ctrTitle"/>
          </p:nvPr>
        </p:nvSpPr>
        <p:spPr>
          <a:xfrm>
            <a:off x="1199803" y="2111577"/>
            <a:ext cx="9144000" cy="3025689"/>
          </a:xfrm>
        </p:spPr>
        <p:txBody>
          <a:bodyPr>
            <a:noAutofit/>
          </a:bodyPr>
          <a:lstStyle/>
          <a:p>
            <a:br>
              <a:rPr lang="en-US" sz="8000" dirty="0"/>
            </a:br>
            <a:br>
              <a:rPr lang="en-US" sz="8000" dirty="0"/>
            </a:br>
            <a:br>
              <a:rPr lang="en-US" sz="8000" dirty="0"/>
            </a:br>
            <a:br>
              <a:rPr lang="en-US" sz="8000" dirty="0"/>
            </a:br>
            <a:br>
              <a:rPr lang="en-US" sz="8000" dirty="0"/>
            </a:br>
            <a:br>
              <a:rPr lang="en-US" sz="8000" dirty="0"/>
            </a:br>
            <a:br>
              <a:rPr lang="en-US" sz="8000" dirty="0"/>
            </a:br>
            <a:br>
              <a:rPr lang="en-US" sz="8000" dirty="0"/>
            </a:br>
            <a:r>
              <a:rPr lang="en-IN" dirty="0">
                <a:effectLst/>
                <a:latin typeface="Calibri" panose="020F0502020204030204" pitchFamily="34" charset="0"/>
                <a:ea typeface="Calibri" panose="020F0502020204030204" pitchFamily="34" charset="0"/>
                <a:cs typeface="Times New Roman" panose="02020603050405020304" pitchFamily="18" charset="0"/>
              </a:rPr>
              <a:t>MALIGNANT COMMENTS CLASSIFICATION PROJECT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5400" dirty="0">
                <a:effectLst/>
                <a:latin typeface="Calibri" panose="020F0502020204030204" pitchFamily="34" charset="0"/>
                <a:ea typeface="Calibri" panose="020F0502020204030204" pitchFamily="34" charset="0"/>
                <a:cs typeface="Times New Roman" panose="02020603050405020304" pitchFamily="18" charset="0"/>
              </a:rPr>
            </a:br>
            <a:endParaRPr lang="en-IN" sz="5400" dirty="0"/>
          </a:p>
        </p:txBody>
      </p:sp>
    </p:spTree>
    <p:extLst>
      <p:ext uri="{BB962C8B-B14F-4D97-AF65-F5344CB8AC3E}">
        <p14:creationId xmlns:p14="http://schemas.microsoft.com/office/powerpoint/2010/main" val="2938784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0A03D-CFB1-403D-98C8-5D31C2AFECA5}"/>
              </a:ext>
            </a:extLst>
          </p:cNvPr>
          <p:cNvSpPr>
            <a:spLocks noGrp="1"/>
          </p:cNvSpPr>
          <p:nvPr>
            <p:ph type="title"/>
          </p:nvPr>
        </p:nvSpPr>
        <p:spPr>
          <a:xfrm>
            <a:off x="1484311" y="685800"/>
            <a:ext cx="10018713" cy="5715000"/>
          </a:xfrm>
        </p:spPr>
        <p:txBody>
          <a:bodyPr/>
          <a:lstStyle/>
          <a:p>
            <a:r>
              <a:rPr lang="en-IN" sz="4000" b="1" i="1"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Analysing relationship between features</a:t>
            </a:r>
            <a:endParaRPr lang="en-IN"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99149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59F3-3D56-B2B5-3560-B6A7DE396552}"/>
              </a:ext>
            </a:extLst>
          </p:cNvPr>
          <p:cNvSpPr>
            <a:spLocks noGrp="1"/>
          </p:cNvSpPr>
          <p:nvPr>
            <p:ph type="title"/>
          </p:nvPr>
        </p:nvSpPr>
        <p:spPr>
          <a:xfrm>
            <a:off x="1484311" y="685800"/>
            <a:ext cx="10018713" cy="5448993"/>
          </a:xfrm>
        </p:spPr>
        <p:txBody>
          <a:bodyPr>
            <a:normAutofit/>
          </a:bodyPr>
          <a:lstStyle/>
          <a:p>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b="1" dirty="0"/>
          </a:p>
        </p:txBody>
      </p:sp>
      <p:sp>
        <p:nvSpPr>
          <p:cNvPr id="6" name="TextBox 5">
            <a:extLst>
              <a:ext uri="{FF2B5EF4-FFF2-40B4-BE49-F238E27FC236}">
                <a16:creationId xmlns:a16="http://schemas.microsoft.com/office/drawing/2014/main" id="{116AEB19-3C37-D56D-A04F-6169A06B313B}"/>
              </a:ext>
            </a:extLst>
          </p:cNvPr>
          <p:cNvSpPr txBox="1"/>
          <p:nvPr/>
        </p:nvSpPr>
        <p:spPr>
          <a:xfrm>
            <a:off x="2957252" y="4907558"/>
            <a:ext cx="6097384" cy="1264642"/>
          </a:xfrm>
          <a:prstGeom prst="rect">
            <a:avLst/>
          </a:prstGeom>
          <a:noFill/>
        </p:spPr>
        <p:txBody>
          <a:bodyPr wrap="square">
            <a:spAutoFit/>
          </a:bodyPr>
          <a:lstStyle/>
          <a:p>
            <a:pPr marL="342900" lvl="0" indent="-342900">
              <a:lnSpc>
                <a:spcPct val="107000"/>
              </a:lnSpc>
              <a:spcAft>
                <a:spcPts val="800"/>
              </a:spcAft>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Here we can see that if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highly_malignant</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true then the comment has to be malignant but in few cases if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highly_maglinant</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not true still the comments are malignant .</a:t>
            </a:r>
          </a:p>
        </p:txBody>
      </p:sp>
      <p:pic>
        <p:nvPicPr>
          <p:cNvPr id="7" name="Picture 6">
            <a:extLst>
              <a:ext uri="{FF2B5EF4-FFF2-40B4-BE49-F238E27FC236}">
                <a16:creationId xmlns:a16="http://schemas.microsoft.com/office/drawing/2014/main" id="{2E92349C-9240-0665-8304-A5747F208B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2080" y="291037"/>
            <a:ext cx="8082742" cy="4099098"/>
          </a:xfrm>
          <a:prstGeom prst="rect">
            <a:avLst/>
          </a:prstGeom>
          <a:noFill/>
          <a:ln>
            <a:noFill/>
          </a:ln>
        </p:spPr>
      </p:pic>
    </p:spTree>
    <p:extLst>
      <p:ext uri="{BB962C8B-B14F-4D97-AF65-F5344CB8AC3E}">
        <p14:creationId xmlns:p14="http://schemas.microsoft.com/office/powerpoint/2010/main" val="3507893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0CF8321-96DD-42D9-3B8B-4C2F9AFFFF99}"/>
              </a:ext>
            </a:extLst>
          </p:cNvPr>
          <p:cNvSpPr>
            <a:spLocks noChangeArrowheads="1"/>
          </p:cNvSpPr>
          <p:nvPr/>
        </p:nvSpPr>
        <p:spPr bwMode="auto">
          <a:xfrm>
            <a:off x="2678084" y="5246045"/>
            <a:ext cx="76074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If the comment is rude then there are higher chances that it is malignant and vice-versa.</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7169" name="Picture 6">
            <a:extLst>
              <a:ext uri="{FF2B5EF4-FFF2-40B4-BE49-F238E27FC236}">
                <a16:creationId xmlns:a16="http://schemas.microsoft.com/office/drawing/2014/main" id="{EC48A7A8-B54C-CDD6-B190-5B02961E25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416" y="297564"/>
            <a:ext cx="7693583" cy="4833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183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A9C63C4-68DA-0B2B-4ECF-5E87877425E5}"/>
              </a:ext>
            </a:extLst>
          </p:cNvPr>
          <p:cNvSpPr>
            <a:spLocks noChangeArrowheads="1"/>
          </p:cNvSpPr>
          <p:nvPr/>
        </p:nvSpPr>
        <p:spPr bwMode="auto">
          <a:xfrm>
            <a:off x="1722120" y="5739113"/>
            <a:ext cx="1010751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could observe that the threat value is always 0 but still at some cases even if threat value is 0, malignant value is 1.</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8193" name="Picture 9">
            <a:extLst>
              <a:ext uri="{FF2B5EF4-FFF2-40B4-BE49-F238E27FC236}">
                <a16:creationId xmlns:a16="http://schemas.microsoft.com/office/drawing/2014/main" id="{1BBF211C-C72E-D760-79E6-9AFE60D092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974" y="139700"/>
            <a:ext cx="9670626" cy="539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182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F112327-00BE-371F-0E4F-B1032DEC0B89}"/>
              </a:ext>
            </a:extLst>
          </p:cNvPr>
          <p:cNvSpPr>
            <a:spLocks noChangeArrowheads="1"/>
          </p:cNvSpPr>
          <p:nvPr/>
        </p:nvSpPr>
        <p:spPr bwMode="auto">
          <a:xfrm>
            <a:off x="1155469" y="5381049"/>
            <a:ext cx="70529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could observe that at maximum times when abuse is 0, malignant is 0 as well.</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9217" name="Picture 10">
            <a:extLst>
              <a:ext uri="{FF2B5EF4-FFF2-40B4-BE49-F238E27FC236}">
                <a16:creationId xmlns:a16="http://schemas.microsoft.com/office/drawing/2014/main" id="{3C9A9BAA-56BC-FD33-9E54-81E7A1124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887" y="139700"/>
            <a:ext cx="10343804" cy="5047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282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id="{44CBF0E2-3FBB-D26B-EF42-BFE5EBB2F151}"/>
              </a:ext>
            </a:extLst>
          </p:cNvPr>
          <p:cNvSpPr>
            <a:spLocks noChangeArrowheads="1"/>
          </p:cNvSpPr>
          <p:nvPr/>
        </p:nvSpPr>
        <p:spPr bwMode="auto">
          <a:xfrm>
            <a:off x="1569874" y="5161533"/>
            <a:ext cx="708790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could observe that at maximum times when loathe is 0, malignant is 0 as well.</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10243" name="Picture 11">
            <a:extLst>
              <a:ext uri="{FF2B5EF4-FFF2-40B4-BE49-F238E27FC236}">
                <a16:creationId xmlns:a16="http://schemas.microsoft.com/office/drawing/2014/main" id="{8B3AFF1C-FC3C-6F4A-B84F-1E15B6D95B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806" y="408709"/>
            <a:ext cx="8888615" cy="4429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748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F815A-948D-1629-F2EB-BD0E38B1FFD6}"/>
              </a:ext>
            </a:extLst>
          </p:cNvPr>
          <p:cNvSpPr>
            <a:spLocks noGrp="1"/>
          </p:cNvSpPr>
          <p:nvPr>
            <p:ph type="title"/>
          </p:nvPr>
        </p:nvSpPr>
        <p:spPr>
          <a:xfrm>
            <a:off x="1592377" y="2364971"/>
            <a:ext cx="10018713" cy="1752599"/>
          </a:xfrm>
        </p:spPr>
        <p:txBody>
          <a:bodyPr>
            <a:normAutofit/>
          </a:bodyPr>
          <a:lstStyle/>
          <a:p>
            <a:br>
              <a:rPr lang="en-IN" sz="2800" b="1" dirty="0">
                <a:effectLst/>
                <a:latin typeface="Calibri" panose="020F0502020204030204" pitchFamily="34" charset="0"/>
                <a:ea typeface="Calibri" panose="020F0502020204030204" pitchFamily="34" charset="0"/>
                <a:cs typeface="Times New Roman" panose="02020603050405020304" pitchFamily="18" charset="0"/>
              </a:rPr>
            </a:br>
            <a:endParaRPr lang="en-IN" sz="2800" b="1" dirty="0"/>
          </a:p>
        </p:txBody>
      </p:sp>
      <p:sp>
        <p:nvSpPr>
          <p:cNvPr id="5" name="TextBox 4">
            <a:extLst>
              <a:ext uri="{FF2B5EF4-FFF2-40B4-BE49-F238E27FC236}">
                <a16:creationId xmlns:a16="http://schemas.microsoft.com/office/drawing/2014/main" id="{84596AE7-2966-B44E-1230-3A98A5202C02}"/>
              </a:ext>
            </a:extLst>
          </p:cNvPr>
          <p:cNvSpPr txBox="1"/>
          <p:nvPr/>
        </p:nvSpPr>
        <p:spPr>
          <a:xfrm>
            <a:off x="1976351" y="437708"/>
            <a:ext cx="6097384" cy="6639062"/>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Hardware and Software Requirements and Tools Used</a:t>
            </a:r>
          </a:p>
          <a:p>
            <a:pPr marL="457200">
              <a:lnSpc>
                <a:spcPct val="107000"/>
              </a:lnSpc>
            </a:pPr>
            <a:r>
              <a:rPr lang="en-IN" sz="1400" dirty="0">
                <a:effectLst/>
                <a:latin typeface="Calibri" panose="020F0502020204030204" pitchFamily="34" charset="0"/>
                <a:ea typeface="Calibri" panose="020F0502020204030204" pitchFamily="34" charset="0"/>
                <a:cs typeface="Times New Roman" panose="02020603050405020304" pitchFamily="18" charset="0"/>
              </a:rPr>
              <a:t>We imported following packages:</a:t>
            </a:r>
          </a:p>
          <a:p>
            <a:pPr marL="457200">
              <a:lnSpc>
                <a:spcPct val="107000"/>
              </a:lnSpc>
            </a:pPr>
            <a:r>
              <a:rPr lang="en-IN" sz="1400" dirty="0">
                <a:effectLst/>
                <a:latin typeface="Calibri" panose="020F0502020204030204" pitchFamily="34" charset="0"/>
                <a:ea typeface="Calibri" panose="020F0502020204030204" pitchFamily="34" charset="0"/>
                <a:cs typeface="Times New Roman" panose="02020603050405020304" pitchFamily="18" charset="0"/>
              </a:rPr>
              <a:t>import pandas as pd</a:t>
            </a:r>
          </a:p>
          <a:p>
            <a:pPr marL="457200">
              <a:lnSpc>
                <a:spcPct val="107000"/>
              </a:lnSpc>
            </a:pPr>
            <a:r>
              <a:rPr lang="en-IN" sz="1400" dirty="0">
                <a:effectLst/>
                <a:latin typeface="Calibri" panose="020F0502020204030204" pitchFamily="34" charset="0"/>
                <a:ea typeface="Calibri" panose="020F0502020204030204" pitchFamily="34" charset="0"/>
                <a:cs typeface="Times New Roman" panose="02020603050405020304" pitchFamily="18" charset="0"/>
              </a:rPr>
              <a:t>import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numpy</a:t>
            </a:r>
            <a:r>
              <a:rPr lang="en-IN" sz="1400" dirty="0">
                <a:effectLst/>
                <a:latin typeface="Calibri" panose="020F0502020204030204" pitchFamily="34" charset="0"/>
                <a:ea typeface="Calibri" panose="020F0502020204030204" pitchFamily="34" charset="0"/>
                <a:cs typeface="Times New Roman" panose="02020603050405020304" pitchFamily="18" charset="0"/>
              </a:rPr>
              <a:t> as np</a:t>
            </a:r>
          </a:p>
          <a:p>
            <a:pPr marL="457200">
              <a:lnSpc>
                <a:spcPct val="107000"/>
              </a:lnSpc>
            </a:pPr>
            <a:r>
              <a:rPr lang="en-IN" sz="1400" dirty="0">
                <a:effectLst/>
                <a:latin typeface="Calibri" panose="020F0502020204030204" pitchFamily="34" charset="0"/>
                <a:ea typeface="Calibri" panose="020F0502020204030204" pitchFamily="34" charset="0"/>
                <a:cs typeface="Times New Roman" panose="02020603050405020304" pitchFamily="18" charset="0"/>
              </a:rPr>
              <a:t>import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matplotlib.pyplot</a:t>
            </a:r>
            <a:r>
              <a:rPr lang="en-IN" sz="1400" dirty="0">
                <a:effectLst/>
                <a:latin typeface="Calibri" panose="020F0502020204030204" pitchFamily="34" charset="0"/>
                <a:ea typeface="Calibri" panose="020F0502020204030204" pitchFamily="34" charset="0"/>
                <a:cs typeface="Times New Roman" panose="02020603050405020304" pitchFamily="18" charset="0"/>
              </a:rPr>
              <a:t> as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plt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400" dirty="0">
                <a:effectLst/>
                <a:latin typeface="Calibri" panose="020F0502020204030204" pitchFamily="34" charset="0"/>
                <a:ea typeface="Calibri" panose="020F0502020204030204" pitchFamily="34" charset="0"/>
                <a:cs typeface="Times New Roman" panose="02020603050405020304" pitchFamily="18" charset="0"/>
              </a:rPr>
              <a:t>import seaborn as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sns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4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sklearn.preprocessing</a:t>
            </a:r>
            <a:r>
              <a:rPr lang="en-IN" sz="14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OrdinalEncoder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4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sklearn.preprocessing</a:t>
            </a:r>
            <a:r>
              <a:rPr lang="en-IN" sz="14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LabelEncoder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4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statsmodels.stats.outliers_influence</a:t>
            </a:r>
            <a:r>
              <a:rPr lang="en-IN" sz="14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variance_inflation_factor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4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scipy.stats</a:t>
            </a:r>
            <a:r>
              <a:rPr lang="en-IN" sz="14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zscore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4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sklearn.model_selection</a:t>
            </a:r>
            <a:r>
              <a:rPr lang="en-IN" sz="14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GridSearchCV</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4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sklearn.preprocessing</a:t>
            </a:r>
            <a:r>
              <a:rPr lang="en-IN" sz="14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StandardScaler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4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sklearn.preprocessing</a:t>
            </a:r>
            <a:r>
              <a:rPr lang="en-IN" sz="14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power_transform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4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sklearn.model_selection</a:t>
            </a:r>
            <a:r>
              <a:rPr lang="en-IN" sz="14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train_test_split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4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sklearn.model_selection</a:t>
            </a:r>
            <a:r>
              <a:rPr lang="en-IN" sz="14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cross_val_score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4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sklearn</a:t>
            </a:r>
            <a:r>
              <a:rPr lang="en-IN" sz="1400" dirty="0">
                <a:effectLst/>
                <a:latin typeface="Calibri" panose="020F0502020204030204" pitchFamily="34" charset="0"/>
                <a:ea typeface="Calibri" panose="020F0502020204030204" pitchFamily="34" charset="0"/>
                <a:cs typeface="Times New Roman" panose="02020603050405020304" pitchFamily="18" charset="0"/>
              </a:rPr>
              <a:t> import metrics</a:t>
            </a:r>
          </a:p>
          <a:p>
            <a:pPr marL="457200">
              <a:lnSpc>
                <a:spcPct val="107000"/>
              </a:lnSpc>
            </a:pPr>
            <a:r>
              <a:rPr lang="en-IN" sz="14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sklearn.metrics</a:t>
            </a:r>
            <a:r>
              <a:rPr lang="en-IN" sz="14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roc_curve,auc,classification_report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4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sklearn.feature_extraction.text</a:t>
            </a:r>
            <a:r>
              <a:rPr lang="en-IN" sz="14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TfidfVectorizer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400" dirty="0">
                <a:effectLst/>
                <a:latin typeface="Calibri" panose="020F0502020204030204" pitchFamily="34" charset="0"/>
                <a:ea typeface="Calibri" panose="020F0502020204030204" pitchFamily="34" charset="0"/>
                <a:cs typeface="Times New Roman" panose="02020603050405020304" pitchFamily="18" charset="0"/>
              </a:rPr>
              <a:t>import warnings</a:t>
            </a:r>
          </a:p>
          <a:p>
            <a:pPr marL="457200">
              <a:lnSpc>
                <a:spcPct val="107000"/>
              </a:lnSpc>
            </a:pPr>
            <a:r>
              <a:rPr lang="en-IN" sz="1400" dirty="0" err="1">
                <a:effectLst/>
                <a:latin typeface="Calibri" panose="020F0502020204030204" pitchFamily="34" charset="0"/>
                <a:ea typeface="Calibri" panose="020F0502020204030204" pitchFamily="34" charset="0"/>
                <a:cs typeface="Times New Roman" panose="02020603050405020304" pitchFamily="18" charset="0"/>
              </a:rPr>
              <a:t>warnings.filterwarnings</a:t>
            </a:r>
            <a:r>
              <a:rPr lang="en-IN" sz="1400" dirty="0">
                <a:effectLst/>
                <a:latin typeface="Calibri" panose="020F0502020204030204" pitchFamily="34" charset="0"/>
                <a:ea typeface="Calibri" panose="020F0502020204030204" pitchFamily="34" charset="0"/>
                <a:cs typeface="Times New Roman" panose="02020603050405020304" pitchFamily="18" charset="0"/>
              </a:rPr>
              <a:t>('ignore')</a:t>
            </a:r>
          </a:p>
          <a:p>
            <a:pPr marL="457200">
              <a:lnSpc>
                <a:spcPct val="107000"/>
              </a:lnSpc>
            </a:pPr>
            <a:r>
              <a:rPr lang="en-IN" sz="14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nltk.stem</a:t>
            </a:r>
            <a:r>
              <a:rPr lang="en-IN" sz="14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WordNetLemmatizer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400" dirty="0">
                <a:effectLst/>
                <a:latin typeface="Calibri" panose="020F0502020204030204" pitchFamily="34" charset="0"/>
                <a:ea typeface="Calibri" panose="020F0502020204030204" pitchFamily="34" charset="0"/>
                <a:cs typeface="Times New Roman" panose="02020603050405020304" pitchFamily="18" charset="0"/>
              </a:rPr>
              <a:t>import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nltk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400" dirty="0">
                <a:effectLst/>
                <a:latin typeface="Calibri" panose="020F0502020204030204" pitchFamily="34" charset="0"/>
                <a:ea typeface="Calibri" panose="020F0502020204030204" pitchFamily="34" charset="0"/>
                <a:cs typeface="Times New Roman" panose="02020603050405020304" pitchFamily="18" charset="0"/>
              </a:rPr>
              <a:t>from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nltk.corpus</a:t>
            </a:r>
            <a:r>
              <a:rPr lang="en-IN" sz="1400" dirty="0">
                <a:effectLst/>
                <a:latin typeface="Calibri" panose="020F0502020204030204" pitchFamily="34" charset="0"/>
                <a:ea typeface="Calibri" panose="020F0502020204030204" pitchFamily="34" charset="0"/>
                <a:cs typeface="Times New Roman" panose="02020603050405020304" pitchFamily="18" charset="0"/>
              </a:rPr>
              <a:t> import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stopwords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400" dirty="0">
                <a:effectLst/>
                <a:latin typeface="Calibri" panose="020F0502020204030204" pitchFamily="34" charset="0"/>
                <a:ea typeface="Calibri" panose="020F0502020204030204" pitchFamily="34" charset="0"/>
                <a:cs typeface="Times New Roman" panose="02020603050405020304" pitchFamily="18" charset="0"/>
              </a:rPr>
              <a:t>import string</a:t>
            </a:r>
          </a:p>
          <a:p>
            <a:pPr marL="457200">
              <a:lnSpc>
                <a:spcPct val="107000"/>
              </a:lnSpc>
            </a:pP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r>
              <a:rPr lang="en-IN" sz="1400" dirty="0">
                <a:effectLst/>
                <a:latin typeface="Calibri" panose="020F0502020204030204" pitchFamily="34" charset="0"/>
                <a:ea typeface="Calibri" panose="020F0502020204030204" pitchFamily="34" charset="0"/>
                <a:cs typeface="Times New Roman" panose="02020603050405020304" pitchFamily="18" charset="0"/>
              </a:rPr>
              <a:t>Further we downloaded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stopwords</a:t>
            </a:r>
            <a:r>
              <a:rPr lang="en-IN" sz="1400" dirty="0">
                <a:effectLst/>
                <a:latin typeface="Calibri" panose="020F0502020204030204" pitchFamily="34" charset="0"/>
                <a:ea typeface="Calibri" panose="020F0502020204030204" pitchFamily="34" charset="0"/>
                <a:cs typeface="Times New Roman" panose="02020603050405020304" pitchFamily="18" charset="0"/>
              </a:rPr>
              <a:t> and wordnet module as well.</a:t>
            </a:r>
          </a:p>
          <a:p>
            <a:pPr marL="457200">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995380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931375-F3C9-D861-8AB5-94E290FCEE02}"/>
              </a:ext>
            </a:extLst>
          </p:cNvPr>
          <p:cNvSpPr txBox="1"/>
          <p:nvPr/>
        </p:nvSpPr>
        <p:spPr>
          <a:xfrm>
            <a:off x="3489267" y="2654493"/>
            <a:ext cx="6097384" cy="2256452"/>
          </a:xfrm>
          <a:prstGeom prst="rect">
            <a:avLst/>
          </a:prstGeom>
          <a:noFill/>
        </p:spPr>
        <p:txBody>
          <a:bodyPr wrap="square">
            <a:spAutoFit/>
          </a:bodyPr>
          <a:lstStyle/>
          <a:p>
            <a:pPr marL="685800">
              <a:lnSpc>
                <a:spcPct val="107000"/>
              </a:lnSpc>
              <a:spcAft>
                <a:spcPts val="800"/>
              </a:spcAft>
            </a:pPr>
            <a:r>
              <a:rPr lang="en-IN" sz="5400" b="1" dirty="0">
                <a:effectLst/>
                <a:latin typeface="Calibri" panose="020F0502020204030204" pitchFamily="34" charset="0"/>
                <a:ea typeface="Calibri" panose="020F0502020204030204" pitchFamily="34" charset="0"/>
                <a:cs typeface="Times New Roman" panose="02020603050405020304" pitchFamily="18" charset="0"/>
              </a:rPr>
              <a:t>Run and Evaluate selected models</a:t>
            </a:r>
            <a:endParaRPr lang="en-IN" sz="54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4963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34">
            <a:extLst>
              <a:ext uri="{FF2B5EF4-FFF2-40B4-BE49-F238E27FC236}">
                <a16:creationId xmlns:a16="http://schemas.microsoft.com/office/drawing/2014/main" id="{33DEB0C6-BDB7-2A1F-8505-31633572E9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149" y="1421942"/>
            <a:ext cx="5734050" cy="1638300"/>
          </a:xfrm>
          <a:prstGeom prst="rect">
            <a:avLst/>
          </a:prstGeom>
          <a:noFill/>
          <a:extLst>
            <a:ext uri="{909E8E84-426E-40DD-AFC4-6F175D3DCCD1}">
              <a14:hiddenFill xmlns:a14="http://schemas.microsoft.com/office/drawing/2010/main">
                <a:solidFill>
                  <a:srgbClr val="FFFFFF"/>
                </a:solidFill>
              </a14:hiddenFill>
            </a:ext>
          </a:extLst>
        </p:spPr>
      </p:pic>
      <p:pic>
        <p:nvPicPr>
          <p:cNvPr id="11265" name="Picture 35">
            <a:extLst>
              <a:ext uri="{FF2B5EF4-FFF2-40B4-BE49-F238E27FC236}">
                <a16:creationId xmlns:a16="http://schemas.microsoft.com/office/drawing/2014/main" id="{704FAF45-04E4-1912-254B-D0CC4C4AB2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149" y="3719225"/>
            <a:ext cx="5727700" cy="1092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5B4526A6-3C1D-D6B0-6299-1B32865D9D72}"/>
              </a:ext>
            </a:extLst>
          </p:cNvPr>
          <p:cNvSpPr>
            <a:spLocks noChangeArrowheads="1"/>
          </p:cNvSpPr>
          <p:nvPr/>
        </p:nvSpPr>
        <p:spPr bwMode="auto">
          <a:xfrm>
            <a:off x="685800" y="113"/>
            <a:ext cx="91641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We applied this algorithm and found the train accuracy to be 94.7% and test accuracy to be 94.1%.</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42A30A82-4956-E3CE-2163-0A3BE137BB1B}"/>
              </a:ext>
            </a:extLst>
          </p:cNvPr>
          <p:cNvSpPr>
            <a:spLocks noChangeArrowheads="1"/>
          </p:cNvSpPr>
          <p:nvPr/>
        </p:nvSpPr>
        <p:spPr bwMode="auto">
          <a:xfrm>
            <a:off x="685800" y="2095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8ACB0FD4-6150-95D3-E044-3067635752F0}"/>
              </a:ext>
            </a:extLst>
          </p:cNvPr>
          <p:cNvSpPr>
            <a:spLocks noChangeArrowheads="1"/>
          </p:cNvSpPr>
          <p:nvPr/>
        </p:nvSpPr>
        <p:spPr bwMode="auto">
          <a:xfrm>
            <a:off x="461357" y="5178020"/>
            <a:ext cx="1075082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test accuracy for logistic regression is 94.1% and its cv score is 94.02% thus making us sure that the model is not overfitted.</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0787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0838-D627-4782-676B-891E71E436BF}"/>
              </a:ext>
            </a:extLst>
          </p:cNvPr>
          <p:cNvSpPr>
            <a:spLocks noGrp="1"/>
          </p:cNvSpPr>
          <p:nvPr>
            <p:ph type="title"/>
          </p:nvPr>
        </p:nvSpPr>
        <p:spPr>
          <a:xfrm>
            <a:off x="2908096" y="2816814"/>
            <a:ext cx="10018713" cy="1752599"/>
          </a:xfrm>
        </p:spPr>
        <p:txBody>
          <a:bodyPr>
            <a:noAutofit/>
          </a:bodyPr>
          <a:lstStyle/>
          <a:p>
            <a:br>
              <a:rPr lang="en-IN" sz="3600" b="1" i="1"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br>
            <a:endParaRPr lang="en-IN" sz="3600" b="1" i="1" u="sng" dirty="0">
              <a:effectLst>
                <a:outerShdw blurRad="38100" dist="38100" dir="2700000" algn="tl">
                  <a:srgbClr val="000000">
                    <a:alpha val="43137"/>
                  </a:srgbClr>
                </a:outerShdw>
              </a:effectLst>
            </a:endParaRPr>
          </a:p>
        </p:txBody>
      </p:sp>
      <p:sp>
        <p:nvSpPr>
          <p:cNvPr id="4" name="Rectangle 2">
            <a:extLst>
              <a:ext uri="{FF2B5EF4-FFF2-40B4-BE49-F238E27FC236}">
                <a16:creationId xmlns:a16="http://schemas.microsoft.com/office/drawing/2014/main" id="{65F1E863-D447-5C4B-1E2A-DA9D6D66903A}"/>
              </a:ext>
            </a:extLst>
          </p:cNvPr>
          <p:cNvSpPr>
            <a:spLocks noChangeArrowheads="1"/>
          </p:cNvSpPr>
          <p:nvPr/>
        </p:nvSpPr>
        <p:spPr bwMode="auto">
          <a:xfrm>
            <a:off x="1498600" y="308638"/>
            <a:ext cx="2164375"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Confusion matrix</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92F9ABD7-A9AE-F8D3-8A45-CE5A68DAAAFC}"/>
              </a:ext>
            </a:extLst>
          </p:cNvPr>
          <p:cNvSpPr>
            <a:spLocks noChangeArrowheads="1"/>
          </p:cNvSpPr>
          <p:nvPr/>
        </p:nvSpPr>
        <p:spPr bwMode="auto">
          <a:xfrm>
            <a:off x="846666" y="4523416"/>
            <a:ext cx="4304576" cy="375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nSpc>
                <a:spcPct val="107000"/>
              </a:lnSpc>
              <a:spcAft>
                <a:spcPts val="800"/>
              </a:spcAft>
            </a:pPr>
            <a:r>
              <a:rPr lang="en-IN"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Model is good in predicting both the classes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441C4044-15E3-E7E4-7E06-0DB394EB38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7208" y="985746"/>
            <a:ext cx="4368800" cy="3327400"/>
          </a:xfrm>
          <a:prstGeom prst="rect">
            <a:avLst/>
          </a:prstGeom>
          <a:noFill/>
          <a:ln>
            <a:noFill/>
          </a:ln>
        </p:spPr>
      </p:pic>
    </p:spTree>
    <p:extLst>
      <p:ext uri="{BB962C8B-B14F-4D97-AF65-F5344CB8AC3E}">
        <p14:creationId xmlns:p14="http://schemas.microsoft.com/office/powerpoint/2010/main" val="546871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CD2A3-0FDF-B038-2443-268EEE2CC672}"/>
              </a:ext>
            </a:extLst>
          </p:cNvPr>
          <p:cNvSpPr>
            <a:spLocks noGrp="1"/>
          </p:cNvSpPr>
          <p:nvPr>
            <p:ph type="title"/>
          </p:nvPr>
        </p:nvSpPr>
        <p:spPr>
          <a:xfrm>
            <a:off x="1384559" y="108066"/>
            <a:ext cx="10018713" cy="892232"/>
          </a:xfrm>
        </p:spPr>
        <p:txBody>
          <a:bodyPr/>
          <a:lstStyle/>
          <a:p>
            <a:r>
              <a:rPr lang="en-US" b="1" i="1" u="sng" dirty="0">
                <a:effectLst>
                  <a:outerShdw blurRad="38100" dist="38100" dir="2700000" algn="tl">
                    <a:srgbClr val="000000">
                      <a:alpha val="43137"/>
                    </a:srgbClr>
                  </a:outerShdw>
                </a:effectLst>
              </a:rPr>
              <a:t>Problem Statement</a:t>
            </a:r>
            <a:endParaRPr lang="en-IN" b="1" i="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97CE018-DBBE-1952-9440-B7BADE7A4FE2}"/>
              </a:ext>
            </a:extLst>
          </p:cNvPr>
          <p:cNvSpPr>
            <a:spLocks noGrp="1"/>
          </p:cNvSpPr>
          <p:nvPr>
            <p:ph idx="1"/>
          </p:nvPr>
        </p:nvSpPr>
        <p:spPr>
          <a:xfrm>
            <a:off x="1384559" y="1446414"/>
            <a:ext cx="10018713" cy="4818611"/>
          </a:xfrm>
        </p:spPr>
        <p:txBody>
          <a:bodyPr>
            <a:normAutofit fontScale="55000" lnSpcReduction="20000"/>
          </a:bodyPr>
          <a:lstStyle/>
          <a:p>
            <a:pPr marL="342900" lvl="0" indent="-342900">
              <a:lnSpc>
                <a:spcPct val="107000"/>
              </a:lnSpc>
              <a:buFont typeface="Symbol" panose="05050102010706020507" pitchFamily="18" charset="2"/>
              <a:buChar char=""/>
            </a:pPr>
            <a:r>
              <a:rPr lang="en-IN" sz="2900" dirty="0">
                <a:effectLst/>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342900" lvl="0" indent="-342900">
              <a:lnSpc>
                <a:spcPct val="107000"/>
              </a:lnSpc>
              <a:buFont typeface="Symbol" panose="05050102010706020507" pitchFamily="18" charset="2"/>
              <a:buChar char=""/>
            </a:pPr>
            <a:r>
              <a:rPr lang="en-IN" sz="2900" dirty="0">
                <a:effectLst/>
                <a:latin typeface="Calibri" panose="020F0502020204030204" pitchFamily="34" charset="0"/>
                <a:ea typeface="Calibri" panose="020F0502020204030204" pitchFamily="34" charset="0"/>
                <a:cs typeface="Times New Roman" panose="02020603050405020304" pitchFamily="18" charset="0"/>
              </a:rPr>
              <a:t>Online hate, described as abusive language, aggression, cyberbullying, hatefulness and many others has been identified as a major threat on online social media platforms. Social media platforms are the most prominent grounds for such toxic behaviour.   </a:t>
            </a:r>
          </a:p>
          <a:p>
            <a:pPr marL="342900" lvl="0" indent="-342900">
              <a:lnSpc>
                <a:spcPct val="107000"/>
              </a:lnSpc>
              <a:buFont typeface="Symbol" panose="05050102010706020507" pitchFamily="18" charset="2"/>
              <a:buChar char=""/>
            </a:pPr>
            <a:r>
              <a:rPr lang="en-IN" sz="2900" dirty="0">
                <a:effectLst/>
                <a:latin typeface="Calibri" panose="020F0502020204030204" pitchFamily="34" charset="0"/>
                <a:ea typeface="Calibri" panose="020F0502020204030204" pitchFamily="34" charset="0"/>
                <a:cs typeface="Times New Roman" panose="02020603050405020304"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342900" lvl="0" indent="-342900">
              <a:lnSpc>
                <a:spcPct val="107000"/>
              </a:lnSpc>
              <a:buFont typeface="Symbol" panose="05050102010706020507" pitchFamily="18" charset="2"/>
              <a:buChar char=""/>
            </a:pPr>
            <a:r>
              <a:rPr lang="en-IN" sz="2900" dirty="0">
                <a:effectLst/>
                <a:latin typeface="Calibri" panose="020F0502020204030204" pitchFamily="34"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L="342900" lvl="0" indent="-342900">
              <a:lnSpc>
                <a:spcPct val="107000"/>
              </a:lnSpc>
              <a:buFont typeface="Symbol" panose="05050102010706020507" pitchFamily="18" charset="2"/>
              <a:buChar char=""/>
            </a:pPr>
            <a:r>
              <a:rPr lang="en-IN" sz="2900" dirty="0">
                <a:effectLst/>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p>
          <a:p>
            <a:pPr marL="17145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609043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099F-E838-141C-2201-835F825D8DD3}"/>
              </a:ext>
            </a:extLst>
          </p:cNvPr>
          <p:cNvSpPr>
            <a:spLocks noGrp="1"/>
          </p:cNvSpPr>
          <p:nvPr>
            <p:ph type="title"/>
          </p:nvPr>
        </p:nvSpPr>
        <p:spPr>
          <a:xfrm>
            <a:off x="1416706" y="540327"/>
            <a:ext cx="10018713" cy="469669"/>
          </a:xfrm>
        </p:spPr>
        <p:txBody>
          <a:bodyPr>
            <a:normAutofit/>
          </a:bodyPr>
          <a:lstStyle/>
          <a:p>
            <a:pPr algn="l"/>
            <a:r>
              <a:rPr lang="en-IN" sz="2400" b="1" dirty="0">
                <a:latin typeface="Calibri" panose="020F0502020204030204" pitchFamily="34" charset="0"/>
                <a:cs typeface="Calibri" panose="020F0502020204030204" pitchFamily="34" charset="0"/>
              </a:rPr>
              <a:t>AUC-ROC Curve</a:t>
            </a:r>
          </a:p>
        </p:txBody>
      </p:sp>
      <p:sp>
        <p:nvSpPr>
          <p:cNvPr id="3" name="Rectangle 2">
            <a:extLst>
              <a:ext uri="{FF2B5EF4-FFF2-40B4-BE49-F238E27FC236}">
                <a16:creationId xmlns:a16="http://schemas.microsoft.com/office/drawing/2014/main" id="{457989FD-13F5-9D0C-3112-89B4B3C57566}"/>
              </a:ext>
            </a:extLst>
          </p:cNvPr>
          <p:cNvSpPr>
            <a:spLocks noChangeArrowheads="1"/>
          </p:cNvSpPr>
          <p:nvPr/>
        </p:nvSpPr>
        <p:spPr bwMode="auto">
          <a:xfrm>
            <a:off x="1324341" y="892315"/>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89CFD925-90C9-D01B-C473-8C9C581693BD}"/>
              </a:ext>
            </a:extLst>
          </p:cNvPr>
          <p:cNvSpPr>
            <a:spLocks noChangeArrowheads="1"/>
          </p:cNvSpPr>
          <p:nvPr/>
        </p:nvSpPr>
        <p:spPr bwMode="auto">
          <a:xfrm>
            <a:off x="1324341" y="5349158"/>
            <a:ext cx="975061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We observed that the area under the curve is </a:t>
            </a:r>
            <a:r>
              <a:rPr lang="en-US" altLang="en-US" sz="1600" dirty="0">
                <a:solidFill>
                  <a:srgbClr val="222222"/>
                </a:solidFill>
                <a:latin typeface="Calibri" panose="020F0502020204030204" pitchFamily="34" charset="0"/>
                <a:ea typeface="Calibri" panose="020F0502020204030204" pitchFamily="34" charset="0"/>
                <a:cs typeface="Calibri" panose="020F0502020204030204" pitchFamily="34" charset="0"/>
              </a:rPr>
              <a:t>94</a:t>
            </a: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 that means </a:t>
            </a:r>
            <a:r>
              <a:rPr lang="en-US" altLang="en-US" sz="1600" dirty="0">
                <a:solidFill>
                  <a:srgbClr val="222222"/>
                </a:solidFill>
                <a:latin typeface="Calibri" panose="020F0502020204030204" pitchFamily="34" charset="0"/>
                <a:ea typeface="Calibri" panose="020F0502020204030204" pitchFamily="34" charset="0"/>
                <a:cs typeface="Calibri" panose="020F0502020204030204" pitchFamily="34" charset="0"/>
              </a:rPr>
              <a:t>94</a:t>
            </a: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 times model is predicting accurately and rest all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 other time it gives wrong prediction.</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241AFF4B-5F7E-188F-5224-CC47A2E046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9072" y="1361984"/>
            <a:ext cx="5003800" cy="3530600"/>
          </a:xfrm>
          <a:prstGeom prst="rect">
            <a:avLst/>
          </a:prstGeom>
          <a:noFill/>
          <a:ln>
            <a:noFill/>
          </a:ln>
        </p:spPr>
      </p:pic>
    </p:spTree>
    <p:extLst>
      <p:ext uri="{BB962C8B-B14F-4D97-AF65-F5344CB8AC3E}">
        <p14:creationId xmlns:p14="http://schemas.microsoft.com/office/powerpoint/2010/main" val="3297256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D2A66-E5C4-5EEA-0349-51D6259D479B}"/>
              </a:ext>
            </a:extLst>
          </p:cNvPr>
          <p:cNvSpPr>
            <a:spLocks noGrp="1"/>
          </p:cNvSpPr>
          <p:nvPr>
            <p:ph type="title"/>
          </p:nvPr>
        </p:nvSpPr>
        <p:spPr>
          <a:xfrm>
            <a:off x="1484311" y="112222"/>
            <a:ext cx="10018713" cy="511233"/>
          </a:xfrm>
        </p:spPr>
        <p:txBody>
          <a:bodyPr>
            <a:normAutofit/>
          </a:bodyPr>
          <a:lstStyle/>
          <a:p>
            <a:pPr algn="l"/>
            <a:r>
              <a:rPr lang="en-IN" sz="2000" b="1" i="1" dirty="0"/>
              <a:t>Classification Report</a:t>
            </a:r>
          </a:p>
        </p:txBody>
      </p:sp>
      <p:sp>
        <p:nvSpPr>
          <p:cNvPr id="3" name="Rectangle 2">
            <a:extLst>
              <a:ext uri="{FF2B5EF4-FFF2-40B4-BE49-F238E27FC236}">
                <a16:creationId xmlns:a16="http://schemas.microsoft.com/office/drawing/2014/main" id="{E2E27D68-25AF-3A13-785B-799EDCB95A68}"/>
              </a:ext>
            </a:extLst>
          </p:cNvPr>
          <p:cNvSpPr>
            <a:spLocks noChangeArrowheads="1"/>
          </p:cNvSpPr>
          <p:nvPr/>
        </p:nvSpPr>
        <p:spPr bwMode="auto">
          <a:xfrm>
            <a:off x="3437466" y="157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3">
            <a:extLst>
              <a:ext uri="{FF2B5EF4-FFF2-40B4-BE49-F238E27FC236}">
                <a16:creationId xmlns:a16="http://schemas.microsoft.com/office/drawing/2014/main" id="{BE10034B-0C22-F37A-0C08-B4BDFC868078}"/>
              </a:ext>
            </a:extLst>
          </p:cNvPr>
          <p:cNvSpPr>
            <a:spLocks noChangeArrowheads="1"/>
          </p:cNvSpPr>
          <p:nvPr/>
        </p:nvSpPr>
        <p:spPr bwMode="auto">
          <a:xfrm>
            <a:off x="1786466" y="4184747"/>
            <a:ext cx="5554598" cy="774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nSpc>
                <a:spcPct val="107000"/>
              </a:lnSpc>
              <a:spcAft>
                <a:spcPts val="800"/>
              </a:spcAft>
            </a:pPr>
            <a:r>
              <a:rPr lang="en-IN"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Precision, recall and f1-score is same for both the classes.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AF4C104-C5BF-B6FA-24ED-C744D087E4DA}"/>
              </a:ext>
            </a:extLst>
          </p:cNvPr>
          <p:cNvPicPr>
            <a:picLocks noChangeAspect="1"/>
          </p:cNvPicPr>
          <p:nvPr/>
        </p:nvPicPr>
        <p:blipFill>
          <a:blip r:embed="rId2"/>
          <a:stretch>
            <a:fillRect/>
          </a:stretch>
        </p:blipFill>
        <p:spPr>
          <a:xfrm>
            <a:off x="2536825" y="1155700"/>
            <a:ext cx="5645150" cy="2273300"/>
          </a:xfrm>
          <a:prstGeom prst="rect">
            <a:avLst/>
          </a:prstGeom>
        </p:spPr>
      </p:pic>
    </p:spTree>
    <p:extLst>
      <p:ext uri="{BB962C8B-B14F-4D97-AF65-F5344CB8AC3E}">
        <p14:creationId xmlns:p14="http://schemas.microsoft.com/office/powerpoint/2010/main" val="4154392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B123710E-B000-AE48-0A25-6175B3310191}"/>
              </a:ext>
            </a:extLst>
          </p:cNvPr>
          <p:cNvSpPr>
            <a:spLocks noChangeArrowheads="1"/>
          </p:cNvSpPr>
          <p:nvPr/>
        </p:nvSpPr>
        <p:spPr bwMode="auto">
          <a:xfrm>
            <a:off x="1625754" y="109504"/>
            <a:ext cx="9164175"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Decision Tree Classifier</a:t>
            </a:r>
          </a:p>
          <a:p>
            <a:pPr marL="0" marR="0" lvl="0" indent="0" algn="l" defTabSz="914400" rtl="0" eaLnBrk="0" fontAlgn="base" latinLnBrk="0" hangingPunct="0">
              <a:lnSpc>
                <a:spcPct val="100000"/>
              </a:lnSpc>
              <a:spcBef>
                <a:spcPct val="0"/>
              </a:spcBef>
              <a:spcAft>
                <a:spcPct val="0"/>
              </a:spcAft>
              <a:buClrTx/>
              <a:buSzTx/>
              <a:tabLst/>
            </a:pP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lang="en-IN" sz="16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We applied this algorithm and found the train accuracy to be 99.8% and test accuracy to be 96.7%.</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0269797D-4316-8E66-5F43-D84412716957}"/>
              </a:ext>
            </a:extLst>
          </p:cNvPr>
          <p:cNvSpPr>
            <a:spLocks noChangeArrowheads="1"/>
          </p:cNvSpPr>
          <p:nvPr/>
        </p:nvSpPr>
        <p:spPr bwMode="auto">
          <a:xfrm>
            <a:off x="2480887" y="421755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 name="Picture 4">
            <a:extLst>
              <a:ext uri="{FF2B5EF4-FFF2-40B4-BE49-F238E27FC236}">
                <a16:creationId xmlns:a16="http://schemas.microsoft.com/office/drawing/2014/main" id="{8A17F603-4D2E-1072-45BB-F92EC7811EDC}"/>
              </a:ext>
            </a:extLst>
          </p:cNvPr>
          <p:cNvPicPr>
            <a:picLocks noChangeAspect="1"/>
          </p:cNvPicPr>
          <p:nvPr/>
        </p:nvPicPr>
        <p:blipFill>
          <a:blip r:embed="rId2"/>
          <a:stretch>
            <a:fillRect/>
          </a:stretch>
        </p:blipFill>
        <p:spPr>
          <a:xfrm>
            <a:off x="1891895" y="1828802"/>
            <a:ext cx="9022716" cy="3790601"/>
          </a:xfrm>
          <a:prstGeom prst="rect">
            <a:avLst/>
          </a:prstGeom>
        </p:spPr>
      </p:pic>
    </p:spTree>
    <p:extLst>
      <p:ext uri="{BB962C8B-B14F-4D97-AF65-F5344CB8AC3E}">
        <p14:creationId xmlns:p14="http://schemas.microsoft.com/office/powerpoint/2010/main" val="2439387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7AE9EDA-2829-9A05-917F-C035655AF8D8}"/>
              </a:ext>
            </a:extLst>
          </p:cNvPr>
          <p:cNvSpPr>
            <a:spLocks noChangeArrowheads="1"/>
          </p:cNvSpPr>
          <p:nvPr/>
        </p:nvSpPr>
        <p:spPr bwMode="auto">
          <a:xfrm>
            <a:off x="1515534" y="484257"/>
            <a:ext cx="215892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Confusion matrix:</a:t>
            </a:r>
            <a:endParaRPr kumimoji="0" lang="en-US" altLang="en-US" sz="2000" b="0"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1"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80BD9417-C60C-262F-D42E-C2ECF2B830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9867" y="1036888"/>
            <a:ext cx="4969164" cy="3795914"/>
          </a:xfrm>
          <a:prstGeom prst="rect">
            <a:avLst/>
          </a:prstGeom>
          <a:noFill/>
          <a:ln>
            <a:noFill/>
          </a:ln>
        </p:spPr>
      </p:pic>
      <p:sp>
        <p:nvSpPr>
          <p:cNvPr id="6" name="TextBox 5">
            <a:extLst>
              <a:ext uri="{FF2B5EF4-FFF2-40B4-BE49-F238E27FC236}">
                <a16:creationId xmlns:a16="http://schemas.microsoft.com/office/drawing/2014/main" id="{C29561C9-335A-61EA-04EB-25253191F072}"/>
              </a:ext>
            </a:extLst>
          </p:cNvPr>
          <p:cNvSpPr txBox="1"/>
          <p:nvPr/>
        </p:nvSpPr>
        <p:spPr>
          <a:xfrm>
            <a:off x="1776846" y="5485154"/>
            <a:ext cx="6097384" cy="671915"/>
          </a:xfrm>
          <a:prstGeom prst="rect">
            <a:avLst/>
          </a:prstGeom>
          <a:noFill/>
        </p:spPr>
        <p:txBody>
          <a:bodyPr wrap="square">
            <a:spAutoFit/>
          </a:bodyPr>
          <a:lstStyle/>
          <a:p>
            <a:pPr>
              <a:lnSpc>
                <a:spcPct val="107000"/>
              </a:lnSpc>
              <a:spcAft>
                <a:spcPts val="800"/>
              </a:spcAft>
            </a:pPr>
            <a:r>
              <a:rPr lang="en-IN"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Model is bad in predicting false classes but good in predicting true classes.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6426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5C2F405-B1CE-2731-CB34-579916FC3D31}"/>
              </a:ext>
            </a:extLst>
          </p:cNvPr>
          <p:cNvSpPr>
            <a:spLocks noChangeArrowheads="1"/>
          </p:cNvSpPr>
          <p:nvPr/>
        </p:nvSpPr>
        <p:spPr bwMode="auto">
          <a:xfrm>
            <a:off x="1701800" y="103256"/>
            <a:ext cx="204196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AUC-ROC Curve:</a:t>
            </a:r>
            <a:endParaRPr kumimoji="0" lang="en-US" altLang="en-US" sz="2000" b="1"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1"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2B2EF1F2-44D3-6323-D56B-E60B1947B4DC}"/>
              </a:ext>
            </a:extLst>
          </p:cNvPr>
          <p:cNvSpPr>
            <a:spLocks noChangeArrowheads="1"/>
          </p:cNvSpPr>
          <p:nvPr/>
        </p:nvSpPr>
        <p:spPr bwMode="auto">
          <a:xfrm>
            <a:off x="939800" y="4846880"/>
            <a:ext cx="1025716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We observed that the area under the curve is 97% that means 97% times model is predicting accurately and rest all other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 time it gives wrong prediction. This accuracy is a good one lets check on other metrics as well.</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282BEEE4-ECDD-45F5-F6C9-749A7C82459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1800" y="740987"/>
            <a:ext cx="5003800" cy="3530600"/>
          </a:xfrm>
          <a:prstGeom prst="rect">
            <a:avLst/>
          </a:prstGeom>
          <a:noFill/>
          <a:ln>
            <a:noFill/>
          </a:ln>
        </p:spPr>
      </p:pic>
    </p:spTree>
    <p:extLst>
      <p:ext uri="{BB962C8B-B14F-4D97-AF65-F5344CB8AC3E}">
        <p14:creationId xmlns:p14="http://schemas.microsoft.com/office/powerpoint/2010/main" val="1711446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9E92924-A3EF-7C70-D3F2-F0FBC443E0DE}"/>
              </a:ext>
            </a:extLst>
          </p:cNvPr>
          <p:cNvSpPr>
            <a:spLocks noChangeArrowheads="1"/>
          </p:cNvSpPr>
          <p:nvPr/>
        </p:nvSpPr>
        <p:spPr bwMode="auto">
          <a:xfrm>
            <a:off x="1578495" y="210086"/>
            <a:ext cx="2531847"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Classification Report</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9D07A205-81E3-C792-8A04-041F4E0DF035}"/>
              </a:ext>
            </a:extLst>
          </p:cNvPr>
          <p:cNvSpPr>
            <a:spLocks noChangeArrowheads="1"/>
          </p:cNvSpPr>
          <p:nvPr/>
        </p:nvSpPr>
        <p:spPr bwMode="auto">
          <a:xfrm>
            <a:off x="1053562" y="4429167"/>
            <a:ext cx="975061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Model is poor in recalling class 1 i.e., True than class 0 i.e. False, although precision for class 1 is higher than class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 F1-score of class 0 is similar to that of class 1.</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FD7D8289-2151-1235-09F1-C962A0B9AE7A}"/>
              </a:ext>
            </a:extLst>
          </p:cNvPr>
          <p:cNvPicPr>
            <a:picLocks noChangeAspect="1"/>
          </p:cNvPicPr>
          <p:nvPr/>
        </p:nvPicPr>
        <p:blipFill>
          <a:blip r:embed="rId2"/>
          <a:stretch>
            <a:fillRect/>
          </a:stretch>
        </p:blipFill>
        <p:spPr>
          <a:xfrm>
            <a:off x="1817082" y="1362681"/>
            <a:ext cx="8058438" cy="2452861"/>
          </a:xfrm>
          <a:prstGeom prst="rect">
            <a:avLst/>
          </a:prstGeom>
        </p:spPr>
      </p:pic>
    </p:spTree>
    <p:extLst>
      <p:ext uri="{BB962C8B-B14F-4D97-AF65-F5344CB8AC3E}">
        <p14:creationId xmlns:p14="http://schemas.microsoft.com/office/powerpoint/2010/main" val="3041030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0955C689-31A4-5709-8CB2-7334C20B1E46}"/>
              </a:ext>
            </a:extLst>
          </p:cNvPr>
          <p:cNvSpPr>
            <a:spLocks noChangeArrowheads="1"/>
          </p:cNvSpPr>
          <p:nvPr/>
        </p:nvSpPr>
        <p:spPr bwMode="auto">
          <a:xfrm>
            <a:off x="1663568" y="13457"/>
            <a:ext cx="922188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0" marR="0" lvl="0" indent="0" algn="l" defTabSz="914400" rtl="0" eaLnBrk="0" fontAlgn="base" latinLnBrk="0" hangingPunct="0">
              <a:lnSpc>
                <a:spcPct val="100000"/>
              </a:lnSpc>
              <a:spcBef>
                <a:spcPct val="0"/>
              </a:spcBef>
              <a:spcAft>
                <a:spcPct val="0"/>
              </a:spcAft>
              <a:buClrTx/>
              <a:buSzTx/>
              <a:tabLst/>
            </a:pP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lang="en-US" sz="2000" b="1"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rPr>
              <a:t>  </a:t>
            </a:r>
            <a:r>
              <a:rPr lang="en-IN" sz="16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We applied this algorithm and found the train accuracy to be 99.8% and test accuracy to be 98.9%.</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59C20B18-1593-AF4D-7487-5074F788A393}"/>
              </a:ext>
            </a:extLst>
          </p:cNvPr>
          <p:cNvSpPr>
            <a:spLocks noChangeArrowheads="1"/>
          </p:cNvSpPr>
          <p:nvPr/>
        </p:nvSpPr>
        <p:spPr bwMode="auto">
          <a:xfrm>
            <a:off x="685800" y="2832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 name="Picture 4">
            <a:extLst>
              <a:ext uri="{FF2B5EF4-FFF2-40B4-BE49-F238E27FC236}">
                <a16:creationId xmlns:a16="http://schemas.microsoft.com/office/drawing/2014/main" id="{01F71C49-A667-4A13-C413-B08A3B53F31E}"/>
              </a:ext>
            </a:extLst>
          </p:cNvPr>
          <p:cNvPicPr>
            <a:picLocks noChangeAspect="1"/>
          </p:cNvPicPr>
          <p:nvPr/>
        </p:nvPicPr>
        <p:blipFill>
          <a:blip r:embed="rId2"/>
          <a:stretch>
            <a:fillRect/>
          </a:stretch>
        </p:blipFill>
        <p:spPr>
          <a:xfrm>
            <a:off x="1808769" y="1717875"/>
            <a:ext cx="5731510" cy="2152015"/>
          </a:xfrm>
          <a:prstGeom prst="rect">
            <a:avLst/>
          </a:prstGeom>
        </p:spPr>
      </p:pic>
    </p:spTree>
    <p:extLst>
      <p:ext uri="{BB962C8B-B14F-4D97-AF65-F5344CB8AC3E}">
        <p14:creationId xmlns:p14="http://schemas.microsoft.com/office/powerpoint/2010/main" val="559231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BDE3640-C83E-36D0-97F9-8B35AF15B2F7}"/>
              </a:ext>
            </a:extLst>
          </p:cNvPr>
          <p:cNvSpPr>
            <a:spLocks noChangeArrowheads="1"/>
          </p:cNvSpPr>
          <p:nvPr/>
        </p:nvSpPr>
        <p:spPr bwMode="auto">
          <a:xfrm>
            <a:off x="1727200" y="118645"/>
            <a:ext cx="2176686"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Confusion matrix</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6CDE6116-2E64-1F74-41A8-522094F2C8F5}"/>
              </a:ext>
            </a:extLst>
          </p:cNvPr>
          <p:cNvSpPr>
            <a:spLocks noChangeArrowheads="1"/>
          </p:cNvSpPr>
          <p:nvPr/>
        </p:nvSpPr>
        <p:spPr bwMode="auto">
          <a:xfrm>
            <a:off x="1800112" y="4736005"/>
            <a:ext cx="5094856" cy="774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nSpc>
                <a:spcPct val="107000"/>
              </a:lnSpc>
              <a:spcAft>
                <a:spcPts val="800"/>
              </a:spcAft>
            </a:pPr>
            <a:r>
              <a:rPr lang="en-IN" sz="18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Model is equally good in predicting both the classes.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4" name="Picture 3">
            <a:extLst>
              <a:ext uri="{FF2B5EF4-FFF2-40B4-BE49-F238E27FC236}">
                <a16:creationId xmlns:a16="http://schemas.microsoft.com/office/drawing/2014/main" id="{D19DFE25-0021-0B7E-CD1C-DB8819D944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00112" y="1174550"/>
            <a:ext cx="4368800" cy="3327400"/>
          </a:xfrm>
          <a:prstGeom prst="rect">
            <a:avLst/>
          </a:prstGeom>
          <a:noFill/>
          <a:ln>
            <a:noFill/>
          </a:ln>
        </p:spPr>
      </p:pic>
    </p:spTree>
    <p:extLst>
      <p:ext uri="{BB962C8B-B14F-4D97-AF65-F5344CB8AC3E}">
        <p14:creationId xmlns:p14="http://schemas.microsoft.com/office/powerpoint/2010/main" val="2065110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0739823-0047-4289-1766-2E0B5BF6C955}"/>
              </a:ext>
            </a:extLst>
          </p:cNvPr>
          <p:cNvSpPr>
            <a:spLocks noChangeArrowheads="1"/>
          </p:cNvSpPr>
          <p:nvPr/>
        </p:nvSpPr>
        <p:spPr bwMode="auto">
          <a:xfrm>
            <a:off x="1693334" y="103256"/>
            <a:ext cx="204196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AUC-ROC Curve:</a:t>
            </a:r>
            <a:endParaRPr kumimoji="0" lang="en-US" altLang="en-US" sz="2000" b="1" i="1"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1" u="none" strike="noStrike" cap="none" normalizeH="0" baseline="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7D46B258-D7B4-BA78-31C1-21824C005A6C}"/>
              </a:ext>
            </a:extLst>
          </p:cNvPr>
          <p:cNvSpPr>
            <a:spLocks noChangeArrowheads="1"/>
          </p:cNvSpPr>
          <p:nvPr/>
        </p:nvSpPr>
        <p:spPr bwMode="auto">
          <a:xfrm>
            <a:off x="863600" y="4931546"/>
            <a:ext cx="1073165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We observed that the area under the curve is 99% that means 99% times model is predicting accurately and rest all other time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it gives wrong prediction. This accuracy is a good one let’s check on other metrics as well.</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706F4167-965F-E1FC-A257-84A6EB5201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1227" y="811142"/>
            <a:ext cx="5003800" cy="3530600"/>
          </a:xfrm>
          <a:prstGeom prst="rect">
            <a:avLst/>
          </a:prstGeom>
          <a:noFill/>
          <a:ln>
            <a:noFill/>
          </a:ln>
        </p:spPr>
      </p:pic>
    </p:spTree>
    <p:extLst>
      <p:ext uri="{BB962C8B-B14F-4D97-AF65-F5344CB8AC3E}">
        <p14:creationId xmlns:p14="http://schemas.microsoft.com/office/powerpoint/2010/main" val="1518102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6679140-2845-CD97-131E-E6C1BD44E116}"/>
              </a:ext>
            </a:extLst>
          </p:cNvPr>
          <p:cNvSpPr>
            <a:spLocks noChangeArrowheads="1"/>
          </p:cNvSpPr>
          <p:nvPr/>
        </p:nvSpPr>
        <p:spPr bwMode="auto">
          <a:xfrm>
            <a:off x="1837113" y="118645"/>
            <a:ext cx="2531847"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Classification Report</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66242A94-4E94-603E-09EE-88D9095B02F8}"/>
              </a:ext>
            </a:extLst>
          </p:cNvPr>
          <p:cNvSpPr>
            <a:spLocks noChangeArrowheads="1"/>
          </p:cNvSpPr>
          <p:nvPr/>
        </p:nvSpPr>
        <p:spPr bwMode="auto">
          <a:xfrm>
            <a:off x="935336" y="4277034"/>
            <a:ext cx="1072242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Model is poor in recalling class 1 i.e., True than class 0 i.e. False, although precision for class 1 is higher than class 0. F1-score of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 class 0 is similar to that of class 1.</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55B4015A-752B-DA14-9FCC-D445554A0ED1}"/>
              </a:ext>
            </a:extLst>
          </p:cNvPr>
          <p:cNvPicPr>
            <a:picLocks noChangeAspect="1"/>
          </p:cNvPicPr>
          <p:nvPr/>
        </p:nvPicPr>
        <p:blipFill>
          <a:blip r:embed="rId2"/>
          <a:stretch>
            <a:fillRect/>
          </a:stretch>
        </p:blipFill>
        <p:spPr>
          <a:xfrm>
            <a:off x="1916834" y="1101638"/>
            <a:ext cx="5731510" cy="1978025"/>
          </a:xfrm>
          <a:prstGeom prst="rect">
            <a:avLst/>
          </a:prstGeom>
        </p:spPr>
      </p:pic>
    </p:spTree>
    <p:extLst>
      <p:ext uri="{BB962C8B-B14F-4D97-AF65-F5344CB8AC3E}">
        <p14:creationId xmlns:p14="http://schemas.microsoft.com/office/powerpoint/2010/main" val="1418143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9D1A2-F2F1-0D5C-A0C9-0133B8F94AD3}"/>
              </a:ext>
            </a:extLst>
          </p:cNvPr>
          <p:cNvSpPr>
            <a:spLocks noGrp="1"/>
          </p:cNvSpPr>
          <p:nvPr>
            <p:ph type="title"/>
          </p:nvPr>
        </p:nvSpPr>
        <p:spPr>
          <a:xfrm>
            <a:off x="1268180" y="8661"/>
            <a:ext cx="10018713" cy="664322"/>
          </a:xfrm>
        </p:spPr>
        <p:txBody>
          <a:bodyPr>
            <a:normAutofit fontScale="90000"/>
          </a:bodyPr>
          <a:lstStyle/>
          <a:p>
            <a:r>
              <a:rPr lang="en-IN" b="1" i="1" u="sng" dirty="0">
                <a:effectLst>
                  <a:outerShdw blurRad="38100" dist="38100" dir="2700000" algn="tl">
                    <a:srgbClr val="000000">
                      <a:alpha val="43137"/>
                    </a:srgbClr>
                  </a:outerShdw>
                </a:effectLst>
              </a:rPr>
              <a:t>Exploratory Data Analysis</a:t>
            </a:r>
          </a:p>
        </p:txBody>
      </p:sp>
      <p:sp>
        <p:nvSpPr>
          <p:cNvPr id="6" name="Content Placeholder 5">
            <a:extLst>
              <a:ext uri="{FF2B5EF4-FFF2-40B4-BE49-F238E27FC236}">
                <a16:creationId xmlns:a16="http://schemas.microsoft.com/office/drawing/2014/main" id="{D0C1025B-2967-9E1E-8D01-C593FC69B10F}"/>
              </a:ext>
            </a:extLst>
          </p:cNvPr>
          <p:cNvSpPr>
            <a:spLocks noGrp="1"/>
          </p:cNvSpPr>
          <p:nvPr>
            <p:ph idx="1"/>
          </p:nvPr>
        </p:nvSpPr>
        <p:spPr>
          <a:xfrm>
            <a:off x="1187741" y="672983"/>
            <a:ext cx="10018713" cy="6301395"/>
          </a:xfrm>
        </p:spPr>
        <p:txBody>
          <a:bodyPr>
            <a:normAutofit/>
          </a:bodyPr>
          <a:lstStyle/>
          <a:p>
            <a:r>
              <a:rPr lang="en-US" b="1" dirty="0"/>
              <a:t>Shape of the data:</a:t>
            </a:r>
          </a:p>
          <a:p>
            <a:pPr marL="0" indent="0">
              <a:buNone/>
            </a:pPr>
            <a:endParaRPr lang="en-US" b="1"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b="1" dirty="0"/>
              <a:t>Null values present:</a:t>
            </a:r>
          </a:p>
          <a:p>
            <a:pPr marL="0" indent="0">
              <a:buNone/>
            </a:pPr>
            <a:r>
              <a:rPr lang="en-US" dirty="0"/>
              <a:t> The dataset has no null values.</a:t>
            </a:r>
          </a:p>
          <a:p>
            <a:pPr marL="0" indent="0">
              <a:buNone/>
            </a:pPr>
            <a:endParaRPr lang="en-IN" dirty="0"/>
          </a:p>
        </p:txBody>
      </p:sp>
      <p:sp>
        <p:nvSpPr>
          <p:cNvPr id="3" name="Rectangle 2">
            <a:extLst>
              <a:ext uri="{FF2B5EF4-FFF2-40B4-BE49-F238E27FC236}">
                <a16:creationId xmlns:a16="http://schemas.microsoft.com/office/drawing/2014/main" id="{ED3F68F7-CC8E-95E5-B02B-9E73BB696164}"/>
              </a:ext>
            </a:extLst>
          </p:cNvPr>
          <p:cNvSpPr>
            <a:spLocks noChangeArrowheads="1"/>
          </p:cNvSpPr>
          <p:nvPr/>
        </p:nvSpPr>
        <p:spPr bwMode="auto">
          <a:xfrm>
            <a:off x="1389647" y="1615262"/>
            <a:ext cx="941270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 set is provided by the </a:t>
            </a:r>
            <a:r>
              <a:rPr kumimoji="0" lang="en-US" alt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FlipRobo</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technologies and it has 159571 rows and 8 columns.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Following are the columns present and there respective data types: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025" name="Picture 25">
            <a:extLst>
              <a:ext uri="{FF2B5EF4-FFF2-40B4-BE49-F238E27FC236}">
                <a16:creationId xmlns:a16="http://schemas.microsoft.com/office/drawing/2014/main" id="{78173E17-C31D-D64C-F150-DB791E670E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647" y="2405726"/>
            <a:ext cx="5734050" cy="26733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526A4232-1403-2C27-D367-AA8196DEC5FA}"/>
              </a:ext>
            </a:extLst>
          </p:cNvPr>
          <p:cNvSpPr>
            <a:spLocks noChangeArrowheads="1"/>
          </p:cNvSpPr>
          <p:nvPr/>
        </p:nvSpPr>
        <p:spPr bwMode="auto">
          <a:xfrm>
            <a:off x="-498764" y="364593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904354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1E95F104-E1FD-79E8-58BF-F7DDCE378724}"/>
              </a:ext>
            </a:extLst>
          </p:cNvPr>
          <p:cNvSpPr>
            <a:spLocks noChangeArrowheads="1"/>
          </p:cNvSpPr>
          <p:nvPr/>
        </p:nvSpPr>
        <p:spPr bwMode="auto">
          <a:xfrm>
            <a:off x="1761066" y="8694"/>
            <a:ext cx="9164175"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Knn</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Classifier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Arial" panose="020B0604020202020204" pitchFamily="34" charset="0"/>
                <a:ea typeface="Calibri" panose="020F0502020204030204" pitchFamily="34" charset="0"/>
                <a:cs typeface="Arial" panose="020B0604020202020204" pitchFamily="34" charset="0"/>
              </a:rPr>
              <a:t>We applied this algorithm and found the train accuracy to be 91.2% and test accuracy to be 85.2%.</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888AF335-A127-CA4A-FB9B-4F2559AEF8E5}"/>
              </a:ext>
            </a:extLst>
          </p:cNvPr>
          <p:cNvSpPr>
            <a:spLocks noChangeArrowheads="1"/>
          </p:cNvSpPr>
          <p:nvPr/>
        </p:nvSpPr>
        <p:spPr bwMode="auto">
          <a:xfrm>
            <a:off x="685800" y="2628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BCD9C5EE-5D25-97AB-A3BB-D518557334E9}"/>
              </a:ext>
            </a:extLst>
          </p:cNvPr>
          <p:cNvSpPr>
            <a:spLocks noChangeArrowheads="1"/>
          </p:cNvSpPr>
          <p:nvPr/>
        </p:nvSpPr>
        <p:spPr bwMode="auto">
          <a:xfrm>
            <a:off x="411481" y="5135326"/>
            <a:ext cx="111547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test accuracy for logistic regression is 85.2% and its cv score is </a:t>
            </a:r>
            <a:r>
              <a:rPr lang="en-US" altLang="en-US" sz="1600" dirty="0">
                <a:latin typeface="Calibri" panose="020F0502020204030204" pitchFamily="34" charset="0"/>
                <a:ea typeface="Calibri" panose="020F0502020204030204" pitchFamily="34" charset="0"/>
                <a:cs typeface="Times New Roman" panose="02020603050405020304" pitchFamily="18" charset="0"/>
              </a:rPr>
              <a:t>86.3</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thus making us sure that the model is not overfitted, </a:t>
            </a: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although decision tree classifier is prone to overfitting.</a:t>
            </a:r>
            <a:endParaRPr kumimoji="0" lang="en-US" altLang="en-US" sz="16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endParaRPr>
          </a:p>
        </p:txBody>
      </p:sp>
      <p:pic>
        <p:nvPicPr>
          <p:cNvPr id="5" name="Picture 4">
            <a:extLst>
              <a:ext uri="{FF2B5EF4-FFF2-40B4-BE49-F238E27FC236}">
                <a16:creationId xmlns:a16="http://schemas.microsoft.com/office/drawing/2014/main" id="{35DDD79B-77F5-6B8F-0BB6-7DE09B530C74}"/>
              </a:ext>
            </a:extLst>
          </p:cNvPr>
          <p:cNvPicPr>
            <a:picLocks noChangeAspect="1"/>
          </p:cNvPicPr>
          <p:nvPr/>
        </p:nvPicPr>
        <p:blipFill>
          <a:blip r:embed="rId2"/>
          <a:stretch>
            <a:fillRect/>
          </a:stretch>
        </p:blipFill>
        <p:spPr>
          <a:xfrm>
            <a:off x="1941773" y="1417944"/>
            <a:ext cx="5731510" cy="1878330"/>
          </a:xfrm>
          <a:prstGeom prst="rect">
            <a:avLst/>
          </a:prstGeom>
        </p:spPr>
      </p:pic>
      <p:pic>
        <p:nvPicPr>
          <p:cNvPr id="6" name="Picture 5">
            <a:extLst>
              <a:ext uri="{FF2B5EF4-FFF2-40B4-BE49-F238E27FC236}">
                <a16:creationId xmlns:a16="http://schemas.microsoft.com/office/drawing/2014/main" id="{6A862C4D-112C-ECF4-4E6A-C68CC99C21F1}"/>
              </a:ext>
            </a:extLst>
          </p:cNvPr>
          <p:cNvPicPr>
            <a:picLocks noChangeAspect="1"/>
          </p:cNvPicPr>
          <p:nvPr/>
        </p:nvPicPr>
        <p:blipFill>
          <a:blip r:embed="rId3"/>
          <a:stretch>
            <a:fillRect/>
          </a:stretch>
        </p:blipFill>
        <p:spPr>
          <a:xfrm>
            <a:off x="1941773" y="3664296"/>
            <a:ext cx="5731510" cy="1205230"/>
          </a:xfrm>
          <a:prstGeom prst="rect">
            <a:avLst/>
          </a:prstGeom>
        </p:spPr>
      </p:pic>
    </p:spTree>
    <p:extLst>
      <p:ext uri="{BB962C8B-B14F-4D97-AF65-F5344CB8AC3E}">
        <p14:creationId xmlns:p14="http://schemas.microsoft.com/office/powerpoint/2010/main" val="22773065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BD9B63D-C70E-39EC-1EAF-5412C2588B0F}"/>
              </a:ext>
            </a:extLst>
          </p:cNvPr>
          <p:cNvSpPr>
            <a:spLocks noChangeArrowheads="1"/>
          </p:cNvSpPr>
          <p:nvPr/>
        </p:nvSpPr>
        <p:spPr bwMode="auto">
          <a:xfrm>
            <a:off x="1947333" y="247191"/>
            <a:ext cx="220554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Confusion matrix:</a:t>
            </a:r>
            <a:endParaRPr kumimoji="0" lang="en-US" altLang="en-US" sz="2000" b="1"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F02A8640-DAB6-5CFA-C061-5BCF9458316A}"/>
              </a:ext>
            </a:extLst>
          </p:cNvPr>
          <p:cNvSpPr>
            <a:spLocks noChangeArrowheads="1"/>
          </p:cNvSpPr>
          <p:nvPr/>
        </p:nvSpPr>
        <p:spPr bwMode="auto">
          <a:xfrm>
            <a:off x="702733" y="4792668"/>
            <a:ext cx="10200549" cy="71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nSpc>
                <a:spcPct val="107000"/>
              </a:lnSpc>
              <a:spcAft>
                <a:spcPts val="800"/>
              </a:spcAft>
            </a:pPr>
            <a:r>
              <a:rPr lang="en-IN" sz="16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Model is good in predicting false classes but bad in predicting true as well as false classes. Although we can also see that </a:t>
            </a:r>
          </a:p>
          <a:p>
            <a:pPr>
              <a:lnSpc>
                <a:spcPct val="107000"/>
              </a:lnSpc>
              <a:spcAft>
                <a:spcPts val="800"/>
              </a:spcAft>
            </a:pPr>
            <a:r>
              <a:rPr lang="en-IN" sz="16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the samples for true classes and samples for false classes are also equal.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BEF2C420-31F9-2CC0-13FC-D878CD418E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32429" y="955077"/>
            <a:ext cx="4368800" cy="3327400"/>
          </a:xfrm>
          <a:prstGeom prst="rect">
            <a:avLst/>
          </a:prstGeom>
          <a:noFill/>
          <a:ln>
            <a:noFill/>
          </a:ln>
        </p:spPr>
      </p:pic>
    </p:spTree>
    <p:extLst>
      <p:ext uri="{BB962C8B-B14F-4D97-AF65-F5344CB8AC3E}">
        <p14:creationId xmlns:p14="http://schemas.microsoft.com/office/powerpoint/2010/main" val="626732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98D8A14-E1C2-3896-5E7E-E7BAADBDF541}"/>
              </a:ext>
            </a:extLst>
          </p:cNvPr>
          <p:cNvSpPr>
            <a:spLocks noChangeArrowheads="1"/>
          </p:cNvSpPr>
          <p:nvPr/>
        </p:nvSpPr>
        <p:spPr bwMode="auto">
          <a:xfrm>
            <a:off x="1684867" y="118645"/>
            <a:ext cx="337820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AUC-ROC Curve:</a:t>
            </a:r>
            <a:endParaRPr kumimoji="0" lang="en-US" altLang="en-US" sz="2000" b="1"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E022831B-3CC6-2279-ECB2-6C1CD4F24D76}"/>
              </a:ext>
            </a:extLst>
          </p:cNvPr>
          <p:cNvSpPr>
            <a:spLocks noChangeArrowheads="1"/>
          </p:cNvSpPr>
          <p:nvPr/>
        </p:nvSpPr>
        <p:spPr bwMode="auto">
          <a:xfrm>
            <a:off x="965200" y="4914613"/>
            <a:ext cx="975061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We observed that the area under the curve is </a:t>
            </a:r>
            <a:r>
              <a:rPr lang="en-US" altLang="en-US" sz="1600" dirty="0">
                <a:solidFill>
                  <a:srgbClr val="222222"/>
                </a:solidFill>
                <a:latin typeface="Calibri" panose="020F0502020204030204" pitchFamily="34" charset="0"/>
                <a:ea typeface="Calibri" panose="020F0502020204030204" pitchFamily="34" charset="0"/>
                <a:cs typeface="Calibri" panose="020F0502020204030204" pitchFamily="34" charset="0"/>
              </a:rPr>
              <a:t>88</a:t>
            </a: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 that means </a:t>
            </a:r>
            <a:r>
              <a:rPr lang="en-US" altLang="en-US" sz="1600" dirty="0">
                <a:solidFill>
                  <a:srgbClr val="222222"/>
                </a:solidFill>
                <a:latin typeface="Calibri" panose="020F0502020204030204" pitchFamily="34" charset="0"/>
                <a:ea typeface="Calibri" panose="020F0502020204030204" pitchFamily="34" charset="0"/>
                <a:cs typeface="Calibri" panose="020F0502020204030204" pitchFamily="34" charset="0"/>
              </a:rPr>
              <a:t>88</a:t>
            </a: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 times model is predicting accurately and rest all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22222"/>
                </a:solidFill>
                <a:effectLst/>
                <a:latin typeface="Calibri" panose="020F0502020204030204" pitchFamily="34" charset="0"/>
                <a:ea typeface="Calibri" panose="020F0502020204030204" pitchFamily="34" charset="0"/>
                <a:cs typeface="Calibri" panose="020F0502020204030204" pitchFamily="34" charset="0"/>
              </a:rPr>
              <a:t> other time it gives wrong prediction. This accuracy is a good one let’s check on other metrics as well.</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8A2AF081-7E93-0210-D911-1479E1A673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9293" y="795753"/>
            <a:ext cx="5003800" cy="3530600"/>
          </a:xfrm>
          <a:prstGeom prst="rect">
            <a:avLst/>
          </a:prstGeom>
          <a:noFill/>
          <a:ln>
            <a:noFill/>
          </a:ln>
        </p:spPr>
      </p:pic>
    </p:spTree>
    <p:extLst>
      <p:ext uri="{BB962C8B-B14F-4D97-AF65-F5344CB8AC3E}">
        <p14:creationId xmlns:p14="http://schemas.microsoft.com/office/powerpoint/2010/main" val="207286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2A6EE4F-9AF5-2099-F046-87826B979A93}"/>
              </a:ext>
            </a:extLst>
          </p:cNvPr>
          <p:cNvSpPr>
            <a:spLocks noChangeArrowheads="1"/>
          </p:cNvSpPr>
          <p:nvPr/>
        </p:nvSpPr>
        <p:spPr bwMode="auto">
          <a:xfrm>
            <a:off x="1778000" y="118645"/>
            <a:ext cx="2531847"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Classification Report</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23491062-9774-1936-05A3-AD8E313C96C2}"/>
              </a:ext>
            </a:extLst>
          </p:cNvPr>
          <p:cNvSpPr>
            <a:spLocks noChangeArrowheads="1"/>
          </p:cNvSpPr>
          <p:nvPr/>
        </p:nvSpPr>
        <p:spPr bwMode="auto">
          <a:xfrm>
            <a:off x="1100666" y="4125561"/>
            <a:ext cx="9750618" cy="1070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nSpc>
                <a:spcPct val="107000"/>
              </a:lnSpc>
              <a:spcAft>
                <a:spcPts val="800"/>
              </a:spcAft>
            </a:pPr>
            <a:r>
              <a:rPr lang="en-IN" sz="16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Model is poor in recalling class 1 i.e., True than class 0 i.e. False, although precision for class 1 is higher than class 0.</a:t>
            </a:r>
          </a:p>
          <a:p>
            <a:pPr>
              <a:lnSpc>
                <a:spcPct val="107000"/>
              </a:lnSpc>
              <a:spcAft>
                <a:spcPts val="800"/>
              </a:spcAft>
            </a:pPr>
            <a:r>
              <a:rPr lang="en-IN" sz="16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F1-score of class 0 is similar to that of class 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08BD34B6-3872-83C8-C264-0D88B017A05C}"/>
              </a:ext>
            </a:extLst>
          </p:cNvPr>
          <p:cNvPicPr>
            <a:picLocks noChangeAspect="1"/>
          </p:cNvPicPr>
          <p:nvPr/>
        </p:nvPicPr>
        <p:blipFill>
          <a:blip r:embed="rId2"/>
          <a:stretch>
            <a:fillRect/>
          </a:stretch>
        </p:blipFill>
        <p:spPr>
          <a:xfrm>
            <a:off x="2107219" y="1070725"/>
            <a:ext cx="5683250" cy="2006600"/>
          </a:xfrm>
          <a:prstGeom prst="rect">
            <a:avLst/>
          </a:prstGeom>
        </p:spPr>
      </p:pic>
    </p:spTree>
    <p:extLst>
      <p:ext uri="{BB962C8B-B14F-4D97-AF65-F5344CB8AC3E}">
        <p14:creationId xmlns:p14="http://schemas.microsoft.com/office/powerpoint/2010/main" val="2270791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F62BC2-8548-BB60-5F60-4DB2D914880E}"/>
              </a:ext>
            </a:extLst>
          </p:cNvPr>
          <p:cNvSpPr txBox="1"/>
          <p:nvPr/>
        </p:nvSpPr>
        <p:spPr>
          <a:xfrm>
            <a:off x="1422399" y="720227"/>
            <a:ext cx="9076267" cy="2320443"/>
          </a:xfrm>
          <a:prstGeom prst="rect">
            <a:avLst/>
          </a:prstGeom>
          <a:noFill/>
        </p:spPr>
        <p:txBody>
          <a:bodyPr wrap="square">
            <a:spAutoFit/>
          </a:bodyPr>
          <a:lstStyle/>
          <a:p>
            <a:pPr marL="1828800" indent="457200">
              <a:lnSpc>
                <a:spcPct val="107000"/>
              </a:lnSpc>
              <a:spcAft>
                <a:spcPts val="800"/>
              </a:spcAft>
            </a:pPr>
            <a:r>
              <a:rPr lang="en-IN" sz="4000" b="1" dirty="0">
                <a:effectLst/>
                <a:latin typeface="Calibri" panose="020F0502020204030204" pitchFamily="34" charset="0"/>
                <a:ea typeface="Calibri" panose="020F0502020204030204" pitchFamily="34" charset="0"/>
                <a:cs typeface="Times New Roman" panose="02020603050405020304" pitchFamily="18" charset="0"/>
              </a:rPr>
              <a:t>Conclusion for Model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There are three models with least difference between accuracy and cv score but the best performing model is random forest as its confusion matrix, </a:t>
            </a:r>
            <a:r>
              <a:rPr lang="en-IN" sz="18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auc</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-roc curve and recall, f1-score is the best among all. Since the model is already giving its best accuracy so we wont apply hyperparameter tuning as it’s a very big data so we will save our random forest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62B87E9A-8AAC-A908-49E4-E36E22B5E00D}"/>
              </a:ext>
            </a:extLst>
          </p:cNvPr>
          <p:cNvPicPr>
            <a:picLocks noChangeAspect="1"/>
          </p:cNvPicPr>
          <p:nvPr/>
        </p:nvPicPr>
        <p:blipFill>
          <a:blip r:embed="rId2"/>
          <a:stretch>
            <a:fillRect/>
          </a:stretch>
        </p:blipFill>
        <p:spPr>
          <a:xfrm>
            <a:off x="3163108" y="3753196"/>
            <a:ext cx="6088958" cy="2708773"/>
          </a:xfrm>
          <a:prstGeom prst="rect">
            <a:avLst/>
          </a:prstGeom>
        </p:spPr>
      </p:pic>
    </p:spTree>
    <p:extLst>
      <p:ext uri="{BB962C8B-B14F-4D97-AF65-F5344CB8AC3E}">
        <p14:creationId xmlns:p14="http://schemas.microsoft.com/office/powerpoint/2010/main" val="713463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EC4552F-1024-8A56-0AB6-1B5FA361FB98}"/>
              </a:ext>
            </a:extLst>
          </p:cNvPr>
          <p:cNvSpPr>
            <a:spLocks noChangeArrowheads="1"/>
          </p:cNvSpPr>
          <p:nvPr/>
        </p:nvSpPr>
        <p:spPr bwMode="auto">
          <a:xfrm>
            <a:off x="254000" y="159549"/>
            <a:ext cx="1143229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dataset had no null values but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there is a feature called </a:t>
            </a:r>
            <a:r>
              <a:rPr kumimoji="0" lang="en-US" altLang="en-US" sz="1600" b="1" i="0" u="none" strike="noStrike" cap="none" normalizeH="0" baseline="0" dirty="0" err="1">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comment_text</a:t>
            </a:r>
            <a:r>
              <a:rPr kumimoji="0" lang="en-US" altLang="en-US" sz="1600" b="1" i="0" u="none" strike="noStrike" cap="none" normalizeH="0" baseline="0" dirty="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that contains the comment posted on any social </a:t>
            </a:r>
          </a:p>
          <a:p>
            <a:pPr marL="0" marR="0" lvl="0" indent="0" algn="l" defTabSz="914400" rtl="0" eaLnBrk="0" fontAlgn="base" latinLnBrk="0" hangingPunct="0">
              <a:lnSpc>
                <a:spcPct val="100000"/>
              </a:lnSpc>
              <a:spcBef>
                <a:spcPct val="0"/>
              </a:spcBef>
              <a:spcAft>
                <a:spcPct val="0"/>
              </a:spcAft>
              <a:buClrTx/>
              <a:buSzTx/>
              <a:tabLst/>
            </a:pPr>
            <a:r>
              <a:rPr lang="en-US" altLang="en-US" sz="1600" b="1" dirty="0">
                <a:solidFill>
                  <a:srgbClr val="000000"/>
                </a:solidFill>
                <a:latin typeface="Helvetica" panose="020B0604020202020204" pitchFamily="34" charset="0"/>
                <a:ea typeface="Calibri" panose="020F0502020204030204" pitchFamily="34" charset="0"/>
                <a:cs typeface="Times New Roman" panose="02020603050405020304" pitchFamily="18" charset="0"/>
              </a:rPr>
              <a:t>   </a:t>
            </a:r>
            <a:r>
              <a:rPr kumimoji="0" lang="en-US" altLang="en-US" sz="1600" b="1" i="0" u="none" strike="noStrike" cap="none" normalizeH="0" baseline="0" dirty="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media</a:t>
            </a: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so we need to study this feature very hard and performed various feature engineering technique on it.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We generated heatmap in order to check relation between features but </a:t>
            </a:r>
            <a:r>
              <a:rPr kumimoji="0" lang="en-US" altLang="en-US" sz="1600"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could’nt</a:t>
            </a:r>
            <a:r>
              <a:rPr kumimoji="0" lang="en-US" altLang="en-US" sz="16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found any multicollinearity problem here.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p:txBody>
      </p:sp>
      <p:pic>
        <p:nvPicPr>
          <p:cNvPr id="2049" name="Picture 12">
            <a:extLst>
              <a:ext uri="{FF2B5EF4-FFF2-40B4-BE49-F238E27FC236}">
                <a16:creationId xmlns:a16="http://schemas.microsoft.com/office/drawing/2014/main" id="{FE9AC0DE-905B-0D4C-77AB-00DAB0FB38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800" y="1642533"/>
            <a:ext cx="8610600" cy="483023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6212DA53-E21F-34B6-BF88-B2A213BCC36A}"/>
              </a:ext>
            </a:extLst>
          </p:cNvPr>
          <p:cNvSpPr>
            <a:spLocks noChangeArrowheads="1"/>
          </p:cNvSpPr>
          <p:nvPr/>
        </p:nvSpPr>
        <p:spPr bwMode="auto">
          <a:xfrm>
            <a:off x="0" y="32893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783571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3">
            <a:extLst>
              <a:ext uri="{FF2B5EF4-FFF2-40B4-BE49-F238E27FC236}">
                <a16:creationId xmlns:a16="http://schemas.microsoft.com/office/drawing/2014/main" id="{DCCE870A-9A7C-E8AE-5243-F324B15A9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4410" y="1330036"/>
            <a:ext cx="10174779" cy="539496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FAC87F00-8F3D-7DD4-CF5E-D5C743C289F8}"/>
              </a:ext>
            </a:extLst>
          </p:cNvPr>
          <p:cNvSpPr>
            <a:spLocks noChangeArrowheads="1"/>
          </p:cNvSpPr>
          <p:nvPr/>
        </p:nvSpPr>
        <p:spPr bwMode="auto">
          <a:xfrm>
            <a:off x="1604356" y="301973"/>
            <a:ext cx="95991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found out that the data was imbalanced so we balanced the data by performing </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upsampling</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technique on it.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DDA53403-1C71-35FD-FE0C-D3E3E9B6605C}"/>
              </a:ext>
            </a:extLst>
          </p:cNvPr>
          <p:cNvSpPr>
            <a:spLocks noChangeArrowheads="1"/>
          </p:cNvSpPr>
          <p:nvPr/>
        </p:nvSpPr>
        <p:spPr bwMode="auto">
          <a:xfrm>
            <a:off x="685800" y="5410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934705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0">
            <a:extLst>
              <a:ext uri="{FF2B5EF4-FFF2-40B4-BE49-F238E27FC236}">
                <a16:creationId xmlns:a16="http://schemas.microsoft.com/office/drawing/2014/main" id="{7C2D4DE6-1D2C-DE92-7610-8A7F5A44C7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262" y="1428749"/>
            <a:ext cx="10856422" cy="368357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37BB3D0F-1BEF-B6B6-AD93-5FE11CF92E04}"/>
              </a:ext>
            </a:extLst>
          </p:cNvPr>
          <p:cNvSpPr>
            <a:spLocks noChangeArrowheads="1"/>
          </p:cNvSpPr>
          <p:nvPr/>
        </p:nvSpPr>
        <p:spPr bwMode="auto">
          <a:xfrm>
            <a:off x="0" y="187408"/>
            <a:ext cx="1216243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Feature Engineering-</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have to fetch abusive, rude words from the comment so in order to do that we first converted entire </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comment_text</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feature to lower case then replaced all the phone numbers, email ids, URL’s, any sort of number and currency by </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phno,emailed,link,numbr</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latin typeface="Calibri" panose="020F0502020204030204" pitchFamily="34"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currency respectively.</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7432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1">
            <a:extLst>
              <a:ext uri="{FF2B5EF4-FFF2-40B4-BE49-F238E27FC236}">
                <a16:creationId xmlns:a16="http://schemas.microsoft.com/office/drawing/2014/main" id="{466F89C8-4C82-CAC0-3070-A1A53A6564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1383" y="1036394"/>
            <a:ext cx="7065663" cy="1523925"/>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22">
            <a:extLst>
              <a:ext uri="{FF2B5EF4-FFF2-40B4-BE49-F238E27FC236}">
                <a16:creationId xmlns:a16="http://schemas.microsoft.com/office/drawing/2014/main" id="{7B1B21EC-5A69-C4A5-41CD-38A9F02A52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040" y="4074469"/>
            <a:ext cx="7124005" cy="168584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A5270153-7127-D983-1B3C-57490FE13E18}"/>
              </a:ext>
            </a:extLst>
          </p:cNvPr>
          <p:cNvSpPr>
            <a:spLocks noChangeArrowheads="1"/>
          </p:cNvSpPr>
          <p:nvPr/>
        </p:nvSpPr>
        <p:spPr bwMode="auto">
          <a:xfrm>
            <a:off x="1308793" y="289696"/>
            <a:ext cx="68224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Further we removed all kinds of punctuations from the feature </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comment_text</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D6FAC8E1-8B59-22F3-0F10-A48BF6D72D0D}"/>
              </a:ext>
            </a:extLst>
          </p:cNvPr>
          <p:cNvSpPr>
            <a:spLocks noChangeArrowheads="1"/>
          </p:cNvSpPr>
          <p:nvPr/>
        </p:nvSpPr>
        <p:spPr bwMode="auto">
          <a:xfrm>
            <a:off x="1308793" y="3025007"/>
            <a:ext cx="74496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order to fetch just the abusive words we also have to remove all kind of stop words.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8AAFF22D-EA74-2D3F-ADF2-FFB3EDB52ABE}"/>
              </a:ext>
            </a:extLst>
          </p:cNvPr>
          <p:cNvSpPr>
            <a:spLocks noChangeArrowheads="1"/>
          </p:cNvSpPr>
          <p:nvPr/>
        </p:nvSpPr>
        <p:spPr bwMode="auto">
          <a:xfrm>
            <a:off x="3620193" y="4483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848997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9">
            <a:extLst>
              <a:ext uri="{FF2B5EF4-FFF2-40B4-BE49-F238E27FC236}">
                <a16:creationId xmlns:a16="http://schemas.microsoft.com/office/drawing/2014/main" id="{9B127411-CC3A-DCD7-4948-861742719C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0486" y="939339"/>
            <a:ext cx="7182197" cy="1263765"/>
          </a:xfrm>
          <a:prstGeom prst="rect">
            <a:avLst/>
          </a:prstGeom>
          <a:noFill/>
          <a:extLst>
            <a:ext uri="{909E8E84-426E-40DD-AFC4-6F175D3DCCD1}">
              <a14:hiddenFill xmlns:a14="http://schemas.microsoft.com/office/drawing/2010/main">
                <a:solidFill>
                  <a:srgbClr val="FFFFFF"/>
                </a:solidFill>
              </a14:hiddenFill>
            </a:ext>
          </a:extLst>
        </p:spPr>
      </p:pic>
      <p:pic>
        <p:nvPicPr>
          <p:cNvPr id="6145" name="Picture 23">
            <a:extLst>
              <a:ext uri="{FF2B5EF4-FFF2-40B4-BE49-F238E27FC236}">
                <a16:creationId xmlns:a16="http://schemas.microsoft.com/office/drawing/2014/main" id="{FFAC3453-E4B7-BE5B-C054-D6A3B30F86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055" y="3857970"/>
            <a:ext cx="6866312" cy="15767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3B375132-6FDD-CBC1-02AE-19257A61569C}"/>
              </a:ext>
            </a:extLst>
          </p:cNvPr>
          <p:cNvSpPr>
            <a:spLocks noChangeArrowheads="1"/>
          </p:cNvSpPr>
          <p:nvPr/>
        </p:nvSpPr>
        <p:spPr bwMode="auto">
          <a:xfrm>
            <a:off x="1458537" y="502461"/>
            <a:ext cx="94255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 order to further </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analyse</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the </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comment_text</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using </a:t>
            </a:r>
            <a:r>
              <a:rPr kumimoji="0" lang="en-US" altLang="en-US" sz="1600" b="0" i="0" u="none" strike="noStrike" cap="none" normalizeH="0" baseline="0" dirty="0">
                <a:ln>
                  <a:noFill/>
                </a:ln>
                <a:solidFill>
                  <a:srgbClr val="3A3A3A"/>
                </a:solidFill>
                <a:effectLst/>
                <a:latin typeface="Calibri" panose="020F0502020204030204" pitchFamily="34" charset="0"/>
                <a:ea typeface="Calibri" panose="020F0502020204030204" pitchFamily="34" charset="0"/>
                <a:cs typeface="Calibri" panose="020F0502020204030204" pitchFamily="34" charset="0"/>
              </a:rPr>
              <a:t>morphological analysis of the words</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called lemmatization.</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EFABB9EE-A5E4-5653-8FA0-89E147AD1791}"/>
              </a:ext>
            </a:extLst>
          </p:cNvPr>
          <p:cNvSpPr>
            <a:spLocks noChangeArrowheads="1"/>
          </p:cNvSpPr>
          <p:nvPr/>
        </p:nvSpPr>
        <p:spPr bwMode="auto">
          <a:xfrm>
            <a:off x="1442258" y="3273195"/>
            <a:ext cx="105806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Then finally we converted the </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comment_text</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into its vector form Term Frequency and Inverse Document Frequency method.</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6CCDC78C-74AA-9962-96FA-74FBFCD928E1}"/>
              </a:ext>
            </a:extLst>
          </p:cNvPr>
          <p:cNvSpPr>
            <a:spLocks noChangeArrowheads="1"/>
          </p:cNvSpPr>
          <p:nvPr/>
        </p:nvSpPr>
        <p:spPr bwMode="auto">
          <a:xfrm>
            <a:off x="685800" y="218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950675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3B156E-5BE4-D175-DA44-4F642E842433}"/>
              </a:ext>
            </a:extLst>
          </p:cNvPr>
          <p:cNvSpPr txBox="1"/>
          <p:nvPr/>
        </p:nvSpPr>
        <p:spPr>
          <a:xfrm>
            <a:off x="1635529" y="1067246"/>
            <a:ext cx="8622376" cy="2876813"/>
          </a:xfrm>
          <a:prstGeom prst="rect">
            <a:avLst/>
          </a:prstGeom>
          <a:noFill/>
        </p:spPr>
        <p:txBody>
          <a:bodyPr wrap="square">
            <a:spAutoFit/>
          </a:bodyPr>
          <a:lstStyle/>
          <a:p>
            <a:pPr marL="342900" lvl="0" indent="-342900">
              <a:lnSpc>
                <a:spcPct val="107000"/>
              </a:lnSpc>
              <a:buFont typeface="+mj-lt"/>
              <a:buAutoNum type="arabicParenR"/>
            </a:pPr>
            <a:r>
              <a:rPr lang="en-IN" sz="2000" dirty="0">
                <a:effectLst/>
                <a:latin typeface="Calibri" panose="020F0502020204030204" pitchFamily="34" charset="0"/>
                <a:ea typeface="Calibri" panose="020F0502020204030204" pitchFamily="34" charset="0"/>
                <a:cs typeface="Times New Roman" panose="02020603050405020304" pitchFamily="18" charset="0"/>
              </a:rPr>
              <a:t>We split the data into training set and testing set using train test split method.</a:t>
            </a:r>
          </a:p>
          <a:p>
            <a:pPr marL="342900" lvl="0" indent="-342900">
              <a:lnSpc>
                <a:spcPct val="107000"/>
              </a:lnSpc>
              <a:buFont typeface="+mj-lt"/>
              <a:buAutoNum type="arabicParenR"/>
            </a:pPr>
            <a:r>
              <a:rPr lang="en-IN" sz="2000" dirty="0">
                <a:effectLst/>
                <a:latin typeface="Calibri" panose="020F0502020204030204" pitchFamily="34" charset="0"/>
                <a:ea typeface="Calibri" panose="020F0502020204030204" pitchFamily="34" charset="0"/>
                <a:cs typeface="Times New Roman" panose="02020603050405020304" pitchFamily="18" charset="0"/>
              </a:rPr>
              <a:t>On this train and test data we applied various models: logistic regression, decision tree classifier, random forest classifier ,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Knn</a:t>
            </a:r>
            <a:r>
              <a:rPr lang="en-IN" sz="2000" dirty="0">
                <a:effectLst/>
                <a:latin typeface="Calibri" panose="020F0502020204030204" pitchFamily="34" charset="0"/>
                <a:ea typeface="Calibri" panose="020F0502020204030204" pitchFamily="34" charset="0"/>
                <a:cs typeface="Times New Roman" panose="02020603050405020304" pitchFamily="18" charset="0"/>
              </a:rPr>
              <a:t> classifier.</a:t>
            </a:r>
          </a:p>
          <a:p>
            <a:pPr marL="342900" lvl="0" indent="-342900">
              <a:lnSpc>
                <a:spcPct val="107000"/>
              </a:lnSpc>
              <a:buFont typeface="+mj-lt"/>
              <a:buAutoNum type="arabicParenR"/>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The best performing model is random forest as its confusion matrix, </a:t>
            </a:r>
            <a:r>
              <a:rPr lang="en-IN" sz="1800" dirty="0" err="1">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auc</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-roc curve and recall, f1-score is the best among all. Since the model is already giving its best accuracy so we won’t apply hyperparameter tuning as it’s a very big data so applying hyperparameter tuning is very time consuming and the scope of accuracy improvement is very less.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arenR"/>
            </a:pPr>
            <a:r>
              <a:rPr lang="en-IN" sz="2000" dirty="0">
                <a:effectLst/>
                <a:latin typeface="Calibri" panose="020F0502020204030204" pitchFamily="34" charset="0"/>
                <a:ea typeface="Calibri" panose="020F0502020204030204" pitchFamily="34" charset="0"/>
                <a:cs typeface="Times New Roman" panose="02020603050405020304" pitchFamily="18" charset="0"/>
              </a:rPr>
              <a:t>So, we saved our previous random forest classifier model.</a:t>
            </a:r>
          </a:p>
        </p:txBody>
      </p:sp>
    </p:spTree>
    <p:extLst>
      <p:ext uri="{BB962C8B-B14F-4D97-AF65-F5344CB8AC3E}">
        <p14:creationId xmlns:p14="http://schemas.microsoft.com/office/powerpoint/2010/main" val="24669424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589</TotalTime>
  <Words>1620</Words>
  <Application>Microsoft Office PowerPoint</Application>
  <PresentationFormat>Widescreen</PresentationFormat>
  <Paragraphs>129</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Corbel</vt:lpstr>
      <vt:lpstr>Helvetica</vt:lpstr>
      <vt:lpstr>Symbol</vt:lpstr>
      <vt:lpstr>Parallax</vt:lpstr>
      <vt:lpstr>        MALIGNANT COMMENTS CLASSIFICATION PROJECT  </vt:lpstr>
      <vt:lpstr>Problem Statement</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Analysing relationship between features</vt:lpstr>
      <vt:lpstr> </vt:lpstr>
      <vt:lpstr>PowerPoint Presentation</vt:lpstr>
      <vt:lpstr>PowerPoint Presentation</vt:lpstr>
      <vt:lpstr>PowerPoint Presentation</vt:lpstr>
      <vt:lpstr>PowerPoint Presentation</vt:lpstr>
      <vt:lpstr> </vt:lpstr>
      <vt:lpstr>PowerPoint Presentation</vt:lpstr>
      <vt:lpstr>PowerPoint Presentation</vt:lpstr>
      <vt:lpstr> </vt:lpstr>
      <vt:lpstr>AUC-ROC Curve</vt:lpstr>
      <vt:lpstr>Classification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Project</dc:title>
  <dc:creator>Aakash Tiwari</dc:creator>
  <cp:lastModifiedBy>Aakash Tiwari</cp:lastModifiedBy>
  <cp:revision>10</cp:revision>
  <dcterms:created xsi:type="dcterms:W3CDTF">2022-08-19T05:06:13Z</dcterms:created>
  <dcterms:modified xsi:type="dcterms:W3CDTF">2022-10-05T11:51:52Z</dcterms:modified>
</cp:coreProperties>
</file>