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327" r:id="rId5"/>
    <p:sldId id="328" r:id="rId6"/>
    <p:sldId id="329" r:id="rId7"/>
    <p:sldId id="330" r:id="rId8"/>
    <p:sldId id="273" r:id="rId9"/>
    <p:sldId id="274" r:id="rId10"/>
    <p:sldId id="337" r:id="rId11"/>
    <p:sldId id="309" r:id="rId12"/>
    <p:sldId id="310" r:id="rId13"/>
    <p:sldId id="313" r:id="rId14"/>
    <p:sldId id="314" r:id="rId15"/>
    <p:sldId id="317" r:id="rId16"/>
    <p:sldId id="318" r:id="rId17"/>
    <p:sldId id="32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kash Tiwari" initials="AT" lastIdx="1" clrIdx="0">
    <p:extLst>
      <p:ext uri="{19B8F6BF-5375-455C-9EA6-DF929625EA0E}">
        <p15:presenceInfo xmlns:p15="http://schemas.microsoft.com/office/powerpoint/2012/main" userId="bed6e1251cdcfa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19T10:41:35.417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492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28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895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358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449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097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580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301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80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38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17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81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57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20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3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64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66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99CADB-4F16-4DD2-AEFE-C7B127981416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4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8AE1-EE9B-1218-A290-10DAAD827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803" y="2111577"/>
            <a:ext cx="9144000" cy="3025689"/>
          </a:xfrm>
        </p:spPr>
        <p:txBody>
          <a:bodyPr>
            <a:noAutofit/>
          </a:bodyPr>
          <a:lstStyle/>
          <a:p>
            <a:br>
              <a:rPr lang="en-US" sz="8000" dirty="0"/>
            </a:br>
            <a:br>
              <a:rPr lang="en-US" sz="8000" dirty="0"/>
            </a:br>
            <a:br>
              <a:rPr lang="en-US" sz="8000" dirty="0"/>
            </a:br>
            <a:br>
              <a:rPr lang="en-US" sz="8000" dirty="0"/>
            </a:br>
            <a:br>
              <a:rPr lang="en-US" sz="8000" dirty="0"/>
            </a:br>
            <a:br>
              <a:rPr lang="en-US" sz="8000" dirty="0"/>
            </a:br>
            <a:br>
              <a:rPr lang="en-US" sz="8000" dirty="0"/>
            </a:br>
            <a:br>
              <a:rPr lang="en-US" sz="8000" dirty="0"/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PRODUCT RATING 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938784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5B4526A6-3C1D-D6B0-6299-1B32865D9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3617"/>
            <a:ext cx="333399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Logistic Regression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2A30A82-4956-E3CE-2163-0A3BE137B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095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E7D0F0-C7A7-E155-D068-943D68CC2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84" y="766116"/>
            <a:ext cx="926433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We applied this algorithm and found the train accuracy to be 36.6%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test accuracy to be 36.0%.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    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121" name="Picture 16">
            <a:extLst>
              <a:ext uri="{FF2B5EF4-FFF2-40B4-BE49-F238E27FC236}">
                <a16:creationId xmlns:a16="http://schemas.microsoft.com/office/drawing/2014/main" id="{5EDF05D7-2F95-FA65-3AFE-078E466AA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70" y="1701799"/>
            <a:ext cx="8379229" cy="351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736C0974-6090-6DA9-2A88-C2916D7D5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84" y="5068770"/>
            <a:ext cx="1139959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test accuracy for Logistic regressor regression is 36.0% and its cv score is 36.4% thus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making us sure that the model is not overfitted.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90787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2A66-E5C4-5EEA-0349-51D6259D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12222"/>
            <a:ext cx="10018713" cy="511233"/>
          </a:xfrm>
        </p:spPr>
        <p:txBody>
          <a:bodyPr>
            <a:normAutofit/>
          </a:bodyPr>
          <a:lstStyle/>
          <a:p>
            <a:pPr algn="l"/>
            <a:r>
              <a:rPr lang="en-IN" sz="2000" b="1" i="1" dirty="0"/>
              <a:t>Classification Report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E27D68-25AF-3A13-785B-799EDCB95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7466" y="1574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B1C8B6-B31B-875D-AF45-10AD8D457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378" y="1383242"/>
            <a:ext cx="5731510" cy="233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92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B123710E-B000-AE48-0A25-6175B3310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754" y="75016"/>
            <a:ext cx="331879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Decision Tree Classifier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400" b="1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269797D-4316-8E66-5F43-D84412716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0887" y="42175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1D8C1BE-9C3B-D965-DA8C-3F587DE45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573" y="631864"/>
            <a:ext cx="981576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We applied this algorithm and found the train accuracy to be 36.4% and 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accuracy to be 36.6%.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145" name="Picture 10">
            <a:extLst>
              <a:ext uri="{FF2B5EF4-FFF2-40B4-BE49-F238E27FC236}">
                <a16:creationId xmlns:a16="http://schemas.microsoft.com/office/drawing/2014/main" id="{B542FD99-853A-1CD9-A088-3FE8FCC1A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240" y="1646910"/>
            <a:ext cx="5727700" cy="320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50132F29-317D-2795-03A6-67D692D2F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774" y="5331252"/>
            <a:ext cx="1321868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test accuracy for decision tree regression is36.6% and its cv score is 36.4% thus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making us sure that the model is not overfitted, although decision tree regressor is prone to overfitting.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39387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9E92924-A3EF-7C70-D3F2-F0FBC443E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495" y="210086"/>
            <a:ext cx="253184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 Report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C1D79F-15C2-F85B-F503-E9EA78684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776" y="1301750"/>
            <a:ext cx="5731510" cy="212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30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0955C689-31A4-5709-8CB2-7334C20B1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005" y="174559"/>
            <a:ext cx="417332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Random Forest Classifier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800" b="1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800" b="1" dirty="0">
                <a:solidFill>
                  <a:srgbClr val="2222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IN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9C20B18-1593-AF4D-7487-5074F788A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32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34AE69-6C8B-2F13-9EE3-8185AD3FC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50" y="889399"/>
            <a:ext cx="97548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We applied this algorithm and found the train accuracy to be 36.4% and test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accuracy to be 36.6%.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169" name="Picture 12">
            <a:extLst>
              <a:ext uri="{FF2B5EF4-FFF2-40B4-BE49-F238E27FC236}">
                <a16:creationId xmlns:a16="http://schemas.microsoft.com/office/drawing/2014/main" id="{4808630C-4F9F-27B0-AEA0-C16FCE257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482" y="2082036"/>
            <a:ext cx="573405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0919CFF2-BED0-8EF1-C1BF-C94940C66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50" y="5394175"/>
            <a:ext cx="1012681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test accuracy for random forest classifier is 36.4% and its cv score is 36.6%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thus making us sure that the model is not overfitted.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9231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6679140-2845-CD97-131E-E6C1BD44E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113" y="118645"/>
            <a:ext cx="253184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 Report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561A9-88DB-73CE-0F9B-9181B74DA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285" y="1453515"/>
            <a:ext cx="5731510" cy="197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43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1E95F104-E1FD-79E8-58BF-F7DDCE378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539" y="191544"/>
            <a:ext cx="242604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Knn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Classifier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88AF335-A127-CA4A-FB9B-4F2559AEF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28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D9C5EE-5D25-97AB-A3BB-D51855733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1" y="5381547"/>
            <a:ext cx="87876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415B862-4042-E247-D4F0-7B458BC2F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629" y="781690"/>
            <a:ext cx="1092856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We applied this algorithm and found the train accuracy to be 36.6% and test accuracy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to be 35.6%.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193" name="Picture 14">
            <a:extLst>
              <a:ext uri="{FF2B5EF4-FFF2-40B4-BE49-F238E27FC236}">
                <a16:creationId xmlns:a16="http://schemas.microsoft.com/office/drawing/2014/main" id="{D8FC9B96-5CFE-99F1-D8E3-CF2BE3E50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898" y="1853739"/>
            <a:ext cx="5734050" cy="269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6A7BB379-DF53-65EC-1CC1-98BBE0B42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532" y="4783871"/>
            <a:ext cx="106397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test accuracy for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Knn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regression is 35.6% and its cv score is 36.3% thus making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 sure that the model is not overfitted.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77306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2A6EE4F-9AF5-2099-F046-87826B979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0" y="118645"/>
            <a:ext cx="253184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 Report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53749-C9EE-00CC-839B-266FA53A2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838" y="1566920"/>
            <a:ext cx="5731510" cy="22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91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CD2A3-0FDF-B038-2443-268EEE2C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559" y="108066"/>
            <a:ext cx="10018713" cy="892232"/>
          </a:xfrm>
        </p:spPr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  <a:endParaRPr lang="en-IN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CE018-DBBE-1952-9440-B7BADE7A4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559" y="1446414"/>
            <a:ext cx="10018713" cy="4818611"/>
          </a:xfrm>
        </p:spPr>
        <p:txBody>
          <a:bodyPr>
            <a:normAutofit/>
          </a:bodyPr>
          <a:lstStyle/>
          <a:p>
            <a:pPr marL="45720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Depending on customers reviews we have to predict the rating that they could have given to that product. It is a NLP problem. So here we are working on this project in 2 phases: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Collection: I collected reviews and rating data from amazon and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flipkart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mobile, laptops and smart watches.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Analysing the data and building the model.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904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D1A2-F2F1-0D5C-A0C9-0133B8F94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80" y="8661"/>
            <a:ext cx="10018713" cy="664322"/>
          </a:xfrm>
        </p:spPr>
        <p:txBody>
          <a:bodyPr>
            <a:normAutofit fontScale="90000"/>
          </a:bodyPr>
          <a:lstStyle/>
          <a:p>
            <a:r>
              <a:rPr lang="en-IN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Data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1025B-2967-9E1E-8D01-C593FC69B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741" y="672983"/>
            <a:ext cx="10018713" cy="6301395"/>
          </a:xfrm>
        </p:spPr>
        <p:txBody>
          <a:bodyPr>
            <a:normAutofit/>
          </a:bodyPr>
          <a:lstStyle/>
          <a:p>
            <a:r>
              <a:rPr lang="en-US" b="1" dirty="0"/>
              <a:t>Shape of the data: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Null values present:</a:t>
            </a:r>
          </a:p>
          <a:p>
            <a:pPr marL="0" indent="0">
              <a:buNone/>
            </a:pPr>
            <a:r>
              <a:rPr lang="en-US" dirty="0"/>
              <a:t> The dataset has no null values.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26A4232-1403-2C27-D367-AA8196DEC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98764" y="36459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278FFD9-D10C-512C-8C64-9DA30BAB5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673" y="1513285"/>
            <a:ext cx="950465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set is collected reviews and rating data from amazon and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flipkart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mobile, laptops and smart watches.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AA0312F-FF8C-B92E-540C-4EC491EAC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267" y="2753764"/>
            <a:ext cx="5734050" cy="178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C08836A0-33C3-2859-C21F-D5DDF935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467" y="45381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35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6212DA53-E21F-34B6-BF88-B2A213BCC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93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3BACE1-B06B-C167-71EB-D06229958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9233"/>
            <a:ext cx="1157727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Feature Engineering-We have to fetch comment words from the reviews so in order to 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that we first converted entire reviews feature to lower case then replaced all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phone numbers, email ids, URL’s, any sort of number and currency by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phno,emailed,link,numbr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and currency respectively.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0685B95-2336-D70F-D164-5D016FB1F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832" y="3042459"/>
            <a:ext cx="8559186" cy="233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AF48147B-E3AE-7BCC-D937-965E52AD2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466" y="3746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57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FAC87F00-8F3D-7DD4-CF5E-D5C743C28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356" y="301973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A53403-1C71-35FD-FE0C-D3E3E9B66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410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72818F90-4A3C-A541-E7A9-A1F514AEB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99" y="1018617"/>
            <a:ext cx="8171410" cy="13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7">
            <a:extLst>
              <a:ext uri="{FF2B5EF4-FFF2-40B4-BE49-F238E27FC236}">
                <a16:creationId xmlns:a16="http://schemas.microsoft.com/office/drawing/2014/main" id="{A2E041CC-A123-8B0C-204C-C15A0FFB5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23" y="3647062"/>
            <a:ext cx="8744988" cy="175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1257F5B-E99E-81AB-2625-ADE2F46C0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97" y="433842"/>
            <a:ext cx="923791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Further we removed all kinds of punctuations from the feature Review.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8B82D30-2D7E-5BC0-686F-4D3920463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97" y="2867106"/>
            <a:ext cx="1110271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 order to fetch just the abusive words we also have to remove all kind of stop words.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E1538C0-5C8D-078E-1C65-884FBEEE2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597" y="50278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705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>
            <a:extLst>
              <a:ext uri="{FF2B5EF4-FFF2-40B4-BE49-F238E27FC236}">
                <a16:creationId xmlns:a16="http://schemas.microsoft.com/office/drawing/2014/main" id="{5DD07834-AB28-7146-7C4C-990E821C7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87" y="843919"/>
            <a:ext cx="8803178" cy="165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9">
            <a:extLst>
              <a:ext uri="{FF2B5EF4-FFF2-40B4-BE49-F238E27FC236}">
                <a16:creationId xmlns:a16="http://schemas.microsoft.com/office/drawing/2014/main" id="{382079D7-D01A-F3A1-CC2E-387CDB4A1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" y="3986800"/>
            <a:ext cx="8828117" cy="212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F323F7-0B46-2F66-C749-9C5FCBC78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87" y="-25046"/>
            <a:ext cx="1123628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 order to further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the Review using morphological analysis of the words called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lemmatization.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F3EAB7-D17F-7D87-2173-36C7552EE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70" y="2928205"/>
            <a:ext cx="1113798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Then finally we converted the Review into its vector form Term Frequency and Inverse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Document Frequency method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054066-EE01-EF98-11BD-FAAB44DAE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920" y="46751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43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8AAFF22D-EA74-2D3F-ADF2-FFB3EDB52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0193" y="4483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54791-7C67-AF6A-847A-88C2FBA13174}"/>
              </a:ext>
            </a:extLst>
          </p:cNvPr>
          <p:cNvSpPr txBox="1"/>
          <p:nvPr/>
        </p:nvSpPr>
        <p:spPr>
          <a:xfrm>
            <a:off x="421870" y="705140"/>
            <a:ext cx="9143307" cy="4816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 split the data into training set and testing set using train test split method.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On this train and test data we applied various models: logistic regression, decision tree classifier, random forest classifier , </a:t>
            </a:r>
            <a:r>
              <a:rPr lang="en-IN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Knn</a:t>
            </a:r>
            <a:r>
              <a:rPr lang="en-IN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classifier.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best performing model is random forest as it has least difference between cv score and test accuracy and recall, f1-score is the best among all. Since the model accuracy is very low so we performed hyperparameter tuning on it but there is no significant change in accuracy.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So, we saved our previous random forest classifier model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99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F815A-948D-1629-F2EB-BD0E38B1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377" y="2364971"/>
            <a:ext cx="10018713" cy="1752599"/>
          </a:xfrm>
        </p:spPr>
        <p:txBody>
          <a:bodyPr>
            <a:normAutofit/>
          </a:bodyPr>
          <a:lstStyle/>
          <a:p>
            <a:b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596AE7-2966-B44E-1230-3A98A5202C02}"/>
              </a:ext>
            </a:extLst>
          </p:cNvPr>
          <p:cNvSpPr txBox="1"/>
          <p:nvPr/>
        </p:nvSpPr>
        <p:spPr>
          <a:xfrm>
            <a:off x="1976351" y="437708"/>
            <a:ext cx="6097384" cy="6639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Hardware and Software Requirements and Tools Used</a:t>
            </a:r>
          </a:p>
          <a:p>
            <a:pPr marL="457200">
              <a:lnSpc>
                <a:spcPct val="107000"/>
              </a:lnSpc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imported following packages:</a:t>
            </a:r>
          </a:p>
          <a:p>
            <a:pPr marL="457200">
              <a:lnSpc>
                <a:spcPct val="107000"/>
              </a:lnSpc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pandas as pd</a:t>
            </a:r>
          </a:p>
          <a:p>
            <a:pPr marL="457200">
              <a:lnSpc>
                <a:spcPct val="107000"/>
              </a:lnSpc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np</a:t>
            </a:r>
          </a:p>
          <a:p>
            <a:pPr marL="457200">
              <a:lnSpc>
                <a:spcPct val="107000"/>
              </a:lnSpc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matplotlib.pyplot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seaborn as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sns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sklearn.preprocessing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OrdinalEncoder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sklearn.preprocessing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LabelEncoder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statsmodels.stats.outliers_influence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variance_inflation_factor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scipy.stats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zscore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sklearn.model_selection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GridSearchCV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sklearn.preprocessing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StandardScaler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sklearn.preprocessing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power_transform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sklearn.model_selection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train_test_split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sklearn.model_selection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cross_val_score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metrics</a:t>
            </a:r>
          </a:p>
          <a:p>
            <a:pPr marL="457200">
              <a:lnSpc>
                <a:spcPct val="107000"/>
              </a:lnSpc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sklearn.metrics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roc_curve,auc,classification_report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sklearn.feature_extraction.text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TfidfVectorizer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warnings</a:t>
            </a:r>
          </a:p>
          <a:p>
            <a:pPr marL="457200">
              <a:lnSpc>
                <a:spcPct val="107000"/>
              </a:lnSpc>
            </a:pP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warnings.filterwarnings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('ignore')</a:t>
            </a:r>
          </a:p>
          <a:p>
            <a:pPr marL="457200">
              <a:lnSpc>
                <a:spcPct val="107000"/>
              </a:lnSpc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nltk.stem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WordNetLemmatizer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nltk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nltk.corpus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stopwords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string</a:t>
            </a:r>
          </a:p>
          <a:p>
            <a:pPr marL="457200">
              <a:lnSpc>
                <a:spcPct val="107000"/>
              </a:lnSpc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>
              <a:lnSpc>
                <a:spcPct val="107000"/>
              </a:lnSpc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Further we downloaded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stopwords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wordnet module as well.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95380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931375-F3C9-D861-8AB5-94E290FCEE02}"/>
              </a:ext>
            </a:extLst>
          </p:cNvPr>
          <p:cNvSpPr txBox="1"/>
          <p:nvPr/>
        </p:nvSpPr>
        <p:spPr>
          <a:xfrm>
            <a:off x="3489267" y="2654493"/>
            <a:ext cx="6097384" cy="2256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IN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and Evaluate selected models</a:t>
            </a:r>
            <a:endParaRPr lang="en-IN" sz="5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963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609</TotalTime>
  <Words>757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Corbel</vt:lpstr>
      <vt:lpstr>Symbol</vt:lpstr>
      <vt:lpstr>Parallax</vt:lpstr>
      <vt:lpstr>        PRODUCT RATING PROJECT  </vt:lpstr>
      <vt:lpstr>Problem Statement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Classification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 Project</dc:title>
  <dc:creator>Aakash Tiwari</dc:creator>
  <cp:lastModifiedBy>Aakash Tiwari</cp:lastModifiedBy>
  <cp:revision>11</cp:revision>
  <dcterms:created xsi:type="dcterms:W3CDTF">2022-08-19T05:06:13Z</dcterms:created>
  <dcterms:modified xsi:type="dcterms:W3CDTF">2022-10-23T01:39:16Z</dcterms:modified>
</cp:coreProperties>
</file>