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A839E-0DFF-4AD3-AB7A-1B9C3A8688B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0348C-75BF-477D-AE2D-663420619219}" type="slidenum">
              <a:rPr lang="en-IN" smtClean="0"/>
              <a:t>‹#›</a:t>
            </a:fld>
            <a:endParaRPr lang="en-IN"/>
          </a:p>
        </p:txBody>
      </p:sp>
    </p:spTree>
    <p:extLst>
      <p:ext uri="{BB962C8B-B14F-4D97-AF65-F5344CB8AC3E}">
        <p14:creationId xmlns:p14="http://schemas.microsoft.com/office/powerpoint/2010/main" val="374910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1A839E-0DFF-4AD3-AB7A-1B9C3A8688B4}"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30348C-75BF-477D-AE2D-663420619219}" type="slidenum">
              <a:rPr lang="en-IN" smtClean="0"/>
              <a:t>‹#›</a:t>
            </a:fld>
            <a:endParaRPr lang="en-IN"/>
          </a:p>
        </p:txBody>
      </p:sp>
    </p:spTree>
    <p:extLst>
      <p:ext uri="{BB962C8B-B14F-4D97-AF65-F5344CB8AC3E}">
        <p14:creationId xmlns:p14="http://schemas.microsoft.com/office/powerpoint/2010/main" val="196923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1A839E-0DFF-4AD3-AB7A-1B9C3A8688B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0348C-75BF-477D-AE2D-663420619219}" type="slidenum">
              <a:rPr lang="en-IN" smtClean="0"/>
              <a:t>‹#›</a:t>
            </a:fld>
            <a:endParaRPr lang="en-IN"/>
          </a:p>
        </p:txBody>
      </p:sp>
    </p:spTree>
    <p:extLst>
      <p:ext uri="{BB962C8B-B14F-4D97-AF65-F5344CB8AC3E}">
        <p14:creationId xmlns:p14="http://schemas.microsoft.com/office/powerpoint/2010/main" val="10832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1A839E-0DFF-4AD3-AB7A-1B9C3A8688B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0348C-75BF-477D-AE2D-66342061921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8767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A839E-0DFF-4AD3-AB7A-1B9C3A8688B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0348C-75BF-477D-AE2D-663420619219}" type="slidenum">
              <a:rPr lang="en-IN" smtClean="0"/>
              <a:t>‹#›</a:t>
            </a:fld>
            <a:endParaRPr lang="en-IN"/>
          </a:p>
        </p:txBody>
      </p:sp>
    </p:spTree>
    <p:extLst>
      <p:ext uri="{BB962C8B-B14F-4D97-AF65-F5344CB8AC3E}">
        <p14:creationId xmlns:p14="http://schemas.microsoft.com/office/powerpoint/2010/main" val="2184693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1A839E-0DFF-4AD3-AB7A-1B9C3A8688B4}" type="datetimeFigureOut">
              <a:rPr lang="en-IN" smtClean="0"/>
              <a:t>12-11-2022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0348C-75BF-477D-AE2D-663420619219}" type="slidenum">
              <a:rPr lang="en-IN" smtClean="0"/>
              <a:t>‹#›</a:t>
            </a:fld>
            <a:endParaRPr lang="en-IN"/>
          </a:p>
        </p:txBody>
      </p:sp>
    </p:spTree>
    <p:extLst>
      <p:ext uri="{BB962C8B-B14F-4D97-AF65-F5344CB8AC3E}">
        <p14:creationId xmlns:p14="http://schemas.microsoft.com/office/powerpoint/2010/main" val="1690048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1A839E-0DFF-4AD3-AB7A-1B9C3A8688B4}" type="datetimeFigureOut">
              <a:rPr lang="en-IN" smtClean="0"/>
              <a:t>12-11-2022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0348C-75BF-477D-AE2D-663420619219}" type="slidenum">
              <a:rPr lang="en-IN" smtClean="0"/>
              <a:t>‹#›</a:t>
            </a:fld>
            <a:endParaRPr lang="en-IN"/>
          </a:p>
        </p:txBody>
      </p:sp>
    </p:spTree>
    <p:extLst>
      <p:ext uri="{BB962C8B-B14F-4D97-AF65-F5344CB8AC3E}">
        <p14:creationId xmlns:p14="http://schemas.microsoft.com/office/powerpoint/2010/main" val="3956430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A839E-0DFF-4AD3-AB7A-1B9C3A8688B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0348C-75BF-477D-AE2D-663420619219}" type="slidenum">
              <a:rPr lang="en-IN" smtClean="0"/>
              <a:t>‹#›</a:t>
            </a:fld>
            <a:endParaRPr lang="en-IN"/>
          </a:p>
        </p:txBody>
      </p:sp>
    </p:spTree>
    <p:extLst>
      <p:ext uri="{BB962C8B-B14F-4D97-AF65-F5344CB8AC3E}">
        <p14:creationId xmlns:p14="http://schemas.microsoft.com/office/powerpoint/2010/main" val="1700476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A839E-0DFF-4AD3-AB7A-1B9C3A8688B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0348C-75BF-477D-AE2D-663420619219}" type="slidenum">
              <a:rPr lang="en-IN" smtClean="0"/>
              <a:t>‹#›</a:t>
            </a:fld>
            <a:endParaRPr lang="en-IN"/>
          </a:p>
        </p:txBody>
      </p:sp>
    </p:spTree>
    <p:extLst>
      <p:ext uri="{BB962C8B-B14F-4D97-AF65-F5344CB8AC3E}">
        <p14:creationId xmlns:p14="http://schemas.microsoft.com/office/powerpoint/2010/main" val="288375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A1A839E-0DFF-4AD3-AB7A-1B9C3A8688B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0348C-75BF-477D-AE2D-663420619219}" type="slidenum">
              <a:rPr lang="en-IN" smtClean="0"/>
              <a:t>‹#›</a:t>
            </a:fld>
            <a:endParaRPr lang="en-IN"/>
          </a:p>
        </p:txBody>
      </p:sp>
    </p:spTree>
    <p:extLst>
      <p:ext uri="{BB962C8B-B14F-4D97-AF65-F5344CB8AC3E}">
        <p14:creationId xmlns:p14="http://schemas.microsoft.com/office/powerpoint/2010/main" val="4217257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A839E-0DFF-4AD3-AB7A-1B9C3A8688B4}"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0348C-75BF-477D-AE2D-663420619219}" type="slidenum">
              <a:rPr lang="en-IN" smtClean="0"/>
              <a:t>‹#›</a:t>
            </a:fld>
            <a:endParaRPr lang="en-IN"/>
          </a:p>
        </p:txBody>
      </p:sp>
    </p:spTree>
    <p:extLst>
      <p:ext uri="{BB962C8B-B14F-4D97-AF65-F5344CB8AC3E}">
        <p14:creationId xmlns:p14="http://schemas.microsoft.com/office/powerpoint/2010/main" val="60795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A839E-0DFF-4AD3-AB7A-1B9C3A8688B4}"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30348C-75BF-477D-AE2D-663420619219}" type="slidenum">
              <a:rPr lang="en-IN" smtClean="0"/>
              <a:t>‹#›</a:t>
            </a:fld>
            <a:endParaRPr lang="en-IN"/>
          </a:p>
        </p:txBody>
      </p:sp>
    </p:spTree>
    <p:extLst>
      <p:ext uri="{BB962C8B-B14F-4D97-AF65-F5344CB8AC3E}">
        <p14:creationId xmlns:p14="http://schemas.microsoft.com/office/powerpoint/2010/main" val="346247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A839E-0DFF-4AD3-AB7A-1B9C3A8688B4}" type="datetimeFigureOut">
              <a:rPr lang="en-IN" smtClean="0"/>
              <a:t>12-11-2022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30348C-75BF-477D-AE2D-663420619219}" type="slidenum">
              <a:rPr lang="en-IN" smtClean="0"/>
              <a:t>‹#›</a:t>
            </a:fld>
            <a:endParaRPr lang="en-IN"/>
          </a:p>
        </p:txBody>
      </p:sp>
    </p:spTree>
    <p:extLst>
      <p:ext uri="{BB962C8B-B14F-4D97-AF65-F5344CB8AC3E}">
        <p14:creationId xmlns:p14="http://schemas.microsoft.com/office/powerpoint/2010/main" val="312091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1A839E-0DFF-4AD3-AB7A-1B9C3A8688B4}" type="datetimeFigureOut">
              <a:rPr lang="en-IN" smtClean="0"/>
              <a:t>12-11-2022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130348C-75BF-477D-AE2D-663420619219}" type="slidenum">
              <a:rPr lang="en-IN" smtClean="0"/>
              <a:t>‹#›</a:t>
            </a:fld>
            <a:endParaRPr lang="en-IN"/>
          </a:p>
        </p:txBody>
      </p:sp>
    </p:spTree>
    <p:extLst>
      <p:ext uri="{BB962C8B-B14F-4D97-AF65-F5344CB8AC3E}">
        <p14:creationId xmlns:p14="http://schemas.microsoft.com/office/powerpoint/2010/main" val="2258255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1A839E-0DFF-4AD3-AB7A-1B9C3A8688B4}" type="datetimeFigureOut">
              <a:rPr lang="en-IN" smtClean="0"/>
              <a:t>12-11-2022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130348C-75BF-477D-AE2D-663420619219}" type="slidenum">
              <a:rPr lang="en-IN" smtClean="0"/>
              <a:t>‹#›</a:t>
            </a:fld>
            <a:endParaRPr lang="en-IN"/>
          </a:p>
        </p:txBody>
      </p:sp>
    </p:spTree>
    <p:extLst>
      <p:ext uri="{BB962C8B-B14F-4D97-AF65-F5344CB8AC3E}">
        <p14:creationId xmlns:p14="http://schemas.microsoft.com/office/powerpoint/2010/main" val="143551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A1A839E-0DFF-4AD3-AB7A-1B9C3A8688B4}" type="datetimeFigureOut">
              <a:rPr lang="en-IN" smtClean="0"/>
              <a:t>12-11-2022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130348C-75BF-477D-AE2D-663420619219}" type="slidenum">
              <a:rPr lang="en-IN" smtClean="0"/>
              <a:t>‹#›</a:t>
            </a:fld>
            <a:endParaRPr lang="en-IN"/>
          </a:p>
        </p:txBody>
      </p:sp>
    </p:spTree>
    <p:extLst>
      <p:ext uri="{BB962C8B-B14F-4D97-AF65-F5344CB8AC3E}">
        <p14:creationId xmlns:p14="http://schemas.microsoft.com/office/powerpoint/2010/main" val="229992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1A839E-0DFF-4AD3-AB7A-1B9C3A8688B4}"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30348C-75BF-477D-AE2D-663420619219}" type="slidenum">
              <a:rPr lang="en-IN" smtClean="0"/>
              <a:t>‹#›</a:t>
            </a:fld>
            <a:endParaRPr lang="en-IN"/>
          </a:p>
        </p:txBody>
      </p:sp>
    </p:spTree>
    <p:extLst>
      <p:ext uri="{BB962C8B-B14F-4D97-AF65-F5344CB8AC3E}">
        <p14:creationId xmlns:p14="http://schemas.microsoft.com/office/powerpoint/2010/main" val="3095554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1A839E-0DFF-4AD3-AB7A-1B9C3A8688B4}" type="datetimeFigureOut">
              <a:rPr lang="en-IN" smtClean="0"/>
              <a:t>12-11-2022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130348C-75BF-477D-AE2D-663420619219}" type="slidenum">
              <a:rPr lang="en-IN" smtClean="0"/>
              <a:t>‹#›</a:t>
            </a:fld>
            <a:endParaRPr lang="en-IN"/>
          </a:p>
        </p:txBody>
      </p:sp>
    </p:spTree>
    <p:extLst>
      <p:ext uri="{BB962C8B-B14F-4D97-AF65-F5344CB8AC3E}">
        <p14:creationId xmlns:p14="http://schemas.microsoft.com/office/powerpoint/2010/main" val="36297523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648D-41FF-EFD6-A315-57FC72613316}"/>
              </a:ext>
            </a:extLst>
          </p:cNvPr>
          <p:cNvSpPr>
            <a:spLocks noGrp="1"/>
          </p:cNvSpPr>
          <p:nvPr>
            <p:ph type="title"/>
          </p:nvPr>
        </p:nvSpPr>
        <p:spPr>
          <a:xfrm>
            <a:off x="1393638" y="2142181"/>
            <a:ext cx="9404723" cy="1400530"/>
          </a:xfrm>
        </p:spPr>
        <p:txBody>
          <a:bodyPr/>
          <a:lstStyle/>
          <a:p>
            <a:r>
              <a:rPr lang="en-IN" dirty="0"/>
              <a:t>Image Classification Project- Deep Learning</a:t>
            </a:r>
          </a:p>
        </p:txBody>
      </p:sp>
    </p:spTree>
    <p:extLst>
      <p:ext uri="{BB962C8B-B14F-4D97-AF65-F5344CB8AC3E}">
        <p14:creationId xmlns:p14="http://schemas.microsoft.com/office/powerpoint/2010/main" val="280818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74C9FEE-F490-5E75-CF56-97290323A86B}"/>
              </a:ext>
            </a:extLst>
          </p:cNvPr>
          <p:cNvSpPr>
            <a:spLocks noChangeArrowheads="1"/>
          </p:cNvSpPr>
          <p:nvPr/>
        </p:nvSpPr>
        <p:spPr bwMode="auto">
          <a:xfrm>
            <a:off x="579555" y="398743"/>
            <a:ext cx="946605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 order to increase accuracy and remove the problem of overfitting we added more layers to our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neural network with higher feature extraction from images.</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5121" name="Picture 2">
            <a:extLst>
              <a:ext uri="{FF2B5EF4-FFF2-40B4-BE49-F238E27FC236}">
                <a16:creationId xmlns:a16="http://schemas.microsoft.com/office/drawing/2014/main" id="{9D1FD961-5BE6-CE4D-65C7-E93069670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010" y="1409047"/>
            <a:ext cx="10686585" cy="21479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03EBFED-B3DE-E670-DF55-65F04EBDFD18}"/>
              </a:ext>
            </a:extLst>
          </p:cNvPr>
          <p:cNvSpPr>
            <a:spLocks noChangeArrowheads="1"/>
          </p:cNvSpPr>
          <p:nvPr/>
        </p:nvSpPr>
        <p:spPr bwMode="auto">
          <a:xfrm>
            <a:off x="2033451" y="47012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8380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CA253DE-4F6C-6FB0-C4BE-034BC654A190}"/>
              </a:ext>
            </a:extLst>
          </p:cNvPr>
          <p:cNvSpPr>
            <a:spLocks noChangeArrowheads="1"/>
          </p:cNvSpPr>
          <p:nvPr/>
        </p:nvSpPr>
        <p:spPr bwMode="auto">
          <a:xfrm>
            <a:off x="597408" y="592541"/>
            <a:ext cx="85369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neural network removed overfitting problem and increases model accuracy to 91%.</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6145" name="Picture 4">
            <a:extLst>
              <a:ext uri="{FF2B5EF4-FFF2-40B4-BE49-F238E27FC236}">
                <a16:creationId xmlns:a16="http://schemas.microsoft.com/office/drawing/2014/main" id="{769891FE-35B5-C9C7-7CF1-1F96C052E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144" y="1107730"/>
            <a:ext cx="8034528" cy="52766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4308713-20CC-5FDB-BD9D-9D35934CD666}"/>
              </a:ext>
            </a:extLst>
          </p:cNvPr>
          <p:cNvSpPr>
            <a:spLocks noChangeArrowheads="1"/>
          </p:cNvSpPr>
          <p:nvPr/>
        </p:nvSpPr>
        <p:spPr bwMode="auto">
          <a:xfrm>
            <a:off x="1767840" y="54126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8772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560463-D75E-E1CA-7997-E89B9E536AE4}"/>
              </a:ext>
            </a:extLst>
          </p:cNvPr>
          <p:cNvSpPr txBox="1"/>
          <p:nvPr/>
        </p:nvSpPr>
        <p:spPr>
          <a:xfrm>
            <a:off x="548640" y="674237"/>
            <a:ext cx="9570720" cy="671915"/>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Later on we used this model to make predictions and here is the glimpse of predicted and true value.</a:t>
            </a:r>
          </a:p>
        </p:txBody>
      </p:sp>
      <p:pic>
        <p:nvPicPr>
          <p:cNvPr id="4" name="Picture 3">
            <a:extLst>
              <a:ext uri="{FF2B5EF4-FFF2-40B4-BE49-F238E27FC236}">
                <a16:creationId xmlns:a16="http://schemas.microsoft.com/office/drawing/2014/main" id="{F9F895BA-1894-8D6D-424D-C852875CF553}"/>
              </a:ext>
            </a:extLst>
          </p:cNvPr>
          <p:cNvPicPr>
            <a:picLocks noChangeAspect="1"/>
          </p:cNvPicPr>
          <p:nvPr/>
        </p:nvPicPr>
        <p:blipFill>
          <a:blip r:embed="rId2"/>
          <a:stretch>
            <a:fillRect/>
          </a:stretch>
        </p:blipFill>
        <p:spPr>
          <a:xfrm>
            <a:off x="992141" y="1887174"/>
            <a:ext cx="8573571" cy="2658700"/>
          </a:xfrm>
          <a:prstGeom prst="rect">
            <a:avLst/>
          </a:prstGeom>
        </p:spPr>
      </p:pic>
    </p:spTree>
    <p:extLst>
      <p:ext uri="{BB962C8B-B14F-4D97-AF65-F5344CB8AC3E}">
        <p14:creationId xmlns:p14="http://schemas.microsoft.com/office/powerpoint/2010/main" val="1593018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7EDDE-E490-06F8-16BF-F1B105803D86}"/>
              </a:ext>
            </a:extLst>
          </p:cNvPr>
          <p:cNvSpPr txBox="1"/>
          <p:nvPr/>
        </p:nvSpPr>
        <p:spPr>
          <a:xfrm>
            <a:off x="452845" y="757645"/>
            <a:ext cx="8604069" cy="2904898"/>
          </a:xfrm>
          <a:prstGeom prst="rect">
            <a:avLst/>
          </a:prstGeom>
          <a:noFill/>
        </p:spPr>
        <p:txBody>
          <a:bodyPr wrap="square">
            <a:spAutoFit/>
          </a:bodyPr>
          <a:lstStyle/>
          <a:p>
            <a:pPr marL="457200">
              <a:lnSpc>
                <a:spcPct val="107000"/>
              </a:lnSpc>
            </a:pPr>
            <a:r>
              <a:rPr lang="en-IN" sz="2800" b="1" dirty="0">
                <a:effectLst/>
                <a:latin typeface="Calibri" panose="020F0502020204030204" pitchFamily="34" charset="0"/>
                <a:ea typeface="Calibri" panose="020F0502020204030204" pitchFamily="34" charset="0"/>
                <a:cs typeface="Times New Roman" panose="02020603050405020304" pitchFamily="18" charset="0"/>
              </a:rPr>
              <a:t>Problem Statement</a:t>
            </a:r>
          </a:p>
          <a:p>
            <a:pPr marL="457200">
              <a:lnSpc>
                <a:spcPct val="107000"/>
              </a:lnSpc>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Images are one of the major sources of data in the field of data science and AI. This field is making appropriate use of information that can be gathered through images by examining its features and details. So here we are working on this project in 2 phases: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dirty="0">
                <a:effectLst/>
                <a:latin typeface="Calibri" panose="020F0502020204030204" pitchFamily="34" charset="0"/>
                <a:ea typeface="Calibri" panose="020F0502020204030204" pitchFamily="34" charset="0"/>
                <a:cs typeface="Times New Roman" panose="02020603050405020304" pitchFamily="18" charset="0"/>
              </a:rPr>
              <a:t>Data Collection: I collected images of saree, trousers and jeans from amazon.com.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	2) Analysing the image and building the model. </a:t>
            </a:r>
            <a:endParaRPr lang="en-IN" dirty="0"/>
          </a:p>
        </p:txBody>
      </p:sp>
    </p:spTree>
    <p:extLst>
      <p:ext uri="{BB962C8B-B14F-4D97-AF65-F5344CB8AC3E}">
        <p14:creationId xmlns:p14="http://schemas.microsoft.com/office/powerpoint/2010/main" val="353624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0AC67-24C7-420B-9DEA-9D4560F9A033}"/>
              </a:ext>
            </a:extLst>
          </p:cNvPr>
          <p:cNvSpPr>
            <a:spLocks noGrp="1"/>
          </p:cNvSpPr>
          <p:nvPr>
            <p:ph type="title"/>
          </p:nvPr>
        </p:nvSpPr>
        <p:spPr>
          <a:xfrm>
            <a:off x="646111" y="452718"/>
            <a:ext cx="9404723" cy="661979"/>
          </a:xfrm>
        </p:spPr>
        <p:txBody>
          <a:bodyPr/>
          <a:lstStyle/>
          <a:p>
            <a:r>
              <a:rPr lang="en-IN" sz="2800" b="1" dirty="0">
                <a:latin typeface="Calibri" panose="020F0502020204030204" pitchFamily="34" charset="0"/>
                <a:cs typeface="Calibri" panose="020F0502020204030204" pitchFamily="34" charset="0"/>
              </a:rPr>
              <a:t>Data Source and format</a:t>
            </a:r>
          </a:p>
        </p:txBody>
      </p:sp>
      <p:sp>
        <p:nvSpPr>
          <p:cNvPr id="4" name="TextBox 3">
            <a:extLst>
              <a:ext uri="{FF2B5EF4-FFF2-40B4-BE49-F238E27FC236}">
                <a16:creationId xmlns:a16="http://schemas.microsoft.com/office/drawing/2014/main" id="{77EA6475-E23B-D270-6545-B962C25FDCA7}"/>
              </a:ext>
            </a:extLst>
          </p:cNvPr>
          <p:cNvSpPr txBox="1"/>
          <p:nvPr/>
        </p:nvSpPr>
        <p:spPr>
          <a:xfrm>
            <a:off x="313508" y="1680755"/>
            <a:ext cx="8847909" cy="1264642"/>
          </a:xfrm>
          <a:prstGeom prst="rect">
            <a:avLst/>
          </a:prstGeom>
          <a:noFill/>
        </p:spPr>
        <p:txBody>
          <a:bodyPr wrap="square">
            <a:sp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collected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approx</a:t>
            </a:r>
            <a:r>
              <a:rPr lang="en-IN" sz="1800" dirty="0">
                <a:effectLst/>
                <a:latin typeface="Calibri" panose="020F0502020204030204" pitchFamily="34" charset="0"/>
                <a:ea typeface="Calibri" panose="020F0502020204030204" pitchFamily="34" charset="0"/>
                <a:cs typeface="Times New Roman" panose="02020603050405020304" pitchFamily="18" charset="0"/>
              </a:rPr>
              <a:t> 400 images of each class saree, trousers and jeans from amazon.com in the jpg format and saved each class images in there respective folders . Further all the categorical folders are saved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image_classifier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folder.</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137563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0797-43AA-2757-44C1-A572C7E1CCB9}"/>
              </a:ext>
            </a:extLst>
          </p:cNvPr>
          <p:cNvSpPr>
            <a:spLocks noGrp="1"/>
          </p:cNvSpPr>
          <p:nvPr>
            <p:ph type="title"/>
          </p:nvPr>
        </p:nvSpPr>
        <p:spPr>
          <a:xfrm>
            <a:off x="646111" y="452718"/>
            <a:ext cx="9404723" cy="722939"/>
          </a:xfrm>
        </p:spPr>
        <p:txBody>
          <a:bodyPr/>
          <a:lstStyle/>
          <a:p>
            <a:r>
              <a:rPr lang="en-IN" sz="2800" dirty="0">
                <a:latin typeface="Calibri" panose="020F0502020204030204" pitchFamily="34" charset="0"/>
                <a:cs typeface="Calibri" panose="020F0502020204030204" pitchFamily="34" charset="0"/>
              </a:rPr>
              <a:t>Data </a:t>
            </a:r>
            <a:r>
              <a:rPr lang="en-IN" sz="2800" dirty="0" err="1">
                <a:latin typeface="Calibri" panose="020F0502020204030204" pitchFamily="34" charset="0"/>
                <a:cs typeface="Calibri" panose="020F0502020204030204" pitchFamily="34" charset="0"/>
              </a:rPr>
              <a:t>Preprocessing</a:t>
            </a:r>
            <a:endParaRPr lang="en-IN" sz="2800" dirty="0">
              <a:latin typeface="Calibri" panose="020F0502020204030204" pitchFamily="34" charset="0"/>
              <a:cs typeface="Calibri" panose="020F0502020204030204" pitchFamily="34" charset="0"/>
            </a:endParaRPr>
          </a:p>
        </p:txBody>
      </p:sp>
      <p:pic>
        <p:nvPicPr>
          <p:cNvPr id="1026" name="Picture 18">
            <a:extLst>
              <a:ext uri="{FF2B5EF4-FFF2-40B4-BE49-F238E27FC236}">
                <a16:creationId xmlns:a16="http://schemas.microsoft.com/office/drawing/2014/main" id="{4C3E6CA5-E93D-C3F9-E990-73C9D85E6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484" y="1857716"/>
            <a:ext cx="7053508" cy="1370113"/>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9">
            <a:extLst>
              <a:ext uri="{FF2B5EF4-FFF2-40B4-BE49-F238E27FC236}">
                <a16:creationId xmlns:a16="http://schemas.microsoft.com/office/drawing/2014/main" id="{1DCE76E9-2B38-2B5A-0D71-47C115B2A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84" y="4056313"/>
            <a:ext cx="7245532" cy="94545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F721D685-5505-61CA-6FFF-F761A0E43B2D}"/>
              </a:ext>
            </a:extLst>
          </p:cNvPr>
          <p:cNvSpPr>
            <a:spLocks noChangeArrowheads="1"/>
          </p:cNvSpPr>
          <p:nvPr/>
        </p:nvSpPr>
        <p:spPr bwMode="auto">
          <a:xfrm>
            <a:off x="646111" y="1119191"/>
            <a:ext cx="53572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dataset is divided into training set and testing set.</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4" name="Rectangle 4">
            <a:extLst>
              <a:ext uri="{FF2B5EF4-FFF2-40B4-BE49-F238E27FC236}">
                <a16:creationId xmlns:a16="http://schemas.microsoft.com/office/drawing/2014/main" id="{9FDEDB27-7302-6CFB-6589-90C95946A4F2}"/>
              </a:ext>
            </a:extLst>
          </p:cNvPr>
          <p:cNvSpPr>
            <a:spLocks noChangeArrowheads="1"/>
          </p:cNvSpPr>
          <p:nvPr/>
        </p:nvSpPr>
        <p:spPr bwMode="auto">
          <a:xfrm>
            <a:off x="773756" y="3409982"/>
            <a:ext cx="41185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Here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args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is a set of following parameters:</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925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5C22CBC-DBDF-48B2-11D3-1553D9E02D47}"/>
              </a:ext>
            </a:extLst>
          </p:cNvPr>
          <p:cNvSpPr>
            <a:spLocks noChangeArrowheads="1"/>
          </p:cNvSpPr>
          <p:nvPr/>
        </p:nvSpPr>
        <p:spPr bwMode="auto">
          <a:xfrm>
            <a:off x="795528" y="655243"/>
            <a:ext cx="93859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Further we prefetched the training and testing data from hard disk to cache for faster processing.</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2049" name="Picture 20">
            <a:extLst>
              <a:ext uri="{FF2B5EF4-FFF2-40B4-BE49-F238E27FC236}">
                <a16:creationId xmlns:a16="http://schemas.microsoft.com/office/drawing/2014/main" id="{F7F5A771-0DFA-15B4-E207-C17AEEE21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416" y="1892807"/>
            <a:ext cx="8595360" cy="13898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9513B6B-B9CC-286D-8601-ADF75FC8B194}"/>
              </a:ext>
            </a:extLst>
          </p:cNvPr>
          <p:cNvSpPr>
            <a:spLocks noChangeArrowheads="1"/>
          </p:cNvSpPr>
          <p:nvPr/>
        </p:nvSpPr>
        <p:spPr bwMode="auto">
          <a:xfrm>
            <a:off x="1874520" y="3351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50154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F11-B6E4-E91A-BCF2-97187EB80A7F}"/>
              </a:ext>
            </a:extLst>
          </p:cNvPr>
          <p:cNvSpPr>
            <a:spLocks noGrp="1"/>
          </p:cNvSpPr>
          <p:nvPr>
            <p:ph type="title"/>
          </p:nvPr>
        </p:nvSpPr>
        <p:spPr>
          <a:xfrm>
            <a:off x="646111" y="452718"/>
            <a:ext cx="9404723" cy="722939"/>
          </a:xfrm>
        </p:spPr>
        <p:txBody>
          <a:bodyPr/>
          <a:lstStyle/>
          <a:p>
            <a:r>
              <a:rPr lang="en-IN" sz="2800" dirty="0">
                <a:latin typeface="Calibri" panose="020F0502020204030204" pitchFamily="34" charset="0"/>
                <a:cs typeface="Calibri" panose="020F0502020204030204" pitchFamily="34" charset="0"/>
              </a:rPr>
              <a:t>Hardware and Software used</a:t>
            </a:r>
          </a:p>
        </p:txBody>
      </p:sp>
      <p:sp>
        <p:nvSpPr>
          <p:cNvPr id="4" name="TextBox 3">
            <a:extLst>
              <a:ext uri="{FF2B5EF4-FFF2-40B4-BE49-F238E27FC236}">
                <a16:creationId xmlns:a16="http://schemas.microsoft.com/office/drawing/2014/main" id="{DB841940-5BE8-E780-7648-9B68FFFDBE12}"/>
              </a:ext>
            </a:extLst>
          </p:cNvPr>
          <p:cNvSpPr txBox="1"/>
          <p:nvPr/>
        </p:nvSpPr>
        <p:spPr>
          <a:xfrm>
            <a:off x="243840" y="994144"/>
            <a:ext cx="6096000" cy="5710089"/>
          </a:xfrm>
          <a:prstGeom prst="rect">
            <a:avLst/>
          </a:prstGeom>
          <a:noFill/>
        </p:spPr>
        <p:txBody>
          <a:bodyPr wrap="square">
            <a:sp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We imported following packages:</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PIL import Image</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tensorflow.keras</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layers</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tensorflow.keras.models</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Sequential</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pandas as pd</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np</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itertools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base64</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iofrom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sklearn.feature_extraction.text</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TfidfVectorizer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warnings</a:t>
            </a:r>
          </a:p>
          <a:p>
            <a:pPr marL="457200">
              <a:lnSpc>
                <a:spcPct val="107000"/>
              </a:lnSpc>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warnings.filterwarnings</a:t>
            </a:r>
            <a:r>
              <a:rPr lang="en-IN" sz="1800" dirty="0">
                <a:effectLst/>
                <a:latin typeface="Calibri" panose="020F0502020204030204" pitchFamily="34" charset="0"/>
                <a:ea typeface="Calibri" panose="020F0502020204030204" pitchFamily="34" charset="0"/>
                <a:cs typeface="Times New Roman" panose="02020603050405020304" pitchFamily="18" charset="0"/>
              </a:rPr>
              <a:t>('ignore')</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nltk.stem</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WordNetLemmatizer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nltk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nltk.corpus</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string</a:t>
            </a:r>
          </a:p>
        </p:txBody>
      </p:sp>
    </p:spTree>
    <p:extLst>
      <p:ext uri="{BB962C8B-B14F-4D97-AF65-F5344CB8AC3E}">
        <p14:creationId xmlns:p14="http://schemas.microsoft.com/office/powerpoint/2010/main" val="2875666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6B9B-951E-CBD5-AB29-F50EAE9E5844}"/>
              </a:ext>
            </a:extLst>
          </p:cNvPr>
          <p:cNvSpPr>
            <a:spLocks noGrp="1"/>
          </p:cNvSpPr>
          <p:nvPr>
            <p:ph type="title"/>
          </p:nvPr>
        </p:nvSpPr>
        <p:spPr/>
        <p:txBody>
          <a:bodyPr/>
          <a:lstStyle/>
          <a:p>
            <a:r>
              <a:rPr lang="en-IN" sz="2800" dirty="0">
                <a:latin typeface="Calibri" panose="020F0502020204030204" pitchFamily="34" charset="0"/>
                <a:cs typeface="Calibri" panose="020F0502020204030204" pitchFamily="34" charset="0"/>
              </a:rPr>
              <a:t>Neural Network and model Building</a:t>
            </a:r>
          </a:p>
        </p:txBody>
      </p:sp>
      <p:sp>
        <p:nvSpPr>
          <p:cNvPr id="3" name="Rectangle 2">
            <a:extLst>
              <a:ext uri="{FF2B5EF4-FFF2-40B4-BE49-F238E27FC236}">
                <a16:creationId xmlns:a16="http://schemas.microsoft.com/office/drawing/2014/main" id="{4958543A-27E2-2885-0FEC-7B765B58F62A}"/>
              </a:ext>
            </a:extLst>
          </p:cNvPr>
          <p:cNvSpPr>
            <a:spLocks noChangeArrowheads="1"/>
          </p:cNvSpPr>
          <p:nvPr/>
        </p:nvSpPr>
        <p:spPr bwMode="auto">
          <a:xfrm>
            <a:off x="646111" y="1159469"/>
            <a:ext cx="99541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 applied CNN algorithm and build a neural network of 2 layers a convolution layer and a dense layer.</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3073" name="Picture 21">
            <a:extLst>
              <a:ext uri="{FF2B5EF4-FFF2-40B4-BE49-F238E27FC236}">
                <a16:creationId xmlns:a16="http://schemas.microsoft.com/office/drawing/2014/main" id="{52EF532B-7E3E-AEA6-C79C-BAC49EE80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39" y="1853247"/>
            <a:ext cx="8236632" cy="15757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8DD9FF-9236-B2A0-F560-CBE3710D6B26}"/>
              </a:ext>
            </a:extLst>
          </p:cNvPr>
          <p:cNvSpPr>
            <a:spLocks noChangeArrowheads="1"/>
          </p:cNvSpPr>
          <p:nvPr/>
        </p:nvSpPr>
        <p:spPr bwMode="auto">
          <a:xfrm>
            <a:off x="646111" y="42541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3E353E98-5524-3D3C-B26D-185385EC10AD}"/>
              </a:ext>
            </a:extLst>
          </p:cNvPr>
          <p:cNvSpPr>
            <a:spLocks noChangeArrowheads="1"/>
          </p:cNvSpPr>
          <p:nvPr/>
        </p:nvSpPr>
        <p:spPr bwMode="auto">
          <a:xfrm>
            <a:off x="646111" y="4048379"/>
            <a:ext cx="99504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Further we compiled the model to reduce loss by using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keras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module categorical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crossentropy</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method.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6" name="Picture 22">
            <a:extLst>
              <a:ext uri="{FF2B5EF4-FFF2-40B4-BE49-F238E27FC236}">
                <a16:creationId xmlns:a16="http://schemas.microsoft.com/office/drawing/2014/main" id="{002D6872-F80A-D2BD-472C-EABFEC33B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38" y="4741816"/>
            <a:ext cx="8449557" cy="133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49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B3DA359-E05F-4F1B-A421-47BF0C6D95F6}"/>
              </a:ext>
            </a:extLst>
          </p:cNvPr>
          <p:cNvSpPr>
            <a:spLocks noChangeArrowheads="1"/>
          </p:cNvSpPr>
          <p:nvPr/>
        </p:nvSpPr>
        <p:spPr bwMode="auto">
          <a:xfrm>
            <a:off x="574765" y="441147"/>
            <a:ext cx="63151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Then the model was trained with training data with epochs as 5.</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4097" name="Picture 23">
            <a:extLst>
              <a:ext uri="{FF2B5EF4-FFF2-40B4-BE49-F238E27FC236}">
                <a16:creationId xmlns:a16="http://schemas.microsoft.com/office/drawing/2014/main" id="{BAF4DB79-1CB9-7BBE-A3AA-C982BD309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335" y="1262878"/>
            <a:ext cx="7616814" cy="13322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CBB3AD6-2E23-090B-06A3-132CB94FBC64}"/>
              </a:ext>
            </a:extLst>
          </p:cNvPr>
          <p:cNvSpPr>
            <a:spLocks noChangeArrowheads="1"/>
          </p:cNvSpPr>
          <p:nvPr/>
        </p:nvSpPr>
        <p:spPr bwMode="auto">
          <a:xfrm>
            <a:off x="1027611" y="37576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9F7E980A-0C08-65C4-19B1-D35DAFAF237B}"/>
              </a:ext>
            </a:extLst>
          </p:cNvPr>
          <p:cNvSpPr txBox="1"/>
          <p:nvPr/>
        </p:nvSpPr>
        <p:spPr>
          <a:xfrm>
            <a:off x="865335" y="3112638"/>
            <a:ext cx="10055214" cy="671915"/>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is the model summary, it has 5 layers for rescaling the image, convolution layer, flattening the image and then two dense layers:</a:t>
            </a:r>
          </a:p>
        </p:txBody>
      </p:sp>
      <p:pic>
        <p:nvPicPr>
          <p:cNvPr id="6" name="Picture 5">
            <a:extLst>
              <a:ext uri="{FF2B5EF4-FFF2-40B4-BE49-F238E27FC236}">
                <a16:creationId xmlns:a16="http://schemas.microsoft.com/office/drawing/2014/main" id="{265461DE-D7BA-25E2-E0F4-25E455326555}"/>
              </a:ext>
            </a:extLst>
          </p:cNvPr>
          <p:cNvPicPr>
            <a:picLocks noChangeAspect="1"/>
          </p:cNvPicPr>
          <p:nvPr/>
        </p:nvPicPr>
        <p:blipFill>
          <a:blip r:embed="rId3"/>
          <a:stretch>
            <a:fillRect/>
          </a:stretch>
        </p:blipFill>
        <p:spPr>
          <a:xfrm>
            <a:off x="4858748" y="3585119"/>
            <a:ext cx="5731510" cy="3171190"/>
          </a:xfrm>
          <a:prstGeom prst="rect">
            <a:avLst/>
          </a:prstGeom>
        </p:spPr>
      </p:pic>
    </p:spTree>
    <p:extLst>
      <p:ext uri="{BB962C8B-B14F-4D97-AF65-F5344CB8AC3E}">
        <p14:creationId xmlns:p14="http://schemas.microsoft.com/office/powerpoint/2010/main" val="5491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39B97C-6F97-95DA-DED9-2F77D540AC92}"/>
              </a:ext>
            </a:extLst>
          </p:cNvPr>
          <p:cNvSpPr txBox="1"/>
          <p:nvPr/>
        </p:nvSpPr>
        <p:spPr>
          <a:xfrm>
            <a:off x="452846" y="386717"/>
            <a:ext cx="10668000" cy="671915"/>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checked the performance and concluded that the model is overfitting as in the last epoch training accuracy is 91% and testing accuracy is 73%.</a:t>
            </a:r>
          </a:p>
        </p:txBody>
      </p:sp>
      <p:pic>
        <p:nvPicPr>
          <p:cNvPr id="4" name="Picture 3">
            <a:extLst>
              <a:ext uri="{FF2B5EF4-FFF2-40B4-BE49-F238E27FC236}">
                <a16:creationId xmlns:a16="http://schemas.microsoft.com/office/drawing/2014/main" id="{E1317FA2-C4D4-161C-3619-290B6B739063}"/>
              </a:ext>
            </a:extLst>
          </p:cNvPr>
          <p:cNvPicPr>
            <a:picLocks noChangeAspect="1"/>
          </p:cNvPicPr>
          <p:nvPr/>
        </p:nvPicPr>
        <p:blipFill>
          <a:blip r:embed="rId2"/>
          <a:stretch>
            <a:fillRect/>
          </a:stretch>
        </p:blipFill>
        <p:spPr>
          <a:xfrm>
            <a:off x="1338941" y="1579335"/>
            <a:ext cx="7269185" cy="4551499"/>
          </a:xfrm>
          <a:prstGeom prst="rect">
            <a:avLst/>
          </a:prstGeom>
        </p:spPr>
      </p:pic>
    </p:spTree>
    <p:extLst>
      <p:ext uri="{BB962C8B-B14F-4D97-AF65-F5344CB8AC3E}">
        <p14:creationId xmlns:p14="http://schemas.microsoft.com/office/powerpoint/2010/main" val="2748381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108</TotalTime>
  <Words>424</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Symbol</vt:lpstr>
      <vt:lpstr>Wingdings 3</vt:lpstr>
      <vt:lpstr>Ion</vt:lpstr>
      <vt:lpstr>Image Classification Project- Deep Learning</vt:lpstr>
      <vt:lpstr>PowerPoint Presentation</vt:lpstr>
      <vt:lpstr>Data Source and format</vt:lpstr>
      <vt:lpstr>Data Preprocessing</vt:lpstr>
      <vt:lpstr>PowerPoint Presentation</vt:lpstr>
      <vt:lpstr>Hardware and Software used</vt:lpstr>
      <vt:lpstr>Neural Network and model Building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Project- Deep Learning</dc:title>
  <dc:creator>Aakash Tiwari</dc:creator>
  <cp:lastModifiedBy>Aakash Tiwari</cp:lastModifiedBy>
  <cp:revision>2</cp:revision>
  <dcterms:created xsi:type="dcterms:W3CDTF">2022-11-12T11:43:14Z</dcterms:created>
  <dcterms:modified xsi:type="dcterms:W3CDTF">2022-11-12T13:31:27Z</dcterms:modified>
</cp:coreProperties>
</file>