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327" r:id="rId5"/>
    <p:sldId id="328" r:id="rId6"/>
    <p:sldId id="329" r:id="rId7"/>
    <p:sldId id="330" r:id="rId8"/>
    <p:sldId id="273" r:id="rId9"/>
    <p:sldId id="274" r:id="rId10"/>
    <p:sldId id="337" r:id="rId11"/>
    <p:sldId id="276" r:id="rId12"/>
    <p:sldId id="282" r:id="rId13"/>
    <p:sldId id="309" r:id="rId14"/>
    <p:sldId id="310" r:id="rId15"/>
    <p:sldId id="311" r:id="rId16"/>
    <p:sldId id="312" r:id="rId17"/>
    <p:sldId id="313" r:id="rId18"/>
    <p:sldId id="32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kash Tiwari" initials="AT" lastIdx="1" clrIdx="0">
    <p:extLst>
      <p:ext uri="{19B8F6BF-5375-455C-9EA6-DF929625EA0E}">
        <p15:presenceInfo xmlns:p15="http://schemas.microsoft.com/office/powerpoint/2012/main" userId="bed6e1251cdcfa4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2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8-19T10:41:35.417"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99CADB-4F16-4DD2-AEFE-C7B127981416}" type="datetimeFigureOut">
              <a:rPr lang="en-IN" smtClean="0"/>
              <a:t>09-12-2022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1792492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9CADB-4F16-4DD2-AEFE-C7B127981416}" type="datetimeFigureOut">
              <a:rPr lang="en-IN" smtClean="0"/>
              <a:t>09-12-2022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1925281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049895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218358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813449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420097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115580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9CADB-4F16-4DD2-AEFE-C7B127981416}"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864301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9CADB-4F16-4DD2-AEFE-C7B127981416}"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217980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9CADB-4F16-4DD2-AEFE-C7B127981416}"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460385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681179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99CADB-4F16-4DD2-AEFE-C7B127981416}" type="datetimeFigureOut">
              <a:rPr lang="en-IN" smtClean="0"/>
              <a:t>09-12-2022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970819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99CADB-4F16-4DD2-AEFE-C7B127981416}" type="datetimeFigureOut">
              <a:rPr lang="en-IN" smtClean="0"/>
              <a:t>09-12-2022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720574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99CADB-4F16-4DD2-AEFE-C7B127981416}" type="datetimeFigureOut">
              <a:rPr lang="en-IN" smtClean="0"/>
              <a:t>09-12-2022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1748201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9CADB-4F16-4DD2-AEFE-C7B127981416}" type="datetimeFigureOut">
              <a:rPr lang="en-IN" smtClean="0"/>
              <a:t>09-12-2022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98437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9CADB-4F16-4DD2-AEFE-C7B127981416}" type="datetimeFigureOut">
              <a:rPr lang="en-IN" smtClean="0"/>
              <a:t>09-12-2022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455645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9CADB-4F16-4DD2-AEFE-C7B127981416}" type="datetimeFigureOut">
              <a:rPr lang="en-IN" smtClean="0"/>
              <a:t>09-12-2022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562660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99CADB-4F16-4DD2-AEFE-C7B127981416}" type="datetimeFigureOut">
              <a:rPr lang="en-IN" smtClean="0"/>
              <a:t>09-12-2022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3CDFC4-790B-4E3D-A627-BE00D22041D6}" type="slidenum">
              <a:rPr lang="en-IN" smtClean="0"/>
              <a:t>‹#›</a:t>
            </a:fld>
            <a:endParaRPr lang="en-IN"/>
          </a:p>
        </p:txBody>
      </p:sp>
    </p:spTree>
    <p:extLst>
      <p:ext uri="{BB962C8B-B14F-4D97-AF65-F5344CB8AC3E}">
        <p14:creationId xmlns:p14="http://schemas.microsoft.com/office/powerpoint/2010/main" val="4259444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58AE1-EE9B-1218-A290-10DAAD827F61}"/>
              </a:ext>
            </a:extLst>
          </p:cNvPr>
          <p:cNvSpPr>
            <a:spLocks noGrp="1"/>
          </p:cNvSpPr>
          <p:nvPr>
            <p:ph type="ctrTitle"/>
          </p:nvPr>
        </p:nvSpPr>
        <p:spPr>
          <a:xfrm>
            <a:off x="1199803" y="2111577"/>
            <a:ext cx="9144000" cy="3025689"/>
          </a:xfrm>
        </p:spPr>
        <p:txBody>
          <a:bodyPr>
            <a:noAutofit/>
          </a:bodyPr>
          <a:lstStyle/>
          <a:p>
            <a:br>
              <a:rPr lang="en-US" sz="8000" dirty="0"/>
            </a:br>
            <a:br>
              <a:rPr lang="en-US" sz="8000" dirty="0"/>
            </a:br>
            <a:br>
              <a:rPr lang="en-US" sz="8000" dirty="0"/>
            </a:br>
            <a:br>
              <a:rPr lang="en-US" sz="8000" dirty="0"/>
            </a:br>
            <a:br>
              <a:rPr lang="en-US" sz="8000" dirty="0"/>
            </a:br>
            <a:br>
              <a:rPr lang="en-US" sz="8000" dirty="0"/>
            </a:br>
            <a:br>
              <a:rPr lang="en-US" sz="8000" dirty="0"/>
            </a:br>
            <a:br>
              <a:rPr lang="en-US" sz="8000" dirty="0"/>
            </a:br>
            <a:r>
              <a:rPr lang="en-IN" dirty="0">
                <a:effectLst/>
                <a:latin typeface="Calibri" panose="020F0502020204030204" pitchFamily="34" charset="0"/>
                <a:ea typeface="Calibri" panose="020F0502020204030204" pitchFamily="34" charset="0"/>
                <a:cs typeface="Times New Roman" panose="02020603050405020304" pitchFamily="18" charset="0"/>
              </a:rPr>
              <a:t>FAKE NEWS CLASSIFICATION PROJECT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5400" dirty="0">
                <a:effectLst/>
                <a:latin typeface="Calibri" panose="020F0502020204030204" pitchFamily="34" charset="0"/>
                <a:ea typeface="Calibri" panose="020F0502020204030204" pitchFamily="34" charset="0"/>
                <a:cs typeface="Times New Roman" panose="02020603050405020304" pitchFamily="18" charset="0"/>
              </a:rPr>
            </a:br>
            <a:endParaRPr lang="en-IN" sz="5400" dirty="0"/>
          </a:p>
        </p:txBody>
      </p:sp>
    </p:spTree>
    <p:extLst>
      <p:ext uri="{BB962C8B-B14F-4D97-AF65-F5344CB8AC3E}">
        <p14:creationId xmlns:p14="http://schemas.microsoft.com/office/powerpoint/2010/main" val="2938784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5B4526A6-3C1D-D6B0-6299-1B32865D9D72}"/>
              </a:ext>
            </a:extLst>
          </p:cNvPr>
          <p:cNvSpPr>
            <a:spLocks noChangeArrowheads="1"/>
          </p:cNvSpPr>
          <p:nvPr/>
        </p:nvSpPr>
        <p:spPr bwMode="auto">
          <a:xfrm>
            <a:off x="685800" y="259471"/>
            <a:ext cx="332093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42A30A82-4956-E3CE-2163-0A3BE137BB1B}"/>
              </a:ext>
            </a:extLst>
          </p:cNvPr>
          <p:cNvSpPr>
            <a:spLocks noChangeArrowheads="1"/>
          </p:cNvSpPr>
          <p:nvPr/>
        </p:nvSpPr>
        <p:spPr bwMode="auto">
          <a:xfrm>
            <a:off x="685800" y="2095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2">
            <a:extLst>
              <a:ext uri="{FF2B5EF4-FFF2-40B4-BE49-F238E27FC236}">
                <a16:creationId xmlns:a16="http://schemas.microsoft.com/office/drawing/2014/main" id="{9439AA5A-718B-8DC2-F400-CA719B801EEA}"/>
              </a:ext>
            </a:extLst>
          </p:cNvPr>
          <p:cNvSpPr>
            <a:spLocks noChangeArrowheads="1"/>
          </p:cNvSpPr>
          <p:nvPr/>
        </p:nvSpPr>
        <p:spPr bwMode="auto">
          <a:xfrm>
            <a:off x="770466" y="828445"/>
            <a:ext cx="1035879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applied logistic regressor classifier on the vectorized data and found that this model is predicting correct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labels 99% times.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5121" name="Picture 30">
            <a:extLst>
              <a:ext uri="{FF2B5EF4-FFF2-40B4-BE49-F238E27FC236}">
                <a16:creationId xmlns:a16="http://schemas.microsoft.com/office/drawing/2014/main" id="{1B695750-ABA5-4F4F-17B1-52120441CD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533" y="1873249"/>
            <a:ext cx="7027334" cy="192379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D615ACFB-55EB-9276-9B5A-7F65FB96FF5D}"/>
              </a:ext>
            </a:extLst>
          </p:cNvPr>
          <p:cNvSpPr>
            <a:spLocks noChangeArrowheads="1"/>
          </p:cNvSpPr>
          <p:nvPr/>
        </p:nvSpPr>
        <p:spPr bwMode="auto">
          <a:xfrm>
            <a:off x="880533" y="4328352"/>
            <a:ext cx="1107489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also checked the performance of this model on various other metrics such as confusion metrics, AUC-ROC curve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and classification report.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0787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0838-D627-4782-676B-891E71E436BF}"/>
              </a:ext>
            </a:extLst>
          </p:cNvPr>
          <p:cNvSpPr>
            <a:spLocks noGrp="1"/>
          </p:cNvSpPr>
          <p:nvPr>
            <p:ph type="title"/>
          </p:nvPr>
        </p:nvSpPr>
        <p:spPr>
          <a:xfrm>
            <a:off x="2908096" y="2816814"/>
            <a:ext cx="10018713" cy="1752599"/>
          </a:xfrm>
        </p:spPr>
        <p:txBody>
          <a:bodyPr>
            <a:noAutofit/>
          </a:bodyPr>
          <a:lstStyle/>
          <a:p>
            <a:br>
              <a:rPr lang="en-IN" sz="3600" b="1" i="1"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br>
            <a:endParaRPr lang="en-IN" sz="3600" b="1" i="1" u="sng" dirty="0">
              <a:effectLst>
                <a:outerShdw blurRad="38100" dist="38100" dir="2700000" algn="tl">
                  <a:srgbClr val="000000">
                    <a:alpha val="43137"/>
                  </a:srgbClr>
                </a:outerShdw>
              </a:effectLst>
            </a:endParaRPr>
          </a:p>
        </p:txBody>
      </p:sp>
      <p:sp>
        <p:nvSpPr>
          <p:cNvPr id="4" name="Rectangle 2">
            <a:extLst>
              <a:ext uri="{FF2B5EF4-FFF2-40B4-BE49-F238E27FC236}">
                <a16:creationId xmlns:a16="http://schemas.microsoft.com/office/drawing/2014/main" id="{65F1E863-D447-5C4B-1E2A-DA9D6D66903A}"/>
              </a:ext>
            </a:extLst>
          </p:cNvPr>
          <p:cNvSpPr>
            <a:spLocks noChangeArrowheads="1"/>
          </p:cNvSpPr>
          <p:nvPr/>
        </p:nvSpPr>
        <p:spPr bwMode="auto">
          <a:xfrm>
            <a:off x="1498600" y="308638"/>
            <a:ext cx="2164375"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Confusion matrix</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88AD3621-3684-54B0-1381-3C01630421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0880" y="985746"/>
            <a:ext cx="4294505" cy="3328035"/>
          </a:xfrm>
          <a:prstGeom prst="rect">
            <a:avLst/>
          </a:prstGeom>
          <a:noFill/>
          <a:ln>
            <a:noFill/>
          </a:ln>
        </p:spPr>
      </p:pic>
      <p:sp>
        <p:nvSpPr>
          <p:cNvPr id="8" name="TextBox 7">
            <a:extLst>
              <a:ext uri="{FF2B5EF4-FFF2-40B4-BE49-F238E27FC236}">
                <a16:creationId xmlns:a16="http://schemas.microsoft.com/office/drawing/2014/main" id="{A5DB8BF1-125E-A190-7CEB-C65720C20293}"/>
              </a:ext>
            </a:extLst>
          </p:cNvPr>
          <p:cNvSpPr txBox="1"/>
          <p:nvPr/>
        </p:nvSpPr>
        <p:spPr>
          <a:xfrm>
            <a:off x="302683" y="4625874"/>
            <a:ext cx="10957984" cy="968278"/>
          </a:xfrm>
          <a:prstGeom prst="rect">
            <a:avLst/>
          </a:prstGeom>
          <a:noFill/>
        </p:spPr>
        <p:txBody>
          <a:bodyPr wrap="square">
            <a:spAutoFit/>
          </a:bodyPr>
          <a:lstStyle/>
          <a:p>
            <a:pPr marL="1371600">
              <a:lnSpc>
                <a:spcPct val="107000"/>
              </a:lnSpc>
            </a:pPr>
            <a:r>
              <a:rPr lang="en-IN" dirty="0">
                <a:effectLst/>
                <a:latin typeface="Calibri" panose="020F0502020204030204" pitchFamily="34" charset="0"/>
                <a:ea typeface="Calibri" panose="020F0502020204030204" pitchFamily="34" charset="0"/>
                <a:cs typeface="Times New Roman" panose="02020603050405020304" pitchFamily="18" charset="0"/>
              </a:rPr>
              <a:t>Here we could observe that the model accuracy is quite good as the false positive and false negative predicted values are very less as compared to true positive and true negative.</a:t>
            </a:r>
          </a:p>
          <a:p>
            <a:pPr marL="1371600">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546871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099F-E838-141C-2201-835F825D8DD3}"/>
              </a:ext>
            </a:extLst>
          </p:cNvPr>
          <p:cNvSpPr>
            <a:spLocks noGrp="1"/>
          </p:cNvSpPr>
          <p:nvPr>
            <p:ph type="title"/>
          </p:nvPr>
        </p:nvSpPr>
        <p:spPr>
          <a:xfrm>
            <a:off x="1416706" y="540327"/>
            <a:ext cx="10018713" cy="469669"/>
          </a:xfrm>
        </p:spPr>
        <p:txBody>
          <a:bodyPr>
            <a:normAutofit/>
          </a:bodyPr>
          <a:lstStyle/>
          <a:p>
            <a:pPr algn="l"/>
            <a:r>
              <a:rPr lang="en-IN" sz="2400" b="1" dirty="0">
                <a:latin typeface="Calibri" panose="020F0502020204030204" pitchFamily="34" charset="0"/>
                <a:cs typeface="Calibri" panose="020F0502020204030204" pitchFamily="34" charset="0"/>
              </a:rPr>
              <a:t>AUC-ROC Curve</a:t>
            </a:r>
          </a:p>
        </p:txBody>
      </p:sp>
      <p:sp>
        <p:nvSpPr>
          <p:cNvPr id="3" name="Rectangle 2">
            <a:extLst>
              <a:ext uri="{FF2B5EF4-FFF2-40B4-BE49-F238E27FC236}">
                <a16:creationId xmlns:a16="http://schemas.microsoft.com/office/drawing/2014/main" id="{457989FD-13F5-9D0C-3112-89B4B3C57566}"/>
              </a:ext>
            </a:extLst>
          </p:cNvPr>
          <p:cNvSpPr>
            <a:spLocks noChangeArrowheads="1"/>
          </p:cNvSpPr>
          <p:nvPr/>
        </p:nvSpPr>
        <p:spPr bwMode="auto">
          <a:xfrm>
            <a:off x="1324341" y="892315"/>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D4D56415-10E3-F2A3-FB18-0FB8B67F91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5700" y="1361984"/>
            <a:ext cx="5003800" cy="3530600"/>
          </a:xfrm>
          <a:prstGeom prst="rect">
            <a:avLst/>
          </a:prstGeom>
          <a:noFill/>
          <a:ln>
            <a:noFill/>
          </a:ln>
        </p:spPr>
      </p:pic>
      <p:sp>
        <p:nvSpPr>
          <p:cNvPr id="8" name="TextBox 7">
            <a:extLst>
              <a:ext uri="{FF2B5EF4-FFF2-40B4-BE49-F238E27FC236}">
                <a16:creationId xmlns:a16="http://schemas.microsoft.com/office/drawing/2014/main" id="{B8EF7228-5F4A-6EE4-1956-A54AECD880A3}"/>
              </a:ext>
            </a:extLst>
          </p:cNvPr>
          <p:cNvSpPr txBox="1"/>
          <p:nvPr/>
        </p:nvSpPr>
        <p:spPr>
          <a:xfrm>
            <a:off x="160867" y="5244572"/>
            <a:ext cx="11658600" cy="671915"/>
          </a:xfrm>
          <a:prstGeom prst="rect">
            <a:avLst/>
          </a:prstGeom>
          <a:noFill/>
        </p:spPr>
        <p:txBody>
          <a:bodyPr wrap="square">
            <a:spAutoFit/>
          </a:bodyPr>
          <a:lstStyle/>
          <a:p>
            <a:pPr marL="13716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Here we could observe that the area present under the curve is 0.99 which is quite a nice coverage and it means that 0.99 is the probability of giving correct prediction.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7256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D2A66-E5C4-5EEA-0349-51D6259D479B}"/>
              </a:ext>
            </a:extLst>
          </p:cNvPr>
          <p:cNvSpPr>
            <a:spLocks noGrp="1"/>
          </p:cNvSpPr>
          <p:nvPr>
            <p:ph type="title"/>
          </p:nvPr>
        </p:nvSpPr>
        <p:spPr>
          <a:xfrm>
            <a:off x="1484311" y="112222"/>
            <a:ext cx="10018713" cy="511233"/>
          </a:xfrm>
        </p:spPr>
        <p:txBody>
          <a:bodyPr>
            <a:normAutofit/>
          </a:bodyPr>
          <a:lstStyle/>
          <a:p>
            <a:pPr algn="l"/>
            <a:r>
              <a:rPr lang="en-IN" sz="2000" b="1" i="1" dirty="0"/>
              <a:t>Classification Report</a:t>
            </a:r>
          </a:p>
        </p:txBody>
      </p:sp>
      <p:sp>
        <p:nvSpPr>
          <p:cNvPr id="3" name="Rectangle 2">
            <a:extLst>
              <a:ext uri="{FF2B5EF4-FFF2-40B4-BE49-F238E27FC236}">
                <a16:creationId xmlns:a16="http://schemas.microsoft.com/office/drawing/2014/main" id="{E2E27D68-25AF-3A13-785B-799EDCB95A68}"/>
              </a:ext>
            </a:extLst>
          </p:cNvPr>
          <p:cNvSpPr>
            <a:spLocks noChangeArrowheads="1"/>
          </p:cNvSpPr>
          <p:nvPr/>
        </p:nvSpPr>
        <p:spPr bwMode="auto">
          <a:xfrm>
            <a:off x="3437466" y="157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6" name="Picture 5">
            <a:extLst>
              <a:ext uri="{FF2B5EF4-FFF2-40B4-BE49-F238E27FC236}">
                <a16:creationId xmlns:a16="http://schemas.microsoft.com/office/drawing/2014/main" id="{A497561C-980E-8936-8CFC-09424ADB228F}"/>
              </a:ext>
            </a:extLst>
          </p:cNvPr>
          <p:cNvPicPr>
            <a:picLocks noChangeAspect="1"/>
          </p:cNvPicPr>
          <p:nvPr/>
        </p:nvPicPr>
        <p:blipFill>
          <a:blip r:embed="rId2"/>
          <a:stretch>
            <a:fillRect/>
          </a:stretch>
        </p:blipFill>
        <p:spPr>
          <a:xfrm>
            <a:off x="1612900" y="1029758"/>
            <a:ext cx="6694228" cy="1942042"/>
          </a:xfrm>
          <a:prstGeom prst="rect">
            <a:avLst/>
          </a:prstGeom>
        </p:spPr>
      </p:pic>
      <p:sp>
        <p:nvSpPr>
          <p:cNvPr id="8" name="TextBox 7">
            <a:extLst>
              <a:ext uri="{FF2B5EF4-FFF2-40B4-BE49-F238E27FC236}">
                <a16:creationId xmlns:a16="http://schemas.microsoft.com/office/drawing/2014/main" id="{C5DA84CD-EFCF-F7EC-3D08-610F1328E4B3}"/>
              </a:ext>
            </a:extLst>
          </p:cNvPr>
          <p:cNvSpPr txBox="1"/>
          <p:nvPr/>
        </p:nvSpPr>
        <p:spPr>
          <a:xfrm>
            <a:off x="664634" y="3886201"/>
            <a:ext cx="7814732" cy="671915"/>
          </a:xfrm>
          <a:prstGeom prst="rect">
            <a:avLst/>
          </a:prstGeom>
          <a:noFill/>
        </p:spPr>
        <p:txBody>
          <a:bodyPr wrap="square">
            <a:spAutoFit/>
          </a:bodyPr>
          <a:lstStyle/>
          <a:p>
            <a:pPr marL="9144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Here we could observe that the model is performing equally well in predicting label 0 than label 1 as its f1-score is same for both.</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4392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B123710E-B000-AE48-0A25-6175B3310191}"/>
              </a:ext>
            </a:extLst>
          </p:cNvPr>
          <p:cNvSpPr>
            <a:spLocks noChangeArrowheads="1"/>
          </p:cNvSpPr>
          <p:nvPr/>
        </p:nvSpPr>
        <p:spPr bwMode="auto">
          <a:xfrm>
            <a:off x="1625754" y="232614"/>
            <a:ext cx="2611356"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latin typeface="Calibri" panose="020F0502020204030204" pitchFamily="34" charset="0"/>
                <a:ea typeface="Calibri" panose="020F0502020204030204" pitchFamily="34" charset="0"/>
                <a:cs typeface="Times New Roman" panose="02020603050405020304" pitchFamily="18" charset="0"/>
              </a:rPr>
              <a:t>Naïve Bayes</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Classifier</a:t>
            </a:r>
          </a:p>
          <a:p>
            <a:pPr marL="0" marR="0" lvl="0" indent="0" algn="l" defTabSz="914400" rtl="0" eaLnBrk="0" fontAlgn="base" latinLnBrk="0" hangingPunct="0">
              <a:lnSpc>
                <a:spcPct val="100000"/>
              </a:lnSpc>
              <a:spcBef>
                <a:spcPct val="0"/>
              </a:spcBef>
              <a:spcAft>
                <a:spcPct val="0"/>
              </a:spcAft>
              <a:buClrTx/>
              <a:buSzTx/>
              <a:tabLst/>
            </a:pP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0269797D-4316-8E66-5F43-D84412716957}"/>
              </a:ext>
            </a:extLst>
          </p:cNvPr>
          <p:cNvSpPr>
            <a:spLocks noChangeArrowheads="1"/>
          </p:cNvSpPr>
          <p:nvPr/>
        </p:nvSpPr>
        <p:spPr bwMode="auto">
          <a:xfrm>
            <a:off x="2480887" y="421755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id="{F33A3B06-1FD1-A96B-5E50-B9BEC564D71D}"/>
              </a:ext>
            </a:extLst>
          </p:cNvPr>
          <p:cNvSpPr>
            <a:spLocks noChangeArrowheads="1"/>
          </p:cNvSpPr>
          <p:nvPr/>
        </p:nvSpPr>
        <p:spPr bwMode="auto">
          <a:xfrm>
            <a:off x="1558020" y="755835"/>
            <a:ext cx="986911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applied naïve bayes classifier on the vectorized data and found that this model is predicting correct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alibri" panose="020F0502020204030204" pitchFamily="34" charset="0"/>
                <a:ea typeface="Calibri" panose="020F0502020204030204" pitchFamily="34"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labels 94% times.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6145" name="Picture 26">
            <a:extLst>
              <a:ext uri="{FF2B5EF4-FFF2-40B4-BE49-F238E27FC236}">
                <a16:creationId xmlns:a16="http://schemas.microsoft.com/office/drawing/2014/main" id="{5106E825-6C1C-C893-EB96-7F897F85EF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087" y="2080894"/>
            <a:ext cx="5079846" cy="214537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C017EFC5-B8AE-ADBF-9CF5-37A5C020E287}"/>
              </a:ext>
            </a:extLst>
          </p:cNvPr>
          <p:cNvSpPr>
            <a:spLocks noChangeArrowheads="1"/>
          </p:cNvSpPr>
          <p:nvPr/>
        </p:nvSpPr>
        <p:spPr bwMode="auto">
          <a:xfrm>
            <a:off x="1625754" y="4641620"/>
            <a:ext cx="1050274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also checked the performance of this model on various other metrics such as confusion metrics, AUC-ROC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alibri" panose="020F0502020204030204" pitchFamily="34" charset="0"/>
                <a:ea typeface="Calibri" panose="020F0502020204030204" pitchFamily="34"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curve and classification report.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9387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7AE9EDA-2829-9A05-917F-C035655AF8D8}"/>
              </a:ext>
            </a:extLst>
          </p:cNvPr>
          <p:cNvSpPr>
            <a:spLocks noChangeArrowheads="1"/>
          </p:cNvSpPr>
          <p:nvPr/>
        </p:nvSpPr>
        <p:spPr bwMode="auto">
          <a:xfrm>
            <a:off x="1515534" y="484257"/>
            <a:ext cx="215892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Confusion matrix:</a:t>
            </a:r>
            <a:endParaRPr kumimoji="0" lang="en-US" altLang="en-US" sz="2000" b="0"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1"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0EC547AE-27A5-8786-B74F-CC3B9BEA74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9998" y="1058718"/>
            <a:ext cx="4292600" cy="3327400"/>
          </a:xfrm>
          <a:prstGeom prst="rect">
            <a:avLst/>
          </a:prstGeom>
          <a:noFill/>
          <a:ln>
            <a:noFill/>
          </a:ln>
        </p:spPr>
      </p:pic>
      <p:sp>
        <p:nvSpPr>
          <p:cNvPr id="7" name="TextBox 6">
            <a:extLst>
              <a:ext uri="{FF2B5EF4-FFF2-40B4-BE49-F238E27FC236}">
                <a16:creationId xmlns:a16="http://schemas.microsoft.com/office/drawing/2014/main" id="{D2CB2E72-F79A-1B39-5918-98377D9FBAE4}"/>
              </a:ext>
            </a:extLst>
          </p:cNvPr>
          <p:cNvSpPr txBox="1"/>
          <p:nvPr/>
        </p:nvSpPr>
        <p:spPr>
          <a:xfrm>
            <a:off x="280555" y="4960579"/>
            <a:ext cx="11107882" cy="968278"/>
          </a:xfrm>
          <a:prstGeom prst="rect">
            <a:avLst/>
          </a:prstGeom>
          <a:noFill/>
        </p:spPr>
        <p:txBody>
          <a:bodyPr wrap="square">
            <a:spAutoFit/>
          </a:bodyPr>
          <a:lstStyle/>
          <a:p>
            <a:pPr marL="13716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Here we could observe that although the model accuracy is quite good but the false positive and false negative predicted values are quite high so in order to reduce this we applied logistic regressor.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3716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6426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5C2F405-B1CE-2731-CB34-579916FC3D31}"/>
              </a:ext>
            </a:extLst>
          </p:cNvPr>
          <p:cNvSpPr>
            <a:spLocks noChangeArrowheads="1"/>
          </p:cNvSpPr>
          <p:nvPr/>
        </p:nvSpPr>
        <p:spPr bwMode="auto">
          <a:xfrm>
            <a:off x="1701800" y="103256"/>
            <a:ext cx="204196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AUC-ROC Curve:</a:t>
            </a:r>
            <a:endParaRPr kumimoji="0" lang="en-US" altLang="en-US" sz="2000" b="1"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1"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8E7CD02F-9134-86C5-9B4D-F4F97E35D3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1104" y="811142"/>
            <a:ext cx="5003800" cy="3530600"/>
          </a:xfrm>
          <a:prstGeom prst="rect">
            <a:avLst/>
          </a:prstGeom>
          <a:noFill/>
          <a:ln>
            <a:noFill/>
          </a:ln>
        </p:spPr>
      </p:pic>
      <p:sp>
        <p:nvSpPr>
          <p:cNvPr id="7" name="TextBox 6">
            <a:extLst>
              <a:ext uri="{FF2B5EF4-FFF2-40B4-BE49-F238E27FC236}">
                <a16:creationId xmlns:a16="http://schemas.microsoft.com/office/drawing/2014/main" id="{691BE2F4-56EE-9E2F-68AB-F86A0D4FA421}"/>
              </a:ext>
            </a:extLst>
          </p:cNvPr>
          <p:cNvSpPr txBox="1"/>
          <p:nvPr/>
        </p:nvSpPr>
        <p:spPr>
          <a:xfrm>
            <a:off x="488373" y="4734993"/>
            <a:ext cx="10318172" cy="968278"/>
          </a:xfrm>
          <a:prstGeom prst="rect">
            <a:avLst/>
          </a:prstGeom>
          <a:noFill/>
        </p:spPr>
        <p:txBody>
          <a:bodyPr wrap="square">
            <a:spAutoFit/>
          </a:bodyPr>
          <a:lstStyle/>
          <a:p>
            <a:pPr marL="13716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Here we could observe that the area present under the curve is 0.94 which is quite a nice coverage and it means that 0.94 is the probability of giving correct prediction.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3716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11446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9E92924-A3EF-7C70-D3F2-F0FBC443E0DE}"/>
              </a:ext>
            </a:extLst>
          </p:cNvPr>
          <p:cNvSpPr>
            <a:spLocks noChangeArrowheads="1"/>
          </p:cNvSpPr>
          <p:nvPr/>
        </p:nvSpPr>
        <p:spPr bwMode="auto">
          <a:xfrm>
            <a:off x="1578495" y="210086"/>
            <a:ext cx="2531847"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Classification Report</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00B8B5FB-4908-6059-AD1D-17FE3605F69D}"/>
              </a:ext>
            </a:extLst>
          </p:cNvPr>
          <p:cNvPicPr>
            <a:picLocks noChangeAspect="1"/>
          </p:cNvPicPr>
          <p:nvPr/>
        </p:nvPicPr>
        <p:blipFill>
          <a:blip r:embed="rId2"/>
          <a:stretch>
            <a:fillRect/>
          </a:stretch>
        </p:blipFill>
        <p:spPr>
          <a:xfrm>
            <a:off x="1723505" y="1313237"/>
            <a:ext cx="6447906" cy="2122436"/>
          </a:xfrm>
          <a:prstGeom prst="rect">
            <a:avLst/>
          </a:prstGeom>
        </p:spPr>
      </p:pic>
      <p:sp>
        <p:nvSpPr>
          <p:cNvPr id="7" name="TextBox 6">
            <a:extLst>
              <a:ext uri="{FF2B5EF4-FFF2-40B4-BE49-F238E27FC236}">
                <a16:creationId xmlns:a16="http://schemas.microsoft.com/office/drawing/2014/main" id="{BC1AF0CD-85AF-A2A3-C751-618D1E6F5661}"/>
              </a:ext>
            </a:extLst>
          </p:cNvPr>
          <p:cNvSpPr txBox="1"/>
          <p:nvPr/>
        </p:nvSpPr>
        <p:spPr>
          <a:xfrm>
            <a:off x="746067" y="4150206"/>
            <a:ext cx="9844348" cy="671915"/>
          </a:xfrm>
          <a:prstGeom prst="rect">
            <a:avLst/>
          </a:prstGeom>
          <a:noFill/>
        </p:spPr>
        <p:txBody>
          <a:bodyPr wrap="square">
            <a:spAutoFit/>
          </a:bodyPr>
          <a:lstStyle/>
          <a:p>
            <a:pPr marL="9144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Here we could observe that the model is performing better in predicting label 0 than label 1 as its f1-score is better than that of label 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1030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F62BC2-8548-BB60-5F60-4DB2D914880E}"/>
              </a:ext>
            </a:extLst>
          </p:cNvPr>
          <p:cNvSpPr txBox="1"/>
          <p:nvPr/>
        </p:nvSpPr>
        <p:spPr>
          <a:xfrm>
            <a:off x="1422399" y="720227"/>
            <a:ext cx="9076267" cy="721736"/>
          </a:xfrm>
          <a:prstGeom prst="rect">
            <a:avLst/>
          </a:prstGeom>
          <a:noFill/>
        </p:spPr>
        <p:txBody>
          <a:bodyPr wrap="square">
            <a:spAutoFit/>
          </a:bodyPr>
          <a:lstStyle/>
          <a:p>
            <a:pPr marL="1828800" indent="457200">
              <a:lnSpc>
                <a:spcPct val="107000"/>
              </a:lnSpc>
              <a:spcAft>
                <a:spcPts val="800"/>
              </a:spcAft>
            </a:pPr>
            <a:r>
              <a:rPr lang="en-IN" sz="4000" b="1" dirty="0">
                <a:effectLst/>
                <a:latin typeface="Calibri" panose="020F0502020204030204" pitchFamily="34" charset="0"/>
                <a:ea typeface="Calibri" panose="020F0502020204030204" pitchFamily="34" charset="0"/>
                <a:cs typeface="Times New Roman" panose="02020603050405020304" pitchFamily="18" charset="0"/>
              </a:rPr>
              <a:t>Conclusion</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920B5CAE-655D-13C4-7760-2219092C4E0C}"/>
              </a:ext>
            </a:extLst>
          </p:cNvPr>
          <p:cNvSpPr txBox="1"/>
          <p:nvPr/>
        </p:nvSpPr>
        <p:spPr>
          <a:xfrm>
            <a:off x="804257" y="1751840"/>
            <a:ext cx="8456122" cy="4524637"/>
          </a:xfrm>
          <a:prstGeom prst="rect">
            <a:avLst/>
          </a:prstGeom>
          <a:noFill/>
        </p:spPr>
        <p:txBody>
          <a:bodyPr wrap="square">
            <a:spAutoFit/>
          </a:bodyPr>
          <a:lstStyle/>
          <a:p>
            <a:pPr marL="914400">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today’s time, the majority of the tasks are done online. Newspapers that were earlier preferred as hard- copies are now being substituted by applications like Facebook, Twitter, and news articles to be read online. WhatsApp’s forwards are also a major source. The growing problem of fake news only makes things more complicated and tries to change or hamper the opinion and attitude of people towards use of digital technology. When a person is deceived by the real news two possible things happen- People start believing that their perceptions about a particular topic are true as assumed. Thus, in order to curb the phenomenon, we have developed our Fake news Prediction system that takes input from the user and classify it to be true or fake. To implement this, various NLP and Machine Learning Techniques have been used. The model is trained using an appropriate dataset and performance evaluation is also done using various performance measures. The best model, i.e. the model with highest accuracy is used to classify the news and our best performing model is Logistic regressor with accuracy 99%.</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346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CD2A3-0FDF-B038-2443-268EEE2CC672}"/>
              </a:ext>
            </a:extLst>
          </p:cNvPr>
          <p:cNvSpPr>
            <a:spLocks noGrp="1"/>
          </p:cNvSpPr>
          <p:nvPr>
            <p:ph type="title"/>
          </p:nvPr>
        </p:nvSpPr>
        <p:spPr>
          <a:xfrm>
            <a:off x="1384559" y="108066"/>
            <a:ext cx="10018713" cy="892232"/>
          </a:xfrm>
        </p:spPr>
        <p:txBody>
          <a:bodyPr/>
          <a:lstStyle/>
          <a:p>
            <a:r>
              <a:rPr lang="en-US" b="1" i="1" u="sng" dirty="0">
                <a:effectLst>
                  <a:outerShdw blurRad="38100" dist="38100" dir="2700000" algn="tl">
                    <a:srgbClr val="000000">
                      <a:alpha val="43137"/>
                    </a:srgbClr>
                  </a:outerShdw>
                </a:effectLst>
              </a:rPr>
              <a:t>Problem Statement</a:t>
            </a:r>
            <a:endParaRPr lang="en-IN" b="1" i="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97CE018-DBBE-1952-9440-B7BADE7A4FE2}"/>
              </a:ext>
            </a:extLst>
          </p:cNvPr>
          <p:cNvSpPr>
            <a:spLocks noGrp="1"/>
          </p:cNvSpPr>
          <p:nvPr>
            <p:ph idx="1"/>
          </p:nvPr>
        </p:nvSpPr>
        <p:spPr>
          <a:xfrm>
            <a:off x="1384559" y="1446414"/>
            <a:ext cx="10018713" cy="4818611"/>
          </a:xfrm>
        </p:spPr>
        <p:txBody>
          <a:bodyPr>
            <a:normAutofit/>
          </a:bodyPr>
          <a:lstStyle/>
          <a:p>
            <a:pPr marL="342900" lvl="0" indent="-342900">
              <a:lnSpc>
                <a:spcPct val="107000"/>
              </a:lnSpc>
              <a:buFont typeface="Symbol" panose="05050102010706020507" pitchFamily="18" charset="2"/>
              <a:buChar char=""/>
            </a:pPr>
            <a:r>
              <a:rPr lang="en-IN" sz="2800" dirty="0">
                <a:solidFill>
                  <a:srgbClr val="000000"/>
                </a:solidFill>
                <a:effectLst/>
                <a:latin typeface="Calibri" panose="020F0502020204030204" pitchFamily="34" charset="0"/>
                <a:ea typeface="Calibri" panose="020F0502020204030204" pitchFamily="34" charset="0"/>
              </a:rPr>
              <a:t>Fake news has become one of the biggest problems of our age. It has serious impact on our online as well as offline discourse. One can even go as far as saying that, to date, fake news poses a clear and present danger to western democracy and stability of the society</a:t>
            </a:r>
            <a:r>
              <a:rPr lang="en-IN" sz="2800" dirty="0">
                <a:solidFill>
                  <a:srgbClr val="000000"/>
                </a:solidFill>
                <a:effectLst/>
                <a:latin typeface="Arial" panose="020B0604020202020204" pitchFamily="34" charset="0"/>
                <a:ea typeface="Calibri" panose="020F0502020204030204" pitchFamily="34" charset="0"/>
              </a:rPr>
              <a:t>. </a:t>
            </a:r>
            <a:r>
              <a:rPr lang="en-IN" sz="2800" dirty="0">
                <a:effectLst/>
                <a:latin typeface="Calibri" panose="020F0502020204030204" pitchFamily="34" charset="0"/>
                <a:ea typeface="Calibri" panose="020F0502020204030204" pitchFamily="34" charset="0"/>
                <a:cs typeface="Times New Roman" panose="02020603050405020304" pitchFamily="18" charset="0"/>
              </a:rPr>
              <a:t>It is a NLP problem.</a:t>
            </a:r>
          </a:p>
          <a:p>
            <a:pPr marL="0" indent="0">
              <a:buNone/>
            </a:pPr>
            <a:endParaRPr lang="en-IN" sz="2800" dirty="0"/>
          </a:p>
        </p:txBody>
      </p:sp>
    </p:spTree>
    <p:extLst>
      <p:ext uri="{BB962C8B-B14F-4D97-AF65-F5344CB8AC3E}">
        <p14:creationId xmlns:p14="http://schemas.microsoft.com/office/powerpoint/2010/main" val="609043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9D1A2-F2F1-0D5C-A0C9-0133B8F94AD3}"/>
              </a:ext>
            </a:extLst>
          </p:cNvPr>
          <p:cNvSpPr>
            <a:spLocks noGrp="1"/>
          </p:cNvSpPr>
          <p:nvPr>
            <p:ph type="title"/>
          </p:nvPr>
        </p:nvSpPr>
        <p:spPr>
          <a:xfrm>
            <a:off x="1268180" y="8661"/>
            <a:ext cx="10018713" cy="664322"/>
          </a:xfrm>
        </p:spPr>
        <p:txBody>
          <a:bodyPr>
            <a:normAutofit fontScale="90000"/>
          </a:bodyPr>
          <a:lstStyle/>
          <a:p>
            <a:r>
              <a:rPr lang="en-IN" b="1" i="1" u="sng" dirty="0">
                <a:effectLst>
                  <a:outerShdw blurRad="38100" dist="38100" dir="2700000" algn="tl">
                    <a:srgbClr val="000000">
                      <a:alpha val="43137"/>
                    </a:srgbClr>
                  </a:outerShdw>
                </a:effectLst>
              </a:rPr>
              <a:t>Exploratory Data Analysis</a:t>
            </a:r>
          </a:p>
        </p:txBody>
      </p:sp>
      <p:sp>
        <p:nvSpPr>
          <p:cNvPr id="6" name="Content Placeholder 5">
            <a:extLst>
              <a:ext uri="{FF2B5EF4-FFF2-40B4-BE49-F238E27FC236}">
                <a16:creationId xmlns:a16="http://schemas.microsoft.com/office/drawing/2014/main" id="{D0C1025B-2967-9E1E-8D01-C593FC69B10F}"/>
              </a:ext>
            </a:extLst>
          </p:cNvPr>
          <p:cNvSpPr>
            <a:spLocks noGrp="1"/>
          </p:cNvSpPr>
          <p:nvPr>
            <p:ph idx="1"/>
          </p:nvPr>
        </p:nvSpPr>
        <p:spPr>
          <a:xfrm>
            <a:off x="1187741" y="672983"/>
            <a:ext cx="10018713" cy="6301395"/>
          </a:xfrm>
        </p:spPr>
        <p:txBody>
          <a:bodyPr>
            <a:normAutofit/>
          </a:bodyPr>
          <a:lstStyle/>
          <a:p>
            <a:r>
              <a:rPr lang="en-US" b="1" dirty="0"/>
              <a:t>Shape of the data:</a:t>
            </a:r>
          </a:p>
          <a:p>
            <a:pPr marL="0" indent="0">
              <a:buNone/>
            </a:pPr>
            <a:endParaRPr lang="en-US" b="1"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Following are the columns present and their respective data types:</a:t>
            </a:r>
          </a:p>
          <a:p>
            <a:pPr marL="0" indent="0">
              <a:buNone/>
            </a:pPr>
            <a:endParaRPr lang="en-IN" dirty="0"/>
          </a:p>
        </p:txBody>
      </p:sp>
      <p:sp>
        <p:nvSpPr>
          <p:cNvPr id="3" name="Rectangle 2">
            <a:extLst>
              <a:ext uri="{FF2B5EF4-FFF2-40B4-BE49-F238E27FC236}">
                <a16:creationId xmlns:a16="http://schemas.microsoft.com/office/drawing/2014/main" id="{ED3F68F7-CC8E-95E5-B02B-9E73BB696164}"/>
              </a:ext>
            </a:extLst>
          </p:cNvPr>
          <p:cNvSpPr>
            <a:spLocks noChangeArrowheads="1"/>
          </p:cNvSpPr>
          <p:nvPr/>
        </p:nvSpPr>
        <p:spPr bwMode="auto">
          <a:xfrm>
            <a:off x="1389647" y="1524084"/>
            <a:ext cx="10664586" cy="119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are two datasets are provided, one for fake news and other for true news so we just concatenate the</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two datasets into one dataset with 44939 rows and 5 columns.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526A4232-1403-2C27-D367-AA8196DEC5FA}"/>
              </a:ext>
            </a:extLst>
          </p:cNvPr>
          <p:cNvSpPr>
            <a:spLocks noChangeArrowheads="1"/>
          </p:cNvSpPr>
          <p:nvPr/>
        </p:nvSpPr>
        <p:spPr bwMode="auto">
          <a:xfrm>
            <a:off x="-498764" y="364593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 name="Picture 3">
            <a:extLst>
              <a:ext uri="{FF2B5EF4-FFF2-40B4-BE49-F238E27FC236}">
                <a16:creationId xmlns:a16="http://schemas.microsoft.com/office/drawing/2014/main" id="{F99E01CF-6E0B-2709-AFB0-3AF22415DD1B}"/>
              </a:ext>
            </a:extLst>
          </p:cNvPr>
          <p:cNvPicPr>
            <a:picLocks noChangeAspect="1"/>
          </p:cNvPicPr>
          <p:nvPr/>
        </p:nvPicPr>
        <p:blipFill>
          <a:blip r:embed="rId2"/>
          <a:stretch>
            <a:fillRect/>
          </a:stretch>
        </p:blipFill>
        <p:spPr>
          <a:xfrm>
            <a:off x="2016587" y="2632420"/>
            <a:ext cx="5731510" cy="2382520"/>
          </a:xfrm>
          <a:prstGeom prst="rect">
            <a:avLst/>
          </a:prstGeom>
        </p:spPr>
      </p:pic>
      <p:pic>
        <p:nvPicPr>
          <p:cNvPr id="7" name="Picture 6">
            <a:extLst>
              <a:ext uri="{FF2B5EF4-FFF2-40B4-BE49-F238E27FC236}">
                <a16:creationId xmlns:a16="http://schemas.microsoft.com/office/drawing/2014/main" id="{3AFEE1C0-B2F0-FE8F-C35A-A15910AE3665}"/>
              </a:ext>
            </a:extLst>
          </p:cNvPr>
          <p:cNvPicPr>
            <a:picLocks noChangeAspect="1"/>
          </p:cNvPicPr>
          <p:nvPr/>
        </p:nvPicPr>
        <p:blipFill>
          <a:blip r:embed="rId3"/>
          <a:stretch>
            <a:fillRect/>
          </a:stretch>
        </p:blipFill>
        <p:spPr>
          <a:xfrm>
            <a:off x="2016587" y="5954133"/>
            <a:ext cx="5731510" cy="626745"/>
          </a:xfrm>
          <a:prstGeom prst="rect">
            <a:avLst/>
          </a:prstGeom>
        </p:spPr>
      </p:pic>
    </p:spTree>
    <p:extLst>
      <p:ext uri="{BB962C8B-B14F-4D97-AF65-F5344CB8AC3E}">
        <p14:creationId xmlns:p14="http://schemas.microsoft.com/office/powerpoint/2010/main" val="904354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6212DA53-E21F-34B6-BF88-B2A213BCC36A}"/>
              </a:ext>
            </a:extLst>
          </p:cNvPr>
          <p:cNvSpPr>
            <a:spLocks noChangeArrowheads="1"/>
          </p:cNvSpPr>
          <p:nvPr/>
        </p:nvSpPr>
        <p:spPr bwMode="auto">
          <a:xfrm>
            <a:off x="0" y="32893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id="{0E1265E1-E4A7-6A7C-29A3-7CBD9F9BE98F}"/>
              </a:ext>
            </a:extLst>
          </p:cNvPr>
          <p:cNvSpPr>
            <a:spLocks noChangeArrowheads="1"/>
          </p:cNvSpPr>
          <p:nvPr/>
        </p:nvSpPr>
        <p:spPr bwMode="auto">
          <a:xfrm>
            <a:off x="1628986" y="277968"/>
            <a:ext cx="32148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Here is the glimpse of data:</a:t>
            </a:r>
            <a:endParaRPr kumimoji="0" lang="en-US" altLang="en-US"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025" name="Picture 20">
            <a:extLst>
              <a:ext uri="{FF2B5EF4-FFF2-40B4-BE49-F238E27FC236}">
                <a16:creationId xmlns:a16="http://schemas.microsoft.com/office/drawing/2014/main" id="{4A86AD47-2F1F-71B2-4D31-A49E08AF31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786" y="1303865"/>
            <a:ext cx="8871164" cy="181186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F7A10FA9-8D68-DA4D-4591-5F37419D334A}"/>
              </a:ext>
            </a:extLst>
          </p:cNvPr>
          <p:cNvSpPr>
            <a:spLocks noChangeArrowheads="1"/>
          </p:cNvSpPr>
          <p:nvPr/>
        </p:nvSpPr>
        <p:spPr bwMode="auto">
          <a:xfrm>
            <a:off x="2560320" y="50355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783571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DDA53403-1C71-35FD-FE0C-D3E3E9B6605C}"/>
              </a:ext>
            </a:extLst>
          </p:cNvPr>
          <p:cNvSpPr>
            <a:spLocks noChangeArrowheads="1"/>
          </p:cNvSpPr>
          <p:nvPr/>
        </p:nvSpPr>
        <p:spPr bwMode="auto">
          <a:xfrm>
            <a:off x="685800" y="541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2">
            <a:extLst>
              <a:ext uri="{FF2B5EF4-FFF2-40B4-BE49-F238E27FC236}">
                <a16:creationId xmlns:a16="http://schemas.microsoft.com/office/drawing/2014/main" id="{FB36D182-7EC1-2992-9A35-88D06D482EF7}"/>
              </a:ext>
            </a:extLst>
          </p:cNvPr>
          <p:cNvSpPr>
            <a:spLocks noChangeArrowheads="1"/>
          </p:cNvSpPr>
          <p:nvPr/>
        </p:nvSpPr>
        <p:spPr bwMode="auto">
          <a:xfrm>
            <a:off x="835083" y="200352"/>
            <a:ext cx="1120422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dataset has  null values so we dropped those rows with null values after checking the data loss percent.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Since this is a NLP problem so we have to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analyse</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the text in text column and depending on that we have to predict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whether the news is real or fake, so we dropped other three columns i.e. date, subject and title.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Engineering-We have to fetch important words from the text so in order to do that we first converted entire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text feature to lower case.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pic>
        <p:nvPicPr>
          <p:cNvPr id="2049" name="Picture 21">
            <a:extLst>
              <a:ext uri="{FF2B5EF4-FFF2-40B4-BE49-F238E27FC236}">
                <a16:creationId xmlns:a16="http://schemas.microsoft.com/office/drawing/2014/main" id="{4705DB9C-69A1-FA93-C021-FC7F1607D7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2525763"/>
            <a:ext cx="9168592" cy="81227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B43914C-5306-AD21-681E-E9D9E3C6FBC1}"/>
              </a:ext>
            </a:extLst>
          </p:cNvPr>
          <p:cNvSpPr>
            <a:spLocks noChangeArrowheads="1"/>
          </p:cNvSpPr>
          <p:nvPr/>
        </p:nvSpPr>
        <p:spPr bwMode="auto">
          <a:xfrm>
            <a:off x="1620982" y="4394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a:extLst>
              <a:ext uri="{FF2B5EF4-FFF2-40B4-BE49-F238E27FC236}">
                <a16:creationId xmlns:a16="http://schemas.microsoft.com/office/drawing/2014/main" id="{EAC24960-50C5-6475-69EA-5FC00A2A8573}"/>
              </a:ext>
            </a:extLst>
          </p:cNvPr>
          <p:cNvSpPr>
            <a:spLocks noChangeArrowheads="1"/>
          </p:cNvSpPr>
          <p:nvPr/>
        </p:nvSpPr>
        <p:spPr bwMode="auto">
          <a:xfrm>
            <a:off x="893272" y="3749118"/>
            <a:ext cx="66481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Further we removed all kinds of punctuations from the feature text.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2052" name="Picture 22">
            <a:extLst>
              <a:ext uri="{FF2B5EF4-FFF2-40B4-BE49-F238E27FC236}">
                <a16:creationId xmlns:a16="http://schemas.microsoft.com/office/drawing/2014/main" id="{38C0C8E8-ED28-1D31-D8D6-AC2E27B884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49" y="4575174"/>
            <a:ext cx="9332383" cy="106449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52F6AD2-226B-9DAC-2208-65112A1AEB3F}"/>
              </a:ext>
            </a:extLst>
          </p:cNvPr>
          <p:cNvSpPr>
            <a:spLocks noChangeArrowheads="1"/>
          </p:cNvSpPr>
          <p:nvPr/>
        </p:nvSpPr>
        <p:spPr bwMode="auto">
          <a:xfrm>
            <a:off x="1292283" y="633481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934705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CB1483E-5DD2-CAAD-C820-5004ED61DBC1}"/>
              </a:ext>
            </a:extLst>
          </p:cNvPr>
          <p:cNvSpPr>
            <a:spLocks noChangeArrowheads="1"/>
          </p:cNvSpPr>
          <p:nvPr/>
        </p:nvSpPr>
        <p:spPr bwMode="auto">
          <a:xfrm>
            <a:off x="956733" y="571269"/>
            <a:ext cx="1067606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order to focus on the words that could differentiate between fake and true news we also have to remove all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Calibri" panose="020F0502020204030204" pitchFamily="34" charset="0"/>
                <a:ea typeface="Calibri" panose="020F0502020204030204" pitchFamily="34"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kind of stop words.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3073" name="Picture 23">
            <a:extLst>
              <a:ext uri="{FF2B5EF4-FFF2-40B4-BE49-F238E27FC236}">
                <a16:creationId xmlns:a16="http://schemas.microsoft.com/office/drawing/2014/main" id="{8164CE08-AFC5-7D11-3F3A-C463905F3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733" y="1617132"/>
            <a:ext cx="8957734" cy="104159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A8EE7305-AA5D-FC64-707F-A05C3C343AFF}"/>
              </a:ext>
            </a:extLst>
          </p:cNvPr>
          <p:cNvSpPr>
            <a:spLocks noChangeArrowheads="1"/>
          </p:cNvSpPr>
          <p:nvPr/>
        </p:nvSpPr>
        <p:spPr bwMode="auto">
          <a:xfrm>
            <a:off x="872066" y="3244334"/>
            <a:ext cx="95862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order to further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analyse</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the text using morphological analysis of the words called lemmatization.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8F36B137-F289-552B-5AA8-02DE46145C28}"/>
              </a:ext>
            </a:extLst>
          </p:cNvPr>
          <p:cNvPicPr>
            <a:picLocks noChangeAspect="1"/>
          </p:cNvPicPr>
          <p:nvPr/>
        </p:nvPicPr>
        <p:blipFill>
          <a:blip r:embed="rId3"/>
          <a:stretch>
            <a:fillRect/>
          </a:stretch>
        </p:blipFill>
        <p:spPr>
          <a:xfrm>
            <a:off x="1083732" y="4199271"/>
            <a:ext cx="8898467" cy="1277688"/>
          </a:xfrm>
          <a:prstGeom prst="rect">
            <a:avLst/>
          </a:prstGeom>
        </p:spPr>
      </p:pic>
    </p:spTree>
    <p:extLst>
      <p:ext uri="{BB962C8B-B14F-4D97-AF65-F5344CB8AC3E}">
        <p14:creationId xmlns:p14="http://schemas.microsoft.com/office/powerpoint/2010/main" val="1697432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8AAFF22D-EA74-2D3F-ADF2-FFB3EDB52ABE}"/>
              </a:ext>
            </a:extLst>
          </p:cNvPr>
          <p:cNvSpPr>
            <a:spLocks noChangeArrowheads="1"/>
          </p:cNvSpPr>
          <p:nvPr/>
        </p:nvSpPr>
        <p:spPr bwMode="auto">
          <a:xfrm>
            <a:off x="3620193" y="4483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2">
            <a:extLst>
              <a:ext uri="{FF2B5EF4-FFF2-40B4-BE49-F238E27FC236}">
                <a16:creationId xmlns:a16="http://schemas.microsoft.com/office/drawing/2014/main" id="{C9963D5E-B13A-C8F1-A8FF-37D313D1D7A5}"/>
              </a:ext>
            </a:extLst>
          </p:cNvPr>
          <p:cNvSpPr>
            <a:spLocks noChangeArrowheads="1"/>
          </p:cNvSpPr>
          <p:nvPr/>
        </p:nvSpPr>
        <p:spPr bwMode="auto">
          <a:xfrm>
            <a:off x="1204383" y="272534"/>
            <a:ext cx="109013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Then finally we converted the text into its vector form Term Frequency and Inverse Document Frequency method</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6" name="Picture 25">
            <a:extLst>
              <a:ext uri="{FF2B5EF4-FFF2-40B4-BE49-F238E27FC236}">
                <a16:creationId xmlns:a16="http://schemas.microsoft.com/office/drawing/2014/main" id="{06109B89-6A98-ECCB-796B-118C7F2BE0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1642" y="863445"/>
            <a:ext cx="5734050" cy="17589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AA48CC45-AA88-19E8-87F4-3449B7ACA922}"/>
              </a:ext>
            </a:extLst>
          </p:cNvPr>
          <p:cNvSpPr>
            <a:spLocks noChangeArrowheads="1"/>
          </p:cNvSpPr>
          <p:nvPr/>
        </p:nvSpPr>
        <p:spPr bwMode="auto">
          <a:xfrm>
            <a:off x="1164529" y="2958214"/>
            <a:ext cx="95858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split the data into training set and testing set using train test split method.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On this train and test data we applied various models: logistic regression and naïve bayes classifier.</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best performing model is logistic regression with approximately 99% of accuracy.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So, we saved our logistic regression model.</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848997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F815A-948D-1629-F2EB-BD0E38B1FFD6}"/>
              </a:ext>
            </a:extLst>
          </p:cNvPr>
          <p:cNvSpPr>
            <a:spLocks noGrp="1"/>
          </p:cNvSpPr>
          <p:nvPr>
            <p:ph type="title"/>
          </p:nvPr>
        </p:nvSpPr>
        <p:spPr>
          <a:xfrm>
            <a:off x="1592377" y="2364971"/>
            <a:ext cx="10018713" cy="1752599"/>
          </a:xfrm>
        </p:spPr>
        <p:txBody>
          <a:bodyPr>
            <a:normAutofit/>
          </a:bodyPr>
          <a:lstStyle/>
          <a:p>
            <a:br>
              <a:rPr lang="en-IN" sz="2800" b="1" dirty="0">
                <a:effectLst/>
                <a:latin typeface="Calibri" panose="020F0502020204030204" pitchFamily="34" charset="0"/>
                <a:ea typeface="Calibri" panose="020F0502020204030204" pitchFamily="34" charset="0"/>
                <a:cs typeface="Times New Roman" panose="02020603050405020304" pitchFamily="18" charset="0"/>
              </a:rPr>
            </a:br>
            <a:endParaRPr lang="en-IN" sz="2800" b="1" dirty="0"/>
          </a:p>
        </p:txBody>
      </p:sp>
      <p:sp>
        <p:nvSpPr>
          <p:cNvPr id="5" name="TextBox 4">
            <a:extLst>
              <a:ext uri="{FF2B5EF4-FFF2-40B4-BE49-F238E27FC236}">
                <a16:creationId xmlns:a16="http://schemas.microsoft.com/office/drawing/2014/main" id="{84596AE7-2966-B44E-1230-3A98A5202C02}"/>
              </a:ext>
            </a:extLst>
          </p:cNvPr>
          <p:cNvSpPr txBox="1"/>
          <p:nvPr/>
        </p:nvSpPr>
        <p:spPr>
          <a:xfrm>
            <a:off x="1976351" y="437708"/>
            <a:ext cx="9345584" cy="6778202"/>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Hardware and Software Requirements and Tools Used</a:t>
            </a:r>
          </a:p>
          <a:p>
            <a:pPr marL="457200">
              <a:lnSpc>
                <a:spcPct val="107000"/>
              </a:lnSpc>
            </a:pPr>
            <a:r>
              <a:rPr lang="en-IN" dirty="0">
                <a:effectLst/>
                <a:latin typeface="Calibri" panose="020F0502020204030204" pitchFamily="34" charset="0"/>
                <a:ea typeface="Calibri" panose="020F0502020204030204" pitchFamily="34" charset="0"/>
                <a:cs typeface="Times New Roman" panose="02020603050405020304" pitchFamily="18" charset="0"/>
              </a:rPr>
              <a:t>We imported following packages:</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import pandas as pd</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numpy</a:t>
            </a:r>
            <a:r>
              <a:rPr lang="en-IN" sz="1800" dirty="0">
                <a:effectLst/>
                <a:latin typeface="Calibri" panose="020F0502020204030204" pitchFamily="34" charset="0"/>
                <a:ea typeface="Calibri" panose="020F0502020204030204" pitchFamily="34" charset="0"/>
                <a:cs typeface="Times New Roman" panose="02020603050405020304" pitchFamily="18" charset="0"/>
              </a:rPr>
              <a:t> as np</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matplotlib.pyplot</a:t>
            </a:r>
            <a:r>
              <a:rPr lang="en-IN" sz="1800" dirty="0">
                <a:effectLst/>
                <a:latin typeface="Calibri" panose="020F0502020204030204" pitchFamily="34" charset="0"/>
                <a:ea typeface="Calibri" panose="020F0502020204030204" pitchFamily="34" charset="0"/>
                <a:cs typeface="Times New Roman" panose="02020603050405020304" pitchFamily="18" charset="0"/>
              </a:rPr>
              <a:t> 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plt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import seaborn 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sklearn.model_selection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train_test_split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sklearn</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metrics</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sklearn.metrics</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roc_curve,auc,classification_report,confusion_matrix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sklearn.feature_extraction.text</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TfidfVectorizer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import warnings</a:t>
            </a:r>
          </a:p>
          <a:p>
            <a:pPr marL="457200">
              <a:lnSpc>
                <a:spcPct val="107000"/>
              </a:lnSpc>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warnings.filterwarnings</a:t>
            </a:r>
            <a:r>
              <a:rPr lang="en-IN" sz="1800" dirty="0">
                <a:effectLst/>
                <a:latin typeface="Calibri" panose="020F0502020204030204" pitchFamily="34" charset="0"/>
                <a:ea typeface="Calibri" panose="020F0502020204030204" pitchFamily="34" charset="0"/>
                <a:cs typeface="Times New Roman" panose="02020603050405020304" pitchFamily="18" charset="0"/>
              </a:rPr>
              <a:t>('ignore')</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nltk.stem</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WordNetLemmatizer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nltk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nltk.corpus</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stopwords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import string</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sklearn.naive_bayes</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MultinomialNB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sklearn.metrics</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accuracy_score</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sklearn.feature_extraction.text</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CountVectorizer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sklearn.linear_model</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LogisticRegression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995380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931375-F3C9-D861-8AB5-94E290FCEE02}"/>
              </a:ext>
            </a:extLst>
          </p:cNvPr>
          <p:cNvSpPr txBox="1"/>
          <p:nvPr/>
        </p:nvSpPr>
        <p:spPr>
          <a:xfrm>
            <a:off x="3489267" y="2654493"/>
            <a:ext cx="6097384" cy="2256452"/>
          </a:xfrm>
          <a:prstGeom prst="rect">
            <a:avLst/>
          </a:prstGeom>
          <a:noFill/>
        </p:spPr>
        <p:txBody>
          <a:bodyPr wrap="square">
            <a:spAutoFit/>
          </a:bodyPr>
          <a:lstStyle/>
          <a:p>
            <a:pPr marL="685800">
              <a:lnSpc>
                <a:spcPct val="107000"/>
              </a:lnSpc>
              <a:spcAft>
                <a:spcPts val="800"/>
              </a:spcAft>
            </a:pPr>
            <a:r>
              <a:rPr lang="en-IN" sz="5400" b="1" dirty="0">
                <a:effectLst/>
                <a:latin typeface="Calibri" panose="020F0502020204030204" pitchFamily="34" charset="0"/>
                <a:ea typeface="Calibri" panose="020F0502020204030204" pitchFamily="34" charset="0"/>
                <a:cs typeface="Times New Roman" panose="02020603050405020304" pitchFamily="18" charset="0"/>
              </a:rPr>
              <a:t>Run and Evaluate selected models</a:t>
            </a:r>
            <a:endParaRPr lang="en-IN" sz="54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4963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631</TotalTime>
  <Words>1012</Words>
  <Application>Microsoft Office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Corbel</vt:lpstr>
      <vt:lpstr>Helvetica</vt:lpstr>
      <vt:lpstr>Symbol</vt:lpstr>
      <vt:lpstr>Parallax</vt:lpstr>
      <vt:lpstr>        FAKE NEWS CLASSIFICATION PROJECT  </vt:lpstr>
      <vt:lpstr>Problem Statement</vt:lpstr>
      <vt:lpstr>Exploratory Data Analysis</vt:lpstr>
      <vt:lpstr>PowerPoint Presentation</vt:lpstr>
      <vt:lpstr>PowerPoint Presentation</vt:lpstr>
      <vt:lpstr>PowerPoint Presentation</vt:lpstr>
      <vt:lpstr>PowerPoint Presentation</vt:lpstr>
      <vt:lpstr> </vt:lpstr>
      <vt:lpstr>PowerPoint Presentation</vt:lpstr>
      <vt:lpstr>PowerPoint Presentation</vt:lpstr>
      <vt:lpstr> </vt:lpstr>
      <vt:lpstr>AUC-ROC Curve</vt:lpstr>
      <vt:lpstr>Classification Report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Project</dc:title>
  <dc:creator>Aakash Tiwari</dc:creator>
  <cp:lastModifiedBy>Aakash Tiwari</cp:lastModifiedBy>
  <cp:revision>12</cp:revision>
  <dcterms:created xsi:type="dcterms:W3CDTF">2022-08-19T05:06:13Z</dcterms:created>
  <dcterms:modified xsi:type="dcterms:W3CDTF">2022-12-09T00:28:23Z</dcterms:modified>
</cp:coreProperties>
</file>