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08" r:id="rId5"/>
    <p:sldId id="327" r:id="rId6"/>
    <p:sldId id="345" r:id="rId7"/>
    <p:sldId id="346" r:id="rId8"/>
    <p:sldId id="347" r:id="rId9"/>
    <p:sldId id="348" r:id="rId10"/>
    <p:sldId id="328" r:id="rId11"/>
    <p:sldId id="349" r:id="rId12"/>
    <p:sldId id="350" r:id="rId13"/>
    <p:sldId id="330" r:id="rId14"/>
    <p:sldId id="260" r:id="rId15"/>
    <p:sldId id="261" r:id="rId16"/>
    <p:sldId id="351" r:id="rId17"/>
    <p:sldId id="352" r:id="rId18"/>
    <p:sldId id="353" r:id="rId19"/>
    <p:sldId id="354" r:id="rId20"/>
    <p:sldId id="355" r:id="rId21"/>
    <p:sldId id="356" r:id="rId22"/>
    <p:sldId id="357" r:id="rId23"/>
    <p:sldId id="358" r:id="rId24"/>
    <p:sldId id="359" r:id="rId25"/>
    <p:sldId id="274" r:id="rId26"/>
    <p:sldId id="360" r:id="rId27"/>
    <p:sldId id="361" r:id="rId28"/>
    <p:sldId id="362" r:id="rId29"/>
    <p:sldId id="363" r:id="rId30"/>
    <p:sldId id="364" r:id="rId31"/>
    <p:sldId id="365" r:id="rId32"/>
    <p:sldId id="366" r:id="rId33"/>
    <p:sldId id="341" r:id="rId34"/>
    <p:sldId id="343" r:id="rId35"/>
    <p:sldId id="34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28-09-2022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28-09-2022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28-09-2022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28-09-2022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28-09-2022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28-09-2022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524000" y="1122362"/>
            <a:ext cx="9144000" cy="3025689"/>
          </a:xfrm>
        </p:spPr>
        <p:txBody>
          <a:bodyPr>
            <a:noAutofit/>
          </a:bodyPr>
          <a:lstStyle/>
          <a:p>
            <a:br>
              <a:rPr lang="en-US" sz="8000" dirty="0"/>
            </a:br>
            <a:br>
              <a:rPr lang="en-US" sz="8000" dirty="0"/>
            </a:br>
            <a:r>
              <a:rPr lang="en-IN" sz="5400" dirty="0">
                <a:effectLst/>
                <a:latin typeface="Calibri" panose="020F0502020204030204" pitchFamily="34" charset="0"/>
                <a:ea typeface="Calibri" panose="020F0502020204030204" pitchFamily="34" charset="0"/>
                <a:cs typeface="Times New Roman" panose="02020603050405020304" pitchFamily="18" charset="0"/>
              </a:rPr>
              <a:t>Flight Price </a:t>
            </a:r>
            <a:r>
              <a:rPr lang="en-IN" sz="5400" dirty="0" err="1">
                <a:effectLst/>
                <a:latin typeface="Calibri" panose="020F0502020204030204" pitchFamily="34" charset="0"/>
                <a:ea typeface="Calibri" panose="020F0502020204030204" pitchFamily="34" charset="0"/>
                <a:cs typeface="Times New Roman" panose="02020603050405020304" pitchFamily="18" charset="0"/>
              </a:rPr>
              <a:t>PredictionProject</a:t>
            </a: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53188EC-F980-8550-F0CE-27B831BEE14D}"/>
              </a:ext>
            </a:extLst>
          </p:cNvPr>
          <p:cNvSpPr>
            <a:spLocks noChangeArrowheads="1"/>
          </p:cNvSpPr>
          <p:nvPr/>
        </p:nvSpPr>
        <p:spPr bwMode="auto">
          <a:xfrm>
            <a:off x="2053244" y="6858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5BC40710-696D-DD84-911D-01C016C5FEAD}"/>
              </a:ext>
            </a:extLst>
          </p:cNvPr>
          <p:cNvSpPr>
            <a:spLocks noChangeArrowheads="1"/>
          </p:cNvSpPr>
          <p:nvPr/>
        </p:nvSpPr>
        <p:spPr bwMode="auto">
          <a:xfrm>
            <a:off x="135467" y="971"/>
            <a:ext cx="118438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Outliers are present in Duration and Price but since Price is a label so we would consider outlier in only duration.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Since I collected the data by myself and sure of its correctness so we will proceed with this data as its not wrong values but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exceptional values.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169" name="Picture 21">
            <a:extLst>
              <a:ext uri="{FF2B5EF4-FFF2-40B4-BE49-F238E27FC236}">
                <a16:creationId xmlns:a16="http://schemas.microsoft.com/office/drawing/2014/main" id="{3BD31B17-0122-4C96-D3FB-80C5FCE3B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587" y="1611745"/>
            <a:ext cx="9624598" cy="487217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86478CE-9FBA-E23F-B580-620FE59D3169}"/>
              </a:ext>
            </a:extLst>
          </p:cNvPr>
          <p:cNvSpPr>
            <a:spLocks noChangeArrowheads="1"/>
          </p:cNvSpPr>
          <p:nvPr/>
        </p:nvSpPr>
        <p:spPr bwMode="auto">
          <a:xfrm>
            <a:off x="1913467" y="6623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5370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22">
            <a:extLst>
              <a:ext uri="{FF2B5EF4-FFF2-40B4-BE49-F238E27FC236}">
                <a16:creationId xmlns:a16="http://schemas.microsoft.com/office/drawing/2014/main" id="{AC93196B-B982-C1C8-AB59-3FC4FFABF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38" y="1746578"/>
            <a:ext cx="5359400" cy="32258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3">
            <a:extLst>
              <a:ext uri="{FF2B5EF4-FFF2-40B4-BE49-F238E27FC236}">
                <a16:creationId xmlns:a16="http://schemas.microsoft.com/office/drawing/2014/main" id="{0877D7AB-8B5D-639A-615E-ED1CAF1B3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2648"/>
            <a:ext cx="573405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24">
            <a:extLst>
              <a:ext uri="{FF2B5EF4-FFF2-40B4-BE49-F238E27FC236}">
                <a16:creationId xmlns:a16="http://schemas.microsoft.com/office/drawing/2014/main" id="{8351BB19-61E8-2D0C-D197-5F9020DC4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534" y="10033000"/>
            <a:ext cx="5727700" cy="2698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B6CFE475-FAB6-D3D7-BF8A-5FD861F953E7}"/>
              </a:ext>
            </a:extLst>
          </p:cNvPr>
          <p:cNvSpPr>
            <a:spLocks noChangeArrowheads="1"/>
          </p:cNvSpPr>
          <p:nvPr/>
        </p:nvSpPr>
        <p:spPr bwMode="auto">
          <a:xfrm>
            <a:off x="44610" y="188068"/>
            <a:ext cx="119715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could observe skewness in Duration. Considering the range of skewness as -0.5 to 0.5, we could observe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that Duration skewness value is 2.5 which is not in range (-0.5, 0.5) so we treated it using power transform method.</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2275D0E9-AB73-5773-E39D-AEF93BB66AD3}"/>
              </a:ext>
            </a:extLst>
          </p:cNvPr>
          <p:cNvSpPr>
            <a:spLocks noChangeArrowheads="1"/>
          </p:cNvSpPr>
          <p:nvPr/>
        </p:nvSpPr>
        <p:spPr bwMode="auto">
          <a:xfrm>
            <a:off x="3623734" y="711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6">
            <a:extLst>
              <a:ext uri="{FF2B5EF4-FFF2-40B4-BE49-F238E27FC236}">
                <a16:creationId xmlns:a16="http://schemas.microsoft.com/office/drawing/2014/main" id="{5BC3EC57-E9C0-596A-173D-074FCB06A391}"/>
              </a:ext>
            </a:extLst>
          </p:cNvPr>
          <p:cNvSpPr>
            <a:spLocks noChangeArrowheads="1"/>
          </p:cNvSpPr>
          <p:nvPr/>
        </p:nvSpPr>
        <p:spPr bwMode="auto">
          <a:xfrm>
            <a:off x="3623734" y="1003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fixed this by using yeo-Johnson transformation technique.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3048D2B6-46E4-28A5-4364-35E17D67F68F}"/>
              </a:ext>
            </a:extLst>
          </p:cNvPr>
          <p:cNvSpPr>
            <a:spLocks noChangeArrowheads="1"/>
          </p:cNvSpPr>
          <p:nvPr/>
        </p:nvSpPr>
        <p:spPr bwMode="auto">
          <a:xfrm>
            <a:off x="3623734" y="12731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1435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CF75B9-8E9F-9E3B-5CF8-F5887568B533}"/>
              </a:ext>
            </a:extLst>
          </p:cNvPr>
          <p:cNvSpPr>
            <a:spLocks noChangeArrowheads="1"/>
          </p:cNvSpPr>
          <p:nvPr/>
        </p:nvSpPr>
        <p:spPr bwMode="auto">
          <a:xfrm>
            <a:off x="1638300" y="638860"/>
            <a:ext cx="64770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fixed this by using yeo-Johnson transformation technique.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9217" name="Picture 24">
            <a:extLst>
              <a:ext uri="{FF2B5EF4-FFF2-40B4-BE49-F238E27FC236}">
                <a16:creationId xmlns:a16="http://schemas.microsoft.com/office/drawing/2014/main" id="{A2565FDE-427D-4275-0CA2-1E1A4EEF9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905" y="1579879"/>
            <a:ext cx="8982825" cy="42972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D08801C-551B-442A-9A30-D0BE971AEBBF}"/>
              </a:ext>
            </a:extLst>
          </p:cNvPr>
          <p:cNvSpPr>
            <a:spLocks noChangeArrowheads="1"/>
          </p:cNvSpPr>
          <p:nvPr/>
        </p:nvSpPr>
        <p:spPr bwMode="auto">
          <a:xfrm>
            <a:off x="2463800" y="5467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5470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BCFB16A-8157-B85F-E554-643B404C19DD}"/>
              </a:ext>
            </a:extLst>
          </p:cNvPr>
          <p:cNvSpPr>
            <a:spLocks noChangeArrowheads="1"/>
          </p:cNvSpPr>
          <p:nvPr/>
        </p:nvSpPr>
        <p:spPr bwMode="auto">
          <a:xfrm>
            <a:off x="1510916" y="463620"/>
            <a:ext cx="67072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was then normally distributed using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standardisation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technique.</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3" name="Rectangle 3">
            <a:extLst>
              <a:ext uri="{FF2B5EF4-FFF2-40B4-BE49-F238E27FC236}">
                <a16:creationId xmlns:a16="http://schemas.microsoft.com/office/drawing/2014/main" id="{5F49F182-610E-44BD-0C6E-4FC5CABEB9EF}"/>
              </a:ext>
            </a:extLst>
          </p:cNvPr>
          <p:cNvSpPr>
            <a:spLocks noChangeArrowheads="1"/>
          </p:cNvSpPr>
          <p:nvPr/>
        </p:nvSpPr>
        <p:spPr bwMode="auto">
          <a:xfrm>
            <a:off x="1163782" y="5684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14AA433B-2811-A5CB-DDAC-7417DCFF3BEA}"/>
              </a:ext>
            </a:extLst>
          </p:cNvPr>
          <p:cNvPicPr>
            <a:picLocks noChangeAspect="1"/>
          </p:cNvPicPr>
          <p:nvPr/>
        </p:nvPicPr>
        <p:blipFill>
          <a:blip r:embed="rId2"/>
          <a:stretch>
            <a:fillRect/>
          </a:stretch>
        </p:blipFill>
        <p:spPr>
          <a:xfrm>
            <a:off x="1998771" y="1347045"/>
            <a:ext cx="8322096" cy="4401821"/>
          </a:xfrm>
          <a:prstGeom prst="rect">
            <a:avLst/>
          </a:prstGeom>
        </p:spPr>
      </p:pic>
    </p:spTree>
    <p:extLst>
      <p:ext uri="{BB962C8B-B14F-4D97-AF65-F5344CB8AC3E}">
        <p14:creationId xmlns:p14="http://schemas.microsoft.com/office/powerpoint/2010/main" val="342185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03D-CFB1-403D-98C8-5D31C2AFECA5}"/>
              </a:ext>
            </a:extLst>
          </p:cNvPr>
          <p:cNvSpPr>
            <a:spLocks noGrp="1"/>
          </p:cNvSpPr>
          <p:nvPr>
            <p:ph type="title"/>
          </p:nvPr>
        </p:nvSpPr>
        <p:spPr>
          <a:xfrm>
            <a:off x="1484311" y="685800"/>
            <a:ext cx="10018713" cy="5715000"/>
          </a:xfrm>
        </p:spPr>
        <p:txBody>
          <a:bodyPr/>
          <a:lstStyle/>
          <a:p>
            <a:r>
              <a:rPr lang="en-IN" sz="40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914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3-3D56-B2B5-3560-B6A7DE396552}"/>
              </a:ext>
            </a:extLst>
          </p:cNvPr>
          <p:cNvSpPr>
            <a:spLocks noGrp="1"/>
          </p:cNvSpPr>
          <p:nvPr>
            <p:ph type="title"/>
          </p:nvPr>
        </p:nvSpPr>
        <p:spPr>
          <a:xfrm>
            <a:off x="1484311" y="685800"/>
            <a:ext cx="10018713" cy="5448993"/>
          </a:xfrm>
        </p:spPr>
        <p:txBody>
          <a:bodyPr>
            <a:normAutofit/>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4" name="Rectangle 2">
            <a:extLst>
              <a:ext uri="{FF2B5EF4-FFF2-40B4-BE49-F238E27FC236}">
                <a16:creationId xmlns:a16="http://schemas.microsoft.com/office/drawing/2014/main" id="{6444E0C7-D8AA-44C4-3EFD-AF674473582C}"/>
              </a:ext>
            </a:extLst>
          </p:cNvPr>
          <p:cNvSpPr>
            <a:spLocks noChangeArrowheads="1"/>
          </p:cNvSpPr>
          <p:nvPr/>
        </p:nvSpPr>
        <p:spPr bwMode="auto">
          <a:xfrm>
            <a:off x="1365510" y="493612"/>
            <a:ext cx="108264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we can see that how price varies with the airline brand. Air India and Indigo are the most opted flights with</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 India having the highest fares.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1" name="Picture 2">
            <a:extLst>
              <a:ext uri="{FF2B5EF4-FFF2-40B4-BE49-F238E27FC236}">
                <a16:creationId xmlns:a16="http://schemas.microsoft.com/office/drawing/2014/main" id="{CDDC6239-CE14-ED01-28D2-A5C6A683F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291" y="1538262"/>
            <a:ext cx="8680642" cy="41982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B6C559A-7AC3-5417-87A4-B0E6046F7545}"/>
              </a:ext>
            </a:extLst>
          </p:cNvPr>
          <p:cNvSpPr>
            <a:spLocks noChangeArrowheads="1"/>
          </p:cNvSpPr>
          <p:nvPr/>
        </p:nvSpPr>
        <p:spPr bwMode="auto">
          <a:xfrm>
            <a:off x="1953491" y="52792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07893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AFE96C9-19A9-CB7A-4832-F2E7AC91A563}"/>
              </a:ext>
            </a:extLst>
          </p:cNvPr>
          <p:cNvSpPr>
            <a:spLocks noChangeArrowheads="1"/>
          </p:cNvSpPr>
          <p:nvPr/>
        </p:nvSpPr>
        <p:spPr bwMode="auto">
          <a:xfrm>
            <a:off x="1554018" y="253185"/>
            <a:ext cx="93795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observe that it is costlier to travel from New Delhi as compared to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Banglore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Chennai.</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265" name="Picture 3">
            <a:extLst>
              <a:ext uri="{FF2B5EF4-FFF2-40B4-BE49-F238E27FC236}">
                <a16:creationId xmlns:a16="http://schemas.microsoft.com/office/drawing/2014/main" id="{D50E7E02-77A0-97A0-B934-4E95DCD45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18" y="1438715"/>
            <a:ext cx="9037782" cy="46488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B70E3C9-3FDA-97D9-3E25-45828B3BB5D8}"/>
              </a:ext>
            </a:extLst>
          </p:cNvPr>
          <p:cNvSpPr>
            <a:spLocks noChangeArrowheads="1"/>
          </p:cNvSpPr>
          <p:nvPr/>
        </p:nvSpPr>
        <p:spPr bwMode="auto">
          <a:xfrm>
            <a:off x="1122218" y="6281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4140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A3B8051-150B-941F-1613-DB6C23C877A6}"/>
              </a:ext>
            </a:extLst>
          </p:cNvPr>
          <p:cNvSpPr>
            <a:spLocks noChangeArrowheads="1"/>
          </p:cNvSpPr>
          <p:nvPr/>
        </p:nvSpPr>
        <p:spPr bwMode="auto">
          <a:xfrm>
            <a:off x="1754140" y="298904"/>
            <a:ext cx="77074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observe that travelling to Bhopal is costlier as compared to other cities.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289" name="Picture 4">
            <a:extLst>
              <a:ext uri="{FF2B5EF4-FFF2-40B4-BE49-F238E27FC236}">
                <a16:creationId xmlns:a16="http://schemas.microsoft.com/office/drawing/2014/main" id="{4BCF937A-2304-51A8-0769-0193295AA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005" y="1164397"/>
            <a:ext cx="8202661" cy="47622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116B685-8110-4B38-2811-046BCF66ECBA}"/>
              </a:ext>
            </a:extLst>
          </p:cNvPr>
          <p:cNvSpPr>
            <a:spLocks noChangeArrowheads="1"/>
          </p:cNvSpPr>
          <p:nvPr/>
        </p:nvSpPr>
        <p:spPr bwMode="auto">
          <a:xfrm>
            <a:off x="1288473" y="55501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9598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8D302036-0E2B-A551-D948-F949620AF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39" y="1679171"/>
            <a:ext cx="8312727" cy="48878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A411B66-183A-99D4-31BD-F3ABF261089E}"/>
              </a:ext>
            </a:extLst>
          </p:cNvPr>
          <p:cNvSpPr>
            <a:spLocks noChangeArrowheads="1"/>
          </p:cNvSpPr>
          <p:nvPr/>
        </p:nvSpPr>
        <p:spPr bwMode="auto">
          <a:xfrm>
            <a:off x="2216727" y="296133"/>
            <a:ext cx="69184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Flight with 2 stops has higher fares as compared to flights with 0 stops.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BB9BB897-9EDA-8626-BE8A-C9FBF721270E}"/>
              </a:ext>
            </a:extLst>
          </p:cNvPr>
          <p:cNvSpPr>
            <a:spLocks noChangeArrowheads="1"/>
          </p:cNvSpPr>
          <p:nvPr/>
        </p:nvSpPr>
        <p:spPr bwMode="auto">
          <a:xfrm>
            <a:off x="0" y="6673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5141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F12E727-026F-ACE3-4863-59EE2E7480F3}"/>
              </a:ext>
            </a:extLst>
          </p:cNvPr>
          <p:cNvSpPr>
            <a:spLocks noChangeArrowheads="1"/>
          </p:cNvSpPr>
          <p:nvPr/>
        </p:nvSpPr>
        <p:spPr bwMode="auto">
          <a:xfrm>
            <a:off x="1537854" y="279785"/>
            <a:ext cx="95963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seems that the duration is linearly related with price so more the duration more is the flight price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vice-versa.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 name="Picture 6">
            <a:extLst>
              <a:ext uri="{FF2B5EF4-FFF2-40B4-BE49-F238E27FC236}">
                <a16:creationId xmlns:a16="http://schemas.microsoft.com/office/drawing/2014/main" id="{79BF76E7-D854-8FEE-FE12-691DBB61A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3" y="1834573"/>
            <a:ext cx="8562109" cy="4549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3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flight prices vary unexpectedly over time. The price so higher if we must travel within a week and it is less if the tickets are booked well in advance. So in this project we have to create a model to predict flight prices and analyse how prices vary with the time of booking. So here we are working on this project in 2 phases: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Collection: I collected used flight data from yatra.com</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Analysing the data and building the model.  </a:t>
            </a:r>
          </a:p>
          <a:p>
            <a:pPr marL="0" indent="0">
              <a:buNone/>
            </a:pPr>
            <a:endParaRPr lang="en-IN" dirty="0"/>
          </a:p>
        </p:txBody>
      </p:sp>
    </p:spTree>
    <p:extLst>
      <p:ext uri="{BB962C8B-B14F-4D97-AF65-F5344CB8AC3E}">
        <p14:creationId xmlns:p14="http://schemas.microsoft.com/office/powerpoint/2010/main" val="60904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a:extLst>
              <a:ext uri="{FF2B5EF4-FFF2-40B4-BE49-F238E27FC236}">
                <a16:creationId xmlns:a16="http://schemas.microsoft.com/office/drawing/2014/main" id="{802AE5AE-CB23-2C80-3173-B452CAB00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33" y="1735667"/>
            <a:ext cx="8754534" cy="42756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8EA54D8-38C4-23DE-E6CA-C04B57F71DED}"/>
              </a:ext>
            </a:extLst>
          </p:cNvPr>
          <p:cNvSpPr>
            <a:spLocks noChangeArrowheads="1"/>
          </p:cNvSpPr>
          <p:nvPr/>
        </p:nvSpPr>
        <p:spPr bwMode="auto">
          <a:xfrm>
            <a:off x="1514148" y="535338"/>
            <a:ext cx="105599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Flight prices are higher in the month of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december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as it is year end so lot many people prefer travelling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enjoying the new year eve thus companies make higher profit this time of the year by following demand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supply concept.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D6761D84-31A5-1E80-4CB3-13D027687089}"/>
              </a:ext>
            </a:extLst>
          </p:cNvPr>
          <p:cNvSpPr>
            <a:spLocks noChangeArrowheads="1"/>
          </p:cNvSpPr>
          <p:nvPr/>
        </p:nvSpPr>
        <p:spPr bwMode="auto">
          <a:xfrm>
            <a:off x="0" y="6762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1381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18F49B2-02D8-5620-BDF8-A653BAF0EF20}"/>
              </a:ext>
            </a:extLst>
          </p:cNvPr>
          <p:cNvSpPr>
            <a:spLocks noChangeArrowheads="1"/>
          </p:cNvSpPr>
          <p:nvPr/>
        </p:nvSpPr>
        <p:spPr bwMode="auto">
          <a:xfrm>
            <a:off x="1447800" y="207202"/>
            <a:ext cx="99290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could observe that the prices of all  the tickets booked next year are way more cheaper than those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booked in the remaining months of this year.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 name="Picture 61">
            <a:extLst>
              <a:ext uri="{FF2B5EF4-FFF2-40B4-BE49-F238E27FC236}">
                <a16:creationId xmlns:a16="http://schemas.microsoft.com/office/drawing/2014/main" id="{C0E5BD88-800F-0AA9-A6B4-231EBB1EB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332" y="1523999"/>
            <a:ext cx="8544868" cy="484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6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a:extLst>
              <a:ext uri="{FF2B5EF4-FFF2-40B4-BE49-F238E27FC236}">
                <a16:creationId xmlns:a16="http://schemas.microsoft.com/office/drawing/2014/main" id="{3CED6CDC-2525-0246-CDDE-4BA66D1B5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54" y="1396538"/>
            <a:ext cx="9842270" cy="4596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1F09B12-34C5-DCFC-6063-56BB53AADC30}"/>
              </a:ext>
            </a:extLst>
          </p:cNvPr>
          <p:cNvSpPr>
            <a:spLocks noChangeArrowheads="1"/>
          </p:cNvSpPr>
          <p:nvPr/>
        </p:nvSpPr>
        <p:spPr bwMode="auto">
          <a:xfrm>
            <a:off x="1354974" y="541359"/>
            <a:ext cx="106781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Late night flights and early morning flights are cheaper as people less prefer taking flights at these odd timings.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23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0B9BFA-0774-6DEB-51E4-2C1EFA2F8C34}"/>
              </a:ext>
            </a:extLst>
          </p:cNvPr>
          <p:cNvSpPr>
            <a:spLocks noChangeArrowheads="1"/>
          </p:cNvSpPr>
          <p:nvPr/>
        </p:nvSpPr>
        <p:spPr bwMode="auto">
          <a:xfrm>
            <a:off x="1504604" y="201507"/>
            <a:ext cx="102406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Those flights which has arrival time between 6 am to 10am has the highest cost as these timings are most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preferred for arrival as the passengers get the entire day to do their work.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 name="Picture 9">
            <a:extLst>
              <a:ext uri="{FF2B5EF4-FFF2-40B4-BE49-F238E27FC236}">
                <a16:creationId xmlns:a16="http://schemas.microsoft.com/office/drawing/2014/main" id="{1A283DC1-B3F6-055F-307D-CAA1DF75B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179" y="1698105"/>
            <a:ext cx="8462356" cy="407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5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B7463-E7CA-1368-9C6B-C9A99D2C81D0}"/>
              </a:ext>
            </a:extLst>
          </p:cNvPr>
          <p:cNvSpPr txBox="1"/>
          <p:nvPr/>
        </p:nvSpPr>
        <p:spPr>
          <a:xfrm>
            <a:off x="2053243" y="0"/>
            <a:ext cx="7874230" cy="6467604"/>
          </a:xfrm>
          <a:prstGeom prst="rect">
            <a:avLst/>
          </a:prstGeom>
          <a:noFill/>
        </p:spPr>
        <p:txBody>
          <a:bodyPr wrap="square">
            <a:spAutoFit/>
          </a:bodyPr>
          <a:lstStyle/>
          <a:p>
            <a:pPr marL="457200">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32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np</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OrdinalEncoder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LabelEncoder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statsmodels.stats.outliers_influence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variance_inflation_factor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scipy.stats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zscore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StandardScaler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power_transform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cross_val_score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metrics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mean_squared_error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mean_absolute_error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201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1375-F3C9-D861-8AB5-94E290FCEE02}"/>
              </a:ext>
            </a:extLst>
          </p:cNvPr>
          <p:cNvSpPr txBox="1"/>
          <p:nvPr/>
        </p:nvSpPr>
        <p:spPr>
          <a:xfrm>
            <a:off x="3489267" y="2654493"/>
            <a:ext cx="6097384" cy="2256452"/>
          </a:xfrm>
          <a:prstGeom prst="rect">
            <a:avLst/>
          </a:prstGeom>
          <a:noFill/>
        </p:spPr>
        <p:txBody>
          <a:bodyPr wrap="square">
            <a:spAutoFit/>
          </a:bodyPr>
          <a:lstStyle/>
          <a:p>
            <a:pPr marL="685800">
              <a:lnSpc>
                <a:spcPct val="107000"/>
              </a:lnSpc>
              <a:spcAft>
                <a:spcPts val="800"/>
              </a:spcAft>
            </a:pPr>
            <a:r>
              <a:rPr lang="en-IN" sz="5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96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6">
            <a:extLst>
              <a:ext uri="{FF2B5EF4-FFF2-40B4-BE49-F238E27FC236}">
                <a16:creationId xmlns:a16="http://schemas.microsoft.com/office/drawing/2014/main" id="{B55BF7F8-D6B8-BBA1-E951-E3EFA9A0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236" y="1088965"/>
            <a:ext cx="7356764" cy="2069102"/>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27">
            <a:extLst>
              <a:ext uri="{FF2B5EF4-FFF2-40B4-BE49-F238E27FC236}">
                <a16:creationId xmlns:a16="http://schemas.microsoft.com/office/drawing/2014/main" id="{052D1120-A94A-B5F3-FEC0-E39C61DC8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720" y="4339551"/>
            <a:ext cx="5727700" cy="2000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EDDA9B7-E2BA-173A-4189-8803E8A24B20}"/>
              </a:ext>
            </a:extLst>
          </p:cNvPr>
          <p:cNvSpPr>
            <a:spLocks noChangeArrowheads="1"/>
          </p:cNvSpPr>
          <p:nvPr/>
        </p:nvSpPr>
        <p:spPr bwMode="auto">
          <a:xfrm>
            <a:off x="1458422" y="-10084"/>
            <a:ext cx="941610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Linear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66.4% and test accuracy to be 66.4%.</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5914ADD5-2AE4-EE59-90F5-0B278E6B8F92}"/>
              </a:ext>
            </a:extLst>
          </p:cNvPr>
          <p:cNvSpPr>
            <a:spLocks noChangeArrowheads="1"/>
          </p:cNvSpPr>
          <p:nvPr/>
        </p:nvSpPr>
        <p:spPr bwMode="auto">
          <a:xfrm>
            <a:off x="1458422" y="3416221"/>
            <a:ext cx="1295918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 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03C0CDB2-5A38-7AD6-D5B7-C1BA57B49D8A}"/>
              </a:ext>
            </a:extLst>
          </p:cNvPr>
          <p:cNvSpPr>
            <a:spLocks noChangeArrowheads="1"/>
          </p:cNvSpPr>
          <p:nvPr/>
        </p:nvSpPr>
        <p:spPr bwMode="auto">
          <a:xfrm>
            <a:off x="7507063" y="4845705"/>
            <a:ext cx="46849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not performing really well.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351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8">
            <a:extLst>
              <a:ext uri="{FF2B5EF4-FFF2-40B4-BE49-F238E27FC236}">
                <a16:creationId xmlns:a16="http://schemas.microsoft.com/office/drawing/2014/main" id="{DF90E19B-09B0-E228-5A27-D46A9FBF6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669" y="1628775"/>
            <a:ext cx="57340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481" name="Picture 47">
            <a:extLst>
              <a:ext uri="{FF2B5EF4-FFF2-40B4-BE49-F238E27FC236}">
                <a16:creationId xmlns:a16="http://schemas.microsoft.com/office/drawing/2014/main" id="{0208D419-591B-45B7-1BBC-0DA7F0AF3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669" y="4400550"/>
            <a:ext cx="5734050" cy="1054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7D6D3CD-22B1-A6F8-6584-3E1C8CAA351B}"/>
              </a:ext>
            </a:extLst>
          </p:cNvPr>
          <p:cNvSpPr>
            <a:spLocks noChangeArrowheads="1"/>
          </p:cNvSpPr>
          <p:nvPr/>
        </p:nvSpPr>
        <p:spPr bwMode="auto">
          <a:xfrm>
            <a:off x="1612669" y="62280"/>
            <a:ext cx="941610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99.8% and test accuracy to be 99.8%.</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1DE83CBB-5693-DA98-56FC-8F54BE691568}"/>
              </a:ext>
            </a:extLst>
          </p:cNvPr>
          <p:cNvSpPr>
            <a:spLocks noChangeArrowheads="1"/>
          </p:cNvSpPr>
          <p:nvPr/>
        </p:nvSpPr>
        <p:spPr bwMode="auto">
          <a:xfrm>
            <a:off x="1048829" y="3399905"/>
            <a:ext cx="105437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random forest regression is 99.8% and its cv score is 86.3% thus making us sure that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is not overfitted.</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3879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4B71E34-3E2E-506E-EBFF-EB1C8BF6B04E}"/>
              </a:ext>
            </a:extLst>
          </p:cNvPr>
          <p:cNvSpPr>
            <a:spLocks noChangeArrowheads="1"/>
          </p:cNvSpPr>
          <p:nvPr/>
        </p:nvSpPr>
        <p:spPr bwMode="auto">
          <a:xfrm>
            <a:off x="1549554" y="257718"/>
            <a:ext cx="4287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2535323-1D1C-CB45-86AB-11C1E600DA2A}"/>
              </a:ext>
            </a:extLst>
          </p:cNvPr>
          <p:cNvSpPr>
            <a:spLocks noChangeArrowheads="1"/>
          </p:cNvSpPr>
          <p:nvPr/>
        </p:nvSpPr>
        <p:spPr bwMode="auto">
          <a:xfrm>
            <a:off x="1549554" y="534323"/>
            <a:ext cx="97912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 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1505" name="Picture 48">
            <a:extLst>
              <a:ext uri="{FF2B5EF4-FFF2-40B4-BE49-F238E27FC236}">
                <a16:creationId xmlns:a16="http://schemas.microsoft.com/office/drawing/2014/main" id="{10056384-4218-D95B-8137-DDABDAAA5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795" y="1840345"/>
            <a:ext cx="7273637" cy="2424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8C57B9-8C80-2D46-B33D-B20925C70D61}"/>
              </a:ext>
            </a:extLst>
          </p:cNvPr>
          <p:cNvSpPr>
            <a:spLocks noChangeArrowheads="1"/>
          </p:cNvSpPr>
          <p:nvPr/>
        </p:nvSpPr>
        <p:spPr bwMode="auto">
          <a:xfrm>
            <a:off x="1695796" y="4453727"/>
            <a:ext cx="68518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really well.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986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9">
            <a:extLst>
              <a:ext uri="{FF2B5EF4-FFF2-40B4-BE49-F238E27FC236}">
                <a16:creationId xmlns:a16="http://schemas.microsoft.com/office/drawing/2014/main" id="{5E587D0C-8EF0-1606-0A94-51418FFFC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0" y="1551555"/>
            <a:ext cx="5727700" cy="1803400"/>
          </a:xfrm>
          <a:prstGeom prst="rect">
            <a:avLst/>
          </a:prstGeom>
          <a:noFill/>
          <a:extLst>
            <a:ext uri="{909E8E84-426E-40DD-AFC4-6F175D3DCCD1}">
              <a14:hiddenFill xmlns:a14="http://schemas.microsoft.com/office/drawing/2010/main">
                <a:solidFill>
                  <a:srgbClr val="FFFFFF"/>
                </a:solidFill>
              </a14:hiddenFill>
            </a:ext>
          </a:extLst>
        </p:spPr>
      </p:pic>
      <p:pic>
        <p:nvPicPr>
          <p:cNvPr id="22529" name="Picture 53">
            <a:extLst>
              <a:ext uri="{FF2B5EF4-FFF2-40B4-BE49-F238E27FC236}">
                <a16:creationId xmlns:a16="http://schemas.microsoft.com/office/drawing/2014/main" id="{696F6FCF-7B32-6248-911C-CF91468B0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4330469"/>
            <a:ext cx="5734050" cy="1346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7B1F50EA-71B2-46DB-1B24-D35B2774DD90}"/>
              </a:ext>
            </a:extLst>
          </p:cNvPr>
          <p:cNvSpPr>
            <a:spLocks noChangeArrowheads="1"/>
          </p:cNvSpPr>
          <p:nvPr/>
        </p:nvSpPr>
        <p:spPr bwMode="auto">
          <a:xfrm>
            <a:off x="1826260" y="49702"/>
            <a:ext cx="941610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a:t>
            </a: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99.7% and test accuracy to be 99.7%.</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F1CE6E13-3881-735F-0DE8-C008B0B30A36}"/>
              </a:ext>
            </a:extLst>
          </p:cNvPr>
          <p:cNvSpPr>
            <a:spLocks noChangeArrowheads="1"/>
          </p:cNvSpPr>
          <p:nvPr/>
        </p:nvSpPr>
        <p:spPr bwMode="auto">
          <a:xfrm>
            <a:off x="1068185" y="3503045"/>
            <a:ext cx="100023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is 99.7% and its cv score is 84.15% thus making us sure that the</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model is not overfitted.</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908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p:txBody>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p:txBody>
          <a:bodyPr>
            <a:normAutofit/>
          </a:bodyPr>
          <a:lstStyle/>
          <a:p>
            <a:r>
              <a:rPr lang="en-US" b="1" dirty="0"/>
              <a:t>Shape of the data:</a:t>
            </a:r>
          </a:p>
          <a:p>
            <a:pPr marL="0" indent="0">
              <a:buNone/>
            </a:pPr>
            <a:endParaRPr lang="en-US" dirty="0"/>
          </a:p>
          <a:p>
            <a:pPr marL="0" indent="0">
              <a:buNone/>
            </a:pPr>
            <a:endParaRPr lang="en-US" b="1" dirty="0"/>
          </a:p>
          <a:p>
            <a:pPr marL="0" indent="0">
              <a:buNone/>
            </a:pPr>
            <a:endParaRPr lang="en-US" b="1" dirty="0"/>
          </a:p>
          <a:p>
            <a:r>
              <a:rPr lang="en-US" b="1" dirty="0"/>
              <a:t>Null values present:</a:t>
            </a:r>
          </a:p>
          <a:p>
            <a:pPr marL="0" indent="0">
              <a:buNone/>
            </a:pPr>
            <a:r>
              <a:rPr lang="en-US" dirty="0"/>
              <a:t> The dataset has no null values.</a:t>
            </a:r>
          </a:p>
          <a:p>
            <a:pPr marL="0" indent="0">
              <a:buNone/>
            </a:pPr>
            <a:endParaRPr lang="en-IN" dirty="0"/>
          </a:p>
        </p:txBody>
      </p:sp>
      <p:sp>
        <p:nvSpPr>
          <p:cNvPr id="4" name="Rectangle 2">
            <a:extLst>
              <a:ext uri="{FF2B5EF4-FFF2-40B4-BE49-F238E27FC236}">
                <a16:creationId xmlns:a16="http://schemas.microsoft.com/office/drawing/2014/main" id="{C8C3E996-62E3-7F69-14E2-BF13742ED090}"/>
              </a:ext>
            </a:extLst>
          </p:cNvPr>
          <p:cNvSpPr>
            <a:spLocks noChangeArrowheads="1"/>
          </p:cNvSpPr>
          <p:nvPr/>
        </p:nvSpPr>
        <p:spPr bwMode="auto">
          <a:xfrm>
            <a:off x="1607281" y="2819715"/>
            <a:ext cx="100991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set is collected from yatra.com from various cities as Delhi, Chennai, Bhopal, Mumbai, Bangalore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Below is the shape of data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0">
            <a:extLst>
              <a:ext uri="{FF2B5EF4-FFF2-40B4-BE49-F238E27FC236}">
                <a16:creationId xmlns:a16="http://schemas.microsoft.com/office/drawing/2014/main" id="{4CE5A288-D6F3-AEFA-AACC-A5C43C37C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346" y="3581436"/>
            <a:ext cx="6489316" cy="628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8152190-2F5D-83B8-C9F4-B0ECCCC83FE8}"/>
              </a:ext>
            </a:extLst>
          </p:cNvPr>
          <p:cNvSpPr>
            <a:spLocks noChangeArrowheads="1"/>
          </p:cNvSpPr>
          <p:nvPr/>
        </p:nvSpPr>
        <p:spPr bwMode="auto">
          <a:xfrm>
            <a:off x="2031230" y="5209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0435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09C8694-D007-5525-F8DB-5EF7CC3E47B1}"/>
              </a:ext>
            </a:extLst>
          </p:cNvPr>
          <p:cNvSpPr>
            <a:spLocks noChangeArrowheads="1"/>
          </p:cNvSpPr>
          <p:nvPr/>
        </p:nvSpPr>
        <p:spPr bwMode="auto">
          <a:xfrm>
            <a:off x="1674398" y="433400"/>
            <a:ext cx="4287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B1FD74C-8399-3957-648D-1BE27ED8B728}"/>
              </a:ext>
            </a:extLst>
          </p:cNvPr>
          <p:cNvSpPr>
            <a:spLocks noChangeArrowheads="1"/>
          </p:cNvSpPr>
          <p:nvPr/>
        </p:nvSpPr>
        <p:spPr bwMode="auto">
          <a:xfrm>
            <a:off x="1674398" y="809867"/>
            <a:ext cx="100943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3553" name="Picture 54">
            <a:extLst>
              <a:ext uri="{FF2B5EF4-FFF2-40B4-BE49-F238E27FC236}">
                <a16:creationId xmlns:a16="http://schemas.microsoft.com/office/drawing/2014/main" id="{E4C4D842-7BE6-08CA-9522-472C026CB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050" y="1783691"/>
            <a:ext cx="7772400" cy="24938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8D88A7-6CB5-4EA8-1937-D3EFA78905A2}"/>
              </a:ext>
            </a:extLst>
          </p:cNvPr>
          <p:cNvSpPr>
            <a:spLocks noChangeArrowheads="1"/>
          </p:cNvSpPr>
          <p:nvPr/>
        </p:nvSpPr>
        <p:spPr bwMode="auto">
          <a:xfrm>
            <a:off x="1862050" y="4752494"/>
            <a:ext cx="96528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well but not as good as previous random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forest models.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8856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5">
            <a:extLst>
              <a:ext uri="{FF2B5EF4-FFF2-40B4-BE49-F238E27FC236}">
                <a16:creationId xmlns:a16="http://schemas.microsoft.com/office/drawing/2014/main" id="{896A16F7-F06C-EB57-67B3-2B7F5ABFE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615" y="1246038"/>
            <a:ext cx="57340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4577" name="Picture 59">
            <a:extLst>
              <a:ext uri="{FF2B5EF4-FFF2-40B4-BE49-F238E27FC236}">
                <a16:creationId xmlns:a16="http://schemas.microsoft.com/office/drawing/2014/main" id="{90AA9F58-2484-34A5-6D10-E5880CFF0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615" y="5062567"/>
            <a:ext cx="5727700" cy="1435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8C9ACD0-DF46-31AA-3276-67599D4E1319}"/>
              </a:ext>
            </a:extLst>
          </p:cNvPr>
          <p:cNvSpPr>
            <a:spLocks noChangeArrowheads="1"/>
          </p:cNvSpPr>
          <p:nvPr/>
        </p:nvSpPr>
        <p:spPr bwMode="auto">
          <a:xfrm>
            <a:off x="1903615" y="-42008"/>
            <a:ext cx="941610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applied this algorithm and found the train accuracy to be 99.8% and test accuracy to be 99.8%.</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B5801D79-8BF1-EC4E-0A58-9F21C8D5427F}"/>
              </a:ext>
            </a:extLst>
          </p:cNvPr>
          <p:cNvSpPr>
            <a:spLocks noChangeArrowheads="1"/>
          </p:cNvSpPr>
          <p:nvPr/>
        </p:nvSpPr>
        <p:spPr bwMode="auto">
          <a:xfrm>
            <a:off x="1487979" y="3862238"/>
            <a:ext cx="108556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regression is 99.8% and its cv score is 73.17% thus it seems that model is overfitted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although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xgboost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an ensemble technique that eliminates the problem of overfitting.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4843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3691A3F-71FA-39B8-1B34-7B781B8EB168}"/>
              </a:ext>
            </a:extLst>
          </p:cNvPr>
          <p:cNvSpPr>
            <a:spLocks noChangeArrowheads="1"/>
          </p:cNvSpPr>
          <p:nvPr/>
        </p:nvSpPr>
        <p:spPr bwMode="auto">
          <a:xfrm>
            <a:off x="1633451" y="237667"/>
            <a:ext cx="4287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also tested this model on other metrics: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6E592EC-B9A6-0831-75E2-C1F7C62C6332}"/>
              </a:ext>
            </a:extLst>
          </p:cNvPr>
          <p:cNvSpPr>
            <a:spLocks noChangeArrowheads="1"/>
          </p:cNvSpPr>
          <p:nvPr/>
        </p:nvSpPr>
        <p:spPr bwMode="auto">
          <a:xfrm>
            <a:off x="1633451" y="557511"/>
            <a:ext cx="101472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calculated Root mean square error, Mean absolute error and Mean square errors and there values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shown in the snapshot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25601" name="Picture 60">
            <a:extLst>
              <a:ext uri="{FF2B5EF4-FFF2-40B4-BE49-F238E27FC236}">
                <a16:creationId xmlns:a16="http://schemas.microsoft.com/office/drawing/2014/main" id="{5E765414-86B7-3E5B-8C4F-66E3BB573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41" y="2238375"/>
            <a:ext cx="7809191" cy="25452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929CCE-66B6-CD31-8108-D3869F91C077}"/>
              </a:ext>
            </a:extLst>
          </p:cNvPr>
          <p:cNvSpPr>
            <a:spLocks noChangeArrowheads="1"/>
          </p:cNvSpPr>
          <p:nvPr/>
        </p:nvSpPr>
        <p:spPr bwMode="auto">
          <a:xfrm>
            <a:off x="1758142" y="5205426"/>
            <a:ext cx="103562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Looking at these errors we can say that model is performing well but not as good as random forest regressor.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7372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07037-1A83-697F-79FC-E33F70529570}"/>
              </a:ext>
            </a:extLst>
          </p:cNvPr>
          <p:cNvSpPr txBox="1"/>
          <p:nvPr/>
        </p:nvSpPr>
        <p:spPr>
          <a:xfrm>
            <a:off x="1394460" y="2134585"/>
            <a:ext cx="8564187" cy="1855573"/>
          </a:xfrm>
          <a:prstGeom prst="rect">
            <a:avLst/>
          </a:prstGeom>
          <a:noFill/>
        </p:spPr>
        <p:txBody>
          <a:bodyPr wrap="square">
            <a:spAutoFit/>
          </a:bodyPr>
          <a:lstStyle/>
          <a:p>
            <a:pPr marL="685800">
              <a:lnSpc>
                <a:spcPct val="107000"/>
              </a:lnSpc>
            </a:pP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best performing model is random forest Regressor as its test accuracy and CV score both are almost same. The Root mean square error, mean absolute error and mean square error is least for random forest regressor so we will finalize this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Since the accuracy is at its best so we don’t need to perform hyper parameter tuning on it. so lets save our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6906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A29D-4710-7350-ACAA-85A44311B0AB}"/>
              </a:ext>
            </a:extLst>
          </p:cNvPr>
          <p:cNvSpPr>
            <a:spLocks noGrp="1"/>
          </p:cNvSpPr>
          <p:nvPr>
            <p:ph type="title"/>
          </p:nvPr>
        </p:nvSpPr>
        <p:spPr>
          <a:xfrm>
            <a:off x="170900" y="2315094"/>
            <a:ext cx="10018713" cy="1752599"/>
          </a:xfrm>
        </p:spPr>
        <p:txBody>
          <a:bodyPr/>
          <a:lstStyle/>
          <a:p>
            <a:r>
              <a:rPr lang="en-IN" b="1" i="1" u="sng" dirty="0"/>
              <a:t>CONCLUSION</a:t>
            </a:r>
          </a:p>
        </p:txBody>
      </p:sp>
    </p:spTree>
    <p:extLst>
      <p:ext uri="{BB962C8B-B14F-4D97-AF65-F5344CB8AC3E}">
        <p14:creationId xmlns:p14="http://schemas.microsoft.com/office/powerpoint/2010/main" val="5436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B13D5-16D5-E69F-5C7B-9BDA4D5B3DF3}"/>
              </a:ext>
            </a:extLst>
          </p:cNvPr>
          <p:cNvSpPr txBox="1"/>
          <p:nvPr/>
        </p:nvSpPr>
        <p:spPr>
          <a:xfrm>
            <a:off x="1702030" y="992817"/>
            <a:ext cx="8422871" cy="3931910"/>
          </a:xfrm>
          <a:prstGeom prst="rect">
            <a:avLst/>
          </a:prstGeom>
          <a:noFill/>
        </p:spPr>
        <p:txBody>
          <a:bodyPr wrap="square">
            <a:spAutoFit/>
          </a:bodyPr>
          <a:lstStyle/>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tickets are booked 3-4 months after current date then it would be much cheaper as compared to instant booking.</a:t>
            </a:r>
          </a:p>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the tickets are booked for year-end or for any festive season has to be costlier no matter what.</a:t>
            </a:r>
          </a:p>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Those flights which has arrival time between 6 am to 10am has the highest cost as these timings are most preferred for arrival as the passengers get the entire day to do their work</a:t>
            </a:r>
          </a:p>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Late night flights and early morning flights are cheaper as people less prefer taking flights at these odd timings</a:t>
            </a:r>
          </a:p>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It seems that the duration is linearly related with price so more the duration more is the flight price and vice-versa.</a:t>
            </a:r>
          </a:p>
          <a:p>
            <a:pPr marL="342900" lvl="0" indent="-342900">
              <a:lnSpc>
                <a:spcPct val="107000"/>
              </a:lnSpc>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Flight with 2 stops has higher fares as compared to flights with non-stop flights.</a:t>
            </a:r>
          </a:p>
          <a:p>
            <a:pPr marL="342900" lvl="0" indent="-342900">
              <a:lnSpc>
                <a:spcPct val="107000"/>
              </a:lnSpc>
              <a:spcAft>
                <a:spcPts val="800"/>
              </a:spcAft>
              <a:buSzPts val="1600"/>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Air India and Indigo are the most opted flights with Air India having the highest fares.</a:t>
            </a:r>
          </a:p>
        </p:txBody>
      </p:sp>
    </p:spTree>
    <p:extLst>
      <p:ext uri="{BB962C8B-B14F-4D97-AF65-F5344CB8AC3E}">
        <p14:creationId xmlns:p14="http://schemas.microsoft.com/office/powerpoint/2010/main" val="119623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2E99-A4E8-9736-DAA0-4D19ED8BBA57}"/>
              </a:ext>
            </a:extLst>
          </p:cNvPr>
          <p:cNvSpPr>
            <a:spLocks noGrp="1"/>
          </p:cNvSpPr>
          <p:nvPr>
            <p:ph type="title"/>
          </p:nvPr>
        </p:nvSpPr>
        <p:spPr>
          <a:xfrm>
            <a:off x="0" y="116378"/>
            <a:ext cx="12111643" cy="7132320"/>
          </a:xfrm>
        </p:spPr>
        <p:txBody>
          <a:bodyPr>
            <a:normAutofit/>
          </a:bodyPr>
          <a:lstStyle/>
          <a:p>
            <a:pPr lvl="0" algn="l">
              <a:lnSpc>
                <a:spcPct val="107000"/>
              </a:lnSpc>
            </a:pP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p:txBody>
      </p:sp>
      <p:sp>
        <p:nvSpPr>
          <p:cNvPr id="4" name="TextBox 3">
            <a:extLst>
              <a:ext uri="{FF2B5EF4-FFF2-40B4-BE49-F238E27FC236}">
                <a16:creationId xmlns:a16="http://schemas.microsoft.com/office/drawing/2014/main" id="{D05EBCEB-06A6-C813-051C-1E18BBB50AA4}"/>
              </a:ext>
            </a:extLst>
          </p:cNvPr>
          <p:cNvSpPr txBox="1"/>
          <p:nvPr/>
        </p:nvSpPr>
        <p:spPr>
          <a:xfrm>
            <a:off x="995450" y="116378"/>
            <a:ext cx="6097384" cy="1469826"/>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Following are the columns present and their respective data types:</a:t>
            </a:r>
          </a:p>
          <a:p>
            <a:pPr marL="457200">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A7F5E1A9-7CF5-E87F-59DF-66E8C1C11FAB}"/>
              </a:ext>
            </a:extLst>
          </p:cNvPr>
          <p:cNvSpPr>
            <a:spLocks noChangeArrowheads="1"/>
          </p:cNvSpPr>
          <p:nvPr/>
        </p:nvSpPr>
        <p:spPr bwMode="auto">
          <a:xfrm>
            <a:off x="1358784" y="3238839"/>
            <a:ext cx="27291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Here is the glimpse of data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4D95E40-AF2A-FA83-9112-DF5D551857B9}"/>
              </a:ext>
            </a:extLst>
          </p:cNvPr>
          <p:cNvSpPr>
            <a:spLocks noChangeArrowheads="1"/>
          </p:cNvSpPr>
          <p:nvPr/>
        </p:nvSpPr>
        <p:spPr bwMode="auto">
          <a:xfrm>
            <a:off x="1358784" y="61210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CF0A5493-5C03-A9E3-23D1-ABFF4A85E706}"/>
              </a:ext>
            </a:extLst>
          </p:cNvPr>
          <p:cNvPicPr>
            <a:picLocks noChangeAspect="1"/>
          </p:cNvPicPr>
          <p:nvPr/>
        </p:nvPicPr>
        <p:blipFill>
          <a:blip r:embed="rId2"/>
          <a:stretch>
            <a:fillRect/>
          </a:stretch>
        </p:blipFill>
        <p:spPr>
          <a:xfrm>
            <a:off x="1583055" y="917914"/>
            <a:ext cx="4152900" cy="2311400"/>
          </a:xfrm>
          <a:prstGeom prst="rect">
            <a:avLst/>
          </a:prstGeom>
        </p:spPr>
      </p:pic>
      <p:pic>
        <p:nvPicPr>
          <p:cNvPr id="8" name="Picture 7">
            <a:extLst>
              <a:ext uri="{FF2B5EF4-FFF2-40B4-BE49-F238E27FC236}">
                <a16:creationId xmlns:a16="http://schemas.microsoft.com/office/drawing/2014/main" id="{4A630646-68CF-E91B-F239-CE6432C09080}"/>
              </a:ext>
            </a:extLst>
          </p:cNvPr>
          <p:cNvPicPr>
            <a:picLocks noChangeAspect="1"/>
          </p:cNvPicPr>
          <p:nvPr/>
        </p:nvPicPr>
        <p:blipFill>
          <a:blip r:embed="rId3"/>
          <a:stretch>
            <a:fillRect/>
          </a:stretch>
        </p:blipFill>
        <p:spPr>
          <a:xfrm>
            <a:off x="1583054" y="3894695"/>
            <a:ext cx="8043545" cy="2463772"/>
          </a:xfrm>
          <a:prstGeom prst="rect">
            <a:avLst/>
          </a:prstGeom>
        </p:spPr>
      </p:pic>
    </p:spTree>
    <p:extLst>
      <p:ext uri="{BB962C8B-B14F-4D97-AF65-F5344CB8AC3E}">
        <p14:creationId xmlns:p14="http://schemas.microsoft.com/office/powerpoint/2010/main" val="59049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5EA3D20-E67D-2F56-D9B1-1F0C11B225C2}"/>
              </a:ext>
            </a:extLst>
          </p:cNvPr>
          <p:cNvSpPr>
            <a:spLocks noChangeArrowheads="1"/>
          </p:cNvSpPr>
          <p:nvPr/>
        </p:nvSpPr>
        <p:spPr bwMode="auto">
          <a:xfrm>
            <a:off x="6921500" y="6662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34839955-1B1F-67F0-A27F-14D22439958D}"/>
              </a:ext>
            </a:extLst>
          </p:cNvPr>
          <p:cNvSpPr>
            <a:spLocks noChangeArrowheads="1"/>
          </p:cNvSpPr>
          <p:nvPr/>
        </p:nvSpPr>
        <p:spPr bwMode="auto">
          <a:xfrm>
            <a:off x="384537" y="853733"/>
            <a:ext cx="118074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dataset had no null values but the label price was as object data type as in some rows there were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string along with price so I just cleaned those rows by removing the string and separating price from it. Further I converted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Price label into float type.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14">
            <a:extLst>
              <a:ext uri="{FF2B5EF4-FFF2-40B4-BE49-F238E27FC236}">
                <a16:creationId xmlns:a16="http://schemas.microsoft.com/office/drawing/2014/main" id="{8F3F75D9-16F6-A1D6-747B-C38C8A7F2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499" y="2534102"/>
            <a:ext cx="5727700" cy="3168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40063854-8BCE-D18C-9637-6FB53D2B628C}"/>
              </a:ext>
            </a:extLst>
          </p:cNvPr>
          <p:cNvSpPr>
            <a:spLocks noChangeArrowheads="1"/>
          </p:cNvSpPr>
          <p:nvPr/>
        </p:nvSpPr>
        <p:spPr bwMode="auto">
          <a:xfrm>
            <a:off x="457200" y="3625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7178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3">
            <a:extLst>
              <a:ext uri="{FF2B5EF4-FFF2-40B4-BE49-F238E27FC236}">
                <a16:creationId xmlns:a16="http://schemas.microsoft.com/office/drawing/2014/main" id="{9D930F8F-49AD-DF00-D629-C92C41BD9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83733"/>
            <a:ext cx="5734050" cy="1917162"/>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5">
            <a:extLst>
              <a:ext uri="{FF2B5EF4-FFF2-40B4-BE49-F238E27FC236}">
                <a16:creationId xmlns:a16="http://schemas.microsoft.com/office/drawing/2014/main" id="{C0CCA7BE-4F74-4661-22E3-4635755E9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2251"/>
            <a:ext cx="5734050" cy="2616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435C510-1AE2-B09E-B68B-FDA42DA45AC6}"/>
              </a:ext>
            </a:extLst>
          </p:cNvPr>
          <p:cNvSpPr>
            <a:spLocks noChangeArrowheads="1"/>
          </p:cNvSpPr>
          <p:nvPr/>
        </p:nvSpPr>
        <p:spPr bwMode="auto">
          <a:xfrm>
            <a:off x="304800" y="531969"/>
            <a:ext cx="104776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Duration was in hours and minutes format so I performed feature engineering and converted it into minutes.</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AFD28A3C-9422-5FD8-A57B-1AFE7CBE34B6}"/>
              </a:ext>
            </a:extLst>
          </p:cNvPr>
          <p:cNvSpPr>
            <a:spLocks noChangeArrowheads="1"/>
          </p:cNvSpPr>
          <p:nvPr/>
        </p:nvSpPr>
        <p:spPr bwMode="auto">
          <a:xfrm>
            <a:off x="329585" y="2830090"/>
            <a:ext cx="118624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Departure time and arrival time were in hours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nad</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minutes format so I split both times into hours and minutes and created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 new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Dept_hour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Dept_min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Arrive_hour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Arrive_min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further deleted the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depart_time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Arrival_time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column.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4" name="Rectangle 5">
            <a:extLst>
              <a:ext uri="{FF2B5EF4-FFF2-40B4-BE49-F238E27FC236}">
                <a16:creationId xmlns:a16="http://schemas.microsoft.com/office/drawing/2014/main" id="{18E53BBA-69B2-A31E-6653-DA740B0262A8}"/>
              </a:ext>
            </a:extLst>
          </p:cNvPr>
          <p:cNvSpPr>
            <a:spLocks noChangeArrowheads="1"/>
          </p:cNvSpPr>
          <p:nvPr/>
        </p:nvSpPr>
        <p:spPr bwMode="auto">
          <a:xfrm>
            <a:off x="762000" y="51667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9134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B4264F2-A619-027A-CA7A-315B51710AB2}"/>
              </a:ext>
            </a:extLst>
          </p:cNvPr>
          <p:cNvSpPr>
            <a:spLocks noChangeArrowheads="1"/>
          </p:cNvSpPr>
          <p:nvPr/>
        </p:nvSpPr>
        <p:spPr bwMode="auto">
          <a:xfrm>
            <a:off x="1484746" y="162360"/>
            <a:ext cx="117754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also performed feature engineering on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dateOfJourney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by splitting it into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journey_date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journey_month</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journey_year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097" name="Picture 16">
            <a:extLst>
              <a:ext uri="{FF2B5EF4-FFF2-40B4-BE49-F238E27FC236}">
                <a16:creationId xmlns:a16="http://schemas.microsoft.com/office/drawing/2014/main" id="{C6328AF8-5330-4B00-5011-566F32C38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430" y="900390"/>
            <a:ext cx="7683370" cy="26048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A30AED3-8607-00ED-7663-4DCE1CE3CF30}"/>
              </a:ext>
            </a:extLst>
          </p:cNvPr>
          <p:cNvSpPr>
            <a:spLocks noChangeArrowheads="1"/>
          </p:cNvSpPr>
          <p:nvPr/>
        </p:nvSpPr>
        <p:spPr bwMode="auto">
          <a:xfrm>
            <a:off x="1662546" y="49347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C6DE2AA-6FB2-3F86-EA27-85429AC39E8F}"/>
              </a:ext>
            </a:extLst>
          </p:cNvPr>
          <p:cNvSpPr>
            <a:spLocks noChangeArrowheads="1"/>
          </p:cNvSpPr>
          <p:nvPr/>
        </p:nvSpPr>
        <p:spPr bwMode="auto">
          <a:xfrm>
            <a:off x="1638430" y="3760538"/>
            <a:ext cx="5602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Further I converted stops into numerical value 0,1 and 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100" name="Picture 17">
            <a:extLst>
              <a:ext uri="{FF2B5EF4-FFF2-40B4-BE49-F238E27FC236}">
                <a16:creationId xmlns:a16="http://schemas.microsoft.com/office/drawing/2014/main" id="{9D0EED7C-F0FC-BC10-5AFB-F0FA98EF3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546" y="4157940"/>
            <a:ext cx="7828587" cy="26048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24F0E64-5F38-E26E-E544-E3A867E5CA24}"/>
              </a:ext>
            </a:extLst>
          </p:cNvPr>
          <p:cNvSpPr>
            <a:spLocks noChangeArrowheads="1"/>
          </p:cNvSpPr>
          <p:nvPr/>
        </p:nvSpPr>
        <p:spPr bwMode="auto">
          <a:xfrm>
            <a:off x="3462866" y="65489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5735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7E80CF-C4F9-ED1A-B04C-E8E0ED26AE0E}"/>
              </a:ext>
            </a:extLst>
          </p:cNvPr>
          <p:cNvSpPr>
            <a:spLocks noChangeArrowheads="1"/>
          </p:cNvSpPr>
          <p:nvPr/>
        </p:nvSpPr>
        <p:spPr bwMode="auto">
          <a:xfrm>
            <a:off x="1558944" y="394653"/>
            <a:ext cx="93076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found out that there was one row with wrong data so found that row index and further drop it.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1" name="Picture 18">
            <a:extLst>
              <a:ext uri="{FF2B5EF4-FFF2-40B4-BE49-F238E27FC236}">
                <a16:creationId xmlns:a16="http://schemas.microsoft.com/office/drawing/2014/main" id="{16F26A24-9533-0A8E-E9B7-5F0C87092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807" y="1930445"/>
            <a:ext cx="9077497" cy="335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95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FA5670-9181-F5A5-F53A-0F707B010941}"/>
              </a:ext>
            </a:extLst>
          </p:cNvPr>
          <p:cNvSpPr>
            <a:spLocks noChangeArrowheads="1"/>
          </p:cNvSpPr>
          <p:nvPr/>
        </p:nvSpPr>
        <p:spPr bwMode="auto">
          <a:xfrm>
            <a:off x="1576878" y="282902"/>
            <a:ext cx="1024940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tried to find out relation between features and label using heat map and found out that multicollinearity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could exists between few features.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5" name="Picture 20">
            <a:extLst>
              <a:ext uri="{FF2B5EF4-FFF2-40B4-BE49-F238E27FC236}">
                <a16:creationId xmlns:a16="http://schemas.microsoft.com/office/drawing/2014/main" id="{1E6E6F34-0108-2008-1824-288C92919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864" y="1206231"/>
            <a:ext cx="9534699" cy="52444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8324F7A-B670-778D-F5F2-B53687A83FD4}"/>
              </a:ext>
            </a:extLst>
          </p:cNvPr>
          <p:cNvSpPr>
            <a:spLocks noChangeArrowheads="1"/>
          </p:cNvSpPr>
          <p:nvPr/>
        </p:nvSpPr>
        <p:spPr bwMode="auto">
          <a:xfrm>
            <a:off x="2402378" y="6250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50511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783</TotalTime>
  <Words>1480</Words>
  <Application>Microsoft Office PowerPoint</Application>
  <PresentationFormat>Widescreen</PresentationFormat>
  <Paragraphs>124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Corbel</vt:lpstr>
      <vt:lpstr>Helvetica</vt:lpstr>
      <vt:lpstr>Symbol</vt:lpstr>
      <vt:lpstr>Parallax</vt:lpstr>
      <vt:lpstr>  Flight Price PredictionProject </vt:lpstr>
      <vt:lpstr>Problem Statement</vt:lpstr>
      <vt:lpstr>Exploratory Data Analysis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Analysing relationship between features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Aakash Tiwari</dc:creator>
  <cp:lastModifiedBy>Aakash Tiwari</cp:lastModifiedBy>
  <cp:revision>14</cp:revision>
  <dcterms:created xsi:type="dcterms:W3CDTF">2022-08-19T05:06:13Z</dcterms:created>
  <dcterms:modified xsi:type="dcterms:W3CDTF">2022-09-28T14:41:03Z</dcterms:modified>
</cp:coreProperties>
</file>