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308" r:id="rId5"/>
    <p:sldId id="327" r:id="rId6"/>
    <p:sldId id="328" r:id="rId7"/>
    <p:sldId id="329" r:id="rId8"/>
    <p:sldId id="330" r:id="rId9"/>
    <p:sldId id="260" r:id="rId10"/>
    <p:sldId id="261" r:id="rId11"/>
    <p:sldId id="259" r:id="rId12"/>
    <p:sldId id="262" r:id="rId13"/>
    <p:sldId id="263" r:id="rId14"/>
    <p:sldId id="331" r:id="rId15"/>
    <p:sldId id="332" r:id="rId16"/>
    <p:sldId id="273" r:id="rId17"/>
    <p:sldId id="274" r:id="rId18"/>
    <p:sldId id="333" r:id="rId19"/>
    <p:sldId id="334" r:id="rId20"/>
    <p:sldId id="335" r:id="rId21"/>
    <p:sldId id="336" r:id="rId22"/>
    <p:sldId id="337" r:id="rId23"/>
    <p:sldId id="338" r:id="rId24"/>
    <p:sldId id="339" r:id="rId25"/>
    <p:sldId id="340" r:id="rId26"/>
    <p:sldId id="341" r:id="rId27"/>
    <p:sldId id="343" r:id="rId28"/>
    <p:sldId id="34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Tiwari" initials="AT" lastIdx="1" clrIdx="0">
    <p:extLst>
      <p:ext uri="{19B8F6BF-5375-455C-9EA6-DF929625EA0E}">
        <p15:presenceInfo xmlns:p15="http://schemas.microsoft.com/office/powerpoint/2012/main" userId="bed6e1251cdcfa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9T10:41:35.41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9249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92528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04989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21835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1344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420097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115580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6430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217980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6038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68117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9CADB-4F16-4DD2-AEFE-C7B127981416}"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97081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9CADB-4F16-4DD2-AEFE-C7B127981416}" type="datetimeFigureOut">
              <a:rPr lang="en-IN" smtClean="0"/>
              <a:t>13-09-2022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7205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9CADB-4F16-4DD2-AEFE-C7B127981416}" type="datetimeFigureOut">
              <a:rPr lang="en-IN" smtClean="0"/>
              <a:t>13-09-2022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4820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9CADB-4F16-4DD2-AEFE-C7B127981416}" type="datetimeFigureOut">
              <a:rPr lang="en-IN" smtClean="0"/>
              <a:t>13-09-2022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9843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5564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56266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99CADB-4F16-4DD2-AEFE-C7B127981416}" type="datetimeFigureOut">
              <a:rPr lang="en-IN" smtClean="0"/>
              <a:t>13-09-2022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3CDFC4-790B-4E3D-A627-BE00D22041D6}" type="slidenum">
              <a:rPr lang="en-IN" smtClean="0"/>
              <a:t>‹#›</a:t>
            </a:fld>
            <a:endParaRPr lang="en-IN"/>
          </a:p>
        </p:txBody>
      </p:sp>
    </p:spTree>
    <p:extLst>
      <p:ext uri="{BB962C8B-B14F-4D97-AF65-F5344CB8AC3E}">
        <p14:creationId xmlns:p14="http://schemas.microsoft.com/office/powerpoint/2010/main" val="4259444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8AE1-EE9B-1218-A290-10DAAD827F61}"/>
              </a:ext>
            </a:extLst>
          </p:cNvPr>
          <p:cNvSpPr>
            <a:spLocks noGrp="1"/>
          </p:cNvSpPr>
          <p:nvPr>
            <p:ph type="ctrTitle"/>
          </p:nvPr>
        </p:nvSpPr>
        <p:spPr>
          <a:xfrm>
            <a:off x="1524000" y="1122362"/>
            <a:ext cx="9144000" cy="3025689"/>
          </a:xfrm>
        </p:spPr>
        <p:txBody>
          <a:bodyPr>
            <a:noAutofit/>
          </a:bodyPr>
          <a:lstStyle/>
          <a:p>
            <a:br>
              <a:rPr lang="en-US" sz="8000" dirty="0"/>
            </a:br>
            <a:br>
              <a:rPr lang="en-US" sz="8000" dirty="0"/>
            </a:br>
            <a:r>
              <a:rPr lang="en-IN" sz="5400" dirty="0">
                <a:effectLst/>
                <a:latin typeface="Calibri" panose="020F0502020204030204" pitchFamily="34" charset="0"/>
                <a:ea typeface="Calibri" panose="020F0502020204030204" pitchFamily="34" charset="0"/>
                <a:cs typeface="Times New Roman" panose="02020603050405020304" pitchFamily="18" charset="0"/>
              </a:rPr>
              <a:t>Car Price </a:t>
            </a:r>
            <a:r>
              <a:rPr lang="en-IN" sz="5400" dirty="0" err="1">
                <a:effectLst/>
                <a:latin typeface="Calibri" panose="020F0502020204030204" pitchFamily="34" charset="0"/>
                <a:ea typeface="Calibri" panose="020F0502020204030204" pitchFamily="34" charset="0"/>
                <a:cs typeface="Times New Roman" panose="02020603050405020304" pitchFamily="18" charset="0"/>
              </a:rPr>
              <a:t>PredictionProject</a:t>
            </a:r>
            <a:br>
              <a:rPr lang="en-IN" sz="54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Tree>
    <p:extLst>
      <p:ext uri="{BB962C8B-B14F-4D97-AF65-F5344CB8AC3E}">
        <p14:creationId xmlns:p14="http://schemas.microsoft.com/office/powerpoint/2010/main" val="293878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59F3-3D56-B2B5-3560-B6A7DE396552}"/>
              </a:ext>
            </a:extLst>
          </p:cNvPr>
          <p:cNvSpPr>
            <a:spLocks noGrp="1"/>
          </p:cNvSpPr>
          <p:nvPr>
            <p:ph type="title"/>
          </p:nvPr>
        </p:nvSpPr>
        <p:spPr>
          <a:xfrm>
            <a:off x="1484311" y="685800"/>
            <a:ext cx="10018713" cy="5448993"/>
          </a:xfrm>
        </p:spPr>
        <p:txBody>
          <a:bodyPr>
            <a:normAutofit/>
          </a:bodyPr>
          <a:lstStyle/>
          <a:p>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3" name="Rectangle 2">
            <a:extLst>
              <a:ext uri="{FF2B5EF4-FFF2-40B4-BE49-F238E27FC236}">
                <a16:creationId xmlns:a16="http://schemas.microsoft.com/office/drawing/2014/main" id="{B7F24AFF-FB92-9DDE-5C57-37F2B0399A9C}"/>
              </a:ext>
            </a:extLst>
          </p:cNvPr>
          <p:cNvSpPr>
            <a:spLocks noChangeArrowheads="1"/>
          </p:cNvSpPr>
          <p:nvPr/>
        </p:nvSpPr>
        <p:spPr bwMode="auto">
          <a:xfrm>
            <a:off x="1640839" y="723207"/>
            <a:ext cx="9178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we can see that how price varies with the car brand. BMW used cars are most expensive.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price is in lakhs.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5" name="Picture 19">
            <a:extLst>
              <a:ext uri="{FF2B5EF4-FFF2-40B4-BE49-F238E27FC236}">
                <a16:creationId xmlns:a16="http://schemas.microsoft.com/office/drawing/2014/main" id="{1B683B3F-754B-B022-F7DF-11968F903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432" y="1791624"/>
            <a:ext cx="8537172" cy="447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89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866F-72B9-9ED3-C71C-3ECFBB1B148B}"/>
              </a:ext>
            </a:extLst>
          </p:cNvPr>
          <p:cNvSpPr>
            <a:spLocks noGrp="1"/>
          </p:cNvSpPr>
          <p:nvPr>
            <p:ph type="title"/>
          </p:nvPr>
        </p:nvSpPr>
        <p:spPr>
          <a:xfrm>
            <a:off x="0" y="20782"/>
            <a:ext cx="5426158" cy="1371600"/>
          </a:xfrm>
        </p:spPr>
        <p:txBody>
          <a:bodyPr/>
          <a:lstStyle/>
          <a:p>
            <a:br>
              <a:rPr lang="en-IN" sz="1800" u="sng"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79A5EF61-B3C2-054D-177D-9332A28B858B}"/>
              </a:ext>
            </a:extLst>
          </p:cNvPr>
          <p:cNvSpPr>
            <a:spLocks noGrp="1"/>
          </p:cNvSpPr>
          <p:nvPr>
            <p:ph type="body" sz="half" idx="2"/>
          </p:nvPr>
        </p:nvSpPr>
        <p:spPr>
          <a:xfrm flipV="1">
            <a:off x="0" y="-228599"/>
            <a:ext cx="4505498" cy="45719"/>
          </a:xfrm>
        </p:spPr>
        <p:txBody>
          <a:bodyPr>
            <a:normAutofit fontScale="25000" lnSpcReduction="20000"/>
          </a:bodyPr>
          <a:lstStyle/>
          <a:p>
            <a:endParaRPr lang="en-IN" dirty="0"/>
          </a:p>
        </p:txBody>
      </p:sp>
      <p:sp>
        <p:nvSpPr>
          <p:cNvPr id="3" name="Rectangle 2">
            <a:extLst>
              <a:ext uri="{FF2B5EF4-FFF2-40B4-BE49-F238E27FC236}">
                <a16:creationId xmlns:a16="http://schemas.microsoft.com/office/drawing/2014/main" id="{64BAFE67-8694-4038-48B3-8705CDC43650}"/>
              </a:ext>
            </a:extLst>
          </p:cNvPr>
          <p:cNvSpPr>
            <a:spLocks noChangeArrowheads="1"/>
          </p:cNvSpPr>
          <p:nvPr/>
        </p:nvSpPr>
        <p:spPr bwMode="auto">
          <a:xfrm>
            <a:off x="1130531" y="19701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69" name="Picture 29">
            <a:extLst>
              <a:ext uri="{FF2B5EF4-FFF2-40B4-BE49-F238E27FC236}">
                <a16:creationId xmlns:a16="http://schemas.microsoft.com/office/drawing/2014/main" id="{76114F1F-2958-855F-999C-2EE8F0949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472" y="1834649"/>
            <a:ext cx="8089727" cy="39480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CDA68A6-C531-C7AA-774D-5AA999021AC7}"/>
              </a:ext>
            </a:extLst>
          </p:cNvPr>
          <p:cNvSpPr>
            <a:spLocks noChangeArrowheads="1"/>
          </p:cNvSpPr>
          <p:nvPr/>
        </p:nvSpPr>
        <p:spPr bwMode="auto">
          <a:xfrm>
            <a:off x="1519998" y="600117"/>
            <a:ext cx="105309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can observe that x1, series and 63 model of BMW and Mercedes are the costliest even if the cars are used.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279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C8C9-76BD-B495-8D47-77B671F70E2F}"/>
              </a:ext>
            </a:extLst>
          </p:cNvPr>
          <p:cNvSpPr>
            <a:spLocks noGrp="1"/>
          </p:cNvSpPr>
          <p:nvPr>
            <p:ph type="title"/>
          </p:nvPr>
        </p:nvSpPr>
        <p:spPr>
          <a:xfrm>
            <a:off x="1426122" y="2788920"/>
            <a:ext cx="10018713" cy="1752599"/>
          </a:xfrm>
        </p:spPr>
        <p:txBody>
          <a:bodyPr>
            <a:normAutofit/>
          </a:bodyPr>
          <a:lstStyle/>
          <a:p>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Rectangle 2">
            <a:extLst>
              <a:ext uri="{FF2B5EF4-FFF2-40B4-BE49-F238E27FC236}">
                <a16:creationId xmlns:a16="http://schemas.microsoft.com/office/drawing/2014/main" id="{69B5B873-7338-1D2B-AFA5-79701ACBA26F}"/>
              </a:ext>
            </a:extLst>
          </p:cNvPr>
          <p:cNvSpPr>
            <a:spLocks noChangeArrowheads="1"/>
          </p:cNvSpPr>
          <p:nvPr/>
        </p:nvSpPr>
        <p:spPr bwMode="auto">
          <a:xfrm>
            <a:off x="2015067" y="540435"/>
            <a:ext cx="58820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can observe that newer the used car higher is the price.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193" name="Picture 30">
            <a:extLst>
              <a:ext uri="{FF2B5EF4-FFF2-40B4-BE49-F238E27FC236}">
                <a16:creationId xmlns:a16="http://schemas.microsoft.com/office/drawing/2014/main" id="{F408FCDE-24E8-D588-DFCD-479E57FE4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067" y="1735665"/>
            <a:ext cx="7696200" cy="36406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4C36B9B-D51B-FE73-D951-E3183A6CF9F2}"/>
              </a:ext>
            </a:extLst>
          </p:cNvPr>
          <p:cNvSpPr>
            <a:spLocks noChangeArrowheads="1"/>
          </p:cNvSpPr>
          <p:nvPr/>
        </p:nvSpPr>
        <p:spPr bwMode="auto">
          <a:xfrm>
            <a:off x="2463800" y="48111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0474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36EDF-10D1-0652-CA95-16ECEE78398C}"/>
              </a:ext>
            </a:extLst>
          </p:cNvPr>
          <p:cNvSpPr>
            <a:spLocks noGrp="1"/>
          </p:cNvSpPr>
          <p:nvPr>
            <p:ph type="title"/>
          </p:nvPr>
        </p:nvSpPr>
        <p:spPr/>
        <p:txBody>
          <a:bodyPr/>
          <a:lstStyle/>
          <a:p>
            <a:endParaRPr lang="en-IN" dirty="0"/>
          </a:p>
        </p:txBody>
      </p:sp>
      <p:sp>
        <p:nvSpPr>
          <p:cNvPr id="3" name="Rectangle 2">
            <a:extLst>
              <a:ext uri="{FF2B5EF4-FFF2-40B4-BE49-F238E27FC236}">
                <a16:creationId xmlns:a16="http://schemas.microsoft.com/office/drawing/2014/main" id="{9F2C2343-EC7F-EEAE-7B01-D6500583192F}"/>
              </a:ext>
            </a:extLst>
          </p:cNvPr>
          <p:cNvSpPr>
            <a:spLocks noChangeArrowheads="1"/>
          </p:cNvSpPr>
          <p:nvPr/>
        </p:nvSpPr>
        <p:spPr bwMode="auto">
          <a:xfrm>
            <a:off x="2927620" y="4281009"/>
            <a:ext cx="47409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Petrol cars are more expensive than diesel cars.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9217" name="Picture 31">
            <a:extLst>
              <a:ext uri="{FF2B5EF4-FFF2-40B4-BE49-F238E27FC236}">
                <a16:creationId xmlns:a16="http://schemas.microsoft.com/office/drawing/2014/main" id="{244BD195-0454-E7D5-706D-7064DE73C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7733"/>
            <a:ext cx="10588623" cy="37930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A86FF25-FEE6-A19B-F66F-2B53862D5FD2}"/>
              </a:ext>
            </a:extLst>
          </p:cNvPr>
          <p:cNvSpPr>
            <a:spLocks noChangeArrowheads="1"/>
          </p:cNvSpPr>
          <p:nvPr/>
        </p:nvSpPr>
        <p:spPr bwMode="auto">
          <a:xfrm>
            <a:off x="2385753" y="62953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8340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41C2B4-C9CE-FB62-A594-1E4C011DC4B8}"/>
              </a:ext>
            </a:extLst>
          </p:cNvPr>
          <p:cNvSpPr>
            <a:spLocks noChangeArrowheads="1"/>
          </p:cNvSpPr>
          <p:nvPr/>
        </p:nvSpPr>
        <p:spPr bwMode="auto">
          <a:xfrm>
            <a:off x="1895301" y="752102"/>
            <a:ext cx="40862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Automatic cars are costlier than manual.</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0241" name="Picture 32">
            <a:extLst>
              <a:ext uri="{FF2B5EF4-FFF2-40B4-BE49-F238E27FC236}">
                <a16:creationId xmlns:a16="http://schemas.microsoft.com/office/drawing/2014/main" id="{01C7510A-1666-5F0D-7A32-FCEE2B40E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301" y="1695797"/>
            <a:ext cx="7689274" cy="425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5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2726030-4F05-3F28-583D-7B8919BA10F4}"/>
              </a:ext>
            </a:extLst>
          </p:cNvPr>
          <p:cNvSpPr>
            <a:spLocks noChangeArrowheads="1"/>
          </p:cNvSpPr>
          <p:nvPr/>
        </p:nvSpPr>
        <p:spPr bwMode="auto">
          <a:xfrm>
            <a:off x="1579418" y="459510"/>
            <a:ext cx="105443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Lesser the driven kilometers higher is the cost. That means lesser the driven kilometers better the state of car</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 higher the price.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265" name="Picture 33">
            <a:extLst>
              <a:ext uri="{FF2B5EF4-FFF2-40B4-BE49-F238E27FC236}">
                <a16:creationId xmlns:a16="http://schemas.microsoft.com/office/drawing/2014/main" id="{6CB69C43-3619-64E8-435C-6546DB626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33" y="1642533"/>
            <a:ext cx="10160000" cy="46566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81BD105-2B7B-4DC1-E92A-A8337AB9F1BF}"/>
              </a:ext>
            </a:extLst>
          </p:cNvPr>
          <p:cNvSpPr>
            <a:spLocks noChangeArrowheads="1"/>
          </p:cNvSpPr>
          <p:nvPr/>
        </p:nvSpPr>
        <p:spPr bwMode="auto">
          <a:xfrm>
            <a:off x="1579418" y="59969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4603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815A-948D-1629-F2EB-BD0E38B1FFD6}"/>
              </a:ext>
            </a:extLst>
          </p:cNvPr>
          <p:cNvSpPr>
            <a:spLocks noGrp="1"/>
          </p:cNvSpPr>
          <p:nvPr>
            <p:ph type="title"/>
          </p:nvPr>
        </p:nvSpPr>
        <p:spPr>
          <a:xfrm>
            <a:off x="1592377" y="2364971"/>
            <a:ext cx="10018713" cy="1752599"/>
          </a:xfrm>
        </p:spPr>
        <p:txBody>
          <a:bodyPr>
            <a:normAutofit/>
          </a:bodyPr>
          <a:lstStyle/>
          <a:p>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5" name="TextBox 4">
            <a:extLst>
              <a:ext uri="{FF2B5EF4-FFF2-40B4-BE49-F238E27FC236}">
                <a16:creationId xmlns:a16="http://schemas.microsoft.com/office/drawing/2014/main" id="{84596AE7-2966-B44E-1230-3A98A5202C02}"/>
              </a:ext>
            </a:extLst>
          </p:cNvPr>
          <p:cNvSpPr txBox="1"/>
          <p:nvPr/>
        </p:nvSpPr>
        <p:spPr>
          <a:xfrm>
            <a:off x="1976351" y="437708"/>
            <a:ext cx="6097384" cy="6701771"/>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We imported following packages: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pandas as pd</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np</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seaborn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OrdinalEncoder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LabelEncoder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statsmodels.stats.outliers_influence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variance_inflation_factor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scipy.stats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GridSearchCV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StandardScaler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power_transform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train_test_split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cross_val_score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metrics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sklearn.metrics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mean_squared_error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mean_absolute_error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We also installed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9538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931375-F3C9-D861-8AB5-94E290FCEE02}"/>
              </a:ext>
            </a:extLst>
          </p:cNvPr>
          <p:cNvSpPr txBox="1"/>
          <p:nvPr/>
        </p:nvSpPr>
        <p:spPr>
          <a:xfrm>
            <a:off x="3489267" y="2654493"/>
            <a:ext cx="6097384" cy="2256452"/>
          </a:xfrm>
          <a:prstGeom prst="rect">
            <a:avLst/>
          </a:prstGeom>
          <a:noFill/>
        </p:spPr>
        <p:txBody>
          <a:bodyPr wrap="square">
            <a:spAutoFit/>
          </a:bodyPr>
          <a:lstStyle/>
          <a:p>
            <a:pPr marL="685800">
              <a:lnSpc>
                <a:spcPct val="107000"/>
              </a:lnSpc>
              <a:spcAft>
                <a:spcPts val="800"/>
              </a:spcAft>
            </a:pPr>
            <a:r>
              <a:rPr lang="en-IN" sz="54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496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4">
            <a:extLst>
              <a:ext uri="{FF2B5EF4-FFF2-40B4-BE49-F238E27FC236}">
                <a16:creationId xmlns:a16="http://schemas.microsoft.com/office/drawing/2014/main" id="{23C55943-51A6-70F7-F39B-49761ED53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263" y="1279362"/>
            <a:ext cx="5734050" cy="1727200"/>
          </a:xfrm>
          <a:prstGeom prst="rect">
            <a:avLst/>
          </a:prstGeom>
          <a:noFill/>
          <a:extLst>
            <a:ext uri="{909E8E84-426E-40DD-AFC4-6F175D3DCCD1}">
              <a14:hiddenFill xmlns:a14="http://schemas.microsoft.com/office/drawing/2010/main">
                <a:solidFill>
                  <a:srgbClr val="FFFFFF"/>
                </a:solidFill>
              </a14:hiddenFill>
            </a:ext>
          </a:extLst>
        </p:spPr>
      </p:pic>
      <p:pic>
        <p:nvPicPr>
          <p:cNvPr id="12289" name="Picture 45">
            <a:extLst>
              <a:ext uri="{FF2B5EF4-FFF2-40B4-BE49-F238E27FC236}">
                <a16:creationId xmlns:a16="http://schemas.microsoft.com/office/drawing/2014/main" id="{B7292070-1A22-8E7E-8A5C-06B608C63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263" y="4248086"/>
            <a:ext cx="5727700" cy="1098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4D4369A-F84C-CF38-9D71-06DDAC21EA5B}"/>
              </a:ext>
            </a:extLst>
          </p:cNvPr>
          <p:cNvSpPr>
            <a:spLocks noChangeArrowheads="1"/>
          </p:cNvSpPr>
          <p:nvPr/>
        </p:nvSpPr>
        <p:spPr bwMode="auto">
          <a:xfrm>
            <a:off x="1695797" y="-18417"/>
            <a:ext cx="9358396"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Decision Tree Regression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applied this algorithm and found the train accuracy to be 100% and test accuracy to be 99.9%.</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887645A3-FB59-B0E7-598C-87ECB4E4D630}"/>
              </a:ext>
            </a:extLst>
          </p:cNvPr>
          <p:cNvSpPr>
            <a:spLocks noChangeArrowheads="1"/>
          </p:cNvSpPr>
          <p:nvPr/>
        </p:nvSpPr>
        <p:spPr bwMode="auto">
          <a:xfrm>
            <a:off x="1072881" y="3426355"/>
            <a:ext cx="103652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test accuracy for decision tree regression is 100% and its cv score is 99.9% thus making us sure that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is not overfitted, although decision tree regressor is prone to overfitting.</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634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5AFE60E2-35B7-8782-FA9E-72F16EF07D7A}"/>
              </a:ext>
            </a:extLst>
          </p:cNvPr>
          <p:cNvSpPr>
            <a:spLocks noChangeArrowheads="1"/>
          </p:cNvSpPr>
          <p:nvPr/>
        </p:nvSpPr>
        <p:spPr bwMode="auto">
          <a:xfrm>
            <a:off x="1183025" y="173991"/>
            <a:ext cx="108196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tested this model on other metrics: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calculated Root mean square error, Mean absolute error and Mean square errors and there values are shown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the snapshot below:</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AA3C2E6-CFDD-0925-3C3E-1B8699BBCF2A}"/>
              </a:ext>
            </a:extLst>
          </p:cNvPr>
          <p:cNvSpPr>
            <a:spLocks noChangeArrowheads="1"/>
          </p:cNvSpPr>
          <p:nvPr/>
        </p:nvSpPr>
        <p:spPr bwMode="auto">
          <a:xfrm>
            <a:off x="1183025" y="10973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3313" name="Picture 46">
            <a:extLst>
              <a:ext uri="{FF2B5EF4-FFF2-40B4-BE49-F238E27FC236}">
                <a16:creationId xmlns:a16="http://schemas.microsoft.com/office/drawing/2014/main" id="{7DE8AAC0-DD10-241D-5921-5990C1730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025" y="1554521"/>
            <a:ext cx="5734050" cy="2070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BF09BC8-D918-2CE5-E830-22599BFB80B4}"/>
              </a:ext>
            </a:extLst>
          </p:cNvPr>
          <p:cNvSpPr>
            <a:spLocks noChangeArrowheads="1"/>
          </p:cNvSpPr>
          <p:nvPr/>
        </p:nvSpPr>
        <p:spPr bwMode="auto">
          <a:xfrm>
            <a:off x="1183025" y="4283589"/>
            <a:ext cx="68518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Looking at these errors we can say that model is performing really well.</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13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D2A3-0FDF-B038-2443-268EEE2CC672}"/>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Problem Statement</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7CE018-DBBE-1952-9440-B7BADE7A4FE2}"/>
              </a:ext>
            </a:extLst>
          </p:cNvPr>
          <p:cNvSpPr>
            <a:spLocks noGrp="1"/>
          </p:cNvSpPr>
          <p:nvPr>
            <p:ph idx="1"/>
          </p:nvPr>
        </p:nvSpPr>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Sudden out break of covid-19 has hit hard many businesses including used car sales market. Due to this pandemic, there are many changes in the used car prices so the old machine learning models used by companies are no longer valid for post pandemic data. So here we are working on this project in 2 phases: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Collection: I collected used car data from two sites, cardekho.com and cars24.com.</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Analysing the data and building the model.  </a:t>
            </a:r>
          </a:p>
          <a:p>
            <a:pPr marL="0" indent="0">
              <a:buNone/>
            </a:pPr>
            <a:endParaRPr lang="en-IN" dirty="0"/>
          </a:p>
        </p:txBody>
      </p:sp>
    </p:spTree>
    <p:extLst>
      <p:ext uri="{BB962C8B-B14F-4D97-AF65-F5344CB8AC3E}">
        <p14:creationId xmlns:p14="http://schemas.microsoft.com/office/powerpoint/2010/main" val="60904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0">
            <a:extLst>
              <a:ext uri="{FF2B5EF4-FFF2-40B4-BE49-F238E27FC236}">
                <a16:creationId xmlns:a16="http://schemas.microsoft.com/office/drawing/2014/main" id="{3A3B4C43-9F45-EE3D-7097-A966AEB54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352" y="1399292"/>
            <a:ext cx="5727700" cy="147955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51">
            <a:extLst>
              <a:ext uri="{FF2B5EF4-FFF2-40B4-BE49-F238E27FC236}">
                <a16:creationId xmlns:a16="http://schemas.microsoft.com/office/drawing/2014/main" id="{8E0B62D4-694E-755A-526E-53C44F2D6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977" y="4308386"/>
            <a:ext cx="573405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32088BD5-7C13-6D24-2929-DFCABA364D9E}"/>
              </a:ext>
            </a:extLst>
          </p:cNvPr>
          <p:cNvSpPr>
            <a:spLocks noChangeArrowheads="1"/>
          </p:cNvSpPr>
          <p:nvPr/>
        </p:nvSpPr>
        <p:spPr bwMode="auto">
          <a:xfrm>
            <a:off x="1598352" y="137408"/>
            <a:ext cx="930068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Random Forest Regressor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applied this algorithm and found the train accuracy to be 100% and test accuracy to be 100%.</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2B62DF6C-0428-41EC-83F8-802A9BA94E84}"/>
              </a:ext>
            </a:extLst>
          </p:cNvPr>
          <p:cNvSpPr>
            <a:spLocks noChangeArrowheads="1"/>
          </p:cNvSpPr>
          <p:nvPr/>
        </p:nvSpPr>
        <p:spPr bwMode="auto">
          <a:xfrm>
            <a:off x="1092776" y="3231177"/>
            <a:ext cx="104860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random forest regression is 100% and its cv score is 99.9% thus making us sure that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 is not overfitted.</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8291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E6FD064D-5440-BC1D-AC4B-3940CFA3C6D2}"/>
              </a:ext>
            </a:extLst>
          </p:cNvPr>
          <p:cNvSpPr>
            <a:spLocks noChangeArrowheads="1"/>
          </p:cNvSpPr>
          <p:nvPr/>
        </p:nvSpPr>
        <p:spPr bwMode="auto">
          <a:xfrm>
            <a:off x="1340657" y="305070"/>
            <a:ext cx="100943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tested this model on other metrics: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calculated Root mean square error, Mean absolute error and Mean square errors and there values 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shown in the snapshot below:</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408F03E-5CF3-99C9-092D-6FAF2C420FF3}"/>
              </a:ext>
            </a:extLst>
          </p:cNvPr>
          <p:cNvSpPr>
            <a:spLocks noChangeArrowheads="1"/>
          </p:cNvSpPr>
          <p:nvPr/>
        </p:nvSpPr>
        <p:spPr bwMode="auto">
          <a:xfrm>
            <a:off x="1340657" y="14214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5361" name="Picture 52">
            <a:extLst>
              <a:ext uri="{FF2B5EF4-FFF2-40B4-BE49-F238E27FC236}">
                <a16:creationId xmlns:a16="http://schemas.microsoft.com/office/drawing/2014/main" id="{FEE6E9E7-02C5-F30D-82C0-18E40DE05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657" y="1878676"/>
            <a:ext cx="5734050" cy="194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73A25C7-8B2A-8164-8B20-D74DC96A77CD}"/>
              </a:ext>
            </a:extLst>
          </p:cNvPr>
          <p:cNvSpPr>
            <a:spLocks noChangeArrowheads="1"/>
          </p:cNvSpPr>
          <p:nvPr/>
        </p:nvSpPr>
        <p:spPr bwMode="auto">
          <a:xfrm>
            <a:off x="1213657" y="4777993"/>
            <a:ext cx="6851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Looking at these errors we can say that model is performing really well.</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3754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6">
            <a:extLst>
              <a:ext uri="{FF2B5EF4-FFF2-40B4-BE49-F238E27FC236}">
                <a16:creationId xmlns:a16="http://schemas.microsoft.com/office/drawing/2014/main" id="{E9A01A68-7B5D-93F6-9253-28B7AE422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89" y="1376102"/>
            <a:ext cx="57277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6385" name="Picture 57">
            <a:extLst>
              <a:ext uri="{FF2B5EF4-FFF2-40B4-BE49-F238E27FC236}">
                <a16:creationId xmlns:a16="http://schemas.microsoft.com/office/drawing/2014/main" id="{396C81A0-A61E-218B-022A-716C4CF15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439" y="4435533"/>
            <a:ext cx="5734050" cy="971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A4B58EE-F6B5-8DF6-9486-D84EF7FD67F2}"/>
              </a:ext>
            </a:extLst>
          </p:cNvPr>
          <p:cNvSpPr>
            <a:spLocks noChangeArrowheads="1"/>
          </p:cNvSpPr>
          <p:nvPr/>
        </p:nvSpPr>
        <p:spPr bwMode="auto">
          <a:xfrm>
            <a:off x="1332960" y="56706"/>
            <a:ext cx="941610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Knn</a:t>
            </a: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Regressor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applied this algorithm and found the train accuracy to be 99.9% and test accuracy to be 99.9%.</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6998988A-834A-A4A5-84D8-3A99B7AEFC91}"/>
              </a:ext>
            </a:extLst>
          </p:cNvPr>
          <p:cNvSpPr>
            <a:spLocks noChangeArrowheads="1"/>
          </p:cNvSpPr>
          <p:nvPr/>
        </p:nvSpPr>
        <p:spPr bwMode="auto">
          <a:xfrm>
            <a:off x="810144" y="3395872"/>
            <a:ext cx="105345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regression is 99.9% and its cv score is 99.9% thus making us sure that the model</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not overfitted.</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4" name="Rectangle 5">
            <a:extLst>
              <a:ext uri="{FF2B5EF4-FFF2-40B4-BE49-F238E27FC236}">
                <a16:creationId xmlns:a16="http://schemas.microsoft.com/office/drawing/2014/main" id="{65A87B49-5C1A-8CF2-F699-6498D78EE1B9}"/>
              </a:ext>
            </a:extLst>
          </p:cNvPr>
          <p:cNvSpPr>
            <a:spLocks noChangeArrowheads="1"/>
          </p:cNvSpPr>
          <p:nvPr/>
        </p:nvSpPr>
        <p:spPr bwMode="auto">
          <a:xfrm>
            <a:off x="1429789" y="5787836"/>
            <a:ext cx="4287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tested this model on other metrics: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523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ADD93ED-5FFD-E08C-9652-269F2795724A}"/>
              </a:ext>
            </a:extLst>
          </p:cNvPr>
          <p:cNvSpPr>
            <a:spLocks noChangeArrowheads="1"/>
          </p:cNvSpPr>
          <p:nvPr/>
        </p:nvSpPr>
        <p:spPr bwMode="auto">
          <a:xfrm>
            <a:off x="1496291" y="443084"/>
            <a:ext cx="100943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tested this model on other metrics: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calculated Root mean square error, Mean absolute error and Mean square errors and there values 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shown in the snapshot below: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7409" name="Picture 58">
            <a:extLst>
              <a:ext uri="{FF2B5EF4-FFF2-40B4-BE49-F238E27FC236}">
                <a16:creationId xmlns:a16="http://schemas.microsoft.com/office/drawing/2014/main" id="{430B7493-EE46-598C-0113-7F5996A84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238" y="2044932"/>
            <a:ext cx="5727700" cy="1873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D2C4D44-562E-2454-1001-D2502DB92746}"/>
              </a:ext>
            </a:extLst>
          </p:cNvPr>
          <p:cNvSpPr>
            <a:spLocks noChangeArrowheads="1"/>
          </p:cNvSpPr>
          <p:nvPr/>
        </p:nvSpPr>
        <p:spPr bwMode="auto">
          <a:xfrm>
            <a:off x="1390996" y="4652118"/>
            <a:ext cx="10075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Looking at these errors we can say that model is performing well but not as good as previous two models.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820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2">
            <a:extLst>
              <a:ext uri="{FF2B5EF4-FFF2-40B4-BE49-F238E27FC236}">
                <a16:creationId xmlns:a16="http://schemas.microsoft.com/office/drawing/2014/main" id="{68170A31-7930-3B42-F31F-4AAADFD7A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986" y="1245968"/>
            <a:ext cx="5734050" cy="2012950"/>
          </a:xfrm>
          <a:prstGeom prst="rect">
            <a:avLst/>
          </a:prstGeom>
          <a:noFill/>
          <a:extLst>
            <a:ext uri="{909E8E84-426E-40DD-AFC4-6F175D3DCCD1}">
              <a14:hiddenFill xmlns:a14="http://schemas.microsoft.com/office/drawing/2010/main">
                <a:solidFill>
                  <a:srgbClr val="FFFFFF"/>
                </a:solidFill>
              </a14:hiddenFill>
            </a:ext>
          </a:extLst>
        </p:spPr>
      </p:pic>
      <p:pic>
        <p:nvPicPr>
          <p:cNvPr id="18433" name="Picture 63">
            <a:extLst>
              <a:ext uri="{FF2B5EF4-FFF2-40B4-BE49-F238E27FC236}">
                <a16:creationId xmlns:a16="http://schemas.microsoft.com/office/drawing/2014/main" id="{BB2E7B78-664D-817B-4834-B180E1DEC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986" y="4520802"/>
            <a:ext cx="5727700" cy="1308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CA826DF5-C54C-7A4B-39BD-D11717C21DF7}"/>
              </a:ext>
            </a:extLst>
          </p:cNvPr>
          <p:cNvSpPr>
            <a:spLocks noChangeArrowheads="1"/>
          </p:cNvSpPr>
          <p:nvPr/>
        </p:nvSpPr>
        <p:spPr bwMode="auto">
          <a:xfrm>
            <a:off x="1584036" y="-15916"/>
            <a:ext cx="930068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XGBoost</a:t>
            </a: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Regressor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applied this algorithm and found the train accuracy to be 100% and test accuracy to be 100%.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609128B2-3550-0045-B0FA-1DCC8567C0F4}"/>
              </a:ext>
            </a:extLst>
          </p:cNvPr>
          <p:cNvSpPr>
            <a:spLocks noChangeArrowheads="1"/>
          </p:cNvSpPr>
          <p:nvPr/>
        </p:nvSpPr>
        <p:spPr bwMode="auto">
          <a:xfrm>
            <a:off x="1228436" y="3348565"/>
            <a:ext cx="106420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XGBoost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regression is 100% and its cv score is 99.9% thus making us sure that the model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not overfitted.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9715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37E424-0182-C44E-BC06-8E2908D21BB1}"/>
              </a:ext>
            </a:extLst>
          </p:cNvPr>
          <p:cNvSpPr>
            <a:spLocks noChangeArrowheads="1"/>
          </p:cNvSpPr>
          <p:nvPr/>
        </p:nvSpPr>
        <p:spPr bwMode="auto">
          <a:xfrm>
            <a:off x="1631296" y="156294"/>
            <a:ext cx="101472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tested this model on other metrics: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calculated Root mean square error, Mean absolute error and Mean square errors and there values 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shown in the snapshot below: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9457" name="Picture 64">
            <a:extLst>
              <a:ext uri="{FF2B5EF4-FFF2-40B4-BE49-F238E27FC236}">
                <a16:creationId xmlns:a16="http://schemas.microsoft.com/office/drawing/2014/main" id="{F26D5943-8F48-7300-E9C0-EA56E2A62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985" y="1596044"/>
            <a:ext cx="5727700"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F34A45B-8C9F-6B96-A943-1FDFEDDCE98D}"/>
              </a:ext>
            </a:extLst>
          </p:cNvPr>
          <p:cNvSpPr>
            <a:spLocks noChangeArrowheads="1"/>
          </p:cNvSpPr>
          <p:nvPr/>
        </p:nvSpPr>
        <p:spPr bwMode="auto">
          <a:xfrm>
            <a:off x="1753985" y="3955934"/>
            <a:ext cx="102538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Looking at these errors we can say that model is performing well but not as good as decision tree regressor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random forest regressor.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5970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07037-1A83-697F-79FC-E33F70529570}"/>
              </a:ext>
            </a:extLst>
          </p:cNvPr>
          <p:cNvSpPr txBox="1"/>
          <p:nvPr/>
        </p:nvSpPr>
        <p:spPr>
          <a:xfrm>
            <a:off x="1394460" y="2134585"/>
            <a:ext cx="8564187" cy="1855573"/>
          </a:xfrm>
          <a:prstGeom prst="rect">
            <a:avLst/>
          </a:prstGeom>
          <a:noFill/>
        </p:spPr>
        <p:txBody>
          <a:bodyPr wrap="square">
            <a:spAutoFit/>
          </a:bodyPr>
          <a:lstStyle/>
          <a:p>
            <a:pPr marL="685800">
              <a:lnSpc>
                <a:spcPct val="107000"/>
              </a:lnSpc>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best performing model is random forest Regressor as its test accuracy and CV score both are almost same. The Root mean square error, mean absolute error and mean square error is least for random forest regressor so we will finalize this model.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IN"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Since the accuracy is at its best so we don’t need to perform hyper parameter tuning on it. so lets save our model.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6690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A29D-4710-7350-ACAA-85A44311B0AB}"/>
              </a:ext>
            </a:extLst>
          </p:cNvPr>
          <p:cNvSpPr>
            <a:spLocks noGrp="1"/>
          </p:cNvSpPr>
          <p:nvPr>
            <p:ph type="title"/>
          </p:nvPr>
        </p:nvSpPr>
        <p:spPr>
          <a:xfrm>
            <a:off x="170900" y="2315094"/>
            <a:ext cx="10018713" cy="1752599"/>
          </a:xfrm>
        </p:spPr>
        <p:txBody>
          <a:bodyPr/>
          <a:lstStyle/>
          <a:p>
            <a:r>
              <a:rPr lang="en-IN" b="1" i="1" u="sng" dirty="0"/>
              <a:t>CONCLUSION</a:t>
            </a:r>
          </a:p>
        </p:txBody>
      </p:sp>
    </p:spTree>
    <p:extLst>
      <p:ext uri="{BB962C8B-B14F-4D97-AF65-F5344CB8AC3E}">
        <p14:creationId xmlns:p14="http://schemas.microsoft.com/office/powerpoint/2010/main" val="54367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5B13D5-16D5-E69F-5C7B-9BDA4D5B3DF3}"/>
              </a:ext>
            </a:extLst>
          </p:cNvPr>
          <p:cNvSpPr txBox="1"/>
          <p:nvPr/>
        </p:nvSpPr>
        <p:spPr>
          <a:xfrm>
            <a:off x="1444336" y="3046061"/>
            <a:ext cx="8422871" cy="968278"/>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study we can conclude that if any used car is just 3-4 years old, is of petrol type, automatic and has driven less kilometres then their cost should be comparatively higher than other normal cars.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623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D1A2-F2F1-0D5C-A0C9-0133B8F94AD3}"/>
              </a:ext>
            </a:extLst>
          </p:cNvPr>
          <p:cNvSpPr>
            <a:spLocks noGrp="1"/>
          </p:cNvSpPr>
          <p:nvPr>
            <p:ph type="title"/>
          </p:nvPr>
        </p:nvSpPr>
        <p:spPr/>
        <p:txBody>
          <a:bodyPr/>
          <a:lstStyle/>
          <a:p>
            <a:r>
              <a:rPr lang="en-IN" b="1" i="1" u="sng" dirty="0">
                <a:effectLst>
                  <a:outerShdw blurRad="38100" dist="38100" dir="2700000" algn="tl">
                    <a:srgbClr val="000000">
                      <a:alpha val="43137"/>
                    </a:srgbClr>
                  </a:outerShdw>
                </a:effectLst>
              </a:rPr>
              <a:t>Exploratory Data Analysis</a:t>
            </a:r>
          </a:p>
        </p:txBody>
      </p:sp>
      <p:sp>
        <p:nvSpPr>
          <p:cNvPr id="6" name="Content Placeholder 5">
            <a:extLst>
              <a:ext uri="{FF2B5EF4-FFF2-40B4-BE49-F238E27FC236}">
                <a16:creationId xmlns:a16="http://schemas.microsoft.com/office/drawing/2014/main" id="{D0C1025B-2967-9E1E-8D01-C593FC69B10F}"/>
              </a:ext>
            </a:extLst>
          </p:cNvPr>
          <p:cNvSpPr>
            <a:spLocks noGrp="1"/>
          </p:cNvSpPr>
          <p:nvPr>
            <p:ph idx="1"/>
          </p:nvPr>
        </p:nvSpPr>
        <p:spPr/>
        <p:txBody>
          <a:bodyPr>
            <a:normAutofit fontScale="92500" lnSpcReduction="20000"/>
          </a:bodyPr>
          <a:lstStyle/>
          <a:p>
            <a:r>
              <a:rPr lang="en-US" b="1" dirty="0"/>
              <a:t>Shape of the data:</a:t>
            </a:r>
          </a:p>
          <a:p>
            <a:pPr marL="0" indent="0">
              <a:buNone/>
            </a:pPr>
            <a:r>
              <a:rPr lang="en-US"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Data set is collected from cars24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carDekho</a:t>
            </a:r>
            <a:r>
              <a:rPr lang="en-IN" sz="1800" dirty="0">
                <a:effectLst/>
                <a:latin typeface="Calibri" panose="020F0502020204030204" pitchFamily="34" charset="0"/>
                <a:ea typeface="Calibri" panose="020F0502020204030204" pitchFamily="34" charset="0"/>
                <a:cs typeface="Times New Roman" panose="02020603050405020304" pitchFamily="18" charset="0"/>
              </a:rPr>
              <a:t> from various cities as Delhi, NCR, Mumbai, Hyderabad, Chennai,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Banglore,Kolkata,Pune</a:t>
            </a:r>
            <a:r>
              <a:rPr lang="en-IN" sz="1800" dirty="0">
                <a:effectLst/>
                <a:latin typeface="Calibri" panose="020F0502020204030204" pitchFamily="34" charset="0"/>
                <a:ea typeface="Calibri" panose="020F0502020204030204" pitchFamily="34" charset="0"/>
                <a:cs typeface="Times New Roman" panose="02020603050405020304" pitchFamily="18" charset="0"/>
              </a:rPr>
              <a:t> etc. Below is the shape of data:</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a:t>
            </a:r>
          </a:p>
          <a:p>
            <a:pPr marL="0" indent="0">
              <a:buNone/>
            </a:pPr>
            <a:endParaRPr lang="en-US" dirty="0"/>
          </a:p>
          <a:p>
            <a:r>
              <a:rPr lang="en-US" b="1" dirty="0"/>
              <a:t>Null values present:</a:t>
            </a:r>
          </a:p>
          <a:p>
            <a:pPr marL="0" indent="0">
              <a:buNone/>
            </a:pPr>
            <a:r>
              <a:rPr lang="en-US" dirty="0"/>
              <a:t> The dataset has no null values.</a:t>
            </a:r>
          </a:p>
          <a:p>
            <a:pPr marL="0" indent="0">
              <a:buNone/>
            </a:pPr>
            <a:endParaRPr lang="en-IN" dirty="0"/>
          </a:p>
        </p:txBody>
      </p:sp>
      <p:pic>
        <p:nvPicPr>
          <p:cNvPr id="3" name="Picture 2">
            <a:extLst>
              <a:ext uri="{FF2B5EF4-FFF2-40B4-BE49-F238E27FC236}">
                <a16:creationId xmlns:a16="http://schemas.microsoft.com/office/drawing/2014/main" id="{22B48776-F70F-42D8-6929-25D2F1CBB077}"/>
              </a:ext>
            </a:extLst>
          </p:cNvPr>
          <p:cNvPicPr>
            <a:picLocks noChangeAspect="1"/>
          </p:cNvPicPr>
          <p:nvPr/>
        </p:nvPicPr>
        <p:blipFill>
          <a:blip r:embed="rId2"/>
          <a:stretch>
            <a:fillRect/>
          </a:stretch>
        </p:blipFill>
        <p:spPr>
          <a:xfrm>
            <a:off x="1630796" y="3589539"/>
            <a:ext cx="4940300" cy="742950"/>
          </a:xfrm>
          <a:prstGeom prst="rect">
            <a:avLst/>
          </a:prstGeom>
        </p:spPr>
      </p:pic>
    </p:spTree>
    <p:extLst>
      <p:ext uri="{BB962C8B-B14F-4D97-AF65-F5344CB8AC3E}">
        <p14:creationId xmlns:p14="http://schemas.microsoft.com/office/powerpoint/2010/main" val="90435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2E99-A4E8-9736-DAA0-4D19ED8BBA57}"/>
              </a:ext>
            </a:extLst>
          </p:cNvPr>
          <p:cNvSpPr>
            <a:spLocks noGrp="1"/>
          </p:cNvSpPr>
          <p:nvPr>
            <p:ph type="title"/>
          </p:nvPr>
        </p:nvSpPr>
        <p:spPr>
          <a:xfrm>
            <a:off x="0" y="116378"/>
            <a:ext cx="12111643" cy="7132320"/>
          </a:xfrm>
        </p:spPr>
        <p:txBody>
          <a:bodyPr>
            <a:normAutofit/>
          </a:bodyPr>
          <a:lstStyle/>
          <a:p>
            <a:pPr lvl="0" algn="l">
              <a:lnSpc>
                <a:spcPct val="107000"/>
              </a:lnSpc>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
        <p:nvSpPr>
          <p:cNvPr id="4" name="TextBox 3">
            <a:extLst>
              <a:ext uri="{FF2B5EF4-FFF2-40B4-BE49-F238E27FC236}">
                <a16:creationId xmlns:a16="http://schemas.microsoft.com/office/drawing/2014/main" id="{D05EBCEB-06A6-C813-051C-1E18BBB50AA4}"/>
              </a:ext>
            </a:extLst>
          </p:cNvPr>
          <p:cNvSpPr txBox="1"/>
          <p:nvPr/>
        </p:nvSpPr>
        <p:spPr>
          <a:xfrm>
            <a:off x="995450" y="116378"/>
            <a:ext cx="6097384" cy="671915"/>
          </a:xfrm>
          <a:prstGeom prst="rect">
            <a:avLst/>
          </a:prstGeom>
          <a:noFill/>
        </p:spPr>
        <p:txBody>
          <a:bodyPr wrap="square">
            <a:sp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Following are the columns present and their respective data types:</a:t>
            </a:r>
          </a:p>
        </p:txBody>
      </p:sp>
      <p:pic>
        <p:nvPicPr>
          <p:cNvPr id="5" name="Picture 4">
            <a:extLst>
              <a:ext uri="{FF2B5EF4-FFF2-40B4-BE49-F238E27FC236}">
                <a16:creationId xmlns:a16="http://schemas.microsoft.com/office/drawing/2014/main" id="{66C8EA49-60B2-9960-21AC-275FA1E800DE}"/>
              </a:ext>
            </a:extLst>
          </p:cNvPr>
          <p:cNvPicPr>
            <a:picLocks noChangeAspect="1"/>
          </p:cNvPicPr>
          <p:nvPr/>
        </p:nvPicPr>
        <p:blipFill>
          <a:blip r:embed="rId2"/>
          <a:stretch>
            <a:fillRect/>
          </a:stretch>
        </p:blipFill>
        <p:spPr>
          <a:xfrm>
            <a:off x="1453804" y="959947"/>
            <a:ext cx="4064000" cy="1962150"/>
          </a:xfrm>
          <a:prstGeom prst="rect">
            <a:avLst/>
          </a:prstGeom>
        </p:spPr>
      </p:pic>
      <p:sp>
        <p:nvSpPr>
          <p:cNvPr id="6" name="Rectangle 2">
            <a:extLst>
              <a:ext uri="{FF2B5EF4-FFF2-40B4-BE49-F238E27FC236}">
                <a16:creationId xmlns:a16="http://schemas.microsoft.com/office/drawing/2014/main" id="{A7F5E1A9-7CF5-E87F-59DF-66E8C1C11FAB}"/>
              </a:ext>
            </a:extLst>
          </p:cNvPr>
          <p:cNvSpPr>
            <a:spLocks noChangeArrowheads="1"/>
          </p:cNvSpPr>
          <p:nvPr/>
        </p:nvSpPr>
        <p:spPr bwMode="auto">
          <a:xfrm>
            <a:off x="1358784" y="3238839"/>
            <a:ext cx="27291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is the glimpse of data</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36">
            <a:extLst>
              <a:ext uri="{FF2B5EF4-FFF2-40B4-BE49-F238E27FC236}">
                <a16:creationId xmlns:a16="http://schemas.microsoft.com/office/drawing/2014/main" id="{FD1A2F76-2307-E566-EC88-04395E771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784" y="3790604"/>
            <a:ext cx="5734050" cy="23304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14D95E40-AF2A-FA83-9112-DF5D551857B9}"/>
              </a:ext>
            </a:extLst>
          </p:cNvPr>
          <p:cNvSpPr>
            <a:spLocks noChangeArrowheads="1"/>
          </p:cNvSpPr>
          <p:nvPr/>
        </p:nvSpPr>
        <p:spPr bwMode="auto">
          <a:xfrm>
            <a:off x="1358784" y="61210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9049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C9B629-1691-ECA0-AA91-1CE616EB0703}"/>
              </a:ext>
            </a:extLst>
          </p:cNvPr>
          <p:cNvSpPr txBox="1"/>
          <p:nvPr/>
        </p:nvSpPr>
        <p:spPr>
          <a:xfrm>
            <a:off x="1460962" y="195168"/>
            <a:ext cx="10731038" cy="1857368"/>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had no null values but the label price was as object data type so I converted it into float type.</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analysing the data I came across that the prices of high-end cars like Mercedes and BMW were in crores but filled as lakhs so I converted such kind of prices to lakhs.</a:t>
            </a: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DrivenKms</a:t>
            </a:r>
            <a:r>
              <a:rPr lang="en-IN" sz="1800" dirty="0">
                <a:effectLst/>
                <a:latin typeface="Calibri" panose="020F0502020204030204" pitchFamily="34" charset="0"/>
                <a:ea typeface="Calibri" panose="020F0502020204030204" pitchFamily="34" charset="0"/>
                <a:cs typeface="Times New Roman" panose="02020603050405020304" pitchFamily="18" charset="0"/>
              </a:rPr>
              <a:t> feature was also object type so I converted it into float type as well.</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Few features such as Brand, Model, Variant,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ManufactureYr</a:t>
            </a:r>
            <a:r>
              <a:rPr lang="en-IN" sz="1800" dirty="0">
                <a:effectLst/>
                <a:latin typeface="Calibri" panose="020F0502020204030204" pitchFamily="34" charset="0"/>
                <a:ea typeface="Calibri" panose="020F0502020204030204" pitchFamily="34" charset="0"/>
                <a:cs typeface="Times New Roman" panose="02020603050405020304" pitchFamily="18" charset="0"/>
              </a:rPr>
              <a:t>, Fuel type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Contol</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categorical in nature so applied ordinal encoding on them.</a:t>
            </a:r>
          </a:p>
        </p:txBody>
      </p:sp>
      <p:sp>
        <p:nvSpPr>
          <p:cNvPr id="4" name="Rectangle 2">
            <a:extLst>
              <a:ext uri="{FF2B5EF4-FFF2-40B4-BE49-F238E27FC236}">
                <a16:creationId xmlns:a16="http://schemas.microsoft.com/office/drawing/2014/main" id="{D17DDBE9-88D0-2108-0634-16F3A8F10BED}"/>
              </a:ext>
            </a:extLst>
          </p:cNvPr>
          <p:cNvSpPr>
            <a:spLocks noChangeArrowheads="1"/>
          </p:cNvSpPr>
          <p:nvPr/>
        </p:nvSpPr>
        <p:spPr bwMode="auto">
          <a:xfrm>
            <a:off x="1303020" y="2052536"/>
            <a:ext cx="107761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As per heatmap multicollinearity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doesnot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exists but in order to be sure I calculated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vif</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score and found out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that the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manufactureYr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greater than 10 but since its an important feature so could not drop it.</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2049" name="Picture 37">
            <a:extLst>
              <a:ext uri="{FF2B5EF4-FFF2-40B4-BE49-F238E27FC236}">
                <a16:creationId xmlns:a16="http://schemas.microsoft.com/office/drawing/2014/main" id="{6560BAC8-F6EE-A6AC-DDEF-1C35F0A54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987" y="2975866"/>
            <a:ext cx="9579264" cy="38821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5EA3D20-E67D-2F56-D9B1-1F0C11B225C2}"/>
              </a:ext>
            </a:extLst>
          </p:cNvPr>
          <p:cNvSpPr>
            <a:spLocks noChangeArrowheads="1"/>
          </p:cNvSpPr>
          <p:nvPr/>
        </p:nvSpPr>
        <p:spPr bwMode="auto">
          <a:xfrm>
            <a:off x="6921500" y="66628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7178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8">
            <a:extLst>
              <a:ext uri="{FF2B5EF4-FFF2-40B4-BE49-F238E27FC236}">
                <a16:creationId xmlns:a16="http://schemas.microsoft.com/office/drawing/2014/main" id="{4250EB25-E00A-8E1D-EDE0-6C6C37991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044" y="876299"/>
            <a:ext cx="7024254" cy="285611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40">
            <a:extLst>
              <a:ext uri="{FF2B5EF4-FFF2-40B4-BE49-F238E27FC236}">
                <a16:creationId xmlns:a16="http://schemas.microsoft.com/office/drawing/2014/main" id="{7E6377A6-839B-84C7-E176-B8A84B574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484" y="4762842"/>
            <a:ext cx="5092700" cy="1968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7A3B2277-F9A5-7B8A-2E83-8766313BE5B1}"/>
              </a:ext>
            </a:extLst>
          </p:cNvPr>
          <p:cNvSpPr>
            <a:spLocks noChangeArrowheads="1"/>
          </p:cNvSpPr>
          <p:nvPr/>
        </p:nvSpPr>
        <p:spPr bwMode="auto">
          <a:xfrm>
            <a:off x="1418244" y="46336"/>
            <a:ext cx="1010084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Outliers are present in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DrivenKms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Price but since Price is a label so we would consider outlier in only</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DrivenKms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So treated it using z-score technique.</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 name="Rectangle 4">
            <a:extLst>
              <a:ext uri="{FF2B5EF4-FFF2-40B4-BE49-F238E27FC236}">
                <a16:creationId xmlns:a16="http://schemas.microsoft.com/office/drawing/2014/main" id="{663D553C-65E1-E119-55C5-204C2C8D84FA}"/>
              </a:ext>
            </a:extLst>
          </p:cNvPr>
          <p:cNvSpPr>
            <a:spLocks noChangeArrowheads="1"/>
          </p:cNvSpPr>
          <p:nvPr/>
        </p:nvSpPr>
        <p:spPr bwMode="auto">
          <a:xfrm>
            <a:off x="1596044" y="3989853"/>
            <a:ext cx="67404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Since the data loss was only 0.5% so we dropped rows having outliers.</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 name="Rectangle 5">
            <a:extLst>
              <a:ext uri="{FF2B5EF4-FFF2-40B4-BE49-F238E27FC236}">
                <a16:creationId xmlns:a16="http://schemas.microsoft.com/office/drawing/2014/main" id="{A53188EC-F980-8550-F0CE-27B831BEE14D}"/>
              </a:ext>
            </a:extLst>
          </p:cNvPr>
          <p:cNvSpPr>
            <a:spLocks noChangeArrowheads="1"/>
          </p:cNvSpPr>
          <p:nvPr/>
        </p:nvSpPr>
        <p:spPr bwMode="auto">
          <a:xfrm>
            <a:off x="2053244" y="6858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5370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9">
            <a:extLst>
              <a:ext uri="{FF2B5EF4-FFF2-40B4-BE49-F238E27FC236}">
                <a16:creationId xmlns:a16="http://schemas.microsoft.com/office/drawing/2014/main" id="{339CB352-5DE4-2571-230E-AEB8A1BC7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44" y="1246910"/>
            <a:ext cx="4076700" cy="206375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41">
            <a:extLst>
              <a:ext uri="{FF2B5EF4-FFF2-40B4-BE49-F238E27FC236}">
                <a16:creationId xmlns:a16="http://schemas.microsoft.com/office/drawing/2014/main" id="{A43A2F6C-42D0-A179-3180-7E21811F0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018" y="927678"/>
            <a:ext cx="573405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1978FB72-AE55-5CD3-D53A-481431603E6B}"/>
              </a:ext>
            </a:extLst>
          </p:cNvPr>
          <p:cNvSpPr>
            <a:spLocks noChangeArrowheads="1"/>
          </p:cNvSpPr>
          <p:nvPr/>
        </p:nvSpPr>
        <p:spPr bwMode="auto">
          <a:xfrm>
            <a:off x="1118678" y="233722"/>
            <a:ext cx="108946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We could observe skewness in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DrivenKms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Considering the range of skewness as -0.5 to 0.5, we could observe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DrivenKms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skewness value is 1.2 which is not in range (-0.5, 0.5) so we treated it using power transform method.</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 name="Rectangle 4">
            <a:extLst>
              <a:ext uri="{FF2B5EF4-FFF2-40B4-BE49-F238E27FC236}">
                <a16:creationId xmlns:a16="http://schemas.microsoft.com/office/drawing/2014/main" id="{AE580C58-AB37-8463-5626-A08A3DB14DEF}"/>
              </a:ext>
            </a:extLst>
          </p:cNvPr>
          <p:cNvSpPr>
            <a:spLocks noChangeArrowheads="1"/>
          </p:cNvSpPr>
          <p:nvPr/>
        </p:nvSpPr>
        <p:spPr bwMode="auto">
          <a:xfrm>
            <a:off x="1770611" y="39756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D8664039-2DF9-757D-AD53-4EB1B691C341}"/>
              </a:ext>
            </a:extLst>
          </p:cNvPr>
          <p:cNvSpPr>
            <a:spLocks noChangeArrowheads="1"/>
          </p:cNvSpPr>
          <p:nvPr/>
        </p:nvSpPr>
        <p:spPr bwMode="auto">
          <a:xfrm>
            <a:off x="875299" y="3973203"/>
            <a:ext cx="597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We fixed this by using yeo-Johnson transformation technique.</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 name="Rectangle 7">
            <a:extLst>
              <a:ext uri="{FF2B5EF4-FFF2-40B4-BE49-F238E27FC236}">
                <a16:creationId xmlns:a16="http://schemas.microsoft.com/office/drawing/2014/main" id="{7762B56A-76CF-E00D-004A-25C2EB048EC1}"/>
              </a:ext>
            </a:extLst>
          </p:cNvPr>
          <p:cNvSpPr>
            <a:spLocks noChangeArrowheads="1"/>
          </p:cNvSpPr>
          <p:nvPr/>
        </p:nvSpPr>
        <p:spPr bwMode="auto">
          <a:xfrm>
            <a:off x="2813129" y="39632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102" name="Picture 42">
            <a:extLst>
              <a:ext uri="{FF2B5EF4-FFF2-40B4-BE49-F238E27FC236}">
                <a16:creationId xmlns:a16="http://schemas.microsoft.com/office/drawing/2014/main" id="{7D3DD84B-CE4A-B2D5-2776-27F966461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129" y="4420465"/>
            <a:ext cx="572770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8">
            <a:extLst>
              <a:ext uri="{FF2B5EF4-FFF2-40B4-BE49-F238E27FC236}">
                <a16:creationId xmlns:a16="http://schemas.microsoft.com/office/drawing/2014/main" id="{7BD0F8AD-FE99-FC52-E1B9-93CCD5B2F3BB}"/>
              </a:ext>
            </a:extLst>
          </p:cNvPr>
          <p:cNvSpPr>
            <a:spLocks noChangeArrowheads="1"/>
          </p:cNvSpPr>
          <p:nvPr/>
        </p:nvSpPr>
        <p:spPr bwMode="auto">
          <a:xfrm>
            <a:off x="3270329" y="68017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9533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CFB16A-8157-B85F-E554-643B404C19DD}"/>
              </a:ext>
            </a:extLst>
          </p:cNvPr>
          <p:cNvSpPr>
            <a:spLocks noChangeArrowheads="1"/>
          </p:cNvSpPr>
          <p:nvPr/>
        </p:nvSpPr>
        <p:spPr bwMode="auto">
          <a:xfrm>
            <a:off x="1510916" y="463620"/>
            <a:ext cx="67072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was then normally distributed using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standardisation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technique.</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5121" name="Picture 43">
            <a:extLst>
              <a:ext uri="{FF2B5EF4-FFF2-40B4-BE49-F238E27FC236}">
                <a16:creationId xmlns:a16="http://schemas.microsoft.com/office/drawing/2014/main" id="{BC583B6E-C4EB-9C5F-C26C-559A23390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382" y="1345584"/>
            <a:ext cx="5734050" cy="2908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F49F182-610E-44BD-0C6E-4FC5CABEB9EF}"/>
              </a:ext>
            </a:extLst>
          </p:cNvPr>
          <p:cNvSpPr>
            <a:spLocks noChangeArrowheads="1"/>
          </p:cNvSpPr>
          <p:nvPr/>
        </p:nvSpPr>
        <p:spPr bwMode="auto">
          <a:xfrm>
            <a:off x="1163782" y="56847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2185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A03D-CFB1-403D-98C8-5D31C2AFECA5}"/>
              </a:ext>
            </a:extLst>
          </p:cNvPr>
          <p:cNvSpPr>
            <a:spLocks noGrp="1"/>
          </p:cNvSpPr>
          <p:nvPr>
            <p:ph type="title"/>
          </p:nvPr>
        </p:nvSpPr>
        <p:spPr>
          <a:xfrm>
            <a:off x="1484311" y="685800"/>
            <a:ext cx="10018713" cy="5715000"/>
          </a:xfrm>
        </p:spPr>
        <p:txBody>
          <a:bodyPr/>
          <a:lstStyle/>
          <a:p>
            <a:r>
              <a:rPr lang="en-IN" sz="40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Analysing relationship between features</a:t>
            </a:r>
            <a:endParaRPr lang="en-IN"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9149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584</TotalTime>
  <Words>1220</Words>
  <Application>Microsoft Office PowerPoint</Application>
  <PresentationFormat>Widescreen</PresentationFormat>
  <Paragraphs>109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Helvetica</vt:lpstr>
      <vt:lpstr>Symbol</vt:lpstr>
      <vt:lpstr>Parallax</vt:lpstr>
      <vt:lpstr>  Car Price PredictionProject </vt:lpstr>
      <vt:lpstr>Problem Statement</vt:lpstr>
      <vt:lpstr>Exploratory Data Analysis</vt:lpstr>
      <vt:lpstr> </vt:lpstr>
      <vt:lpstr>PowerPoint Presentation</vt:lpstr>
      <vt:lpstr>PowerPoint Presentation</vt:lpstr>
      <vt:lpstr>PowerPoint Presentation</vt:lpstr>
      <vt:lpstr>PowerPoint Presentation</vt:lpstr>
      <vt:lpstr>Analysing relationship between features</vt:lpstr>
      <vt:lpstr> </vt:lpstr>
      <vt:lpstr> </vt:lpstr>
      <vt:lpstr>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Aakash Tiwari</dc:creator>
  <cp:lastModifiedBy>Aakash Tiwari</cp:lastModifiedBy>
  <cp:revision>12</cp:revision>
  <dcterms:created xsi:type="dcterms:W3CDTF">2022-08-19T05:06:13Z</dcterms:created>
  <dcterms:modified xsi:type="dcterms:W3CDTF">2022-09-13T17:51:37Z</dcterms:modified>
</cp:coreProperties>
</file>