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08" r:id="rId5"/>
    <p:sldId id="260" r:id="rId6"/>
    <p:sldId id="261" r:id="rId7"/>
    <p:sldId id="259"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82"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06" r:id="rId42"/>
    <p:sldId id="30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8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07-09-2022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07-09-2022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524000" y="1122362"/>
            <a:ext cx="9144000" cy="3025689"/>
          </a:xfrm>
        </p:spPr>
        <p:txBody>
          <a:bodyPr>
            <a:noAutofit/>
          </a:bodyPr>
          <a:lstStyle/>
          <a:p>
            <a:br>
              <a:rPr lang="en-US" sz="8000" dirty="0"/>
            </a:br>
            <a:br>
              <a:rPr lang="en-US" sz="8000" dirty="0"/>
            </a:br>
            <a:r>
              <a:rPr lang="en-IN" sz="5400" dirty="0">
                <a:effectLst/>
                <a:latin typeface="Calibri" panose="020F0502020204030204" pitchFamily="34" charset="0"/>
                <a:ea typeface="Calibri" panose="020F0502020204030204" pitchFamily="34" charset="0"/>
                <a:cs typeface="Times New Roman" panose="02020603050405020304" pitchFamily="18" charset="0"/>
              </a:rPr>
              <a:t>Micro Credit Defaulter Project</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F5B9-8190-6ADF-AAAD-EC6913152D4F}"/>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9363E670-EE43-3C60-8483-244EFE3FE4B3}"/>
              </a:ext>
            </a:extLst>
          </p:cNvPr>
          <p:cNvSpPr>
            <a:spLocks noGrp="1"/>
          </p:cNvSpPr>
          <p:nvPr>
            <p:ph type="body" sz="half" idx="2"/>
          </p:nvPr>
        </p:nvSpPr>
        <p:spPr/>
        <p:txBody>
          <a:bodyPr/>
          <a:lstStyle/>
          <a:p>
            <a:endParaRPr lang="en-IN" dirty="0"/>
          </a:p>
        </p:txBody>
      </p:sp>
      <p:sp>
        <p:nvSpPr>
          <p:cNvPr id="9" name="TextBox 8">
            <a:extLst>
              <a:ext uri="{FF2B5EF4-FFF2-40B4-BE49-F238E27FC236}">
                <a16:creationId xmlns:a16="http://schemas.microsoft.com/office/drawing/2014/main" id="{EE3E9116-FBB3-A45D-A4AD-2A109E6EDE91}"/>
              </a:ext>
            </a:extLst>
          </p:cNvPr>
          <p:cNvSpPr txBox="1"/>
          <p:nvPr/>
        </p:nvSpPr>
        <p:spPr>
          <a:xfrm>
            <a:off x="2408613" y="5778760"/>
            <a:ext cx="6097384" cy="671915"/>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Defaulters get there main account recharge more number of times than non-defaulters.</a:t>
            </a:r>
          </a:p>
        </p:txBody>
      </p:sp>
      <p:pic>
        <p:nvPicPr>
          <p:cNvPr id="3" name="Picture 2">
            <a:extLst>
              <a:ext uri="{FF2B5EF4-FFF2-40B4-BE49-F238E27FC236}">
                <a16:creationId xmlns:a16="http://schemas.microsoft.com/office/drawing/2014/main" id="{31C01312-F421-1A9D-64D3-23392C2AD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 y="827460"/>
            <a:ext cx="9917084" cy="4592438"/>
          </a:xfrm>
          <a:prstGeom prst="rect">
            <a:avLst/>
          </a:prstGeom>
          <a:noFill/>
          <a:ln>
            <a:noFill/>
          </a:ln>
        </p:spPr>
      </p:pic>
    </p:spTree>
    <p:extLst>
      <p:ext uri="{BB962C8B-B14F-4D97-AF65-F5344CB8AC3E}">
        <p14:creationId xmlns:p14="http://schemas.microsoft.com/office/powerpoint/2010/main" val="308807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BA43-0B0A-5D1E-D787-A18698F4A758}"/>
              </a:ext>
            </a:extLst>
          </p:cNvPr>
          <p:cNvSpPr>
            <a:spLocks noGrp="1"/>
          </p:cNvSpPr>
          <p:nvPr>
            <p:ph type="title"/>
          </p:nvPr>
        </p:nvSpPr>
        <p:spPr>
          <a:xfrm>
            <a:off x="1692129" y="2614353"/>
            <a:ext cx="10018713" cy="1752599"/>
          </a:xfrm>
        </p:spPr>
        <p:txBody>
          <a:bodyPr>
            <a:normAutofit/>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991E31C6-BEB8-E22D-6EF8-824CD39CBD6B}"/>
              </a:ext>
            </a:extLst>
          </p:cNvPr>
          <p:cNvSpPr txBox="1"/>
          <p:nvPr/>
        </p:nvSpPr>
        <p:spPr>
          <a:xfrm>
            <a:off x="3047308" y="5552162"/>
            <a:ext cx="6097384" cy="671915"/>
          </a:xfrm>
          <a:prstGeom prst="rect">
            <a:avLst/>
          </a:prstGeom>
          <a:noFill/>
        </p:spPr>
        <p:txBody>
          <a:bodyPr wrap="square">
            <a:spAutoFit/>
          </a:bodyPr>
          <a:lstStyle/>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Total amount of recharge in last 30 days is much higher for defaulters than non defaulters.</a:t>
            </a:r>
          </a:p>
        </p:txBody>
      </p:sp>
      <p:pic>
        <p:nvPicPr>
          <p:cNvPr id="4" name="Picture 3">
            <a:extLst>
              <a:ext uri="{FF2B5EF4-FFF2-40B4-BE49-F238E27FC236}">
                <a16:creationId xmlns:a16="http://schemas.microsoft.com/office/drawing/2014/main" id="{A15AA7F1-639E-97AC-F658-663469BB54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9338" y="66503"/>
            <a:ext cx="10424160" cy="5137264"/>
          </a:xfrm>
          <a:prstGeom prst="rect">
            <a:avLst/>
          </a:prstGeom>
          <a:noFill/>
          <a:ln>
            <a:noFill/>
          </a:ln>
        </p:spPr>
      </p:pic>
    </p:spTree>
    <p:extLst>
      <p:ext uri="{BB962C8B-B14F-4D97-AF65-F5344CB8AC3E}">
        <p14:creationId xmlns:p14="http://schemas.microsoft.com/office/powerpoint/2010/main" val="398149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C49F-0E37-13C5-AE64-ACFF2E237FA3}"/>
              </a:ext>
            </a:extLst>
          </p:cNvPr>
          <p:cNvSpPr>
            <a:spLocks noGrp="1"/>
          </p:cNvSpPr>
          <p:nvPr>
            <p:ph type="title"/>
          </p:nvPr>
        </p:nvSpPr>
        <p:spPr>
          <a:xfrm>
            <a:off x="1459373" y="2381597"/>
            <a:ext cx="10018713" cy="1752599"/>
          </a:xfrm>
        </p:spPr>
        <p:txBody>
          <a:bodyPr>
            <a:normAutofit/>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609D7A9-0EC0-9A62-2006-D97557EDFA78}"/>
              </a:ext>
            </a:extLst>
          </p:cNvPr>
          <p:cNvSpPr txBox="1"/>
          <p:nvPr/>
        </p:nvSpPr>
        <p:spPr>
          <a:xfrm>
            <a:off x="2824249" y="5618664"/>
            <a:ext cx="6097384" cy="671915"/>
          </a:xfrm>
          <a:prstGeom prst="rect">
            <a:avLst/>
          </a:prstGeom>
          <a:noFill/>
        </p:spPr>
        <p:txBody>
          <a:bodyPr wrap="square">
            <a:spAutoFit/>
          </a:bodyPr>
          <a:lstStyle/>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Defaulters recharge there data more number of times in 90 days than non defaulters.</a:t>
            </a:r>
          </a:p>
        </p:txBody>
      </p:sp>
      <p:pic>
        <p:nvPicPr>
          <p:cNvPr id="4" name="Picture 3">
            <a:extLst>
              <a:ext uri="{FF2B5EF4-FFF2-40B4-BE49-F238E27FC236}">
                <a16:creationId xmlns:a16="http://schemas.microsoft.com/office/drawing/2014/main" id="{44DE2360-66FF-4610-0B49-3A33614122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2674" y="567421"/>
            <a:ext cx="8390948" cy="4145895"/>
          </a:xfrm>
          <a:prstGeom prst="rect">
            <a:avLst/>
          </a:prstGeom>
          <a:noFill/>
          <a:ln>
            <a:noFill/>
          </a:ln>
        </p:spPr>
      </p:pic>
    </p:spTree>
    <p:extLst>
      <p:ext uri="{BB962C8B-B14F-4D97-AF65-F5344CB8AC3E}">
        <p14:creationId xmlns:p14="http://schemas.microsoft.com/office/powerpoint/2010/main" val="132404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A17ECF-218D-6C5F-F589-4E90B093AD2D}"/>
              </a:ext>
            </a:extLst>
          </p:cNvPr>
          <p:cNvSpPr>
            <a:spLocks noGrp="1"/>
          </p:cNvSpPr>
          <p:nvPr>
            <p:ph type="body" sz="half" idx="2"/>
          </p:nvPr>
        </p:nvSpPr>
        <p:spPr>
          <a:xfrm flipV="1">
            <a:off x="618200" y="3161606"/>
            <a:ext cx="45719" cy="45719"/>
          </a:xfrm>
        </p:spPr>
        <p:txBody>
          <a:bodyPr>
            <a:normAutofit fontScale="25000" lnSpcReduction="20000"/>
          </a:bodyPr>
          <a:lstStyle/>
          <a:p>
            <a:endParaRPr lang="en-IN" dirty="0"/>
          </a:p>
        </p:txBody>
      </p:sp>
      <p:sp>
        <p:nvSpPr>
          <p:cNvPr id="3" name="Picture Placeholder 2">
            <a:extLst>
              <a:ext uri="{FF2B5EF4-FFF2-40B4-BE49-F238E27FC236}">
                <a16:creationId xmlns:a16="http://schemas.microsoft.com/office/drawing/2014/main" id="{39A9D3C7-487A-2A39-9888-2B232F0CAF4C}"/>
              </a:ext>
            </a:extLst>
          </p:cNvPr>
          <p:cNvSpPr>
            <a:spLocks noGrp="1"/>
          </p:cNvSpPr>
          <p:nvPr>
            <p:ph type="pic" idx="1"/>
          </p:nvPr>
        </p:nvSpPr>
        <p:spPr/>
      </p:sp>
      <p:sp>
        <p:nvSpPr>
          <p:cNvPr id="8" name="TextBox 7">
            <a:extLst>
              <a:ext uri="{FF2B5EF4-FFF2-40B4-BE49-F238E27FC236}">
                <a16:creationId xmlns:a16="http://schemas.microsoft.com/office/drawing/2014/main" id="{F3ECDFCE-3A46-FB01-F996-FA9EFA024FD4}"/>
              </a:ext>
            </a:extLst>
          </p:cNvPr>
          <p:cNvSpPr txBox="1"/>
          <p:nvPr/>
        </p:nvSpPr>
        <p:spPr>
          <a:xfrm>
            <a:off x="180802" y="3093042"/>
            <a:ext cx="6097384" cy="671915"/>
          </a:xfrm>
          <a:prstGeom prst="rect">
            <a:avLst/>
          </a:prstGeom>
          <a:noFill/>
        </p:spPr>
        <p:txBody>
          <a:bodyPr wrap="square">
            <a:spAutoFit/>
          </a:bodyPr>
          <a:lstStyle/>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Defaulters take more number of times loan than non defaulters.</a:t>
            </a:r>
          </a:p>
        </p:txBody>
      </p:sp>
      <p:pic>
        <p:nvPicPr>
          <p:cNvPr id="2" name="Picture 1">
            <a:extLst>
              <a:ext uri="{FF2B5EF4-FFF2-40B4-BE49-F238E27FC236}">
                <a16:creationId xmlns:a16="http://schemas.microsoft.com/office/drawing/2014/main" id="{6293C331-61F2-0FD4-4B3F-5014BFE5B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4315" y="709385"/>
            <a:ext cx="5731510" cy="5234215"/>
          </a:xfrm>
          <a:prstGeom prst="rect">
            <a:avLst/>
          </a:prstGeom>
          <a:noFill/>
          <a:ln>
            <a:noFill/>
          </a:ln>
        </p:spPr>
      </p:pic>
    </p:spTree>
    <p:extLst>
      <p:ext uri="{BB962C8B-B14F-4D97-AF65-F5344CB8AC3E}">
        <p14:creationId xmlns:p14="http://schemas.microsoft.com/office/powerpoint/2010/main" val="145834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1CF0-5804-4B45-2406-AAE28E6B963A}"/>
              </a:ext>
            </a:extLst>
          </p:cNvPr>
          <p:cNvSpPr>
            <a:spLocks noGrp="1"/>
          </p:cNvSpPr>
          <p:nvPr>
            <p:ph type="title"/>
          </p:nvPr>
        </p:nvSpPr>
        <p:spPr>
          <a:xfrm>
            <a:off x="1334682" y="2714106"/>
            <a:ext cx="10018713" cy="1752599"/>
          </a:xfrm>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8E6AA8F-AF09-81E2-D977-194DBA4CBBBD}"/>
              </a:ext>
            </a:extLst>
          </p:cNvPr>
          <p:cNvSpPr txBox="1"/>
          <p:nvPr/>
        </p:nvSpPr>
        <p:spPr>
          <a:xfrm>
            <a:off x="3047308" y="4920395"/>
            <a:ext cx="6097384" cy="671915"/>
          </a:xfrm>
          <a:prstGeom prst="rect">
            <a:avLst/>
          </a:prstGeom>
          <a:noFill/>
        </p:spPr>
        <p:txBody>
          <a:bodyPr wrap="square">
            <a:spAutoFit/>
          </a:bodyPr>
          <a:lstStyle/>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maximum loan amount taken in last 30 days is higher for defaulters than non defaulter.</a:t>
            </a:r>
          </a:p>
        </p:txBody>
      </p:sp>
      <p:pic>
        <p:nvPicPr>
          <p:cNvPr id="4" name="Picture 3">
            <a:extLst>
              <a:ext uri="{FF2B5EF4-FFF2-40B4-BE49-F238E27FC236}">
                <a16:creationId xmlns:a16="http://schemas.microsoft.com/office/drawing/2014/main" id="{7B2465BB-0A3F-F8D7-A022-0A3EF02C90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7308" y="561484"/>
            <a:ext cx="7235536" cy="3653069"/>
          </a:xfrm>
          <a:prstGeom prst="rect">
            <a:avLst/>
          </a:prstGeom>
          <a:noFill/>
          <a:ln>
            <a:noFill/>
          </a:ln>
        </p:spPr>
      </p:pic>
    </p:spTree>
    <p:extLst>
      <p:ext uri="{BB962C8B-B14F-4D97-AF65-F5344CB8AC3E}">
        <p14:creationId xmlns:p14="http://schemas.microsoft.com/office/powerpoint/2010/main" val="372606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780721-2E02-BBFC-FBA3-FE2D5DB4E6AE}"/>
              </a:ext>
            </a:extLst>
          </p:cNvPr>
          <p:cNvSpPr>
            <a:spLocks noGrp="1"/>
          </p:cNvSpPr>
          <p:nvPr>
            <p:ph type="title"/>
          </p:nvPr>
        </p:nvSpPr>
        <p:spPr/>
        <p:txBody>
          <a:bodyPr/>
          <a:lstStyle/>
          <a:p>
            <a:endParaRPr lang="en-IN" dirty="0"/>
          </a:p>
        </p:txBody>
      </p:sp>
      <p:sp>
        <p:nvSpPr>
          <p:cNvPr id="7" name="TextBox 6">
            <a:extLst>
              <a:ext uri="{FF2B5EF4-FFF2-40B4-BE49-F238E27FC236}">
                <a16:creationId xmlns:a16="http://schemas.microsoft.com/office/drawing/2014/main" id="{881D6C71-E008-A78E-C153-FE4DBCAA82A7}"/>
              </a:ext>
            </a:extLst>
          </p:cNvPr>
          <p:cNvSpPr txBox="1"/>
          <p:nvPr/>
        </p:nvSpPr>
        <p:spPr>
          <a:xfrm>
            <a:off x="3131820" y="5263986"/>
            <a:ext cx="6097384" cy="968278"/>
          </a:xfrm>
          <a:prstGeom prst="rect">
            <a:avLst/>
          </a:prstGeom>
          <a:noFill/>
        </p:spPr>
        <p:txBody>
          <a:bodyPr wrap="square">
            <a:spAutoFit/>
          </a:bodyPr>
          <a:lstStyle/>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Loan taken in last 30 days and loan taken in last 90 days, the average days of payback for non-defaulters is mostly within 150 days and for defaulters is 175 days.</a:t>
            </a:r>
          </a:p>
        </p:txBody>
      </p:sp>
      <p:pic>
        <p:nvPicPr>
          <p:cNvPr id="2" name="Picture 1">
            <a:extLst>
              <a:ext uri="{FF2B5EF4-FFF2-40B4-BE49-F238E27FC236}">
                <a16:creationId xmlns:a16="http://schemas.microsoft.com/office/drawing/2014/main" id="{96971DFA-D824-155F-4EBA-C5BC357A2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976" y="356206"/>
            <a:ext cx="11015343" cy="4415299"/>
          </a:xfrm>
          <a:prstGeom prst="rect">
            <a:avLst/>
          </a:prstGeom>
          <a:noFill/>
          <a:ln>
            <a:noFill/>
          </a:ln>
        </p:spPr>
      </p:pic>
    </p:spTree>
    <p:extLst>
      <p:ext uri="{BB962C8B-B14F-4D97-AF65-F5344CB8AC3E}">
        <p14:creationId xmlns:p14="http://schemas.microsoft.com/office/powerpoint/2010/main" val="112704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65AE41-11B5-A4E8-9EC7-10A1CFF453D3}"/>
              </a:ext>
            </a:extLst>
          </p:cNvPr>
          <p:cNvSpPr txBox="1"/>
          <p:nvPr/>
        </p:nvSpPr>
        <p:spPr>
          <a:xfrm>
            <a:off x="2766060" y="5187850"/>
            <a:ext cx="6097384" cy="1663597"/>
          </a:xfrm>
          <a:prstGeom prst="rect">
            <a:avLst/>
          </a:prstGeom>
          <a:noFill/>
        </p:spPr>
        <p:txBody>
          <a:bodyPr wrap="square">
            <a:spAutoFit/>
          </a:bodyPr>
          <a:lstStyle/>
          <a:p>
            <a:pPr marL="685800">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assume that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pday</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means payment date so we can see from the above graph that customers whose payment date is in the starting of the month are the defaulters.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C968062-8712-8150-E7C9-C1C357246B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3925" y="707159"/>
            <a:ext cx="5016500" cy="3365500"/>
          </a:xfrm>
          <a:prstGeom prst="rect">
            <a:avLst/>
          </a:prstGeom>
          <a:noFill/>
          <a:ln>
            <a:noFill/>
          </a:ln>
        </p:spPr>
      </p:pic>
    </p:spTree>
    <p:extLst>
      <p:ext uri="{BB962C8B-B14F-4D97-AF65-F5344CB8AC3E}">
        <p14:creationId xmlns:p14="http://schemas.microsoft.com/office/powerpoint/2010/main" val="380001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8F1E-1621-DC7F-5C2A-1099BB470CC3}"/>
              </a:ext>
            </a:extLst>
          </p:cNvPr>
          <p:cNvSpPr>
            <a:spLocks noGrp="1"/>
          </p:cNvSpPr>
          <p:nvPr>
            <p:ph type="title"/>
          </p:nvPr>
        </p:nvSpPr>
        <p:spPr>
          <a:xfrm>
            <a:off x="1342995" y="2938549"/>
            <a:ext cx="10018713" cy="1752599"/>
          </a:xfrm>
        </p:spPr>
        <p:txBody>
          <a:bodyPr>
            <a:noAutofit/>
          </a:bodyPr>
          <a:lstStyle/>
          <a:p>
            <a:br>
              <a:rPr lang="en-IN" sz="2800" dirty="0">
                <a:effectLst/>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951584A-3058-A613-91B2-79130FF29D3F}"/>
              </a:ext>
            </a:extLst>
          </p:cNvPr>
          <p:cNvSpPr txBox="1"/>
          <p:nvPr/>
        </p:nvSpPr>
        <p:spPr>
          <a:xfrm>
            <a:off x="2707871" y="5161464"/>
            <a:ext cx="6097384" cy="1264642"/>
          </a:xfrm>
          <a:prstGeom prst="rect">
            <a:avLst/>
          </a:prstGeom>
          <a:noFill/>
        </p:spPr>
        <p:txBody>
          <a:bodyPr wrap="square">
            <a:spAutoFit/>
          </a:bodyPr>
          <a:lstStyle/>
          <a:p>
            <a:pPr lvl="0">
              <a:lnSpc>
                <a:spcPct val="107000"/>
              </a:lnSpc>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This dataset contains information for three months only. If a customer takes a loan in the month of august then there is highest probability of being a defaulter.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25F28632-D761-121B-E8AB-6A3B77AA5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3863" y="444363"/>
            <a:ext cx="5105400" cy="3289300"/>
          </a:xfrm>
          <a:prstGeom prst="rect">
            <a:avLst/>
          </a:prstGeom>
          <a:noFill/>
          <a:ln>
            <a:noFill/>
          </a:ln>
        </p:spPr>
      </p:pic>
    </p:spTree>
    <p:extLst>
      <p:ext uri="{BB962C8B-B14F-4D97-AF65-F5344CB8AC3E}">
        <p14:creationId xmlns:p14="http://schemas.microsoft.com/office/powerpoint/2010/main" val="79011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15A-948D-1629-F2EB-BD0E38B1FFD6}"/>
              </a:ext>
            </a:extLst>
          </p:cNvPr>
          <p:cNvSpPr>
            <a:spLocks noGrp="1"/>
          </p:cNvSpPr>
          <p:nvPr>
            <p:ph type="title"/>
          </p:nvPr>
        </p:nvSpPr>
        <p:spPr>
          <a:xfrm>
            <a:off x="1592377" y="2364971"/>
            <a:ext cx="10018713" cy="1752599"/>
          </a:xfrm>
        </p:spPr>
        <p:txBody>
          <a:bodyPr>
            <a:normAutofit/>
          </a:bodyPr>
          <a:lstStyle/>
          <a:p>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5" name="TextBox 4">
            <a:extLst>
              <a:ext uri="{FF2B5EF4-FFF2-40B4-BE49-F238E27FC236}">
                <a16:creationId xmlns:a16="http://schemas.microsoft.com/office/drawing/2014/main" id="{84596AE7-2966-B44E-1230-3A98A5202C02}"/>
              </a:ext>
            </a:extLst>
          </p:cNvPr>
          <p:cNvSpPr txBox="1"/>
          <p:nvPr/>
        </p:nvSpPr>
        <p:spPr>
          <a:xfrm>
            <a:off x="1976351" y="437708"/>
            <a:ext cx="6097384" cy="659917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import numpy as np</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import matplotlib.pyplot as plt</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import seaborn as sns</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sklearn.preprocessing import OrdinalEncoder</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sklearn.preprocessing import LabelEncoder</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statsmodels.stats.outliers_influence import variance_inflation_factor</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scipy.stats import zscore,boxcox</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sklearn.model_selection import GridSearchCV</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sklearn.preprocessing import StandardScaler</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sklearn.preprocessing import power_transform</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sklearn.model_selection import train_test_split</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sklearn.model_selection import cross_val_score</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 import metrics</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from sklearn.metrics import roc_curve,auc,classification_report,accuracy_score</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a:effectLst/>
                <a:latin typeface="Calibri" panose="020F0502020204030204" pitchFamily="34" charset="0"/>
                <a:ea typeface="Calibri" panose="020F0502020204030204" pitchFamily="34" charset="0"/>
                <a:cs typeface="Times New Roman" panose="02020603050405020304" pitchFamily="18" charset="0"/>
              </a:rPr>
              <a:t>We also installed XGBoost Classifier.</a:t>
            </a:r>
          </a:p>
          <a:p>
            <a:pPr marL="457200">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38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1375-F3C9-D861-8AB5-94E290FCEE02}"/>
              </a:ext>
            </a:extLst>
          </p:cNvPr>
          <p:cNvSpPr txBox="1"/>
          <p:nvPr/>
        </p:nvSpPr>
        <p:spPr>
          <a:xfrm>
            <a:off x="3489267" y="2654493"/>
            <a:ext cx="6097384" cy="2256452"/>
          </a:xfrm>
          <a:prstGeom prst="rect">
            <a:avLst/>
          </a:prstGeom>
          <a:noFill/>
        </p:spPr>
        <p:txBody>
          <a:bodyPr wrap="square">
            <a:spAutoFit/>
          </a:bodyPr>
          <a:lstStyle/>
          <a:p>
            <a:pPr marL="685800">
              <a:lnSpc>
                <a:spcPct val="107000"/>
              </a:lnSpc>
              <a:spcAft>
                <a:spcPts val="800"/>
              </a:spcAft>
            </a:pPr>
            <a:r>
              <a:rPr lang="en-IN" sz="5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96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known as Micro Finance Services (MFS). MFS include group loans, agricultural loans, individual business loans and so on.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Microfinance is widely accepted as a poverty-reduction tool, representing $70 billion in outstanding loans and a global outreach of 200 million clients. In this project we must work for a telecom microfinance client who has collaborated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buNone/>
            </a:pPr>
            <a:endParaRPr lang="en-IN" dirty="0"/>
          </a:p>
        </p:txBody>
      </p:sp>
    </p:spTree>
    <p:extLst>
      <p:ext uri="{BB962C8B-B14F-4D97-AF65-F5344CB8AC3E}">
        <p14:creationId xmlns:p14="http://schemas.microsoft.com/office/powerpoint/2010/main" val="60904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EE6C-EDCA-2A31-A4F8-B6967C50F752}"/>
              </a:ext>
            </a:extLst>
          </p:cNvPr>
          <p:cNvSpPr>
            <a:spLocks noGrp="1"/>
          </p:cNvSpPr>
          <p:nvPr>
            <p:ph type="title"/>
          </p:nvPr>
        </p:nvSpPr>
        <p:spPr>
          <a:xfrm>
            <a:off x="3628995" y="4027517"/>
            <a:ext cx="10018713" cy="1752599"/>
          </a:xfrm>
        </p:spPr>
        <p:txBody>
          <a:bodyPr>
            <a:noAutofit/>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4" name="Rectangle 2">
            <a:extLst>
              <a:ext uri="{FF2B5EF4-FFF2-40B4-BE49-F238E27FC236}">
                <a16:creationId xmlns:a16="http://schemas.microsoft.com/office/drawing/2014/main" id="{404D78B0-F4CE-D472-C2CF-B9BF48769F8A}"/>
              </a:ext>
            </a:extLst>
          </p:cNvPr>
          <p:cNvSpPr>
            <a:spLocks noChangeArrowheads="1"/>
          </p:cNvSpPr>
          <p:nvPr/>
        </p:nvSpPr>
        <p:spPr bwMode="auto">
          <a:xfrm>
            <a:off x="1959187" y="383321"/>
            <a:ext cx="689849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Logistic</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76.5% and test accuracy to be 76.5%.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7EF6DC4D-D470-4C2F-9F04-884373BA9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587" y="1104363"/>
            <a:ext cx="5734050" cy="2311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CE5E32E-E397-B9F4-3CF9-C081160618D5}"/>
              </a:ext>
            </a:extLst>
          </p:cNvPr>
          <p:cNvSpPr>
            <a:spLocks noChangeArrowheads="1"/>
          </p:cNvSpPr>
          <p:nvPr/>
        </p:nvSpPr>
        <p:spPr bwMode="auto">
          <a:xfrm>
            <a:off x="2788920" y="40820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6E7743FD-2AFA-BAB3-D4AB-9091EB435168}"/>
              </a:ext>
            </a:extLst>
          </p:cNvPr>
          <p:cNvSpPr>
            <a:spLocks noChangeArrowheads="1"/>
          </p:cNvSpPr>
          <p:nvPr/>
        </p:nvSpPr>
        <p:spPr bwMode="auto">
          <a:xfrm>
            <a:off x="2111587" y="39597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3">
            <a:extLst>
              <a:ext uri="{FF2B5EF4-FFF2-40B4-BE49-F238E27FC236}">
                <a16:creationId xmlns:a16="http://schemas.microsoft.com/office/drawing/2014/main" id="{97587945-85E4-B781-FE4A-314F5687C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587" y="4416984"/>
            <a:ext cx="5727700" cy="9461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C45FFBA8-66F4-D531-8029-3C730901C087}"/>
              </a:ext>
            </a:extLst>
          </p:cNvPr>
          <p:cNvSpPr>
            <a:spLocks noChangeArrowheads="1"/>
          </p:cNvSpPr>
          <p:nvPr/>
        </p:nvSpPr>
        <p:spPr bwMode="auto">
          <a:xfrm>
            <a:off x="2043854" y="5790414"/>
            <a:ext cx="9352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76.5% and its cv score is 76.5% thus making us sure that the model is not overfitted.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599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838-D627-4782-676B-891E71E436BF}"/>
              </a:ext>
            </a:extLst>
          </p:cNvPr>
          <p:cNvSpPr>
            <a:spLocks noGrp="1"/>
          </p:cNvSpPr>
          <p:nvPr>
            <p:ph type="title"/>
          </p:nvPr>
        </p:nvSpPr>
        <p:spPr>
          <a:xfrm>
            <a:off x="2908096" y="2816814"/>
            <a:ext cx="10018713" cy="1752599"/>
          </a:xfrm>
        </p:spPr>
        <p:txBody>
          <a:bodyPr>
            <a:noAutofit/>
          </a:bodyPr>
          <a:lstStyle/>
          <a:p>
            <a:br>
              <a:rPr lang="en-IN"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3600" b="1" i="1" u="sng" dirty="0">
              <a:effectLst>
                <a:outerShdw blurRad="38100" dist="38100" dir="2700000" algn="tl">
                  <a:srgbClr val="000000">
                    <a:alpha val="43137"/>
                  </a:srgbClr>
                </a:outerShdw>
              </a:effectLst>
            </a:endParaRPr>
          </a:p>
        </p:txBody>
      </p:sp>
      <p:sp>
        <p:nvSpPr>
          <p:cNvPr id="4" name="Rectangle 2">
            <a:extLst>
              <a:ext uri="{FF2B5EF4-FFF2-40B4-BE49-F238E27FC236}">
                <a16:creationId xmlns:a16="http://schemas.microsoft.com/office/drawing/2014/main" id="{65F1E863-D447-5C4B-1E2A-DA9D6D66903A}"/>
              </a:ext>
            </a:extLst>
          </p:cNvPr>
          <p:cNvSpPr>
            <a:spLocks noChangeArrowheads="1"/>
          </p:cNvSpPr>
          <p:nvPr/>
        </p:nvSpPr>
        <p:spPr bwMode="auto">
          <a:xfrm>
            <a:off x="1498600" y="308638"/>
            <a:ext cx="21643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5">
            <a:extLst>
              <a:ext uri="{FF2B5EF4-FFF2-40B4-BE49-F238E27FC236}">
                <a16:creationId xmlns:a16="http://schemas.microsoft.com/office/drawing/2014/main" id="{45592613-AAE2-6161-DEA5-DCFF89DA7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875792"/>
            <a:ext cx="4368800" cy="3327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2F9ABD7-A9AE-F8D3-8A45-CE5A68DAAAFC}"/>
              </a:ext>
            </a:extLst>
          </p:cNvPr>
          <p:cNvSpPr>
            <a:spLocks noChangeArrowheads="1"/>
          </p:cNvSpPr>
          <p:nvPr/>
        </p:nvSpPr>
        <p:spPr bwMode="auto">
          <a:xfrm>
            <a:off x="846666" y="4418805"/>
            <a:ext cx="105259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that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samples for true classes and samples for false classes are also equal.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8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099F-E838-141C-2201-835F825D8DD3}"/>
              </a:ext>
            </a:extLst>
          </p:cNvPr>
          <p:cNvSpPr>
            <a:spLocks noGrp="1"/>
          </p:cNvSpPr>
          <p:nvPr>
            <p:ph type="title"/>
          </p:nvPr>
        </p:nvSpPr>
        <p:spPr>
          <a:xfrm>
            <a:off x="1416706" y="540327"/>
            <a:ext cx="10018713" cy="469669"/>
          </a:xfrm>
        </p:spPr>
        <p:txBody>
          <a:bodyPr>
            <a:normAutofit/>
          </a:bodyPr>
          <a:lstStyle/>
          <a:p>
            <a:pPr algn="l"/>
            <a:r>
              <a:rPr lang="en-IN" sz="2400" b="1" dirty="0">
                <a:latin typeface="Calibri" panose="020F0502020204030204" pitchFamily="34" charset="0"/>
                <a:cs typeface="Calibri" panose="020F0502020204030204" pitchFamily="34" charset="0"/>
              </a:rPr>
              <a:t>AUC-ROC Curve</a:t>
            </a:r>
          </a:p>
        </p:txBody>
      </p:sp>
      <p:sp>
        <p:nvSpPr>
          <p:cNvPr id="3" name="Rectangle 2">
            <a:extLst>
              <a:ext uri="{FF2B5EF4-FFF2-40B4-BE49-F238E27FC236}">
                <a16:creationId xmlns:a16="http://schemas.microsoft.com/office/drawing/2014/main" id="{457989FD-13F5-9D0C-3112-89B4B3C57566}"/>
              </a:ext>
            </a:extLst>
          </p:cNvPr>
          <p:cNvSpPr>
            <a:spLocks noChangeArrowheads="1"/>
          </p:cNvSpPr>
          <p:nvPr/>
        </p:nvSpPr>
        <p:spPr bwMode="auto">
          <a:xfrm>
            <a:off x="1324341" y="8923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7">
            <a:extLst>
              <a:ext uri="{FF2B5EF4-FFF2-40B4-BE49-F238E27FC236}">
                <a16:creationId xmlns:a16="http://schemas.microsoft.com/office/drawing/2014/main" id="{1BB6D8C6-1ADE-0E36-FD1A-8F4AB79B5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41" y="1367136"/>
            <a:ext cx="5003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9CFD925-90C9-D01B-C473-8C9C581693BD}"/>
              </a:ext>
            </a:extLst>
          </p:cNvPr>
          <p:cNvSpPr>
            <a:spLocks noChangeArrowheads="1"/>
          </p:cNvSpPr>
          <p:nvPr/>
        </p:nvSpPr>
        <p:spPr bwMode="auto">
          <a:xfrm>
            <a:off x="1324341" y="5349158"/>
            <a:ext cx="9750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77% that means 77% times model is predicting accurately and rest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other time it gives wrong prediction.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25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2A66-E5C4-5EEA-0349-51D6259D479B}"/>
              </a:ext>
            </a:extLst>
          </p:cNvPr>
          <p:cNvSpPr>
            <a:spLocks noGrp="1"/>
          </p:cNvSpPr>
          <p:nvPr>
            <p:ph type="title"/>
          </p:nvPr>
        </p:nvSpPr>
        <p:spPr>
          <a:xfrm>
            <a:off x="1484311" y="112222"/>
            <a:ext cx="10018713" cy="511233"/>
          </a:xfrm>
        </p:spPr>
        <p:txBody>
          <a:bodyPr>
            <a:normAutofit/>
          </a:bodyPr>
          <a:lstStyle/>
          <a:p>
            <a:pPr algn="l"/>
            <a:r>
              <a:rPr lang="en-IN" sz="2000" b="1" i="1" dirty="0"/>
              <a:t>Classification Report</a:t>
            </a:r>
          </a:p>
        </p:txBody>
      </p:sp>
      <p:sp>
        <p:nvSpPr>
          <p:cNvPr id="3" name="Rectangle 2">
            <a:extLst>
              <a:ext uri="{FF2B5EF4-FFF2-40B4-BE49-F238E27FC236}">
                <a16:creationId xmlns:a16="http://schemas.microsoft.com/office/drawing/2014/main" id="{E2E27D68-25AF-3A13-785B-799EDCB95A68}"/>
              </a:ext>
            </a:extLst>
          </p:cNvPr>
          <p:cNvSpPr>
            <a:spLocks noChangeArrowheads="1"/>
          </p:cNvSpPr>
          <p:nvPr/>
        </p:nvSpPr>
        <p:spPr bwMode="auto">
          <a:xfrm>
            <a:off x="3437466" y="157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8">
            <a:extLst>
              <a:ext uri="{FF2B5EF4-FFF2-40B4-BE49-F238E27FC236}">
                <a16:creationId xmlns:a16="http://schemas.microsoft.com/office/drawing/2014/main" id="{1DFE5466-AAB4-EE3C-9EAE-7CFE087CA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466" y="2032000"/>
            <a:ext cx="4445000" cy="1397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10034B-0C22-F37A-0C08-B4BDFC868078}"/>
              </a:ext>
            </a:extLst>
          </p:cNvPr>
          <p:cNvSpPr>
            <a:spLocks noChangeArrowheads="1"/>
          </p:cNvSpPr>
          <p:nvPr/>
        </p:nvSpPr>
        <p:spPr bwMode="auto">
          <a:xfrm>
            <a:off x="1786466" y="4402723"/>
            <a:ext cx="945310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F1-score of class 0 is higher than that of class 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392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4">
            <a:extLst>
              <a:ext uri="{FF2B5EF4-FFF2-40B4-BE49-F238E27FC236}">
                <a16:creationId xmlns:a16="http://schemas.microsoft.com/office/drawing/2014/main" id="{CC4DDDAE-DF79-97E1-0BAA-E754397A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487" y="1331481"/>
            <a:ext cx="5727700" cy="16129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5">
            <a:extLst>
              <a:ext uri="{FF2B5EF4-FFF2-40B4-BE49-F238E27FC236}">
                <a16:creationId xmlns:a16="http://schemas.microsoft.com/office/drawing/2014/main" id="{EA2CD12C-1E83-18A3-CE68-91BB12A33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487" y="3210022"/>
            <a:ext cx="5727700"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123710E-B000-AE48-0A25-6175B3310191}"/>
              </a:ext>
            </a:extLst>
          </p:cNvPr>
          <p:cNvSpPr>
            <a:spLocks noChangeArrowheads="1"/>
          </p:cNvSpPr>
          <p:nvPr/>
        </p:nvSpPr>
        <p:spPr bwMode="auto">
          <a:xfrm>
            <a:off x="1625754" y="140280"/>
            <a:ext cx="685521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100% and test accuracy to be 96.2%.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0269797D-4316-8E66-5F43-D84412716957}"/>
              </a:ext>
            </a:extLst>
          </p:cNvPr>
          <p:cNvSpPr>
            <a:spLocks noChangeArrowheads="1"/>
          </p:cNvSpPr>
          <p:nvPr/>
        </p:nvSpPr>
        <p:spPr bwMode="auto">
          <a:xfrm>
            <a:off x="2480887" y="42175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6747B7DA-F712-EE8A-0CC9-49E07DAF5368}"/>
              </a:ext>
            </a:extLst>
          </p:cNvPr>
          <p:cNvSpPr>
            <a:spLocks noChangeArrowheads="1"/>
          </p:cNvSpPr>
          <p:nvPr/>
        </p:nvSpPr>
        <p:spPr bwMode="auto">
          <a:xfrm>
            <a:off x="956887" y="4731618"/>
            <a:ext cx="10646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96.2% and its cv score is 96.3% thus making us sure that the model is not overfitted,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although decision tree classifier is prone to overfitting.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38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7AE9EDA-2829-9A05-917F-C035655AF8D8}"/>
              </a:ext>
            </a:extLst>
          </p:cNvPr>
          <p:cNvSpPr>
            <a:spLocks noChangeArrowheads="1"/>
          </p:cNvSpPr>
          <p:nvPr/>
        </p:nvSpPr>
        <p:spPr bwMode="auto">
          <a:xfrm>
            <a:off x="1515534" y="484257"/>
            <a:ext cx="21589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20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p:txBody>
      </p:sp>
      <p:pic>
        <p:nvPicPr>
          <p:cNvPr id="7169" name="Picture 16">
            <a:extLst>
              <a:ext uri="{FF2B5EF4-FFF2-40B4-BE49-F238E27FC236}">
                <a16:creationId xmlns:a16="http://schemas.microsoft.com/office/drawing/2014/main" id="{8E65F019-893B-9923-70B5-2DA72100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534" y="1192143"/>
            <a:ext cx="4368800" cy="332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23CF185-FA1B-9A5E-9CF1-94ABFA730ED5}"/>
              </a:ext>
            </a:extLst>
          </p:cNvPr>
          <p:cNvSpPr>
            <a:spLocks noChangeArrowheads="1"/>
          </p:cNvSpPr>
          <p:nvPr/>
        </p:nvSpPr>
        <p:spPr bwMode="auto">
          <a:xfrm>
            <a:off x="1049867" y="4677546"/>
            <a:ext cx="102005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the samples for true classes and samples for false classes are also equal.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426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C2F405-B1CE-2731-CB34-579916FC3D31}"/>
              </a:ext>
            </a:extLst>
          </p:cNvPr>
          <p:cNvSpPr>
            <a:spLocks noChangeArrowheads="1"/>
          </p:cNvSpPr>
          <p:nvPr/>
        </p:nvSpPr>
        <p:spPr bwMode="auto">
          <a:xfrm>
            <a:off x="1701800" y="103256"/>
            <a:ext cx="20419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dirty="0">
              <a:ln>
                <a:noFill/>
              </a:ln>
              <a:solidFill>
                <a:schemeClr val="tx1"/>
              </a:solidFill>
              <a:effectLst/>
              <a:latin typeface="Arial" panose="020B0604020202020204" pitchFamily="34" charset="0"/>
            </a:endParaRPr>
          </a:p>
        </p:txBody>
      </p:sp>
      <p:pic>
        <p:nvPicPr>
          <p:cNvPr id="8193" name="Picture 17">
            <a:extLst>
              <a:ext uri="{FF2B5EF4-FFF2-40B4-BE49-F238E27FC236}">
                <a16:creationId xmlns:a16="http://schemas.microsoft.com/office/drawing/2014/main" id="{65D243F2-A3AC-9ACB-EEF8-F15A4CF1D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266" y="1104900"/>
            <a:ext cx="5003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B2EF1F2-44D3-6323-D56B-E60B1947B4DC}"/>
              </a:ext>
            </a:extLst>
          </p:cNvPr>
          <p:cNvSpPr>
            <a:spLocks noChangeArrowheads="1"/>
          </p:cNvSpPr>
          <p:nvPr/>
        </p:nvSpPr>
        <p:spPr bwMode="auto">
          <a:xfrm>
            <a:off x="939800" y="4846880"/>
            <a:ext cx="102571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97% that means 97% times model is predicting accurately and rest all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time 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1446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E92924-A3EF-7C70-D3F2-F0FBC443E0DE}"/>
              </a:ext>
            </a:extLst>
          </p:cNvPr>
          <p:cNvSpPr>
            <a:spLocks noChangeArrowheads="1"/>
          </p:cNvSpPr>
          <p:nvPr/>
        </p:nvSpPr>
        <p:spPr bwMode="auto">
          <a:xfrm>
            <a:off x="1578495" y="210086"/>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Picture 18">
            <a:extLst>
              <a:ext uri="{FF2B5EF4-FFF2-40B4-BE49-F238E27FC236}">
                <a16:creationId xmlns:a16="http://schemas.microsoft.com/office/drawing/2014/main" id="{B8D1DCF8-D35D-53B9-94FC-B55C07EFC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1650076"/>
            <a:ext cx="5010150" cy="1530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D07A205-81E3-C792-8A04-041F4E0DF035}"/>
              </a:ext>
            </a:extLst>
          </p:cNvPr>
          <p:cNvSpPr>
            <a:spLocks noChangeArrowheads="1"/>
          </p:cNvSpPr>
          <p:nvPr/>
        </p:nvSpPr>
        <p:spPr bwMode="auto">
          <a:xfrm>
            <a:off x="1053562" y="4429167"/>
            <a:ext cx="9750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F1-score of class 0 is similar to that of class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03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8">
            <a:extLst>
              <a:ext uri="{FF2B5EF4-FFF2-40B4-BE49-F238E27FC236}">
                <a16:creationId xmlns:a16="http://schemas.microsoft.com/office/drawing/2014/main" id="{85675934-105A-86B4-66B1-F22D7C851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495" y="1394639"/>
            <a:ext cx="5734050" cy="2374900"/>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59">
            <a:extLst>
              <a:ext uri="{FF2B5EF4-FFF2-40B4-BE49-F238E27FC236}">
                <a16:creationId xmlns:a16="http://schemas.microsoft.com/office/drawing/2014/main" id="{836CAE80-05C1-3677-5018-58967BD32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495" y="4275911"/>
            <a:ext cx="5734050" cy="11049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0955C689-31A4-5709-8CB2-7334C20B1E46}"/>
              </a:ext>
            </a:extLst>
          </p:cNvPr>
          <p:cNvSpPr>
            <a:spLocks noChangeArrowheads="1"/>
          </p:cNvSpPr>
          <p:nvPr/>
        </p:nvSpPr>
        <p:spPr bwMode="auto">
          <a:xfrm>
            <a:off x="1663568" y="59623"/>
            <a:ext cx="781169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100% and test accuracy to be 98%.</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59C20B18-1593-AF4D-7487-5074F788A393}"/>
              </a:ext>
            </a:extLst>
          </p:cNvPr>
          <p:cNvSpPr>
            <a:spLocks noChangeArrowheads="1"/>
          </p:cNvSpPr>
          <p:nvPr/>
        </p:nvSpPr>
        <p:spPr bwMode="auto">
          <a:xfrm>
            <a:off x="685800" y="2832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5B6231CB-224A-93F4-8DF8-C4767E2E2124}"/>
              </a:ext>
            </a:extLst>
          </p:cNvPr>
          <p:cNvSpPr>
            <a:spLocks noChangeArrowheads="1"/>
          </p:cNvSpPr>
          <p:nvPr/>
        </p:nvSpPr>
        <p:spPr bwMode="auto">
          <a:xfrm>
            <a:off x="1218276" y="5448686"/>
            <a:ext cx="103821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98% and its cv score is 98% thus making us sure that the model is not overfitted,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although decision tree classifier is prone to overfitting.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23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BDE3640-C83E-36D0-97F9-8B35AF15B2F7}"/>
              </a:ext>
            </a:extLst>
          </p:cNvPr>
          <p:cNvSpPr>
            <a:spLocks noChangeArrowheads="1"/>
          </p:cNvSpPr>
          <p:nvPr/>
        </p:nvSpPr>
        <p:spPr bwMode="auto">
          <a:xfrm>
            <a:off x="1727200" y="118645"/>
            <a:ext cx="217668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5" name="Picture 60">
            <a:extLst>
              <a:ext uri="{FF2B5EF4-FFF2-40B4-BE49-F238E27FC236}">
                <a16:creationId xmlns:a16="http://schemas.microsoft.com/office/drawing/2014/main" id="{3DA6C944-02F8-E649-89B1-A3508706C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66" y="1075267"/>
            <a:ext cx="4368800" cy="332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CDE6116-2E64-1F74-41A8-522094F2C8F5}"/>
              </a:ext>
            </a:extLst>
          </p:cNvPr>
          <p:cNvSpPr>
            <a:spLocks noChangeArrowheads="1"/>
          </p:cNvSpPr>
          <p:nvPr/>
        </p:nvSpPr>
        <p:spPr bwMode="auto">
          <a:xfrm>
            <a:off x="905933" y="4880747"/>
            <a:ext cx="105259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that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samples for true classes and samples for false classes are also equal.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1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p:txBody>
          <a:bodyPr/>
          <a:lstStyle/>
          <a:p>
            <a:r>
              <a:rPr lang="en-US" b="1" dirty="0"/>
              <a:t>Shape of the data:</a:t>
            </a:r>
          </a:p>
          <a:p>
            <a:pPr marL="0" indent="0">
              <a:buNone/>
            </a:pPr>
            <a:r>
              <a:rPr lang="en-US" dirty="0"/>
              <a:t> This is a big data with 209593 rows and 33 columns.</a:t>
            </a:r>
          </a:p>
          <a:p>
            <a:pPr marL="0" indent="0">
              <a:buNone/>
            </a:pPr>
            <a:endParaRPr lang="en-US" dirty="0"/>
          </a:p>
          <a:p>
            <a:r>
              <a:rPr lang="en-US" b="1" dirty="0"/>
              <a:t>Null values present:</a:t>
            </a:r>
          </a:p>
          <a:p>
            <a:pPr marL="0" indent="0">
              <a:buNone/>
            </a:pPr>
            <a:r>
              <a:rPr lang="en-US" dirty="0"/>
              <a:t> The dataset has no null values.</a:t>
            </a:r>
          </a:p>
          <a:p>
            <a:pPr marL="0" indent="0">
              <a:buNone/>
            </a:pPr>
            <a:endParaRPr lang="en-IN" dirty="0"/>
          </a:p>
        </p:txBody>
      </p:sp>
      <p:pic>
        <p:nvPicPr>
          <p:cNvPr id="4" name="Picture 3">
            <a:extLst>
              <a:ext uri="{FF2B5EF4-FFF2-40B4-BE49-F238E27FC236}">
                <a16:creationId xmlns:a16="http://schemas.microsoft.com/office/drawing/2014/main" id="{E2196AA8-22FC-939F-0F58-14F20E6DD1F3}"/>
              </a:ext>
            </a:extLst>
          </p:cNvPr>
          <p:cNvPicPr>
            <a:picLocks noChangeAspect="1"/>
          </p:cNvPicPr>
          <p:nvPr/>
        </p:nvPicPr>
        <p:blipFill>
          <a:blip r:embed="rId2"/>
          <a:stretch>
            <a:fillRect/>
          </a:stretch>
        </p:blipFill>
        <p:spPr>
          <a:xfrm>
            <a:off x="1484310" y="3680748"/>
            <a:ext cx="5731510" cy="631190"/>
          </a:xfrm>
          <a:prstGeom prst="rect">
            <a:avLst/>
          </a:prstGeom>
        </p:spPr>
      </p:pic>
    </p:spTree>
    <p:extLst>
      <p:ext uri="{BB962C8B-B14F-4D97-AF65-F5344CB8AC3E}">
        <p14:creationId xmlns:p14="http://schemas.microsoft.com/office/powerpoint/2010/main" val="90435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739823-0047-4289-1766-2E0B5BF6C955}"/>
              </a:ext>
            </a:extLst>
          </p:cNvPr>
          <p:cNvSpPr>
            <a:spLocks noChangeArrowheads="1"/>
          </p:cNvSpPr>
          <p:nvPr/>
        </p:nvSpPr>
        <p:spPr bwMode="auto">
          <a:xfrm>
            <a:off x="1693334" y="103256"/>
            <a:ext cx="20419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a:ln>
                <a:noFill/>
              </a:ln>
              <a:solidFill>
                <a:schemeClr val="tx1"/>
              </a:solidFill>
              <a:effectLst/>
              <a:latin typeface="Arial" panose="020B0604020202020204" pitchFamily="34" charset="0"/>
            </a:endParaRPr>
          </a:p>
        </p:txBody>
      </p:sp>
      <p:pic>
        <p:nvPicPr>
          <p:cNvPr id="12289" name="Picture 61">
            <a:extLst>
              <a:ext uri="{FF2B5EF4-FFF2-40B4-BE49-F238E27FC236}">
                <a16:creationId xmlns:a16="http://schemas.microsoft.com/office/drawing/2014/main" id="{8B881D7A-1FD6-1245-85C7-92B2D3239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467" y="982133"/>
            <a:ext cx="5003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D46B258-D7B4-BA78-31C1-21824C005A6C}"/>
              </a:ext>
            </a:extLst>
          </p:cNvPr>
          <p:cNvSpPr>
            <a:spLocks noChangeArrowheads="1"/>
          </p:cNvSpPr>
          <p:nvPr/>
        </p:nvSpPr>
        <p:spPr bwMode="auto">
          <a:xfrm>
            <a:off x="863600" y="4931546"/>
            <a:ext cx="107316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98% that means 98% times model is predicting accurately and rest all other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810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679140-2845-CD97-131E-E6C1BD44E116}"/>
              </a:ext>
            </a:extLst>
          </p:cNvPr>
          <p:cNvSpPr>
            <a:spLocks noChangeArrowheads="1"/>
          </p:cNvSpPr>
          <p:nvPr/>
        </p:nvSpPr>
        <p:spPr bwMode="auto">
          <a:xfrm>
            <a:off x="1837113" y="118645"/>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3" name="Picture 62">
            <a:extLst>
              <a:ext uri="{FF2B5EF4-FFF2-40B4-BE49-F238E27FC236}">
                <a16:creationId xmlns:a16="http://schemas.microsoft.com/office/drawing/2014/main" id="{55E20463-7C76-9EB3-84AC-13E4A7B5B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371" y="1413164"/>
            <a:ext cx="5283200" cy="1454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6242A94-4E94-603E-09EE-88D9095B02F8}"/>
              </a:ext>
            </a:extLst>
          </p:cNvPr>
          <p:cNvSpPr>
            <a:spLocks noChangeArrowheads="1"/>
          </p:cNvSpPr>
          <p:nvPr/>
        </p:nvSpPr>
        <p:spPr bwMode="auto">
          <a:xfrm>
            <a:off x="935336" y="4277034"/>
            <a:ext cx="107224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 F1-score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class 0 is similar to that of class 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143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8">
            <a:extLst>
              <a:ext uri="{FF2B5EF4-FFF2-40B4-BE49-F238E27FC236}">
                <a16:creationId xmlns:a16="http://schemas.microsoft.com/office/drawing/2014/main" id="{E3498A19-BEB7-72B7-81C0-BEE1EE83A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543050"/>
            <a:ext cx="573405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69">
            <a:extLst>
              <a:ext uri="{FF2B5EF4-FFF2-40B4-BE49-F238E27FC236}">
                <a16:creationId xmlns:a16="http://schemas.microsoft.com/office/drawing/2014/main" id="{EC0FD23A-22C4-03D7-1318-95D1F2DC8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839856"/>
            <a:ext cx="573405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1E95F104-E1FD-79E8-58BF-F7DDCE378724}"/>
              </a:ext>
            </a:extLst>
          </p:cNvPr>
          <p:cNvSpPr>
            <a:spLocks noChangeArrowheads="1"/>
          </p:cNvSpPr>
          <p:nvPr/>
        </p:nvSpPr>
        <p:spPr bwMode="auto">
          <a:xfrm>
            <a:off x="1761066" y="8694"/>
            <a:ext cx="916417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92.7% and test accuracy to be 89.6%.</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888AF335-A127-CA4A-FB9B-4F2559AEF8E5}"/>
              </a:ext>
            </a:extLst>
          </p:cNvPr>
          <p:cNvSpPr>
            <a:spLocks noChangeArrowheads="1"/>
          </p:cNvSpPr>
          <p:nvPr/>
        </p:nvSpPr>
        <p:spPr bwMode="auto">
          <a:xfrm>
            <a:off x="685800" y="2628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BCD9C5EE-5D25-97AB-A3BB-D518557334E9}"/>
              </a:ext>
            </a:extLst>
          </p:cNvPr>
          <p:cNvSpPr>
            <a:spLocks noChangeArrowheads="1"/>
          </p:cNvSpPr>
          <p:nvPr/>
        </p:nvSpPr>
        <p:spPr bwMode="auto">
          <a:xfrm>
            <a:off x="303415" y="5775406"/>
            <a:ext cx="111547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89.6% and its cv score is 90.6% thus making us sure that the model is not overfitted,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although decision tree classifier is prone to overfitting.</a:t>
            </a:r>
            <a:endParaRPr kumimoji="0" lang="en-US" altLang="en-US" sz="1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77306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9B63D-C70E-39EC-1EAF-5412C2588B0F}"/>
              </a:ext>
            </a:extLst>
          </p:cNvPr>
          <p:cNvSpPr>
            <a:spLocks noChangeArrowheads="1"/>
          </p:cNvSpPr>
          <p:nvPr/>
        </p:nvSpPr>
        <p:spPr bwMode="auto">
          <a:xfrm>
            <a:off x="1947333" y="247191"/>
            <a:ext cx="22055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5361" name="Picture 70">
            <a:extLst>
              <a:ext uri="{FF2B5EF4-FFF2-40B4-BE49-F238E27FC236}">
                <a16:creationId xmlns:a16="http://schemas.microsoft.com/office/drawing/2014/main" id="{C4386C68-B441-0EDA-2652-1521EF441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933" y="1185333"/>
            <a:ext cx="4368800" cy="332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02A8640-DAB6-5CFA-C061-5BCF9458316A}"/>
              </a:ext>
            </a:extLst>
          </p:cNvPr>
          <p:cNvSpPr>
            <a:spLocks noChangeArrowheads="1"/>
          </p:cNvSpPr>
          <p:nvPr/>
        </p:nvSpPr>
        <p:spPr bwMode="auto">
          <a:xfrm>
            <a:off x="702733" y="4855346"/>
            <a:ext cx="112505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that the samples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for true classes and samples for false classes are also equal.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732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8D8A14-E1C2-3896-5E7E-E7BAADBDF541}"/>
              </a:ext>
            </a:extLst>
          </p:cNvPr>
          <p:cNvSpPr>
            <a:spLocks noChangeArrowheads="1"/>
          </p:cNvSpPr>
          <p:nvPr/>
        </p:nvSpPr>
        <p:spPr bwMode="auto">
          <a:xfrm>
            <a:off x="1684867" y="118645"/>
            <a:ext cx="3378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5" name="Picture 71">
            <a:extLst>
              <a:ext uri="{FF2B5EF4-FFF2-40B4-BE49-F238E27FC236}">
                <a16:creationId xmlns:a16="http://schemas.microsoft.com/office/drawing/2014/main" id="{0431224D-5B4D-B1FB-23BA-09E604A07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867" y="956734"/>
            <a:ext cx="5003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022831B-3CC6-2279-ECB2-6C1CD4F24D76}"/>
              </a:ext>
            </a:extLst>
          </p:cNvPr>
          <p:cNvSpPr>
            <a:spLocks noChangeArrowheads="1"/>
          </p:cNvSpPr>
          <p:nvPr/>
        </p:nvSpPr>
        <p:spPr bwMode="auto">
          <a:xfrm>
            <a:off x="965200" y="4914613"/>
            <a:ext cx="9750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91% that means 91% times model is predicting accurately and rest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other time 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286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2A6EE4F-9AF5-2099-F046-87826B979A93}"/>
              </a:ext>
            </a:extLst>
          </p:cNvPr>
          <p:cNvSpPr>
            <a:spLocks noChangeArrowheads="1"/>
          </p:cNvSpPr>
          <p:nvPr/>
        </p:nvSpPr>
        <p:spPr bwMode="auto">
          <a:xfrm>
            <a:off x="1778000" y="118645"/>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409" name="Picture 72">
            <a:extLst>
              <a:ext uri="{FF2B5EF4-FFF2-40B4-BE49-F238E27FC236}">
                <a16:creationId xmlns:a16="http://schemas.microsoft.com/office/drawing/2014/main" id="{EBA20274-F3D9-E5D2-0809-9DD466857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466" y="1174750"/>
            <a:ext cx="4826000" cy="1435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3491062-9774-1936-05A3-AD8E313C96C2}"/>
              </a:ext>
            </a:extLst>
          </p:cNvPr>
          <p:cNvSpPr>
            <a:spLocks noChangeArrowheads="1"/>
          </p:cNvSpPr>
          <p:nvPr/>
        </p:nvSpPr>
        <p:spPr bwMode="auto">
          <a:xfrm>
            <a:off x="1100666" y="4245402"/>
            <a:ext cx="97971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F1-score of class 0 is similar to that of class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791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78">
            <a:extLst>
              <a:ext uri="{FF2B5EF4-FFF2-40B4-BE49-F238E27FC236}">
                <a16:creationId xmlns:a16="http://schemas.microsoft.com/office/drawing/2014/main" id="{06CA635D-BEF0-E36A-1201-FC7483C1C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33" y="1244600"/>
            <a:ext cx="5727700" cy="2368550"/>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79">
            <a:extLst>
              <a:ext uri="{FF2B5EF4-FFF2-40B4-BE49-F238E27FC236}">
                <a16:creationId xmlns:a16="http://schemas.microsoft.com/office/drawing/2014/main" id="{93185ACB-9E8E-8CB8-736B-C64E77AF2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333" y="3726299"/>
            <a:ext cx="5734050" cy="1511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537A673-1F33-29FD-87B6-378466643E87}"/>
              </a:ext>
            </a:extLst>
          </p:cNvPr>
          <p:cNvSpPr>
            <a:spLocks noChangeArrowheads="1"/>
          </p:cNvSpPr>
          <p:nvPr/>
        </p:nvSpPr>
        <p:spPr bwMode="auto">
          <a:xfrm>
            <a:off x="1532466" y="-30777"/>
            <a:ext cx="91641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89.8% and test accuracy to be 88.9%.</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F67D1B50-1FB8-B664-47D9-8EA4A0D328D8}"/>
              </a:ext>
            </a:extLst>
          </p:cNvPr>
          <p:cNvSpPr>
            <a:spLocks noChangeArrowheads="1"/>
          </p:cNvSpPr>
          <p:nvPr/>
        </p:nvSpPr>
        <p:spPr bwMode="auto">
          <a:xfrm>
            <a:off x="685800" y="282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94664CAE-F007-2724-9506-687D8833C6DE}"/>
              </a:ext>
            </a:extLst>
          </p:cNvPr>
          <p:cNvSpPr>
            <a:spLocks noChangeArrowheads="1"/>
          </p:cNvSpPr>
          <p:nvPr/>
        </p:nvSpPr>
        <p:spPr bwMode="auto">
          <a:xfrm>
            <a:off x="1007533" y="5687196"/>
            <a:ext cx="10693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88.9% and its cv score is 88.9% thus making us sure that the model is not overfitted,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although decision tree classifier is prone to overfitting.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80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75F063-DEE0-F3DB-DAB6-C3F1131BC888}"/>
              </a:ext>
            </a:extLst>
          </p:cNvPr>
          <p:cNvSpPr>
            <a:spLocks noChangeArrowheads="1"/>
          </p:cNvSpPr>
          <p:nvPr/>
        </p:nvSpPr>
        <p:spPr bwMode="auto">
          <a:xfrm>
            <a:off x="1634066" y="118645"/>
            <a:ext cx="217668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7" name="Picture 80">
            <a:extLst>
              <a:ext uri="{FF2B5EF4-FFF2-40B4-BE49-F238E27FC236}">
                <a16:creationId xmlns:a16="http://schemas.microsoft.com/office/drawing/2014/main" id="{363786EA-05D1-9239-62E2-2C1C03C3AC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666" y="973666"/>
            <a:ext cx="4368800" cy="332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2C4DBAE-1EB6-7102-0C35-03C3E896E8BE}"/>
              </a:ext>
            </a:extLst>
          </p:cNvPr>
          <p:cNvSpPr>
            <a:spLocks noChangeArrowheads="1"/>
          </p:cNvSpPr>
          <p:nvPr/>
        </p:nvSpPr>
        <p:spPr bwMode="auto">
          <a:xfrm>
            <a:off x="999066" y="4940013"/>
            <a:ext cx="98129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that the samples for true classes and samples for false classes are also equal.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51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6475D1-E552-02CA-874E-8865F78D1E8A}"/>
              </a:ext>
            </a:extLst>
          </p:cNvPr>
          <p:cNvSpPr>
            <a:spLocks noChangeArrowheads="1"/>
          </p:cNvSpPr>
          <p:nvPr/>
        </p:nvSpPr>
        <p:spPr bwMode="auto">
          <a:xfrm>
            <a:off x="1566333" y="118645"/>
            <a:ext cx="204196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1" name="Picture 81">
            <a:extLst>
              <a:ext uri="{FF2B5EF4-FFF2-40B4-BE49-F238E27FC236}">
                <a16:creationId xmlns:a16="http://schemas.microsoft.com/office/drawing/2014/main" id="{7B59444E-B017-FE2F-0A46-0A5B526F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866" y="922867"/>
            <a:ext cx="5003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768CC65-DC4B-CC17-DC11-C462100B5E1B}"/>
              </a:ext>
            </a:extLst>
          </p:cNvPr>
          <p:cNvSpPr>
            <a:spLocks noChangeArrowheads="1"/>
          </p:cNvSpPr>
          <p:nvPr/>
        </p:nvSpPr>
        <p:spPr bwMode="auto">
          <a:xfrm>
            <a:off x="753533" y="4990813"/>
            <a:ext cx="9797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89% that means 89% times model is predicting accurately and rest 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other time 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250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D11201-8002-E32E-E496-AFA6C6F28804}"/>
              </a:ext>
            </a:extLst>
          </p:cNvPr>
          <p:cNvSpPr>
            <a:spLocks noChangeArrowheads="1"/>
          </p:cNvSpPr>
          <p:nvPr/>
        </p:nvSpPr>
        <p:spPr bwMode="auto">
          <a:xfrm>
            <a:off x="1667933" y="0"/>
            <a:ext cx="256070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05" name="Picture 82">
            <a:extLst>
              <a:ext uri="{FF2B5EF4-FFF2-40B4-BE49-F238E27FC236}">
                <a16:creationId xmlns:a16="http://schemas.microsoft.com/office/drawing/2014/main" id="{EC110E0D-668E-A0D7-A8E7-C8C2F7A39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534" y="1346200"/>
            <a:ext cx="5105400" cy="1485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D5D9107-A29A-46A8-2730-FD48EA19399D}"/>
              </a:ext>
            </a:extLst>
          </p:cNvPr>
          <p:cNvSpPr>
            <a:spLocks noChangeArrowheads="1"/>
          </p:cNvSpPr>
          <p:nvPr/>
        </p:nvSpPr>
        <p:spPr bwMode="auto">
          <a:xfrm>
            <a:off x="1151466" y="4122979"/>
            <a:ext cx="9797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F1-score of class 0 is similar to that of class 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39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2E99-A4E8-9736-DAA0-4D19ED8BBA57}"/>
              </a:ext>
            </a:extLst>
          </p:cNvPr>
          <p:cNvSpPr>
            <a:spLocks noGrp="1"/>
          </p:cNvSpPr>
          <p:nvPr>
            <p:ph type="title"/>
          </p:nvPr>
        </p:nvSpPr>
        <p:spPr>
          <a:xfrm>
            <a:off x="0" y="116378"/>
            <a:ext cx="12111643" cy="7132320"/>
          </a:xfrm>
        </p:spPr>
        <p:txBody>
          <a:bodyPr>
            <a:normAutofit fontScale="90000"/>
          </a:bodyPr>
          <a:lstStyle/>
          <a:p>
            <a:pPr lvl="0" algn="l">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1) The dataset had no null values but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there were many unrealistic negative 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many features.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When we described the data we found  that aon,daily_decr30,daily_decr90, rental30,rental90,last_rech_date_ma,last_rech_date_da,medianmarechprebal30,medianmarechprebal90 minimum values are in negative.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aon</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daily_decr30,daily_decr90 values cannot be negative as age on network can either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br</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0 or any positive number, age can never be negative. Daily amount spent from main account, averaged over last 30 days (in Indonesian Rupiah) i.e. daily_decr30 can also never be negative as its an amount spent it can either be 0 or positive. Daily amount spent from main account, averaged over last 90 days (in Indonesian Rupiah) i.e. daily_decr90 can also never be negative as its an amount spent it can either be 0 or positive. rental30 and rental 90 being the average account balance over 30 days and 90 days respectively can be considered as negative. Number of days till last recharge of main account i.e.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last_rech_date_ma</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can never be in negative so we would replace negative values by 0. Number of days till last recharge of data i.e.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last_rech_date_da</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can never be in negative so we would replace negative values by 0. medianmarechprebal30 and medianmarechprebal90 can be negative as this is the medium of account balance which could be in negative.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Feature Engineering-</a:t>
            </a:r>
            <a:r>
              <a:rPr lang="en-IN" sz="1800" dirty="0">
                <a:effectLst/>
                <a:latin typeface="Calibri" panose="020F0502020204030204" pitchFamily="34" charset="0"/>
                <a:ea typeface="Calibri" panose="020F0502020204030204" pitchFamily="34" charset="0"/>
                <a:cs typeface="Times New Roman" panose="02020603050405020304" pitchFamily="18" charset="0"/>
              </a:rPr>
              <a:t>Initially we had a feature named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so to better analyse this feature we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splitted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pyear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pmonth</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pday</a:t>
            </a:r>
            <a:r>
              <a:rPr lang="en-IN" sz="1800" dirty="0">
                <a:effectLst/>
                <a:latin typeface="Calibri" panose="020F0502020204030204" pitchFamily="34" charset="0"/>
                <a:ea typeface="Calibri" panose="020F0502020204030204" pitchFamily="34" charset="0"/>
                <a:cs typeface="Times New Roman" panose="02020603050405020304" pitchFamily="18" charset="0"/>
              </a:rPr>
              <a:t>. So we found that all the data was of year 2016 so we dropped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pyear</a:t>
            </a:r>
            <a:r>
              <a:rPr lang="en-IN" sz="1800" dirty="0">
                <a:effectLst/>
                <a:latin typeface="Calibri" panose="020F0502020204030204" pitchFamily="34" charset="0"/>
                <a:ea typeface="Calibri" panose="020F0502020204030204" pitchFamily="34" charset="0"/>
                <a:cs typeface="Times New Roman" panose="02020603050405020304" pitchFamily="18" charset="0"/>
              </a:rPr>
              <a:t> column and analysed rest.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4) There was a feature named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pcircle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found out that entire dataset has the same value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pcircle</a:t>
            </a:r>
            <a:r>
              <a:rPr lang="en-IN" sz="1800" dirty="0">
                <a:effectLst/>
                <a:latin typeface="Calibri" panose="020F0502020204030204" pitchFamily="34" charset="0"/>
                <a:ea typeface="Calibri" panose="020F0502020204030204" pitchFamily="34" charset="0"/>
                <a:cs typeface="Times New Roman" panose="02020603050405020304" pitchFamily="18" charset="0"/>
              </a:rPr>
              <a:t> so it seems that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all the mobile phone has the same telecom circle. Thus no use of this feature so we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droped</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it as well.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5) There is a feature named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IN" sz="1800" dirty="0">
                <a:effectLst/>
                <a:latin typeface="Calibri" panose="020F0502020204030204" pitchFamily="34" charset="0"/>
                <a:ea typeface="Calibri" panose="020F0502020204030204" pitchFamily="34" charset="0"/>
                <a:cs typeface="Times New Roman" panose="02020603050405020304" pitchFamily="18" charset="0"/>
              </a:rPr>
              <a:t> i.e. mobile number of a user which is of object type so we encoded it using ordinal encoder.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6) After creating heatmap as well as after finding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vif</a:t>
            </a:r>
            <a:r>
              <a:rPr lang="en-IN" sz="1800" dirty="0">
                <a:effectLst/>
                <a:latin typeface="Calibri" panose="020F0502020204030204" pitchFamily="34" charset="0"/>
                <a:ea typeface="Calibri" panose="020F0502020204030204" pitchFamily="34" charset="0"/>
                <a:cs typeface="Times New Roman" panose="02020603050405020304" pitchFamily="18" charset="0"/>
              </a:rPr>
              <a:t> score of features we found that there was a problem of multicollinearity as many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vif</a:t>
            </a:r>
            <a:r>
              <a:rPr lang="en-IN" sz="1800" dirty="0">
                <a:effectLst/>
                <a:latin typeface="Calibri" panose="020F0502020204030204" pitchFamily="34" charset="0"/>
                <a:ea typeface="Calibri" panose="020F0502020204030204" pitchFamily="34" charset="0"/>
                <a:cs typeface="Times New Roman" panose="02020603050405020304" pitchFamily="18" charset="0"/>
              </a:rPr>
              <a:t> score was greater than 10. So all those features were deleted that caused multicollinearity.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7) Lot many outliers are present in the data set but if we consider deleting them then there will be 21% data loss so deleting outliers is not a good idea. So to overcome this we applied power transformation technique.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8)The applied power transform method will not only deal with outliers but also remove skewness. Due to presence of outliers the data is also skewed a lot.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9)</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can observe that data is not at all balanced so we balanced it by resampling and up sampling it.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Data was then normally distributed using standardisation technique.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Tree>
    <p:extLst>
      <p:ext uri="{BB962C8B-B14F-4D97-AF65-F5344CB8AC3E}">
        <p14:creationId xmlns:p14="http://schemas.microsoft.com/office/powerpoint/2010/main" val="590499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62BC2-8548-BB60-5F60-4DB2D914880E}"/>
              </a:ext>
            </a:extLst>
          </p:cNvPr>
          <p:cNvSpPr txBox="1"/>
          <p:nvPr/>
        </p:nvSpPr>
        <p:spPr>
          <a:xfrm>
            <a:off x="1422399" y="720227"/>
            <a:ext cx="9076267" cy="2320443"/>
          </a:xfrm>
          <a:prstGeom prst="rect">
            <a:avLst/>
          </a:prstGeom>
          <a:noFill/>
        </p:spPr>
        <p:txBody>
          <a:bodyPr wrap="square">
            <a:spAutoFit/>
          </a:bodyPr>
          <a:lstStyle/>
          <a:p>
            <a:pPr marL="1828800" indent="457200">
              <a:lnSpc>
                <a:spcPct val="107000"/>
              </a:lnSpc>
              <a:spcAft>
                <a:spcPts val="800"/>
              </a:spcAft>
            </a:pPr>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 for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 are three models with least difference between accuracy and cv score but the best performing model is random forest as its confusion matrix,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auc</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-roc curve and recall, f1-score is the best among all. Since the model is already giving its best accuracy so we wont apply hyperparameter tuning as it’s a very big data so we will save our random forest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C1E91FD-A369-2329-4001-4544AAFEC6E2}"/>
              </a:ext>
            </a:extLst>
          </p:cNvPr>
          <p:cNvPicPr>
            <a:picLocks noChangeAspect="1"/>
          </p:cNvPicPr>
          <p:nvPr/>
        </p:nvPicPr>
        <p:blipFill>
          <a:blip r:embed="rId2"/>
          <a:stretch>
            <a:fillRect/>
          </a:stretch>
        </p:blipFill>
        <p:spPr>
          <a:xfrm>
            <a:off x="2497667" y="3326264"/>
            <a:ext cx="6917266" cy="2549602"/>
          </a:xfrm>
          <a:prstGeom prst="rect">
            <a:avLst/>
          </a:prstGeom>
        </p:spPr>
      </p:pic>
    </p:spTree>
    <p:extLst>
      <p:ext uri="{BB962C8B-B14F-4D97-AF65-F5344CB8AC3E}">
        <p14:creationId xmlns:p14="http://schemas.microsoft.com/office/powerpoint/2010/main" val="713463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2B46-7F6A-CEF4-51D8-EC0A7A2F9929}"/>
              </a:ext>
            </a:extLst>
          </p:cNvPr>
          <p:cNvSpPr>
            <a:spLocks noGrp="1"/>
          </p:cNvSpPr>
          <p:nvPr>
            <p:ph type="title"/>
          </p:nvPr>
        </p:nvSpPr>
        <p:spPr>
          <a:xfrm>
            <a:off x="1018798" y="2439785"/>
            <a:ext cx="10018713" cy="1752599"/>
          </a:xfrm>
        </p:spPr>
        <p:txBody>
          <a:bodyPr>
            <a:normAutofit/>
          </a:bodyPr>
          <a:lstStyle/>
          <a:p>
            <a:r>
              <a:rPr lang="en-IN" sz="48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264965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B315-C0D5-E916-7C84-F4F2FFAD3D68}"/>
              </a:ext>
            </a:extLst>
          </p:cNvPr>
          <p:cNvSpPr>
            <a:spLocks noGrp="1"/>
          </p:cNvSpPr>
          <p:nvPr>
            <p:ph type="title"/>
          </p:nvPr>
        </p:nvSpPr>
        <p:spPr>
          <a:xfrm>
            <a:off x="1259867" y="2763982"/>
            <a:ext cx="10018713" cy="1752599"/>
          </a:xfrm>
        </p:spPr>
        <p:txBody>
          <a:bodyPr>
            <a:normAutofit fontScale="90000"/>
          </a:bodyPr>
          <a:lstStyle/>
          <a:p>
            <a:pPr lvl="0" algn="l">
              <a:lnSpc>
                <a:spcPct val="107000"/>
              </a:lnSpc>
              <a:buSzPts val="1400"/>
            </a:pPr>
            <a:r>
              <a:rPr lang="en-IN" sz="1800" dirty="0">
                <a:effectLst/>
                <a:latin typeface="Calibri" panose="020F0502020204030204" pitchFamily="34" charset="0"/>
                <a:ea typeface="Calibri" panose="020F0502020204030204" pitchFamily="34" charset="0"/>
                <a:cs typeface="Times New Roman" panose="02020603050405020304" pitchFamily="18" charset="0"/>
              </a:rPr>
              <a:t>1) Customer paying loan back within 150 days are mostly non-defaulters.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Customers taking higher amount of loan and higher frequency of recharge are mostly defaulters.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3) Average main account balance is higher for defaulters than non-defaulters.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4) Average daily amount spend from main account is much higher for defaulters than non-defaulters.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63261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03D-CFB1-403D-98C8-5D31C2AFECA5}"/>
              </a:ext>
            </a:extLst>
          </p:cNvPr>
          <p:cNvSpPr>
            <a:spLocks noGrp="1"/>
          </p:cNvSpPr>
          <p:nvPr>
            <p:ph type="title"/>
          </p:nvPr>
        </p:nvSpPr>
        <p:spPr>
          <a:xfrm>
            <a:off x="1484311" y="685800"/>
            <a:ext cx="10018713" cy="5715000"/>
          </a:xfrm>
        </p:spPr>
        <p:txBody>
          <a:bodyPr/>
          <a:lstStyle/>
          <a:p>
            <a:r>
              <a:rPr lang="en-IN" sz="40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914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3-3D56-B2B5-3560-B6A7DE396552}"/>
              </a:ext>
            </a:extLst>
          </p:cNvPr>
          <p:cNvSpPr>
            <a:spLocks noGrp="1"/>
          </p:cNvSpPr>
          <p:nvPr>
            <p:ph type="title"/>
          </p:nvPr>
        </p:nvSpPr>
        <p:spPr>
          <a:xfrm>
            <a:off x="1484311" y="685800"/>
            <a:ext cx="10018713" cy="5448993"/>
          </a:xfrm>
        </p:spPr>
        <p:txBody>
          <a:bodyPr>
            <a:normAutofit/>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5" name="TextBox 4">
            <a:extLst>
              <a:ext uri="{FF2B5EF4-FFF2-40B4-BE49-F238E27FC236}">
                <a16:creationId xmlns:a16="http://schemas.microsoft.com/office/drawing/2014/main" id="{646A60D0-023C-080B-1275-AD2C2A59A50A}"/>
              </a:ext>
            </a:extLst>
          </p:cNvPr>
          <p:cNvSpPr txBox="1"/>
          <p:nvPr/>
        </p:nvSpPr>
        <p:spPr>
          <a:xfrm>
            <a:off x="1020388" y="2810131"/>
            <a:ext cx="2637212" cy="1477328"/>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can see that whether a customer is defaulter or not doesn’t depend on age on network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0A5F24B1-0192-5926-389E-F1721CB2F4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5378" y="1769369"/>
            <a:ext cx="6326621" cy="4531678"/>
          </a:xfrm>
          <a:prstGeom prst="rect">
            <a:avLst/>
          </a:prstGeom>
          <a:noFill/>
          <a:ln>
            <a:noFill/>
          </a:ln>
        </p:spPr>
      </p:pic>
    </p:spTree>
    <p:extLst>
      <p:ext uri="{BB962C8B-B14F-4D97-AF65-F5344CB8AC3E}">
        <p14:creationId xmlns:p14="http://schemas.microsoft.com/office/powerpoint/2010/main" val="350789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866F-72B9-9ED3-C71C-3ECFBB1B148B}"/>
              </a:ext>
            </a:extLst>
          </p:cNvPr>
          <p:cNvSpPr>
            <a:spLocks noGrp="1"/>
          </p:cNvSpPr>
          <p:nvPr>
            <p:ph type="title"/>
          </p:nvPr>
        </p:nvSpPr>
        <p:spPr>
          <a:xfrm>
            <a:off x="0" y="20782"/>
            <a:ext cx="5426158" cy="1371600"/>
          </a:xfrm>
        </p:spPr>
        <p:txBody>
          <a:bodyPr/>
          <a:lstStyle/>
          <a:p>
            <a:br>
              <a:rPr lang="en-IN" sz="1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79A5EF61-B3C2-054D-177D-9332A28B858B}"/>
              </a:ext>
            </a:extLst>
          </p:cNvPr>
          <p:cNvSpPr>
            <a:spLocks noGrp="1"/>
          </p:cNvSpPr>
          <p:nvPr>
            <p:ph type="body" sz="half" idx="2"/>
          </p:nvPr>
        </p:nvSpPr>
        <p:spPr>
          <a:xfrm flipV="1">
            <a:off x="0" y="-228599"/>
            <a:ext cx="4505498" cy="45719"/>
          </a:xfrm>
        </p:spPr>
        <p:txBody>
          <a:bodyPr>
            <a:normAutofit fontScale="25000" lnSpcReduction="20000"/>
          </a:bodyPr>
          <a:lstStyle/>
          <a:p>
            <a:endParaRPr lang="en-IN" dirty="0"/>
          </a:p>
        </p:txBody>
      </p:sp>
      <p:pic>
        <p:nvPicPr>
          <p:cNvPr id="8" name="Picture 7">
            <a:extLst>
              <a:ext uri="{FF2B5EF4-FFF2-40B4-BE49-F238E27FC236}">
                <a16:creationId xmlns:a16="http://schemas.microsoft.com/office/drawing/2014/main" id="{58E43F0C-1ED7-0DF3-F458-B5C6862DAA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76" y="0"/>
            <a:ext cx="5731510" cy="3035300"/>
          </a:xfrm>
          <a:prstGeom prst="rect">
            <a:avLst/>
          </a:prstGeom>
          <a:noFill/>
          <a:ln>
            <a:noFill/>
          </a:ln>
        </p:spPr>
      </p:pic>
      <p:pic>
        <p:nvPicPr>
          <p:cNvPr id="10" name="Picture 9">
            <a:extLst>
              <a:ext uri="{FF2B5EF4-FFF2-40B4-BE49-F238E27FC236}">
                <a16:creationId xmlns:a16="http://schemas.microsoft.com/office/drawing/2014/main" id="{6202F1B5-31B0-95FA-EE99-D64AFD5224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8834" y="20782"/>
            <a:ext cx="5731510" cy="3035300"/>
          </a:xfrm>
          <a:prstGeom prst="rect">
            <a:avLst/>
          </a:prstGeom>
          <a:noFill/>
          <a:ln>
            <a:noFill/>
          </a:ln>
        </p:spPr>
      </p:pic>
      <p:pic>
        <p:nvPicPr>
          <p:cNvPr id="12" name="Picture 11">
            <a:extLst>
              <a:ext uri="{FF2B5EF4-FFF2-40B4-BE49-F238E27FC236}">
                <a16:creationId xmlns:a16="http://schemas.microsoft.com/office/drawing/2014/main" id="{0ADC03DC-6B71-B2A6-E000-404208F893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08" y="3429000"/>
            <a:ext cx="5731510" cy="3030220"/>
          </a:xfrm>
          <a:prstGeom prst="rect">
            <a:avLst/>
          </a:prstGeom>
          <a:noFill/>
          <a:ln>
            <a:noFill/>
          </a:ln>
        </p:spPr>
      </p:pic>
      <p:sp>
        <p:nvSpPr>
          <p:cNvPr id="14" name="TextBox 13">
            <a:extLst>
              <a:ext uri="{FF2B5EF4-FFF2-40B4-BE49-F238E27FC236}">
                <a16:creationId xmlns:a16="http://schemas.microsoft.com/office/drawing/2014/main" id="{79A5E695-DF27-49CA-5E6F-163A3600265B}"/>
              </a:ext>
            </a:extLst>
          </p:cNvPr>
          <p:cNvSpPr txBox="1"/>
          <p:nvPr/>
        </p:nvSpPr>
        <p:spPr>
          <a:xfrm>
            <a:off x="5837613" y="4333086"/>
            <a:ext cx="6172200" cy="968278"/>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defaulters average daily amount spend from main account is much higher than the non-defaulters averaged over 30 days and averaged over 90 days.</a:t>
            </a:r>
          </a:p>
        </p:txBody>
      </p:sp>
    </p:spTree>
    <p:extLst>
      <p:ext uri="{BB962C8B-B14F-4D97-AF65-F5344CB8AC3E}">
        <p14:creationId xmlns:p14="http://schemas.microsoft.com/office/powerpoint/2010/main" val="102279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C8C9-76BD-B495-8D47-77B671F70E2F}"/>
              </a:ext>
            </a:extLst>
          </p:cNvPr>
          <p:cNvSpPr>
            <a:spLocks noGrp="1"/>
          </p:cNvSpPr>
          <p:nvPr>
            <p:ph type="title"/>
          </p:nvPr>
        </p:nvSpPr>
        <p:spPr>
          <a:xfrm>
            <a:off x="1426122" y="2788920"/>
            <a:ext cx="10018713" cy="1752599"/>
          </a:xfrm>
        </p:spPr>
        <p:txBody>
          <a:bodyPr>
            <a:normAutofit/>
          </a:bodyPr>
          <a:lstStyle/>
          <a:p>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BB8AB8DD-5AF7-570C-7397-1E41DD94500D}"/>
              </a:ext>
            </a:extLst>
          </p:cNvPr>
          <p:cNvSpPr txBox="1"/>
          <p:nvPr/>
        </p:nvSpPr>
        <p:spPr>
          <a:xfrm>
            <a:off x="2258984" y="5460722"/>
            <a:ext cx="6097384" cy="671915"/>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Average main account balance over last 30 days and over last 90 days is higher for defaulters than non-defaulters.</a:t>
            </a:r>
          </a:p>
        </p:txBody>
      </p:sp>
      <p:pic>
        <p:nvPicPr>
          <p:cNvPr id="4" name="Picture 3">
            <a:extLst>
              <a:ext uri="{FF2B5EF4-FFF2-40B4-BE49-F238E27FC236}">
                <a16:creationId xmlns:a16="http://schemas.microsoft.com/office/drawing/2014/main" id="{A0B79384-B608-04D8-6C77-5CE5275A8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8008"/>
            <a:ext cx="5731510" cy="3981854"/>
          </a:xfrm>
          <a:prstGeom prst="rect">
            <a:avLst/>
          </a:prstGeom>
          <a:noFill/>
          <a:ln>
            <a:noFill/>
          </a:ln>
        </p:spPr>
      </p:pic>
      <p:pic>
        <p:nvPicPr>
          <p:cNvPr id="6" name="Picture 5">
            <a:extLst>
              <a:ext uri="{FF2B5EF4-FFF2-40B4-BE49-F238E27FC236}">
                <a16:creationId xmlns:a16="http://schemas.microsoft.com/office/drawing/2014/main" id="{EEF9DE86-FE26-FC18-ACA1-54F65F0E5C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1510" y="63299"/>
            <a:ext cx="5731510" cy="3981854"/>
          </a:xfrm>
          <a:prstGeom prst="rect">
            <a:avLst/>
          </a:prstGeom>
          <a:noFill/>
          <a:ln>
            <a:noFill/>
          </a:ln>
        </p:spPr>
      </p:pic>
    </p:spTree>
    <p:extLst>
      <p:ext uri="{BB962C8B-B14F-4D97-AF65-F5344CB8AC3E}">
        <p14:creationId xmlns:p14="http://schemas.microsoft.com/office/powerpoint/2010/main" val="24047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136EDF-10D1-0652-CA95-16ECEE78398C}"/>
              </a:ext>
            </a:extLst>
          </p:cNvPr>
          <p:cNvSpPr>
            <a:spLocks noGrp="1"/>
          </p:cNvSpPr>
          <p:nvPr>
            <p:ph type="title"/>
          </p:nvPr>
        </p:nvSpPr>
        <p:spPr/>
        <p:txBody>
          <a:bodyPr/>
          <a:lstStyle/>
          <a:p>
            <a:endParaRPr lang="en-IN" dirty="0"/>
          </a:p>
        </p:txBody>
      </p:sp>
      <p:sp>
        <p:nvSpPr>
          <p:cNvPr id="7" name="TextBox 6">
            <a:extLst>
              <a:ext uri="{FF2B5EF4-FFF2-40B4-BE49-F238E27FC236}">
                <a16:creationId xmlns:a16="http://schemas.microsoft.com/office/drawing/2014/main" id="{89DCD0C7-F778-BD86-5D77-DFA2AB4F16A0}"/>
              </a:ext>
            </a:extLst>
          </p:cNvPr>
          <p:cNvSpPr txBox="1"/>
          <p:nvPr/>
        </p:nvSpPr>
        <p:spPr>
          <a:xfrm>
            <a:off x="2940628" y="5624112"/>
            <a:ext cx="6097384" cy="671915"/>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Defaulters get there main account recharge more number of times than non-defaulters.</a:t>
            </a:r>
          </a:p>
        </p:txBody>
      </p:sp>
      <p:pic>
        <p:nvPicPr>
          <p:cNvPr id="2" name="Picture 1">
            <a:extLst>
              <a:ext uri="{FF2B5EF4-FFF2-40B4-BE49-F238E27FC236}">
                <a16:creationId xmlns:a16="http://schemas.microsoft.com/office/drawing/2014/main" id="{75003BA4-69AB-3829-3E52-9E2EFBB654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891" y="299201"/>
            <a:ext cx="11438313" cy="4738312"/>
          </a:xfrm>
          <a:prstGeom prst="rect">
            <a:avLst/>
          </a:prstGeom>
          <a:noFill/>
          <a:ln>
            <a:noFill/>
          </a:ln>
        </p:spPr>
      </p:pic>
    </p:spTree>
    <p:extLst>
      <p:ext uri="{BB962C8B-B14F-4D97-AF65-F5344CB8AC3E}">
        <p14:creationId xmlns:p14="http://schemas.microsoft.com/office/powerpoint/2010/main" val="583400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553</TotalTime>
  <Words>2273</Words>
  <Application>Microsoft Office PowerPoint</Application>
  <PresentationFormat>Widescreen</PresentationFormat>
  <Paragraphs>130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Corbel</vt:lpstr>
      <vt:lpstr>Helvetica</vt:lpstr>
      <vt:lpstr>Symbol</vt:lpstr>
      <vt:lpstr>Parallax</vt:lpstr>
      <vt:lpstr>  Micro Credit Defaulter Project </vt:lpstr>
      <vt:lpstr>Problem Statement</vt:lpstr>
      <vt:lpstr>Exploratory Data Analysis</vt:lpstr>
      <vt:lpstr>1) The dataset had no null values but there were many unrealistic negative values in many features. 2) When we described the data we found  that aon,daily_decr30,daily_decr90, rental30,rental90,last_rech_date_ma,last_rech_date_da,medianmarechprebal30,medianmarechprebal90 minimum values are in negative. aon, daily_decr30,daily_decr90 values cannot be negative as age on network can either br 0 or any positive number, age can never be negative. Daily amount spent from main account, averaged over last 30 days (in Indonesian Rupiah) i.e. daily_decr30 can also never be negative as its an amount spent it can either be 0 or positive. Daily amount spent from main account, averaged over last 90 days (in Indonesian Rupiah) i.e. daily_decr90 can also never be negative as its an amount spent it can either be 0 or positive. rental30 and rental 90 being the average account balance over 30 days and 90 days respectively can be considered as negative. Number of days till last recharge of main account i.e. last_rech_date_ma can never be in negative so we would replace negative values by 0. Number of days till last recharge of data i.e. last_rech_date_da can never be in negative so we would replace negative values by 0. medianmarechprebal30 and medianmarechprebal90 can be negative as this is the medium of account balance which could be in negative. 3) Feature Engineering-Initially we had a feature named pdate so to better analyse this feature we splitted pdate into pyear, pmonth and pday. So we found that all the data was of year 2016 so we dropped pdate and pyear column and analysed rest. 4) There was a feature named pcircle, we found out that entire dataset has the same value for pcircle so it seems that all the mobile phone has the same telecom circle. Thus no use of this feature so we droped it as well. 5) There is a feature named msisdn i.e. mobile number of a user which is of object type so we encoded it using ordinal encoder. 6) After creating heatmap as well as after finding vif score of features we found that there was a problem of multicollinearity as many features vif score was greater than 10. So all those features were deleted that caused multicollinearity. 7) Lot many outliers are present in the data set but if we consider deleting them then there will be 21% data loss so deleting outliers is not a good idea. So to overcome this we applied power transformation technique. 8)The applied power transform method will not only deal with outliers but also remove skewness. Due to presence of outliers the data is also skewed a lot. 9)We can observe that data is not at all balanced so we balanced it by resampling and up sampling it. Data was then normally distributed using standardisation technique. </vt:lpstr>
      <vt:lpstr>Analysing relationship between features</vt:lpstr>
      <vt:lpstr> </vt:lpstr>
      <vt:lpstr> </vt:lpstr>
      <vt:lpstr> </vt:lpstr>
      <vt:lpstr>PowerPoint Presentation</vt:lpstr>
      <vt:lpstr>PowerPoint Presentation</vt:lpstr>
      <vt:lpstr> </vt:lpstr>
      <vt:lpstr> </vt:lpstr>
      <vt:lpstr>PowerPoint Presentation</vt:lpstr>
      <vt:lpstr> </vt:lpstr>
      <vt:lpstr>PowerPoint Presentation</vt:lpstr>
      <vt:lpstr>PowerPoint Presentation</vt:lpstr>
      <vt:lpstr> </vt:lpstr>
      <vt:lpstr> </vt:lpstr>
      <vt:lpstr>PowerPoint Presentation</vt:lpstr>
      <vt:lpstr> </vt:lpstr>
      <vt:lpstr> </vt:lpstr>
      <vt:lpstr>AUC-ROC Curve</vt:lpstr>
      <vt:lpstr>Classification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1) Customer paying loan back within 150 days are mostly non-defaulters. 2) Customers taking higher amount of loan and higher frequency of recharge are mostly defaulters. 3) Average main account balance is higher for defaulters than non-defaulters. 4) Average daily amount spend from main account is much higher for defaulters than non-defaulters.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Aakash Tiwari</dc:creator>
  <cp:lastModifiedBy>Aakash Tiwari</cp:lastModifiedBy>
  <cp:revision>9</cp:revision>
  <dcterms:created xsi:type="dcterms:W3CDTF">2022-08-19T05:06:13Z</dcterms:created>
  <dcterms:modified xsi:type="dcterms:W3CDTF">2022-09-07T16:21:55Z</dcterms:modified>
</cp:coreProperties>
</file>