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2" r:id="rId22"/>
    <p:sldId id="306" r:id="rId23"/>
    <p:sldId id="30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kash Tiwari" initials="AT" lastIdx="1" clrIdx="0">
    <p:extLst>
      <p:ext uri="{19B8F6BF-5375-455C-9EA6-DF929625EA0E}">
        <p15:presenceInfo xmlns:p15="http://schemas.microsoft.com/office/powerpoint/2012/main" userId="bed6e1251cdcfa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19T10:41:35.417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49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28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95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358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44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097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580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301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80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38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17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81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57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20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3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64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66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99CADB-4F16-4DD2-AEFE-C7B127981416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4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8AE1-EE9B-1218-A290-10DAAD827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25689"/>
          </a:xfrm>
        </p:spPr>
        <p:txBody>
          <a:bodyPr>
            <a:noAutofit/>
          </a:bodyPr>
          <a:lstStyle/>
          <a:p>
            <a:br>
              <a:rPr lang="en-US" sz="8000" dirty="0"/>
            </a:br>
            <a:br>
              <a:rPr lang="en-US" sz="8000" dirty="0"/>
            </a:br>
            <a:r>
              <a:rPr lang="en-US" sz="8000" dirty="0"/>
              <a:t>Housing Price Project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938784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BA43-0B0A-5D1E-D787-A18698F4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129" y="2614353"/>
            <a:ext cx="10018713" cy="1752599"/>
          </a:xfrm>
        </p:spPr>
        <p:txBody>
          <a:bodyPr>
            <a:normAutofit/>
          </a:bodyPr>
          <a:lstStyle/>
          <a:p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D2813F-3AF3-C589-B6D8-E0FB3613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645" y="374880"/>
            <a:ext cx="7759180" cy="41555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1E31C6-BEB8-E22D-6EF8-824CD39CBD6B}"/>
              </a:ext>
            </a:extLst>
          </p:cNvPr>
          <p:cNvSpPr txBox="1"/>
          <p:nvPr/>
        </p:nvSpPr>
        <p:spPr>
          <a:xfrm>
            <a:off x="3047308" y="5552162"/>
            <a:ext cx="609738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PoolArea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doesn’t have any impact on house price.</a:t>
            </a:r>
          </a:p>
        </p:txBody>
      </p:sp>
    </p:spTree>
    <p:extLst>
      <p:ext uri="{BB962C8B-B14F-4D97-AF65-F5344CB8AC3E}">
        <p14:creationId xmlns:p14="http://schemas.microsoft.com/office/powerpoint/2010/main" val="398149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C49F-0E37-13C5-AE64-ACFF2E23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373" y="2381597"/>
            <a:ext cx="10018713" cy="1752599"/>
          </a:xfrm>
        </p:spPr>
        <p:txBody>
          <a:bodyPr>
            <a:normAutofit/>
          </a:bodyPr>
          <a:lstStyle/>
          <a:p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30A721-7037-7F76-CE5A-D2ED3973E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524" y="222566"/>
            <a:ext cx="9280409" cy="46736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09D7A9-0EC0-9A62-2006-D97557EDFA78}"/>
              </a:ext>
            </a:extLst>
          </p:cNvPr>
          <p:cNvSpPr txBox="1"/>
          <p:nvPr/>
        </p:nvSpPr>
        <p:spPr>
          <a:xfrm>
            <a:off x="2824249" y="5618664"/>
            <a:ext cx="609738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MSZoning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negatively related to sales price</a:t>
            </a:r>
          </a:p>
        </p:txBody>
      </p:sp>
    </p:spTree>
    <p:extLst>
      <p:ext uri="{BB962C8B-B14F-4D97-AF65-F5344CB8AC3E}">
        <p14:creationId xmlns:p14="http://schemas.microsoft.com/office/powerpoint/2010/main" val="1324047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17ECF-218D-6C5F-F589-4E90B093A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V="1">
            <a:off x="618200" y="3161606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9D3C7-487A-2A39-9888-2B232F0CAF4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CE374D-72D2-6FD4-3828-F772ED15A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172" y="465514"/>
            <a:ext cx="8876872" cy="389866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ECDFCE-3A46-FB01-F996-FA9EFA024FD4}"/>
              </a:ext>
            </a:extLst>
          </p:cNvPr>
          <p:cNvSpPr txBox="1"/>
          <p:nvPr/>
        </p:nvSpPr>
        <p:spPr>
          <a:xfrm>
            <a:off x="2782686" y="5476700"/>
            <a:ext cx="609738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Houses with paved streets are more costly then gravel.</a:t>
            </a:r>
          </a:p>
        </p:txBody>
      </p:sp>
    </p:spTree>
    <p:extLst>
      <p:ext uri="{BB962C8B-B14F-4D97-AF65-F5344CB8AC3E}">
        <p14:creationId xmlns:p14="http://schemas.microsoft.com/office/powerpoint/2010/main" val="145834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1CF0-5804-4B45-2406-AAE28E6B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682" y="2714106"/>
            <a:ext cx="10018713" cy="1752599"/>
          </a:xfrm>
        </p:spPr>
        <p:txBody>
          <a:bodyPr/>
          <a:lstStyle/>
          <a:p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D5DBF5-C16D-4138-B4C1-1058230D9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045" y="310659"/>
            <a:ext cx="7867246" cy="35713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E6AA8F-AF09-81E2-D977-194DBA4CBBBD}"/>
              </a:ext>
            </a:extLst>
          </p:cNvPr>
          <p:cNvSpPr txBox="1"/>
          <p:nvPr/>
        </p:nvSpPr>
        <p:spPr>
          <a:xfrm>
            <a:off x="3047308" y="4920395"/>
            <a:ext cx="609738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Higher the price if lot shape is IR1.</a:t>
            </a:r>
          </a:p>
        </p:txBody>
      </p:sp>
    </p:spTree>
    <p:extLst>
      <p:ext uri="{BB962C8B-B14F-4D97-AF65-F5344CB8AC3E}">
        <p14:creationId xmlns:p14="http://schemas.microsoft.com/office/powerpoint/2010/main" val="3726062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780721-2E02-BBFC-FBA3-FE2D5DB4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0D684-2393-78FE-98DF-A825DA9A2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56" y="438899"/>
            <a:ext cx="10673542" cy="40084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1D6C71-E008-A78E-C153-FE4DBCAA82A7}"/>
              </a:ext>
            </a:extLst>
          </p:cNvPr>
          <p:cNvSpPr txBox="1"/>
          <p:nvPr/>
        </p:nvSpPr>
        <p:spPr>
          <a:xfrm>
            <a:off x="3131820" y="5263986"/>
            <a:ext cx="609738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 is negative linearly related with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salesprice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704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084169-3652-AA94-74D1-71402B074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223" y="91499"/>
            <a:ext cx="8939588" cy="37822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65AE41-11B5-A4E8-9EC7-10A1CFF453D3}"/>
              </a:ext>
            </a:extLst>
          </p:cNvPr>
          <p:cNvSpPr txBox="1"/>
          <p:nvPr/>
        </p:nvSpPr>
        <p:spPr>
          <a:xfrm>
            <a:off x="2766060" y="5187850"/>
            <a:ext cx="6097384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Compshg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roofmatl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higher house prices as compared to others.</a:t>
            </a:r>
          </a:p>
        </p:txBody>
      </p:sp>
    </p:spTree>
    <p:extLst>
      <p:ext uri="{BB962C8B-B14F-4D97-AF65-F5344CB8AC3E}">
        <p14:creationId xmlns:p14="http://schemas.microsoft.com/office/powerpoint/2010/main" val="380001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8F1E-1621-DC7F-5C2A-1099BB47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995" y="2938549"/>
            <a:ext cx="10018713" cy="1752599"/>
          </a:xfrm>
        </p:spPr>
        <p:txBody>
          <a:bodyPr>
            <a:noAutofit/>
          </a:bodyPr>
          <a:lstStyle/>
          <a:p>
            <a:b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C3E917-F617-E52F-13AC-7F9319162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473" y="256222"/>
            <a:ext cx="8149879" cy="37089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51584A-3058-A613-91B2-79130FF29D3F}"/>
              </a:ext>
            </a:extLst>
          </p:cNvPr>
          <p:cNvSpPr txBox="1"/>
          <p:nvPr/>
        </p:nvSpPr>
        <p:spPr>
          <a:xfrm>
            <a:off x="2707871" y="5161464"/>
            <a:ext cx="609738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exterior has TA then higher the price.</a:t>
            </a:r>
          </a:p>
        </p:txBody>
      </p:sp>
    </p:spTree>
    <p:extLst>
      <p:ext uri="{BB962C8B-B14F-4D97-AF65-F5344CB8AC3E}">
        <p14:creationId xmlns:p14="http://schemas.microsoft.com/office/powerpoint/2010/main" val="790119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815A-948D-1629-F2EB-BD0E38B1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377" y="2364971"/>
            <a:ext cx="10018713" cy="1752599"/>
          </a:xfrm>
        </p:spPr>
        <p:txBody>
          <a:bodyPr>
            <a:normAutofit/>
          </a:bodyPr>
          <a:lstStyle/>
          <a:p>
            <a:b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5747A9-A177-581B-C8AF-812E0A1C9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377" y="374074"/>
            <a:ext cx="9663056" cy="44903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596AE7-2966-B44E-1230-3A98A5202C02}"/>
              </a:ext>
            </a:extLst>
          </p:cNvPr>
          <p:cNvSpPr txBox="1"/>
          <p:nvPr/>
        </p:nvSpPr>
        <p:spPr>
          <a:xfrm>
            <a:off x="2915689" y="5732915"/>
            <a:ext cx="609738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also negatively related with sales price.</a:t>
            </a:r>
          </a:p>
        </p:txBody>
      </p:sp>
    </p:spTree>
    <p:extLst>
      <p:ext uri="{BB962C8B-B14F-4D97-AF65-F5344CB8AC3E}">
        <p14:creationId xmlns:p14="http://schemas.microsoft.com/office/powerpoint/2010/main" val="995380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A88500-8E8C-DD58-B17D-25EA2B8D0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978" y="375746"/>
            <a:ext cx="7892185" cy="38720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931375-F3C9-D861-8AB5-94E290FCEE02}"/>
              </a:ext>
            </a:extLst>
          </p:cNvPr>
          <p:cNvSpPr txBox="1"/>
          <p:nvPr/>
        </p:nvSpPr>
        <p:spPr>
          <a:xfrm>
            <a:off x="3206635" y="5086649"/>
            <a:ext cx="609738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heating is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 highest the house price.</a:t>
            </a:r>
          </a:p>
        </p:txBody>
      </p:sp>
    </p:spTree>
    <p:extLst>
      <p:ext uri="{BB962C8B-B14F-4D97-AF65-F5344CB8AC3E}">
        <p14:creationId xmlns:p14="http://schemas.microsoft.com/office/powerpoint/2010/main" val="1454963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EE6C-EDCA-2A31-A4F8-B6967C50F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875" y="2714106"/>
            <a:ext cx="10018713" cy="1752599"/>
          </a:xfrm>
        </p:spPr>
        <p:txBody>
          <a:bodyPr>
            <a:noAutofit/>
          </a:bodyPr>
          <a:lstStyle/>
          <a:p>
            <a:b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C1C0F3-12BD-FA10-BD7F-659198635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164" y="1"/>
            <a:ext cx="9692640" cy="48472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A6DF24-7126-E3B6-1E94-8DF232DD345C}"/>
              </a:ext>
            </a:extLst>
          </p:cNvPr>
          <p:cNvSpPr txBox="1"/>
          <p:nvPr/>
        </p:nvSpPr>
        <p:spPr>
          <a:xfrm>
            <a:off x="3210792" y="5270977"/>
            <a:ext cx="6097384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house is centrally air conditioned then higher the price.</a:t>
            </a:r>
          </a:p>
        </p:txBody>
      </p:sp>
    </p:spTree>
    <p:extLst>
      <p:ext uri="{BB962C8B-B14F-4D97-AF65-F5344CB8AC3E}">
        <p14:creationId xmlns:p14="http://schemas.microsoft.com/office/powerpoint/2010/main" val="236599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D2A3-0FDF-B038-2443-268EEE2CC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IN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CE018-DBBE-1952-9440-B7BADE7A4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US-based housing company named Surprise Housing has decided to enter the Australian market. The company uses data analytics to purchase houses at a price below their actual values and flip them at a higher price. For the same purpose, the company has collected a data set from the sale of houses in Australia. Now we have to analyse this dataset of independent variables, create a model and predict the price of a house depending on its independent variable values.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043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0838-D627-4782-676B-891E71E4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496" y="2398222"/>
            <a:ext cx="10018713" cy="1752599"/>
          </a:xfrm>
        </p:spPr>
        <p:txBody>
          <a:bodyPr>
            <a:noAutofit/>
          </a:bodyPr>
          <a:lstStyle/>
          <a:p>
            <a:br>
              <a:rPr lang="en-IN" sz="3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5E189-853A-61A2-C574-BB503838A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847" y="241069"/>
            <a:ext cx="10156362" cy="46643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4903C1-8E10-A603-A922-A222A4150350}"/>
              </a:ext>
            </a:extLst>
          </p:cNvPr>
          <p:cNvSpPr txBox="1"/>
          <p:nvPr/>
        </p:nvSpPr>
        <p:spPr>
          <a:xfrm>
            <a:off x="3047308" y="5809856"/>
            <a:ext cx="609738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Electrical is negatively related to sales price.</a:t>
            </a:r>
          </a:p>
        </p:txBody>
      </p:sp>
    </p:spTree>
    <p:extLst>
      <p:ext uri="{BB962C8B-B14F-4D97-AF65-F5344CB8AC3E}">
        <p14:creationId xmlns:p14="http://schemas.microsoft.com/office/powerpoint/2010/main" val="546871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099F-E838-141C-2201-835F825D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060" y="0"/>
            <a:ext cx="10018713" cy="469669"/>
          </a:xfrm>
        </p:spPr>
        <p:txBody>
          <a:bodyPr>
            <a:normAutofit/>
          </a:bodyPr>
          <a:lstStyle/>
          <a:p>
            <a:pPr algn="l"/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F683B-15C4-00C2-1300-E9C656CA6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72" y="0"/>
            <a:ext cx="10415847" cy="49342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518CF6-2894-36ED-19B8-1219158B8FA5}"/>
              </a:ext>
            </a:extLst>
          </p:cNvPr>
          <p:cNvSpPr txBox="1"/>
          <p:nvPr/>
        </p:nvSpPr>
        <p:spPr>
          <a:xfrm>
            <a:off x="2890751" y="5747511"/>
            <a:ext cx="609738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Attached garage has higher the house price.</a:t>
            </a:r>
          </a:p>
        </p:txBody>
      </p:sp>
    </p:spTree>
    <p:extLst>
      <p:ext uri="{BB962C8B-B14F-4D97-AF65-F5344CB8AC3E}">
        <p14:creationId xmlns:p14="http://schemas.microsoft.com/office/powerpoint/2010/main" val="3297256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2B46-7F6A-CEF4-51D8-EC0A7A2F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798" y="2439785"/>
            <a:ext cx="10018713" cy="1752599"/>
          </a:xfrm>
        </p:spPr>
        <p:txBody>
          <a:bodyPr>
            <a:normAutofit/>
          </a:bodyPr>
          <a:lstStyle/>
          <a:p>
            <a:r>
              <a:rPr lang="en-IN" sz="4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64965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B315-C0D5-E916-7C84-F4F2FFAD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67" y="2763982"/>
            <a:ext cx="10018713" cy="1752599"/>
          </a:xfrm>
        </p:spPr>
        <p:txBody>
          <a:bodyPr>
            <a:normAutofit fontScale="90000"/>
          </a:bodyPr>
          <a:lstStyle/>
          <a:p>
            <a:pPr marL="457200" algn="l">
              <a:lnSpc>
                <a:spcPct val="107000"/>
              </a:lnSpc>
            </a:pPr>
            <a:r>
              <a:rPr lang="en-IN" sz="3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found out that the key factors for the house sales price are the lot area, year of establishment, garage, exterior work, streets, electrical work, heating, centrally airconditioned, basements.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261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D1A2-F2F1-0D5C-A0C9-0133B8F9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1025B-2967-9E1E-8D01-C593FC69B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Shape of the data:</a:t>
            </a:r>
          </a:p>
          <a:p>
            <a:pPr marL="0" indent="0">
              <a:buNone/>
            </a:pPr>
            <a:r>
              <a:rPr lang="en-US" dirty="0"/>
              <a:t> This is a small data with 1168 rows and 81 columns.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Null values present:</a:t>
            </a:r>
          </a:p>
          <a:p>
            <a:pPr marL="0" indent="0">
              <a:buNone/>
            </a:pPr>
            <a:r>
              <a:rPr lang="en-US" dirty="0"/>
              <a:t> The dataset has many null values.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466E1C-2202-1AC3-6D0B-A55785B1E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947" y="3851333"/>
            <a:ext cx="236855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5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A03D-CFB1-403D-98C8-5D31C2AF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15000"/>
          </a:xfrm>
        </p:spPr>
        <p:txBody>
          <a:bodyPr/>
          <a:lstStyle/>
          <a:p>
            <a:r>
              <a:rPr lang="en-IN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Analysing relationship between features</a:t>
            </a:r>
            <a:endParaRPr lang="en-IN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914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59F3-3D56-B2B5-3560-B6A7DE39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448993"/>
          </a:xfrm>
        </p:spPr>
        <p:txBody>
          <a:bodyPr>
            <a:normAutofit/>
          </a:bodyPr>
          <a:lstStyle/>
          <a:p>
            <a:b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0B536F-2AFD-E0BE-ACE2-3CD660811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493463"/>
            <a:ext cx="8100898" cy="46787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6A60D0-023C-080B-1275-AD2C2A59A50A}"/>
              </a:ext>
            </a:extLst>
          </p:cNvPr>
          <p:cNvSpPr txBox="1"/>
          <p:nvPr/>
        </p:nvSpPr>
        <p:spPr>
          <a:xfrm>
            <a:off x="1020388" y="2810131"/>
            <a:ext cx="26372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we can see that overall quality of a house has linear effect on its price.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89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866F-72B9-9ED3-C71C-3ECFBB1B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82"/>
            <a:ext cx="5426158" cy="1371600"/>
          </a:xfrm>
        </p:spPr>
        <p:txBody>
          <a:bodyPr/>
          <a:lstStyle/>
          <a:p>
            <a:br>
              <a:rPr lang="en-IN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5EF61-B3C2-054D-177D-9332A28B8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V="1">
            <a:off x="0" y="-228599"/>
            <a:ext cx="4505498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9C723D-8C16-2D22-5E75-66BC1C514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45" y="282634"/>
            <a:ext cx="7634490" cy="460210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93D379-0D56-BF6E-FFF8-942D9515599E}"/>
              </a:ext>
            </a:extLst>
          </p:cNvPr>
          <p:cNvSpPr txBox="1"/>
          <p:nvPr/>
        </p:nvSpPr>
        <p:spPr>
          <a:xfrm>
            <a:off x="2924002" y="5487108"/>
            <a:ext cx="6097384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YearBuilt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also linearly related with sale price means newer the house higher its price</a:t>
            </a:r>
          </a:p>
        </p:txBody>
      </p:sp>
    </p:spTree>
    <p:extLst>
      <p:ext uri="{BB962C8B-B14F-4D97-AF65-F5344CB8AC3E}">
        <p14:creationId xmlns:p14="http://schemas.microsoft.com/office/powerpoint/2010/main" val="102279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C8C9-76BD-B495-8D47-77B671F7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122" y="2788920"/>
            <a:ext cx="10018713" cy="1752599"/>
          </a:xfrm>
        </p:spPr>
        <p:txBody>
          <a:bodyPr>
            <a:normAutofit/>
          </a:bodyPr>
          <a:lstStyle/>
          <a:p>
            <a:b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3FA1C9-EA4D-7556-1126-A88027C98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09" y="137973"/>
            <a:ext cx="7714846" cy="48631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8AB8DD-5AF7-570C-7397-1E41DD94500D}"/>
              </a:ext>
            </a:extLst>
          </p:cNvPr>
          <p:cNvSpPr txBox="1"/>
          <p:nvPr/>
        </p:nvSpPr>
        <p:spPr>
          <a:xfrm>
            <a:off x="2258984" y="5460722"/>
            <a:ext cx="609738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FullBath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also positively affects the sales price of house</a:t>
            </a:r>
          </a:p>
        </p:txBody>
      </p:sp>
    </p:spTree>
    <p:extLst>
      <p:ext uri="{BB962C8B-B14F-4D97-AF65-F5344CB8AC3E}">
        <p14:creationId xmlns:p14="http://schemas.microsoft.com/office/powerpoint/2010/main" val="240474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136EDF-10D1-0652-CA95-16ECEE78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19D5F-6723-23C1-9291-431646F3E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39" y="517525"/>
            <a:ext cx="10889672" cy="44202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DCD0C7-F778-BD86-5D77-DFA2AB4F16A0}"/>
              </a:ext>
            </a:extLst>
          </p:cNvPr>
          <p:cNvSpPr txBox="1"/>
          <p:nvPr/>
        </p:nvSpPr>
        <p:spPr>
          <a:xfrm>
            <a:off x="2940628" y="5624112"/>
            <a:ext cx="609738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Latest the garage built higher is the house price.</a:t>
            </a:r>
          </a:p>
        </p:txBody>
      </p:sp>
    </p:spTree>
    <p:extLst>
      <p:ext uri="{BB962C8B-B14F-4D97-AF65-F5344CB8AC3E}">
        <p14:creationId xmlns:p14="http://schemas.microsoft.com/office/powerpoint/2010/main" val="58340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F5B9-8190-6ADF-AAAD-EC691315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3E670-EE43-3C60-8483-244EFE3FE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4FC94-D8CC-0B62-9F7B-9D34572A4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371" y="241069"/>
            <a:ext cx="6861035" cy="529520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3E9116-FBB3-A45D-A4AD-2A109E6EDE91}"/>
              </a:ext>
            </a:extLst>
          </p:cNvPr>
          <p:cNvSpPr txBox="1"/>
          <p:nvPr/>
        </p:nvSpPr>
        <p:spPr>
          <a:xfrm>
            <a:off x="5276504" y="5887348"/>
            <a:ext cx="609738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Garage Area affects price positively.</a:t>
            </a:r>
          </a:p>
        </p:txBody>
      </p:sp>
    </p:spTree>
    <p:extLst>
      <p:ext uri="{BB962C8B-B14F-4D97-AF65-F5344CB8AC3E}">
        <p14:creationId xmlns:p14="http://schemas.microsoft.com/office/powerpoint/2010/main" val="3088074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509</TotalTime>
  <Words>352</Words>
  <Application>Microsoft Office PowerPoint</Application>
  <PresentationFormat>Widescreen</PresentationFormat>
  <Paragraphs>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Corbel</vt:lpstr>
      <vt:lpstr>Parallax</vt:lpstr>
      <vt:lpstr>  Housing Price Project</vt:lpstr>
      <vt:lpstr>Problem Statement</vt:lpstr>
      <vt:lpstr>Exploratory Data Analysis</vt:lpstr>
      <vt:lpstr>Analysing relationship between features</vt:lpstr>
      <vt:lpstr> </vt:lpstr>
      <vt:lpstr> </vt:lpstr>
      <vt:lpstr> </vt:lpstr>
      <vt:lpstr>PowerPoint Presentation</vt:lpstr>
      <vt:lpstr>PowerPoint Presentation</vt:lpstr>
      <vt:lpstr> </vt:lpstr>
      <vt:lpstr> </vt:lpstr>
      <vt:lpstr>PowerPoint Presentation</vt:lpstr>
      <vt:lpstr> </vt:lpstr>
      <vt:lpstr>PowerPoint Presentation</vt:lpstr>
      <vt:lpstr>PowerPoint Presentation</vt:lpstr>
      <vt:lpstr> </vt:lpstr>
      <vt:lpstr> </vt:lpstr>
      <vt:lpstr>PowerPoint Presentation</vt:lpstr>
      <vt:lpstr> </vt:lpstr>
      <vt:lpstr> </vt:lpstr>
      <vt:lpstr>PowerPoint Presentation</vt:lpstr>
      <vt:lpstr>Conclusion</vt:lpstr>
      <vt:lpstr>I found out that the key factors for the house sales price are the lot area, year of establishment, garage, exterior work, streets, electrical work, heating, centrally airconditioned, basements.  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Project</dc:title>
  <dc:creator>Aakash Tiwari</dc:creator>
  <cp:lastModifiedBy>Aakash Tiwari</cp:lastModifiedBy>
  <cp:revision>5</cp:revision>
  <dcterms:created xsi:type="dcterms:W3CDTF">2022-08-19T05:06:13Z</dcterms:created>
  <dcterms:modified xsi:type="dcterms:W3CDTF">2022-08-31T17:05:39Z</dcterms:modified>
</cp:coreProperties>
</file>